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5" r:id="rId1"/>
  </p:sldMasterIdLst>
  <p:notesMasterIdLst>
    <p:notesMasterId r:id="rId24"/>
  </p:notesMasterIdLst>
  <p:handoutMasterIdLst>
    <p:handoutMasterId r:id="rId25"/>
  </p:handoutMasterIdLst>
  <p:sldIdLst>
    <p:sldId id="259" r:id="rId2"/>
    <p:sldId id="261" r:id="rId3"/>
    <p:sldId id="283" r:id="rId4"/>
    <p:sldId id="284" r:id="rId5"/>
    <p:sldId id="285" r:id="rId6"/>
    <p:sldId id="286" r:id="rId7"/>
    <p:sldId id="287" r:id="rId8"/>
    <p:sldId id="288" r:id="rId9"/>
    <p:sldId id="289" r:id="rId10"/>
    <p:sldId id="300" r:id="rId11"/>
    <p:sldId id="301" r:id="rId12"/>
    <p:sldId id="290" r:id="rId13"/>
    <p:sldId id="292" r:id="rId14"/>
    <p:sldId id="293" r:id="rId15"/>
    <p:sldId id="294" r:id="rId16"/>
    <p:sldId id="295" r:id="rId17"/>
    <p:sldId id="298" r:id="rId18"/>
    <p:sldId id="296" r:id="rId19"/>
    <p:sldId id="297" r:id="rId20"/>
    <p:sldId id="299" r:id="rId21"/>
    <p:sldId id="275" r:id="rId22"/>
    <p:sldId id="276" r:id="rId23"/>
  </p:sldIdLst>
  <p:sldSz cx="12188825" cy="6858000"/>
  <p:notesSz cx="6991350" cy="9282113"/>
  <p:custDataLst>
    <p:tags r:id="rId26"/>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8E1E6"/>
    <a:srgbClr val="D8E3E4"/>
    <a:srgbClr val="FFF7EF"/>
    <a:srgbClr val="5F5F5F"/>
    <a:srgbClr val="0000FF"/>
    <a:srgbClr val="DCE3E4"/>
    <a:srgbClr val="F80000"/>
    <a:srgbClr val="8DA6B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805" autoAdjust="0"/>
    <p:restoredTop sz="99275" autoAdjust="0"/>
  </p:normalViewPr>
  <p:slideViewPr>
    <p:cSldViewPr showGuides="1">
      <p:cViewPr varScale="1">
        <p:scale>
          <a:sx n="86" d="100"/>
          <a:sy n="86" d="100"/>
        </p:scale>
        <p:origin x="931" y="53"/>
      </p:cViewPr>
      <p:guideLst>
        <p:guide orient="horz" pos="2160"/>
        <p:guide orient="horz" pos="864"/>
        <p:guide pos="3839"/>
      </p:guideLst>
    </p:cSldViewPr>
  </p:slideViewPr>
  <p:notesTextViewPr>
    <p:cViewPr>
      <p:scale>
        <a:sx n="100" d="100"/>
        <a:sy n="100" d="100"/>
      </p:scale>
      <p:origin x="0" y="0"/>
    </p:cViewPr>
  </p:notesTextViewPr>
  <p:sorterViewPr>
    <p:cViewPr varScale="1">
      <p:scale>
        <a:sx n="1" d="1"/>
        <a:sy n="1" d="1"/>
      </p:scale>
      <p:origin x="0" y="0"/>
    </p:cViewPr>
  </p:sorterViewPr>
  <p:notesViewPr>
    <p:cSldViewPr showGuides="1">
      <p:cViewPr>
        <p:scale>
          <a:sx n="80" d="100"/>
          <a:sy n="80" d="100"/>
        </p:scale>
        <p:origin x="2304" y="60"/>
      </p:cViewPr>
      <p:guideLst>
        <p:guide orient="horz" pos="2923"/>
        <p:guide orient="horz" pos="283"/>
        <p:guide pos="220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dirty="0"/>
              <a:t>Oracle Database </a:t>
            </a:r>
            <a:r>
              <a:rPr lang="en-US" dirty="0" smtClean="0"/>
              <a:t>19c: </a:t>
            </a:r>
            <a:r>
              <a:rPr lang="en-US" dirty="0"/>
              <a:t>Administration Workshop   21 - &lt;#&gt;</a:t>
            </a:r>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body" idx="1"/>
          </p:nvPr>
        </p:nvSpPr>
        <p:spPr>
          <a:noFill/>
          <a:ln/>
        </p:spPr>
        <p:txBody>
          <a:bodyPr/>
          <a:lstStyle/>
          <a:p>
            <a:endParaRPr lang="en-US" dirty="0">
              <a:solidFill>
                <a:srgbClr val="0000FF"/>
              </a:solidFill>
              <a:latin typeface="Arial" charset="0"/>
            </a:endParaRPr>
          </a:p>
        </p:txBody>
      </p:sp>
      <p:sp>
        <p:nvSpPr>
          <p:cNvPr id="3891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185070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Since the introduction of the cost-based optimizer, optimizer statistics play a significant part in determining the execution plan for queries. Therefore, it is critical for the optimizer to have accurate and up-to-date statistics. The </a:t>
            </a:r>
            <a:r>
              <a:rPr lang="en-US" altLang="en-US" dirty="0">
                <a:latin typeface="Courier New" panose="02070309020205020404" pitchFamily="49" charset="0"/>
                <a:cs typeface="Courier New" panose="02070309020205020404" pitchFamily="49" charset="0"/>
              </a:rPr>
              <a:t>DBMS_STATS</a:t>
            </a:r>
            <a:r>
              <a:rPr lang="en-US" altLang="en-US" dirty="0"/>
              <a:t> package serves this purpose and is improved in every release by adding new features. However, under many circumstances, these new features have not been fully utilized by customers or are being used in incorrect ways. Customers often use scripts and settings from one release to the next, based on earlier experience. These settings and methods may have been superseded or produce statistics that no longer give the most effective optimizer results.</a:t>
            </a:r>
          </a:p>
          <a:p>
            <a:pPr lvl="1"/>
            <a:r>
              <a:rPr lang="en-US" altLang="en-US" dirty="0"/>
              <a:t>Optimizer Statistics Advisor uses rules consistent with the current release to recommend changes to the way statistics are being gathered.</a:t>
            </a:r>
          </a:p>
          <a:p>
            <a:pPr lvl="1"/>
            <a:r>
              <a:rPr lang="en-US" altLang="en-US" dirty="0"/>
              <a:t>The advisor has a set of rules or recommended practices that are compared against the current statistics to generate findings. The rules are applied at the system, operation, or object level, such as whether the Automatic Gather Statistics jobs are scheduled, the statistics gathering procedures are using default parameters, and statistics are consistent across related objects. These rules check on issues related to the gathering of statistics</a:t>
            </a:r>
            <a:r>
              <a:rPr lang="en-US" altLang="en-US" dirty="0">
                <a:latin typeface="Arial Narrow" panose="020B0606020202030204" pitchFamily="34" charset="0"/>
              </a:rPr>
              <a:t>—</a:t>
            </a:r>
            <a:r>
              <a:rPr lang="en-US" altLang="en-US" dirty="0"/>
              <a:t>the schedules, parameters, and errors related to the automatic statistics gathering jobs. The rules include a variety of object-related issues, including whether incremental mode setting is efficient.</a:t>
            </a:r>
          </a:p>
        </p:txBody>
      </p:sp>
      <p:sp>
        <p:nvSpPr>
          <p:cNvPr id="30724"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21 - </a:t>
            </a:r>
            <a:fld id="{A0B4B04C-4A1D-4C6D-889D-5EEB7A8D9166}" type="slidenum">
              <a:rPr lang="en-US" altLang="en-US" smtClean="0"/>
              <a:t>10</a:t>
            </a:fld>
            <a:endParaRPr lang="en-US" altLang="en-US" dirty="0"/>
          </a:p>
        </p:txBody>
      </p:sp>
    </p:spTree>
    <p:extLst>
      <p:ext uri="{BB962C8B-B14F-4D97-AF65-F5344CB8AC3E}">
        <p14:creationId xmlns:p14="http://schemas.microsoft.com/office/powerpoint/2010/main" val="1972394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lvl="1">
              <a:defRPr/>
            </a:pPr>
            <a:r>
              <a:rPr lang="en-US" dirty="0"/>
              <a:t>The Optimizer Statistics Advisor report has four basic concepts: </a:t>
            </a:r>
          </a:p>
          <a:p>
            <a:pPr lvl="2">
              <a:defRPr/>
            </a:pPr>
            <a:r>
              <a:rPr lang="en-US" b="1" dirty="0"/>
              <a:t>Rules: </a:t>
            </a:r>
            <a:r>
              <a:rPr lang="en-US" dirty="0"/>
              <a:t>Check the current configuration, history, and current statistics. Rules are added and changed by release to reflect best practices. </a:t>
            </a:r>
          </a:p>
          <a:p>
            <a:pPr lvl="2">
              <a:defRPr/>
            </a:pPr>
            <a:r>
              <a:rPr lang="en-US" b="1" dirty="0"/>
              <a:t>Findings: </a:t>
            </a:r>
            <a:r>
              <a:rPr lang="en-US" dirty="0"/>
              <a:t>They are generated when rules are not followed. An individual rule may generate many findings, but each finding is generated by only one rule. Some findings may be informational only, such as object staleness. </a:t>
            </a:r>
          </a:p>
          <a:p>
            <a:pPr lvl="2">
              <a:defRPr/>
            </a:pPr>
            <a:r>
              <a:rPr lang="en-US" b="1" dirty="0"/>
              <a:t>Recommendations: </a:t>
            </a:r>
            <a:r>
              <a:rPr lang="en-US" dirty="0"/>
              <a:t>They are responses the customer could make to resolve the finding. It is possible that several recommendations could be generated, and further investigation would be required by the customer. One or more rationales are given for each recommendation. Not all findings generate recommendations.</a:t>
            </a:r>
          </a:p>
          <a:p>
            <a:pPr lvl="2">
              <a:defRPr/>
            </a:pPr>
            <a:r>
              <a:rPr lang="en-US" b="1" dirty="0"/>
              <a:t>Actions: </a:t>
            </a:r>
            <a:r>
              <a:rPr lang="en-US" dirty="0"/>
              <a:t>They are PL/SQL statements or commands that the user can simply run in the command line to solve problems. They are provided in the form of scripts. Not all recommendations generate actions. For some recommendations, it is not possible to generate an action. </a:t>
            </a:r>
          </a:p>
          <a:p>
            <a:pPr lvl="1">
              <a:defRPr/>
            </a:pPr>
            <a:r>
              <a:rPr lang="en-US" dirty="0"/>
              <a:t>The report has sections for header, summary, errors, and findings. The header includes the advisor task parameters. The summary lists findings, and the errors section lists any errors the task encountered. The findings section includes the rule, findings, recommendations, and actions for each rule that produces a finding.  </a:t>
            </a:r>
          </a:p>
        </p:txBody>
      </p:sp>
      <p:sp>
        <p:nvSpPr>
          <p:cNvPr id="31748"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21 - </a:t>
            </a:r>
            <a:fld id="{F54AF67F-A35E-44CB-B317-85BAA805A90A}" type="slidenum">
              <a:rPr lang="en-US" altLang="en-US" smtClean="0"/>
              <a:t>11</a:t>
            </a:fld>
            <a:endParaRPr lang="en-US" altLang="en-US" dirty="0"/>
          </a:p>
        </p:txBody>
      </p:sp>
    </p:spTree>
    <p:extLst>
      <p:ext uri="{BB962C8B-B14F-4D97-AF65-F5344CB8AC3E}">
        <p14:creationId xmlns:p14="http://schemas.microsoft.com/office/powerpoint/2010/main" val="1853270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An Optimizer Statistics Advisor task can be executed with PL/SQL calls. Each task must be provided a unique task name. The definition of the </a:t>
            </a:r>
            <a:r>
              <a:rPr lang="en-US" altLang="en-US" dirty="0">
                <a:latin typeface="Courier New" panose="02070309020205020404" pitchFamily="49" charset="0"/>
                <a:cs typeface="Courier New" panose="02070309020205020404" pitchFamily="49" charset="0"/>
              </a:rPr>
              <a:t>CREATE_ADVISOR_TASK()</a:t>
            </a:r>
            <a:r>
              <a:rPr lang="en-US" altLang="en-US" dirty="0"/>
              <a:t> function parameters are:</a:t>
            </a:r>
          </a:p>
          <a:p>
            <a:pPr lvl="2"/>
            <a:r>
              <a:rPr lang="en-US" altLang="en-US" dirty="0">
                <a:latin typeface="Courier New" panose="02070309020205020404" pitchFamily="49" charset="0"/>
                <a:cs typeface="Courier New" panose="02070309020205020404" pitchFamily="49" charset="0"/>
              </a:rPr>
              <a:t>TASK_NAME</a:t>
            </a:r>
            <a:r>
              <a:rPr lang="en-US" altLang="en-US" dirty="0"/>
              <a:t>: Name of the Statistics Advisor task</a:t>
            </a:r>
          </a:p>
          <a:p>
            <a:pPr lvl="2"/>
            <a:r>
              <a:rPr lang="en-US" altLang="en-US" dirty="0">
                <a:latin typeface="Courier New" panose="02070309020205020404" pitchFamily="49" charset="0"/>
                <a:cs typeface="Courier New" panose="02070309020205020404" pitchFamily="49" charset="0"/>
              </a:rPr>
              <a:t>TIME_LIMIT</a:t>
            </a:r>
            <a:r>
              <a:rPr lang="en-US" altLang="en-US" dirty="0"/>
              <a:t>: The maximum duration the task can run</a:t>
            </a:r>
          </a:p>
          <a:p>
            <a:pPr lvl="1" eaLnBrk="1" hangingPunct="1"/>
            <a:r>
              <a:rPr lang="en-US" dirty="0">
                <a:latin typeface="Arial" charset="0"/>
                <a:cs typeface="Arial" charset="0"/>
              </a:rPr>
              <a:t>A filter list can be applied to the task to limit the scope of an advisor task using inclusion or exclusion lists for a user-specified set of rules, schemas, or operations. System rules are always checked. For example, you can configure an advisor task to include only recommendations for the SH schema. Also, you could exclude all violations of the rule for stale statistics.</a:t>
            </a:r>
          </a:p>
          <a:p>
            <a:pPr lvl="1" eaLnBrk="1" hangingPunct="1"/>
            <a:r>
              <a:rPr lang="en-US" dirty="0">
                <a:latin typeface="Arial" charset="0"/>
                <a:cs typeface="Arial" charset="0"/>
              </a:rPr>
              <a:t>You can create filters with the following </a:t>
            </a:r>
            <a:r>
              <a:rPr lang="en-US" dirty="0">
                <a:latin typeface="Courier New" panose="02070309020205020404" pitchFamily="49" charset="0"/>
                <a:cs typeface="Courier New" panose="02070309020205020404" pitchFamily="49" charset="0"/>
              </a:rPr>
              <a:t>DBMS_STATS</a:t>
            </a:r>
            <a:r>
              <a:rPr lang="en-US" dirty="0">
                <a:latin typeface="Arial" charset="0"/>
                <a:cs typeface="Arial" charset="0"/>
              </a:rPr>
              <a:t> procedures either individually or in combination: </a:t>
            </a:r>
            <a:r>
              <a:rPr lang="en-US" dirty="0">
                <a:latin typeface="Courier New" panose="02070309020205020404" pitchFamily="49" charset="0"/>
                <a:cs typeface="Courier New" panose="02070309020205020404" pitchFamily="49" charset="0"/>
              </a:rPr>
              <a:t>CONFIGURE_ADVISOR_OBJ_FILTER</a:t>
            </a:r>
            <a:r>
              <a:rPr lang="en-US" dirty="0">
                <a:latin typeface="Arial" charset="0"/>
                <a:cs typeface="Arial" charset="0"/>
              </a:rPr>
              <a:t>, </a:t>
            </a:r>
            <a:r>
              <a:rPr lang="en-US" dirty="0">
                <a:latin typeface="Courier New" panose="02070309020205020404" pitchFamily="49" charset="0"/>
                <a:cs typeface="Courier New" panose="02070309020205020404" pitchFamily="49" charset="0"/>
              </a:rPr>
              <a:t>CONFIGURE_ADVISOR_RULE_FILTER,</a:t>
            </a:r>
            <a:r>
              <a:rPr lang="en-US" dirty="0">
                <a:latin typeface="Arial" charset="0"/>
                <a:cs typeface="Arial" charset="0"/>
              </a:rPr>
              <a:t> and </a:t>
            </a:r>
            <a:r>
              <a:rPr lang="en-US" dirty="0">
                <a:latin typeface="Courier New" panose="02070309020205020404" pitchFamily="49" charset="0"/>
                <a:cs typeface="Courier New" panose="02070309020205020404" pitchFamily="49" charset="0"/>
              </a:rPr>
              <a:t>CONFIGURE_ADVISOR_OPR_FILTER</a:t>
            </a:r>
            <a:r>
              <a:rPr lang="en-US" dirty="0">
                <a:latin typeface="Arial" charset="0"/>
                <a:cs typeface="Arial" charset="0"/>
              </a:rPr>
              <a:t>. An Optimizer Statistics Advisor report can be generated with PL/SQL calls. The </a:t>
            </a:r>
            <a:r>
              <a:rPr lang="en-US" dirty="0">
                <a:latin typeface="Courier New" panose="02070309020205020404" pitchFamily="49" charset="0"/>
                <a:cs typeface="Courier New" panose="02070309020205020404" pitchFamily="49" charset="0"/>
              </a:rPr>
              <a:t>REPORT_ADVISOR_TASK</a:t>
            </a:r>
            <a:r>
              <a:rPr lang="en-US" dirty="0">
                <a:latin typeface="Arial" charset="0"/>
                <a:cs typeface="Arial" charset="0"/>
              </a:rPr>
              <a:t> function produces a report in text, HTML, or XML format. The </a:t>
            </a:r>
            <a:r>
              <a:rPr lang="en-US" dirty="0">
                <a:latin typeface="Courier New" panose="02070309020205020404" pitchFamily="49" charset="0"/>
                <a:cs typeface="Courier New" panose="02070309020205020404" pitchFamily="49" charset="0"/>
              </a:rPr>
              <a:t>IMPLEMENT_ADVISOR_TASK</a:t>
            </a:r>
            <a:r>
              <a:rPr lang="en-US" dirty="0">
                <a:latin typeface="Arial" charset="0"/>
                <a:cs typeface="Arial" charset="0"/>
              </a:rPr>
              <a:t> implements the recommendations of the task based on the filters in place. An additional parameter, </a:t>
            </a:r>
            <a:r>
              <a:rPr lang="en-US" dirty="0">
                <a:latin typeface="Courier New" panose="02070309020205020404" pitchFamily="49" charset="0"/>
                <a:cs typeface="Courier New" panose="02070309020205020404" pitchFamily="49" charset="0"/>
              </a:rPr>
              <a:t>LEVEL</a:t>
            </a:r>
            <a:r>
              <a:rPr lang="en-US" dirty="0">
                <a:latin typeface="Arial" charset="0"/>
                <a:cs typeface="Arial" charset="0"/>
              </a:rPr>
              <a:t>, can be set to either </a:t>
            </a:r>
            <a:r>
              <a:rPr lang="en-US" dirty="0">
                <a:latin typeface="Courier New" panose="02070309020205020404" pitchFamily="49" charset="0"/>
                <a:cs typeface="Courier New" panose="02070309020205020404" pitchFamily="49" charset="0"/>
              </a:rPr>
              <a:t>TYPICAL</a:t>
            </a:r>
            <a:r>
              <a:rPr lang="en-US" dirty="0">
                <a:latin typeface="Arial" charset="0"/>
                <a:cs typeface="Arial" charset="0"/>
              </a:rPr>
              <a:t> or </a:t>
            </a:r>
            <a:r>
              <a:rPr lang="en-US" dirty="0">
                <a:latin typeface="Courier New" panose="02070309020205020404" pitchFamily="49" charset="0"/>
                <a:cs typeface="Courier New" panose="02070309020205020404" pitchFamily="49" charset="0"/>
              </a:rPr>
              <a:t>ALL</a:t>
            </a:r>
            <a:r>
              <a:rPr lang="en-US" dirty="0">
                <a:latin typeface="Arial" charset="0"/>
                <a:cs typeface="Arial" charset="0"/>
              </a:rPr>
              <a:t>. </a:t>
            </a:r>
            <a:r>
              <a:rPr lang="en-US" dirty="0">
                <a:latin typeface="Courier New" panose="02070309020205020404" pitchFamily="49" charset="0"/>
                <a:cs typeface="Courier New" panose="02070309020205020404" pitchFamily="49" charset="0"/>
              </a:rPr>
              <a:t>TYPICAL</a:t>
            </a:r>
            <a:r>
              <a:rPr lang="en-US" dirty="0">
                <a:latin typeface="Arial" charset="0"/>
                <a:cs typeface="Arial" charset="0"/>
              </a:rPr>
              <a:t> is the default. </a:t>
            </a:r>
            <a:r>
              <a:rPr lang="en-US" dirty="0">
                <a:latin typeface="Courier New" panose="02070309020205020404" pitchFamily="49" charset="0"/>
                <a:cs typeface="Courier New" panose="02070309020205020404" pitchFamily="49" charset="0"/>
              </a:rPr>
              <a:t>ALL</a:t>
            </a:r>
            <a:r>
              <a:rPr lang="en-US" dirty="0">
                <a:latin typeface="Arial" charset="0"/>
                <a:cs typeface="Arial" charset="0"/>
              </a:rPr>
              <a:t> ignores the filters.</a:t>
            </a:r>
          </a:p>
        </p:txBody>
      </p:sp>
      <p:sp>
        <p:nvSpPr>
          <p:cNvPr id="21508"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21 - </a:t>
            </a:r>
            <a:fld id="{A6CA0A2A-B158-43A6-8412-15E70C3073C9}" type="slidenum">
              <a:rPr lang="en-US" altLang="en-US" smtClean="0"/>
              <a:t>12</a:t>
            </a:fld>
            <a:endParaRPr lang="en-US" altLang="en-US" dirty="0"/>
          </a:p>
        </p:txBody>
      </p:sp>
    </p:spTree>
    <p:extLst>
      <p:ext uri="{BB962C8B-B14F-4D97-AF65-F5344CB8AC3E}">
        <p14:creationId xmlns:p14="http://schemas.microsoft.com/office/powerpoint/2010/main" val="2479854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21 - </a:t>
            </a:r>
            <a:fld id="{7431AA24-F8AB-4728-8C71-26A76E25DE9D}" type="slidenum">
              <a:rPr lang="en-US" altLang="en-US" smtClean="0"/>
              <a:t>13</a:t>
            </a:fld>
            <a:endParaRPr lang="en-US" altLang="en-US" dirty="0"/>
          </a:p>
        </p:txBody>
      </p:sp>
      <p:sp>
        <p:nvSpPr>
          <p:cNvPr id="22531" name="Slide Image Placeholder 6"/>
          <p:cNvSpPr>
            <a:spLocks noGrp="1" noRot="1" noChangeAspect="1" noTextEdit="1"/>
          </p:cNvSpPr>
          <p:nvPr>
            <p:ph type="sldImg"/>
          </p:nvPr>
        </p:nvSpPr>
        <p:spPr>
          <a:ln/>
        </p:spPr>
      </p:sp>
      <p:sp>
        <p:nvSpPr>
          <p:cNvPr id="22532" name="Notes Placeholder 7"/>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Oracle Database 12c server can use a SQL plan directive, which is additional information and instructions that the optimizer can use to generate a more optimal plan. For example, a SQL plan directive might instruct the optimizer to collect missing statistics, create column group statistics, or perform dynamic sampling. During SQL compilation or execution, the database analyzes the query expressions that are missing statistics or that misestimate optimizer cardinality to create SQL plan directives. When the optimizer generates an execution plan, the directives give the optimizer additional information about objects that are referenced in the plan.</a:t>
            </a:r>
          </a:p>
          <a:p>
            <a:pPr lvl="1"/>
            <a:r>
              <a:rPr lang="en-US" altLang="en-US" dirty="0"/>
              <a:t>SQL plan directives are not tied to a specific SQL statement or SQL ID. The optimizer can use SQL plan directives for SQL statements that are nearly identical because SQL plan directives are defined on a query expression. For example, directives can help the optimizer with queries that use similar patterns, such as web-based queries that are the same except for a select list item. The database stores SQL plan directives persistently in the SYSAUX tablespace. When generating an execution plan, the optimizer can use SQL plan directives to obtain more information about the objects that are accessed in the plan.</a:t>
            </a:r>
          </a:p>
          <a:p>
            <a:pPr lvl="1"/>
            <a:r>
              <a:rPr lang="en-US" altLang="en-US" dirty="0"/>
              <a:t>Directives are automatically maintained, created as needed, and purged if not used after a year.</a:t>
            </a:r>
          </a:p>
          <a:p>
            <a:pPr lvl="1"/>
            <a:r>
              <a:rPr lang="en-US" altLang="en-US" dirty="0"/>
              <a:t>Directives can be monitored in </a:t>
            </a:r>
            <a:r>
              <a:rPr lang="en-US" altLang="en-US" dirty="0">
                <a:latin typeface="Courier New" panose="02070309020205020404" pitchFamily="49" charset="0"/>
                <a:cs typeface="Courier New" panose="02070309020205020404" pitchFamily="49" charset="0"/>
              </a:rPr>
              <a:t>DBA_SQL_PLAN_DIR_OBJECTS. SQL</a:t>
            </a:r>
            <a:r>
              <a:rPr lang="en-US" altLang="en-US" dirty="0"/>
              <a:t> plan directives improve plan accuracy by persisting both compilation and execution statistics in the </a:t>
            </a:r>
            <a:r>
              <a:rPr lang="en-US" altLang="en-US" dirty="0">
                <a:latin typeface="Courier New" panose="02070309020205020404" pitchFamily="49" charset="0"/>
                <a:cs typeface="Courier New" panose="02070309020205020404" pitchFamily="49" charset="0"/>
              </a:rPr>
              <a:t>SYSAUX</a:t>
            </a:r>
            <a:r>
              <a:rPr lang="en-US" altLang="en-US" dirty="0"/>
              <a:t> tablespace, allowing them to be used by multiple SQL statements.</a:t>
            </a:r>
          </a:p>
        </p:txBody>
      </p:sp>
    </p:spTree>
    <p:extLst>
      <p:ext uri="{BB962C8B-B14F-4D97-AF65-F5344CB8AC3E}">
        <p14:creationId xmlns:p14="http://schemas.microsoft.com/office/powerpoint/2010/main" val="137560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21 - </a:t>
            </a:r>
            <a:fld id="{E4540C1A-FB66-4895-A3AC-E05A7BB64156}" type="slidenum">
              <a:rPr lang="en-US" altLang="en-US" smtClean="0"/>
              <a:t>14</a:t>
            </a:fld>
            <a:endParaRPr lang="en-US" altLang="en-US" dirty="0"/>
          </a:p>
        </p:txBody>
      </p:sp>
      <p:sp>
        <p:nvSpPr>
          <p:cNvPr id="23555" name="Slide Image Placeholder 6"/>
          <p:cNvSpPr>
            <a:spLocks noGrp="1" noRot="1" noChangeAspect="1" noTextEdit="1"/>
          </p:cNvSpPr>
          <p:nvPr>
            <p:ph type="sldImg"/>
          </p:nvPr>
        </p:nvSpPr>
        <p:spPr>
          <a:ln/>
        </p:spPr>
      </p:sp>
      <p:sp>
        <p:nvSpPr>
          <p:cNvPr id="23556" name="Notes Placeholder 7"/>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Adaptive Execution Plans feature enables the optimizer to automatically adapt a poorly performing execution plan at run time and prevent a poor plan from being chosen on subsequent executions. The optimizer instruments its chosen plan so that at run time, it can be detected if the optimizer’s estimates are not optimal. Then the plan can be automatically adapted to the actual conditions. An adaptive plan is a plan that changes after optimization when optimizer estimates prove inaccurate.</a:t>
            </a:r>
          </a:p>
          <a:p>
            <a:pPr lvl="1"/>
            <a:r>
              <a:rPr lang="en-US" altLang="en-US" dirty="0"/>
              <a:t>The optimizer can adapt plans based on statistics that are collected during statement execution. All adaptive mechanisms can execute a plan that differs from the plan that was originally determined during hard parse. This improves the ability of the query-processing engine (compilation and execution) to generate better execution plans.</a:t>
            </a:r>
          </a:p>
          <a:p>
            <a:pPr lvl="1"/>
            <a:r>
              <a:rPr lang="en-US" altLang="en-US" dirty="0"/>
              <a:t>The two Adaptive Execution Plan techniques are:</a:t>
            </a:r>
          </a:p>
          <a:p>
            <a:pPr lvl="2"/>
            <a:r>
              <a:rPr lang="en-US" altLang="en-US" b="1" dirty="0"/>
              <a:t>Dynamic plans: </a:t>
            </a:r>
            <a:r>
              <a:rPr lang="en-US" altLang="en-US" dirty="0"/>
              <a:t>A dynamic plan chooses among </a:t>
            </a:r>
            <a:r>
              <a:rPr lang="en-US" altLang="en-US" dirty="0" err="1"/>
              <a:t>subplans</a:t>
            </a:r>
            <a:r>
              <a:rPr lang="en-US" altLang="en-US" dirty="0"/>
              <a:t> during statement execution. For dynamic plans, the optimizer must decide which </a:t>
            </a:r>
            <a:r>
              <a:rPr lang="en-US" altLang="en-US" dirty="0" err="1"/>
              <a:t>subplans</a:t>
            </a:r>
            <a:r>
              <a:rPr lang="en-US" altLang="en-US" dirty="0"/>
              <a:t> to include in a dynamic plan, which statistics to collect to choose a </a:t>
            </a:r>
            <a:r>
              <a:rPr lang="en-US" altLang="en-US" dirty="0" err="1"/>
              <a:t>subplan</a:t>
            </a:r>
            <a:r>
              <a:rPr lang="en-US" altLang="en-US" dirty="0"/>
              <a:t>, and thresholds for this choice.</a:t>
            </a:r>
          </a:p>
          <a:p>
            <a:pPr lvl="2"/>
            <a:r>
              <a:rPr lang="en-US" altLang="en-US" b="1" dirty="0"/>
              <a:t>Re-optimization: </a:t>
            </a:r>
            <a:r>
              <a:rPr lang="en-US" altLang="en-US" dirty="0"/>
              <a:t>In contrast, re-optimization changes a plan for executions after the current execution. For re-optimization, the optimizer must decide which statistics to collect at which points in a plan and when re-optimization is feasible.</a:t>
            </a:r>
          </a:p>
          <a:p>
            <a:pPr lvl="1"/>
            <a:r>
              <a:rPr lang="en-US" altLang="en-US" b="1" dirty="0"/>
              <a:t>Note:</a:t>
            </a:r>
            <a:r>
              <a:rPr lang="en-US" altLang="en-US" dirty="0"/>
              <a:t> </a:t>
            </a:r>
            <a:r>
              <a:rPr lang="en-US" altLang="en-US" dirty="0">
                <a:latin typeface="Courier New" panose="02070309020205020404" pitchFamily="49" charset="0"/>
                <a:cs typeface="Courier New" panose="02070309020205020404" pitchFamily="49" charset="0"/>
              </a:rPr>
              <a:t>OPTIMIZER_ADAPTIVE_REPORTING_ONLY</a:t>
            </a:r>
            <a:r>
              <a:rPr lang="en-US" altLang="en-US" dirty="0"/>
              <a:t> controls reporting-only mode for adaptive optimizations. When set to </a:t>
            </a:r>
            <a:r>
              <a:rPr lang="en-US" altLang="en-US" dirty="0">
                <a:latin typeface="Courier New" panose="02070309020205020404" pitchFamily="49" charset="0"/>
                <a:cs typeface="Courier New" panose="02070309020205020404" pitchFamily="49" charset="0"/>
              </a:rPr>
              <a:t>TRUE</a:t>
            </a:r>
            <a:r>
              <a:rPr lang="en-US" altLang="en-US" dirty="0"/>
              <a:t>, adaptive optimizations run in reporting-only mode where the information required for an adaptive optimization is gathered, but no action is taken to change the plan.</a:t>
            </a:r>
          </a:p>
        </p:txBody>
      </p:sp>
    </p:spTree>
    <p:extLst>
      <p:ext uri="{BB962C8B-B14F-4D97-AF65-F5344CB8AC3E}">
        <p14:creationId xmlns:p14="http://schemas.microsoft.com/office/powerpoint/2010/main" val="80839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21 - </a:t>
            </a:r>
            <a:fld id="{7B57AB53-BE16-4A38-800B-E3C822C21081}" type="slidenum">
              <a:rPr lang="en-US" smtClean="0"/>
              <a:t>15</a:t>
            </a:fld>
            <a:endParaRPr lang="en-US" dirty="0"/>
          </a:p>
        </p:txBody>
      </p:sp>
      <p:sp>
        <p:nvSpPr>
          <p:cNvPr id="5" name="Notes Placeholder 4"/>
          <p:cNvSpPr>
            <a:spLocks noGrp="1"/>
          </p:cNvSpPr>
          <p:nvPr>
            <p:ph type="body" idx="1"/>
          </p:nvPr>
        </p:nvSpPr>
        <p:spPr>
          <a:xfrm>
            <a:off x="292608" y="450056"/>
            <a:ext cx="6400800" cy="8191024"/>
          </a:xfrm>
        </p:spPr>
        <p:txBody>
          <a:bodyPr/>
          <a:lstStyle/>
          <a:p>
            <a:pPr marL="114300" lvl="1"/>
            <a:r>
              <a:rPr lang="en-US" dirty="0">
                <a:latin typeface="Arial" charset="0"/>
                <a:cs typeface="Arial" charset="0"/>
              </a:rPr>
              <a:t>The optimizer can pick the best-performing plan during any execution of the statement, not just the first execution. If the underlying data changes, or if queries re-execute with different input data, then the optimizer can adapt its plan to match the statistics gathered in the current execution. The continuous adaptive query plan adapts for every execution of the same cursor instead of only once.</a:t>
            </a:r>
          </a:p>
        </p:txBody>
      </p:sp>
    </p:spTree>
    <p:extLst>
      <p:ext uri="{BB962C8B-B14F-4D97-AF65-F5344CB8AC3E}">
        <p14:creationId xmlns:p14="http://schemas.microsoft.com/office/powerpoint/2010/main" val="25152490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SQL Tuning Advisor is the primary driver of the tuning process. It performs several types of analyses:</a:t>
            </a:r>
          </a:p>
          <a:p>
            <a:pPr lvl="2"/>
            <a:r>
              <a:rPr lang="en-US" altLang="en-US" b="1" dirty="0"/>
              <a:t>Statistics Analysis:</a:t>
            </a:r>
            <a:r>
              <a:rPr lang="en-US" altLang="en-US" dirty="0"/>
              <a:t> Checks each query object for missing or stale statistics and makes recommendations to gather relevant statistics</a:t>
            </a:r>
          </a:p>
          <a:p>
            <a:pPr lvl="2"/>
            <a:r>
              <a:rPr lang="en-US" altLang="en-US" b="1" dirty="0"/>
              <a:t>SQL Profiling:</a:t>
            </a:r>
            <a:r>
              <a:rPr lang="en-US" altLang="en-US" dirty="0"/>
              <a:t> The optimizer verifies its own estimates and collects auxiliary information to remove estimation errors. It builds a SQL profile by using the auxiliary information and makes a recommendation to create it. When a SQL profile is created, it enables the query optimizer to generate a well-tuned plan.</a:t>
            </a:r>
          </a:p>
          <a:p>
            <a:pPr lvl="2"/>
            <a:r>
              <a:rPr lang="en-US" altLang="en-US" b="1" dirty="0"/>
              <a:t>Access Path Analysis:</a:t>
            </a:r>
            <a:r>
              <a:rPr lang="en-US" altLang="en-US" dirty="0"/>
              <a:t> New indexes are considered if they significantly improve access to each table in the query. When appropriate, recommendations to create such objects are made.</a:t>
            </a:r>
          </a:p>
          <a:p>
            <a:pPr lvl="2"/>
            <a:r>
              <a:rPr lang="en-US" altLang="en-US" b="1" dirty="0"/>
              <a:t>SQL Structure Analysis:</a:t>
            </a:r>
            <a:r>
              <a:rPr lang="en-US" altLang="en-US" dirty="0"/>
              <a:t> SQL statements that use bad plans are identified and relevant suggestions are made to restructure them. The suggested changes can be syntactic as well as semantic.</a:t>
            </a:r>
          </a:p>
          <a:p>
            <a:pPr lvl="1"/>
            <a:r>
              <a:rPr lang="en-US" altLang="en-US" dirty="0"/>
              <a:t>SQL Tuning Advisor considers each SQL statement included in the advisor task independently. Creating a new index may help a query, but may hurt the response time of DML. So, a recommended index or other object should be checked with SQL Access Advisor over a workload (a set of SQL statements) to determine whether there is a net gain in performance.</a:t>
            </a:r>
          </a:p>
          <a:p>
            <a:pPr lvl="1"/>
            <a:r>
              <a:rPr lang="en-US" altLang="en-US" dirty="0"/>
              <a:t>SQL Tuning Advisor runs automatically every night as the Automatic SQL Tuning Task. There may be times when a SQL statement needs immediate tuning action. You can use SQL Tuning Advisor to analyze SQL statements and obtain performance recommendations at any time. Typically, you run this advisor as an ADDM performance-finding action.</a:t>
            </a:r>
          </a:p>
        </p:txBody>
      </p:sp>
      <p:sp>
        <p:nvSpPr>
          <p:cNvPr id="24579" name="Slide Image Placeholder 6"/>
          <p:cNvSpPr>
            <a:spLocks noGrp="1" noRot="1" noChangeAspect="1" noTextEdit="1"/>
          </p:cNvSpPr>
          <p:nvPr>
            <p:ph type="sldImg"/>
          </p:nvPr>
        </p:nvSpPr>
        <p:spPr>
          <a:ln/>
        </p:spPr>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21 - </a:t>
            </a:r>
            <a:fld id="{E2F41C3D-1835-4FA4-BDC9-8810193A583E}" type="slidenum">
              <a:rPr lang="en-US" altLang="en-US" smtClean="0"/>
              <a:t>16</a:t>
            </a:fld>
            <a:endParaRPr lang="en-US" altLang="en-US" dirty="0"/>
          </a:p>
        </p:txBody>
      </p:sp>
    </p:spTree>
    <p:extLst>
      <p:ext uri="{BB962C8B-B14F-4D97-AF65-F5344CB8AC3E}">
        <p14:creationId xmlns:p14="http://schemas.microsoft.com/office/powerpoint/2010/main" val="9345900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21 - </a:t>
            </a:r>
            <a:fld id="{C7651ED0-7706-4464-95B4-B0D06235CDF7}" type="slidenum">
              <a:rPr lang="en-US" smtClean="0"/>
              <a:t>17</a:t>
            </a:fld>
            <a:endParaRPr lang="en-US" dirty="0"/>
          </a:p>
        </p:txBody>
      </p:sp>
      <p:sp>
        <p:nvSpPr>
          <p:cNvPr id="5" name="Notes Placeholder 4"/>
          <p:cNvSpPr>
            <a:spLocks noGrp="1"/>
          </p:cNvSpPr>
          <p:nvPr>
            <p:ph type="body" idx="1"/>
          </p:nvPr>
        </p:nvSpPr>
        <p:spPr>
          <a:xfrm>
            <a:off x="292608" y="450056"/>
            <a:ext cx="6400800" cy="8191024"/>
          </a:xfrm>
        </p:spPr>
        <p:txBody>
          <a:bodyPr/>
          <a:lstStyle/>
          <a:p>
            <a:pPr lvl="1" eaLnBrk="1" hangingPunct="1"/>
            <a:r>
              <a:rPr lang="en-US" dirty="0">
                <a:latin typeface="Arial" charset="0"/>
                <a:cs typeface="Arial" charset="0"/>
              </a:rPr>
              <a:t>Additionally, you can run SQL Tuning Advisor when you want to analyze the top SQL statements consuming the most CPU time, I/O, and memory.</a:t>
            </a:r>
          </a:p>
          <a:p>
            <a:pPr lvl="1" eaLnBrk="1" hangingPunct="1"/>
            <a:r>
              <a:rPr lang="en-US" dirty="0">
                <a:latin typeface="Arial" charset="0"/>
                <a:cs typeface="Arial" charset="0"/>
              </a:rPr>
              <a:t>Even though you can submit multiple statements to be analyzed in a single task, each statement is analyzed independently. To obtain tuning recommendations that consider the overall performance of a set of SQL, use SQL Access Advisor.</a:t>
            </a:r>
          </a:p>
        </p:txBody>
      </p:sp>
    </p:spTree>
    <p:extLst>
      <p:ext uri="{BB962C8B-B14F-4D97-AF65-F5344CB8AC3E}">
        <p14:creationId xmlns:p14="http://schemas.microsoft.com/office/powerpoint/2010/main" val="2898937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SQL Access Advisor can recommend the proper set of materialized views, materialized view logs, partitioning, and indexes for a given workload. Understanding and using these structures is essential when optimizing SQL because they can result in significant performance improvements in data retrieval.</a:t>
            </a:r>
          </a:p>
          <a:p>
            <a:pPr lvl="1"/>
            <a:r>
              <a:rPr lang="en-US" altLang="en-US" dirty="0"/>
              <a:t>SQL Access Advisor recommends bitmap, function-based, and B-tree indexes. A bitmap index offers a reduced response time for many types of ad hoc queries and reduced storage requirements compared to other indexing techniques. B-tree indexes are most commonly used in a data warehouse to index unique or near-unique keys.</a:t>
            </a:r>
          </a:p>
          <a:p>
            <a:pPr lvl="1"/>
            <a:r>
              <a:rPr lang="en-US" altLang="en-US" dirty="0"/>
              <a:t>Another component of SQL Access Advisor also recommends how to optimize materialized views so that they can be fast refreshable and take advantage of general query rewrite.</a:t>
            </a:r>
          </a:p>
          <a:p>
            <a:pPr lvl="1"/>
            <a:r>
              <a:rPr lang="en-US" altLang="en-US" b="1" dirty="0"/>
              <a:t>Note:</a:t>
            </a:r>
            <a:r>
              <a:rPr lang="en-US" altLang="en-US" dirty="0"/>
              <a:t> For more information about materialized views and query rewrite, see </a:t>
            </a:r>
            <a:r>
              <a:rPr lang="en-US" altLang="en-US" i="1" dirty="0"/>
              <a:t>Oracle Database Performance Tuning Guide</a:t>
            </a:r>
            <a:r>
              <a:rPr lang="en-US" altLang="en-US" dirty="0"/>
              <a:t>.</a:t>
            </a:r>
          </a:p>
        </p:txBody>
      </p:sp>
      <p:sp>
        <p:nvSpPr>
          <p:cNvPr id="25603" name="Slide Image Placeholder 9"/>
          <p:cNvSpPr>
            <a:spLocks noGrp="1" noRot="1" noChangeAspect="1" noTextEdit="1"/>
          </p:cNvSpPr>
          <p:nvPr>
            <p:ph type="sldImg"/>
          </p:nvPr>
        </p:nvSpPr>
        <p:spPr>
          <a:ln/>
        </p:spPr>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21 - </a:t>
            </a:r>
            <a:fld id="{B0D6DA3F-396D-462D-A7EA-BF00F2C3DA86}" type="slidenum">
              <a:rPr lang="en-US" altLang="en-US" smtClean="0"/>
              <a:t>18</a:t>
            </a:fld>
            <a:endParaRPr lang="en-US" altLang="en-US" dirty="0"/>
          </a:p>
        </p:txBody>
      </p:sp>
    </p:spTree>
    <p:extLst>
      <p:ext uri="{BB962C8B-B14F-4D97-AF65-F5344CB8AC3E}">
        <p14:creationId xmlns:p14="http://schemas.microsoft.com/office/powerpoint/2010/main" val="11187399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Oracle Database includes SQL Performance Analyzer, which gives you an exact and accurate assessment of the impact of change on the SQL statements that make up the workload. SQL Performance Analyzer helps you forecast the impact of a potential change on the performance of a SQL query workload. This capability provides you with detailed information about the performance of SQL statements, such as before-and-after execution statistics, and statements with performance improvement or degradation. This enables you (for example) to make changes in a test environment to determine whether the workload performance will be improved through a database upgrade.</a:t>
            </a:r>
          </a:p>
          <a:p>
            <a:pPr lvl="1"/>
            <a:r>
              <a:rPr lang="en-US" altLang="en-US" dirty="0"/>
              <a:t>SQL Performance Analyzer includes the following capabilities:</a:t>
            </a:r>
          </a:p>
          <a:p>
            <a:pPr lvl="2"/>
            <a:r>
              <a:rPr lang="en-US" altLang="en-US" dirty="0"/>
              <a:t>Helps predict the impact of system changes on SQL workload response time</a:t>
            </a:r>
          </a:p>
          <a:p>
            <a:pPr lvl="2"/>
            <a:r>
              <a:rPr lang="en-US" altLang="en-US" dirty="0"/>
              <a:t>Builds different versions of SQL workload performance (that is, SQL execution plans and execution statistics)</a:t>
            </a:r>
          </a:p>
          <a:p>
            <a:pPr lvl="2"/>
            <a:r>
              <a:rPr lang="en-US" altLang="en-US" dirty="0"/>
              <a:t>Executes SQL serially (concurrency not honored)</a:t>
            </a:r>
          </a:p>
          <a:p>
            <a:pPr lvl="2"/>
            <a:r>
              <a:rPr lang="en-US" altLang="en-US" dirty="0"/>
              <a:t>Analyzes performance differences</a:t>
            </a:r>
          </a:p>
          <a:p>
            <a:pPr lvl="2"/>
            <a:r>
              <a:rPr lang="en-US" altLang="en-US" dirty="0"/>
              <a:t>Offers fine-grained performance analysis on individual SQL</a:t>
            </a:r>
          </a:p>
          <a:p>
            <a:pPr lvl="2"/>
            <a:r>
              <a:rPr lang="en-US" altLang="en-US" dirty="0"/>
              <a:t>Is integrated with SQL Tuning Advisor to tune regressions</a:t>
            </a:r>
          </a:p>
        </p:txBody>
      </p:sp>
      <p:sp>
        <p:nvSpPr>
          <p:cNvPr id="26627" name="Slide Image Placeholder 6"/>
          <p:cNvSpPr>
            <a:spLocks noGrp="1" noRot="1" noChangeAspect="1" noTextEdit="1"/>
          </p:cNvSpPr>
          <p:nvPr>
            <p:ph type="sldImg"/>
          </p:nvPr>
        </p:nvSpPr>
        <p:spPr>
          <a:ln/>
        </p:spPr>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21 - </a:t>
            </a:r>
            <a:fld id="{ED17A2EE-0891-428B-8906-9613C3B24198}" type="slidenum">
              <a:rPr lang="en-US" altLang="en-US" smtClean="0"/>
              <a:t>19</a:t>
            </a:fld>
            <a:endParaRPr lang="en-US" altLang="en-US" dirty="0"/>
          </a:p>
        </p:txBody>
      </p:sp>
    </p:spTree>
    <p:extLst>
      <p:ext uri="{BB962C8B-B14F-4D97-AF65-F5344CB8AC3E}">
        <p14:creationId xmlns:p14="http://schemas.microsoft.com/office/powerpoint/2010/main" val="3425018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otes Placeholder 2"/>
          <p:cNvSpPr>
            <a:spLocks noGrp="1"/>
          </p:cNvSpPr>
          <p:nvPr>
            <p:ph type="body" idx="1"/>
          </p:nvPr>
        </p:nvSpPr>
        <p:spPr>
          <a:noFill/>
          <a:ln/>
        </p:spPr>
        <p:txBody>
          <a:bodyPr/>
          <a:lstStyle/>
          <a:p>
            <a:pPr lvl="1"/>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21 - </a:t>
            </a:r>
            <a:fld id="{DD410152-007C-4A46-B0F9-C0221F14D334}" type="slidenum">
              <a:rPr lang="en-US" smtClean="0"/>
              <a:t>2</a:t>
            </a:fld>
            <a:endParaRPr lang="en-US" dirty="0"/>
          </a:p>
        </p:txBody>
      </p:sp>
      <p:sp>
        <p:nvSpPr>
          <p:cNvPr id="40964"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0548504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21 - </a:t>
            </a:r>
            <a:fld id="{5E74D2B1-32FC-4DFD-9A75-B78ADF2DBAE8}" type="slidenum">
              <a:rPr lang="en-US" smtClean="0"/>
              <a:t>20</a:t>
            </a:fld>
            <a:endParaRPr lang="en-US" dirty="0"/>
          </a:p>
        </p:txBody>
      </p:sp>
      <p:sp>
        <p:nvSpPr>
          <p:cNvPr id="5" name="Notes Placeholder 4"/>
          <p:cNvSpPr>
            <a:spLocks noGrp="1"/>
          </p:cNvSpPr>
          <p:nvPr>
            <p:ph type="body" idx="1"/>
          </p:nvPr>
        </p:nvSpPr>
        <p:spPr>
          <a:xfrm>
            <a:off x="292608" y="450056"/>
            <a:ext cx="6400800" cy="8191024"/>
          </a:xfrm>
        </p:spPr>
        <p:txBody>
          <a:bodyPr/>
          <a:lstStyle/>
          <a:p>
            <a:pPr lvl="1" eaLnBrk="1" hangingPunct="1"/>
            <a:r>
              <a:rPr lang="en-US" b="1" dirty="0">
                <a:latin typeface="Arial" charset="0"/>
                <a:cs typeface="Arial" charset="0"/>
              </a:rPr>
              <a:t>Use Cases</a:t>
            </a:r>
          </a:p>
          <a:p>
            <a:pPr lvl="1" eaLnBrk="1" hangingPunct="1"/>
            <a:r>
              <a:rPr lang="en-US" dirty="0">
                <a:latin typeface="Arial" charset="0"/>
                <a:cs typeface="Arial" charset="0"/>
              </a:rPr>
              <a:t>SQL Performance Analyzer can be used to predict and prevent potential performance problems for any database environment change that affects the structure of the SQL execution plans. The changes can include (but are not limited to) any of the following:</a:t>
            </a:r>
          </a:p>
          <a:p>
            <a:pPr lvl="2" eaLnBrk="1" hangingPunct="1"/>
            <a:r>
              <a:rPr lang="en-US" dirty="0">
                <a:latin typeface="Arial" charset="0"/>
                <a:cs typeface="Arial" charset="0"/>
              </a:rPr>
              <a:t>Database upgrades</a:t>
            </a:r>
          </a:p>
          <a:p>
            <a:pPr lvl="2" eaLnBrk="1" hangingPunct="1"/>
            <a:r>
              <a:rPr lang="en-US" dirty="0">
                <a:latin typeface="Arial" charset="0"/>
                <a:cs typeface="Arial" charset="0"/>
              </a:rPr>
              <a:t>Implementation of tuning recommendations</a:t>
            </a:r>
          </a:p>
          <a:p>
            <a:pPr lvl="2" eaLnBrk="1" hangingPunct="1"/>
            <a:r>
              <a:rPr lang="en-US" dirty="0">
                <a:latin typeface="Arial" charset="0"/>
                <a:cs typeface="Arial" charset="0"/>
              </a:rPr>
              <a:t>Schema changes</a:t>
            </a:r>
          </a:p>
          <a:p>
            <a:pPr lvl="2" eaLnBrk="1" hangingPunct="1"/>
            <a:r>
              <a:rPr lang="en-US" dirty="0">
                <a:latin typeface="Arial" charset="0"/>
                <a:cs typeface="Arial" charset="0"/>
              </a:rPr>
              <a:t>Statistics gathering</a:t>
            </a:r>
          </a:p>
          <a:p>
            <a:pPr lvl="2" eaLnBrk="1" hangingPunct="1"/>
            <a:r>
              <a:rPr lang="en-US" dirty="0">
                <a:latin typeface="Arial" charset="0"/>
                <a:cs typeface="Arial" charset="0"/>
              </a:rPr>
              <a:t>Database parameter changes</a:t>
            </a:r>
          </a:p>
          <a:p>
            <a:pPr lvl="2" eaLnBrk="1" hangingPunct="1"/>
            <a:r>
              <a:rPr lang="en-US" dirty="0">
                <a:latin typeface="Arial" charset="0"/>
                <a:cs typeface="Arial" charset="0"/>
              </a:rPr>
              <a:t>OS and hardware changes</a:t>
            </a:r>
          </a:p>
          <a:p>
            <a:pPr lvl="1" eaLnBrk="1" hangingPunct="1"/>
            <a:r>
              <a:rPr lang="en-US" dirty="0">
                <a:latin typeface="Arial" charset="0"/>
                <a:cs typeface="Arial" charset="0"/>
              </a:rPr>
              <a:t>You can use SQL Performance Analyzer to predict SQL performance changes that result from changes for even the most complex environments. As applications evolve through the development life cycle, database application developers can test changes to schemas, database objects, and rewritten applications to mitigate any potential performance impact.</a:t>
            </a:r>
          </a:p>
          <a:p>
            <a:pPr lvl="1" eaLnBrk="1" hangingPunct="1"/>
            <a:r>
              <a:rPr lang="en-US" dirty="0">
                <a:latin typeface="Arial" charset="0"/>
                <a:cs typeface="Arial" charset="0"/>
              </a:rPr>
              <a:t>SQL Performance Analyzer also enables the comparison of SQL performance statistics.</a:t>
            </a:r>
          </a:p>
          <a:p>
            <a:pPr lvl="1" eaLnBrk="1" hangingPunct="1"/>
            <a:r>
              <a:rPr lang="en-US" dirty="0">
                <a:latin typeface="Arial" charset="0"/>
                <a:cs typeface="Arial" charset="0"/>
              </a:rPr>
              <a:t>You can access SQL Performance Analyzer through Enterprise Manager or by using the </a:t>
            </a:r>
            <a:r>
              <a:rPr lang="en-US" dirty="0">
                <a:latin typeface="Courier New" panose="02070309020205020404" pitchFamily="49" charset="0"/>
                <a:cs typeface="Courier New" panose="02070309020205020404" pitchFamily="49" charset="0"/>
              </a:rPr>
              <a:t>DBMS_SQLPA</a:t>
            </a:r>
            <a:r>
              <a:rPr lang="en-US" dirty="0">
                <a:latin typeface="Arial" charset="0"/>
                <a:cs typeface="Arial" charset="0"/>
              </a:rPr>
              <a:t> package.</a:t>
            </a:r>
          </a:p>
          <a:p>
            <a:pPr lvl="1" eaLnBrk="1" hangingPunct="1"/>
            <a:r>
              <a:rPr lang="en-US" dirty="0">
                <a:latin typeface="Arial" charset="0"/>
                <a:cs typeface="Arial" charset="0"/>
              </a:rPr>
              <a:t>For details about the </a:t>
            </a:r>
            <a:r>
              <a:rPr lang="en-US" dirty="0">
                <a:latin typeface="Courier New" panose="02070309020205020404" pitchFamily="49" charset="0"/>
                <a:cs typeface="Courier New" panose="02070309020205020404" pitchFamily="49" charset="0"/>
              </a:rPr>
              <a:t>DBMS_SQLPA</a:t>
            </a:r>
            <a:r>
              <a:rPr lang="en-US" dirty="0">
                <a:latin typeface="Arial" charset="0"/>
                <a:cs typeface="Arial" charset="0"/>
              </a:rPr>
              <a:t> package, see the </a:t>
            </a:r>
            <a:r>
              <a:rPr lang="en-US" i="1" dirty="0">
                <a:latin typeface="Arial" charset="0"/>
                <a:cs typeface="Arial" charset="0"/>
              </a:rPr>
              <a:t>Oracle Database PL/SQL Packages and Types Reference Guide</a:t>
            </a:r>
            <a:r>
              <a:rPr lang="en-US" dirty="0">
                <a:latin typeface="Arial" charset="0"/>
                <a:cs typeface="Arial" charset="0"/>
              </a:rPr>
              <a:t>.</a:t>
            </a:r>
          </a:p>
        </p:txBody>
      </p:sp>
    </p:spTree>
    <p:extLst>
      <p:ext uri="{BB962C8B-B14F-4D97-AF65-F5344CB8AC3E}">
        <p14:creationId xmlns:p14="http://schemas.microsoft.com/office/powerpoint/2010/main" val="38308671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Notes Placeholder 2"/>
          <p:cNvSpPr>
            <a:spLocks noGrp="1"/>
          </p:cNvSpPr>
          <p:nvPr>
            <p:ph type="body" idx="1"/>
          </p:nvPr>
        </p:nvSpPr>
        <p:spPr/>
        <p:txBody>
          <a:bodyPr>
            <a:normAutofit/>
          </a:bodyPr>
          <a:lstStyle/>
          <a:p>
            <a:pPr lvl="1">
              <a:defRPr/>
            </a:pPr>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21 - </a:t>
            </a:r>
            <a:fld id="{0BE9D661-3EDA-462E-AD59-9B57277C5389}" type="slidenum">
              <a:rPr lang="en-US" smtClean="0"/>
              <a:t>21</a:t>
            </a:fld>
            <a:endParaRPr lang="en-US" dirty="0"/>
          </a:p>
        </p:txBody>
      </p:sp>
      <p:sp>
        <p:nvSpPr>
          <p:cNvPr id="54276" name="Slide Image Placeholder 11"/>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8229930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Grp="1" noChangeArrowheads="1"/>
          </p:cNvSpPr>
          <p:nvPr>
            <p:ph type="body" idx="1"/>
          </p:nvPr>
        </p:nvSpPr>
        <p:spPr>
          <a:noFill/>
          <a:ln/>
        </p:spPr>
        <p:txBody>
          <a:bodyPr/>
          <a:lstStyle/>
          <a:p>
            <a:pPr lvl="1"/>
            <a:endParaRPr 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21 - </a:t>
            </a:r>
            <a:fld id="{C5FF7D66-3D63-44D6-A656-A94EC5A2E639}" type="slidenum">
              <a:rPr lang="en-US" smtClean="0"/>
              <a:t>22</a:t>
            </a:fld>
            <a:endParaRPr lang="en-US" dirty="0"/>
          </a:p>
        </p:txBody>
      </p:sp>
      <p:sp>
        <p:nvSpPr>
          <p:cNvPr id="55300"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08364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21 - </a:t>
            </a:r>
            <a:fld id="{7236AC8B-70EF-4728-A45C-FB14AEC42C34}" type="slidenum">
              <a:rPr lang="en-US" altLang="en-US" smtClean="0"/>
              <a:t>3</a:t>
            </a:fld>
            <a:endParaRPr lang="en-US" altLang="en-US" dirty="0"/>
          </a:p>
        </p:txBody>
      </p:sp>
      <p:sp>
        <p:nvSpPr>
          <p:cNvPr id="16388" name="Notes Placeholder 7"/>
          <p:cNvSpPr>
            <a:spLocks noGrp="1"/>
          </p:cNvSpPr>
          <p:nvPr>
            <p:ph type="body" idx="1"/>
          </p:nvPr>
        </p:nvSpPr>
        <p:spPr/>
        <p:txBody>
          <a:bodyPr/>
          <a:lstStyle/>
          <a:p>
            <a:pPr lvl="1"/>
            <a:r>
              <a:rPr lang="en-US" altLang="en-US" dirty="0"/>
              <a:t>SQL Tuning Process</a:t>
            </a:r>
          </a:p>
          <a:p>
            <a:pPr marL="304746" lvl="2" indent="0">
              <a:buNone/>
            </a:pPr>
            <a:r>
              <a:rPr lang="en-US" altLang="en-US" dirty="0"/>
              <a:t>1.</a:t>
            </a:r>
            <a:r>
              <a:rPr lang="en-US" altLang="en-US" b="1" dirty="0"/>
              <a:t>	Identify poorly tuned SQL statements: </a:t>
            </a:r>
            <a:r>
              <a:rPr lang="en-US" altLang="en-US" dirty="0"/>
              <a:t>Generally, the tuning effort that yields the most 	benefit is SQL tuning. Poorly tuned SQL uses more resources than required. This inefficiency 	prevents scalability, uses more OS and database resources, and increases response time. 	To tune poorly tuned SQL statements, they must be identified and then tuned. SQL 	statements can be tuned individually, but often the solution that optimizes one statement can 	hurt the performance of several others. The SQL statements that use the most resources are, 	by definition, the statements in need of tuning. These are statements that have the longest 	elapsed time, use the most CPU, or do the most physical or logical reads. Automatic 	Database Diagnostic Monitor (ADDM) can detect high-load SQL statements.</a:t>
            </a:r>
          </a:p>
          <a:p>
            <a:pPr marL="304746" lvl="2" indent="0">
              <a:buNone/>
            </a:pPr>
            <a:r>
              <a:rPr lang="en-US" altLang="en-US" dirty="0"/>
              <a:t>2.	</a:t>
            </a:r>
            <a:r>
              <a:rPr lang="en-US" altLang="en-US" b="1" dirty="0"/>
              <a:t>Tune the individual statements: </a:t>
            </a:r>
            <a:r>
              <a:rPr lang="en-US" altLang="en-US" dirty="0"/>
              <a:t>Tune the individual statements by checking the optimizer 	statistics, check the explain plan for the most efficient access path, test alternative SQL 	constructions, and test possible new indexes, materialized views, and partitioning. SQL 	Tuning Advisor and SQL Access Advisor, described later in this lesson, can help with this 	task.</a:t>
            </a:r>
          </a:p>
          <a:p>
            <a:pPr marL="304746" lvl="2" indent="0">
              <a:buNone/>
            </a:pPr>
            <a:r>
              <a:rPr lang="en-US" altLang="en-US" dirty="0"/>
              <a:t>3.	</a:t>
            </a:r>
            <a:r>
              <a:rPr lang="en-US" altLang="en-US" b="1" dirty="0"/>
              <a:t>Tune the application as a whole: </a:t>
            </a:r>
            <a:r>
              <a:rPr lang="en-US" altLang="en-US" dirty="0"/>
              <a:t>Test the application as a whole by using the tuned SQL 	statements. Is the overall performance better?</a:t>
            </a:r>
          </a:p>
          <a:p>
            <a:pPr lvl="1"/>
            <a:r>
              <a:rPr lang="en-US" altLang="en-US" dirty="0"/>
              <a:t>The methodology is sound, but tedious. Tuning an individual statement is not difficult. Testing the overall impact of the individual statement tuning on an application can be very difficult.</a:t>
            </a:r>
          </a:p>
        </p:txBody>
      </p:sp>
      <p:sp>
        <p:nvSpPr>
          <p:cNvPr id="11" name="Slide Image Placeholder 10"/>
          <p:cNvSpPr>
            <a:spLocks noGrp="1" noRot="1" noChangeAspect="1"/>
          </p:cNvSpPr>
          <p:nvPr>
            <p:ph type="sldImg"/>
          </p:nvPr>
        </p:nvSpPr>
        <p:spPr/>
      </p:sp>
    </p:spTree>
    <p:extLst>
      <p:ext uri="{BB962C8B-B14F-4D97-AF65-F5344CB8AC3E}">
        <p14:creationId xmlns:p14="http://schemas.microsoft.com/office/powerpoint/2010/main" val="1087001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21 - </a:t>
            </a:r>
            <a:fld id="{B304B052-9DAA-46F2-A70F-7A4CC8750C74}" type="slidenum">
              <a:rPr lang="en-US" altLang="en-US" smtClean="0"/>
              <a:t>4</a:t>
            </a:fld>
            <a:endParaRPr lang="en-US" altLang="en-US" dirty="0"/>
          </a:p>
        </p:txBody>
      </p:sp>
      <p:sp>
        <p:nvSpPr>
          <p:cNvPr id="17411" name="Slide Image Placeholder 6"/>
          <p:cNvSpPr>
            <a:spLocks noGrp="1" noRot="1" noChangeAspect="1" noTextEdit="1"/>
          </p:cNvSpPr>
          <p:nvPr>
            <p:ph type="sldImg"/>
          </p:nvPr>
        </p:nvSpPr>
        <p:spPr>
          <a:ln/>
        </p:spPr>
      </p:sp>
      <p:sp>
        <p:nvSpPr>
          <p:cNvPr id="17412" name="Notes Placeholder 7"/>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optimizer is the part of the Oracle Database server that creates the execution plan for a SQL statement. The determination of the execution plan is an important step in the processing of any SQL statement and can greatly affect execution time.</a:t>
            </a:r>
          </a:p>
          <a:p>
            <a:pPr lvl="1"/>
            <a:r>
              <a:rPr lang="en-US" altLang="en-US" dirty="0"/>
              <a:t>The execution plan is a series of operations that are performed in sequence to execute the statement. The optimizer considers many factors related to the referenced objects and the conditions specified in the query. The information necessary to the optimizer includes:</a:t>
            </a:r>
          </a:p>
          <a:p>
            <a:pPr lvl="2"/>
            <a:r>
              <a:rPr lang="en-US" altLang="en-US" dirty="0"/>
              <a:t>Statistics gathered for the system (I/O, CPU, and so on) as well as schema objects (number of rows, index, and so on)</a:t>
            </a:r>
          </a:p>
          <a:p>
            <a:pPr lvl="2"/>
            <a:r>
              <a:rPr lang="en-US" altLang="en-US" dirty="0"/>
              <a:t>Information in the dictionary</a:t>
            </a:r>
          </a:p>
          <a:p>
            <a:pPr lvl="2"/>
            <a:r>
              <a:rPr lang="en-US" altLang="en-US" dirty="0">
                <a:latin typeface="Courier New" panose="02070309020205020404" pitchFamily="49" charset="0"/>
                <a:cs typeface="Courier New" panose="02070309020205020404" pitchFamily="49" charset="0"/>
              </a:rPr>
              <a:t>WHERE</a:t>
            </a:r>
            <a:r>
              <a:rPr lang="en-US" altLang="en-US" dirty="0"/>
              <a:t> clause qualifiers</a:t>
            </a:r>
          </a:p>
          <a:p>
            <a:pPr lvl="2"/>
            <a:r>
              <a:rPr lang="en-US" altLang="en-US" dirty="0"/>
              <a:t>Hints supplied by the developer</a:t>
            </a:r>
          </a:p>
          <a:p>
            <a:pPr lvl="1"/>
            <a:r>
              <a:rPr lang="en-US" altLang="en-US" dirty="0"/>
              <a:t>The optimizer:</a:t>
            </a:r>
          </a:p>
          <a:p>
            <a:pPr lvl="2"/>
            <a:r>
              <a:rPr lang="en-US" altLang="en-US" dirty="0"/>
              <a:t>Evaluates expressions and conditions</a:t>
            </a:r>
          </a:p>
          <a:p>
            <a:pPr lvl="2"/>
            <a:r>
              <a:rPr lang="en-US" altLang="en-US" dirty="0"/>
              <a:t>Uses object and system statistics</a:t>
            </a:r>
          </a:p>
          <a:p>
            <a:pPr lvl="2"/>
            <a:r>
              <a:rPr lang="en-US" altLang="en-US" dirty="0"/>
              <a:t>Decides how to access the data and join tables</a:t>
            </a:r>
          </a:p>
          <a:p>
            <a:pPr lvl="2"/>
            <a:r>
              <a:rPr lang="en-US" altLang="en-US" dirty="0"/>
              <a:t>Determines the most efficient path</a:t>
            </a:r>
          </a:p>
          <a:p>
            <a:pPr lvl="1"/>
            <a:r>
              <a:rPr lang="en-US" altLang="en-US" dirty="0"/>
              <a:t>When you use diagnostic tools, such as Enterprise Manager, </a:t>
            </a:r>
            <a:r>
              <a:rPr lang="en-US" altLang="en-US" dirty="0">
                <a:latin typeface="Courier New" panose="02070309020205020404" pitchFamily="49" charset="0"/>
                <a:cs typeface="Courier New" panose="02070309020205020404" pitchFamily="49" charset="0"/>
              </a:rPr>
              <a:t>EXPLAIN</a:t>
            </a:r>
            <a:r>
              <a:rPr lang="en-US" altLang="en-US" dirty="0"/>
              <a:t> </a:t>
            </a:r>
            <a:r>
              <a:rPr lang="en-US" altLang="en-US" dirty="0">
                <a:latin typeface="Courier New" panose="02070309020205020404" pitchFamily="49" charset="0"/>
                <a:cs typeface="Courier New" panose="02070309020205020404" pitchFamily="49" charset="0"/>
              </a:rPr>
              <a:t>PLAN</a:t>
            </a:r>
            <a:r>
              <a:rPr lang="en-US" altLang="en-US" dirty="0"/>
              <a:t>, and SQL*Plus </a:t>
            </a:r>
            <a:r>
              <a:rPr lang="en-US" altLang="en-US" dirty="0">
                <a:latin typeface="Courier New" panose="02070309020205020404" pitchFamily="49" charset="0"/>
                <a:cs typeface="Courier New" panose="02070309020205020404" pitchFamily="49" charset="0"/>
              </a:rPr>
              <a:t>AUTOTRACE</a:t>
            </a:r>
            <a:r>
              <a:rPr lang="en-US" altLang="en-US" dirty="0"/>
              <a:t>, you can see the execution plan that the optimizer chooses.</a:t>
            </a:r>
          </a:p>
        </p:txBody>
      </p:sp>
    </p:spTree>
    <p:extLst>
      <p:ext uri="{BB962C8B-B14F-4D97-AF65-F5344CB8AC3E}">
        <p14:creationId xmlns:p14="http://schemas.microsoft.com/office/powerpoint/2010/main" val="2559009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21 - </a:t>
            </a:r>
            <a:fld id="{596504DD-396A-4C26-BD00-A53158DA5FAF}" type="slidenum">
              <a:rPr lang="en-US" altLang="en-US" smtClean="0"/>
              <a:t>5</a:t>
            </a:fld>
            <a:endParaRPr lang="en-US" altLang="en-US" dirty="0"/>
          </a:p>
        </p:txBody>
      </p:sp>
      <p:sp>
        <p:nvSpPr>
          <p:cNvPr id="18435" name="Slide Image Placeholder 6"/>
          <p:cNvSpPr>
            <a:spLocks noGrp="1" noRot="1" noChangeAspect="1" noTextEdit="1"/>
          </p:cNvSpPr>
          <p:nvPr>
            <p:ph type="sldImg"/>
          </p:nvPr>
        </p:nvSpPr>
        <p:spPr>
          <a:ln/>
        </p:spPr>
      </p:sp>
      <p:sp>
        <p:nvSpPr>
          <p:cNvPr id="18436" name="Notes Placeholder 7"/>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Optimizer statistics include table, column, index, and system statistics. Statistics for tables and indexes are stored in the data dictionary. These statistics are not intended to provide real-time data. They provide the optimizer a statistically correct snapshot of data storage and distribution, which the optimizer uses to make decisions on how to access data.</a:t>
            </a:r>
          </a:p>
          <a:p>
            <a:pPr lvl="1"/>
            <a:r>
              <a:rPr lang="en-US" altLang="en-US" dirty="0"/>
              <a:t>The statistics that are collected include:</a:t>
            </a:r>
          </a:p>
          <a:p>
            <a:pPr lvl="2"/>
            <a:r>
              <a:rPr lang="en-US" altLang="en-US" dirty="0"/>
              <a:t>Size of the table or index in database blocks</a:t>
            </a:r>
          </a:p>
          <a:p>
            <a:pPr lvl="2"/>
            <a:r>
              <a:rPr lang="en-US" altLang="en-US" dirty="0"/>
              <a:t>Number of rows</a:t>
            </a:r>
          </a:p>
          <a:p>
            <a:pPr lvl="2"/>
            <a:r>
              <a:rPr lang="en-US" altLang="en-US" dirty="0"/>
              <a:t>Average row size and chain count (tables only)</a:t>
            </a:r>
          </a:p>
          <a:p>
            <a:pPr lvl="2"/>
            <a:r>
              <a:rPr lang="en-US" altLang="en-US" dirty="0"/>
              <a:t>Height and number of deleted leaf rows (indexes only)</a:t>
            </a:r>
          </a:p>
          <a:p>
            <a:pPr lvl="1"/>
            <a:r>
              <a:rPr lang="en-US" altLang="en-US" dirty="0"/>
              <a:t>As data is inserted, deleted, and modified, these statistics change. Because the performance impact of maintaining real-time data distribution statistics is prohibitive, these statistics are updated by periodically gathering statistics on tables and indexes.</a:t>
            </a:r>
          </a:p>
          <a:p>
            <a:pPr lvl="1"/>
            <a:r>
              <a:rPr lang="en-US" altLang="en-US" dirty="0"/>
              <a:t>Optimizer statistics are collected automatically by an automatic maintenance job that runs during predefined maintenance windows once daily by default. System statistics are operating system characteristics that are used by the optimizer. These statistics are not collected automatically. For details about collecting system statistics, see the </a:t>
            </a:r>
            <a:r>
              <a:rPr lang="en-US" altLang="en-US" i="1" dirty="0"/>
              <a:t>Oracle Database Performance Tuning Guide</a:t>
            </a:r>
            <a:r>
              <a:rPr lang="en-US" altLang="en-US" dirty="0"/>
              <a:t>.</a:t>
            </a:r>
          </a:p>
          <a:p>
            <a:pPr lvl="1"/>
            <a:r>
              <a:rPr lang="en-US" altLang="en-US" dirty="0"/>
              <a:t>Optimizer statistics are not the same as the database performance statistics that are gathered in the Automatic Workload Repository (AWR) snapshot.</a:t>
            </a:r>
          </a:p>
        </p:txBody>
      </p:sp>
    </p:spTree>
    <p:extLst>
      <p:ext uri="{BB962C8B-B14F-4D97-AF65-F5344CB8AC3E}">
        <p14:creationId xmlns:p14="http://schemas.microsoft.com/office/powerpoint/2010/main" val="252017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21 - </a:t>
            </a:r>
            <a:fld id="{FA08BCD4-2B10-4A0B-9F03-0627122869D5}" type="slidenum">
              <a:rPr lang="en-US" altLang="en-US" smtClean="0"/>
              <a:t>6</a:t>
            </a:fld>
            <a:endParaRPr lang="en-US" altLang="en-US" dirty="0"/>
          </a:p>
        </p:txBody>
      </p:sp>
      <p:sp>
        <p:nvSpPr>
          <p:cNvPr id="19459" name="Slide Image Placeholder 6"/>
          <p:cNvSpPr>
            <a:spLocks noGrp="1" noRot="1" noChangeAspect="1" noTextEdit="1"/>
          </p:cNvSpPr>
          <p:nvPr>
            <p:ph type="sldImg"/>
          </p:nvPr>
        </p:nvSpPr>
        <p:spPr>
          <a:ln/>
        </p:spPr>
      </p:sp>
      <p:sp>
        <p:nvSpPr>
          <p:cNvPr id="19460" name="Notes Placeholder 7"/>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Optimizer statistics are collections of data that are specific details about database objects. These statistics are essential for the query optimizer to choose the best execution plan for each SQL statement. These statistics are gathered periodically and do not change between gatherings.</a:t>
            </a:r>
          </a:p>
          <a:p>
            <a:pPr lvl="1"/>
            <a:r>
              <a:rPr lang="en-US" altLang="en-US" dirty="0"/>
              <a:t>Statistics can be collected in the following ways:</a:t>
            </a:r>
          </a:p>
          <a:p>
            <a:pPr lvl="2"/>
            <a:r>
              <a:rPr lang="en-US" altLang="en-US" dirty="0"/>
              <a:t>Automatically: Automatic Maintenance Tasks</a:t>
            </a:r>
          </a:p>
          <a:p>
            <a:pPr lvl="2"/>
            <a:r>
              <a:rPr lang="en-US" altLang="en-US" dirty="0"/>
              <a:t>Manually: </a:t>
            </a:r>
            <a:r>
              <a:rPr lang="en-US" altLang="en-US" dirty="0">
                <a:latin typeface="Courier New" panose="02070309020205020404" pitchFamily="49" charset="0"/>
                <a:cs typeface="Courier New" panose="02070309020205020404" pitchFamily="49" charset="0"/>
              </a:rPr>
              <a:t>DBMS_STATS</a:t>
            </a:r>
            <a:r>
              <a:rPr lang="en-US" altLang="en-US" dirty="0"/>
              <a:t> package</a:t>
            </a:r>
          </a:p>
          <a:p>
            <a:pPr lvl="2"/>
            <a:r>
              <a:rPr lang="en-US" altLang="en-US" dirty="0"/>
              <a:t>By setting database initialization parameters</a:t>
            </a:r>
          </a:p>
          <a:p>
            <a:pPr lvl="2"/>
            <a:r>
              <a:rPr lang="en-US" altLang="en-US" dirty="0"/>
              <a:t>By importing statistics from another database</a:t>
            </a:r>
          </a:p>
          <a:p>
            <a:pPr lvl="1"/>
            <a:r>
              <a:rPr lang="en-US" altLang="en-US" dirty="0"/>
              <a:t>The recommended approach to gathering optimizer statistics is to allow the Oracle Database server to automatically gather the statistics. Automatic Maintenance Tasks can be created automatically at database creation time and is managed by the Scheduler. It gathers statistics on all objects in the database that have either missing or stale optimizer statistics by default. You can change the default configuration through the Automatic Maintenance Tasks page.</a:t>
            </a:r>
          </a:p>
          <a:p>
            <a:pPr lvl="1"/>
            <a:r>
              <a:rPr lang="en-US" altLang="en-US" dirty="0"/>
              <a:t>System statistics describe the system’s hardware characteristics, such as I/O and CPU performance and utilization, to the query optimizer. When choosing an execution plan, the optimizer estimates the I/O and CPU resources required for each query. System statistics enable the query optimizer to more accurately estimate I/O and CPU costs and thereby choose a better execution plan. System statistics are collected by using the </a:t>
            </a:r>
            <a:r>
              <a:rPr lang="en-US" altLang="en-US" dirty="0">
                <a:latin typeface="Courier New" panose="02070309020205020404" pitchFamily="49" charset="0"/>
                <a:cs typeface="Courier New" panose="02070309020205020404" pitchFamily="49" charset="0"/>
              </a:rPr>
              <a:t>DBMS_STATS.GATHER_SYSTEM_STATS</a:t>
            </a:r>
            <a:r>
              <a:rPr lang="en-US" altLang="en-US" dirty="0"/>
              <a:t> procedure. When the Oracle Database server gathers system statistics, it analyzes system activity in a specified period of time. System statistics are not automatically gathered. Oracle Corporation recommends that you use the </a:t>
            </a:r>
            <a:r>
              <a:rPr lang="en-US" altLang="en-US" dirty="0">
                <a:latin typeface="Courier New" panose="02070309020205020404" pitchFamily="49" charset="0"/>
                <a:cs typeface="Courier New" panose="02070309020205020404" pitchFamily="49" charset="0"/>
              </a:rPr>
              <a:t>DBMS_STATS</a:t>
            </a:r>
            <a:r>
              <a:rPr lang="en-US" altLang="en-US" dirty="0"/>
              <a:t> package to gather system statistics.</a:t>
            </a:r>
          </a:p>
        </p:txBody>
      </p:sp>
    </p:spTree>
    <p:extLst>
      <p:ext uri="{BB962C8B-B14F-4D97-AF65-F5344CB8AC3E}">
        <p14:creationId xmlns:p14="http://schemas.microsoft.com/office/powerpoint/2010/main" val="3194733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21 - </a:t>
            </a:r>
            <a:fld id="{DE91BD71-F656-4FC3-9A2C-ACBFEC926ADF}" type="slidenum">
              <a:rPr lang="en-US" smtClean="0"/>
              <a:t>7</a:t>
            </a:fld>
            <a:endParaRPr lang="en-US" dirty="0"/>
          </a:p>
        </p:txBody>
      </p:sp>
      <p:sp>
        <p:nvSpPr>
          <p:cNvPr id="5" name="Notes Placeholder 4"/>
          <p:cNvSpPr>
            <a:spLocks noGrp="1"/>
          </p:cNvSpPr>
          <p:nvPr>
            <p:ph type="body" idx="1"/>
          </p:nvPr>
        </p:nvSpPr>
        <p:spPr>
          <a:xfrm>
            <a:off x="292608" y="450056"/>
            <a:ext cx="6400800" cy="8191024"/>
          </a:xfrm>
        </p:spPr>
        <p:txBody>
          <a:bodyPr/>
          <a:lstStyle/>
          <a:p>
            <a:pPr lvl="1" eaLnBrk="1" hangingPunct="1"/>
            <a:r>
              <a:rPr lang="en-US" dirty="0">
                <a:latin typeface="Arial" charset="0"/>
                <a:cs typeface="Arial" charset="0"/>
              </a:rPr>
              <a:t>If you choose not to use automatic statistics gathering, you must manually collect statistics in all schemas, including system schemas. If the data in your database changes regularly, you also need to gather statistics regularly to ensure that the statistics accurately represent characteristics of your database objects. To manually collect statistics, use the </a:t>
            </a:r>
            <a:r>
              <a:rPr lang="en-US" dirty="0">
                <a:latin typeface="Courier New" panose="02070309020205020404" pitchFamily="49" charset="0"/>
                <a:cs typeface="Courier New" panose="02070309020205020404" pitchFamily="49" charset="0"/>
              </a:rPr>
              <a:t>DBMS_STATS</a:t>
            </a:r>
            <a:r>
              <a:rPr lang="en-US" dirty="0">
                <a:latin typeface="Arial" charset="0"/>
                <a:cs typeface="Arial" charset="0"/>
              </a:rPr>
              <a:t> package. This PL/SQL package is also used to modify, view, export, import, and delete statistics.</a:t>
            </a:r>
          </a:p>
          <a:p>
            <a:pPr lvl="1" eaLnBrk="1" hangingPunct="1"/>
            <a:r>
              <a:rPr lang="en-US" dirty="0">
                <a:latin typeface="Arial" charset="0"/>
                <a:cs typeface="Arial" charset="0"/>
              </a:rPr>
              <a:t>You can also manage optimizer and system statistics collection through database initialization parameters. For example:</a:t>
            </a:r>
          </a:p>
          <a:p>
            <a:pPr lvl="2" eaLnBrk="1" hangingPunct="1"/>
            <a:r>
              <a:rPr lang="en-US" dirty="0">
                <a:latin typeface="Arial" charset="0"/>
                <a:cs typeface="Arial" charset="0"/>
              </a:rPr>
              <a:t>The </a:t>
            </a:r>
            <a:r>
              <a:rPr lang="en-US" dirty="0">
                <a:latin typeface="Courier New" panose="02070309020205020404" pitchFamily="49" charset="0"/>
                <a:cs typeface="Courier New" panose="02070309020205020404" pitchFamily="49" charset="0"/>
              </a:rPr>
              <a:t>OPTIMIZER_DYNAMIC_SAMPLING</a:t>
            </a:r>
            <a:r>
              <a:rPr lang="en-US" dirty="0">
                <a:latin typeface="Arial" charset="0"/>
                <a:cs typeface="Arial" charset="0"/>
              </a:rPr>
              <a:t> parameter controls the level of dynamic sampling performed by the optimizer. You can use dynamic sampling to estimate statistics for tables and relevant indexes when they are not available or are too out of date to trust. Dynamic sampling also estimates single-table predicate selectivity when collected statistics cannot be used or are likely to lead to significant errors in estimation.</a:t>
            </a:r>
          </a:p>
          <a:p>
            <a:pPr lvl="2" eaLnBrk="1" hangingPunct="1"/>
            <a:r>
              <a:rPr lang="en-US" dirty="0">
                <a:latin typeface="Arial" charset="0"/>
                <a:cs typeface="Arial" charset="0"/>
              </a:rPr>
              <a:t>The </a:t>
            </a:r>
            <a:r>
              <a:rPr lang="en-US" dirty="0">
                <a:latin typeface="Courier New" panose="02070309020205020404" pitchFamily="49" charset="0"/>
                <a:cs typeface="Courier New" panose="02070309020205020404" pitchFamily="49" charset="0"/>
              </a:rPr>
              <a:t>STATISTICS_LEVEL</a:t>
            </a:r>
            <a:r>
              <a:rPr lang="en-US" dirty="0">
                <a:latin typeface="Arial" charset="0"/>
                <a:cs typeface="Arial" charset="0"/>
              </a:rPr>
              <a:t> parameter controls all major statistics collections or advisories in the database and sets the statistics collection level for the database. The values for this parameter are </a:t>
            </a:r>
            <a:r>
              <a:rPr lang="en-US" dirty="0">
                <a:latin typeface="Courier New" panose="02070309020205020404" pitchFamily="49" charset="0"/>
                <a:cs typeface="Courier New" panose="02070309020205020404" pitchFamily="49" charset="0"/>
              </a:rPr>
              <a:t>BASIC</a:t>
            </a:r>
            <a:r>
              <a:rPr lang="en-US" dirty="0">
                <a:latin typeface="Arial" charset="0"/>
                <a:cs typeface="Arial" charset="0"/>
              </a:rPr>
              <a:t>, </a:t>
            </a:r>
            <a:r>
              <a:rPr lang="en-US" dirty="0">
                <a:latin typeface="Courier New" panose="02070309020205020404" pitchFamily="49" charset="0"/>
                <a:cs typeface="Courier New" panose="02070309020205020404" pitchFamily="49" charset="0"/>
              </a:rPr>
              <a:t>TYPICAL</a:t>
            </a:r>
            <a:r>
              <a:rPr lang="en-US" dirty="0">
                <a:latin typeface="Arial" charset="0"/>
                <a:cs typeface="Arial" charset="0"/>
              </a:rPr>
              <a:t>, and </a:t>
            </a:r>
            <a:r>
              <a:rPr lang="en-US" dirty="0">
                <a:latin typeface="Courier New" panose="02070309020205020404" pitchFamily="49" charset="0"/>
                <a:cs typeface="Courier New" panose="02070309020205020404" pitchFamily="49" charset="0"/>
              </a:rPr>
              <a:t>ALL</a:t>
            </a:r>
            <a:r>
              <a:rPr lang="en-US" dirty="0">
                <a:latin typeface="Arial" charset="0"/>
                <a:cs typeface="Arial" charset="0"/>
              </a:rPr>
              <a:t>. You can query the </a:t>
            </a:r>
            <a:r>
              <a:rPr lang="en-US" dirty="0">
                <a:latin typeface="Courier New" panose="02070309020205020404" pitchFamily="49" charset="0"/>
                <a:cs typeface="Courier New" panose="02070309020205020404" pitchFamily="49" charset="0"/>
              </a:rPr>
              <a:t>V$STATISTICS_LEVEL</a:t>
            </a:r>
            <a:r>
              <a:rPr lang="en-US" dirty="0">
                <a:latin typeface="Arial" charset="0"/>
                <a:cs typeface="Arial" charset="0"/>
              </a:rPr>
              <a:t> view to determine which parameters are affected by the </a:t>
            </a:r>
            <a:r>
              <a:rPr lang="en-US" dirty="0">
                <a:latin typeface="Courier New" panose="02070309020205020404" pitchFamily="49" charset="0"/>
                <a:cs typeface="Courier New" panose="02070309020205020404" pitchFamily="49" charset="0"/>
              </a:rPr>
              <a:t>STATISTICS_LEVEL</a:t>
            </a:r>
            <a:r>
              <a:rPr lang="en-US" dirty="0">
                <a:latin typeface="Arial" charset="0"/>
                <a:cs typeface="Arial" charset="0"/>
              </a:rPr>
              <a:t> parameter.</a:t>
            </a:r>
          </a:p>
          <a:p>
            <a:pPr lvl="1" eaLnBrk="1" hangingPunct="1"/>
            <a:r>
              <a:rPr lang="en-US" b="1" dirty="0">
                <a:latin typeface="Arial" charset="0"/>
                <a:cs typeface="Arial" charset="0"/>
              </a:rPr>
              <a:t>Note:</a:t>
            </a:r>
            <a:r>
              <a:rPr lang="en-US" dirty="0">
                <a:latin typeface="Arial" charset="0"/>
                <a:cs typeface="Arial" charset="0"/>
              </a:rPr>
              <a:t> Setting </a:t>
            </a:r>
            <a:r>
              <a:rPr lang="en-US" dirty="0">
                <a:latin typeface="Courier New" panose="02070309020205020404" pitchFamily="49" charset="0"/>
                <a:cs typeface="Courier New" panose="02070309020205020404" pitchFamily="49" charset="0"/>
              </a:rPr>
              <a:t>STATISTICS_LEVEL</a:t>
            </a:r>
            <a:r>
              <a:rPr lang="en-US" dirty="0">
                <a:latin typeface="Arial" charset="0"/>
                <a:cs typeface="Arial" charset="0"/>
              </a:rPr>
              <a:t> to </a:t>
            </a:r>
            <a:r>
              <a:rPr lang="en-US" dirty="0">
                <a:latin typeface="Courier New" panose="02070309020205020404" pitchFamily="49" charset="0"/>
                <a:cs typeface="Courier New" panose="02070309020205020404" pitchFamily="49" charset="0"/>
              </a:rPr>
              <a:t>BASIC</a:t>
            </a:r>
            <a:r>
              <a:rPr lang="en-US" dirty="0">
                <a:latin typeface="Arial" charset="0"/>
                <a:cs typeface="Arial" charset="0"/>
              </a:rPr>
              <a:t> disables many automatic features and is not recommended.</a:t>
            </a:r>
          </a:p>
        </p:txBody>
      </p:sp>
    </p:spTree>
    <p:extLst>
      <p:ext uri="{BB962C8B-B14F-4D97-AF65-F5344CB8AC3E}">
        <p14:creationId xmlns:p14="http://schemas.microsoft.com/office/powerpoint/2010/main" val="3431631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21 - </a:t>
            </a:r>
            <a:fld id="{63FA98E6-6DED-49A8-A3DE-BDC8963C9D95}" type="slidenum">
              <a:rPr lang="en-US" altLang="en-US" smtClean="0"/>
              <a:t>8</a:t>
            </a:fld>
            <a:endParaRPr lang="en-US" altLang="en-US" dirty="0"/>
          </a:p>
        </p:txBody>
      </p:sp>
      <p:sp>
        <p:nvSpPr>
          <p:cNvPr id="20483" name="Slide Image Placeholder 6"/>
          <p:cNvSpPr>
            <a:spLocks noGrp="1" noRot="1" noChangeAspect="1" noTextEdit="1"/>
          </p:cNvSpPr>
          <p:nvPr>
            <p:ph type="sldImg"/>
          </p:nvPr>
        </p:nvSpPr>
        <p:spPr>
          <a:ln/>
        </p:spPr>
      </p:sp>
      <p:sp>
        <p:nvSpPr>
          <p:cNvPr id="20484" name="Notes Placeholder 7"/>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a:t>
            </a:r>
            <a:r>
              <a:rPr lang="en-US" altLang="en-US" dirty="0">
                <a:latin typeface="Courier New" panose="02070309020205020404" pitchFamily="49" charset="0"/>
                <a:cs typeface="Courier New" panose="02070309020205020404" pitchFamily="49" charset="0"/>
              </a:rPr>
              <a:t>DBMS_STATS.GATHER_*_STATS</a:t>
            </a:r>
            <a:r>
              <a:rPr lang="en-US" altLang="en-US" dirty="0"/>
              <a:t> procedures can be called at various levels to gather statistics for an entire database or for individual objects, such as tables. When the </a:t>
            </a:r>
            <a:r>
              <a:rPr lang="en-US" altLang="en-US" dirty="0">
                <a:latin typeface="Courier New" panose="02070309020205020404" pitchFamily="49" charset="0"/>
                <a:cs typeface="Courier New" panose="02070309020205020404" pitchFamily="49" charset="0"/>
              </a:rPr>
              <a:t>GATHER_*_STATS</a:t>
            </a:r>
            <a:r>
              <a:rPr lang="en-US" altLang="en-US" dirty="0"/>
              <a:t> procedures are called, several of the parameters are often allowed to default. The supplied defaults work well for most of the objects in the database, but for some objects or schemas, the defaults need to be changed. Instead of running manual jobs for each of these objects, Oracle Database enables you to set values (called preferences) for individual objects, schemas, or databases or to change the default values with a global-level command.</a:t>
            </a:r>
          </a:p>
          <a:p>
            <a:pPr lvl="1"/>
            <a:r>
              <a:rPr lang="en-US" altLang="en-US" dirty="0"/>
              <a:t>The preferences specify the parameters that are given to the gather procedures. The </a:t>
            </a:r>
            <a:r>
              <a:rPr lang="en-US" altLang="en-US" dirty="0">
                <a:latin typeface="Courier New" panose="02070309020205020404" pitchFamily="49" charset="0"/>
                <a:cs typeface="Courier New" panose="02070309020205020404" pitchFamily="49" charset="0"/>
              </a:rPr>
              <a:t>SET_*_PREFS</a:t>
            </a:r>
            <a:r>
              <a:rPr lang="en-US" altLang="en-US" dirty="0"/>
              <a:t> procedures create preference values for any object that is not owned by </a:t>
            </a:r>
            <a:r>
              <a:rPr lang="en-US" altLang="en-US" dirty="0">
                <a:latin typeface="Courier New" panose="02070309020205020404" pitchFamily="49" charset="0"/>
                <a:cs typeface="Courier New" panose="02070309020205020404" pitchFamily="49" charset="0"/>
              </a:rPr>
              <a:t>SYS</a:t>
            </a:r>
            <a:r>
              <a:rPr lang="en-US" altLang="en-US" dirty="0"/>
              <a:t> or </a:t>
            </a:r>
            <a:r>
              <a:rPr lang="en-US" altLang="en-US" dirty="0">
                <a:latin typeface="Courier New" panose="02070309020205020404" pitchFamily="49" charset="0"/>
                <a:cs typeface="Courier New" panose="02070309020205020404" pitchFamily="49" charset="0"/>
              </a:rPr>
              <a:t>SYSTEM</a:t>
            </a:r>
            <a:r>
              <a:rPr lang="en-US" altLang="en-US" dirty="0"/>
              <a:t>. The expected use is that the DBA will set the global preferences for any parameters that should be database-wide. These will be applied for any parameter that is allowed to default.</a:t>
            </a:r>
          </a:p>
          <a:p>
            <a:pPr lvl="1"/>
            <a:r>
              <a:rPr lang="en-US" altLang="en-US" dirty="0"/>
              <a:t>The </a:t>
            </a:r>
            <a:r>
              <a:rPr lang="en-US" altLang="en-US" dirty="0">
                <a:latin typeface="Courier New" panose="02070309020205020404" pitchFamily="49" charset="0"/>
                <a:cs typeface="Courier New" panose="02070309020205020404" pitchFamily="49" charset="0"/>
              </a:rPr>
              <a:t>SET_DATATBASE_PREFS</a:t>
            </a:r>
            <a:r>
              <a:rPr lang="en-US" altLang="en-US" dirty="0"/>
              <a:t> procedure iterates over all the tables and schemas in the database, setting the specified preference. </a:t>
            </a:r>
            <a:r>
              <a:rPr lang="en-US" altLang="en-US" dirty="0">
                <a:latin typeface="Courier New" panose="02070309020205020404" pitchFamily="49" charset="0"/>
                <a:cs typeface="Courier New" panose="02070309020205020404" pitchFamily="49" charset="0"/>
              </a:rPr>
              <a:t>SET_SCHEMA_PREFS</a:t>
            </a:r>
            <a:r>
              <a:rPr lang="en-US" altLang="en-US" dirty="0"/>
              <a:t> iterates over the tables in the specified schema. </a:t>
            </a:r>
            <a:r>
              <a:rPr lang="en-US" altLang="en-US" dirty="0">
                <a:latin typeface="Courier New" panose="02070309020205020404" pitchFamily="49" charset="0"/>
                <a:cs typeface="Courier New" panose="02070309020205020404" pitchFamily="49" charset="0"/>
              </a:rPr>
              <a:t>SET_TABLE_PREFS</a:t>
            </a:r>
            <a:r>
              <a:rPr lang="en-US" altLang="en-US" dirty="0"/>
              <a:t> sets the preference value for a single table.</a:t>
            </a:r>
          </a:p>
          <a:p>
            <a:pPr lvl="1"/>
            <a:r>
              <a:rPr lang="en-US" altLang="en-US" dirty="0"/>
              <a:t>All object preferences—whether set at the database, schema, or table level—are held in a single table. Changing the preferences at the schema level overwrites the preferences that were previously set at the table level.</a:t>
            </a:r>
          </a:p>
          <a:p>
            <a:pPr lvl="1"/>
            <a:r>
              <a:rPr lang="en-US" altLang="en-US" dirty="0"/>
              <a:t>When the various gather procedures execute, they retrieve the object-level preferences that were set for each object. You can view the object-level preferences in the </a:t>
            </a:r>
            <a:r>
              <a:rPr lang="en-US" altLang="en-US" dirty="0">
                <a:latin typeface="Courier New" panose="02070309020205020404" pitchFamily="49" charset="0"/>
                <a:cs typeface="Courier New" panose="02070309020205020404" pitchFamily="49" charset="0"/>
              </a:rPr>
              <a:t>DBA_TAB_STAT_PREFS</a:t>
            </a:r>
            <a:r>
              <a:rPr lang="en-US" altLang="en-US" dirty="0"/>
              <a:t> view. Any preferences that are not set at the object level will be set to the global-level preferences. You can see the global preferences by calling the </a:t>
            </a:r>
            <a:r>
              <a:rPr lang="en-US" altLang="en-US" dirty="0">
                <a:latin typeface="Courier New" panose="02070309020205020404" pitchFamily="49" charset="0"/>
                <a:cs typeface="Courier New" panose="02070309020205020404" pitchFamily="49" charset="0"/>
              </a:rPr>
              <a:t>DBMS_STATS.GET_PREFS</a:t>
            </a:r>
            <a:r>
              <a:rPr lang="en-US" altLang="en-US" dirty="0"/>
              <a:t> procedure for each preference.</a:t>
            </a:r>
          </a:p>
        </p:txBody>
      </p:sp>
    </p:spTree>
    <p:extLst>
      <p:ext uri="{BB962C8B-B14F-4D97-AF65-F5344CB8AC3E}">
        <p14:creationId xmlns:p14="http://schemas.microsoft.com/office/powerpoint/2010/main" val="359872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21 - </a:t>
            </a:r>
            <a:fld id="{A6AC3EB6-A1E1-4BB6-AC19-B7F7563C9B5B}" type="slidenum">
              <a:rPr lang="en-US" smtClean="0"/>
              <a:t>9</a:t>
            </a:fld>
            <a:endParaRPr lang="en-US" dirty="0"/>
          </a:p>
        </p:txBody>
      </p:sp>
      <p:sp>
        <p:nvSpPr>
          <p:cNvPr id="5" name="Notes Placeholder 4"/>
          <p:cNvSpPr>
            <a:spLocks noGrp="1"/>
          </p:cNvSpPr>
          <p:nvPr>
            <p:ph type="body" idx="1"/>
          </p:nvPr>
        </p:nvSpPr>
        <p:spPr>
          <a:xfrm>
            <a:off x="292608" y="450056"/>
            <a:ext cx="6400800" cy="8191024"/>
          </a:xfrm>
        </p:spPr>
        <p:txBody>
          <a:bodyPr/>
          <a:lstStyle/>
          <a:p>
            <a:pPr lvl="1" eaLnBrk="1" hangingPunct="1"/>
            <a:r>
              <a:rPr lang="en-US" dirty="0">
                <a:latin typeface="Arial" charset="0"/>
                <a:cs typeface="Arial" charset="0"/>
              </a:rPr>
              <a:t>For details about these preferences, see the </a:t>
            </a:r>
            <a:r>
              <a:rPr lang="en-US" dirty="0">
                <a:latin typeface="Courier New" panose="02070309020205020404" pitchFamily="49" charset="0"/>
                <a:cs typeface="Courier New" panose="02070309020205020404" pitchFamily="49" charset="0"/>
              </a:rPr>
              <a:t>DBMS_STATS</a:t>
            </a:r>
            <a:r>
              <a:rPr lang="en-US" dirty="0">
                <a:latin typeface="Arial" charset="0"/>
                <a:cs typeface="Arial" charset="0"/>
              </a:rPr>
              <a:t> documentation in the </a:t>
            </a:r>
            <a:r>
              <a:rPr lang="en-US" i="1" dirty="0">
                <a:latin typeface="Arial" charset="0"/>
                <a:cs typeface="Arial" charset="0"/>
              </a:rPr>
              <a:t>Oracle Database PL/SQL Packages and Types Reference</a:t>
            </a:r>
            <a:r>
              <a:rPr lang="en-US" dirty="0">
                <a:latin typeface="Arial" charset="0"/>
                <a:cs typeface="Arial" charset="0"/>
              </a:rPr>
              <a:t>.</a:t>
            </a:r>
          </a:p>
          <a:p>
            <a:pPr lvl="1" eaLnBrk="1" hangingPunct="1"/>
            <a:r>
              <a:rPr lang="en-US" dirty="0">
                <a:latin typeface="Arial" charset="0"/>
                <a:cs typeface="Arial" charset="0"/>
              </a:rPr>
              <a:t>Preferences may be deleted with the </a:t>
            </a:r>
            <a:r>
              <a:rPr lang="en-US" dirty="0">
                <a:latin typeface="Courier New" panose="02070309020205020404" pitchFamily="49" charset="0"/>
                <a:cs typeface="Courier New" panose="02070309020205020404" pitchFamily="49" charset="0"/>
              </a:rPr>
              <a:t>DBMS_STATS.DELETE_*_PREFS</a:t>
            </a:r>
            <a:r>
              <a:rPr lang="en-US" dirty="0">
                <a:latin typeface="Arial" charset="0"/>
                <a:cs typeface="Arial" charset="0"/>
              </a:rPr>
              <a:t> procedures at the table, schema, and database levels. You can reset the global preferences to the recommended values with the </a:t>
            </a:r>
            <a:r>
              <a:rPr lang="en-US" dirty="0">
                <a:latin typeface="Courier New" panose="02070309020205020404" pitchFamily="49" charset="0"/>
                <a:cs typeface="Courier New" panose="02070309020205020404" pitchFamily="49" charset="0"/>
              </a:rPr>
              <a:t>DBMS_STATS.RESET_PARAM_DEFAULTS</a:t>
            </a:r>
            <a:r>
              <a:rPr lang="en-US" dirty="0">
                <a:latin typeface="Arial" charset="0"/>
                <a:cs typeface="Arial" charset="0"/>
              </a:rPr>
              <a:t> procedure.</a:t>
            </a:r>
          </a:p>
        </p:txBody>
      </p:sp>
    </p:spTree>
    <p:extLst>
      <p:ext uri="{BB962C8B-B14F-4D97-AF65-F5344CB8AC3E}">
        <p14:creationId xmlns:p14="http://schemas.microsoft.com/office/powerpoint/2010/main" val="17907039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B1152B61-29D0-44ED-9D5A-63E7B6BA6C43}"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F9A3CC0F-1F8B-480A-A966-1E0ECC6A252C}" type="slidenum">
              <a:rPr lang="" smtClean="0"/>
              <a:t>‹#›</a:t>
            </a:fld>
            <a:endParaRPr lang=""/>
          </a:p>
        </p:txBody>
      </p:sp>
      <p:grpSp>
        <p:nvGrpSpPr>
          <p:cNvPr id="7" name="Group 16" hidden="1"/>
          <p:cNvGrpSpPr>
            <a:grpSpLocks/>
          </p:cNvGrpSpPr>
          <p:nvPr userDrawn="1"/>
        </p:nvGrpSpPr>
        <p:grpSpPr bwMode="auto">
          <a:xfrm>
            <a:off x="203147" y="302685"/>
            <a:ext cx="11799460" cy="6007100"/>
            <a:chOff x="152400" y="301083"/>
            <a:chExt cx="8851392" cy="6008894"/>
          </a:xfrm>
        </p:grpSpPr>
        <p:sp>
          <p:nvSpPr>
            <p:cNvPr id="8"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9" name="Group 14" hidden="1"/>
            <p:cNvGrpSpPr>
              <a:grpSpLocks/>
            </p:cNvGrpSpPr>
            <p:nvPr userDrawn="1"/>
          </p:nvGrpSpPr>
          <p:grpSpPr bwMode="auto">
            <a:xfrm>
              <a:off x="152400" y="301083"/>
              <a:ext cx="8851392" cy="6008894"/>
              <a:chOff x="152400" y="301083"/>
              <a:chExt cx="8851392" cy="6008894"/>
            </a:xfrm>
          </p:grpSpPr>
          <p:sp>
            <p:nvSpPr>
              <p:cNvPr id="11"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2"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10" name="Isosceles Triangle 9"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pic>
        <p:nvPicPr>
          <p:cNvPr id="16" name="Picture 15"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extLst>
      <p:ext uri="{BB962C8B-B14F-4D97-AF65-F5344CB8AC3E}">
        <p14:creationId xmlns:p14="http://schemas.microsoft.com/office/powerpoint/2010/main" val="1516853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B1152B61-29D0-44ED-9D5A-63E7B6BA6C43}"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F9A3CC0F-1F8B-480A-A966-1E0ECC6A252C}" type="slidenum">
              <a:rPr lang="" smtClean="0"/>
              <a:t>‹#›</a:t>
            </a:fld>
            <a:endParaRPr lang=""/>
          </a:p>
        </p:txBody>
      </p:sp>
    </p:spTree>
    <p:extLst>
      <p:ext uri="{BB962C8B-B14F-4D97-AF65-F5344CB8AC3E}">
        <p14:creationId xmlns:p14="http://schemas.microsoft.com/office/powerpoint/2010/main" val="1273334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B1152B61-29D0-44ED-9D5A-63E7B6BA6C43}"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F9A3CC0F-1F8B-480A-A966-1E0ECC6A252C}" type="slidenum">
              <a:rPr lang="" smtClean="0"/>
              <a:t>‹#›</a:t>
            </a:fld>
            <a:endParaRPr lang=""/>
          </a:p>
        </p:txBody>
      </p:sp>
    </p:spTree>
    <p:extLst>
      <p:ext uri="{BB962C8B-B14F-4D97-AF65-F5344CB8AC3E}">
        <p14:creationId xmlns:p14="http://schemas.microsoft.com/office/powerpoint/2010/main" val="1956198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B1152B61-29D0-44ED-9D5A-63E7B6BA6C43}"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F9A3CC0F-1F8B-480A-A966-1E0ECC6A252C}" type="slidenum">
              <a:rPr lang="" smtClean="0"/>
              <a:t>‹#›</a:t>
            </a:fld>
            <a:endParaRPr lang=""/>
          </a:p>
        </p:txBody>
      </p:sp>
    </p:spTree>
    <p:extLst>
      <p:ext uri="{BB962C8B-B14F-4D97-AF65-F5344CB8AC3E}">
        <p14:creationId xmlns:p14="http://schemas.microsoft.com/office/powerpoint/2010/main" val="241463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152B61-29D0-44ED-9D5A-63E7B6BA6C43}"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F9A3CC0F-1F8B-480A-A966-1E0ECC6A252C}" type="slidenum">
              <a:rPr lang="" smtClean="0"/>
              <a:t>‹#›</a:t>
            </a:fld>
            <a:endParaRPr lang=""/>
          </a:p>
        </p:txBody>
      </p:sp>
    </p:spTree>
    <p:extLst>
      <p:ext uri="{BB962C8B-B14F-4D97-AF65-F5344CB8AC3E}">
        <p14:creationId xmlns:p14="http://schemas.microsoft.com/office/powerpoint/2010/main" val="2371108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B1152B61-29D0-44ED-9D5A-63E7B6BA6C43}"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F9A3CC0F-1F8B-480A-A966-1E0ECC6A252C}" type="slidenum">
              <a:rPr lang="" smtClean="0"/>
              <a:t>‹#›</a:t>
            </a:fld>
            <a:endParaRPr lang=""/>
          </a:p>
        </p:txBody>
      </p:sp>
    </p:spTree>
    <p:extLst>
      <p:ext uri="{BB962C8B-B14F-4D97-AF65-F5344CB8AC3E}">
        <p14:creationId xmlns:p14="http://schemas.microsoft.com/office/powerpoint/2010/main" val="872286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B1152B61-29D0-44ED-9D5A-63E7B6BA6C43}" type="datetimeFigureOut">
              <a:rPr lang="" smtClean="0"/>
              <a:t>01/08/2021</a:t>
            </a:fld>
            <a:endParaRPr lang=""/>
          </a:p>
        </p:txBody>
      </p:sp>
      <p:sp>
        <p:nvSpPr>
          <p:cNvPr id="8" name="Footer Placeholder 7"/>
          <p:cNvSpPr>
            <a:spLocks noGrp="1"/>
          </p:cNvSpPr>
          <p:nvPr>
            <p:ph type="ftr" sz="quarter" idx="11"/>
          </p:nvPr>
        </p:nvSpPr>
        <p:spPr/>
        <p:txBody>
          <a:bodyPr/>
          <a:lstStyle/>
          <a:p>
            <a:endParaRPr lang=""/>
          </a:p>
        </p:txBody>
      </p:sp>
      <p:sp>
        <p:nvSpPr>
          <p:cNvPr id="9" name="Slide Number Placeholder 8"/>
          <p:cNvSpPr>
            <a:spLocks noGrp="1"/>
          </p:cNvSpPr>
          <p:nvPr>
            <p:ph type="sldNum" sz="quarter" idx="12"/>
          </p:nvPr>
        </p:nvSpPr>
        <p:spPr/>
        <p:txBody>
          <a:bodyPr/>
          <a:lstStyle/>
          <a:p>
            <a:fld id="{F9A3CC0F-1F8B-480A-A966-1E0ECC6A252C}" type="slidenum">
              <a:rPr lang="" smtClean="0"/>
              <a:t>‹#›</a:t>
            </a:fld>
            <a:endParaRPr lang=""/>
          </a:p>
        </p:txBody>
      </p:sp>
    </p:spTree>
    <p:extLst>
      <p:ext uri="{BB962C8B-B14F-4D97-AF65-F5344CB8AC3E}">
        <p14:creationId xmlns:p14="http://schemas.microsoft.com/office/powerpoint/2010/main" val="97328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B1152B61-29D0-44ED-9D5A-63E7B6BA6C43}" type="datetimeFigureOut">
              <a:rPr lang="" smtClean="0"/>
              <a:t>01/08/2021</a:t>
            </a:fld>
            <a:endParaRPr lang=""/>
          </a:p>
        </p:txBody>
      </p:sp>
      <p:sp>
        <p:nvSpPr>
          <p:cNvPr id="4" name="Footer Placeholder 3"/>
          <p:cNvSpPr>
            <a:spLocks noGrp="1"/>
          </p:cNvSpPr>
          <p:nvPr>
            <p:ph type="ftr" sz="quarter" idx="11"/>
          </p:nvPr>
        </p:nvSpPr>
        <p:spPr/>
        <p:txBody>
          <a:bodyPr/>
          <a:lstStyle/>
          <a:p>
            <a:endParaRPr lang=""/>
          </a:p>
        </p:txBody>
      </p:sp>
      <p:sp>
        <p:nvSpPr>
          <p:cNvPr id="5" name="Slide Number Placeholder 4"/>
          <p:cNvSpPr>
            <a:spLocks noGrp="1"/>
          </p:cNvSpPr>
          <p:nvPr>
            <p:ph type="sldNum" sz="quarter" idx="12"/>
          </p:nvPr>
        </p:nvSpPr>
        <p:spPr/>
        <p:txBody>
          <a:bodyPr/>
          <a:lstStyle/>
          <a:p>
            <a:fld id="{F9A3CC0F-1F8B-480A-A966-1E0ECC6A252C}" type="slidenum">
              <a:rPr lang="" smtClean="0"/>
              <a:t>‹#›</a:t>
            </a:fld>
            <a:endParaRPr lang=""/>
          </a:p>
        </p:txBody>
      </p:sp>
    </p:spTree>
    <p:extLst>
      <p:ext uri="{BB962C8B-B14F-4D97-AF65-F5344CB8AC3E}">
        <p14:creationId xmlns:p14="http://schemas.microsoft.com/office/powerpoint/2010/main" val="3971505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152B61-29D0-44ED-9D5A-63E7B6BA6C43}" type="datetimeFigureOut">
              <a:rPr lang="" smtClean="0"/>
              <a:t>01/08/2021</a:t>
            </a:fld>
            <a:endParaRPr lang=""/>
          </a:p>
        </p:txBody>
      </p:sp>
      <p:sp>
        <p:nvSpPr>
          <p:cNvPr id="3" name="Footer Placeholder 2"/>
          <p:cNvSpPr>
            <a:spLocks noGrp="1"/>
          </p:cNvSpPr>
          <p:nvPr>
            <p:ph type="ftr" sz="quarter" idx="11"/>
          </p:nvPr>
        </p:nvSpPr>
        <p:spPr/>
        <p:txBody>
          <a:bodyPr/>
          <a:lstStyle/>
          <a:p>
            <a:endParaRPr lang=""/>
          </a:p>
        </p:txBody>
      </p:sp>
      <p:sp>
        <p:nvSpPr>
          <p:cNvPr id="4" name="Slide Number Placeholder 3"/>
          <p:cNvSpPr>
            <a:spLocks noGrp="1"/>
          </p:cNvSpPr>
          <p:nvPr>
            <p:ph type="sldNum" sz="quarter" idx="12"/>
          </p:nvPr>
        </p:nvSpPr>
        <p:spPr/>
        <p:txBody>
          <a:bodyPr/>
          <a:lstStyle/>
          <a:p>
            <a:fld id="{F9A3CC0F-1F8B-480A-A966-1E0ECC6A252C}" type="slidenum">
              <a:rPr lang="" smtClean="0"/>
              <a:t>‹#›</a:t>
            </a:fld>
            <a:endParaRPr lang=""/>
          </a:p>
        </p:txBody>
      </p:sp>
    </p:spTree>
    <p:extLst>
      <p:ext uri="{BB962C8B-B14F-4D97-AF65-F5344CB8AC3E}">
        <p14:creationId xmlns:p14="http://schemas.microsoft.com/office/powerpoint/2010/main" val="2691931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152B61-29D0-44ED-9D5A-63E7B6BA6C43}"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F9A3CC0F-1F8B-480A-A966-1E0ECC6A252C}" type="slidenum">
              <a:rPr lang="" smtClean="0"/>
              <a:t>‹#›</a:t>
            </a:fld>
            <a:endParaRPr lang=""/>
          </a:p>
        </p:txBody>
      </p:sp>
    </p:spTree>
    <p:extLst>
      <p:ext uri="{BB962C8B-B14F-4D97-AF65-F5344CB8AC3E}">
        <p14:creationId xmlns:p14="http://schemas.microsoft.com/office/powerpoint/2010/main" val="3460722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152B61-29D0-44ED-9D5A-63E7B6BA6C43}"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F9A3CC0F-1F8B-480A-A966-1E0ECC6A252C}" type="slidenum">
              <a:rPr lang="" smtClean="0"/>
              <a:t>‹#›</a:t>
            </a:fld>
            <a:endParaRPr lang=""/>
          </a:p>
        </p:txBody>
      </p:sp>
    </p:spTree>
    <p:extLst>
      <p:ext uri="{BB962C8B-B14F-4D97-AF65-F5344CB8AC3E}">
        <p14:creationId xmlns:p14="http://schemas.microsoft.com/office/powerpoint/2010/main" val="4165204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152B61-29D0-44ED-9D5A-63E7B6BA6C43}" type="datetimeFigureOut">
              <a:rPr lang="" smtClean="0"/>
              <a:t>01/08/2021</a:t>
            </a:fld>
            <a:endParaRPr lang=""/>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A3CC0F-1F8B-480A-A966-1E0ECC6A252C}" type="slidenum">
              <a:rPr lang="" smtClean="0"/>
              <a:t>‹#›</a:t>
            </a:fld>
            <a:endParaRPr lang=""/>
          </a:p>
        </p:txBody>
      </p:sp>
    </p:spTree>
    <p:extLst>
      <p:ext uri="{BB962C8B-B14F-4D97-AF65-F5344CB8AC3E}">
        <p14:creationId xmlns:p14="http://schemas.microsoft.com/office/powerpoint/2010/main" val="1694022566"/>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06" r:id="rId12"/>
    <p:sldLayoutId id="2147484107" r:id="rId13"/>
    <p:sldLayoutId id="2147484113" r:id="rId14"/>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8.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20.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1.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0812" y="2743200"/>
            <a:ext cx="10512862" cy="1325563"/>
          </a:xfrm>
        </p:spPr>
        <p:txBody>
          <a:bodyPr/>
          <a:lstStyle/>
          <a:p>
            <a:r>
              <a:rPr lang="en-US" dirty="0"/>
              <a:t>Tuning SQL</a:t>
            </a:r>
          </a:p>
        </p:txBody>
      </p:sp>
      <p:sp>
        <p:nvSpPr>
          <p:cNvPr id="12292" name="Line 6"/>
          <p:cNvSpPr>
            <a:spLocks noChangeShapeType="1"/>
          </p:cNvSpPr>
          <p:nvPr/>
        </p:nvSpPr>
        <p:spPr bwMode="auto">
          <a:xfrm>
            <a:off x="2437765" y="4495800"/>
            <a:ext cx="1320456" cy="0"/>
          </a:xfrm>
          <a:prstGeom prst="line">
            <a:avLst/>
          </a:prstGeom>
          <a:noFill/>
          <a:ln w="9525">
            <a:noFill/>
            <a:round/>
            <a:headEnd/>
            <a:tailEnd type="triangle" w="med" len="med"/>
          </a:ln>
        </p:spPr>
        <p:txBody>
          <a:bodyPr lIns="16930" tIns="16930" rIns="16930" bIns="16930">
            <a:spAutoFit/>
          </a:bodyPr>
          <a:lstStyle/>
          <a:p>
            <a:endParaRPr 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en-US" dirty="0"/>
              <a:t>Optimizer Statistics </a:t>
            </a:r>
            <a:r>
              <a:rPr lang="en-US" altLang="en-US" dirty="0" smtClean="0"/>
              <a:t>Advisor</a:t>
            </a:r>
            <a:br>
              <a:rPr lang="en-US" altLang="en-US" dirty="0" smtClean="0"/>
            </a:br>
            <a:endParaRPr lang="en-US" altLang="en-US" dirty="0"/>
          </a:p>
        </p:txBody>
      </p:sp>
      <p:sp>
        <p:nvSpPr>
          <p:cNvPr id="10243" name="Content Placeholder 2"/>
          <p:cNvSpPr>
            <a:spLocks noGrp="1"/>
          </p:cNvSpPr>
          <p:nvPr>
            <p:ph idx="1"/>
          </p:nvPr>
        </p:nvSpPr>
        <p:spPr>
          <a:xfrm>
            <a:off x="622138" y="1243013"/>
            <a:ext cx="10944549" cy="3922435"/>
          </a:xfrm>
        </p:spPr>
        <p:txBody>
          <a:bodyPr/>
          <a:lstStyle/>
          <a:p>
            <a:pPr lvl="1"/>
            <a:r>
              <a:rPr lang="en-US" altLang="en-US"/>
              <a:t>If best practices change in a new release, Optimizer Statistics Advisor encodes these practices in its </a:t>
            </a:r>
            <a:r>
              <a:rPr lang="en-US" altLang="en-US">
                <a:solidFill>
                  <a:srgbClr val="C00000"/>
                </a:solidFill>
              </a:rPr>
              <a:t>rules</a:t>
            </a:r>
            <a:r>
              <a:rPr lang="en-US" altLang="en-US"/>
              <a:t>.</a:t>
            </a:r>
          </a:p>
          <a:p>
            <a:pPr lvl="1"/>
            <a:r>
              <a:rPr lang="en-US" altLang="en-US"/>
              <a:t>The advisor always provides the most up-to-date recommendations.</a:t>
            </a:r>
          </a:p>
          <a:p>
            <a:pPr lvl="1"/>
            <a:r>
              <a:rPr lang="en-US" altLang="en-US"/>
              <a:t>Track and analyze how statistics are collected.</a:t>
            </a:r>
          </a:p>
          <a:p>
            <a:pPr lvl="2"/>
            <a:r>
              <a:rPr lang="en-US" altLang="en-US"/>
              <a:t>Class of findings: System, Operations, Objects</a:t>
            </a:r>
          </a:p>
          <a:p>
            <a:pPr lvl="1"/>
            <a:r>
              <a:rPr lang="en-US" altLang="en-US"/>
              <a:t>Scope of findings</a:t>
            </a:r>
          </a:p>
          <a:p>
            <a:pPr lvl="2"/>
            <a:r>
              <a:rPr lang="en-US" altLang="en-US"/>
              <a:t>Problems with gathering of statistics</a:t>
            </a:r>
          </a:p>
          <a:p>
            <a:pPr lvl="2"/>
            <a:r>
              <a:rPr lang="en-US" altLang="en-US"/>
              <a:t>Status of automatic statistic gathering jobs</a:t>
            </a:r>
          </a:p>
          <a:p>
            <a:pPr lvl="2"/>
            <a:r>
              <a:rPr lang="en-US" altLang="en-US"/>
              <a:t>Quality of current statistics</a:t>
            </a:r>
          </a:p>
          <a:p>
            <a:pPr lvl="1"/>
            <a:r>
              <a:rPr lang="en-US" altLang="en-US"/>
              <a:t>Suggestion for changes to the statistics collection</a:t>
            </a:r>
            <a:endParaRPr lang="en-US" altLang="en-US" dirty="0"/>
          </a:p>
        </p:txBody>
      </p:sp>
      <p:sp>
        <p:nvSpPr>
          <p:cNvPr id="10244" name="TextBox 3"/>
          <p:cNvSpPr txBox="1">
            <a:spLocks noChangeArrowheads="1"/>
          </p:cNvSpPr>
          <p:nvPr/>
        </p:nvSpPr>
        <p:spPr bwMode="auto">
          <a:xfrm>
            <a:off x="2746376" y="5375275"/>
            <a:ext cx="22685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1"/>
              </a:buClr>
            </a:pPr>
            <a:r>
              <a:rPr lang="en-US" altLang="en-US" sz="1100" b="1" dirty="0"/>
              <a:t>V$STATS_ADVISOR_RULES</a:t>
            </a:r>
          </a:p>
          <a:p>
            <a:pPr eaLnBrk="1" hangingPunct="1">
              <a:lnSpc>
                <a:spcPct val="90000"/>
              </a:lnSpc>
              <a:spcBef>
                <a:spcPct val="50000"/>
              </a:spcBef>
              <a:buClr>
                <a:schemeClr val="accent1"/>
              </a:buClr>
            </a:pPr>
            <a:r>
              <a:rPr lang="en-US" altLang="en-US" sz="400" b="1" dirty="0"/>
              <a:t/>
            </a:r>
            <a:br>
              <a:rPr lang="en-US" altLang="en-US" sz="400" b="1" dirty="0"/>
            </a:br>
            <a:r>
              <a:rPr lang="en-US" altLang="en-US" sz="1100" dirty="0"/>
              <a:t>NAME = </a:t>
            </a:r>
            <a:r>
              <a:rPr lang="en-US" altLang="en-US" sz="1100" i="1" dirty="0">
                <a:solidFill>
                  <a:srgbClr val="C00000"/>
                </a:solidFill>
              </a:rPr>
              <a:t>UseAutoJob</a:t>
            </a:r>
          </a:p>
          <a:p>
            <a:pPr eaLnBrk="1" hangingPunct="1">
              <a:lnSpc>
                <a:spcPct val="90000"/>
              </a:lnSpc>
              <a:spcBef>
                <a:spcPct val="50000"/>
              </a:spcBef>
              <a:buClr>
                <a:schemeClr val="accent1"/>
              </a:buClr>
            </a:pPr>
            <a:r>
              <a:rPr lang="en-US" altLang="en-US" sz="1100" i="1" dirty="0">
                <a:solidFill>
                  <a:srgbClr val="C00000"/>
                </a:solidFill>
              </a:rPr>
              <a:t>    </a:t>
            </a:r>
            <a:r>
              <a:rPr lang="en-US" altLang="en-US" sz="1100" dirty="0"/>
              <a:t>RULE_TYPE = </a:t>
            </a:r>
            <a:r>
              <a:rPr lang="en-US" altLang="en-US" sz="1100" i="1" dirty="0">
                <a:solidFill>
                  <a:srgbClr val="C00000"/>
                </a:solidFill>
              </a:rPr>
              <a:t>SYSTEM</a:t>
            </a:r>
            <a:endParaRPr lang="en-US" altLang="en-US" sz="1100" dirty="0"/>
          </a:p>
        </p:txBody>
      </p:sp>
      <p:sp>
        <p:nvSpPr>
          <p:cNvPr id="10245" name="Vertical Scroll 87"/>
          <p:cNvSpPr>
            <a:spLocks noChangeArrowheads="1"/>
          </p:cNvSpPr>
          <p:nvPr/>
        </p:nvSpPr>
        <p:spPr bwMode="auto">
          <a:xfrm>
            <a:off x="2638426" y="5267324"/>
            <a:ext cx="2376487" cy="792162"/>
          </a:xfrm>
          <a:prstGeom prst="verticalScroll">
            <a:avLst>
              <a:gd name="adj" fmla="val 12500"/>
            </a:avLst>
          </a:prstGeom>
          <a:noFill/>
          <a:ln w="28575"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1"/>
              </a:buClr>
            </a:pPr>
            <a:r>
              <a:rPr lang="en-US" altLang="en-US" sz="1200" b="1" dirty="0"/>
              <a:t>               </a:t>
            </a:r>
          </a:p>
          <a:p>
            <a:pPr eaLnBrk="1" hangingPunct="1">
              <a:lnSpc>
                <a:spcPct val="90000"/>
              </a:lnSpc>
              <a:spcBef>
                <a:spcPct val="50000"/>
              </a:spcBef>
              <a:buClr>
                <a:schemeClr val="accent1"/>
              </a:buClr>
            </a:pPr>
            <a:endParaRPr lang="en-US" altLang="en-US" sz="1200" dirty="0"/>
          </a:p>
        </p:txBody>
      </p:sp>
      <p:sp>
        <p:nvSpPr>
          <p:cNvPr id="10246" name="TextBox 5"/>
          <p:cNvSpPr txBox="1">
            <a:spLocks noChangeArrowheads="1"/>
          </p:cNvSpPr>
          <p:nvPr/>
        </p:nvSpPr>
        <p:spPr bwMode="auto">
          <a:xfrm>
            <a:off x="5265737" y="5340350"/>
            <a:ext cx="2484438"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1"/>
              </a:buClr>
            </a:pPr>
            <a:r>
              <a:rPr lang="en-US" altLang="en-US" sz="1100" b="1" dirty="0"/>
              <a:t>V$STATS_ADVISOR_RULES</a:t>
            </a:r>
          </a:p>
          <a:p>
            <a:pPr eaLnBrk="1" hangingPunct="1">
              <a:lnSpc>
                <a:spcPct val="90000"/>
              </a:lnSpc>
              <a:spcBef>
                <a:spcPct val="50000"/>
              </a:spcBef>
              <a:buClr>
                <a:schemeClr val="accent1"/>
              </a:buClr>
            </a:pPr>
            <a:r>
              <a:rPr lang="en-US" altLang="en-US" sz="400" b="1" dirty="0"/>
              <a:t/>
            </a:r>
            <a:br>
              <a:rPr lang="en-US" altLang="en-US" sz="400" b="1" dirty="0"/>
            </a:br>
            <a:r>
              <a:rPr lang="en-US" altLang="en-US" sz="1100" dirty="0"/>
              <a:t>NAME = </a:t>
            </a:r>
            <a:r>
              <a:rPr lang="en-US" altLang="en-US" sz="1100" i="1" dirty="0">
                <a:solidFill>
                  <a:srgbClr val="C00000"/>
                </a:solidFill>
              </a:rPr>
              <a:t>UseGatherSchemaStats</a:t>
            </a:r>
          </a:p>
          <a:p>
            <a:pPr eaLnBrk="1" hangingPunct="1">
              <a:lnSpc>
                <a:spcPct val="90000"/>
              </a:lnSpc>
              <a:spcBef>
                <a:spcPct val="50000"/>
              </a:spcBef>
              <a:buClr>
                <a:schemeClr val="accent1"/>
              </a:buClr>
            </a:pPr>
            <a:r>
              <a:rPr lang="en-US" altLang="en-US" sz="1100" i="1" dirty="0">
                <a:solidFill>
                  <a:srgbClr val="C00000"/>
                </a:solidFill>
              </a:rPr>
              <a:t>    </a:t>
            </a:r>
            <a:r>
              <a:rPr lang="en-US" altLang="en-US" sz="1100" dirty="0"/>
              <a:t>RULE_TYPE = </a:t>
            </a:r>
            <a:r>
              <a:rPr lang="en-US" altLang="en-US" sz="1100" i="1" dirty="0">
                <a:solidFill>
                  <a:srgbClr val="C00000"/>
                </a:solidFill>
              </a:rPr>
              <a:t>OPERATION</a:t>
            </a:r>
            <a:endParaRPr lang="en-US" altLang="en-US" sz="1100" dirty="0"/>
          </a:p>
        </p:txBody>
      </p:sp>
      <p:sp>
        <p:nvSpPr>
          <p:cNvPr id="10247" name="Vertical Scroll 87"/>
          <p:cNvSpPr>
            <a:spLocks noChangeArrowheads="1"/>
          </p:cNvSpPr>
          <p:nvPr/>
        </p:nvSpPr>
        <p:spPr bwMode="auto">
          <a:xfrm>
            <a:off x="5157787" y="5268912"/>
            <a:ext cx="2592388" cy="792163"/>
          </a:xfrm>
          <a:prstGeom prst="verticalScroll">
            <a:avLst>
              <a:gd name="adj" fmla="val 12500"/>
            </a:avLst>
          </a:prstGeom>
          <a:noFill/>
          <a:ln w="28575"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1"/>
              </a:buClr>
            </a:pPr>
            <a:r>
              <a:rPr lang="en-US" altLang="en-US" sz="1200" b="1" dirty="0"/>
              <a:t>               </a:t>
            </a:r>
          </a:p>
          <a:p>
            <a:pPr eaLnBrk="1" hangingPunct="1">
              <a:lnSpc>
                <a:spcPct val="90000"/>
              </a:lnSpc>
              <a:spcBef>
                <a:spcPct val="50000"/>
              </a:spcBef>
              <a:buClr>
                <a:schemeClr val="accent1"/>
              </a:buClr>
            </a:pPr>
            <a:endParaRPr lang="en-US" altLang="en-US" sz="1200" dirty="0"/>
          </a:p>
        </p:txBody>
      </p:sp>
      <p:sp>
        <p:nvSpPr>
          <p:cNvPr id="10248" name="TextBox 7"/>
          <p:cNvSpPr txBox="1">
            <a:spLocks noChangeArrowheads="1"/>
          </p:cNvSpPr>
          <p:nvPr/>
        </p:nvSpPr>
        <p:spPr bwMode="auto">
          <a:xfrm>
            <a:off x="7931151" y="5338762"/>
            <a:ext cx="24844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1"/>
              </a:buClr>
            </a:pPr>
            <a:r>
              <a:rPr lang="en-US" altLang="en-US" sz="1100" b="1" dirty="0"/>
              <a:t>V$STATS_ADVISOR_RULES</a:t>
            </a:r>
          </a:p>
          <a:p>
            <a:pPr eaLnBrk="1" hangingPunct="1">
              <a:lnSpc>
                <a:spcPct val="90000"/>
              </a:lnSpc>
              <a:spcBef>
                <a:spcPct val="50000"/>
              </a:spcBef>
              <a:buClr>
                <a:schemeClr val="accent1"/>
              </a:buClr>
            </a:pPr>
            <a:r>
              <a:rPr lang="en-US" altLang="en-US" sz="400" b="1" dirty="0"/>
              <a:t/>
            </a:r>
            <a:br>
              <a:rPr lang="en-US" altLang="en-US" sz="400" b="1" dirty="0"/>
            </a:br>
            <a:r>
              <a:rPr lang="en-US" altLang="en-US" sz="1100" dirty="0"/>
              <a:t>NAME = </a:t>
            </a:r>
            <a:r>
              <a:rPr lang="en-US" altLang="en-US" sz="1100" i="1" dirty="0">
                <a:solidFill>
                  <a:srgbClr val="C00000"/>
                </a:solidFill>
              </a:rPr>
              <a:t>AvoidStaleStats</a:t>
            </a:r>
          </a:p>
          <a:p>
            <a:pPr eaLnBrk="1" hangingPunct="1">
              <a:lnSpc>
                <a:spcPct val="90000"/>
              </a:lnSpc>
              <a:spcBef>
                <a:spcPct val="50000"/>
              </a:spcBef>
              <a:buClr>
                <a:schemeClr val="accent1"/>
              </a:buClr>
            </a:pPr>
            <a:r>
              <a:rPr lang="en-US" altLang="en-US" sz="1100" i="1" dirty="0">
                <a:solidFill>
                  <a:srgbClr val="C00000"/>
                </a:solidFill>
              </a:rPr>
              <a:t>    </a:t>
            </a:r>
            <a:r>
              <a:rPr lang="en-US" altLang="en-US" sz="1100" dirty="0"/>
              <a:t>RULE_TYPE = </a:t>
            </a:r>
            <a:r>
              <a:rPr lang="en-US" altLang="en-US" sz="1100" i="1" dirty="0">
                <a:solidFill>
                  <a:srgbClr val="C00000"/>
                </a:solidFill>
              </a:rPr>
              <a:t>OBJECT</a:t>
            </a:r>
          </a:p>
        </p:txBody>
      </p:sp>
      <p:sp>
        <p:nvSpPr>
          <p:cNvPr id="10249" name="Vertical Scroll 87"/>
          <p:cNvSpPr>
            <a:spLocks noChangeArrowheads="1"/>
          </p:cNvSpPr>
          <p:nvPr/>
        </p:nvSpPr>
        <p:spPr bwMode="auto">
          <a:xfrm>
            <a:off x="7823201" y="5267324"/>
            <a:ext cx="2592387" cy="792162"/>
          </a:xfrm>
          <a:prstGeom prst="verticalScroll">
            <a:avLst>
              <a:gd name="adj" fmla="val 12500"/>
            </a:avLst>
          </a:prstGeom>
          <a:noFill/>
          <a:ln w="28575"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1"/>
              </a:buClr>
            </a:pPr>
            <a:r>
              <a:rPr lang="en-US" altLang="en-US" sz="1200" b="1" dirty="0"/>
              <a:t>               </a:t>
            </a:r>
          </a:p>
          <a:p>
            <a:pPr eaLnBrk="1" hangingPunct="1">
              <a:lnSpc>
                <a:spcPct val="90000"/>
              </a:lnSpc>
              <a:spcBef>
                <a:spcPct val="50000"/>
              </a:spcBef>
              <a:buClr>
                <a:schemeClr val="accent1"/>
              </a:buClr>
            </a:pPr>
            <a:endParaRPr lang="en-US" altLang="en-US" sz="1200" dirty="0"/>
          </a:p>
        </p:txBody>
      </p:sp>
    </p:spTree>
    <p:custDataLst>
      <p:tags r:id="rId1"/>
    </p:custDataLst>
    <p:extLst>
      <p:ext uri="{BB962C8B-B14F-4D97-AF65-F5344CB8AC3E}">
        <p14:creationId xmlns:p14="http://schemas.microsoft.com/office/powerpoint/2010/main" val="863110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en-US" dirty="0"/>
              <a:t>Optimizer Statistics Advisor </a:t>
            </a:r>
            <a:r>
              <a:rPr lang="en-US" altLang="en-US" dirty="0" smtClean="0"/>
              <a:t>Report</a:t>
            </a:r>
            <a:br>
              <a:rPr lang="en-US" altLang="en-US" dirty="0" smtClean="0"/>
            </a:br>
            <a:endParaRPr lang="en-US" altLang="en-US" dirty="0"/>
          </a:p>
        </p:txBody>
      </p:sp>
      <p:sp>
        <p:nvSpPr>
          <p:cNvPr id="11267" name="Content Placeholder 2"/>
          <p:cNvSpPr>
            <a:spLocks noGrp="1"/>
          </p:cNvSpPr>
          <p:nvPr>
            <p:ph idx="1"/>
          </p:nvPr>
        </p:nvSpPr>
        <p:spPr>
          <a:xfrm>
            <a:off x="622138" y="1243014"/>
            <a:ext cx="10944549" cy="2111682"/>
          </a:xfrm>
        </p:spPr>
        <p:txBody>
          <a:bodyPr/>
          <a:lstStyle/>
          <a:p>
            <a:pPr eaLnBrk="1" hangingPunct="1"/>
            <a:r>
              <a:rPr lang="en-US" altLang="en-US"/>
              <a:t>Report sections:</a:t>
            </a:r>
          </a:p>
          <a:p>
            <a:pPr lvl="1" eaLnBrk="1" hangingPunct="1"/>
            <a:r>
              <a:rPr lang="en-US" altLang="en-US"/>
              <a:t>Header</a:t>
            </a:r>
          </a:p>
          <a:p>
            <a:pPr lvl="1" eaLnBrk="1" hangingPunct="1"/>
            <a:r>
              <a:rPr lang="en-US" altLang="en-US"/>
              <a:t>Summary</a:t>
            </a:r>
          </a:p>
          <a:p>
            <a:pPr lvl="1" eaLnBrk="1" hangingPunct="1"/>
            <a:r>
              <a:rPr lang="en-US" altLang="en-US"/>
              <a:t>Errors</a:t>
            </a:r>
          </a:p>
          <a:p>
            <a:pPr lvl="1" eaLnBrk="1" hangingPunct="1"/>
            <a:r>
              <a:rPr lang="en-US" altLang="en-US"/>
              <a:t>Findings</a:t>
            </a:r>
            <a:endParaRPr lang="en-US" altLang="en-US" dirty="0"/>
          </a:p>
        </p:txBody>
      </p:sp>
      <p:sp>
        <p:nvSpPr>
          <p:cNvPr id="49156" name="Oval 3"/>
          <p:cNvSpPr>
            <a:spLocks noChangeArrowheads="1"/>
          </p:cNvSpPr>
          <p:nvPr/>
        </p:nvSpPr>
        <p:spPr bwMode="auto">
          <a:xfrm>
            <a:off x="3275012" y="1524000"/>
            <a:ext cx="7848600" cy="2971800"/>
          </a:xfrm>
          <a:prstGeom prst="ellipse">
            <a:avLst/>
          </a:prstGeom>
          <a:solidFill>
            <a:schemeClr val="accent1">
              <a:lumMod val="60000"/>
              <a:lumOff val="40000"/>
            </a:schemeClr>
          </a:solidFill>
          <a:ln w="28575" algn="ctr">
            <a:solidFill>
              <a:schemeClr val="tx1"/>
            </a:solidFill>
            <a:round/>
            <a:headEnd type="none" w="sm" len="sm"/>
            <a:tailEnd type="none" w="sm" len="sm"/>
          </a:ln>
        </p:spPr>
        <p:txBody>
          <a:bodyPr/>
          <a:lstStyle/>
          <a:p>
            <a:pPr algn="ctr" defTabSz="228600">
              <a:spcBef>
                <a:spcPct val="20000"/>
              </a:spcBef>
              <a:buClr>
                <a:srgbClr val="FF0000"/>
              </a:buClr>
              <a:defRPr/>
            </a:pPr>
            <a:endParaRPr lang="en-US" dirty="0">
              <a:solidFill>
                <a:srgbClr val="000000"/>
              </a:solidFill>
              <a:latin typeface="Arial" charset="0"/>
              <a:cs typeface="Arial" charset="0"/>
            </a:endParaRPr>
          </a:p>
        </p:txBody>
      </p:sp>
      <p:sp>
        <p:nvSpPr>
          <p:cNvPr id="11269" name="TextBox 4"/>
          <p:cNvSpPr txBox="1">
            <a:spLocks noChangeArrowheads="1"/>
          </p:cNvSpPr>
          <p:nvPr/>
        </p:nvSpPr>
        <p:spPr bwMode="auto">
          <a:xfrm>
            <a:off x="3503612" y="3200400"/>
            <a:ext cx="774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rgbClr val="000000"/>
                </a:solidFill>
              </a:rPr>
              <a:t>Rules</a:t>
            </a:r>
          </a:p>
        </p:txBody>
      </p:sp>
      <p:sp>
        <p:nvSpPr>
          <p:cNvPr id="49158" name="Oval 5"/>
          <p:cNvSpPr>
            <a:spLocks noChangeArrowheads="1"/>
          </p:cNvSpPr>
          <p:nvPr/>
        </p:nvSpPr>
        <p:spPr bwMode="auto">
          <a:xfrm>
            <a:off x="4037012" y="1676400"/>
            <a:ext cx="6934200" cy="2362200"/>
          </a:xfrm>
          <a:prstGeom prst="ellipse">
            <a:avLst/>
          </a:prstGeom>
          <a:solidFill>
            <a:schemeClr val="accent1">
              <a:lumMod val="40000"/>
              <a:lumOff val="60000"/>
            </a:schemeClr>
          </a:solidFill>
          <a:ln w="28575" algn="ctr">
            <a:solidFill>
              <a:schemeClr val="tx1"/>
            </a:solidFill>
            <a:round/>
            <a:headEnd type="none" w="sm" len="sm"/>
            <a:tailEnd type="none" w="sm" len="sm"/>
          </a:ln>
        </p:spPr>
        <p:txBody>
          <a:bodyPr/>
          <a:lstStyle/>
          <a:p>
            <a:pPr algn="ctr" defTabSz="228600">
              <a:spcBef>
                <a:spcPct val="20000"/>
              </a:spcBef>
              <a:buClr>
                <a:srgbClr val="FF0000"/>
              </a:buClr>
              <a:defRPr/>
            </a:pPr>
            <a:endParaRPr lang="en-US" dirty="0">
              <a:solidFill>
                <a:srgbClr val="000000"/>
              </a:solidFill>
              <a:latin typeface="Arial" charset="0"/>
              <a:cs typeface="Arial" charset="0"/>
            </a:endParaRPr>
          </a:p>
        </p:txBody>
      </p:sp>
      <p:sp>
        <p:nvSpPr>
          <p:cNvPr id="11271" name="TextBox 6"/>
          <p:cNvSpPr txBox="1">
            <a:spLocks noChangeArrowheads="1"/>
          </p:cNvSpPr>
          <p:nvPr/>
        </p:nvSpPr>
        <p:spPr bwMode="auto">
          <a:xfrm>
            <a:off x="4570413" y="3124200"/>
            <a:ext cx="1057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rgbClr val="000000"/>
                </a:solidFill>
              </a:rPr>
              <a:t>Findings</a:t>
            </a:r>
          </a:p>
        </p:txBody>
      </p:sp>
      <p:sp>
        <p:nvSpPr>
          <p:cNvPr id="49160" name="Oval 7"/>
          <p:cNvSpPr>
            <a:spLocks noChangeArrowheads="1"/>
          </p:cNvSpPr>
          <p:nvPr/>
        </p:nvSpPr>
        <p:spPr bwMode="auto">
          <a:xfrm>
            <a:off x="5027612" y="1752600"/>
            <a:ext cx="5867400" cy="1828800"/>
          </a:xfrm>
          <a:prstGeom prst="ellipse">
            <a:avLst/>
          </a:prstGeom>
          <a:solidFill>
            <a:schemeClr val="accent1">
              <a:lumMod val="20000"/>
              <a:lumOff val="80000"/>
            </a:schemeClr>
          </a:solidFill>
          <a:ln w="28575" algn="ctr">
            <a:solidFill>
              <a:schemeClr val="tx1"/>
            </a:solidFill>
            <a:round/>
            <a:headEnd type="none" w="sm" len="sm"/>
            <a:tailEnd type="none" w="sm" len="sm"/>
          </a:ln>
        </p:spPr>
        <p:txBody>
          <a:bodyPr/>
          <a:lstStyle/>
          <a:p>
            <a:pPr algn="ctr" defTabSz="228600">
              <a:spcBef>
                <a:spcPct val="20000"/>
              </a:spcBef>
              <a:buClr>
                <a:srgbClr val="FF0000"/>
              </a:buClr>
              <a:defRPr/>
            </a:pPr>
            <a:endParaRPr lang="en-US" dirty="0">
              <a:solidFill>
                <a:srgbClr val="000000"/>
              </a:solidFill>
              <a:latin typeface="Arial" charset="0"/>
              <a:cs typeface="Arial" charset="0"/>
            </a:endParaRPr>
          </a:p>
        </p:txBody>
      </p:sp>
      <p:sp>
        <p:nvSpPr>
          <p:cNvPr id="11273" name="TextBox 8"/>
          <p:cNvSpPr txBox="1">
            <a:spLocks noChangeArrowheads="1"/>
          </p:cNvSpPr>
          <p:nvPr/>
        </p:nvSpPr>
        <p:spPr bwMode="auto">
          <a:xfrm>
            <a:off x="6340122" y="2981523"/>
            <a:ext cx="2108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rgbClr val="000000"/>
                </a:solidFill>
              </a:rPr>
              <a:t>Recommendations</a:t>
            </a:r>
          </a:p>
        </p:txBody>
      </p:sp>
      <p:sp>
        <p:nvSpPr>
          <p:cNvPr id="11274" name="Oval 9"/>
          <p:cNvSpPr>
            <a:spLocks noChangeArrowheads="1"/>
          </p:cNvSpPr>
          <p:nvPr/>
        </p:nvSpPr>
        <p:spPr bwMode="auto">
          <a:xfrm>
            <a:off x="6246812" y="1905000"/>
            <a:ext cx="4343400" cy="1066800"/>
          </a:xfrm>
          <a:prstGeom prst="ellipse">
            <a:avLst/>
          </a:prstGeom>
          <a:solidFill>
            <a:schemeClr val="bg2"/>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sp>
        <p:nvSpPr>
          <p:cNvPr id="11275" name="TextBox 10"/>
          <p:cNvSpPr txBox="1">
            <a:spLocks noChangeArrowheads="1"/>
          </p:cNvSpPr>
          <p:nvPr/>
        </p:nvSpPr>
        <p:spPr bwMode="auto">
          <a:xfrm>
            <a:off x="8075612" y="2232024"/>
            <a:ext cx="941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rgbClr val="000000"/>
                </a:solidFill>
              </a:rPr>
              <a:t>Actions</a:t>
            </a:r>
          </a:p>
        </p:txBody>
      </p:sp>
    </p:spTree>
    <p:custDataLst>
      <p:tags r:id="rId1"/>
    </p:custDataLst>
    <p:extLst>
      <p:ext uri="{BB962C8B-B14F-4D97-AF65-F5344CB8AC3E}">
        <p14:creationId xmlns:p14="http://schemas.microsoft.com/office/powerpoint/2010/main" val="2118308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n-US" dirty="0"/>
              <a:t>Executing Optimizer Statistics Advisor </a:t>
            </a:r>
            <a:r>
              <a:rPr lang="en-US" altLang="en-US" dirty="0" smtClean="0"/>
              <a:t>Tasks</a:t>
            </a:r>
            <a:br>
              <a:rPr lang="en-US" altLang="en-US" dirty="0" smtClean="0"/>
            </a:br>
            <a:endParaRPr lang="en-US" altLang="en-US" dirty="0"/>
          </a:p>
        </p:txBody>
      </p:sp>
      <p:grpSp>
        <p:nvGrpSpPr>
          <p:cNvPr id="9219" name="Group 12"/>
          <p:cNvGrpSpPr>
            <a:grpSpLocks/>
          </p:cNvGrpSpPr>
          <p:nvPr/>
        </p:nvGrpSpPr>
        <p:grpSpPr bwMode="auto">
          <a:xfrm>
            <a:off x="2627312" y="1341439"/>
            <a:ext cx="6923088" cy="4257675"/>
            <a:chOff x="755576" y="1341438"/>
            <a:chExt cx="6923884" cy="4257143"/>
          </a:xfrm>
        </p:grpSpPr>
        <p:pic>
          <p:nvPicPr>
            <p:cNvPr id="922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341438"/>
              <a:ext cx="6923810" cy="4257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221" name="Group 11"/>
            <p:cNvGrpSpPr>
              <a:grpSpLocks/>
            </p:cNvGrpSpPr>
            <p:nvPr/>
          </p:nvGrpSpPr>
          <p:grpSpPr bwMode="auto">
            <a:xfrm>
              <a:off x="755576" y="1449388"/>
              <a:ext cx="1943100" cy="395287"/>
              <a:chOff x="900113" y="1449388"/>
              <a:chExt cx="1943100" cy="395287"/>
            </a:xfrm>
          </p:grpSpPr>
          <p:sp>
            <p:nvSpPr>
              <p:cNvPr id="9228" name="TextBox 7"/>
              <p:cNvSpPr txBox="1">
                <a:spLocks noChangeArrowheads="1"/>
              </p:cNvSpPr>
              <p:nvPr/>
            </p:nvSpPr>
            <p:spPr bwMode="auto">
              <a:xfrm>
                <a:off x="1008063" y="1565275"/>
                <a:ext cx="1835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9063" indent="-1190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1"/>
                  </a:buClr>
                </a:pPr>
                <a:r>
                  <a:rPr lang="en-US" altLang="en-US" sz="1100" b="1" dirty="0"/>
                  <a:t>DBA_ADVISOR_TASKS</a:t>
                </a:r>
              </a:p>
            </p:txBody>
          </p:sp>
          <p:sp>
            <p:nvSpPr>
              <p:cNvPr id="9229" name="Vertical Scroll 87"/>
              <p:cNvSpPr>
                <a:spLocks noChangeArrowheads="1"/>
              </p:cNvSpPr>
              <p:nvPr/>
            </p:nvSpPr>
            <p:spPr bwMode="auto">
              <a:xfrm>
                <a:off x="900113" y="1449388"/>
                <a:ext cx="1943100" cy="395287"/>
              </a:xfrm>
              <a:prstGeom prst="verticalScroll">
                <a:avLst>
                  <a:gd name="adj" fmla="val 12500"/>
                </a:avLst>
              </a:prstGeom>
              <a:noFill/>
              <a:ln w="28575" algn="ctr">
                <a:solidFill>
                  <a:srgbClr val="C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marL="119063" indent="-1190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1"/>
                  </a:buClr>
                </a:pPr>
                <a:r>
                  <a:rPr lang="en-US" altLang="en-US" sz="1200" b="1" dirty="0">
                    <a:solidFill>
                      <a:srgbClr val="C00000"/>
                    </a:solidFill>
                  </a:rPr>
                  <a:t>               </a:t>
                </a:r>
              </a:p>
              <a:p>
                <a:pPr eaLnBrk="1" hangingPunct="1">
                  <a:lnSpc>
                    <a:spcPct val="90000"/>
                  </a:lnSpc>
                  <a:spcBef>
                    <a:spcPct val="50000"/>
                  </a:spcBef>
                  <a:buClr>
                    <a:schemeClr val="accent1"/>
                  </a:buClr>
                </a:pPr>
                <a:endParaRPr lang="en-US" altLang="en-US" sz="1200" dirty="0">
                  <a:solidFill>
                    <a:srgbClr val="C00000"/>
                  </a:solidFill>
                </a:endParaRPr>
              </a:p>
            </p:txBody>
          </p:sp>
        </p:grpSp>
        <p:sp>
          <p:nvSpPr>
            <p:cNvPr id="9222" name="TextBox 9"/>
            <p:cNvSpPr txBox="1">
              <a:spLocks noChangeArrowheads="1"/>
            </p:cNvSpPr>
            <p:nvPr/>
          </p:nvSpPr>
          <p:spPr bwMode="auto">
            <a:xfrm>
              <a:off x="5038725" y="3005138"/>
              <a:ext cx="21971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9063" indent="-1190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1"/>
                </a:buClr>
              </a:pPr>
              <a:r>
                <a:rPr lang="en-US" altLang="en-US" sz="1100" b="1" dirty="0"/>
                <a:t>DBA_ADVISOR_EXECUTIONS</a:t>
              </a:r>
            </a:p>
          </p:txBody>
        </p:sp>
        <p:sp>
          <p:nvSpPr>
            <p:cNvPr id="9223" name="Vertical Scroll 87"/>
            <p:cNvSpPr>
              <a:spLocks noChangeArrowheads="1"/>
            </p:cNvSpPr>
            <p:nvPr/>
          </p:nvSpPr>
          <p:spPr bwMode="auto">
            <a:xfrm>
              <a:off x="5003800" y="2852738"/>
              <a:ext cx="2232025" cy="431800"/>
            </a:xfrm>
            <a:prstGeom prst="verticalScroll">
              <a:avLst>
                <a:gd name="adj" fmla="val 12500"/>
              </a:avLst>
            </a:prstGeom>
            <a:noFill/>
            <a:ln w="28575" algn="ctr">
              <a:solidFill>
                <a:srgbClr val="C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marL="119063" indent="-1190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1"/>
                </a:buClr>
              </a:pPr>
              <a:r>
                <a:rPr lang="en-US" altLang="en-US" sz="1200" b="1" dirty="0"/>
                <a:t>               </a:t>
              </a:r>
            </a:p>
            <a:p>
              <a:pPr eaLnBrk="1" hangingPunct="1">
                <a:lnSpc>
                  <a:spcPct val="90000"/>
                </a:lnSpc>
                <a:spcBef>
                  <a:spcPct val="50000"/>
                </a:spcBef>
                <a:buClr>
                  <a:schemeClr val="accent1"/>
                </a:buClr>
              </a:pPr>
              <a:endParaRPr lang="en-US" altLang="en-US" sz="1200" dirty="0"/>
            </a:p>
          </p:txBody>
        </p:sp>
        <p:sp>
          <p:nvSpPr>
            <p:cNvPr id="9224" name="TextBox 11"/>
            <p:cNvSpPr txBox="1">
              <a:spLocks noChangeArrowheads="1"/>
            </p:cNvSpPr>
            <p:nvPr/>
          </p:nvSpPr>
          <p:spPr bwMode="auto">
            <a:xfrm>
              <a:off x="2170113" y="4724499"/>
              <a:ext cx="20526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9063" indent="-1190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1"/>
                </a:buClr>
              </a:pPr>
              <a:r>
                <a:rPr lang="en-US" altLang="en-US" sz="1100" b="1" dirty="0"/>
                <a:t>DBA_ADVISOR_FINDINGS</a:t>
              </a:r>
            </a:p>
          </p:txBody>
        </p:sp>
        <p:sp>
          <p:nvSpPr>
            <p:cNvPr id="9225" name="Vertical Scroll 87"/>
            <p:cNvSpPr>
              <a:spLocks noChangeArrowheads="1"/>
            </p:cNvSpPr>
            <p:nvPr/>
          </p:nvSpPr>
          <p:spPr bwMode="auto">
            <a:xfrm>
              <a:off x="2124075" y="4603849"/>
              <a:ext cx="2016125" cy="360363"/>
            </a:xfrm>
            <a:prstGeom prst="verticalScroll">
              <a:avLst>
                <a:gd name="adj" fmla="val 12500"/>
              </a:avLst>
            </a:prstGeom>
            <a:noFill/>
            <a:ln w="28575" algn="ctr">
              <a:solidFill>
                <a:srgbClr val="C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marL="119063" indent="-1190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1"/>
                </a:buClr>
              </a:pPr>
              <a:r>
                <a:rPr lang="en-US" altLang="en-US" sz="1200" b="1" dirty="0"/>
                <a:t>               </a:t>
              </a:r>
            </a:p>
            <a:p>
              <a:pPr eaLnBrk="1" hangingPunct="1">
                <a:lnSpc>
                  <a:spcPct val="90000"/>
                </a:lnSpc>
                <a:spcBef>
                  <a:spcPct val="50000"/>
                </a:spcBef>
                <a:buClr>
                  <a:schemeClr val="accent1"/>
                </a:buClr>
              </a:pPr>
              <a:endParaRPr lang="en-US" altLang="en-US" sz="1200" dirty="0"/>
            </a:p>
          </p:txBody>
        </p:sp>
        <p:sp>
          <p:nvSpPr>
            <p:cNvPr id="9226" name="TextBox 13"/>
            <p:cNvSpPr txBox="1">
              <a:spLocks noChangeArrowheads="1"/>
            </p:cNvSpPr>
            <p:nvPr/>
          </p:nvSpPr>
          <p:spPr bwMode="auto">
            <a:xfrm>
              <a:off x="1403350" y="5156299"/>
              <a:ext cx="2819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9063" indent="-1190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1"/>
                </a:buClr>
              </a:pPr>
              <a:r>
                <a:rPr lang="en-US" altLang="en-US" sz="1100" b="1" dirty="0"/>
                <a:t>DBA_ADVISOR_RECOMMENDATIONS</a:t>
              </a:r>
            </a:p>
          </p:txBody>
        </p:sp>
        <p:sp>
          <p:nvSpPr>
            <p:cNvPr id="9227" name="Vertical Scroll 87"/>
            <p:cNvSpPr>
              <a:spLocks noChangeArrowheads="1"/>
            </p:cNvSpPr>
            <p:nvPr/>
          </p:nvSpPr>
          <p:spPr bwMode="auto">
            <a:xfrm>
              <a:off x="1403350" y="5013424"/>
              <a:ext cx="2736850" cy="431800"/>
            </a:xfrm>
            <a:prstGeom prst="verticalScroll">
              <a:avLst>
                <a:gd name="adj" fmla="val 12500"/>
              </a:avLst>
            </a:prstGeom>
            <a:noFill/>
            <a:ln w="28575" algn="ctr">
              <a:solidFill>
                <a:srgbClr val="C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marL="119063" indent="-1190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1"/>
                </a:buClr>
              </a:pPr>
              <a:r>
                <a:rPr lang="en-US" altLang="en-US" sz="1200" b="1" dirty="0"/>
                <a:t>               </a:t>
              </a:r>
            </a:p>
            <a:p>
              <a:pPr eaLnBrk="1" hangingPunct="1">
                <a:lnSpc>
                  <a:spcPct val="90000"/>
                </a:lnSpc>
                <a:spcBef>
                  <a:spcPct val="50000"/>
                </a:spcBef>
                <a:buClr>
                  <a:schemeClr val="accent1"/>
                </a:buClr>
              </a:pPr>
              <a:endParaRPr lang="en-US" altLang="en-US" sz="1200" dirty="0"/>
            </a:p>
          </p:txBody>
        </p:sp>
      </p:grpSp>
    </p:spTree>
    <p:custDataLst>
      <p:tags r:id="rId1"/>
    </p:custDataLst>
    <p:extLst>
      <p:ext uri="{BB962C8B-B14F-4D97-AF65-F5344CB8AC3E}">
        <p14:creationId xmlns:p14="http://schemas.microsoft.com/office/powerpoint/2010/main" val="268517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1743400" y="1117251"/>
            <a:ext cx="8702025" cy="4687295"/>
            <a:chOff x="761209" y="855663"/>
            <a:chExt cx="5485646" cy="3336997"/>
          </a:xfrm>
        </p:grpSpPr>
        <p:sp>
          <p:nvSpPr>
            <p:cNvPr id="13" name="Freeform 12"/>
            <p:cNvSpPr/>
            <p:nvPr/>
          </p:nvSpPr>
          <p:spPr bwMode="auto">
            <a:xfrm>
              <a:off x="880798" y="4146941"/>
              <a:ext cx="5139752"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14" name="Rounded Rectangle 13"/>
            <p:cNvSpPr/>
            <p:nvPr/>
          </p:nvSpPr>
          <p:spPr bwMode="auto">
            <a:xfrm>
              <a:off x="761209" y="855663"/>
              <a:ext cx="5485646" cy="3315951"/>
            </a:xfrm>
            <a:prstGeom prst="roundRect">
              <a:avLst>
                <a:gd name="adj" fmla="val 775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grpSp>
      <p:sp>
        <p:nvSpPr>
          <p:cNvPr id="10243" name="Rectangle 14"/>
          <p:cNvSpPr>
            <a:spLocks noGrp="1" noChangeArrowheads="1"/>
          </p:cNvSpPr>
          <p:nvPr>
            <p:ph type="title"/>
          </p:nvPr>
        </p:nvSpPr>
        <p:spPr>
          <a:noFill/>
        </p:spPr>
        <p:txBody>
          <a:bodyPr>
            <a:normAutofit/>
          </a:bodyPr>
          <a:lstStyle/>
          <a:p>
            <a:pPr eaLnBrk="1" hangingPunct="1"/>
            <a:r>
              <a:rPr lang="en-US" altLang="en-US" dirty="0"/>
              <a:t>SQL Plan </a:t>
            </a:r>
            <a:r>
              <a:rPr lang="en-US" altLang="en-US" dirty="0" smtClean="0"/>
              <a:t>Directives</a:t>
            </a:r>
            <a:br>
              <a:rPr lang="en-US" altLang="en-US" dirty="0" smtClean="0"/>
            </a:br>
            <a:endParaRPr lang="en-US" altLang="en-US" dirty="0"/>
          </a:p>
        </p:txBody>
      </p:sp>
      <p:grpSp>
        <p:nvGrpSpPr>
          <p:cNvPr id="2" name="Group 1"/>
          <p:cNvGrpSpPr/>
          <p:nvPr/>
        </p:nvGrpSpPr>
        <p:grpSpPr>
          <a:xfrm>
            <a:off x="2425523" y="1638300"/>
            <a:ext cx="7337778" cy="3581400"/>
            <a:chOff x="2436812" y="2133600"/>
            <a:chExt cx="7337778" cy="3581400"/>
          </a:xfrm>
        </p:grpSpPr>
        <p:sp>
          <p:nvSpPr>
            <p:cNvPr id="7" name="Rectangle 20"/>
            <p:cNvSpPr>
              <a:spLocks noChangeArrowheads="1"/>
            </p:cNvSpPr>
            <p:nvPr/>
          </p:nvSpPr>
          <p:spPr bwMode="blackWhite">
            <a:xfrm>
              <a:off x="2436812" y="2133600"/>
              <a:ext cx="4572000" cy="3200400"/>
            </a:xfrm>
            <a:prstGeom prst="rect">
              <a:avLst/>
            </a:prstGeom>
            <a:solidFill>
              <a:schemeClr val="bg2">
                <a:lumMod val="90000"/>
              </a:schemeClr>
            </a:solidFill>
            <a:ln w="28575">
              <a:solidFill>
                <a:srgbClr val="000000"/>
              </a:solidFill>
              <a:miter lim="800000"/>
              <a:headEnd/>
              <a:tailEnd/>
            </a:ln>
          </p:spPr>
          <p:txBody>
            <a:bodyPr lIns="46038" tIns="46038" rIns="46038" bIns="46038"/>
            <a:lstStyle/>
            <a:p>
              <a:pPr algn="ctr" defTabSz="822325" eaLnBrk="0" hangingPunct="0">
                <a:lnSpc>
                  <a:spcPct val="95000"/>
                </a:lnSpc>
                <a:defRPr/>
              </a:pPr>
              <a:r>
                <a:rPr lang="en-US" b="1" dirty="0">
                  <a:solidFill>
                    <a:srgbClr val="000000"/>
                  </a:solidFill>
                  <a:latin typeface="Arial" charset="0"/>
                  <a:cs typeface="Arial" charset="0"/>
                </a:rPr>
                <a:t>Plan Directive</a:t>
              </a:r>
            </a:p>
          </p:txBody>
        </p:sp>
        <p:sp>
          <p:nvSpPr>
            <p:cNvPr id="4" name="Rectangle 20"/>
            <p:cNvSpPr>
              <a:spLocks noChangeArrowheads="1"/>
            </p:cNvSpPr>
            <p:nvPr/>
          </p:nvSpPr>
          <p:spPr bwMode="blackWhite">
            <a:xfrm>
              <a:off x="2894012" y="2743200"/>
              <a:ext cx="3657600" cy="609600"/>
            </a:xfrm>
            <a:prstGeom prst="rect">
              <a:avLst/>
            </a:prstGeom>
            <a:solidFill>
              <a:schemeClr val="accent3">
                <a:lumMod val="40000"/>
                <a:lumOff val="60000"/>
              </a:schemeClr>
            </a:solidFill>
            <a:ln w="28575">
              <a:solidFill>
                <a:srgbClr val="000000"/>
              </a:solidFill>
              <a:miter lim="800000"/>
              <a:headEnd/>
              <a:tailEnd/>
            </a:ln>
          </p:spPr>
          <p:txBody>
            <a:bodyPr lIns="46038" tIns="46038" rIns="46038" bIns="46038" anchor="ctr"/>
            <a:lstStyle/>
            <a:p>
              <a:pPr algn="ctr" defTabSz="822325" eaLnBrk="0" hangingPunct="0">
                <a:lnSpc>
                  <a:spcPct val="95000"/>
                </a:lnSpc>
                <a:defRPr/>
              </a:pPr>
              <a:r>
                <a:rPr lang="en-US" b="1" dirty="0">
                  <a:solidFill>
                    <a:srgbClr val="000000"/>
                  </a:solidFill>
                  <a:latin typeface="Arial" charset="0"/>
                  <a:cs typeface="Arial" charset="0"/>
                </a:rPr>
                <a:t>Collect missing statistics.</a:t>
              </a:r>
            </a:p>
          </p:txBody>
        </p:sp>
        <p:sp>
          <p:nvSpPr>
            <p:cNvPr id="5" name="Rectangle 20"/>
            <p:cNvSpPr>
              <a:spLocks noChangeArrowheads="1"/>
            </p:cNvSpPr>
            <p:nvPr/>
          </p:nvSpPr>
          <p:spPr bwMode="blackWhite">
            <a:xfrm>
              <a:off x="2894012" y="3505200"/>
              <a:ext cx="3657600" cy="609600"/>
            </a:xfrm>
            <a:prstGeom prst="rect">
              <a:avLst/>
            </a:prstGeom>
            <a:solidFill>
              <a:schemeClr val="accent3">
                <a:lumMod val="20000"/>
                <a:lumOff val="80000"/>
              </a:schemeClr>
            </a:solidFill>
            <a:ln w="28575">
              <a:solidFill>
                <a:srgbClr val="000000"/>
              </a:solidFill>
              <a:miter lim="800000"/>
              <a:headEnd/>
              <a:tailEnd/>
            </a:ln>
          </p:spPr>
          <p:txBody>
            <a:bodyPr lIns="46038" tIns="46038" rIns="46038" bIns="46038" anchor="ctr"/>
            <a:lstStyle/>
            <a:p>
              <a:pPr algn="ctr" defTabSz="822325" eaLnBrk="0" hangingPunct="0">
                <a:lnSpc>
                  <a:spcPct val="95000"/>
                </a:lnSpc>
                <a:defRPr/>
              </a:pPr>
              <a:r>
                <a:rPr lang="en-US" b="1" dirty="0">
                  <a:solidFill>
                    <a:srgbClr val="000000"/>
                  </a:solidFill>
                  <a:latin typeface="Arial" charset="0"/>
                  <a:cs typeface="Arial" charset="0"/>
                </a:rPr>
                <a:t>Create column group statistics.</a:t>
              </a:r>
            </a:p>
          </p:txBody>
        </p:sp>
        <p:sp>
          <p:nvSpPr>
            <p:cNvPr id="6" name="Rectangle 20"/>
            <p:cNvSpPr>
              <a:spLocks noChangeArrowheads="1"/>
            </p:cNvSpPr>
            <p:nvPr/>
          </p:nvSpPr>
          <p:spPr bwMode="blackWhite">
            <a:xfrm>
              <a:off x="2894012" y="4267200"/>
              <a:ext cx="3657600" cy="609600"/>
            </a:xfrm>
            <a:prstGeom prst="rect">
              <a:avLst/>
            </a:prstGeom>
            <a:solidFill>
              <a:schemeClr val="accent3">
                <a:lumMod val="40000"/>
                <a:lumOff val="60000"/>
              </a:schemeClr>
            </a:solidFill>
            <a:ln w="28575">
              <a:solidFill>
                <a:srgbClr val="000000"/>
              </a:solidFill>
              <a:miter lim="800000"/>
              <a:headEnd/>
              <a:tailEnd/>
            </a:ln>
          </p:spPr>
          <p:txBody>
            <a:bodyPr lIns="46038" tIns="46038" rIns="46038" bIns="46038" anchor="ctr"/>
            <a:lstStyle/>
            <a:p>
              <a:pPr algn="ctr" defTabSz="822325" eaLnBrk="0" hangingPunct="0">
                <a:lnSpc>
                  <a:spcPct val="95000"/>
                </a:lnSpc>
                <a:defRPr/>
              </a:pPr>
              <a:r>
                <a:rPr lang="en-US" b="1" dirty="0">
                  <a:solidFill>
                    <a:srgbClr val="000000"/>
                  </a:solidFill>
                  <a:latin typeface="Arial" charset="0"/>
                  <a:cs typeface="Arial" charset="0"/>
                </a:rPr>
                <a:t>Perform dynamic sampling.</a:t>
              </a:r>
            </a:p>
          </p:txBody>
        </p:sp>
        <p:sp>
          <p:nvSpPr>
            <p:cNvPr id="8" name="Line 48"/>
            <p:cNvSpPr>
              <a:spLocks noChangeShapeType="1"/>
            </p:cNvSpPr>
            <p:nvPr/>
          </p:nvSpPr>
          <p:spPr bwMode="auto">
            <a:xfrm>
              <a:off x="7018338" y="3330222"/>
              <a:ext cx="981075" cy="0"/>
            </a:xfrm>
            <a:prstGeom prst="line">
              <a:avLst/>
            </a:prstGeom>
            <a:noFill/>
            <a:ln w="57150" cap="sq">
              <a:solidFill>
                <a:schemeClr val="accent4"/>
              </a:solidFill>
              <a:round/>
              <a:headEnd type="none" w="sm" len="sm"/>
              <a:tailEnd type="triangle" w="med" len="med"/>
            </a:ln>
          </p:spPr>
          <p:txBody>
            <a:bodyPr/>
            <a:lstStyle/>
            <a:p>
              <a:pPr>
                <a:defRPr/>
              </a:pPr>
              <a:endParaRPr lang="en-US" dirty="0">
                <a:latin typeface="Arial" charset="0"/>
                <a:cs typeface="Arial" charset="0"/>
              </a:endParaRPr>
            </a:p>
          </p:txBody>
        </p:sp>
        <p:sp>
          <p:nvSpPr>
            <p:cNvPr id="9" name="Line 49"/>
            <p:cNvSpPr>
              <a:spLocks noChangeShapeType="1"/>
            </p:cNvSpPr>
            <p:nvPr/>
          </p:nvSpPr>
          <p:spPr bwMode="auto">
            <a:xfrm>
              <a:off x="8898290" y="3886200"/>
              <a:ext cx="0" cy="647700"/>
            </a:xfrm>
            <a:prstGeom prst="line">
              <a:avLst/>
            </a:prstGeom>
            <a:noFill/>
            <a:ln w="57150" cap="sq">
              <a:solidFill>
                <a:schemeClr val="accent4"/>
              </a:solidFill>
              <a:round/>
              <a:headEnd type="none" w="sm" len="sm"/>
              <a:tailEnd type="triangle" w="med" len="med"/>
            </a:ln>
          </p:spPr>
          <p:txBody>
            <a:bodyPr/>
            <a:lstStyle/>
            <a:p>
              <a:pPr>
                <a:defRPr/>
              </a:pPr>
              <a:endParaRPr lang="en-US" dirty="0">
                <a:latin typeface="Arial" charset="0"/>
                <a:cs typeface="Arial" charset="0"/>
              </a:endParaRPr>
            </a:p>
          </p:txBody>
        </p:sp>
        <p:sp>
          <p:nvSpPr>
            <p:cNvPr id="10" name="Rectangle 20"/>
            <p:cNvSpPr>
              <a:spLocks noChangeArrowheads="1"/>
            </p:cNvSpPr>
            <p:nvPr/>
          </p:nvSpPr>
          <p:spPr bwMode="blackWhite">
            <a:xfrm>
              <a:off x="8021990" y="2743200"/>
              <a:ext cx="1752600" cy="1143000"/>
            </a:xfrm>
            <a:prstGeom prst="rect">
              <a:avLst/>
            </a:prstGeom>
            <a:solidFill>
              <a:schemeClr val="accent1">
                <a:lumMod val="40000"/>
                <a:lumOff val="60000"/>
              </a:schemeClr>
            </a:solidFill>
            <a:ln w="28575">
              <a:solidFill>
                <a:srgbClr val="000000"/>
              </a:solidFill>
              <a:miter lim="800000"/>
              <a:headEnd/>
              <a:tailEnd/>
            </a:ln>
          </p:spPr>
          <p:txBody>
            <a:bodyPr lIns="46038" tIns="46038" rIns="46038" bIns="46038" anchor="ctr"/>
            <a:lstStyle/>
            <a:p>
              <a:pPr algn="ctr" defTabSz="822325" eaLnBrk="0" hangingPunct="0">
                <a:lnSpc>
                  <a:spcPct val="95000"/>
                </a:lnSpc>
                <a:defRPr/>
              </a:pPr>
              <a:r>
                <a:rPr lang="en-US" b="1" dirty="0">
                  <a:solidFill>
                    <a:srgbClr val="000000"/>
                  </a:solidFill>
                  <a:latin typeface="Arial" charset="0"/>
                  <a:cs typeface="Arial" charset="0"/>
                </a:rPr>
                <a:t>Optimizer</a:t>
              </a:r>
            </a:p>
          </p:txBody>
        </p:sp>
        <p:sp>
          <p:nvSpPr>
            <p:cNvPr id="11" name="Rectangle 20"/>
            <p:cNvSpPr>
              <a:spLocks noChangeArrowheads="1"/>
            </p:cNvSpPr>
            <p:nvPr/>
          </p:nvSpPr>
          <p:spPr bwMode="blackWhite">
            <a:xfrm>
              <a:off x="8021990" y="4572000"/>
              <a:ext cx="1752600" cy="1143000"/>
            </a:xfrm>
            <a:prstGeom prst="rect">
              <a:avLst/>
            </a:prstGeom>
            <a:solidFill>
              <a:schemeClr val="bg2">
                <a:lumMod val="75000"/>
              </a:schemeClr>
            </a:solidFill>
            <a:ln w="28575">
              <a:solidFill>
                <a:srgbClr val="000000"/>
              </a:solidFill>
              <a:miter lim="800000"/>
              <a:headEnd/>
              <a:tailEnd/>
            </a:ln>
          </p:spPr>
          <p:txBody>
            <a:bodyPr lIns="46038" tIns="46038" rIns="46038" bIns="46038" anchor="ctr"/>
            <a:lstStyle/>
            <a:p>
              <a:pPr algn="ctr" defTabSz="822325" eaLnBrk="0" hangingPunct="0">
                <a:lnSpc>
                  <a:spcPct val="95000"/>
                </a:lnSpc>
                <a:defRPr/>
              </a:pPr>
              <a:r>
                <a:rPr lang="en-US" b="1" dirty="0">
                  <a:solidFill>
                    <a:srgbClr val="000000"/>
                  </a:solidFill>
                  <a:latin typeface="Arial" charset="0"/>
                  <a:cs typeface="Arial" charset="0"/>
                </a:rPr>
                <a:t>Execution Plan</a:t>
              </a:r>
            </a:p>
          </p:txBody>
        </p:sp>
      </p:grpSp>
    </p:spTree>
    <p:custDataLst>
      <p:tags r:id="rId1"/>
    </p:custDataLst>
    <p:extLst>
      <p:ext uri="{BB962C8B-B14F-4D97-AF65-F5344CB8AC3E}">
        <p14:creationId xmlns:p14="http://schemas.microsoft.com/office/powerpoint/2010/main" val="328013926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1308298" y="959557"/>
            <a:ext cx="9572228" cy="5105400"/>
            <a:chOff x="761209" y="855663"/>
            <a:chExt cx="5485646" cy="3336997"/>
          </a:xfrm>
        </p:grpSpPr>
        <p:sp>
          <p:nvSpPr>
            <p:cNvPr id="30" name="Freeform 29"/>
            <p:cNvSpPr/>
            <p:nvPr/>
          </p:nvSpPr>
          <p:spPr bwMode="auto">
            <a:xfrm>
              <a:off x="880798" y="4146941"/>
              <a:ext cx="5139752"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31" name="Rounded Rectangle 30"/>
            <p:cNvSpPr/>
            <p:nvPr/>
          </p:nvSpPr>
          <p:spPr bwMode="auto">
            <a:xfrm>
              <a:off x="761209" y="855663"/>
              <a:ext cx="5485646" cy="3315951"/>
            </a:xfrm>
            <a:prstGeom prst="roundRect">
              <a:avLst>
                <a:gd name="adj" fmla="val 775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grpSp>
      <p:sp>
        <p:nvSpPr>
          <p:cNvPr id="11266" name="Rectangle 14"/>
          <p:cNvSpPr>
            <a:spLocks noGrp="1" noChangeArrowheads="1"/>
          </p:cNvSpPr>
          <p:nvPr>
            <p:ph type="title"/>
          </p:nvPr>
        </p:nvSpPr>
        <p:spPr>
          <a:noFill/>
        </p:spPr>
        <p:txBody>
          <a:bodyPr>
            <a:normAutofit fontScale="90000"/>
          </a:bodyPr>
          <a:lstStyle/>
          <a:p>
            <a:pPr eaLnBrk="1" hangingPunct="1"/>
            <a:r>
              <a:rPr lang="en-US" altLang="en-US" dirty="0"/>
              <a:t>Adaptive Execution </a:t>
            </a:r>
            <a:r>
              <a:rPr lang="en-US" altLang="en-US" dirty="0" smtClean="0"/>
              <a:t>Plans</a:t>
            </a:r>
            <a:br>
              <a:rPr lang="en-US" altLang="en-US" dirty="0" smtClean="0"/>
            </a:br>
            <a:r>
              <a:rPr lang="en-US" altLang="en-US" dirty="0"/>
              <a:t/>
            </a:r>
            <a:br>
              <a:rPr lang="en-US" altLang="en-US" dirty="0"/>
            </a:br>
            <a:endParaRPr lang="en-US" altLang="en-US" dirty="0"/>
          </a:p>
        </p:txBody>
      </p:sp>
      <p:grpSp>
        <p:nvGrpSpPr>
          <p:cNvPr id="2" name="Group 1"/>
          <p:cNvGrpSpPr/>
          <p:nvPr/>
        </p:nvGrpSpPr>
        <p:grpSpPr>
          <a:xfrm>
            <a:off x="1903412" y="1181100"/>
            <a:ext cx="8382000" cy="4495800"/>
            <a:chOff x="2055812" y="1447800"/>
            <a:chExt cx="8382000" cy="4495800"/>
          </a:xfrm>
        </p:grpSpPr>
        <p:sp>
          <p:nvSpPr>
            <p:cNvPr id="8" name="Line 48"/>
            <p:cNvSpPr>
              <a:spLocks noChangeShapeType="1"/>
            </p:cNvSpPr>
            <p:nvPr/>
          </p:nvSpPr>
          <p:spPr bwMode="auto">
            <a:xfrm>
              <a:off x="6856412" y="1981200"/>
              <a:ext cx="1447800" cy="0"/>
            </a:xfrm>
            <a:prstGeom prst="line">
              <a:avLst/>
            </a:prstGeom>
            <a:noFill/>
            <a:ln w="38100" cap="sq">
              <a:solidFill>
                <a:schemeClr val="accent4"/>
              </a:solidFill>
              <a:round/>
              <a:headEnd type="none" w="med" len="med"/>
              <a:tailEnd type="none" w="med" len="med"/>
            </a:ln>
          </p:spPr>
          <p:txBody>
            <a:bodyPr/>
            <a:lstStyle/>
            <a:p>
              <a:pPr>
                <a:defRPr/>
              </a:pPr>
              <a:endParaRPr lang="en-US" dirty="0">
                <a:latin typeface="Arial" charset="0"/>
                <a:cs typeface="Arial" charset="0"/>
              </a:endParaRPr>
            </a:p>
          </p:txBody>
        </p:sp>
        <p:sp>
          <p:nvSpPr>
            <p:cNvPr id="9" name="Line 49"/>
            <p:cNvSpPr>
              <a:spLocks noChangeShapeType="1"/>
            </p:cNvSpPr>
            <p:nvPr/>
          </p:nvSpPr>
          <p:spPr bwMode="auto">
            <a:xfrm>
              <a:off x="3503612" y="3924300"/>
              <a:ext cx="0" cy="571500"/>
            </a:xfrm>
            <a:prstGeom prst="line">
              <a:avLst/>
            </a:prstGeom>
            <a:noFill/>
            <a:ln w="38100" cap="sq">
              <a:solidFill>
                <a:schemeClr val="accent4"/>
              </a:solidFill>
              <a:round/>
              <a:headEnd type="none" w="med" len="med"/>
              <a:tailEnd type="none" w="med" len="med"/>
            </a:ln>
          </p:spPr>
          <p:txBody>
            <a:bodyPr/>
            <a:lstStyle/>
            <a:p>
              <a:pPr>
                <a:defRPr/>
              </a:pPr>
              <a:endParaRPr lang="en-US" dirty="0">
                <a:latin typeface="Arial" charset="0"/>
                <a:cs typeface="Arial" charset="0"/>
              </a:endParaRPr>
            </a:p>
          </p:txBody>
        </p:sp>
        <p:sp>
          <p:nvSpPr>
            <p:cNvPr id="10" name="Rectangle 20"/>
            <p:cNvSpPr>
              <a:spLocks noChangeArrowheads="1"/>
            </p:cNvSpPr>
            <p:nvPr/>
          </p:nvSpPr>
          <p:spPr bwMode="blackWhite">
            <a:xfrm>
              <a:off x="5103812" y="1447800"/>
              <a:ext cx="1752600" cy="1143000"/>
            </a:xfrm>
            <a:prstGeom prst="rect">
              <a:avLst/>
            </a:prstGeom>
            <a:solidFill>
              <a:schemeClr val="accent1">
                <a:lumMod val="40000"/>
                <a:lumOff val="60000"/>
              </a:schemeClr>
            </a:solidFill>
            <a:ln w="28575">
              <a:solidFill>
                <a:srgbClr val="000000"/>
              </a:solidFill>
              <a:miter lim="800000"/>
              <a:headEnd/>
              <a:tailEnd/>
            </a:ln>
          </p:spPr>
          <p:txBody>
            <a:bodyPr lIns="46038" tIns="46038" rIns="46038" bIns="46038" anchor="ctr"/>
            <a:lstStyle/>
            <a:p>
              <a:pPr algn="ctr" defTabSz="822325" eaLnBrk="0" hangingPunct="0">
                <a:lnSpc>
                  <a:spcPct val="95000"/>
                </a:lnSpc>
                <a:defRPr/>
              </a:pPr>
              <a:r>
                <a:rPr lang="en-US" b="1" dirty="0">
                  <a:solidFill>
                    <a:srgbClr val="000000"/>
                  </a:solidFill>
                  <a:latin typeface="Arial" charset="0"/>
                  <a:cs typeface="Arial" charset="0"/>
                </a:rPr>
                <a:t>Adaptive Query Optimization</a:t>
              </a:r>
            </a:p>
          </p:txBody>
        </p:sp>
        <p:sp>
          <p:nvSpPr>
            <p:cNvPr id="11" name="Rectangle 20"/>
            <p:cNvSpPr>
              <a:spLocks noChangeArrowheads="1"/>
            </p:cNvSpPr>
            <p:nvPr/>
          </p:nvSpPr>
          <p:spPr bwMode="blackWhite">
            <a:xfrm>
              <a:off x="2589212" y="2743200"/>
              <a:ext cx="1752600" cy="1143000"/>
            </a:xfrm>
            <a:prstGeom prst="rect">
              <a:avLst/>
            </a:prstGeom>
            <a:solidFill>
              <a:schemeClr val="bg2">
                <a:lumMod val="75000"/>
              </a:schemeClr>
            </a:solidFill>
            <a:ln w="28575">
              <a:solidFill>
                <a:srgbClr val="000000"/>
              </a:solidFill>
              <a:miter lim="800000"/>
              <a:headEnd/>
              <a:tailEnd/>
            </a:ln>
          </p:spPr>
          <p:txBody>
            <a:bodyPr lIns="46038" tIns="46038" rIns="46038" bIns="46038" anchor="ctr"/>
            <a:lstStyle/>
            <a:p>
              <a:pPr algn="ctr" defTabSz="822325" eaLnBrk="0" hangingPunct="0">
                <a:lnSpc>
                  <a:spcPct val="95000"/>
                </a:lnSpc>
                <a:defRPr/>
              </a:pPr>
              <a:r>
                <a:rPr lang="en-US" b="1" dirty="0">
                  <a:solidFill>
                    <a:srgbClr val="000000"/>
                  </a:solidFill>
                  <a:latin typeface="Arial" charset="0"/>
                  <a:cs typeface="Arial" charset="0"/>
                </a:rPr>
                <a:t>Adaptive Plans</a:t>
              </a:r>
            </a:p>
          </p:txBody>
        </p:sp>
        <p:sp>
          <p:nvSpPr>
            <p:cNvPr id="12" name="Rectangle 20"/>
            <p:cNvSpPr>
              <a:spLocks noChangeArrowheads="1"/>
            </p:cNvSpPr>
            <p:nvPr/>
          </p:nvSpPr>
          <p:spPr bwMode="blackWhite">
            <a:xfrm>
              <a:off x="7389812" y="2743200"/>
              <a:ext cx="1752600" cy="1143000"/>
            </a:xfrm>
            <a:prstGeom prst="rect">
              <a:avLst/>
            </a:prstGeom>
            <a:solidFill>
              <a:schemeClr val="bg2">
                <a:lumMod val="75000"/>
              </a:schemeClr>
            </a:solidFill>
            <a:ln w="28575">
              <a:solidFill>
                <a:srgbClr val="000000"/>
              </a:solidFill>
              <a:miter lim="800000"/>
              <a:headEnd/>
              <a:tailEnd/>
            </a:ln>
          </p:spPr>
          <p:txBody>
            <a:bodyPr lIns="46038" tIns="46038" rIns="46038" bIns="46038" anchor="ctr"/>
            <a:lstStyle/>
            <a:p>
              <a:pPr algn="ctr" defTabSz="822325" eaLnBrk="0" hangingPunct="0">
                <a:lnSpc>
                  <a:spcPct val="95000"/>
                </a:lnSpc>
                <a:defRPr/>
              </a:pPr>
              <a:r>
                <a:rPr lang="en-US" b="1" dirty="0">
                  <a:solidFill>
                    <a:srgbClr val="000000"/>
                  </a:solidFill>
                  <a:latin typeface="Arial" charset="0"/>
                  <a:cs typeface="Arial" charset="0"/>
                </a:rPr>
                <a:t>Adaptive Statistics</a:t>
              </a:r>
            </a:p>
          </p:txBody>
        </p:sp>
        <p:sp>
          <p:nvSpPr>
            <p:cNvPr id="13" name="Rectangle 20"/>
            <p:cNvSpPr>
              <a:spLocks noChangeArrowheads="1"/>
            </p:cNvSpPr>
            <p:nvPr/>
          </p:nvSpPr>
          <p:spPr bwMode="blackWhite">
            <a:xfrm>
              <a:off x="2055812" y="5029200"/>
              <a:ext cx="1295400" cy="914400"/>
            </a:xfrm>
            <a:prstGeom prst="rect">
              <a:avLst/>
            </a:prstGeom>
            <a:solidFill>
              <a:schemeClr val="bg1"/>
            </a:solidFill>
            <a:ln w="28575">
              <a:solidFill>
                <a:srgbClr val="000000"/>
              </a:solidFill>
              <a:miter lim="800000"/>
              <a:headEnd/>
              <a:tailEnd/>
            </a:ln>
          </p:spPr>
          <p:txBody>
            <a:bodyPr lIns="46038" tIns="46038" rIns="46038" bIns="46038" anchor="ctr"/>
            <a:lstStyle/>
            <a:p>
              <a:pPr algn="ctr" defTabSz="822325" eaLnBrk="0" hangingPunct="0">
                <a:lnSpc>
                  <a:spcPct val="95000"/>
                </a:lnSpc>
                <a:defRPr/>
              </a:pPr>
              <a:r>
                <a:rPr lang="en-US" b="1" dirty="0">
                  <a:solidFill>
                    <a:srgbClr val="000000"/>
                  </a:solidFill>
                  <a:latin typeface="Arial" charset="0"/>
                  <a:cs typeface="Arial" charset="0"/>
                </a:rPr>
                <a:t>Join Methods</a:t>
              </a:r>
            </a:p>
          </p:txBody>
        </p:sp>
        <p:sp>
          <p:nvSpPr>
            <p:cNvPr id="20" name="Rectangle 20"/>
            <p:cNvSpPr>
              <a:spLocks noChangeArrowheads="1"/>
            </p:cNvSpPr>
            <p:nvPr/>
          </p:nvSpPr>
          <p:spPr bwMode="blackWhite">
            <a:xfrm>
              <a:off x="3656012" y="5029200"/>
              <a:ext cx="1447800" cy="914400"/>
            </a:xfrm>
            <a:prstGeom prst="rect">
              <a:avLst/>
            </a:prstGeom>
            <a:solidFill>
              <a:schemeClr val="bg1"/>
            </a:solidFill>
            <a:ln w="28575">
              <a:solidFill>
                <a:srgbClr val="000000"/>
              </a:solidFill>
              <a:miter lim="800000"/>
              <a:headEnd/>
              <a:tailEnd/>
            </a:ln>
          </p:spPr>
          <p:txBody>
            <a:bodyPr lIns="46038" tIns="46038" rIns="46038" bIns="46038" anchor="ctr"/>
            <a:lstStyle/>
            <a:p>
              <a:pPr algn="ctr" defTabSz="822325" eaLnBrk="0" hangingPunct="0">
                <a:lnSpc>
                  <a:spcPct val="95000"/>
                </a:lnSpc>
                <a:defRPr/>
              </a:pPr>
              <a:r>
                <a:rPr lang="en-US" b="1" dirty="0">
                  <a:solidFill>
                    <a:srgbClr val="000000"/>
                  </a:solidFill>
                  <a:latin typeface="Arial" charset="0"/>
                  <a:cs typeface="Arial" charset="0"/>
                </a:rPr>
                <a:t>Parallel Distribution Methods</a:t>
              </a:r>
            </a:p>
          </p:txBody>
        </p:sp>
        <p:sp>
          <p:nvSpPr>
            <p:cNvPr id="21" name="Rectangle 20"/>
            <p:cNvSpPr>
              <a:spLocks noChangeArrowheads="1"/>
            </p:cNvSpPr>
            <p:nvPr/>
          </p:nvSpPr>
          <p:spPr bwMode="blackWhite">
            <a:xfrm>
              <a:off x="7313612" y="5029200"/>
              <a:ext cx="1752600" cy="914400"/>
            </a:xfrm>
            <a:prstGeom prst="rect">
              <a:avLst/>
            </a:prstGeom>
            <a:solidFill>
              <a:schemeClr val="bg1"/>
            </a:solidFill>
            <a:ln w="28575">
              <a:solidFill>
                <a:srgbClr val="000000"/>
              </a:solidFill>
              <a:miter lim="800000"/>
              <a:headEnd/>
              <a:tailEnd/>
            </a:ln>
          </p:spPr>
          <p:txBody>
            <a:bodyPr lIns="46038" tIns="46038" rIns="46038" bIns="46038" anchor="ctr"/>
            <a:lstStyle/>
            <a:p>
              <a:pPr algn="ctr" defTabSz="822325" eaLnBrk="0" hangingPunct="0">
                <a:lnSpc>
                  <a:spcPct val="95000"/>
                </a:lnSpc>
                <a:defRPr/>
              </a:pPr>
              <a:r>
                <a:rPr lang="en-US" b="1" dirty="0">
                  <a:solidFill>
                    <a:srgbClr val="000000"/>
                  </a:solidFill>
                  <a:latin typeface="Arial" charset="0"/>
                  <a:cs typeface="Arial" charset="0"/>
                </a:rPr>
                <a:t>Automatic Reoptimization</a:t>
              </a:r>
            </a:p>
          </p:txBody>
        </p:sp>
        <p:sp>
          <p:nvSpPr>
            <p:cNvPr id="22" name="Rectangle 20"/>
            <p:cNvSpPr>
              <a:spLocks noChangeArrowheads="1"/>
            </p:cNvSpPr>
            <p:nvPr/>
          </p:nvSpPr>
          <p:spPr bwMode="blackWhite">
            <a:xfrm>
              <a:off x="5942012" y="5029200"/>
              <a:ext cx="1295400" cy="914400"/>
            </a:xfrm>
            <a:prstGeom prst="rect">
              <a:avLst/>
            </a:prstGeom>
            <a:solidFill>
              <a:schemeClr val="bg1"/>
            </a:solidFill>
            <a:ln w="28575">
              <a:solidFill>
                <a:srgbClr val="000000"/>
              </a:solidFill>
              <a:miter lim="800000"/>
              <a:headEnd/>
              <a:tailEnd/>
            </a:ln>
          </p:spPr>
          <p:txBody>
            <a:bodyPr lIns="46038" tIns="46038" rIns="46038" bIns="46038" anchor="ctr"/>
            <a:lstStyle/>
            <a:p>
              <a:pPr algn="ctr" defTabSz="822325" eaLnBrk="0" hangingPunct="0">
                <a:lnSpc>
                  <a:spcPct val="95000"/>
                </a:lnSpc>
                <a:defRPr/>
              </a:pPr>
              <a:r>
                <a:rPr lang="en-US" b="1" dirty="0">
                  <a:solidFill>
                    <a:srgbClr val="000000"/>
                  </a:solidFill>
                  <a:latin typeface="Arial" charset="0"/>
                  <a:cs typeface="Arial" charset="0"/>
                </a:rPr>
                <a:t>Dynamic Statistics</a:t>
              </a:r>
            </a:p>
          </p:txBody>
        </p:sp>
        <p:sp>
          <p:nvSpPr>
            <p:cNvPr id="23" name="Rectangle 22"/>
            <p:cNvSpPr>
              <a:spLocks noChangeArrowheads="1"/>
            </p:cNvSpPr>
            <p:nvPr/>
          </p:nvSpPr>
          <p:spPr bwMode="blackWhite">
            <a:xfrm>
              <a:off x="9142412" y="5029200"/>
              <a:ext cx="1295400" cy="914400"/>
            </a:xfrm>
            <a:prstGeom prst="rect">
              <a:avLst/>
            </a:prstGeom>
            <a:solidFill>
              <a:schemeClr val="bg1"/>
            </a:solidFill>
            <a:ln w="28575">
              <a:solidFill>
                <a:srgbClr val="000000"/>
              </a:solidFill>
              <a:miter lim="800000"/>
              <a:headEnd/>
              <a:tailEnd/>
            </a:ln>
          </p:spPr>
          <p:txBody>
            <a:bodyPr lIns="46038" tIns="46038" rIns="46038" bIns="46038" anchor="ctr"/>
            <a:lstStyle/>
            <a:p>
              <a:pPr algn="ctr" defTabSz="822325" eaLnBrk="0" hangingPunct="0">
                <a:lnSpc>
                  <a:spcPct val="95000"/>
                </a:lnSpc>
                <a:defRPr/>
              </a:pPr>
              <a:r>
                <a:rPr lang="en-US" b="1" dirty="0">
                  <a:solidFill>
                    <a:srgbClr val="000000"/>
                  </a:solidFill>
                  <a:latin typeface="Arial" charset="0"/>
                  <a:cs typeface="Arial" charset="0"/>
                </a:rPr>
                <a:t>SQL Plan Directives</a:t>
              </a:r>
            </a:p>
          </p:txBody>
        </p:sp>
        <p:sp>
          <p:nvSpPr>
            <p:cNvPr id="24" name="Line 48"/>
            <p:cNvSpPr>
              <a:spLocks noChangeShapeType="1"/>
            </p:cNvSpPr>
            <p:nvPr/>
          </p:nvSpPr>
          <p:spPr bwMode="auto">
            <a:xfrm>
              <a:off x="2665412" y="4495800"/>
              <a:ext cx="1676400" cy="0"/>
            </a:xfrm>
            <a:prstGeom prst="line">
              <a:avLst/>
            </a:prstGeom>
            <a:noFill/>
            <a:ln w="38100" cap="sq">
              <a:solidFill>
                <a:schemeClr val="accent4"/>
              </a:solidFill>
              <a:round/>
              <a:headEnd type="none" w="med" len="med"/>
              <a:tailEnd type="none" w="med" len="med"/>
            </a:ln>
          </p:spPr>
          <p:txBody>
            <a:bodyPr/>
            <a:lstStyle/>
            <a:p>
              <a:pPr>
                <a:defRPr/>
              </a:pPr>
              <a:endParaRPr lang="en-US" dirty="0">
                <a:latin typeface="Arial" charset="0"/>
                <a:cs typeface="Arial" charset="0"/>
              </a:endParaRPr>
            </a:p>
          </p:txBody>
        </p:sp>
        <p:sp>
          <p:nvSpPr>
            <p:cNvPr id="25" name="Line 49"/>
            <p:cNvSpPr>
              <a:spLocks noChangeShapeType="1"/>
            </p:cNvSpPr>
            <p:nvPr/>
          </p:nvSpPr>
          <p:spPr bwMode="auto">
            <a:xfrm>
              <a:off x="2665412" y="4495800"/>
              <a:ext cx="0" cy="533400"/>
            </a:xfrm>
            <a:prstGeom prst="line">
              <a:avLst/>
            </a:prstGeom>
            <a:noFill/>
            <a:ln w="38100" cap="sq">
              <a:solidFill>
                <a:schemeClr val="accent4"/>
              </a:solidFill>
              <a:round/>
              <a:headEnd type="none" w="sm" len="sm"/>
              <a:tailEnd type="triangle" w="lg" len="lg"/>
            </a:ln>
          </p:spPr>
          <p:txBody>
            <a:bodyPr/>
            <a:lstStyle/>
            <a:p>
              <a:pPr>
                <a:defRPr/>
              </a:pPr>
              <a:endParaRPr lang="en-US" dirty="0">
                <a:latin typeface="Arial" charset="0"/>
                <a:cs typeface="Arial" charset="0"/>
              </a:endParaRPr>
            </a:p>
          </p:txBody>
        </p:sp>
        <p:sp>
          <p:nvSpPr>
            <p:cNvPr id="26" name="Line 49"/>
            <p:cNvSpPr>
              <a:spLocks noChangeShapeType="1"/>
            </p:cNvSpPr>
            <p:nvPr/>
          </p:nvSpPr>
          <p:spPr bwMode="auto">
            <a:xfrm>
              <a:off x="4341812" y="4495800"/>
              <a:ext cx="0" cy="533400"/>
            </a:xfrm>
            <a:prstGeom prst="line">
              <a:avLst/>
            </a:prstGeom>
            <a:noFill/>
            <a:ln w="38100" cap="sq">
              <a:solidFill>
                <a:schemeClr val="accent4"/>
              </a:solidFill>
              <a:round/>
              <a:headEnd type="none" w="sm" len="sm"/>
              <a:tailEnd type="triangle" w="lg" len="lg"/>
            </a:ln>
          </p:spPr>
          <p:txBody>
            <a:bodyPr/>
            <a:lstStyle/>
            <a:p>
              <a:pPr>
                <a:defRPr/>
              </a:pPr>
              <a:endParaRPr lang="en-US" dirty="0">
                <a:latin typeface="Arial" charset="0"/>
                <a:cs typeface="Arial" charset="0"/>
              </a:endParaRPr>
            </a:p>
          </p:txBody>
        </p:sp>
        <p:sp>
          <p:nvSpPr>
            <p:cNvPr id="27" name="Line 49"/>
            <p:cNvSpPr>
              <a:spLocks noChangeShapeType="1"/>
            </p:cNvSpPr>
            <p:nvPr/>
          </p:nvSpPr>
          <p:spPr bwMode="auto">
            <a:xfrm>
              <a:off x="8304212" y="3886200"/>
              <a:ext cx="0" cy="571500"/>
            </a:xfrm>
            <a:prstGeom prst="line">
              <a:avLst/>
            </a:prstGeom>
            <a:noFill/>
            <a:ln w="38100" cap="sq">
              <a:solidFill>
                <a:schemeClr val="accent4"/>
              </a:solidFill>
              <a:round/>
              <a:headEnd type="none" w="med" len="med"/>
              <a:tailEnd type="none" w="med" len="med"/>
            </a:ln>
          </p:spPr>
          <p:txBody>
            <a:bodyPr/>
            <a:lstStyle/>
            <a:p>
              <a:pPr>
                <a:defRPr/>
              </a:pPr>
              <a:endParaRPr lang="en-US" dirty="0">
                <a:latin typeface="Arial" charset="0"/>
                <a:cs typeface="Arial" charset="0"/>
              </a:endParaRPr>
            </a:p>
          </p:txBody>
        </p:sp>
        <p:sp>
          <p:nvSpPr>
            <p:cNvPr id="29" name="Line 49"/>
            <p:cNvSpPr>
              <a:spLocks noChangeShapeType="1"/>
            </p:cNvSpPr>
            <p:nvPr/>
          </p:nvSpPr>
          <p:spPr bwMode="auto">
            <a:xfrm>
              <a:off x="6627812" y="4495800"/>
              <a:ext cx="0" cy="533400"/>
            </a:xfrm>
            <a:prstGeom prst="line">
              <a:avLst/>
            </a:prstGeom>
            <a:noFill/>
            <a:ln w="38100" cap="sq">
              <a:solidFill>
                <a:schemeClr val="accent4"/>
              </a:solidFill>
              <a:round/>
              <a:headEnd type="none" w="sm" len="sm"/>
              <a:tailEnd type="triangle" w="lg" len="lg"/>
            </a:ln>
          </p:spPr>
          <p:txBody>
            <a:bodyPr/>
            <a:lstStyle/>
            <a:p>
              <a:pPr>
                <a:defRPr/>
              </a:pPr>
              <a:endParaRPr lang="en-US" dirty="0">
                <a:latin typeface="Arial" charset="0"/>
                <a:cs typeface="Arial" charset="0"/>
              </a:endParaRPr>
            </a:p>
          </p:txBody>
        </p:sp>
        <p:sp>
          <p:nvSpPr>
            <p:cNvPr id="32" name="Line 48"/>
            <p:cNvSpPr>
              <a:spLocks noChangeShapeType="1"/>
            </p:cNvSpPr>
            <p:nvPr/>
          </p:nvSpPr>
          <p:spPr bwMode="auto">
            <a:xfrm>
              <a:off x="6627812" y="4495800"/>
              <a:ext cx="3124200" cy="0"/>
            </a:xfrm>
            <a:prstGeom prst="line">
              <a:avLst/>
            </a:prstGeom>
            <a:noFill/>
            <a:ln w="38100" cap="sq">
              <a:solidFill>
                <a:schemeClr val="accent4"/>
              </a:solidFill>
              <a:round/>
              <a:headEnd type="none" w="med" len="med"/>
              <a:tailEnd type="none" w="med" len="med"/>
            </a:ln>
          </p:spPr>
          <p:txBody>
            <a:bodyPr/>
            <a:lstStyle/>
            <a:p>
              <a:pPr>
                <a:defRPr/>
              </a:pPr>
              <a:endParaRPr lang="en-US" dirty="0">
                <a:latin typeface="Arial" charset="0"/>
                <a:cs typeface="Arial" charset="0"/>
              </a:endParaRPr>
            </a:p>
          </p:txBody>
        </p:sp>
        <p:sp>
          <p:nvSpPr>
            <p:cNvPr id="33" name="Line 49"/>
            <p:cNvSpPr>
              <a:spLocks noChangeShapeType="1"/>
            </p:cNvSpPr>
            <p:nvPr/>
          </p:nvSpPr>
          <p:spPr bwMode="auto">
            <a:xfrm>
              <a:off x="8151812" y="4495800"/>
              <a:ext cx="0" cy="533400"/>
            </a:xfrm>
            <a:prstGeom prst="line">
              <a:avLst/>
            </a:prstGeom>
            <a:noFill/>
            <a:ln w="38100" cap="sq">
              <a:solidFill>
                <a:schemeClr val="accent4"/>
              </a:solidFill>
              <a:round/>
              <a:headEnd type="none" w="sm" len="sm"/>
              <a:tailEnd type="triangle" w="lg" len="lg"/>
            </a:ln>
          </p:spPr>
          <p:txBody>
            <a:bodyPr/>
            <a:lstStyle/>
            <a:p>
              <a:pPr>
                <a:defRPr/>
              </a:pPr>
              <a:endParaRPr lang="en-US" dirty="0">
                <a:latin typeface="Arial" charset="0"/>
                <a:cs typeface="Arial" charset="0"/>
              </a:endParaRPr>
            </a:p>
          </p:txBody>
        </p:sp>
        <p:sp>
          <p:nvSpPr>
            <p:cNvPr id="34" name="Line 49"/>
            <p:cNvSpPr>
              <a:spLocks noChangeShapeType="1"/>
            </p:cNvSpPr>
            <p:nvPr/>
          </p:nvSpPr>
          <p:spPr bwMode="auto">
            <a:xfrm>
              <a:off x="9752012" y="4495800"/>
              <a:ext cx="0" cy="533400"/>
            </a:xfrm>
            <a:prstGeom prst="line">
              <a:avLst/>
            </a:prstGeom>
            <a:noFill/>
            <a:ln w="38100" cap="sq">
              <a:solidFill>
                <a:schemeClr val="accent4"/>
              </a:solidFill>
              <a:round/>
              <a:headEnd type="none" w="sm" len="sm"/>
              <a:tailEnd type="triangle" w="lg" len="lg"/>
            </a:ln>
          </p:spPr>
          <p:txBody>
            <a:bodyPr/>
            <a:lstStyle/>
            <a:p>
              <a:pPr>
                <a:defRPr/>
              </a:pPr>
              <a:endParaRPr lang="en-US" dirty="0">
                <a:latin typeface="Arial" charset="0"/>
                <a:cs typeface="Arial" charset="0"/>
              </a:endParaRPr>
            </a:p>
          </p:txBody>
        </p:sp>
        <p:sp>
          <p:nvSpPr>
            <p:cNvPr id="35" name="Line 48"/>
            <p:cNvSpPr>
              <a:spLocks noChangeShapeType="1"/>
            </p:cNvSpPr>
            <p:nvPr/>
          </p:nvSpPr>
          <p:spPr bwMode="auto">
            <a:xfrm>
              <a:off x="3427413" y="1981200"/>
              <a:ext cx="1676400" cy="0"/>
            </a:xfrm>
            <a:prstGeom prst="line">
              <a:avLst/>
            </a:prstGeom>
            <a:noFill/>
            <a:ln w="38100" cap="sq">
              <a:solidFill>
                <a:schemeClr val="accent4"/>
              </a:solidFill>
              <a:round/>
              <a:headEnd type="none" w="med" len="med"/>
              <a:tailEnd type="none" w="med" len="med"/>
            </a:ln>
          </p:spPr>
          <p:txBody>
            <a:bodyPr/>
            <a:lstStyle/>
            <a:p>
              <a:pPr>
                <a:defRPr/>
              </a:pPr>
              <a:endParaRPr lang="en-US" dirty="0">
                <a:latin typeface="Arial" charset="0"/>
                <a:cs typeface="Arial" charset="0"/>
              </a:endParaRPr>
            </a:p>
          </p:txBody>
        </p:sp>
        <p:sp>
          <p:nvSpPr>
            <p:cNvPr id="36" name="Line 49"/>
            <p:cNvSpPr>
              <a:spLocks noChangeShapeType="1"/>
            </p:cNvSpPr>
            <p:nvPr/>
          </p:nvSpPr>
          <p:spPr bwMode="auto">
            <a:xfrm>
              <a:off x="8304212" y="1981200"/>
              <a:ext cx="0" cy="762000"/>
            </a:xfrm>
            <a:prstGeom prst="line">
              <a:avLst/>
            </a:prstGeom>
            <a:noFill/>
            <a:ln w="38100" cap="sq">
              <a:solidFill>
                <a:schemeClr val="accent4"/>
              </a:solidFill>
              <a:round/>
              <a:headEnd type="none" w="sm" len="sm"/>
              <a:tailEnd type="triangle" w="lg" len="lg"/>
            </a:ln>
          </p:spPr>
          <p:txBody>
            <a:bodyPr/>
            <a:lstStyle/>
            <a:p>
              <a:pPr>
                <a:defRPr/>
              </a:pPr>
              <a:endParaRPr lang="en-US" dirty="0">
                <a:latin typeface="Arial" charset="0"/>
                <a:cs typeface="Arial" charset="0"/>
              </a:endParaRPr>
            </a:p>
          </p:txBody>
        </p:sp>
        <p:sp>
          <p:nvSpPr>
            <p:cNvPr id="37" name="Line 49"/>
            <p:cNvSpPr>
              <a:spLocks noChangeShapeType="1"/>
            </p:cNvSpPr>
            <p:nvPr/>
          </p:nvSpPr>
          <p:spPr bwMode="auto">
            <a:xfrm>
              <a:off x="3427412" y="1981200"/>
              <a:ext cx="0" cy="762000"/>
            </a:xfrm>
            <a:prstGeom prst="line">
              <a:avLst/>
            </a:prstGeom>
            <a:noFill/>
            <a:ln w="38100" cap="sq">
              <a:solidFill>
                <a:schemeClr val="accent4"/>
              </a:solidFill>
              <a:round/>
              <a:headEnd type="none" w="sm" len="sm"/>
              <a:tailEnd type="triangle" w="lg" len="lg"/>
            </a:ln>
          </p:spPr>
          <p:txBody>
            <a:bodyPr/>
            <a:lstStyle/>
            <a:p>
              <a:pPr>
                <a:defRPr/>
              </a:pPr>
              <a:endParaRPr lang="en-US" dirty="0">
                <a:latin typeface="Arial" charset="0"/>
                <a:cs typeface="Arial" charset="0"/>
              </a:endParaRPr>
            </a:p>
          </p:txBody>
        </p:sp>
      </p:grpSp>
    </p:spTree>
    <p:custDataLst>
      <p:tags r:id="rId1"/>
    </p:custDataLst>
    <p:extLst>
      <p:ext uri="{BB962C8B-B14F-4D97-AF65-F5344CB8AC3E}">
        <p14:creationId xmlns:p14="http://schemas.microsoft.com/office/powerpoint/2010/main" val="418619875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371004594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2498534" y="1180105"/>
            <a:ext cx="7191756" cy="4687295"/>
            <a:chOff x="761209" y="855663"/>
            <a:chExt cx="5485646" cy="3336997"/>
          </a:xfrm>
        </p:grpSpPr>
        <p:sp>
          <p:nvSpPr>
            <p:cNvPr id="12" name="Freeform 11"/>
            <p:cNvSpPr/>
            <p:nvPr/>
          </p:nvSpPr>
          <p:spPr bwMode="auto">
            <a:xfrm>
              <a:off x="880798" y="4146941"/>
              <a:ext cx="5139752"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13" name="Rounded Rectangle 12"/>
            <p:cNvSpPr/>
            <p:nvPr/>
          </p:nvSpPr>
          <p:spPr bwMode="auto">
            <a:xfrm>
              <a:off x="761209" y="855663"/>
              <a:ext cx="5485646" cy="3315951"/>
            </a:xfrm>
            <a:prstGeom prst="roundRect">
              <a:avLst>
                <a:gd name="adj" fmla="val 775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grpSp>
      <p:sp>
        <p:nvSpPr>
          <p:cNvPr id="12290" name="Rectangle 2"/>
          <p:cNvSpPr>
            <a:spLocks noChangeArrowheads="1"/>
          </p:cNvSpPr>
          <p:nvPr/>
        </p:nvSpPr>
        <p:spPr bwMode="blackWhite">
          <a:xfrm>
            <a:off x="5032374" y="1928814"/>
            <a:ext cx="2205038" cy="3328987"/>
          </a:xfrm>
          <a:prstGeom prst="rect">
            <a:avLst/>
          </a:prstGeom>
          <a:solidFill>
            <a:srgbClr val="FFCC99"/>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2291" name="Rectangle 3"/>
          <p:cNvSpPr>
            <a:spLocks noGrp="1" noChangeArrowheads="1"/>
          </p:cNvSpPr>
          <p:nvPr>
            <p:ph type="title"/>
          </p:nvPr>
        </p:nvSpPr>
        <p:spPr/>
        <p:txBody>
          <a:bodyPr/>
          <a:lstStyle/>
          <a:p>
            <a:pPr eaLnBrk="1" hangingPunct="1"/>
            <a:r>
              <a:rPr lang="en-US" altLang="en-US" dirty="0"/>
              <a:t>SQL Tuning Advisor: </a:t>
            </a:r>
            <a:r>
              <a:rPr lang="en-US" altLang="en-US" dirty="0" smtClean="0"/>
              <a:t>Overview</a:t>
            </a:r>
            <a:br>
              <a:rPr lang="en-US" altLang="en-US" dirty="0" smtClean="0"/>
            </a:br>
            <a:endParaRPr lang="en-US" altLang="en-US" dirty="0"/>
          </a:p>
        </p:txBody>
      </p:sp>
      <p:sp>
        <p:nvSpPr>
          <p:cNvPr id="12292" name="Text Box 4"/>
          <p:cNvSpPr txBox="1">
            <a:spLocks noChangeArrowheads="1"/>
          </p:cNvSpPr>
          <p:nvPr/>
        </p:nvSpPr>
        <p:spPr bwMode="auto">
          <a:xfrm>
            <a:off x="5218112" y="4064000"/>
            <a:ext cx="1758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dirty="0">
                <a:solidFill>
                  <a:srgbClr val="000000"/>
                </a:solidFill>
              </a:rPr>
              <a:t>Add missing index</a:t>
            </a:r>
          </a:p>
        </p:txBody>
      </p:sp>
      <p:sp>
        <p:nvSpPr>
          <p:cNvPr id="12293" name="Text Box 5"/>
          <p:cNvSpPr txBox="1">
            <a:spLocks noChangeArrowheads="1"/>
          </p:cNvSpPr>
          <p:nvPr/>
        </p:nvSpPr>
        <p:spPr bwMode="auto">
          <a:xfrm>
            <a:off x="5300662" y="4760913"/>
            <a:ext cx="1593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dirty="0">
                <a:solidFill>
                  <a:srgbClr val="000000"/>
                </a:solidFill>
              </a:rPr>
              <a:t>Restructure SQL</a:t>
            </a:r>
          </a:p>
        </p:txBody>
      </p:sp>
      <p:sp>
        <p:nvSpPr>
          <p:cNvPr id="12294" name="Text Box 6"/>
          <p:cNvSpPr txBox="1">
            <a:spLocks noChangeArrowheads="1"/>
          </p:cNvSpPr>
          <p:nvPr/>
        </p:nvSpPr>
        <p:spPr bwMode="auto">
          <a:xfrm>
            <a:off x="5382776" y="3111500"/>
            <a:ext cx="142962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dirty="0">
                <a:solidFill>
                  <a:srgbClr val="000000"/>
                </a:solidFill>
                <a:ea typeface="SimSun" panose="02010600030101010101" pitchFamily="2" charset="-122"/>
              </a:rPr>
              <a:t>Tune SQL plan</a:t>
            </a:r>
            <a:endParaRPr lang="en-US" altLang="en-US" sz="1400" b="1" dirty="0">
              <a:solidFill>
                <a:srgbClr val="000000"/>
              </a:solidFill>
            </a:endParaRPr>
          </a:p>
          <a:p>
            <a:pPr algn="ctr" eaLnBrk="1" hangingPunct="1"/>
            <a:r>
              <a:rPr lang="en-US" altLang="en-US" sz="1400" b="1" dirty="0">
                <a:solidFill>
                  <a:srgbClr val="000000"/>
                </a:solidFill>
              </a:rPr>
              <a:t>(SQL profile)</a:t>
            </a:r>
          </a:p>
        </p:txBody>
      </p:sp>
      <p:sp>
        <p:nvSpPr>
          <p:cNvPr id="12295" name="Rectangle 7"/>
          <p:cNvSpPr>
            <a:spLocks noChangeArrowheads="1"/>
          </p:cNvSpPr>
          <p:nvPr/>
        </p:nvSpPr>
        <p:spPr bwMode="auto">
          <a:xfrm>
            <a:off x="5025819" y="2159000"/>
            <a:ext cx="21435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dirty="0">
                <a:solidFill>
                  <a:srgbClr val="000000"/>
                </a:solidFill>
              </a:rPr>
              <a:t>Detect stale or missing</a:t>
            </a:r>
          </a:p>
          <a:p>
            <a:pPr algn="ctr" eaLnBrk="1" hangingPunct="1"/>
            <a:r>
              <a:rPr lang="en-US" altLang="en-US" sz="1400" b="1" dirty="0">
                <a:solidFill>
                  <a:srgbClr val="000000"/>
                </a:solidFill>
              </a:rPr>
              <a:t>statistics</a:t>
            </a:r>
          </a:p>
        </p:txBody>
      </p:sp>
      <p:sp>
        <p:nvSpPr>
          <p:cNvPr id="12296" name="Text Box 8"/>
          <p:cNvSpPr txBox="1">
            <a:spLocks noChangeArrowheads="1"/>
          </p:cNvSpPr>
          <p:nvPr/>
        </p:nvSpPr>
        <p:spPr bwMode="auto">
          <a:xfrm>
            <a:off x="4500562" y="1562101"/>
            <a:ext cx="3194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solidFill>
                  <a:srgbClr val="000000"/>
                </a:solidFill>
              </a:rPr>
              <a:t>Comprehensive SQL tuning</a:t>
            </a:r>
          </a:p>
        </p:txBody>
      </p:sp>
      <p:sp>
        <p:nvSpPr>
          <p:cNvPr id="12297" name="Rectangle 9"/>
          <p:cNvSpPr>
            <a:spLocks noChangeArrowheads="1"/>
          </p:cNvSpPr>
          <p:nvPr/>
        </p:nvSpPr>
        <p:spPr bwMode="auto">
          <a:xfrm>
            <a:off x="3046412" y="4087814"/>
            <a:ext cx="1500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eaLnBrk="0" hangingPunct="0">
              <a:defRPr>
                <a:solidFill>
                  <a:schemeClr val="tx1"/>
                </a:solidFill>
                <a:latin typeface="Arial" panose="020B0604020202020204" pitchFamily="34" charset="0"/>
                <a:cs typeface="Arial" panose="020B0604020202020204" pitchFamily="34" charset="0"/>
              </a:defRPr>
            </a:lvl1pPr>
            <a:lvl2pPr marL="742950" indent="-285750" defTabSz="369888" eaLnBrk="0" hangingPunct="0">
              <a:defRPr>
                <a:solidFill>
                  <a:schemeClr val="tx1"/>
                </a:solidFill>
                <a:latin typeface="Arial" panose="020B0604020202020204" pitchFamily="34" charset="0"/>
                <a:cs typeface="Arial" panose="020B0604020202020204" pitchFamily="34" charset="0"/>
              </a:defRPr>
            </a:lvl2pPr>
            <a:lvl3pPr marL="1143000" indent="-228600" defTabSz="369888" eaLnBrk="0" hangingPunct="0">
              <a:defRPr>
                <a:solidFill>
                  <a:schemeClr val="tx1"/>
                </a:solidFill>
                <a:latin typeface="Arial" panose="020B0604020202020204" pitchFamily="34" charset="0"/>
                <a:cs typeface="Arial" panose="020B0604020202020204" pitchFamily="34" charset="0"/>
              </a:defRPr>
            </a:lvl3pPr>
            <a:lvl4pPr marL="1600200" indent="-228600" defTabSz="369888" eaLnBrk="0" hangingPunct="0">
              <a:defRPr>
                <a:solidFill>
                  <a:schemeClr val="tx1"/>
                </a:solidFill>
                <a:latin typeface="Arial" panose="020B0604020202020204" pitchFamily="34" charset="0"/>
                <a:cs typeface="Arial" panose="020B0604020202020204" pitchFamily="34" charset="0"/>
              </a:defRPr>
            </a:lvl4pPr>
            <a:lvl5pPr marL="2057400" indent="-228600" defTabSz="369888" eaLnBrk="0" hangingPunct="0">
              <a:defRPr>
                <a:solidFill>
                  <a:schemeClr val="tx1"/>
                </a:solidFill>
                <a:latin typeface="Arial" panose="020B0604020202020204" pitchFamily="34" charset="0"/>
                <a:cs typeface="Arial" panose="020B0604020202020204" pitchFamily="34" charset="0"/>
              </a:defRPr>
            </a:lvl5pPr>
            <a:lvl6pPr marL="25146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pPr>
            <a:r>
              <a:rPr lang="en-US" altLang="en-US" b="1" dirty="0">
                <a:solidFill>
                  <a:srgbClr val="000000"/>
                </a:solidFill>
              </a:rPr>
              <a:t>SQL Tuning Advisor</a:t>
            </a:r>
          </a:p>
        </p:txBody>
      </p:sp>
      <p:pic>
        <p:nvPicPr>
          <p:cNvPr id="12298" name="Picture 10" descr="doct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357562" y="2057401"/>
            <a:ext cx="781050"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657471100"/>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392863957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743400" y="1460203"/>
            <a:ext cx="8702025" cy="3873797"/>
            <a:chOff x="761209" y="855663"/>
            <a:chExt cx="5485646" cy="3336997"/>
          </a:xfrm>
        </p:grpSpPr>
        <p:sp>
          <p:nvSpPr>
            <p:cNvPr id="11" name="Freeform 10"/>
            <p:cNvSpPr/>
            <p:nvPr/>
          </p:nvSpPr>
          <p:spPr bwMode="auto">
            <a:xfrm>
              <a:off x="880798" y="4146941"/>
              <a:ext cx="5139752"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12" name="Rounded Rectangle 11"/>
            <p:cNvSpPr/>
            <p:nvPr/>
          </p:nvSpPr>
          <p:spPr bwMode="auto">
            <a:xfrm>
              <a:off x="761209" y="855663"/>
              <a:ext cx="5485646" cy="3315951"/>
            </a:xfrm>
            <a:prstGeom prst="roundRect">
              <a:avLst>
                <a:gd name="adj" fmla="val 775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grpSp>
      <p:sp>
        <p:nvSpPr>
          <p:cNvPr id="13314" name="Rectangle 2"/>
          <p:cNvSpPr>
            <a:spLocks noGrp="1" noChangeArrowheads="1"/>
          </p:cNvSpPr>
          <p:nvPr>
            <p:ph type="title"/>
          </p:nvPr>
        </p:nvSpPr>
        <p:spPr/>
        <p:txBody>
          <a:bodyPr/>
          <a:lstStyle/>
          <a:p>
            <a:pPr eaLnBrk="1" hangingPunct="1"/>
            <a:r>
              <a:rPr lang="en-US" altLang="en-US" dirty="0"/>
              <a:t>SQL Access Advisor: </a:t>
            </a:r>
            <a:r>
              <a:rPr lang="en-US" altLang="en-US" dirty="0" smtClean="0"/>
              <a:t>Overview</a:t>
            </a:r>
            <a:br>
              <a:rPr lang="en-US" altLang="en-US" dirty="0" smtClean="0"/>
            </a:br>
            <a:endParaRPr lang="en-US" altLang="en-US" dirty="0"/>
          </a:p>
        </p:txBody>
      </p:sp>
      <p:grpSp>
        <p:nvGrpSpPr>
          <p:cNvPr id="2" name="Group 1"/>
          <p:cNvGrpSpPr/>
          <p:nvPr/>
        </p:nvGrpSpPr>
        <p:grpSpPr>
          <a:xfrm>
            <a:off x="2267744" y="1862931"/>
            <a:ext cx="7653337" cy="3132138"/>
            <a:chOff x="2289176" y="2314575"/>
            <a:chExt cx="7653337" cy="3132138"/>
          </a:xfrm>
        </p:grpSpPr>
        <p:sp>
          <p:nvSpPr>
            <p:cNvPr id="13315" name="Text Box 3"/>
            <p:cNvSpPr txBox="1">
              <a:spLocks noChangeArrowheads="1"/>
            </p:cNvSpPr>
            <p:nvPr/>
          </p:nvSpPr>
          <p:spPr bwMode="auto">
            <a:xfrm>
              <a:off x="5332412" y="4800600"/>
              <a:ext cx="152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solidFill>
                    <a:srgbClr val="000000"/>
                  </a:solidFill>
                </a:rPr>
                <a:t>SQL Access</a:t>
              </a:r>
            </a:p>
            <a:p>
              <a:pPr algn="ctr" eaLnBrk="1" hangingPunct="1"/>
              <a:r>
                <a:rPr lang="en-US" altLang="en-US" b="1" dirty="0">
                  <a:solidFill>
                    <a:srgbClr val="000000"/>
                  </a:solidFill>
                </a:rPr>
                <a:t>Advisor</a:t>
              </a:r>
            </a:p>
          </p:txBody>
        </p:sp>
        <p:sp>
          <p:nvSpPr>
            <p:cNvPr id="13316" name="Text Box 4"/>
            <p:cNvSpPr txBox="1">
              <a:spLocks noChangeArrowheads="1"/>
            </p:cNvSpPr>
            <p:nvPr/>
          </p:nvSpPr>
          <p:spPr bwMode="auto">
            <a:xfrm>
              <a:off x="7342188" y="2512218"/>
              <a:ext cx="2600325" cy="1833563"/>
            </a:xfrm>
            <a:prstGeom prst="rect">
              <a:avLst/>
            </a:prstGeom>
            <a:solidFill>
              <a:srgbClr val="FFFF93"/>
            </a:solidFill>
            <a:ln w="28575">
              <a:solidFill>
                <a:schemeClr val="tx1"/>
              </a:solidFill>
              <a:miter lim="800000"/>
              <a:headEnd type="none" w="sm" len="sm"/>
              <a:tailEnd type="none" w="sm" len="sm"/>
            </a:ln>
          </p:spPr>
          <p:txBody>
            <a:bodyPr wrap="none"/>
            <a:lstStyle>
              <a:lvl1pPr defTabSz="228600" eaLnBrk="0" hangingPunct="0">
                <a:defRPr>
                  <a:solidFill>
                    <a:schemeClr val="tx1"/>
                  </a:solidFill>
                  <a:latin typeface="Arial" panose="020B0604020202020204" pitchFamily="34" charset="0"/>
                  <a:cs typeface="Arial" panose="020B0604020202020204" pitchFamily="34" charset="0"/>
                </a:defRPr>
              </a:lvl1pPr>
              <a:lvl2pPr marL="22860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dirty="0">
                  <a:solidFill>
                    <a:srgbClr val="000000"/>
                  </a:solidFill>
                </a:rPr>
                <a:t>Recommendations</a:t>
              </a:r>
            </a:p>
            <a:p>
              <a:pPr lvl="1" eaLnBrk="1" hangingPunct="1">
                <a:buFontTx/>
                <a:buChar char="-"/>
              </a:pPr>
              <a:r>
                <a:rPr lang="en-US" altLang="en-US" sz="1600" b="1" dirty="0">
                  <a:solidFill>
                    <a:srgbClr val="000000"/>
                  </a:solidFill>
                </a:rPr>
                <a:t> Indexes</a:t>
              </a:r>
            </a:p>
            <a:p>
              <a:pPr lvl="1" eaLnBrk="1" hangingPunct="1">
                <a:buFontTx/>
                <a:buChar char="-"/>
              </a:pPr>
              <a:r>
                <a:rPr lang="en-US" altLang="en-US" sz="1600" b="1" dirty="0">
                  <a:solidFill>
                    <a:srgbClr val="000000"/>
                  </a:solidFill>
                </a:rPr>
                <a:t> Materialized views</a:t>
              </a:r>
            </a:p>
            <a:p>
              <a:pPr lvl="1" eaLnBrk="1" hangingPunct="1">
                <a:buFontTx/>
                <a:buChar char="-"/>
              </a:pPr>
              <a:r>
                <a:rPr lang="en-US" altLang="en-US" sz="1600" b="1" dirty="0">
                  <a:solidFill>
                    <a:srgbClr val="000000"/>
                  </a:solidFill>
                </a:rPr>
                <a:t> Materialized view logs</a:t>
              </a:r>
            </a:p>
            <a:p>
              <a:pPr lvl="1" eaLnBrk="1" hangingPunct="1">
                <a:buFontTx/>
                <a:buChar char="-"/>
              </a:pPr>
              <a:r>
                <a:rPr lang="en-US" altLang="en-US" sz="1600" b="1" dirty="0">
                  <a:solidFill>
                    <a:srgbClr val="000000"/>
                  </a:solidFill>
                </a:rPr>
                <a:t> Partitioning</a:t>
              </a:r>
            </a:p>
          </p:txBody>
        </p:sp>
        <p:sp>
          <p:nvSpPr>
            <p:cNvPr id="13317" name="Line 6"/>
            <p:cNvSpPr>
              <a:spLocks noChangeShapeType="1"/>
            </p:cNvSpPr>
            <p:nvPr/>
          </p:nvSpPr>
          <p:spPr bwMode="auto">
            <a:xfrm>
              <a:off x="4799012" y="3429000"/>
              <a:ext cx="762000"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13318" name="Line 7"/>
            <p:cNvSpPr>
              <a:spLocks noChangeShapeType="1"/>
            </p:cNvSpPr>
            <p:nvPr/>
          </p:nvSpPr>
          <p:spPr bwMode="auto">
            <a:xfrm>
              <a:off x="6569076" y="3429000"/>
              <a:ext cx="763586"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13319" name="Text Box 8"/>
            <p:cNvSpPr txBox="1">
              <a:spLocks noChangeArrowheads="1"/>
            </p:cNvSpPr>
            <p:nvPr/>
          </p:nvSpPr>
          <p:spPr bwMode="gray">
            <a:xfrm>
              <a:off x="2289176" y="2512219"/>
              <a:ext cx="2486025" cy="1833563"/>
            </a:xfrm>
            <a:prstGeom prst="rect">
              <a:avLst/>
            </a:prstGeom>
            <a:solidFill>
              <a:srgbClr val="FFFF93"/>
            </a:solidFill>
            <a:ln w="28575">
              <a:solidFill>
                <a:schemeClr val="tx1"/>
              </a:solidFill>
              <a:miter lim="800000"/>
              <a:headEnd type="none" w="sm" len="sm"/>
              <a:tailEnd type="none" w="sm" len="sm"/>
            </a:ln>
          </p:spPr>
          <p:txBody>
            <a:bodyPr wrap="none"/>
            <a:lstStyle>
              <a:lvl1pPr defTabSz="228600" eaLnBrk="0" hangingPunct="0">
                <a:defRPr>
                  <a:solidFill>
                    <a:schemeClr val="tx1"/>
                  </a:solidFill>
                  <a:latin typeface="Arial" panose="020B0604020202020204" pitchFamily="34" charset="0"/>
                  <a:cs typeface="Arial" panose="020B0604020202020204" pitchFamily="34" charset="0"/>
                </a:defRPr>
              </a:lvl1pPr>
              <a:lvl2pPr marL="22860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dirty="0">
                  <a:solidFill>
                    <a:srgbClr val="000000"/>
                  </a:solidFill>
                </a:rPr>
                <a:t>Workload specification</a:t>
              </a:r>
            </a:p>
            <a:p>
              <a:pPr lvl="1" eaLnBrk="1" hangingPunct="1">
                <a:buFontTx/>
                <a:buChar char="-"/>
              </a:pPr>
              <a:r>
                <a:rPr lang="en-US" altLang="en-US" sz="1600" b="1" dirty="0">
                  <a:solidFill>
                    <a:srgbClr val="000000"/>
                  </a:solidFill>
                </a:rPr>
                <a:t> SQL statement</a:t>
              </a:r>
            </a:p>
            <a:p>
              <a:pPr lvl="1" eaLnBrk="1" hangingPunct="1">
                <a:buFontTx/>
                <a:buChar char="-"/>
              </a:pPr>
              <a:r>
                <a:rPr lang="en-US" altLang="en-US" sz="1600" b="1" dirty="0">
                  <a:solidFill>
                    <a:srgbClr val="000000"/>
                  </a:solidFill>
                </a:rPr>
                <a:t> SQL Tuning Set</a:t>
              </a:r>
            </a:p>
            <a:p>
              <a:pPr lvl="1" eaLnBrk="1" hangingPunct="1">
                <a:buFontTx/>
                <a:buChar char="-"/>
              </a:pPr>
              <a:r>
                <a:rPr lang="en-US" altLang="en-US" sz="1600" b="1" dirty="0">
                  <a:solidFill>
                    <a:srgbClr val="000000"/>
                  </a:solidFill>
                </a:rPr>
                <a:t> SQL cache contents</a:t>
              </a:r>
            </a:p>
            <a:p>
              <a:pPr lvl="1" eaLnBrk="1" hangingPunct="1">
                <a:buFontTx/>
                <a:buChar char="-"/>
              </a:pPr>
              <a:r>
                <a:rPr lang="en-US" altLang="en-US" sz="1600" b="1" dirty="0">
                  <a:solidFill>
                    <a:srgbClr val="000000"/>
                  </a:solidFill>
                </a:rPr>
                <a:t> Statistics</a:t>
              </a:r>
            </a:p>
            <a:p>
              <a:pPr lvl="1" eaLnBrk="1" hangingPunct="1">
                <a:buFontTx/>
                <a:buChar char="-"/>
              </a:pPr>
              <a:r>
                <a:rPr lang="en-US" altLang="en-US" sz="1600" b="1" dirty="0">
                  <a:solidFill>
                    <a:srgbClr val="000000"/>
                  </a:solidFill>
                </a:rPr>
                <a:t> Schema name</a:t>
              </a:r>
            </a:p>
          </p:txBody>
        </p:sp>
        <p:pic>
          <p:nvPicPr>
            <p:cNvPr id="13320" name="Picture 9" descr="AccessAdvis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5619751" y="2314575"/>
              <a:ext cx="949325"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ustDataLst>
      <p:tags r:id="rId1"/>
    </p:custDataLst>
    <p:extLst>
      <p:ext uri="{BB962C8B-B14F-4D97-AF65-F5344CB8AC3E}">
        <p14:creationId xmlns:p14="http://schemas.microsoft.com/office/powerpoint/2010/main" val="2039986583"/>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2498534" y="1180105"/>
            <a:ext cx="7191756" cy="4687295"/>
            <a:chOff x="761209" y="855663"/>
            <a:chExt cx="5485646" cy="3336997"/>
          </a:xfrm>
        </p:grpSpPr>
        <p:sp>
          <p:nvSpPr>
            <p:cNvPr id="13" name="Freeform 12"/>
            <p:cNvSpPr/>
            <p:nvPr/>
          </p:nvSpPr>
          <p:spPr bwMode="auto">
            <a:xfrm>
              <a:off x="880798" y="4146941"/>
              <a:ext cx="5139752"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14" name="Rounded Rectangle 13"/>
            <p:cNvSpPr/>
            <p:nvPr/>
          </p:nvSpPr>
          <p:spPr bwMode="auto">
            <a:xfrm>
              <a:off x="761209" y="855663"/>
              <a:ext cx="5485646" cy="3315951"/>
            </a:xfrm>
            <a:prstGeom prst="roundRect">
              <a:avLst>
                <a:gd name="adj" fmla="val 775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grpSp>
      <p:sp>
        <p:nvSpPr>
          <p:cNvPr id="14339" name="Rectangle 3"/>
          <p:cNvSpPr>
            <a:spLocks noGrp="1" noChangeArrowheads="1"/>
          </p:cNvSpPr>
          <p:nvPr>
            <p:ph type="title"/>
          </p:nvPr>
        </p:nvSpPr>
        <p:spPr/>
        <p:txBody>
          <a:bodyPr/>
          <a:lstStyle/>
          <a:p>
            <a:pPr eaLnBrk="1" hangingPunct="1"/>
            <a:r>
              <a:rPr lang="en-US" altLang="en-US" dirty="0"/>
              <a:t>SQL Performance Analyzer: </a:t>
            </a:r>
            <a:r>
              <a:rPr lang="en-US" altLang="en-US" dirty="0" smtClean="0"/>
              <a:t>Overview</a:t>
            </a:r>
            <a:br>
              <a:rPr lang="en-US" altLang="en-US" dirty="0" smtClean="0"/>
            </a:br>
            <a:endParaRPr lang="en-US" altLang="en-US" dirty="0"/>
          </a:p>
        </p:txBody>
      </p:sp>
      <p:grpSp>
        <p:nvGrpSpPr>
          <p:cNvPr id="2" name="Group 1"/>
          <p:cNvGrpSpPr/>
          <p:nvPr/>
        </p:nvGrpSpPr>
        <p:grpSpPr>
          <a:xfrm>
            <a:off x="3567509" y="1524000"/>
            <a:ext cx="5463922" cy="3733801"/>
            <a:chOff x="3713956" y="1524000"/>
            <a:chExt cx="5463922" cy="3733801"/>
          </a:xfrm>
        </p:grpSpPr>
        <p:sp>
          <p:nvSpPr>
            <p:cNvPr id="14338" name="Rectangle 2"/>
            <p:cNvSpPr>
              <a:spLocks noChangeArrowheads="1"/>
            </p:cNvSpPr>
            <p:nvPr/>
          </p:nvSpPr>
          <p:spPr bwMode="blackWhite">
            <a:xfrm>
              <a:off x="5630862" y="1928814"/>
              <a:ext cx="2205038" cy="3328987"/>
            </a:xfrm>
            <a:prstGeom prst="rect">
              <a:avLst/>
            </a:prstGeom>
            <a:solidFill>
              <a:srgbClr val="FFCC99"/>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solidFill>
                  <a:srgbClr val="000000"/>
                </a:solidFill>
              </a:endParaRPr>
            </a:p>
          </p:txBody>
        </p:sp>
        <p:sp>
          <p:nvSpPr>
            <p:cNvPr id="14340" name="Text Box 4"/>
            <p:cNvSpPr txBox="1">
              <a:spLocks noChangeArrowheads="1"/>
            </p:cNvSpPr>
            <p:nvPr/>
          </p:nvSpPr>
          <p:spPr bwMode="auto">
            <a:xfrm>
              <a:off x="5691540" y="3657601"/>
              <a:ext cx="2101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dirty="0">
                  <a:solidFill>
                    <a:srgbClr val="000000"/>
                  </a:solidFill>
                </a:rPr>
                <a:t>Analyzes performance differences</a:t>
              </a:r>
            </a:p>
          </p:txBody>
        </p:sp>
        <p:sp>
          <p:nvSpPr>
            <p:cNvPr id="14341" name="Text Box 5"/>
            <p:cNvSpPr txBox="1">
              <a:spLocks noChangeArrowheads="1"/>
            </p:cNvSpPr>
            <p:nvPr/>
          </p:nvSpPr>
          <p:spPr bwMode="auto">
            <a:xfrm>
              <a:off x="5691540" y="4419600"/>
              <a:ext cx="210185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dirty="0">
                  <a:solidFill>
                    <a:srgbClr val="000000"/>
                  </a:solidFill>
                </a:rPr>
                <a:t>Offers fine-grained performance analysis on individual SQL</a:t>
              </a:r>
            </a:p>
          </p:txBody>
        </p:sp>
        <p:sp>
          <p:nvSpPr>
            <p:cNvPr id="14342" name="Text Box 6"/>
            <p:cNvSpPr txBox="1">
              <a:spLocks noChangeArrowheads="1"/>
            </p:cNvSpPr>
            <p:nvPr/>
          </p:nvSpPr>
          <p:spPr bwMode="auto">
            <a:xfrm>
              <a:off x="5691540" y="3048001"/>
              <a:ext cx="20526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dirty="0">
                  <a:solidFill>
                    <a:srgbClr val="000000"/>
                  </a:solidFill>
                  <a:ea typeface="SimSun" panose="02010600030101010101" pitchFamily="2" charset="-122"/>
                </a:rPr>
                <a:t>Executes SQL serially</a:t>
              </a:r>
              <a:endParaRPr lang="en-US" altLang="en-US" sz="1400" b="1" dirty="0">
                <a:solidFill>
                  <a:srgbClr val="000000"/>
                </a:solidFill>
              </a:endParaRPr>
            </a:p>
          </p:txBody>
        </p:sp>
        <p:sp>
          <p:nvSpPr>
            <p:cNvPr id="14343" name="Rectangle 7"/>
            <p:cNvSpPr>
              <a:spLocks noChangeArrowheads="1"/>
            </p:cNvSpPr>
            <p:nvPr/>
          </p:nvSpPr>
          <p:spPr bwMode="auto">
            <a:xfrm>
              <a:off x="5691540" y="2057400"/>
              <a:ext cx="210185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dirty="0">
                  <a:solidFill>
                    <a:srgbClr val="000000"/>
                  </a:solidFill>
                </a:rPr>
                <a:t>Builds different versions of SQL workload performance</a:t>
              </a:r>
            </a:p>
          </p:txBody>
        </p:sp>
        <p:sp>
          <p:nvSpPr>
            <p:cNvPr id="14344" name="Text Box 8"/>
            <p:cNvSpPr txBox="1">
              <a:spLocks noChangeArrowheads="1"/>
            </p:cNvSpPr>
            <p:nvPr/>
          </p:nvSpPr>
          <p:spPr bwMode="auto">
            <a:xfrm>
              <a:off x="4722812" y="1524000"/>
              <a:ext cx="44550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rPr>
                <a:t>Predicts the impact of system changes</a:t>
              </a:r>
            </a:p>
          </p:txBody>
        </p:sp>
        <p:sp>
          <p:nvSpPr>
            <p:cNvPr id="14345" name="Rectangle 9"/>
            <p:cNvSpPr>
              <a:spLocks noChangeArrowheads="1"/>
            </p:cNvSpPr>
            <p:nvPr/>
          </p:nvSpPr>
          <p:spPr bwMode="auto">
            <a:xfrm>
              <a:off x="3713956" y="4154490"/>
              <a:ext cx="1646237" cy="76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eaLnBrk="0" hangingPunct="0">
                <a:defRPr>
                  <a:solidFill>
                    <a:schemeClr val="tx1"/>
                  </a:solidFill>
                  <a:latin typeface="Arial" panose="020B0604020202020204" pitchFamily="34" charset="0"/>
                  <a:cs typeface="Arial" panose="020B0604020202020204" pitchFamily="34" charset="0"/>
                </a:defRPr>
              </a:lvl1pPr>
              <a:lvl2pPr marL="742950" indent="-285750" defTabSz="369888" eaLnBrk="0" hangingPunct="0">
                <a:defRPr>
                  <a:solidFill>
                    <a:schemeClr val="tx1"/>
                  </a:solidFill>
                  <a:latin typeface="Arial" panose="020B0604020202020204" pitchFamily="34" charset="0"/>
                  <a:cs typeface="Arial" panose="020B0604020202020204" pitchFamily="34" charset="0"/>
                </a:defRPr>
              </a:lvl2pPr>
              <a:lvl3pPr marL="1143000" indent="-228600" defTabSz="369888" eaLnBrk="0" hangingPunct="0">
                <a:defRPr>
                  <a:solidFill>
                    <a:schemeClr val="tx1"/>
                  </a:solidFill>
                  <a:latin typeface="Arial" panose="020B0604020202020204" pitchFamily="34" charset="0"/>
                  <a:cs typeface="Arial" panose="020B0604020202020204" pitchFamily="34" charset="0"/>
                </a:defRPr>
              </a:lvl3pPr>
              <a:lvl4pPr marL="1600200" indent="-228600" defTabSz="369888" eaLnBrk="0" hangingPunct="0">
                <a:defRPr>
                  <a:solidFill>
                    <a:schemeClr val="tx1"/>
                  </a:solidFill>
                  <a:latin typeface="Arial" panose="020B0604020202020204" pitchFamily="34" charset="0"/>
                  <a:cs typeface="Arial" panose="020B0604020202020204" pitchFamily="34" charset="0"/>
                </a:defRPr>
              </a:lvl4pPr>
              <a:lvl5pPr marL="2057400" indent="-228600" defTabSz="369888" eaLnBrk="0" hangingPunct="0">
                <a:defRPr>
                  <a:solidFill>
                    <a:schemeClr val="tx1"/>
                  </a:solidFill>
                  <a:latin typeface="Arial" panose="020B0604020202020204" pitchFamily="34" charset="0"/>
                  <a:cs typeface="Arial" panose="020B0604020202020204" pitchFamily="34" charset="0"/>
                </a:defRPr>
              </a:lvl5pPr>
              <a:lvl6pPr marL="25146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pPr>
              <a:r>
                <a:rPr lang="en-US" altLang="en-US" b="1" dirty="0">
                  <a:solidFill>
                    <a:srgbClr val="000000"/>
                  </a:solidFill>
                </a:rPr>
                <a:t>SQL Performance Analyzer</a:t>
              </a:r>
            </a:p>
          </p:txBody>
        </p:sp>
        <p:pic>
          <p:nvPicPr>
            <p:cNvPr id="14346" name="Picture 10" descr="PeopleTech_cnt205382.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37012" y="2124076"/>
              <a:ext cx="1000125"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ustDataLst>
      <p:tags r:id="rId1"/>
    </p:custDataLst>
    <p:extLst>
      <p:ext uri="{BB962C8B-B14F-4D97-AF65-F5344CB8AC3E}">
        <p14:creationId xmlns:p14="http://schemas.microsoft.com/office/powerpoint/2010/main" val="3622568895"/>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s-MX"/>
              <a:t>Objectives</a:t>
            </a:r>
            <a:endParaRPr lang="en-US" altLang="es-MX" dirty="0"/>
          </a:p>
        </p:txBody>
      </p:sp>
      <p:sp>
        <p:nvSpPr>
          <p:cNvPr id="9" name="Content Placeholder 8"/>
          <p:cNvSpPr>
            <a:spLocks noGrp="1"/>
          </p:cNvSpPr>
          <p:nvPr>
            <p:ph idx="1"/>
          </p:nvPr>
        </p:nvSpPr>
        <p:spPr>
          <a:xfrm>
            <a:off x="622138" y="1242485"/>
            <a:ext cx="10944549" cy="2434848"/>
          </a:xfrm>
        </p:spPr>
        <p:txBody>
          <a:bodyPr/>
          <a:lstStyle/>
          <a:p>
            <a:r>
              <a:rPr lang="en-US"/>
              <a:t>After completing this lesson, you should be able to:</a:t>
            </a:r>
          </a:p>
          <a:p>
            <a:pPr lvl="1"/>
            <a:r>
              <a:rPr lang="en-US"/>
              <a:t>Describe the SQL tuning methodology</a:t>
            </a:r>
          </a:p>
          <a:p>
            <a:pPr lvl="1"/>
            <a:r>
              <a:rPr lang="en-US"/>
              <a:t>Manage optimizer statistics</a:t>
            </a:r>
          </a:p>
          <a:p>
            <a:pPr lvl="1"/>
            <a:r>
              <a:rPr lang="en-US"/>
              <a:t>Use SQL Tuning Advisor to identify and tune SQL statements that are using the most resources</a:t>
            </a:r>
          </a:p>
          <a:p>
            <a:pPr lvl="1"/>
            <a:r>
              <a:rPr lang="en-US"/>
              <a:t>Use SQL Access Advisor to tune a workload</a:t>
            </a:r>
            <a:endParaRPr lang="en-US" dirty="0"/>
          </a:p>
        </p:txBody>
      </p:sp>
      <p:sp>
        <p:nvSpPr>
          <p:cNvPr id="7" name="Rectangle 6"/>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25768537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s-MX"/>
              <a:t>Summary</a:t>
            </a:r>
            <a:endParaRPr lang="en-US" altLang="es-MX" dirty="0"/>
          </a:p>
        </p:txBody>
      </p:sp>
      <p:sp>
        <p:nvSpPr>
          <p:cNvPr id="8" name="Content Placeholder 7"/>
          <p:cNvSpPr>
            <a:spLocks noGrp="1"/>
          </p:cNvSpPr>
          <p:nvPr>
            <p:ph idx="1"/>
          </p:nvPr>
        </p:nvSpPr>
        <p:spPr>
          <a:xfrm>
            <a:off x="622138" y="1242485"/>
            <a:ext cx="10944549" cy="2434848"/>
          </a:xfrm>
        </p:spPr>
        <p:txBody>
          <a:bodyPr/>
          <a:lstStyle/>
          <a:p>
            <a:r>
              <a:rPr lang="en-US"/>
              <a:t>In this lesson, you should have learned how to:</a:t>
            </a:r>
          </a:p>
          <a:p>
            <a:pPr lvl="1"/>
            <a:r>
              <a:rPr lang="en-US"/>
              <a:t>Describe the SQL tuning methodology</a:t>
            </a:r>
          </a:p>
          <a:p>
            <a:pPr lvl="1"/>
            <a:r>
              <a:rPr lang="en-US"/>
              <a:t>Manage optimizer statistics</a:t>
            </a:r>
          </a:p>
          <a:p>
            <a:pPr lvl="1"/>
            <a:r>
              <a:rPr lang="en-US"/>
              <a:t>Use SQL Tuning Advisor to identify and tune SQL statements that are using the most resources</a:t>
            </a:r>
          </a:p>
          <a:p>
            <a:pPr lvl="1"/>
            <a:r>
              <a:rPr lang="en-US"/>
              <a:t>Use SQL Access Advisor to tune a workload</a:t>
            </a:r>
            <a:endParaRPr lang="en-US" dirty="0"/>
          </a:p>
        </p:txBody>
      </p:sp>
      <p:sp>
        <p:nvSpPr>
          <p:cNvPr id="6" name="Rectangle 5"/>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7"/>
          <p:cNvSpPr>
            <a:spLocks noGrp="1" noChangeArrowheads="1"/>
          </p:cNvSpPr>
          <p:nvPr>
            <p:ph type="title"/>
          </p:nvPr>
        </p:nvSpPr>
        <p:spPr/>
        <p:txBody>
          <a:bodyPr/>
          <a:lstStyle/>
          <a:p>
            <a:pPr eaLnBrk="1" hangingPunct="1"/>
            <a:r>
              <a:rPr lang="en-US" dirty="0"/>
              <a:t>Practice 21: </a:t>
            </a:r>
            <a:r>
              <a:rPr lang="en-US" dirty="0" smtClean="0"/>
              <a:t>Overview</a:t>
            </a:r>
            <a:br>
              <a:rPr lang="en-US" dirty="0" smtClean="0"/>
            </a:br>
            <a:endParaRPr lang="en-US" dirty="0"/>
          </a:p>
        </p:txBody>
      </p:sp>
      <p:sp>
        <p:nvSpPr>
          <p:cNvPr id="28675" name="Rectangle 18"/>
          <p:cNvSpPr>
            <a:spLocks noGrp="1" noChangeArrowheads="1"/>
          </p:cNvSpPr>
          <p:nvPr>
            <p:ph idx="1"/>
          </p:nvPr>
        </p:nvSpPr>
        <p:spPr>
          <a:xfrm>
            <a:off x="622138" y="1242485"/>
            <a:ext cx="10944549" cy="795938"/>
          </a:xfrm>
        </p:spPr>
        <p:txBody>
          <a:bodyPr>
            <a:normAutofit lnSpcReduction="10000"/>
          </a:bodyPr>
          <a:lstStyle/>
          <a:p>
            <a:pPr lvl="1">
              <a:buClr>
                <a:schemeClr val="accent1"/>
              </a:buClr>
            </a:pPr>
            <a:r>
              <a:rPr lang="en-US"/>
              <a:t>21-1: Using SQL Tuning Advisor</a:t>
            </a:r>
          </a:p>
          <a:p>
            <a:pPr lvl="1">
              <a:buClr>
                <a:schemeClr val="accent1"/>
              </a:buClr>
            </a:pPr>
            <a:r>
              <a:rPr lang="en-US"/>
              <a:t>21-2: Using Optimizer Statistics Advisor</a:t>
            </a:r>
            <a:endParaRPr lang="en-US" dirty="0"/>
          </a:p>
        </p:txBody>
      </p:sp>
    </p:spTree>
    <p:custDataLst>
      <p:tags r:id="rId1"/>
    </p:custData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8724715" y="1219201"/>
            <a:ext cx="2322697" cy="4572000"/>
            <a:chOff x="761209" y="855663"/>
            <a:chExt cx="5485646" cy="3336997"/>
          </a:xfrm>
        </p:grpSpPr>
        <p:sp>
          <p:nvSpPr>
            <p:cNvPr id="18" name="Freeform 17"/>
            <p:cNvSpPr/>
            <p:nvPr/>
          </p:nvSpPr>
          <p:spPr bwMode="auto">
            <a:xfrm>
              <a:off x="880798" y="4146941"/>
              <a:ext cx="5139752"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19" name="Rounded Rectangle 18"/>
            <p:cNvSpPr/>
            <p:nvPr/>
          </p:nvSpPr>
          <p:spPr bwMode="auto">
            <a:xfrm>
              <a:off x="761209" y="855663"/>
              <a:ext cx="5485646" cy="3315951"/>
            </a:xfrm>
            <a:prstGeom prst="roundRect">
              <a:avLst>
                <a:gd name="adj" fmla="val 775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grpSp>
      <p:grpSp>
        <p:nvGrpSpPr>
          <p:cNvPr id="14" name="Group 13"/>
          <p:cNvGrpSpPr/>
          <p:nvPr/>
        </p:nvGrpSpPr>
        <p:grpSpPr>
          <a:xfrm>
            <a:off x="836613" y="1219201"/>
            <a:ext cx="4114800" cy="4572000"/>
            <a:chOff x="761209" y="855663"/>
            <a:chExt cx="5485646" cy="3336997"/>
          </a:xfrm>
        </p:grpSpPr>
        <p:sp>
          <p:nvSpPr>
            <p:cNvPr id="15" name="Freeform 14"/>
            <p:cNvSpPr/>
            <p:nvPr/>
          </p:nvSpPr>
          <p:spPr bwMode="auto">
            <a:xfrm>
              <a:off x="880798" y="4146941"/>
              <a:ext cx="5139752"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16" name="Rounded Rectangle 15"/>
            <p:cNvSpPr/>
            <p:nvPr/>
          </p:nvSpPr>
          <p:spPr bwMode="auto">
            <a:xfrm>
              <a:off x="761209" y="855663"/>
              <a:ext cx="5485646" cy="3315951"/>
            </a:xfrm>
            <a:prstGeom prst="roundRect">
              <a:avLst>
                <a:gd name="adj" fmla="val 775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grpSp>
      <p:sp>
        <p:nvSpPr>
          <p:cNvPr id="4098" name="Rectangle 14"/>
          <p:cNvSpPr>
            <a:spLocks noGrp="1" noChangeArrowheads="1"/>
          </p:cNvSpPr>
          <p:nvPr>
            <p:ph type="title"/>
          </p:nvPr>
        </p:nvSpPr>
        <p:spPr>
          <a:noFill/>
        </p:spPr>
        <p:txBody>
          <a:bodyPr/>
          <a:lstStyle/>
          <a:p>
            <a:pPr eaLnBrk="1" hangingPunct="1"/>
            <a:r>
              <a:rPr lang="en-US" altLang="en-US" dirty="0"/>
              <a:t>SQL Tuning </a:t>
            </a:r>
            <a:r>
              <a:rPr lang="en-US" altLang="en-US" dirty="0" smtClean="0"/>
              <a:t>Process</a:t>
            </a:r>
            <a:br>
              <a:rPr lang="en-US" altLang="en-US" dirty="0" smtClean="0"/>
            </a:br>
            <a:endParaRPr lang="en-US" altLang="en-US" dirty="0"/>
          </a:p>
        </p:txBody>
      </p:sp>
      <p:sp>
        <p:nvSpPr>
          <p:cNvPr id="4" name="Rectangle 20"/>
          <p:cNvSpPr>
            <a:spLocks noChangeArrowheads="1"/>
          </p:cNvSpPr>
          <p:nvPr/>
        </p:nvSpPr>
        <p:spPr bwMode="blackWhite">
          <a:xfrm>
            <a:off x="4455797" y="1600200"/>
            <a:ext cx="4534215" cy="609600"/>
          </a:xfrm>
          <a:prstGeom prst="rect">
            <a:avLst/>
          </a:prstGeom>
          <a:solidFill>
            <a:schemeClr val="accent3">
              <a:lumMod val="20000"/>
              <a:lumOff val="80000"/>
            </a:schemeClr>
          </a:solidFill>
          <a:ln w="28575">
            <a:solidFill>
              <a:srgbClr val="000000"/>
            </a:solidFill>
            <a:miter lim="800000"/>
            <a:headEnd/>
            <a:tailEnd/>
          </a:ln>
        </p:spPr>
        <p:txBody>
          <a:bodyPr lIns="46038" tIns="46038" rIns="46038" bIns="46038" anchor="ctr"/>
          <a:lstStyle/>
          <a:p>
            <a:pPr algn="ctr" defTabSz="822325" eaLnBrk="0" hangingPunct="0">
              <a:lnSpc>
                <a:spcPct val="95000"/>
              </a:lnSpc>
              <a:defRPr/>
            </a:pPr>
            <a:r>
              <a:rPr lang="en-US" b="1" dirty="0">
                <a:solidFill>
                  <a:schemeClr val="accent1"/>
                </a:solidFill>
                <a:latin typeface="Arial" charset="0"/>
                <a:cs typeface="Arial" charset="0"/>
              </a:rPr>
              <a:t>1. </a:t>
            </a:r>
            <a:r>
              <a:rPr lang="en-US" b="1" dirty="0">
                <a:solidFill>
                  <a:srgbClr val="000000"/>
                </a:solidFill>
                <a:latin typeface="Arial" charset="0"/>
                <a:cs typeface="Arial" charset="0"/>
              </a:rPr>
              <a:t>Identify poorly tuned SQL statements. </a:t>
            </a:r>
          </a:p>
        </p:txBody>
      </p:sp>
      <p:sp>
        <p:nvSpPr>
          <p:cNvPr id="5" name="Rectangle 20"/>
          <p:cNvSpPr>
            <a:spLocks noChangeArrowheads="1"/>
          </p:cNvSpPr>
          <p:nvPr/>
        </p:nvSpPr>
        <p:spPr bwMode="blackWhite">
          <a:xfrm>
            <a:off x="4455797" y="3048000"/>
            <a:ext cx="4534215" cy="609600"/>
          </a:xfrm>
          <a:prstGeom prst="rect">
            <a:avLst/>
          </a:prstGeom>
          <a:solidFill>
            <a:schemeClr val="accent3">
              <a:lumMod val="40000"/>
              <a:lumOff val="60000"/>
            </a:schemeClr>
          </a:solidFill>
          <a:ln w="28575">
            <a:solidFill>
              <a:srgbClr val="000000"/>
            </a:solidFill>
            <a:miter lim="800000"/>
            <a:headEnd/>
            <a:tailEnd/>
          </a:ln>
        </p:spPr>
        <p:txBody>
          <a:bodyPr lIns="46038" tIns="46038" rIns="46038" bIns="46038" anchor="ctr"/>
          <a:lstStyle/>
          <a:p>
            <a:pPr algn="ctr" defTabSz="822325" eaLnBrk="0" hangingPunct="0">
              <a:lnSpc>
                <a:spcPct val="95000"/>
              </a:lnSpc>
              <a:defRPr/>
            </a:pPr>
            <a:r>
              <a:rPr lang="en-US" b="1" dirty="0">
                <a:solidFill>
                  <a:schemeClr val="accent1"/>
                </a:solidFill>
                <a:latin typeface="Arial" charset="0"/>
                <a:cs typeface="Arial" charset="0"/>
              </a:rPr>
              <a:t>2. </a:t>
            </a:r>
            <a:r>
              <a:rPr lang="en-US" b="1" dirty="0">
                <a:solidFill>
                  <a:srgbClr val="000000"/>
                </a:solidFill>
                <a:latin typeface="Arial" charset="0"/>
                <a:cs typeface="Arial" charset="0"/>
              </a:rPr>
              <a:t>Tune the individual SQL statements. </a:t>
            </a:r>
          </a:p>
        </p:txBody>
      </p:sp>
      <p:sp>
        <p:nvSpPr>
          <p:cNvPr id="6" name="Rectangle 20"/>
          <p:cNvSpPr>
            <a:spLocks noChangeArrowheads="1"/>
          </p:cNvSpPr>
          <p:nvPr/>
        </p:nvSpPr>
        <p:spPr bwMode="blackWhite">
          <a:xfrm>
            <a:off x="4455797" y="4495800"/>
            <a:ext cx="4534215" cy="609600"/>
          </a:xfrm>
          <a:prstGeom prst="rect">
            <a:avLst/>
          </a:prstGeom>
          <a:solidFill>
            <a:schemeClr val="accent3">
              <a:lumMod val="60000"/>
              <a:lumOff val="40000"/>
            </a:schemeClr>
          </a:solidFill>
          <a:ln w="28575">
            <a:solidFill>
              <a:srgbClr val="000000"/>
            </a:solidFill>
            <a:miter lim="800000"/>
            <a:headEnd/>
            <a:tailEnd/>
          </a:ln>
        </p:spPr>
        <p:txBody>
          <a:bodyPr lIns="46038" tIns="46038" rIns="46038" bIns="46038" anchor="ctr"/>
          <a:lstStyle/>
          <a:p>
            <a:pPr algn="ctr" defTabSz="822325" eaLnBrk="0" hangingPunct="0">
              <a:lnSpc>
                <a:spcPct val="95000"/>
              </a:lnSpc>
              <a:defRPr/>
            </a:pPr>
            <a:r>
              <a:rPr lang="en-US" b="1" dirty="0">
                <a:solidFill>
                  <a:schemeClr val="accent1"/>
                </a:solidFill>
                <a:latin typeface="Arial" charset="0"/>
                <a:cs typeface="Arial" charset="0"/>
              </a:rPr>
              <a:t>3. </a:t>
            </a:r>
            <a:r>
              <a:rPr lang="en-US" b="1" dirty="0">
                <a:solidFill>
                  <a:srgbClr val="000000"/>
                </a:solidFill>
                <a:latin typeface="Arial" charset="0"/>
                <a:cs typeface="Arial" charset="0"/>
              </a:rPr>
              <a:t>Tune the application as a whole. </a:t>
            </a:r>
          </a:p>
        </p:txBody>
      </p:sp>
      <p:pic>
        <p:nvPicPr>
          <p:cNvPr id="4102" name="Picture 10" descr="SQL_cnt204676.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562213" y="2616631"/>
            <a:ext cx="647700"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
          <p:cNvGrpSpPr/>
          <p:nvPr/>
        </p:nvGrpSpPr>
        <p:grpSpPr>
          <a:xfrm>
            <a:off x="1065212" y="1888630"/>
            <a:ext cx="2971800" cy="3014663"/>
            <a:chOff x="303212" y="1252537"/>
            <a:chExt cx="2971800" cy="3014663"/>
          </a:xfrm>
        </p:grpSpPr>
        <p:sp>
          <p:nvSpPr>
            <p:cNvPr id="7" name="Text Box 12"/>
            <p:cNvSpPr txBox="1">
              <a:spLocks noChangeArrowheads="1"/>
            </p:cNvSpPr>
            <p:nvPr/>
          </p:nvSpPr>
          <p:spPr bwMode="auto">
            <a:xfrm>
              <a:off x="1370012" y="2224087"/>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ADDM</a:t>
              </a:r>
            </a:p>
          </p:txBody>
        </p:sp>
        <p:pic>
          <p:nvPicPr>
            <p:cNvPr id="8" name="Picture 24"/>
            <p:cNvPicPr>
              <a:picLocks noChangeAspect="1" noChangeArrowheads="1"/>
            </p:cNvPicPr>
            <p:nvPr/>
          </p:nvPicPr>
          <p:blipFill>
            <a:blip r:embed="rId5">
              <a:lum bright="-6000" contrast="12000"/>
              <a:extLst>
                <a:ext uri="{28A0092B-C50C-407E-A947-70E740481C1C}">
                  <a14:useLocalDpi xmlns:a14="http://schemas.microsoft.com/office/drawing/2010/main" val="0"/>
                </a:ext>
              </a:extLst>
            </a:blip>
            <a:srcRect/>
            <a:stretch>
              <a:fillRect/>
            </a:stretch>
          </p:blipFill>
          <p:spPr bwMode="gray">
            <a:xfrm>
              <a:off x="1409700" y="1252537"/>
              <a:ext cx="796925" cy="822325"/>
            </a:xfrm>
            <a:prstGeom prst="rect">
              <a:avLst/>
            </a:prstGeom>
            <a:solidFill>
              <a:srgbClr val="00C2B0"/>
            </a:solidFill>
            <a:ln w="38100">
              <a:solidFill>
                <a:schemeClr val="hlink"/>
              </a:solidFill>
              <a:miter lim="800000"/>
              <a:headEnd/>
              <a:tailEnd/>
            </a:ln>
          </p:spPr>
        </p:pic>
        <p:sp>
          <p:nvSpPr>
            <p:cNvPr id="9" name="Rectangle 9"/>
            <p:cNvSpPr>
              <a:spLocks noChangeArrowheads="1"/>
            </p:cNvSpPr>
            <p:nvPr/>
          </p:nvSpPr>
          <p:spPr bwMode="auto">
            <a:xfrm>
              <a:off x="303212" y="3738594"/>
              <a:ext cx="1500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eaLnBrk="0" hangingPunct="0">
                <a:defRPr>
                  <a:solidFill>
                    <a:schemeClr val="tx1"/>
                  </a:solidFill>
                  <a:latin typeface="Arial" panose="020B0604020202020204" pitchFamily="34" charset="0"/>
                  <a:cs typeface="Arial" panose="020B0604020202020204" pitchFamily="34" charset="0"/>
                </a:defRPr>
              </a:lvl1pPr>
              <a:lvl2pPr marL="742950" indent="-285750" defTabSz="369888" eaLnBrk="0" hangingPunct="0">
                <a:defRPr>
                  <a:solidFill>
                    <a:schemeClr val="tx1"/>
                  </a:solidFill>
                  <a:latin typeface="Arial" panose="020B0604020202020204" pitchFamily="34" charset="0"/>
                  <a:cs typeface="Arial" panose="020B0604020202020204" pitchFamily="34" charset="0"/>
                </a:defRPr>
              </a:lvl2pPr>
              <a:lvl3pPr marL="1143000" indent="-228600" defTabSz="369888" eaLnBrk="0" hangingPunct="0">
                <a:defRPr>
                  <a:solidFill>
                    <a:schemeClr val="tx1"/>
                  </a:solidFill>
                  <a:latin typeface="Arial" panose="020B0604020202020204" pitchFamily="34" charset="0"/>
                  <a:cs typeface="Arial" panose="020B0604020202020204" pitchFamily="34" charset="0"/>
                </a:defRPr>
              </a:lvl3pPr>
              <a:lvl4pPr marL="1600200" indent="-228600" defTabSz="369888" eaLnBrk="0" hangingPunct="0">
                <a:defRPr>
                  <a:solidFill>
                    <a:schemeClr val="tx1"/>
                  </a:solidFill>
                  <a:latin typeface="Arial" panose="020B0604020202020204" pitchFamily="34" charset="0"/>
                  <a:cs typeface="Arial" panose="020B0604020202020204" pitchFamily="34" charset="0"/>
                </a:defRPr>
              </a:lvl4pPr>
              <a:lvl5pPr marL="2057400" indent="-228600" defTabSz="369888" eaLnBrk="0" hangingPunct="0">
                <a:defRPr>
                  <a:solidFill>
                    <a:schemeClr val="tx1"/>
                  </a:solidFill>
                  <a:latin typeface="Arial" panose="020B0604020202020204" pitchFamily="34" charset="0"/>
                  <a:cs typeface="Arial" panose="020B0604020202020204" pitchFamily="34" charset="0"/>
                </a:defRPr>
              </a:lvl5pPr>
              <a:lvl6pPr marL="25146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pPr>
              <a:r>
                <a:rPr lang="en-US" altLang="en-US" dirty="0">
                  <a:solidFill>
                    <a:srgbClr val="000000"/>
                  </a:solidFill>
                </a:rPr>
                <a:t>SQL Tuning Advisor</a:t>
              </a:r>
            </a:p>
          </p:txBody>
        </p:sp>
        <p:pic>
          <p:nvPicPr>
            <p:cNvPr id="10" name="Picture 10" descr="docto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836612" y="2671794"/>
              <a:ext cx="428577" cy="1019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9" descr="AccessAdviso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2307518" y="2671794"/>
              <a:ext cx="434094" cy="1019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9"/>
            <p:cNvSpPr>
              <a:spLocks noChangeArrowheads="1"/>
            </p:cNvSpPr>
            <p:nvPr/>
          </p:nvSpPr>
          <p:spPr bwMode="auto">
            <a:xfrm>
              <a:off x="1774824" y="3738594"/>
              <a:ext cx="1500188" cy="528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eaLnBrk="0" hangingPunct="0">
                <a:defRPr>
                  <a:solidFill>
                    <a:schemeClr val="tx1"/>
                  </a:solidFill>
                  <a:latin typeface="Arial" panose="020B0604020202020204" pitchFamily="34" charset="0"/>
                  <a:cs typeface="Arial" panose="020B0604020202020204" pitchFamily="34" charset="0"/>
                </a:defRPr>
              </a:lvl1pPr>
              <a:lvl2pPr marL="742950" indent="-285750" defTabSz="369888" eaLnBrk="0" hangingPunct="0">
                <a:defRPr>
                  <a:solidFill>
                    <a:schemeClr val="tx1"/>
                  </a:solidFill>
                  <a:latin typeface="Arial" panose="020B0604020202020204" pitchFamily="34" charset="0"/>
                  <a:cs typeface="Arial" panose="020B0604020202020204" pitchFamily="34" charset="0"/>
                </a:defRPr>
              </a:lvl2pPr>
              <a:lvl3pPr marL="1143000" indent="-228600" defTabSz="369888" eaLnBrk="0" hangingPunct="0">
                <a:defRPr>
                  <a:solidFill>
                    <a:schemeClr val="tx1"/>
                  </a:solidFill>
                  <a:latin typeface="Arial" panose="020B0604020202020204" pitchFamily="34" charset="0"/>
                  <a:cs typeface="Arial" panose="020B0604020202020204" pitchFamily="34" charset="0"/>
                </a:defRPr>
              </a:lvl3pPr>
              <a:lvl4pPr marL="1600200" indent="-228600" defTabSz="369888" eaLnBrk="0" hangingPunct="0">
                <a:defRPr>
                  <a:solidFill>
                    <a:schemeClr val="tx1"/>
                  </a:solidFill>
                  <a:latin typeface="Arial" panose="020B0604020202020204" pitchFamily="34" charset="0"/>
                  <a:cs typeface="Arial" panose="020B0604020202020204" pitchFamily="34" charset="0"/>
                </a:defRPr>
              </a:lvl4pPr>
              <a:lvl5pPr marL="2057400" indent="-228600" defTabSz="369888" eaLnBrk="0" hangingPunct="0">
                <a:defRPr>
                  <a:solidFill>
                    <a:schemeClr val="tx1"/>
                  </a:solidFill>
                  <a:latin typeface="Arial" panose="020B0604020202020204" pitchFamily="34" charset="0"/>
                  <a:cs typeface="Arial" panose="020B0604020202020204" pitchFamily="34" charset="0"/>
                </a:defRPr>
              </a:lvl5pPr>
              <a:lvl6pPr marL="25146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pPr>
              <a:r>
                <a:rPr lang="en-US" altLang="en-US" dirty="0">
                  <a:solidFill>
                    <a:srgbClr val="000000"/>
                  </a:solidFill>
                </a:rPr>
                <a:t>SQL Access Advisor</a:t>
              </a:r>
            </a:p>
          </p:txBody>
        </p:sp>
      </p:grpSp>
    </p:spTree>
    <p:custDataLst>
      <p:tags r:id="rId1"/>
    </p:custDataLst>
    <p:extLst>
      <p:ext uri="{BB962C8B-B14F-4D97-AF65-F5344CB8AC3E}">
        <p14:creationId xmlns:p14="http://schemas.microsoft.com/office/powerpoint/2010/main" val="214574188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4"/>
          <p:cNvSpPr>
            <a:spLocks noGrp="1" noChangeArrowheads="1"/>
          </p:cNvSpPr>
          <p:nvPr>
            <p:ph type="title"/>
          </p:nvPr>
        </p:nvSpPr>
        <p:spPr>
          <a:noFill/>
        </p:spPr>
        <p:txBody>
          <a:bodyPr>
            <a:normAutofit fontScale="90000"/>
          </a:bodyPr>
          <a:lstStyle/>
          <a:p>
            <a:pPr eaLnBrk="1" hangingPunct="1"/>
            <a:r>
              <a:rPr lang="en-US" altLang="en-US" dirty="0"/>
              <a:t>Oracle </a:t>
            </a:r>
            <a:r>
              <a:rPr lang="en-US" altLang="en-US" dirty="0" smtClean="0"/>
              <a:t>Optimizer</a:t>
            </a:r>
            <a:br>
              <a:rPr lang="en-US" altLang="en-US" dirty="0" smtClean="0"/>
            </a:br>
            <a:r>
              <a:rPr lang="en-US" altLang="en-US" dirty="0"/>
              <a:t/>
            </a:r>
            <a:br>
              <a:rPr lang="en-US" altLang="en-US" dirty="0"/>
            </a:br>
            <a:endParaRPr lang="en-US" altLang="en-US" dirty="0"/>
          </a:p>
        </p:txBody>
      </p:sp>
      <p:pic>
        <p:nvPicPr>
          <p:cNvPr id="5123" name="Picture 6" descr="OptimizerComponent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20898" y="922258"/>
            <a:ext cx="5947029" cy="5013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Rectangle 7"/>
          <p:cNvSpPr>
            <a:spLocks noChangeArrowheads="1"/>
          </p:cNvSpPr>
          <p:nvPr/>
        </p:nvSpPr>
        <p:spPr bwMode="auto">
          <a:xfrm>
            <a:off x="3351212" y="1140885"/>
            <a:ext cx="990600" cy="381000"/>
          </a:xfrm>
          <a:prstGeom prst="rect">
            <a:avLst/>
          </a:prstGeom>
          <a:solidFill>
            <a:schemeClr val="bg1"/>
          </a:solidFill>
          <a:ln w="28575" algn="ctr">
            <a:solidFill>
              <a:schemeClr val="bg1"/>
            </a:solidFill>
            <a:round/>
            <a:headEnd type="none" w="sm" len="sm"/>
            <a:tailEnd type="none" w="sm" len="sm"/>
          </a:ln>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Tree>
    <p:custDataLst>
      <p:tags r:id="rId1"/>
    </p:custDataLst>
    <p:extLst>
      <p:ext uri="{BB962C8B-B14F-4D97-AF65-F5344CB8AC3E}">
        <p14:creationId xmlns:p14="http://schemas.microsoft.com/office/powerpoint/2010/main" val="413145423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4"/>
          <p:cNvSpPr>
            <a:spLocks noGrp="1" noChangeArrowheads="1"/>
          </p:cNvSpPr>
          <p:nvPr>
            <p:ph type="title"/>
          </p:nvPr>
        </p:nvSpPr>
        <p:spPr>
          <a:noFill/>
        </p:spPr>
        <p:txBody>
          <a:bodyPr/>
          <a:lstStyle/>
          <a:p>
            <a:pPr eaLnBrk="1" hangingPunct="1"/>
            <a:r>
              <a:rPr lang="en-US" altLang="en-US" dirty="0"/>
              <a:t>Optimizer </a:t>
            </a:r>
            <a:r>
              <a:rPr lang="en-US" altLang="en-US" dirty="0" smtClean="0"/>
              <a:t>Statistics</a:t>
            </a:r>
            <a:br>
              <a:rPr lang="en-US" altLang="en-US" dirty="0" smtClean="0"/>
            </a:br>
            <a:endParaRPr lang="en-US" altLang="en-US" dirty="0"/>
          </a:p>
        </p:txBody>
      </p:sp>
      <p:sp>
        <p:nvSpPr>
          <p:cNvPr id="6147" name="Rectangle 7"/>
          <p:cNvSpPr>
            <a:spLocks noChangeArrowheads="1"/>
          </p:cNvSpPr>
          <p:nvPr/>
        </p:nvSpPr>
        <p:spPr bwMode="auto">
          <a:xfrm>
            <a:off x="3808412" y="1447800"/>
            <a:ext cx="838200" cy="381000"/>
          </a:xfrm>
          <a:prstGeom prst="rect">
            <a:avLst/>
          </a:prstGeom>
          <a:solidFill>
            <a:schemeClr val="bg1"/>
          </a:solidFill>
          <a:ln w="28575" algn="ctr">
            <a:solidFill>
              <a:schemeClr val="bg1"/>
            </a:solidFill>
            <a:round/>
            <a:headEnd type="none" w="sm" len="sm"/>
            <a:tailEnd type="none" w="sm" len="sm"/>
          </a:ln>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pic>
        <p:nvPicPr>
          <p:cNvPr id="6148" name="Picture 4" descr="OptimizerStat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15544" y="914401"/>
            <a:ext cx="4757737" cy="538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Rectangle 5"/>
          <p:cNvSpPr>
            <a:spLocks noChangeArrowheads="1"/>
          </p:cNvSpPr>
          <p:nvPr/>
        </p:nvSpPr>
        <p:spPr bwMode="auto">
          <a:xfrm>
            <a:off x="3895448" y="1020280"/>
            <a:ext cx="1349929" cy="245441"/>
          </a:xfrm>
          <a:prstGeom prst="rect">
            <a:avLst/>
          </a:prstGeom>
          <a:solidFill>
            <a:schemeClr val="bg1"/>
          </a:solidFill>
          <a:ln w="28575" algn="ctr">
            <a:solidFill>
              <a:schemeClr val="bg1"/>
            </a:solidFill>
            <a:round/>
            <a:headEnd type="none" w="sm" len="sm"/>
            <a:tailEnd type="none" w="sm" len="sm"/>
          </a:ln>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6150" name="Rectangle 8"/>
          <p:cNvSpPr>
            <a:spLocks noChangeArrowheads="1"/>
          </p:cNvSpPr>
          <p:nvPr/>
        </p:nvSpPr>
        <p:spPr bwMode="auto">
          <a:xfrm>
            <a:off x="5027612" y="1066800"/>
            <a:ext cx="1219200" cy="152400"/>
          </a:xfrm>
          <a:prstGeom prst="rect">
            <a:avLst/>
          </a:prstGeom>
          <a:solidFill>
            <a:schemeClr val="bg1"/>
          </a:solidFill>
          <a:ln w="28575" algn="ctr">
            <a:solidFill>
              <a:schemeClr val="bg1"/>
            </a:solidFill>
            <a:round/>
            <a:headEnd type="none" w="sm" len="sm"/>
            <a:tailEnd type="none" w="sm" len="sm"/>
          </a:ln>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Tree>
    <p:custDataLst>
      <p:tags r:id="rId1"/>
    </p:custDataLst>
    <p:extLst>
      <p:ext uri="{BB962C8B-B14F-4D97-AF65-F5344CB8AC3E}">
        <p14:creationId xmlns:p14="http://schemas.microsoft.com/office/powerpoint/2010/main" val="111732152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4"/>
          <p:cNvSpPr>
            <a:spLocks noGrp="1" noChangeArrowheads="1"/>
          </p:cNvSpPr>
          <p:nvPr>
            <p:ph type="title"/>
          </p:nvPr>
        </p:nvSpPr>
        <p:spPr>
          <a:noFill/>
        </p:spPr>
        <p:txBody>
          <a:bodyPr/>
          <a:lstStyle/>
          <a:p>
            <a:pPr eaLnBrk="1" hangingPunct="1"/>
            <a:r>
              <a:rPr lang="en-US" altLang="en-US" dirty="0"/>
              <a:t>Optimizer Statistics </a:t>
            </a:r>
            <a:r>
              <a:rPr lang="en-US" altLang="en-US" dirty="0" smtClean="0"/>
              <a:t>Collection</a:t>
            </a:r>
            <a:br>
              <a:rPr lang="en-US" altLang="en-US" dirty="0" smtClean="0"/>
            </a:br>
            <a:endParaRPr lang="en-US" altLang="en-US" dirty="0"/>
          </a:p>
        </p:txBody>
      </p:sp>
      <p:sp>
        <p:nvSpPr>
          <p:cNvPr id="7171" name="Rectangle 7"/>
          <p:cNvSpPr>
            <a:spLocks noChangeArrowheads="1"/>
          </p:cNvSpPr>
          <p:nvPr/>
        </p:nvSpPr>
        <p:spPr bwMode="auto">
          <a:xfrm>
            <a:off x="3808412" y="1447800"/>
            <a:ext cx="838200" cy="381000"/>
          </a:xfrm>
          <a:prstGeom prst="rect">
            <a:avLst/>
          </a:prstGeom>
          <a:solidFill>
            <a:schemeClr val="bg1"/>
          </a:solidFill>
          <a:ln w="28575" algn="ctr">
            <a:solidFill>
              <a:schemeClr val="bg1"/>
            </a:solidFill>
            <a:round/>
            <a:headEnd type="none" w="sm" len="sm"/>
            <a:tailEnd type="none" w="sm" len="sm"/>
          </a:ln>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7172" name="Rectangle 5"/>
          <p:cNvSpPr>
            <a:spLocks noChangeArrowheads="1"/>
          </p:cNvSpPr>
          <p:nvPr/>
        </p:nvSpPr>
        <p:spPr bwMode="auto">
          <a:xfrm>
            <a:off x="4189412" y="1066800"/>
            <a:ext cx="762000" cy="152400"/>
          </a:xfrm>
          <a:prstGeom prst="rect">
            <a:avLst/>
          </a:prstGeom>
          <a:solidFill>
            <a:schemeClr val="bg1"/>
          </a:solidFill>
          <a:ln w="28575" algn="ctr">
            <a:solidFill>
              <a:schemeClr val="bg1"/>
            </a:solidFill>
            <a:round/>
            <a:headEnd type="none" w="sm" len="sm"/>
            <a:tailEnd type="none" w="sm" len="sm"/>
          </a:ln>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7173" name="Rectangle 8"/>
          <p:cNvSpPr>
            <a:spLocks noChangeArrowheads="1"/>
          </p:cNvSpPr>
          <p:nvPr/>
        </p:nvSpPr>
        <p:spPr bwMode="auto">
          <a:xfrm>
            <a:off x="5027612" y="1066800"/>
            <a:ext cx="1219200" cy="152400"/>
          </a:xfrm>
          <a:prstGeom prst="rect">
            <a:avLst/>
          </a:prstGeom>
          <a:solidFill>
            <a:schemeClr val="bg1"/>
          </a:solidFill>
          <a:ln w="28575" algn="ctr">
            <a:solidFill>
              <a:schemeClr val="bg1"/>
            </a:solidFill>
            <a:round/>
            <a:headEnd type="none" w="sm" len="sm"/>
            <a:tailEnd type="none" w="sm" len="sm"/>
          </a:ln>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pic>
        <p:nvPicPr>
          <p:cNvPr id="7174" name="Picture 6" descr="DynamicStatistic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03086" y="888207"/>
            <a:ext cx="5982653" cy="508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5" name="Rectangle 9"/>
          <p:cNvSpPr>
            <a:spLocks noChangeArrowheads="1"/>
          </p:cNvSpPr>
          <p:nvPr/>
        </p:nvSpPr>
        <p:spPr bwMode="auto">
          <a:xfrm>
            <a:off x="3234028" y="1042856"/>
            <a:ext cx="2479384" cy="304800"/>
          </a:xfrm>
          <a:prstGeom prst="rect">
            <a:avLst/>
          </a:prstGeom>
          <a:solidFill>
            <a:schemeClr val="bg1"/>
          </a:solidFill>
          <a:ln w="28575" algn="ctr">
            <a:solidFill>
              <a:schemeClr val="bg1"/>
            </a:solidFill>
            <a:round/>
            <a:headEnd type="none" w="sm" len="sm"/>
            <a:tailEnd type="none" w="sm" len="sm"/>
          </a:ln>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Tree>
    <p:custDataLst>
      <p:tags r:id="rId1"/>
    </p:custDataLst>
    <p:extLst>
      <p:ext uri="{BB962C8B-B14F-4D97-AF65-F5344CB8AC3E}">
        <p14:creationId xmlns:p14="http://schemas.microsoft.com/office/powerpoint/2010/main" val="17747716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8847800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4"/>
          <p:cNvSpPr>
            <a:spLocks noGrp="1" noChangeArrowheads="1"/>
          </p:cNvSpPr>
          <p:nvPr>
            <p:ph type="title"/>
          </p:nvPr>
        </p:nvSpPr>
        <p:spPr>
          <a:noFill/>
        </p:spPr>
        <p:txBody>
          <a:bodyPr/>
          <a:lstStyle/>
          <a:p>
            <a:pPr eaLnBrk="1" hangingPunct="1"/>
            <a:r>
              <a:rPr lang="en-US" altLang="en-US" dirty="0"/>
              <a:t>Setting Optimizer Statistics Preferences</a:t>
            </a:r>
          </a:p>
        </p:txBody>
      </p:sp>
      <p:sp>
        <p:nvSpPr>
          <p:cNvPr id="4" name="Rectangle 20"/>
          <p:cNvSpPr>
            <a:spLocks noChangeArrowheads="1"/>
          </p:cNvSpPr>
          <p:nvPr/>
        </p:nvSpPr>
        <p:spPr bwMode="blackWhite">
          <a:xfrm>
            <a:off x="2055812" y="1600200"/>
            <a:ext cx="8046720" cy="762000"/>
          </a:xfrm>
          <a:prstGeom prst="rect">
            <a:avLst/>
          </a:prstGeom>
          <a:solidFill>
            <a:schemeClr val="accent3">
              <a:lumMod val="40000"/>
              <a:lumOff val="60000"/>
            </a:schemeClr>
          </a:solidFill>
          <a:ln w="28575">
            <a:solidFill>
              <a:srgbClr val="000000"/>
            </a:solidFill>
            <a:miter lim="800000"/>
            <a:headEnd/>
            <a:tailEnd/>
          </a:ln>
        </p:spPr>
        <p:txBody>
          <a:bodyPr lIns="46038" tIns="46038" rIns="46038" bIns="46038" anchor="ctr"/>
          <a:lstStyle/>
          <a:p>
            <a:pPr defTabSz="822325" eaLnBrk="0" hangingPunct="0">
              <a:lnSpc>
                <a:spcPct val="95000"/>
              </a:lnSpc>
              <a:defRPr/>
            </a:pPr>
            <a:r>
              <a:rPr lang="en-US" b="1" dirty="0">
                <a:solidFill>
                  <a:srgbClr val="000000"/>
                </a:solidFill>
                <a:latin typeface="Courier New" pitchFamily="49" charset="0"/>
                <a:cs typeface="Courier New" pitchFamily="49" charset="0"/>
              </a:rPr>
              <a:t>DBMS_STATS.GATHER_*_STATS</a:t>
            </a:r>
            <a:r>
              <a:rPr lang="en-US" b="1" dirty="0">
                <a:solidFill>
                  <a:srgbClr val="000000"/>
                </a:solidFill>
                <a:latin typeface="Arial" charset="0"/>
                <a:cs typeface="Arial" charset="0"/>
              </a:rPr>
              <a:t> procedures: Gather statistics for an entire database or for individual objects using default values </a:t>
            </a:r>
          </a:p>
        </p:txBody>
      </p:sp>
      <p:sp>
        <p:nvSpPr>
          <p:cNvPr id="5" name="Rectangle 20"/>
          <p:cNvSpPr>
            <a:spLocks noChangeArrowheads="1"/>
          </p:cNvSpPr>
          <p:nvPr/>
        </p:nvSpPr>
        <p:spPr bwMode="blackWhite">
          <a:xfrm>
            <a:off x="2055812" y="2514600"/>
            <a:ext cx="8046720" cy="762000"/>
          </a:xfrm>
          <a:prstGeom prst="rect">
            <a:avLst/>
          </a:prstGeom>
          <a:solidFill>
            <a:schemeClr val="accent3">
              <a:lumMod val="20000"/>
              <a:lumOff val="80000"/>
            </a:schemeClr>
          </a:solidFill>
          <a:ln w="28575">
            <a:solidFill>
              <a:srgbClr val="000000"/>
            </a:solidFill>
            <a:miter lim="800000"/>
            <a:headEnd/>
            <a:tailEnd/>
          </a:ln>
        </p:spPr>
        <p:txBody>
          <a:bodyPr lIns="46038" tIns="46038" rIns="46038" bIns="46038" anchor="ctr"/>
          <a:lstStyle/>
          <a:p>
            <a:pPr defTabSz="822325" eaLnBrk="0" hangingPunct="0">
              <a:lnSpc>
                <a:spcPct val="95000"/>
              </a:lnSpc>
              <a:defRPr/>
            </a:pPr>
            <a:r>
              <a:rPr lang="en-US" b="1" dirty="0">
                <a:solidFill>
                  <a:srgbClr val="000000"/>
                </a:solidFill>
                <a:latin typeface="Arial" charset="0"/>
                <a:cs typeface="Arial" charset="0"/>
              </a:rPr>
              <a:t>Use the </a:t>
            </a:r>
            <a:r>
              <a:rPr lang="en-US" b="1" dirty="0">
                <a:solidFill>
                  <a:srgbClr val="000000"/>
                </a:solidFill>
                <a:latin typeface="Courier New" pitchFamily="49" charset="0"/>
                <a:cs typeface="Courier New" pitchFamily="49" charset="0"/>
              </a:rPr>
              <a:t>SET_*_PREFS</a:t>
            </a:r>
            <a:r>
              <a:rPr lang="en-US" b="1" dirty="0">
                <a:solidFill>
                  <a:srgbClr val="000000"/>
                </a:solidFill>
                <a:latin typeface="Arial" charset="0"/>
                <a:cs typeface="Arial" charset="0"/>
              </a:rPr>
              <a:t> procedures to create preference values for any object that is not owned by </a:t>
            </a:r>
            <a:r>
              <a:rPr lang="en-US" b="1" dirty="0">
                <a:solidFill>
                  <a:srgbClr val="000000"/>
                </a:solidFill>
                <a:latin typeface="Courier New" pitchFamily="49" charset="0"/>
                <a:cs typeface="Courier New" pitchFamily="49" charset="0"/>
              </a:rPr>
              <a:t>SYS</a:t>
            </a:r>
            <a:r>
              <a:rPr lang="en-US" b="1" dirty="0">
                <a:solidFill>
                  <a:srgbClr val="000000"/>
                </a:solidFill>
                <a:latin typeface="Arial" charset="0"/>
                <a:cs typeface="Arial" charset="0"/>
              </a:rPr>
              <a:t> or </a:t>
            </a:r>
            <a:r>
              <a:rPr lang="en-US" b="1" dirty="0">
                <a:solidFill>
                  <a:srgbClr val="000000"/>
                </a:solidFill>
                <a:latin typeface="Courier New" pitchFamily="49" charset="0"/>
                <a:cs typeface="Courier New" pitchFamily="49" charset="0"/>
              </a:rPr>
              <a:t>SYSTEM</a:t>
            </a:r>
          </a:p>
        </p:txBody>
      </p:sp>
      <p:sp>
        <p:nvSpPr>
          <p:cNvPr id="6" name="Rectangle 20"/>
          <p:cNvSpPr>
            <a:spLocks noChangeArrowheads="1"/>
          </p:cNvSpPr>
          <p:nvPr/>
        </p:nvSpPr>
        <p:spPr bwMode="blackWhite">
          <a:xfrm>
            <a:off x="2055812" y="3429000"/>
            <a:ext cx="8046720" cy="762000"/>
          </a:xfrm>
          <a:prstGeom prst="rect">
            <a:avLst/>
          </a:prstGeom>
          <a:solidFill>
            <a:schemeClr val="accent3">
              <a:lumMod val="40000"/>
              <a:lumOff val="60000"/>
            </a:schemeClr>
          </a:solidFill>
          <a:ln w="28575">
            <a:solidFill>
              <a:srgbClr val="000000"/>
            </a:solidFill>
            <a:miter lim="800000"/>
            <a:headEnd/>
            <a:tailEnd/>
          </a:ln>
        </p:spPr>
        <p:txBody>
          <a:bodyPr lIns="46038" tIns="46038" rIns="46038" bIns="46038" anchor="ctr"/>
          <a:lstStyle/>
          <a:p>
            <a:pPr defTabSz="822325" eaLnBrk="0" hangingPunct="0">
              <a:lnSpc>
                <a:spcPct val="95000"/>
              </a:lnSpc>
              <a:defRPr/>
            </a:pPr>
            <a:r>
              <a:rPr lang="en-US" b="1" dirty="0">
                <a:solidFill>
                  <a:srgbClr val="000000"/>
                </a:solidFill>
                <a:latin typeface="Arial" charset="0"/>
                <a:cs typeface="Arial" charset="0"/>
              </a:rPr>
              <a:t>Query </a:t>
            </a:r>
            <a:r>
              <a:rPr lang="en-US" b="1" dirty="0">
                <a:solidFill>
                  <a:srgbClr val="000000"/>
                </a:solidFill>
                <a:latin typeface="Courier New" pitchFamily="49" charset="0"/>
                <a:cs typeface="Courier New" pitchFamily="49" charset="0"/>
              </a:rPr>
              <a:t>DBA_TAB_STAT_PREFS</a:t>
            </a:r>
            <a:r>
              <a:rPr lang="en-US" b="1" dirty="0">
                <a:solidFill>
                  <a:srgbClr val="000000"/>
                </a:solidFill>
                <a:latin typeface="Arial" charset="0"/>
                <a:cs typeface="Arial" charset="0"/>
              </a:rPr>
              <a:t> to view object-level preferences</a:t>
            </a:r>
          </a:p>
        </p:txBody>
      </p:sp>
      <p:sp>
        <p:nvSpPr>
          <p:cNvPr id="7" name="Rectangle 20"/>
          <p:cNvSpPr>
            <a:spLocks noChangeArrowheads="1"/>
          </p:cNvSpPr>
          <p:nvPr/>
        </p:nvSpPr>
        <p:spPr bwMode="blackWhite">
          <a:xfrm>
            <a:off x="2086292" y="4343400"/>
            <a:ext cx="8046720" cy="762000"/>
          </a:xfrm>
          <a:prstGeom prst="rect">
            <a:avLst/>
          </a:prstGeom>
          <a:solidFill>
            <a:schemeClr val="accent3">
              <a:lumMod val="20000"/>
              <a:lumOff val="80000"/>
            </a:schemeClr>
          </a:solidFill>
          <a:ln w="28575">
            <a:solidFill>
              <a:srgbClr val="000000"/>
            </a:solidFill>
            <a:miter lim="800000"/>
            <a:headEnd/>
            <a:tailEnd/>
          </a:ln>
        </p:spPr>
        <p:txBody>
          <a:bodyPr lIns="46038" tIns="46038" rIns="46038" bIns="46038" anchor="ctr"/>
          <a:lstStyle/>
          <a:p>
            <a:pPr defTabSz="822325" eaLnBrk="0" hangingPunct="0">
              <a:lnSpc>
                <a:spcPct val="95000"/>
              </a:lnSpc>
              <a:defRPr/>
            </a:pPr>
            <a:r>
              <a:rPr lang="en-US" b="1" dirty="0">
                <a:solidFill>
                  <a:srgbClr val="000000"/>
                </a:solidFill>
                <a:latin typeface="Arial" charset="0"/>
                <a:cs typeface="Arial" charset="0"/>
              </a:rPr>
              <a:t>Execute the </a:t>
            </a:r>
            <a:r>
              <a:rPr lang="en-US" b="1" dirty="0">
                <a:solidFill>
                  <a:srgbClr val="000000"/>
                </a:solidFill>
                <a:latin typeface="Courier New" pitchFamily="49" charset="0"/>
                <a:cs typeface="Courier New" pitchFamily="49" charset="0"/>
              </a:rPr>
              <a:t>DBMS_STATS.GET_PREFS</a:t>
            </a:r>
            <a:r>
              <a:rPr lang="en-US" b="1" dirty="0">
                <a:solidFill>
                  <a:srgbClr val="000000"/>
                </a:solidFill>
              </a:rPr>
              <a:t> procedure for each preference to see the global preferences</a:t>
            </a:r>
            <a:endParaRPr lang="en-US" b="1" dirty="0">
              <a:solidFill>
                <a:srgbClr val="000000"/>
              </a:solidFill>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val="38244928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2312948426"/>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ae443b16b719bbaaf407130fbe4cceeda0b8a7"/>
  <p:tag name="ARTICULATE_PROJECT_OPEN" val="0"/>
  <p:tag name="ARTICULATE_SLIDE_COUNT" val="22"/>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612</TotalTime>
  <Words>4055</Words>
  <Application>Microsoft Office PowerPoint</Application>
  <PresentationFormat>Custom</PresentationFormat>
  <Paragraphs>243</Paragraphs>
  <Slides>22</Slides>
  <Notes>22</Notes>
  <HiddenSlides>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SimSun</vt:lpstr>
      <vt:lpstr>Arial</vt:lpstr>
      <vt:lpstr>Arial Narrow</vt:lpstr>
      <vt:lpstr>Calibri</vt:lpstr>
      <vt:lpstr>Calibri Light</vt:lpstr>
      <vt:lpstr>Courier New</vt:lpstr>
      <vt:lpstr>Times New Roman</vt:lpstr>
      <vt:lpstr>Office Theme</vt:lpstr>
      <vt:lpstr>Tuning SQL</vt:lpstr>
      <vt:lpstr>Objectives</vt:lpstr>
      <vt:lpstr>SQL Tuning Process </vt:lpstr>
      <vt:lpstr>Oracle Optimizer  </vt:lpstr>
      <vt:lpstr>Optimizer Statistics </vt:lpstr>
      <vt:lpstr>Optimizer Statistics Collection </vt:lpstr>
      <vt:lpstr>PowerPoint Presentation</vt:lpstr>
      <vt:lpstr>Setting Optimizer Statistics Preferences</vt:lpstr>
      <vt:lpstr>PowerPoint Presentation</vt:lpstr>
      <vt:lpstr>Optimizer Statistics Advisor </vt:lpstr>
      <vt:lpstr>Optimizer Statistics Advisor Report </vt:lpstr>
      <vt:lpstr>Executing Optimizer Statistics Advisor Tasks </vt:lpstr>
      <vt:lpstr>SQL Plan Directives </vt:lpstr>
      <vt:lpstr>Adaptive Execution Plans  </vt:lpstr>
      <vt:lpstr>PowerPoint Presentation</vt:lpstr>
      <vt:lpstr>SQL Tuning Advisor: Overview </vt:lpstr>
      <vt:lpstr>PowerPoint Presentation</vt:lpstr>
      <vt:lpstr>SQL Access Advisor: Overview </vt:lpstr>
      <vt:lpstr>SQL Performance Analyzer: Overview </vt:lpstr>
      <vt:lpstr>PowerPoint Presentation</vt:lpstr>
      <vt:lpstr>Summary</vt:lpstr>
      <vt:lpstr>Practice 21: Overview </vt:lpstr>
    </vt:vector>
  </TitlesOfParts>
  <Company>Oracle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OU7_Jan2017</dc:subject>
  <dc:creator>Donna Keesling</dc:creator>
  <cp:keywords>OU7 PowerPoint Template</cp:keywords>
  <dc:description>Oracle University Production Services PowerPoint Template</dc:description>
  <cp:lastModifiedBy>HP</cp:lastModifiedBy>
  <cp:revision>43</cp:revision>
  <cp:lastPrinted>2002-03-28T23:57:22Z</cp:lastPrinted>
  <dcterms:created xsi:type="dcterms:W3CDTF">2017-12-14T14:58:14Z</dcterms:created>
  <dcterms:modified xsi:type="dcterms:W3CDTF">2021-01-08T17:34:31Z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