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ppt/tags/tag32.xml" ContentType="application/vnd.openxmlformats-officedocument.presentationml.tags+xml"/>
  <Override PartName="/ppt/notesSlides/notesSlide25.xml" ContentType="application/vnd.openxmlformats-officedocument.presentationml.notesSlide+xml"/>
  <Override PartName="/ppt/tags/tag33.xml" ContentType="application/vnd.openxmlformats-officedocument.presentationml.tags+xml"/>
  <Override PartName="/ppt/notesSlides/notesSlide26.xml" ContentType="application/vnd.openxmlformats-officedocument.presentationml.notesSlide+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notesSlides/notesSlide33.xml" ContentType="application/vnd.openxmlformats-officedocument.presentationml.notesSlide+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notesSlides/notesSlide35.xml" ContentType="application/vnd.openxmlformats-officedocument.presentationml.notesSlide+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tags/tag49.xml" ContentType="application/vnd.openxmlformats-officedocument.presentationml.tags+xml"/>
  <Override PartName="/ppt/notesSlides/notesSlide42.xml" ContentType="application/vnd.openxmlformats-officedocument.presentationml.notesSlide+xml"/>
  <Override PartName="/ppt/tags/tag50.xml" ContentType="application/vnd.openxmlformats-officedocument.presentationml.tags+xml"/>
  <Override PartName="/ppt/notesSlides/notesSlide43.xml" ContentType="application/vnd.openxmlformats-officedocument.presentationml.notesSlide+xml"/>
  <Override PartName="/ppt/tags/tag51.xml" ContentType="application/vnd.openxmlformats-officedocument.presentationml.tags+xml"/>
  <Override PartName="/ppt/notesSlides/notesSlide4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5.xml" ContentType="application/vnd.openxmlformats-officedocument.presentationml.notesSlide+xml"/>
  <Override PartName="/ppt/tags/tag66.xml" ContentType="application/vnd.openxmlformats-officedocument.presentationml.tags+xml"/>
  <Override PartName="/ppt/notesSlides/notesSlide46.xml" ContentType="application/vnd.openxmlformats-officedocument.presentationml.notesSlide+xml"/>
  <Override PartName="/ppt/tags/tag67.xml" ContentType="application/vnd.openxmlformats-officedocument.presentationml.tags+xml"/>
  <Override PartName="/ppt/notesSlides/notesSlide47.xml" ContentType="application/vnd.openxmlformats-officedocument.presentationml.notesSlide+xml"/>
  <Override PartName="/ppt/tags/tag68.xml" ContentType="application/vnd.openxmlformats-officedocument.presentationml.tags+xml"/>
  <Override PartName="/ppt/notesSlides/notesSlide48.xml" ContentType="application/vnd.openxmlformats-officedocument.presentationml.notesSlide+xml"/>
  <Override PartName="/ppt/tags/tag69.xml" ContentType="application/vnd.openxmlformats-officedocument.presentationml.tags+xml"/>
  <Override PartName="/ppt/notesSlides/notesSlide49.xml" ContentType="application/vnd.openxmlformats-officedocument.presentationml.notesSlide+xml"/>
  <Override PartName="/ppt/tags/tag70.xml" ContentType="application/vnd.openxmlformats-officedocument.presentationml.tags+xml"/>
  <Override PartName="/ppt/notesSlides/notesSlide50.xml" ContentType="application/vnd.openxmlformats-officedocument.presentationml.notesSlide+xml"/>
  <Override PartName="/ppt/tags/tag71.xml" ContentType="application/vnd.openxmlformats-officedocument.presentationml.tags+xml"/>
  <Override PartName="/ppt/notesSlides/notesSlide51.xml" ContentType="application/vnd.openxmlformats-officedocument.presentationml.notesSlide+xml"/>
  <Override PartName="/ppt/tags/tag72.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8" r:id="rId1"/>
  </p:sldMasterIdLst>
  <p:notesMasterIdLst>
    <p:notesMasterId r:id="rId54"/>
  </p:notesMasterIdLst>
  <p:handoutMasterIdLst>
    <p:handoutMasterId r:id="rId55"/>
  </p:handoutMasterIdLst>
  <p:sldIdLst>
    <p:sldId id="259" r:id="rId2"/>
    <p:sldId id="261"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299" r:id="rId40"/>
    <p:sldId id="340" r:id="rId41"/>
    <p:sldId id="348" r:id="rId42"/>
    <p:sldId id="349" r:id="rId43"/>
    <p:sldId id="341" r:id="rId44"/>
    <p:sldId id="295" r:id="rId45"/>
    <p:sldId id="342" r:id="rId46"/>
    <p:sldId id="345" r:id="rId47"/>
    <p:sldId id="296" r:id="rId48"/>
    <p:sldId id="346" r:id="rId49"/>
    <p:sldId id="347" r:id="rId50"/>
    <p:sldId id="343" r:id="rId51"/>
    <p:sldId id="344" r:id="rId52"/>
    <p:sldId id="275" r:id="rId53"/>
  </p:sldIdLst>
  <p:sldSz cx="12188825" cy="6858000"/>
  <p:notesSz cx="7077075" cy="9363075"/>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48" userDrawn="1">
          <p15:clr>
            <a:srgbClr val="A4A3A4"/>
          </p15:clr>
        </p15:guide>
        <p15:guide id="2" orient="horz" pos="285" userDrawn="1">
          <p15:clr>
            <a:srgbClr val="A4A3A4"/>
          </p15:clr>
        </p15:guide>
        <p15:guide id="3"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a:srgbClr val="D8E1E6"/>
    <a:srgbClr val="BAD5E8"/>
    <a:srgbClr val="A1BCCD"/>
    <a:srgbClr val="5F5F5F"/>
    <a:srgbClr val="D8E3E4"/>
    <a:srgbClr val="FFF7EF"/>
    <a:srgbClr val="0000FF"/>
    <a:srgbClr val="DC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15378"/>
    </p:cViewPr>
  </p:sorterViewPr>
  <p:notesViewPr>
    <p:cSldViewPr showGuides="1">
      <p:cViewPr varScale="1">
        <p:scale>
          <a:sx n="66" d="100"/>
          <a:sy n="66" d="100"/>
        </p:scale>
        <p:origin x="3091" y="58"/>
      </p:cViewPr>
      <p:guideLst>
        <p:guide orient="horz" pos="2948"/>
        <p:guide orient="horz" pos="285"/>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4010985"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4010985"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33363" y="444500"/>
            <a:ext cx="6610350" cy="37195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6196" y="4473522"/>
            <a:ext cx="6479284" cy="4242928"/>
          </a:xfrm>
          <a:prstGeom prst="rect">
            <a:avLst/>
          </a:prstGeom>
          <a:noFill/>
          <a:ln w="9525">
            <a:noFill/>
            <a:miter lim="800000"/>
            <a:headEnd/>
            <a:tailEnd/>
          </a:ln>
          <a:effectLst/>
        </p:spPr>
        <p:txBody>
          <a:bodyPr vert="horz" wrap="square" lIns="13047" tIns="13047" rIns="13047" bIns="1304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8896" y="8801002"/>
            <a:ext cx="6479284" cy="241804"/>
          </a:xfrm>
          <a:prstGeom prst="rect">
            <a:avLst/>
          </a:prstGeom>
          <a:noFill/>
          <a:ln w="9525">
            <a:noFill/>
            <a:miter lim="800000"/>
            <a:headEnd/>
            <a:tailEnd/>
          </a:ln>
          <a:effectLst/>
        </p:spPr>
        <p:txBody>
          <a:bodyPr vert="horz" wrap="square" lIns="92373" tIns="46186" rIns="92373" bIns="46186"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2 - &lt;#&gt;</a:t>
            </a:r>
          </a:p>
        </p:txBody>
      </p:sp>
      <p:sp>
        <p:nvSpPr>
          <p:cNvPr id="4108" name="NotesMaster_TextBoxGuide" hidden="1"/>
          <p:cNvSpPr>
            <a:spLocks noChangeShapeType="1"/>
          </p:cNvSpPr>
          <p:nvPr/>
        </p:nvSpPr>
        <p:spPr bwMode="auto">
          <a:xfrm>
            <a:off x="462806" y="8560800"/>
            <a:ext cx="6151463" cy="0"/>
          </a:xfrm>
          <a:prstGeom prst="line">
            <a:avLst/>
          </a:prstGeom>
          <a:noFill/>
          <a:ln w="9525">
            <a:solidFill>
              <a:srgbClr val="008200"/>
            </a:solidFill>
            <a:prstDash val="sysDot"/>
            <a:round/>
            <a:headEnd/>
            <a:tailEnd/>
          </a:ln>
          <a:effectLst/>
        </p:spPr>
        <p:txBody>
          <a:bodyPr wrap="none" lIns="92373" tIns="46186" rIns="92373" bIns="46186"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5"/>
          <p:cNvSpPr>
            <a:spLocks noGrp="1" noRot="1" noChangeAspect="1" noTextEdit="1"/>
          </p:cNvSpPr>
          <p:nvPr>
            <p:ph type="sldImg"/>
          </p:nvPr>
        </p:nvSpPr>
        <p:spPr>
          <a:ln/>
        </p:spPr>
      </p:sp>
      <p:sp>
        <p:nvSpPr>
          <p:cNvPr id="686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buffer cache is the portion of the SGA that holds block images read from data files or constructed dynamically to satisfy the read consistency model. All users who are concurrently connected to the instance share access to the database buffer cache.</a:t>
            </a:r>
          </a:p>
          <a:p>
            <a:pPr lvl="1"/>
            <a:r>
              <a:rPr lang="en-US" altLang="en-US" dirty="0"/>
              <a:t>The first time an Oracle Database user process requires a particular piece of data, it searches for the data in the database buffer cache. If the process finds the data already in the cache (a cache hit), it can read the data directly from memory. If the process cannot find the data in the cache (a cache miss), it must copy the data block from a data file on disk into a buffer in the cache before accessing the data. Accessing data through a cache hit is faster than accessing data through a cache miss.</a:t>
            </a:r>
          </a:p>
          <a:p>
            <a:pPr lvl="1"/>
            <a:r>
              <a:rPr lang="en-US" altLang="en-US" dirty="0"/>
              <a:t>The buffers in the cache are managed by a complex algorithm that uses a combination of least recently used (LRU) lists and touch count. The LRU helps to ensure that the most recently used blocks tend to stay in memory to minimize disk access.</a:t>
            </a:r>
          </a:p>
          <a:p>
            <a:pPr lvl="1"/>
            <a:r>
              <a:rPr lang="en-US" altLang="en-US" dirty="0">
                <a:solidFill>
                  <a:schemeClr val="tx1"/>
                </a:solidFill>
              </a:rPr>
              <a:t>The keep buffer pool and the recycle buffer pool are used for specialized buffer pool tuning. The keep buffer pool is designed to retain buffers in memory longer than the LRU would normally retain them. The recycle buffer pool is designed to flush buffers from memory faster than the LRU normally would.</a:t>
            </a:r>
          </a:p>
          <a:p>
            <a:pPr lvl="1"/>
            <a:r>
              <a:rPr lang="en-US" altLang="en-US" dirty="0"/>
              <a:t>Additional buffer caches can be configured to hold blocks of a size that is different from the default block size.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CB67A1F-14B2-4A18-85C8-359AAF7DC21E}" type="slidenum">
              <a:rPr lang="en-US" altLang="en-US" smtClean="0"/>
              <a:t>10</a:t>
            </a:fld>
            <a:endParaRPr lang="en-US" altLang="en-US" dirty="0"/>
          </a:p>
        </p:txBody>
      </p:sp>
    </p:spTree>
    <p:extLst>
      <p:ext uri="{BB962C8B-B14F-4D97-AF65-F5344CB8AC3E}">
        <p14:creationId xmlns:p14="http://schemas.microsoft.com/office/powerpoint/2010/main" val="361874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5"/>
          <p:cNvSpPr>
            <a:spLocks noGrp="1" noRot="1" noChangeAspect="1" noTextEdit="1"/>
          </p:cNvSpPr>
          <p:nvPr>
            <p:ph type="sldImg"/>
          </p:nvPr>
        </p:nvSpPr>
        <p:spPr>
          <a:ln/>
        </p:spPr>
      </p:sp>
      <p:sp>
        <p:nvSpPr>
          <p:cNvPr id="6963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redo log buffer is a circular buffer in the SGA that holds information about changes made to the database. This information is stored in redo entries. Redo entries contain the information necessary to reconstruct (or redo) changes that are made to the database by DML, DDL, or internal operations. Redo entries are used for database recovery, if necessary.</a:t>
            </a:r>
          </a:p>
          <a:p>
            <a:pPr lvl="1"/>
            <a:r>
              <a:rPr lang="en-US" altLang="en-US" dirty="0"/>
              <a:t>As the server process makes changes to the buffer cache, redo entries are generated and written to the redo log buffer in the SGA. The redo entries take up continuous, sequential space in the buffer. The log writer background process writes the redo log buffer to the active redo log file (or group of files) on disk.</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C9D795FF-5F88-414A-8869-87DE1548359B}" type="slidenum">
              <a:rPr lang="en-US" altLang="en-US" smtClean="0"/>
              <a:t>11</a:t>
            </a:fld>
            <a:endParaRPr lang="en-US" altLang="en-US" dirty="0"/>
          </a:p>
        </p:txBody>
      </p:sp>
    </p:spTree>
    <p:extLst>
      <p:ext uri="{BB962C8B-B14F-4D97-AF65-F5344CB8AC3E}">
        <p14:creationId xmlns:p14="http://schemas.microsoft.com/office/powerpoint/2010/main" val="379447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5"/>
          <p:cNvSpPr>
            <a:spLocks noGrp="1" noRot="1" noChangeAspect="1" noTextEdit="1"/>
          </p:cNvSpPr>
          <p:nvPr>
            <p:ph type="sldImg"/>
          </p:nvPr>
        </p:nvSpPr>
        <p:spPr>
          <a:ln/>
        </p:spPr>
      </p:sp>
      <p:sp>
        <p:nvSpPr>
          <p:cNvPr id="7065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administrator can configure an optional memory area called the </a:t>
            </a:r>
            <a:r>
              <a:rPr lang="en-US" altLang="en-US" i="1" dirty="0"/>
              <a:t>large pool</a:t>
            </a:r>
            <a:r>
              <a:rPr lang="en-US" altLang="en-US" dirty="0"/>
              <a:t> to provide large memory allocations for:</a:t>
            </a:r>
          </a:p>
          <a:p>
            <a:pPr lvl="2"/>
            <a:r>
              <a:rPr lang="en-US" altLang="en-US" dirty="0"/>
              <a:t>Session memory for the shared server and the Oracle XA interface (used where transactions interact with multiple databases)</a:t>
            </a:r>
          </a:p>
          <a:p>
            <a:pPr lvl="2"/>
            <a:r>
              <a:rPr lang="en-US" altLang="en-US" dirty="0"/>
              <a:t>I/O server processes</a:t>
            </a:r>
          </a:p>
          <a:p>
            <a:pPr lvl="2"/>
            <a:r>
              <a:rPr lang="en-US" altLang="en-US" dirty="0"/>
              <a:t>Oracle Database backup and restore operations</a:t>
            </a:r>
          </a:p>
          <a:p>
            <a:pPr lvl="2"/>
            <a:r>
              <a:rPr lang="en-US" altLang="en-US" dirty="0">
                <a:solidFill>
                  <a:schemeClr val="tx1"/>
                </a:solidFill>
              </a:rPr>
              <a:t>Parallel Query operations</a:t>
            </a:r>
          </a:p>
          <a:p>
            <a:pPr lvl="2"/>
            <a:r>
              <a:rPr lang="en-US" altLang="en-US" dirty="0">
                <a:solidFill>
                  <a:schemeClr val="tx1"/>
                </a:solidFill>
              </a:rPr>
              <a:t>Advanced Queuing memory table storage</a:t>
            </a:r>
          </a:p>
          <a:p>
            <a:pPr lvl="1"/>
            <a:r>
              <a:rPr lang="en-US" altLang="en-US" dirty="0"/>
              <a:t>By allocating session memory from the large pool for shared server, Oracle XA, or parallel query buffers, Oracle Database can use the shared pool primarily for caching shared SQL and avoid the performance overhead that is caused by shrinking the shared SQL cache.</a:t>
            </a:r>
          </a:p>
          <a:p>
            <a:pPr lvl="1"/>
            <a:r>
              <a:rPr lang="en-US" altLang="en-US" dirty="0"/>
              <a:t>In addition, the memory for Oracle Database backup and restore operations, for I/O server processes and for parallel buffers, is allocated in buffers of a few hundred kilobytes. The large pool is better able to satisfy such large memory requests than the shared pool.</a:t>
            </a:r>
          </a:p>
          <a:p>
            <a:pPr lvl="1"/>
            <a:r>
              <a:rPr lang="en-US" altLang="en-US" dirty="0"/>
              <a:t>The large pool is not managed by a least recently used (LRU) list.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B4544865-18DD-4FF3-BA84-2E7CB219E359}" type="slidenum">
              <a:rPr lang="en-US" altLang="en-US" smtClean="0"/>
              <a:t>12</a:t>
            </a:fld>
            <a:endParaRPr lang="en-US" altLang="en-US" dirty="0"/>
          </a:p>
        </p:txBody>
      </p:sp>
    </p:spTree>
    <p:extLst>
      <p:ext uri="{BB962C8B-B14F-4D97-AF65-F5344CB8AC3E}">
        <p14:creationId xmlns:p14="http://schemas.microsoft.com/office/powerpoint/2010/main" val="2694976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5"/>
          <p:cNvSpPr>
            <a:spLocks noGrp="1" noRot="1" noChangeAspect="1" noTextEdit="1"/>
          </p:cNvSpPr>
          <p:nvPr>
            <p:ph type="sldImg"/>
          </p:nvPr>
        </p:nvSpPr>
        <p:spPr>
          <a:ln/>
        </p:spPr>
      </p:sp>
      <p:sp>
        <p:nvSpPr>
          <p:cNvPr id="7168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Java pool memory is used to store all session-specific Java code and data in the Java Virtual Machine (JVM). Java pool memory is used in different ways, depending on the mode in which Oracle Database is running.</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CCB64009-3CC9-4A21-A875-04B8F5255BF7}" type="slidenum">
              <a:rPr lang="en-US" altLang="en-US" smtClean="0"/>
              <a:t>13</a:t>
            </a:fld>
            <a:endParaRPr lang="en-US" altLang="en-US" dirty="0"/>
          </a:p>
        </p:txBody>
      </p:sp>
    </p:spTree>
    <p:extLst>
      <p:ext uri="{BB962C8B-B14F-4D97-AF65-F5344CB8AC3E}">
        <p14:creationId xmlns:p14="http://schemas.microsoft.com/office/powerpoint/2010/main" val="199341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5"/>
          <p:cNvSpPr>
            <a:spLocks noGrp="1" noRot="1" noChangeAspect="1" noTextEdit="1"/>
          </p:cNvSpPr>
          <p:nvPr>
            <p:ph type="sldImg"/>
          </p:nvPr>
        </p:nvSpPr>
        <p:spPr>
          <a:ln/>
        </p:spPr>
      </p:sp>
      <p:sp>
        <p:nvSpPr>
          <p:cNvPr id="7270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Streams pool is used exclusively by Oracle Streams. The Streams pool stores buffered queue messages and provides memory for Oracle Streams capture processes and apply processes.</a:t>
            </a:r>
          </a:p>
          <a:p>
            <a:pPr lvl="1"/>
            <a:r>
              <a:rPr lang="en-US" altLang="en-US" dirty="0"/>
              <a:t>Unless you specifically configure it, the size of the Streams pool starts at zero. The pool size grows dynamically as needed when Oracle Streams is used.</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520A1044-4CB6-4782-9EAA-E12CF26ACA8E}" type="slidenum">
              <a:rPr lang="en-US" altLang="en-US" smtClean="0"/>
              <a:t>14</a:t>
            </a:fld>
            <a:endParaRPr lang="en-US" altLang="en-US" dirty="0"/>
          </a:p>
        </p:txBody>
      </p:sp>
    </p:spTree>
    <p:extLst>
      <p:ext uri="{BB962C8B-B14F-4D97-AF65-F5344CB8AC3E}">
        <p14:creationId xmlns:p14="http://schemas.microsoft.com/office/powerpoint/2010/main" val="232294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Program Global Area (PGA) is a private memory region containing data and control information for a server process. Each server process has a distinct PGA. Access to it is exclusive to that server process, and it is read only by Oracle code acting on behalf of it. It is not available for developer’s code.</a:t>
            </a:r>
          </a:p>
          <a:p>
            <a:pPr lvl="1"/>
            <a:r>
              <a:rPr lang="en-US" altLang="en-US" dirty="0"/>
              <a:t>Every PGA contains stack space. In a dedicated server environment, each user connecting to the database instance has a separate server process. For this type of connection, the PGA contains a subdivision of memory known as the User Global Area (UGA). The UGA is composed of:</a:t>
            </a:r>
          </a:p>
          <a:p>
            <a:pPr lvl="2"/>
            <a:r>
              <a:rPr lang="en-US" altLang="en-US" dirty="0"/>
              <a:t>Cursor area for storing runtime information on cursors</a:t>
            </a:r>
          </a:p>
          <a:p>
            <a:pPr lvl="2"/>
            <a:r>
              <a:rPr lang="en-US" altLang="en-US" dirty="0"/>
              <a:t>User session data storage area for control information about a session</a:t>
            </a:r>
          </a:p>
          <a:p>
            <a:pPr lvl="2"/>
            <a:r>
              <a:rPr lang="en-US" altLang="en-US" dirty="0"/>
              <a:t>SQL working areas for processing SQL statements consisting of:</a:t>
            </a:r>
          </a:p>
          <a:p>
            <a:pPr lvl="3"/>
            <a:r>
              <a:rPr lang="en-US" altLang="en-US" dirty="0"/>
              <a:t>A sort area for functions that order data such as </a:t>
            </a:r>
            <a:r>
              <a:rPr lang="en-US" altLang="en-US" dirty="0">
                <a:latin typeface="Courier New" panose="02070309020205020404" pitchFamily="49" charset="0"/>
                <a:cs typeface="Courier New" panose="02070309020205020404" pitchFamily="49" charset="0"/>
              </a:rPr>
              <a:t>ORDER</a:t>
            </a:r>
            <a:r>
              <a:rPr lang="en-US" altLang="en-US" dirty="0"/>
              <a:t> </a:t>
            </a:r>
            <a:r>
              <a:rPr lang="en-US" altLang="en-US" dirty="0">
                <a:latin typeface="Courier New" panose="02070309020205020404" pitchFamily="49" charset="0"/>
                <a:cs typeface="Courier New" panose="02070309020205020404" pitchFamily="49" charset="0"/>
              </a:rPr>
              <a:t>BY</a:t>
            </a:r>
            <a:r>
              <a:rPr lang="en-US" altLang="en-US" dirty="0"/>
              <a:t> and </a:t>
            </a:r>
            <a:r>
              <a:rPr lang="en-US" altLang="en-US" dirty="0">
                <a:latin typeface="Courier New" panose="02070309020205020404" pitchFamily="49" charset="0"/>
                <a:cs typeface="Courier New" panose="02070309020205020404" pitchFamily="49" charset="0"/>
              </a:rPr>
              <a:t>GROUP</a:t>
            </a:r>
            <a:r>
              <a:rPr lang="en-US" altLang="en-US" dirty="0"/>
              <a:t> </a:t>
            </a:r>
            <a:r>
              <a:rPr lang="en-US" altLang="en-US" dirty="0">
                <a:latin typeface="Courier New" panose="02070309020205020404" pitchFamily="49" charset="0"/>
                <a:cs typeface="Courier New" panose="02070309020205020404" pitchFamily="49" charset="0"/>
              </a:rPr>
              <a:t>BY</a:t>
            </a:r>
          </a:p>
          <a:p>
            <a:pPr lvl="3"/>
            <a:r>
              <a:rPr lang="en-US" altLang="en-US" dirty="0"/>
              <a:t>A hash area for performing hash joins of tables</a:t>
            </a:r>
          </a:p>
          <a:p>
            <a:pPr lvl="3"/>
            <a:r>
              <a:rPr lang="en-US" altLang="en-US" dirty="0"/>
              <a:t>A create bitmap area used in bitmap index creation common to data warehouses</a:t>
            </a:r>
          </a:p>
          <a:p>
            <a:pPr lvl="3"/>
            <a:r>
              <a:rPr lang="en-US" altLang="en-US" dirty="0"/>
              <a:t>A bitmap merge area used for resolving bitmap index plan execution</a:t>
            </a:r>
          </a:p>
          <a:p>
            <a:pPr lvl="1"/>
            <a:r>
              <a:rPr lang="en-US" altLang="en-US" dirty="0"/>
              <a:t>In a shared server environment, multiple client users share the server process. In this model, the UGA is moved into the SGA (shared pool or large pool if configured), leaving the PGA with only stack space.</a:t>
            </a:r>
          </a:p>
        </p:txBody>
      </p:sp>
      <p:sp>
        <p:nvSpPr>
          <p:cNvPr id="73731" name="Slide Image Placeholder 7"/>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30CC667E-4C27-4F2C-998B-7B2A3B7386BA}" type="slidenum">
              <a:rPr lang="en-US" altLang="en-US" smtClean="0"/>
              <a:t>15</a:t>
            </a:fld>
            <a:endParaRPr lang="en-US" altLang="en-US" dirty="0"/>
          </a:p>
        </p:txBody>
      </p:sp>
    </p:spTree>
    <p:extLst>
      <p:ext uri="{BB962C8B-B14F-4D97-AF65-F5344CB8AC3E}">
        <p14:creationId xmlns:p14="http://schemas.microsoft.com/office/powerpoint/2010/main" val="4226511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In-Memory Column Store feature enables objects (tables, partitions, and other types) to be stored in memory in a new format known as the </a:t>
            </a:r>
            <a:r>
              <a:rPr lang="en-US" altLang="en-US" i="1" dirty="0"/>
              <a:t>columnar format</a:t>
            </a:r>
            <a:r>
              <a:rPr lang="en-US" altLang="en-US" dirty="0"/>
              <a:t>. This format enables scans, joins, and aggregates to perform much faster than the traditional on-disk format, thus providing fast reporting and DML performance for both OLTP and DW environments. This is particularly useful for analytic applications that operate on few columns returning many rows rather than for OLTP that operates on few rows returning many columns. The DBA must define the segments that are to be populated into the in-memory column store (IM column store), such as hot tables, partitions, and, more precisely, the more frequently accessed columns.</a:t>
            </a:r>
          </a:p>
          <a:p>
            <a:pPr lvl="1"/>
            <a:r>
              <a:rPr lang="en-US" altLang="en-US" dirty="0"/>
              <a:t>The in-memory columnar format does not replace the on-disk or buffer cache format. It is a consistent copy of a table or of some columns of a table converted to the new columnar format that is independent of the disk format and only available in memory. Because of this independence, applications are able to transparently use this option without any changes. For the data to be converted into the new columnar format, a new pool is requested in the SGA. The pool is the IM column store.</a:t>
            </a:r>
          </a:p>
          <a:p>
            <a:pPr lvl="1"/>
            <a:r>
              <a:rPr lang="en-US" altLang="en-US" dirty="0"/>
              <a:t>If sufficient space is allocated for the IM column store, a query that accesses objects that are candidates to be populated into the IM column store performs much faster. The improved performance allows ad hoc analytic queries to be executed directly on the real-time transaction data without impacting the existing workload.</a:t>
            </a:r>
          </a:p>
        </p:txBody>
      </p:sp>
      <p:sp>
        <p:nvSpPr>
          <p:cNvPr id="74755"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A64639B4-2B58-4DBF-BBF3-0CEE1004CC74}" type="slidenum">
              <a:rPr lang="en-US" altLang="en-US" smtClean="0"/>
              <a:t>16</a:t>
            </a:fld>
            <a:endParaRPr lang="en-US" altLang="en-US" dirty="0"/>
          </a:p>
        </p:txBody>
      </p:sp>
    </p:spTree>
    <p:extLst>
      <p:ext uri="{BB962C8B-B14F-4D97-AF65-F5344CB8AC3E}">
        <p14:creationId xmlns:p14="http://schemas.microsoft.com/office/powerpoint/2010/main" val="1833630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8C7DE241-563D-4885-B964-0F72617E6385}" type="slidenum">
              <a:rPr lang="en-US" altLang="en-US" smtClean="0"/>
              <a:t>17</a:t>
            </a:fld>
            <a:endParaRPr lang="en-US" altLang="en-US" dirty="0"/>
          </a:p>
        </p:txBody>
      </p:sp>
      <p:sp>
        <p:nvSpPr>
          <p:cNvPr id="4" name="Notes Placeholder 3"/>
          <p:cNvSpPr>
            <a:spLocks noGrp="1"/>
          </p:cNvSpPr>
          <p:nvPr>
            <p:ph type="body" idx="1"/>
          </p:nvPr>
        </p:nvSpPr>
        <p:spPr>
          <a:xfrm>
            <a:off x="296196" y="490537"/>
            <a:ext cx="6479284" cy="8225913"/>
          </a:xfrm>
        </p:spPr>
        <p:txBody>
          <a:bodyPr/>
          <a:lstStyle/>
          <a:p>
            <a:pPr lvl="1"/>
            <a:r>
              <a:rPr lang="en-US" altLang="en-US" dirty="0"/>
              <a:t>There are three main advantages:</a:t>
            </a:r>
          </a:p>
          <a:p>
            <a:pPr lvl="2"/>
            <a:r>
              <a:rPr lang="en-US" altLang="en-US" dirty="0"/>
              <a:t>Queries run a lot faster: All data can be populated in memory in a compressed columnar format. No index is required and used. Queries run at least 100 times faster than when fetching data from the buffer cache, thanks to the columnar compressed format.</a:t>
            </a:r>
          </a:p>
          <a:p>
            <a:pPr lvl="2"/>
            <a:r>
              <a:rPr lang="en-US" altLang="en-US" dirty="0"/>
              <a:t>DMLs are faster: Analytics indexes can be eliminated by being replaced by scans of the IM column store representation of the table.</a:t>
            </a:r>
          </a:p>
          <a:p>
            <a:pPr lvl="2"/>
            <a:r>
              <a:rPr lang="en-US" altLang="en-US" dirty="0"/>
              <a:t>Arbitrary ad hoc queries run with good performance because the table behaves as if all columns are indexed.</a:t>
            </a:r>
          </a:p>
          <a:p>
            <a:pPr lvl="1"/>
            <a:r>
              <a:rPr lang="en-US" altLang="en-US" b="1" dirty="0"/>
              <a:t>Note:</a:t>
            </a:r>
            <a:r>
              <a:rPr lang="en-US" altLang="en-US" dirty="0"/>
              <a:t> The In-Memory Column Store feature is included with the Oracle Database In-Memory option.</a:t>
            </a:r>
          </a:p>
          <a:p>
            <a:pPr lvl="1"/>
            <a:r>
              <a:rPr lang="en-US" altLang="en-US" dirty="0"/>
              <a:t>Refer to the </a:t>
            </a:r>
            <a:r>
              <a:rPr lang="en-US" altLang="en-US" i="1" dirty="0"/>
              <a:t>Oracle Database Administrator’s Guide</a:t>
            </a:r>
            <a:r>
              <a:rPr lang="en-US" altLang="en-US" dirty="0"/>
              <a:t> for detailed information about this feature.</a:t>
            </a:r>
          </a:p>
        </p:txBody>
      </p:sp>
    </p:spTree>
    <p:extLst>
      <p:ext uri="{BB962C8B-B14F-4D97-AF65-F5344CB8AC3E}">
        <p14:creationId xmlns:p14="http://schemas.microsoft.com/office/powerpoint/2010/main" val="1695363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in-memory columnar format does not replace the on-disk or buffer cache format. This means that when a segment, such as a table or a partition, is populated into the IM column store, the on-disk format segment is automatically converted into a columnar format and optionally compressed. The columnar format is a pure in-memory format. There is no columnar format storage on disk. It never causes additional writes to disk and therefore does not require any logging or undo space.</a:t>
            </a:r>
          </a:p>
          <a:p>
            <a:pPr lvl="1"/>
            <a:r>
              <a:rPr lang="en-US" altLang="en-US" dirty="0"/>
              <a:t>All data is stored on disk in the traditional row format.</a:t>
            </a:r>
          </a:p>
          <a:p>
            <a:pPr lvl="1"/>
            <a:r>
              <a:rPr lang="en-US" altLang="en-US" dirty="0"/>
              <a:t>Moreover, the columnar format of a segment is a transaction-consistent copy of the segment either on disk or in the buffer cache. Transaction consistency between the two pools is maintained. </a:t>
            </a:r>
          </a:p>
          <a:p>
            <a:pPr lvl="1"/>
            <a:r>
              <a:rPr lang="en-US" altLang="en-US" dirty="0"/>
              <a:t>If sufficient space is allocated to the IM column store in SGA, a query that accesses objects that are populated into the IM column store performs much faster. The improved performance allows more ad hoc analytic queries to be executed directly on real-time transaction data without impacting the existing workload. A lack of IM column store space does not prevent statements from executing against tables that could have been populated into the IM column store. </a:t>
            </a:r>
          </a:p>
        </p:txBody>
      </p:sp>
      <p:sp>
        <p:nvSpPr>
          <p:cNvPr id="76803"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F2076F0A-D38E-4975-A2C3-AAC06663B81E}" type="slidenum">
              <a:rPr lang="en-US" altLang="en-US" smtClean="0"/>
              <a:t>18</a:t>
            </a:fld>
            <a:endParaRPr lang="en-US" altLang="en-US" dirty="0"/>
          </a:p>
        </p:txBody>
      </p:sp>
    </p:spTree>
    <p:extLst>
      <p:ext uri="{BB962C8B-B14F-4D97-AF65-F5344CB8AC3E}">
        <p14:creationId xmlns:p14="http://schemas.microsoft.com/office/powerpoint/2010/main" val="4076993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A729548A-BC54-4804-A7E9-68ABB8B8F4CB}" type="slidenum">
              <a:rPr lang="en-US" altLang="en-US" smtClean="0"/>
              <a:t>19</a:t>
            </a:fld>
            <a:endParaRPr lang="en-US" altLang="en-US" dirty="0"/>
          </a:p>
        </p:txBody>
      </p:sp>
      <p:sp>
        <p:nvSpPr>
          <p:cNvPr id="4" name="Notes Placeholder 3"/>
          <p:cNvSpPr>
            <a:spLocks noGrp="1"/>
          </p:cNvSpPr>
          <p:nvPr>
            <p:ph type="body" idx="1"/>
          </p:nvPr>
        </p:nvSpPr>
        <p:spPr>
          <a:xfrm>
            <a:off x="296196" y="490537"/>
            <a:ext cx="6479284" cy="8225913"/>
          </a:xfrm>
        </p:spPr>
        <p:txBody>
          <a:bodyPr/>
          <a:lstStyle/>
          <a:p>
            <a:pPr lvl="1"/>
            <a:r>
              <a:rPr lang="en-US" altLang="en-US" dirty="0"/>
              <a:t>The DBA must decide, according to the types of queries and DMLs that are executed against the segments, which segments should be defined as </a:t>
            </a:r>
            <a:r>
              <a:rPr lang="en-US" altLang="en-US" dirty="0">
                <a:cs typeface="Arial" panose="020B0604020202020204" pitchFamily="34" charset="0"/>
              </a:rPr>
              <a:t>non-in-memory </a:t>
            </a:r>
            <a:r>
              <a:rPr lang="en-US" altLang="en-US" dirty="0"/>
              <a:t>segments and which should be defined as </a:t>
            </a:r>
            <a:r>
              <a:rPr lang="en-US" altLang="en-US" dirty="0">
                <a:cs typeface="Arial" panose="020B0604020202020204" pitchFamily="34" charset="0"/>
              </a:rPr>
              <a:t>in-memory </a:t>
            </a:r>
            <a:r>
              <a:rPr lang="en-US" altLang="en-US" dirty="0"/>
              <a:t>segments. The DBA can also define more precisely which columns are good candidates for IM column store:</a:t>
            </a:r>
          </a:p>
          <a:p>
            <a:pPr lvl="2">
              <a:buFont typeface="Arial" panose="020B0604020202020204" pitchFamily="34" charset="0"/>
              <a:buChar char="•"/>
            </a:pPr>
            <a:r>
              <a:rPr lang="en-US" altLang="en-US" dirty="0"/>
              <a:t>In </a:t>
            </a:r>
            <a:r>
              <a:rPr lang="en-US" altLang="en-US" b="1" dirty="0"/>
              <a:t>row format exclusively:</a:t>
            </a:r>
            <a:r>
              <a:rPr lang="en-US" altLang="en-US" dirty="0"/>
              <a:t> The segments that are being frequently accessed by OLTP-style queries, which operate on few rows returning many columns, are good candidates for the buffer cache. These segments should not necessarily be defined as </a:t>
            </a:r>
            <a:r>
              <a:rPr lang="en-US" altLang="en-US" dirty="0">
                <a:cs typeface="Arial" panose="020B0604020202020204" pitchFamily="34" charset="0"/>
              </a:rPr>
              <a:t>in-memory</a:t>
            </a:r>
            <a:r>
              <a:rPr lang="en-US" altLang="en-US" dirty="0"/>
              <a:t> segments</a:t>
            </a:r>
            <a:r>
              <a:rPr lang="en-US" altLang="en-US" dirty="0">
                <a:cs typeface="Arial" panose="020B0604020202020204" pitchFamily="34" charset="0"/>
              </a:rPr>
              <a:t> </a:t>
            </a:r>
            <a:r>
              <a:rPr lang="en-US" altLang="en-US" dirty="0"/>
              <a:t>and should be sent to the buffer cache only.</a:t>
            </a:r>
          </a:p>
          <a:p>
            <a:pPr lvl="2">
              <a:buFont typeface="Arial" panose="020B0604020202020204" pitchFamily="34" charset="0"/>
              <a:buChar char="•"/>
            </a:pPr>
            <a:r>
              <a:rPr lang="en-US" altLang="en-US" dirty="0"/>
              <a:t>In </a:t>
            </a:r>
            <a:r>
              <a:rPr lang="en-US" altLang="en-US" b="1" dirty="0"/>
              <a:t>dual format simultaneously:</a:t>
            </a:r>
            <a:r>
              <a:rPr lang="en-US" altLang="en-US" dirty="0"/>
              <a:t> The segments that are being frequently accessed by analytical-style queries, which operate on many rows returning a few columns, are good candidates for IM column store. If a segment is defined as an </a:t>
            </a:r>
            <a:r>
              <a:rPr lang="en-US" altLang="en-US" dirty="0">
                <a:cs typeface="Arial" panose="020B0604020202020204" pitchFamily="34" charset="0"/>
              </a:rPr>
              <a:t>in-memory </a:t>
            </a:r>
            <a:r>
              <a:rPr lang="en-US" altLang="en-US" dirty="0"/>
              <a:t>segment but has some columns that are defined as </a:t>
            </a:r>
            <a:r>
              <a:rPr lang="en-US" altLang="en-US" dirty="0">
                <a:cs typeface="Arial" panose="020B0604020202020204" pitchFamily="34" charset="0"/>
              </a:rPr>
              <a:t>non-in-memory columns, </a:t>
            </a:r>
            <a:r>
              <a:rPr lang="en-US" altLang="en-US" dirty="0"/>
              <a:t>the queries that select any </a:t>
            </a:r>
            <a:r>
              <a:rPr lang="en-US" altLang="en-US" dirty="0">
                <a:cs typeface="Arial" panose="020B0604020202020204" pitchFamily="34" charset="0"/>
              </a:rPr>
              <a:t>non-in-memory </a:t>
            </a:r>
            <a:r>
              <a:rPr lang="en-US" altLang="en-US" dirty="0"/>
              <a:t>columns are sent to the buffer cache and those selecting </a:t>
            </a:r>
            <a:r>
              <a:rPr lang="en-US" altLang="en-US" dirty="0">
                <a:cs typeface="Arial" panose="020B0604020202020204" pitchFamily="34" charset="0"/>
              </a:rPr>
              <a:t>in-memory</a:t>
            </a:r>
            <a:r>
              <a:rPr lang="en-US" altLang="en-US" dirty="0">
                <a:latin typeface="Courier New" panose="02070309020205020404" pitchFamily="49" charset="0"/>
                <a:cs typeface="Courier New" panose="02070309020205020404" pitchFamily="49" charset="0"/>
              </a:rPr>
              <a:t> </a:t>
            </a:r>
            <a:r>
              <a:rPr lang="en-US" altLang="en-US" dirty="0"/>
              <a:t>columns only are sent to the IM column store. Any fetch-by-rowid is performed on the segment through the buffer cache. </a:t>
            </a:r>
          </a:p>
          <a:p>
            <a:pPr lvl="1"/>
            <a:r>
              <a:rPr lang="en-US" altLang="en-US" dirty="0"/>
              <a:t>Any DML performed on these objects is executed via the buffer cache.</a:t>
            </a:r>
          </a:p>
        </p:txBody>
      </p:sp>
    </p:spTree>
    <p:extLst>
      <p:ext uri="{BB962C8B-B14F-4D97-AF65-F5344CB8AC3E}">
        <p14:creationId xmlns:p14="http://schemas.microsoft.com/office/powerpoint/2010/main" val="11432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72F29641-B929-4372-A1F5-5B6ED405582D}" type="slidenum">
              <a:rPr lang="en-US" smtClean="0"/>
              <a:t>2</a:t>
            </a:fld>
            <a:endParaRPr lang="en-US" dirty="0"/>
          </a:p>
        </p:txBody>
      </p:sp>
      <p:sp>
        <p:nvSpPr>
          <p:cNvPr id="40964"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D5C58DCC-9500-4424-A0EC-CCCEEF9CE176}" type="slidenum">
              <a:rPr lang="en-US" altLang="en-US" smtClean="0"/>
              <a:t>20</a:t>
            </a:fld>
            <a:endParaRPr lang="en-US" alt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lvl="1"/>
            <a:r>
              <a:rPr lang="en-US" altLang="en-US" dirty="0"/>
              <a:t>The current algorithm for table scans loads a table into the buffer cache only when the table size is less than a small percent of the buffer cache size. For very large tables, the database uses a direct path read, which loads blocks directly into the PGA and bypasses the SGA, to avoid flooding the buffer cache. The DBA must explicitly declare small lookup tables, which are accessed frequently, as </a:t>
            </a:r>
            <a:r>
              <a:rPr lang="en-US" altLang="en-US" dirty="0">
                <a:latin typeface="Courier New" panose="02070309020205020404" pitchFamily="49" charset="0"/>
                <a:cs typeface="Courier New" panose="02070309020205020404" pitchFamily="49" charset="0"/>
              </a:rPr>
              <a:t>CACHE</a:t>
            </a:r>
            <a:r>
              <a:rPr lang="en-US" altLang="en-US" dirty="0">
                <a:cs typeface="Arial" panose="020B0604020202020204" pitchFamily="34" charset="0"/>
              </a:rPr>
              <a:t> </a:t>
            </a:r>
            <a:r>
              <a:rPr lang="en-US" altLang="en-US" dirty="0"/>
              <a:t>to load data into memory and avoid bypassing the SGA. This clause indicates that the blocks retrieved for these tables are placed at the most recently used end of the least recently used (LRU) list in the buffer cache when a full table scan is performed.</a:t>
            </a:r>
          </a:p>
          <a:p>
            <a:pPr lvl="1"/>
            <a:r>
              <a:rPr lang="en-US" altLang="en-US" dirty="0"/>
              <a:t>The Full Database In-memory Caching feature enables an entire database to be cached in memory when the database size (sum of all data files, </a:t>
            </a:r>
            <a:r>
              <a:rPr lang="en-US" altLang="en-US" dirty="0">
                <a:latin typeface="Courier New" panose="02070309020205020404" pitchFamily="49" charset="0"/>
                <a:cs typeface="Courier New" panose="02070309020205020404" pitchFamily="49" charset="0"/>
              </a:rPr>
              <a:t>SYSTEM</a:t>
            </a:r>
            <a:r>
              <a:rPr lang="en-US" altLang="en-US" dirty="0"/>
              <a:t> tablespace, LOB CACHE files minus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TEMP</a:t>
            </a:r>
            <a:r>
              <a:rPr lang="en-US" altLang="en-US" dirty="0"/>
              <a:t>) is smaller than the buffer cache size. Caching and running a database from memory leads to huge performance benefits. Two modes can be used:</a:t>
            </a:r>
            <a:endParaRPr lang="en-US" altLang="en-US" b="1" dirty="0"/>
          </a:p>
          <a:p>
            <a:pPr lvl="2">
              <a:buFont typeface="Arial" panose="020B0604020202020204" pitchFamily="34" charset="0"/>
              <a:buChar char="•"/>
            </a:pPr>
            <a:r>
              <a:rPr lang="en-US" altLang="en-US" b="1" dirty="0"/>
              <a:t>Full Database Caching:</a:t>
            </a:r>
            <a:r>
              <a:rPr lang="en-US" altLang="en-US" dirty="0"/>
              <a:t> Implicit default and automatic mode in which an internal calculation determines if the database can be fully cached for an instance. </a:t>
            </a:r>
            <a:r>
              <a:rPr lang="en-US" altLang="en-US" dirty="0">
                <a:latin typeface="Courier New" panose="02070309020205020404" pitchFamily="49" charset="0"/>
                <a:cs typeface="Courier New" panose="02070309020205020404" pitchFamily="49" charset="0"/>
              </a:rPr>
              <a:t>NOCACHE</a:t>
            </a:r>
            <a:r>
              <a:rPr lang="en-US" altLang="en-US" dirty="0"/>
              <a:t> LOBs are not cached in Full Database Caching. But in Force Full Database Caching mode, even </a:t>
            </a:r>
            <a:r>
              <a:rPr lang="en-US" altLang="en-US" dirty="0">
                <a:latin typeface="Courier New" panose="02070309020205020404" pitchFamily="49" charset="0"/>
                <a:cs typeface="Courier New" panose="02070309020205020404" pitchFamily="49" charset="0"/>
              </a:rPr>
              <a:t>NOCACHE</a:t>
            </a:r>
            <a:r>
              <a:rPr lang="en-US" altLang="en-US" dirty="0"/>
              <a:t> LOBs are cached.</a:t>
            </a:r>
          </a:p>
          <a:p>
            <a:pPr lvl="2">
              <a:buFont typeface="Arial" panose="020B0604020202020204" pitchFamily="34" charset="0"/>
              <a:buChar char="•"/>
            </a:pPr>
            <a:r>
              <a:rPr lang="en-US" altLang="en-US" b="1" dirty="0">
                <a:cs typeface="Arial" panose="020B0604020202020204" pitchFamily="34" charset="0"/>
              </a:rPr>
              <a:t>Force Full Database Caching: </a:t>
            </a:r>
            <a:r>
              <a:rPr lang="en-US" altLang="en-US" dirty="0">
                <a:cs typeface="Arial" panose="020B0604020202020204" pitchFamily="34" charset="0"/>
              </a:rPr>
              <a:t>Neither Full Database Caching nor Force Full Database Caching forces or prefetches data into memory. Workload must access the data first for them to be cached. It considers the entire database as eligible to be completely cached in the buffer cache. This mode requires the DBA to execute the </a:t>
            </a:r>
            <a:r>
              <a:rPr lang="en-US" altLang="en-US" dirty="0">
                <a:latin typeface="Courier New" panose="02070309020205020404" pitchFamily="49" charset="0"/>
                <a:cs typeface="Courier New" panose="02070309020205020404" pitchFamily="49" charset="0"/>
              </a:rPr>
              <a:t>ALTER</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FORCE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FULL</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CACHING</a:t>
            </a:r>
            <a:r>
              <a:rPr lang="en-US" altLang="en-US" dirty="0">
                <a:cs typeface="Arial" panose="020B0604020202020204" pitchFamily="34" charset="0"/>
              </a:rPr>
              <a:t> command. This mode takes precedence over Full Database Caching mode. To revert to traditional caching, use the </a:t>
            </a:r>
            <a:r>
              <a:rPr lang="en-US" altLang="en-US" dirty="0">
                <a:latin typeface="Courier New" panose="02070309020205020404" pitchFamily="49" charset="0"/>
                <a:cs typeface="Courier New" panose="02070309020205020404" pitchFamily="49" charset="0"/>
              </a:rPr>
              <a:t>ALTER</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NO</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FORCE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FULL</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CACHING</a:t>
            </a:r>
            <a:r>
              <a:rPr lang="en-US" altLang="en-US" dirty="0">
                <a:cs typeface="Arial" panose="020B0604020202020204" pitchFamily="34" charset="0"/>
              </a:rPr>
              <a:t> command.</a:t>
            </a:r>
          </a:p>
          <a:p>
            <a:pPr lvl="1"/>
            <a:r>
              <a:rPr lang="en-US" altLang="en-US" dirty="0">
                <a:cs typeface="Arial" panose="020B0604020202020204" pitchFamily="34" charset="0"/>
              </a:rPr>
              <a:t>Refer to </a:t>
            </a:r>
            <a:r>
              <a:rPr lang="en-US" altLang="en-US" i="1" dirty="0">
                <a:cs typeface="Arial" panose="020B0604020202020204" pitchFamily="34" charset="0"/>
              </a:rPr>
              <a:t>Oracle Database Administrators Guide</a:t>
            </a:r>
            <a:r>
              <a:rPr lang="en-US" altLang="en-US" dirty="0">
                <a:cs typeface="Arial" panose="020B0604020202020204" pitchFamily="34" charset="0"/>
              </a:rPr>
              <a:t> and </a:t>
            </a:r>
            <a:r>
              <a:rPr lang="en-US" altLang="en-US" i="1" dirty="0">
                <a:cs typeface="Arial" panose="020B0604020202020204" pitchFamily="34" charset="0"/>
              </a:rPr>
              <a:t>Oracle Database Performance Tuning Guide</a:t>
            </a:r>
            <a:r>
              <a:rPr lang="en-US" altLang="en-US" dirty="0">
                <a:cs typeface="Arial" panose="020B0604020202020204" pitchFamily="34" charset="0"/>
              </a:rPr>
              <a:t> for detailed information about this feature.</a:t>
            </a:r>
          </a:p>
        </p:txBody>
      </p:sp>
    </p:spTree>
    <p:extLst>
      <p:ext uri="{BB962C8B-B14F-4D97-AF65-F5344CB8AC3E}">
        <p14:creationId xmlns:p14="http://schemas.microsoft.com/office/powerpoint/2010/main" val="735696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5"/>
          <p:cNvSpPr>
            <a:spLocks noGrp="1" noRot="1" noChangeAspect="1" noTextEdit="1"/>
          </p:cNvSpPr>
          <p:nvPr>
            <p:ph type="sldImg"/>
          </p:nvPr>
        </p:nvSpPr>
        <p:spPr>
          <a:ln/>
        </p:spPr>
      </p:sp>
      <p:sp>
        <p:nvSpPr>
          <p:cNvPr id="849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Server Processes</a:t>
            </a:r>
          </a:p>
          <a:p>
            <a:pPr lvl="1"/>
            <a:r>
              <a:rPr lang="en-US" altLang="en-US" dirty="0"/>
              <a:t>Oracle Database creates server processes to handle the requests of user processes connected to the instance. The user process represents the application or tool that connects to the Oracle database. It may be on the same machine as the Oracle database, or it may exist on a remote client and use a network to reach the Oracle database. The user process first communicates with a listener process that creates a server process in a dedicated environment.</a:t>
            </a:r>
          </a:p>
          <a:p>
            <a:pPr lvl="1"/>
            <a:r>
              <a:rPr lang="en-US" altLang="en-US" dirty="0"/>
              <a:t>Server processes created on behalf of each user’s application can perform one or more of the following:</a:t>
            </a:r>
          </a:p>
          <a:p>
            <a:pPr lvl="2"/>
            <a:r>
              <a:rPr lang="en-US" altLang="en-US" dirty="0"/>
              <a:t>Parse and run SQL statements issued through the application.</a:t>
            </a:r>
          </a:p>
          <a:p>
            <a:pPr lvl="2"/>
            <a:r>
              <a:rPr lang="en-US" altLang="en-US" dirty="0"/>
              <a:t>Read necessary data blocks from data files on disk into the shared database buffers of the SGA (if the blocks are not already present in the SGA).</a:t>
            </a:r>
          </a:p>
          <a:p>
            <a:pPr lvl="2"/>
            <a:r>
              <a:rPr lang="en-US" altLang="en-US" dirty="0"/>
              <a:t>Return results in such a way that the application can process the information.</a:t>
            </a:r>
          </a:p>
          <a:p>
            <a:pPr lvl="1"/>
            <a:r>
              <a:rPr lang="en-US" altLang="en-US" b="1" dirty="0"/>
              <a:t>Background Processes</a:t>
            </a:r>
          </a:p>
          <a:p>
            <a:pPr lvl="1"/>
            <a:r>
              <a:rPr lang="en-US" altLang="en-US" dirty="0"/>
              <a:t>To maximize performance and accommodate many users, a multiprocess Oracle Database system uses some additional Oracle Database processes called </a:t>
            </a:r>
            <a:r>
              <a:rPr lang="en-US" altLang="en-US" i="1" dirty="0"/>
              <a:t>background processes</a:t>
            </a:r>
            <a:r>
              <a:rPr lang="en-US" altLang="en-US" dirty="0"/>
              <a:t>. An Oracle Database instance can have many background processes.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4972C7E8-A5F9-4390-A9C3-8077133BC267}" type="slidenum">
              <a:rPr lang="en-US" altLang="en-US" smtClean="0"/>
              <a:t>21</a:t>
            </a:fld>
            <a:endParaRPr lang="en-US" altLang="en-US" dirty="0"/>
          </a:p>
        </p:txBody>
      </p:sp>
    </p:spTree>
    <p:extLst>
      <p:ext uri="{BB962C8B-B14F-4D97-AF65-F5344CB8AC3E}">
        <p14:creationId xmlns:p14="http://schemas.microsoft.com/office/powerpoint/2010/main" val="895291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8FCAF5D2-AF78-465A-94F6-A45AEE462022}" type="slidenum">
              <a:rPr lang="en-US" altLang="en-US" smtClean="0"/>
              <a:t>22</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The background processes </a:t>
            </a:r>
            <a:r>
              <a:rPr lang="en-US" altLang="en-US" dirty="0">
                <a:cs typeface="Arial" panose="020B0604020202020204" pitchFamily="34" charset="0"/>
              </a:rPr>
              <a:t>commonly seen in non-RAC, non-ASM environments </a:t>
            </a:r>
            <a:r>
              <a:rPr lang="en-US" altLang="en-US" dirty="0"/>
              <a:t>can include the following:</a:t>
            </a:r>
          </a:p>
          <a:p>
            <a:pPr lvl="2"/>
            <a:r>
              <a:rPr lang="en-US" altLang="en-US" dirty="0"/>
              <a:t>Database Writer process (DBW</a:t>
            </a:r>
            <a:r>
              <a:rPr lang="en-US" altLang="en-US" i="1" dirty="0"/>
              <a:t>n</a:t>
            </a:r>
            <a:r>
              <a:rPr lang="en-US" altLang="en-US" dirty="0"/>
              <a:t>)</a:t>
            </a:r>
          </a:p>
          <a:p>
            <a:pPr lvl="2"/>
            <a:r>
              <a:rPr lang="en-US" altLang="en-US" dirty="0"/>
              <a:t>Log Writer process (LGWR)</a:t>
            </a:r>
          </a:p>
          <a:p>
            <a:pPr lvl="2"/>
            <a:r>
              <a:rPr lang="en-US" altLang="en-US" dirty="0"/>
              <a:t>Checkpoint process (CKPT)</a:t>
            </a:r>
          </a:p>
          <a:p>
            <a:pPr lvl="2"/>
            <a:r>
              <a:rPr lang="en-US" altLang="en-US" dirty="0"/>
              <a:t>System monitor process (SMON)</a:t>
            </a:r>
          </a:p>
          <a:p>
            <a:pPr lvl="2"/>
            <a:r>
              <a:rPr lang="en-US" altLang="en-US" dirty="0"/>
              <a:t>Process monitor process (PMON)</a:t>
            </a:r>
          </a:p>
          <a:p>
            <a:pPr lvl="2"/>
            <a:r>
              <a:rPr lang="en-US" altLang="en-US" dirty="0"/>
              <a:t>Recoverer process (RECO)</a:t>
            </a:r>
          </a:p>
          <a:p>
            <a:pPr lvl="2"/>
            <a:r>
              <a:rPr lang="en-US" altLang="en-US" dirty="0"/>
              <a:t>Listener registration process (LREG)</a:t>
            </a:r>
          </a:p>
          <a:p>
            <a:pPr lvl="2"/>
            <a:r>
              <a:rPr lang="en-US" altLang="en-US" dirty="0"/>
              <a:t>Manageability monitor process (MMON)</a:t>
            </a:r>
          </a:p>
          <a:p>
            <a:pPr lvl="2"/>
            <a:r>
              <a:rPr lang="en-US" altLang="en-US" dirty="0"/>
              <a:t>Manageability monitor lite process (MMNL)</a:t>
            </a:r>
          </a:p>
          <a:p>
            <a:pPr lvl="2"/>
            <a:r>
              <a:rPr lang="en-US" altLang="en-US" dirty="0"/>
              <a:t>Job queue coordinator (CJQ0)</a:t>
            </a:r>
          </a:p>
          <a:p>
            <a:pPr lvl="2"/>
            <a:r>
              <a:rPr lang="en-US" altLang="en-US" dirty="0"/>
              <a:t>Job slave processes (J</a:t>
            </a:r>
            <a:r>
              <a:rPr lang="en-US" altLang="en-US" i="1" dirty="0"/>
              <a:t>nnn</a:t>
            </a:r>
            <a:r>
              <a:rPr lang="en-US" altLang="en-US" dirty="0"/>
              <a:t>)</a:t>
            </a:r>
          </a:p>
          <a:p>
            <a:pPr lvl="2"/>
            <a:r>
              <a:rPr lang="en-US" altLang="en-US" dirty="0"/>
              <a:t>Archiver processes (ARC</a:t>
            </a:r>
            <a:r>
              <a:rPr lang="en-US" altLang="en-US" i="1" dirty="0"/>
              <a:t>n</a:t>
            </a:r>
            <a:r>
              <a:rPr lang="en-US" altLang="en-US" dirty="0"/>
              <a:t>)</a:t>
            </a:r>
          </a:p>
          <a:p>
            <a:pPr lvl="2"/>
            <a:r>
              <a:rPr lang="en-US" altLang="en-US" dirty="0"/>
              <a:t>Queue monitor processes (QMN</a:t>
            </a:r>
            <a:r>
              <a:rPr lang="en-US" altLang="en-US" i="1" dirty="0"/>
              <a:t>n</a:t>
            </a:r>
            <a:r>
              <a:rPr lang="en-US" altLang="en-US" dirty="0"/>
              <a:t>)</a:t>
            </a:r>
          </a:p>
          <a:p>
            <a:pPr lvl="1"/>
            <a:r>
              <a:rPr lang="en-US" altLang="en-US" dirty="0"/>
              <a:t>Other background processes may be found in more advanced configurations such as RAC. See the </a:t>
            </a:r>
            <a:r>
              <a:rPr lang="en-US" altLang="en-US" dirty="0">
                <a:latin typeface="Courier New" panose="02070309020205020404" pitchFamily="49" charset="0"/>
              </a:rPr>
              <a:t>V$BGPROCESS</a:t>
            </a:r>
            <a:r>
              <a:rPr lang="en-US" altLang="en-US" dirty="0"/>
              <a:t> view for more information on the background processes.</a:t>
            </a:r>
          </a:p>
          <a:p>
            <a:pPr lvl="1"/>
            <a:r>
              <a:rPr lang="en-US" altLang="en-US" dirty="0"/>
              <a:t>Some background processes are created automatically when an instance is started, whereas others are started as required.</a:t>
            </a:r>
          </a:p>
          <a:p>
            <a:pPr lvl="1"/>
            <a:r>
              <a:rPr lang="en-US" altLang="en-US" dirty="0"/>
              <a:t>Other process structures are not specific to a single database, but rather can be shared among many databases on the same server. The Grid Infrastructure and networking processes fall into this category.</a:t>
            </a:r>
          </a:p>
          <a:p>
            <a:pPr lvl="1"/>
            <a:r>
              <a:rPr lang="en-US" altLang="en-US" dirty="0"/>
              <a:t>Oracle Grid Infrastructure processes on Linux and UNIX systems include the following:</a:t>
            </a:r>
          </a:p>
          <a:p>
            <a:pPr lvl="2"/>
            <a:r>
              <a:rPr lang="en-US" altLang="en-US" dirty="0">
                <a:latin typeface="Courier New" panose="02070309020205020404" pitchFamily="49" charset="0"/>
              </a:rPr>
              <a:t>ohasd</a:t>
            </a:r>
            <a:r>
              <a:rPr lang="en-US" altLang="en-US" dirty="0"/>
              <a:t> (Oracle High Availability Service daemon): Is responsible for starting Oracle Clusterware processes</a:t>
            </a:r>
          </a:p>
          <a:p>
            <a:pPr lvl="2"/>
            <a:r>
              <a:rPr lang="en-US" altLang="en-US" dirty="0">
                <a:latin typeface="Courier New" panose="02070309020205020404" pitchFamily="49" charset="0"/>
              </a:rPr>
              <a:t>ocssd</a:t>
            </a:r>
            <a:r>
              <a:rPr lang="en-US" altLang="en-US" dirty="0"/>
              <a:t>: Cluster Synchronization Service daemon</a:t>
            </a:r>
          </a:p>
          <a:p>
            <a:pPr lvl="2"/>
            <a:r>
              <a:rPr lang="en-US" altLang="en-US" dirty="0">
                <a:latin typeface="Courier New" panose="02070309020205020404" pitchFamily="49" charset="0"/>
              </a:rPr>
              <a:t>diskmon</a:t>
            </a:r>
            <a:r>
              <a:rPr lang="en-US" altLang="en-US" dirty="0"/>
              <a:t> (Disk Monitor daemon): Is responsible for input and output fencing for Oracle Exadata Storage</a:t>
            </a:r>
          </a:p>
          <a:p>
            <a:pPr lvl="2"/>
            <a:r>
              <a:rPr lang="en-US" altLang="en-US" dirty="0">
                <a:latin typeface="Courier New" panose="02070309020205020404" pitchFamily="49" charset="0"/>
              </a:rPr>
              <a:t>cssdagent</a:t>
            </a:r>
            <a:r>
              <a:rPr lang="en-US" altLang="en-US" dirty="0"/>
              <a:t>: Starts, stops, and checks the status of the CSS daemon, </a:t>
            </a:r>
            <a:r>
              <a:rPr lang="en-US" altLang="en-US" dirty="0">
                <a:latin typeface="Courier New" panose="02070309020205020404" pitchFamily="49" charset="0"/>
                <a:cs typeface="Courier New" panose="02070309020205020404" pitchFamily="49" charset="0"/>
              </a:rPr>
              <a:t>ocssd</a:t>
            </a:r>
          </a:p>
          <a:p>
            <a:pPr lvl="2"/>
            <a:r>
              <a:rPr lang="en-US" altLang="en-US" dirty="0">
                <a:latin typeface="Courier New" panose="02070309020205020404" pitchFamily="49" charset="0"/>
              </a:rPr>
              <a:t>oraagent</a:t>
            </a:r>
            <a:r>
              <a:rPr lang="en-US" altLang="en-US" dirty="0"/>
              <a:t>: Extends Clusterware to support Oracle-specific requirements and complex resources</a:t>
            </a:r>
          </a:p>
          <a:p>
            <a:pPr lvl="2"/>
            <a:r>
              <a:rPr lang="en-US" altLang="en-US" dirty="0">
                <a:latin typeface="Courier New" panose="02070309020205020404" pitchFamily="49" charset="0"/>
              </a:rPr>
              <a:t>orarootagent</a:t>
            </a:r>
            <a:r>
              <a:rPr lang="en-US" altLang="en-US" dirty="0"/>
              <a:t>: Is a specialized Oracle agent process that helps manage resources owned by root, such as the network</a:t>
            </a:r>
          </a:p>
          <a:p>
            <a:pPr lvl="1"/>
            <a:r>
              <a:rPr lang="en-US" altLang="en-US" b="1" dirty="0"/>
              <a:t>Note:</a:t>
            </a:r>
            <a:r>
              <a:rPr lang="en-US" altLang="en-US" dirty="0"/>
              <a:t> For a more detailed list of the background processes, consult the </a:t>
            </a:r>
            <a:r>
              <a:rPr lang="en-US" altLang="en-US" i="1" dirty="0"/>
              <a:t>Oracle Database Reference</a:t>
            </a:r>
            <a:r>
              <a:rPr lang="en-US" altLang="en-US" dirty="0"/>
              <a:t> guide.</a:t>
            </a:r>
          </a:p>
        </p:txBody>
      </p:sp>
    </p:spTree>
    <p:extLst>
      <p:ext uri="{BB962C8B-B14F-4D97-AF65-F5344CB8AC3E}">
        <p14:creationId xmlns:p14="http://schemas.microsoft.com/office/powerpoint/2010/main" val="2711927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p:nvPr>
        </p:nvSpPr>
        <p:spPr>
          <a:ln/>
        </p:spPr>
      </p:sp>
      <p:sp>
        <p:nvSpPr>
          <p:cNvPr id="8704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Writer process (DBW</a:t>
            </a:r>
            <a:r>
              <a:rPr lang="en-US" altLang="en-US" i="1" dirty="0"/>
              <a:t>n</a:t>
            </a:r>
            <a:r>
              <a:rPr lang="en-US" altLang="en-US" dirty="0"/>
              <a:t>) writes the contents of buffers to data files. The DBW</a:t>
            </a:r>
            <a:r>
              <a:rPr lang="en-US" altLang="en-US" i="1" dirty="0"/>
              <a:t>n</a:t>
            </a:r>
            <a:r>
              <a:rPr lang="en-US" altLang="en-US" dirty="0"/>
              <a:t> processes are responsible for writing modified (dirty) buffers in the database buffer cache to disk. Although one Database Writer process (DBW</a:t>
            </a:r>
            <a:r>
              <a:rPr lang="en-US" altLang="en-US" i="1" dirty="0"/>
              <a:t>0</a:t>
            </a:r>
            <a:r>
              <a:rPr lang="en-US" altLang="en-US" dirty="0"/>
              <a:t>) is adequate for most systems, you can configure additional processes to improve write performance if your system modifies data heavily. The additional processes are named DBW1 through DBW9, DBWa through DBWz, and BW36-BW99. These additional DBW</a:t>
            </a:r>
            <a:r>
              <a:rPr lang="en-US" altLang="en-US" i="1" dirty="0"/>
              <a:t>n</a:t>
            </a:r>
            <a:r>
              <a:rPr lang="en-US" altLang="en-US" dirty="0"/>
              <a:t> processes are not useful on uniprocessor systems.</a:t>
            </a:r>
          </a:p>
          <a:p>
            <a:pPr lvl="1"/>
            <a:r>
              <a:rPr lang="en-US" altLang="en-US" dirty="0"/>
              <a:t>When a buffer in the database buffer cache is modified, it is marked dirty and added to the head of the checkpoint queue that is kept in system change number (SCN) order. This order, therefore, matches the order of redo that is written to the redo logs for these changed buffers. When the number of available buffers in the buffer cache falls below an internal threshold (to the extent that server processes find it difficult to obtain available buffers), DBW</a:t>
            </a:r>
            <a:r>
              <a:rPr lang="en-US" altLang="en-US" i="1" dirty="0"/>
              <a:t>n</a:t>
            </a:r>
            <a:r>
              <a:rPr lang="en-US" altLang="en-US" dirty="0"/>
              <a:t> writes nonfrequently used buffers to the data files from the tail of the LRU list so that processes can replace buffers when they need them. DBW</a:t>
            </a:r>
            <a:r>
              <a:rPr lang="en-US" altLang="en-US" i="1" dirty="0"/>
              <a:t>n</a:t>
            </a:r>
            <a:r>
              <a:rPr lang="en-US" altLang="en-US" dirty="0"/>
              <a:t> also writes from the tail of the checkpoint queue to keep the checkpoint advancing.</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98105B0-20B9-488E-88AE-109A9F3D500E}" type="slidenum">
              <a:rPr lang="en-US" altLang="en-US" smtClean="0"/>
              <a:t>23</a:t>
            </a:fld>
            <a:endParaRPr lang="en-US" altLang="en-US" dirty="0"/>
          </a:p>
        </p:txBody>
      </p:sp>
    </p:spTree>
    <p:extLst>
      <p:ext uri="{BB962C8B-B14F-4D97-AF65-F5344CB8AC3E}">
        <p14:creationId xmlns:p14="http://schemas.microsoft.com/office/powerpoint/2010/main" val="4043952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A133DBCB-EA3B-4293-B49D-66D376CCB204}" type="slidenum">
              <a:rPr lang="en-US" altLang="en-US" smtClean="0"/>
              <a:t>24</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cs typeface="Times New Roman" panose="02020603050405020304" pitchFamily="18" charset="0"/>
              </a:rPr>
              <a:t>The SGA contains a memory structure that has the redo byte address (RBA) of the position in the redo stream where recovery should begin in case of an instance failure. This structure acts as a pointer into the redo and is written to the control file by the CKPT process once every three seconds. Because the DBW</a:t>
            </a:r>
            <a:r>
              <a:rPr lang="en-US" altLang="en-US" i="1" dirty="0">
                <a:cs typeface="Times New Roman" panose="02020603050405020304" pitchFamily="18" charset="0"/>
              </a:rPr>
              <a:t>n</a:t>
            </a:r>
            <a:r>
              <a:rPr lang="en-US" altLang="en-US" dirty="0">
                <a:cs typeface="Times New Roman" panose="02020603050405020304" pitchFamily="18" charset="0"/>
              </a:rPr>
              <a:t> writes dirty buffers in SCN order, and because the redo is in SCN order, every time DBW</a:t>
            </a:r>
            <a:r>
              <a:rPr lang="en-US" altLang="en-US" i="1" dirty="0">
                <a:cs typeface="Times New Roman" panose="02020603050405020304" pitchFamily="18" charset="0"/>
              </a:rPr>
              <a:t>n</a:t>
            </a:r>
            <a:r>
              <a:rPr lang="en-US" altLang="en-US" dirty="0">
                <a:cs typeface="Times New Roman" panose="02020603050405020304" pitchFamily="18" charset="0"/>
              </a:rPr>
              <a:t> writes dirty buffers from the LRU list, it also advances the pointer held in the SGA memory structure so that instance recovery (if required) begins reading the redo from approximately the correct location and avoids unnecessary I/O. This is known as </a:t>
            </a:r>
            <a:r>
              <a:rPr lang="en-US" altLang="en-US" i="1" dirty="0">
                <a:cs typeface="Times New Roman" panose="02020603050405020304" pitchFamily="18" charset="0"/>
              </a:rPr>
              <a:t>incremental checkpointing</a:t>
            </a:r>
            <a:r>
              <a:rPr lang="en-US" altLang="en-US" dirty="0">
                <a:cs typeface="Times New Roman" panose="02020603050405020304" pitchFamily="18" charset="0"/>
              </a:rPr>
              <a:t>. </a:t>
            </a:r>
          </a:p>
          <a:p>
            <a:pPr lvl="1"/>
            <a:r>
              <a:rPr lang="en-US" altLang="en-US" b="1" dirty="0">
                <a:cs typeface="Times New Roman" panose="02020603050405020304" pitchFamily="18" charset="0"/>
              </a:rPr>
              <a:t>Note:</a:t>
            </a:r>
            <a:r>
              <a:rPr lang="en-US" altLang="en-US" dirty="0">
                <a:cs typeface="Times New Roman" panose="02020603050405020304" pitchFamily="18" charset="0"/>
              </a:rPr>
              <a:t> There are other cases when DBW</a:t>
            </a:r>
            <a:r>
              <a:rPr lang="en-US" altLang="en-US" i="1" dirty="0">
                <a:cs typeface="Times New Roman" panose="02020603050405020304" pitchFamily="18" charset="0"/>
              </a:rPr>
              <a:t>n</a:t>
            </a:r>
            <a:r>
              <a:rPr lang="en-US" altLang="en-US" dirty="0">
                <a:cs typeface="Times New Roman" panose="02020603050405020304" pitchFamily="18" charset="0"/>
              </a:rPr>
              <a:t> may write (for example, when tablespaces are made read-only or are placed offline). In such cases, no incremental checkpoint occurs because dirty buffers belonging only to the corresponding data files are written to the database unrelated to the SCN order</a:t>
            </a:r>
            <a:r>
              <a:rPr lang="en-US" altLang="en-US" dirty="0"/>
              <a:t>.</a:t>
            </a:r>
          </a:p>
          <a:p>
            <a:pPr lvl="1"/>
            <a:r>
              <a:rPr lang="en-US" altLang="en-US" dirty="0"/>
              <a:t>The LRU algorithm keeps more frequently accessed blocks in the buffer cache to minimize disk reads. A </a:t>
            </a:r>
            <a:r>
              <a:rPr lang="en-US" altLang="en-US" dirty="0">
                <a:latin typeface="Courier New" panose="02070309020205020404" pitchFamily="49" charset="0"/>
              </a:rPr>
              <a:t>CACHE</a:t>
            </a:r>
            <a:r>
              <a:rPr lang="en-US" altLang="en-US" dirty="0"/>
              <a:t> option can be placed on tables to help retain blocks even longer in memory.</a:t>
            </a:r>
          </a:p>
          <a:p>
            <a:pPr lvl="1"/>
            <a:r>
              <a:rPr lang="en-US" altLang="en-US" dirty="0"/>
              <a:t>The </a:t>
            </a:r>
            <a:r>
              <a:rPr lang="en-US" altLang="en-US" dirty="0">
                <a:latin typeface="Courier New" panose="02070309020205020404" pitchFamily="49" charset="0"/>
                <a:cs typeface="Courier New" panose="02070309020205020404" pitchFamily="49" charset="0"/>
              </a:rPr>
              <a:t>DB_WRITER_PROCESSES</a:t>
            </a:r>
            <a:r>
              <a:rPr lang="en-US" altLang="en-US" dirty="0"/>
              <a:t> initialization parameter specifies the number of DBW</a:t>
            </a:r>
            <a:r>
              <a:rPr lang="en-US" altLang="en-US" i="1" dirty="0"/>
              <a:t>n</a:t>
            </a:r>
            <a:r>
              <a:rPr lang="en-US" altLang="en-US" dirty="0"/>
              <a:t> processes. </a:t>
            </a:r>
            <a:r>
              <a:rPr lang="en-US" altLang="en-US" dirty="0">
                <a:solidFill>
                  <a:schemeClr val="tx1"/>
                </a:solidFill>
              </a:rPr>
              <a:t>The maximum number of Database Writer processes is 100. </a:t>
            </a:r>
            <a:r>
              <a:rPr lang="en-US" altLang="en-US" dirty="0"/>
              <a:t>If it is not specified by the user during startup, Oracle Database determines how to set </a:t>
            </a:r>
            <a:r>
              <a:rPr lang="en-US" altLang="en-US" dirty="0">
                <a:latin typeface="Courier New" panose="02070309020205020404" pitchFamily="49" charset="0"/>
                <a:cs typeface="Courier New" panose="02070309020205020404" pitchFamily="49" charset="0"/>
              </a:rPr>
              <a:t>DB_WRITER_PROCESSES</a:t>
            </a:r>
            <a:r>
              <a:rPr lang="en-US" altLang="en-US" dirty="0"/>
              <a:t> based on the number of CPUs and processor groups. </a:t>
            </a:r>
          </a:p>
          <a:p>
            <a:pPr lvl="1"/>
            <a:r>
              <a:rPr lang="en-US" altLang="en-US" dirty="0"/>
              <a:t>The DBW</a:t>
            </a:r>
            <a:r>
              <a:rPr lang="en-US" altLang="en-US" i="1" dirty="0"/>
              <a:t>n</a:t>
            </a:r>
            <a:r>
              <a:rPr lang="en-US" altLang="en-US" dirty="0"/>
              <a:t> process writes dirty buffers to disk under the following conditions:</a:t>
            </a:r>
          </a:p>
          <a:p>
            <a:pPr lvl="2"/>
            <a:r>
              <a:rPr lang="en-US" altLang="en-US" dirty="0"/>
              <a:t>When a server process cannot find a clean reusable buffer after scanning a threshold number of buffers, it signals DBW</a:t>
            </a:r>
            <a:r>
              <a:rPr lang="en-US" altLang="en-US" i="1" dirty="0"/>
              <a:t>n</a:t>
            </a:r>
            <a:r>
              <a:rPr lang="en-US" altLang="en-US" dirty="0"/>
              <a:t> to write. DBW</a:t>
            </a:r>
            <a:r>
              <a:rPr lang="en-US" altLang="en-US" i="1" dirty="0"/>
              <a:t>n</a:t>
            </a:r>
            <a:r>
              <a:rPr lang="en-US" altLang="en-US" dirty="0"/>
              <a:t> writes dirty buffers to disk asynchronously while performing other processing.</a:t>
            </a:r>
          </a:p>
          <a:p>
            <a:pPr lvl="2"/>
            <a:r>
              <a:rPr lang="en-US" altLang="en-US" dirty="0"/>
              <a:t>DBW</a:t>
            </a:r>
            <a:r>
              <a:rPr lang="en-US" altLang="en-US" i="1" dirty="0"/>
              <a:t>n</a:t>
            </a:r>
            <a:r>
              <a:rPr lang="en-US" altLang="en-US" dirty="0"/>
              <a:t> writes buffers to advance the checkpoint, which is the position in the redo thread (log) from which instance recovery begins. This log position is determined by the oldest dirty buffer in the buffer cache.</a:t>
            </a:r>
          </a:p>
          <a:p>
            <a:pPr lvl="1">
              <a:spcBef>
                <a:spcPct val="25000"/>
              </a:spcBef>
            </a:pPr>
            <a:r>
              <a:rPr lang="en-US" altLang="en-US" dirty="0">
                <a:cs typeface="Arial" panose="020B0604020202020204" pitchFamily="34" charset="0"/>
              </a:rPr>
              <a:t>In all cases, DBW</a:t>
            </a:r>
            <a:r>
              <a:rPr lang="en-US" altLang="en-US" i="1" dirty="0">
                <a:cs typeface="Arial" panose="020B0604020202020204" pitchFamily="34" charset="0"/>
              </a:rPr>
              <a:t>n</a:t>
            </a:r>
            <a:r>
              <a:rPr lang="en-US" altLang="en-US" dirty="0">
                <a:cs typeface="Arial" panose="020B0604020202020204" pitchFamily="34" charset="0"/>
              </a:rPr>
              <a:t> performs batched (multiblock) writes to improve efficiency. The number of blocks written in a multiblock write varies by operating system.</a:t>
            </a:r>
          </a:p>
        </p:txBody>
      </p:sp>
    </p:spTree>
    <p:extLst>
      <p:ext uri="{BB962C8B-B14F-4D97-AF65-F5344CB8AC3E}">
        <p14:creationId xmlns:p14="http://schemas.microsoft.com/office/powerpoint/2010/main" val="447148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5"/>
          <p:cNvSpPr>
            <a:spLocks noGrp="1" noRot="1" noChangeAspect="1" noTextEdit="1"/>
          </p:cNvSpPr>
          <p:nvPr>
            <p:ph type="sldImg"/>
          </p:nvPr>
        </p:nvSpPr>
        <p:spPr>
          <a:ln/>
        </p:spPr>
      </p:sp>
      <p:sp>
        <p:nvSpPr>
          <p:cNvPr id="8909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Log Writer process (LGWR) is responsible for redo log buffer management by writing the redo log buffer entries to a redo log file on disk. LGWR writes all redo entries that have been copied into the buffer since the last time it wrote.</a:t>
            </a:r>
          </a:p>
          <a:p>
            <a:pPr lvl="1"/>
            <a:r>
              <a:rPr lang="en-US" altLang="en-US" dirty="0">
                <a:solidFill>
                  <a:schemeClr val="tx1"/>
                </a:solidFill>
              </a:rPr>
              <a:t>LGWR starts and coordinates multiple helper processes that concurrently perform some of the work. LGWR handles the operations that are very fast or must be coordinated and delegates operations to the LG</a:t>
            </a:r>
            <a:r>
              <a:rPr lang="en-US" altLang="en-US" i="1" dirty="0">
                <a:solidFill>
                  <a:schemeClr val="tx1"/>
                </a:solidFill>
              </a:rPr>
              <a:t>nn</a:t>
            </a:r>
            <a:r>
              <a:rPr lang="en-US" altLang="en-US" dirty="0">
                <a:solidFill>
                  <a:schemeClr val="tx1"/>
                </a:solidFill>
              </a:rPr>
              <a:t> that could benefit from concurrent operations, primarily writing the redo from the log buffer to the redo log file and posting the completed write to the foreground process that is waiting.</a:t>
            </a:r>
          </a:p>
          <a:p>
            <a:pPr lvl="1"/>
            <a:r>
              <a:rPr lang="en-US" altLang="en-US" dirty="0">
                <a:solidFill>
                  <a:schemeClr val="tx1"/>
                </a:solidFill>
              </a:rPr>
              <a:t>Because LG</a:t>
            </a:r>
            <a:r>
              <a:rPr lang="en-US" altLang="en-US" i="1" dirty="0">
                <a:solidFill>
                  <a:schemeClr val="tx1"/>
                </a:solidFill>
              </a:rPr>
              <a:t>nn</a:t>
            </a:r>
            <a:r>
              <a:rPr lang="en-US" altLang="en-US" dirty="0">
                <a:solidFill>
                  <a:schemeClr val="tx1"/>
                </a:solidFill>
              </a:rPr>
              <a:t> processes work concurrently and certain operations must be performed in order, LGWR forces ordering so that even if the writes complete out of order, the posting to the foreground processes will be in the correct order.</a:t>
            </a:r>
          </a:p>
          <a:p>
            <a:pPr lvl="1"/>
            <a:r>
              <a:rPr lang="en-US" altLang="en-US" dirty="0"/>
              <a:t>The redo log buffer is a circular buffer. When LGWR writes redo entries from the redo log buffer to a redo log file, server processes can then copy new entries over the entries in the redo log buffer that have been written to disk. LGWR normally writes fast enough to ensure that space is always available in the buffer for new entries, even when access to the redo log is heavy. LGWR writes one contiguous portion of the buffer to disk.</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CE89AE5-B4D1-423F-A112-FE647E12FECC}" type="slidenum">
              <a:rPr lang="en-US" altLang="en-US" smtClean="0"/>
              <a:t>25</a:t>
            </a:fld>
            <a:endParaRPr lang="en-US" altLang="en-US" dirty="0"/>
          </a:p>
        </p:txBody>
      </p:sp>
    </p:spTree>
    <p:extLst>
      <p:ext uri="{BB962C8B-B14F-4D97-AF65-F5344CB8AC3E}">
        <p14:creationId xmlns:p14="http://schemas.microsoft.com/office/powerpoint/2010/main" val="3682619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24C617DA-36FA-4C35-A1E7-EACD037F023B}" type="slidenum">
              <a:rPr lang="en-US" altLang="en-US" smtClean="0"/>
              <a:t>26</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LGWR writes:</a:t>
            </a:r>
          </a:p>
          <a:p>
            <a:pPr lvl="2"/>
            <a:r>
              <a:rPr lang="en-US" altLang="en-US" dirty="0"/>
              <a:t>When a user process commits a transaction</a:t>
            </a:r>
          </a:p>
          <a:p>
            <a:pPr lvl="2"/>
            <a:r>
              <a:rPr lang="en-US" altLang="en-US" dirty="0"/>
              <a:t>When an online redo log switch occurs</a:t>
            </a:r>
          </a:p>
          <a:p>
            <a:pPr lvl="2"/>
            <a:r>
              <a:rPr lang="en-US" altLang="en-US" dirty="0"/>
              <a:t>When the redo log buffer is one-third full or contains 1 MB of buffered data</a:t>
            </a:r>
          </a:p>
          <a:p>
            <a:pPr lvl="2"/>
            <a:r>
              <a:rPr lang="en-US" altLang="en-US" dirty="0"/>
              <a:t>Before a DBWn process writes modified buffers to disk (if necessary)</a:t>
            </a:r>
          </a:p>
          <a:p>
            <a:pPr lvl="2"/>
            <a:r>
              <a:rPr lang="en-US" altLang="en-US" dirty="0"/>
              <a:t>When three seconds have passed since the last write to log files</a:t>
            </a:r>
          </a:p>
          <a:p>
            <a:pPr lvl="1"/>
            <a:r>
              <a:rPr lang="en-US" altLang="en-US" dirty="0"/>
              <a:t>Before DBW</a:t>
            </a:r>
            <a:r>
              <a:rPr lang="en-US" altLang="en-US" i="1" dirty="0"/>
              <a:t>n</a:t>
            </a:r>
            <a:r>
              <a:rPr lang="en-US" altLang="en-US" dirty="0"/>
              <a:t> can write a modified buffer, all redo records that are associated with the changes to the buffer must be written to disk (the write-ahead protocol). If DBW</a:t>
            </a:r>
            <a:r>
              <a:rPr lang="en-US" altLang="en-US" i="1" dirty="0"/>
              <a:t>n</a:t>
            </a:r>
            <a:r>
              <a:rPr lang="en-US" altLang="en-US" dirty="0"/>
              <a:t> finds that some redo records have not been written, it signals LGWR to write the redo records to disk and waits for LGWR to complete writing the redo log buffer before it can write out the data buffers. LGWR writes to the current log group. If one of the files in the group is damaged or unavailable, LGWR continues writing to other files in the group and logs an error in the LGWR trace file and in the system alert log. If all files in a group are damaged, or if the group is unavailable because it has not been archived, LGWR cannot continue to function.</a:t>
            </a:r>
          </a:p>
          <a:p>
            <a:pPr lvl="1"/>
            <a:r>
              <a:rPr lang="en-US" altLang="en-US" dirty="0"/>
              <a:t>When a user issues a </a:t>
            </a:r>
            <a:r>
              <a:rPr lang="en-US" altLang="en-US" dirty="0">
                <a:latin typeface="Courier New" panose="02070309020205020404" pitchFamily="49" charset="0"/>
              </a:rPr>
              <a:t>COMMIT</a:t>
            </a:r>
            <a:r>
              <a:rPr lang="en-US" altLang="en-US" dirty="0"/>
              <a:t> statement, LGWR puts a commit record in the redo log buffer and writes it to disk immediately, along with the transaction’s redo entries. The corresponding changes to data blocks are deferred until it is more efficient to write them. This is called a </a:t>
            </a:r>
            <a:r>
              <a:rPr lang="en-US" altLang="en-US" i="1" dirty="0"/>
              <a:t>fast commit mechanism</a:t>
            </a:r>
            <a:r>
              <a:rPr lang="en-US" altLang="en-US" dirty="0"/>
              <a:t>. The atomic write of the redo entry containing the transaction’s commit record is the single event that determines whether the transaction has committed. Oracle Database returns a success code to the committing transaction, although the data buffers have not yet been written to disk.</a:t>
            </a:r>
          </a:p>
          <a:p>
            <a:pPr lvl="1"/>
            <a:r>
              <a:rPr lang="en-US" altLang="en-US" dirty="0"/>
              <a:t>If more buffer space is needed, LGWR sometimes writes redo log entries before a transaction is committed. These entries become permanent only if the transaction is later committed. When a user commits a transaction, the transaction is assigned an SCN, which Oracle Database records along with the transaction’s redo entries in the redo log. SCNs are recorded in the redo log so that recovery operations can be synchronized in Real Application Clusters and distributed databases.</a:t>
            </a:r>
          </a:p>
          <a:p>
            <a:pPr lvl="1"/>
            <a:r>
              <a:rPr lang="en-US" altLang="en-US" dirty="0"/>
              <a:t>In times of high activity, LGWR can write to the redo log file by using group commits. For example, assume a user commits a transaction. LGWR must write the transaction’s redo entries to disk. As this happens, other users issue </a:t>
            </a:r>
            <a:r>
              <a:rPr lang="en-US" altLang="en-US" dirty="0">
                <a:latin typeface="Courier New" panose="02070309020205020404" pitchFamily="49" charset="0"/>
              </a:rPr>
              <a:t>COMMIT</a:t>
            </a:r>
            <a:r>
              <a:rPr lang="en-US" altLang="en-US" dirty="0"/>
              <a:t> statements. However, LGWR cannot write to the redo log file to commit these transactions until it has completed its previous write operation. After the first transaction’s entries are written to the redo log file, the entire list of redo entries of waiting transactions (not yet committed) can be written to disk in one operation, requiring less I/O than transaction entries handled individually. Therefore, Oracle Database minimizes disk I/O and maximizes the performance of LGWR. If requests to commit continue at a high rate, every write (by LGWR) from the redo log buffer can contain multiple commit records.</a:t>
            </a:r>
          </a:p>
        </p:txBody>
      </p:sp>
    </p:spTree>
    <p:extLst>
      <p:ext uri="{BB962C8B-B14F-4D97-AF65-F5344CB8AC3E}">
        <p14:creationId xmlns:p14="http://schemas.microsoft.com/office/powerpoint/2010/main" val="423478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5"/>
          <p:cNvSpPr>
            <a:spLocks noGrp="1" noRot="1" noChangeAspect="1" noTextEdit="1"/>
          </p:cNvSpPr>
          <p:nvPr>
            <p:ph type="sldImg"/>
          </p:nvPr>
        </p:nvSpPr>
        <p:spPr>
          <a:ln/>
        </p:spPr>
      </p:sp>
      <p:sp>
        <p:nvSpPr>
          <p:cNvPr id="9113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a:t>
            </a:r>
            <a:r>
              <a:rPr lang="en-US" altLang="en-US" i="1" dirty="0"/>
              <a:t>checkpoint</a:t>
            </a:r>
            <a:r>
              <a:rPr lang="en-US" altLang="en-US" dirty="0"/>
              <a:t> is a data structure that defines a system change number (SCN) in the redo thread of a database. Checkpoints are recorded in the control file and in each data file header. They are a crucial element of recovery.</a:t>
            </a:r>
          </a:p>
          <a:p>
            <a:pPr lvl="1"/>
            <a:r>
              <a:rPr lang="en-US" altLang="en-US" dirty="0"/>
              <a:t>When a checkpoint occurs, Oracle Database must update the headers of all data files to record the details of the checkpoint. This is done by the CKPT process. The CKPT process does not write blocks to disk; DBW</a:t>
            </a:r>
            <a:r>
              <a:rPr lang="en-US" altLang="en-US" i="1" dirty="0"/>
              <a:t>n</a:t>
            </a:r>
            <a:r>
              <a:rPr lang="en-US" altLang="en-US" dirty="0"/>
              <a:t> always performs that work. </a:t>
            </a:r>
            <a:r>
              <a:rPr lang="en-US" altLang="en-US" dirty="0">
                <a:cs typeface="Arial" panose="020B0604020202020204" pitchFamily="34" charset="0"/>
              </a:rPr>
              <a:t>The SCNs recorded in the file headers guarantee that all changes made to database blocks before that SCN have been written to disk.</a:t>
            </a:r>
            <a:endParaRPr lang="en-US" altLang="en-US" dirty="0"/>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72902421-4B6E-4FFA-A683-640B09EEE69C}" type="slidenum">
              <a:rPr lang="en-US" altLang="en-US" smtClean="0"/>
              <a:t>27</a:t>
            </a:fld>
            <a:endParaRPr lang="en-US" altLang="en-US" dirty="0"/>
          </a:p>
        </p:txBody>
      </p:sp>
    </p:spTree>
    <p:extLst>
      <p:ext uri="{BB962C8B-B14F-4D97-AF65-F5344CB8AC3E}">
        <p14:creationId xmlns:p14="http://schemas.microsoft.com/office/powerpoint/2010/main" val="1534678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5"/>
          <p:cNvSpPr>
            <a:spLocks noGrp="1" noRot="1" noChangeAspect="1" noTextEdit="1"/>
          </p:cNvSpPr>
          <p:nvPr>
            <p:ph type="sldImg"/>
          </p:nvPr>
        </p:nvSpPr>
        <p:spPr>
          <a:ln/>
        </p:spPr>
      </p:sp>
      <p:sp>
        <p:nvSpPr>
          <p:cNvPr id="921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System Monitor process (SMON) performs recovery at instance startup if necessary. SMON is also responsible for cleaning up temporary segments that are no longer in use. If any terminated transactions were skipped during instance recovery because of file-read or offline errors, SMON recovers them when the tablespace or file is brought back online. </a:t>
            </a:r>
          </a:p>
          <a:p>
            <a:pPr lvl="1"/>
            <a:r>
              <a:rPr lang="en-US" altLang="en-US" dirty="0">
                <a:solidFill>
                  <a:schemeClr val="tx1"/>
                </a:solidFill>
              </a:rPr>
              <a:t>SMON checks regularly to see whether the process is needed. </a:t>
            </a:r>
            <a:r>
              <a:rPr lang="en-US" altLang="en-US" dirty="0"/>
              <a:t>Other processes can call SMON if they detect a need for it.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CC98EB5F-33F8-4935-A1B8-FCF9FF2897EA}" type="slidenum">
              <a:rPr lang="en-US" altLang="en-US" smtClean="0"/>
              <a:t>28</a:t>
            </a:fld>
            <a:endParaRPr lang="en-US" altLang="en-US" dirty="0"/>
          </a:p>
        </p:txBody>
      </p:sp>
    </p:spTree>
    <p:extLst>
      <p:ext uri="{BB962C8B-B14F-4D97-AF65-F5344CB8AC3E}">
        <p14:creationId xmlns:p14="http://schemas.microsoft.com/office/powerpoint/2010/main" val="8625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5"/>
          <p:cNvSpPr>
            <a:spLocks noGrp="1" noRot="1" noChangeAspect="1" noTextEdit="1"/>
          </p:cNvSpPr>
          <p:nvPr>
            <p:ph type="sldImg"/>
          </p:nvPr>
        </p:nvSpPr>
        <p:spPr>
          <a:ln/>
        </p:spPr>
      </p:sp>
      <p:sp>
        <p:nvSpPr>
          <p:cNvPr id="9318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Process Monitor process (PMON) performs process recovery when a user process fails. PMON is responsible for cleaning up the database buffer cache and freeing resources that the user process was using. For example, it resets the status of the active transaction table, releases locks, and removes the process ID from the list of active processes.</a:t>
            </a:r>
          </a:p>
          <a:p>
            <a:pPr lvl="1"/>
            <a:r>
              <a:rPr lang="en-US" altLang="en-US" dirty="0"/>
              <a:t>PMON periodically checks the status of dispatcher and server processes and restarts any that have stopped running (but not any that Oracle Database has terminated intentionally). </a:t>
            </a:r>
          </a:p>
          <a:p>
            <a:pPr lvl="1"/>
            <a:r>
              <a:rPr lang="en-US" altLang="en-US" dirty="0"/>
              <a:t>Like SMON, PMON checks regularly to see whether it is needed; it can be called if another process detects the need for it.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D52AC684-22B5-4663-B6ED-A654DC06D6C7}" type="slidenum">
              <a:rPr lang="en-US" altLang="en-US" smtClean="0"/>
              <a:t>29</a:t>
            </a:fld>
            <a:endParaRPr lang="en-US" altLang="en-US" dirty="0"/>
          </a:p>
        </p:txBody>
      </p:sp>
    </p:spTree>
    <p:extLst>
      <p:ext uri="{BB962C8B-B14F-4D97-AF65-F5344CB8AC3E}">
        <p14:creationId xmlns:p14="http://schemas.microsoft.com/office/powerpoint/2010/main" val="191929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5"/>
          <p:cNvSpPr>
            <a:spLocks noGrp="1" noRot="1" noChangeAspect="1" noTextEdit="1"/>
          </p:cNvSpPr>
          <p:nvPr>
            <p:ph type="sldImg"/>
          </p:nvPr>
        </p:nvSpPr>
        <p:spPr>
          <a:ln/>
        </p:spPr>
      </p:sp>
      <p:sp>
        <p:nvSpPr>
          <p:cNvPr id="614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three major structures in Oracle Database server architecture: memory structures, process structures, and storage structures. A basic Oracle database system consists of an Oracle database and a database instance.</a:t>
            </a:r>
          </a:p>
          <a:p>
            <a:pPr lvl="1"/>
            <a:r>
              <a:rPr lang="en-US" altLang="en-US" dirty="0"/>
              <a:t>The database consists of both physical structures and logical structures. Because the physical and logical structures are separate, the physical storage of data can be managed without affecting access to logical storage structures.</a:t>
            </a:r>
          </a:p>
          <a:p>
            <a:pPr lvl="1"/>
            <a:r>
              <a:rPr lang="en-US" altLang="en-US" dirty="0"/>
              <a:t>The instance consists of memory structures and background processes associated with that instance. Every time an instance is started, a shared memory area called the System Global Area (SGA) is allocated, and the background processes are started. Processes are jobs that work in the memory of computers. A process is defined as a “thread of control” or a mechanism in an operating system that can run a series of steps. After starting a database instance, the Oracle software associates the instance with a specific database. This is called </a:t>
            </a:r>
            <a:r>
              <a:rPr lang="en-US" altLang="en-US" i="1" dirty="0"/>
              <a:t>mounting the database</a:t>
            </a:r>
            <a:r>
              <a:rPr lang="en-US" altLang="en-US" dirty="0"/>
              <a:t>. The database is then ready to be opened, which makes it accessible to authorized users.</a:t>
            </a:r>
          </a:p>
          <a:p>
            <a:pPr lvl="1"/>
            <a:r>
              <a:rPr lang="en-US" altLang="en-US" b="1" dirty="0"/>
              <a:t>Note:</a:t>
            </a:r>
            <a:r>
              <a:rPr lang="en-US" altLang="en-US" dirty="0"/>
              <a:t> Oracle Automatic Storage Management (ASM) uses the concept of an instance for the memory and process components, but is not associated with a specific database.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F01B55A4-01CA-43F1-89B3-5719D1641652}" type="slidenum">
              <a:rPr lang="en-US" altLang="en-US" smtClean="0"/>
              <a:t>3</a:t>
            </a:fld>
            <a:endParaRPr lang="en-US" altLang="en-US" dirty="0"/>
          </a:p>
        </p:txBody>
      </p:sp>
    </p:spTree>
    <p:extLst>
      <p:ext uri="{BB962C8B-B14F-4D97-AF65-F5344CB8AC3E}">
        <p14:creationId xmlns:p14="http://schemas.microsoft.com/office/powerpoint/2010/main" val="1349369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5"/>
          <p:cNvSpPr>
            <a:spLocks noGrp="1" noRot="1" noChangeAspect="1" noTextEdit="1"/>
          </p:cNvSpPr>
          <p:nvPr>
            <p:ph type="sldImg"/>
          </p:nvPr>
        </p:nvSpPr>
        <p:spPr>
          <a:ln/>
        </p:spPr>
      </p:sp>
      <p:sp>
        <p:nvSpPr>
          <p:cNvPr id="942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Recoverer process (RECO) is a background process used with the distributed database configuration that automatically resolves failures involving distributed transactions. The RECO process of an instance automatically connects to other databases involved in an in-doubt distributed transaction. When the RECO process reestablishes a connection between involved database servers, it automatically resolves all in-doubt transactions, removing from each database’s pending transaction table any rows that correspond to the resolved in-doubt transactions.</a:t>
            </a:r>
          </a:p>
          <a:p>
            <a:pPr lvl="1"/>
            <a:r>
              <a:rPr lang="en-US" altLang="en-US" dirty="0"/>
              <a:t>If the RECO process fails to connect with a remote server, RECO automatically tries to connect again after a timed interval. However, RECO waits an increasing amount of time (growing exponentially) before it attempts another connection.</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5D3DEF8E-0573-4CFD-A6D5-45A7BC0CFDA6}" type="slidenum">
              <a:rPr lang="en-US" altLang="en-US" smtClean="0"/>
              <a:t>30</a:t>
            </a:fld>
            <a:endParaRPr lang="en-US" altLang="en-US" dirty="0"/>
          </a:p>
        </p:txBody>
      </p:sp>
    </p:spTree>
    <p:extLst>
      <p:ext uri="{BB962C8B-B14F-4D97-AF65-F5344CB8AC3E}">
        <p14:creationId xmlns:p14="http://schemas.microsoft.com/office/powerpoint/2010/main" val="1375877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8"/>
          <p:cNvSpPr>
            <a:spLocks noGrp="1" noRot="1" noChangeAspect="1" noChangeArrowheads="1" noTextEdit="1"/>
          </p:cNvSpPr>
          <p:nvPr>
            <p:ph type="sldImg"/>
          </p:nvPr>
        </p:nvSpPr>
        <p:spPr>
          <a:ln/>
        </p:spPr>
      </p:sp>
      <p:sp>
        <p:nvSpPr>
          <p:cNvPr id="95235"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Listener Registration process (LREG) registers information about the database instance and dispatcher processes with the Oracle Net Listener. LREG provides the listener with the following information:</a:t>
            </a:r>
          </a:p>
          <a:p>
            <a:pPr lvl="2" eaLnBrk="1" hangingPunct="1"/>
            <a:r>
              <a:rPr lang="en-US" altLang="en-US" dirty="0"/>
              <a:t>Names of the database services</a:t>
            </a:r>
          </a:p>
          <a:p>
            <a:pPr lvl="2" eaLnBrk="1" hangingPunct="1"/>
            <a:r>
              <a:rPr lang="en-US" altLang="en-US" dirty="0"/>
              <a:t>Name of the database instance associated with the services, and its current and maximum load</a:t>
            </a:r>
          </a:p>
          <a:p>
            <a:pPr lvl="2" eaLnBrk="1" hangingPunct="1"/>
            <a:r>
              <a:rPr lang="en-US" altLang="en-US" dirty="0"/>
              <a:t>Service handlers (dispatchers and dedicated servers) available for the instance, including their type, protocol addresses, and current and maximum load</a:t>
            </a:r>
          </a:p>
          <a:p>
            <a:pPr lvl="1" eaLnBrk="1" hangingPunct="1"/>
            <a:r>
              <a:rPr lang="en-US" altLang="en-US" dirty="0"/>
              <a:t>When the instance starts, LREG attempts to connect to the listener. If the listener is running, LREG passes information to it. If the listener is not running, LREG periodically attempts to connect to it. It may take up to 60 seconds for LREG to register the database instance with the listener after the listener has started.</a:t>
            </a:r>
          </a:p>
          <a:p>
            <a:pPr lvl="1" eaLnBrk="1" hangingPunct="1"/>
            <a:r>
              <a:rPr lang="en-US" altLang="en-US" dirty="0"/>
              <a:t>You can use the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REGISTER</a:t>
            </a:r>
            <a:r>
              <a:rPr lang="en-US" altLang="en-US" dirty="0"/>
              <a:t> command to immediately initiate service registration after starting the listener.</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8534593B-4659-432E-852C-B270FBE003B1}" type="slidenum">
              <a:rPr lang="en-US" altLang="en-US" smtClean="0"/>
              <a:t>31</a:t>
            </a:fld>
            <a:endParaRPr lang="en-US" altLang="en-US" dirty="0"/>
          </a:p>
        </p:txBody>
      </p:sp>
    </p:spTree>
    <p:extLst>
      <p:ext uri="{BB962C8B-B14F-4D97-AF65-F5344CB8AC3E}">
        <p14:creationId xmlns:p14="http://schemas.microsoft.com/office/powerpoint/2010/main" val="136927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5"/>
          <p:cNvSpPr>
            <a:spLocks noGrp="1" noRot="1" noChangeAspect="1" noTextEdit="1"/>
          </p:cNvSpPr>
          <p:nvPr>
            <p:ph type="sldImg"/>
          </p:nvPr>
        </p:nvSpPr>
        <p:spPr>
          <a:ln/>
        </p:spPr>
      </p:sp>
      <p:sp>
        <p:nvSpPr>
          <p:cNvPr id="9625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Archiver processes (ARC</a:t>
            </a:r>
            <a:r>
              <a:rPr lang="en-US" altLang="en-US" i="1" dirty="0"/>
              <a:t>n</a:t>
            </a:r>
            <a:r>
              <a:rPr lang="en-US" altLang="en-US" dirty="0"/>
              <a:t>) copy redo log files to a designated storage device after a log switch has occurred. ARC</a:t>
            </a:r>
            <a:r>
              <a:rPr lang="en-US" altLang="en-US" i="1" dirty="0"/>
              <a:t>n</a:t>
            </a:r>
            <a:r>
              <a:rPr lang="en-US" altLang="en-US" dirty="0"/>
              <a:t> processes are present only when the database is in </a:t>
            </a:r>
            <a:r>
              <a:rPr lang="en-US" altLang="en-US" dirty="0">
                <a:latin typeface="Courier New" panose="02070309020205020404" pitchFamily="49" charset="0"/>
              </a:rPr>
              <a:t>ARCHIVELOG</a:t>
            </a:r>
            <a:r>
              <a:rPr lang="en-US" altLang="en-US" dirty="0"/>
              <a:t> mode and automatic archiving is enabled.</a:t>
            </a:r>
          </a:p>
          <a:p>
            <a:pPr lvl="1"/>
            <a:r>
              <a:rPr lang="en-US" altLang="en-US" dirty="0"/>
              <a:t>If you anticipate a heavy workload for archiving (such as during bulk loading of data), you can increase the maximum number of Archiver processes. There can also be multiple archive log destinations. It is recommended that there be at least one Archiver process for each destination. The default is to have four Archiver processes.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F5446C72-495F-4E33-A4D3-652B1A934E27}" type="slidenum">
              <a:rPr lang="en-US" altLang="en-US" smtClean="0"/>
              <a:t>32</a:t>
            </a:fld>
            <a:endParaRPr lang="en-US" altLang="en-US" dirty="0"/>
          </a:p>
        </p:txBody>
      </p:sp>
    </p:spTree>
    <p:extLst>
      <p:ext uri="{BB962C8B-B14F-4D97-AF65-F5344CB8AC3E}">
        <p14:creationId xmlns:p14="http://schemas.microsoft.com/office/powerpoint/2010/main" val="1444185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5"/>
          <p:cNvSpPr>
            <a:spLocks noGrp="1" noRot="1" noChangeAspect="1" noTextEdit="1"/>
          </p:cNvSpPr>
          <p:nvPr>
            <p:ph type="sldImg"/>
          </p:nvPr>
        </p:nvSpPr>
        <p:spPr>
          <a:ln/>
        </p:spPr>
      </p:sp>
      <p:sp>
        <p:nvSpPr>
          <p:cNvPr id="9728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files that comprise an Oracle database are as follows:</a:t>
            </a:r>
            <a:endParaRPr lang="en-US" altLang="en-US" dirty="0">
              <a:solidFill>
                <a:srgbClr val="FF0000"/>
              </a:solidFill>
            </a:endParaRPr>
          </a:p>
          <a:p>
            <a:pPr lvl="2"/>
            <a:r>
              <a:rPr lang="en-US" altLang="en-US" b="1" dirty="0"/>
              <a:t>Control files:</a:t>
            </a:r>
            <a:r>
              <a:rPr lang="en-US" altLang="en-US" dirty="0"/>
              <a:t> Each database has one unique control file that contains data about the database itself (that is, physical database structure information). Multiple copies may be maintained to protect against total loss. It can also contain metadata related to backups. The control file is critical to the database. Without the control file, the database cannot be opened.</a:t>
            </a:r>
            <a:endParaRPr lang="en-US" altLang="en-US" i="1" dirty="0">
              <a:solidFill>
                <a:srgbClr val="FF0000"/>
              </a:solidFill>
            </a:endParaRPr>
          </a:p>
          <a:p>
            <a:pPr lvl="2"/>
            <a:r>
              <a:rPr lang="en-US" altLang="en-US" b="1" dirty="0"/>
              <a:t>Data files:</a:t>
            </a:r>
            <a:r>
              <a:rPr lang="en-US" altLang="en-US" dirty="0"/>
              <a:t> They contain the user or application data of the database, as well as metadata and the data dictionary.</a:t>
            </a:r>
          </a:p>
          <a:p>
            <a:pPr lvl="2"/>
            <a:r>
              <a:rPr lang="en-US" altLang="en-US" b="1" dirty="0"/>
              <a:t>Online redo log files:</a:t>
            </a:r>
            <a:r>
              <a:rPr lang="en-US" altLang="en-US" dirty="0"/>
              <a:t> They allow for instance recovery of the database. If the database server crashes and does not lose any data files, the instance can recover the database with the information in these files.</a:t>
            </a:r>
          </a:p>
          <a:p>
            <a:pPr lvl="1"/>
            <a:r>
              <a:rPr lang="en-US" altLang="en-US" dirty="0"/>
              <a:t>The following additional files are used during the operation of the database:</a:t>
            </a:r>
          </a:p>
          <a:p>
            <a:pPr lvl="2"/>
            <a:r>
              <a:rPr lang="en-US" altLang="en-US" b="1" dirty="0"/>
              <a:t>Initialization parameter file:</a:t>
            </a:r>
            <a:r>
              <a:rPr lang="en-US" altLang="en-US" dirty="0"/>
              <a:t> Is used to define how the instance is configured when it starts up</a:t>
            </a:r>
          </a:p>
          <a:p>
            <a:pPr lvl="2"/>
            <a:r>
              <a:rPr lang="en-US" altLang="en-US" b="1" dirty="0"/>
              <a:t>Password file:</a:t>
            </a:r>
            <a:r>
              <a:rPr lang="en-US" altLang="en-US" dirty="0"/>
              <a:t> Allows users using the </a:t>
            </a:r>
            <a:r>
              <a:rPr lang="en-US" altLang="en-US" dirty="0">
                <a:latin typeface="Courier New" panose="02070309020205020404" pitchFamily="49" charset="0"/>
                <a:cs typeface="Arial" panose="020B0604020202020204" pitchFamily="34" charset="0"/>
              </a:rPr>
              <a:t>SYSDBA</a:t>
            </a:r>
            <a:r>
              <a:rPr lang="en-US" altLang="en-US" dirty="0">
                <a:cs typeface="Arial" panose="020B0604020202020204" pitchFamily="34" charset="0"/>
              </a:rPr>
              <a:t>, </a:t>
            </a:r>
            <a:r>
              <a:rPr lang="en-US" altLang="en-US" dirty="0">
                <a:latin typeface="Courier New" panose="02070309020205020404" pitchFamily="49" charset="0"/>
                <a:cs typeface="Arial" panose="020B0604020202020204" pitchFamily="34" charset="0"/>
              </a:rPr>
              <a:t>SYSOPER</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SYSBACKUP</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SYSDG</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SYSKM</a:t>
            </a:r>
            <a:r>
              <a:rPr lang="en-US" altLang="en-US" dirty="0">
                <a:cs typeface="Arial" panose="020B0604020202020204" pitchFamily="34" charset="0"/>
              </a:rPr>
              <a:t>, and </a:t>
            </a:r>
            <a:r>
              <a:rPr lang="en-US" altLang="en-US" dirty="0">
                <a:latin typeface="Courier New" panose="02070309020205020404" pitchFamily="49" charset="0"/>
                <a:cs typeface="Arial" panose="020B0604020202020204" pitchFamily="34" charset="0"/>
              </a:rPr>
              <a:t>SYSASM</a:t>
            </a:r>
            <a:r>
              <a:rPr lang="en-US" altLang="en-US" dirty="0">
                <a:cs typeface="Arial" panose="020B0604020202020204" pitchFamily="34" charset="0"/>
              </a:rPr>
              <a:t> roles </a:t>
            </a:r>
            <a:r>
              <a:rPr lang="en-US" altLang="en-US" dirty="0"/>
              <a:t>to connect remotely to the instance and perform administrative tasks </a:t>
            </a:r>
          </a:p>
          <a:p>
            <a:pPr lvl="2"/>
            <a:r>
              <a:rPr lang="en-US" altLang="en-US" b="1" dirty="0"/>
              <a:t>Backup files:</a:t>
            </a:r>
            <a:r>
              <a:rPr lang="en-US" altLang="en-US" dirty="0"/>
              <a:t> Are used for database recovery. You typically restore a backup file when a media failure or user error has damaged or deleted the original file.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AFE0A4A-84DA-47B7-8246-44B01BC3DEA5}" type="slidenum">
              <a:rPr lang="en-US" altLang="en-US" smtClean="0"/>
              <a:t>33</a:t>
            </a:fld>
            <a:endParaRPr lang="en-US" altLang="en-US" dirty="0"/>
          </a:p>
        </p:txBody>
      </p:sp>
    </p:spTree>
    <p:extLst>
      <p:ext uri="{BB962C8B-B14F-4D97-AF65-F5344CB8AC3E}">
        <p14:creationId xmlns:p14="http://schemas.microsoft.com/office/powerpoint/2010/main" val="3996729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AB687E8D-C379-493D-8D6F-83BFE74C5EA1}" type="slidenum">
              <a:rPr lang="en-US" altLang="en-US" smtClean="0"/>
              <a:t>34</a:t>
            </a:fld>
            <a:endParaRPr lang="en-US" altLang="en-US" dirty="0"/>
          </a:p>
        </p:txBody>
      </p:sp>
      <p:sp>
        <p:nvSpPr>
          <p:cNvPr id="4" name="Notes Placeholder 3"/>
          <p:cNvSpPr>
            <a:spLocks noGrp="1"/>
          </p:cNvSpPr>
          <p:nvPr>
            <p:ph type="body" idx="1"/>
          </p:nvPr>
        </p:nvSpPr>
        <p:spPr>
          <a:xfrm>
            <a:off x="296196" y="490537"/>
            <a:ext cx="6479284" cy="8225913"/>
          </a:xfrm>
        </p:spPr>
        <p:txBody>
          <a:bodyPr/>
          <a:lstStyle/>
          <a:p>
            <a:pPr lvl="2">
              <a:spcBef>
                <a:spcPct val="25000"/>
              </a:spcBef>
            </a:pPr>
            <a:r>
              <a:rPr lang="en-US" altLang="en-US" b="1" dirty="0"/>
              <a:t>Archived redo log files: </a:t>
            </a:r>
            <a:r>
              <a:rPr lang="en-US" altLang="en-US" dirty="0"/>
              <a:t>Contain an ongoing history of the data changes (redo) that are generated by the instance. Using these files and a backup of the database, you can recover a lost data file. That is, archive logs enable the recovery of restored data files.</a:t>
            </a:r>
          </a:p>
          <a:p>
            <a:pPr lvl="2">
              <a:spcBef>
                <a:spcPct val="25000"/>
              </a:spcBef>
            </a:pPr>
            <a:r>
              <a:rPr lang="en-US" altLang="en-US" b="1" dirty="0"/>
              <a:t>Trace files:</a:t>
            </a:r>
            <a:r>
              <a:rPr lang="en-US" altLang="en-US" dirty="0"/>
              <a:t> Each server and background process can write to an associated trace file. When an internal error is detected by a process, the process dumps information about the error to its trace file. Some of the information written to a trace file is intended for the database administrator, whereas other information is for Oracle Support Services. </a:t>
            </a:r>
          </a:p>
          <a:p>
            <a:pPr lvl="2"/>
            <a:r>
              <a:rPr lang="en-US" altLang="en-US" b="1" dirty="0"/>
              <a:t>Alert log file:</a:t>
            </a:r>
            <a:r>
              <a:rPr lang="en-US" altLang="en-US" dirty="0"/>
              <a:t> These are special trace entries. The alert log of a database is a chronological log of messages and errors. Oracle recommends that you review the alert log periodically.</a:t>
            </a:r>
          </a:p>
          <a:p>
            <a:pPr lvl="1"/>
            <a:r>
              <a:rPr lang="en-US" altLang="en-US" b="1" dirty="0"/>
              <a:t>Note:</a:t>
            </a:r>
            <a:r>
              <a:rPr lang="en-US" altLang="en-US" dirty="0"/>
              <a:t> Parameter, password, alert, and trace files are covered in other lessons.</a:t>
            </a:r>
          </a:p>
        </p:txBody>
      </p:sp>
    </p:spTree>
    <p:extLst>
      <p:ext uri="{BB962C8B-B14F-4D97-AF65-F5344CB8AC3E}">
        <p14:creationId xmlns:p14="http://schemas.microsoft.com/office/powerpoint/2010/main" val="4289413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5"/>
          <p:cNvSpPr>
            <a:spLocks noGrp="1" noRot="1" noChangeAspect="1" noTextEdit="1"/>
          </p:cNvSpPr>
          <p:nvPr>
            <p:ph type="sldImg"/>
          </p:nvPr>
        </p:nvSpPr>
        <p:spPr>
          <a:ln/>
        </p:spPr>
      </p:sp>
      <p:sp>
        <p:nvSpPr>
          <p:cNvPr id="9933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has logical structures and physical structures. </a:t>
            </a:r>
          </a:p>
          <a:p>
            <a:pPr lvl="1"/>
            <a:r>
              <a:rPr lang="en-US" altLang="en-US" b="1" dirty="0"/>
              <a:t>Databases, Tablespaces, and Data Files</a:t>
            </a:r>
          </a:p>
          <a:p>
            <a:pPr lvl="1"/>
            <a:r>
              <a:rPr lang="en-US" altLang="en-US" dirty="0"/>
              <a:t>The relationship among databases, tablespaces, and data files is illustrated in the slide. Each database is logically divided into two or more tablespaces. One or more data files are explicitly created for each tablespace to physically store the data of all segments in a tablespace. If it is a </a:t>
            </a:r>
            <a:r>
              <a:rPr lang="en-US" altLang="en-US" dirty="0">
                <a:latin typeface="Courier New" panose="02070309020205020404" pitchFamily="49" charset="0"/>
              </a:rPr>
              <a:t>TEMPORARY</a:t>
            </a:r>
            <a:r>
              <a:rPr lang="en-US" altLang="en-US" dirty="0"/>
              <a:t> tablespace, it has a temporary file instead of a data file. A tablespace’s data file can be physically stored on any supported storage technology.</a:t>
            </a:r>
          </a:p>
          <a:p>
            <a:pPr lvl="1"/>
            <a:r>
              <a:rPr lang="en-US" altLang="en-US" b="1" dirty="0"/>
              <a:t>Tablespaces</a:t>
            </a:r>
          </a:p>
          <a:p>
            <a:pPr lvl="1"/>
            <a:r>
              <a:rPr lang="en-US" altLang="en-US" dirty="0"/>
              <a:t>A database is divided into logical storage units called </a:t>
            </a:r>
            <a:r>
              <a:rPr lang="en-US" altLang="en-US" i="1" dirty="0"/>
              <a:t>tablespaces</a:t>
            </a:r>
            <a:r>
              <a:rPr lang="en-US" altLang="en-US" dirty="0"/>
              <a:t>, which group related logical structures or data files together. For example, tablespaces commonly group all of an application’s segments to simplify some administrative operations.</a:t>
            </a:r>
          </a:p>
          <a:p>
            <a:pPr lvl="1"/>
            <a:r>
              <a:rPr lang="en-US" altLang="en-US" b="1" dirty="0"/>
              <a:t>Data Blocks</a:t>
            </a:r>
          </a:p>
          <a:p>
            <a:pPr lvl="1"/>
            <a:r>
              <a:rPr lang="en-US" altLang="en-US" dirty="0"/>
              <a:t>At the finest level of granularity, an Oracle database’s data is stored in </a:t>
            </a:r>
            <a:r>
              <a:rPr lang="en-US" altLang="en-US" i="1" dirty="0"/>
              <a:t>data blocks</a:t>
            </a:r>
            <a:r>
              <a:rPr lang="en-US" altLang="en-US" dirty="0"/>
              <a:t>. One data block corresponds to a specific number of bytes of physical space on the disk. A data block size is specified for each tablespace when it is created. A database uses and allocates free database space in Oracle data blocks.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D2EA3028-253D-47FE-8889-2286B3DF19FD}" type="slidenum">
              <a:rPr lang="en-US" altLang="en-US" smtClean="0"/>
              <a:t>35</a:t>
            </a:fld>
            <a:endParaRPr lang="en-US" altLang="en-US" dirty="0"/>
          </a:p>
        </p:txBody>
      </p:sp>
    </p:spTree>
    <p:extLst>
      <p:ext uri="{BB962C8B-B14F-4D97-AF65-F5344CB8AC3E}">
        <p14:creationId xmlns:p14="http://schemas.microsoft.com/office/powerpoint/2010/main" val="3695424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50F27203-3283-4EEF-93A8-4A0248B9F843}" type="slidenum">
              <a:rPr lang="en-US" altLang="en-US" smtClean="0"/>
              <a:t>36</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b="1" dirty="0"/>
              <a:t>Extents </a:t>
            </a:r>
          </a:p>
          <a:p>
            <a:pPr lvl="1"/>
            <a:r>
              <a:rPr lang="en-US" altLang="en-US" dirty="0"/>
              <a:t>The next level of logical database space is an </a:t>
            </a:r>
            <a:r>
              <a:rPr lang="en-US" altLang="en-US" i="1" dirty="0"/>
              <a:t>extent</a:t>
            </a:r>
            <a:r>
              <a:rPr lang="en-US" altLang="en-US" dirty="0"/>
              <a:t>. An extent is a specific number of contiguous Oracle data blocks (obtained in a single allocation) that are used to store a specific type of information. Oracle data blocks in an extent are logically contiguous but can be physically spread out on disk because of RAID striping and file system implementations.</a:t>
            </a:r>
          </a:p>
          <a:p>
            <a:pPr lvl="1"/>
            <a:r>
              <a:rPr lang="en-US" altLang="en-US" b="1" dirty="0"/>
              <a:t>Segments </a:t>
            </a:r>
          </a:p>
          <a:p>
            <a:pPr lvl="1"/>
            <a:r>
              <a:rPr lang="en-US" altLang="en-US" dirty="0"/>
              <a:t>The level of logical database storage above an extent is called a </a:t>
            </a:r>
            <a:r>
              <a:rPr lang="en-US" altLang="en-US" i="1" dirty="0"/>
              <a:t>segment</a:t>
            </a:r>
            <a:r>
              <a:rPr lang="en-US" altLang="en-US" dirty="0"/>
              <a:t>. A segment is a set of extents allocated for a certain logical structure. For example:</a:t>
            </a:r>
          </a:p>
          <a:p>
            <a:pPr lvl="2"/>
            <a:r>
              <a:rPr lang="en-US" altLang="en-US" b="1" dirty="0"/>
              <a:t>Data segments:</a:t>
            </a:r>
            <a:r>
              <a:rPr lang="en-US" altLang="en-US" i="1" dirty="0"/>
              <a:t> </a:t>
            </a:r>
            <a:r>
              <a:rPr lang="en-US" altLang="en-US" dirty="0"/>
              <a:t>Each nonclustered, non-index-organized table has a data segment, except external tables, global temporary tables, and partitioned tables (in which each table has one or more segments). All the table’s data is stored in the extents of its data segment. For a partitioned table, each partition has a data segment. Each cluster has a data segment. The data of every table in the cluster is stored in the cluster’s data segment. </a:t>
            </a:r>
          </a:p>
          <a:p>
            <a:pPr lvl="2"/>
            <a:r>
              <a:rPr lang="en-US" altLang="en-US" b="1" dirty="0"/>
              <a:t>Index segments:</a:t>
            </a:r>
            <a:r>
              <a:rPr lang="en-US" altLang="en-US" i="1" dirty="0"/>
              <a:t> </a:t>
            </a:r>
            <a:r>
              <a:rPr lang="en-US" altLang="en-US" dirty="0"/>
              <a:t>Each index has an index segment that stores all its data. For a partitioned index, each partition has an index segment.</a:t>
            </a:r>
          </a:p>
          <a:p>
            <a:pPr lvl="2"/>
            <a:r>
              <a:rPr lang="en-US" altLang="en-US" b="1" dirty="0"/>
              <a:t>Undo segments:</a:t>
            </a:r>
            <a:r>
              <a:rPr lang="en-US" altLang="en-US" i="1" dirty="0"/>
              <a:t> </a:t>
            </a:r>
            <a:r>
              <a:rPr lang="en-US" altLang="en-US" dirty="0"/>
              <a:t>One </a:t>
            </a:r>
            <a:r>
              <a:rPr lang="en-US" altLang="en-US" dirty="0">
                <a:latin typeface="Courier New" panose="02070309020205020404" pitchFamily="49" charset="0"/>
              </a:rPr>
              <a:t>UNDO</a:t>
            </a:r>
            <a:r>
              <a:rPr lang="en-US" altLang="en-US" dirty="0"/>
              <a:t> tablespace is created for each database instance. This tablespace contains numerous undo segments to temporarily store undo information. The information in an undo segment is used to generate read-consistent database information and, during database recovery, roll back uncommitted transactions for users.</a:t>
            </a:r>
          </a:p>
          <a:p>
            <a:pPr lvl="2"/>
            <a:r>
              <a:rPr lang="en-US" altLang="en-US" b="1" dirty="0"/>
              <a:t>Temporary segments:</a:t>
            </a:r>
            <a:r>
              <a:rPr lang="en-US" altLang="en-US" dirty="0"/>
              <a:t> Temporary segments are created by the Oracle database when a SQL statement needs a temporary work area to complete execution. When the statement finishes execution, the temporary segment’s extents are returned to the database for future use. Specify either a default temporary tablespace for every user or a default temporary tablespace that is used databasewide.</a:t>
            </a:r>
          </a:p>
          <a:p>
            <a:pPr lvl="1"/>
            <a:r>
              <a:rPr lang="en-US" altLang="en-US" b="1" dirty="0"/>
              <a:t>Note:</a:t>
            </a:r>
            <a:r>
              <a:rPr lang="en-US" altLang="en-US" dirty="0"/>
              <a:t> There are other types of segments not listed here. There are also schema objects such as views, packages, and triggers that are not considered segments even though they are database objects. A segment owns its respective disk space allocation. The other objects exist as rows stored in a system metadata segment.</a:t>
            </a:r>
          </a:p>
          <a:p>
            <a:pPr lvl="1"/>
            <a:r>
              <a:rPr lang="en-US" altLang="en-US" dirty="0"/>
              <a:t>The Oracle Database server dynamically allocates space. When the existing extents of a segment are full, additional extents are added. Because extents are allocated as needed, the extents of a segment may or may not be contiguous on the disk, and they can come from different data files belonging to the same tablespace.</a:t>
            </a:r>
          </a:p>
        </p:txBody>
      </p:sp>
    </p:spTree>
    <p:extLst>
      <p:ext uri="{BB962C8B-B14F-4D97-AF65-F5344CB8AC3E}">
        <p14:creationId xmlns:p14="http://schemas.microsoft.com/office/powerpoint/2010/main" val="4086748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5"/>
          <p:cNvSpPr>
            <a:spLocks noGrp="1" noRot="1" noChangeAspect="1" noTextEdit="1"/>
          </p:cNvSpPr>
          <p:nvPr>
            <p:ph type="sldImg"/>
          </p:nvPr>
        </p:nvSpPr>
        <p:spPr>
          <a:ln/>
        </p:spPr>
      </p:sp>
      <p:sp>
        <p:nvSpPr>
          <p:cNvPr id="1013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subset of 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lvl="1"/>
            <a:r>
              <a:rPr lang="en-US" altLang="en-US" dirty="0"/>
              <a:t>When the database requests a set of data blocks from the operating system (OS), the OS maps this to an actual file system or disk block on the storage device. Because of this, you do not need to know the physical address of any of the data in your database. This also means that a data file can be striped or mirrored on several disks.</a:t>
            </a:r>
          </a:p>
          <a:p>
            <a:pPr lvl="1"/>
            <a:r>
              <a:rPr lang="en-US" altLang="en-US" dirty="0"/>
              <a:t>The size of the data block can be set at the time of database creation. The default size of 8 KB is adequate for most databases. If your database supports a data warehouse application that has large tables and indexes, a larger block size may be beneficial.</a:t>
            </a:r>
          </a:p>
          <a:p>
            <a:pPr lvl="1"/>
            <a:r>
              <a:rPr lang="en-US" altLang="en-US" dirty="0"/>
              <a:t>If your database supports a transactional application in which reads and writes are random, specifying a smaller block size may be beneficial. The maximum block size depends on your OS. The minimum Oracle block size is 2 KB; it should rarely (if ever) be used.</a:t>
            </a:r>
          </a:p>
          <a:p>
            <a:pPr lvl="1"/>
            <a:r>
              <a:rPr lang="en-US" altLang="en-US" dirty="0"/>
              <a:t>You can have tablespaces with a nonstandard block size. For details, see </a:t>
            </a:r>
            <a:r>
              <a:rPr lang="en-US" altLang="en-US" i="1" dirty="0"/>
              <a:t>Oracle Database Administrator’s Guide</a:t>
            </a:r>
            <a:r>
              <a:rPr lang="en-US" altLang="en-US" dirty="0"/>
              <a: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90A983BA-DA35-4B63-A443-43360B4D15F1}" type="slidenum">
              <a:rPr lang="en-US" altLang="en-US" smtClean="0"/>
              <a:t>37</a:t>
            </a:fld>
            <a:endParaRPr lang="en-US" altLang="en-US" dirty="0"/>
          </a:p>
        </p:txBody>
      </p:sp>
    </p:spTree>
    <p:extLst>
      <p:ext uri="{BB962C8B-B14F-4D97-AF65-F5344CB8AC3E}">
        <p14:creationId xmlns:p14="http://schemas.microsoft.com/office/powerpoint/2010/main" val="1409544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5"/>
          <p:cNvSpPr>
            <a:spLocks noGrp="1" noRot="1" noChangeAspect="1" noTextEdit="1"/>
          </p:cNvSpPr>
          <p:nvPr>
            <p:ph type="sldImg"/>
          </p:nvPr>
        </p:nvSpPr>
        <p:spPr>
          <a:ln/>
        </p:spPr>
      </p:sp>
      <p:sp>
        <p:nvSpPr>
          <p:cNvPr id="1024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database is divided into </a:t>
            </a:r>
            <a:r>
              <a:rPr lang="en-US" altLang="en-US" i="1" dirty="0"/>
              <a:t>tablespaces</a:t>
            </a:r>
            <a:r>
              <a:rPr lang="en-US" altLang="en-US" dirty="0"/>
              <a:t>, which are logical storage units that can be used to group related logical structures. One or more data files are explicitly created for each tablespace to physically store the data of all logical structures in a tablespace.</a:t>
            </a:r>
          </a:p>
          <a:p>
            <a:pPr lvl="1"/>
            <a:r>
              <a:rPr lang="en-US" altLang="en-US" dirty="0"/>
              <a:t>The graphic in the slide illustrates tablespace 1, composed of two data files. A segment of 128 KB size, composed of two extents, is spanning the two data files. The first extent of size 64 KB is in the first data file and the second extent, also of size 64 KB, is in the second data file. Both extents are formed from contiguous 8 KB Oracle blocks.</a:t>
            </a:r>
          </a:p>
          <a:p>
            <a:pPr lvl="1"/>
            <a:r>
              <a:rPr lang="en-US" altLang="en-US" b="1" dirty="0"/>
              <a:t>Note:</a:t>
            </a:r>
            <a:r>
              <a:rPr lang="en-US" altLang="en-US" dirty="0"/>
              <a:t> You can also create bigfile tablespaces, which have only one file that is often very large. The file may be of any size up to the maximum that the row ID architecture permits. The maximum size of the single data file or temp file is 128 terabytes (TB) for a tablespace with 32 K blocks and 32 TB for a tablespace with 8 K blocks.</a:t>
            </a:r>
          </a:p>
          <a:p>
            <a:pPr lvl="1"/>
            <a:r>
              <a:rPr lang="en-US" altLang="en-US" dirty="0"/>
              <a:t>Traditional smallfile tablespaces (which are the default) may contain multiple data files, but the files cannot be as large. For more information about bigfile tablespaces, see </a:t>
            </a:r>
            <a:r>
              <a:rPr lang="en-US" altLang="en-US" i="1" dirty="0"/>
              <a:t>Oracle</a:t>
            </a:r>
            <a:r>
              <a:rPr lang="en-US" altLang="en-US" dirty="0"/>
              <a:t> </a:t>
            </a:r>
            <a:r>
              <a:rPr lang="en-US" altLang="en-US" i="1" dirty="0"/>
              <a:t>Database Administrator’s Guide</a:t>
            </a:r>
            <a:r>
              <a:rPr lang="en-US" altLang="en-US" dirty="0"/>
              <a: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667B5202-D865-45D0-BCA9-03B63CFBBD04}" type="slidenum">
              <a:rPr lang="en-US" altLang="en-US" smtClean="0"/>
              <a:t>38</a:t>
            </a:fld>
            <a:endParaRPr lang="en-US" altLang="en-US" dirty="0"/>
          </a:p>
        </p:txBody>
      </p:sp>
    </p:spTree>
    <p:extLst>
      <p:ext uri="{BB962C8B-B14F-4D97-AF65-F5344CB8AC3E}">
        <p14:creationId xmlns:p14="http://schemas.microsoft.com/office/powerpoint/2010/main" val="1916346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2 - </a:t>
            </a:r>
            <a:fld id="{ABAE6F49-6EC1-42D2-A8C0-DD52B6C8AD4B}" type="slidenum">
              <a:rPr lang="en-US" smtClean="0"/>
              <a:t>39</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dirty="0">
                <a:latin typeface="Courier New" panose="02070309020205020404" pitchFamily="49" charset="0"/>
                <a:cs typeface="Courier New" panose="02070309020205020404" pitchFamily="49" charset="0"/>
              </a:rPr>
              <a:t>SYSTEM</a:t>
            </a:r>
            <a:r>
              <a:rPr lang="en-US" dirty="0">
                <a:latin typeface="Arial" charset="0"/>
              </a:rPr>
              <a:t>: It stores the data dictionary (metadata that describes the objects in the database) and tables that contain administrative information about the database. All this information is contained in the </a:t>
            </a:r>
            <a:r>
              <a:rPr lang="en-US" dirty="0">
                <a:latin typeface="Courier New" panose="02070309020205020404" pitchFamily="49" charset="0"/>
                <a:cs typeface="Courier New" panose="02070309020205020404" pitchFamily="49" charset="0"/>
              </a:rPr>
              <a:t>SYS</a:t>
            </a:r>
            <a:r>
              <a:rPr lang="en-US" dirty="0">
                <a:latin typeface="Arial" charset="0"/>
              </a:rPr>
              <a:t> schema and can be accessed only by the </a:t>
            </a:r>
            <a:r>
              <a:rPr lang="en-US" dirty="0">
                <a:latin typeface="Courier New" panose="02070309020205020404" pitchFamily="49" charset="0"/>
                <a:cs typeface="Courier New" panose="02070309020205020404" pitchFamily="49" charset="0"/>
              </a:rPr>
              <a:t>SYS</a:t>
            </a:r>
            <a:r>
              <a:rPr lang="en-US" dirty="0">
                <a:latin typeface="Arial" charset="0"/>
              </a:rPr>
              <a:t> user or other administrative users with the required privilege. </a:t>
            </a:r>
          </a:p>
          <a:p>
            <a:pPr lvl="1"/>
            <a:r>
              <a:rPr lang="en-US" dirty="0">
                <a:latin typeface="Courier New" panose="02070309020205020404" pitchFamily="49" charset="0"/>
                <a:cs typeface="Courier New" panose="02070309020205020404" pitchFamily="49" charset="0"/>
              </a:rPr>
              <a:t>SYSAUX</a:t>
            </a:r>
            <a:r>
              <a:rPr lang="en-US" dirty="0">
                <a:latin typeface="Arial" charset="0"/>
              </a:rPr>
              <a:t>: The </a:t>
            </a:r>
            <a:r>
              <a:rPr lang="en-US" dirty="0">
                <a:latin typeface="Courier New" panose="02070309020205020404" pitchFamily="49" charset="0"/>
                <a:cs typeface="Courier New" panose="02070309020205020404" pitchFamily="49" charset="0"/>
              </a:rPr>
              <a:t>SYSAUX</a:t>
            </a:r>
            <a:r>
              <a:rPr lang="en-US" dirty="0">
                <a:latin typeface="Arial" charset="0"/>
              </a:rPr>
              <a:t> tablespace is an auxiliary tablespace to the </a:t>
            </a:r>
            <a:r>
              <a:rPr lang="en-US" dirty="0">
                <a:latin typeface="Courier New" panose="02070309020205020404" pitchFamily="49" charset="0"/>
                <a:cs typeface="Courier New" panose="02070309020205020404" pitchFamily="49" charset="0"/>
              </a:rPr>
              <a:t>SYSTEM</a:t>
            </a:r>
            <a:r>
              <a:rPr lang="en-US" dirty="0">
                <a:latin typeface="Arial" charset="0"/>
              </a:rPr>
              <a:t> tablespace and helps reduce the load on the </a:t>
            </a:r>
            <a:r>
              <a:rPr lang="en-US" dirty="0">
                <a:latin typeface="Courier New" panose="02070309020205020404" pitchFamily="49" charset="0"/>
                <a:cs typeface="Courier New" panose="02070309020205020404" pitchFamily="49" charset="0"/>
              </a:rPr>
              <a:t>SYSTEM</a:t>
            </a:r>
            <a:r>
              <a:rPr lang="en-US" dirty="0">
                <a:latin typeface="Arial" charset="0"/>
              </a:rPr>
              <a:t> tablespace. Some components and products that have used the </a:t>
            </a:r>
            <a:r>
              <a:rPr lang="en-US" dirty="0">
                <a:latin typeface="Courier New" panose="02070309020205020404" pitchFamily="49" charset="0"/>
                <a:cs typeface="Courier New" panose="02070309020205020404" pitchFamily="49" charset="0"/>
              </a:rPr>
              <a:t>SYSTEM</a:t>
            </a:r>
            <a:r>
              <a:rPr lang="en-US" dirty="0">
                <a:latin typeface="Arial" charset="0"/>
              </a:rPr>
              <a:t> tablespace or their own tablespaces in earlier releases of Oracle Database now use the </a:t>
            </a:r>
            <a:r>
              <a:rPr lang="en-US" dirty="0">
                <a:latin typeface="Courier New" panose="02070309020205020404" pitchFamily="49" charset="0"/>
                <a:cs typeface="Courier New" panose="02070309020205020404" pitchFamily="49" charset="0"/>
              </a:rPr>
              <a:t>SYSAUX</a:t>
            </a:r>
            <a:r>
              <a:rPr lang="en-US" dirty="0">
                <a:latin typeface="Arial" charset="0"/>
              </a:rPr>
              <a:t> tablespace. </a:t>
            </a:r>
          </a:p>
          <a:p>
            <a:pPr lvl="1"/>
            <a:r>
              <a:rPr lang="en-US" dirty="0">
                <a:latin typeface="Courier New" panose="02070309020205020404" pitchFamily="49" charset="0"/>
                <a:cs typeface="Courier New" panose="02070309020205020404" pitchFamily="49" charset="0"/>
              </a:rPr>
              <a:t>TEMP</a:t>
            </a:r>
            <a:r>
              <a:rPr lang="en-US" dirty="0">
                <a:latin typeface="Arial" charset="0"/>
              </a:rPr>
              <a:t>: The </a:t>
            </a:r>
            <a:r>
              <a:rPr lang="en-US" dirty="0">
                <a:latin typeface="Courier New" panose="02070309020205020404" pitchFamily="49" charset="0"/>
                <a:cs typeface="Courier New" panose="02070309020205020404" pitchFamily="49" charset="0"/>
              </a:rPr>
              <a:t>TEMP</a:t>
            </a:r>
            <a:r>
              <a:rPr lang="en-US" dirty="0">
                <a:latin typeface="Arial" charset="0"/>
              </a:rPr>
              <a:t> tablespace contains schema objects only for a session's duration. Objects in temporary tablespaces are stored in temp files. Your temporary tablespace is used when you execute a SQL statement that requires the creation of temporary segments (such as a large sort or the creation of an index). Just as each user is assigned a default tablespace for storing created data objects, each user is assigned a temporary tablespace.</a:t>
            </a:r>
          </a:p>
          <a:p>
            <a:pPr lvl="1"/>
            <a:r>
              <a:rPr lang="en-US" dirty="0">
                <a:latin typeface="Courier New" panose="02070309020205020404" pitchFamily="49" charset="0"/>
                <a:cs typeface="Courier New" panose="02070309020205020404" pitchFamily="49" charset="0"/>
              </a:rPr>
              <a:t>UNDO</a:t>
            </a:r>
            <a:r>
              <a:rPr lang="en-US" dirty="0">
                <a:latin typeface="Arial" charset="0"/>
              </a:rPr>
              <a:t>: The </a:t>
            </a:r>
            <a:r>
              <a:rPr lang="en-US" dirty="0">
                <a:latin typeface="Courier New" panose="02070309020205020404" pitchFamily="49" charset="0"/>
                <a:cs typeface="Courier New" panose="02070309020205020404" pitchFamily="49" charset="0"/>
              </a:rPr>
              <a:t>UNDO</a:t>
            </a:r>
            <a:r>
              <a:rPr lang="en-US" dirty="0">
                <a:latin typeface="Arial" charset="0"/>
              </a:rPr>
              <a:t> tablespace stores the data needed to roll back, or undo, changes to the database. </a:t>
            </a:r>
            <a:r>
              <a:rPr lang="en-US" dirty="0">
                <a:latin typeface="Courier New" panose="02070309020205020404" pitchFamily="49" charset="0"/>
                <a:cs typeface="Courier New" panose="02070309020205020404" pitchFamily="49" charset="0"/>
              </a:rPr>
              <a:t>USERS</a:t>
            </a:r>
            <a:r>
              <a:rPr lang="en-US" dirty="0">
                <a:latin typeface="Arial" charset="0"/>
              </a:rPr>
              <a:t>: The </a:t>
            </a:r>
            <a:r>
              <a:rPr lang="en-US" dirty="0">
                <a:latin typeface="Courier New" panose="02070309020205020404" pitchFamily="49" charset="0"/>
                <a:cs typeface="Courier New" panose="02070309020205020404" pitchFamily="49" charset="0"/>
              </a:rPr>
              <a:t>USERS</a:t>
            </a:r>
            <a:r>
              <a:rPr lang="en-US" dirty="0">
                <a:latin typeface="Arial" charset="0"/>
              </a:rPr>
              <a:t> tablespace stores user objects and data. If no default tablespace is specified when a user is created, then the </a:t>
            </a:r>
            <a:r>
              <a:rPr lang="en-US" dirty="0">
                <a:latin typeface="Courier New" panose="02070309020205020404" pitchFamily="49" charset="0"/>
                <a:cs typeface="Courier New" panose="02070309020205020404" pitchFamily="49" charset="0"/>
              </a:rPr>
              <a:t>USERS</a:t>
            </a:r>
            <a:r>
              <a:rPr lang="en-US" dirty="0">
                <a:latin typeface="Arial" charset="0"/>
              </a:rPr>
              <a:t> tablespace is the default tablespace for all objects created by that user. For the </a:t>
            </a:r>
            <a:r>
              <a:rPr lang="en-US" dirty="0">
                <a:latin typeface="Courier New" panose="02070309020205020404" pitchFamily="49" charset="0"/>
                <a:cs typeface="Courier New" panose="02070309020205020404" pitchFamily="49" charset="0"/>
              </a:rPr>
              <a:t>SYS</a:t>
            </a:r>
            <a:r>
              <a:rPr lang="en-US" dirty="0">
                <a:latin typeface="Arial" charset="0"/>
              </a:rPr>
              <a:t> and </a:t>
            </a:r>
            <a:r>
              <a:rPr lang="en-US" dirty="0">
                <a:latin typeface="Courier New" panose="02070309020205020404" pitchFamily="49" charset="0"/>
                <a:cs typeface="Courier New" panose="02070309020205020404" pitchFamily="49" charset="0"/>
              </a:rPr>
              <a:t>SYSTEM</a:t>
            </a:r>
            <a:r>
              <a:rPr lang="en-US" dirty="0">
                <a:latin typeface="Arial" charset="0"/>
              </a:rPr>
              <a:t> users, the default permanent tablespace is </a:t>
            </a:r>
            <a:r>
              <a:rPr lang="en-US" dirty="0">
                <a:latin typeface="Courier New" panose="02070309020205020404" pitchFamily="49" charset="0"/>
                <a:cs typeface="Courier New" panose="02070309020205020404" pitchFamily="49" charset="0"/>
              </a:rPr>
              <a:t>SYSTEM</a:t>
            </a:r>
            <a:r>
              <a:rPr lang="en-US" dirty="0">
                <a:latin typeface="Arial" charset="0"/>
              </a:rPr>
              <a:t>.</a:t>
            </a:r>
          </a:p>
        </p:txBody>
      </p:sp>
    </p:spTree>
    <p:extLst>
      <p:ext uri="{BB962C8B-B14F-4D97-AF65-F5344CB8AC3E}">
        <p14:creationId xmlns:p14="http://schemas.microsoft.com/office/powerpoint/2010/main" val="8043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Each database instance is associated with only one database. If there are multiple databases on the same server, then there is a separate and distinct database instance for each database. A database instance cannot be shared. An Oracle Real Applications Cluster (RAC) database usually has multiple instances on separate servers for the same shared database. In this model, the same database is associated with each RAC instance, which meets the requirement that, at most, only one database is associated with an instance.</a:t>
            </a:r>
          </a:p>
        </p:txBody>
      </p:sp>
      <p:sp>
        <p:nvSpPr>
          <p:cNvPr id="62467"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332D8868-80D7-4303-96FD-D1631C840216}" type="slidenum">
              <a:rPr lang="en-US" altLang="en-US" smtClean="0"/>
              <a:t>4</a:t>
            </a:fld>
            <a:endParaRPr lang="en-US" altLang="en-US" dirty="0"/>
          </a:p>
        </p:txBody>
      </p:sp>
    </p:spTree>
    <p:extLst>
      <p:ext uri="{BB962C8B-B14F-4D97-AF65-F5344CB8AC3E}">
        <p14:creationId xmlns:p14="http://schemas.microsoft.com/office/powerpoint/2010/main" val="3452056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5"/>
          <p:cNvSpPr>
            <a:spLocks noGrp="1" noRot="1" noChangeAspect="1" noTextEdit="1"/>
          </p:cNvSpPr>
          <p:nvPr>
            <p:ph type="sldImg"/>
          </p:nvPr>
        </p:nvSpPr>
        <p:spPr>
          <a:ln/>
        </p:spPr>
      </p:sp>
      <p:sp>
        <p:nvSpPr>
          <p:cNvPr id="1034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Each Oracle database must contain a </a:t>
            </a:r>
            <a:r>
              <a:rPr lang="en-US" altLang="en-US" dirty="0">
                <a:latin typeface="Courier New" panose="02070309020205020404" pitchFamily="49" charset="0"/>
              </a:rPr>
              <a:t>SYSTEM</a:t>
            </a:r>
            <a:r>
              <a:rPr lang="en-US" altLang="en-US" dirty="0"/>
              <a:t> tablespace and a </a:t>
            </a:r>
            <a:r>
              <a:rPr lang="en-US" altLang="en-US" dirty="0">
                <a:latin typeface="Courier New" panose="02070309020205020404" pitchFamily="49" charset="0"/>
              </a:rPr>
              <a:t>SYSAUX</a:t>
            </a:r>
            <a:r>
              <a:rPr lang="en-US" altLang="en-US" dirty="0"/>
              <a:t> tablespace. They are automatically created when the database is created. The system default is to create a smallfile tablespace. You can also create bigfile tablespaces, which enable the Oracle database to manage ultralarge files.</a:t>
            </a:r>
          </a:p>
          <a:p>
            <a:pPr lvl="1"/>
            <a:r>
              <a:rPr lang="en-US" altLang="en-US" dirty="0"/>
              <a:t>A tablespace can be online (accessible) or offline (not accessible). The </a:t>
            </a:r>
            <a:r>
              <a:rPr lang="en-US" altLang="en-US" dirty="0">
                <a:latin typeface="Courier New" panose="02070309020205020404" pitchFamily="49" charset="0"/>
              </a:rPr>
              <a:t>SYSTEM</a:t>
            </a:r>
            <a:r>
              <a:rPr lang="en-US" altLang="en-US" dirty="0"/>
              <a:t> tablespace is always online when the database is open. It stores tables that support the core functionality of the database, such as the data dictionary tables.</a:t>
            </a:r>
          </a:p>
          <a:p>
            <a:pPr lvl="1"/>
            <a:r>
              <a:rPr lang="en-US" altLang="en-US" dirty="0"/>
              <a:t>The </a:t>
            </a:r>
            <a:r>
              <a:rPr lang="en-US" altLang="en-US" dirty="0">
                <a:latin typeface="Courier New" panose="02070309020205020404" pitchFamily="49" charset="0"/>
              </a:rPr>
              <a:t>SYSAUX</a:t>
            </a:r>
            <a:r>
              <a:rPr lang="en-US" altLang="en-US" dirty="0"/>
              <a:t> tablespace is an auxiliary tablespace to the </a:t>
            </a:r>
            <a:r>
              <a:rPr lang="en-US" altLang="en-US" dirty="0">
                <a:latin typeface="Courier New" panose="02070309020205020404" pitchFamily="49" charset="0"/>
              </a:rPr>
              <a:t>SYSTEM</a:t>
            </a:r>
            <a:r>
              <a:rPr lang="en-US" altLang="en-US" dirty="0"/>
              <a:t> tablespace. The </a:t>
            </a:r>
            <a:r>
              <a:rPr lang="en-US" altLang="en-US" dirty="0">
                <a:latin typeface="Courier New" panose="02070309020205020404" pitchFamily="49" charset="0"/>
              </a:rPr>
              <a:t>SYSAUX</a:t>
            </a:r>
            <a:r>
              <a:rPr lang="en-US" altLang="en-US" dirty="0"/>
              <a:t> tablespace stores many database components and must be online for the correct functioning of all database components. The </a:t>
            </a:r>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are not recommended for storing an application’s data. Additional tablespaces can be created for this purpose.</a:t>
            </a:r>
          </a:p>
          <a:p>
            <a:pPr lvl="1"/>
            <a:r>
              <a:rPr lang="en-US" altLang="en-US" b="1" dirty="0"/>
              <a:t>Note:</a:t>
            </a:r>
            <a:r>
              <a:rPr lang="en-US" altLang="en-US" dirty="0"/>
              <a:t> The </a:t>
            </a:r>
            <a:r>
              <a:rPr lang="en-US" altLang="en-US" dirty="0">
                <a:latin typeface="Courier New" panose="02070309020205020404" pitchFamily="49" charset="0"/>
                <a:cs typeface="Arial" panose="020B0604020202020204" pitchFamily="34" charset="0"/>
              </a:rPr>
              <a:t>SYSAUX</a:t>
            </a:r>
            <a:r>
              <a:rPr lang="en-US" altLang="en-US" dirty="0">
                <a:cs typeface="Arial" panose="020B0604020202020204" pitchFamily="34" charset="0"/>
              </a:rPr>
              <a:t> tablespace may be taken offline to perform tablespace recovery, whereas this is not possible for the </a:t>
            </a:r>
            <a:r>
              <a:rPr lang="en-US" altLang="en-US" dirty="0">
                <a:latin typeface="Courier New" panose="02070309020205020404" pitchFamily="49" charset="0"/>
                <a:cs typeface="Arial" panose="020B0604020202020204" pitchFamily="34" charset="0"/>
              </a:rPr>
              <a:t>SYSTEM</a:t>
            </a:r>
            <a:r>
              <a:rPr lang="en-US" altLang="en-US" dirty="0">
                <a:cs typeface="Arial" panose="020B0604020202020204" pitchFamily="34" charset="0"/>
              </a:rPr>
              <a:t> tablespace. Neither of them may be made read-only.</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7C907067-6049-425A-AC76-66433DF13D40}" type="slidenum">
              <a:rPr lang="en-US" altLang="en-US" smtClean="0"/>
              <a:t>40</a:t>
            </a:fld>
            <a:endParaRPr lang="en-US" altLang="en-US" dirty="0"/>
          </a:p>
        </p:txBody>
      </p:sp>
    </p:spTree>
    <p:extLst>
      <p:ext uri="{BB962C8B-B14F-4D97-AF65-F5344CB8AC3E}">
        <p14:creationId xmlns:p14="http://schemas.microsoft.com/office/powerpoint/2010/main" val="695882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2 - </a:t>
            </a:r>
            <a:fld id="{20CACF5D-6C24-40E6-8A73-2559A466C242}" type="slidenum">
              <a:rPr lang="en-US" smtClean="0"/>
              <a:t>41</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r>
              <a:rPr lang="en-US" altLang="en-US" b="1" dirty="0">
                <a:latin typeface="Arial" charset="0"/>
              </a:rPr>
              <a:t>Oracle Managed Files</a:t>
            </a:r>
          </a:p>
          <a:p>
            <a:pPr lvl="1"/>
            <a:r>
              <a:rPr lang="en-US" altLang="en-US" dirty="0">
                <a:latin typeface="Arial" charset="0"/>
              </a:rPr>
              <a:t>Oracle Managed Files (OMF) eliminates the need for you to directly manage the operating system files in an Oracle database. You specify operations in terms of database objects rather than file names. The database internally uses standard file system interfaces to create and delete files as needed for the following database structures:</a:t>
            </a:r>
          </a:p>
          <a:p>
            <a:pPr lvl="2"/>
            <a:r>
              <a:rPr lang="en-US" altLang="en-US" dirty="0">
                <a:latin typeface="Arial" charset="0"/>
              </a:rPr>
              <a:t>Tablespaces</a:t>
            </a:r>
          </a:p>
          <a:p>
            <a:pPr lvl="2"/>
            <a:r>
              <a:rPr lang="en-US" altLang="en-US" dirty="0">
                <a:latin typeface="Arial" charset="0"/>
              </a:rPr>
              <a:t>Redo log files</a:t>
            </a:r>
          </a:p>
          <a:p>
            <a:pPr lvl="2"/>
            <a:r>
              <a:rPr lang="en-US" altLang="en-US" dirty="0">
                <a:latin typeface="Arial" charset="0"/>
              </a:rPr>
              <a:t>Control files</a:t>
            </a:r>
          </a:p>
          <a:p>
            <a:pPr lvl="2"/>
            <a:r>
              <a:rPr lang="en-US" altLang="en-US" dirty="0">
                <a:latin typeface="Arial" charset="0"/>
              </a:rPr>
              <a:t>Archived logs</a:t>
            </a:r>
          </a:p>
          <a:p>
            <a:pPr lvl="2"/>
            <a:r>
              <a:rPr lang="en-US" altLang="en-US" dirty="0">
                <a:latin typeface="Arial" charset="0"/>
              </a:rPr>
              <a:t>Block change tracking files</a:t>
            </a:r>
          </a:p>
          <a:p>
            <a:pPr lvl="2"/>
            <a:r>
              <a:rPr lang="en-US" altLang="en-US" dirty="0">
                <a:latin typeface="Arial" charset="0"/>
              </a:rPr>
              <a:t>Flashback logs</a:t>
            </a:r>
          </a:p>
          <a:p>
            <a:pPr lvl="2"/>
            <a:r>
              <a:rPr lang="en-US" altLang="en-US" dirty="0">
                <a:latin typeface="Arial" charset="0"/>
              </a:rPr>
              <a:t>RMAN backups</a:t>
            </a:r>
          </a:p>
          <a:p>
            <a:pPr lvl="1"/>
            <a:r>
              <a:rPr lang="en-US" altLang="en-US" dirty="0">
                <a:latin typeface="Arial" charset="0"/>
              </a:rPr>
              <a:t>A database can have a mixture of Oracle-managed and Oracle-unmanaged files. The file system directory specified by either of these parameters must already exist; the database does not create it. The directory must also have permissions for the database to create the files in it.</a:t>
            </a:r>
          </a:p>
          <a:p>
            <a:pPr lvl="1"/>
            <a:r>
              <a:rPr lang="en-US" altLang="en-US" dirty="0">
                <a:latin typeface="Arial" charset="0"/>
              </a:rPr>
              <a:t>The table in the slide lists three initialization parameters that are used with OMF. The example in the slide shows that after the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 initialization parameter is set, you can omit the </a:t>
            </a:r>
            <a:r>
              <a:rPr lang="en-US" altLang="en-US" dirty="0">
                <a:latin typeface="Courier New" panose="02070309020205020404" pitchFamily="49" charset="0"/>
                <a:cs typeface="Courier New" panose="02070309020205020404" pitchFamily="49" charset="0"/>
              </a:rPr>
              <a:t>DATAFILE </a:t>
            </a:r>
            <a:r>
              <a:rPr lang="en-US" altLang="en-US" dirty="0">
                <a:latin typeface="Arial" charset="0"/>
              </a:rPr>
              <a:t>clause from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statement. The data file is created in the location specified by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a:t>
            </a:r>
          </a:p>
          <a:p>
            <a:pPr lvl="1"/>
            <a:r>
              <a:rPr lang="en-US" altLang="en-US" dirty="0">
                <a:latin typeface="Arial" charset="0"/>
              </a:rPr>
              <a:t>In Oracle Database Cloud Service, OMF is enabled by default.</a:t>
            </a:r>
          </a:p>
        </p:txBody>
      </p:sp>
    </p:spTree>
    <p:extLst>
      <p:ext uri="{BB962C8B-B14F-4D97-AF65-F5344CB8AC3E}">
        <p14:creationId xmlns:p14="http://schemas.microsoft.com/office/powerpoint/2010/main" val="2787515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2 - </a:t>
            </a:r>
            <a:fld id="{31F6502D-5938-4C3A-B434-2086A15BA7B5}" type="slidenum">
              <a:rPr lang="en-US" smtClean="0"/>
              <a:t>42</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b="1" dirty="0">
                <a:latin typeface="Arial" charset="0"/>
              </a:rPr>
              <a:t>Naming Formats</a:t>
            </a:r>
          </a:p>
          <a:p>
            <a:pPr lvl="1" eaLnBrk="1" hangingPunct="1"/>
            <a:r>
              <a:rPr lang="en-US" dirty="0">
                <a:latin typeface="Arial" charset="0"/>
              </a:rPr>
              <a:t>Oracle-managed files have a specific naming format. For example, on Linux- and UNIX-based systems, the following format is used:</a:t>
            </a:r>
          </a:p>
          <a:p>
            <a:pPr lvl="1" eaLnBrk="1" hangingPunct="1"/>
            <a:r>
              <a:rPr lang="en-US" dirty="0">
                <a:latin typeface="Courier New" panose="02070309020205020404" pitchFamily="49" charset="0"/>
                <a:cs typeface="Courier New" panose="02070309020205020404" pitchFamily="49" charset="0"/>
              </a:rPr>
              <a:t>&lt;destination_prefix&gt;/o1_mf_%t_%u_.dbf</a:t>
            </a:r>
          </a:p>
          <a:p>
            <a:pPr lvl="1" eaLnBrk="1" hangingPunct="1"/>
            <a:r>
              <a:rPr lang="en-US" dirty="0">
                <a:latin typeface="Arial" charset="0"/>
              </a:rPr>
              <a:t>Do not rename an Oracle-managed file. The database identifies an Oracle-managed file based on its name. If you rename the file, the database will no longer be able to recognize it as an Oracle-managed file and will not manage the file accordingly.</a:t>
            </a:r>
          </a:p>
          <a:p>
            <a:pPr lvl="1" eaLnBrk="1" hangingPunct="1"/>
            <a:r>
              <a:rPr lang="en-US" b="1" dirty="0">
                <a:latin typeface="Arial" charset="0"/>
              </a:rPr>
              <a:t>File Size</a:t>
            </a:r>
          </a:p>
          <a:p>
            <a:pPr lvl="1" eaLnBrk="1" hangingPunct="1"/>
            <a:r>
              <a:rPr lang="en-US" dirty="0">
                <a:latin typeface="Arial" charset="0"/>
              </a:rPr>
              <a:t>By default, Oracle-managed data files, including those for the </a:t>
            </a:r>
            <a:r>
              <a:rPr lang="en-US" dirty="0">
                <a:latin typeface="Courier New" panose="02070309020205020404" pitchFamily="49" charset="0"/>
                <a:cs typeface="Courier New" panose="02070309020205020404" pitchFamily="49" charset="0"/>
              </a:rPr>
              <a:t>SYSTEM</a:t>
            </a:r>
            <a:r>
              <a:rPr lang="en-US" dirty="0">
                <a:latin typeface="Arial" charset="0"/>
              </a:rPr>
              <a:t> and </a:t>
            </a:r>
            <a:r>
              <a:rPr lang="en-US" dirty="0">
                <a:latin typeface="Courier New" panose="02070309020205020404" pitchFamily="49" charset="0"/>
                <a:cs typeface="Courier New" panose="02070309020205020404" pitchFamily="49" charset="0"/>
              </a:rPr>
              <a:t>SYSAUX</a:t>
            </a:r>
            <a:r>
              <a:rPr lang="en-US" dirty="0">
                <a:latin typeface="Arial" charset="0"/>
              </a:rPr>
              <a:t> tablespaces, are 100 MB and auto-extensible.</a:t>
            </a:r>
          </a:p>
          <a:p>
            <a:pPr lvl="1" eaLnBrk="1" hangingPunct="1"/>
            <a:r>
              <a:rPr lang="en-US" b="1" dirty="0">
                <a:latin typeface="Arial" charset="0"/>
              </a:rPr>
              <a:t>Note: </a:t>
            </a:r>
            <a:r>
              <a:rPr lang="en-US" dirty="0">
                <a:latin typeface="Arial" charset="0"/>
              </a:rPr>
              <a:t>By default, Automatic Storage Management (ASM) uses OMF files, but if you specify an alias name for an ASM data file at tablespace creation time or when adding an ASM data file to an existing tablespace, then that file will not be OMF.</a:t>
            </a:r>
          </a:p>
        </p:txBody>
      </p:sp>
    </p:spTree>
    <p:extLst>
      <p:ext uri="{BB962C8B-B14F-4D97-AF65-F5344CB8AC3E}">
        <p14:creationId xmlns:p14="http://schemas.microsoft.com/office/powerpoint/2010/main" val="2423933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Rot="1" noChangeAspect="1" noChangeArrowheads="1" noTextEdit="1"/>
          </p:cNvSpPr>
          <p:nvPr>
            <p:ph type="sldImg"/>
          </p:nvPr>
        </p:nvSpPr>
        <p:spPr>
          <a:ln/>
        </p:spPr>
      </p:sp>
      <p:sp>
        <p:nvSpPr>
          <p:cNvPr id="10445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pluggable database (PDB) is a set of database schemas that appears logically to users and applications as a separate database. But at the physical level, the multitenant container database (CDB) has a database instance and database files, just as a noncontainer database does.</a:t>
            </a:r>
          </a:p>
          <a:p>
            <a:pPr lvl="1"/>
            <a:r>
              <a:rPr lang="en-US" altLang="en-US" dirty="0"/>
              <a:t>It is easy to plug non-CDBs into a CDB.</a:t>
            </a:r>
          </a:p>
          <a:p>
            <a:pPr lvl="1"/>
            <a:r>
              <a:rPr lang="en-US" altLang="en-US" dirty="0"/>
              <a:t>A CDB avoids redundancy of:</a:t>
            </a:r>
          </a:p>
          <a:p>
            <a:pPr lvl="2"/>
            <a:r>
              <a:rPr lang="en-US" altLang="en-US" dirty="0"/>
              <a:t>Background processes</a:t>
            </a:r>
          </a:p>
          <a:p>
            <a:pPr lvl="2"/>
            <a:r>
              <a:rPr lang="en-US" altLang="en-US" dirty="0"/>
              <a:t>Memory allocation</a:t>
            </a:r>
          </a:p>
          <a:p>
            <a:pPr lvl="2"/>
            <a:r>
              <a:rPr lang="en-US" altLang="en-US" dirty="0"/>
              <a:t>Oracle metadata in several data dictionaries</a:t>
            </a:r>
          </a:p>
          <a:p>
            <a:pPr lvl="1"/>
            <a:r>
              <a:rPr lang="en-US" altLang="en-US" dirty="0"/>
              <a:t>A CDB grouping several applications has one instance, one set of background processes, one SGA allocation, and one data dictionary in the root container, common for all PDBs, each PDB maintaining its own application data dictionary.</a:t>
            </a:r>
          </a:p>
          <a:p>
            <a:pPr lvl="1"/>
            <a:r>
              <a:rPr lang="en-US" altLang="en-US" dirty="0"/>
              <a:t>When applications need to be patched or upgraded, the maintenance operation is performed only once on the CDB, and consequently, all applications are updated at the same time.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600CEA25-40F3-4F36-BEF1-1B08745E8379}" type="slidenum">
              <a:rPr lang="en-US" altLang="en-US" smtClean="0"/>
              <a:t>43</a:t>
            </a:fld>
            <a:endParaRPr lang="en-US" altLang="en-US" dirty="0"/>
          </a:p>
        </p:txBody>
      </p:sp>
    </p:spTree>
    <p:extLst>
      <p:ext uri="{BB962C8B-B14F-4D97-AF65-F5344CB8AC3E}">
        <p14:creationId xmlns:p14="http://schemas.microsoft.com/office/powerpoint/2010/main" val="414701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You can design your database to be a multitenant container database (CDB). A CDB, as illustrated in the slide, is made up of one root container, one seed pluggable database (seed PDB), and one or more user-created pluggable databases (simply referred to as PDBs). To a user or application, PDBs appear logically as separate databases. You can still configure the database the old way by using the noncontainer database (non-CDB) architecture, if needed.</a:t>
            </a:r>
          </a:p>
          <a:p>
            <a:pPr lvl="2"/>
            <a:r>
              <a:rPr lang="en-US" dirty="0">
                <a:latin typeface="Arial" charset="0"/>
              </a:rPr>
              <a:t>The root container, named </a:t>
            </a:r>
            <a:r>
              <a:rPr lang="en-US" dirty="0">
                <a:latin typeface="Courier New" panose="02070309020205020404" pitchFamily="49" charset="0"/>
                <a:cs typeface="Courier New" panose="02070309020205020404" pitchFamily="49" charset="0"/>
              </a:rPr>
              <a:t>CDB$ROOT</a:t>
            </a:r>
            <a:r>
              <a:rPr lang="en-US" dirty="0">
                <a:latin typeface="Arial" charset="0"/>
              </a:rPr>
              <a:t>, contains multiple data files. The data files store Oracle-supplied metadata and common users (users that are known in every container). This information is shared with all PDBs.</a:t>
            </a:r>
          </a:p>
          <a:p>
            <a:pPr lvl="2"/>
            <a:r>
              <a:rPr lang="en-US" dirty="0">
                <a:latin typeface="Arial" charset="0"/>
              </a:rPr>
              <a:t>The seed PDB, named </a:t>
            </a:r>
            <a:r>
              <a:rPr lang="en-US" dirty="0">
                <a:latin typeface="Courier New" panose="02070309020205020404" pitchFamily="49" charset="0"/>
                <a:cs typeface="Courier New" panose="02070309020205020404" pitchFamily="49" charset="0"/>
              </a:rPr>
              <a:t>PDB$SEED</a:t>
            </a:r>
            <a:r>
              <a:rPr lang="en-US" dirty="0">
                <a:latin typeface="Arial" charset="0"/>
              </a:rPr>
              <a:t>, is a system-supplied PDB template containing multiple data files that you can use to create new PDBs.</a:t>
            </a:r>
          </a:p>
          <a:p>
            <a:pPr lvl="2"/>
            <a:r>
              <a:rPr lang="en-US" dirty="0">
                <a:latin typeface="Arial" charset="0"/>
              </a:rPr>
              <a:t>The user-created PDB contains multiple data files that contain the data and code required to support an application (for example, a Human Resources application). Users interact only with the PDBs, and not the seed PDB or root container. For example, in the slide, there are two PDBs—one for the sales organization (named </a:t>
            </a:r>
            <a:r>
              <a:rPr lang="en-US" dirty="0">
                <a:latin typeface="Courier New" panose="02070309020205020404" pitchFamily="49" charset="0"/>
                <a:cs typeface="Courier New" panose="02070309020205020404" pitchFamily="49" charset="0"/>
              </a:rPr>
              <a:t>SALES</a:t>
            </a:r>
            <a:r>
              <a:rPr lang="en-US" dirty="0">
                <a:latin typeface="Arial" charset="0"/>
              </a:rPr>
              <a:t>) and another for the Human Resources department (named </a:t>
            </a:r>
            <a:r>
              <a:rPr lang="en-US" dirty="0">
                <a:latin typeface="Courier New" panose="02070309020205020404" pitchFamily="49" charset="0"/>
                <a:cs typeface="Courier New" panose="02070309020205020404" pitchFamily="49" charset="0"/>
              </a:rPr>
              <a:t>HR</a:t>
            </a:r>
            <a:r>
              <a:rPr lang="en-US" dirty="0">
                <a:latin typeface="Arial" charset="0"/>
              </a:rPr>
              <a:t>). You can create multiple PDBs in a CDB. One of the goals of the multitenant architecture is that each PDB has a one-to-one relationship with an application.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6DA071F8-7281-400F-899B-ACF621BCE0DA}" type="slidenum">
              <a:rPr lang="en-US" smtClean="0"/>
              <a:t>44</a:t>
            </a:fld>
            <a:endParaRPr lang="en-US" dirty="0"/>
          </a:p>
        </p:txBody>
      </p:sp>
      <p:sp>
        <p:nvSpPr>
          <p:cNvPr id="4915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2729838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graphic in the slide shows a CDB with four containers: the </a:t>
            </a:r>
            <a:r>
              <a:rPr lang="en-US" altLang="en-US" dirty="0">
                <a:cs typeface="Courier New" panose="02070309020205020404" pitchFamily="49" charset="0"/>
              </a:rPr>
              <a:t>root</a:t>
            </a:r>
            <a:r>
              <a:rPr lang="en-US" altLang="en-US" dirty="0"/>
              <a:t>, the </a:t>
            </a:r>
            <a:r>
              <a:rPr lang="en-US" altLang="en-US" dirty="0">
                <a:cs typeface="Courier New" panose="02070309020205020404" pitchFamily="49" charset="0"/>
              </a:rPr>
              <a:t>seed</a:t>
            </a:r>
            <a:r>
              <a:rPr lang="en-US" altLang="en-US" dirty="0"/>
              <a:t>, and two PDBs. The two applications (HR and SALES) use a single instance and are maintained separately.</a:t>
            </a:r>
          </a:p>
          <a:p>
            <a:pPr lvl="1"/>
            <a:r>
              <a:rPr lang="en-US" altLang="en-US" dirty="0"/>
              <a:t>At the physical level, the CDB has a database instance and database files, just as a non-CDB does. </a:t>
            </a:r>
          </a:p>
          <a:p>
            <a:pPr lvl="2">
              <a:buFont typeface="Arial" panose="020B0604020202020204" pitchFamily="34" charset="0"/>
              <a:buChar char="•"/>
            </a:pPr>
            <a:r>
              <a:rPr lang="en-US" altLang="en-US" dirty="0"/>
              <a:t>The redo log files are common for the whole CDB. The information it contains is annotated with the identity of the PDB where a change occurs. Oracle GoldenGate is enhanced to understand the format of the redo log for a CDB. All PDBs in a CDB share the ARCHIVELOG mode of the CDB.</a:t>
            </a:r>
          </a:p>
          <a:p>
            <a:pPr lvl="2">
              <a:buFont typeface="Arial" panose="020B0604020202020204" pitchFamily="34" charset="0"/>
              <a:buChar char="•"/>
            </a:pPr>
            <a:r>
              <a:rPr lang="en-US" altLang="en-US" dirty="0"/>
              <a:t>The control files are common for the whole CDB. The control files are updated to reflect any additional tablespace and data files of plugged PDBs.</a:t>
            </a:r>
          </a:p>
          <a:p>
            <a:pPr lvl="2">
              <a:buFont typeface="Arial" panose="020B0604020202020204" pitchFamily="34" charset="0"/>
              <a:buChar char="•"/>
            </a:pPr>
            <a:r>
              <a:rPr lang="en-US" altLang="en-US" dirty="0"/>
              <a:t>The UNDO tablespace is common for all containers.</a:t>
            </a:r>
          </a:p>
          <a:p>
            <a:pPr lvl="2">
              <a:buFont typeface="Arial" panose="020B0604020202020204" pitchFamily="34" charset="0"/>
              <a:buChar char="•"/>
            </a:pPr>
            <a:r>
              <a:rPr lang="en-US" altLang="en-US" dirty="0"/>
              <a:t>A temporary tablespace common to all containers is required. But each PDB can hold its own temporary tablespace for its own local users.</a:t>
            </a:r>
          </a:p>
          <a:p>
            <a:pPr lvl="2">
              <a:buFont typeface="Arial" panose="020B0604020202020204" pitchFamily="34" charset="0"/>
              <a:buChar char="•"/>
            </a:pPr>
            <a:r>
              <a:rPr lang="en-US" altLang="en-US" dirty="0"/>
              <a:t>Each container has its own data dictionary stored in its proper </a:t>
            </a:r>
            <a:r>
              <a:rPr lang="en-US" altLang="en-US" dirty="0">
                <a:latin typeface="Courier New" panose="02070309020205020404" pitchFamily="49" charset="0"/>
                <a:cs typeface="Courier New" panose="02070309020205020404" pitchFamily="49" charset="0"/>
              </a:rPr>
              <a:t>SYSTEM</a:t>
            </a:r>
            <a:r>
              <a:rPr lang="en-US" altLang="en-US" dirty="0"/>
              <a:t> tablespace, containing its own metadata, and a </a:t>
            </a:r>
            <a:r>
              <a:rPr lang="en-US" altLang="en-US" dirty="0">
                <a:latin typeface="Courier New" panose="02070309020205020404" pitchFamily="49" charset="0"/>
                <a:cs typeface="Courier New" panose="02070309020205020404" pitchFamily="49" charset="0"/>
              </a:rPr>
              <a:t>SYSAUX</a:t>
            </a:r>
            <a:r>
              <a:rPr lang="en-US" altLang="en-US" dirty="0"/>
              <a:t> tablespace.</a:t>
            </a:r>
          </a:p>
          <a:p>
            <a:pPr lvl="2">
              <a:buFont typeface="Arial" panose="020B0604020202020204" pitchFamily="34" charset="0"/>
              <a:buChar char="•"/>
            </a:pPr>
            <a:r>
              <a:rPr lang="en-US" altLang="en-US" dirty="0"/>
              <a:t>The PDBs can create tablespaces within the PDB according to application needs.</a:t>
            </a:r>
          </a:p>
          <a:p>
            <a:pPr lvl="2">
              <a:buFont typeface="Arial" panose="020B0604020202020204" pitchFamily="34" charset="0"/>
              <a:buChar char="•"/>
            </a:pPr>
            <a:r>
              <a:rPr lang="en-US" altLang="en-US" dirty="0"/>
              <a:t>Each data file is associated with a specific container, named </a:t>
            </a:r>
            <a:r>
              <a:rPr lang="en-US" altLang="en-US" i="1" dirty="0">
                <a:latin typeface="Courier New" panose="02070309020205020404" pitchFamily="49" charset="0"/>
                <a:cs typeface="Courier New" panose="02070309020205020404" pitchFamily="49" charset="0"/>
              </a:rPr>
              <a:t>CON_ID</a:t>
            </a:r>
            <a:r>
              <a:rPr lang="en-US" altLang="en-US" dirty="0"/>
              <a:t>.</a:t>
            </a:r>
          </a:p>
        </p:txBody>
      </p:sp>
      <p:sp>
        <p:nvSpPr>
          <p:cNvPr id="105475"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B8DDAF4-553C-4E44-B3B4-54C550C7AAD0}" type="slidenum">
              <a:rPr lang="en-US" altLang="en-US" smtClean="0"/>
              <a:t>45</a:t>
            </a:fld>
            <a:endParaRPr lang="en-US" altLang="en-US" dirty="0"/>
          </a:p>
        </p:txBody>
      </p:sp>
    </p:spTree>
    <p:extLst>
      <p:ext uri="{BB962C8B-B14F-4D97-AF65-F5344CB8AC3E}">
        <p14:creationId xmlns:p14="http://schemas.microsoft.com/office/powerpoint/2010/main" val="3542081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2 - </a:t>
            </a:r>
            <a:fld id="{043AFF9B-FE81-4E23-8C1C-226A9D63C6EC}" type="slidenum">
              <a:rPr lang="en-US" smtClean="0"/>
              <a:t>46</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r>
              <a:rPr lang="en-US" dirty="0">
                <a:latin typeface="Courier New" panose="02070309020205020404" pitchFamily="49" charset="0"/>
                <a:cs typeface="Courier New" panose="02070309020205020404" pitchFamily="49" charset="0"/>
              </a:rPr>
              <a:t>SYSTEM</a:t>
            </a:r>
            <a:r>
              <a:rPr lang="en-US" dirty="0">
                <a:latin typeface="Arial" charset="0"/>
              </a:rPr>
              <a:t>: In the root container, it stores Oracle-supplied metadata, whereas in a PDB, it stores user metadata. Pointers from the PDBs to the Oracle-supplied objects allow the “system” objects to be accessed without duplicating them in the PDBs.</a:t>
            </a:r>
          </a:p>
          <a:p>
            <a:pPr lvl="1"/>
            <a:r>
              <a:rPr lang="en-US" dirty="0">
                <a:latin typeface="Courier New" panose="02070309020205020404" pitchFamily="49" charset="0"/>
                <a:cs typeface="Courier New" panose="02070309020205020404" pitchFamily="49" charset="0"/>
              </a:rPr>
              <a:t>SYSAUX</a:t>
            </a:r>
            <a:r>
              <a:rPr lang="en-US" dirty="0">
                <a:latin typeface="Arial" charset="0"/>
              </a:rPr>
              <a:t>: The </a:t>
            </a:r>
            <a:r>
              <a:rPr lang="en-US" dirty="0">
                <a:latin typeface="Courier New" panose="02070309020205020404" pitchFamily="49" charset="0"/>
                <a:cs typeface="Courier New" panose="02070309020205020404" pitchFamily="49" charset="0"/>
              </a:rPr>
              <a:t>SYSAUX</a:t>
            </a:r>
            <a:r>
              <a:rPr lang="en-US" dirty="0">
                <a:latin typeface="Arial" charset="0"/>
              </a:rPr>
              <a:t> tablespace exists in the root container and in each PDB.</a:t>
            </a:r>
          </a:p>
          <a:p>
            <a:pPr lvl="1"/>
            <a:r>
              <a:rPr lang="en-US" dirty="0">
                <a:latin typeface="Courier New" panose="02070309020205020404" pitchFamily="49" charset="0"/>
                <a:cs typeface="Courier New" panose="02070309020205020404" pitchFamily="49" charset="0"/>
              </a:rPr>
              <a:t>TEMP</a:t>
            </a:r>
            <a:r>
              <a:rPr lang="en-US" dirty="0">
                <a:latin typeface="Arial" charset="0"/>
              </a:rPr>
              <a:t>: By default, the root container has a single default temporary tablespace named </a:t>
            </a:r>
            <a:r>
              <a:rPr lang="en-US" dirty="0">
                <a:latin typeface="Courier New" panose="02070309020205020404" pitchFamily="49" charset="0"/>
                <a:cs typeface="Courier New" panose="02070309020205020404" pitchFamily="49" charset="0"/>
              </a:rPr>
              <a:t>TEMP</a:t>
            </a:r>
            <a:r>
              <a:rPr lang="en-US" dirty="0">
                <a:latin typeface="Arial" charset="0"/>
              </a:rPr>
              <a:t> that every PDB uses; however, if needed, you can create separate </a:t>
            </a:r>
            <a:r>
              <a:rPr lang="en-US" dirty="0">
                <a:latin typeface="Courier New" panose="02070309020205020404" pitchFamily="49" charset="0"/>
                <a:cs typeface="Courier New" panose="02070309020205020404" pitchFamily="49" charset="0"/>
              </a:rPr>
              <a:t>TEMP</a:t>
            </a:r>
            <a:r>
              <a:rPr lang="en-US" dirty="0">
                <a:latin typeface="Arial" charset="0"/>
              </a:rPr>
              <a:t> tablespaces in PDBs.</a:t>
            </a:r>
          </a:p>
          <a:p>
            <a:pPr lvl="1"/>
            <a:r>
              <a:rPr lang="en-US" dirty="0">
                <a:latin typeface="Courier New" panose="02070309020205020404" pitchFamily="49" charset="0"/>
                <a:cs typeface="Courier New" panose="02070309020205020404" pitchFamily="49" charset="0"/>
              </a:rPr>
              <a:t>UNDO</a:t>
            </a:r>
            <a:r>
              <a:rPr lang="en-US" dirty="0">
                <a:latin typeface="Arial" charset="0"/>
              </a:rPr>
              <a:t>: In a single-instance CDB, one active </a:t>
            </a:r>
            <a:r>
              <a:rPr lang="en-US" dirty="0">
                <a:latin typeface="Courier New" panose="02070309020205020404" pitchFamily="49" charset="0"/>
                <a:cs typeface="Courier New" panose="02070309020205020404" pitchFamily="49" charset="0"/>
              </a:rPr>
              <a:t>UNDO</a:t>
            </a:r>
            <a:r>
              <a:rPr lang="en-US" dirty="0">
                <a:latin typeface="Arial" charset="0"/>
              </a:rPr>
              <a:t> tablespace exists in the root container. It is optional, but recommended, to have a local </a:t>
            </a:r>
            <a:r>
              <a:rPr lang="en-US" dirty="0">
                <a:latin typeface="Courier New" panose="02070309020205020404" pitchFamily="49" charset="0"/>
                <a:cs typeface="Courier New" panose="02070309020205020404" pitchFamily="49" charset="0"/>
              </a:rPr>
              <a:t>UNDO</a:t>
            </a:r>
            <a:r>
              <a:rPr lang="en-US" dirty="0">
                <a:latin typeface="Arial" charset="0"/>
              </a:rPr>
              <a:t> tablespace in a PDB.</a:t>
            </a:r>
          </a:p>
          <a:p>
            <a:pPr lvl="1"/>
            <a:r>
              <a:rPr lang="en-US" dirty="0">
                <a:latin typeface="Courier New" panose="02070309020205020404" pitchFamily="49" charset="0"/>
                <a:cs typeface="Courier New" panose="02070309020205020404" pitchFamily="49" charset="0"/>
              </a:rPr>
              <a:t>USERS</a:t>
            </a:r>
            <a:r>
              <a:rPr lang="en-US" dirty="0">
                <a:latin typeface="Arial" charset="0"/>
              </a:rPr>
              <a:t>: The root container and each PDB have their own </a:t>
            </a:r>
            <a:r>
              <a:rPr lang="en-US" dirty="0">
                <a:latin typeface="Courier New" panose="02070309020205020404" pitchFamily="49" charset="0"/>
                <a:cs typeface="Courier New" panose="02070309020205020404" pitchFamily="49" charset="0"/>
              </a:rPr>
              <a:t>USERS</a:t>
            </a:r>
            <a:r>
              <a:rPr lang="en-US" dirty="0">
                <a:latin typeface="Arial" charset="0"/>
              </a:rPr>
              <a:t> tablespace.</a:t>
            </a:r>
          </a:p>
          <a:p>
            <a:endParaRPr lang="en-US" dirty="0"/>
          </a:p>
        </p:txBody>
      </p:sp>
    </p:spTree>
    <p:extLst>
      <p:ext uri="{BB962C8B-B14F-4D97-AF65-F5344CB8AC3E}">
        <p14:creationId xmlns:p14="http://schemas.microsoft.com/office/powerpoint/2010/main" val="187812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An application container is a collection of PDBs within a CDB, storing data for an application. You create application containers to have a single master application definition. An application container, as shown in the slide, consists of an application root container, an optional application seed PDB, and application PDBs.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EB2DA526-5FC2-49F3-B241-5E1058BDD40F}" type="slidenum">
              <a:rPr lang="en-US" smtClean="0"/>
              <a:t>47</a:t>
            </a:fld>
            <a:endParaRPr lang="en-US" dirty="0"/>
          </a:p>
        </p:txBody>
      </p:sp>
      <p:sp>
        <p:nvSpPr>
          <p:cNvPr id="4915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3299580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57858D14-2C57-4A6F-A773-8C8E1B2CBC4C}" type="slidenum">
              <a:rPr lang="en-US" altLang="en-US" smtClean="0"/>
              <a:t>48</a:t>
            </a:fld>
            <a:endParaRPr lang="en-US" altLang="en-US" dirty="0"/>
          </a:p>
        </p:txBody>
      </p:sp>
      <p:sp>
        <p:nvSpPr>
          <p:cNvPr id="105475" name="Slide Image Placeholder 5"/>
          <p:cNvSpPr>
            <a:spLocks noGrp="1" noRot="1" noChangeAspect="1" noTextEdit="1"/>
          </p:cNvSpPr>
          <p:nvPr>
            <p:ph type="sldImg"/>
          </p:nvPr>
        </p:nvSpPr>
        <p:spPr>
          <a:ln/>
        </p:spPr>
      </p:sp>
      <p:sp>
        <p:nvSpPr>
          <p:cNvPr id="10547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Automatic Storage Management (ASM) provides vertical integration of the file system and the volume manager for Oracle database files. ASM can provide management for single symmetric multiprocessing (SMP) machines or across multiple nodes of a cluster for Oracle Real Application Clusters (RAC) support.</a:t>
            </a:r>
          </a:p>
          <a:p>
            <a:pPr lvl="1"/>
            <a:r>
              <a:rPr lang="en-US" altLang="en-US" dirty="0"/>
              <a:t>Oracle ASM Cluster File System (ACFS) is a multiplatform, scalable file system, and storage management technology that extends ASM functionality to support application files outside the Oracle Database, such as executables, reports, BFILEs, video, audio, text, images, and other general-purpose application file data.</a:t>
            </a:r>
          </a:p>
          <a:p>
            <a:pPr lvl="1"/>
            <a:r>
              <a:rPr lang="en-US" altLang="en-US" dirty="0"/>
              <a:t>ASM distributes input/output (I/O) load across all available resources to optimize performance while removing the need for manual I/O tuning. ASM helps database administrators (DBAs) manage a dynamic database environment by enabling them to increase the database size without having to shut down the database to adjust storage allocation.</a:t>
            </a:r>
          </a:p>
          <a:p>
            <a:pPr lvl="1"/>
            <a:r>
              <a:rPr lang="en-US" altLang="en-US" dirty="0"/>
              <a:t>ASM can maintain redundant copies of data to provide fault tolerance, or it can be built on top of vendor-supplied storage mechanisms. Data management is done by selecting the desired reliability and performance characteristics for classes of data rather than with human interaction on a per-file basis.</a:t>
            </a:r>
          </a:p>
          <a:p>
            <a:pPr lvl="1"/>
            <a:r>
              <a:rPr lang="en-US" altLang="en-US" dirty="0"/>
              <a:t>ASM capabilities save the DBA’s time by automating manual storage and thereby increasing the administrator’s ability to manage more and larger databases with increased efficiency.</a:t>
            </a:r>
          </a:p>
        </p:txBody>
      </p:sp>
    </p:spTree>
    <p:extLst>
      <p:ext uri="{BB962C8B-B14F-4D97-AF65-F5344CB8AC3E}">
        <p14:creationId xmlns:p14="http://schemas.microsoft.com/office/powerpoint/2010/main" val="2055558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DC208B4-7BD2-42BF-8DA0-5848A1A1E0E8}" type="slidenum">
              <a:rPr lang="en-US" altLang="en-US" smtClean="0"/>
              <a:t>49</a:t>
            </a:fld>
            <a:endParaRPr lang="en-US" altLang="en-US" dirty="0"/>
          </a:p>
        </p:txBody>
      </p:sp>
      <p:sp>
        <p:nvSpPr>
          <p:cNvPr id="106499" name="Slide Image Placeholder 5"/>
          <p:cNvSpPr>
            <a:spLocks noGrp="1" noRot="1" noChangeAspect="1" noTextEdit="1"/>
          </p:cNvSpPr>
          <p:nvPr>
            <p:ph type="sldImg"/>
          </p:nvPr>
        </p:nvSpPr>
        <p:spPr>
          <a:ln/>
        </p:spPr>
      </p:sp>
      <p:sp>
        <p:nvSpPr>
          <p:cNvPr id="10650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ASM does not eliminate any existing database functionality. Existing databases are able to operate as they always have. New files may be created as ASM files, whereas existing ones are administered in the old way or can be migrated to ASM.</a:t>
            </a:r>
          </a:p>
          <a:p>
            <a:pPr lvl="1"/>
            <a:r>
              <a:rPr lang="en-US" altLang="en-US" dirty="0"/>
              <a:t>The diagram illustrates the relationships between an Oracle database data file and the ASM storage components. The crow’s foot notation represents a one-to-many relationship. An Oracle Database data file has a one-to-one relationship with either a file stored on the operating system in a file system or an ASM file.</a:t>
            </a:r>
          </a:p>
          <a:p>
            <a:pPr lvl="1"/>
            <a:r>
              <a:rPr lang="en-US" altLang="en-US" dirty="0"/>
              <a:t>An Oracle ASM disk group is a collection of one or more Oracle ASM disks managed as a logical unit. The data structures in a disk group are self-contained using some of the space for metadata needs. Oracle ASM disks are the storage devices provisioned to an Oracle ASM disk group and can be a physical disk or partitions, a Logical Unit Number (LUN) from a storage array, a logical volume (LV), or a network-attached file. Each ASM disk is divided into many ASM allocation units, the smallest contiguous amount of disk space that ASM allocates. When you create an ASM disk group, you can set the ASM allocation unit size to 1, 2, 4, 8, 16, 32, or 64 MB, depending on the disk group compatibility level. One or more ASM allocation units form an ASM extent. An Oracle ASM extent is the raw storage used to hold the contents of an Oracle ASM file. An Oracle ASM file consists of one or more file extents. Variable extent sizes of 1*AU size, 4*AU size, and 16*AU size are used for supporting very large ASM files.</a:t>
            </a:r>
          </a:p>
        </p:txBody>
      </p:sp>
    </p:spTree>
    <p:extLst>
      <p:ext uri="{BB962C8B-B14F-4D97-AF65-F5344CB8AC3E}">
        <p14:creationId xmlns:p14="http://schemas.microsoft.com/office/powerpoint/2010/main" val="245416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5"/>
          <p:cNvSpPr>
            <a:spLocks noGrp="1" noRot="1" noChangeAspect="1" noTextEdit="1"/>
          </p:cNvSpPr>
          <p:nvPr>
            <p:ph type="sldImg"/>
          </p:nvPr>
        </p:nvSpPr>
        <p:spPr>
          <a:ln/>
        </p:spPr>
      </p:sp>
      <p:sp>
        <p:nvSpPr>
          <p:cNvPr id="6349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Connections and sessions are closely related to user processes but are very different in meaning.</a:t>
            </a:r>
          </a:p>
          <a:p>
            <a:pPr lvl="1"/>
            <a:r>
              <a:rPr lang="en-US" altLang="en-US" dirty="0"/>
              <a:t>A </a:t>
            </a:r>
            <a:r>
              <a:rPr lang="en-US" altLang="en-US" i="1" dirty="0"/>
              <a:t>connection</a:t>
            </a:r>
            <a:r>
              <a:rPr lang="en-US" altLang="en-US" dirty="0"/>
              <a:t> is a communication pathway between a user process and an Oracle Database instance. A communication pathway is established by using available interprocess communication mechanisms (on a computer that runs both the user process and Oracle Database) or network software (when different computers run the database application and Oracle Database and communicate through a network).</a:t>
            </a:r>
          </a:p>
          <a:p>
            <a:pPr lvl="1"/>
            <a:r>
              <a:rPr lang="en-US" altLang="en-US" dirty="0"/>
              <a:t>A </a:t>
            </a:r>
            <a:r>
              <a:rPr lang="en-US" altLang="en-US" i="1" dirty="0"/>
              <a:t>session</a:t>
            </a:r>
            <a:r>
              <a:rPr lang="en-US" altLang="en-US" dirty="0"/>
              <a:t> </a:t>
            </a:r>
            <a:r>
              <a:rPr lang="en-US" altLang="en-US" dirty="0">
                <a:cs typeface="Arial" panose="020B0604020202020204" pitchFamily="34" charset="0"/>
              </a:rPr>
              <a:t>represents the state of a current user login to the database instance. </a:t>
            </a:r>
            <a:r>
              <a:rPr lang="en-US" altLang="en-US" dirty="0"/>
              <a:t>For example, when a user starts SQL*Plus, the user must provide a valid username and password, and then a session is established for that user. A session lasts from the time a user connects until the user disconnects or exits the database application.</a:t>
            </a:r>
          </a:p>
          <a:p>
            <a:pPr lvl="1"/>
            <a:r>
              <a:rPr lang="en-US" altLang="en-US" dirty="0"/>
              <a:t>Multiple sessions can be created and exist concurrently for a single Oracle database user by using the same username. For example, a user with the username/password of </a:t>
            </a:r>
            <a:r>
              <a:rPr lang="en-US" altLang="en-US" dirty="0">
                <a:latin typeface="Courier New" panose="02070309020205020404" pitchFamily="49" charset="0"/>
              </a:rPr>
              <a:t>HR</a:t>
            </a:r>
            <a:r>
              <a:rPr lang="en-US" altLang="en-US" dirty="0"/>
              <a:t>/</a:t>
            </a:r>
            <a:r>
              <a:rPr lang="en-US" altLang="en-US" dirty="0">
                <a:latin typeface="Courier New" panose="02070309020205020404" pitchFamily="49" charset="0"/>
              </a:rPr>
              <a:t>HR</a:t>
            </a:r>
            <a:r>
              <a:rPr lang="en-US" altLang="en-US" dirty="0"/>
              <a:t> can connect to the same Oracle Database instance several times.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5D59C04-7532-42EE-AFC8-59497B31A919}" type="slidenum">
              <a:rPr lang="en-US" altLang="en-US" smtClean="0"/>
              <a:t>5</a:t>
            </a:fld>
            <a:endParaRPr lang="en-US" altLang="en-US" dirty="0"/>
          </a:p>
        </p:txBody>
      </p:sp>
    </p:spTree>
    <p:extLst>
      <p:ext uri="{BB962C8B-B14F-4D97-AF65-F5344CB8AC3E}">
        <p14:creationId xmlns:p14="http://schemas.microsoft.com/office/powerpoint/2010/main" val="144680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5"/>
          <p:cNvSpPr>
            <a:spLocks noGrp="1" noRot="1" noChangeAspect="1" noTextEdit="1"/>
          </p:cNvSpPr>
          <p:nvPr>
            <p:ph type="sldImg"/>
          </p:nvPr>
        </p:nvSpPr>
        <p:spPr>
          <a:ln/>
        </p:spPr>
      </p:sp>
      <p:sp>
        <p:nvSpPr>
          <p:cNvPr id="1085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following example describes Oracle database operations at the most basic level. It illustrates an Oracle database configuration in which the user and associated server process are on separate computers, connected through a network.</a:t>
            </a:r>
          </a:p>
          <a:p>
            <a:pPr lvl="2">
              <a:buFont typeface="+mj-lt"/>
              <a:buAutoNum type="arabicPeriod"/>
            </a:pPr>
            <a:r>
              <a:rPr lang="en-US" altLang="en-US" dirty="0"/>
              <a:t>An instance has started on a node where Oracle Database is installed, often called the </a:t>
            </a:r>
            <a:r>
              <a:rPr lang="en-US" altLang="en-US" i="1" dirty="0"/>
              <a:t>host</a:t>
            </a:r>
            <a:r>
              <a:rPr lang="en-US" altLang="en-US" dirty="0"/>
              <a:t> or </a:t>
            </a:r>
            <a:r>
              <a:rPr lang="en-US" altLang="en-US" i="1" dirty="0"/>
              <a:t>database server</a:t>
            </a:r>
            <a:r>
              <a:rPr lang="en-US" altLang="en-US" dirty="0"/>
              <a:t>.</a:t>
            </a:r>
          </a:p>
          <a:p>
            <a:pPr lvl="2">
              <a:buFont typeface="+mj-lt"/>
              <a:buAutoNum type="arabicPeriod"/>
            </a:pPr>
            <a:r>
              <a:rPr lang="en-US" altLang="en-US" dirty="0"/>
              <a:t>A user starts an application spawning a user process. The application attempts to establish a connection to the server. (The connection may be local, client/server, or a three-tier connection from a middle tier.)</a:t>
            </a:r>
          </a:p>
          <a:p>
            <a:pPr lvl="2">
              <a:buFont typeface="+mj-lt"/>
              <a:buAutoNum type="arabicPeriod"/>
            </a:pPr>
            <a:r>
              <a:rPr lang="en-US" altLang="en-US" dirty="0"/>
              <a:t>The server runs a listener that has the appropriate Oracle Net Services handler. The listener detects the connection request from the application and creates a dedicated server process on behalf of the user process.</a:t>
            </a:r>
          </a:p>
          <a:p>
            <a:pPr lvl="2">
              <a:buFont typeface="+mj-lt"/>
              <a:buAutoNum type="arabicPeriod"/>
            </a:pPr>
            <a:r>
              <a:rPr lang="en-US" altLang="en-US" dirty="0"/>
              <a:t>The user runs a DML-type SQL statement and commits the transaction. For example, the user changes the address of a customer in a table and commits the change.</a:t>
            </a:r>
          </a:p>
          <a:p>
            <a:pPr lvl="2">
              <a:buFont typeface="Times New Roman" panose="02020603050405020304" pitchFamily="18" charset="0"/>
              <a:buAutoNum type="arabicPeriod" startAt="5"/>
            </a:pPr>
            <a:r>
              <a:rPr lang="en-US" altLang="en-US" dirty="0"/>
              <a:t>The server process receives the statement and checks the shared pool (an SGA component) for any shared SQL area that contains an identical SQL statement. If a shared SQL area is found, the server process checks the user’s access privileges to the requested data, and the existing shared SQL area is used to process the statement. If a shared SQL area is not found, a new shared SQL area is allocated for the statement so that it can be parsed and processed.</a:t>
            </a:r>
          </a:p>
          <a:p>
            <a:pPr lvl="2">
              <a:buFont typeface="Times New Roman" panose="02020603050405020304" pitchFamily="18" charset="0"/>
              <a:buAutoNum type="arabicPeriod" startAt="5"/>
            </a:pPr>
            <a:r>
              <a:rPr lang="en-US" altLang="en-US" dirty="0"/>
              <a:t>The server process retrieves any necessary data values, either from the actual data file (table) or from values stored in the database buffer cache.</a:t>
            </a:r>
          </a:p>
          <a:p>
            <a:pPr lvl="2">
              <a:buFont typeface="Times New Roman" panose="02020603050405020304" pitchFamily="18" charset="0"/>
              <a:buAutoNum type="arabicPeriod" startAt="5"/>
            </a:pPr>
            <a:r>
              <a:rPr lang="en-US" altLang="en-US" dirty="0"/>
              <a:t>The server process modifies data in the SGA. Because the transaction is committed, the Log Writer process (LGWR) immediately records the transaction in the redo log file. The Database Writer process (DBWn) writes modified blocks permanently to disk when it is efficient to do so.</a:t>
            </a:r>
          </a:p>
          <a:p>
            <a:pPr lvl="2">
              <a:buFont typeface="Times New Roman" panose="02020603050405020304" pitchFamily="18" charset="0"/>
              <a:buAutoNum type="arabicPeriod" startAt="5"/>
            </a:pPr>
            <a:endParaRPr lang="en-US" altLang="en-US" dirty="0"/>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C708E55-974B-4554-BEE7-65E88DCFCFA8}" type="slidenum">
              <a:rPr lang="en-US" altLang="en-US" smtClean="0"/>
              <a:t>50</a:t>
            </a:fld>
            <a:endParaRPr lang="en-US" altLang="en-US" dirty="0"/>
          </a:p>
        </p:txBody>
      </p:sp>
    </p:spTree>
    <p:extLst>
      <p:ext uri="{BB962C8B-B14F-4D97-AF65-F5344CB8AC3E}">
        <p14:creationId xmlns:p14="http://schemas.microsoft.com/office/powerpoint/2010/main" val="34896433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F376C266-15CE-4AE7-8A72-26101C472F37}" type="slidenum">
              <a:rPr lang="en-US" altLang="en-US" smtClean="0"/>
              <a:t>51</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2">
              <a:spcBef>
                <a:spcPct val="25000"/>
              </a:spcBef>
              <a:buFont typeface="+mj-lt"/>
              <a:buAutoNum type="arabicPeriod" startAt="8"/>
            </a:pPr>
            <a:r>
              <a:rPr lang="en-US" altLang="en-US" dirty="0"/>
              <a:t>If the transaction is successful, the server process sends a message across the network to the application. If it is not successful, an error message is transmitted.</a:t>
            </a:r>
          </a:p>
          <a:p>
            <a:pPr lvl="2">
              <a:spcBef>
                <a:spcPct val="25000"/>
              </a:spcBef>
              <a:buFont typeface="+mj-lt"/>
              <a:buAutoNum type="arabicPeriod" startAt="8"/>
            </a:pPr>
            <a:r>
              <a:rPr lang="en-US" altLang="en-US" dirty="0"/>
              <a:t>Throughout this entire procedure, the other background processes run, watching for conditions that require intervention. In addition, the database server manages other users’ transactions and prevents contention between transactions that request the same data.</a:t>
            </a:r>
          </a:p>
        </p:txBody>
      </p:sp>
    </p:spTree>
    <p:extLst>
      <p:ext uri="{BB962C8B-B14F-4D97-AF65-F5344CB8AC3E}">
        <p14:creationId xmlns:p14="http://schemas.microsoft.com/office/powerpoint/2010/main" val="25562352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32781B38-1183-488F-807D-7F5FDBF84C9A}" type="slidenum">
              <a:rPr lang="en-US" smtClean="0"/>
              <a:t>52</a:t>
            </a:fld>
            <a:endParaRPr lang="en-US" dirty="0"/>
          </a:p>
        </p:txBody>
      </p:sp>
      <p:sp>
        <p:nvSpPr>
          <p:cNvPr id="54276" name="Slide Image Placeholder 11"/>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82299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5"/>
          <p:cNvSpPr>
            <a:spLocks noGrp="1" noRot="1" noChangeAspect="1" noTextEdit="1"/>
          </p:cNvSpPr>
          <p:nvPr>
            <p:ph type="sldImg"/>
          </p:nvPr>
        </p:nvSpPr>
        <p:spPr>
          <a:ln/>
        </p:spPr>
      </p:sp>
      <p:sp>
        <p:nvSpPr>
          <p:cNvPr id="6451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creates and uses memory structures for various purposes. For example, memory stores program code being run, data that is shared among users, and private data areas for each connected user.</a:t>
            </a:r>
          </a:p>
          <a:p>
            <a:pPr lvl="1"/>
            <a:r>
              <a:rPr lang="en-US" altLang="en-US" dirty="0"/>
              <a:t>Two basic memory structures are associated with an instance:</a:t>
            </a:r>
          </a:p>
          <a:p>
            <a:pPr lvl="2"/>
            <a:r>
              <a:rPr lang="en-US" altLang="en-US" b="1" dirty="0"/>
              <a:t>System Global Area (SGA):</a:t>
            </a:r>
            <a:r>
              <a:rPr lang="en-US" altLang="en-US" dirty="0"/>
              <a:t> Group of shared memory structures, known as SGA components, which contains data and control information for one Oracle Database instance. The SGA is shared by all server and background processes. Examples of data stored in the SGA include cached data blocks and shared SQL areas.</a:t>
            </a:r>
          </a:p>
          <a:p>
            <a:pPr lvl="2"/>
            <a:r>
              <a:rPr lang="en-US" altLang="en-US" b="1" dirty="0"/>
              <a:t>Program Global Area (PGA):</a:t>
            </a:r>
            <a:r>
              <a:rPr lang="en-US" altLang="en-US" dirty="0"/>
              <a:t> Memory regions that contain data and control information for a server or background process. A PGA is nonshared memory created by Oracle Database when a server or background process is started. Access to the PGA is exclusive to the server process. Each server process and background process has its own PGA.</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F2C0157-9858-4ACF-9D49-4E95E20929FC}" type="slidenum">
              <a:rPr lang="en-US" altLang="en-US" smtClean="0"/>
              <a:t>6</a:t>
            </a:fld>
            <a:endParaRPr lang="en-US" altLang="en-US" dirty="0"/>
          </a:p>
        </p:txBody>
      </p:sp>
    </p:spTree>
    <p:extLst>
      <p:ext uri="{BB962C8B-B14F-4D97-AF65-F5344CB8AC3E}">
        <p14:creationId xmlns:p14="http://schemas.microsoft.com/office/powerpoint/2010/main" val="30391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2D35086C-32E1-4856-B600-968432B6245C}" type="slidenum">
              <a:rPr lang="en-US" altLang="en-US" smtClean="0"/>
              <a:t>7</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The SGA is the memory area that contains data and control information for the instance. The SGA includes the following data structures:</a:t>
            </a:r>
          </a:p>
          <a:p>
            <a:pPr lvl="2"/>
            <a:r>
              <a:rPr lang="en-US" altLang="en-US" b="1" dirty="0"/>
              <a:t>Shared pool:</a:t>
            </a:r>
            <a:r>
              <a:rPr lang="en-US" altLang="en-US" dirty="0"/>
              <a:t> Caches various constructs that can be shared among users</a:t>
            </a:r>
          </a:p>
          <a:p>
            <a:pPr lvl="2"/>
            <a:r>
              <a:rPr lang="en-US" altLang="en-US" b="1" dirty="0"/>
              <a:t>Database buffer cache:</a:t>
            </a:r>
            <a:r>
              <a:rPr lang="en-US" altLang="en-US" dirty="0"/>
              <a:t> Caches blocks of data retrieved from the database </a:t>
            </a:r>
          </a:p>
          <a:p>
            <a:pPr lvl="2"/>
            <a:r>
              <a:rPr lang="en-US" altLang="en-US" b="1" dirty="0"/>
              <a:t>Redo log buffer:</a:t>
            </a:r>
            <a:r>
              <a:rPr lang="en-US" altLang="en-US" dirty="0"/>
              <a:t> Caches redo information (used for instance recovery) until it can be written to the physical redo log files stored on the disk</a:t>
            </a:r>
          </a:p>
          <a:p>
            <a:pPr lvl="2"/>
            <a:r>
              <a:rPr lang="en-US" altLang="en-US" b="1" dirty="0"/>
              <a:t>Large pool:</a:t>
            </a:r>
            <a:r>
              <a:rPr lang="en-US" altLang="en-US" dirty="0"/>
              <a:t> Optional area that provides large memory allocations for certain large processes, such as Oracle backup and recovery operations, and I/O server processes</a:t>
            </a:r>
          </a:p>
          <a:p>
            <a:pPr lvl="2"/>
            <a:r>
              <a:rPr lang="en-US" altLang="en-US" b="1" dirty="0"/>
              <a:t>Java pool:</a:t>
            </a:r>
            <a:r>
              <a:rPr lang="en-US" altLang="en-US" dirty="0"/>
              <a:t> Used for all session-specific Java code and data in Java Virtual Machine (JVM)</a:t>
            </a:r>
          </a:p>
          <a:p>
            <a:pPr lvl="2"/>
            <a:r>
              <a:rPr lang="en-US" altLang="en-US" b="1" dirty="0"/>
              <a:t>Streams pool:</a:t>
            </a:r>
            <a:r>
              <a:rPr lang="en-US" altLang="en-US" dirty="0"/>
              <a:t> Used by Oracle Streams to store information required by capture and apply</a:t>
            </a:r>
          </a:p>
          <a:p>
            <a:pPr lvl="2"/>
            <a:r>
              <a:rPr lang="en-US" altLang="en-US" b="1" dirty="0"/>
              <a:t>Fixed SGA: </a:t>
            </a:r>
            <a:r>
              <a:rPr lang="en-US" altLang="en-US" dirty="0"/>
              <a:t>An internal housekeeping area containing general information about the state of the database and the instance, and information communicated between processes</a:t>
            </a:r>
          </a:p>
          <a:p>
            <a:pPr lvl="1"/>
            <a:r>
              <a:rPr lang="en-US" altLang="en-US" dirty="0"/>
              <a:t>When you start the instance, the amount of memory allocated for the SGA is displayed.</a:t>
            </a:r>
          </a:p>
          <a:p>
            <a:pPr lvl="1"/>
            <a:r>
              <a:rPr lang="en-US" altLang="en-US" dirty="0"/>
              <a:t>A Program Global Area (PGA) is a memory region that contains data and control information for each server process. An Oracle server process services a client’s requests. Each server process has its own private PGA that is allocated when the server process is started. Access to the PGA is exclusive to that server process, and the PGA is read and written only by the Oracle code acting on its behalf. The PGA is divided into two major areas: stack space and the user global area (UGA).</a:t>
            </a:r>
          </a:p>
          <a:p>
            <a:pPr lvl="1"/>
            <a:r>
              <a:rPr lang="en-US" altLang="en-US" dirty="0"/>
              <a:t>With the dynamic SGA infrastructure, the sizes of the database buffer cache, the shared pool, the large pool, the Java pool, and the Streams pool can change without shutting down the instance. </a:t>
            </a:r>
          </a:p>
          <a:p>
            <a:pPr lvl="1"/>
            <a:r>
              <a:rPr lang="en-US" altLang="en-US" dirty="0"/>
              <a:t>The Oracle Database server uses initialization parameters to create and manage memory structures. The simplest way to manage memory is to allow the database to automatically manage and tune it for you. To do so (on most platforms), you only have to set a target memory size initialization parameter (</a:t>
            </a:r>
            <a:r>
              <a:rPr lang="en-US" altLang="en-US" dirty="0">
                <a:latin typeface="Courier New" panose="02070309020205020404" pitchFamily="49" charset="0"/>
              </a:rPr>
              <a:t>MEMORY_TARGET</a:t>
            </a:r>
            <a:r>
              <a:rPr lang="en-US" altLang="en-US" dirty="0"/>
              <a:t>) and a maximum memory size initialization parameter (</a:t>
            </a:r>
            <a:r>
              <a:rPr lang="en-US" altLang="en-US" dirty="0">
                <a:latin typeface="Courier New" panose="02070309020205020404" pitchFamily="49" charset="0"/>
              </a:rPr>
              <a:t>MEMORY_MAX_TARGET</a:t>
            </a:r>
            <a:r>
              <a:rPr lang="en-US" altLang="en-US" dirty="0"/>
              <a:t>).</a:t>
            </a:r>
          </a:p>
        </p:txBody>
      </p:sp>
    </p:spTree>
    <p:extLst>
      <p:ext uri="{BB962C8B-B14F-4D97-AF65-F5344CB8AC3E}">
        <p14:creationId xmlns:p14="http://schemas.microsoft.com/office/powerpoint/2010/main" val="31093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5"/>
          <p:cNvSpPr>
            <a:spLocks noGrp="1" noRot="1" noChangeAspect="1" noTextEdit="1"/>
          </p:cNvSpPr>
          <p:nvPr>
            <p:ph type="sldImg"/>
          </p:nvPr>
        </p:nvSpPr>
        <p:spPr>
          <a:ln/>
        </p:spPr>
      </p:sp>
      <p:sp>
        <p:nvSpPr>
          <p:cNvPr id="665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shared pool portion of the SGA contains the library cache, the data dictionary cache, the server result cache containing the SQL query result cache and the PL/SQL function result cache, buffers for parallel execution messages, and control structures.</a:t>
            </a:r>
          </a:p>
          <a:p>
            <a:pPr lvl="1"/>
            <a:r>
              <a:rPr lang="en-US" altLang="en-US" dirty="0"/>
              <a:t>The </a:t>
            </a:r>
            <a:r>
              <a:rPr lang="en-US" altLang="en-US" i="1" dirty="0"/>
              <a:t>data dictionary</a:t>
            </a:r>
            <a:r>
              <a:rPr lang="en-US" altLang="en-US" dirty="0"/>
              <a:t> is a collection of database tables and views containing reference information about the database, its structures, and its users. Oracle Database accesses the data dictionary frequently during SQL statement parsing. This access is essential to the continuing operation of Oracle Database.</a:t>
            </a:r>
          </a:p>
          <a:p>
            <a:pPr lvl="1"/>
            <a:r>
              <a:rPr lang="en-US" altLang="en-US" dirty="0"/>
              <a:t>The data dictionary is accessed so often by Oracle Database that two special locations in memory are designated to hold dictionary data. One area is called the </a:t>
            </a:r>
            <a:r>
              <a:rPr lang="en-US" altLang="en-US" i="1" dirty="0"/>
              <a:t>data dictionary cache</a:t>
            </a:r>
            <a:r>
              <a:rPr lang="en-US" altLang="en-US" dirty="0"/>
              <a:t>, also known as the row cache because it holds data as rows instead of buffers (buffers hold entire blocks of data). The other area in memory that holds dictionary data is the </a:t>
            </a:r>
            <a:r>
              <a:rPr lang="en-US" altLang="en-US" i="1" dirty="0"/>
              <a:t>library cache</a:t>
            </a:r>
            <a:r>
              <a:rPr lang="en-US" altLang="en-US" dirty="0"/>
              <a:t>. All Oracle Database user processes share these two caches for access to data dictionary information.</a:t>
            </a:r>
          </a:p>
          <a:p>
            <a:pPr lvl="1"/>
            <a:r>
              <a:rPr lang="en-US" altLang="en-US" dirty="0"/>
              <a:t>Oracle Database represents each SQL statement that it runs with a shared SQL area (as well as a private SQL area kept in the PGA). Oracle Database recognizes when two users are executing the same SQL statement and reuses the shared SQL area for those users.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7E3FECA9-6A22-49EA-B483-A5CB3E3D6E53}" type="slidenum">
              <a:rPr lang="en-US" altLang="en-US" smtClean="0"/>
              <a:t>8</a:t>
            </a:fld>
            <a:endParaRPr lang="en-US" altLang="en-US" dirty="0"/>
          </a:p>
        </p:txBody>
      </p:sp>
    </p:spTree>
    <p:extLst>
      <p:ext uri="{BB962C8B-B14F-4D97-AF65-F5344CB8AC3E}">
        <p14:creationId xmlns:p14="http://schemas.microsoft.com/office/powerpoint/2010/main" val="351339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91FD427E-E74B-4C1A-9019-2CB9CBD75840}" type="slidenum">
              <a:rPr lang="en-US" altLang="en-US" smtClean="0"/>
              <a:t>9</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A shared SQL area contains the parse tree and execution plan for a given SQL statement. Oracle Database saves memory by using one shared SQL area for SQL statements run multiple times, which often happens when many users run the same application.</a:t>
            </a:r>
          </a:p>
          <a:p>
            <a:pPr lvl="1"/>
            <a:r>
              <a:rPr lang="en-US" altLang="en-US" dirty="0"/>
              <a:t>When a new SQL statement is parsed, Oracle Database allocates memory from the shared pool to store in the shared SQL area. The size of this memory depends on the complexity of the statement.</a:t>
            </a:r>
          </a:p>
          <a:p>
            <a:pPr lvl="1"/>
            <a:r>
              <a:rPr lang="en-US" altLang="en-US" dirty="0"/>
              <a:t>Oracle Database processes PL/SQL program units (procedures, functions, packages, anonymous blocks, and database triggers) in much the same way it processes individual SQL statements. Oracle Database allocates a shared area to hold the parsed, compiled form of a program unit. Oracle Database allocates a private area to hold values specific to the session that runs the program unit, including local, global, and package variables (also known as package instantiation), and buffers for executing SQL. If more than one user runs the same program unit, then a single, shared area is used by all users, while all users maintain separate copies of their own private SQL areas, holding values specific to their own sessions.</a:t>
            </a:r>
          </a:p>
          <a:p>
            <a:pPr lvl="1"/>
            <a:r>
              <a:rPr lang="en-US" altLang="en-US" dirty="0"/>
              <a:t>Individual SQL statements contained in a PL/SQL program unit are processed just like other SQL statements. Despite their origins in a PL/SQL program unit, these SQL statements use a shared area to hold their parsed representations and a private area for each session that runs the statement.</a:t>
            </a:r>
          </a:p>
          <a:p>
            <a:pPr lvl="1"/>
            <a:r>
              <a:rPr lang="en-US" altLang="en-US" dirty="0"/>
              <a:t>The </a:t>
            </a:r>
            <a:r>
              <a:rPr lang="en-US" altLang="en-US" i="1" dirty="0"/>
              <a:t>server result cache </a:t>
            </a:r>
            <a:r>
              <a:rPr lang="en-US" altLang="en-US" dirty="0"/>
              <a:t>contains the </a:t>
            </a:r>
            <a:r>
              <a:rPr lang="en-US" altLang="en-US" i="1" dirty="0"/>
              <a:t>SQL query result cache </a:t>
            </a:r>
            <a:r>
              <a:rPr lang="en-US" altLang="en-US" dirty="0"/>
              <a:t>and </a:t>
            </a:r>
            <a:r>
              <a:rPr lang="en-US" altLang="en-US" i="1" dirty="0"/>
              <a:t>PL/SQL function result cache</a:t>
            </a:r>
            <a:r>
              <a:rPr lang="en-US" altLang="en-US" dirty="0"/>
              <a:t>, which share the same infrastructure. The server result cache contains result sets, not data blocks.</a:t>
            </a:r>
          </a:p>
          <a:p>
            <a:pPr lvl="1"/>
            <a:r>
              <a:rPr lang="en-US" altLang="en-US" dirty="0"/>
              <a:t>Results of queries and query fragments can be cached in memory in the SQL query result cache. The database server can then use cached results to answer future executions of these queries and query fragments. Because retrieving results from the SQL query result cache is faster than rerunning a query, frequently run queries experience a significant performance improvement when their results are cached.</a:t>
            </a:r>
          </a:p>
          <a:p>
            <a:pPr lvl="1"/>
            <a:r>
              <a:rPr lang="en-US" altLang="en-US" dirty="0"/>
              <a:t>A PL/SQL function is sometimes used to return the result of a computation whose inputs are one or several parameterized queries issued by the function. In some cases, these queries access data that changes very infrequently compared to the frequency of calling the function. You can include syntax in the source text of a PL/SQL function to request that its results be cached in the PL/SQL function result cache and (to ensure correctness) that the cache be purged when tables in a list of tables experience data manipulation language (DML).</a:t>
            </a:r>
          </a:p>
          <a:p>
            <a:pPr lvl="1"/>
            <a:r>
              <a:rPr lang="en-US" altLang="en-US" i="1" dirty="0"/>
              <a:t>The reserved pool </a:t>
            </a:r>
            <a:r>
              <a:rPr lang="en-US" altLang="en-US" dirty="0"/>
              <a:t>is a memory area in the shared pool that Oracle Database can use to allocate large contiguous chunks of memory.</a:t>
            </a:r>
          </a:p>
        </p:txBody>
      </p:sp>
    </p:spTree>
    <p:extLst>
      <p:ext uri="{BB962C8B-B14F-4D97-AF65-F5344CB8AC3E}">
        <p14:creationId xmlns:p14="http://schemas.microsoft.com/office/powerpoint/2010/main" val="161953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6943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68122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58475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85574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46040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68243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71609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9996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r>
              <a:rPr lang="en-US" smtClean="0"/>
              <a:t>1-</a:t>
            </a:r>
            <a:fld id="{00000000-1234-1234-1234-123412341234}" type="slidenum">
              <a:rPr lang="en-US" smtClean="0"/>
              <a:pPr/>
              <a:t>‹#›</a:t>
            </a:fld>
            <a:endParaRPr/>
          </a:p>
        </p:txBody>
      </p:sp>
    </p:spTree>
    <p:extLst>
      <p:ext uri="{BB962C8B-B14F-4D97-AF65-F5344CB8AC3E}">
        <p14:creationId xmlns:p14="http://schemas.microsoft.com/office/powerpoint/2010/main" val="16961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5654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8365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x-none"/>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1998611608"/>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0.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9.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4.xml"/><Relationship Id="rId7" Type="http://schemas.openxmlformats.org/officeDocument/2006/relationships/image" Target="../media/image9.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8.xml"/><Relationship Id="rId5" Type="http://schemas.openxmlformats.org/officeDocument/2006/relationships/slideLayout" Target="../slideLayouts/slideLayout2.xml"/><Relationship Id="rId10" Type="http://schemas.openxmlformats.org/officeDocument/2006/relationships/image" Target="../media/image12.png"/><Relationship Id="rId4" Type="http://schemas.openxmlformats.org/officeDocument/2006/relationships/tags" Target="../tags/tag25.xml"/><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image" Target="../media/image4.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image" Target="../media/image3.png"/><Relationship Id="rId2" Type="http://schemas.openxmlformats.org/officeDocument/2006/relationships/tags" Target="../tags/tag53.xml"/><Relationship Id="rId16" Type="http://schemas.openxmlformats.org/officeDocument/2006/relationships/notesSlide" Target="../notesSlides/notesSlide45.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slideLayout" Target="../slideLayouts/slideLayout2.xml"/><Relationship Id="rId10" Type="http://schemas.openxmlformats.org/officeDocument/2006/relationships/tags" Target="../tags/tag61.xml"/><Relationship Id="rId19" Type="http://schemas.openxmlformats.org/officeDocument/2006/relationships/image" Target="../media/image28.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67.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70.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667000"/>
            <a:ext cx="10512862" cy="1325563"/>
          </a:xfrm>
        </p:spPr>
        <p:txBody>
          <a:bodyPr/>
          <a:lstStyle/>
          <a:p>
            <a:r>
              <a:rPr lang="en-US" dirty="0" smtClean="0"/>
              <a:t>Oracle Database Architecture</a:t>
            </a:r>
            <a:endParaRPr lang="en-US" dirty="0"/>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1729269" y="2734615"/>
            <a:ext cx="8730287" cy="3208985"/>
            <a:chOff x="830654" y="1268641"/>
            <a:chExt cx="7482693" cy="3030071"/>
          </a:xfrm>
        </p:grpSpPr>
        <p:sp>
          <p:nvSpPr>
            <p:cNvPr id="87" name="Freeform 8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8" name="Rounded Rectangle 8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3329" name="Rectangle 79"/>
          <p:cNvSpPr>
            <a:spLocks noGrp="1" noChangeArrowheads="1"/>
          </p:cNvSpPr>
          <p:nvPr>
            <p:ph type="title"/>
          </p:nvPr>
        </p:nvSpPr>
        <p:spPr/>
        <p:txBody>
          <a:bodyPr/>
          <a:lstStyle/>
          <a:p>
            <a:pPr eaLnBrk="1" hangingPunct="1"/>
            <a:r>
              <a:rPr lang="en-US" altLang="en-US" dirty="0"/>
              <a:t>Database Buffer </a:t>
            </a:r>
            <a:r>
              <a:rPr lang="en-US" altLang="en-US" dirty="0" smtClean="0"/>
              <a:t>Cache</a:t>
            </a:r>
            <a:br>
              <a:rPr lang="en-US" altLang="en-US" dirty="0" smtClean="0"/>
            </a:br>
            <a:endParaRPr lang="en-US" altLang="en-US" dirty="0">
              <a:solidFill>
                <a:srgbClr val="FF0000"/>
              </a:solidFill>
            </a:endParaRPr>
          </a:p>
        </p:txBody>
      </p:sp>
      <p:sp>
        <p:nvSpPr>
          <p:cNvPr id="13330" name="Rectangle 80"/>
          <p:cNvSpPr>
            <a:spLocks noGrp="1" noChangeArrowheads="1"/>
          </p:cNvSpPr>
          <p:nvPr>
            <p:ph idx="1"/>
          </p:nvPr>
        </p:nvSpPr>
        <p:spPr>
          <a:xfrm>
            <a:off x="622138" y="1242485"/>
            <a:ext cx="10944549" cy="1234519"/>
          </a:xfrm>
        </p:spPr>
        <p:txBody>
          <a:bodyPr/>
          <a:lstStyle/>
          <a:p>
            <a:pPr lvl="1" eaLnBrk="1" hangingPunct="1"/>
            <a:r>
              <a:rPr lang="en-US" altLang="en-US" dirty="0"/>
              <a:t>Is part of the SGA </a:t>
            </a:r>
          </a:p>
          <a:p>
            <a:pPr lvl="1" eaLnBrk="1" hangingPunct="1"/>
            <a:r>
              <a:rPr lang="en-US" altLang="en-US" dirty="0"/>
              <a:t>Holds copies of data blocks that are read from data files</a:t>
            </a:r>
          </a:p>
          <a:p>
            <a:pPr lvl="1" eaLnBrk="1" hangingPunct="1"/>
            <a:r>
              <a:rPr lang="en-US" altLang="en-US" dirty="0"/>
              <a:t>Is shared by all concurrent users</a:t>
            </a:r>
          </a:p>
        </p:txBody>
      </p:sp>
      <p:grpSp>
        <p:nvGrpSpPr>
          <p:cNvPr id="2" name="Group 1"/>
          <p:cNvGrpSpPr/>
          <p:nvPr/>
        </p:nvGrpSpPr>
        <p:grpSpPr>
          <a:xfrm>
            <a:off x="2551112" y="3059112"/>
            <a:ext cx="7086600" cy="2655888"/>
            <a:chOff x="2589212" y="3505200"/>
            <a:chExt cx="7086600" cy="2655888"/>
          </a:xfrm>
        </p:grpSpPr>
        <p:sp>
          <p:nvSpPr>
            <p:cNvPr id="13314" name="AutoShape 63"/>
            <p:cNvSpPr>
              <a:spLocks noChangeArrowheads="1"/>
            </p:cNvSpPr>
            <p:nvPr/>
          </p:nvSpPr>
          <p:spPr bwMode="blackWhite">
            <a:xfrm>
              <a:off x="3960812"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3315" name="Rectangle 64"/>
            <p:cNvSpPr>
              <a:spLocks noChangeArrowheads="1"/>
            </p:cNvSpPr>
            <p:nvPr/>
          </p:nvSpPr>
          <p:spPr bwMode="blackWhite">
            <a:xfrm>
              <a:off x="4113212"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16" name="Rectangle 68"/>
            <p:cNvSpPr>
              <a:spLocks noChangeArrowheads="1"/>
            </p:cNvSpPr>
            <p:nvPr/>
          </p:nvSpPr>
          <p:spPr bwMode="blackWhite">
            <a:xfrm>
              <a:off x="2589212" y="3505200"/>
              <a:ext cx="3276600" cy="17526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3317" name="Rectangle 65"/>
            <p:cNvSpPr>
              <a:spLocks noChangeArrowheads="1"/>
            </p:cNvSpPr>
            <p:nvPr/>
          </p:nvSpPr>
          <p:spPr bwMode="blackWhite">
            <a:xfrm>
              <a:off x="5888037"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18" name="Rectangle 66"/>
            <p:cNvSpPr>
              <a:spLocks noChangeArrowheads="1"/>
            </p:cNvSpPr>
            <p:nvPr/>
          </p:nvSpPr>
          <p:spPr bwMode="blackWhite">
            <a:xfrm>
              <a:off x="4113213"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19" name="Text Box 67"/>
            <p:cNvSpPr txBox="1">
              <a:spLocks noChangeArrowheads="1"/>
            </p:cNvSpPr>
            <p:nvPr/>
          </p:nvSpPr>
          <p:spPr bwMode="gray">
            <a:xfrm>
              <a:off x="4113212"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Shared pool</a:t>
              </a:r>
            </a:p>
          </p:txBody>
        </p:sp>
        <p:sp>
          <p:nvSpPr>
            <p:cNvPr id="13320" name="Rectangle 68"/>
            <p:cNvSpPr>
              <a:spLocks noChangeArrowheads="1"/>
            </p:cNvSpPr>
            <p:nvPr/>
          </p:nvSpPr>
          <p:spPr bwMode="blackWhite">
            <a:xfrm>
              <a:off x="6686550" y="3854451"/>
              <a:ext cx="1465262" cy="1044575"/>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3321" name="Rectangle 70"/>
            <p:cNvSpPr>
              <a:spLocks noChangeArrowheads="1"/>
            </p:cNvSpPr>
            <p:nvPr/>
          </p:nvSpPr>
          <p:spPr bwMode="blackWhite">
            <a:xfrm>
              <a:off x="6992938"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3322" name="Text Box 71"/>
            <p:cNvSpPr txBox="1">
              <a:spLocks noChangeArrowheads="1"/>
            </p:cNvSpPr>
            <p:nvPr/>
          </p:nvSpPr>
          <p:spPr bwMode="gray">
            <a:xfrm>
              <a:off x="6954837" y="5060951"/>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3323" name="Text Box 72"/>
            <p:cNvSpPr txBox="1">
              <a:spLocks noChangeArrowheads="1"/>
            </p:cNvSpPr>
            <p:nvPr/>
          </p:nvSpPr>
          <p:spPr bwMode="gray">
            <a:xfrm>
              <a:off x="4278312" y="5200650"/>
              <a:ext cx="1295400" cy="304800"/>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bg1"/>
                  </a:solidFill>
                </a:rPr>
                <a:t>Large pool</a:t>
              </a:r>
            </a:p>
          </p:txBody>
        </p:sp>
        <p:sp>
          <p:nvSpPr>
            <p:cNvPr id="13324" name="Text Box 73"/>
            <p:cNvSpPr txBox="1">
              <a:spLocks noChangeArrowheads="1"/>
            </p:cNvSpPr>
            <p:nvPr/>
          </p:nvSpPr>
          <p:spPr bwMode="gray">
            <a:xfrm>
              <a:off x="5857875"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3325" name="Text Box 74"/>
            <p:cNvSpPr txBox="1">
              <a:spLocks noChangeArrowheads="1"/>
            </p:cNvSpPr>
            <p:nvPr/>
          </p:nvSpPr>
          <p:spPr bwMode="auto">
            <a:xfrm>
              <a:off x="5332412" y="5791200"/>
              <a:ext cx="2928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3326" name="Text Box 75"/>
            <p:cNvSpPr txBox="1">
              <a:spLocks noChangeArrowheads="1"/>
            </p:cNvSpPr>
            <p:nvPr/>
          </p:nvSpPr>
          <p:spPr bwMode="gray">
            <a:xfrm>
              <a:off x="2724150" y="3578226"/>
              <a:ext cx="1143000" cy="3079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Keep pool</a:t>
              </a:r>
            </a:p>
          </p:txBody>
        </p:sp>
        <p:sp>
          <p:nvSpPr>
            <p:cNvPr id="13327" name="Text Box 76"/>
            <p:cNvSpPr txBox="1">
              <a:spLocks noChangeArrowheads="1"/>
            </p:cNvSpPr>
            <p:nvPr/>
          </p:nvSpPr>
          <p:spPr bwMode="gray">
            <a:xfrm>
              <a:off x="2724150" y="3962401"/>
              <a:ext cx="1143000" cy="5238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Recycle pool</a:t>
              </a:r>
            </a:p>
          </p:txBody>
        </p:sp>
        <p:sp>
          <p:nvSpPr>
            <p:cNvPr id="13328" name="Text Box 77"/>
            <p:cNvSpPr txBox="1">
              <a:spLocks noChangeArrowheads="1"/>
            </p:cNvSpPr>
            <p:nvPr/>
          </p:nvSpPr>
          <p:spPr bwMode="gray">
            <a:xfrm>
              <a:off x="2724150" y="4572001"/>
              <a:ext cx="1143000" cy="5238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nK buffer cache</a:t>
              </a:r>
            </a:p>
          </p:txBody>
        </p:sp>
        <p:sp>
          <p:nvSpPr>
            <p:cNvPr id="13331" name="Freeform 21"/>
            <p:cNvSpPr>
              <a:spLocks/>
            </p:cNvSpPr>
            <p:nvPr/>
          </p:nvSpPr>
          <p:spPr bwMode="blackWhite">
            <a:xfrm>
              <a:off x="5865812" y="3505200"/>
              <a:ext cx="820738" cy="1752600"/>
            </a:xfrm>
            <a:custGeom>
              <a:avLst/>
              <a:gdLst>
                <a:gd name="T0" fmla="*/ 2147483647 w 504"/>
                <a:gd name="T1" fmla="*/ 2147483647 h 1017"/>
                <a:gd name="T2" fmla="*/ 0 w 504"/>
                <a:gd name="T3" fmla="*/ 0 h 1017"/>
                <a:gd name="T4" fmla="*/ 2147483647 w 504"/>
                <a:gd name="T5" fmla="*/ 2147483647 h 1017"/>
                <a:gd name="T6" fmla="*/ 2147483647 w 504"/>
                <a:gd name="T7" fmla="*/ 2147483647 h 1017"/>
                <a:gd name="T8" fmla="*/ 2147483647 w 504"/>
                <a:gd name="T9" fmla="*/ 2147483647 h 1017"/>
                <a:gd name="T10" fmla="*/ 0 60000 65536"/>
                <a:gd name="T11" fmla="*/ 0 60000 65536"/>
                <a:gd name="T12" fmla="*/ 0 60000 65536"/>
                <a:gd name="T13" fmla="*/ 0 60000 65536"/>
                <a:gd name="T14" fmla="*/ 0 60000 65536"/>
                <a:gd name="T15" fmla="*/ 0 w 504"/>
                <a:gd name="T16" fmla="*/ 0 h 1017"/>
                <a:gd name="T17" fmla="*/ 504 w 504"/>
                <a:gd name="T18" fmla="*/ 1017 h 1017"/>
              </a:gdLst>
              <a:ahLst/>
              <a:cxnLst>
                <a:cxn ang="T10">
                  <a:pos x="T0" y="T1"/>
                </a:cxn>
                <a:cxn ang="T11">
                  <a:pos x="T2" y="T3"/>
                </a:cxn>
                <a:cxn ang="T12">
                  <a:pos x="T4" y="T5"/>
                </a:cxn>
                <a:cxn ang="T13">
                  <a:pos x="T6" y="T7"/>
                </a:cxn>
                <a:cxn ang="T14">
                  <a:pos x="T8" y="T9"/>
                </a:cxn>
              </a:cxnLst>
              <a:rect l="T15" t="T16" r="T17" b="T18"/>
              <a:pathLst>
                <a:path w="504" h="1017">
                  <a:moveTo>
                    <a:pt x="504" y="194"/>
                  </a:moveTo>
                  <a:lnTo>
                    <a:pt x="0" y="0"/>
                  </a:lnTo>
                  <a:lnTo>
                    <a:pt x="3" y="1017"/>
                  </a:lnTo>
                  <a:lnTo>
                    <a:pt x="501" y="852"/>
                  </a:lnTo>
                  <a:lnTo>
                    <a:pt x="504" y="194"/>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sp>
          <p:nvSpPr>
            <p:cNvPr id="13332" name="Rectangle 22"/>
            <p:cNvSpPr>
              <a:spLocks noChangeArrowheads="1"/>
            </p:cNvSpPr>
            <p:nvPr/>
          </p:nvSpPr>
          <p:spPr bwMode="blackWhite">
            <a:xfrm>
              <a:off x="3944938" y="3552826"/>
              <a:ext cx="1947863" cy="16049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3333" name="Group 23"/>
            <p:cNvGrpSpPr>
              <a:grpSpLocks/>
            </p:cNvGrpSpPr>
            <p:nvPr/>
          </p:nvGrpSpPr>
          <p:grpSpPr bwMode="auto">
            <a:xfrm>
              <a:off x="3943351" y="3552826"/>
              <a:ext cx="1951037" cy="1604963"/>
              <a:chOff x="781" y="2013"/>
              <a:chExt cx="1073" cy="1059"/>
            </a:xfrm>
          </p:grpSpPr>
          <p:sp>
            <p:nvSpPr>
              <p:cNvPr id="13338" name="Line 24"/>
              <p:cNvSpPr>
                <a:spLocks noChangeShapeType="1"/>
              </p:cNvSpPr>
              <p:nvPr/>
            </p:nvSpPr>
            <p:spPr bwMode="blackWhite">
              <a:xfrm>
                <a:off x="782" y="2013"/>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39" name="Line 25"/>
              <p:cNvSpPr>
                <a:spLocks noChangeShapeType="1"/>
              </p:cNvSpPr>
              <p:nvPr/>
            </p:nvSpPr>
            <p:spPr bwMode="blackWhite">
              <a:xfrm>
                <a:off x="889"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0" name="Line 26"/>
              <p:cNvSpPr>
                <a:spLocks noChangeShapeType="1"/>
              </p:cNvSpPr>
              <p:nvPr/>
            </p:nvSpPr>
            <p:spPr bwMode="blackWhite">
              <a:xfrm>
                <a:off x="996"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1" name="Line 27"/>
              <p:cNvSpPr>
                <a:spLocks noChangeShapeType="1"/>
              </p:cNvSpPr>
              <p:nvPr/>
            </p:nvSpPr>
            <p:spPr bwMode="blackWhite">
              <a:xfrm>
                <a:off x="1103"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2" name="Line 28"/>
              <p:cNvSpPr>
                <a:spLocks noChangeShapeType="1"/>
              </p:cNvSpPr>
              <p:nvPr/>
            </p:nvSpPr>
            <p:spPr bwMode="blackWhite">
              <a:xfrm>
                <a:off x="1210"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3" name="Line 29"/>
              <p:cNvSpPr>
                <a:spLocks noChangeShapeType="1"/>
              </p:cNvSpPr>
              <p:nvPr/>
            </p:nvSpPr>
            <p:spPr bwMode="blackWhite">
              <a:xfrm>
                <a:off x="1318"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4" name="Line 30"/>
              <p:cNvSpPr>
                <a:spLocks noChangeShapeType="1"/>
              </p:cNvSpPr>
              <p:nvPr/>
            </p:nvSpPr>
            <p:spPr bwMode="blackWhite">
              <a:xfrm>
                <a:off x="1425"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5" name="Line 31"/>
              <p:cNvSpPr>
                <a:spLocks noChangeShapeType="1"/>
              </p:cNvSpPr>
              <p:nvPr/>
            </p:nvSpPr>
            <p:spPr bwMode="blackWhite">
              <a:xfrm>
                <a:off x="1532"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6" name="Line 32"/>
              <p:cNvSpPr>
                <a:spLocks noChangeShapeType="1"/>
              </p:cNvSpPr>
              <p:nvPr/>
            </p:nvSpPr>
            <p:spPr bwMode="blackWhite">
              <a:xfrm>
                <a:off x="1639"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7" name="Line 33"/>
              <p:cNvSpPr>
                <a:spLocks noChangeShapeType="1"/>
              </p:cNvSpPr>
              <p:nvPr/>
            </p:nvSpPr>
            <p:spPr bwMode="blackWhite">
              <a:xfrm>
                <a:off x="1746"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8" name="Line 34"/>
              <p:cNvSpPr>
                <a:spLocks noChangeShapeType="1"/>
              </p:cNvSpPr>
              <p:nvPr/>
            </p:nvSpPr>
            <p:spPr bwMode="blackWhite">
              <a:xfrm>
                <a:off x="1854" y="2013"/>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9" name="Line 35"/>
              <p:cNvSpPr>
                <a:spLocks noChangeShapeType="1"/>
              </p:cNvSpPr>
              <p:nvPr/>
            </p:nvSpPr>
            <p:spPr bwMode="blackWhite">
              <a:xfrm>
                <a:off x="781" y="2190"/>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0" name="Line 36"/>
              <p:cNvSpPr>
                <a:spLocks noChangeShapeType="1"/>
              </p:cNvSpPr>
              <p:nvPr/>
            </p:nvSpPr>
            <p:spPr bwMode="blackWhite">
              <a:xfrm>
                <a:off x="781" y="236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1" name="Line 37"/>
              <p:cNvSpPr>
                <a:spLocks noChangeShapeType="1"/>
              </p:cNvSpPr>
              <p:nvPr/>
            </p:nvSpPr>
            <p:spPr bwMode="blackWhite">
              <a:xfrm>
                <a:off x="781" y="254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2" name="Line 38"/>
              <p:cNvSpPr>
                <a:spLocks noChangeShapeType="1"/>
              </p:cNvSpPr>
              <p:nvPr/>
            </p:nvSpPr>
            <p:spPr bwMode="blackWhite">
              <a:xfrm>
                <a:off x="781" y="271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3" name="Line 39"/>
              <p:cNvSpPr>
                <a:spLocks noChangeShapeType="1"/>
              </p:cNvSpPr>
              <p:nvPr/>
            </p:nvSpPr>
            <p:spPr bwMode="blackWhite">
              <a:xfrm>
                <a:off x="781" y="289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4" name="Line 40"/>
              <p:cNvSpPr>
                <a:spLocks noChangeShapeType="1"/>
              </p:cNvSpPr>
              <p:nvPr/>
            </p:nvSpPr>
            <p:spPr bwMode="blackWhite">
              <a:xfrm>
                <a:off x="781" y="307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5" name="Line 41"/>
              <p:cNvSpPr>
                <a:spLocks noChangeShapeType="1"/>
              </p:cNvSpPr>
              <p:nvPr/>
            </p:nvSpPr>
            <p:spPr bwMode="blackWhite">
              <a:xfrm>
                <a:off x="781" y="210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6" name="Line 42"/>
              <p:cNvSpPr>
                <a:spLocks noChangeShapeType="1"/>
              </p:cNvSpPr>
              <p:nvPr/>
            </p:nvSpPr>
            <p:spPr bwMode="blackWhite">
              <a:xfrm>
                <a:off x="781" y="227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7" name="Line 43"/>
              <p:cNvSpPr>
                <a:spLocks noChangeShapeType="1"/>
              </p:cNvSpPr>
              <p:nvPr/>
            </p:nvSpPr>
            <p:spPr bwMode="blackWhite">
              <a:xfrm>
                <a:off x="781" y="245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8" name="Line 44"/>
              <p:cNvSpPr>
                <a:spLocks noChangeShapeType="1"/>
              </p:cNvSpPr>
              <p:nvPr/>
            </p:nvSpPr>
            <p:spPr bwMode="blackWhite">
              <a:xfrm>
                <a:off x="781" y="263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9" name="Line 45"/>
              <p:cNvSpPr>
                <a:spLocks noChangeShapeType="1"/>
              </p:cNvSpPr>
              <p:nvPr/>
            </p:nvSpPr>
            <p:spPr bwMode="blackWhite">
              <a:xfrm>
                <a:off x="781" y="280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60" name="Line 46"/>
              <p:cNvSpPr>
                <a:spLocks noChangeShapeType="1"/>
              </p:cNvSpPr>
              <p:nvPr/>
            </p:nvSpPr>
            <p:spPr bwMode="blackWhite">
              <a:xfrm>
                <a:off x="781" y="2984"/>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61" name="Line 47"/>
              <p:cNvSpPr>
                <a:spLocks noChangeShapeType="1"/>
              </p:cNvSpPr>
              <p:nvPr/>
            </p:nvSpPr>
            <p:spPr bwMode="blackWhite">
              <a:xfrm>
                <a:off x="781" y="2013"/>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62" name="Rectangle 48"/>
              <p:cNvSpPr>
                <a:spLocks noChangeArrowheads="1"/>
              </p:cNvSpPr>
              <p:nvPr/>
            </p:nvSpPr>
            <p:spPr bwMode="blackWhite">
              <a:xfrm>
                <a:off x="789" y="254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3" name="Rectangle 49"/>
              <p:cNvSpPr>
                <a:spLocks noChangeArrowheads="1"/>
              </p:cNvSpPr>
              <p:nvPr/>
            </p:nvSpPr>
            <p:spPr bwMode="blackWhite">
              <a:xfrm>
                <a:off x="1109" y="2454"/>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4" name="Rectangle 50"/>
              <p:cNvSpPr>
                <a:spLocks noChangeArrowheads="1"/>
              </p:cNvSpPr>
              <p:nvPr/>
            </p:nvSpPr>
            <p:spPr bwMode="blackWhite">
              <a:xfrm>
                <a:off x="1112" y="2366"/>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5" name="Rectangle 51"/>
              <p:cNvSpPr>
                <a:spLocks noChangeArrowheads="1"/>
              </p:cNvSpPr>
              <p:nvPr/>
            </p:nvSpPr>
            <p:spPr bwMode="blackWhite">
              <a:xfrm>
                <a:off x="1007" y="2366"/>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6" name="Rectangle 52"/>
              <p:cNvSpPr>
                <a:spLocks noChangeArrowheads="1"/>
              </p:cNvSpPr>
              <p:nvPr/>
            </p:nvSpPr>
            <p:spPr bwMode="blackWhite">
              <a:xfrm>
                <a:off x="1433" y="2190"/>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7" name="Rectangle 53"/>
              <p:cNvSpPr>
                <a:spLocks noChangeArrowheads="1"/>
              </p:cNvSpPr>
              <p:nvPr/>
            </p:nvSpPr>
            <p:spPr bwMode="blackWhite">
              <a:xfrm>
                <a:off x="1433" y="2101"/>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8" name="Rectangle 54"/>
              <p:cNvSpPr>
                <a:spLocks noChangeArrowheads="1"/>
              </p:cNvSpPr>
              <p:nvPr/>
            </p:nvSpPr>
            <p:spPr bwMode="blackWhite">
              <a:xfrm>
                <a:off x="1325" y="2101"/>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9" name="Rectangle 55"/>
              <p:cNvSpPr>
                <a:spLocks noChangeArrowheads="1"/>
              </p:cNvSpPr>
              <p:nvPr/>
            </p:nvSpPr>
            <p:spPr bwMode="blackWhite">
              <a:xfrm>
                <a:off x="1642" y="2454"/>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0" name="Rectangle 56"/>
              <p:cNvSpPr>
                <a:spLocks noChangeArrowheads="1"/>
              </p:cNvSpPr>
              <p:nvPr/>
            </p:nvSpPr>
            <p:spPr bwMode="blackWhite">
              <a:xfrm>
                <a:off x="1752" y="254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1" name="Rectangle 57"/>
              <p:cNvSpPr>
                <a:spLocks noChangeArrowheads="1"/>
              </p:cNvSpPr>
              <p:nvPr/>
            </p:nvSpPr>
            <p:spPr bwMode="blackWhite">
              <a:xfrm>
                <a:off x="1531" y="262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2" name="Rectangle 58"/>
              <p:cNvSpPr>
                <a:spLocks noChangeArrowheads="1"/>
              </p:cNvSpPr>
              <p:nvPr/>
            </p:nvSpPr>
            <p:spPr bwMode="blackWhite">
              <a:xfrm>
                <a:off x="1432" y="262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3" name="Rectangle 59"/>
              <p:cNvSpPr>
                <a:spLocks noChangeArrowheads="1"/>
              </p:cNvSpPr>
              <p:nvPr/>
            </p:nvSpPr>
            <p:spPr bwMode="blackWhite">
              <a:xfrm>
                <a:off x="1106"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4" name="Rectangle 60"/>
              <p:cNvSpPr>
                <a:spLocks noChangeArrowheads="1"/>
              </p:cNvSpPr>
              <p:nvPr/>
            </p:nvSpPr>
            <p:spPr bwMode="blackWhite">
              <a:xfrm>
                <a:off x="1002" y="2807"/>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5" name="Rectangle 61"/>
              <p:cNvSpPr>
                <a:spLocks noChangeArrowheads="1"/>
              </p:cNvSpPr>
              <p:nvPr/>
            </p:nvSpPr>
            <p:spPr bwMode="blackWhite">
              <a:xfrm>
                <a:off x="1217"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6" name="Rectangle 62"/>
              <p:cNvSpPr>
                <a:spLocks noChangeArrowheads="1"/>
              </p:cNvSpPr>
              <p:nvPr/>
            </p:nvSpPr>
            <p:spPr bwMode="blackWhite">
              <a:xfrm>
                <a:off x="1534"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grpSp>
        <p:sp>
          <p:nvSpPr>
            <p:cNvPr id="13334" name="Rectangle 110"/>
            <p:cNvSpPr>
              <a:spLocks noChangeArrowheads="1"/>
            </p:cNvSpPr>
            <p:nvPr/>
          </p:nvSpPr>
          <p:spPr bwMode="blackWhite">
            <a:xfrm>
              <a:off x="8342312"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5" name="Text Box 118"/>
            <p:cNvSpPr txBox="1">
              <a:spLocks noChangeArrowheads="1"/>
            </p:cNvSpPr>
            <p:nvPr/>
          </p:nvSpPr>
          <p:spPr bwMode="gray">
            <a:xfrm>
              <a:off x="8299450"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nvGrpSpPr>
            <p:cNvPr id="3" name="Group 129"/>
            <p:cNvGrpSpPr>
              <a:grpSpLocks/>
            </p:cNvGrpSpPr>
            <p:nvPr/>
          </p:nvGrpSpPr>
          <p:grpSpPr bwMode="auto">
            <a:xfrm>
              <a:off x="8239122" y="3886199"/>
              <a:ext cx="1325686" cy="1016000"/>
              <a:chOff x="3179" y="2680"/>
              <a:chExt cx="1313" cy="984"/>
            </a:xfrm>
            <a:solidFill>
              <a:srgbClr val="FFFF99"/>
            </a:solidFill>
          </p:grpSpPr>
          <p:sp>
            <p:nvSpPr>
              <p:cNvPr id="65"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66"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67"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8"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9"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0"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1"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2"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3"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4"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5"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6"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7"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8"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9"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0"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1"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2"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3" name="Freeform 101"/>
              <p:cNvSpPr>
                <a:spLocks/>
              </p:cNvSpPr>
              <p:nvPr/>
            </p:nvSpPr>
            <p:spPr bwMode="blackWhite">
              <a:xfrm>
                <a:off x="4300" y="3236"/>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84" name="Freeform 102"/>
              <p:cNvSpPr>
                <a:spLocks/>
              </p:cNvSpPr>
              <p:nvPr/>
            </p:nvSpPr>
            <p:spPr bwMode="blackWhite">
              <a:xfrm>
                <a:off x="3179" y="2680"/>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3337" name="Text Box 46"/>
            <p:cNvSpPr txBox="1">
              <a:spLocks noChangeArrowheads="1"/>
            </p:cNvSpPr>
            <p:nvPr/>
          </p:nvSpPr>
          <p:spPr bwMode="gray">
            <a:xfrm>
              <a:off x="8329612" y="4186238"/>
              <a:ext cx="1143000" cy="461962"/>
            </a:xfrm>
            <a:prstGeom prst="rect">
              <a:avLst/>
            </a:prstGeom>
            <a:noFill/>
            <a:ln w="28575">
              <a:noFill/>
              <a:miter lim="800000"/>
              <a:headEnd type="none" w="sm" len="sm"/>
              <a:tailEnd type="none" w="sm" len="sm"/>
            </a:ln>
          </p:spPr>
          <p:txBody>
            <a:bodyPr>
              <a:spAutoFit/>
            </a:bodyPr>
            <a:lstStyle/>
            <a:p>
              <a:pPr algn="ctr" defTabSz="228600">
                <a:defRPr/>
              </a:pPr>
              <a:r>
                <a:rPr lang="en-US" sz="1200" dirty="0">
                  <a:solidFill>
                    <a:srgbClr val="000000"/>
                  </a:solidFill>
                </a:rPr>
                <a:t>Redo log buffer</a:t>
              </a:r>
            </a:p>
          </p:txBody>
        </p:sp>
      </p:grpSp>
    </p:spTree>
    <p:custDataLst>
      <p:tags r:id="rId1"/>
    </p:custDataLst>
    <p:extLst>
      <p:ext uri="{BB962C8B-B14F-4D97-AF65-F5344CB8AC3E}">
        <p14:creationId xmlns:p14="http://schemas.microsoft.com/office/powerpoint/2010/main" val="30401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2126100" y="2887015"/>
            <a:ext cx="7936625" cy="3208985"/>
            <a:chOff x="830654" y="1268641"/>
            <a:chExt cx="7482693" cy="3030071"/>
          </a:xfrm>
        </p:grpSpPr>
        <p:sp>
          <p:nvSpPr>
            <p:cNvPr id="82" name="Freeform 8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3" name="Rounded Rectangle 8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8" name="Rectangle 55"/>
          <p:cNvSpPr>
            <a:spLocks noGrp="1" noChangeArrowheads="1"/>
          </p:cNvSpPr>
          <p:nvPr>
            <p:ph type="title"/>
          </p:nvPr>
        </p:nvSpPr>
        <p:spPr/>
        <p:txBody>
          <a:bodyPr/>
          <a:lstStyle/>
          <a:p>
            <a:pPr eaLnBrk="1" hangingPunct="1"/>
            <a:r>
              <a:rPr lang="en-US" altLang="en-US" dirty="0"/>
              <a:t>Redo Log </a:t>
            </a:r>
            <a:r>
              <a:rPr lang="en-US" altLang="en-US" dirty="0" smtClean="0"/>
              <a:t>Buffer</a:t>
            </a:r>
            <a:br>
              <a:rPr lang="en-US" altLang="en-US" dirty="0" smtClean="0"/>
            </a:br>
            <a:endParaRPr lang="en-US" altLang="en-US" dirty="0">
              <a:solidFill>
                <a:srgbClr val="0000FF"/>
              </a:solidFill>
            </a:endParaRPr>
          </a:p>
        </p:txBody>
      </p:sp>
      <p:sp>
        <p:nvSpPr>
          <p:cNvPr id="14339" name="Rectangle 56"/>
          <p:cNvSpPr>
            <a:spLocks noGrp="1" noChangeArrowheads="1"/>
          </p:cNvSpPr>
          <p:nvPr>
            <p:ph idx="1"/>
          </p:nvPr>
        </p:nvSpPr>
        <p:spPr>
          <a:xfrm>
            <a:off x="622138" y="1242485"/>
            <a:ext cx="10944549" cy="1557685"/>
          </a:xfrm>
        </p:spPr>
        <p:txBody>
          <a:bodyPr/>
          <a:lstStyle/>
          <a:p>
            <a:pPr lvl="1" eaLnBrk="1" hangingPunct="1"/>
            <a:r>
              <a:rPr lang="en-US" altLang="en-US" dirty="0"/>
              <a:t>Is a circular buffer in the SGA </a:t>
            </a:r>
          </a:p>
          <a:p>
            <a:pPr lvl="1" eaLnBrk="1" hangingPunct="1"/>
            <a:r>
              <a:rPr lang="en-US" altLang="en-US" dirty="0"/>
              <a:t>Holds information about changes made to the database</a:t>
            </a:r>
          </a:p>
          <a:p>
            <a:pPr lvl="1" eaLnBrk="1" hangingPunct="1"/>
            <a:r>
              <a:rPr lang="en-US" altLang="en-US" dirty="0"/>
              <a:t>Contains redo entries that have the information to redo changes made by operations such as DML and DDL</a:t>
            </a:r>
          </a:p>
        </p:txBody>
      </p:sp>
      <p:grpSp>
        <p:nvGrpSpPr>
          <p:cNvPr id="14340" name="Group 80"/>
          <p:cNvGrpSpPr>
            <a:grpSpLocks/>
          </p:cNvGrpSpPr>
          <p:nvPr/>
        </p:nvGrpSpPr>
        <p:grpSpPr bwMode="auto">
          <a:xfrm>
            <a:off x="2779712" y="3352800"/>
            <a:ext cx="6629400" cy="2428875"/>
            <a:chOff x="1752614" y="3733800"/>
            <a:chExt cx="6629386" cy="2428875"/>
          </a:xfrm>
        </p:grpSpPr>
        <p:sp>
          <p:nvSpPr>
            <p:cNvPr id="14341" name="AutoShape 38"/>
            <p:cNvSpPr>
              <a:spLocks noChangeArrowheads="1"/>
            </p:cNvSpPr>
            <p:nvPr/>
          </p:nvSpPr>
          <p:spPr bwMode="blackWhite">
            <a:xfrm>
              <a:off x="26670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grpSp>
          <p:nvGrpSpPr>
            <p:cNvPr id="3" name="Group 129"/>
            <p:cNvGrpSpPr>
              <a:grpSpLocks/>
            </p:cNvGrpSpPr>
            <p:nvPr/>
          </p:nvGrpSpPr>
          <p:grpSpPr bwMode="auto">
            <a:xfrm>
              <a:off x="6934199" y="3886199"/>
              <a:ext cx="1362031" cy="1016000"/>
              <a:chOff x="3168" y="2680"/>
              <a:chExt cx="1349" cy="984"/>
            </a:xfrm>
            <a:solidFill>
              <a:srgbClr val="FFFF99"/>
            </a:solidFill>
          </p:grpSpPr>
          <p:sp>
            <p:nvSpPr>
              <p:cNvPr id="38"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9"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40"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5"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7" name="Freeform 101"/>
              <p:cNvSpPr>
                <a:spLocks/>
              </p:cNvSpPr>
              <p:nvPr/>
            </p:nvSpPr>
            <p:spPr bwMode="blackWhite">
              <a:xfrm>
                <a:off x="4325" y="3258"/>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8"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lgn="ctr">
                  <a:defRPr/>
                </a:pPr>
                <a:endParaRPr lang="en-US" dirty="0">
                  <a:latin typeface="Arial" charset="0"/>
                  <a:cs typeface="Arial" charset="0"/>
                </a:endParaRPr>
              </a:p>
            </p:txBody>
          </p:sp>
        </p:grpSp>
        <p:sp>
          <p:nvSpPr>
            <p:cNvPr id="14343" name="Rectangle 39"/>
            <p:cNvSpPr>
              <a:spLocks noChangeArrowheads="1"/>
            </p:cNvSpPr>
            <p:nvPr/>
          </p:nvSpPr>
          <p:spPr bwMode="blackWhite">
            <a:xfrm>
              <a:off x="28194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4" name="Rectangle 40"/>
            <p:cNvSpPr>
              <a:spLocks noChangeArrowheads="1"/>
            </p:cNvSpPr>
            <p:nvPr/>
          </p:nvSpPr>
          <p:spPr bwMode="blackWhite">
            <a:xfrm>
              <a:off x="45942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5" name="Rectangle 41"/>
            <p:cNvSpPr>
              <a:spLocks noChangeArrowheads="1"/>
            </p:cNvSpPr>
            <p:nvPr/>
          </p:nvSpPr>
          <p:spPr bwMode="blackWhite">
            <a:xfrm>
              <a:off x="2819400"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6" name="Text Box 42"/>
            <p:cNvSpPr txBox="1">
              <a:spLocks noChangeArrowheads="1"/>
            </p:cNvSpPr>
            <p:nvPr/>
          </p:nvSpPr>
          <p:spPr bwMode="gray">
            <a:xfrm>
              <a:off x="2819400" y="4038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4347" name="Rectangle 43"/>
            <p:cNvSpPr>
              <a:spLocks noChangeArrowheads="1"/>
            </p:cNvSpPr>
            <p:nvPr/>
          </p:nvSpPr>
          <p:spPr bwMode="blackWhite">
            <a:xfrm>
              <a:off x="4267200" y="3854450"/>
              <a:ext cx="25908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dirty="0">
                  <a:solidFill>
                    <a:schemeClr val="bg2"/>
                  </a:solidFill>
                </a:rPr>
                <a:t>Database</a:t>
              </a:r>
              <a:br>
                <a:rPr lang="en-US" altLang="en-US" sz="1400" dirty="0">
                  <a:solidFill>
                    <a:schemeClr val="bg2"/>
                  </a:solidFill>
                </a:rPr>
              </a:br>
              <a:r>
                <a:rPr lang="en-US" altLang="en-US" sz="1400" dirty="0">
                  <a:solidFill>
                    <a:schemeClr val="bg2"/>
                  </a:solidFill>
                </a:rPr>
                <a:t>buffer</a:t>
              </a:r>
              <a:br>
                <a:rPr lang="en-US" altLang="en-US" sz="1400" dirty="0">
                  <a:solidFill>
                    <a:schemeClr val="bg2"/>
                  </a:solidFill>
                </a:rPr>
              </a:br>
              <a:r>
                <a:rPr lang="en-US" altLang="en-US" sz="1400" dirty="0">
                  <a:solidFill>
                    <a:schemeClr val="bg2"/>
                  </a:solidFill>
                </a:rPr>
                <a:t>cache</a:t>
              </a:r>
            </a:p>
          </p:txBody>
        </p:sp>
        <p:sp>
          <p:nvSpPr>
            <p:cNvPr id="14348" name="Rectangle 45"/>
            <p:cNvSpPr>
              <a:spLocks noChangeArrowheads="1"/>
            </p:cNvSpPr>
            <p:nvPr/>
          </p:nvSpPr>
          <p:spPr bwMode="blackWhite">
            <a:xfrm>
              <a:off x="56991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4349" name="Text Box 46"/>
            <p:cNvSpPr txBox="1">
              <a:spLocks noChangeArrowheads="1"/>
            </p:cNvSpPr>
            <p:nvPr/>
          </p:nvSpPr>
          <p:spPr bwMode="gray">
            <a:xfrm>
              <a:off x="5748113" y="5191582"/>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4350" name="Text Box 47"/>
            <p:cNvSpPr txBox="1">
              <a:spLocks noChangeArrowheads="1"/>
            </p:cNvSpPr>
            <p:nvPr/>
          </p:nvSpPr>
          <p:spPr bwMode="gray">
            <a:xfrm>
              <a:off x="2984500" y="52006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Large pool</a:t>
              </a:r>
            </a:p>
          </p:txBody>
        </p:sp>
        <p:sp>
          <p:nvSpPr>
            <p:cNvPr id="14351" name="Text Box 48"/>
            <p:cNvSpPr txBox="1">
              <a:spLocks noChangeArrowheads="1"/>
            </p:cNvSpPr>
            <p:nvPr/>
          </p:nvSpPr>
          <p:spPr bwMode="gray">
            <a:xfrm>
              <a:off x="45640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Java pool</a:t>
              </a:r>
            </a:p>
          </p:txBody>
        </p:sp>
        <p:sp>
          <p:nvSpPr>
            <p:cNvPr id="14352" name="Text Box 49"/>
            <p:cNvSpPr txBox="1">
              <a:spLocks noChangeArrowheads="1"/>
            </p:cNvSpPr>
            <p:nvPr/>
          </p:nvSpPr>
          <p:spPr bwMode="auto">
            <a:xfrm>
              <a:off x="4101242" y="5791200"/>
              <a:ext cx="2929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4353" name="AutoShape 54"/>
            <p:cNvSpPr>
              <a:spLocks noChangeArrowheads="1"/>
            </p:cNvSpPr>
            <p:nvPr/>
          </p:nvSpPr>
          <p:spPr bwMode="gray">
            <a:xfrm flipH="1">
              <a:off x="2352673" y="3851275"/>
              <a:ext cx="4697642" cy="639763"/>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54" name="Freeform 37"/>
            <p:cNvSpPr>
              <a:spLocks/>
            </p:cNvSpPr>
            <p:nvPr/>
          </p:nvSpPr>
          <p:spPr bwMode="blackWhite">
            <a:xfrm>
              <a:off x="3571874" y="3857625"/>
              <a:ext cx="3502673" cy="2305050"/>
            </a:xfrm>
            <a:custGeom>
              <a:avLst/>
              <a:gdLst>
                <a:gd name="T0" fmla="*/ 2147483647 w 2280"/>
                <a:gd name="T1" fmla="*/ 0 h 1452"/>
                <a:gd name="T2" fmla="*/ 0 w 2280"/>
                <a:gd name="T3" fmla="*/ 2147483647 h 1452"/>
                <a:gd name="T4" fmla="*/ 0 w 2280"/>
                <a:gd name="T5" fmla="*/ 2147483647 h 1452"/>
                <a:gd name="T6" fmla="*/ 2147483647 w 2280"/>
                <a:gd name="T7" fmla="*/ 2147483647 h 1452"/>
                <a:gd name="T8" fmla="*/ 2147483647 w 2280"/>
                <a:gd name="T9" fmla="*/ 0 h 1452"/>
                <a:gd name="T10" fmla="*/ 0 60000 65536"/>
                <a:gd name="T11" fmla="*/ 0 60000 65536"/>
                <a:gd name="T12" fmla="*/ 0 60000 65536"/>
                <a:gd name="T13" fmla="*/ 0 60000 65536"/>
                <a:gd name="T14" fmla="*/ 0 60000 65536"/>
                <a:gd name="T15" fmla="*/ 0 w 2280"/>
                <a:gd name="T16" fmla="*/ 0 h 1452"/>
                <a:gd name="T17" fmla="*/ 2280 w 2280"/>
                <a:gd name="T18" fmla="*/ 1452 h 1452"/>
              </a:gdLst>
              <a:ahLst/>
              <a:cxnLst>
                <a:cxn ang="T10">
                  <a:pos x="T0" y="T1"/>
                </a:cxn>
                <a:cxn ang="T11">
                  <a:pos x="T2" y="T3"/>
                </a:cxn>
                <a:cxn ang="T12">
                  <a:pos x="T4" y="T5"/>
                </a:cxn>
                <a:cxn ang="T13">
                  <a:pos x="T6" y="T7"/>
                </a:cxn>
                <a:cxn ang="T14">
                  <a:pos x="T8" y="T9"/>
                </a:cxn>
              </a:cxnLst>
              <a:rect l="T15" t="T16" r="T17" b="T18"/>
              <a:pathLst>
                <a:path w="2280" h="1452">
                  <a:moveTo>
                    <a:pt x="2280" y="0"/>
                  </a:moveTo>
                  <a:lnTo>
                    <a:pt x="0" y="396"/>
                  </a:lnTo>
                  <a:lnTo>
                    <a:pt x="0" y="1452"/>
                  </a:lnTo>
                  <a:lnTo>
                    <a:pt x="2274" y="648"/>
                  </a:lnTo>
                  <a:lnTo>
                    <a:pt x="2280"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sp>
          <p:nvSpPr>
            <p:cNvPr id="14355" name="Text Box 46"/>
            <p:cNvSpPr txBox="1">
              <a:spLocks noChangeArrowheads="1"/>
            </p:cNvSpPr>
            <p:nvPr/>
          </p:nvSpPr>
          <p:spPr bwMode="gray">
            <a:xfrm>
              <a:off x="7010400" y="4180116"/>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Redo log buffer</a:t>
              </a:r>
            </a:p>
          </p:txBody>
        </p:sp>
        <p:grpSp>
          <p:nvGrpSpPr>
            <p:cNvPr id="4" name="Group 129"/>
            <p:cNvGrpSpPr>
              <a:grpSpLocks/>
            </p:cNvGrpSpPr>
            <p:nvPr/>
          </p:nvGrpSpPr>
          <p:grpSpPr bwMode="auto">
            <a:xfrm>
              <a:off x="1752614" y="4572000"/>
              <a:ext cx="1752595" cy="1524000"/>
              <a:chOff x="3168" y="2680"/>
              <a:chExt cx="1283" cy="984"/>
            </a:xfrm>
            <a:solidFill>
              <a:srgbClr val="FFFF99"/>
            </a:solidFill>
          </p:grpSpPr>
          <p:sp>
            <p:nvSpPr>
              <p:cNvPr id="61"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62"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63"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4"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5"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6"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7"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8"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9"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0"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1"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2"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3"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4"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5"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6"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7"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8"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9" name="Freeform 101"/>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80"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4357" name="Text Box 46"/>
            <p:cNvSpPr txBox="1">
              <a:spLocks noChangeArrowheads="1"/>
            </p:cNvSpPr>
            <p:nvPr/>
          </p:nvSpPr>
          <p:spPr bwMode="gray">
            <a:xfrm>
              <a:off x="1882775" y="5072063"/>
              <a:ext cx="1546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Redo log</a:t>
              </a:r>
            </a:p>
            <a:p>
              <a:pPr algn="ctr" eaLnBrk="1" hangingPunct="1"/>
              <a:r>
                <a:rPr lang="en-US" altLang="en-US" sz="1400" dirty="0">
                  <a:solidFill>
                    <a:srgbClr val="000000"/>
                  </a:solidFill>
                </a:rPr>
                <a:t>buffer</a:t>
              </a:r>
            </a:p>
          </p:txBody>
        </p:sp>
        <p:sp>
          <p:nvSpPr>
            <p:cNvPr id="14358" name="Rectangle 110"/>
            <p:cNvSpPr>
              <a:spLocks noChangeArrowheads="1"/>
            </p:cNvSpPr>
            <p:nvPr/>
          </p:nvSpPr>
          <p:spPr bwMode="blackWhite">
            <a:xfrm>
              <a:off x="71247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59" name="Text Box 118"/>
            <p:cNvSpPr txBox="1">
              <a:spLocks noChangeArrowheads="1"/>
            </p:cNvSpPr>
            <p:nvPr/>
          </p:nvSpPr>
          <p:spPr bwMode="gray">
            <a:xfrm>
              <a:off x="70818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spTree>
    <p:custDataLst>
      <p:tags r:id="rId1"/>
    </p:custDataLst>
    <p:extLst>
      <p:ext uri="{BB962C8B-B14F-4D97-AF65-F5344CB8AC3E}">
        <p14:creationId xmlns:p14="http://schemas.microsoft.com/office/powerpoint/2010/main" val="427758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005856" y="3125119"/>
            <a:ext cx="8177113" cy="2917259"/>
            <a:chOff x="830654" y="1268641"/>
            <a:chExt cx="7482693" cy="3030071"/>
          </a:xfrm>
        </p:grpSpPr>
        <p:sp>
          <p:nvSpPr>
            <p:cNvPr id="58" name="Freeform 5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9" name="Rounded Rectangle 5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56"/>
          <p:cNvSpPr>
            <a:spLocks noGrp="1" noChangeArrowheads="1"/>
          </p:cNvSpPr>
          <p:nvPr>
            <p:ph type="title"/>
          </p:nvPr>
        </p:nvSpPr>
        <p:spPr/>
        <p:txBody>
          <a:bodyPr/>
          <a:lstStyle/>
          <a:p>
            <a:pPr eaLnBrk="1" hangingPunct="1"/>
            <a:r>
              <a:rPr lang="en-US" altLang="en-US" dirty="0"/>
              <a:t>Large </a:t>
            </a:r>
            <a:r>
              <a:rPr lang="en-US" altLang="en-US" dirty="0" smtClean="0"/>
              <a:t>Pool</a:t>
            </a:r>
            <a:br>
              <a:rPr lang="en-US" altLang="en-US" dirty="0" smtClean="0"/>
            </a:br>
            <a:endParaRPr lang="en-US" altLang="en-US" dirty="0"/>
          </a:p>
        </p:txBody>
      </p:sp>
      <p:sp>
        <p:nvSpPr>
          <p:cNvPr id="15363" name="Rectangle 57"/>
          <p:cNvSpPr>
            <a:spLocks noGrp="1" noChangeArrowheads="1"/>
          </p:cNvSpPr>
          <p:nvPr>
            <p:ph idx="1"/>
          </p:nvPr>
        </p:nvSpPr>
        <p:spPr>
          <a:xfrm>
            <a:off x="622138" y="1242485"/>
            <a:ext cx="10944549" cy="2111682"/>
          </a:xfrm>
        </p:spPr>
        <p:txBody>
          <a:bodyPr/>
          <a:lstStyle/>
          <a:p>
            <a:pPr eaLnBrk="1" hangingPunct="1"/>
            <a:r>
              <a:rPr lang="en-US" altLang="en-US" dirty="0"/>
              <a:t>Provides large memory allocations for:</a:t>
            </a:r>
          </a:p>
          <a:p>
            <a:pPr lvl="1" eaLnBrk="1" hangingPunct="1"/>
            <a:r>
              <a:rPr lang="en-US" altLang="en-US" dirty="0"/>
              <a:t>Session memory for the shared server and the Oracle XA interface</a:t>
            </a:r>
          </a:p>
          <a:p>
            <a:pPr lvl="1" eaLnBrk="1" hangingPunct="1"/>
            <a:r>
              <a:rPr lang="en-US" altLang="en-US" dirty="0"/>
              <a:t>I/O server processes</a:t>
            </a:r>
          </a:p>
          <a:p>
            <a:pPr lvl="1" eaLnBrk="1" hangingPunct="1"/>
            <a:r>
              <a:rPr lang="en-US" altLang="en-US" dirty="0"/>
              <a:t>Oracle Database backup and restore operations</a:t>
            </a:r>
          </a:p>
          <a:p>
            <a:pPr eaLnBrk="1" hangingPunct="1"/>
            <a:endParaRPr lang="en-US" altLang="en-US" dirty="0"/>
          </a:p>
        </p:txBody>
      </p:sp>
      <p:grpSp>
        <p:nvGrpSpPr>
          <p:cNvPr id="15364" name="Group 55"/>
          <p:cNvGrpSpPr>
            <a:grpSpLocks/>
          </p:cNvGrpSpPr>
          <p:nvPr/>
        </p:nvGrpSpPr>
        <p:grpSpPr bwMode="auto">
          <a:xfrm>
            <a:off x="2320131" y="3429000"/>
            <a:ext cx="7548562" cy="2427287"/>
            <a:chOff x="838200" y="3824288"/>
            <a:chExt cx="7548563" cy="2427287"/>
          </a:xfrm>
        </p:grpSpPr>
        <p:grpSp>
          <p:nvGrpSpPr>
            <p:cNvPr id="15365" name="Group 35"/>
            <p:cNvGrpSpPr>
              <a:grpSpLocks/>
            </p:cNvGrpSpPr>
            <p:nvPr/>
          </p:nvGrpSpPr>
          <p:grpSpPr bwMode="auto">
            <a:xfrm>
              <a:off x="838200" y="3824288"/>
              <a:ext cx="5715000" cy="2427287"/>
              <a:chOff x="576" y="2352"/>
              <a:chExt cx="3600" cy="1529"/>
            </a:xfrm>
          </p:grpSpPr>
          <p:sp>
            <p:nvSpPr>
              <p:cNvPr id="15405" name="AutoShape 36"/>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5406" name="Rectangle 37"/>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7" name="Rectangle 38"/>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8" name="Rectangle 39"/>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9" name="Text Box 40"/>
              <p:cNvSpPr txBox="1">
                <a:spLocks noChangeArrowheads="1"/>
              </p:cNvSpPr>
              <p:nvPr/>
            </p:nvSpPr>
            <p:spPr bwMode="gray">
              <a:xfrm>
                <a:off x="672"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5410" name="Rectangle 41"/>
              <p:cNvSpPr>
                <a:spLocks noChangeArrowheads="1"/>
              </p:cNvSpPr>
              <p:nvPr/>
            </p:nvSpPr>
            <p:spPr bwMode="blackWhite">
              <a:xfrm>
                <a:off x="1765" y="2428"/>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a:p>
                <a:pPr algn="ctr" defTabSz="822325" eaLnBrk="0" hangingPunct="0">
                  <a:spcBef>
                    <a:spcPct val="50000"/>
                  </a:spcBef>
                  <a:defRPr/>
                </a:pPr>
                <a:endParaRPr lang="en-US" sz="1400" dirty="0">
                  <a:solidFill>
                    <a:srgbClr val="000000"/>
                  </a:solidFill>
                </a:endParaRPr>
              </a:p>
            </p:txBody>
          </p:sp>
          <p:sp>
            <p:nvSpPr>
              <p:cNvPr id="15411" name="Rectangle 43"/>
              <p:cNvSpPr>
                <a:spLocks noChangeArrowheads="1"/>
              </p:cNvSpPr>
              <p:nvPr/>
            </p:nvSpPr>
            <p:spPr bwMode="blackWhite">
              <a:xfrm>
                <a:off x="2486" y="3139"/>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5412" name="Text Box 44"/>
              <p:cNvSpPr txBox="1">
                <a:spLocks noChangeArrowheads="1"/>
              </p:cNvSpPr>
              <p:nvPr/>
            </p:nvSpPr>
            <p:spPr bwMode="gray">
              <a:xfrm>
                <a:off x="2462" y="3188"/>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Streams pool</a:t>
                </a:r>
              </a:p>
            </p:txBody>
          </p:sp>
          <p:sp>
            <p:nvSpPr>
              <p:cNvPr id="15413" name="Text Box 45"/>
              <p:cNvSpPr txBox="1">
                <a:spLocks noChangeArrowheads="1"/>
              </p:cNvSpPr>
              <p:nvPr/>
            </p:nvSpPr>
            <p:spPr bwMode="gray">
              <a:xfrm>
                <a:off x="776" y="3255"/>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5414" name="Text Box 46"/>
              <p:cNvSpPr txBox="1">
                <a:spLocks noChangeArrowheads="1"/>
              </p:cNvSpPr>
              <p:nvPr/>
            </p:nvSpPr>
            <p:spPr bwMode="gray">
              <a:xfrm>
                <a:off x="1771" y="3244"/>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Java pool</a:t>
                </a:r>
              </a:p>
            </p:txBody>
          </p:sp>
          <p:sp>
            <p:nvSpPr>
              <p:cNvPr id="15415" name="Text Box 47"/>
              <p:cNvSpPr txBox="1">
                <a:spLocks noChangeArrowheads="1"/>
              </p:cNvSpPr>
              <p:nvPr/>
            </p:nvSpPr>
            <p:spPr bwMode="auto">
              <a:xfrm>
                <a:off x="1479" y="3648"/>
                <a:ext cx="18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5416" name="Text Box 49"/>
              <p:cNvSpPr txBox="1">
                <a:spLocks noChangeArrowheads="1"/>
              </p:cNvSpPr>
              <p:nvPr/>
            </p:nvSpPr>
            <p:spPr bwMode="gray">
              <a:xfrm>
                <a:off x="3312" y="2832"/>
                <a:ext cx="720" cy="33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RECYCLE buffer pool</a:t>
                </a:r>
              </a:p>
            </p:txBody>
          </p:sp>
        </p:grpSp>
        <p:sp>
          <p:nvSpPr>
            <p:cNvPr id="15366" name="Rectangle 110"/>
            <p:cNvSpPr>
              <a:spLocks noChangeArrowheads="1"/>
            </p:cNvSpPr>
            <p:nvPr/>
          </p:nvSpPr>
          <p:spPr bwMode="blackWhite">
            <a:xfrm>
              <a:off x="5300663" y="50292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67" name="Text Box 118"/>
            <p:cNvSpPr txBox="1">
              <a:spLocks noChangeArrowheads="1"/>
            </p:cNvSpPr>
            <p:nvPr/>
          </p:nvSpPr>
          <p:spPr bwMode="gray">
            <a:xfrm>
              <a:off x="5257800" y="52578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Fixed SGA</a:t>
              </a:r>
            </a:p>
          </p:txBody>
        </p:sp>
        <p:sp>
          <p:nvSpPr>
            <p:cNvPr id="15368" name="Oval 82"/>
            <p:cNvSpPr>
              <a:spLocks noChangeArrowheads="1"/>
            </p:cNvSpPr>
            <p:nvPr/>
          </p:nvSpPr>
          <p:spPr bwMode="blackWhite">
            <a:xfrm>
              <a:off x="5189538" y="3886200"/>
              <a:ext cx="1146175" cy="1016000"/>
            </a:xfrm>
            <a:prstGeom prst="ellipse">
              <a:avLst/>
            </a:prstGeom>
            <a:solidFill>
              <a:srgbClr val="FFFF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69" name="Oval 83"/>
            <p:cNvSpPr>
              <a:spLocks noChangeArrowheads="1"/>
            </p:cNvSpPr>
            <p:nvPr/>
          </p:nvSpPr>
          <p:spPr bwMode="blackWhite">
            <a:xfrm>
              <a:off x="5414963" y="4108450"/>
              <a:ext cx="687387" cy="587375"/>
            </a:xfrm>
            <a:prstGeom prst="ellipse">
              <a:avLst/>
            </a:prstGeom>
            <a:solidFill>
              <a:srgbClr val="FFFF99"/>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5370" name="Line 84"/>
            <p:cNvSpPr>
              <a:spLocks noChangeShapeType="1"/>
            </p:cNvSpPr>
            <p:nvPr/>
          </p:nvSpPr>
          <p:spPr bwMode="blackWhite">
            <a:xfrm>
              <a:off x="5762625" y="3894138"/>
              <a:ext cx="0" cy="2317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1" name="Line 85"/>
            <p:cNvSpPr>
              <a:spLocks noChangeShapeType="1"/>
            </p:cNvSpPr>
            <p:nvPr/>
          </p:nvSpPr>
          <p:spPr bwMode="blackWhite">
            <a:xfrm>
              <a:off x="5770563" y="4695825"/>
              <a:ext cx="0" cy="1984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2" name="Line 86"/>
            <p:cNvSpPr>
              <a:spLocks noChangeShapeType="1"/>
            </p:cNvSpPr>
            <p:nvPr/>
          </p:nvSpPr>
          <p:spPr bwMode="blackWhite">
            <a:xfrm>
              <a:off x="6102350" y="4414838"/>
              <a:ext cx="2333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3" name="Line 87"/>
            <p:cNvSpPr>
              <a:spLocks noChangeShapeType="1"/>
            </p:cNvSpPr>
            <p:nvPr/>
          </p:nvSpPr>
          <p:spPr bwMode="blackWhite">
            <a:xfrm flipH="1">
              <a:off x="5197475" y="4414838"/>
              <a:ext cx="21748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4" name="Line 88"/>
            <p:cNvSpPr>
              <a:spLocks noChangeShapeType="1"/>
            </p:cNvSpPr>
            <p:nvPr/>
          </p:nvSpPr>
          <p:spPr bwMode="blackWhite">
            <a:xfrm>
              <a:off x="5341938" y="4051300"/>
              <a:ext cx="153987" cy="157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5" name="Line 89"/>
            <p:cNvSpPr>
              <a:spLocks noChangeShapeType="1"/>
            </p:cNvSpPr>
            <p:nvPr/>
          </p:nvSpPr>
          <p:spPr bwMode="blackWhite">
            <a:xfrm>
              <a:off x="6029325" y="4587875"/>
              <a:ext cx="146050" cy="1492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6" name="Line 90"/>
            <p:cNvSpPr>
              <a:spLocks noChangeShapeType="1"/>
            </p:cNvSpPr>
            <p:nvPr/>
          </p:nvSpPr>
          <p:spPr bwMode="blackWhite">
            <a:xfrm flipH="1">
              <a:off x="6013450" y="4043363"/>
              <a:ext cx="161925" cy="1651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7" name="Line 91"/>
            <p:cNvSpPr>
              <a:spLocks noChangeShapeType="1"/>
            </p:cNvSpPr>
            <p:nvPr/>
          </p:nvSpPr>
          <p:spPr bwMode="blackWhite">
            <a:xfrm flipV="1">
              <a:off x="5367338" y="4613275"/>
              <a:ext cx="152400" cy="157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8" name="Line 92"/>
            <p:cNvSpPr>
              <a:spLocks noChangeShapeType="1"/>
            </p:cNvSpPr>
            <p:nvPr/>
          </p:nvSpPr>
          <p:spPr bwMode="blackWhite">
            <a:xfrm>
              <a:off x="5561013" y="3927475"/>
              <a:ext cx="73025" cy="2143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9" name="Line 93"/>
            <p:cNvSpPr>
              <a:spLocks noChangeShapeType="1"/>
            </p:cNvSpPr>
            <p:nvPr/>
          </p:nvSpPr>
          <p:spPr bwMode="blackWhite">
            <a:xfrm flipH="1">
              <a:off x="5908675" y="3935413"/>
              <a:ext cx="80963" cy="206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0" name="Line 94"/>
            <p:cNvSpPr>
              <a:spLocks noChangeShapeType="1"/>
            </p:cNvSpPr>
            <p:nvPr/>
          </p:nvSpPr>
          <p:spPr bwMode="blackWhite">
            <a:xfrm flipV="1">
              <a:off x="6086475" y="4216400"/>
              <a:ext cx="209550" cy="825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1" name="Line 95"/>
            <p:cNvSpPr>
              <a:spLocks noChangeShapeType="1"/>
            </p:cNvSpPr>
            <p:nvPr/>
          </p:nvSpPr>
          <p:spPr bwMode="blackWhite">
            <a:xfrm>
              <a:off x="6076950" y="4505325"/>
              <a:ext cx="203200" cy="107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2" name="Line 96"/>
            <p:cNvSpPr>
              <a:spLocks noChangeShapeType="1"/>
            </p:cNvSpPr>
            <p:nvPr/>
          </p:nvSpPr>
          <p:spPr bwMode="blackWhite">
            <a:xfrm>
              <a:off x="5916613" y="4654550"/>
              <a:ext cx="73025" cy="206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3" name="Line 97"/>
            <p:cNvSpPr>
              <a:spLocks noChangeShapeType="1"/>
            </p:cNvSpPr>
            <p:nvPr/>
          </p:nvSpPr>
          <p:spPr bwMode="blackWhite">
            <a:xfrm flipH="1">
              <a:off x="5561013" y="4679950"/>
              <a:ext cx="73025" cy="188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4" name="Line 98"/>
            <p:cNvSpPr>
              <a:spLocks noChangeShapeType="1"/>
            </p:cNvSpPr>
            <p:nvPr/>
          </p:nvSpPr>
          <p:spPr bwMode="blackWhite">
            <a:xfrm flipH="1">
              <a:off x="5237163" y="4513263"/>
              <a:ext cx="203200" cy="1000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5" name="Line 99"/>
            <p:cNvSpPr>
              <a:spLocks noChangeShapeType="1"/>
            </p:cNvSpPr>
            <p:nvPr/>
          </p:nvSpPr>
          <p:spPr bwMode="blackWhite">
            <a:xfrm flipH="1" flipV="1">
              <a:off x="5229225" y="4216400"/>
              <a:ext cx="201613" cy="904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6" name="Freeform 101"/>
            <p:cNvSpPr>
              <a:spLocks/>
            </p:cNvSpPr>
            <p:nvPr/>
          </p:nvSpPr>
          <p:spPr bwMode="blackWhite">
            <a:xfrm>
              <a:off x="6207125" y="4414838"/>
              <a:ext cx="193675" cy="388937"/>
            </a:xfrm>
            <a:custGeom>
              <a:avLst/>
              <a:gdLst>
                <a:gd name="T0" fmla="*/ 2147483647 w 192"/>
                <a:gd name="T1" fmla="*/ 0 h 376"/>
                <a:gd name="T2" fmla="*/ 2147483647 w 192"/>
                <a:gd name="T3" fmla="*/ 2147483647 h 376"/>
                <a:gd name="T4" fmla="*/ 2147483647 w 192"/>
                <a:gd name="T5" fmla="*/ 2147483647 h 376"/>
                <a:gd name="T6" fmla="*/ 2147483647 w 192"/>
                <a:gd name="T7" fmla="*/ 2147483647 h 376"/>
                <a:gd name="T8" fmla="*/ 2147483647 w 192"/>
                <a:gd name="T9" fmla="*/ 2147483647 h 376"/>
                <a:gd name="T10" fmla="*/ 0 w 192"/>
                <a:gd name="T11" fmla="*/ 2147483647 h 376"/>
                <a:gd name="T12" fmla="*/ 0 60000 65536"/>
                <a:gd name="T13" fmla="*/ 0 60000 65536"/>
                <a:gd name="T14" fmla="*/ 0 60000 65536"/>
                <a:gd name="T15" fmla="*/ 0 60000 65536"/>
                <a:gd name="T16" fmla="*/ 0 60000 65536"/>
                <a:gd name="T17" fmla="*/ 0 60000 65536"/>
                <a:gd name="T18" fmla="*/ 0 w 192"/>
                <a:gd name="T19" fmla="*/ 0 h 376"/>
                <a:gd name="T20" fmla="*/ 192 w 192"/>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solidFill>
              <a:srgbClr val="FFFF99"/>
            </a:solidFill>
            <a:ln w="28575" cap="flat" cmpd="sng">
              <a:solidFill>
                <a:schemeClr val="tx1"/>
              </a:solidFill>
              <a:prstDash val="sysDot"/>
              <a:round/>
              <a:headEnd type="none" w="sm" len="sm"/>
              <a:tailEnd type="triangle" w="sm" len="sm"/>
            </a:ln>
          </p:spPr>
          <p:txBody>
            <a:bodyPr/>
            <a:lstStyle/>
            <a:p>
              <a:endParaRPr lang="en-US" dirty="0"/>
            </a:p>
          </p:txBody>
        </p:sp>
        <p:sp>
          <p:nvSpPr>
            <p:cNvPr id="15387" name="Freeform 102"/>
            <p:cNvSpPr>
              <a:spLocks/>
            </p:cNvSpPr>
            <p:nvPr/>
          </p:nvSpPr>
          <p:spPr bwMode="blackWhite">
            <a:xfrm>
              <a:off x="5094111" y="3973688"/>
              <a:ext cx="115888" cy="339725"/>
            </a:xfrm>
            <a:custGeom>
              <a:avLst/>
              <a:gdLst>
                <a:gd name="T0" fmla="*/ 2147483647 w 115"/>
                <a:gd name="T1" fmla="*/ 2147483647 h 328"/>
                <a:gd name="T2" fmla="*/ 2147483647 w 115"/>
                <a:gd name="T3" fmla="*/ 2147483647 h 328"/>
                <a:gd name="T4" fmla="*/ 2147483647 w 115"/>
                <a:gd name="T5" fmla="*/ 2147483647 h 328"/>
                <a:gd name="T6" fmla="*/ 2147483647 w 115"/>
                <a:gd name="T7" fmla="*/ 2147483647 h 328"/>
                <a:gd name="T8" fmla="*/ 2147483647 w 115"/>
                <a:gd name="T9" fmla="*/ 0 h 328"/>
                <a:gd name="T10" fmla="*/ 0 60000 65536"/>
                <a:gd name="T11" fmla="*/ 0 60000 65536"/>
                <a:gd name="T12" fmla="*/ 0 60000 65536"/>
                <a:gd name="T13" fmla="*/ 0 60000 65536"/>
                <a:gd name="T14" fmla="*/ 0 60000 65536"/>
                <a:gd name="T15" fmla="*/ 0 w 115"/>
                <a:gd name="T16" fmla="*/ 0 h 328"/>
                <a:gd name="T17" fmla="*/ 115 w 115"/>
                <a:gd name="T18" fmla="*/ 328 h 328"/>
              </a:gdLst>
              <a:ahLst/>
              <a:cxnLst>
                <a:cxn ang="T10">
                  <a:pos x="T0" y="T1"/>
                </a:cxn>
                <a:cxn ang="T11">
                  <a:pos x="T2" y="T3"/>
                </a:cxn>
                <a:cxn ang="T12">
                  <a:pos x="T4" y="T5"/>
                </a:cxn>
                <a:cxn ang="T13">
                  <a:pos x="T6" y="T7"/>
                </a:cxn>
                <a:cxn ang="T14">
                  <a:pos x="T8" y="T9"/>
                </a:cxn>
              </a:cxnLst>
              <a:rect l="T15" t="T16" r="T17" b="T18"/>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388" name="Text Box 46"/>
            <p:cNvSpPr txBox="1">
              <a:spLocks noChangeArrowheads="1"/>
            </p:cNvSpPr>
            <p:nvPr/>
          </p:nvSpPr>
          <p:spPr bwMode="gray">
            <a:xfrm>
              <a:off x="5210175" y="4110567"/>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900" b="1" dirty="0">
                  <a:solidFill>
                    <a:srgbClr val="000000"/>
                  </a:solidFill>
                </a:rPr>
                <a:t>Redo log </a:t>
              </a:r>
            </a:p>
            <a:p>
              <a:pPr algn="ctr" eaLnBrk="1" hangingPunct="1"/>
              <a:r>
                <a:rPr lang="en-US" altLang="en-US" sz="900" b="1" dirty="0">
                  <a:solidFill>
                    <a:srgbClr val="000000"/>
                  </a:solidFill>
                </a:rPr>
                <a:t>buffer</a:t>
              </a:r>
            </a:p>
          </p:txBody>
        </p:sp>
        <p:sp>
          <p:nvSpPr>
            <p:cNvPr id="15389" name="Text Box 4"/>
            <p:cNvSpPr txBox="1">
              <a:spLocks noChangeArrowheads="1"/>
            </p:cNvSpPr>
            <p:nvPr/>
          </p:nvSpPr>
          <p:spPr bwMode="gray">
            <a:xfrm>
              <a:off x="6553200" y="5638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Large pool</a:t>
              </a:r>
            </a:p>
          </p:txBody>
        </p:sp>
        <p:sp>
          <p:nvSpPr>
            <p:cNvPr id="15390" name="Rectangle 5"/>
            <p:cNvSpPr>
              <a:spLocks noChangeArrowheads="1"/>
            </p:cNvSpPr>
            <p:nvPr/>
          </p:nvSpPr>
          <p:spPr bwMode="blackWhite">
            <a:xfrm>
              <a:off x="4808538" y="4419600"/>
              <a:ext cx="3578225" cy="11430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1" name="Rectangle 6"/>
            <p:cNvSpPr>
              <a:spLocks noChangeArrowheads="1"/>
            </p:cNvSpPr>
            <p:nvPr/>
          </p:nvSpPr>
          <p:spPr bwMode="blackWhite">
            <a:xfrm>
              <a:off x="4914900" y="4478338"/>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2" name="Rectangle 7"/>
            <p:cNvSpPr>
              <a:spLocks noChangeArrowheads="1"/>
            </p:cNvSpPr>
            <p:nvPr/>
          </p:nvSpPr>
          <p:spPr bwMode="blackWhite">
            <a:xfrm>
              <a:off x="4914900" y="50292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3" name="Rectangle 8"/>
            <p:cNvSpPr>
              <a:spLocks noChangeArrowheads="1"/>
            </p:cNvSpPr>
            <p:nvPr/>
          </p:nvSpPr>
          <p:spPr bwMode="blackWhite">
            <a:xfrm>
              <a:off x="6029325" y="44958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4" name="Rectangle 9"/>
            <p:cNvSpPr>
              <a:spLocks noChangeArrowheads="1"/>
            </p:cNvSpPr>
            <p:nvPr/>
          </p:nvSpPr>
          <p:spPr bwMode="blackWhite">
            <a:xfrm>
              <a:off x="6007100" y="50292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5" name="Text Box 10"/>
            <p:cNvSpPr txBox="1">
              <a:spLocks noChangeArrowheads="1"/>
            </p:cNvSpPr>
            <p:nvPr/>
          </p:nvSpPr>
          <p:spPr bwMode="gray">
            <a:xfrm>
              <a:off x="4800600" y="455453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I/O buffer</a:t>
              </a:r>
            </a:p>
          </p:txBody>
        </p:sp>
        <p:sp>
          <p:nvSpPr>
            <p:cNvPr id="15396" name="Text Box 11"/>
            <p:cNvSpPr txBox="1">
              <a:spLocks noChangeArrowheads="1"/>
            </p:cNvSpPr>
            <p:nvPr/>
          </p:nvSpPr>
          <p:spPr bwMode="gray">
            <a:xfrm>
              <a:off x="4800600" y="4973638"/>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Response queue</a:t>
              </a:r>
            </a:p>
          </p:txBody>
        </p:sp>
        <p:sp>
          <p:nvSpPr>
            <p:cNvPr id="15397" name="Text Box 12"/>
            <p:cNvSpPr txBox="1">
              <a:spLocks noChangeArrowheads="1"/>
            </p:cNvSpPr>
            <p:nvPr/>
          </p:nvSpPr>
          <p:spPr bwMode="gray">
            <a:xfrm>
              <a:off x="5892800" y="4973638"/>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Request queue</a:t>
              </a:r>
            </a:p>
          </p:txBody>
        </p:sp>
        <p:sp>
          <p:nvSpPr>
            <p:cNvPr id="15398" name="Text Box 13"/>
            <p:cNvSpPr txBox="1">
              <a:spLocks noChangeArrowheads="1"/>
            </p:cNvSpPr>
            <p:nvPr/>
          </p:nvSpPr>
          <p:spPr bwMode="gray">
            <a:xfrm>
              <a:off x="5892800" y="4448175"/>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Free memory</a:t>
              </a:r>
            </a:p>
          </p:txBody>
        </p:sp>
        <p:sp>
          <p:nvSpPr>
            <p:cNvPr id="15399" name="Rectangle 51"/>
            <p:cNvSpPr>
              <a:spLocks noChangeArrowheads="1"/>
            </p:cNvSpPr>
            <p:nvPr/>
          </p:nvSpPr>
          <p:spPr bwMode="blackWhite">
            <a:xfrm>
              <a:off x="7158038" y="4495800"/>
              <a:ext cx="1004887"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0" name="Rectangle 52"/>
            <p:cNvSpPr>
              <a:spLocks noChangeArrowheads="1"/>
            </p:cNvSpPr>
            <p:nvPr/>
          </p:nvSpPr>
          <p:spPr bwMode="blackWhite">
            <a:xfrm>
              <a:off x="7158038" y="5029200"/>
              <a:ext cx="1004887"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1" name="Text Box 53"/>
            <p:cNvSpPr txBox="1">
              <a:spLocks noChangeArrowheads="1"/>
            </p:cNvSpPr>
            <p:nvPr/>
          </p:nvSpPr>
          <p:spPr bwMode="gray">
            <a:xfrm>
              <a:off x="7019925" y="4467225"/>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Parallel Query</a:t>
              </a:r>
            </a:p>
          </p:txBody>
        </p:sp>
        <p:sp>
          <p:nvSpPr>
            <p:cNvPr id="15402" name="Text Box 54"/>
            <p:cNvSpPr txBox="1">
              <a:spLocks noChangeArrowheads="1"/>
            </p:cNvSpPr>
            <p:nvPr/>
          </p:nvSpPr>
          <p:spPr bwMode="gray">
            <a:xfrm>
              <a:off x="7019925" y="4997450"/>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Advanced Queuing</a:t>
              </a:r>
            </a:p>
          </p:txBody>
        </p:sp>
        <p:sp>
          <p:nvSpPr>
            <p:cNvPr id="15403" name="AutoShape 55"/>
            <p:cNvSpPr>
              <a:spLocks noChangeArrowheads="1"/>
            </p:cNvSpPr>
            <p:nvPr/>
          </p:nvSpPr>
          <p:spPr bwMode="gray">
            <a:xfrm flipV="1">
              <a:off x="2613025" y="5568949"/>
              <a:ext cx="5590912" cy="177271"/>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4" name="Freeform 24"/>
            <p:cNvSpPr>
              <a:spLocks/>
            </p:cNvSpPr>
            <p:nvPr/>
          </p:nvSpPr>
          <p:spPr bwMode="blackWhite">
            <a:xfrm>
              <a:off x="2600325" y="4414838"/>
              <a:ext cx="2205038" cy="1347787"/>
            </a:xfrm>
            <a:custGeom>
              <a:avLst/>
              <a:gdLst>
                <a:gd name="T0" fmla="*/ 2147483647 w 1389"/>
                <a:gd name="T1" fmla="*/ 0 h 831"/>
                <a:gd name="T2" fmla="*/ 0 w 1389"/>
                <a:gd name="T3" fmla="*/ 2147483647 h 831"/>
                <a:gd name="T4" fmla="*/ 2147483647 w 1389"/>
                <a:gd name="T5" fmla="*/ 2147483647 h 831"/>
                <a:gd name="T6" fmla="*/ 2147483647 w 1389"/>
                <a:gd name="T7" fmla="*/ 2147483647 h 831"/>
                <a:gd name="T8" fmla="*/ 2147483647 w 1389"/>
                <a:gd name="T9" fmla="*/ 0 h 831"/>
                <a:gd name="T10" fmla="*/ 0 60000 65536"/>
                <a:gd name="T11" fmla="*/ 0 60000 65536"/>
                <a:gd name="T12" fmla="*/ 0 60000 65536"/>
                <a:gd name="T13" fmla="*/ 0 60000 65536"/>
                <a:gd name="T14" fmla="*/ 0 60000 65536"/>
                <a:gd name="T15" fmla="*/ 0 w 1389"/>
                <a:gd name="T16" fmla="*/ 0 h 831"/>
                <a:gd name="T17" fmla="*/ 1389 w 1389"/>
                <a:gd name="T18" fmla="*/ 831 h 831"/>
              </a:gdLst>
              <a:ahLst/>
              <a:cxnLst>
                <a:cxn ang="T10">
                  <a:pos x="T0" y="T1"/>
                </a:cxn>
                <a:cxn ang="T11">
                  <a:pos x="T2" y="T3"/>
                </a:cxn>
                <a:cxn ang="T12">
                  <a:pos x="T4" y="T5"/>
                </a:cxn>
                <a:cxn ang="T13">
                  <a:pos x="T6" y="T7"/>
                </a:cxn>
                <a:cxn ang="T14">
                  <a:pos x="T8" y="T9"/>
                </a:cxn>
              </a:cxnLst>
              <a:rect l="T15" t="T16" r="T17" b="T18"/>
              <a:pathLst>
                <a:path w="1389" h="831">
                  <a:moveTo>
                    <a:pt x="1389" y="0"/>
                  </a:moveTo>
                  <a:lnTo>
                    <a:pt x="0" y="411"/>
                  </a:lnTo>
                  <a:lnTo>
                    <a:pt x="3" y="831"/>
                  </a:lnTo>
                  <a:lnTo>
                    <a:pt x="1389" y="711"/>
                  </a:lnTo>
                  <a:lnTo>
                    <a:pt x="1389"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grpSp>
    </p:spTree>
    <p:custDataLst>
      <p:tags r:id="rId1"/>
    </p:custDataLst>
    <p:extLst>
      <p:ext uri="{BB962C8B-B14F-4D97-AF65-F5344CB8AC3E}">
        <p14:creationId xmlns:p14="http://schemas.microsoft.com/office/powerpoint/2010/main" val="19641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486855" y="2317044"/>
            <a:ext cx="7215114" cy="3208985"/>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6386" name="Rectangle 36"/>
          <p:cNvSpPr>
            <a:spLocks noGrp="1" noChangeArrowheads="1"/>
          </p:cNvSpPr>
          <p:nvPr>
            <p:ph type="title"/>
          </p:nvPr>
        </p:nvSpPr>
        <p:spPr/>
        <p:txBody>
          <a:bodyPr/>
          <a:lstStyle/>
          <a:p>
            <a:pPr eaLnBrk="1" hangingPunct="1"/>
            <a:r>
              <a:rPr lang="en-US" altLang="en-US" dirty="0"/>
              <a:t>Java </a:t>
            </a:r>
            <a:r>
              <a:rPr lang="en-US" altLang="en-US" dirty="0" smtClean="0"/>
              <a:t>Pool</a:t>
            </a:r>
            <a:br>
              <a:rPr lang="en-US" altLang="en-US" dirty="0" smtClean="0"/>
            </a:br>
            <a:endParaRPr lang="en-US" altLang="en-US" dirty="0"/>
          </a:p>
        </p:txBody>
      </p:sp>
      <p:sp>
        <p:nvSpPr>
          <p:cNvPr id="16387" name="Rectangle 37"/>
          <p:cNvSpPr>
            <a:spLocks noGrp="1" noChangeArrowheads="1"/>
          </p:cNvSpPr>
          <p:nvPr>
            <p:ph idx="1"/>
          </p:nvPr>
        </p:nvSpPr>
        <p:spPr>
          <a:xfrm>
            <a:off x="622138" y="1242485"/>
            <a:ext cx="10944549" cy="357356"/>
          </a:xfrm>
        </p:spPr>
        <p:txBody>
          <a:bodyPr>
            <a:normAutofit fontScale="85000" lnSpcReduction="20000"/>
          </a:bodyPr>
          <a:lstStyle/>
          <a:p>
            <a:pPr eaLnBrk="1" hangingPunct="1"/>
            <a:r>
              <a:rPr lang="en-US" altLang="en-US" dirty="0"/>
              <a:t>Java pool memory is used to store all session-specific Java code and data in the JVM.</a:t>
            </a:r>
          </a:p>
        </p:txBody>
      </p:sp>
      <p:grpSp>
        <p:nvGrpSpPr>
          <p:cNvPr id="16388" name="Group 55"/>
          <p:cNvGrpSpPr>
            <a:grpSpLocks/>
          </p:cNvGrpSpPr>
          <p:nvPr/>
        </p:nvGrpSpPr>
        <p:grpSpPr bwMode="auto">
          <a:xfrm>
            <a:off x="3217862" y="2743200"/>
            <a:ext cx="5753100" cy="2427288"/>
            <a:chOff x="1714500" y="3810000"/>
            <a:chExt cx="5753100" cy="2427288"/>
          </a:xfrm>
        </p:grpSpPr>
        <p:grpSp>
          <p:nvGrpSpPr>
            <p:cNvPr id="16389" name="Group 13"/>
            <p:cNvGrpSpPr>
              <a:grpSpLocks/>
            </p:cNvGrpSpPr>
            <p:nvPr/>
          </p:nvGrpSpPr>
          <p:grpSpPr bwMode="auto">
            <a:xfrm>
              <a:off x="1752600" y="3810000"/>
              <a:ext cx="5715000" cy="2427288"/>
              <a:chOff x="576" y="2352"/>
              <a:chExt cx="3600" cy="1529"/>
            </a:xfrm>
          </p:grpSpPr>
          <p:sp>
            <p:nvSpPr>
              <p:cNvPr id="16399" name="AutoShape 14"/>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400" name="Rectangle 15"/>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1" name="Rectangle 16"/>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2" name="Rectangle 17"/>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6403" name="Text Box 18"/>
              <p:cNvSpPr txBox="1">
                <a:spLocks noChangeArrowheads="1"/>
              </p:cNvSpPr>
              <p:nvPr/>
            </p:nvSpPr>
            <p:spPr bwMode="gray">
              <a:xfrm>
                <a:off x="672"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6404" name="Rectangle 19"/>
              <p:cNvSpPr>
                <a:spLocks noChangeArrowheads="1"/>
              </p:cNvSpPr>
              <p:nvPr/>
            </p:nvSpPr>
            <p:spPr bwMode="blackWhite">
              <a:xfrm>
                <a:off x="1621" y="2428"/>
                <a:ext cx="1595"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Database</a:t>
                </a:r>
                <a:br>
                  <a:rPr lang="en-US" sz="1400" dirty="0">
                    <a:solidFill>
                      <a:schemeClr val="tx1">
                        <a:lumMod val="50000"/>
                      </a:schemeClr>
                    </a:solidFill>
                  </a:rPr>
                </a:br>
                <a:r>
                  <a:rPr lang="en-US" sz="1400" dirty="0">
                    <a:solidFill>
                      <a:schemeClr val="tx1">
                        <a:lumMod val="50000"/>
                      </a:schemeClr>
                    </a:solidFill>
                  </a:rPr>
                  <a:t>buffer</a:t>
                </a:r>
                <a:br>
                  <a:rPr lang="en-US" sz="1400" dirty="0">
                    <a:solidFill>
                      <a:schemeClr val="tx1">
                        <a:lumMod val="50000"/>
                      </a:schemeClr>
                    </a:solidFill>
                  </a:rPr>
                </a:br>
                <a:r>
                  <a:rPr lang="en-US" sz="1400" dirty="0">
                    <a:solidFill>
                      <a:schemeClr val="tx1">
                        <a:lumMod val="50000"/>
                      </a:schemeClr>
                    </a:solidFill>
                  </a:rPr>
                  <a:t>cache</a:t>
                </a:r>
              </a:p>
            </p:txBody>
          </p:sp>
          <p:sp>
            <p:nvSpPr>
              <p:cNvPr id="16405" name="Rectangle 21"/>
              <p:cNvSpPr>
                <a:spLocks noChangeArrowheads="1"/>
              </p:cNvSpPr>
              <p:nvPr/>
            </p:nvSpPr>
            <p:spPr bwMode="blackWhite">
              <a:xfrm>
                <a:off x="2486" y="3139"/>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6406" name="Text Box 22"/>
              <p:cNvSpPr txBox="1">
                <a:spLocks noChangeArrowheads="1"/>
              </p:cNvSpPr>
              <p:nvPr/>
            </p:nvSpPr>
            <p:spPr bwMode="gray">
              <a:xfrm>
                <a:off x="2497" y="3195"/>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6407" name="Text Box 23"/>
              <p:cNvSpPr txBox="1">
                <a:spLocks noChangeArrowheads="1"/>
              </p:cNvSpPr>
              <p:nvPr/>
            </p:nvSpPr>
            <p:spPr bwMode="gray">
              <a:xfrm>
                <a:off x="776" y="327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Large pool</a:t>
                </a:r>
              </a:p>
            </p:txBody>
          </p:sp>
          <p:sp>
            <p:nvSpPr>
              <p:cNvPr id="16408" name="Text Box 24"/>
              <p:cNvSpPr txBox="1">
                <a:spLocks noChangeArrowheads="1"/>
              </p:cNvSpPr>
              <p:nvPr/>
            </p:nvSpPr>
            <p:spPr bwMode="gray">
              <a:xfrm>
                <a:off x="1764" y="3265"/>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6409" name="Text Box 25"/>
              <p:cNvSpPr txBox="1">
                <a:spLocks noChangeArrowheads="1"/>
              </p:cNvSpPr>
              <p:nvPr/>
            </p:nvSpPr>
            <p:spPr bwMode="auto">
              <a:xfrm>
                <a:off x="1479" y="3648"/>
                <a:ext cx="18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grpSp>
        <p:grpSp>
          <p:nvGrpSpPr>
            <p:cNvPr id="16390" name="Group 30"/>
            <p:cNvGrpSpPr>
              <a:grpSpLocks/>
            </p:cNvGrpSpPr>
            <p:nvPr/>
          </p:nvGrpSpPr>
          <p:grpSpPr bwMode="auto">
            <a:xfrm>
              <a:off x="1714500" y="4724400"/>
              <a:ext cx="1333500" cy="1409700"/>
              <a:chOff x="240" y="2784"/>
              <a:chExt cx="840" cy="888"/>
            </a:xfrm>
          </p:grpSpPr>
          <p:sp>
            <p:nvSpPr>
              <p:cNvPr id="16396" name="Text Box 5"/>
              <p:cNvSpPr txBox="1">
                <a:spLocks noChangeArrowheads="1"/>
              </p:cNvSpPr>
              <p:nvPr/>
            </p:nvSpPr>
            <p:spPr bwMode="gray">
              <a:xfrm>
                <a:off x="240" y="3480"/>
                <a:ext cx="8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6397" name="Rectangle 7"/>
              <p:cNvSpPr>
                <a:spLocks noChangeArrowheads="1"/>
              </p:cNvSpPr>
              <p:nvPr/>
            </p:nvSpPr>
            <p:spPr bwMode="blackWhite">
              <a:xfrm>
                <a:off x="304" y="2784"/>
                <a:ext cx="720" cy="72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16398" name="Picture 8" descr="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784"/>
                <a:ext cx="561"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1" name="Freeform 33"/>
            <p:cNvSpPr>
              <a:spLocks/>
            </p:cNvSpPr>
            <p:nvPr/>
          </p:nvSpPr>
          <p:spPr bwMode="blackWhite">
            <a:xfrm>
              <a:off x="2955925" y="4730044"/>
              <a:ext cx="720725" cy="1140178"/>
            </a:xfrm>
            <a:custGeom>
              <a:avLst/>
              <a:gdLst>
                <a:gd name="T0" fmla="*/ 2147483647 w 454"/>
                <a:gd name="T1" fmla="*/ 2147483647 h 722"/>
                <a:gd name="T2" fmla="*/ 0 w 454"/>
                <a:gd name="T3" fmla="*/ 0 h 722"/>
                <a:gd name="T4" fmla="*/ 0 w 454"/>
                <a:gd name="T5" fmla="*/ 2147483647 h 722"/>
                <a:gd name="T6" fmla="*/ 2147483647 w 454"/>
                <a:gd name="T7" fmla="*/ 2147483647 h 722"/>
                <a:gd name="T8" fmla="*/ 2147483647 w 454"/>
                <a:gd name="T9" fmla="*/ 2147483647 h 722"/>
                <a:gd name="T10" fmla="*/ 0 60000 65536"/>
                <a:gd name="T11" fmla="*/ 0 60000 65536"/>
                <a:gd name="T12" fmla="*/ 0 60000 65536"/>
                <a:gd name="T13" fmla="*/ 0 60000 65536"/>
                <a:gd name="T14" fmla="*/ 0 60000 65536"/>
                <a:gd name="T15" fmla="*/ 0 w 454"/>
                <a:gd name="T16" fmla="*/ 0 h 722"/>
                <a:gd name="T17" fmla="*/ 454 w 454"/>
                <a:gd name="T18" fmla="*/ 722 h 722"/>
              </a:gdLst>
              <a:ahLst/>
              <a:cxnLst>
                <a:cxn ang="T10">
                  <a:pos x="T0" y="T1"/>
                </a:cxn>
                <a:cxn ang="T11">
                  <a:pos x="T2" y="T3"/>
                </a:cxn>
                <a:cxn ang="T12">
                  <a:pos x="T4" y="T5"/>
                </a:cxn>
                <a:cxn ang="T13">
                  <a:pos x="T6" y="T7"/>
                </a:cxn>
                <a:cxn ang="T14">
                  <a:pos x="T8" y="T9"/>
                </a:cxn>
              </a:cxnLst>
              <a:rect l="T15" t="T16" r="T17" b="T18"/>
              <a:pathLst>
                <a:path w="454" h="722">
                  <a:moveTo>
                    <a:pt x="454" y="214"/>
                  </a:moveTo>
                  <a:lnTo>
                    <a:pt x="0" y="0"/>
                  </a:lnTo>
                  <a:lnTo>
                    <a:pt x="0" y="722"/>
                  </a:lnTo>
                  <a:lnTo>
                    <a:pt x="452" y="644"/>
                  </a:lnTo>
                  <a:lnTo>
                    <a:pt x="454" y="214"/>
                  </a:lnTo>
                  <a:close/>
                </a:path>
              </a:pathLst>
            </a:custGeom>
            <a:solidFill>
              <a:srgbClr val="CCFFFF"/>
            </a:solidFill>
            <a:ln w="28575" cap="flat" cmpd="sng">
              <a:solidFill>
                <a:schemeClr val="tx1"/>
              </a:solidFill>
              <a:prstDash val="solid"/>
              <a:round/>
              <a:headEnd/>
              <a:tailEnd/>
            </a:ln>
          </p:spPr>
          <p:txBody>
            <a:bodyPr wrap="none" lIns="92075" tIns="46038" rIns="92075" bIns="46038" anchor="ctr"/>
            <a:lstStyle/>
            <a:p>
              <a:endParaRPr lang="en-US" dirty="0"/>
            </a:p>
          </p:txBody>
        </p:sp>
        <p:grpSp>
          <p:nvGrpSpPr>
            <p:cNvPr id="5" name="Group 129"/>
            <p:cNvGrpSpPr>
              <a:grpSpLocks/>
            </p:cNvGrpSpPr>
            <p:nvPr/>
          </p:nvGrpSpPr>
          <p:grpSpPr bwMode="auto">
            <a:xfrm>
              <a:off x="6096000" y="3886199"/>
              <a:ext cx="1295395" cy="1016000"/>
              <a:chOff x="3168" y="2680"/>
              <a:chExt cx="1283" cy="984"/>
            </a:xfrm>
            <a:solidFill>
              <a:srgbClr val="FFFF99"/>
            </a:solidFill>
          </p:grpSpPr>
          <p:sp>
            <p:nvSpPr>
              <p:cNvPr id="36"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7"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8"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Freeform 101"/>
              <p:cNvSpPr>
                <a:spLocks/>
              </p:cNvSpPr>
              <p:nvPr/>
            </p:nvSpPr>
            <p:spPr bwMode="blackWhite">
              <a:xfrm>
                <a:off x="4259" y="3263"/>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5" name="Freeform 102"/>
              <p:cNvSpPr>
                <a:spLocks/>
              </p:cNvSpPr>
              <p:nvPr/>
            </p:nvSpPr>
            <p:spPr bwMode="blackWhite">
              <a:xfrm>
                <a:off x="3168" y="2754"/>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6393" name="Rectangle 110"/>
            <p:cNvSpPr>
              <a:spLocks noChangeArrowheads="1"/>
            </p:cNvSpPr>
            <p:nvPr/>
          </p:nvSpPr>
          <p:spPr bwMode="blackWhite">
            <a:xfrm>
              <a:off x="6215063" y="50292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4" name="Text Box 118"/>
            <p:cNvSpPr txBox="1">
              <a:spLocks noChangeArrowheads="1"/>
            </p:cNvSpPr>
            <p:nvPr/>
          </p:nvSpPr>
          <p:spPr bwMode="gray">
            <a:xfrm>
              <a:off x="6172200" y="52578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sp>
          <p:nvSpPr>
            <p:cNvPr id="16395" name="Text Box 46"/>
            <p:cNvSpPr txBox="1">
              <a:spLocks noChangeArrowheads="1"/>
            </p:cNvSpPr>
            <p:nvPr/>
          </p:nvSpPr>
          <p:spPr bwMode="gray">
            <a:xfrm>
              <a:off x="6184900" y="4205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100" b="1" dirty="0">
                  <a:solidFill>
                    <a:srgbClr val="000000"/>
                  </a:solidFill>
                </a:rPr>
                <a:t>Redo log buffer</a:t>
              </a:r>
            </a:p>
          </p:txBody>
        </p:sp>
      </p:grpSp>
    </p:spTree>
    <p:custDataLst>
      <p:tags r:id="rId1"/>
    </p:custDataLst>
    <p:extLst>
      <p:ext uri="{BB962C8B-B14F-4D97-AF65-F5344CB8AC3E}">
        <p14:creationId xmlns:p14="http://schemas.microsoft.com/office/powerpoint/2010/main" val="519013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486855" y="2804278"/>
            <a:ext cx="7215114" cy="2917259"/>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7410" name="Rectangle 36"/>
          <p:cNvSpPr>
            <a:spLocks noGrp="1" noChangeArrowheads="1"/>
          </p:cNvSpPr>
          <p:nvPr>
            <p:ph type="title"/>
          </p:nvPr>
        </p:nvSpPr>
        <p:spPr/>
        <p:txBody>
          <a:bodyPr/>
          <a:lstStyle/>
          <a:p>
            <a:pPr eaLnBrk="1" hangingPunct="1"/>
            <a:r>
              <a:rPr lang="en-US" altLang="en-US" dirty="0"/>
              <a:t>Streams </a:t>
            </a:r>
            <a:r>
              <a:rPr lang="en-US" altLang="en-US" dirty="0" smtClean="0"/>
              <a:t>Pool</a:t>
            </a:r>
            <a:br>
              <a:rPr lang="en-US" altLang="en-US" dirty="0" smtClean="0"/>
            </a:br>
            <a:endParaRPr lang="en-US" altLang="en-US" dirty="0"/>
          </a:p>
        </p:txBody>
      </p:sp>
      <p:sp>
        <p:nvSpPr>
          <p:cNvPr id="17411" name="Rectangle 37"/>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Streams pool memory is used exclusively by Oracle Streams to:</a:t>
            </a:r>
          </a:p>
          <a:p>
            <a:pPr lvl="1" eaLnBrk="1" hangingPunct="1"/>
            <a:r>
              <a:rPr lang="en-US" altLang="en-US" dirty="0"/>
              <a:t> Store buffered queue messages</a:t>
            </a:r>
          </a:p>
          <a:p>
            <a:pPr lvl="1" eaLnBrk="1" hangingPunct="1"/>
            <a:r>
              <a:rPr lang="en-US" altLang="en-US" dirty="0"/>
              <a:t> Provide memory for Oracle Streams processes</a:t>
            </a:r>
          </a:p>
        </p:txBody>
      </p:sp>
      <p:grpSp>
        <p:nvGrpSpPr>
          <p:cNvPr id="17412" name="Group 55"/>
          <p:cNvGrpSpPr>
            <a:grpSpLocks/>
          </p:cNvGrpSpPr>
          <p:nvPr/>
        </p:nvGrpSpPr>
        <p:grpSpPr bwMode="auto">
          <a:xfrm>
            <a:off x="2970212" y="3059112"/>
            <a:ext cx="6248400" cy="2427288"/>
            <a:chOff x="1752600" y="3810000"/>
            <a:chExt cx="6248400" cy="2427288"/>
          </a:xfrm>
        </p:grpSpPr>
        <p:grpSp>
          <p:nvGrpSpPr>
            <p:cNvPr id="17413" name="Group 13"/>
            <p:cNvGrpSpPr>
              <a:grpSpLocks/>
            </p:cNvGrpSpPr>
            <p:nvPr/>
          </p:nvGrpSpPr>
          <p:grpSpPr bwMode="auto">
            <a:xfrm>
              <a:off x="1752600" y="3810000"/>
              <a:ext cx="5715000" cy="2427288"/>
              <a:chOff x="576" y="2352"/>
              <a:chExt cx="3600" cy="1529"/>
            </a:xfrm>
          </p:grpSpPr>
          <p:sp>
            <p:nvSpPr>
              <p:cNvPr id="17426" name="AutoShape 14"/>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7427" name="Rectangle 15"/>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chemeClr val="bg1"/>
                  </a:solidFill>
                </a:endParaRPr>
              </a:p>
            </p:txBody>
          </p:sp>
          <p:sp>
            <p:nvSpPr>
              <p:cNvPr id="17428" name="Rectangle 16"/>
              <p:cNvSpPr>
                <a:spLocks noChangeArrowheads="1"/>
              </p:cNvSpPr>
              <p:nvPr/>
            </p:nvSpPr>
            <p:spPr bwMode="blackWhite">
              <a:xfrm>
                <a:off x="1785"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29" name="Rectangle 17"/>
              <p:cNvSpPr>
                <a:spLocks noChangeArrowheads="1"/>
              </p:cNvSpPr>
              <p:nvPr/>
            </p:nvSpPr>
            <p:spPr bwMode="blackWhite">
              <a:xfrm>
                <a:off x="672" y="2437"/>
                <a:ext cx="1008"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7430" name="Text Box 18"/>
              <p:cNvSpPr txBox="1">
                <a:spLocks noChangeArrowheads="1"/>
              </p:cNvSpPr>
              <p:nvPr/>
            </p:nvSpPr>
            <p:spPr bwMode="gray">
              <a:xfrm>
                <a:off x="768"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7431" name="Rectangle 19"/>
              <p:cNvSpPr>
                <a:spLocks noChangeArrowheads="1"/>
              </p:cNvSpPr>
              <p:nvPr/>
            </p:nvSpPr>
            <p:spPr bwMode="blackWhite">
              <a:xfrm>
                <a:off x="1813" y="2428"/>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7432" name="Rectangle 21"/>
              <p:cNvSpPr>
                <a:spLocks noChangeArrowheads="1"/>
              </p:cNvSpPr>
              <p:nvPr/>
            </p:nvSpPr>
            <p:spPr bwMode="blackWhite">
              <a:xfrm>
                <a:off x="2474" y="3139"/>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7433" name="Text Box 22"/>
              <p:cNvSpPr txBox="1">
                <a:spLocks noChangeArrowheads="1"/>
              </p:cNvSpPr>
              <p:nvPr/>
            </p:nvSpPr>
            <p:spPr bwMode="gray">
              <a:xfrm>
                <a:off x="2479" y="3190"/>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7434" name="Text Box 23"/>
              <p:cNvSpPr txBox="1">
                <a:spLocks noChangeArrowheads="1"/>
              </p:cNvSpPr>
              <p:nvPr/>
            </p:nvSpPr>
            <p:spPr bwMode="gray">
              <a:xfrm>
                <a:off x="772" y="326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7435" name="Text Box 24"/>
              <p:cNvSpPr txBox="1">
                <a:spLocks noChangeArrowheads="1"/>
              </p:cNvSpPr>
              <p:nvPr/>
            </p:nvSpPr>
            <p:spPr bwMode="gray">
              <a:xfrm>
                <a:off x="1771" y="3260"/>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7436" name="Text Box 25"/>
              <p:cNvSpPr txBox="1">
                <a:spLocks noChangeArrowheads="1"/>
              </p:cNvSpPr>
              <p:nvPr/>
            </p:nvSpPr>
            <p:spPr bwMode="auto">
              <a:xfrm>
                <a:off x="1479" y="3648"/>
                <a:ext cx="18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7437" name="Text Box 28"/>
              <p:cNvSpPr txBox="1">
                <a:spLocks noChangeArrowheads="1"/>
              </p:cNvSpPr>
              <p:nvPr/>
            </p:nvSpPr>
            <p:spPr bwMode="gray">
              <a:xfrm>
                <a:off x="3312" y="3216"/>
                <a:ext cx="720" cy="33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nK buffer cache</a:t>
                </a:r>
              </a:p>
            </p:txBody>
          </p:sp>
        </p:grpSp>
        <p:grpSp>
          <p:nvGrpSpPr>
            <p:cNvPr id="4" name="Group 129"/>
            <p:cNvGrpSpPr>
              <a:grpSpLocks/>
            </p:cNvGrpSpPr>
            <p:nvPr/>
          </p:nvGrpSpPr>
          <p:grpSpPr bwMode="auto">
            <a:xfrm>
              <a:off x="6096001" y="3886199"/>
              <a:ext cx="1371120" cy="1016000"/>
              <a:chOff x="3168" y="2680"/>
              <a:chExt cx="1358" cy="984"/>
            </a:xfrm>
            <a:solidFill>
              <a:srgbClr val="FFFF99"/>
            </a:solidFill>
          </p:grpSpPr>
          <p:sp>
            <p:nvSpPr>
              <p:cNvPr id="36"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7"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8"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Freeform 101"/>
              <p:cNvSpPr>
                <a:spLocks/>
              </p:cNvSpPr>
              <p:nvPr/>
            </p:nvSpPr>
            <p:spPr bwMode="blackWhite">
              <a:xfrm>
                <a:off x="4334" y="3190"/>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5" name="Freeform 102"/>
              <p:cNvSpPr>
                <a:spLocks/>
              </p:cNvSpPr>
              <p:nvPr/>
            </p:nvSpPr>
            <p:spPr bwMode="blackWhite">
              <a:xfrm>
                <a:off x="3168" y="2754"/>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7415" name="Text Box 46"/>
            <p:cNvSpPr txBox="1">
              <a:spLocks noChangeArrowheads="1"/>
            </p:cNvSpPr>
            <p:nvPr/>
          </p:nvSpPr>
          <p:spPr bwMode="gray">
            <a:xfrm>
              <a:off x="6184900" y="4205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100" b="1" dirty="0">
                  <a:solidFill>
                    <a:srgbClr val="000000"/>
                  </a:solidFill>
                </a:rPr>
                <a:t>Redo log buffer</a:t>
              </a:r>
            </a:p>
          </p:txBody>
        </p:sp>
        <p:grpSp>
          <p:nvGrpSpPr>
            <p:cNvPr id="17416" name="Group 34"/>
            <p:cNvGrpSpPr>
              <a:grpSpLocks/>
            </p:cNvGrpSpPr>
            <p:nvPr/>
          </p:nvGrpSpPr>
          <p:grpSpPr bwMode="auto">
            <a:xfrm>
              <a:off x="6692900" y="4762500"/>
              <a:ext cx="1308100" cy="1409700"/>
              <a:chOff x="4216" y="3000"/>
              <a:chExt cx="824" cy="888"/>
            </a:xfrm>
          </p:grpSpPr>
          <p:grpSp>
            <p:nvGrpSpPr>
              <p:cNvPr id="17418" name="Group 31"/>
              <p:cNvGrpSpPr>
                <a:grpSpLocks/>
              </p:cNvGrpSpPr>
              <p:nvPr/>
            </p:nvGrpSpPr>
            <p:grpSpPr bwMode="auto">
              <a:xfrm>
                <a:off x="4216" y="3000"/>
                <a:ext cx="824" cy="888"/>
                <a:chOff x="4648" y="2784"/>
                <a:chExt cx="824" cy="888"/>
              </a:xfrm>
            </p:grpSpPr>
            <p:grpSp>
              <p:nvGrpSpPr>
                <p:cNvPr id="17422" name="Group 29"/>
                <p:cNvGrpSpPr>
                  <a:grpSpLocks/>
                </p:cNvGrpSpPr>
                <p:nvPr/>
              </p:nvGrpSpPr>
              <p:grpSpPr bwMode="auto">
                <a:xfrm>
                  <a:off x="4648" y="2784"/>
                  <a:ext cx="824" cy="888"/>
                  <a:chOff x="4648" y="2784"/>
                  <a:chExt cx="824" cy="888"/>
                </a:xfrm>
              </p:grpSpPr>
              <p:sp>
                <p:nvSpPr>
                  <p:cNvPr id="17424" name="Rectangle 2"/>
                  <p:cNvSpPr>
                    <a:spLocks noChangeArrowheads="1"/>
                  </p:cNvSpPr>
                  <p:nvPr/>
                </p:nvSpPr>
                <p:spPr bwMode="blackWhite">
                  <a:xfrm>
                    <a:off x="4708" y="2784"/>
                    <a:ext cx="720" cy="72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7425" name="Text Box 6"/>
                  <p:cNvSpPr txBox="1">
                    <a:spLocks noChangeArrowheads="1"/>
                  </p:cNvSpPr>
                  <p:nvPr/>
                </p:nvSpPr>
                <p:spPr bwMode="gray">
                  <a:xfrm>
                    <a:off x="4648" y="3480"/>
                    <a:ext cx="8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grpSp>
            <p:pic>
              <p:nvPicPr>
                <p:cNvPr id="17423" name="Picture 9" descr="stre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 y="2898"/>
                  <a:ext cx="69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9" name="AutoShape 10"/>
              <p:cNvSpPr>
                <a:spLocks noChangeArrowheads="1"/>
              </p:cNvSpPr>
              <p:nvPr/>
            </p:nvSpPr>
            <p:spPr bwMode="auto">
              <a:xfrm>
                <a:off x="4400"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400 h 21600"/>
                  <a:gd name="T14" fmla="*/ 14850 w 21600"/>
                  <a:gd name="T15" fmla="*/ 16200 h 21600"/>
                </a:gdLst>
                <a:ahLst/>
                <a:cxnLst>
                  <a:cxn ang="T8">
                    <a:pos x="T0" y="T1"/>
                  </a:cxn>
                  <a:cxn ang="T9">
                    <a:pos x="T2" y="T3"/>
                  </a:cxn>
                  <a:cxn ang="T10">
                    <a:pos x="T4" y="T5"/>
                  </a:cxn>
                  <a:cxn ang="T11">
                    <a:pos x="T6" y="T7"/>
                  </a:cxn>
                </a:cxnLst>
                <a:rect l="T12" t="T13" r="T14" b="T15"/>
                <a:pathLst>
                  <a:path w="21600" h="21600">
                    <a:moveTo>
                      <a:pt x="8031" y="0"/>
                    </a:moveTo>
                    <a:lnTo>
                      <a:pt x="8031" y="5400"/>
                    </a:lnTo>
                    <a:lnTo>
                      <a:pt x="3375" y="5400"/>
                    </a:lnTo>
                    <a:lnTo>
                      <a:pt x="3375" y="16200"/>
                    </a:lnTo>
                    <a:lnTo>
                      <a:pt x="8031" y="16200"/>
                    </a:lnTo>
                    <a:lnTo>
                      <a:pt x="803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en-US" dirty="0"/>
              </a:p>
            </p:txBody>
          </p:sp>
          <p:sp>
            <p:nvSpPr>
              <p:cNvPr id="17420" name="AutoShape 11"/>
              <p:cNvSpPr>
                <a:spLocks noChangeArrowheads="1"/>
              </p:cNvSpPr>
              <p:nvPr/>
            </p:nvSpPr>
            <p:spPr bwMode="auto">
              <a:xfrm>
                <a:off x="4752"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100 h 21600"/>
                  <a:gd name="T14" fmla="*/ 14700 w 21600"/>
                  <a:gd name="T15" fmla="*/ 16500 h 21600"/>
                </a:gdLst>
                <a:ahLst/>
                <a:cxnLst>
                  <a:cxn ang="T8">
                    <a:pos x="T0" y="T1"/>
                  </a:cxn>
                  <a:cxn ang="T9">
                    <a:pos x="T2" y="T3"/>
                  </a:cxn>
                  <a:cxn ang="T10">
                    <a:pos x="T4" y="T5"/>
                  </a:cxn>
                  <a:cxn ang="T11">
                    <a:pos x="T6" y="T7"/>
                  </a:cxn>
                </a:cxnLst>
                <a:rect l="T12" t="T13" r="T14" b="T15"/>
                <a:pathLst>
                  <a:path w="21600" h="21600">
                    <a:moveTo>
                      <a:pt x="8554" y="0"/>
                    </a:moveTo>
                    <a:lnTo>
                      <a:pt x="8554" y="5026"/>
                    </a:lnTo>
                    <a:lnTo>
                      <a:pt x="3375" y="5026"/>
                    </a:lnTo>
                    <a:lnTo>
                      <a:pt x="3375" y="16574"/>
                    </a:lnTo>
                    <a:lnTo>
                      <a:pt x="8554" y="16574"/>
                    </a:lnTo>
                    <a:lnTo>
                      <a:pt x="8554"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00FF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en-US" dirty="0"/>
              </a:p>
            </p:txBody>
          </p:sp>
          <p:sp>
            <p:nvSpPr>
              <p:cNvPr id="17421" name="AutoShape 12"/>
              <p:cNvSpPr>
                <a:spLocks noChangeArrowheads="1"/>
              </p:cNvSpPr>
              <p:nvPr/>
            </p:nvSpPr>
            <p:spPr bwMode="auto">
              <a:xfrm>
                <a:off x="4576"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100 h 21600"/>
                  <a:gd name="T14" fmla="*/ 14100 w 21600"/>
                  <a:gd name="T15" fmla="*/ 16500 h 21600"/>
                </a:gdLst>
                <a:ahLst/>
                <a:cxnLst>
                  <a:cxn ang="T8">
                    <a:pos x="T0" y="T1"/>
                  </a:cxn>
                  <a:cxn ang="T9">
                    <a:pos x="T2" y="T3"/>
                  </a:cxn>
                  <a:cxn ang="T10">
                    <a:pos x="T4" y="T5"/>
                  </a:cxn>
                  <a:cxn ang="T11">
                    <a:pos x="T6" y="T7"/>
                  </a:cxn>
                </a:cxnLst>
                <a:rect l="T12" t="T13" r="T14" b="T15"/>
                <a:pathLst>
                  <a:path w="21600" h="21600">
                    <a:moveTo>
                      <a:pt x="7699" y="0"/>
                    </a:moveTo>
                    <a:lnTo>
                      <a:pt x="7699" y="5026"/>
                    </a:lnTo>
                    <a:lnTo>
                      <a:pt x="3375" y="5026"/>
                    </a:lnTo>
                    <a:lnTo>
                      <a:pt x="3375" y="16574"/>
                    </a:lnTo>
                    <a:lnTo>
                      <a:pt x="7699" y="16574"/>
                    </a:lnTo>
                    <a:lnTo>
                      <a:pt x="7699"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FFFF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en-US" dirty="0"/>
              </a:p>
            </p:txBody>
          </p:sp>
        </p:grpSp>
        <p:sp>
          <p:nvSpPr>
            <p:cNvPr id="17417" name="Freeform 32"/>
            <p:cNvSpPr>
              <a:spLocks/>
            </p:cNvSpPr>
            <p:nvPr/>
          </p:nvSpPr>
          <p:spPr bwMode="blackWhite">
            <a:xfrm>
              <a:off x="5930900" y="4773789"/>
              <a:ext cx="860425" cy="1136650"/>
            </a:xfrm>
            <a:custGeom>
              <a:avLst/>
              <a:gdLst>
                <a:gd name="T0" fmla="*/ 2147483647 w 542"/>
                <a:gd name="T1" fmla="*/ 0 h 716"/>
                <a:gd name="T2" fmla="*/ 2147483647 w 542"/>
                <a:gd name="T3" fmla="*/ 2147483647 h 716"/>
                <a:gd name="T4" fmla="*/ 0 w 542"/>
                <a:gd name="T5" fmla="*/ 2147483647 h 716"/>
                <a:gd name="T6" fmla="*/ 2147483647 w 542"/>
                <a:gd name="T7" fmla="*/ 2147483647 h 716"/>
                <a:gd name="T8" fmla="*/ 2147483647 w 542"/>
                <a:gd name="T9" fmla="*/ 0 h 716"/>
                <a:gd name="T10" fmla="*/ 0 60000 65536"/>
                <a:gd name="T11" fmla="*/ 0 60000 65536"/>
                <a:gd name="T12" fmla="*/ 0 60000 65536"/>
                <a:gd name="T13" fmla="*/ 0 60000 65536"/>
                <a:gd name="T14" fmla="*/ 0 60000 65536"/>
                <a:gd name="T15" fmla="*/ 0 w 542"/>
                <a:gd name="T16" fmla="*/ 0 h 716"/>
                <a:gd name="T17" fmla="*/ 542 w 542"/>
                <a:gd name="T18" fmla="*/ 716 h 716"/>
              </a:gdLst>
              <a:ahLst/>
              <a:cxnLst>
                <a:cxn ang="T10">
                  <a:pos x="T0" y="T1"/>
                </a:cxn>
                <a:cxn ang="T11">
                  <a:pos x="T2" y="T3"/>
                </a:cxn>
                <a:cxn ang="T12">
                  <a:pos x="T4" y="T5"/>
                </a:cxn>
                <a:cxn ang="T13">
                  <a:pos x="T6" y="T7"/>
                </a:cxn>
                <a:cxn ang="T14">
                  <a:pos x="T8" y="T9"/>
                </a:cxn>
              </a:cxnLst>
              <a:rect l="T15" t="T16" r="T17" b="T18"/>
              <a:pathLst>
                <a:path w="542" h="716">
                  <a:moveTo>
                    <a:pt x="542" y="0"/>
                  </a:moveTo>
                  <a:lnTo>
                    <a:pt x="4" y="178"/>
                  </a:lnTo>
                  <a:lnTo>
                    <a:pt x="0" y="608"/>
                  </a:lnTo>
                  <a:lnTo>
                    <a:pt x="540" y="716"/>
                  </a:lnTo>
                  <a:lnTo>
                    <a:pt x="542"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grpSp>
    </p:spTree>
    <p:custDataLst>
      <p:tags r:id="rId1"/>
    </p:custDataLst>
    <p:extLst>
      <p:ext uri="{BB962C8B-B14F-4D97-AF65-F5344CB8AC3E}">
        <p14:creationId xmlns:p14="http://schemas.microsoft.com/office/powerpoint/2010/main" val="169382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729269" y="854692"/>
            <a:ext cx="8730287" cy="5208495"/>
            <a:chOff x="830654" y="1268641"/>
            <a:chExt cx="7482693" cy="3023518"/>
          </a:xfrm>
        </p:grpSpPr>
        <p:sp>
          <p:nvSpPr>
            <p:cNvPr id="60" name="Freeform 59"/>
            <p:cNvSpPr/>
            <p:nvPr/>
          </p:nvSpPr>
          <p:spPr bwMode="auto">
            <a:xfrm>
              <a:off x="1005948" y="4246440"/>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61" name="Rounded Rectangle 60"/>
            <p:cNvSpPr/>
            <p:nvPr/>
          </p:nvSpPr>
          <p:spPr bwMode="auto">
            <a:xfrm>
              <a:off x="830654" y="1268641"/>
              <a:ext cx="7482693" cy="3000214"/>
            </a:xfrm>
            <a:prstGeom prst="roundRect">
              <a:avLst>
                <a:gd name="adj" fmla="val 7454"/>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8434" name="Rectangle 1026"/>
          <p:cNvSpPr>
            <a:spLocks noGrp="1" noChangeArrowheads="1"/>
          </p:cNvSpPr>
          <p:nvPr>
            <p:ph type="title"/>
          </p:nvPr>
        </p:nvSpPr>
        <p:spPr>
          <a:xfrm>
            <a:off x="823010" y="200910"/>
            <a:ext cx="9980830" cy="454801"/>
          </a:xfrm>
        </p:spPr>
        <p:txBody>
          <a:bodyPr>
            <a:normAutofit fontScale="90000"/>
          </a:bodyPr>
          <a:lstStyle/>
          <a:p>
            <a:pPr eaLnBrk="1" hangingPunct="1"/>
            <a:r>
              <a:rPr lang="en-US" altLang="en-US" dirty="0"/>
              <a:t>Program Global Area (PGA)</a:t>
            </a:r>
            <a:endParaRPr lang="en-US" altLang="en-US" dirty="0">
              <a:solidFill>
                <a:srgbClr val="FF0000"/>
              </a:solidFill>
            </a:endParaRPr>
          </a:p>
        </p:txBody>
      </p:sp>
      <p:grpSp>
        <p:nvGrpSpPr>
          <p:cNvPr id="18435" name="Group 58"/>
          <p:cNvGrpSpPr>
            <a:grpSpLocks/>
          </p:cNvGrpSpPr>
          <p:nvPr/>
        </p:nvGrpSpPr>
        <p:grpSpPr bwMode="auto">
          <a:xfrm>
            <a:off x="2322512" y="967581"/>
            <a:ext cx="7543800" cy="4922838"/>
            <a:chOff x="914400" y="1404938"/>
            <a:chExt cx="7543800" cy="4922282"/>
          </a:xfrm>
        </p:grpSpPr>
        <p:sp>
          <p:nvSpPr>
            <p:cNvPr id="18436" name="Oval 1028"/>
            <p:cNvSpPr>
              <a:spLocks noChangeArrowheads="1"/>
            </p:cNvSpPr>
            <p:nvPr/>
          </p:nvSpPr>
          <p:spPr bwMode="blackWhite">
            <a:xfrm>
              <a:off x="1162050" y="2624000"/>
              <a:ext cx="1279525" cy="731754"/>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Server</a:t>
              </a:r>
              <a:br>
                <a:rPr lang="en-US" sz="1400" dirty="0">
                  <a:solidFill>
                    <a:srgbClr val="000000"/>
                  </a:solidFill>
                </a:rPr>
              </a:br>
              <a:r>
                <a:rPr lang="en-US" sz="1400" dirty="0">
                  <a:solidFill>
                    <a:srgbClr val="000000"/>
                  </a:solidFill>
                </a:rPr>
                <a:t>process 1</a:t>
              </a:r>
            </a:p>
          </p:txBody>
        </p:sp>
        <p:sp>
          <p:nvSpPr>
            <p:cNvPr id="18437" name="AutoShape 1040"/>
            <p:cNvSpPr>
              <a:spLocks noChangeArrowheads="1"/>
            </p:cNvSpPr>
            <p:nvPr/>
          </p:nvSpPr>
          <p:spPr bwMode="blackWhite">
            <a:xfrm>
              <a:off x="2228850" y="19192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8438" name="Text Box 1041"/>
            <p:cNvSpPr txBox="1">
              <a:spLocks noChangeArrowheads="1"/>
            </p:cNvSpPr>
            <p:nvPr/>
          </p:nvSpPr>
          <p:spPr bwMode="gray">
            <a:xfrm>
              <a:off x="2381250" y="19954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18439" name="Text Box 1042"/>
            <p:cNvSpPr txBox="1">
              <a:spLocks noChangeArrowheads="1"/>
            </p:cNvSpPr>
            <p:nvPr/>
          </p:nvSpPr>
          <p:spPr bwMode="auto">
            <a:xfrm>
              <a:off x="2348639" y="5957888"/>
              <a:ext cx="2929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8440" name="Text Box 1043"/>
            <p:cNvSpPr txBox="1">
              <a:spLocks noChangeArrowheads="1"/>
            </p:cNvSpPr>
            <p:nvPr/>
          </p:nvSpPr>
          <p:spPr bwMode="auto">
            <a:xfrm>
              <a:off x="2400300" y="15240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PGA</a:t>
              </a:r>
            </a:p>
          </p:txBody>
        </p:sp>
        <p:grpSp>
          <p:nvGrpSpPr>
            <p:cNvPr id="18441" name="Group 1074"/>
            <p:cNvGrpSpPr>
              <a:grpSpLocks/>
            </p:cNvGrpSpPr>
            <p:nvPr/>
          </p:nvGrpSpPr>
          <p:grpSpPr bwMode="auto">
            <a:xfrm>
              <a:off x="914400" y="3900488"/>
              <a:ext cx="5715000" cy="2044700"/>
              <a:chOff x="576" y="2457"/>
              <a:chExt cx="3600" cy="1288"/>
            </a:xfrm>
          </p:grpSpPr>
          <p:sp>
            <p:nvSpPr>
              <p:cNvPr id="18461" name="AutoShape 1029"/>
              <p:cNvSpPr>
                <a:spLocks noChangeArrowheads="1"/>
              </p:cNvSpPr>
              <p:nvPr/>
            </p:nvSpPr>
            <p:spPr bwMode="blackWhite">
              <a:xfrm>
                <a:off x="576" y="2457"/>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8462" name="Rectangle 1030"/>
              <p:cNvSpPr>
                <a:spLocks noChangeArrowheads="1"/>
              </p:cNvSpPr>
              <p:nvPr/>
            </p:nvSpPr>
            <p:spPr bwMode="blackWhite">
              <a:xfrm>
                <a:off x="672" y="3245"/>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63" name="Rectangle 1031"/>
              <p:cNvSpPr>
                <a:spLocks noChangeArrowheads="1"/>
              </p:cNvSpPr>
              <p:nvPr/>
            </p:nvSpPr>
            <p:spPr bwMode="blackWhite">
              <a:xfrm>
                <a:off x="1790" y="3245"/>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64" name="Rectangle 1032"/>
              <p:cNvSpPr>
                <a:spLocks noChangeArrowheads="1"/>
              </p:cNvSpPr>
              <p:nvPr/>
            </p:nvSpPr>
            <p:spPr bwMode="blackWhite">
              <a:xfrm>
                <a:off x="672" y="2542"/>
                <a:ext cx="1008"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65" name="Text Box 1033"/>
              <p:cNvSpPr txBox="1">
                <a:spLocks noChangeArrowheads="1"/>
              </p:cNvSpPr>
              <p:nvPr/>
            </p:nvSpPr>
            <p:spPr bwMode="gray">
              <a:xfrm>
                <a:off x="768" y="277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8466" name="Rectangle 1034"/>
              <p:cNvSpPr>
                <a:spLocks noChangeArrowheads="1"/>
              </p:cNvSpPr>
              <p:nvPr/>
            </p:nvSpPr>
            <p:spPr bwMode="blackWhite">
              <a:xfrm>
                <a:off x="1813" y="2533"/>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8467" name="Rectangle 1036"/>
              <p:cNvSpPr>
                <a:spLocks noChangeArrowheads="1"/>
              </p:cNvSpPr>
              <p:nvPr/>
            </p:nvSpPr>
            <p:spPr bwMode="blackWhite">
              <a:xfrm>
                <a:off x="2486" y="3237"/>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8468" name="Text Box 1037"/>
              <p:cNvSpPr txBox="1">
                <a:spLocks noChangeArrowheads="1"/>
              </p:cNvSpPr>
              <p:nvPr/>
            </p:nvSpPr>
            <p:spPr bwMode="gray">
              <a:xfrm>
                <a:off x="2462" y="3293"/>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8469" name="Text Box 1038"/>
              <p:cNvSpPr txBox="1">
                <a:spLocks noChangeArrowheads="1"/>
              </p:cNvSpPr>
              <p:nvPr/>
            </p:nvSpPr>
            <p:spPr bwMode="gray">
              <a:xfrm>
                <a:off x="772" y="3365"/>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8470" name="Text Box 1039"/>
              <p:cNvSpPr txBox="1">
                <a:spLocks noChangeArrowheads="1"/>
              </p:cNvSpPr>
              <p:nvPr/>
            </p:nvSpPr>
            <p:spPr bwMode="gray">
              <a:xfrm>
                <a:off x="1771" y="3349"/>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grpSp>
        <p:sp>
          <p:nvSpPr>
            <p:cNvPr id="18442" name="Line 1048"/>
            <p:cNvSpPr>
              <a:spLocks noChangeShapeType="1"/>
            </p:cNvSpPr>
            <p:nvPr/>
          </p:nvSpPr>
          <p:spPr bwMode="gray">
            <a:xfrm>
              <a:off x="1828095" y="3352051"/>
              <a:ext cx="0" cy="507111"/>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8443" name="Rectangle 1049"/>
            <p:cNvSpPr>
              <a:spLocks noChangeArrowheads="1"/>
            </p:cNvSpPr>
            <p:nvPr/>
          </p:nvSpPr>
          <p:spPr bwMode="blackWhite">
            <a:xfrm>
              <a:off x="3448050" y="1981136"/>
              <a:ext cx="962025" cy="990488"/>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18444" name="Freeform 1056"/>
            <p:cNvSpPr>
              <a:spLocks/>
            </p:cNvSpPr>
            <p:nvPr/>
          </p:nvSpPr>
          <p:spPr bwMode="blackWhite">
            <a:xfrm>
              <a:off x="4405313" y="1447800"/>
              <a:ext cx="595312" cy="1547813"/>
            </a:xfrm>
            <a:custGeom>
              <a:avLst/>
              <a:gdLst>
                <a:gd name="T0" fmla="*/ 2147483647 w 375"/>
                <a:gd name="T1" fmla="*/ 0 h 975"/>
                <a:gd name="T2" fmla="*/ 0 w 375"/>
                <a:gd name="T3" fmla="*/ 2147483647 h 975"/>
                <a:gd name="T4" fmla="*/ 2147483647 w 375"/>
                <a:gd name="T5" fmla="*/ 2147483647 h 975"/>
                <a:gd name="T6" fmla="*/ 2147483647 w 375"/>
                <a:gd name="T7" fmla="*/ 2147483647 h 975"/>
                <a:gd name="T8" fmla="*/ 2147483647 w 375"/>
                <a:gd name="T9" fmla="*/ 0 h 975"/>
                <a:gd name="T10" fmla="*/ 0 60000 65536"/>
                <a:gd name="T11" fmla="*/ 0 60000 65536"/>
                <a:gd name="T12" fmla="*/ 0 60000 65536"/>
                <a:gd name="T13" fmla="*/ 0 60000 65536"/>
                <a:gd name="T14" fmla="*/ 0 60000 65536"/>
                <a:gd name="T15" fmla="*/ 0 w 375"/>
                <a:gd name="T16" fmla="*/ 0 h 975"/>
                <a:gd name="T17" fmla="*/ 375 w 375"/>
                <a:gd name="T18" fmla="*/ 975 h 975"/>
              </a:gdLst>
              <a:ahLst/>
              <a:cxnLst>
                <a:cxn ang="T10">
                  <a:pos x="T0" y="T1"/>
                </a:cxn>
                <a:cxn ang="T11">
                  <a:pos x="T2" y="T3"/>
                </a:cxn>
                <a:cxn ang="T12">
                  <a:pos x="T4" y="T5"/>
                </a:cxn>
                <a:cxn ang="T13">
                  <a:pos x="T6" y="T7"/>
                </a:cxn>
                <a:cxn ang="T14">
                  <a:pos x="T8" y="T9"/>
                </a:cxn>
              </a:cxnLst>
              <a:rect l="T15" t="T16" r="T17" b="T18"/>
              <a:pathLst>
                <a:path w="375" h="975">
                  <a:moveTo>
                    <a:pt x="339" y="0"/>
                  </a:moveTo>
                  <a:lnTo>
                    <a:pt x="0" y="336"/>
                  </a:lnTo>
                  <a:lnTo>
                    <a:pt x="6" y="954"/>
                  </a:lnTo>
                  <a:lnTo>
                    <a:pt x="375" y="975"/>
                  </a:lnTo>
                  <a:lnTo>
                    <a:pt x="339"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sp>
          <p:nvSpPr>
            <p:cNvPr id="18445" name="AutoShape 1057"/>
            <p:cNvSpPr>
              <a:spLocks noChangeArrowheads="1"/>
            </p:cNvSpPr>
            <p:nvPr/>
          </p:nvSpPr>
          <p:spPr bwMode="blackWhite">
            <a:xfrm>
              <a:off x="4876800" y="1404938"/>
              <a:ext cx="3581400" cy="1600200"/>
            </a:xfrm>
            <a:prstGeom prst="roundRect">
              <a:avLst>
                <a:gd name="adj" fmla="val 12495"/>
              </a:avLst>
            </a:prstGeom>
            <a:solidFill>
              <a:srgbClr val="FFFF99"/>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8446" name="Text Box 1058"/>
            <p:cNvSpPr txBox="1">
              <a:spLocks noChangeArrowheads="1"/>
            </p:cNvSpPr>
            <p:nvPr/>
          </p:nvSpPr>
          <p:spPr bwMode="gray">
            <a:xfrm>
              <a:off x="4986867" y="2372076"/>
              <a:ext cx="1371600" cy="523220"/>
            </a:xfrm>
            <a:prstGeom prst="rect">
              <a:avLst/>
            </a:prstGeom>
            <a:solidFill>
              <a:srgbClr val="00FF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User Session Data</a:t>
              </a:r>
            </a:p>
          </p:txBody>
        </p:sp>
        <p:sp>
          <p:nvSpPr>
            <p:cNvPr id="18447" name="Text Box 1059"/>
            <p:cNvSpPr txBox="1">
              <a:spLocks noChangeArrowheads="1"/>
            </p:cNvSpPr>
            <p:nvPr/>
          </p:nvSpPr>
          <p:spPr bwMode="gray">
            <a:xfrm>
              <a:off x="4986867" y="1524000"/>
              <a:ext cx="1371600" cy="652463"/>
            </a:xfrm>
            <a:prstGeom prst="rect">
              <a:avLst/>
            </a:prstGeom>
            <a:solidFill>
              <a:srgbClr val="00FF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Cursor </a:t>
              </a:r>
            </a:p>
            <a:p>
              <a:pPr algn="ctr" eaLnBrk="1" hangingPunct="1">
                <a:spcBef>
                  <a:spcPct val="50000"/>
                </a:spcBef>
              </a:pPr>
              <a:r>
                <a:rPr lang="en-US" altLang="en-US" sz="1400" dirty="0">
                  <a:solidFill>
                    <a:srgbClr val="000000"/>
                  </a:solidFill>
                </a:rPr>
                <a:t>State </a:t>
              </a:r>
            </a:p>
          </p:txBody>
        </p:sp>
        <p:sp>
          <p:nvSpPr>
            <p:cNvPr id="18448" name="Text Box 1060"/>
            <p:cNvSpPr txBox="1">
              <a:spLocks noChangeArrowheads="1"/>
            </p:cNvSpPr>
            <p:nvPr/>
          </p:nvSpPr>
          <p:spPr bwMode="gray">
            <a:xfrm>
              <a:off x="6434667" y="1524000"/>
              <a:ext cx="914400" cy="52322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Sort Area</a:t>
              </a:r>
            </a:p>
          </p:txBody>
        </p:sp>
        <p:sp>
          <p:nvSpPr>
            <p:cNvPr id="18449" name="Text Box 1061"/>
            <p:cNvSpPr txBox="1">
              <a:spLocks noChangeArrowheads="1"/>
            </p:cNvSpPr>
            <p:nvPr/>
          </p:nvSpPr>
          <p:spPr bwMode="gray">
            <a:xfrm>
              <a:off x="7425267" y="1524000"/>
              <a:ext cx="914400" cy="52322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Hash Area</a:t>
              </a:r>
            </a:p>
          </p:txBody>
        </p:sp>
        <p:sp>
          <p:nvSpPr>
            <p:cNvPr id="18450" name="Text Box 1062"/>
            <p:cNvSpPr txBox="1">
              <a:spLocks noChangeArrowheads="1"/>
            </p:cNvSpPr>
            <p:nvPr/>
          </p:nvSpPr>
          <p:spPr bwMode="gray">
            <a:xfrm>
              <a:off x="6434667" y="2166938"/>
              <a:ext cx="1905000" cy="30777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Create Bitmap Area</a:t>
              </a:r>
            </a:p>
          </p:txBody>
        </p:sp>
        <p:sp>
          <p:nvSpPr>
            <p:cNvPr id="18451" name="Text Box 1063"/>
            <p:cNvSpPr txBox="1">
              <a:spLocks noChangeArrowheads="1"/>
            </p:cNvSpPr>
            <p:nvPr/>
          </p:nvSpPr>
          <p:spPr bwMode="auto">
            <a:xfrm>
              <a:off x="6688927" y="3113088"/>
              <a:ext cx="13731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SQL </a:t>
              </a:r>
            </a:p>
            <a:p>
              <a:pPr algn="ctr" eaLnBrk="1" hangingPunct="1"/>
              <a:r>
                <a:rPr lang="en-US" altLang="en-US" dirty="0">
                  <a:solidFill>
                    <a:srgbClr val="000000"/>
                  </a:solidFill>
                </a:rPr>
                <a:t>Work Areas</a:t>
              </a:r>
            </a:p>
          </p:txBody>
        </p:sp>
        <p:sp>
          <p:nvSpPr>
            <p:cNvPr id="18452" name="Line 1069"/>
            <p:cNvSpPr>
              <a:spLocks noChangeShapeType="1"/>
            </p:cNvSpPr>
            <p:nvPr/>
          </p:nvSpPr>
          <p:spPr bwMode="gray">
            <a:xfrm>
              <a:off x="6343650" y="35052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53" name="Line 1070"/>
            <p:cNvSpPr>
              <a:spLocks noChangeShapeType="1"/>
            </p:cNvSpPr>
            <p:nvPr/>
          </p:nvSpPr>
          <p:spPr bwMode="gray">
            <a:xfrm>
              <a:off x="8229600" y="3505200"/>
              <a:ext cx="7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54" name="Text Box 1071"/>
            <p:cNvSpPr txBox="1">
              <a:spLocks noChangeArrowheads="1"/>
            </p:cNvSpPr>
            <p:nvPr/>
          </p:nvSpPr>
          <p:spPr bwMode="gray">
            <a:xfrm>
              <a:off x="6434667" y="2590800"/>
              <a:ext cx="1905000" cy="30777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Bitmap Merge Area</a:t>
              </a:r>
            </a:p>
          </p:txBody>
        </p:sp>
        <p:sp>
          <p:nvSpPr>
            <p:cNvPr id="18455" name="Line 1072"/>
            <p:cNvSpPr>
              <a:spLocks noChangeShapeType="1"/>
            </p:cNvSpPr>
            <p:nvPr/>
          </p:nvSpPr>
          <p:spPr bwMode="gray">
            <a:xfrm flipV="1">
              <a:off x="6348413" y="3048000"/>
              <a:ext cx="0" cy="4572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8456" name="Line 1073"/>
            <p:cNvSpPr>
              <a:spLocks noChangeShapeType="1"/>
            </p:cNvSpPr>
            <p:nvPr/>
          </p:nvSpPr>
          <p:spPr bwMode="gray">
            <a:xfrm flipV="1">
              <a:off x="8305800" y="3048000"/>
              <a:ext cx="0" cy="4572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4" name="Group 129"/>
            <p:cNvGrpSpPr>
              <a:grpSpLocks/>
            </p:cNvGrpSpPr>
            <p:nvPr/>
          </p:nvGrpSpPr>
          <p:grpSpPr bwMode="auto">
            <a:xfrm>
              <a:off x="5257805" y="4013200"/>
              <a:ext cx="1314580" cy="1016000"/>
              <a:chOff x="3168" y="2680"/>
              <a:chExt cx="1302" cy="984"/>
            </a:xfrm>
            <a:solidFill>
              <a:srgbClr val="FFFF99"/>
            </a:solidFill>
          </p:grpSpPr>
          <p:sp>
            <p:nvSpPr>
              <p:cNvPr id="39"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40"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41"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5"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6"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7" name="Freeform 101"/>
              <p:cNvSpPr>
                <a:spLocks/>
              </p:cNvSpPr>
              <p:nvPr/>
            </p:nvSpPr>
            <p:spPr bwMode="blackWhite">
              <a:xfrm>
                <a:off x="4278" y="3287"/>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8" name="Freeform 102"/>
              <p:cNvSpPr>
                <a:spLocks/>
              </p:cNvSpPr>
              <p:nvPr/>
            </p:nvSpPr>
            <p:spPr bwMode="blackWhite">
              <a:xfrm>
                <a:off x="3168" y="2737"/>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8458" name="Rectangle 110"/>
            <p:cNvSpPr>
              <a:spLocks noChangeArrowheads="1"/>
            </p:cNvSpPr>
            <p:nvPr/>
          </p:nvSpPr>
          <p:spPr bwMode="blackWhite">
            <a:xfrm>
              <a:off x="5376863" y="51054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59" name="Text Box 118"/>
            <p:cNvSpPr txBox="1">
              <a:spLocks noChangeArrowheads="1"/>
            </p:cNvSpPr>
            <p:nvPr/>
          </p:nvSpPr>
          <p:spPr bwMode="gray">
            <a:xfrm>
              <a:off x="5334000" y="53340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sp>
          <p:nvSpPr>
            <p:cNvPr id="18460" name="Text Box 46"/>
            <p:cNvSpPr txBox="1">
              <a:spLocks noChangeArrowheads="1"/>
            </p:cNvSpPr>
            <p:nvPr/>
          </p:nvSpPr>
          <p:spPr bwMode="gray">
            <a:xfrm>
              <a:off x="5345113" y="432435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100" b="1" dirty="0"/>
                <a:t>Redo log buffer</a:t>
              </a:r>
            </a:p>
          </p:txBody>
        </p:sp>
      </p:grpSp>
    </p:spTree>
    <p:custDataLst>
      <p:tags r:id="rId1"/>
    </p:custDataLst>
    <p:extLst>
      <p:ext uri="{BB962C8B-B14F-4D97-AF65-F5344CB8AC3E}">
        <p14:creationId xmlns:p14="http://schemas.microsoft.com/office/powerpoint/2010/main" val="297811811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728991" y="4038600"/>
            <a:ext cx="4928021" cy="1992527"/>
            <a:chOff x="830654" y="1268641"/>
            <a:chExt cx="7482693" cy="3030071"/>
          </a:xfrm>
        </p:grpSpPr>
        <p:sp>
          <p:nvSpPr>
            <p:cNvPr id="23" name="Freeform 22"/>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4" name="Rounded Rectangle 2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9459" name="Rectangle 12"/>
          <p:cNvSpPr>
            <a:spLocks noGrp="1" noChangeArrowheads="1"/>
          </p:cNvSpPr>
          <p:nvPr>
            <p:ph type="title"/>
          </p:nvPr>
        </p:nvSpPr>
        <p:spPr/>
        <p:txBody>
          <a:bodyPr/>
          <a:lstStyle/>
          <a:p>
            <a:pPr eaLnBrk="1" hangingPunct="1"/>
            <a:r>
              <a:rPr lang="en-US" altLang="en-US" dirty="0"/>
              <a:t>In-Memory Column Store: </a:t>
            </a:r>
            <a:r>
              <a:rPr lang="en-US" altLang="en-US" dirty="0" smtClean="0"/>
              <a:t>Introduction</a:t>
            </a:r>
            <a:br>
              <a:rPr lang="en-US" altLang="en-US" dirty="0" smtClean="0"/>
            </a:br>
            <a:endParaRPr lang="en-US" altLang="en-US" dirty="0"/>
          </a:p>
        </p:txBody>
      </p:sp>
      <p:sp>
        <p:nvSpPr>
          <p:cNvPr id="19460" name="Rectangle 13"/>
          <p:cNvSpPr>
            <a:spLocks noGrp="1" noChangeArrowheads="1"/>
          </p:cNvSpPr>
          <p:nvPr>
            <p:ph idx="1"/>
          </p:nvPr>
        </p:nvSpPr>
        <p:spPr>
          <a:xfrm>
            <a:off x="622138" y="1242485"/>
            <a:ext cx="10944549" cy="3904481"/>
          </a:xfrm>
        </p:spPr>
        <p:txBody>
          <a:bodyPr/>
          <a:lstStyle/>
          <a:p>
            <a:pPr lvl="1" eaLnBrk="1" hangingPunct="1"/>
            <a:r>
              <a:rPr lang="en-US" altLang="en-US" dirty="0"/>
              <a:t>Instant query response:</a:t>
            </a:r>
          </a:p>
          <a:p>
            <a:pPr lvl="2" eaLnBrk="1" hangingPunct="1"/>
            <a:r>
              <a:rPr lang="en-US" altLang="en-US" dirty="0"/>
              <a:t>Faster queries on very large tables on any columns (100x)</a:t>
            </a:r>
          </a:p>
          <a:p>
            <a:pPr lvl="2" eaLnBrk="1" hangingPunct="1"/>
            <a:r>
              <a:rPr lang="en-US" altLang="en-US" dirty="0"/>
              <a:t>Use of scans, joins, and aggregates</a:t>
            </a:r>
          </a:p>
          <a:p>
            <a:pPr lvl="2" eaLnBrk="1" hangingPunct="1"/>
            <a:r>
              <a:rPr lang="en-US" altLang="en-US" dirty="0"/>
              <a:t>Without indexes</a:t>
            </a:r>
          </a:p>
          <a:p>
            <a:pPr lvl="2" eaLnBrk="1" hangingPunct="1"/>
            <a:r>
              <a:rPr lang="en-US" altLang="en-US" dirty="0"/>
              <a:t>Best suited for analytics: few columns, many rows</a:t>
            </a:r>
          </a:p>
          <a:p>
            <a:pPr lvl="1" eaLnBrk="1" hangingPunct="1"/>
            <a:r>
              <a:rPr lang="en-US" altLang="en-US" dirty="0"/>
              <a:t>Faster DML: Removal of most analytics indexes (3 to 4x) </a:t>
            </a:r>
          </a:p>
          <a:p>
            <a:pPr lvl="1" eaLnBrk="1" hangingPunct="1"/>
            <a:r>
              <a:rPr lang="en-US" altLang="en-US" dirty="0"/>
              <a:t>Full application transparency </a:t>
            </a:r>
          </a:p>
          <a:p>
            <a:pPr lvl="1" eaLnBrk="1" hangingPunct="1"/>
            <a:r>
              <a:rPr lang="en-US" altLang="en-US" dirty="0"/>
              <a:t>Easy setup: </a:t>
            </a:r>
          </a:p>
          <a:p>
            <a:pPr lvl="2" eaLnBrk="1" hangingPunct="1"/>
            <a:r>
              <a:rPr lang="en-US" altLang="en-US" dirty="0"/>
              <a:t>In-memory column store configuration </a:t>
            </a:r>
          </a:p>
          <a:p>
            <a:pPr lvl="2" eaLnBrk="1" hangingPunct="1"/>
            <a:r>
              <a:rPr lang="en-US" altLang="en-US" dirty="0"/>
              <a:t>Segment attributes</a:t>
            </a:r>
          </a:p>
        </p:txBody>
      </p:sp>
      <p:grpSp>
        <p:nvGrpSpPr>
          <p:cNvPr id="2" name="Group 1"/>
          <p:cNvGrpSpPr/>
          <p:nvPr/>
        </p:nvGrpSpPr>
        <p:grpSpPr>
          <a:xfrm>
            <a:off x="6896099" y="4338853"/>
            <a:ext cx="4608513" cy="1311274"/>
            <a:chOff x="6286499" y="4419600"/>
            <a:chExt cx="4608513" cy="1311274"/>
          </a:xfrm>
        </p:grpSpPr>
        <p:cxnSp>
          <p:nvCxnSpPr>
            <p:cNvPr id="19458" name="Straight Connector 35"/>
            <p:cNvCxnSpPr>
              <a:cxnSpLocks noChangeShapeType="1"/>
            </p:cNvCxnSpPr>
            <p:nvPr/>
          </p:nvCxnSpPr>
          <p:spPr bwMode="auto">
            <a:xfrm>
              <a:off x="6880223" y="5427661"/>
              <a:ext cx="2070100" cy="0"/>
            </a:xfrm>
            <a:prstGeom prst="line">
              <a:avLst/>
            </a:prstGeom>
            <a:noFill/>
            <a:ln w="28575" algn="ctr">
              <a:solidFill>
                <a:schemeClr val="tx1"/>
              </a:solidFill>
              <a:round/>
              <a:headEnd type="none" w="lg" len="lg"/>
              <a:tailEnd type="none" w="lg" len="lg"/>
            </a:ln>
            <a:extLst>
              <a:ext uri="{909E8E84-426E-40DD-AFC4-6F175D3DCCD1}">
                <a14:hiddenFill xmlns:a14="http://schemas.microsoft.com/office/drawing/2010/main">
                  <a:noFill/>
                </a14:hiddenFill>
              </a:ext>
            </a:extLst>
          </p:spPr>
        </p:cxnSp>
        <p:sp>
          <p:nvSpPr>
            <p:cNvPr id="19466" name="Rectangle 9"/>
            <p:cNvSpPr>
              <a:spLocks noChangeArrowheads="1"/>
            </p:cNvSpPr>
            <p:nvPr/>
          </p:nvSpPr>
          <p:spPr bwMode="auto">
            <a:xfrm>
              <a:off x="10026650" y="4419600"/>
              <a:ext cx="792162" cy="574675"/>
            </a:xfrm>
            <a:prstGeom prst="rect">
              <a:avLst/>
            </a:prstGeom>
            <a:solidFill>
              <a:srgbClr val="92D050"/>
            </a:solidFill>
            <a:ln w="28575" algn="ctr">
              <a:solidFill>
                <a:srgbClr val="00B050"/>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B050"/>
                </a:solidFill>
              </a:endParaRPr>
            </a:p>
          </p:txBody>
        </p:sp>
        <p:sp>
          <p:nvSpPr>
            <p:cNvPr id="19467" name="TextBox 10"/>
            <p:cNvSpPr txBox="1">
              <a:spLocks noChangeArrowheads="1"/>
            </p:cNvSpPr>
            <p:nvPr/>
          </p:nvSpPr>
          <p:spPr bwMode="auto">
            <a:xfrm>
              <a:off x="9958387" y="4465990"/>
              <a:ext cx="936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Buffer cache</a:t>
              </a:r>
            </a:p>
          </p:txBody>
        </p:sp>
        <p:sp>
          <p:nvSpPr>
            <p:cNvPr id="19468" name="Rectangle 11"/>
            <p:cNvSpPr>
              <a:spLocks noChangeArrowheads="1"/>
            </p:cNvSpPr>
            <p:nvPr/>
          </p:nvSpPr>
          <p:spPr bwMode="auto">
            <a:xfrm>
              <a:off x="8818562" y="4419600"/>
              <a:ext cx="1009650" cy="574675"/>
            </a:xfrm>
            <a:prstGeom prst="rect">
              <a:avLst/>
            </a:prstGeom>
            <a:solidFill>
              <a:srgbClr val="FFC000"/>
            </a:solidFill>
            <a:ln w="28575" algn="ctr">
              <a:solidFill>
                <a:srgbClr val="FF9900"/>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B050"/>
                </a:solidFill>
              </a:endParaRPr>
            </a:p>
          </p:txBody>
        </p:sp>
        <p:sp>
          <p:nvSpPr>
            <p:cNvPr id="19469" name="TextBox 12"/>
            <p:cNvSpPr txBox="1">
              <a:spLocks noChangeArrowheads="1"/>
            </p:cNvSpPr>
            <p:nvPr/>
          </p:nvSpPr>
          <p:spPr bwMode="auto">
            <a:xfrm>
              <a:off x="8805861" y="4465990"/>
              <a:ext cx="1079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IM column</a:t>
              </a:r>
            </a:p>
            <a:p>
              <a:pPr algn="ctr" eaLnBrk="1" hangingPunct="1"/>
              <a:r>
                <a:rPr lang="en-US" altLang="en-US" sz="1400" dirty="0">
                  <a:solidFill>
                    <a:srgbClr val="000000"/>
                  </a:solidFill>
                </a:rPr>
                <a:t>store</a:t>
              </a:r>
            </a:p>
          </p:txBody>
        </p:sp>
        <p:grpSp>
          <p:nvGrpSpPr>
            <p:cNvPr id="19470" name="Group 15"/>
            <p:cNvGrpSpPr>
              <a:grpSpLocks/>
            </p:cNvGrpSpPr>
            <p:nvPr>
              <p:custDataLst>
                <p:tags r:id="rId2"/>
              </p:custDataLst>
            </p:nvPr>
          </p:nvGrpSpPr>
          <p:grpSpPr bwMode="auto">
            <a:xfrm>
              <a:off x="9166224" y="5140324"/>
              <a:ext cx="792163" cy="590550"/>
              <a:chOff x="4644008" y="4925932"/>
              <a:chExt cx="791942" cy="591300"/>
            </a:xfrm>
          </p:grpSpPr>
          <p:pic>
            <p:nvPicPr>
              <p:cNvPr id="19481" name="Picture 36"/>
              <p:cNvPicPr>
                <a:picLocks noChangeAspect="1"/>
              </p:cNvPicPr>
              <p:nvPr/>
            </p:nvPicPr>
            <p:blipFill>
              <a:blip r:embed="rId6">
                <a:extLst>
                  <a:ext uri="{28A0092B-C50C-407E-A947-70E740481C1C}">
                    <a14:useLocalDpi xmlns:a14="http://schemas.microsoft.com/office/drawing/2010/main" val="0"/>
                  </a:ext>
                </a:extLst>
              </a:blip>
              <a:srcRect r="24857"/>
              <a:stretch>
                <a:fillRect/>
              </a:stretch>
            </p:blipFill>
            <p:spPr bwMode="auto">
              <a:xfrm>
                <a:off x="4644008" y="4925932"/>
                <a:ext cx="720080" cy="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2" name="Rectangle 14"/>
              <p:cNvSpPr>
                <a:spLocks noChangeArrowheads="1"/>
              </p:cNvSpPr>
              <p:nvPr/>
            </p:nvSpPr>
            <p:spPr bwMode="auto">
              <a:xfrm>
                <a:off x="5328000" y="4940275"/>
                <a:ext cx="107950" cy="288925"/>
              </a:xfrm>
              <a:prstGeom prst="rect">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cxnSp>
          <p:nvCxnSpPr>
            <p:cNvPr id="19471" name="Straight Connector 19"/>
            <p:cNvCxnSpPr>
              <a:cxnSpLocks noChangeShapeType="1"/>
            </p:cNvCxnSpPr>
            <p:nvPr/>
          </p:nvCxnSpPr>
          <p:spPr bwMode="auto">
            <a:xfrm>
              <a:off x="9958387" y="5572124"/>
              <a:ext cx="504825"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9472" name="Straight Arrow Connector 21"/>
            <p:cNvCxnSpPr>
              <a:cxnSpLocks noChangeShapeType="1"/>
            </p:cNvCxnSpPr>
            <p:nvPr/>
          </p:nvCxnSpPr>
          <p:spPr bwMode="auto">
            <a:xfrm flipV="1">
              <a:off x="10463211" y="5013324"/>
              <a:ext cx="0" cy="558800"/>
            </a:xfrm>
            <a:prstGeom prst="straightConnector1">
              <a:avLst/>
            </a:prstGeom>
            <a:noFill/>
            <a:ln w="28575" algn="ctr">
              <a:solidFill>
                <a:schemeClr val="tx1"/>
              </a:solidFill>
              <a:round/>
              <a:headEnd type="none" w="lg" len="lg"/>
              <a:tailEnd type="triangle" w="lg" len="lg"/>
            </a:ln>
            <a:extLst>
              <a:ext uri="{909E8E84-426E-40DD-AFC4-6F175D3DCCD1}">
                <a14:hiddenFill xmlns:a14="http://schemas.microsoft.com/office/drawing/2010/main">
                  <a:noFill/>
                </a14:hiddenFill>
              </a:ext>
            </a:extLst>
          </p:spPr>
        </p:cxnSp>
        <p:grpSp>
          <p:nvGrpSpPr>
            <p:cNvPr id="19473" name="Group 78"/>
            <p:cNvGrpSpPr>
              <a:grpSpLocks/>
            </p:cNvGrpSpPr>
            <p:nvPr>
              <p:custDataLst>
                <p:tags r:id="rId3"/>
              </p:custDataLst>
            </p:nvPr>
          </p:nvGrpSpPr>
          <p:grpSpPr bwMode="auto">
            <a:xfrm>
              <a:off x="6286499" y="5283199"/>
              <a:ext cx="542925" cy="360362"/>
              <a:chOff x="6476211" y="1517935"/>
              <a:chExt cx="592597" cy="745038"/>
            </a:xfrm>
          </p:grpSpPr>
          <p:pic>
            <p:nvPicPr>
              <p:cNvPr id="19476"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621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7"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162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03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2427"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86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474" name="Straight Arrow Connector 36"/>
            <p:cNvCxnSpPr>
              <a:cxnSpLocks noChangeShapeType="1"/>
            </p:cNvCxnSpPr>
            <p:nvPr/>
          </p:nvCxnSpPr>
          <p:spPr bwMode="auto">
            <a:xfrm flipV="1">
              <a:off x="8950323" y="4995861"/>
              <a:ext cx="0" cy="431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90248984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25"/>
          <p:cNvSpPr>
            <a:spLocks noGrp="1"/>
          </p:cNvSpPr>
          <p:nvPr>
            <p:ph type="title"/>
          </p:nvPr>
        </p:nvSpPr>
        <p:spPr/>
        <p:txBody>
          <a:bodyPr/>
          <a:lstStyle/>
          <a:p>
            <a:pPr eaLnBrk="1" hangingPunct="1"/>
            <a:endParaRPr lang="en-US" altLang="en-US" dirty="0"/>
          </a:p>
        </p:txBody>
      </p:sp>
      <p:sp>
        <p:nvSpPr>
          <p:cNvPr id="20483" name="Content Placeholder 26"/>
          <p:cNvSpPr>
            <a:spLocks noGrp="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412364224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1729269" y="2995297"/>
            <a:ext cx="8730287" cy="2917259"/>
            <a:chOff x="830654" y="1268641"/>
            <a:chExt cx="7482693" cy="3030071"/>
          </a:xfrm>
        </p:grpSpPr>
        <p:sp>
          <p:nvSpPr>
            <p:cNvPr id="37" name="Freeform 3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8" name="Rounded Rectangle 3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1506" name="Rectangle 12"/>
          <p:cNvSpPr>
            <a:spLocks noGrp="1" noChangeArrowheads="1"/>
          </p:cNvSpPr>
          <p:nvPr>
            <p:ph type="title"/>
          </p:nvPr>
        </p:nvSpPr>
        <p:spPr>
          <a:xfrm>
            <a:off x="837982" y="365127"/>
            <a:ext cx="10209430" cy="805920"/>
          </a:xfrm>
        </p:spPr>
        <p:txBody>
          <a:bodyPr/>
          <a:lstStyle/>
          <a:p>
            <a:pPr eaLnBrk="1" hangingPunct="1"/>
            <a:r>
              <a:rPr lang="en-US" altLang="en-US" dirty="0"/>
              <a:t>In-Memory Column Store: Overview</a:t>
            </a:r>
          </a:p>
        </p:txBody>
      </p:sp>
      <p:sp>
        <p:nvSpPr>
          <p:cNvPr id="21507" name="Rectangle 13"/>
          <p:cNvSpPr>
            <a:spLocks noGrp="1" noChangeArrowheads="1"/>
          </p:cNvSpPr>
          <p:nvPr>
            <p:ph idx="1"/>
          </p:nvPr>
        </p:nvSpPr>
        <p:spPr>
          <a:xfrm>
            <a:off x="622138" y="1242485"/>
            <a:ext cx="10944549" cy="1539731"/>
          </a:xfrm>
        </p:spPr>
        <p:txBody>
          <a:bodyPr/>
          <a:lstStyle/>
          <a:p>
            <a:pPr lvl="1" eaLnBrk="1" hangingPunct="1"/>
            <a:r>
              <a:rPr lang="en-US" altLang="en-US" dirty="0"/>
              <a:t>A pool in the SGA: In-Memory column store</a:t>
            </a:r>
          </a:p>
          <a:p>
            <a:pPr lvl="2" eaLnBrk="1" hangingPunct="1"/>
            <a:r>
              <a:rPr lang="en-US" altLang="en-US" dirty="0"/>
              <a:t>Segments populated into the IM column store are converted into a columnar format.</a:t>
            </a:r>
          </a:p>
          <a:p>
            <a:pPr lvl="2" eaLnBrk="1" hangingPunct="1"/>
            <a:r>
              <a:rPr lang="en-US" altLang="en-US" dirty="0"/>
              <a:t>In-Memory segments are transactionally consistent with the buffer cache.</a:t>
            </a:r>
          </a:p>
          <a:p>
            <a:pPr lvl="1" eaLnBrk="1" hangingPunct="1"/>
            <a:r>
              <a:rPr lang="en-US" altLang="en-US" dirty="0"/>
              <a:t>Only one segment on disk and in row format</a:t>
            </a:r>
          </a:p>
        </p:txBody>
      </p:sp>
      <p:grpSp>
        <p:nvGrpSpPr>
          <p:cNvPr id="2" name="Group 1"/>
          <p:cNvGrpSpPr/>
          <p:nvPr/>
        </p:nvGrpSpPr>
        <p:grpSpPr>
          <a:xfrm>
            <a:off x="1751012" y="3222625"/>
            <a:ext cx="8111918" cy="2263775"/>
            <a:chOff x="2230644" y="3975101"/>
            <a:chExt cx="8111918" cy="2263775"/>
          </a:xfrm>
        </p:grpSpPr>
        <p:cxnSp>
          <p:nvCxnSpPr>
            <p:cNvPr id="21508" name="Straight Arrow Connector 7"/>
            <p:cNvCxnSpPr>
              <a:cxnSpLocks noChangeShapeType="1"/>
            </p:cNvCxnSpPr>
            <p:nvPr/>
          </p:nvCxnSpPr>
          <p:spPr bwMode="auto">
            <a:xfrm>
              <a:off x="3357563" y="4437063"/>
              <a:ext cx="936625" cy="0"/>
            </a:xfrm>
            <a:prstGeom prst="straightConnector1">
              <a:avLst/>
            </a:prstGeom>
            <a:noFill/>
            <a:ln w="4127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21509" name="Straight Arrow Connector 8"/>
            <p:cNvCxnSpPr>
              <a:cxnSpLocks noChangeShapeType="1"/>
            </p:cNvCxnSpPr>
            <p:nvPr/>
          </p:nvCxnSpPr>
          <p:spPr bwMode="auto">
            <a:xfrm>
              <a:off x="3357563" y="5876925"/>
              <a:ext cx="936625" cy="0"/>
            </a:xfrm>
            <a:prstGeom prst="straightConnector1">
              <a:avLst/>
            </a:prstGeom>
            <a:noFill/>
            <a:ln w="41275" algn="ctr">
              <a:solidFill>
                <a:srgbClr val="FFC000"/>
              </a:solidFill>
              <a:round/>
              <a:headEnd/>
              <a:tailEnd type="triangle" w="lg" len="lg"/>
            </a:ln>
            <a:extLst>
              <a:ext uri="{909E8E84-426E-40DD-AFC4-6F175D3DCCD1}">
                <a14:hiddenFill xmlns:a14="http://schemas.microsoft.com/office/drawing/2010/main">
                  <a:noFill/>
                </a14:hiddenFill>
              </a:ext>
            </a:extLst>
          </p:spPr>
        </p:cxnSp>
        <p:sp>
          <p:nvSpPr>
            <p:cNvPr id="21510" name="Rectangle 29"/>
            <p:cNvSpPr>
              <a:spLocks noChangeArrowheads="1"/>
            </p:cNvSpPr>
            <p:nvPr/>
          </p:nvSpPr>
          <p:spPr bwMode="auto">
            <a:xfrm>
              <a:off x="4438651" y="3975101"/>
              <a:ext cx="4319587" cy="1152525"/>
            </a:xfrm>
            <a:prstGeom prst="rect">
              <a:avLst/>
            </a:prstGeom>
            <a:solidFill>
              <a:srgbClr val="92D050"/>
            </a:solidFill>
            <a:ln w="28575" algn="ctr">
              <a:solidFill>
                <a:srgbClr val="00B050"/>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B050"/>
                </a:solidFill>
              </a:endParaRPr>
            </a:p>
          </p:txBody>
        </p:sp>
        <p:sp>
          <p:nvSpPr>
            <p:cNvPr id="36" name="Round Same Side Corner Rectangle 35"/>
            <p:cNvSpPr>
              <a:spLocks noChangeArrowheads="1"/>
            </p:cNvSpPr>
            <p:nvPr/>
          </p:nvSpPr>
          <p:spPr bwMode="auto">
            <a:xfrm>
              <a:off x="4438651" y="5229226"/>
              <a:ext cx="4319587" cy="1008063"/>
            </a:xfrm>
            <a:prstGeom prst="round2SameRect">
              <a:avLst/>
            </a:prstGeom>
            <a:solidFill>
              <a:srgbClr val="FFC000"/>
            </a:solidFill>
            <a:ln w="28575" algn="ctr">
              <a:solidFill>
                <a:srgbClr val="FFC000"/>
              </a:solidFill>
              <a:round/>
              <a:headEnd type="none" w="sm" len="sm"/>
              <a:tailEnd type="none" w="sm" len="sm"/>
            </a:ln>
          </p:spPr>
          <p:txBody>
            <a:bodyPr/>
            <a:lstStyle/>
            <a:p>
              <a:pPr algn="ctr" defTabSz="228600">
                <a:defRPr/>
              </a:pPr>
              <a:endParaRPr lang="en-US" dirty="0">
                <a:solidFill>
                  <a:srgbClr val="00B050"/>
                </a:solidFill>
                <a:latin typeface="Arial" charset="0"/>
                <a:cs typeface="Arial" charset="0"/>
              </a:endParaRPr>
            </a:p>
          </p:txBody>
        </p:sp>
        <p:sp>
          <p:nvSpPr>
            <p:cNvPr id="21512" name="Rectangle 37"/>
            <p:cNvSpPr>
              <a:spLocks noChangeArrowheads="1"/>
            </p:cNvSpPr>
            <p:nvPr/>
          </p:nvSpPr>
          <p:spPr bwMode="auto">
            <a:xfrm>
              <a:off x="4365625" y="4767263"/>
              <a:ext cx="2665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8000"/>
                  </a:solidFill>
                </a:rPr>
                <a:t>Segments in row format</a:t>
              </a:r>
              <a:endParaRPr lang="en-US" altLang="en-US" sz="1600" b="1" dirty="0">
                <a:solidFill>
                  <a:srgbClr val="008000"/>
                </a:solidFill>
                <a:latin typeface="Courier New" panose="02070309020205020404" pitchFamily="49" charset="0"/>
                <a:cs typeface="Courier New" panose="02070309020205020404" pitchFamily="49" charset="0"/>
              </a:endParaRPr>
            </a:p>
          </p:txBody>
        </p:sp>
        <p:sp>
          <p:nvSpPr>
            <p:cNvPr id="21513" name="Rectangle 38"/>
            <p:cNvSpPr>
              <a:spLocks noChangeArrowheads="1"/>
            </p:cNvSpPr>
            <p:nvPr/>
          </p:nvSpPr>
          <p:spPr bwMode="auto">
            <a:xfrm>
              <a:off x="4365625" y="5949951"/>
              <a:ext cx="3168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1" algn="ctr" eaLnBrk="1" hangingPunct="1"/>
              <a:r>
                <a:rPr lang="en-US" altLang="en-US" sz="1600" b="1" dirty="0">
                  <a:solidFill>
                    <a:srgbClr val="C00000"/>
                  </a:solidFill>
                </a:rPr>
                <a:t>Segments in columnar format</a:t>
              </a:r>
              <a:endParaRPr lang="en-US" altLang="en-US" sz="1600" b="1" dirty="0">
                <a:solidFill>
                  <a:srgbClr val="C00000"/>
                </a:solidFill>
                <a:latin typeface="Courier New" panose="02070309020205020404" pitchFamily="49" charset="0"/>
                <a:cs typeface="Courier New" panose="02070309020205020404" pitchFamily="49" charset="0"/>
              </a:endParaRPr>
            </a:p>
          </p:txBody>
        </p:sp>
        <p:sp>
          <p:nvSpPr>
            <p:cNvPr id="21514" name="Rectangle 28"/>
            <p:cNvSpPr>
              <a:spLocks noChangeArrowheads="1"/>
            </p:cNvSpPr>
            <p:nvPr/>
          </p:nvSpPr>
          <p:spPr bwMode="auto">
            <a:xfrm>
              <a:off x="8946363" y="4933080"/>
              <a:ext cx="1352535" cy="54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Tables in </a:t>
              </a:r>
            </a:p>
            <a:p>
              <a:pPr algn="ctr" eaLnBrk="1" hangingPunct="1"/>
              <a:r>
                <a:rPr lang="en-US" altLang="en-US" sz="1600" b="1" dirty="0">
                  <a:solidFill>
                    <a:srgbClr val="000000"/>
                  </a:solidFill>
                </a:rPr>
                <a:t>dual format</a:t>
              </a:r>
            </a:p>
          </p:txBody>
        </p:sp>
        <p:cxnSp>
          <p:nvCxnSpPr>
            <p:cNvPr id="21515" name="Straight Arrow Connector 60"/>
            <p:cNvCxnSpPr>
              <a:cxnSpLocks noChangeShapeType="1"/>
            </p:cNvCxnSpPr>
            <p:nvPr/>
          </p:nvCxnSpPr>
          <p:spPr bwMode="auto">
            <a:xfrm flipH="1" flipV="1">
              <a:off x="8542338" y="4572000"/>
              <a:ext cx="576263" cy="358775"/>
            </a:xfrm>
            <a:prstGeom prst="straightConnector1">
              <a:avLst/>
            </a:prstGeom>
            <a:noFill/>
            <a:ln w="28575" algn="ctr">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21516" name="Straight Arrow Connector 66"/>
            <p:cNvCxnSpPr>
              <a:cxnSpLocks noChangeShapeType="1"/>
            </p:cNvCxnSpPr>
            <p:nvPr/>
          </p:nvCxnSpPr>
          <p:spPr bwMode="auto">
            <a:xfrm flipH="1">
              <a:off x="8542338" y="5410200"/>
              <a:ext cx="504825" cy="504825"/>
            </a:xfrm>
            <a:prstGeom prst="straightConnector1">
              <a:avLst/>
            </a:prstGeom>
            <a:noFill/>
            <a:ln w="28575" algn="ctr">
              <a:solidFill>
                <a:srgbClr val="DA8200"/>
              </a:solidFill>
              <a:round/>
              <a:headEnd/>
              <a:tailEnd type="triangle" w="lg" len="lg"/>
            </a:ln>
            <a:extLst>
              <a:ext uri="{909E8E84-426E-40DD-AFC4-6F175D3DCCD1}">
                <a14:hiddenFill xmlns:a14="http://schemas.microsoft.com/office/drawing/2010/main">
                  <a:noFill/>
                </a14:hiddenFill>
              </a:ext>
            </a:extLst>
          </p:spPr>
        </p:cxnSp>
        <p:sp>
          <p:nvSpPr>
            <p:cNvPr id="21517" name="TextBox 68"/>
            <p:cNvSpPr txBox="1">
              <a:spLocks noChangeArrowheads="1"/>
            </p:cNvSpPr>
            <p:nvPr/>
          </p:nvSpPr>
          <p:spPr bwMode="auto">
            <a:xfrm>
              <a:off x="4438650" y="4038600"/>
              <a:ext cx="1873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Buffer cache</a:t>
              </a:r>
            </a:p>
          </p:txBody>
        </p:sp>
        <p:sp>
          <p:nvSpPr>
            <p:cNvPr id="21518" name="TextBox 69"/>
            <p:cNvSpPr txBox="1">
              <a:spLocks noChangeArrowheads="1"/>
            </p:cNvSpPr>
            <p:nvPr/>
          </p:nvSpPr>
          <p:spPr bwMode="auto">
            <a:xfrm>
              <a:off x="4438650" y="5292725"/>
              <a:ext cx="2736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In-memory column store</a:t>
              </a:r>
            </a:p>
          </p:txBody>
        </p:sp>
        <p:pic>
          <p:nvPicPr>
            <p:cNvPr id="21519" name="PPTShape_1"/>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r="24857"/>
            <a:stretch>
              <a:fillRect/>
            </a:stretch>
          </p:blipFill>
          <p:spPr bwMode="auto">
            <a:xfrm>
              <a:off x="7677944" y="4255560"/>
              <a:ext cx="8651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20" name="Group 78"/>
            <p:cNvGrpSpPr>
              <a:grpSpLocks/>
            </p:cNvGrpSpPr>
            <p:nvPr>
              <p:custDataLst>
                <p:tags r:id="rId3"/>
              </p:custDataLst>
            </p:nvPr>
          </p:nvGrpSpPr>
          <p:grpSpPr bwMode="auto">
            <a:xfrm>
              <a:off x="7605713" y="5518150"/>
              <a:ext cx="542925" cy="647700"/>
              <a:chOff x="6476211" y="1517935"/>
              <a:chExt cx="592597" cy="745038"/>
            </a:xfrm>
          </p:grpSpPr>
          <p:pic>
            <p:nvPicPr>
              <p:cNvPr id="21533"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621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162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5"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03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2427"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86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1" name="TextBox 32"/>
            <p:cNvSpPr txBox="1">
              <a:spLocks noChangeArrowheads="1"/>
            </p:cNvSpPr>
            <p:nvPr/>
          </p:nvSpPr>
          <p:spPr bwMode="auto">
            <a:xfrm>
              <a:off x="7896225" y="4325938"/>
              <a:ext cx="6477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b="1" dirty="0"/>
                <a:t>ORDER</a:t>
              </a:r>
            </a:p>
          </p:txBody>
        </p:sp>
        <p:sp>
          <p:nvSpPr>
            <p:cNvPr id="21522" name="Rectangle 62"/>
            <p:cNvSpPr>
              <a:spLocks noChangeArrowheads="1"/>
            </p:cNvSpPr>
            <p:nvPr/>
          </p:nvSpPr>
          <p:spPr bwMode="auto">
            <a:xfrm>
              <a:off x="8434387" y="4189414"/>
              <a:ext cx="107950" cy="288925"/>
            </a:xfrm>
            <a:prstGeom prst="rect">
              <a:avLst/>
            </a:prstGeom>
            <a:solidFill>
              <a:srgbClr val="92D050"/>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 </a:t>
              </a:r>
            </a:p>
          </p:txBody>
        </p:sp>
        <p:sp>
          <p:nvSpPr>
            <p:cNvPr id="21523" name="PPTShape_2"/>
            <p:cNvSpPr txBox="1">
              <a:spLocks noChangeArrowheads="1"/>
            </p:cNvSpPr>
            <p:nvPr/>
          </p:nvSpPr>
          <p:spPr bwMode="auto">
            <a:xfrm>
              <a:off x="7462837" y="3976688"/>
              <a:ext cx="1295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latin typeface="Courier New" panose="02070309020205020404" pitchFamily="49" charset="0"/>
                  <a:cs typeface="Courier New" panose="02070309020205020404" pitchFamily="49" charset="0"/>
                </a:rPr>
                <a:t>ORDERS</a:t>
              </a:r>
              <a:r>
                <a:rPr lang="en-US" altLang="en-US" sz="1200" b="1" dirty="0"/>
                <a:t> table</a:t>
              </a:r>
            </a:p>
          </p:txBody>
        </p:sp>
        <p:sp>
          <p:nvSpPr>
            <p:cNvPr id="21524" name="PPTShape_3"/>
            <p:cNvSpPr txBox="1">
              <a:spLocks noChangeArrowheads="1"/>
            </p:cNvSpPr>
            <p:nvPr/>
          </p:nvSpPr>
          <p:spPr bwMode="auto">
            <a:xfrm>
              <a:off x="7246938" y="5229226"/>
              <a:ext cx="12223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latin typeface="Courier New" panose="02070309020205020404" pitchFamily="49" charset="0"/>
                  <a:cs typeface="Courier New" panose="02070309020205020404" pitchFamily="49" charset="0"/>
                </a:rPr>
                <a:t>ORDERS </a:t>
              </a:r>
              <a:r>
                <a:rPr lang="en-US" altLang="en-US" sz="1200" b="1" dirty="0"/>
                <a:t>table</a:t>
              </a:r>
            </a:p>
          </p:txBody>
        </p:sp>
        <p:sp>
          <p:nvSpPr>
            <p:cNvPr id="21525" name="Oval 34"/>
            <p:cNvSpPr>
              <a:spLocks noChangeArrowheads="1"/>
            </p:cNvSpPr>
            <p:nvPr/>
          </p:nvSpPr>
          <p:spPr bwMode="auto">
            <a:xfrm>
              <a:off x="8902700" y="5589588"/>
              <a:ext cx="1439862" cy="431800"/>
            </a:xfrm>
            <a:prstGeom prst="ellipse">
              <a:avLst/>
            </a:prstGeom>
            <a:noFill/>
            <a:ln w="28575" algn="ctr">
              <a:solidFill>
                <a:srgbClr val="FFC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SELECT</a:t>
              </a:r>
            </a:p>
          </p:txBody>
        </p:sp>
        <p:sp>
          <p:nvSpPr>
            <p:cNvPr id="21526" name="Oval 35"/>
            <p:cNvSpPr>
              <a:spLocks noChangeArrowheads="1"/>
            </p:cNvSpPr>
            <p:nvPr/>
          </p:nvSpPr>
          <p:spPr bwMode="auto">
            <a:xfrm>
              <a:off x="8902700" y="4221164"/>
              <a:ext cx="1439862" cy="503237"/>
            </a:xfrm>
            <a:prstGeom prst="ellipse">
              <a:avLst/>
            </a:prstGeom>
            <a:noFill/>
            <a:ln w="28575" algn="ctr">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DMLs</a:t>
              </a:r>
            </a:p>
          </p:txBody>
        </p:sp>
        <p:sp>
          <p:nvSpPr>
            <p:cNvPr id="21527" name="PPTShape_4"/>
            <p:cNvSpPr txBox="1">
              <a:spLocks noChangeArrowheads="1"/>
            </p:cNvSpPr>
            <p:nvPr/>
          </p:nvSpPr>
          <p:spPr bwMode="auto">
            <a:xfrm>
              <a:off x="6381750" y="3976689"/>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latin typeface="Courier New" panose="02070309020205020404" pitchFamily="49" charset="0"/>
                  <a:cs typeface="Courier New" panose="02070309020205020404" pitchFamily="49" charset="0"/>
                </a:rPr>
                <a:t>EMP </a:t>
              </a:r>
              <a:r>
                <a:rPr lang="en-US" altLang="en-US" sz="1200" b="1" dirty="0"/>
                <a:t>table</a:t>
              </a:r>
            </a:p>
          </p:txBody>
        </p:sp>
        <p:cxnSp>
          <p:nvCxnSpPr>
            <p:cNvPr id="21528" name="Straight Connector 36"/>
            <p:cNvCxnSpPr>
              <a:cxnSpLocks noChangeShapeType="1"/>
            </p:cNvCxnSpPr>
            <p:nvPr/>
          </p:nvCxnSpPr>
          <p:spPr bwMode="auto">
            <a:xfrm>
              <a:off x="3357562" y="4437063"/>
              <a:ext cx="0" cy="1439862"/>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pic>
          <p:nvPicPr>
            <p:cNvPr id="21529" name="Picture 36"/>
            <p:cNvPicPr>
              <a:picLocks noChangeAspect="1"/>
            </p:cNvPicPr>
            <p:nvPr>
              <p:custDataLst>
                <p:tags r:id="rId4"/>
              </p:custDataLst>
            </p:nvPr>
          </p:nvPicPr>
          <p:blipFill>
            <a:blip r:embed="rId9">
              <a:extLst>
                <a:ext uri="{28A0092B-C50C-407E-A947-70E740481C1C}">
                  <a14:useLocalDpi xmlns:a14="http://schemas.microsoft.com/office/drawing/2010/main" val="0"/>
                </a:ext>
              </a:extLst>
            </a:blip>
            <a:srcRect r="24857"/>
            <a:stretch>
              <a:fillRect/>
            </a:stretch>
          </p:blipFill>
          <p:spPr bwMode="auto">
            <a:xfrm>
              <a:off x="6673057" y="4264026"/>
              <a:ext cx="4968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0" name="Rectangle 62"/>
            <p:cNvSpPr>
              <a:spLocks noChangeArrowheads="1"/>
            </p:cNvSpPr>
            <p:nvPr/>
          </p:nvSpPr>
          <p:spPr bwMode="auto">
            <a:xfrm>
              <a:off x="6938962" y="4284664"/>
              <a:ext cx="107950" cy="288925"/>
            </a:xfrm>
            <a:prstGeom prst="rect">
              <a:avLst/>
            </a:prstGeom>
            <a:solidFill>
              <a:srgbClr val="92D050"/>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 </a:t>
              </a:r>
            </a:p>
          </p:txBody>
        </p:sp>
        <p:pic>
          <p:nvPicPr>
            <p:cNvPr id="21531" name="Picture 33" descr="D:\D DRIVE\ALL ICONS\OU ICONS\Graphic_Repository\icons\all\peop008.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3926" y="4724401"/>
              <a:ext cx="8540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8"/>
            <p:cNvSpPr>
              <a:spLocks noChangeArrowheads="1"/>
            </p:cNvSpPr>
            <p:nvPr/>
          </p:nvSpPr>
          <p:spPr bwMode="auto">
            <a:xfrm>
              <a:off x="2230644" y="4972071"/>
              <a:ext cx="923799" cy="369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In SGA</a:t>
              </a:r>
            </a:p>
          </p:txBody>
        </p:sp>
      </p:grpSp>
    </p:spTree>
    <p:custDataLst>
      <p:tags r:id="rId1"/>
    </p:custDataLst>
    <p:extLst>
      <p:ext uri="{BB962C8B-B14F-4D97-AF65-F5344CB8AC3E}">
        <p14:creationId xmlns:p14="http://schemas.microsoft.com/office/powerpoint/2010/main" val="346635908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pPr eaLnBrk="1" hangingPunct="1"/>
            <a:endParaRPr lang="en-US" altLang="en-US" dirty="0"/>
          </a:p>
        </p:txBody>
      </p:sp>
    </p:spTree>
    <p:custDataLst>
      <p:tags r:id="rId1"/>
    </p:custDataLst>
    <p:extLst>
      <p:ext uri="{BB962C8B-B14F-4D97-AF65-F5344CB8AC3E}">
        <p14:creationId xmlns:p14="http://schemas.microsoft.com/office/powerpoint/2010/main" val="11082099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550264"/>
          </a:xfrm>
        </p:spPr>
        <p:txBody>
          <a:bodyPr/>
          <a:lstStyle/>
          <a:p>
            <a:r>
              <a:rPr lang="en-US" dirty="0"/>
              <a:t>After completing this lesson, you should be able to:</a:t>
            </a:r>
          </a:p>
          <a:p>
            <a:pPr lvl="1"/>
            <a:r>
              <a:rPr lang="en-US" dirty="0"/>
              <a:t>List the major architectural components of Oracle Database</a:t>
            </a:r>
          </a:p>
          <a:p>
            <a:pPr lvl="1"/>
            <a:r>
              <a:rPr lang="en-US" dirty="0"/>
              <a:t>Explain memory structures</a:t>
            </a:r>
          </a:p>
          <a:p>
            <a:pPr lvl="1"/>
            <a:r>
              <a:rPr lang="en-US" dirty="0"/>
              <a:t>Describe background processes </a:t>
            </a:r>
          </a:p>
          <a:p>
            <a:pPr lvl="1"/>
            <a:r>
              <a:rPr lang="en-US" dirty="0"/>
              <a:t>Correlate logical and physical storage structures</a:t>
            </a:r>
          </a:p>
          <a:p>
            <a:pPr lvl="1"/>
            <a:r>
              <a:rPr lang="en-US" dirty="0"/>
              <a:t>Describe multitenant architecture</a:t>
            </a:r>
          </a:p>
        </p:txBody>
      </p:sp>
      <p:sp>
        <p:nvSpPr>
          <p:cNvPr id="14" name="Rectangle 13"/>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5" name="Picture 14"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Table 77"/>
          <p:cNvGraphicFramePr>
            <a:graphicFrameLocks noGrp="1"/>
          </p:cNvGraphicFramePr>
          <p:nvPr>
            <p:extLst>
              <p:ext uri="{D42A27DB-BD31-4B8C-83A1-F6EECF244321}">
                <p14:modId xmlns:p14="http://schemas.microsoft.com/office/powerpoint/2010/main" val="946090321"/>
              </p:ext>
            </p:extLst>
          </p:nvPr>
        </p:nvGraphicFramePr>
        <p:xfrm>
          <a:off x="2133601" y="1066800"/>
          <a:ext cx="7921625" cy="4760913"/>
        </p:xfrm>
        <a:graphic>
          <a:graphicData uri="http://schemas.openxmlformats.org/drawingml/2006/table">
            <a:tbl>
              <a:tblPr firstRow="1" bandRow="1">
                <a:tableStyleId>{5C22544A-7EE6-4342-B048-85BDC9FD1C3A}</a:tableStyleId>
              </a:tblPr>
              <a:tblGrid>
                <a:gridCol w="3884611">
                  <a:extLst>
                    <a:ext uri="{9D8B030D-6E8A-4147-A177-3AD203B41FA5}">
                      <a16:colId xmlns="" xmlns:a16="http://schemas.microsoft.com/office/drawing/2014/main" val="20000"/>
                    </a:ext>
                  </a:extLst>
                </a:gridCol>
                <a:gridCol w="4037014">
                  <a:extLst>
                    <a:ext uri="{9D8B030D-6E8A-4147-A177-3AD203B41FA5}">
                      <a16:colId xmlns="" xmlns:a16="http://schemas.microsoft.com/office/drawing/2014/main" val="20001"/>
                    </a:ext>
                  </a:extLst>
                </a:gridCol>
              </a:tblGrid>
              <a:tr h="432112">
                <a:tc>
                  <a:txBody>
                    <a:bodyPr/>
                    <a:lstStyle/>
                    <a:p>
                      <a:pPr algn="ctr"/>
                      <a:r>
                        <a:rPr lang="en-US" sz="1600" dirty="0">
                          <a:solidFill>
                            <a:srgbClr val="000000"/>
                          </a:solidFill>
                        </a:rPr>
                        <a:t>Traditional</a:t>
                      </a:r>
                      <a:r>
                        <a:rPr lang="en-US" sz="1600" baseline="0" dirty="0">
                          <a:solidFill>
                            <a:srgbClr val="000000"/>
                          </a:solidFill>
                        </a:rPr>
                        <a:t> Buffer </a:t>
                      </a:r>
                      <a:r>
                        <a:rPr lang="en-US" sz="1600" baseline="0" noProof="0" dirty="0">
                          <a:solidFill>
                            <a:srgbClr val="000000"/>
                          </a:solidFill>
                        </a:rPr>
                        <a:t>Cache</a:t>
                      </a:r>
                      <a:r>
                        <a:rPr lang="en-US" sz="1600" baseline="0" dirty="0">
                          <a:solidFill>
                            <a:srgbClr val="000000"/>
                          </a:solidFill>
                        </a:rPr>
                        <a:t> Usage</a:t>
                      </a:r>
                      <a:endParaRPr lang="en-US" sz="1600" dirty="0">
                        <a:solidFill>
                          <a:srgbClr val="000000"/>
                        </a:solidFill>
                      </a:endParaRPr>
                    </a:p>
                  </a:txBody>
                  <a:tcPr marL="91449" marR="91449" marT="45727" marB="457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solidFill>
                            <a:srgbClr val="000000"/>
                          </a:solidFill>
                        </a:rPr>
                        <a:t>Full Database In-Memory Caching</a:t>
                      </a:r>
                    </a:p>
                  </a:txBody>
                  <a:tcPr marL="91449" marR="91449" marT="45727" marB="457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extLst>
                  <a:ext uri="{0D108BD9-81ED-4DB2-BD59-A6C34878D82A}">
                    <a16:rowId xmlns="" xmlns:a16="http://schemas.microsoft.com/office/drawing/2014/main" val="10000"/>
                  </a:ext>
                </a:extLst>
              </a:tr>
              <a:tr h="4328801">
                <a:tc>
                  <a:txBody>
                    <a:bodyPr/>
                    <a:lstStyle/>
                    <a:p>
                      <a:pPr algn="l"/>
                      <a:endParaRPr lang="en-US" sz="1600" dirty="0">
                        <a:solidFill>
                          <a:srgbClr val="000000"/>
                        </a:solidFill>
                      </a:endParaRPr>
                    </a:p>
                  </a:txBody>
                  <a:tcPr marL="91449" marR="91449" marT="45727" marB="4572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108000"/>
                      <a:r>
                        <a:rPr lang="en-US" sz="1600" dirty="0">
                          <a:solidFill>
                            <a:srgbClr val="000000"/>
                          </a:solidFill>
                        </a:rPr>
                        <a:t>Entire database is loaded into the buffer cache:</a:t>
                      </a:r>
                    </a:p>
                    <a:p>
                      <a:pPr marL="108000"/>
                      <a:endParaRPr lang="en-US" sz="1000" dirty="0">
                        <a:solidFill>
                          <a:srgbClr val="000000"/>
                        </a:solidFill>
                      </a:endParaRPr>
                    </a:p>
                    <a:p>
                      <a:pPr marL="360000" lvl="1">
                        <a:buClr>
                          <a:schemeClr val="accent1"/>
                        </a:buClr>
                        <a:buFont typeface="Arial" pitchFamily="34" charset="0"/>
                        <a:buChar char="•"/>
                      </a:pPr>
                      <a:r>
                        <a:rPr lang="en-US" sz="1600" dirty="0">
                          <a:solidFill>
                            <a:srgbClr val="000000"/>
                          </a:solidFill>
                          <a:latin typeface="+mn-lt"/>
                        </a:rPr>
                        <a:t> Huge performance benefits</a:t>
                      </a:r>
                    </a:p>
                    <a:p>
                      <a:pPr marL="360000" lvl="1">
                        <a:buClr>
                          <a:schemeClr val="accent1"/>
                        </a:buClr>
                        <a:buFont typeface="Arial" pitchFamily="34" charset="0"/>
                        <a:buChar char="•"/>
                      </a:pPr>
                      <a:r>
                        <a:rPr lang="en-US" sz="1600" dirty="0">
                          <a:solidFill>
                            <a:srgbClr val="000000"/>
                          </a:solidFill>
                        </a:rPr>
                        <a:t> Two modes</a:t>
                      </a:r>
                    </a:p>
                    <a:p>
                      <a:pPr marL="637200" lvl="2">
                        <a:buFont typeface="Arial" pitchFamily="34" charset="0"/>
                        <a:buChar char="‒"/>
                      </a:pPr>
                      <a:r>
                        <a:rPr lang="en-US" sz="1400" dirty="0">
                          <a:solidFill>
                            <a:srgbClr val="000000"/>
                          </a:solidFill>
                          <a:latin typeface="+mn-lt"/>
                        </a:rPr>
                        <a:t> Full Database Caching</a:t>
                      </a:r>
                      <a:endParaRPr lang="en-US" sz="1400" dirty="0">
                        <a:solidFill>
                          <a:srgbClr val="000000"/>
                        </a:solidFill>
                      </a:endParaRPr>
                    </a:p>
                    <a:p>
                      <a:pPr marL="637200" lvl="2">
                        <a:buFont typeface="Arial" pitchFamily="34" charset="0"/>
                        <a:buChar char="‒"/>
                      </a:pPr>
                      <a:r>
                        <a:rPr lang="en-US" sz="1400" dirty="0">
                          <a:solidFill>
                            <a:srgbClr val="000000"/>
                          </a:solidFill>
                          <a:latin typeface="+mn-lt"/>
                        </a:rPr>
                        <a:t> Force Full Database Caching</a:t>
                      </a: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None/>
                      </a:pPr>
                      <a:endParaRPr lang="en-US" sz="1600" dirty="0">
                        <a:solidFill>
                          <a:srgbClr val="000000"/>
                        </a:solidFill>
                        <a:latin typeface="+mn-lt"/>
                      </a:endParaRPr>
                    </a:p>
                    <a:p>
                      <a:pPr lvl="1">
                        <a:buFont typeface="Arial" pitchFamily="34" charset="0"/>
                        <a:buNone/>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None/>
                      </a:pPr>
                      <a:endParaRPr lang="en-US" sz="1600" dirty="0">
                        <a:solidFill>
                          <a:srgbClr val="000000"/>
                        </a:solidFill>
                        <a:latin typeface="+mn-lt"/>
                      </a:endParaRPr>
                    </a:p>
                    <a:p>
                      <a:pPr lvl="1">
                        <a:buFont typeface="Arial" pitchFamily="34" charset="0"/>
                        <a:buNone/>
                      </a:pPr>
                      <a:endParaRPr lang="en-US" sz="1600" dirty="0">
                        <a:solidFill>
                          <a:srgbClr val="000000"/>
                        </a:solidFill>
                        <a:latin typeface="Arial" charset="0"/>
                      </a:endParaRPr>
                    </a:p>
                    <a:p>
                      <a:pPr algn="l"/>
                      <a:endParaRPr lang="en-US" sz="1600" dirty="0">
                        <a:solidFill>
                          <a:srgbClr val="000000"/>
                        </a:solidFill>
                      </a:endParaRPr>
                    </a:p>
                  </a:txBody>
                  <a:tcPr marL="91449" marR="91449" marT="45727" marB="4572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 xmlns:a16="http://schemas.microsoft.com/office/drawing/2014/main" val="10001"/>
                  </a:ext>
                </a:extLst>
              </a:tr>
            </a:tbl>
          </a:graphicData>
        </a:graphic>
      </p:graphicFrame>
      <p:sp>
        <p:nvSpPr>
          <p:cNvPr id="23565" name="Title 1"/>
          <p:cNvSpPr>
            <a:spLocks noGrp="1"/>
          </p:cNvSpPr>
          <p:nvPr>
            <p:ph type="title"/>
          </p:nvPr>
        </p:nvSpPr>
        <p:spPr>
          <a:xfrm>
            <a:off x="791260" y="152400"/>
            <a:ext cx="10133230" cy="625474"/>
          </a:xfrm>
        </p:spPr>
        <p:txBody>
          <a:bodyPr>
            <a:normAutofit fontScale="90000"/>
          </a:bodyPr>
          <a:lstStyle/>
          <a:p>
            <a:pPr eaLnBrk="1" hangingPunct="1"/>
            <a:r>
              <a:rPr lang="en-US" altLang="en-US" dirty="0"/>
              <a:t>Full Database In-Memory Caching</a:t>
            </a:r>
          </a:p>
        </p:txBody>
      </p:sp>
      <p:sp>
        <p:nvSpPr>
          <p:cNvPr id="23566" name="Text Box 29"/>
          <p:cNvSpPr txBox="1">
            <a:spLocks noChangeArrowheads="1"/>
          </p:cNvSpPr>
          <p:nvPr/>
        </p:nvSpPr>
        <p:spPr bwMode="gray">
          <a:xfrm>
            <a:off x="2422526" y="1643063"/>
            <a:ext cx="2160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DB_CACHE_SIZE= 10</a:t>
            </a:r>
            <a:r>
              <a:rPr lang="en-US" altLang="en-US" sz="1400" b="1" i="1" dirty="0"/>
              <a:t>g</a:t>
            </a:r>
            <a:r>
              <a:rPr lang="en-US" altLang="en-US" sz="1400" b="1" dirty="0"/>
              <a:t> </a:t>
            </a:r>
          </a:p>
        </p:txBody>
      </p:sp>
      <p:sp>
        <p:nvSpPr>
          <p:cNvPr id="23567" name="Rectangle 83"/>
          <p:cNvSpPr>
            <a:spLocks noChangeArrowheads="1"/>
          </p:cNvSpPr>
          <p:nvPr/>
        </p:nvSpPr>
        <p:spPr bwMode="blackWhite">
          <a:xfrm>
            <a:off x="2797175" y="2009774"/>
            <a:ext cx="1116012" cy="1189038"/>
          </a:xfrm>
          <a:prstGeom prst="rect">
            <a:avLst/>
          </a:prstGeom>
          <a:solidFill>
            <a:srgbClr val="92D05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3568" name="Line 86"/>
          <p:cNvSpPr>
            <a:spLocks noChangeShapeType="1"/>
          </p:cNvSpPr>
          <p:nvPr/>
        </p:nvSpPr>
        <p:spPr bwMode="blackWhite">
          <a:xfrm>
            <a:off x="296227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69" name="Line 87"/>
          <p:cNvSpPr>
            <a:spLocks noChangeShapeType="1"/>
          </p:cNvSpPr>
          <p:nvPr/>
        </p:nvSpPr>
        <p:spPr bwMode="blackWhite">
          <a:xfrm>
            <a:off x="312102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0" name="Line 88"/>
          <p:cNvSpPr>
            <a:spLocks noChangeShapeType="1"/>
          </p:cNvSpPr>
          <p:nvPr/>
        </p:nvSpPr>
        <p:spPr bwMode="blackWhite">
          <a:xfrm>
            <a:off x="3282950"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1" name="Line 89"/>
          <p:cNvSpPr>
            <a:spLocks noChangeShapeType="1"/>
          </p:cNvSpPr>
          <p:nvPr/>
        </p:nvSpPr>
        <p:spPr bwMode="blackWhite">
          <a:xfrm>
            <a:off x="344487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2" name="Line 90"/>
          <p:cNvSpPr>
            <a:spLocks noChangeShapeType="1"/>
          </p:cNvSpPr>
          <p:nvPr/>
        </p:nvSpPr>
        <p:spPr bwMode="blackWhite">
          <a:xfrm>
            <a:off x="3606800"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3" name="Line 91"/>
          <p:cNvSpPr>
            <a:spLocks noChangeShapeType="1"/>
          </p:cNvSpPr>
          <p:nvPr/>
        </p:nvSpPr>
        <p:spPr bwMode="blackWhite">
          <a:xfrm>
            <a:off x="376872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4" name="Line 98"/>
          <p:cNvSpPr>
            <a:spLocks noChangeShapeType="1"/>
          </p:cNvSpPr>
          <p:nvPr/>
        </p:nvSpPr>
        <p:spPr bwMode="blackWhite">
          <a:xfrm>
            <a:off x="2797175" y="2247899"/>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5" name="Line 99"/>
          <p:cNvSpPr>
            <a:spLocks noChangeShapeType="1"/>
          </p:cNvSpPr>
          <p:nvPr/>
        </p:nvSpPr>
        <p:spPr bwMode="blackWhite">
          <a:xfrm>
            <a:off x="2797175" y="2713037"/>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6" name="Line 105"/>
          <p:cNvSpPr>
            <a:spLocks noChangeShapeType="1"/>
          </p:cNvSpPr>
          <p:nvPr/>
        </p:nvSpPr>
        <p:spPr bwMode="blackWhite">
          <a:xfrm>
            <a:off x="2797175" y="2479674"/>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7" name="Line 106"/>
          <p:cNvSpPr>
            <a:spLocks noChangeShapeType="1"/>
          </p:cNvSpPr>
          <p:nvPr/>
        </p:nvSpPr>
        <p:spPr bwMode="blackWhite">
          <a:xfrm>
            <a:off x="2797175" y="2944812"/>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8" name="Rectangle 109"/>
          <p:cNvSpPr>
            <a:spLocks noChangeArrowheads="1"/>
          </p:cNvSpPr>
          <p:nvPr/>
        </p:nvSpPr>
        <p:spPr bwMode="blackWhite">
          <a:xfrm>
            <a:off x="2809876" y="2247900"/>
            <a:ext cx="142875" cy="231775"/>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79" name="Rectangle 110"/>
          <p:cNvSpPr>
            <a:spLocks noChangeArrowheads="1"/>
          </p:cNvSpPr>
          <p:nvPr/>
        </p:nvSpPr>
        <p:spPr bwMode="blackWhite">
          <a:xfrm>
            <a:off x="3292476" y="2012949"/>
            <a:ext cx="142875"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0" name="Rectangle 120"/>
          <p:cNvSpPr>
            <a:spLocks noChangeArrowheads="1"/>
          </p:cNvSpPr>
          <p:nvPr/>
        </p:nvSpPr>
        <p:spPr bwMode="blackWhite">
          <a:xfrm>
            <a:off x="3295650" y="29448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1" name="Rectangle 121"/>
          <p:cNvSpPr>
            <a:spLocks noChangeArrowheads="1"/>
          </p:cNvSpPr>
          <p:nvPr/>
        </p:nvSpPr>
        <p:spPr bwMode="blackWhite">
          <a:xfrm>
            <a:off x="3133725" y="2944812"/>
            <a:ext cx="139700"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2" name="Rectangle 122"/>
          <p:cNvSpPr>
            <a:spLocks noChangeArrowheads="1"/>
          </p:cNvSpPr>
          <p:nvPr/>
        </p:nvSpPr>
        <p:spPr bwMode="blackWhite">
          <a:xfrm>
            <a:off x="3454401" y="2944812"/>
            <a:ext cx="142875"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3" name="TextBox 98"/>
          <p:cNvSpPr txBox="1">
            <a:spLocks noChangeArrowheads="1"/>
          </p:cNvSpPr>
          <p:nvPr/>
        </p:nvSpPr>
        <p:spPr bwMode="auto">
          <a:xfrm>
            <a:off x="2278062" y="243522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t>LRU</a:t>
            </a:r>
          </a:p>
          <a:p>
            <a:pPr eaLnBrk="1" hangingPunct="1"/>
            <a:r>
              <a:rPr lang="en-US" altLang="en-US" sz="1200" dirty="0"/>
              <a:t>algo</a:t>
            </a:r>
          </a:p>
        </p:txBody>
      </p:sp>
      <p:sp>
        <p:nvSpPr>
          <p:cNvPr id="76" name="TextBox 98"/>
          <p:cNvSpPr txBox="1">
            <a:spLocks noChangeArrowheads="1"/>
          </p:cNvSpPr>
          <p:nvPr/>
        </p:nvSpPr>
        <p:spPr bwMode="auto">
          <a:xfrm>
            <a:off x="3894077" y="2722562"/>
            <a:ext cx="400110" cy="647700"/>
          </a:xfrm>
          <a:prstGeom prst="rect">
            <a:avLst/>
          </a:prstGeom>
          <a:noFill/>
          <a:ln w="9525">
            <a:noFill/>
            <a:miter lim="800000"/>
            <a:headEnd/>
            <a:tailEnd/>
          </a:ln>
        </p:spPr>
        <p:txBody>
          <a:bodyPr vert="vert">
            <a:spAutoFit/>
          </a:bodyPr>
          <a:lstStyle/>
          <a:p>
            <a:pPr>
              <a:defRPr/>
            </a:pPr>
            <a:r>
              <a:rPr lang="en-US" sz="1400" dirty="0"/>
              <a:t>OLTP</a:t>
            </a:r>
          </a:p>
        </p:txBody>
      </p:sp>
      <p:sp>
        <p:nvSpPr>
          <p:cNvPr id="77" name="TextBox 98"/>
          <p:cNvSpPr txBox="1">
            <a:spLocks noChangeArrowheads="1"/>
          </p:cNvSpPr>
          <p:nvPr/>
        </p:nvSpPr>
        <p:spPr bwMode="auto">
          <a:xfrm>
            <a:off x="3913127" y="2003424"/>
            <a:ext cx="400110" cy="863600"/>
          </a:xfrm>
          <a:prstGeom prst="rect">
            <a:avLst/>
          </a:prstGeom>
          <a:noFill/>
          <a:ln w="9525">
            <a:noFill/>
            <a:miter lim="800000"/>
            <a:headEnd/>
            <a:tailEnd/>
          </a:ln>
        </p:spPr>
        <p:txBody>
          <a:bodyPr vert="vert">
            <a:spAutoFit/>
          </a:bodyPr>
          <a:lstStyle/>
          <a:p>
            <a:pPr>
              <a:defRPr/>
            </a:pPr>
            <a:r>
              <a:rPr lang="en-US" sz="1400" dirty="0"/>
              <a:t>Scans +</a:t>
            </a:r>
          </a:p>
        </p:txBody>
      </p:sp>
      <p:sp>
        <p:nvSpPr>
          <p:cNvPr id="23586" name="Flowchart: Magnetic Disk 60"/>
          <p:cNvSpPr>
            <a:spLocks noChangeArrowheads="1"/>
          </p:cNvSpPr>
          <p:nvPr/>
        </p:nvSpPr>
        <p:spPr bwMode="auto">
          <a:xfrm>
            <a:off x="2854325" y="4667250"/>
            <a:ext cx="1008062" cy="735013"/>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2000" b="1" dirty="0"/>
          </a:p>
        </p:txBody>
      </p:sp>
      <p:sp>
        <p:nvSpPr>
          <p:cNvPr id="23587" name="Rectangle 116"/>
          <p:cNvSpPr>
            <a:spLocks noChangeArrowheads="1"/>
          </p:cNvSpPr>
          <p:nvPr/>
        </p:nvSpPr>
        <p:spPr bwMode="blackWhite">
          <a:xfrm>
            <a:off x="4078287" y="4522787"/>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85" name="TextBox 84"/>
          <p:cNvSpPr txBox="1"/>
          <p:nvPr/>
        </p:nvSpPr>
        <p:spPr>
          <a:xfrm>
            <a:off x="3933825" y="4749799"/>
            <a:ext cx="1924050" cy="292100"/>
          </a:xfrm>
          <a:prstGeom prst="rect">
            <a:avLst/>
          </a:prstGeom>
          <a:noFill/>
        </p:spPr>
        <p:txBody>
          <a:bodyPr wrap="none">
            <a:spAutoFit/>
          </a:bodyPr>
          <a:lstStyle/>
          <a:p>
            <a:pPr>
              <a:defRPr/>
            </a:pPr>
            <a:r>
              <a:rPr lang="en-US" sz="1300" dirty="0"/>
              <a:t>Table </a:t>
            </a:r>
            <a:r>
              <a:rPr lang="en-US" sz="1300" dirty="0">
                <a:latin typeface="Courier New" pitchFamily="49" charset="0"/>
                <a:cs typeface="Courier New" pitchFamily="49" charset="0"/>
              </a:rPr>
              <a:t>HR.EMPLOYEES </a:t>
            </a:r>
            <a:endParaRPr lang="en-US" sz="1300" dirty="0">
              <a:latin typeface="+mj-lt"/>
              <a:cs typeface="Courier New" pitchFamily="49" charset="0"/>
            </a:endParaRPr>
          </a:p>
        </p:txBody>
      </p:sp>
      <p:sp>
        <p:nvSpPr>
          <p:cNvPr id="23589" name="Rectangle 120"/>
          <p:cNvSpPr>
            <a:spLocks noChangeArrowheads="1"/>
          </p:cNvSpPr>
          <p:nvPr/>
        </p:nvSpPr>
        <p:spPr bwMode="blackWhite">
          <a:xfrm>
            <a:off x="4078287" y="50276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0" name="TextBox 58"/>
          <p:cNvSpPr txBox="1">
            <a:spLocks noChangeArrowheads="1"/>
          </p:cNvSpPr>
          <p:nvPr/>
        </p:nvSpPr>
        <p:spPr bwMode="auto">
          <a:xfrm>
            <a:off x="3933825" y="5310188"/>
            <a:ext cx="1427162"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00" dirty="0"/>
              <a:t>Table </a:t>
            </a:r>
            <a:r>
              <a:rPr lang="en-US" altLang="en-US" sz="1300" dirty="0">
                <a:latin typeface="Courier New" panose="02070309020205020404" pitchFamily="49" charset="0"/>
                <a:cs typeface="Courier New" panose="02070309020205020404" pitchFamily="49" charset="0"/>
              </a:rPr>
              <a:t>SH.SALES</a:t>
            </a:r>
            <a:endParaRPr lang="en-US" altLang="en-US" sz="1300" dirty="0">
              <a:solidFill>
                <a:schemeClr val="accent2"/>
              </a:solidFill>
              <a:latin typeface="Courier New" panose="02070309020205020404" pitchFamily="49" charset="0"/>
              <a:cs typeface="Courier New" panose="02070309020205020404" pitchFamily="49" charset="0"/>
            </a:endParaRPr>
          </a:p>
        </p:txBody>
      </p:sp>
      <p:sp>
        <p:nvSpPr>
          <p:cNvPr id="23591" name="Rectangle 116"/>
          <p:cNvSpPr>
            <a:spLocks noChangeArrowheads="1"/>
          </p:cNvSpPr>
          <p:nvPr/>
        </p:nvSpPr>
        <p:spPr bwMode="blackWhite">
          <a:xfrm>
            <a:off x="3651250" y="4829174"/>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2" name="Rectangle 120"/>
          <p:cNvSpPr>
            <a:spLocks noChangeArrowheads="1"/>
          </p:cNvSpPr>
          <p:nvPr/>
        </p:nvSpPr>
        <p:spPr bwMode="blackWhite">
          <a:xfrm>
            <a:off x="2925762" y="482917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3" name="Rectangle 116"/>
          <p:cNvSpPr>
            <a:spLocks noChangeArrowheads="1"/>
          </p:cNvSpPr>
          <p:nvPr/>
        </p:nvSpPr>
        <p:spPr bwMode="blackWhite">
          <a:xfrm>
            <a:off x="3257550" y="4806949"/>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4" name="Rectangle 120"/>
          <p:cNvSpPr>
            <a:spLocks noChangeArrowheads="1"/>
          </p:cNvSpPr>
          <p:nvPr/>
        </p:nvSpPr>
        <p:spPr bwMode="blackWhite">
          <a:xfrm>
            <a:off x="3290887" y="51673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5" name="Rectangle 116"/>
          <p:cNvSpPr>
            <a:spLocks noChangeArrowheads="1"/>
          </p:cNvSpPr>
          <p:nvPr/>
        </p:nvSpPr>
        <p:spPr bwMode="blackWhite">
          <a:xfrm>
            <a:off x="3502025" y="51165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6" name="Rectangle 116"/>
          <p:cNvSpPr>
            <a:spLocks noChangeArrowheads="1"/>
          </p:cNvSpPr>
          <p:nvPr/>
        </p:nvSpPr>
        <p:spPr bwMode="blackWhite">
          <a:xfrm>
            <a:off x="2925762" y="51165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7" name="Rectangle 120"/>
          <p:cNvSpPr>
            <a:spLocks noChangeArrowheads="1"/>
          </p:cNvSpPr>
          <p:nvPr/>
        </p:nvSpPr>
        <p:spPr bwMode="blackWhite">
          <a:xfrm>
            <a:off x="3106737" y="504507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8" name="Rectangle 120"/>
          <p:cNvSpPr>
            <a:spLocks noChangeArrowheads="1"/>
          </p:cNvSpPr>
          <p:nvPr/>
        </p:nvSpPr>
        <p:spPr bwMode="blackWhite">
          <a:xfrm>
            <a:off x="3443287" y="482917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cxnSp>
        <p:nvCxnSpPr>
          <p:cNvPr id="23599" name="Straight Arrow Connector 92"/>
          <p:cNvCxnSpPr>
            <a:cxnSpLocks noChangeShapeType="1"/>
          </p:cNvCxnSpPr>
          <p:nvPr/>
        </p:nvCxnSpPr>
        <p:spPr bwMode="auto">
          <a:xfrm flipV="1">
            <a:off x="3357562" y="3227388"/>
            <a:ext cx="0" cy="395287"/>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3600" name="TextBox 94"/>
          <p:cNvSpPr txBox="1">
            <a:spLocks noChangeArrowheads="1"/>
          </p:cNvSpPr>
          <p:nvPr/>
        </p:nvSpPr>
        <p:spPr bwMode="auto">
          <a:xfrm>
            <a:off x="2392362" y="3659187"/>
            <a:ext cx="20891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b="1" dirty="0">
                <a:cs typeface="Courier New" panose="02070309020205020404" pitchFamily="49" charset="0"/>
              </a:rPr>
              <a:t>Loaded in buffer cache </a:t>
            </a:r>
          </a:p>
          <a:p>
            <a:pPr algn="ctr" eaLnBrk="1" hangingPunct="1"/>
            <a:r>
              <a:rPr lang="en-US" altLang="en-US" sz="1300" b="1" dirty="0">
                <a:cs typeface="Courier New" panose="02070309020205020404" pitchFamily="49" charset="0"/>
              </a:rPr>
              <a:t>if table size &lt; small % </a:t>
            </a:r>
          </a:p>
          <a:p>
            <a:pPr algn="ctr" eaLnBrk="1" hangingPunct="1"/>
            <a:r>
              <a:rPr lang="en-US" altLang="en-US" sz="1300" b="1" dirty="0">
                <a:cs typeface="Courier New" panose="02070309020205020404" pitchFamily="49" charset="0"/>
              </a:rPr>
              <a:t>of buffer cache size</a:t>
            </a:r>
            <a:endParaRPr lang="en-US" altLang="en-US" sz="1300" b="1" dirty="0">
              <a:latin typeface="Courier New" panose="02070309020205020404" pitchFamily="49" charset="0"/>
              <a:cs typeface="Courier New" panose="02070309020205020404" pitchFamily="49" charset="0"/>
            </a:endParaRPr>
          </a:p>
        </p:txBody>
      </p:sp>
      <p:cxnSp>
        <p:nvCxnSpPr>
          <p:cNvPr id="23601" name="Straight Connector 116"/>
          <p:cNvCxnSpPr>
            <a:cxnSpLocks noChangeShapeType="1"/>
          </p:cNvCxnSpPr>
          <p:nvPr/>
        </p:nvCxnSpPr>
        <p:spPr bwMode="auto">
          <a:xfrm flipH="1">
            <a:off x="3368675" y="4308475"/>
            <a:ext cx="0" cy="35877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3602" name="TextBox 98"/>
          <p:cNvSpPr txBox="1">
            <a:spLocks noChangeArrowheads="1"/>
          </p:cNvSpPr>
          <p:nvPr/>
        </p:nvSpPr>
        <p:spPr bwMode="auto">
          <a:xfrm>
            <a:off x="6923087" y="3557587"/>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t>No LRU</a:t>
            </a:r>
          </a:p>
        </p:txBody>
      </p:sp>
      <p:sp>
        <p:nvSpPr>
          <p:cNvPr id="23603" name="Flowchart: Magnetic Disk 60"/>
          <p:cNvSpPr>
            <a:spLocks noChangeArrowheads="1"/>
          </p:cNvSpPr>
          <p:nvPr/>
        </p:nvSpPr>
        <p:spPr bwMode="auto">
          <a:xfrm>
            <a:off x="7551738" y="4811712"/>
            <a:ext cx="1008063" cy="514350"/>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1200" b="1" dirty="0"/>
          </a:p>
        </p:txBody>
      </p:sp>
      <p:sp>
        <p:nvSpPr>
          <p:cNvPr id="23604" name="Rectangle 116"/>
          <p:cNvSpPr>
            <a:spLocks noChangeArrowheads="1"/>
          </p:cNvSpPr>
          <p:nvPr/>
        </p:nvSpPr>
        <p:spPr bwMode="blackWhite">
          <a:xfrm>
            <a:off x="8359775" y="50403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5" name="Rectangle 120"/>
          <p:cNvSpPr>
            <a:spLocks noChangeArrowheads="1"/>
          </p:cNvSpPr>
          <p:nvPr/>
        </p:nvSpPr>
        <p:spPr bwMode="blackWhite">
          <a:xfrm>
            <a:off x="7634287" y="50403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6" name="Rectangle 116"/>
          <p:cNvSpPr>
            <a:spLocks noChangeArrowheads="1"/>
          </p:cNvSpPr>
          <p:nvPr/>
        </p:nvSpPr>
        <p:spPr bwMode="blackWhite">
          <a:xfrm>
            <a:off x="7966075" y="5019674"/>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7" name="Rectangle 120"/>
          <p:cNvSpPr>
            <a:spLocks noChangeArrowheads="1"/>
          </p:cNvSpPr>
          <p:nvPr/>
        </p:nvSpPr>
        <p:spPr bwMode="blackWhite">
          <a:xfrm>
            <a:off x="7999412" y="5378449"/>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8" name="Rectangle 116"/>
          <p:cNvSpPr>
            <a:spLocks noChangeArrowheads="1"/>
          </p:cNvSpPr>
          <p:nvPr/>
        </p:nvSpPr>
        <p:spPr bwMode="blackWhite">
          <a:xfrm>
            <a:off x="8210550" y="5329237"/>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9" name="Rectangle 116"/>
          <p:cNvSpPr>
            <a:spLocks noChangeArrowheads="1"/>
          </p:cNvSpPr>
          <p:nvPr/>
        </p:nvSpPr>
        <p:spPr bwMode="blackWhite">
          <a:xfrm>
            <a:off x="7634287" y="5329237"/>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10" name="Rectangle 120"/>
          <p:cNvSpPr>
            <a:spLocks noChangeArrowheads="1"/>
          </p:cNvSpPr>
          <p:nvPr/>
        </p:nvSpPr>
        <p:spPr bwMode="blackWhite">
          <a:xfrm>
            <a:off x="7815262" y="52562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11" name="Rectangle 120"/>
          <p:cNvSpPr>
            <a:spLocks noChangeArrowheads="1"/>
          </p:cNvSpPr>
          <p:nvPr/>
        </p:nvSpPr>
        <p:spPr bwMode="blackWhite">
          <a:xfrm>
            <a:off x="8151812" y="50403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cxnSp>
        <p:nvCxnSpPr>
          <p:cNvPr id="23612" name="Straight Arrow Connector 149"/>
          <p:cNvCxnSpPr>
            <a:cxnSpLocks noChangeShapeType="1"/>
          </p:cNvCxnSpPr>
          <p:nvPr/>
        </p:nvCxnSpPr>
        <p:spPr bwMode="auto">
          <a:xfrm flipV="1">
            <a:off x="8059384" y="4522787"/>
            <a:ext cx="0" cy="252412"/>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3613" name="Rectangle 83"/>
          <p:cNvSpPr>
            <a:spLocks noChangeArrowheads="1"/>
          </p:cNvSpPr>
          <p:nvPr/>
        </p:nvSpPr>
        <p:spPr bwMode="blackWhite">
          <a:xfrm>
            <a:off x="7499351" y="3298824"/>
            <a:ext cx="1114425" cy="1187450"/>
          </a:xfrm>
          <a:prstGeom prst="rect">
            <a:avLst/>
          </a:prstGeom>
          <a:solidFill>
            <a:srgbClr val="92D05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3614" name="Line 86"/>
          <p:cNvSpPr>
            <a:spLocks noChangeShapeType="1"/>
          </p:cNvSpPr>
          <p:nvPr/>
        </p:nvSpPr>
        <p:spPr bwMode="blackWhite">
          <a:xfrm>
            <a:off x="766445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5" name="Line 87"/>
          <p:cNvSpPr>
            <a:spLocks noChangeShapeType="1"/>
          </p:cNvSpPr>
          <p:nvPr/>
        </p:nvSpPr>
        <p:spPr bwMode="blackWhite">
          <a:xfrm>
            <a:off x="782320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6" name="Line 88"/>
          <p:cNvSpPr>
            <a:spLocks noChangeShapeType="1"/>
          </p:cNvSpPr>
          <p:nvPr/>
        </p:nvSpPr>
        <p:spPr bwMode="blackWhite">
          <a:xfrm>
            <a:off x="7985125"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7" name="Line 89"/>
          <p:cNvSpPr>
            <a:spLocks noChangeShapeType="1"/>
          </p:cNvSpPr>
          <p:nvPr/>
        </p:nvSpPr>
        <p:spPr bwMode="blackWhite">
          <a:xfrm>
            <a:off x="814705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8" name="Line 90"/>
          <p:cNvSpPr>
            <a:spLocks noChangeShapeType="1"/>
          </p:cNvSpPr>
          <p:nvPr/>
        </p:nvSpPr>
        <p:spPr bwMode="blackWhite">
          <a:xfrm>
            <a:off x="8308975"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9" name="Line 91"/>
          <p:cNvSpPr>
            <a:spLocks noChangeShapeType="1"/>
          </p:cNvSpPr>
          <p:nvPr/>
        </p:nvSpPr>
        <p:spPr bwMode="blackWhite">
          <a:xfrm>
            <a:off x="847090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0" name="Line 98"/>
          <p:cNvSpPr>
            <a:spLocks noChangeShapeType="1"/>
          </p:cNvSpPr>
          <p:nvPr/>
        </p:nvSpPr>
        <p:spPr bwMode="blackWhite">
          <a:xfrm>
            <a:off x="7499350" y="3536949"/>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1" name="Line 99"/>
          <p:cNvSpPr>
            <a:spLocks noChangeShapeType="1"/>
          </p:cNvSpPr>
          <p:nvPr/>
        </p:nvSpPr>
        <p:spPr bwMode="blackWhite">
          <a:xfrm>
            <a:off x="7499350" y="4002087"/>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2" name="Line 105"/>
          <p:cNvSpPr>
            <a:spLocks noChangeShapeType="1"/>
          </p:cNvSpPr>
          <p:nvPr/>
        </p:nvSpPr>
        <p:spPr bwMode="blackWhite">
          <a:xfrm>
            <a:off x="7499350" y="3768724"/>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3" name="Line 106"/>
          <p:cNvSpPr>
            <a:spLocks noChangeShapeType="1"/>
          </p:cNvSpPr>
          <p:nvPr/>
        </p:nvSpPr>
        <p:spPr bwMode="blackWhite">
          <a:xfrm>
            <a:off x="7499350" y="4233862"/>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4" name="Rectangle 109"/>
          <p:cNvSpPr>
            <a:spLocks noChangeArrowheads="1"/>
          </p:cNvSpPr>
          <p:nvPr/>
        </p:nvSpPr>
        <p:spPr bwMode="blackWhite">
          <a:xfrm>
            <a:off x="7512051" y="3536950"/>
            <a:ext cx="142875" cy="231775"/>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5" name="Rectangle 110"/>
          <p:cNvSpPr>
            <a:spLocks noChangeArrowheads="1"/>
          </p:cNvSpPr>
          <p:nvPr/>
        </p:nvSpPr>
        <p:spPr bwMode="blackWhite">
          <a:xfrm>
            <a:off x="7994651" y="3301999"/>
            <a:ext cx="142875"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6" name="Rectangle 120"/>
          <p:cNvSpPr>
            <a:spLocks noChangeArrowheads="1"/>
          </p:cNvSpPr>
          <p:nvPr/>
        </p:nvSpPr>
        <p:spPr bwMode="blackWhite">
          <a:xfrm>
            <a:off x="7997825" y="423386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7" name="Rectangle 121"/>
          <p:cNvSpPr>
            <a:spLocks noChangeArrowheads="1"/>
          </p:cNvSpPr>
          <p:nvPr/>
        </p:nvSpPr>
        <p:spPr bwMode="blackWhite">
          <a:xfrm>
            <a:off x="7835900" y="4233862"/>
            <a:ext cx="139700"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8" name="Rectangle 122"/>
          <p:cNvSpPr>
            <a:spLocks noChangeArrowheads="1"/>
          </p:cNvSpPr>
          <p:nvPr/>
        </p:nvSpPr>
        <p:spPr bwMode="blackWhite">
          <a:xfrm>
            <a:off x="8156576" y="4233862"/>
            <a:ext cx="142875"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9" name="Rectangle 120"/>
          <p:cNvSpPr>
            <a:spLocks noChangeArrowheads="1"/>
          </p:cNvSpPr>
          <p:nvPr/>
        </p:nvSpPr>
        <p:spPr bwMode="blackWhite">
          <a:xfrm>
            <a:off x="7991475" y="399732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0" name="Rectangle 122"/>
          <p:cNvSpPr>
            <a:spLocks noChangeArrowheads="1"/>
          </p:cNvSpPr>
          <p:nvPr/>
        </p:nvSpPr>
        <p:spPr bwMode="blackWhite">
          <a:xfrm>
            <a:off x="8150226" y="3997324"/>
            <a:ext cx="142875"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1" name="Rectangle 116"/>
          <p:cNvSpPr>
            <a:spLocks noChangeArrowheads="1"/>
          </p:cNvSpPr>
          <p:nvPr/>
        </p:nvSpPr>
        <p:spPr bwMode="blackWhite">
          <a:xfrm>
            <a:off x="7519987" y="37703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2" name="Flowchart: Magnetic Disk 60"/>
          <p:cNvSpPr>
            <a:spLocks noChangeArrowheads="1"/>
          </p:cNvSpPr>
          <p:nvPr/>
        </p:nvSpPr>
        <p:spPr bwMode="auto">
          <a:xfrm>
            <a:off x="6454775" y="4811712"/>
            <a:ext cx="1008062" cy="514350"/>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1200" b="1" dirty="0"/>
          </a:p>
        </p:txBody>
      </p:sp>
      <p:sp>
        <p:nvSpPr>
          <p:cNvPr id="23633" name="Flowchart: Magnetic Disk 60"/>
          <p:cNvSpPr>
            <a:spLocks noChangeArrowheads="1"/>
          </p:cNvSpPr>
          <p:nvPr/>
        </p:nvSpPr>
        <p:spPr bwMode="auto">
          <a:xfrm>
            <a:off x="8643938" y="4846637"/>
            <a:ext cx="1008063" cy="514350"/>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1200" b="1" dirty="0"/>
          </a:p>
        </p:txBody>
      </p:sp>
      <p:sp>
        <p:nvSpPr>
          <p:cNvPr id="23634" name="TextBox 98"/>
          <p:cNvSpPr txBox="1">
            <a:spLocks noChangeArrowheads="1"/>
          </p:cNvSpPr>
          <p:nvPr/>
        </p:nvSpPr>
        <p:spPr bwMode="auto">
          <a:xfrm>
            <a:off x="7607301" y="4803775"/>
            <a:ext cx="9350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chemeClr val="bg1"/>
                </a:solidFill>
              </a:rPr>
              <a:t>EXAMPLE</a:t>
            </a:r>
          </a:p>
        </p:txBody>
      </p:sp>
      <p:sp>
        <p:nvSpPr>
          <p:cNvPr id="23635" name="Rectangle 116"/>
          <p:cNvSpPr>
            <a:spLocks noChangeArrowheads="1"/>
          </p:cNvSpPr>
          <p:nvPr/>
        </p:nvSpPr>
        <p:spPr bwMode="blackWhite">
          <a:xfrm>
            <a:off x="9285287" y="5075237"/>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6" name="Rectangle 116"/>
          <p:cNvSpPr>
            <a:spLocks noChangeArrowheads="1"/>
          </p:cNvSpPr>
          <p:nvPr/>
        </p:nvSpPr>
        <p:spPr bwMode="blackWhite">
          <a:xfrm>
            <a:off x="8891587" y="5054599"/>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7" name="Rectangle 120"/>
          <p:cNvSpPr>
            <a:spLocks noChangeArrowheads="1"/>
          </p:cNvSpPr>
          <p:nvPr/>
        </p:nvSpPr>
        <p:spPr bwMode="blackWhite">
          <a:xfrm>
            <a:off x="9077325" y="5075237"/>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8" name="TextBox 98"/>
          <p:cNvSpPr txBox="1">
            <a:spLocks noChangeArrowheads="1"/>
          </p:cNvSpPr>
          <p:nvPr/>
        </p:nvSpPr>
        <p:spPr bwMode="auto">
          <a:xfrm>
            <a:off x="8788401" y="4813300"/>
            <a:ext cx="7191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chemeClr val="bg1"/>
                </a:solidFill>
              </a:rPr>
              <a:t>USERS</a:t>
            </a:r>
          </a:p>
        </p:txBody>
      </p:sp>
      <p:sp>
        <p:nvSpPr>
          <p:cNvPr id="23639" name="Rectangle 116"/>
          <p:cNvSpPr>
            <a:spLocks noChangeArrowheads="1"/>
          </p:cNvSpPr>
          <p:nvPr/>
        </p:nvSpPr>
        <p:spPr bwMode="blackWhite">
          <a:xfrm>
            <a:off x="8470900" y="3763962"/>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0" name="Rectangle 116"/>
          <p:cNvSpPr>
            <a:spLocks noChangeArrowheads="1"/>
          </p:cNvSpPr>
          <p:nvPr/>
        </p:nvSpPr>
        <p:spPr bwMode="blackWhite">
          <a:xfrm>
            <a:off x="8470900" y="4002087"/>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1" name="Rectangle 116"/>
          <p:cNvSpPr>
            <a:spLocks noChangeArrowheads="1"/>
          </p:cNvSpPr>
          <p:nvPr/>
        </p:nvSpPr>
        <p:spPr bwMode="blackWhite">
          <a:xfrm>
            <a:off x="8470900" y="4238624"/>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2" name="Rectangle 116"/>
          <p:cNvSpPr>
            <a:spLocks noChangeArrowheads="1"/>
          </p:cNvSpPr>
          <p:nvPr/>
        </p:nvSpPr>
        <p:spPr bwMode="blackWhite">
          <a:xfrm>
            <a:off x="7094537" y="5099049"/>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3" name="Rectangle 116"/>
          <p:cNvSpPr>
            <a:spLocks noChangeArrowheads="1"/>
          </p:cNvSpPr>
          <p:nvPr/>
        </p:nvSpPr>
        <p:spPr bwMode="blackWhite">
          <a:xfrm>
            <a:off x="6700837" y="5078412"/>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4" name="Rectangle 120"/>
          <p:cNvSpPr>
            <a:spLocks noChangeArrowheads="1"/>
          </p:cNvSpPr>
          <p:nvPr/>
        </p:nvSpPr>
        <p:spPr bwMode="blackWhite">
          <a:xfrm>
            <a:off x="6886575" y="5099049"/>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5" name="TextBox 98"/>
          <p:cNvSpPr txBox="1">
            <a:spLocks noChangeArrowheads="1"/>
          </p:cNvSpPr>
          <p:nvPr/>
        </p:nvSpPr>
        <p:spPr bwMode="auto">
          <a:xfrm>
            <a:off x="6526212" y="4778375"/>
            <a:ext cx="863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chemeClr val="bg1"/>
                </a:solidFill>
              </a:rPr>
              <a:t>SYSTEM</a:t>
            </a:r>
          </a:p>
        </p:txBody>
      </p:sp>
      <p:sp>
        <p:nvSpPr>
          <p:cNvPr id="23646" name="Rectangle 116"/>
          <p:cNvSpPr>
            <a:spLocks noChangeArrowheads="1"/>
          </p:cNvSpPr>
          <p:nvPr/>
        </p:nvSpPr>
        <p:spPr bwMode="blackWhite">
          <a:xfrm>
            <a:off x="8326437" y="3298824"/>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7" name="Rectangle 116"/>
          <p:cNvSpPr>
            <a:spLocks noChangeArrowheads="1"/>
          </p:cNvSpPr>
          <p:nvPr/>
        </p:nvSpPr>
        <p:spPr bwMode="blackWhite">
          <a:xfrm>
            <a:off x="8326437" y="3524249"/>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8" name="Rectangle 116"/>
          <p:cNvSpPr>
            <a:spLocks noChangeArrowheads="1"/>
          </p:cNvSpPr>
          <p:nvPr/>
        </p:nvSpPr>
        <p:spPr bwMode="blackWhite">
          <a:xfrm>
            <a:off x="8326437" y="3762374"/>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cxnSp>
        <p:nvCxnSpPr>
          <p:cNvPr id="23649" name="Shape 90"/>
          <p:cNvCxnSpPr>
            <a:cxnSpLocks noChangeShapeType="1"/>
            <a:stCxn id="23645" idx="0"/>
          </p:cNvCxnSpPr>
          <p:nvPr/>
        </p:nvCxnSpPr>
        <p:spPr bwMode="auto">
          <a:xfrm rot="5400000" flipH="1" flipV="1">
            <a:off x="6974682" y="4290219"/>
            <a:ext cx="471486" cy="504826"/>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650" name="Shape 91"/>
          <p:cNvCxnSpPr>
            <a:cxnSpLocks noChangeShapeType="1"/>
          </p:cNvCxnSpPr>
          <p:nvPr/>
        </p:nvCxnSpPr>
        <p:spPr bwMode="auto">
          <a:xfrm rot="16200000" flipV="1">
            <a:off x="8630445" y="4290219"/>
            <a:ext cx="471487" cy="504825"/>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651" name="Elbow Connector 93"/>
          <p:cNvCxnSpPr>
            <a:cxnSpLocks noChangeShapeType="1"/>
          </p:cNvCxnSpPr>
          <p:nvPr/>
        </p:nvCxnSpPr>
        <p:spPr bwMode="auto">
          <a:xfrm rot="5400000" flipH="1" flipV="1">
            <a:off x="7318376" y="4522788"/>
            <a:ext cx="288925" cy="288925"/>
          </a:xfrm>
          <a:prstGeom prst="bentConnector3">
            <a:avLst>
              <a:gd name="adj1" fmla="val 3110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34186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126100" y="885508"/>
            <a:ext cx="7936625" cy="5168103"/>
            <a:chOff x="830654" y="1268641"/>
            <a:chExt cx="7482693" cy="3030071"/>
          </a:xfrm>
        </p:grpSpPr>
        <p:sp>
          <p:nvSpPr>
            <p:cNvPr id="39" name="Freeform 38"/>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0" name="Rounded Rectangle 39"/>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9698" name="Rectangle 2"/>
          <p:cNvSpPr>
            <a:spLocks noGrp="1" noChangeArrowheads="1"/>
          </p:cNvSpPr>
          <p:nvPr>
            <p:ph type="title"/>
          </p:nvPr>
        </p:nvSpPr>
        <p:spPr>
          <a:xfrm>
            <a:off x="837982" y="365126"/>
            <a:ext cx="10209430" cy="424655"/>
          </a:xfrm>
        </p:spPr>
        <p:txBody>
          <a:bodyPr>
            <a:normAutofit fontScale="90000"/>
          </a:bodyPr>
          <a:lstStyle/>
          <a:p>
            <a:pPr eaLnBrk="1" hangingPunct="1"/>
            <a:r>
              <a:rPr lang="en-US" altLang="en-US" dirty="0"/>
              <a:t>Process Structures</a:t>
            </a:r>
            <a:endParaRPr lang="en-US" altLang="en-US" dirty="0">
              <a:solidFill>
                <a:srgbClr val="0000FF"/>
              </a:solidFill>
            </a:endParaRPr>
          </a:p>
        </p:txBody>
      </p:sp>
      <p:grpSp>
        <p:nvGrpSpPr>
          <p:cNvPr id="2" name="Group 1"/>
          <p:cNvGrpSpPr/>
          <p:nvPr/>
        </p:nvGrpSpPr>
        <p:grpSpPr>
          <a:xfrm>
            <a:off x="2398712" y="1280318"/>
            <a:ext cx="7391400" cy="4297364"/>
            <a:chOff x="2589212" y="1371600"/>
            <a:chExt cx="7391400" cy="4297364"/>
          </a:xfrm>
        </p:grpSpPr>
        <p:sp>
          <p:nvSpPr>
            <p:cNvPr id="29699" name="Rectangle 37"/>
            <p:cNvSpPr>
              <a:spLocks noChangeArrowheads="1"/>
            </p:cNvSpPr>
            <p:nvPr/>
          </p:nvSpPr>
          <p:spPr bwMode="blackWhite">
            <a:xfrm>
              <a:off x="4875212" y="1371600"/>
              <a:ext cx="5105400" cy="25146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solidFill>
                  <a:srgbClr val="000000"/>
                </a:solidFill>
              </a:endParaRPr>
            </a:p>
            <a:p>
              <a:pPr algn="ctr"/>
              <a:endParaRPr lang="en-US" altLang="en-US" sz="1400" dirty="0">
                <a:solidFill>
                  <a:srgbClr val="000000"/>
                </a:solidFill>
              </a:endParaRPr>
            </a:p>
          </p:txBody>
        </p:sp>
        <p:sp>
          <p:nvSpPr>
            <p:cNvPr id="29700" name="Oval 38"/>
            <p:cNvSpPr>
              <a:spLocks noChangeArrowheads="1"/>
            </p:cNvSpPr>
            <p:nvPr/>
          </p:nvSpPr>
          <p:spPr bwMode="blackWhite">
            <a:xfrm>
              <a:off x="848836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PMON</a:t>
              </a:r>
            </a:p>
          </p:txBody>
        </p:sp>
        <p:sp>
          <p:nvSpPr>
            <p:cNvPr id="29701" name="Oval 39"/>
            <p:cNvSpPr>
              <a:spLocks noChangeArrowheads="1"/>
            </p:cNvSpPr>
            <p:nvPr/>
          </p:nvSpPr>
          <p:spPr bwMode="blackWhite">
            <a:xfrm>
              <a:off x="785336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SMON</a:t>
              </a:r>
            </a:p>
          </p:txBody>
        </p:sp>
        <p:sp>
          <p:nvSpPr>
            <p:cNvPr id="29702" name="Oval 40"/>
            <p:cNvSpPr>
              <a:spLocks noChangeArrowheads="1"/>
            </p:cNvSpPr>
            <p:nvPr/>
          </p:nvSpPr>
          <p:spPr bwMode="blackWhite">
            <a:xfrm>
              <a:off x="6627813" y="3535364"/>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Others</a:t>
              </a:r>
            </a:p>
          </p:txBody>
        </p:sp>
        <p:sp>
          <p:nvSpPr>
            <p:cNvPr id="29703" name="Text Box 41"/>
            <p:cNvSpPr txBox="1">
              <a:spLocks noChangeArrowheads="1"/>
            </p:cNvSpPr>
            <p:nvPr/>
          </p:nvSpPr>
          <p:spPr bwMode="blackWhite">
            <a:xfrm>
              <a:off x="5408612" y="1414463"/>
              <a:ext cx="4038600" cy="265112"/>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Instances (ASM and Database separate)</a:t>
              </a:r>
            </a:p>
          </p:txBody>
        </p:sp>
        <p:sp>
          <p:nvSpPr>
            <p:cNvPr id="29704" name="Oval 42"/>
            <p:cNvSpPr>
              <a:spLocks noChangeArrowheads="1"/>
            </p:cNvSpPr>
            <p:nvPr/>
          </p:nvSpPr>
          <p:spPr bwMode="blackWhite">
            <a:xfrm>
              <a:off x="6856413"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LREG</a:t>
              </a:r>
            </a:p>
          </p:txBody>
        </p:sp>
        <p:sp>
          <p:nvSpPr>
            <p:cNvPr id="29705" name="Oval 43"/>
            <p:cNvSpPr>
              <a:spLocks noChangeArrowheads="1"/>
            </p:cNvSpPr>
            <p:nvPr/>
          </p:nvSpPr>
          <p:spPr bwMode="blackWhite">
            <a:xfrm>
              <a:off x="5942013" y="3535364"/>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ARC</a:t>
              </a:r>
              <a:r>
                <a:rPr lang="en-US" altLang="en-US" sz="1200" i="1" dirty="0">
                  <a:solidFill>
                    <a:srgbClr val="000000"/>
                  </a:solidFill>
                </a:rPr>
                <a:t>n</a:t>
              </a:r>
            </a:p>
          </p:txBody>
        </p:sp>
        <p:sp>
          <p:nvSpPr>
            <p:cNvPr id="29706" name="Oval 44"/>
            <p:cNvSpPr>
              <a:spLocks noChangeArrowheads="1"/>
            </p:cNvSpPr>
            <p:nvPr/>
          </p:nvSpPr>
          <p:spPr bwMode="blackWhite">
            <a:xfrm>
              <a:off x="592931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DBW</a:t>
              </a:r>
              <a:r>
                <a:rPr lang="en-US" altLang="en-US" sz="1200" i="1" dirty="0">
                  <a:solidFill>
                    <a:srgbClr val="000000"/>
                  </a:solidFill>
                </a:rPr>
                <a:t>n</a:t>
              </a:r>
            </a:p>
          </p:txBody>
        </p:sp>
        <p:sp>
          <p:nvSpPr>
            <p:cNvPr id="29707" name="Oval 45"/>
            <p:cNvSpPr>
              <a:spLocks noChangeArrowheads="1"/>
            </p:cNvSpPr>
            <p:nvPr/>
          </p:nvSpPr>
          <p:spPr bwMode="blackWhite">
            <a:xfrm>
              <a:off x="719931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LGWR</a:t>
              </a:r>
            </a:p>
          </p:txBody>
        </p:sp>
        <p:sp>
          <p:nvSpPr>
            <p:cNvPr id="29708" name="Oval 46"/>
            <p:cNvSpPr>
              <a:spLocks noChangeArrowheads="1"/>
            </p:cNvSpPr>
            <p:nvPr/>
          </p:nvSpPr>
          <p:spPr bwMode="blackWhite">
            <a:xfrm>
              <a:off x="656431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CKPT</a:t>
              </a:r>
            </a:p>
          </p:txBody>
        </p:sp>
        <p:sp>
          <p:nvSpPr>
            <p:cNvPr id="29709" name="Rectangle 47"/>
            <p:cNvSpPr>
              <a:spLocks noChangeArrowheads="1"/>
            </p:cNvSpPr>
            <p:nvPr/>
          </p:nvSpPr>
          <p:spPr bwMode="blackWhite">
            <a:xfrm>
              <a:off x="4189413" y="22860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defRPr/>
              </a:pPr>
              <a:r>
                <a:rPr lang="en-US" sz="1400" b="1" dirty="0">
                  <a:solidFill>
                    <a:srgbClr val="000000"/>
                  </a:solidFill>
                </a:rPr>
                <a:t>PGA</a:t>
              </a:r>
            </a:p>
          </p:txBody>
        </p:sp>
        <p:sp>
          <p:nvSpPr>
            <p:cNvPr id="29710" name="Text Box 52"/>
            <p:cNvSpPr txBox="1">
              <a:spLocks noChangeArrowheads="1"/>
            </p:cNvSpPr>
            <p:nvPr/>
          </p:nvSpPr>
          <p:spPr bwMode="blackWhite">
            <a:xfrm>
              <a:off x="5942012" y="2590801"/>
              <a:ext cx="3200400" cy="265113"/>
            </a:xfrm>
            <a:prstGeom prst="rect">
              <a:avLst/>
            </a:prstGeom>
            <a:noFill/>
            <a:ln w="28575">
              <a:noFill/>
              <a:miter lim="800000"/>
              <a:headEnd type="none" w="sm" len="sm"/>
              <a:tailEnd type="none" w="sm" len="sm"/>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Background processes</a:t>
              </a:r>
            </a:p>
          </p:txBody>
        </p:sp>
        <p:sp>
          <p:nvSpPr>
            <p:cNvPr id="29711" name="AutoShape 53"/>
            <p:cNvSpPr>
              <a:spLocks noChangeArrowheads="1"/>
            </p:cNvSpPr>
            <p:nvPr/>
          </p:nvSpPr>
          <p:spPr bwMode="blackWhite">
            <a:xfrm>
              <a:off x="5180012" y="1676400"/>
              <a:ext cx="4495800" cy="8382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rgbClr val="000000"/>
                  </a:solidFill>
                </a:rPr>
                <a:t>System Global Area (SGA)</a:t>
              </a:r>
            </a:p>
          </p:txBody>
        </p:sp>
        <p:sp>
          <p:nvSpPr>
            <p:cNvPr id="29712" name="Text Box 55"/>
            <p:cNvSpPr txBox="1">
              <a:spLocks noChangeArrowheads="1"/>
            </p:cNvSpPr>
            <p:nvPr/>
          </p:nvSpPr>
          <p:spPr bwMode="blackWhite">
            <a:xfrm>
              <a:off x="4799012" y="2895601"/>
              <a:ext cx="1219200" cy="265113"/>
            </a:xfrm>
            <a:prstGeom prst="rect">
              <a:avLst/>
            </a:prstGeom>
            <a:noFill/>
            <a:ln w="28575">
              <a:noFill/>
              <a:miter lim="800000"/>
              <a:headEnd type="none" w="sm" len="sm"/>
              <a:tailEnd type="none" w="sm" len="sm"/>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Required:</a:t>
              </a:r>
            </a:p>
          </p:txBody>
        </p:sp>
        <p:sp>
          <p:nvSpPr>
            <p:cNvPr id="29713" name="Text Box 58"/>
            <p:cNvSpPr txBox="1">
              <a:spLocks noChangeArrowheads="1"/>
            </p:cNvSpPr>
            <p:nvPr/>
          </p:nvSpPr>
          <p:spPr bwMode="blackWhite">
            <a:xfrm>
              <a:off x="4903787" y="3548063"/>
              <a:ext cx="1066800" cy="265112"/>
            </a:xfrm>
            <a:prstGeom prst="rect">
              <a:avLst/>
            </a:prstGeom>
            <a:noFill/>
            <a:ln w="28575">
              <a:noFill/>
              <a:miter lim="800000"/>
              <a:headEnd type="none" w="sm" len="sm"/>
              <a:tailEnd type="none" w="sm" len="sm"/>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Optional:</a:t>
              </a:r>
            </a:p>
          </p:txBody>
        </p:sp>
        <p:sp>
          <p:nvSpPr>
            <p:cNvPr id="29714" name="Rectangle 65"/>
            <p:cNvSpPr>
              <a:spLocks noChangeArrowheads="1"/>
            </p:cNvSpPr>
            <p:nvPr/>
          </p:nvSpPr>
          <p:spPr bwMode="gray">
            <a:xfrm>
              <a:off x="4951412" y="4191001"/>
              <a:ext cx="4953000" cy="1477963"/>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Grid Infrastructure Processes</a:t>
              </a:r>
            </a:p>
            <a:p>
              <a:pPr algn="ctr" eaLnBrk="1" hangingPunct="1"/>
              <a:r>
                <a:rPr lang="en-US" altLang="en-US" dirty="0">
                  <a:solidFill>
                    <a:srgbClr val="000000"/>
                  </a:solidFill>
                </a:rPr>
                <a:t>(ASM and Oracle Restart)</a:t>
              </a:r>
            </a:p>
            <a:p>
              <a:pPr algn="ctr" eaLnBrk="1" hangingPunct="1"/>
              <a:endParaRPr lang="en-US" altLang="en-US" dirty="0">
                <a:solidFill>
                  <a:srgbClr val="000000"/>
                </a:solidFill>
              </a:endParaRPr>
            </a:p>
            <a:p>
              <a:pPr algn="ctr" eaLnBrk="1" hangingPunct="1"/>
              <a:endParaRPr lang="en-US" altLang="en-US" dirty="0">
                <a:solidFill>
                  <a:srgbClr val="000000"/>
                </a:solidFill>
              </a:endParaRPr>
            </a:p>
            <a:p>
              <a:pPr algn="ctr" eaLnBrk="1" hangingPunct="1"/>
              <a:endParaRPr lang="en-US" altLang="en-US" dirty="0">
                <a:solidFill>
                  <a:srgbClr val="000000"/>
                </a:solidFill>
              </a:endParaRPr>
            </a:p>
          </p:txBody>
        </p:sp>
        <p:sp>
          <p:nvSpPr>
            <p:cNvPr id="29715" name="Oval 68"/>
            <p:cNvSpPr>
              <a:spLocks noChangeArrowheads="1"/>
            </p:cNvSpPr>
            <p:nvPr/>
          </p:nvSpPr>
          <p:spPr bwMode="blackWhite">
            <a:xfrm>
              <a:off x="5103812" y="5222875"/>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orarootagent</a:t>
              </a:r>
            </a:p>
          </p:txBody>
        </p:sp>
        <p:sp>
          <p:nvSpPr>
            <p:cNvPr id="29716" name="Oval 69"/>
            <p:cNvSpPr>
              <a:spLocks noChangeArrowheads="1"/>
            </p:cNvSpPr>
            <p:nvPr/>
          </p:nvSpPr>
          <p:spPr bwMode="blackWhite">
            <a:xfrm>
              <a:off x="5103812" y="4786313"/>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ohas</a:t>
              </a:r>
            </a:p>
          </p:txBody>
        </p:sp>
        <p:sp>
          <p:nvSpPr>
            <p:cNvPr id="29717" name="Oval 70"/>
            <p:cNvSpPr>
              <a:spLocks noChangeArrowheads="1"/>
            </p:cNvSpPr>
            <p:nvPr/>
          </p:nvSpPr>
          <p:spPr bwMode="blackWhite">
            <a:xfrm>
              <a:off x="6704012" y="4786313"/>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ocssd</a:t>
              </a:r>
            </a:p>
          </p:txBody>
        </p:sp>
        <p:sp>
          <p:nvSpPr>
            <p:cNvPr id="29718" name="Oval 71"/>
            <p:cNvSpPr>
              <a:spLocks noChangeArrowheads="1"/>
            </p:cNvSpPr>
            <p:nvPr/>
          </p:nvSpPr>
          <p:spPr bwMode="blackWhite">
            <a:xfrm>
              <a:off x="8304212" y="4786313"/>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diskmon</a:t>
              </a:r>
            </a:p>
          </p:txBody>
        </p:sp>
        <p:sp>
          <p:nvSpPr>
            <p:cNvPr id="29719" name="Oval 72"/>
            <p:cNvSpPr>
              <a:spLocks noChangeArrowheads="1"/>
            </p:cNvSpPr>
            <p:nvPr/>
          </p:nvSpPr>
          <p:spPr bwMode="blackWhite">
            <a:xfrm>
              <a:off x="6704012" y="5222875"/>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oraagent</a:t>
              </a:r>
            </a:p>
          </p:txBody>
        </p:sp>
        <p:sp>
          <p:nvSpPr>
            <p:cNvPr id="29720" name="Oval 73"/>
            <p:cNvSpPr>
              <a:spLocks noChangeArrowheads="1"/>
            </p:cNvSpPr>
            <p:nvPr/>
          </p:nvSpPr>
          <p:spPr bwMode="blackWhite">
            <a:xfrm>
              <a:off x="8304212" y="5222875"/>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cssdagent</a:t>
              </a:r>
            </a:p>
          </p:txBody>
        </p:sp>
        <p:sp>
          <p:nvSpPr>
            <p:cNvPr id="29721" name="Oval 74"/>
            <p:cNvSpPr>
              <a:spLocks noChangeArrowheads="1"/>
            </p:cNvSpPr>
            <p:nvPr/>
          </p:nvSpPr>
          <p:spPr bwMode="blackWhite">
            <a:xfrm>
              <a:off x="2690813" y="4933245"/>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User</a:t>
              </a:r>
              <a:br>
                <a:rPr lang="en-US" sz="1200" dirty="0">
                  <a:solidFill>
                    <a:srgbClr val="000000"/>
                  </a:solidFill>
                </a:rPr>
              </a:br>
              <a:r>
                <a:rPr lang="en-US" sz="1200" dirty="0">
                  <a:solidFill>
                    <a:srgbClr val="000000"/>
                  </a:solidFill>
                </a:rPr>
                <a:t>process</a:t>
              </a:r>
            </a:p>
          </p:txBody>
        </p:sp>
        <p:sp>
          <p:nvSpPr>
            <p:cNvPr id="29722" name="Oval 75"/>
            <p:cNvSpPr>
              <a:spLocks noChangeArrowheads="1"/>
            </p:cNvSpPr>
            <p:nvPr/>
          </p:nvSpPr>
          <p:spPr bwMode="blackWhite">
            <a:xfrm>
              <a:off x="3579812" y="25146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sp>
          <p:nvSpPr>
            <p:cNvPr id="29723" name="Oval 76"/>
            <p:cNvSpPr>
              <a:spLocks noChangeArrowheads="1"/>
            </p:cNvSpPr>
            <p:nvPr/>
          </p:nvSpPr>
          <p:spPr bwMode="blackWhite">
            <a:xfrm>
              <a:off x="2589212" y="32004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Listener</a:t>
              </a:r>
            </a:p>
          </p:txBody>
        </p:sp>
        <p:sp>
          <p:nvSpPr>
            <p:cNvPr id="29724" name="Line 77"/>
            <p:cNvSpPr>
              <a:spLocks noChangeShapeType="1"/>
            </p:cNvSpPr>
            <p:nvPr/>
          </p:nvSpPr>
          <p:spPr bwMode="gray">
            <a:xfrm flipH="1">
              <a:off x="3160712" y="3733800"/>
              <a:ext cx="0" cy="1143000"/>
            </a:xfrm>
            <a:prstGeom prst="line">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9725" name="Line 78"/>
            <p:cNvSpPr>
              <a:spLocks noChangeShapeType="1"/>
            </p:cNvSpPr>
            <p:nvPr/>
          </p:nvSpPr>
          <p:spPr bwMode="gray">
            <a:xfrm>
              <a:off x="2894012" y="3708400"/>
              <a:ext cx="0" cy="1219200"/>
            </a:xfrm>
            <a:prstGeom prst="line">
              <a:avLst/>
            </a:prstGeom>
            <a:noFill/>
            <a:ln w="28575">
              <a:solidFill>
                <a:schemeClr val="tx1"/>
              </a:solidFill>
              <a:prstDash val="dash"/>
              <a:round/>
              <a:headEnd type="triangle" w="lg" len="lg"/>
              <a:tailEnd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9726" name="Freeform 79"/>
            <p:cNvSpPr>
              <a:spLocks/>
            </p:cNvSpPr>
            <p:nvPr/>
          </p:nvSpPr>
          <p:spPr bwMode="auto">
            <a:xfrm>
              <a:off x="3351212" y="3048000"/>
              <a:ext cx="685800" cy="1905000"/>
            </a:xfrm>
            <a:custGeom>
              <a:avLst/>
              <a:gdLst>
                <a:gd name="T0" fmla="*/ 0 w 432"/>
                <a:gd name="T1" fmla="*/ 2147483647 h 1200"/>
                <a:gd name="T2" fmla="*/ 0 w 432"/>
                <a:gd name="T3" fmla="*/ 2147483647 h 1200"/>
                <a:gd name="T4" fmla="*/ 2147483647 w 432"/>
                <a:gd name="T5" fmla="*/ 2147483647 h 1200"/>
                <a:gd name="T6" fmla="*/ 2147483647 w 432"/>
                <a:gd name="T7" fmla="*/ 0 h 1200"/>
                <a:gd name="T8" fmla="*/ 0 60000 65536"/>
                <a:gd name="T9" fmla="*/ 0 60000 65536"/>
                <a:gd name="T10" fmla="*/ 0 60000 65536"/>
                <a:gd name="T11" fmla="*/ 0 60000 65536"/>
                <a:gd name="T12" fmla="*/ 0 w 432"/>
                <a:gd name="T13" fmla="*/ 0 h 1200"/>
                <a:gd name="T14" fmla="*/ 432 w 432"/>
                <a:gd name="T15" fmla="*/ 1200 h 1200"/>
              </a:gdLst>
              <a:ahLst/>
              <a:cxnLst>
                <a:cxn ang="T8">
                  <a:pos x="T0" y="T1"/>
                </a:cxn>
                <a:cxn ang="T9">
                  <a:pos x="T2" y="T3"/>
                </a:cxn>
                <a:cxn ang="T10">
                  <a:pos x="T4" y="T5"/>
                </a:cxn>
                <a:cxn ang="T11">
                  <a:pos x="T6" y="T7"/>
                </a:cxn>
              </a:cxnLst>
              <a:rect l="T12" t="T13" r="T14" b="T15"/>
              <a:pathLst>
                <a:path w="432" h="1200">
                  <a:moveTo>
                    <a:pt x="0" y="1200"/>
                  </a:moveTo>
                  <a:lnTo>
                    <a:pt x="0" y="576"/>
                  </a:lnTo>
                  <a:lnTo>
                    <a:pt x="432" y="576"/>
                  </a:lnTo>
                  <a:lnTo>
                    <a:pt x="432"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rgbClr val="000000"/>
                </a:solidFill>
              </a:endParaRPr>
            </a:p>
          </p:txBody>
        </p:sp>
        <p:sp>
          <p:nvSpPr>
            <p:cNvPr id="29727" name="Freeform 80"/>
            <p:cNvSpPr>
              <a:spLocks/>
            </p:cNvSpPr>
            <p:nvPr/>
          </p:nvSpPr>
          <p:spPr bwMode="gray">
            <a:xfrm>
              <a:off x="2817812" y="2667000"/>
              <a:ext cx="762000" cy="533400"/>
            </a:xfrm>
            <a:custGeom>
              <a:avLst/>
              <a:gdLst>
                <a:gd name="T0" fmla="*/ 0 w 480"/>
                <a:gd name="T1" fmla="*/ 2147483647 h 336"/>
                <a:gd name="T2" fmla="*/ 0 w 480"/>
                <a:gd name="T3" fmla="*/ 0 h 336"/>
                <a:gd name="T4" fmla="*/ 2147483647 w 480"/>
                <a:gd name="T5" fmla="*/ 0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336"/>
                  </a:moveTo>
                  <a:lnTo>
                    <a:pt x="0" y="0"/>
                  </a:lnTo>
                  <a:lnTo>
                    <a:pt x="480" y="0"/>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rgbClr val="000000"/>
                </a:solidFill>
              </a:endParaRPr>
            </a:p>
          </p:txBody>
        </p:sp>
        <p:sp>
          <p:nvSpPr>
            <p:cNvPr id="29728" name="Freeform 81"/>
            <p:cNvSpPr>
              <a:spLocks/>
            </p:cNvSpPr>
            <p:nvPr/>
          </p:nvSpPr>
          <p:spPr bwMode="gray">
            <a:xfrm>
              <a:off x="3198812" y="2895600"/>
              <a:ext cx="381000" cy="304800"/>
            </a:xfrm>
            <a:custGeom>
              <a:avLst/>
              <a:gdLst>
                <a:gd name="T0" fmla="*/ 2147483647 w 240"/>
                <a:gd name="T1" fmla="*/ 0 h 192"/>
                <a:gd name="T2" fmla="*/ 0 w 240"/>
                <a:gd name="T3" fmla="*/ 0 h 192"/>
                <a:gd name="T4" fmla="*/ 0 w 240"/>
                <a:gd name="T5" fmla="*/ 2147483647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0"/>
                  </a:moveTo>
                  <a:lnTo>
                    <a:pt x="0" y="0"/>
                  </a:lnTo>
                  <a:lnTo>
                    <a:pt x="0" y="192"/>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rgbClr val="000000"/>
                </a:solidFill>
              </a:endParaRPr>
            </a:p>
          </p:txBody>
        </p:sp>
        <p:sp>
          <p:nvSpPr>
            <p:cNvPr id="29729" name="Oval 42"/>
            <p:cNvSpPr>
              <a:spLocks noChangeArrowheads="1"/>
            </p:cNvSpPr>
            <p:nvPr/>
          </p:nvSpPr>
          <p:spPr bwMode="blackWhite">
            <a:xfrm>
              <a:off x="6246813"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RECO</a:t>
              </a:r>
            </a:p>
          </p:txBody>
        </p:sp>
        <p:sp>
          <p:nvSpPr>
            <p:cNvPr id="29730" name="Oval 42"/>
            <p:cNvSpPr>
              <a:spLocks noChangeArrowheads="1"/>
            </p:cNvSpPr>
            <p:nvPr/>
          </p:nvSpPr>
          <p:spPr bwMode="blackWhite">
            <a:xfrm>
              <a:off x="7542213"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MMON</a:t>
              </a:r>
            </a:p>
          </p:txBody>
        </p:sp>
        <p:sp>
          <p:nvSpPr>
            <p:cNvPr id="29731" name="Oval 42"/>
            <p:cNvSpPr>
              <a:spLocks noChangeArrowheads="1"/>
            </p:cNvSpPr>
            <p:nvPr/>
          </p:nvSpPr>
          <p:spPr bwMode="blackWhite">
            <a:xfrm>
              <a:off x="8167688"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MMNL</a:t>
              </a:r>
            </a:p>
          </p:txBody>
        </p:sp>
        <p:sp>
          <p:nvSpPr>
            <p:cNvPr id="29732" name="Oval 40"/>
            <p:cNvSpPr>
              <a:spLocks noChangeArrowheads="1"/>
            </p:cNvSpPr>
            <p:nvPr/>
          </p:nvSpPr>
          <p:spPr bwMode="blackWhite">
            <a:xfrm>
              <a:off x="8853488"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Others</a:t>
              </a:r>
            </a:p>
          </p:txBody>
        </p:sp>
      </p:grpSp>
    </p:spTree>
    <p:custDataLst>
      <p:tags r:id="rId1"/>
    </p:custDataLst>
    <p:extLst>
      <p:ext uri="{BB962C8B-B14F-4D97-AF65-F5344CB8AC3E}">
        <p14:creationId xmlns:p14="http://schemas.microsoft.com/office/powerpoint/2010/main" val="25369523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Title 3"/>
          <p:cNvSpPr>
            <a:spLocks noGrp="1"/>
          </p:cNvSpPr>
          <p:nvPr>
            <p:ph type="title"/>
          </p:nvPr>
        </p:nvSpPr>
        <p:spPr/>
        <p:txBody>
          <a:bodyPr/>
          <a:lstStyle/>
          <a:p>
            <a:pPr eaLnBrk="1" hangingPunct="1"/>
            <a:endParaRPr lang="en-US" altLang="en-US" dirty="0"/>
          </a:p>
        </p:txBody>
      </p:sp>
      <p:sp>
        <p:nvSpPr>
          <p:cNvPr id="30722"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376667639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126100" y="2804278"/>
            <a:ext cx="7936625" cy="2917259"/>
            <a:chOff x="830654" y="1268641"/>
            <a:chExt cx="7482693" cy="3030071"/>
          </a:xfrm>
        </p:grpSpPr>
        <p:sp>
          <p:nvSpPr>
            <p:cNvPr id="63" name="Freeform 62"/>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64" name="Rounded Rectangle 6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1746" name="Rectangle 61"/>
          <p:cNvSpPr>
            <a:spLocks noGrp="1" noChangeArrowheads="1"/>
          </p:cNvSpPr>
          <p:nvPr>
            <p:ph type="title"/>
          </p:nvPr>
        </p:nvSpPr>
        <p:spPr/>
        <p:txBody>
          <a:bodyPr/>
          <a:lstStyle/>
          <a:p>
            <a:pPr eaLnBrk="1" hangingPunct="1"/>
            <a:r>
              <a:rPr lang="en-US" altLang="en-US" dirty="0"/>
              <a:t>Database Writer Process (</a:t>
            </a:r>
            <a:r>
              <a:rPr lang="en-US" altLang="en-US" dirty="0" err="1"/>
              <a:t>DBWn</a:t>
            </a:r>
            <a:r>
              <a:rPr lang="en-US" altLang="en-US" dirty="0" smtClean="0"/>
              <a:t>)</a:t>
            </a:r>
            <a:br>
              <a:rPr lang="en-US" altLang="en-US" dirty="0" smtClean="0"/>
            </a:br>
            <a:endParaRPr lang="en-US" altLang="en-US" dirty="0"/>
          </a:p>
        </p:txBody>
      </p:sp>
      <p:sp>
        <p:nvSpPr>
          <p:cNvPr id="31747" name="Rectangle 62"/>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Writes modified (dirty) buffers in the database buffer cache to disk:</a:t>
            </a:r>
          </a:p>
          <a:p>
            <a:pPr lvl="1" eaLnBrk="1" hangingPunct="1"/>
            <a:r>
              <a:rPr lang="en-US" altLang="en-US" dirty="0"/>
              <a:t>Asynchronously while performing other processing</a:t>
            </a:r>
          </a:p>
          <a:p>
            <a:pPr lvl="1" eaLnBrk="1" hangingPunct="1"/>
            <a:r>
              <a:rPr lang="en-US" altLang="en-US" dirty="0"/>
              <a:t>To advance the checkpoint</a:t>
            </a:r>
          </a:p>
        </p:txBody>
      </p:sp>
      <p:grpSp>
        <p:nvGrpSpPr>
          <p:cNvPr id="31748" name="Group 60"/>
          <p:cNvGrpSpPr>
            <a:grpSpLocks/>
          </p:cNvGrpSpPr>
          <p:nvPr/>
        </p:nvGrpSpPr>
        <p:grpSpPr bwMode="auto">
          <a:xfrm>
            <a:off x="2913062" y="3130550"/>
            <a:ext cx="6362700" cy="2127250"/>
            <a:chOff x="1219200" y="3663950"/>
            <a:chExt cx="6362700" cy="2127250"/>
          </a:xfrm>
        </p:grpSpPr>
        <p:sp>
          <p:nvSpPr>
            <p:cNvPr id="31749" name="Rectangle 2"/>
            <p:cNvSpPr>
              <a:spLocks noChangeArrowheads="1"/>
            </p:cNvSpPr>
            <p:nvPr/>
          </p:nvSpPr>
          <p:spPr bwMode="blackWhite">
            <a:xfrm>
              <a:off x="6081713" y="4124325"/>
              <a:ext cx="1325562"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sp>
          <p:nvSpPr>
            <p:cNvPr id="31750" name="Line 5"/>
            <p:cNvSpPr>
              <a:spLocks noChangeShapeType="1"/>
            </p:cNvSpPr>
            <p:nvPr/>
          </p:nvSpPr>
          <p:spPr bwMode="auto">
            <a:xfrm>
              <a:off x="2921000" y="4975225"/>
              <a:ext cx="1143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1751" name="Line 6"/>
            <p:cNvSpPr>
              <a:spLocks noChangeShapeType="1"/>
            </p:cNvSpPr>
            <p:nvPr/>
          </p:nvSpPr>
          <p:spPr bwMode="auto">
            <a:xfrm>
              <a:off x="4681538" y="4975225"/>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1752" name="Text Box 7"/>
            <p:cNvSpPr txBox="1">
              <a:spLocks noChangeArrowheads="1"/>
            </p:cNvSpPr>
            <p:nvPr/>
          </p:nvSpPr>
          <p:spPr bwMode="auto">
            <a:xfrm>
              <a:off x="1233488" y="5334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buffer cache</a:t>
              </a:r>
            </a:p>
          </p:txBody>
        </p:sp>
        <p:sp>
          <p:nvSpPr>
            <p:cNvPr id="31753" name="Text Box 8"/>
            <p:cNvSpPr txBox="1">
              <a:spLocks noChangeArrowheads="1"/>
            </p:cNvSpPr>
            <p:nvPr/>
          </p:nvSpPr>
          <p:spPr bwMode="auto">
            <a:xfrm>
              <a:off x="3530600" y="5334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Writer process</a:t>
              </a:r>
            </a:p>
          </p:txBody>
        </p:sp>
        <p:sp>
          <p:nvSpPr>
            <p:cNvPr id="31754" name="Text Box 9"/>
            <p:cNvSpPr txBox="1">
              <a:spLocks noChangeArrowheads="1"/>
            </p:cNvSpPr>
            <p:nvPr/>
          </p:nvSpPr>
          <p:spPr bwMode="auto">
            <a:xfrm>
              <a:off x="5905500" y="5334000"/>
              <a:ext cx="1676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 files</a:t>
              </a:r>
            </a:p>
          </p:txBody>
        </p:sp>
        <p:sp>
          <p:nvSpPr>
            <p:cNvPr id="31755" name="Oval 10"/>
            <p:cNvSpPr>
              <a:spLocks noChangeArrowheads="1"/>
            </p:cNvSpPr>
            <p:nvPr/>
          </p:nvSpPr>
          <p:spPr bwMode="blackWhite">
            <a:xfrm>
              <a:off x="4071938" y="483711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DBW</a:t>
              </a:r>
              <a:r>
                <a:rPr lang="en-US" altLang="en-US" sz="1200" i="1" dirty="0">
                  <a:solidFill>
                    <a:srgbClr val="000000"/>
                  </a:solidFill>
                </a:rPr>
                <a:t>n</a:t>
              </a:r>
            </a:p>
          </p:txBody>
        </p:sp>
        <p:grpSp>
          <p:nvGrpSpPr>
            <p:cNvPr id="31756" name="Group 11"/>
            <p:cNvGrpSpPr>
              <a:grpSpLocks/>
            </p:cNvGrpSpPr>
            <p:nvPr/>
          </p:nvGrpSpPr>
          <p:grpSpPr bwMode="auto">
            <a:xfrm>
              <a:off x="6397625" y="4216400"/>
              <a:ext cx="692150" cy="958850"/>
              <a:chOff x="2593" y="2912"/>
              <a:chExt cx="436" cy="604"/>
            </a:xfrm>
          </p:grpSpPr>
          <p:grpSp>
            <p:nvGrpSpPr>
              <p:cNvPr id="31798" name="Group 12"/>
              <p:cNvGrpSpPr>
                <a:grpSpLocks/>
              </p:cNvGrpSpPr>
              <p:nvPr/>
            </p:nvGrpSpPr>
            <p:grpSpPr bwMode="auto">
              <a:xfrm>
                <a:off x="2593" y="3178"/>
                <a:ext cx="436" cy="338"/>
                <a:chOff x="2128" y="3492"/>
                <a:chExt cx="532" cy="412"/>
              </a:xfrm>
            </p:grpSpPr>
            <p:sp>
              <p:nvSpPr>
                <p:cNvPr id="31803"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4"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5"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31799" name="Group 16"/>
              <p:cNvGrpSpPr>
                <a:grpSpLocks/>
              </p:cNvGrpSpPr>
              <p:nvPr/>
            </p:nvGrpSpPr>
            <p:grpSpPr bwMode="auto">
              <a:xfrm>
                <a:off x="2593" y="2912"/>
                <a:ext cx="436" cy="338"/>
                <a:chOff x="2128" y="2685"/>
                <a:chExt cx="532" cy="412"/>
              </a:xfrm>
            </p:grpSpPr>
            <p:sp>
              <p:nvSpPr>
                <p:cNvPr id="31800"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1"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2"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31757" name="Rectangle 20"/>
            <p:cNvSpPr>
              <a:spLocks noChangeArrowheads="1"/>
            </p:cNvSpPr>
            <p:nvPr/>
          </p:nvSpPr>
          <p:spPr bwMode="blackWhite">
            <a:xfrm>
              <a:off x="1220788" y="3663950"/>
              <a:ext cx="1700212" cy="16811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31758" name="Group 21"/>
            <p:cNvGrpSpPr>
              <a:grpSpLocks/>
            </p:cNvGrpSpPr>
            <p:nvPr/>
          </p:nvGrpSpPr>
          <p:grpSpPr bwMode="auto">
            <a:xfrm>
              <a:off x="1219200" y="3663950"/>
              <a:ext cx="1703388" cy="1681163"/>
              <a:chOff x="768" y="2308"/>
              <a:chExt cx="1073" cy="1059"/>
            </a:xfrm>
          </p:grpSpPr>
          <p:sp>
            <p:nvSpPr>
              <p:cNvPr id="31759" name="Line 22"/>
              <p:cNvSpPr>
                <a:spLocks noChangeShapeType="1"/>
              </p:cNvSpPr>
              <p:nvPr/>
            </p:nvSpPr>
            <p:spPr bwMode="blackWhite">
              <a:xfrm>
                <a:off x="769" y="2308"/>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0" name="Line 23"/>
              <p:cNvSpPr>
                <a:spLocks noChangeShapeType="1"/>
              </p:cNvSpPr>
              <p:nvPr/>
            </p:nvSpPr>
            <p:spPr bwMode="blackWhite">
              <a:xfrm>
                <a:off x="876"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1" name="Line 24"/>
              <p:cNvSpPr>
                <a:spLocks noChangeShapeType="1"/>
              </p:cNvSpPr>
              <p:nvPr/>
            </p:nvSpPr>
            <p:spPr bwMode="blackWhite">
              <a:xfrm>
                <a:off x="983"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2" name="Line 25"/>
              <p:cNvSpPr>
                <a:spLocks noChangeShapeType="1"/>
              </p:cNvSpPr>
              <p:nvPr/>
            </p:nvSpPr>
            <p:spPr bwMode="blackWhite">
              <a:xfrm>
                <a:off x="1090"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3" name="Line 26"/>
              <p:cNvSpPr>
                <a:spLocks noChangeShapeType="1"/>
              </p:cNvSpPr>
              <p:nvPr/>
            </p:nvSpPr>
            <p:spPr bwMode="blackWhite">
              <a:xfrm>
                <a:off x="1197"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4" name="Line 27"/>
              <p:cNvSpPr>
                <a:spLocks noChangeShapeType="1"/>
              </p:cNvSpPr>
              <p:nvPr/>
            </p:nvSpPr>
            <p:spPr bwMode="blackWhite">
              <a:xfrm>
                <a:off x="1305"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5" name="Line 28"/>
              <p:cNvSpPr>
                <a:spLocks noChangeShapeType="1"/>
              </p:cNvSpPr>
              <p:nvPr/>
            </p:nvSpPr>
            <p:spPr bwMode="blackWhite">
              <a:xfrm>
                <a:off x="1412"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6" name="Line 29"/>
              <p:cNvSpPr>
                <a:spLocks noChangeShapeType="1"/>
              </p:cNvSpPr>
              <p:nvPr/>
            </p:nvSpPr>
            <p:spPr bwMode="blackWhite">
              <a:xfrm>
                <a:off x="1519"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7" name="Line 30"/>
              <p:cNvSpPr>
                <a:spLocks noChangeShapeType="1"/>
              </p:cNvSpPr>
              <p:nvPr/>
            </p:nvSpPr>
            <p:spPr bwMode="blackWhite">
              <a:xfrm>
                <a:off x="1626"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8" name="Line 31"/>
              <p:cNvSpPr>
                <a:spLocks noChangeShapeType="1"/>
              </p:cNvSpPr>
              <p:nvPr/>
            </p:nvSpPr>
            <p:spPr bwMode="blackWhite">
              <a:xfrm>
                <a:off x="1733"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9" name="Line 32"/>
              <p:cNvSpPr>
                <a:spLocks noChangeShapeType="1"/>
              </p:cNvSpPr>
              <p:nvPr/>
            </p:nvSpPr>
            <p:spPr bwMode="blackWhite">
              <a:xfrm>
                <a:off x="1841" y="2308"/>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0" name="Line 33"/>
              <p:cNvSpPr>
                <a:spLocks noChangeShapeType="1"/>
              </p:cNvSpPr>
              <p:nvPr/>
            </p:nvSpPr>
            <p:spPr bwMode="blackWhite">
              <a:xfrm>
                <a:off x="768" y="2485"/>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1" name="Line 34"/>
              <p:cNvSpPr>
                <a:spLocks noChangeShapeType="1"/>
              </p:cNvSpPr>
              <p:nvPr/>
            </p:nvSpPr>
            <p:spPr bwMode="blackWhite">
              <a:xfrm>
                <a:off x="768" y="266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2" name="Line 35"/>
              <p:cNvSpPr>
                <a:spLocks noChangeShapeType="1"/>
              </p:cNvSpPr>
              <p:nvPr/>
            </p:nvSpPr>
            <p:spPr bwMode="blackWhite">
              <a:xfrm>
                <a:off x="768" y="283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3" name="Line 36"/>
              <p:cNvSpPr>
                <a:spLocks noChangeShapeType="1"/>
              </p:cNvSpPr>
              <p:nvPr/>
            </p:nvSpPr>
            <p:spPr bwMode="blackWhite">
              <a:xfrm>
                <a:off x="768" y="301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4" name="Line 37"/>
              <p:cNvSpPr>
                <a:spLocks noChangeShapeType="1"/>
              </p:cNvSpPr>
              <p:nvPr/>
            </p:nvSpPr>
            <p:spPr bwMode="blackWhite">
              <a:xfrm>
                <a:off x="768" y="319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5" name="Line 38"/>
              <p:cNvSpPr>
                <a:spLocks noChangeShapeType="1"/>
              </p:cNvSpPr>
              <p:nvPr/>
            </p:nvSpPr>
            <p:spPr bwMode="blackWhite">
              <a:xfrm>
                <a:off x="768" y="336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6" name="Line 39"/>
              <p:cNvSpPr>
                <a:spLocks noChangeShapeType="1"/>
              </p:cNvSpPr>
              <p:nvPr/>
            </p:nvSpPr>
            <p:spPr bwMode="blackWhite">
              <a:xfrm>
                <a:off x="768" y="239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7" name="Line 40"/>
              <p:cNvSpPr>
                <a:spLocks noChangeShapeType="1"/>
              </p:cNvSpPr>
              <p:nvPr/>
            </p:nvSpPr>
            <p:spPr bwMode="blackWhite">
              <a:xfrm>
                <a:off x="768" y="257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8" name="Line 41"/>
              <p:cNvSpPr>
                <a:spLocks noChangeShapeType="1"/>
              </p:cNvSpPr>
              <p:nvPr/>
            </p:nvSpPr>
            <p:spPr bwMode="blackWhite">
              <a:xfrm>
                <a:off x="768" y="274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9" name="Line 42"/>
              <p:cNvSpPr>
                <a:spLocks noChangeShapeType="1"/>
              </p:cNvSpPr>
              <p:nvPr/>
            </p:nvSpPr>
            <p:spPr bwMode="blackWhite">
              <a:xfrm>
                <a:off x="768" y="292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0" name="Line 43"/>
              <p:cNvSpPr>
                <a:spLocks noChangeShapeType="1"/>
              </p:cNvSpPr>
              <p:nvPr/>
            </p:nvSpPr>
            <p:spPr bwMode="blackWhite">
              <a:xfrm>
                <a:off x="768" y="310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1" name="Line 44"/>
              <p:cNvSpPr>
                <a:spLocks noChangeShapeType="1"/>
              </p:cNvSpPr>
              <p:nvPr/>
            </p:nvSpPr>
            <p:spPr bwMode="blackWhite">
              <a:xfrm>
                <a:off x="768" y="3279"/>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2" name="Line 45"/>
              <p:cNvSpPr>
                <a:spLocks noChangeShapeType="1"/>
              </p:cNvSpPr>
              <p:nvPr/>
            </p:nvSpPr>
            <p:spPr bwMode="blackWhite">
              <a:xfrm>
                <a:off x="768" y="2308"/>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3" name="Rectangle 46"/>
              <p:cNvSpPr>
                <a:spLocks noChangeArrowheads="1"/>
              </p:cNvSpPr>
              <p:nvPr/>
            </p:nvSpPr>
            <p:spPr bwMode="black">
              <a:xfrm>
                <a:off x="776" y="283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4" name="Rectangle 47"/>
              <p:cNvSpPr>
                <a:spLocks noChangeArrowheads="1"/>
              </p:cNvSpPr>
              <p:nvPr/>
            </p:nvSpPr>
            <p:spPr bwMode="black">
              <a:xfrm>
                <a:off x="1096" y="2749"/>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5" name="Rectangle 48"/>
              <p:cNvSpPr>
                <a:spLocks noChangeArrowheads="1"/>
              </p:cNvSpPr>
              <p:nvPr/>
            </p:nvSpPr>
            <p:spPr bwMode="black">
              <a:xfrm>
                <a:off x="1099" y="266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6" name="Rectangle 49"/>
              <p:cNvSpPr>
                <a:spLocks noChangeArrowheads="1"/>
              </p:cNvSpPr>
              <p:nvPr/>
            </p:nvSpPr>
            <p:spPr bwMode="black">
              <a:xfrm>
                <a:off x="994" y="266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7" name="Rectangle 50"/>
              <p:cNvSpPr>
                <a:spLocks noChangeArrowheads="1"/>
              </p:cNvSpPr>
              <p:nvPr/>
            </p:nvSpPr>
            <p:spPr bwMode="black">
              <a:xfrm>
                <a:off x="1420" y="2485"/>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8" name="Rectangle 51"/>
              <p:cNvSpPr>
                <a:spLocks noChangeArrowheads="1"/>
              </p:cNvSpPr>
              <p:nvPr/>
            </p:nvSpPr>
            <p:spPr bwMode="black">
              <a:xfrm>
                <a:off x="1420" y="2396"/>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9" name="Rectangle 52"/>
              <p:cNvSpPr>
                <a:spLocks noChangeArrowheads="1"/>
              </p:cNvSpPr>
              <p:nvPr/>
            </p:nvSpPr>
            <p:spPr bwMode="black">
              <a:xfrm>
                <a:off x="1312" y="2396"/>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0" name="Rectangle 53"/>
              <p:cNvSpPr>
                <a:spLocks noChangeArrowheads="1"/>
              </p:cNvSpPr>
              <p:nvPr/>
            </p:nvSpPr>
            <p:spPr bwMode="black">
              <a:xfrm>
                <a:off x="1629" y="2749"/>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1" name="Rectangle 54"/>
              <p:cNvSpPr>
                <a:spLocks noChangeArrowheads="1"/>
              </p:cNvSpPr>
              <p:nvPr/>
            </p:nvSpPr>
            <p:spPr bwMode="black">
              <a:xfrm>
                <a:off x="1739" y="283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2" name="Rectangle 55"/>
              <p:cNvSpPr>
                <a:spLocks noChangeArrowheads="1"/>
              </p:cNvSpPr>
              <p:nvPr/>
            </p:nvSpPr>
            <p:spPr bwMode="black">
              <a:xfrm>
                <a:off x="1518" y="292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3" name="Rectangle 56"/>
              <p:cNvSpPr>
                <a:spLocks noChangeArrowheads="1"/>
              </p:cNvSpPr>
              <p:nvPr/>
            </p:nvSpPr>
            <p:spPr bwMode="black">
              <a:xfrm>
                <a:off x="1419" y="292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4" name="Rectangle 57"/>
              <p:cNvSpPr>
                <a:spLocks noChangeArrowheads="1"/>
              </p:cNvSpPr>
              <p:nvPr/>
            </p:nvSpPr>
            <p:spPr bwMode="black">
              <a:xfrm>
                <a:off x="1093"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5" name="Rectangle 58"/>
              <p:cNvSpPr>
                <a:spLocks noChangeArrowheads="1"/>
              </p:cNvSpPr>
              <p:nvPr/>
            </p:nvSpPr>
            <p:spPr bwMode="black">
              <a:xfrm>
                <a:off x="989" y="3102"/>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6" name="Rectangle 59"/>
              <p:cNvSpPr>
                <a:spLocks noChangeArrowheads="1"/>
              </p:cNvSpPr>
              <p:nvPr/>
            </p:nvSpPr>
            <p:spPr bwMode="black">
              <a:xfrm>
                <a:off x="1204"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7" name="Rectangle 60"/>
              <p:cNvSpPr>
                <a:spLocks noChangeArrowheads="1"/>
              </p:cNvSpPr>
              <p:nvPr/>
            </p:nvSpPr>
            <p:spPr bwMode="black">
              <a:xfrm>
                <a:off x="1521"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grpSp>
      </p:grpSp>
    </p:spTree>
    <p:custDataLst>
      <p:tags r:id="rId1"/>
    </p:custDataLst>
    <p:extLst>
      <p:ext uri="{BB962C8B-B14F-4D97-AF65-F5344CB8AC3E}">
        <p14:creationId xmlns:p14="http://schemas.microsoft.com/office/powerpoint/2010/main" val="2895100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en-US" altLang="en-US" dirty="0"/>
          </a:p>
        </p:txBody>
      </p:sp>
      <p:sp>
        <p:nvSpPr>
          <p:cNvPr id="32771"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1297637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486855" y="4341057"/>
            <a:ext cx="7215114" cy="1811388"/>
            <a:chOff x="830654" y="1268641"/>
            <a:chExt cx="7482693" cy="3030071"/>
          </a:xfrm>
        </p:grpSpPr>
        <p:sp>
          <p:nvSpPr>
            <p:cNvPr id="58" name="Freeform 5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9" name="Rounded Rectangle 5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3794" name="Rectangle 36"/>
          <p:cNvSpPr>
            <a:spLocks noGrp="1" noChangeArrowheads="1"/>
          </p:cNvSpPr>
          <p:nvPr>
            <p:ph type="title"/>
          </p:nvPr>
        </p:nvSpPr>
        <p:spPr/>
        <p:txBody>
          <a:bodyPr/>
          <a:lstStyle/>
          <a:p>
            <a:pPr eaLnBrk="1" hangingPunct="1"/>
            <a:r>
              <a:rPr lang="en-US" altLang="en-US" dirty="0"/>
              <a:t>Log Writer Process (LGWR</a:t>
            </a:r>
            <a:r>
              <a:rPr lang="en-US" altLang="en-US" dirty="0" smtClean="0"/>
              <a:t>)</a:t>
            </a:r>
            <a:br>
              <a:rPr lang="en-US" altLang="en-US" dirty="0" smtClean="0"/>
            </a:br>
            <a:endParaRPr lang="en-US" altLang="en-US" dirty="0">
              <a:solidFill>
                <a:srgbClr val="0000FF"/>
              </a:solidFill>
            </a:endParaRPr>
          </a:p>
        </p:txBody>
      </p:sp>
      <p:sp>
        <p:nvSpPr>
          <p:cNvPr id="33795" name="Content Placeholder 58"/>
          <p:cNvSpPr>
            <a:spLocks noGrp="1"/>
          </p:cNvSpPr>
          <p:nvPr>
            <p:ph idx="1"/>
          </p:nvPr>
        </p:nvSpPr>
        <p:spPr>
          <a:xfrm>
            <a:off x="622138" y="1243013"/>
            <a:ext cx="10944549" cy="2978586"/>
          </a:xfrm>
        </p:spPr>
        <p:txBody>
          <a:bodyPr/>
          <a:lstStyle/>
          <a:p>
            <a:pPr lvl="1" eaLnBrk="1" hangingPunct="1"/>
            <a:r>
              <a:rPr lang="en-US" altLang="en-US" dirty="0"/>
              <a:t>Writes the redo log buffer to a redo log file on disk:</a:t>
            </a:r>
          </a:p>
          <a:p>
            <a:pPr lvl="2" eaLnBrk="1" hangingPunct="1"/>
            <a:r>
              <a:rPr lang="en-US" altLang="en-US" dirty="0"/>
              <a:t>When a user process commits a transaction</a:t>
            </a:r>
          </a:p>
          <a:p>
            <a:pPr lvl="2" eaLnBrk="1" hangingPunct="1"/>
            <a:r>
              <a:rPr lang="en-US" altLang="en-US" dirty="0"/>
              <a:t>When an online redo log switch occurs </a:t>
            </a:r>
          </a:p>
          <a:p>
            <a:pPr lvl="2" eaLnBrk="1" hangingPunct="1"/>
            <a:r>
              <a:rPr lang="en-US" altLang="en-US" dirty="0"/>
              <a:t>When the redo log buffer is one-third full or contains 1 MB of buffered data</a:t>
            </a:r>
          </a:p>
          <a:p>
            <a:pPr lvl="2" eaLnBrk="1" hangingPunct="1"/>
            <a:r>
              <a:rPr lang="en-US" altLang="en-US" dirty="0"/>
              <a:t>Before a DBW</a:t>
            </a:r>
            <a:r>
              <a:rPr lang="en-US" altLang="en-US" i="1" dirty="0"/>
              <a:t>n</a:t>
            </a:r>
            <a:r>
              <a:rPr lang="en-US" altLang="en-US" dirty="0"/>
              <a:t> process writes modified buffers to disk</a:t>
            </a:r>
          </a:p>
          <a:p>
            <a:pPr lvl="2" eaLnBrk="1" hangingPunct="1"/>
            <a:r>
              <a:rPr lang="en-US" altLang="en-US" dirty="0"/>
              <a:t>When three seconds have passed since the last write</a:t>
            </a:r>
          </a:p>
          <a:p>
            <a:pPr lvl="1" eaLnBrk="1" hangingPunct="1"/>
            <a:r>
              <a:rPr lang="en-US" altLang="en-US" dirty="0"/>
              <a:t>Serves as coordinator of LG</a:t>
            </a:r>
            <a:r>
              <a:rPr lang="en-US" altLang="en-US" i="1" dirty="0"/>
              <a:t>nn</a:t>
            </a:r>
            <a:r>
              <a:rPr lang="en-US" altLang="en-US" dirty="0"/>
              <a:t> processes and ensures correct order for operations that must be ordered</a:t>
            </a:r>
          </a:p>
        </p:txBody>
      </p:sp>
      <p:grpSp>
        <p:nvGrpSpPr>
          <p:cNvPr id="33796" name="Group 56"/>
          <p:cNvGrpSpPr>
            <a:grpSpLocks/>
          </p:cNvGrpSpPr>
          <p:nvPr/>
        </p:nvGrpSpPr>
        <p:grpSpPr bwMode="auto">
          <a:xfrm>
            <a:off x="3065462" y="4495800"/>
            <a:ext cx="6057900" cy="1484313"/>
            <a:chOff x="1524005" y="4840288"/>
            <a:chExt cx="6057895" cy="1484312"/>
          </a:xfrm>
        </p:grpSpPr>
        <p:sp>
          <p:nvSpPr>
            <p:cNvPr id="33797" name="Rectangle 4"/>
            <p:cNvSpPr>
              <a:spLocks noChangeArrowheads="1"/>
            </p:cNvSpPr>
            <p:nvPr/>
          </p:nvSpPr>
          <p:spPr bwMode="blackWhite">
            <a:xfrm>
              <a:off x="6081713" y="4840288"/>
              <a:ext cx="1325562"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sp>
          <p:nvSpPr>
            <p:cNvPr id="33798" name="Line 5"/>
            <p:cNvSpPr>
              <a:spLocks noChangeShapeType="1"/>
            </p:cNvSpPr>
            <p:nvPr/>
          </p:nvSpPr>
          <p:spPr bwMode="auto">
            <a:xfrm>
              <a:off x="2895600" y="5243513"/>
              <a:ext cx="1143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799" name="Line 6"/>
            <p:cNvSpPr>
              <a:spLocks noChangeShapeType="1"/>
            </p:cNvSpPr>
            <p:nvPr/>
          </p:nvSpPr>
          <p:spPr bwMode="auto">
            <a:xfrm>
              <a:off x="4681538" y="5243513"/>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800" name="Text Box 9"/>
            <p:cNvSpPr txBox="1">
              <a:spLocks noChangeArrowheads="1"/>
            </p:cNvSpPr>
            <p:nvPr/>
          </p:nvSpPr>
          <p:spPr bwMode="auto">
            <a:xfrm>
              <a:off x="5905500" y="6049963"/>
              <a:ext cx="167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Redo log files</a:t>
              </a:r>
            </a:p>
          </p:txBody>
        </p:sp>
        <p:sp>
          <p:nvSpPr>
            <p:cNvPr id="33801" name="Oval 10"/>
            <p:cNvSpPr>
              <a:spLocks noChangeArrowheads="1"/>
            </p:cNvSpPr>
            <p:nvPr/>
          </p:nvSpPr>
          <p:spPr bwMode="blackWhite">
            <a:xfrm>
              <a:off x="4064000" y="5105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LGWR</a:t>
              </a:r>
            </a:p>
          </p:txBody>
        </p:sp>
        <p:grpSp>
          <p:nvGrpSpPr>
            <p:cNvPr id="33802" name="Group 11"/>
            <p:cNvGrpSpPr>
              <a:grpSpLocks/>
            </p:cNvGrpSpPr>
            <p:nvPr/>
          </p:nvGrpSpPr>
          <p:grpSpPr bwMode="auto">
            <a:xfrm>
              <a:off x="6397628" y="4932363"/>
              <a:ext cx="693738" cy="958850"/>
              <a:chOff x="2593" y="2912"/>
              <a:chExt cx="437" cy="604"/>
            </a:xfrm>
          </p:grpSpPr>
          <p:grpSp>
            <p:nvGrpSpPr>
              <p:cNvPr id="33815" name="Group 12"/>
              <p:cNvGrpSpPr>
                <a:grpSpLocks/>
              </p:cNvGrpSpPr>
              <p:nvPr/>
            </p:nvGrpSpPr>
            <p:grpSpPr bwMode="auto">
              <a:xfrm>
                <a:off x="2593" y="3178"/>
                <a:ext cx="437" cy="338"/>
                <a:chOff x="2128" y="3492"/>
                <a:chExt cx="533" cy="412"/>
              </a:xfrm>
            </p:grpSpPr>
            <p:sp>
              <p:nvSpPr>
                <p:cNvPr id="33820" name="Rectangle 13"/>
                <p:cNvSpPr>
                  <a:spLocks noChangeArrowheads="1"/>
                </p:cNvSpPr>
                <p:nvPr/>
              </p:nvSpPr>
              <p:spPr bwMode="auto">
                <a:xfrm>
                  <a:off x="2129" y="3573"/>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21"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22"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33816" name="Group 16"/>
              <p:cNvGrpSpPr>
                <a:grpSpLocks/>
              </p:cNvGrpSpPr>
              <p:nvPr/>
            </p:nvGrpSpPr>
            <p:grpSpPr bwMode="auto">
              <a:xfrm>
                <a:off x="2593" y="2912"/>
                <a:ext cx="436" cy="338"/>
                <a:chOff x="2128" y="2685"/>
                <a:chExt cx="532" cy="412"/>
              </a:xfrm>
            </p:grpSpPr>
            <p:sp>
              <p:nvSpPr>
                <p:cNvPr id="33817"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18"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19"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nvGrpSpPr>
            <p:cNvPr id="6" name="Group 129"/>
            <p:cNvGrpSpPr>
              <a:grpSpLocks/>
            </p:cNvGrpSpPr>
            <p:nvPr/>
          </p:nvGrpSpPr>
          <p:grpSpPr bwMode="auto">
            <a:xfrm>
              <a:off x="1524005" y="4933950"/>
              <a:ext cx="1295395" cy="1016000"/>
              <a:chOff x="3168" y="2680"/>
              <a:chExt cx="1283" cy="984"/>
            </a:xfrm>
            <a:solidFill>
              <a:srgbClr val="FFFF99"/>
            </a:solidFill>
          </p:grpSpPr>
          <p:sp>
            <p:nvSpPr>
              <p:cNvPr id="37"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solidFill>
                    <a:srgbClr val="000000"/>
                  </a:solidFill>
                  <a:latin typeface="Arial" charset="0"/>
                  <a:cs typeface="Arial" charset="0"/>
                </a:endParaRPr>
              </a:p>
            </p:txBody>
          </p:sp>
          <p:sp>
            <p:nvSpPr>
              <p:cNvPr id="38"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solidFill>
                    <a:srgbClr val="000000"/>
                  </a:solidFill>
                  <a:latin typeface="Arial" charset="0"/>
                  <a:cs typeface="Arial" charset="0"/>
                </a:endParaRPr>
              </a:p>
            </p:txBody>
          </p:sp>
          <p:sp>
            <p:nvSpPr>
              <p:cNvPr id="39"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0"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1"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2"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3"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4"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5"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6"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7"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8"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9"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0"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1"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2"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3"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4"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5" name="Freeform 101"/>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lgn="ctr">
                  <a:defRPr/>
                </a:pPr>
                <a:endParaRPr lang="en-US" dirty="0">
                  <a:solidFill>
                    <a:srgbClr val="000000"/>
                  </a:solidFill>
                  <a:latin typeface="Arial" charset="0"/>
                  <a:cs typeface="Arial" charset="0"/>
                </a:endParaRPr>
              </a:p>
            </p:txBody>
          </p:sp>
          <p:sp>
            <p:nvSpPr>
              <p:cNvPr id="56"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lgn="ctr">
                  <a:defRPr/>
                </a:pPr>
                <a:endParaRPr lang="en-US" dirty="0">
                  <a:solidFill>
                    <a:srgbClr val="000000"/>
                  </a:solidFill>
                  <a:latin typeface="Arial" charset="0"/>
                  <a:cs typeface="Arial" charset="0"/>
                </a:endParaRPr>
              </a:p>
            </p:txBody>
          </p:sp>
        </p:grpSp>
        <p:sp>
          <p:nvSpPr>
            <p:cNvPr id="33804" name="Text Box 46"/>
            <p:cNvSpPr txBox="1">
              <a:spLocks noChangeArrowheads="1"/>
            </p:cNvSpPr>
            <p:nvPr/>
          </p:nvSpPr>
          <p:spPr bwMode="gray">
            <a:xfrm>
              <a:off x="1600200" y="5267325"/>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Redo log buffer</a:t>
              </a:r>
            </a:p>
          </p:txBody>
        </p:sp>
        <p:sp>
          <p:nvSpPr>
            <p:cNvPr id="33805" name="Oval 10"/>
            <p:cNvSpPr>
              <a:spLocks noChangeArrowheads="1"/>
            </p:cNvSpPr>
            <p:nvPr/>
          </p:nvSpPr>
          <p:spPr bwMode="blackWhite">
            <a:xfrm>
              <a:off x="4064000" y="57451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a:t>
              </a:r>
              <a:r>
                <a:rPr lang="en-US" altLang="en-US" sz="1200" i="1" dirty="0">
                  <a:solidFill>
                    <a:srgbClr val="000000"/>
                  </a:solidFill>
                </a:rPr>
                <a:t>nn</a:t>
              </a:r>
            </a:p>
          </p:txBody>
        </p:sp>
        <p:sp>
          <p:nvSpPr>
            <p:cNvPr id="33806" name="Oval 10"/>
            <p:cNvSpPr>
              <a:spLocks noChangeArrowheads="1"/>
            </p:cNvSpPr>
            <p:nvPr/>
          </p:nvSpPr>
          <p:spPr bwMode="blackWhite">
            <a:xfrm>
              <a:off x="4054475" y="60499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a:t>
              </a:r>
              <a:r>
                <a:rPr lang="en-US" altLang="en-US" sz="1200" i="1" dirty="0">
                  <a:solidFill>
                    <a:srgbClr val="000000"/>
                  </a:solidFill>
                </a:rPr>
                <a:t>nn</a:t>
              </a:r>
            </a:p>
          </p:txBody>
        </p:sp>
        <p:cxnSp>
          <p:nvCxnSpPr>
            <p:cNvPr id="33807" name="Straight Arrow Connector 62"/>
            <p:cNvCxnSpPr>
              <a:cxnSpLocks noChangeShapeType="1"/>
              <a:stCxn id="33801" idx="4"/>
              <a:endCxn id="33805" idx="0"/>
            </p:cNvCxnSpPr>
            <p:nvPr/>
          </p:nvCxnSpPr>
          <p:spPr bwMode="auto">
            <a:xfrm>
              <a:off x="4360863" y="5380038"/>
              <a:ext cx="0" cy="365125"/>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3808" name="Line 5"/>
            <p:cNvSpPr>
              <a:spLocks noChangeShapeType="1"/>
            </p:cNvSpPr>
            <p:nvPr/>
          </p:nvSpPr>
          <p:spPr bwMode="auto">
            <a:xfrm>
              <a:off x="2895600" y="55626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809" name="Line 5"/>
            <p:cNvSpPr>
              <a:spLocks noChangeShapeType="1"/>
            </p:cNvSpPr>
            <p:nvPr/>
          </p:nvSpPr>
          <p:spPr bwMode="auto">
            <a:xfrm>
              <a:off x="3657600" y="6172200"/>
              <a:ext cx="381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cxnSp>
          <p:nvCxnSpPr>
            <p:cNvPr id="33810" name="Straight Arrow Connector 62"/>
            <p:cNvCxnSpPr>
              <a:cxnSpLocks noChangeShapeType="1"/>
            </p:cNvCxnSpPr>
            <p:nvPr/>
          </p:nvCxnSpPr>
          <p:spPr bwMode="auto">
            <a:xfrm>
              <a:off x="3648078" y="5545843"/>
              <a:ext cx="0" cy="6208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33811" name="Picture 28" descr="sentinel.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876800"/>
              <a:ext cx="7699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Line 5"/>
            <p:cNvSpPr>
              <a:spLocks noChangeShapeType="1"/>
            </p:cNvSpPr>
            <p:nvPr/>
          </p:nvSpPr>
          <p:spPr bwMode="auto">
            <a:xfrm>
              <a:off x="4648200" y="58674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813" name="Line 5"/>
            <p:cNvSpPr>
              <a:spLocks noChangeShapeType="1"/>
            </p:cNvSpPr>
            <p:nvPr/>
          </p:nvSpPr>
          <p:spPr bwMode="auto">
            <a:xfrm>
              <a:off x="4648200" y="6172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cxnSp>
          <p:nvCxnSpPr>
            <p:cNvPr id="33814" name="Straight Arrow Connector 62"/>
            <p:cNvCxnSpPr>
              <a:cxnSpLocks noChangeShapeType="1"/>
            </p:cNvCxnSpPr>
            <p:nvPr/>
          </p:nvCxnSpPr>
          <p:spPr bwMode="auto">
            <a:xfrm>
              <a:off x="5181600" y="5257800"/>
              <a:ext cx="0" cy="90170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84840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altLang="en-US" dirty="0"/>
          </a:p>
        </p:txBody>
      </p:sp>
      <p:sp>
        <p:nvSpPr>
          <p:cNvPr id="34819"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36248891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814815" y="3117663"/>
            <a:ext cx="6559195" cy="2917259"/>
            <a:chOff x="830654" y="1268641"/>
            <a:chExt cx="7482693" cy="3030071"/>
          </a:xfrm>
        </p:grpSpPr>
        <p:sp>
          <p:nvSpPr>
            <p:cNvPr id="32" name="Freeform 3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4" name="Rounded Rectangle 3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5842" name="Rectangle 30"/>
          <p:cNvSpPr>
            <a:spLocks noGrp="1" noChangeArrowheads="1"/>
          </p:cNvSpPr>
          <p:nvPr>
            <p:ph type="title"/>
          </p:nvPr>
        </p:nvSpPr>
        <p:spPr/>
        <p:txBody>
          <a:bodyPr/>
          <a:lstStyle/>
          <a:p>
            <a:pPr eaLnBrk="1" hangingPunct="1"/>
            <a:r>
              <a:rPr lang="en-US" altLang="en-US" dirty="0"/>
              <a:t>Checkpoint Process (CKPT</a:t>
            </a:r>
            <a:r>
              <a:rPr lang="en-US" altLang="en-US" dirty="0" smtClean="0"/>
              <a:t>)</a:t>
            </a:r>
            <a:br>
              <a:rPr lang="en-US" altLang="en-US" dirty="0" smtClean="0"/>
            </a:br>
            <a:endParaRPr lang="en-US" altLang="en-US" dirty="0">
              <a:solidFill>
                <a:srgbClr val="0000FF"/>
              </a:solidFill>
            </a:endParaRPr>
          </a:p>
        </p:txBody>
      </p:sp>
      <p:sp>
        <p:nvSpPr>
          <p:cNvPr id="35843" name="Content Placeholder 30"/>
          <p:cNvSpPr>
            <a:spLocks noGrp="1"/>
          </p:cNvSpPr>
          <p:nvPr>
            <p:ph idx="1"/>
          </p:nvPr>
        </p:nvSpPr>
        <p:spPr>
          <a:xfrm>
            <a:off x="622138" y="1243013"/>
            <a:ext cx="10944549" cy="1539731"/>
          </a:xfrm>
        </p:spPr>
        <p:txBody>
          <a:bodyPr/>
          <a:lstStyle/>
          <a:p>
            <a:pPr lvl="1" eaLnBrk="1" hangingPunct="1"/>
            <a:r>
              <a:rPr lang="en-US" altLang="en-US" dirty="0"/>
              <a:t>Records checkpoint information in:</a:t>
            </a:r>
          </a:p>
          <a:p>
            <a:pPr lvl="2" eaLnBrk="1" hangingPunct="1"/>
            <a:r>
              <a:rPr lang="en-US" altLang="en-US" dirty="0"/>
              <a:t>The Control file </a:t>
            </a:r>
          </a:p>
          <a:p>
            <a:pPr lvl="2" eaLnBrk="1" hangingPunct="1"/>
            <a:r>
              <a:rPr lang="en-US" altLang="en-US" dirty="0"/>
              <a:t>Each data file header</a:t>
            </a:r>
          </a:p>
          <a:p>
            <a:pPr lvl="1" eaLnBrk="1" hangingPunct="1"/>
            <a:r>
              <a:rPr lang="en-US" altLang="en-US" dirty="0"/>
              <a:t>Signals DBW</a:t>
            </a:r>
            <a:r>
              <a:rPr lang="en-US" altLang="en-US" i="1" dirty="0"/>
              <a:t>n</a:t>
            </a:r>
            <a:r>
              <a:rPr lang="en-US" altLang="en-US" dirty="0"/>
              <a:t> to write blocks to disk</a:t>
            </a:r>
          </a:p>
        </p:txBody>
      </p:sp>
      <p:grpSp>
        <p:nvGrpSpPr>
          <p:cNvPr id="6" name="Group 5"/>
          <p:cNvGrpSpPr/>
          <p:nvPr/>
        </p:nvGrpSpPr>
        <p:grpSpPr>
          <a:xfrm>
            <a:off x="3513282" y="3226249"/>
            <a:ext cx="5162261" cy="2690091"/>
            <a:chOff x="3257551" y="3136900"/>
            <a:chExt cx="5678487" cy="2959100"/>
          </a:xfrm>
        </p:grpSpPr>
        <p:sp>
          <p:nvSpPr>
            <p:cNvPr id="35847" name="Text Box 6"/>
            <p:cNvSpPr txBox="1">
              <a:spLocks noChangeArrowheads="1"/>
            </p:cNvSpPr>
            <p:nvPr/>
          </p:nvSpPr>
          <p:spPr bwMode="auto">
            <a:xfrm>
              <a:off x="5233282" y="420378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t>Checkpoint process</a:t>
              </a:r>
            </a:p>
          </p:txBody>
        </p:sp>
        <p:sp>
          <p:nvSpPr>
            <p:cNvPr id="35848" name="Text Box 7"/>
            <p:cNvSpPr txBox="1">
              <a:spLocks noChangeArrowheads="1"/>
            </p:cNvSpPr>
            <p:nvPr/>
          </p:nvSpPr>
          <p:spPr bwMode="auto">
            <a:xfrm>
              <a:off x="7739063" y="5821363"/>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t>Data files</a:t>
              </a:r>
            </a:p>
          </p:txBody>
        </p:sp>
        <p:sp>
          <p:nvSpPr>
            <p:cNvPr id="35849" name="Text Box 8"/>
            <p:cNvSpPr txBox="1">
              <a:spLocks noChangeArrowheads="1"/>
            </p:cNvSpPr>
            <p:nvPr/>
          </p:nvSpPr>
          <p:spPr bwMode="auto">
            <a:xfrm>
              <a:off x="7739063" y="42545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t>Control file</a:t>
              </a:r>
            </a:p>
          </p:txBody>
        </p:sp>
        <p:sp>
          <p:nvSpPr>
            <p:cNvPr id="35850" name="Rectangle 9"/>
            <p:cNvSpPr>
              <a:spLocks noChangeArrowheads="1"/>
            </p:cNvSpPr>
            <p:nvPr/>
          </p:nvSpPr>
          <p:spPr bwMode="blackWhite">
            <a:xfrm>
              <a:off x="7610475" y="3136900"/>
              <a:ext cx="1325563" cy="11430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chemeClr val="bg2"/>
                </a:solidFill>
              </a:endParaRPr>
            </a:p>
          </p:txBody>
        </p:sp>
        <p:grpSp>
          <p:nvGrpSpPr>
            <p:cNvPr id="35851" name="Group 10"/>
            <p:cNvGrpSpPr>
              <a:grpSpLocks/>
            </p:cNvGrpSpPr>
            <p:nvPr/>
          </p:nvGrpSpPr>
          <p:grpSpPr bwMode="auto">
            <a:xfrm>
              <a:off x="7926388" y="3228975"/>
              <a:ext cx="692150" cy="958850"/>
              <a:chOff x="2593" y="2912"/>
              <a:chExt cx="436" cy="604"/>
            </a:xfrm>
          </p:grpSpPr>
          <p:grpSp>
            <p:nvGrpSpPr>
              <p:cNvPr id="35863" name="Group 11"/>
              <p:cNvGrpSpPr>
                <a:grpSpLocks/>
              </p:cNvGrpSpPr>
              <p:nvPr/>
            </p:nvGrpSpPr>
            <p:grpSpPr bwMode="auto">
              <a:xfrm>
                <a:off x="2593" y="3178"/>
                <a:ext cx="436" cy="338"/>
                <a:chOff x="2128" y="3492"/>
                <a:chExt cx="532" cy="412"/>
              </a:xfrm>
            </p:grpSpPr>
            <p:sp>
              <p:nvSpPr>
                <p:cNvPr id="35868" name="Rectangle 12"/>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9" name="Oval 13"/>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70" name="Oval 14"/>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35864" name="Group 15"/>
              <p:cNvGrpSpPr>
                <a:grpSpLocks/>
              </p:cNvGrpSpPr>
              <p:nvPr/>
            </p:nvGrpSpPr>
            <p:grpSpPr bwMode="auto">
              <a:xfrm>
                <a:off x="2593" y="2912"/>
                <a:ext cx="436" cy="338"/>
                <a:chOff x="2128" y="2685"/>
                <a:chExt cx="532" cy="412"/>
              </a:xfrm>
            </p:grpSpPr>
            <p:sp>
              <p:nvSpPr>
                <p:cNvPr id="35865" name="Rectangle 16"/>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6" name="Oval 17"/>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7" name="Oval 18"/>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35852" name="Rectangle 19"/>
            <p:cNvSpPr>
              <a:spLocks noChangeArrowheads="1"/>
            </p:cNvSpPr>
            <p:nvPr/>
          </p:nvSpPr>
          <p:spPr bwMode="blackWhite">
            <a:xfrm>
              <a:off x="7610475" y="4699000"/>
              <a:ext cx="1325563"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chemeClr val="bg2"/>
                </a:solidFill>
              </a:endParaRPr>
            </a:p>
          </p:txBody>
        </p:sp>
        <p:grpSp>
          <p:nvGrpSpPr>
            <p:cNvPr id="35853" name="Group 20"/>
            <p:cNvGrpSpPr>
              <a:grpSpLocks/>
            </p:cNvGrpSpPr>
            <p:nvPr/>
          </p:nvGrpSpPr>
          <p:grpSpPr bwMode="auto">
            <a:xfrm>
              <a:off x="7926388" y="4791075"/>
              <a:ext cx="692150" cy="958850"/>
              <a:chOff x="2593" y="2912"/>
              <a:chExt cx="436" cy="604"/>
            </a:xfrm>
          </p:grpSpPr>
          <p:grpSp>
            <p:nvGrpSpPr>
              <p:cNvPr id="35855" name="Group 21"/>
              <p:cNvGrpSpPr>
                <a:grpSpLocks/>
              </p:cNvGrpSpPr>
              <p:nvPr/>
            </p:nvGrpSpPr>
            <p:grpSpPr bwMode="auto">
              <a:xfrm>
                <a:off x="2593" y="3178"/>
                <a:ext cx="436" cy="338"/>
                <a:chOff x="2128" y="3492"/>
                <a:chExt cx="532" cy="412"/>
              </a:xfrm>
            </p:grpSpPr>
            <p:sp>
              <p:nvSpPr>
                <p:cNvPr id="35860" name="Rectangle 22"/>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1" name="Oval 23"/>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2" name="Oval 24"/>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35856" name="Group 25"/>
              <p:cNvGrpSpPr>
                <a:grpSpLocks/>
              </p:cNvGrpSpPr>
              <p:nvPr/>
            </p:nvGrpSpPr>
            <p:grpSpPr bwMode="auto">
              <a:xfrm>
                <a:off x="2593" y="2912"/>
                <a:ext cx="436" cy="338"/>
                <a:chOff x="2128" y="2685"/>
                <a:chExt cx="532" cy="412"/>
              </a:xfrm>
            </p:grpSpPr>
            <p:sp>
              <p:nvSpPr>
                <p:cNvPr id="35857" name="Rectangle 26"/>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58" name="Oval 27"/>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59" name="Oval 28"/>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35854" name="Oval 29"/>
            <p:cNvSpPr>
              <a:spLocks noChangeArrowheads="1"/>
            </p:cNvSpPr>
            <p:nvPr/>
          </p:nvSpPr>
          <p:spPr bwMode="blackWhite">
            <a:xfrm>
              <a:off x="3257551" y="3937000"/>
              <a:ext cx="1946275" cy="97948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CKPT</a:t>
              </a:r>
            </a:p>
          </p:txBody>
        </p:sp>
        <p:cxnSp>
          <p:nvCxnSpPr>
            <p:cNvPr id="3" name="Elbow Connector 2"/>
            <p:cNvCxnSpPr>
              <a:stCxn id="35854" idx="0"/>
              <a:endCxn id="35850" idx="1"/>
            </p:cNvCxnSpPr>
            <p:nvPr/>
          </p:nvCxnSpPr>
          <p:spPr bwMode="auto">
            <a:xfrm rot="5400000" flipH="1" flipV="1">
              <a:off x="5806282" y="2132807"/>
              <a:ext cx="228600" cy="3379786"/>
            </a:xfrm>
            <a:prstGeom prst="bentConnector2">
              <a:avLst/>
            </a:prstGeom>
            <a:noFill/>
            <a:ln w="28575" cap="flat" cmpd="sng" algn="ctr">
              <a:solidFill>
                <a:schemeClr val="tx1"/>
              </a:solidFill>
              <a:prstDash val="solid"/>
              <a:round/>
              <a:headEnd type="none" w="sm" len="sm"/>
              <a:tailEnd type="triangle" w="lg" len="lg"/>
            </a:ln>
            <a:effectLst/>
          </p:spPr>
        </p:cxnSp>
        <p:cxnSp>
          <p:nvCxnSpPr>
            <p:cNvPr id="33" name="Elbow Connector 32"/>
            <p:cNvCxnSpPr>
              <a:stCxn id="35854" idx="4"/>
              <a:endCxn id="35852" idx="1"/>
            </p:cNvCxnSpPr>
            <p:nvPr/>
          </p:nvCxnSpPr>
          <p:spPr bwMode="auto">
            <a:xfrm rot="16200000" flipH="1">
              <a:off x="5743576" y="3403601"/>
              <a:ext cx="354012" cy="3379786"/>
            </a:xfrm>
            <a:prstGeom prst="bentConnector2">
              <a:avLst/>
            </a:prstGeom>
            <a:noFill/>
            <a:ln w="28575" cap="flat" cmpd="sng" algn="ctr">
              <a:solidFill>
                <a:schemeClr val="tx1"/>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3839830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486855" y="2253737"/>
            <a:ext cx="7215114" cy="3882872"/>
            <a:chOff x="830654" y="1268641"/>
            <a:chExt cx="7482693" cy="3030071"/>
          </a:xfrm>
        </p:grpSpPr>
        <p:sp>
          <p:nvSpPr>
            <p:cNvPr id="16" name="Freeform 1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6866" name="Rectangle 14"/>
          <p:cNvSpPr>
            <a:spLocks noGrp="1" noChangeArrowheads="1"/>
          </p:cNvSpPr>
          <p:nvPr>
            <p:ph type="title"/>
          </p:nvPr>
        </p:nvSpPr>
        <p:spPr/>
        <p:txBody>
          <a:bodyPr/>
          <a:lstStyle/>
          <a:p>
            <a:pPr eaLnBrk="1" hangingPunct="1"/>
            <a:r>
              <a:rPr lang="en-US" altLang="en-US" dirty="0"/>
              <a:t>System Monitor Process (SMON</a:t>
            </a:r>
            <a:r>
              <a:rPr lang="en-US" altLang="en-US" dirty="0" smtClean="0"/>
              <a:t>)</a:t>
            </a:r>
            <a:br>
              <a:rPr lang="en-US" altLang="en-US" dirty="0" smtClean="0"/>
            </a:br>
            <a:endParaRPr lang="en-US" altLang="en-US" dirty="0"/>
          </a:p>
        </p:txBody>
      </p:sp>
      <p:sp>
        <p:nvSpPr>
          <p:cNvPr id="36867" name="Rectangle 15"/>
          <p:cNvSpPr>
            <a:spLocks noGrp="1" noChangeArrowheads="1"/>
          </p:cNvSpPr>
          <p:nvPr>
            <p:ph idx="1"/>
          </p:nvPr>
        </p:nvSpPr>
        <p:spPr>
          <a:xfrm>
            <a:off x="622138" y="1242485"/>
            <a:ext cx="10944549" cy="795938"/>
          </a:xfrm>
        </p:spPr>
        <p:txBody>
          <a:bodyPr>
            <a:normAutofit lnSpcReduction="10000"/>
          </a:bodyPr>
          <a:lstStyle/>
          <a:p>
            <a:pPr lvl="1" eaLnBrk="1" hangingPunct="1"/>
            <a:r>
              <a:rPr lang="en-US" altLang="en-US" dirty="0"/>
              <a:t>Performs recovery at instance startup</a:t>
            </a:r>
          </a:p>
          <a:p>
            <a:pPr lvl="1" eaLnBrk="1" hangingPunct="1"/>
            <a:r>
              <a:rPr lang="en-US" altLang="en-US" dirty="0"/>
              <a:t>Cleans up unused temporary segments</a:t>
            </a:r>
          </a:p>
        </p:txBody>
      </p:sp>
      <p:grpSp>
        <p:nvGrpSpPr>
          <p:cNvPr id="6" name="Group 5"/>
          <p:cNvGrpSpPr/>
          <p:nvPr/>
        </p:nvGrpSpPr>
        <p:grpSpPr>
          <a:xfrm>
            <a:off x="2970212" y="2362200"/>
            <a:ext cx="5213581" cy="3501761"/>
            <a:chOff x="3039831" y="2609057"/>
            <a:chExt cx="5213581" cy="3501761"/>
          </a:xfrm>
        </p:grpSpPr>
        <p:pic>
          <p:nvPicPr>
            <p:cNvPr id="36869" name="Picture 4" descr="Cube: Box, Dark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7042150" y="4502151"/>
              <a:ext cx="1049337" cy="996950"/>
            </a:xfrm>
            <a:prstGeom prst="rect">
              <a:avLst/>
            </a:prstGeom>
            <a:solidFill>
              <a:schemeClr val="accent1"/>
            </a:solidFill>
            <a:ln w="28575">
              <a:solidFill>
                <a:schemeClr val="tx1"/>
              </a:solidFill>
              <a:prstDash val="lgDash"/>
              <a:miter lim="800000"/>
              <a:headEnd/>
              <a:tailEnd/>
            </a:ln>
          </p:spPr>
        </p:pic>
        <p:pic>
          <p:nvPicPr>
            <p:cNvPr id="36871" name="Picture 6" descr="symbo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737" y="4743450"/>
              <a:ext cx="492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descr="Instan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9412" y="2917826"/>
              <a:ext cx="152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9" descr="symbo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7142" y="3305420"/>
              <a:ext cx="595313" cy="63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10"/>
            <p:cNvSpPr txBox="1">
              <a:spLocks noChangeArrowheads="1"/>
            </p:cNvSpPr>
            <p:nvPr/>
          </p:nvSpPr>
          <p:spPr bwMode="auto">
            <a:xfrm>
              <a:off x="7109618" y="2609057"/>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Instance</a:t>
              </a:r>
            </a:p>
          </p:txBody>
        </p:sp>
        <p:sp>
          <p:nvSpPr>
            <p:cNvPr id="36876" name="Text Box 11"/>
            <p:cNvSpPr txBox="1">
              <a:spLocks noChangeArrowheads="1"/>
            </p:cNvSpPr>
            <p:nvPr/>
          </p:nvSpPr>
          <p:spPr bwMode="auto">
            <a:xfrm>
              <a:off x="7034212" y="565361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Temporary segment</a:t>
              </a:r>
            </a:p>
          </p:txBody>
        </p:sp>
        <p:sp>
          <p:nvSpPr>
            <p:cNvPr id="36877" name="Text Box 12"/>
            <p:cNvSpPr txBox="1">
              <a:spLocks noChangeArrowheads="1"/>
            </p:cNvSpPr>
            <p:nvPr/>
          </p:nvSpPr>
          <p:spPr bwMode="auto">
            <a:xfrm>
              <a:off x="3039831" y="3825352"/>
              <a:ext cx="844781" cy="66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System Monitor process</a:t>
              </a:r>
            </a:p>
          </p:txBody>
        </p:sp>
        <p:sp>
          <p:nvSpPr>
            <p:cNvPr id="36878" name="Oval 13"/>
            <p:cNvSpPr>
              <a:spLocks noChangeArrowheads="1"/>
            </p:cNvSpPr>
            <p:nvPr/>
          </p:nvSpPr>
          <p:spPr bwMode="blackWhite">
            <a:xfrm>
              <a:off x="3936117" y="3908729"/>
              <a:ext cx="1462265" cy="50263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SMON</a:t>
              </a:r>
            </a:p>
          </p:txBody>
        </p:sp>
        <p:cxnSp>
          <p:nvCxnSpPr>
            <p:cNvPr id="3" name="Elbow Connector 2"/>
            <p:cNvCxnSpPr>
              <a:stCxn id="36878" idx="0"/>
              <a:endCxn id="36872" idx="1"/>
            </p:cNvCxnSpPr>
            <p:nvPr/>
          </p:nvCxnSpPr>
          <p:spPr bwMode="auto">
            <a:xfrm rot="5400000" flipH="1" flipV="1">
              <a:off x="5556099" y="2735416"/>
              <a:ext cx="284465" cy="2062162"/>
            </a:xfrm>
            <a:prstGeom prst="bentConnector2">
              <a:avLst/>
            </a:prstGeom>
            <a:noFill/>
            <a:ln w="28575" cap="flat" cmpd="sng" algn="ctr">
              <a:solidFill>
                <a:schemeClr val="tx1"/>
              </a:solidFill>
              <a:prstDash val="solid"/>
              <a:round/>
              <a:headEnd type="triangle" w="lg" len="lg"/>
              <a:tailEnd type="triangle" w="lg" len="lg"/>
            </a:ln>
            <a:effectLst/>
          </p:spPr>
        </p:cxnSp>
        <p:cxnSp>
          <p:nvCxnSpPr>
            <p:cNvPr id="17" name="Elbow Connector 16"/>
            <p:cNvCxnSpPr>
              <a:stCxn id="36878" idx="4"/>
              <a:endCxn id="36869" idx="1"/>
            </p:cNvCxnSpPr>
            <p:nvPr/>
          </p:nvCxnSpPr>
          <p:spPr bwMode="auto">
            <a:xfrm rot="16200000" flipH="1">
              <a:off x="5560068" y="3518544"/>
              <a:ext cx="589264" cy="2374900"/>
            </a:xfrm>
            <a:prstGeom prst="bentConnector2">
              <a:avLst/>
            </a:prstGeom>
            <a:noFill/>
            <a:ln w="28575" cap="flat" cmpd="sng" algn="ctr">
              <a:solidFill>
                <a:schemeClr val="tx1"/>
              </a:solidFill>
              <a:prstDash val="solid"/>
              <a:round/>
              <a:headEnd type="triangle" w="lg" len="lg"/>
              <a:tailEnd type="triangle" w="lg" len="lg"/>
            </a:ln>
            <a:effectLst/>
          </p:spPr>
        </p:cxnSp>
      </p:grpSp>
    </p:spTree>
    <p:custDataLst>
      <p:tags r:id="rId1"/>
    </p:custDataLst>
    <p:extLst>
      <p:ext uri="{BB962C8B-B14F-4D97-AF65-F5344CB8AC3E}">
        <p14:creationId xmlns:p14="http://schemas.microsoft.com/office/powerpoint/2010/main" val="1925806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126100" y="3013123"/>
            <a:ext cx="7936625" cy="2917259"/>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7890" name="Rectangle 58"/>
          <p:cNvSpPr>
            <a:spLocks noGrp="1" noChangeArrowheads="1"/>
          </p:cNvSpPr>
          <p:nvPr>
            <p:ph type="title"/>
          </p:nvPr>
        </p:nvSpPr>
        <p:spPr/>
        <p:txBody>
          <a:bodyPr/>
          <a:lstStyle/>
          <a:p>
            <a:pPr eaLnBrk="1" hangingPunct="1"/>
            <a:r>
              <a:rPr lang="en-US" altLang="en-US" dirty="0"/>
              <a:t>Process Monitor Process (PMON</a:t>
            </a:r>
            <a:r>
              <a:rPr lang="en-US" altLang="en-US" dirty="0" smtClean="0"/>
              <a:t>)</a:t>
            </a:r>
            <a:br>
              <a:rPr lang="en-US" altLang="en-US" dirty="0" smtClean="0"/>
            </a:br>
            <a:endParaRPr lang="en-US" altLang="en-US" dirty="0"/>
          </a:p>
        </p:txBody>
      </p:sp>
      <p:sp>
        <p:nvSpPr>
          <p:cNvPr id="37891" name="Rectangle 59"/>
          <p:cNvSpPr>
            <a:spLocks noGrp="1" noChangeArrowheads="1"/>
          </p:cNvSpPr>
          <p:nvPr>
            <p:ph idx="1"/>
          </p:nvPr>
        </p:nvSpPr>
        <p:spPr>
          <a:xfrm>
            <a:off x="622138" y="1242485"/>
            <a:ext cx="10944549" cy="1539731"/>
          </a:xfrm>
        </p:spPr>
        <p:txBody>
          <a:bodyPr/>
          <a:lstStyle/>
          <a:p>
            <a:pPr lvl="1" eaLnBrk="1" hangingPunct="1"/>
            <a:r>
              <a:rPr lang="en-US" altLang="en-US" dirty="0"/>
              <a:t>Performs process recovery when a user process fails</a:t>
            </a:r>
          </a:p>
          <a:p>
            <a:pPr lvl="2" eaLnBrk="1" hangingPunct="1"/>
            <a:r>
              <a:rPr lang="en-US" altLang="en-US" dirty="0"/>
              <a:t>Cleans up the database buffer cache</a:t>
            </a:r>
          </a:p>
          <a:p>
            <a:pPr lvl="2" eaLnBrk="1" hangingPunct="1"/>
            <a:r>
              <a:rPr lang="en-US" altLang="en-US" dirty="0"/>
              <a:t>Frees resources that are used by the user process</a:t>
            </a:r>
          </a:p>
          <a:p>
            <a:pPr lvl="1" eaLnBrk="1" hangingPunct="1"/>
            <a:r>
              <a:rPr lang="en-US" altLang="en-US" dirty="0"/>
              <a:t>Monitors sessions for idle session timeout </a:t>
            </a:r>
          </a:p>
        </p:txBody>
      </p:sp>
      <p:grpSp>
        <p:nvGrpSpPr>
          <p:cNvPr id="37892" name="Group 54"/>
          <p:cNvGrpSpPr>
            <a:grpSpLocks/>
          </p:cNvGrpSpPr>
          <p:nvPr/>
        </p:nvGrpSpPr>
        <p:grpSpPr bwMode="auto">
          <a:xfrm>
            <a:off x="2589212" y="3429000"/>
            <a:ext cx="7010400" cy="2209800"/>
            <a:chOff x="914400" y="4038600"/>
            <a:chExt cx="7010400" cy="2209800"/>
          </a:xfrm>
        </p:grpSpPr>
        <p:sp>
          <p:nvSpPr>
            <p:cNvPr id="37893" name="Text Box 4"/>
            <p:cNvSpPr txBox="1">
              <a:spLocks noChangeArrowheads="1"/>
            </p:cNvSpPr>
            <p:nvPr/>
          </p:nvSpPr>
          <p:spPr bwMode="auto">
            <a:xfrm>
              <a:off x="3200400" y="579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Process Monitor process</a:t>
              </a:r>
            </a:p>
          </p:txBody>
        </p:sp>
        <p:sp>
          <p:nvSpPr>
            <p:cNvPr id="37894" name="Text Box 5"/>
            <p:cNvSpPr txBox="1">
              <a:spLocks noChangeArrowheads="1"/>
            </p:cNvSpPr>
            <p:nvPr/>
          </p:nvSpPr>
          <p:spPr bwMode="auto">
            <a:xfrm>
              <a:off x="6273800" y="579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buffer cache</a:t>
              </a:r>
            </a:p>
          </p:txBody>
        </p:sp>
        <p:sp>
          <p:nvSpPr>
            <p:cNvPr id="37895" name="Line 6"/>
            <p:cNvSpPr>
              <a:spLocks noChangeShapeType="1"/>
            </p:cNvSpPr>
            <p:nvPr/>
          </p:nvSpPr>
          <p:spPr bwMode="auto">
            <a:xfrm>
              <a:off x="4953000" y="5113338"/>
              <a:ext cx="1244600" cy="1587"/>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7896" name="Text Box 7"/>
            <p:cNvSpPr txBox="1">
              <a:spLocks noChangeArrowheads="1"/>
            </p:cNvSpPr>
            <p:nvPr/>
          </p:nvSpPr>
          <p:spPr bwMode="auto">
            <a:xfrm>
              <a:off x="914400" y="5791200"/>
              <a:ext cx="1600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Failed user process</a:t>
              </a:r>
            </a:p>
          </p:txBody>
        </p:sp>
        <p:sp>
          <p:nvSpPr>
            <p:cNvPr id="37897" name="Rectangle 8"/>
            <p:cNvSpPr>
              <a:spLocks noChangeArrowheads="1"/>
            </p:cNvSpPr>
            <p:nvPr/>
          </p:nvSpPr>
          <p:spPr bwMode="blackWhite">
            <a:xfrm>
              <a:off x="6223000" y="4038600"/>
              <a:ext cx="1700213" cy="16811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37898" name="Group 9"/>
            <p:cNvGrpSpPr>
              <a:grpSpLocks/>
            </p:cNvGrpSpPr>
            <p:nvPr/>
          </p:nvGrpSpPr>
          <p:grpSpPr bwMode="auto">
            <a:xfrm>
              <a:off x="6221413" y="4038600"/>
              <a:ext cx="1703387" cy="1681163"/>
              <a:chOff x="3919" y="2544"/>
              <a:chExt cx="1073" cy="1059"/>
            </a:xfrm>
          </p:grpSpPr>
          <p:sp>
            <p:nvSpPr>
              <p:cNvPr id="37905" name="Line 10"/>
              <p:cNvSpPr>
                <a:spLocks noChangeShapeType="1"/>
              </p:cNvSpPr>
              <p:nvPr/>
            </p:nvSpPr>
            <p:spPr bwMode="blackWhite">
              <a:xfrm>
                <a:off x="3920" y="2544"/>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6" name="Line 11"/>
              <p:cNvSpPr>
                <a:spLocks noChangeShapeType="1"/>
              </p:cNvSpPr>
              <p:nvPr/>
            </p:nvSpPr>
            <p:spPr bwMode="blackWhite">
              <a:xfrm>
                <a:off x="4027"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7" name="Line 12"/>
              <p:cNvSpPr>
                <a:spLocks noChangeShapeType="1"/>
              </p:cNvSpPr>
              <p:nvPr/>
            </p:nvSpPr>
            <p:spPr bwMode="blackWhite">
              <a:xfrm>
                <a:off x="4134"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8" name="Line 13"/>
              <p:cNvSpPr>
                <a:spLocks noChangeShapeType="1"/>
              </p:cNvSpPr>
              <p:nvPr/>
            </p:nvSpPr>
            <p:spPr bwMode="blackWhite">
              <a:xfrm>
                <a:off x="4241"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9" name="Line 14"/>
              <p:cNvSpPr>
                <a:spLocks noChangeShapeType="1"/>
              </p:cNvSpPr>
              <p:nvPr/>
            </p:nvSpPr>
            <p:spPr bwMode="blackWhite">
              <a:xfrm>
                <a:off x="4348"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0" name="Line 15"/>
              <p:cNvSpPr>
                <a:spLocks noChangeShapeType="1"/>
              </p:cNvSpPr>
              <p:nvPr/>
            </p:nvSpPr>
            <p:spPr bwMode="blackWhite">
              <a:xfrm>
                <a:off x="4456"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1" name="Line 16"/>
              <p:cNvSpPr>
                <a:spLocks noChangeShapeType="1"/>
              </p:cNvSpPr>
              <p:nvPr/>
            </p:nvSpPr>
            <p:spPr bwMode="blackWhite">
              <a:xfrm>
                <a:off x="4563"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2" name="Line 17"/>
              <p:cNvSpPr>
                <a:spLocks noChangeShapeType="1"/>
              </p:cNvSpPr>
              <p:nvPr/>
            </p:nvSpPr>
            <p:spPr bwMode="blackWhite">
              <a:xfrm>
                <a:off x="4670"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3" name="Line 18"/>
              <p:cNvSpPr>
                <a:spLocks noChangeShapeType="1"/>
              </p:cNvSpPr>
              <p:nvPr/>
            </p:nvSpPr>
            <p:spPr bwMode="blackWhite">
              <a:xfrm>
                <a:off x="4777"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4" name="Line 19"/>
              <p:cNvSpPr>
                <a:spLocks noChangeShapeType="1"/>
              </p:cNvSpPr>
              <p:nvPr/>
            </p:nvSpPr>
            <p:spPr bwMode="blackWhite">
              <a:xfrm>
                <a:off x="4884"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5" name="Line 20"/>
              <p:cNvSpPr>
                <a:spLocks noChangeShapeType="1"/>
              </p:cNvSpPr>
              <p:nvPr/>
            </p:nvSpPr>
            <p:spPr bwMode="blackWhite">
              <a:xfrm>
                <a:off x="4992" y="2544"/>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6" name="Line 21"/>
              <p:cNvSpPr>
                <a:spLocks noChangeShapeType="1"/>
              </p:cNvSpPr>
              <p:nvPr/>
            </p:nvSpPr>
            <p:spPr bwMode="blackWhite">
              <a:xfrm>
                <a:off x="3919" y="272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7" name="Line 22"/>
              <p:cNvSpPr>
                <a:spLocks noChangeShapeType="1"/>
              </p:cNvSpPr>
              <p:nvPr/>
            </p:nvSpPr>
            <p:spPr bwMode="blackWhite">
              <a:xfrm>
                <a:off x="3919" y="289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8" name="Line 23"/>
              <p:cNvSpPr>
                <a:spLocks noChangeShapeType="1"/>
              </p:cNvSpPr>
              <p:nvPr/>
            </p:nvSpPr>
            <p:spPr bwMode="blackWhite">
              <a:xfrm>
                <a:off x="3919" y="307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9" name="Line 24"/>
              <p:cNvSpPr>
                <a:spLocks noChangeShapeType="1"/>
              </p:cNvSpPr>
              <p:nvPr/>
            </p:nvSpPr>
            <p:spPr bwMode="blackWhite">
              <a:xfrm>
                <a:off x="3919" y="3250"/>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0" name="Line 25"/>
              <p:cNvSpPr>
                <a:spLocks noChangeShapeType="1"/>
              </p:cNvSpPr>
              <p:nvPr/>
            </p:nvSpPr>
            <p:spPr bwMode="blackWhite">
              <a:xfrm>
                <a:off x="3919" y="342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1" name="Line 26"/>
              <p:cNvSpPr>
                <a:spLocks noChangeShapeType="1"/>
              </p:cNvSpPr>
              <p:nvPr/>
            </p:nvSpPr>
            <p:spPr bwMode="blackWhite">
              <a:xfrm>
                <a:off x="3919" y="360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2" name="Line 27"/>
              <p:cNvSpPr>
                <a:spLocks noChangeShapeType="1"/>
              </p:cNvSpPr>
              <p:nvPr/>
            </p:nvSpPr>
            <p:spPr bwMode="blackWhite">
              <a:xfrm>
                <a:off x="3919" y="263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3" name="Line 28"/>
              <p:cNvSpPr>
                <a:spLocks noChangeShapeType="1"/>
              </p:cNvSpPr>
              <p:nvPr/>
            </p:nvSpPr>
            <p:spPr bwMode="blackWhite">
              <a:xfrm>
                <a:off x="3919" y="280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4" name="Line 29"/>
              <p:cNvSpPr>
                <a:spLocks noChangeShapeType="1"/>
              </p:cNvSpPr>
              <p:nvPr/>
            </p:nvSpPr>
            <p:spPr bwMode="blackWhite">
              <a:xfrm>
                <a:off x="3919" y="2985"/>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5" name="Line 30"/>
              <p:cNvSpPr>
                <a:spLocks noChangeShapeType="1"/>
              </p:cNvSpPr>
              <p:nvPr/>
            </p:nvSpPr>
            <p:spPr bwMode="blackWhite">
              <a:xfrm>
                <a:off x="3919" y="316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6" name="Line 31"/>
              <p:cNvSpPr>
                <a:spLocks noChangeShapeType="1"/>
              </p:cNvSpPr>
              <p:nvPr/>
            </p:nvSpPr>
            <p:spPr bwMode="blackWhite">
              <a:xfrm>
                <a:off x="3919" y="333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7" name="Line 32"/>
              <p:cNvSpPr>
                <a:spLocks noChangeShapeType="1"/>
              </p:cNvSpPr>
              <p:nvPr/>
            </p:nvSpPr>
            <p:spPr bwMode="blackWhite">
              <a:xfrm>
                <a:off x="3919" y="3515"/>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8" name="Line 33"/>
              <p:cNvSpPr>
                <a:spLocks noChangeShapeType="1"/>
              </p:cNvSpPr>
              <p:nvPr/>
            </p:nvSpPr>
            <p:spPr bwMode="blackWhite">
              <a:xfrm>
                <a:off x="3919" y="2544"/>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9" name="Rectangle 34"/>
              <p:cNvSpPr>
                <a:spLocks noChangeArrowheads="1"/>
              </p:cNvSpPr>
              <p:nvPr/>
            </p:nvSpPr>
            <p:spPr bwMode="black">
              <a:xfrm>
                <a:off x="3927" y="3074"/>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0" name="Rectangle 35"/>
              <p:cNvSpPr>
                <a:spLocks noChangeArrowheads="1"/>
              </p:cNvSpPr>
              <p:nvPr/>
            </p:nvSpPr>
            <p:spPr bwMode="black">
              <a:xfrm>
                <a:off x="4247" y="2985"/>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1" name="Rectangle 36"/>
              <p:cNvSpPr>
                <a:spLocks noChangeArrowheads="1"/>
              </p:cNvSpPr>
              <p:nvPr/>
            </p:nvSpPr>
            <p:spPr bwMode="black">
              <a:xfrm>
                <a:off x="4250" y="2897"/>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2" name="Rectangle 37"/>
              <p:cNvSpPr>
                <a:spLocks noChangeArrowheads="1"/>
              </p:cNvSpPr>
              <p:nvPr/>
            </p:nvSpPr>
            <p:spPr bwMode="black">
              <a:xfrm>
                <a:off x="4145" y="2897"/>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3" name="Rectangle 38"/>
              <p:cNvSpPr>
                <a:spLocks noChangeArrowheads="1"/>
              </p:cNvSpPr>
              <p:nvPr/>
            </p:nvSpPr>
            <p:spPr bwMode="black">
              <a:xfrm>
                <a:off x="4571" y="272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4" name="Rectangle 39"/>
              <p:cNvSpPr>
                <a:spLocks noChangeArrowheads="1"/>
              </p:cNvSpPr>
              <p:nvPr/>
            </p:nvSpPr>
            <p:spPr bwMode="black">
              <a:xfrm>
                <a:off x="4571" y="263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5" name="Rectangle 40"/>
              <p:cNvSpPr>
                <a:spLocks noChangeArrowheads="1"/>
              </p:cNvSpPr>
              <p:nvPr/>
            </p:nvSpPr>
            <p:spPr bwMode="black">
              <a:xfrm>
                <a:off x="4463" y="263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6" name="Rectangle 41"/>
              <p:cNvSpPr>
                <a:spLocks noChangeArrowheads="1"/>
              </p:cNvSpPr>
              <p:nvPr/>
            </p:nvSpPr>
            <p:spPr bwMode="black">
              <a:xfrm>
                <a:off x="4780" y="2985"/>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7" name="Rectangle 42"/>
              <p:cNvSpPr>
                <a:spLocks noChangeArrowheads="1"/>
              </p:cNvSpPr>
              <p:nvPr/>
            </p:nvSpPr>
            <p:spPr bwMode="black">
              <a:xfrm>
                <a:off x="4890" y="3074"/>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8" name="Rectangle 43"/>
              <p:cNvSpPr>
                <a:spLocks noChangeArrowheads="1"/>
              </p:cNvSpPr>
              <p:nvPr/>
            </p:nvSpPr>
            <p:spPr bwMode="black">
              <a:xfrm>
                <a:off x="4669" y="3159"/>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9" name="Rectangle 44"/>
              <p:cNvSpPr>
                <a:spLocks noChangeArrowheads="1"/>
              </p:cNvSpPr>
              <p:nvPr/>
            </p:nvSpPr>
            <p:spPr bwMode="black">
              <a:xfrm>
                <a:off x="4570" y="3159"/>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0" name="Rectangle 45"/>
              <p:cNvSpPr>
                <a:spLocks noChangeArrowheads="1"/>
              </p:cNvSpPr>
              <p:nvPr/>
            </p:nvSpPr>
            <p:spPr bwMode="black">
              <a:xfrm>
                <a:off x="4244"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1" name="Rectangle 46"/>
              <p:cNvSpPr>
                <a:spLocks noChangeArrowheads="1"/>
              </p:cNvSpPr>
              <p:nvPr/>
            </p:nvSpPr>
            <p:spPr bwMode="black">
              <a:xfrm>
                <a:off x="4140" y="3338"/>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2" name="Rectangle 47"/>
              <p:cNvSpPr>
                <a:spLocks noChangeArrowheads="1"/>
              </p:cNvSpPr>
              <p:nvPr/>
            </p:nvSpPr>
            <p:spPr bwMode="black">
              <a:xfrm>
                <a:off x="4355"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3" name="Rectangle 48"/>
              <p:cNvSpPr>
                <a:spLocks noChangeArrowheads="1"/>
              </p:cNvSpPr>
              <p:nvPr/>
            </p:nvSpPr>
            <p:spPr bwMode="black">
              <a:xfrm>
                <a:off x="4672"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grpSp>
        <p:sp>
          <p:nvSpPr>
            <p:cNvPr id="37899" name="Oval 49"/>
            <p:cNvSpPr>
              <a:spLocks noChangeArrowheads="1"/>
            </p:cNvSpPr>
            <p:nvPr/>
          </p:nvSpPr>
          <p:spPr bwMode="blackWhite">
            <a:xfrm>
              <a:off x="1295400" y="5260975"/>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User</a:t>
              </a:r>
            </a:p>
          </p:txBody>
        </p:sp>
        <p:pic>
          <p:nvPicPr>
            <p:cNvPr id="37900" name="Picture 50" descr="symbo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2990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1" name="Oval 51"/>
            <p:cNvSpPr>
              <a:spLocks noChangeArrowheads="1"/>
            </p:cNvSpPr>
            <p:nvPr/>
          </p:nvSpPr>
          <p:spPr bwMode="blackWhite">
            <a:xfrm>
              <a:off x="3006725" y="4618038"/>
              <a:ext cx="1946275" cy="97948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PMON</a:t>
              </a:r>
            </a:p>
          </p:txBody>
        </p:sp>
        <p:sp>
          <p:nvSpPr>
            <p:cNvPr id="37902" name="Oval 52"/>
            <p:cNvSpPr>
              <a:spLocks noChangeArrowheads="1"/>
            </p:cNvSpPr>
            <p:nvPr/>
          </p:nvSpPr>
          <p:spPr bwMode="blackWhite">
            <a:xfrm>
              <a:off x="1295400" y="40386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sp>
          <p:nvSpPr>
            <p:cNvPr id="37903" name="Line 53"/>
            <p:cNvSpPr>
              <a:spLocks noChangeShapeType="1"/>
            </p:cNvSpPr>
            <p:nvPr/>
          </p:nvSpPr>
          <p:spPr bwMode="gray">
            <a:xfrm>
              <a:off x="2209800" y="4343400"/>
              <a:ext cx="4038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cxnSp>
          <p:nvCxnSpPr>
            <p:cNvPr id="37904" name="AutoShape 54"/>
            <p:cNvCxnSpPr>
              <a:cxnSpLocks noChangeShapeType="1"/>
            </p:cNvCxnSpPr>
            <p:nvPr/>
          </p:nvCxnSpPr>
          <p:spPr bwMode="gray">
            <a:xfrm flipV="1">
              <a:off x="1752600" y="4574999"/>
              <a:ext cx="0" cy="712787"/>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37321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292754" y="891822"/>
            <a:ext cx="9603316" cy="5168101"/>
            <a:chOff x="830654" y="1268641"/>
            <a:chExt cx="7482693" cy="3030071"/>
          </a:xfrm>
        </p:grpSpPr>
        <p:sp>
          <p:nvSpPr>
            <p:cNvPr id="31" name="Freeform 3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6147" name="Rectangle 40"/>
          <p:cNvSpPr>
            <a:spLocks noGrp="1" noChangeArrowheads="1"/>
          </p:cNvSpPr>
          <p:nvPr>
            <p:ph type="title"/>
          </p:nvPr>
        </p:nvSpPr>
        <p:spPr>
          <a:xfrm>
            <a:off x="761098" y="143268"/>
            <a:ext cx="10361830" cy="488164"/>
          </a:xfrm>
          <a:noFill/>
        </p:spPr>
        <p:txBody>
          <a:bodyPr>
            <a:normAutofit fontScale="90000"/>
          </a:bodyPr>
          <a:lstStyle/>
          <a:p>
            <a:pPr eaLnBrk="1" hangingPunct="1"/>
            <a:r>
              <a:rPr lang="en-US" altLang="en-US" dirty="0"/>
              <a:t>Oracle Database Server Architecture: Overview</a:t>
            </a:r>
          </a:p>
        </p:txBody>
      </p:sp>
      <p:grpSp>
        <p:nvGrpSpPr>
          <p:cNvPr id="3" name="Group 2"/>
          <p:cNvGrpSpPr/>
          <p:nvPr/>
        </p:nvGrpSpPr>
        <p:grpSpPr>
          <a:xfrm>
            <a:off x="2284412" y="1066800"/>
            <a:ext cx="7620000" cy="4876800"/>
            <a:chOff x="2132012" y="1524000"/>
            <a:chExt cx="7620000" cy="4876800"/>
          </a:xfrm>
        </p:grpSpPr>
        <p:sp>
          <p:nvSpPr>
            <p:cNvPr id="6146" name="Rectangle 2"/>
            <p:cNvSpPr>
              <a:spLocks noChangeArrowheads="1"/>
            </p:cNvSpPr>
            <p:nvPr/>
          </p:nvSpPr>
          <p:spPr bwMode="blackWhite">
            <a:xfrm>
              <a:off x="5408612" y="4800600"/>
              <a:ext cx="4343400" cy="1143000"/>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r>
                <a:rPr lang="en-US" dirty="0">
                  <a:solidFill>
                    <a:schemeClr val="tx1">
                      <a:lumMod val="50000"/>
                    </a:schemeClr>
                  </a:solidFill>
                  <a:latin typeface="Arial" charset="0"/>
                  <a:cs typeface="Arial" charset="0"/>
                </a:rPr>
                <a:t>Database (Storage Structures)</a:t>
              </a:r>
            </a:p>
          </p:txBody>
        </p:sp>
        <p:sp>
          <p:nvSpPr>
            <p:cNvPr id="6148" name="Rectangle 41"/>
            <p:cNvSpPr>
              <a:spLocks noChangeArrowheads="1"/>
            </p:cNvSpPr>
            <p:nvPr/>
          </p:nvSpPr>
          <p:spPr bwMode="blackWhite">
            <a:xfrm>
              <a:off x="5408612" y="1524000"/>
              <a:ext cx="4343400" cy="3048000"/>
            </a:xfrm>
            <a:prstGeom prst="rect">
              <a:avLst/>
            </a:prstGeom>
            <a:solidFill>
              <a:srgbClr val="99CCFF"/>
            </a:solidFill>
            <a:ln w="28575">
              <a:solidFill>
                <a:srgbClr val="000000"/>
              </a:solidFill>
              <a:miter lim="800000"/>
              <a:headEnd/>
              <a:tailEnd/>
            </a:ln>
          </p:spPr>
          <p:txBody>
            <a:bodyPr wrap="none" lIns="92075" tIns="46038" rIns="92075" bIns="46038" anchor="ctr"/>
            <a:lstStyle/>
            <a:p>
              <a:pPr eaLnBrk="0" hangingPunct="0">
                <a:defRPr/>
              </a:pPr>
              <a:endParaRPr lang="en-US" sz="1400" dirty="0">
                <a:solidFill>
                  <a:schemeClr val="tx1">
                    <a:lumMod val="50000"/>
                  </a:schemeClr>
                </a:solidFill>
              </a:endParaRPr>
            </a:p>
            <a:p>
              <a:pPr eaLnBrk="0" hangingPunct="0">
                <a:defRPr/>
              </a:pPr>
              <a:endParaRPr lang="en-US" sz="1400" dirty="0">
                <a:solidFill>
                  <a:schemeClr val="tx1">
                    <a:lumMod val="50000"/>
                  </a:schemeClr>
                </a:solidFill>
              </a:endParaRPr>
            </a:p>
          </p:txBody>
        </p:sp>
        <p:sp>
          <p:nvSpPr>
            <p:cNvPr id="6149" name="Rectangle 42"/>
            <p:cNvSpPr>
              <a:spLocks noChangeArrowheads="1"/>
            </p:cNvSpPr>
            <p:nvPr/>
          </p:nvSpPr>
          <p:spPr bwMode="blackWhite">
            <a:xfrm>
              <a:off x="5637212" y="1981200"/>
              <a:ext cx="3733800" cy="1716088"/>
            </a:xfrm>
            <a:prstGeom prst="rect">
              <a:avLst/>
            </a:prstGeom>
            <a:solidFill>
              <a:srgbClr val="99CC00"/>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p:txBody>
        </p:sp>
        <p:sp>
          <p:nvSpPr>
            <p:cNvPr id="6150" name="Oval 50"/>
            <p:cNvSpPr>
              <a:spLocks noChangeArrowheads="1"/>
            </p:cNvSpPr>
            <p:nvPr/>
          </p:nvSpPr>
          <p:spPr bwMode="blackWhite">
            <a:xfrm>
              <a:off x="2132013" y="2133600"/>
              <a:ext cx="1222375" cy="8382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Server</a:t>
              </a:r>
              <a:br>
                <a:rPr lang="en-US" sz="1400" dirty="0">
                  <a:solidFill>
                    <a:schemeClr val="tx1">
                      <a:lumMod val="50000"/>
                    </a:schemeClr>
                  </a:solidFill>
                </a:rPr>
              </a:br>
              <a:r>
                <a:rPr lang="en-US" sz="1400" dirty="0">
                  <a:solidFill>
                    <a:schemeClr val="tx1">
                      <a:lumMod val="50000"/>
                    </a:schemeClr>
                  </a:solidFill>
                </a:rPr>
                <a:t>process</a:t>
              </a:r>
            </a:p>
          </p:txBody>
        </p:sp>
        <p:sp>
          <p:nvSpPr>
            <p:cNvPr id="6151" name="Rectangle 51"/>
            <p:cNvSpPr>
              <a:spLocks noChangeArrowheads="1"/>
            </p:cNvSpPr>
            <p:nvPr/>
          </p:nvSpPr>
          <p:spPr bwMode="blackWhite">
            <a:xfrm>
              <a:off x="2767013" y="19812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p>
              <a:pPr defTabSz="822325" eaLnBrk="0" hangingPunct="0">
                <a:spcBef>
                  <a:spcPct val="50000"/>
                </a:spcBef>
                <a:defRPr/>
              </a:pPr>
              <a:r>
                <a:rPr lang="en-US" sz="1400" b="1" dirty="0">
                  <a:solidFill>
                    <a:schemeClr val="tx1">
                      <a:lumMod val="50000"/>
                    </a:schemeClr>
                  </a:solidFill>
                </a:rPr>
                <a:t>PGA</a:t>
              </a:r>
            </a:p>
          </p:txBody>
        </p:sp>
        <p:sp>
          <p:nvSpPr>
            <p:cNvPr id="6152" name="Oval 57"/>
            <p:cNvSpPr>
              <a:spLocks noChangeArrowheads="1"/>
            </p:cNvSpPr>
            <p:nvPr/>
          </p:nvSpPr>
          <p:spPr bwMode="blackWhite">
            <a:xfrm>
              <a:off x="2132012" y="4648200"/>
              <a:ext cx="1187450" cy="8509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User</a:t>
              </a:r>
              <a:br>
                <a:rPr lang="en-US" sz="1400" dirty="0">
                  <a:solidFill>
                    <a:schemeClr val="tx1">
                      <a:lumMod val="50000"/>
                    </a:schemeClr>
                  </a:solidFill>
                </a:rPr>
              </a:br>
              <a:r>
                <a:rPr lang="en-US" sz="1400" dirty="0">
                  <a:solidFill>
                    <a:schemeClr val="tx1">
                      <a:lumMod val="50000"/>
                    </a:schemeClr>
                  </a:solidFill>
                </a:rPr>
                <a:t>process</a:t>
              </a:r>
            </a:p>
          </p:txBody>
        </p:sp>
        <p:sp>
          <p:nvSpPr>
            <p:cNvPr id="6153" name="Text Box 58"/>
            <p:cNvSpPr txBox="1">
              <a:spLocks noChangeArrowheads="1"/>
            </p:cNvSpPr>
            <p:nvPr/>
          </p:nvSpPr>
          <p:spPr bwMode="blackWhite">
            <a:xfrm>
              <a:off x="6780212" y="1600201"/>
              <a:ext cx="12954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Instance</a:t>
              </a:r>
            </a:p>
          </p:txBody>
        </p:sp>
        <p:sp>
          <p:nvSpPr>
            <p:cNvPr id="6154" name="Oval 60"/>
            <p:cNvSpPr>
              <a:spLocks noChangeArrowheads="1"/>
            </p:cNvSpPr>
            <p:nvPr/>
          </p:nvSpPr>
          <p:spPr bwMode="blackWhite">
            <a:xfrm>
              <a:off x="8532812" y="4114800"/>
              <a:ext cx="757238"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endParaRPr lang="en-US" sz="1200" i="1" dirty="0">
                <a:solidFill>
                  <a:schemeClr val="tx1">
                    <a:lumMod val="50000"/>
                  </a:schemeClr>
                </a:solidFill>
              </a:endParaRPr>
            </a:p>
          </p:txBody>
        </p:sp>
        <p:sp>
          <p:nvSpPr>
            <p:cNvPr id="6155" name="Text Box 63"/>
            <p:cNvSpPr txBox="1">
              <a:spLocks noChangeArrowheads="1"/>
            </p:cNvSpPr>
            <p:nvPr/>
          </p:nvSpPr>
          <p:spPr bwMode="blackWhite">
            <a:xfrm>
              <a:off x="5942012" y="2514600"/>
              <a:ext cx="3276600" cy="668338"/>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b="1" dirty="0">
                  <a:solidFill>
                    <a:schemeClr val="tx1">
                      <a:lumMod val="50000"/>
                    </a:schemeClr>
                  </a:solidFill>
                  <a:latin typeface="Arial" charset="0"/>
                  <a:cs typeface="Arial" charset="0"/>
                </a:rPr>
                <a:t>Memory Structures</a:t>
              </a:r>
            </a:p>
            <a:p>
              <a:pPr algn="ctr" defTabSz="228600" eaLnBrk="0" hangingPunct="0">
                <a:lnSpc>
                  <a:spcPct val="80000"/>
                </a:lnSpc>
                <a:spcBef>
                  <a:spcPct val="50000"/>
                </a:spcBef>
                <a:defRPr/>
              </a:pPr>
              <a:r>
                <a:rPr lang="en-US" b="1" dirty="0">
                  <a:solidFill>
                    <a:schemeClr val="tx1">
                      <a:lumMod val="50000"/>
                    </a:schemeClr>
                  </a:solidFill>
                  <a:latin typeface="Arial" charset="0"/>
                  <a:cs typeface="Arial" charset="0"/>
                </a:rPr>
                <a:t> (System Global Area)</a:t>
              </a:r>
            </a:p>
          </p:txBody>
        </p:sp>
        <p:sp>
          <p:nvSpPr>
            <p:cNvPr id="6156" name="Oval 71"/>
            <p:cNvSpPr>
              <a:spLocks noChangeArrowheads="1"/>
            </p:cNvSpPr>
            <p:nvPr/>
          </p:nvSpPr>
          <p:spPr bwMode="blackWhite">
            <a:xfrm>
              <a:off x="5713413" y="4114800"/>
              <a:ext cx="771525"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endParaRPr lang="en-US" sz="1200" i="1" dirty="0">
                <a:solidFill>
                  <a:schemeClr val="tx1">
                    <a:lumMod val="50000"/>
                  </a:schemeClr>
                </a:solidFill>
              </a:endParaRPr>
            </a:p>
          </p:txBody>
        </p:sp>
        <p:sp>
          <p:nvSpPr>
            <p:cNvPr id="6157" name="Oval 74"/>
            <p:cNvSpPr>
              <a:spLocks noChangeArrowheads="1"/>
            </p:cNvSpPr>
            <p:nvPr/>
          </p:nvSpPr>
          <p:spPr bwMode="blackWhite">
            <a:xfrm>
              <a:off x="7542213" y="4114800"/>
              <a:ext cx="815975"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r>
                <a:rPr lang="en-US" sz="1200" dirty="0">
                  <a:solidFill>
                    <a:schemeClr val="tx1">
                      <a:lumMod val="50000"/>
                    </a:schemeClr>
                  </a:solidFill>
                </a:rPr>
                <a:t> </a:t>
              </a:r>
            </a:p>
          </p:txBody>
        </p:sp>
        <p:sp>
          <p:nvSpPr>
            <p:cNvPr id="6158" name="Oval 79"/>
            <p:cNvSpPr>
              <a:spLocks noChangeArrowheads="1"/>
            </p:cNvSpPr>
            <p:nvPr/>
          </p:nvSpPr>
          <p:spPr bwMode="blackWhite">
            <a:xfrm>
              <a:off x="6627813" y="4114800"/>
              <a:ext cx="784225"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endParaRPr lang="en-US" sz="1200" dirty="0">
                <a:solidFill>
                  <a:schemeClr val="tx1">
                    <a:lumMod val="50000"/>
                  </a:schemeClr>
                </a:solidFill>
              </a:endParaRPr>
            </a:p>
          </p:txBody>
        </p:sp>
        <p:sp>
          <p:nvSpPr>
            <p:cNvPr id="6159" name="Text Box 82"/>
            <p:cNvSpPr txBox="1">
              <a:spLocks noChangeArrowheads="1"/>
            </p:cNvSpPr>
            <p:nvPr/>
          </p:nvSpPr>
          <p:spPr bwMode="blackWhite">
            <a:xfrm>
              <a:off x="6399212" y="3810001"/>
              <a:ext cx="22860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Process Structures</a:t>
              </a:r>
            </a:p>
          </p:txBody>
        </p:sp>
        <p:pic>
          <p:nvPicPr>
            <p:cNvPr id="6160" name="Picture 83"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643801" y="1700646"/>
              <a:ext cx="1360921" cy="200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2" name="Text Box 85"/>
            <p:cNvSpPr txBox="1">
              <a:spLocks noChangeArrowheads="1"/>
            </p:cNvSpPr>
            <p:nvPr/>
          </p:nvSpPr>
          <p:spPr bwMode="auto">
            <a:xfrm>
              <a:off x="3782924" y="6034087"/>
              <a:ext cx="1082675" cy="366713"/>
            </a:xfrm>
            <a:prstGeom prst="rect">
              <a:avLst/>
            </a:prstGeom>
            <a:noFill/>
            <a:ln w="28575">
              <a:noFill/>
              <a:miter lim="800000"/>
              <a:headEnd type="none" w="sm" len="sm"/>
              <a:tailEnd type="none" w="sm" len="sm"/>
            </a:ln>
          </p:spPr>
          <p:txBody>
            <a:bodyPr>
              <a:spAutoFit/>
            </a:bodyPr>
            <a:lstStyle/>
            <a:p>
              <a:pPr algn="ctr" defTabSz="228600">
                <a:spcBef>
                  <a:spcPct val="50000"/>
                </a:spcBef>
                <a:defRPr/>
              </a:pPr>
              <a:r>
                <a:rPr lang="en-US" dirty="0">
                  <a:solidFill>
                    <a:schemeClr val="tx1">
                      <a:lumMod val="50000"/>
                    </a:schemeClr>
                  </a:solidFill>
                  <a:latin typeface="Arial" charset="0"/>
                  <a:cs typeface="Arial" charset="0"/>
                </a:rPr>
                <a:t>Client</a:t>
              </a:r>
            </a:p>
          </p:txBody>
        </p:sp>
        <p:sp>
          <p:nvSpPr>
            <p:cNvPr id="6163" name="Text Box 87"/>
            <p:cNvSpPr txBox="1">
              <a:spLocks noChangeArrowheads="1"/>
            </p:cNvSpPr>
            <p:nvPr/>
          </p:nvSpPr>
          <p:spPr bwMode="auto">
            <a:xfrm>
              <a:off x="3782924" y="3748087"/>
              <a:ext cx="1082675" cy="366713"/>
            </a:xfrm>
            <a:prstGeom prst="rect">
              <a:avLst/>
            </a:prstGeom>
            <a:noFill/>
            <a:ln w="28575">
              <a:noFill/>
              <a:miter lim="800000"/>
              <a:headEnd type="none" w="sm" len="sm"/>
              <a:tailEnd type="none" w="sm" len="sm"/>
            </a:ln>
          </p:spPr>
          <p:txBody>
            <a:bodyPr>
              <a:spAutoFit/>
            </a:bodyPr>
            <a:lstStyle/>
            <a:p>
              <a:pPr algn="ctr" defTabSz="228600">
                <a:spcBef>
                  <a:spcPct val="50000"/>
                </a:spcBef>
                <a:defRPr/>
              </a:pPr>
              <a:r>
                <a:rPr lang="en-US" dirty="0">
                  <a:solidFill>
                    <a:schemeClr val="tx1">
                      <a:lumMod val="50000"/>
                    </a:schemeClr>
                  </a:solidFill>
                  <a:latin typeface="Arial" charset="0"/>
                  <a:cs typeface="Arial" charset="0"/>
                </a:rPr>
                <a:t>Server</a:t>
              </a:r>
            </a:p>
          </p:txBody>
        </p:sp>
        <p:sp>
          <p:nvSpPr>
            <p:cNvPr id="6164" name="Rectangle 100"/>
            <p:cNvSpPr>
              <a:spLocks noChangeArrowheads="1"/>
            </p:cNvSpPr>
            <p:nvPr/>
          </p:nvSpPr>
          <p:spPr bwMode="blackWhite">
            <a:xfrm>
              <a:off x="3732212" y="2362200"/>
              <a:ext cx="762000" cy="304800"/>
            </a:xfrm>
            <a:prstGeom prst="rect">
              <a:avLst/>
            </a:prstGeom>
            <a:solidFill>
              <a:srgbClr val="99CCFF"/>
            </a:solidFill>
            <a:ln w="28575">
              <a:solidFill>
                <a:srgbClr val="000000"/>
              </a:solidFill>
              <a:miter lim="800000"/>
              <a:headEnd/>
              <a:tailEnd/>
            </a:ln>
          </p:spPr>
          <p:txBody>
            <a:bodyPr wrap="none" lIns="92075" tIns="46038" rIns="92075" bIns="46038" anchor="ctr"/>
            <a:lstStyle/>
            <a:p>
              <a:pPr eaLnBrk="0" hangingPunct="0">
                <a:defRPr/>
              </a:pPr>
              <a:endParaRPr lang="en-US" sz="1400" dirty="0">
                <a:solidFill>
                  <a:schemeClr val="tx1">
                    <a:lumMod val="50000"/>
                  </a:schemeClr>
                </a:solidFill>
              </a:endParaRPr>
            </a:p>
            <a:p>
              <a:pPr eaLnBrk="0" hangingPunct="0">
                <a:defRPr/>
              </a:pPr>
              <a:endParaRPr lang="en-US" sz="1400" dirty="0">
                <a:solidFill>
                  <a:schemeClr val="tx1">
                    <a:lumMod val="50000"/>
                  </a:schemeClr>
                </a:solidFill>
              </a:endParaRPr>
            </a:p>
          </p:txBody>
        </p:sp>
        <p:sp>
          <p:nvSpPr>
            <p:cNvPr id="6165" name="Rectangle 101"/>
            <p:cNvSpPr>
              <a:spLocks noChangeArrowheads="1"/>
            </p:cNvSpPr>
            <p:nvPr/>
          </p:nvSpPr>
          <p:spPr bwMode="blackWhite">
            <a:xfrm>
              <a:off x="3732212" y="2895600"/>
              <a:ext cx="762000" cy="228600"/>
            </a:xfrm>
            <a:prstGeom prst="rect">
              <a:avLst/>
            </a:prstGeom>
            <a:solidFill>
              <a:srgbClr val="FFCC99"/>
            </a:solidFill>
            <a:ln w="28575">
              <a:solidFill>
                <a:schemeClr val="tx1"/>
              </a:solidFill>
              <a:miter lim="800000"/>
              <a:headEnd/>
              <a:tailEnd/>
            </a:ln>
          </p:spPr>
          <p:txBody>
            <a:bodyPr wrap="none" lIns="92075" tIns="46038" rIns="92075" bIns="46038" anchor="b"/>
            <a:lstStyle/>
            <a:p>
              <a:pPr defTabSz="1041400" eaLnBrk="0" hangingPunct="0">
                <a:lnSpc>
                  <a:spcPct val="85000"/>
                </a:lnSpc>
                <a:spcBef>
                  <a:spcPct val="50000"/>
                </a:spcBef>
                <a:defRPr/>
              </a:pPr>
              <a:endParaRPr lang="en-US" sz="1400" dirty="0">
                <a:solidFill>
                  <a:schemeClr val="tx1">
                    <a:lumMod val="50000"/>
                  </a:schemeClr>
                </a:solidFill>
              </a:endParaRPr>
            </a:p>
            <a:p>
              <a:pPr defTabSz="1041400" eaLnBrk="0" hangingPunct="0">
                <a:lnSpc>
                  <a:spcPct val="85000"/>
                </a:lnSpc>
                <a:spcBef>
                  <a:spcPct val="50000"/>
                </a:spcBef>
                <a:defRPr/>
              </a:pPr>
              <a:endParaRPr lang="en-US" sz="1400" dirty="0">
                <a:solidFill>
                  <a:schemeClr val="tx1">
                    <a:lumMod val="50000"/>
                  </a:schemeClr>
                </a:solidFill>
              </a:endParaRPr>
            </a:p>
            <a:p>
              <a:pPr defTabSz="1041400" eaLnBrk="0" hangingPunct="0">
                <a:lnSpc>
                  <a:spcPct val="85000"/>
                </a:lnSpc>
                <a:spcBef>
                  <a:spcPct val="50000"/>
                </a:spcBef>
                <a:defRPr/>
              </a:pPr>
              <a:endParaRPr lang="en-US" sz="1400" dirty="0">
                <a:solidFill>
                  <a:schemeClr val="tx1">
                    <a:lumMod val="50000"/>
                  </a:schemeClr>
                </a:solidFill>
              </a:endParaRPr>
            </a:p>
            <a:p>
              <a:pPr defTabSz="1041400" eaLnBrk="0" hangingPunct="0">
                <a:lnSpc>
                  <a:spcPct val="85000"/>
                </a:lnSpc>
                <a:spcBef>
                  <a:spcPct val="50000"/>
                </a:spcBef>
                <a:defRPr/>
              </a:pPr>
              <a:endParaRPr lang="en-US" dirty="0">
                <a:solidFill>
                  <a:schemeClr val="tx1">
                    <a:lumMod val="50000"/>
                  </a:schemeClr>
                </a:solidFill>
                <a:latin typeface="Arial" charset="0"/>
                <a:cs typeface="Arial" charset="0"/>
              </a:endParaRPr>
            </a:p>
          </p:txBody>
        </p:sp>
        <p:pic>
          <p:nvPicPr>
            <p:cNvPr id="6166" name="Picture 104"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7614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05"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7708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8" name="Picture 106"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7802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9" name="Picture 107"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7896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0" name="Freeform 113"/>
            <p:cNvSpPr>
              <a:spLocks/>
            </p:cNvSpPr>
            <p:nvPr/>
          </p:nvSpPr>
          <p:spPr bwMode="auto">
            <a:xfrm>
              <a:off x="4494212" y="2514600"/>
              <a:ext cx="914400" cy="381000"/>
            </a:xfrm>
            <a:custGeom>
              <a:avLst/>
              <a:gdLst>
                <a:gd name="T0" fmla="*/ 0 w 576"/>
                <a:gd name="T1" fmla="*/ 0 h 336"/>
                <a:gd name="T2" fmla="*/ 2147483647 w 576"/>
                <a:gd name="T3" fmla="*/ 0 h 336"/>
                <a:gd name="T4" fmla="*/ 2147483647 w 576"/>
                <a:gd name="T5" fmla="*/ 2147483647 h 336"/>
                <a:gd name="T6" fmla="*/ 2147483647 w 576"/>
                <a:gd name="T7" fmla="*/ 2147483647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0"/>
                  </a:moveTo>
                  <a:lnTo>
                    <a:pt x="240" y="0"/>
                  </a:lnTo>
                  <a:lnTo>
                    <a:pt x="240" y="336"/>
                  </a:lnTo>
                  <a:lnTo>
                    <a:pt x="576" y="336"/>
                  </a:lnTo>
                </a:path>
              </a:pathLst>
            </a:custGeom>
            <a:noFill/>
            <a:ln w="28575" cap="flat" cmpd="sng">
              <a:solidFill>
                <a:schemeClr val="tx1"/>
              </a:solidFill>
              <a:prstDash val="solid"/>
              <a:round/>
              <a:headEnd type="none" w="lg" len="lg"/>
              <a:tailEnd type="triangle" w="lg" len="lg"/>
            </a:ln>
          </p:spPr>
          <p:txBody>
            <a:bodyPr wrap="none" anchor="ctr"/>
            <a:lstStyle/>
            <a:p>
              <a:pPr>
                <a:defRPr/>
              </a:pPr>
              <a:endParaRPr lang="en-US" dirty="0">
                <a:solidFill>
                  <a:schemeClr val="tx1">
                    <a:lumMod val="50000"/>
                  </a:schemeClr>
                </a:solidFill>
                <a:latin typeface="Arial" charset="0"/>
                <a:cs typeface="Arial" charset="0"/>
              </a:endParaRPr>
            </a:p>
          </p:txBody>
        </p:sp>
        <p:sp>
          <p:nvSpPr>
            <p:cNvPr id="6171" name="Freeform 114"/>
            <p:cNvSpPr>
              <a:spLocks/>
            </p:cNvSpPr>
            <p:nvPr/>
          </p:nvSpPr>
          <p:spPr bwMode="auto">
            <a:xfrm>
              <a:off x="4494212" y="3022600"/>
              <a:ext cx="914400" cy="2286000"/>
            </a:xfrm>
            <a:custGeom>
              <a:avLst/>
              <a:gdLst>
                <a:gd name="T0" fmla="*/ 0 w 576"/>
                <a:gd name="T1" fmla="*/ 0 h 336"/>
                <a:gd name="T2" fmla="*/ 2147483647 w 576"/>
                <a:gd name="T3" fmla="*/ 0 h 336"/>
                <a:gd name="T4" fmla="*/ 2147483647 w 576"/>
                <a:gd name="T5" fmla="*/ 2147483647 h 336"/>
                <a:gd name="T6" fmla="*/ 2147483647 w 576"/>
                <a:gd name="T7" fmla="*/ 2147483647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0"/>
                  </a:moveTo>
                  <a:lnTo>
                    <a:pt x="240" y="0"/>
                  </a:lnTo>
                  <a:lnTo>
                    <a:pt x="240" y="336"/>
                  </a:lnTo>
                  <a:lnTo>
                    <a:pt x="576" y="336"/>
                  </a:lnTo>
                </a:path>
              </a:pathLst>
            </a:custGeom>
            <a:noFill/>
            <a:ln w="28575" cap="flat" cmpd="sng">
              <a:solidFill>
                <a:schemeClr val="tx1"/>
              </a:solidFill>
              <a:prstDash val="solid"/>
              <a:round/>
              <a:headEnd type="none" w="lg" len="lg"/>
              <a:tailEnd type="triangle" w="lg" len="lg"/>
            </a:ln>
          </p:spPr>
          <p:txBody>
            <a:bodyPr wrap="none" anchor="ctr"/>
            <a:lstStyle/>
            <a:p>
              <a:pPr>
                <a:defRPr/>
              </a:pPr>
              <a:endParaRPr lang="en-US" dirty="0">
                <a:solidFill>
                  <a:schemeClr val="tx1">
                    <a:lumMod val="50000"/>
                  </a:schemeClr>
                </a:solidFill>
                <a:latin typeface="Arial" charset="0"/>
                <a:cs typeface="Arial" charset="0"/>
              </a:endParaRPr>
            </a:p>
          </p:txBody>
        </p:sp>
        <p:sp>
          <p:nvSpPr>
            <p:cNvPr id="6172" name="Line 115"/>
            <p:cNvSpPr>
              <a:spLocks noChangeShapeType="1"/>
            </p:cNvSpPr>
            <p:nvPr/>
          </p:nvSpPr>
          <p:spPr bwMode="auto">
            <a:xfrm flipV="1">
              <a:off x="2741612" y="2971800"/>
              <a:ext cx="0" cy="1676400"/>
            </a:xfrm>
            <a:prstGeom prst="line">
              <a:avLst/>
            </a:prstGeom>
            <a:noFill/>
            <a:ln w="28575">
              <a:solidFill>
                <a:schemeClr val="tx1"/>
              </a:solidFill>
              <a:round/>
              <a:headEnd type="triangle" w="lg" len="lg"/>
              <a:tailEnd type="triangle" w="lg" len="lg"/>
            </a:ln>
          </p:spPr>
          <p:txBody>
            <a:bodyPr wrap="none" anchor="ctr"/>
            <a:lstStyle/>
            <a:p>
              <a:pPr>
                <a:defRPr/>
              </a:pPr>
              <a:endParaRPr lang="en-US" dirty="0">
                <a:solidFill>
                  <a:schemeClr val="tx1">
                    <a:lumMod val="50000"/>
                  </a:schemeClr>
                </a:solidFill>
                <a:latin typeface="Arial" charset="0"/>
                <a:cs typeface="Arial"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7398" y="4592349"/>
              <a:ext cx="1073727" cy="1359477"/>
            </a:xfrm>
            <a:prstGeom prst="rect">
              <a:avLst/>
            </a:prstGeom>
          </p:spPr>
        </p:pic>
      </p:grpSp>
    </p:spTree>
    <p:custDataLst>
      <p:tags r:id="rId1"/>
    </p:custDataLst>
    <p:extLst>
      <p:ext uri="{BB962C8B-B14F-4D97-AF65-F5344CB8AC3E}">
        <p14:creationId xmlns:p14="http://schemas.microsoft.com/office/powerpoint/2010/main" val="217708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486855" y="3259694"/>
            <a:ext cx="7215114" cy="2652054"/>
            <a:chOff x="830654" y="1268641"/>
            <a:chExt cx="7482693" cy="3030071"/>
          </a:xfrm>
        </p:grpSpPr>
        <p:sp>
          <p:nvSpPr>
            <p:cNvPr id="14" name="Freeform 1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8914" name="Rectangle 12"/>
          <p:cNvSpPr>
            <a:spLocks noGrp="1" noChangeArrowheads="1"/>
          </p:cNvSpPr>
          <p:nvPr>
            <p:ph type="title"/>
          </p:nvPr>
        </p:nvSpPr>
        <p:spPr/>
        <p:txBody>
          <a:bodyPr/>
          <a:lstStyle/>
          <a:p>
            <a:pPr eaLnBrk="1" hangingPunct="1"/>
            <a:r>
              <a:rPr lang="en-US" altLang="en-US" dirty="0"/>
              <a:t>Recoverer Process (RECO</a:t>
            </a:r>
            <a:r>
              <a:rPr lang="en-US" altLang="en-US" dirty="0" smtClean="0"/>
              <a:t>)</a:t>
            </a:r>
            <a:br>
              <a:rPr lang="en-US" altLang="en-US" dirty="0" smtClean="0"/>
            </a:br>
            <a:endParaRPr lang="en-US" altLang="en-US" dirty="0"/>
          </a:p>
        </p:txBody>
      </p:sp>
      <p:sp>
        <p:nvSpPr>
          <p:cNvPr id="38915" name="Rectangle 13"/>
          <p:cNvSpPr>
            <a:spLocks noGrp="1" noChangeArrowheads="1"/>
          </p:cNvSpPr>
          <p:nvPr>
            <p:ph idx="1"/>
          </p:nvPr>
        </p:nvSpPr>
        <p:spPr>
          <a:xfrm>
            <a:off x="622138" y="1242485"/>
            <a:ext cx="10944549" cy="1673101"/>
          </a:xfrm>
        </p:spPr>
        <p:txBody>
          <a:bodyPr>
            <a:normAutofit fontScale="92500"/>
          </a:bodyPr>
          <a:lstStyle/>
          <a:p>
            <a:pPr lvl="1" eaLnBrk="1" hangingPunct="1"/>
            <a:r>
              <a:rPr lang="en-US" altLang="en-US" dirty="0"/>
              <a:t>Used with the distributed database configuration </a:t>
            </a:r>
          </a:p>
          <a:p>
            <a:pPr lvl="1" eaLnBrk="1" hangingPunct="1"/>
            <a:r>
              <a:rPr lang="en-US" altLang="en-US" dirty="0"/>
              <a:t>Automatically connects to other databases involved in in-doubt distributed transactions</a:t>
            </a:r>
          </a:p>
          <a:p>
            <a:pPr lvl="1" eaLnBrk="1" hangingPunct="1"/>
            <a:r>
              <a:rPr lang="en-US" altLang="en-US" dirty="0"/>
              <a:t>Automatically resolves all in-doubt transactions</a:t>
            </a:r>
          </a:p>
          <a:p>
            <a:pPr lvl="1" eaLnBrk="1" hangingPunct="1"/>
            <a:r>
              <a:rPr lang="en-US" altLang="en-US" dirty="0"/>
              <a:t>Removes any rows that correspond to in-doubt transactions</a:t>
            </a:r>
          </a:p>
        </p:txBody>
      </p:sp>
      <p:grpSp>
        <p:nvGrpSpPr>
          <p:cNvPr id="38916" name="Group 11"/>
          <p:cNvGrpSpPr>
            <a:grpSpLocks/>
          </p:cNvGrpSpPr>
          <p:nvPr/>
        </p:nvGrpSpPr>
        <p:grpSpPr bwMode="auto">
          <a:xfrm>
            <a:off x="3235325" y="3429000"/>
            <a:ext cx="5718175" cy="2266951"/>
            <a:chOff x="1597025" y="3676649"/>
            <a:chExt cx="5718175" cy="2266951"/>
          </a:xfrm>
        </p:grpSpPr>
        <p:pic>
          <p:nvPicPr>
            <p:cNvPr id="38917" name="Picture 2" descr="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3676650"/>
              <a:ext cx="155733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descr="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488" y="3676649"/>
              <a:ext cx="1620837" cy="180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Line 6"/>
            <p:cNvSpPr>
              <a:spLocks noChangeShapeType="1"/>
            </p:cNvSpPr>
            <p:nvPr/>
          </p:nvSpPr>
          <p:spPr bwMode="auto">
            <a:xfrm>
              <a:off x="3302000" y="4648200"/>
              <a:ext cx="2286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pic>
          <p:nvPicPr>
            <p:cNvPr id="38920" name="Picture 7" descr="datatra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4473575"/>
              <a:ext cx="990600" cy="7350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8921" name="Text Box 8"/>
            <p:cNvSpPr txBox="1">
              <a:spLocks noChangeArrowheads="1"/>
            </p:cNvSpPr>
            <p:nvPr/>
          </p:nvSpPr>
          <p:spPr bwMode="auto">
            <a:xfrm>
              <a:off x="1597025" y="5486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Recoverer process</a:t>
              </a:r>
              <a:br>
                <a:rPr lang="en-US" altLang="en-US" sz="1200" dirty="0">
                  <a:solidFill>
                    <a:srgbClr val="000000"/>
                  </a:solidFill>
                </a:rPr>
              </a:br>
              <a:r>
                <a:rPr lang="en-US" altLang="en-US" sz="1200" dirty="0">
                  <a:solidFill>
                    <a:srgbClr val="000000"/>
                  </a:solidFill>
                </a:rPr>
                <a:t>in database A</a:t>
              </a:r>
            </a:p>
          </p:txBody>
        </p:sp>
        <p:sp>
          <p:nvSpPr>
            <p:cNvPr id="38922" name="Text Box 9"/>
            <p:cNvSpPr txBox="1">
              <a:spLocks noChangeArrowheads="1"/>
            </p:cNvSpPr>
            <p:nvPr/>
          </p:nvSpPr>
          <p:spPr bwMode="auto">
            <a:xfrm>
              <a:off x="5410200" y="5486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In-doubt transaction</a:t>
              </a:r>
              <a:br>
                <a:rPr lang="en-US" altLang="en-US" sz="1200" dirty="0">
                  <a:solidFill>
                    <a:srgbClr val="000000"/>
                  </a:solidFill>
                </a:rPr>
              </a:br>
              <a:r>
                <a:rPr lang="en-US" altLang="en-US" sz="1200" dirty="0">
                  <a:solidFill>
                    <a:srgbClr val="000000"/>
                  </a:solidFill>
                </a:rPr>
                <a:t>in database B</a:t>
              </a:r>
            </a:p>
          </p:txBody>
        </p:sp>
        <p:pic>
          <p:nvPicPr>
            <p:cNvPr id="38923" name="Picture 10" descr="symbo00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96013" y="4649788"/>
              <a:ext cx="333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Oval 11"/>
            <p:cNvSpPr>
              <a:spLocks noChangeArrowheads="1"/>
            </p:cNvSpPr>
            <p:nvPr/>
          </p:nvSpPr>
          <p:spPr bwMode="blackWhite">
            <a:xfrm>
              <a:off x="1843088" y="4484688"/>
              <a:ext cx="1412875" cy="711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RECO</a:t>
              </a:r>
            </a:p>
          </p:txBody>
        </p:sp>
      </p:grpSp>
    </p:spTree>
    <p:custDataLst>
      <p:tags r:id="rId1"/>
    </p:custDataLst>
    <p:extLst>
      <p:ext uri="{BB962C8B-B14F-4D97-AF65-F5344CB8AC3E}">
        <p14:creationId xmlns:p14="http://schemas.microsoft.com/office/powerpoint/2010/main" val="2445008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340374" y="2057400"/>
            <a:ext cx="7508076" cy="3882872"/>
            <a:chOff x="830654" y="1268641"/>
            <a:chExt cx="7482693" cy="3030071"/>
          </a:xfrm>
        </p:grpSpPr>
        <p:sp>
          <p:nvSpPr>
            <p:cNvPr id="17" name="Freeform 1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9938" name="Rectangle 25"/>
          <p:cNvSpPr>
            <a:spLocks noGrp="1" noChangeArrowheads="1"/>
          </p:cNvSpPr>
          <p:nvPr>
            <p:ph type="title"/>
          </p:nvPr>
        </p:nvSpPr>
        <p:spPr/>
        <p:txBody>
          <a:bodyPr/>
          <a:lstStyle/>
          <a:p>
            <a:pPr eaLnBrk="1" hangingPunct="1"/>
            <a:r>
              <a:rPr lang="en-US" altLang="en-US" dirty="0"/>
              <a:t>Listener Registration Process (LREG</a:t>
            </a:r>
            <a:r>
              <a:rPr lang="en-US" altLang="en-US" dirty="0" smtClean="0"/>
              <a:t>)</a:t>
            </a:r>
            <a:br>
              <a:rPr lang="en-US" altLang="en-US" dirty="0" smtClean="0"/>
            </a:br>
            <a:endParaRPr lang="en-US" altLang="en-US" dirty="0"/>
          </a:p>
        </p:txBody>
      </p:sp>
      <p:sp>
        <p:nvSpPr>
          <p:cNvPr id="39939" name="Rectangle 26"/>
          <p:cNvSpPr>
            <a:spLocks noGrp="1" noChangeArrowheads="1"/>
          </p:cNvSpPr>
          <p:nvPr>
            <p:ph idx="1"/>
          </p:nvPr>
        </p:nvSpPr>
        <p:spPr>
          <a:xfrm>
            <a:off x="622138" y="1242485"/>
            <a:ext cx="10944549" cy="680521"/>
          </a:xfrm>
        </p:spPr>
        <p:txBody>
          <a:bodyPr>
            <a:normAutofit fontScale="92500" lnSpcReduction="20000"/>
          </a:bodyPr>
          <a:lstStyle/>
          <a:p>
            <a:pPr eaLnBrk="1" hangingPunct="1"/>
            <a:r>
              <a:rPr lang="en-US" altLang="en-US" dirty="0"/>
              <a:t>Registers information about the database instance and dispatcher processes with Oracle Net Listener</a:t>
            </a:r>
          </a:p>
        </p:txBody>
      </p:sp>
      <p:grpSp>
        <p:nvGrpSpPr>
          <p:cNvPr id="39940" name="Group 14"/>
          <p:cNvGrpSpPr>
            <a:grpSpLocks/>
          </p:cNvGrpSpPr>
          <p:nvPr/>
        </p:nvGrpSpPr>
        <p:grpSpPr bwMode="auto">
          <a:xfrm>
            <a:off x="2846006" y="2438400"/>
            <a:ext cx="6496812" cy="3048000"/>
            <a:chOff x="1219200" y="2209800"/>
            <a:chExt cx="6496812" cy="3048000"/>
          </a:xfrm>
        </p:grpSpPr>
        <p:sp>
          <p:nvSpPr>
            <p:cNvPr id="39941" name="Oval 55"/>
            <p:cNvSpPr>
              <a:spLocks noChangeArrowheads="1"/>
            </p:cNvSpPr>
            <p:nvPr/>
          </p:nvSpPr>
          <p:spPr bwMode="blackWhite">
            <a:xfrm>
              <a:off x="6609588" y="4648200"/>
              <a:ext cx="1106424" cy="5334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a:defRPr/>
              </a:pPr>
              <a:r>
                <a:rPr lang="en-US" dirty="0">
                  <a:solidFill>
                    <a:schemeClr val="tx1">
                      <a:lumMod val="50000"/>
                    </a:schemeClr>
                  </a:solidFill>
                  <a:latin typeface="Arial" charset="0"/>
                  <a:cs typeface="Arial" charset="0"/>
                </a:rPr>
                <a:t>listener</a:t>
              </a:r>
            </a:p>
          </p:txBody>
        </p:sp>
        <p:sp>
          <p:nvSpPr>
            <p:cNvPr id="39942" name="Rectangle 41"/>
            <p:cNvSpPr>
              <a:spLocks noChangeArrowheads="1"/>
            </p:cNvSpPr>
            <p:nvPr/>
          </p:nvSpPr>
          <p:spPr bwMode="blackWhite">
            <a:xfrm>
              <a:off x="1219200" y="2209800"/>
              <a:ext cx="4343400" cy="3048000"/>
            </a:xfrm>
            <a:prstGeom prst="rect">
              <a:avLst/>
            </a:prstGeom>
            <a:solidFill>
              <a:srgbClr val="99CCFF"/>
            </a:solidFill>
            <a:ln w="28575">
              <a:solidFill>
                <a:srgbClr val="000000"/>
              </a:solidFill>
              <a:miter lim="800000"/>
              <a:headEnd/>
              <a:tailEnd/>
            </a:ln>
          </p:spPr>
          <p:txBody>
            <a:bodyPr wrap="none" lIns="92075" tIns="46038" rIns="92075" bIns="46038" anchor="ctr"/>
            <a:lstStyle/>
            <a:p>
              <a:pPr algn="ctr" eaLnBrk="0" hangingPunct="0">
                <a:defRPr/>
              </a:pPr>
              <a:endParaRPr lang="en-US" sz="1400" dirty="0">
                <a:solidFill>
                  <a:schemeClr val="tx1">
                    <a:lumMod val="50000"/>
                  </a:schemeClr>
                </a:solidFill>
              </a:endParaRPr>
            </a:p>
            <a:p>
              <a:pPr algn="ctr" eaLnBrk="0" hangingPunct="0">
                <a:defRPr/>
              </a:pPr>
              <a:endParaRPr lang="en-US" sz="1400" dirty="0">
                <a:solidFill>
                  <a:schemeClr val="tx1">
                    <a:lumMod val="50000"/>
                  </a:schemeClr>
                </a:solidFill>
              </a:endParaRPr>
            </a:p>
          </p:txBody>
        </p:sp>
        <p:sp>
          <p:nvSpPr>
            <p:cNvPr id="39943" name="Rectangle 42"/>
            <p:cNvSpPr>
              <a:spLocks noChangeArrowheads="1"/>
            </p:cNvSpPr>
            <p:nvPr/>
          </p:nvSpPr>
          <p:spPr bwMode="blackWhite">
            <a:xfrm>
              <a:off x="1524000" y="2667000"/>
              <a:ext cx="3733800" cy="1716088"/>
            </a:xfrm>
            <a:prstGeom prst="rect">
              <a:avLst/>
            </a:prstGeom>
            <a:solidFill>
              <a:srgbClr val="99CC00"/>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p:txBody>
        </p:sp>
        <p:sp>
          <p:nvSpPr>
            <p:cNvPr id="39944" name="Text Box 58"/>
            <p:cNvSpPr txBox="1">
              <a:spLocks noChangeArrowheads="1"/>
            </p:cNvSpPr>
            <p:nvPr/>
          </p:nvSpPr>
          <p:spPr bwMode="blackWhite">
            <a:xfrm>
              <a:off x="2743200" y="2286000"/>
              <a:ext cx="12954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Instance</a:t>
              </a:r>
            </a:p>
          </p:txBody>
        </p:sp>
        <p:sp>
          <p:nvSpPr>
            <p:cNvPr id="39945" name="Text Box 63"/>
            <p:cNvSpPr txBox="1">
              <a:spLocks noChangeArrowheads="1"/>
            </p:cNvSpPr>
            <p:nvPr/>
          </p:nvSpPr>
          <p:spPr bwMode="blackWhite">
            <a:xfrm>
              <a:off x="1752600" y="3200400"/>
              <a:ext cx="3276600" cy="668338"/>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Memory Structures</a:t>
              </a:r>
            </a:p>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 (System Global Area)</a:t>
              </a:r>
            </a:p>
          </p:txBody>
        </p:sp>
        <p:sp>
          <p:nvSpPr>
            <p:cNvPr id="39946" name="Oval 71"/>
            <p:cNvSpPr>
              <a:spLocks noChangeArrowheads="1"/>
            </p:cNvSpPr>
            <p:nvPr/>
          </p:nvSpPr>
          <p:spPr bwMode="blackWhite">
            <a:xfrm>
              <a:off x="1524000" y="4800600"/>
              <a:ext cx="771525" cy="34925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endParaRPr lang="en-US" sz="1200" i="1" dirty="0">
                <a:solidFill>
                  <a:schemeClr val="tx1">
                    <a:lumMod val="50000"/>
                  </a:schemeClr>
                </a:solidFill>
              </a:endParaRPr>
            </a:p>
          </p:txBody>
        </p:sp>
        <p:sp>
          <p:nvSpPr>
            <p:cNvPr id="39947" name="Oval 74"/>
            <p:cNvSpPr>
              <a:spLocks noChangeArrowheads="1"/>
            </p:cNvSpPr>
            <p:nvPr/>
          </p:nvSpPr>
          <p:spPr bwMode="blackWhite">
            <a:xfrm>
              <a:off x="3352800" y="4800600"/>
              <a:ext cx="815975" cy="34925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a:t>
              </a:r>
            </a:p>
          </p:txBody>
        </p:sp>
        <p:sp>
          <p:nvSpPr>
            <p:cNvPr id="39948" name="Oval 79"/>
            <p:cNvSpPr>
              <a:spLocks noChangeArrowheads="1"/>
            </p:cNvSpPr>
            <p:nvPr/>
          </p:nvSpPr>
          <p:spPr bwMode="blackWhite">
            <a:xfrm>
              <a:off x="2438400" y="4800600"/>
              <a:ext cx="784225" cy="34925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endParaRPr lang="en-US" sz="1200" dirty="0">
                <a:solidFill>
                  <a:schemeClr val="tx1">
                    <a:lumMod val="50000"/>
                  </a:schemeClr>
                </a:solidFill>
              </a:endParaRPr>
            </a:p>
          </p:txBody>
        </p:sp>
        <p:sp>
          <p:nvSpPr>
            <p:cNvPr id="39949" name="Text Box 82"/>
            <p:cNvSpPr txBox="1">
              <a:spLocks noChangeArrowheads="1"/>
            </p:cNvSpPr>
            <p:nvPr/>
          </p:nvSpPr>
          <p:spPr bwMode="blackWhite">
            <a:xfrm>
              <a:off x="2247900" y="4495800"/>
              <a:ext cx="22860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Process Structures</a:t>
              </a:r>
            </a:p>
          </p:txBody>
        </p:sp>
        <p:sp>
          <p:nvSpPr>
            <p:cNvPr id="39950" name="Oval 76"/>
            <p:cNvSpPr>
              <a:spLocks noChangeArrowheads="1"/>
            </p:cNvSpPr>
            <p:nvPr/>
          </p:nvSpPr>
          <p:spPr bwMode="blackWhite">
            <a:xfrm>
              <a:off x="4495800" y="46482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b="1" dirty="0">
                  <a:solidFill>
                    <a:schemeClr val="tx1">
                      <a:lumMod val="50000"/>
                    </a:schemeClr>
                  </a:solidFill>
                </a:rPr>
                <a:t>LREG</a:t>
              </a:r>
            </a:p>
          </p:txBody>
        </p:sp>
        <p:sp>
          <p:nvSpPr>
            <p:cNvPr id="39951" name="Line 4"/>
            <p:cNvSpPr>
              <a:spLocks noChangeShapeType="1"/>
            </p:cNvSpPr>
            <p:nvPr/>
          </p:nvSpPr>
          <p:spPr bwMode="auto">
            <a:xfrm>
              <a:off x="5410200" y="4953000"/>
              <a:ext cx="1199388" cy="0"/>
            </a:xfrm>
            <a:prstGeom prst="line">
              <a:avLst/>
            </a:prstGeom>
            <a:noFill/>
            <a:ln w="28575">
              <a:solidFill>
                <a:schemeClr val="tx1"/>
              </a:solidFill>
              <a:round/>
              <a:headEnd type="triangle" w="lg" len="lg"/>
              <a:tailEnd type="triangle" w="lg" len="lg"/>
            </a:ln>
          </p:spPr>
          <p:txBody>
            <a:bodyPr/>
            <a:lstStyle/>
            <a:p>
              <a:pPr>
                <a:defRPr/>
              </a:pPr>
              <a:endParaRPr lang="en-US" dirty="0">
                <a:solidFill>
                  <a:schemeClr val="tx1">
                    <a:lumMod val="50000"/>
                  </a:schemeClr>
                </a:solidFill>
                <a:latin typeface="Arial" charset="0"/>
                <a:cs typeface="Arial" charset="0"/>
              </a:endParaRPr>
            </a:p>
          </p:txBody>
        </p:sp>
      </p:grpSp>
    </p:spTree>
    <p:custDataLst>
      <p:tags r:id="rId1"/>
    </p:custDataLst>
    <p:extLst>
      <p:ext uri="{BB962C8B-B14F-4D97-AF65-F5344CB8AC3E}">
        <p14:creationId xmlns:p14="http://schemas.microsoft.com/office/powerpoint/2010/main" val="164511556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486855" y="2590800"/>
            <a:ext cx="7215114" cy="3208985"/>
            <a:chOff x="830654" y="1268641"/>
            <a:chExt cx="7482693" cy="3030071"/>
          </a:xfrm>
        </p:grpSpPr>
        <p:sp>
          <p:nvSpPr>
            <p:cNvPr id="33" name="Freeform 32"/>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4" name="Rounded Rectangle 3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0962" name="Rectangle 31"/>
          <p:cNvSpPr>
            <a:spLocks noGrp="1" noChangeArrowheads="1"/>
          </p:cNvSpPr>
          <p:nvPr>
            <p:ph type="title"/>
          </p:nvPr>
        </p:nvSpPr>
        <p:spPr/>
        <p:txBody>
          <a:bodyPr/>
          <a:lstStyle/>
          <a:p>
            <a:pPr eaLnBrk="1" hangingPunct="1"/>
            <a:r>
              <a:rPr lang="en-US" altLang="en-US" dirty="0"/>
              <a:t>Archiver Processes (</a:t>
            </a:r>
            <a:r>
              <a:rPr lang="en-US" altLang="en-US" dirty="0" err="1"/>
              <a:t>ARC</a:t>
            </a:r>
            <a:r>
              <a:rPr lang="en-US" altLang="en-US" i="1" dirty="0" err="1"/>
              <a:t>n</a:t>
            </a:r>
            <a:r>
              <a:rPr lang="en-US" altLang="en-US" dirty="0" smtClean="0"/>
              <a:t>)</a:t>
            </a:r>
            <a:br>
              <a:rPr lang="en-US" altLang="en-US" dirty="0" smtClean="0"/>
            </a:br>
            <a:endParaRPr lang="en-US" altLang="en-US" dirty="0"/>
          </a:p>
        </p:txBody>
      </p:sp>
      <p:sp>
        <p:nvSpPr>
          <p:cNvPr id="40963" name="Rectangle 32"/>
          <p:cNvSpPr>
            <a:spLocks noGrp="1" noChangeArrowheads="1"/>
          </p:cNvSpPr>
          <p:nvPr>
            <p:ph idx="1"/>
          </p:nvPr>
        </p:nvSpPr>
        <p:spPr>
          <a:xfrm>
            <a:off x="622138" y="1242485"/>
            <a:ext cx="10944549" cy="795938"/>
          </a:xfrm>
        </p:spPr>
        <p:txBody>
          <a:bodyPr>
            <a:normAutofit lnSpcReduction="10000"/>
          </a:bodyPr>
          <a:lstStyle/>
          <a:p>
            <a:pPr lvl="1" eaLnBrk="1" hangingPunct="1"/>
            <a:r>
              <a:rPr lang="en-US" altLang="en-US" dirty="0"/>
              <a:t>Copy redo log files to a designated storage device after a log switch has occurred</a:t>
            </a:r>
          </a:p>
          <a:p>
            <a:pPr lvl="1" eaLnBrk="1" hangingPunct="1"/>
            <a:r>
              <a:rPr lang="en-US" altLang="en-US" dirty="0"/>
              <a:t>Can collect transaction redo data and transmit that data to standby destinations</a:t>
            </a:r>
          </a:p>
        </p:txBody>
      </p:sp>
      <p:grpSp>
        <p:nvGrpSpPr>
          <p:cNvPr id="2" name="Group 1"/>
          <p:cNvGrpSpPr/>
          <p:nvPr/>
        </p:nvGrpSpPr>
        <p:grpSpPr>
          <a:xfrm>
            <a:off x="2843212" y="3200400"/>
            <a:ext cx="6502400" cy="1851025"/>
            <a:chOff x="3122612" y="3937000"/>
            <a:chExt cx="6502400" cy="1851025"/>
          </a:xfrm>
        </p:grpSpPr>
        <p:sp>
          <p:nvSpPr>
            <p:cNvPr id="40964" name="Line 4"/>
            <p:cNvSpPr>
              <a:spLocks noChangeShapeType="1"/>
            </p:cNvSpPr>
            <p:nvPr/>
          </p:nvSpPr>
          <p:spPr bwMode="auto">
            <a:xfrm>
              <a:off x="4570412" y="4648200"/>
              <a:ext cx="9906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40965" name="Line 5"/>
            <p:cNvSpPr>
              <a:spLocks noChangeShapeType="1"/>
            </p:cNvSpPr>
            <p:nvPr/>
          </p:nvSpPr>
          <p:spPr bwMode="auto">
            <a:xfrm>
              <a:off x="6780212" y="4648200"/>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40966" name="Text Box 6"/>
            <p:cNvSpPr txBox="1">
              <a:spLocks noChangeArrowheads="1"/>
            </p:cNvSpPr>
            <p:nvPr/>
          </p:nvSpPr>
          <p:spPr bwMode="auto">
            <a:xfrm>
              <a:off x="3122612" y="5330825"/>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Archiver process</a:t>
              </a:r>
            </a:p>
          </p:txBody>
        </p:sp>
        <p:sp>
          <p:nvSpPr>
            <p:cNvPr id="40967" name="Text Box 7"/>
            <p:cNvSpPr txBox="1">
              <a:spLocks noChangeArrowheads="1"/>
            </p:cNvSpPr>
            <p:nvPr/>
          </p:nvSpPr>
          <p:spPr bwMode="auto">
            <a:xfrm>
              <a:off x="7720012" y="5330825"/>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Archive destination </a:t>
              </a:r>
            </a:p>
          </p:txBody>
        </p:sp>
        <p:pic>
          <p:nvPicPr>
            <p:cNvPr id="40968" name="Picture 8"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0700" y="3937000"/>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9"/>
            <p:cNvSpPr txBox="1">
              <a:spLocks noChangeArrowheads="1"/>
            </p:cNvSpPr>
            <p:nvPr/>
          </p:nvSpPr>
          <p:spPr bwMode="auto">
            <a:xfrm>
              <a:off x="5292725" y="533082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Copies of redo log files</a:t>
              </a:r>
            </a:p>
          </p:txBody>
        </p:sp>
        <p:sp>
          <p:nvSpPr>
            <p:cNvPr id="40970" name="Rectangle 10"/>
            <p:cNvSpPr>
              <a:spLocks noChangeArrowheads="1"/>
            </p:cNvSpPr>
            <p:nvPr/>
          </p:nvSpPr>
          <p:spPr bwMode="blackWhite">
            <a:xfrm>
              <a:off x="5467350" y="4038600"/>
              <a:ext cx="1325562"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grpSp>
          <p:nvGrpSpPr>
            <p:cNvPr id="40971" name="Group 11"/>
            <p:cNvGrpSpPr>
              <a:grpSpLocks/>
            </p:cNvGrpSpPr>
            <p:nvPr/>
          </p:nvGrpSpPr>
          <p:grpSpPr bwMode="auto">
            <a:xfrm>
              <a:off x="5784850" y="4130675"/>
              <a:ext cx="692150" cy="958850"/>
              <a:chOff x="2593" y="2912"/>
              <a:chExt cx="436" cy="604"/>
            </a:xfrm>
          </p:grpSpPr>
          <p:grpSp>
            <p:nvGrpSpPr>
              <p:cNvPr id="40983" name="Group 12"/>
              <p:cNvGrpSpPr>
                <a:grpSpLocks/>
              </p:cNvGrpSpPr>
              <p:nvPr/>
            </p:nvGrpSpPr>
            <p:grpSpPr bwMode="auto">
              <a:xfrm>
                <a:off x="2593" y="3178"/>
                <a:ext cx="436" cy="338"/>
                <a:chOff x="2128" y="3492"/>
                <a:chExt cx="532" cy="412"/>
              </a:xfrm>
            </p:grpSpPr>
            <p:sp>
              <p:nvSpPr>
                <p:cNvPr id="40988"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9"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90"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0984" name="Group 16"/>
              <p:cNvGrpSpPr>
                <a:grpSpLocks/>
              </p:cNvGrpSpPr>
              <p:nvPr/>
            </p:nvGrpSpPr>
            <p:grpSpPr bwMode="auto">
              <a:xfrm>
                <a:off x="2593" y="2912"/>
                <a:ext cx="436" cy="338"/>
                <a:chOff x="2128" y="2685"/>
                <a:chExt cx="532" cy="412"/>
              </a:xfrm>
            </p:grpSpPr>
            <p:sp>
              <p:nvSpPr>
                <p:cNvPr id="40985"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6"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7"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40972" name="Rectangle 20"/>
            <p:cNvSpPr>
              <a:spLocks noChangeArrowheads="1"/>
            </p:cNvSpPr>
            <p:nvPr/>
          </p:nvSpPr>
          <p:spPr bwMode="auto">
            <a:xfrm>
              <a:off x="5381625" y="3962400"/>
              <a:ext cx="1498600" cy="1295400"/>
            </a:xfrm>
            <a:prstGeom prst="rect">
              <a:avLst/>
            </a:prstGeom>
            <a:noFill/>
            <a:ln w="28575">
              <a:solidFill>
                <a:schemeClr val="tx1"/>
              </a:solidFill>
              <a:prstDash val="dash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73" name="Oval 21"/>
            <p:cNvSpPr>
              <a:spLocks noChangeArrowheads="1"/>
            </p:cNvSpPr>
            <p:nvPr/>
          </p:nvSpPr>
          <p:spPr bwMode="blackWhite">
            <a:xfrm>
              <a:off x="3368676" y="4292600"/>
              <a:ext cx="1412875" cy="711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ARC</a:t>
              </a:r>
              <a:r>
                <a:rPr lang="en-US" altLang="en-US" i="1" dirty="0">
                  <a:solidFill>
                    <a:srgbClr val="000000"/>
                  </a:solidFill>
                </a:rPr>
                <a:t>n</a:t>
              </a:r>
            </a:p>
          </p:txBody>
        </p:sp>
        <p:grpSp>
          <p:nvGrpSpPr>
            <p:cNvPr id="40974" name="Group 22"/>
            <p:cNvGrpSpPr>
              <a:grpSpLocks/>
            </p:cNvGrpSpPr>
            <p:nvPr/>
          </p:nvGrpSpPr>
          <p:grpSpPr bwMode="auto">
            <a:xfrm>
              <a:off x="8380412" y="4495800"/>
              <a:ext cx="361950" cy="501650"/>
              <a:chOff x="2593" y="2912"/>
              <a:chExt cx="436" cy="604"/>
            </a:xfrm>
          </p:grpSpPr>
          <p:grpSp>
            <p:nvGrpSpPr>
              <p:cNvPr id="40975" name="Group 23"/>
              <p:cNvGrpSpPr>
                <a:grpSpLocks/>
              </p:cNvGrpSpPr>
              <p:nvPr/>
            </p:nvGrpSpPr>
            <p:grpSpPr bwMode="auto">
              <a:xfrm>
                <a:off x="2593" y="3178"/>
                <a:ext cx="436" cy="338"/>
                <a:chOff x="2128" y="3492"/>
                <a:chExt cx="532" cy="412"/>
              </a:xfrm>
            </p:grpSpPr>
            <p:sp>
              <p:nvSpPr>
                <p:cNvPr id="40980" name="Rectangle 24"/>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1" name="Oval 25"/>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2" name="Oval 26"/>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0976" name="Group 27"/>
              <p:cNvGrpSpPr>
                <a:grpSpLocks/>
              </p:cNvGrpSpPr>
              <p:nvPr/>
            </p:nvGrpSpPr>
            <p:grpSpPr bwMode="auto">
              <a:xfrm>
                <a:off x="2593" y="2912"/>
                <a:ext cx="436" cy="338"/>
                <a:chOff x="2128" y="2685"/>
                <a:chExt cx="532" cy="412"/>
              </a:xfrm>
            </p:grpSpPr>
            <p:sp>
              <p:nvSpPr>
                <p:cNvPr id="40977" name="Rectangle 28"/>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78" name="Oval 29"/>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79" name="Oval 30"/>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spTree>
    <p:custDataLst>
      <p:tags r:id="rId1"/>
    </p:custDataLst>
    <p:extLst>
      <p:ext uri="{BB962C8B-B14F-4D97-AF65-F5344CB8AC3E}">
        <p14:creationId xmlns:p14="http://schemas.microsoft.com/office/powerpoint/2010/main" val="2599530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1729269" y="872067"/>
            <a:ext cx="8730287" cy="5271982"/>
            <a:chOff x="830654" y="1268641"/>
            <a:chExt cx="7482693" cy="3030071"/>
          </a:xfrm>
        </p:grpSpPr>
        <p:sp>
          <p:nvSpPr>
            <p:cNvPr id="78" name="Freeform 7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9" name="Rounded Rectangle 7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1987" name="Rectangle 3"/>
          <p:cNvSpPr>
            <a:spLocks noGrp="1" noChangeArrowheads="1"/>
          </p:cNvSpPr>
          <p:nvPr>
            <p:ph type="title"/>
          </p:nvPr>
        </p:nvSpPr>
        <p:spPr>
          <a:xfrm>
            <a:off x="836612" y="155183"/>
            <a:ext cx="10285630" cy="629846"/>
          </a:xfrm>
          <a:noFill/>
        </p:spPr>
        <p:txBody>
          <a:bodyPr>
            <a:normAutofit fontScale="90000"/>
          </a:bodyPr>
          <a:lstStyle/>
          <a:p>
            <a:pPr eaLnBrk="1" hangingPunct="1"/>
            <a:r>
              <a:rPr lang="en-US" altLang="en-US" dirty="0"/>
              <a:t>Database Storage Architecture</a:t>
            </a:r>
            <a:endParaRPr lang="en-US" altLang="en-US" dirty="0">
              <a:solidFill>
                <a:srgbClr val="0000FF"/>
              </a:solidFill>
            </a:endParaRPr>
          </a:p>
        </p:txBody>
      </p:sp>
      <p:grpSp>
        <p:nvGrpSpPr>
          <p:cNvPr id="2" name="Group 1"/>
          <p:cNvGrpSpPr/>
          <p:nvPr/>
        </p:nvGrpSpPr>
        <p:grpSpPr>
          <a:xfrm>
            <a:off x="2255837" y="1143000"/>
            <a:ext cx="7677150" cy="4851610"/>
            <a:chOff x="2227262" y="1470025"/>
            <a:chExt cx="7677150" cy="4851610"/>
          </a:xfrm>
        </p:grpSpPr>
        <p:pic>
          <p:nvPicPr>
            <p:cNvPr id="41986" name="Picture 2"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375" y="3060700"/>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ChangeArrowheads="1"/>
            </p:cNvSpPr>
            <p:nvPr/>
          </p:nvSpPr>
          <p:spPr bwMode="auto">
            <a:xfrm>
              <a:off x="7573962" y="2651125"/>
              <a:ext cx="23304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Online redo log files</a:t>
              </a:r>
            </a:p>
          </p:txBody>
        </p:sp>
        <p:sp>
          <p:nvSpPr>
            <p:cNvPr id="41989" name="Rectangle 5"/>
            <p:cNvSpPr>
              <a:spLocks noChangeArrowheads="1"/>
            </p:cNvSpPr>
            <p:nvPr/>
          </p:nvSpPr>
          <p:spPr bwMode="auto">
            <a:xfrm>
              <a:off x="3714750" y="5741989"/>
              <a:ext cx="16176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Password file</a:t>
              </a:r>
            </a:p>
          </p:txBody>
        </p:sp>
        <p:sp>
          <p:nvSpPr>
            <p:cNvPr id="41990" name="Rectangle 6"/>
            <p:cNvSpPr>
              <a:spLocks noChangeArrowheads="1"/>
            </p:cNvSpPr>
            <p:nvPr/>
          </p:nvSpPr>
          <p:spPr bwMode="auto">
            <a:xfrm>
              <a:off x="2227262" y="4214814"/>
              <a:ext cx="1981200" cy="57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Initialization parameter file</a:t>
              </a:r>
            </a:p>
          </p:txBody>
        </p:sp>
        <p:sp>
          <p:nvSpPr>
            <p:cNvPr id="41991" name="Rectangle 7"/>
            <p:cNvSpPr>
              <a:spLocks noChangeArrowheads="1"/>
            </p:cNvSpPr>
            <p:nvPr/>
          </p:nvSpPr>
          <p:spPr bwMode="auto">
            <a:xfrm>
              <a:off x="7984526" y="4214814"/>
              <a:ext cx="150932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Archived redo log files</a:t>
              </a:r>
            </a:p>
          </p:txBody>
        </p:sp>
        <p:sp>
          <p:nvSpPr>
            <p:cNvPr id="41992" name="Rectangle 8"/>
            <p:cNvSpPr>
              <a:spLocks noChangeArrowheads="1"/>
            </p:cNvSpPr>
            <p:nvPr/>
          </p:nvSpPr>
          <p:spPr bwMode="auto">
            <a:xfrm>
              <a:off x="2476501" y="266065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Control files</a:t>
              </a:r>
            </a:p>
          </p:txBody>
        </p:sp>
        <p:sp>
          <p:nvSpPr>
            <p:cNvPr id="41993" name="Rectangle 9"/>
            <p:cNvSpPr>
              <a:spLocks noChangeArrowheads="1"/>
            </p:cNvSpPr>
            <p:nvPr/>
          </p:nvSpPr>
          <p:spPr bwMode="auto">
            <a:xfrm>
              <a:off x="5205412" y="2651125"/>
              <a:ext cx="13716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Data files</a:t>
              </a:r>
            </a:p>
          </p:txBody>
        </p:sp>
        <p:sp>
          <p:nvSpPr>
            <p:cNvPr id="41994" name="Rectangle 10"/>
            <p:cNvSpPr>
              <a:spLocks noChangeArrowheads="1"/>
            </p:cNvSpPr>
            <p:nvPr/>
          </p:nvSpPr>
          <p:spPr bwMode="auto">
            <a:xfrm>
              <a:off x="6429993" y="5741989"/>
              <a:ext cx="1462439" cy="57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Alert log and trace files</a:t>
              </a:r>
            </a:p>
          </p:txBody>
        </p:sp>
        <p:sp>
          <p:nvSpPr>
            <p:cNvPr id="41995" name="Rectangle 11"/>
            <p:cNvSpPr>
              <a:spLocks noChangeArrowheads="1"/>
            </p:cNvSpPr>
            <p:nvPr/>
          </p:nvSpPr>
          <p:spPr bwMode="auto">
            <a:xfrm>
              <a:off x="5119687" y="4214814"/>
              <a:ext cx="15430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Backup files</a:t>
              </a:r>
            </a:p>
          </p:txBody>
        </p:sp>
        <p:pic>
          <p:nvPicPr>
            <p:cNvPr id="41996" name="Picture 12"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3060700"/>
              <a:ext cx="1065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13" descr="Documents: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7" y="3159125"/>
              <a:ext cx="5016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8" name="Group 14"/>
            <p:cNvGrpSpPr>
              <a:grpSpLocks/>
            </p:cNvGrpSpPr>
            <p:nvPr/>
          </p:nvGrpSpPr>
          <p:grpSpPr bwMode="auto">
            <a:xfrm>
              <a:off x="4217987" y="4732338"/>
              <a:ext cx="609600" cy="1003300"/>
              <a:chOff x="1680" y="3264"/>
              <a:chExt cx="384" cy="632"/>
            </a:xfrm>
          </p:grpSpPr>
          <p:pic>
            <p:nvPicPr>
              <p:cNvPr id="42058" name="Picture 15" descr="Documents: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3264"/>
                <a:ext cx="31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9" name="Picture 16" descr="Concept: User Identification, Authentication, I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 y="3478"/>
                <a:ext cx="28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9" name="Rectangle 17"/>
            <p:cNvSpPr>
              <a:spLocks noChangeArrowheads="1"/>
            </p:cNvSpPr>
            <p:nvPr/>
          </p:nvSpPr>
          <p:spPr bwMode="blackWhite">
            <a:xfrm>
              <a:off x="2554288" y="1470025"/>
              <a:ext cx="1325563" cy="11430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dirty="0">
                <a:solidFill>
                  <a:srgbClr val="000000"/>
                </a:solidFill>
              </a:endParaRPr>
            </a:p>
          </p:txBody>
        </p:sp>
        <p:grpSp>
          <p:nvGrpSpPr>
            <p:cNvPr id="42000" name="Group 18"/>
            <p:cNvGrpSpPr>
              <a:grpSpLocks/>
            </p:cNvGrpSpPr>
            <p:nvPr/>
          </p:nvGrpSpPr>
          <p:grpSpPr bwMode="auto">
            <a:xfrm>
              <a:off x="2871787" y="1562100"/>
              <a:ext cx="692150" cy="958850"/>
              <a:chOff x="2593" y="2912"/>
              <a:chExt cx="436" cy="604"/>
            </a:xfrm>
          </p:grpSpPr>
          <p:grpSp>
            <p:nvGrpSpPr>
              <p:cNvPr id="42050" name="Group 19"/>
              <p:cNvGrpSpPr>
                <a:grpSpLocks/>
              </p:cNvGrpSpPr>
              <p:nvPr/>
            </p:nvGrpSpPr>
            <p:grpSpPr bwMode="auto">
              <a:xfrm>
                <a:off x="2593" y="3178"/>
                <a:ext cx="436" cy="338"/>
                <a:chOff x="2128" y="3492"/>
                <a:chExt cx="532" cy="412"/>
              </a:xfrm>
            </p:grpSpPr>
            <p:sp>
              <p:nvSpPr>
                <p:cNvPr id="42055" name="Rectangle 2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6" name="Oval 2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7" name="Oval 2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nvGrpSpPr>
              <p:cNvPr id="42051" name="Group 23"/>
              <p:cNvGrpSpPr>
                <a:grpSpLocks/>
              </p:cNvGrpSpPr>
              <p:nvPr/>
            </p:nvGrpSpPr>
            <p:grpSpPr bwMode="auto">
              <a:xfrm>
                <a:off x="2593" y="2912"/>
                <a:ext cx="436" cy="338"/>
                <a:chOff x="2128" y="2685"/>
                <a:chExt cx="532" cy="412"/>
              </a:xfrm>
            </p:grpSpPr>
            <p:sp>
              <p:nvSpPr>
                <p:cNvPr id="42052" name="Rectangle 2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3" name="Oval 2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4" name="Oval 2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sp>
          <p:nvSpPr>
            <p:cNvPr id="42001" name="Rectangle 27"/>
            <p:cNvSpPr>
              <a:spLocks noChangeArrowheads="1"/>
            </p:cNvSpPr>
            <p:nvPr/>
          </p:nvSpPr>
          <p:spPr bwMode="blackWhite">
            <a:xfrm>
              <a:off x="5227638" y="1470025"/>
              <a:ext cx="1325563"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dirty="0">
                <a:solidFill>
                  <a:srgbClr val="000000"/>
                </a:solidFill>
              </a:endParaRPr>
            </a:p>
          </p:txBody>
        </p:sp>
        <p:grpSp>
          <p:nvGrpSpPr>
            <p:cNvPr id="42002" name="Group 28"/>
            <p:cNvGrpSpPr>
              <a:grpSpLocks/>
            </p:cNvGrpSpPr>
            <p:nvPr/>
          </p:nvGrpSpPr>
          <p:grpSpPr bwMode="auto">
            <a:xfrm>
              <a:off x="5545137" y="1562100"/>
              <a:ext cx="692150" cy="958850"/>
              <a:chOff x="2593" y="2912"/>
              <a:chExt cx="436" cy="604"/>
            </a:xfrm>
          </p:grpSpPr>
          <p:grpSp>
            <p:nvGrpSpPr>
              <p:cNvPr id="42042" name="Group 29"/>
              <p:cNvGrpSpPr>
                <a:grpSpLocks/>
              </p:cNvGrpSpPr>
              <p:nvPr/>
            </p:nvGrpSpPr>
            <p:grpSpPr bwMode="auto">
              <a:xfrm>
                <a:off x="2593" y="3178"/>
                <a:ext cx="436" cy="338"/>
                <a:chOff x="2128" y="3492"/>
                <a:chExt cx="532" cy="412"/>
              </a:xfrm>
            </p:grpSpPr>
            <p:sp>
              <p:nvSpPr>
                <p:cNvPr id="42047" name="Rectangle 3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8" name="Oval 3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9" name="Oval 3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nvGrpSpPr>
              <p:cNvPr id="42043" name="Group 33"/>
              <p:cNvGrpSpPr>
                <a:grpSpLocks/>
              </p:cNvGrpSpPr>
              <p:nvPr/>
            </p:nvGrpSpPr>
            <p:grpSpPr bwMode="auto">
              <a:xfrm>
                <a:off x="2593" y="2912"/>
                <a:ext cx="436" cy="338"/>
                <a:chOff x="2128" y="2685"/>
                <a:chExt cx="532" cy="412"/>
              </a:xfrm>
            </p:grpSpPr>
            <p:sp>
              <p:nvSpPr>
                <p:cNvPr id="42044" name="Rectangle 3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5" name="Oval 3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6" name="Oval 3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sp>
          <p:nvSpPr>
            <p:cNvPr id="42003" name="Rectangle 37"/>
            <p:cNvSpPr>
              <a:spLocks noChangeArrowheads="1"/>
            </p:cNvSpPr>
            <p:nvPr/>
          </p:nvSpPr>
          <p:spPr bwMode="blackWhite">
            <a:xfrm>
              <a:off x="8075613" y="1470025"/>
              <a:ext cx="1325563"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dirty="0">
                <a:solidFill>
                  <a:srgbClr val="000000"/>
                </a:solidFill>
              </a:endParaRPr>
            </a:p>
          </p:txBody>
        </p:sp>
        <p:grpSp>
          <p:nvGrpSpPr>
            <p:cNvPr id="42004" name="Group 38"/>
            <p:cNvGrpSpPr>
              <a:grpSpLocks/>
            </p:cNvGrpSpPr>
            <p:nvPr/>
          </p:nvGrpSpPr>
          <p:grpSpPr bwMode="auto">
            <a:xfrm>
              <a:off x="8393112" y="1562100"/>
              <a:ext cx="692150" cy="958850"/>
              <a:chOff x="2593" y="2912"/>
              <a:chExt cx="436" cy="604"/>
            </a:xfrm>
          </p:grpSpPr>
          <p:grpSp>
            <p:nvGrpSpPr>
              <p:cNvPr id="42034" name="Group 39"/>
              <p:cNvGrpSpPr>
                <a:grpSpLocks/>
              </p:cNvGrpSpPr>
              <p:nvPr/>
            </p:nvGrpSpPr>
            <p:grpSpPr bwMode="auto">
              <a:xfrm>
                <a:off x="2593" y="3178"/>
                <a:ext cx="436" cy="338"/>
                <a:chOff x="2128" y="3492"/>
                <a:chExt cx="532" cy="412"/>
              </a:xfrm>
            </p:grpSpPr>
            <p:sp>
              <p:nvSpPr>
                <p:cNvPr id="42039" name="Rectangle 4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0" name="Oval 4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1" name="Oval 4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nvGrpSpPr>
              <p:cNvPr id="42035" name="Group 43"/>
              <p:cNvGrpSpPr>
                <a:grpSpLocks/>
              </p:cNvGrpSpPr>
              <p:nvPr/>
            </p:nvGrpSpPr>
            <p:grpSpPr bwMode="auto">
              <a:xfrm>
                <a:off x="2593" y="2912"/>
                <a:ext cx="436" cy="338"/>
                <a:chOff x="2128" y="2685"/>
                <a:chExt cx="532" cy="412"/>
              </a:xfrm>
            </p:grpSpPr>
            <p:sp>
              <p:nvSpPr>
                <p:cNvPr id="42036" name="Rectangle 4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37" name="Oval 4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38" name="Oval 4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grpSp>
          <p:nvGrpSpPr>
            <p:cNvPr id="42005" name="Group 47"/>
            <p:cNvGrpSpPr>
              <a:grpSpLocks/>
            </p:cNvGrpSpPr>
            <p:nvPr/>
          </p:nvGrpSpPr>
          <p:grpSpPr bwMode="auto">
            <a:xfrm>
              <a:off x="5627687" y="3295650"/>
              <a:ext cx="527050" cy="730250"/>
              <a:chOff x="2593" y="2912"/>
              <a:chExt cx="436" cy="604"/>
            </a:xfrm>
          </p:grpSpPr>
          <p:grpSp>
            <p:nvGrpSpPr>
              <p:cNvPr id="42026" name="Group 48"/>
              <p:cNvGrpSpPr>
                <a:grpSpLocks/>
              </p:cNvGrpSpPr>
              <p:nvPr/>
            </p:nvGrpSpPr>
            <p:grpSpPr bwMode="auto">
              <a:xfrm>
                <a:off x="2593" y="3178"/>
                <a:ext cx="436" cy="338"/>
                <a:chOff x="2128" y="3492"/>
                <a:chExt cx="532" cy="412"/>
              </a:xfrm>
            </p:grpSpPr>
            <p:sp>
              <p:nvSpPr>
                <p:cNvPr id="42031" name="Rectangle 49"/>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32" name="Oval 50"/>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33" name="Oval 51"/>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2027" name="Group 52"/>
              <p:cNvGrpSpPr>
                <a:grpSpLocks/>
              </p:cNvGrpSpPr>
              <p:nvPr/>
            </p:nvGrpSpPr>
            <p:grpSpPr bwMode="auto">
              <a:xfrm>
                <a:off x="2593" y="2912"/>
                <a:ext cx="436" cy="338"/>
                <a:chOff x="2128" y="2685"/>
                <a:chExt cx="532" cy="412"/>
              </a:xfrm>
            </p:grpSpPr>
            <p:sp>
              <p:nvSpPr>
                <p:cNvPr id="42028" name="Rectangle 53"/>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9" name="Oval 54"/>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30" name="Oval 55"/>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nvGrpSpPr>
            <p:cNvPr id="42006" name="Group 56"/>
            <p:cNvGrpSpPr>
              <a:grpSpLocks/>
            </p:cNvGrpSpPr>
            <p:nvPr/>
          </p:nvGrpSpPr>
          <p:grpSpPr bwMode="auto">
            <a:xfrm>
              <a:off x="8475662" y="3295650"/>
              <a:ext cx="527050" cy="730250"/>
              <a:chOff x="2593" y="2912"/>
              <a:chExt cx="436" cy="604"/>
            </a:xfrm>
          </p:grpSpPr>
          <p:grpSp>
            <p:nvGrpSpPr>
              <p:cNvPr id="42018" name="Group 57"/>
              <p:cNvGrpSpPr>
                <a:grpSpLocks/>
              </p:cNvGrpSpPr>
              <p:nvPr/>
            </p:nvGrpSpPr>
            <p:grpSpPr bwMode="auto">
              <a:xfrm>
                <a:off x="2593" y="3178"/>
                <a:ext cx="436" cy="338"/>
                <a:chOff x="2128" y="3492"/>
                <a:chExt cx="532" cy="412"/>
              </a:xfrm>
            </p:grpSpPr>
            <p:sp>
              <p:nvSpPr>
                <p:cNvPr id="42023" name="Rectangle 5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4" name="Oval 5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5" name="Oval 6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2019" name="Group 61"/>
              <p:cNvGrpSpPr>
                <a:grpSpLocks/>
              </p:cNvGrpSpPr>
              <p:nvPr/>
            </p:nvGrpSpPr>
            <p:grpSpPr bwMode="auto">
              <a:xfrm>
                <a:off x="2593" y="2912"/>
                <a:ext cx="436" cy="338"/>
                <a:chOff x="2128" y="2685"/>
                <a:chExt cx="532" cy="412"/>
              </a:xfrm>
            </p:grpSpPr>
            <p:sp>
              <p:nvSpPr>
                <p:cNvPr id="42020" name="Rectangle 6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1" name="Oval 6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2" name="Oval 6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42007" name="Rectangle 65"/>
            <p:cNvSpPr>
              <a:spLocks noChangeArrowheads="1"/>
            </p:cNvSpPr>
            <p:nvPr/>
          </p:nvSpPr>
          <p:spPr bwMode="blackWhite">
            <a:xfrm>
              <a:off x="6497638" y="4592638"/>
              <a:ext cx="1325563" cy="1143000"/>
            </a:xfrm>
            <a:prstGeom prst="rect">
              <a:avLst/>
            </a:prstGeom>
            <a:solidFill>
              <a:srgbClr val="FFCCCC"/>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grpSp>
          <p:nvGrpSpPr>
            <p:cNvPr id="42008" name="Group 66"/>
            <p:cNvGrpSpPr>
              <a:grpSpLocks/>
            </p:cNvGrpSpPr>
            <p:nvPr/>
          </p:nvGrpSpPr>
          <p:grpSpPr bwMode="auto">
            <a:xfrm>
              <a:off x="6815137" y="4684713"/>
              <a:ext cx="692150" cy="958850"/>
              <a:chOff x="2593" y="2912"/>
              <a:chExt cx="436" cy="604"/>
            </a:xfrm>
          </p:grpSpPr>
          <p:grpSp>
            <p:nvGrpSpPr>
              <p:cNvPr id="42010" name="Group 67"/>
              <p:cNvGrpSpPr>
                <a:grpSpLocks/>
              </p:cNvGrpSpPr>
              <p:nvPr/>
            </p:nvGrpSpPr>
            <p:grpSpPr bwMode="auto">
              <a:xfrm>
                <a:off x="2593" y="3178"/>
                <a:ext cx="436" cy="338"/>
                <a:chOff x="2128" y="3492"/>
                <a:chExt cx="532" cy="412"/>
              </a:xfrm>
            </p:grpSpPr>
            <p:sp>
              <p:nvSpPr>
                <p:cNvPr id="42015" name="Rectangle 6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6" name="Oval 6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7" name="Oval 7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2011" name="Group 71"/>
              <p:cNvGrpSpPr>
                <a:grpSpLocks/>
              </p:cNvGrpSpPr>
              <p:nvPr/>
            </p:nvGrpSpPr>
            <p:grpSpPr bwMode="auto">
              <a:xfrm>
                <a:off x="2593" y="2912"/>
                <a:ext cx="436" cy="338"/>
                <a:chOff x="2128" y="2685"/>
                <a:chExt cx="532" cy="412"/>
              </a:xfrm>
            </p:grpSpPr>
            <p:sp>
              <p:nvSpPr>
                <p:cNvPr id="42012" name="Rectangle 7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3" name="Oval 7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4" name="Oval 7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pic>
          <p:nvPicPr>
            <p:cNvPr id="42009" name="Picture 75" descr="Symbols: Alert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73887" y="4760913"/>
              <a:ext cx="37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42343699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pPr eaLnBrk="1" hangingPunct="1"/>
            <a:endParaRPr lang="en-US" altLang="en-US" dirty="0"/>
          </a:p>
        </p:txBody>
      </p:sp>
      <p:sp>
        <p:nvSpPr>
          <p:cNvPr id="43011"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418303193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760412" y="157978"/>
            <a:ext cx="10209430" cy="584198"/>
          </a:xfrm>
        </p:spPr>
        <p:txBody>
          <a:bodyPr>
            <a:normAutofit fontScale="90000"/>
          </a:bodyPr>
          <a:lstStyle/>
          <a:p>
            <a:pPr eaLnBrk="1" hangingPunct="1"/>
            <a:r>
              <a:rPr lang="en-US" altLang="en-US" dirty="0"/>
              <a:t>Logical and Physical Database Structures</a:t>
            </a:r>
          </a:p>
        </p:txBody>
      </p:sp>
      <p:grpSp>
        <p:nvGrpSpPr>
          <p:cNvPr id="3" name="Group 2"/>
          <p:cNvGrpSpPr/>
          <p:nvPr/>
        </p:nvGrpSpPr>
        <p:grpSpPr>
          <a:xfrm>
            <a:off x="3084512" y="914400"/>
            <a:ext cx="6019800" cy="5029200"/>
            <a:chOff x="2894012" y="1143000"/>
            <a:chExt cx="6019800" cy="5029200"/>
          </a:xfrm>
        </p:grpSpPr>
        <p:sp>
          <p:nvSpPr>
            <p:cNvPr id="44034" name="Rounded Rectangle 25"/>
            <p:cNvSpPr>
              <a:spLocks noChangeArrowheads="1"/>
            </p:cNvSpPr>
            <p:nvPr/>
          </p:nvSpPr>
          <p:spPr bwMode="auto">
            <a:xfrm flipH="1">
              <a:off x="5942012" y="1143000"/>
              <a:ext cx="2971800" cy="5029200"/>
            </a:xfrm>
            <a:prstGeom prst="roundRect">
              <a:avLst>
                <a:gd name="adj" fmla="val 6412"/>
              </a:avLst>
            </a:prstGeom>
            <a:solidFill>
              <a:srgbClr val="FFFFCC"/>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44035" name="Rounded Rectangle 24"/>
            <p:cNvSpPr>
              <a:spLocks noChangeArrowheads="1"/>
            </p:cNvSpPr>
            <p:nvPr/>
          </p:nvSpPr>
          <p:spPr bwMode="auto">
            <a:xfrm>
              <a:off x="2894012" y="1143000"/>
              <a:ext cx="2971800" cy="5029200"/>
            </a:xfrm>
            <a:prstGeom prst="roundRect">
              <a:avLst>
                <a:gd name="adj" fmla="val 6412"/>
              </a:avLst>
            </a:prstGeom>
            <a:solidFill>
              <a:srgbClr val="FFFFCC"/>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44037" name="Freeform 3"/>
            <p:cNvSpPr>
              <a:spLocks/>
            </p:cNvSpPr>
            <p:nvPr/>
          </p:nvSpPr>
          <p:spPr bwMode="blackWhite">
            <a:xfrm>
              <a:off x="4150519" y="5114925"/>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38" name="Freeform 6"/>
            <p:cNvSpPr>
              <a:spLocks/>
            </p:cNvSpPr>
            <p:nvPr/>
          </p:nvSpPr>
          <p:spPr bwMode="blackWhite">
            <a:xfrm>
              <a:off x="4150519" y="3290887"/>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39" name="Freeform 7"/>
            <p:cNvSpPr>
              <a:spLocks/>
            </p:cNvSpPr>
            <p:nvPr/>
          </p:nvSpPr>
          <p:spPr bwMode="blackWhite">
            <a:xfrm>
              <a:off x="4150518" y="4205287"/>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0" name="Freeform 8"/>
            <p:cNvSpPr>
              <a:spLocks/>
            </p:cNvSpPr>
            <p:nvPr/>
          </p:nvSpPr>
          <p:spPr bwMode="blackWhite">
            <a:xfrm>
              <a:off x="4150518" y="2452687"/>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1" name="Line 9"/>
            <p:cNvSpPr>
              <a:spLocks noChangeShapeType="1"/>
            </p:cNvSpPr>
            <p:nvPr/>
          </p:nvSpPr>
          <p:spPr bwMode="auto">
            <a:xfrm>
              <a:off x="4379912" y="1738312"/>
              <a:ext cx="0" cy="3886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44042" name="Freeform 11"/>
            <p:cNvSpPr>
              <a:spLocks/>
            </p:cNvSpPr>
            <p:nvPr/>
          </p:nvSpPr>
          <p:spPr bwMode="blackWhite">
            <a:xfrm>
              <a:off x="4333875" y="4500563"/>
              <a:ext cx="92075" cy="180975"/>
            </a:xfrm>
            <a:custGeom>
              <a:avLst/>
              <a:gdLst>
                <a:gd name="T0" fmla="*/ 0 w 58"/>
                <a:gd name="T1" fmla="*/ 0 h 114"/>
                <a:gd name="T2" fmla="*/ 2147483647 w 58"/>
                <a:gd name="T3" fmla="*/ 2147483647 h 114"/>
                <a:gd name="T4" fmla="*/ 0 w 58"/>
                <a:gd name="T5" fmla="*/ 2147483647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3" name="Freeform 12"/>
            <p:cNvSpPr>
              <a:spLocks/>
            </p:cNvSpPr>
            <p:nvPr/>
          </p:nvSpPr>
          <p:spPr bwMode="auto">
            <a:xfrm>
              <a:off x="6548789" y="2778301"/>
              <a:ext cx="152400" cy="2286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4" name="Line 14"/>
            <p:cNvSpPr>
              <a:spLocks noChangeShapeType="1"/>
            </p:cNvSpPr>
            <p:nvPr/>
          </p:nvSpPr>
          <p:spPr bwMode="auto">
            <a:xfrm>
              <a:off x="3960812" y="2887134"/>
              <a:ext cx="29718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44045" name="AutoShape 16"/>
            <p:cNvSpPr>
              <a:spLocks noChangeArrowheads="1"/>
            </p:cNvSpPr>
            <p:nvPr/>
          </p:nvSpPr>
          <p:spPr bwMode="blackWhite">
            <a:xfrm>
              <a:off x="3476625" y="1676400"/>
              <a:ext cx="1806575" cy="588962"/>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Database</a:t>
              </a:r>
            </a:p>
          </p:txBody>
        </p:sp>
        <p:sp>
          <p:nvSpPr>
            <p:cNvPr id="44046" name="Rectangle 18"/>
            <p:cNvSpPr>
              <a:spLocks noChangeArrowheads="1"/>
            </p:cNvSpPr>
            <p:nvPr/>
          </p:nvSpPr>
          <p:spPr bwMode="auto">
            <a:xfrm>
              <a:off x="3976688" y="1237015"/>
              <a:ext cx="9175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35000"/>
                </a:spcBef>
              </a:pPr>
              <a:r>
                <a:rPr lang="en-US" altLang="en-US" dirty="0">
                  <a:solidFill>
                    <a:srgbClr val="FF0066"/>
                  </a:solidFill>
                  <a:cs typeface="Times New Roman" panose="02020603050405020304" pitchFamily="18" charset="0"/>
                </a:rPr>
                <a:t>Logical</a:t>
              </a:r>
            </a:p>
          </p:txBody>
        </p:sp>
        <p:sp>
          <p:nvSpPr>
            <p:cNvPr id="44047" name="Rectangle 19"/>
            <p:cNvSpPr>
              <a:spLocks noChangeArrowheads="1"/>
            </p:cNvSpPr>
            <p:nvPr/>
          </p:nvSpPr>
          <p:spPr bwMode="auto">
            <a:xfrm>
              <a:off x="6948488" y="1237015"/>
              <a:ext cx="10445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35000"/>
                </a:spcBef>
              </a:pPr>
              <a:r>
                <a:rPr lang="en-US" altLang="en-US" dirty="0">
                  <a:solidFill>
                    <a:srgbClr val="FF0066"/>
                  </a:solidFill>
                  <a:cs typeface="Times New Roman" panose="02020603050405020304" pitchFamily="18" charset="0"/>
                </a:rPr>
                <a:t>Physical</a:t>
              </a:r>
            </a:p>
          </p:txBody>
        </p:sp>
        <p:sp>
          <p:nvSpPr>
            <p:cNvPr id="44048" name="AutoShape 20"/>
            <p:cNvSpPr>
              <a:spLocks noChangeArrowheads="1"/>
            </p:cNvSpPr>
            <p:nvPr/>
          </p:nvSpPr>
          <p:spPr bwMode="blackWhite">
            <a:xfrm>
              <a:off x="3490119" y="2582862"/>
              <a:ext cx="1779587" cy="596900"/>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Tablespace</a:t>
              </a:r>
            </a:p>
          </p:txBody>
        </p:sp>
        <p:sp>
          <p:nvSpPr>
            <p:cNvPr id="44049" name="AutoShape 23"/>
            <p:cNvSpPr>
              <a:spLocks noChangeArrowheads="1"/>
            </p:cNvSpPr>
            <p:nvPr/>
          </p:nvSpPr>
          <p:spPr bwMode="blackWhite">
            <a:xfrm>
              <a:off x="3480594" y="3421062"/>
              <a:ext cx="1798637" cy="596900"/>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Segment</a:t>
              </a:r>
            </a:p>
          </p:txBody>
        </p:sp>
        <p:sp>
          <p:nvSpPr>
            <p:cNvPr id="44050" name="AutoShape 24"/>
            <p:cNvSpPr>
              <a:spLocks noChangeArrowheads="1"/>
            </p:cNvSpPr>
            <p:nvPr/>
          </p:nvSpPr>
          <p:spPr bwMode="blackWhite">
            <a:xfrm>
              <a:off x="3480594" y="4340226"/>
              <a:ext cx="1798637" cy="592137"/>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Extent</a:t>
              </a:r>
            </a:p>
          </p:txBody>
        </p:sp>
        <p:sp>
          <p:nvSpPr>
            <p:cNvPr id="44051" name="AutoShape 25"/>
            <p:cNvSpPr>
              <a:spLocks noChangeArrowheads="1"/>
            </p:cNvSpPr>
            <p:nvPr/>
          </p:nvSpPr>
          <p:spPr bwMode="blackWhite">
            <a:xfrm>
              <a:off x="3471862" y="5254626"/>
              <a:ext cx="1816100" cy="744537"/>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Oracle data</a:t>
              </a:r>
              <a:br>
                <a:rPr lang="en-US" altLang="en-US" dirty="0">
                  <a:solidFill>
                    <a:srgbClr val="000000"/>
                  </a:solidFill>
                </a:rPr>
              </a:br>
              <a:r>
                <a:rPr lang="en-US" altLang="en-US" dirty="0">
                  <a:solidFill>
                    <a:srgbClr val="000000"/>
                  </a:solidFill>
                </a:rPr>
                <a:t>block</a:t>
              </a:r>
            </a:p>
          </p:txBody>
        </p:sp>
        <p:sp>
          <p:nvSpPr>
            <p:cNvPr id="44052" name="Line 31"/>
            <p:cNvSpPr>
              <a:spLocks noChangeShapeType="1"/>
            </p:cNvSpPr>
            <p:nvPr/>
          </p:nvSpPr>
          <p:spPr bwMode="gray">
            <a:xfrm>
              <a:off x="7427912" y="3200401"/>
              <a:ext cx="0" cy="6508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44053" name="Group 23"/>
            <p:cNvGrpSpPr>
              <a:grpSpLocks/>
            </p:cNvGrpSpPr>
            <p:nvPr/>
          </p:nvGrpSpPr>
          <p:grpSpPr bwMode="auto">
            <a:xfrm>
              <a:off x="6208712" y="3852333"/>
              <a:ext cx="2438400" cy="2133600"/>
              <a:chOff x="4783138" y="3927475"/>
              <a:chExt cx="2438400" cy="2133600"/>
            </a:xfrm>
          </p:grpSpPr>
          <p:sp>
            <p:nvSpPr>
              <p:cNvPr id="44055" name="Rectangle 29"/>
              <p:cNvSpPr>
                <a:spLocks noChangeArrowheads="1"/>
              </p:cNvSpPr>
              <p:nvPr/>
            </p:nvSpPr>
            <p:spPr bwMode="gray">
              <a:xfrm>
                <a:off x="4783138" y="3927475"/>
                <a:ext cx="2438400" cy="2133600"/>
              </a:xfrm>
              <a:prstGeom prst="rect">
                <a:avLst/>
              </a:prstGeom>
              <a:solidFill>
                <a:srgbClr val="00FFFF"/>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a:p>
                <a:pPr eaLnBrk="1" hangingPunct="1"/>
                <a:endParaRPr lang="en-US" altLang="en-US" dirty="0">
                  <a:solidFill>
                    <a:srgbClr val="000000"/>
                  </a:solidFill>
                </a:endParaRPr>
              </a:p>
            </p:txBody>
          </p:sp>
          <p:sp>
            <p:nvSpPr>
              <p:cNvPr id="44056" name="Text Box 30"/>
              <p:cNvSpPr txBox="1">
                <a:spLocks noChangeArrowheads="1"/>
              </p:cNvSpPr>
              <p:nvPr/>
            </p:nvSpPr>
            <p:spPr bwMode="gray">
              <a:xfrm>
                <a:off x="4935538" y="3927475"/>
                <a:ext cx="22098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solidFill>
                      <a:srgbClr val="000000"/>
                    </a:solidFill>
                  </a:rPr>
                  <a:t>Storage System</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SAN</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NAS</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Exadata</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File System</a:t>
                </a:r>
              </a:p>
            </p:txBody>
          </p:sp>
          <p:sp>
            <p:nvSpPr>
              <p:cNvPr id="44057" name="Text Box 32"/>
              <p:cNvSpPr txBox="1">
                <a:spLocks noChangeArrowheads="1"/>
              </p:cNvSpPr>
              <p:nvPr/>
            </p:nvSpPr>
            <p:spPr bwMode="gray">
              <a:xfrm>
                <a:off x="6154738" y="4308475"/>
                <a:ext cx="1066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Font typeface="Arial" panose="020B0604020202020204" pitchFamily="34" charset="0"/>
                  <a:buChar char="•"/>
                </a:pPr>
                <a:r>
                  <a:rPr lang="en-US" altLang="en-US" dirty="0">
                    <a:solidFill>
                      <a:srgbClr val="000000"/>
                    </a:solidFill>
                  </a:rPr>
                  <a:t> NFS</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ASM</a:t>
                </a:r>
              </a:p>
            </p:txBody>
          </p:sp>
        </p:grpSp>
        <p:sp>
          <p:nvSpPr>
            <p:cNvPr id="2" name="AutoShape 21"/>
            <p:cNvSpPr>
              <a:spLocks noChangeArrowheads="1"/>
            </p:cNvSpPr>
            <p:nvPr/>
          </p:nvSpPr>
          <p:spPr bwMode="blackWhite">
            <a:xfrm>
              <a:off x="6710362" y="2582862"/>
              <a:ext cx="1435100" cy="612775"/>
            </a:xfrm>
            <a:prstGeom prst="roundRect">
              <a:avLst>
                <a:gd name="adj" fmla="val 12495"/>
              </a:avLst>
            </a:prstGeom>
            <a:solidFill>
              <a:schemeClr val="accent6">
                <a:lumMod val="20000"/>
                <a:lumOff val="80000"/>
              </a:schemeClr>
            </a:solidFill>
            <a:ln w="28575">
              <a:solidFill>
                <a:srgbClr val="000000"/>
              </a:solidFill>
              <a:round/>
              <a:headEnd/>
              <a:tailEnd/>
            </a:ln>
          </p:spPr>
          <p:txBody>
            <a:bodyPr wrap="none" lIns="46038" tIns="46038" rIns="46038" bIns="46038" anchor="ctr"/>
            <a:lstStyle/>
            <a:p>
              <a:pPr algn="ctr" defTabSz="822325" eaLnBrk="0" hangingPunct="0">
                <a:lnSpc>
                  <a:spcPct val="95000"/>
                </a:lnSpc>
                <a:defRPr/>
              </a:pPr>
              <a:r>
                <a:rPr lang="en-US" dirty="0">
                  <a:solidFill>
                    <a:srgbClr val="000000"/>
                  </a:solidFill>
                  <a:latin typeface="Arial" charset="0"/>
                  <a:cs typeface="Arial" charset="0"/>
                </a:rPr>
                <a:t>Data file</a:t>
              </a:r>
            </a:p>
          </p:txBody>
        </p:sp>
      </p:grpSp>
    </p:spTree>
    <p:custDataLst>
      <p:tags r:id="rId1"/>
    </p:custDataLst>
    <p:extLst>
      <p:ext uri="{BB962C8B-B14F-4D97-AF65-F5344CB8AC3E}">
        <p14:creationId xmlns:p14="http://schemas.microsoft.com/office/powerpoint/2010/main" val="427353775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eaLnBrk="1" hangingPunct="1"/>
            <a:endParaRPr lang="en-US" altLang="en-US" dirty="0"/>
          </a:p>
        </p:txBody>
      </p:sp>
      <p:sp>
        <p:nvSpPr>
          <p:cNvPr id="45059"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75379267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29269" y="3102541"/>
            <a:ext cx="8730287" cy="2917259"/>
            <a:chOff x="830654" y="1268641"/>
            <a:chExt cx="7482693" cy="3030071"/>
          </a:xfrm>
        </p:grpSpPr>
        <p:sp>
          <p:nvSpPr>
            <p:cNvPr id="21" name="Freeform 2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2" name="Rounded Rectangle 2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6082" name="Rectangle 19"/>
          <p:cNvSpPr>
            <a:spLocks noGrp="1" noChangeArrowheads="1"/>
          </p:cNvSpPr>
          <p:nvPr>
            <p:ph type="title"/>
          </p:nvPr>
        </p:nvSpPr>
        <p:spPr/>
        <p:txBody>
          <a:bodyPr/>
          <a:lstStyle/>
          <a:p>
            <a:pPr eaLnBrk="1" hangingPunct="1"/>
            <a:r>
              <a:rPr lang="en-US" altLang="en-US" dirty="0"/>
              <a:t>Segments, Extents, and </a:t>
            </a:r>
            <a:r>
              <a:rPr lang="en-US" altLang="en-US" dirty="0" smtClean="0"/>
              <a:t>Blocks</a:t>
            </a:r>
            <a:br>
              <a:rPr lang="en-US" altLang="en-US" dirty="0" smtClean="0"/>
            </a:br>
            <a:endParaRPr lang="en-US" altLang="en-US" dirty="0"/>
          </a:p>
        </p:txBody>
      </p:sp>
      <p:sp>
        <p:nvSpPr>
          <p:cNvPr id="46083" name="Rectangle 20"/>
          <p:cNvSpPr>
            <a:spLocks noGrp="1" noChangeArrowheads="1"/>
          </p:cNvSpPr>
          <p:nvPr>
            <p:ph idx="1"/>
          </p:nvPr>
        </p:nvSpPr>
        <p:spPr>
          <a:xfrm>
            <a:off x="622138" y="1242485"/>
            <a:ext cx="10944549" cy="1673101"/>
          </a:xfrm>
        </p:spPr>
        <p:txBody>
          <a:bodyPr/>
          <a:lstStyle/>
          <a:p>
            <a:pPr lvl="1" eaLnBrk="1" hangingPunct="1"/>
            <a:r>
              <a:rPr lang="en-US" altLang="en-US" dirty="0"/>
              <a:t>Segments exist in a tablespace.</a:t>
            </a:r>
          </a:p>
          <a:p>
            <a:pPr lvl="1" eaLnBrk="1" hangingPunct="1"/>
            <a:r>
              <a:rPr lang="en-US" altLang="en-US" dirty="0"/>
              <a:t>Segments are collections of extents.</a:t>
            </a:r>
          </a:p>
          <a:p>
            <a:pPr lvl="1" eaLnBrk="1" hangingPunct="1"/>
            <a:r>
              <a:rPr lang="en-US" altLang="en-US" dirty="0"/>
              <a:t>Extents are collections of data blocks.</a:t>
            </a:r>
          </a:p>
          <a:p>
            <a:pPr lvl="1" eaLnBrk="1" hangingPunct="1"/>
            <a:r>
              <a:rPr lang="en-US" altLang="en-US" dirty="0"/>
              <a:t>Data blocks are mapped to disk blocks.</a:t>
            </a:r>
          </a:p>
        </p:txBody>
      </p:sp>
      <p:grpSp>
        <p:nvGrpSpPr>
          <p:cNvPr id="2" name="Group 1"/>
          <p:cNvGrpSpPr/>
          <p:nvPr/>
        </p:nvGrpSpPr>
        <p:grpSpPr>
          <a:xfrm>
            <a:off x="2590967" y="3318933"/>
            <a:ext cx="7006891" cy="2433638"/>
            <a:chOff x="2665412" y="3657600"/>
            <a:chExt cx="7006891" cy="2433638"/>
          </a:xfrm>
        </p:grpSpPr>
        <p:pic>
          <p:nvPicPr>
            <p:cNvPr id="46084" name="Picture 4" descr="Cube: Box, Dark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665412"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p:cNvSpPr>
              <a:spLocks noChangeArrowheads="1"/>
            </p:cNvSpPr>
            <p:nvPr/>
          </p:nvSpPr>
          <p:spPr bwMode="gray">
            <a:xfrm>
              <a:off x="2776537" y="5334001"/>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Segment</a:t>
              </a:r>
            </a:p>
          </p:txBody>
        </p:sp>
        <p:grpSp>
          <p:nvGrpSpPr>
            <p:cNvPr id="46086" name="Group 6"/>
            <p:cNvGrpSpPr>
              <a:grpSpLocks/>
            </p:cNvGrpSpPr>
            <p:nvPr/>
          </p:nvGrpSpPr>
          <p:grpSpPr bwMode="auto">
            <a:xfrm>
              <a:off x="4870450" y="3657600"/>
              <a:ext cx="939800" cy="1600200"/>
              <a:chOff x="2136" y="2448"/>
              <a:chExt cx="592" cy="1008"/>
            </a:xfrm>
          </p:grpSpPr>
          <p:pic>
            <p:nvPicPr>
              <p:cNvPr id="46097" name="Picture 7" descr="Cube: Box,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8" name="Picture 8" descr="Cube: Box,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7" name="Rectangle 9"/>
            <p:cNvSpPr>
              <a:spLocks noChangeArrowheads="1"/>
            </p:cNvSpPr>
            <p:nvPr/>
          </p:nvSpPr>
          <p:spPr bwMode="gray">
            <a:xfrm>
              <a:off x="4692650" y="5334001"/>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Extents</a:t>
              </a:r>
            </a:p>
          </p:txBody>
        </p:sp>
        <p:pic>
          <p:nvPicPr>
            <p:cNvPr id="46088" name="Picture 10" descr="Cube: Box, Dark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19901"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11" descr="Cube: Box, Dark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19901" y="4181475"/>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2" descr="Cube: Box, Dark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19901"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1" name="Rectangle 13"/>
            <p:cNvSpPr>
              <a:spLocks noChangeArrowheads="1"/>
            </p:cNvSpPr>
            <p:nvPr/>
          </p:nvSpPr>
          <p:spPr bwMode="gray">
            <a:xfrm>
              <a:off x="6497637" y="5362576"/>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Data blocks</a:t>
              </a:r>
            </a:p>
          </p:txBody>
        </p:sp>
        <p:pic>
          <p:nvPicPr>
            <p:cNvPr id="46092" name="Picture 14"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15"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4" name="Picture 16"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5" name="Picture 17"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Rectangle 18"/>
            <p:cNvSpPr>
              <a:spLocks noChangeArrowheads="1"/>
            </p:cNvSpPr>
            <p:nvPr/>
          </p:nvSpPr>
          <p:spPr bwMode="gray">
            <a:xfrm>
              <a:off x="8241048" y="5334000"/>
              <a:ext cx="143125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Disk blocks</a:t>
              </a:r>
            </a:p>
            <a:p>
              <a:pPr algn="ctr">
                <a:lnSpc>
                  <a:spcPct val="85000"/>
                </a:lnSpc>
              </a:pPr>
              <a:r>
                <a:rPr lang="en-US" altLang="en-US" dirty="0">
                  <a:solidFill>
                    <a:srgbClr val="000000"/>
                  </a:solidFill>
                </a:rPr>
                <a:t>(File System Storage)</a:t>
              </a:r>
            </a:p>
          </p:txBody>
        </p:sp>
      </p:grpSp>
    </p:spTree>
    <p:custDataLst>
      <p:tags r:id="rId1"/>
    </p:custDataLst>
    <p:extLst>
      <p:ext uri="{BB962C8B-B14F-4D97-AF65-F5344CB8AC3E}">
        <p14:creationId xmlns:p14="http://schemas.microsoft.com/office/powerpoint/2010/main" val="345105557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2126100" y="1003549"/>
            <a:ext cx="7936625" cy="5005846"/>
            <a:chOff x="1170777" y="1268641"/>
            <a:chExt cx="6802448" cy="3023871"/>
          </a:xfrm>
        </p:grpSpPr>
        <p:sp>
          <p:nvSpPr>
            <p:cNvPr id="50" name="Freeform 49"/>
            <p:cNvSpPr/>
            <p:nvPr/>
          </p:nvSpPr>
          <p:spPr bwMode="auto">
            <a:xfrm>
              <a:off x="1330135" y="4246793"/>
              <a:ext cx="6483731"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1" name="Rounded Rectangle 50"/>
            <p:cNvSpPr/>
            <p:nvPr/>
          </p:nvSpPr>
          <p:spPr bwMode="auto">
            <a:xfrm>
              <a:off x="1170777" y="1268641"/>
              <a:ext cx="6802448" cy="3000214"/>
            </a:xfrm>
            <a:prstGeom prst="roundRect">
              <a:avLst>
                <a:gd name="adj" fmla="val 7767"/>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7108" name="Rectangle 3"/>
          <p:cNvSpPr>
            <a:spLocks noGrp="1" noChangeArrowheads="1"/>
          </p:cNvSpPr>
          <p:nvPr>
            <p:ph type="title"/>
          </p:nvPr>
        </p:nvSpPr>
        <p:spPr>
          <a:xfrm>
            <a:off x="769469" y="126844"/>
            <a:ext cx="10057030" cy="638423"/>
          </a:xfrm>
        </p:spPr>
        <p:txBody>
          <a:bodyPr>
            <a:normAutofit fontScale="90000"/>
          </a:bodyPr>
          <a:lstStyle/>
          <a:p>
            <a:pPr eaLnBrk="1" hangingPunct="1"/>
            <a:r>
              <a:rPr lang="en-US" altLang="en-US" dirty="0"/>
              <a:t>Tablespaces and Data Files</a:t>
            </a:r>
            <a:endParaRPr lang="en-US" altLang="en-US" dirty="0">
              <a:solidFill>
                <a:srgbClr val="0000FF"/>
              </a:solidFill>
            </a:endParaRPr>
          </a:p>
        </p:txBody>
      </p:sp>
      <p:grpSp>
        <p:nvGrpSpPr>
          <p:cNvPr id="2" name="Group 1"/>
          <p:cNvGrpSpPr/>
          <p:nvPr/>
        </p:nvGrpSpPr>
        <p:grpSpPr>
          <a:xfrm>
            <a:off x="2488767" y="1246781"/>
            <a:ext cx="7135091" cy="4502727"/>
            <a:chOff x="2132012" y="1066800"/>
            <a:chExt cx="7848600" cy="4953000"/>
          </a:xfrm>
        </p:grpSpPr>
        <p:sp>
          <p:nvSpPr>
            <p:cNvPr id="47106" name="Rectangle 52"/>
            <p:cNvSpPr>
              <a:spLocks noChangeArrowheads="1"/>
            </p:cNvSpPr>
            <p:nvPr/>
          </p:nvSpPr>
          <p:spPr bwMode="gray">
            <a:xfrm>
              <a:off x="2132012" y="1066800"/>
              <a:ext cx="4953000" cy="2971800"/>
            </a:xfrm>
            <a:prstGeom prst="rect">
              <a:avLst/>
            </a:prstGeom>
            <a:solidFill>
              <a:srgbClr val="00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pic>
          <p:nvPicPr>
            <p:cNvPr id="47107" name="Picture 51"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14478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8"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613" y="14478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49"/>
            <p:cNvGrpSpPr>
              <a:grpSpLocks/>
            </p:cNvGrpSpPr>
            <p:nvPr/>
          </p:nvGrpSpPr>
          <p:grpSpPr bwMode="auto">
            <a:xfrm>
              <a:off x="2798762" y="2438401"/>
              <a:ext cx="960438" cy="1192213"/>
              <a:chOff x="3374" y="2016"/>
              <a:chExt cx="605" cy="751"/>
            </a:xfrm>
          </p:grpSpPr>
          <p:sp>
            <p:nvSpPr>
              <p:cNvPr id="47145" name="Text Box 29"/>
              <p:cNvSpPr txBox="1">
                <a:spLocks noChangeArrowheads="1"/>
              </p:cNvSpPr>
              <p:nvPr/>
            </p:nvSpPr>
            <p:spPr bwMode="gray">
              <a:xfrm>
                <a:off x="3374" y="2209"/>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6" name="Text Box 30"/>
              <p:cNvSpPr txBox="1">
                <a:spLocks noChangeArrowheads="1"/>
              </p:cNvSpPr>
              <p:nvPr/>
            </p:nvSpPr>
            <p:spPr bwMode="gray">
              <a:xfrm>
                <a:off x="3690" y="2208"/>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7" name="Text Box 31"/>
              <p:cNvSpPr txBox="1">
                <a:spLocks noChangeArrowheads="1"/>
              </p:cNvSpPr>
              <p:nvPr/>
            </p:nvSpPr>
            <p:spPr bwMode="gray">
              <a:xfrm>
                <a:off x="3374"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8" name="Text Box 32"/>
              <p:cNvSpPr txBox="1">
                <a:spLocks noChangeArrowheads="1"/>
              </p:cNvSpPr>
              <p:nvPr/>
            </p:nvSpPr>
            <p:spPr bwMode="gray">
              <a:xfrm>
                <a:off x="3689"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9" name="Text Box 33"/>
              <p:cNvSpPr txBox="1">
                <a:spLocks noChangeArrowheads="1"/>
              </p:cNvSpPr>
              <p:nvPr/>
            </p:nvSpPr>
            <p:spPr bwMode="gray">
              <a:xfrm>
                <a:off x="3374" y="2593"/>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50" name="Text Box 34"/>
              <p:cNvSpPr txBox="1">
                <a:spLocks noChangeArrowheads="1"/>
              </p:cNvSpPr>
              <p:nvPr/>
            </p:nvSpPr>
            <p:spPr bwMode="gray">
              <a:xfrm>
                <a:off x="3691" y="2592"/>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51" name="Text Box 35"/>
              <p:cNvSpPr txBox="1">
                <a:spLocks noChangeArrowheads="1"/>
              </p:cNvSpPr>
              <p:nvPr/>
            </p:nvSpPr>
            <p:spPr bwMode="gray">
              <a:xfrm>
                <a:off x="3374"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52" name="Text Box 36"/>
              <p:cNvSpPr txBox="1">
                <a:spLocks noChangeArrowheads="1"/>
              </p:cNvSpPr>
              <p:nvPr/>
            </p:nvSpPr>
            <p:spPr bwMode="gray">
              <a:xfrm>
                <a:off x="3690"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grpSp>
        <p:grpSp>
          <p:nvGrpSpPr>
            <p:cNvPr id="47111" name="Group 50"/>
            <p:cNvGrpSpPr>
              <a:grpSpLocks/>
            </p:cNvGrpSpPr>
            <p:nvPr/>
          </p:nvGrpSpPr>
          <p:grpSpPr bwMode="auto">
            <a:xfrm>
              <a:off x="5202237" y="2438401"/>
              <a:ext cx="960438" cy="1192213"/>
              <a:chOff x="4182" y="2016"/>
              <a:chExt cx="605" cy="751"/>
            </a:xfrm>
          </p:grpSpPr>
          <p:sp>
            <p:nvSpPr>
              <p:cNvPr id="47137" name="Text Box 37"/>
              <p:cNvSpPr txBox="1">
                <a:spLocks noChangeArrowheads="1"/>
              </p:cNvSpPr>
              <p:nvPr/>
            </p:nvSpPr>
            <p:spPr bwMode="gray">
              <a:xfrm>
                <a:off x="4182" y="2209"/>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38" name="Text Box 38"/>
              <p:cNvSpPr txBox="1">
                <a:spLocks noChangeArrowheads="1"/>
              </p:cNvSpPr>
              <p:nvPr/>
            </p:nvSpPr>
            <p:spPr bwMode="gray">
              <a:xfrm>
                <a:off x="4498" y="2208"/>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39" name="Text Box 39"/>
              <p:cNvSpPr txBox="1">
                <a:spLocks noChangeArrowheads="1"/>
              </p:cNvSpPr>
              <p:nvPr/>
            </p:nvSpPr>
            <p:spPr bwMode="gray">
              <a:xfrm>
                <a:off x="4182"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0" name="Text Box 40"/>
              <p:cNvSpPr txBox="1">
                <a:spLocks noChangeArrowheads="1"/>
              </p:cNvSpPr>
              <p:nvPr/>
            </p:nvSpPr>
            <p:spPr bwMode="gray">
              <a:xfrm>
                <a:off x="4497"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1" name="Text Box 41"/>
              <p:cNvSpPr txBox="1">
                <a:spLocks noChangeArrowheads="1"/>
              </p:cNvSpPr>
              <p:nvPr/>
            </p:nvSpPr>
            <p:spPr bwMode="gray">
              <a:xfrm>
                <a:off x="4182" y="2593"/>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2" name="Text Box 42"/>
              <p:cNvSpPr txBox="1">
                <a:spLocks noChangeArrowheads="1"/>
              </p:cNvSpPr>
              <p:nvPr/>
            </p:nvSpPr>
            <p:spPr bwMode="gray">
              <a:xfrm>
                <a:off x="4499" y="2592"/>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3" name="Text Box 43"/>
              <p:cNvSpPr txBox="1">
                <a:spLocks noChangeArrowheads="1"/>
              </p:cNvSpPr>
              <p:nvPr/>
            </p:nvSpPr>
            <p:spPr bwMode="gray">
              <a:xfrm>
                <a:off x="4182"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4" name="Text Box 44"/>
              <p:cNvSpPr txBox="1">
                <a:spLocks noChangeArrowheads="1"/>
              </p:cNvSpPr>
              <p:nvPr/>
            </p:nvSpPr>
            <p:spPr bwMode="gray">
              <a:xfrm>
                <a:off x="4498"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grpSp>
        <p:sp>
          <p:nvSpPr>
            <p:cNvPr id="47112" name="Text Box 53"/>
            <p:cNvSpPr txBox="1">
              <a:spLocks noChangeArrowheads="1"/>
            </p:cNvSpPr>
            <p:nvPr/>
          </p:nvSpPr>
          <p:spPr bwMode="gray">
            <a:xfrm>
              <a:off x="2151062" y="1066800"/>
              <a:ext cx="154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Tablespace 1</a:t>
              </a:r>
            </a:p>
          </p:txBody>
        </p:sp>
        <p:sp>
          <p:nvSpPr>
            <p:cNvPr id="47113" name="Text Box 54"/>
            <p:cNvSpPr txBox="1">
              <a:spLocks noChangeArrowheads="1"/>
            </p:cNvSpPr>
            <p:nvPr/>
          </p:nvSpPr>
          <p:spPr bwMode="gray">
            <a:xfrm>
              <a:off x="2806701" y="17526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1</a:t>
              </a:r>
            </a:p>
          </p:txBody>
        </p:sp>
        <p:sp>
          <p:nvSpPr>
            <p:cNvPr id="47114" name="Text Box 55"/>
            <p:cNvSpPr txBox="1">
              <a:spLocks noChangeArrowheads="1"/>
            </p:cNvSpPr>
            <p:nvPr/>
          </p:nvSpPr>
          <p:spPr bwMode="gray">
            <a:xfrm>
              <a:off x="5092701" y="17526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2</a:t>
              </a:r>
            </a:p>
          </p:txBody>
        </p:sp>
        <p:sp>
          <p:nvSpPr>
            <p:cNvPr id="47115" name="Rectangle 56"/>
            <p:cNvSpPr>
              <a:spLocks noChangeArrowheads="1"/>
            </p:cNvSpPr>
            <p:nvPr/>
          </p:nvSpPr>
          <p:spPr bwMode="gray">
            <a:xfrm>
              <a:off x="3394075" y="3733800"/>
              <a:ext cx="1066800" cy="1219200"/>
            </a:xfrm>
            <a:prstGeom prst="rect">
              <a:avLst/>
            </a:prstGeom>
            <a:solidFill>
              <a:srgbClr val="FFFF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Extent</a:t>
              </a:r>
            </a:p>
            <a:p>
              <a:pPr algn="ctr" eaLnBrk="1" hangingPunct="1"/>
              <a:r>
                <a:rPr lang="en-US" altLang="en-US" sz="1600" dirty="0">
                  <a:solidFill>
                    <a:srgbClr val="000000"/>
                  </a:solidFill>
                </a:rPr>
                <a:t>64 KB</a:t>
              </a:r>
            </a:p>
          </p:txBody>
        </p:sp>
        <p:sp>
          <p:nvSpPr>
            <p:cNvPr id="47116" name="Rectangle 57"/>
            <p:cNvSpPr>
              <a:spLocks noChangeArrowheads="1"/>
            </p:cNvSpPr>
            <p:nvPr/>
          </p:nvSpPr>
          <p:spPr bwMode="gray">
            <a:xfrm>
              <a:off x="5561012" y="3733800"/>
              <a:ext cx="1143000" cy="1219200"/>
            </a:xfrm>
            <a:prstGeom prst="rect">
              <a:avLst/>
            </a:prstGeom>
            <a:solidFill>
              <a:srgbClr val="FFFF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Extent</a:t>
              </a:r>
            </a:p>
            <a:p>
              <a:pPr algn="ctr" eaLnBrk="1" hangingPunct="1"/>
              <a:r>
                <a:rPr lang="en-US" altLang="en-US" sz="1600" dirty="0">
                  <a:solidFill>
                    <a:srgbClr val="000000"/>
                  </a:solidFill>
                </a:rPr>
                <a:t>64 KB</a:t>
              </a:r>
            </a:p>
          </p:txBody>
        </p:sp>
        <p:sp>
          <p:nvSpPr>
            <p:cNvPr id="47117" name="Line 61"/>
            <p:cNvSpPr>
              <a:spLocks noChangeShapeType="1"/>
            </p:cNvSpPr>
            <p:nvPr/>
          </p:nvSpPr>
          <p:spPr bwMode="gray">
            <a:xfrm>
              <a:off x="2770187" y="3581400"/>
              <a:ext cx="609600" cy="1371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18" name="Line 62"/>
            <p:cNvSpPr>
              <a:spLocks noChangeShapeType="1"/>
            </p:cNvSpPr>
            <p:nvPr/>
          </p:nvSpPr>
          <p:spPr bwMode="gray">
            <a:xfrm>
              <a:off x="3732212" y="2438400"/>
              <a:ext cx="6858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19" name="Line 64"/>
            <p:cNvSpPr>
              <a:spLocks noChangeShapeType="1"/>
            </p:cNvSpPr>
            <p:nvPr/>
          </p:nvSpPr>
          <p:spPr bwMode="gray">
            <a:xfrm>
              <a:off x="3808412" y="3581400"/>
              <a:ext cx="76200" cy="152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0" name="Line 65"/>
            <p:cNvSpPr>
              <a:spLocks noChangeShapeType="1"/>
            </p:cNvSpPr>
            <p:nvPr/>
          </p:nvSpPr>
          <p:spPr bwMode="gray">
            <a:xfrm>
              <a:off x="2817813" y="2438400"/>
              <a:ext cx="561975"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1" name="Rectangle 58"/>
            <p:cNvSpPr>
              <a:spLocks noChangeArrowheads="1"/>
            </p:cNvSpPr>
            <p:nvPr/>
          </p:nvSpPr>
          <p:spPr bwMode="gray">
            <a:xfrm>
              <a:off x="3656012" y="4800600"/>
              <a:ext cx="2743200" cy="1219200"/>
            </a:xfrm>
            <a:prstGeom prst="rect">
              <a:avLst/>
            </a:prstGeom>
            <a:solidFill>
              <a:srgbClr val="FFCC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Segment</a:t>
              </a:r>
            </a:p>
            <a:p>
              <a:pPr algn="ctr" eaLnBrk="1" hangingPunct="1"/>
              <a:r>
                <a:rPr lang="en-US" altLang="en-US" sz="1600" dirty="0">
                  <a:solidFill>
                    <a:srgbClr val="000000"/>
                  </a:solidFill>
                </a:rPr>
                <a:t>128 KB</a:t>
              </a:r>
            </a:p>
          </p:txBody>
        </p:sp>
        <p:sp>
          <p:nvSpPr>
            <p:cNvPr id="47122" name="Line 68"/>
            <p:cNvSpPr>
              <a:spLocks noChangeShapeType="1"/>
            </p:cNvSpPr>
            <p:nvPr/>
          </p:nvSpPr>
          <p:spPr bwMode="gray">
            <a:xfrm>
              <a:off x="3427412" y="4953000"/>
              <a:ext cx="228600" cy="990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3" name="Line 70"/>
            <p:cNvSpPr>
              <a:spLocks noChangeShapeType="1"/>
            </p:cNvSpPr>
            <p:nvPr/>
          </p:nvSpPr>
          <p:spPr bwMode="gray">
            <a:xfrm>
              <a:off x="3427412" y="3733800"/>
              <a:ext cx="2286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4" name="Line 71"/>
            <p:cNvSpPr>
              <a:spLocks noChangeShapeType="1"/>
            </p:cNvSpPr>
            <p:nvPr/>
          </p:nvSpPr>
          <p:spPr bwMode="gray">
            <a:xfrm>
              <a:off x="6246812" y="2438400"/>
              <a:ext cx="4572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5" name="Line 72"/>
            <p:cNvSpPr>
              <a:spLocks noChangeShapeType="1"/>
            </p:cNvSpPr>
            <p:nvPr/>
          </p:nvSpPr>
          <p:spPr bwMode="gray">
            <a:xfrm>
              <a:off x="5180012" y="3657600"/>
              <a:ext cx="38100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6" name="Line 73"/>
            <p:cNvSpPr>
              <a:spLocks noChangeShapeType="1"/>
            </p:cNvSpPr>
            <p:nvPr/>
          </p:nvSpPr>
          <p:spPr bwMode="gray">
            <a:xfrm>
              <a:off x="5180012" y="2438400"/>
              <a:ext cx="3810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7" name="Line 74"/>
            <p:cNvSpPr>
              <a:spLocks noChangeShapeType="1"/>
            </p:cNvSpPr>
            <p:nvPr/>
          </p:nvSpPr>
          <p:spPr bwMode="gray">
            <a:xfrm>
              <a:off x="6246812" y="3657600"/>
              <a:ext cx="76200" cy="762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8" name="Line 75"/>
            <p:cNvSpPr>
              <a:spLocks noChangeShapeType="1"/>
            </p:cNvSpPr>
            <p:nvPr/>
          </p:nvSpPr>
          <p:spPr bwMode="gray">
            <a:xfrm flipH="1">
              <a:off x="6399212" y="49530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9" name="Line 76"/>
            <p:cNvSpPr>
              <a:spLocks noChangeShapeType="1"/>
            </p:cNvSpPr>
            <p:nvPr/>
          </p:nvSpPr>
          <p:spPr bwMode="gray">
            <a:xfrm flipH="1">
              <a:off x="6399212" y="37338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30" name="Rectangle 78"/>
            <p:cNvSpPr>
              <a:spLocks noChangeArrowheads="1"/>
            </p:cNvSpPr>
            <p:nvPr/>
          </p:nvSpPr>
          <p:spPr bwMode="gray">
            <a:xfrm>
              <a:off x="7466012" y="1066800"/>
              <a:ext cx="2514600" cy="2971800"/>
            </a:xfrm>
            <a:prstGeom prst="rect">
              <a:avLst/>
            </a:prstGeom>
            <a:solidFill>
              <a:srgbClr val="00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7131" name="Text Box 79"/>
            <p:cNvSpPr txBox="1">
              <a:spLocks noChangeArrowheads="1"/>
            </p:cNvSpPr>
            <p:nvPr/>
          </p:nvSpPr>
          <p:spPr bwMode="gray">
            <a:xfrm>
              <a:off x="7537451" y="1066800"/>
              <a:ext cx="239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Tablespace 2 (Bigfile)</a:t>
              </a:r>
            </a:p>
          </p:txBody>
        </p:sp>
        <p:pic>
          <p:nvPicPr>
            <p:cNvPr id="47132" name="Picture 80"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8413" y="14478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3" name="Text Box 82"/>
            <p:cNvSpPr txBox="1">
              <a:spLocks noChangeArrowheads="1"/>
            </p:cNvSpPr>
            <p:nvPr/>
          </p:nvSpPr>
          <p:spPr bwMode="gray">
            <a:xfrm>
              <a:off x="8140701" y="16764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3</a:t>
              </a:r>
            </a:p>
          </p:txBody>
        </p:sp>
        <p:sp>
          <p:nvSpPr>
            <p:cNvPr id="47134" name="Text Box 84"/>
            <p:cNvSpPr txBox="1">
              <a:spLocks noChangeArrowheads="1"/>
            </p:cNvSpPr>
            <p:nvPr/>
          </p:nvSpPr>
          <p:spPr bwMode="gray">
            <a:xfrm>
              <a:off x="7870826" y="2590801"/>
              <a:ext cx="1724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Only 1 data file</a:t>
              </a:r>
            </a:p>
            <a:p>
              <a:pPr algn="ctr" eaLnBrk="1" hangingPunct="1"/>
              <a:r>
                <a:rPr lang="en-US" altLang="en-US" dirty="0">
                  <a:solidFill>
                    <a:srgbClr val="000000"/>
                  </a:solidFill>
                </a:rPr>
                <a:t>allowed</a:t>
              </a:r>
            </a:p>
            <a:p>
              <a:pPr algn="ctr" eaLnBrk="1" hangingPunct="1"/>
              <a:r>
                <a:rPr lang="en-US" altLang="en-US" dirty="0">
                  <a:solidFill>
                    <a:srgbClr val="000000"/>
                  </a:solidFill>
                </a:rPr>
                <a:t>&lt;= 128 TB</a:t>
              </a:r>
            </a:p>
          </p:txBody>
        </p:sp>
        <p:sp>
          <p:nvSpPr>
            <p:cNvPr id="47135" name="Line 76"/>
            <p:cNvSpPr>
              <a:spLocks noChangeShapeType="1"/>
            </p:cNvSpPr>
            <p:nvPr/>
          </p:nvSpPr>
          <p:spPr bwMode="gray">
            <a:xfrm flipH="1">
              <a:off x="5256212" y="37338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36" name="Line 70"/>
            <p:cNvSpPr>
              <a:spLocks noChangeShapeType="1"/>
            </p:cNvSpPr>
            <p:nvPr/>
          </p:nvSpPr>
          <p:spPr bwMode="gray">
            <a:xfrm>
              <a:off x="4418012" y="37338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grpSp>
    </p:spTree>
    <p:custDataLst>
      <p:tags r:id="rId1"/>
    </p:custDataLst>
    <p:extLst>
      <p:ext uri="{BB962C8B-B14F-4D97-AF65-F5344CB8AC3E}">
        <p14:creationId xmlns:p14="http://schemas.microsoft.com/office/powerpoint/2010/main" val="232416784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Default Tablespaces</a:t>
            </a:r>
          </a:p>
        </p:txBody>
      </p:sp>
      <p:graphicFrame>
        <p:nvGraphicFramePr>
          <p:cNvPr id="163281" name="Group 465"/>
          <p:cNvGraphicFramePr>
            <a:graphicFrameLocks noGrp="1"/>
          </p:cNvGraphicFramePr>
          <p:nvPr>
            <p:extLst>
              <p:ext uri="{D42A27DB-BD31-4B8C-83A1-F6EECF244321}">
                <p14:modId xmlns:p14="http://schemas.microsoft.com/office/powerpoint/2010/main" val="2340671394"/>
              </p:ext>
            </p:extLst>
          </p:nvPr>
        </p:nvGraphicFramePr>
        <p:xfrm>
          <a:off x="842214" y="1623377"/>
          <a:ext cx="10586198" cy="3101023"/>
        </p:xfrm>
        <a:graphic>
          <a:graphicData uri="http://schemas.openxmlformats.org/drawingml/2006/table">
            <a:tbl>
              <a:tblPr firstRow="1" firstCol="1" bandRow="1">
                <a:tableStyleId>{5FD0F851-EC5A-4D38-B0AD-8093EC10F338}</a:tableStyleId>
              </a:tblPr>
              <a:tblGrid>
                <a:gridCol w="1785556">
                  <a:extLst>
                    <a:ext uri="{9D8B030D-6E8A-4147-A177-3AD203B41FA5}">
                      <a16:colId xmlns="" xmlns:a16="http://schemas.microsoft.com/office/drawing/2014/main" val="20000"/>
                    </a:ext>
                  </a:extLst>
                </a:gridCol>
                <a:gridCol w="8800642">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Tablespace</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sz="1600" u="none" strike="noStrike" cap="none" normalizeH="0" baseline="0" dirty="0">
                          <a:ln>
                            <a:noFill/>
                          </a:ln>
                          <a:solidFill>
                            <a:srgbClr val="000000"/>
                          </a:solidFill>
                          <a:effectLst/>
                        </a:rPr>
                        <a:t> tablespace is used for core functionality.</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SYSAUX</a:t>
                      </a: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SYSAUX</a:t>
                      </a:r>
                      <a:r>
                        <a:rPr kumimoji="0" lang="en-US" sz="1600" u="none" strike="noStrike" cap="none" normalizeH="0" baseline="0" dirty="0">
                          <a:ln>
                            <a:noFill/>
                          </a:ln>
                          <a:solidFill>
                            <a:srgbClr val="000000"/>
                          </a:solidFill>
                          <a:effectLst/>
                        </a:rPr>
                        <a:t> tablespace is an auxiliary tablespace to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sz="1600" u="none" strike="noStrike" cap="none" normalizeH="0" baseline="0" dirty="0">
                          <a:ln>
                            <a:noFill/>
                          </a:ln>
                          <a:solidFill>
                            <a:srgbClr val="000000"/>
                          </a:solidFill>
                          <a:effectLst/>
                        </a:rPr>
                        <a:t> tablespace and helps reduce the load on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sz="1600" u="none" strike="noStrike" cap="none" normalizeH="0" baseline="0" dirty="0">
                          <a:ln>
                            <a:noFill/>
                          </a:ln>
                          <a:solidFill>
                            <a:srgbClr val="000000"/>
                          </a:solidFill>
                          <a:effectLst/>
                        </a:rPr>
                        <a:t> tablespace.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TEMP</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TEMP</a:t>
                      </a:r>
                      <a:r>
                        <a:rPr kumimoji="0" lang="en-US" sz="1600" u="none" strike="noStrike" cap="none" normalizeH="0" baseline="0" dirty="0">
                          <a:ln>
                            <a:noFill/>
                          </a:ln>
                          <a:solidFill>
                            <a:srgbClr val="000000"/>
                          </a:solidFill>
                          <a:effectLst/>
                        </a:rPr>
                        <a:t> tablespace contains schema objects only for a session's duration. </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UNDO</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The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UNDO</a:t>
                      </a:r>
                      <a:r>
                        <a:rPr kumimoji="0" lang="en-US" sz="1600" b="0" i="0" u="none" strike="noStrike" cap="none" normalizeH="0" baseline="0" dirty="0">
                          <a:ln>
                            <a:noFill/>
                          </a:ln>
                          <a:solidFill>
                            <a:srgbClr val="000000"/>
                          </a:solidFill>
                          <a:effectLst/>
                          <a:latin typeface="Arial" pitchFamily="34" charset="0"/>
                        </a:rPr>
                        <a:t> tablespace stores the data needed to roll back, or undo, changes to the database.</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207886318"/>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The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a:t>
                      </a:r>
                      <a:r>
                        <a:rPr kumimoji="0" lang="en-US" sz="1600" b="0" i="0" u="none" strike="noStrike" cap="none" normalizeH="0" baseline="0" dirty="0">
                          <a:ln>
                            <a:noFill/>
                          </a:ln>
                          <a:solidFill>
                            <a:srgbClr val="000000"/>
                          </a:solidFill>
                          <a:effectLst/>
                          <a:latin typeface="Arial" pitchFamily="34" charset="0"/>
                        </a:rPr>
                        <a:t> tablespace stores user objects and data. </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3232211846"/>
                  </a:ext>
                </a:extLst>
              </a:tr>
            </a:tbl>
          </a:graphicData>
        </a:graphic>
      </p:graphicFrame>
    </p:spTree>
    <p:custDataLst>
      <p:tags r:id="rId1"/>
    </p:custDataLst>
    <p:extLst>
      <p:ext uri="{BB962C8B-B14F-4D97-AF65-F5344CB8AC3E}">
        <p14:creationId xmlns:p14="http://schemas.microsoft.com/office/powerpoint/2010/main" val="26941736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292754" y="891822"/>
            <a:ext cx="9603316" cy="5168101"/>
            <a:chOff x="830654" y="1268641"/>
            <a:chExt cx="7482693" cy="3030071"/>
          </a:xfrm>
        </p:grpSpPr>
        <p:sp>
          <p:nvSpPr>
            <p:cNvPr id="28" name="Freeform 2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9" name="Rounded Rectangle 2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0" name="Rectangle 3"/>
          <p:cNvSpPr>
            <a:spLocks noGrp="1" noChangeArrowheads="1"/>
          </p:cNvSpPr>
          <p:nvPr>
            <p:ph type="title"/>
          </p:nvPr>
        </p:nvSpPr>
        <p:spPr>
          <a:xfrm>
            <a:off x="912812" y="114610"/>
            <a:ext cx="10058088" cy="620321"/>
          </a:xfrm>
          <a:noFill/>
        </p:spPr>
        <p:txBody>
          <a:bodyPr>
            <a:normAutofit fontScale="90000"/>
          </a:bodyPr>
          <a:lstStyle/>
          <a:p>
            <a:pPr eaLnBrk="1" hangingPunct="1"/>
            <a:r>
              <a:rPr lang="en-US" altLang="en-US" dirty="0"/>
              <a:t>Oracle Database Instance Configurations</a:t>
            </a:r>
          </a:p>
        </p:txBody>
      </p:sp>
      <p:grpSp>
        <p:nvGrpSpPr>
          <p:cNvPr id="11" name="Group 10"/>
          <p:cNvGrpSpPr/>
          <p:nvPr/>
        </p:nvGrpSpPr>
        <p:grpSpPr>
          <a:xfrm>
            <a:off x="2033318" y="1140885"/>
            <a:ext cx="2895600" cy="3473979"/>
            <a:chOff x="1827212" y="1600201"/>
            <a:chExt cx="2895600" cy="3473979"/>
          </a:xfrm>
        </p:grpSpPr>
        <p:sp>
          <p:nvSpPr>
            <p:cNvPr id="7186" name="Text Box 46"/>
            <p:cNvSpPr txBox="1">
              <a:spLocks noChangeArrowheads="1"/>
            </p:cNvSpPr>
            <p:nvPr/>
          </p:nvSpPr>
          <p:spPr bwMode="auto">
            <a:xfrm>
              <a:off x="1827212" y="160020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Nonclustered System</a:t>
              </a:r>
            </a:p>
          </p:txBody>
        </p:sp>
        <p:grpSp>
          <p:nvGrpSpPr>
            <p:cNvPr id="10" name="Group 9"/>
            <p:cNvGrpSpPr/>
            <p:nvPr/>
          </p:nvGrpSpPr>
          <p:grpSpPr>
            <a:xfrm>
              <a:off x="2335208" y="2096760"/>
              <a:ext cx="1879609" cy="2977420"/>
              <a:chOff x="2666346" y="2096760"/>
              <a:chExt cx="1879609" cy="2977420"/>
            </a:xfrm>
          </p:grpSpPr>
          <p:pic>
            <p:nvPicPr>
              <p:cNvPr id="7171" name="Picture 33"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08754" y="2096760"/>
                <a:ext cx="1237201"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34"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818746" y="3449136"/>
                <a:ext cx="1295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32"/>
              <p:cNvSpPr txBox="1">
                <a:spLocks noChangeArrowheads="1"/>
              </p:cNvSpPr>
              <p:nvPr/>
            </p:nvSpPr>
            <p:spPr bwMode="gray">
              <a:xfrm>
                <a:off x="3199746" y="3677737"/>
                <a:ext cx="533400" cy="3698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D1</a:t>
                </a:r>
              </a:p>
            </p:txBody>
          </p:sp>
          <p:sp>
            <p:nvSpPr>
              <p:cNvPr id="7174" name="Text Box 35"/>
              <p:cNvSpPr txBox="1">
                <a:spLocks noChangeArrowheads="1"/>
              </p:cNvSpPr>
              <p:nvPr/>
            </p:nvSpPr>
            <p:spPr bwMode="gray">
              <a:xfrm>
                <a:off x="3199746" y="4134937"/>
                <a:ext cx="533400" cy="3698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D2</a:t>
                </a:r>
              </a:p>
            </p:txBody>
          </p:sp>
          <p:sp>
            <p:nvSpPr>
              <p:cNvPr id="7175" name="Text Box 31"/>
              <p:cNvSpPr txBox="1">
                <a:spLocks noChangeArrowheads="1"/>
              </p:cNvSpPr>
              <p:nvPr/>
            </p:nvSpPr>
            <p:spPr bwMode="gray">
              <a:xfrm>
                <a:off x="3660654" y="2554289"/>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I1</a:t>
                </a:r>
              </a:p>
            </p:txBody>
          </p:sp>
          <p:sp>
            <p:nvSpPr>
              <p:cNvPr id="7176" name="Text Box 36"/>
              <p:cNvSpPr txBox="1">
                <a:spLocks noChangeArrowheads="1"/>
              </p:cNvSpPr>
              <p:nvPr/>
            </p:nvSpPr>
            <p:spPr bwMode="gray">
              <a:xfrm>
                <a:off x="3660654" y="3011489"/>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I2</a:t>
                </a:r>
              </a:p>
            </p:txBody>
          </p:sp>
          <p:sp>
            <p:nvSpPr>
              <p:cNvPr id="7187" name="Text Box 47"/>
              <p:cNvSpPr txBox="1">
                <a:spLocks noChangeArrowheads="1"/>
              </p:cNvSpPr>
              <p:nvPr/>
            </p:nvSpPr>
            <p:spPr bwMode="auto">
              <a:xfrm>
                <a:off x="2666346" y="4704848"/>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Local Storage</a:t>
                </a:r>
              </a:p>
            </p:txBody>
          </p:sp>
        </p:grpSp>
      </p:grpSp>
      <p:grpSp>
        <p:nvGrpSpPr>
          <p:cNvPr id="12" name="Group 11"/>
          <p:cNvGrpSpPr/>
          <p:nvPr/>
        </p:nvGrpSpPr>
        <p:grpSpPr>
          <a:xfrm>
            <a:off x="5744625" y="1140885"/>
            <a:ext cx="4464587" cy="4557713"/>
            <a:chOff x="5538519" y="1524001"/>
            <a:chExt cx="4464587" cy="4557713"/>
          </a:xfrm>
        </p:grpSpPr>
        <p:pic>
          <p:nvPicPr>
            <p:cNvPr id="7177" name="Picture 37"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538519" y="2096760"/>
              <a:ext cx="1237201"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38"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174790" y="2096760"/>
              <a:ext cx="1237200"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39"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765906" y="2096760"/>
              <a:ext cx="1237200"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40"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145690" y="4459288"/>
              <a:ext cx="1295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41"/>
            <p:cNvSpPr txBox="1">
              <a:spLocks noChangeArrowheads="1"/>
            </p:cNvSpPr>
            <p:nvPr/>
          </p:nvSpPr>
          <p:spPr bwMode="gray">
            <a:xfrm>
              <a:off x="5890419" y="2824957"/>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I1</a:t>
              </a:r>
            </a:p>
          </p:txBody>
        </p:sp>
        <p:sp>
          <p:nvSpPr>
            <p:cNvPr id="7182" name="Text Box 42"/>
            <p:cNvSpPr txBox="1">
              <a:spLocks noChangeArrowheads="1"/>
            </p:cNvSpPr>
            <p:nvPr/>
          </p:nvSpPr>
          <p:spPr bwMode="gray">
            <a:xfrm>
              <a:off x="7517606" y="2824957"/>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I2</a:t>
              </a:r>
            </a:p>
          </p:txBody>
        </p:sp>
        <p:sp>
          <p:nvSpPr>
            <p:cNvPr id="7183" name="Text Box 43"/>
            <p:cNvSpPr txBox="1">
              <a:spLocks noChangeArrowheads="1"/>
            </p:cNvSpPr>
            <p:nvPr/>
          </p:nvSpPr>
          <p:spPr bwMode="gray">
            <a:xfrm>
              <a:off x="9117806" y="2824957"/>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I3</a:t>
              </a:r>
            </a:p>
          </p:txBody>
        </p:sp>
        <p:sp>
          <p:nvSpPr>
            <p:cNvPr id="7184" name="Text Box 44"/>
            <p:cNvSpPr txBox="1">
              <a:spLocks noChangeArrowheads="1"/>
            </p:cNvSpPr>
            <p:nvPr/>
          </p:nvSpPr>
          <p:spPr bwMode="gray">
            <a:xfrm>
              <a:off x="7526690" y="5040313"/>
              <a:ext cx="533400" cy="3698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D</a:t>
              </a:r>
            </a:p>
          </p:txBody>
        </p:sp>
        <p:sp>
          <p:nvSpPr>
            <p:cNvPr id="7185" name="Text Box 45"/>
            <p:cNvSpPr txBox="1">
              <a:spLocks noChangeArrowheads="1"/>
            </p:cNvSpPr>
            <p:nvPr/>
          </p:nvSpPr>
          <p:spPr bwMode="auto">
            <a:xfrm>
              <a:off x="6323012" y="152400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Clustered System</a:t>
              </a:r>
            </a:p>
          </p:txBody>
        </p:sp>
        <p:sp>
          <p:nvSpPr>
            <p:cNvPr id="7188" name="Text Box 48"/>
            <p:cNvSpPr txBox="1">
              <a:spLocks noChangeArrowheads="1"/>
            </p:cNvSpPr>
            <p:nvPr/>
          </p:nvSpPr>
          <p:spPr bwMode="auto">
            <a:xfrm>
              <a:off x="6802790" y="57150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Shared Storage</a:t>
              </a:r>
            </a:p>
          </p:txBody>
        </p:sp>
        <p:cxnSp>
          <p:nvCxnSpPr>
            <p:cNvPr id="7189" name="AutoShape 50"/>
            <p:cNvCxnSpPr>
              <a:cxnSpLocks noChangeShapeType="1"/>
              <a:stCxn id="7177" idx="2"/>
            </p:cNvCxnSpPr>
            <p:nvPr/>
          </p:nvCxnSpPr>
          <p:spPr bwMode="gray">
            <a:xfrm rot="16200000" flipH="1">
              <a:off x="6795390" y="3284771"/>
              <a:ext cx="359731" cy="1636270"/>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7190" name="AutoShape 51"/>
            <p:cNvCxnSpPr>
              <a:cxnSpLocks noChangeShapeType="1"/>
              <a:stCxn id="7179" idx="2"/>
            </p:cNvCxnSpPr>
            <p:nvPr/>
          </p:nvCxnSpPr>
          <p:spPr bwMode="gray">
            <a:xfrm rot="5400000">
              <a:off x="8409083" y="3307348"/>
              <a:ext cx="359731" cy="1591116"/>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7191" name="Straight Arrow Connector 24"/>
            <p:cNvCxnSpPr>
              <a:cxnSpLocks noChangeShapeType="1"/>
              <a:stCxn id="7180" idx="0"/>
              <a:endCxn id="7178" idx="2"/>
            </p:cNvCxnSpPr>
            <p:nvPr/>
          </p:nvCxnSpPr>
          <p:spPr bwMode="auto">
            <a:xfrm flipV="1">
              <a:off x="7793390" y="3923041"/>
              <a:ext cx="0" cy="536247"/>
            </a:xfrm>
            <a:prstGeom prst="straightConnector1">
              <a:avLst/>
            </a:prstGeom>
            <a:noFill/>
            <a:ln w="28575" algn="ctr">
              <a:solidFill>
                <a:schemeClr val="tx1"/>
              </a:solidFill>
              <a:round/>
              <a:headEnd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713906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a:t>
            </a:r>
          </a:p>
        </p:txBody>
      </p:sp>
      <p:sp>
        <p:nvSpPr>
          <p:cNvPr id="48131" name="Content Placeholder 3"/>
          <p:cNvSpPr>
            <a:spLocks noGrp="1"/>
          </p:cNvSpPr>
          <p:nvPr>
            <p:ph idx="1"/>
          </p:nvPr>
        </p:nvSpPr>
        <p:spPr>
          <a:xfrm>
            <a:off x="622138" y="1243013"/>
            <a:ext cx="10944549" cy="3275012"/>
          </a:xfrm>
        </p:spPr>
        <p:txBody>
          <a:bodyPr/>
          <a:lstStyle/>
          <a:p>
            <a:pPr lvl="1" eaLnBrk="1" hangingPunct="1"/>
            <a:r>
              <a:rPr lang="en-US" altLang="en-US" dirty="0"/>
              <a:t>The </a:t>
            </a:r>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are mandatory tablespaces that are created at the time of database creation. They must be online.</a:t>
            </a:r>
          </a:p>
          <a:p>
            <a:pPr lvl="1" eaLnBrk="1" hangingPunct="1"/>
            <a:r>
              <a:rPr lang="en-US" altLang="en-US" dirty="0"/>
              <a:t>The </a:t>
            </a:r>
            <a:r>
              <a:rPr lang="en-US" altLang="en-US" dirty="0">
                <a:latin typeface="Courier New" panose="02070309020205020404" pitchFamily="49" charset="0"/>
              </a:rPr>
              <a:t>SYSTEM</a:t>
            </a:r>
            <a:r>
              <a:rPr lang="en-US" altLang="en-US" dirty="0"/>
              <a:t> tablespace is used for core functionality (for example, data dictionary tables).</a:t>
            </a:r>
          </a:p>
          <a:p>
            <a:pPr lvl="1" eaLnBrk="1" hangingPunct="1"/>
            <a:r>
              <a:rPr lang="en-US" altLang="en-US" dirty="0"/>
              <a:t>The auxiliary </a:t>
            </a:r>
            <a:r>
              <a:rPr lang="en-US" altLang="en-US" dirty="0">
                <a:latin typeface="Courier New" panose="02070309020205020404" pitchFamily="49" charset="0"/>
              </a:rPr>
              <a:t>SYSAUX</a:t>
            </a:r>
            <a:r>
              <a:rPr lang="en-US" altLang="en-US" dirty="0"/>
              <a:t> tablespace is used for additional database components.</a:t>
            </a:r>
          </a:p>
          <a:p>
            <a:pPr lvl="1" eaLnBrk="1" hangingPunct="1"/>
            <a:r>
              <a:rPr lang="en-US" altLang="en-US" dirty="0"/>
              <a:t>The </a:t>
            </a:r>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should not be used for application data.</a:t>
            </a:r>
          </a:p>
        </p:txBody>
      </p:sp>
    </p:spTree>
    <p:custDataLst>
      <p:tags r:id="rId1"/>
    </p:custDataLst>
    <p:extLst>
      <p:ext uri="{BB962C8B-B14F-4D97-AF65-F5344CB8AC3E}">
        <p14:creationId xmlns:p14="http://schemas.microsoft.com/office/powerpoint/2010/main" val="3185235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Implementing Oracle Managed Files (OMF</a:t>
            </a:r>
            <a:r>
              <a:rPr lang="en-US" dirty="0" smtClean="0"/>
              <a:t>)</a:t>
            </a:r>
            <a:br>
              <a:rPr lang="en-US" dirty="0" smtClean="0"/>
            </a:br>
            <a:endParaRPr lang="en-US" altLang="es-MX" dirty="0"/>
          </a:p>
        </p:txBody>
      </p:sp>
      <p:sp>
        <p:nvSpPr>
          <p:cNvPr id="9219" name="Content Placeholder 9"/>
          <p:cNvSpPr>
            <a:spLocks noGrp="1"/>
          </p:cNvSpPr>
          <p:nvPr>
            <p:ph idx="1"/>
          </p:nvPr>
        </p:nvSpPr>
        <p:spPr>
          <a:xfrm>
            <a:off x="622138" y="1242485"/>
            <a:ext cx="10944549" cy="2988846"/>
          </a:xfrm>
        </p:spPr>
        <p:txBody>
          <a:bodyPr/>
          <a:lstStyle/>
          <a:p>
            <a:pPr lvl="1">
              <a:buClr>
                <a:schemeClr val="accent1"/>
              </a:buClr>
              <a:defRPr/>
            </a:pPr>
            <a:r>
              <a:rPr lang="en-US" dirty="0"/>
              <a:t>Specify file operations in terms of database objects rather than file names.</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Example:</a:t>
            </a:r>
          </a:p>
        </p:txBody>
      </p:sp>
      <p:graphicFrame>
        <p:nvGraphicFramePr>
          <p:cNvPr id="4" name="Group 465"/>
          <p:cNvGraphicFramePr>
            <a:graphicFrameLocks noGrp="1"/>
          </p:cNvGraphicFramePr>
          <p:nvPr>
            <p:extLst>
              <p:ext uri="{D42A27DB-BD31-4B8C-83A1-F6EECF244321}">
                <p14:modId xmlns:p14="http://schemas.microsoft.com/office/powerpoint/2010/main" val="3787084070"/>
              </p:ext>
            </p:extLst>
          </p:nvPr>
        </p:nvGraphicFramePr>
        <p:xfrm>
          <a:off x="842214" y="1706562"/>
          <a:ext cx="10052798" cy="2140585"/>
        </p:xfrm>
        <a:graphic>
          <a:graphicData uri="http://schemas.openxmlformats.org/drawingml/2006/table">
            <a:tbl>
              <a:tblPr firstRow="1" firstCol="1" bandRow="1">
                <a:tableStyleId>{5FD0F851-EC5A-4D38-B0AD-8093EC10F338}</a:tableStyleId>
              </a:tblPr>
              <a:tblGrid>
                <a:gridCol w="4261598">
                  <a:extLst>
                    <a:ext uri="{9D8B030D-6E8A-4147-A177-3AD203B41FA5}">
                      <a16:colId xmlns="" xmlns:a16="http://schemas.microsoft.com/office/drawing/2014/main" val="20000"/>
                    </a:ext>
                  </a:extLst>
                </a:gridCol>
                <a:gridCol w="5791200">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Parameter</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of the default file system directory for data files and temporary files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DB_CREATE_ONLINE_LOG_DEST_n</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for redo log files and control file creation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DB_RECOVERY_FILE_DEST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Gives the default location for the fast recovery area</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5" name="Content Placeholder 2"/>
          <p:cNvSpPr txBox="1">
            <a:spLocks/>
          </p:cNvSpPr>
          <p:nvPr/>
        </p:nvSpPr>
        <p:spPr bwMode="gray">
          <a:xfrm>
            <a:off x="731520" y="4287679"/>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SYSTEM SET DB_CREATE_FILE_DEST='/u01/app/oracle/oradata';</a:t>
            </a:r>
          </a:p>
          <a:p>
            <a:pPr marL="609493" indent="-609493" defTabSz="533307">
              <a:tabLst>
                <a:tab pos="533307" algn="r"/>
                <a:tab pos="897310" algn="l"/>
              </a:tabLst>
              <a:defRPr/>
            </a:pPr>
            <a:r>
              <a:rPr lang="en-US" b="1" dirty="0">
                <a:latin typeface="Courier New" pitchFamily="49" charset="0"/>
              </a:rPr>
              <a:t>SQL&gt; CREATE TABLESPACE tbs_1; </a:t>
            </a:r>
          </a:p>
        </p:txBody>
      </p:sp>
    </p:spTree>
    <p:custDataLst>
      <p:tags r:id="rId1"/>
    </p:custDataLst>
    <p:extLst>
      <p:ext uri="{BB962C8B-B14F-4D97-AF65-F5344CB8AC3E}">
        <p14:creationId xmlns:p14="http://schemas.microsoft.com/office/powerpoint/2010/main" val="32759525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25720221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0"/>
          <p:cNvSpPr>
            <a:spLocks noGrp="1" noChangeArrowheads="1"/>
          </p:cNvSpPr>
          <p:nvPr>
            <p:ph type="title"/>
          </p:nvPr>
        </p:nvSpPr>
        <p:spPr/>
        <p:txBody>
          <a:bodyPr/>
          <a:lstStyle/>
          <a:p>
            <a:pPr eaLnBrk="1" hangingPunct="1"/>
            <a:r>
              <a:rPr lang="en-US" altLang="en-US" dirty="0"/>
              <a:t>Oracle Container Database: </a:t>
            </a:r>
            <a:r>
              <a:rPr lang="en-US" altLang="en-US" dirty="0" smtClean="0"/>
              <a:t>Introduction</a:t>
            </a:r>
            <a:br>
              <a:rPr lang="en-US" altLang="en-US" dirty="0" smtClean="0"/>
            </a:br>
            <a:r>
              <a:rPr lang="en-US" altLang="en-US" dirty="0" smtClean="0"/>
              <a:t> </a:t>
            </a:r>
            <a:endParaRPr lang="en-US" altLang="en-US" dirty="0"/>
          </a:p>
        </p:txBody>
      </p:sp>
      <p:sp>
        <p:nvSpPr>
          <p:cNvPr id="49155" name="Content Placeholder 3"/>
          <p:cNvSpPr>
            <a:spLocks noGrp="1"/>
          </p:cNvSpPr>
          <p:nvPr>
            <p:ph idx="1"/>
          </p:nvPr>
        </p:nvSpPr>
        <p:spPr>
          <a:xfrm>
            <a:off x="622138" y="1243013"/>
            <a:ext cx="10944549" cy="2996540"/>
          </a:xfrm>
        </p:spPr>
        <p:txBody>
          <a:bodyPr/>
          <a:lstStyle/>
          <a:p>
            <a:pPr lvl="1" eaLnBrk="1" hangingPunct="1"/>
            <a:r>
              <a:rPr lang="en-US" altLang="en-US" i="1" dirty="0"/>
              <a:t>Pluggable database</a:t>
            </a:r>
            <a:r>
              <a:rPr lang="en-US" altLang="en-US" dirty="0"/>
              <a:t>: Is a set of database schemas that appears logically to users and applications as a separate database </a:t>
            </a:r>
          </a:p>
          <a:p>
            <a:pPr lvl="1" eaLnBrk="1" hangingPunct="1"/>
            <a:r>
              <a:rPr lang="en-US" altLang="en-US" i="1" dirty="0"/>
              <a:t>Multitenant container database</a:t>
            </a:r>
            <a:r>
              <a:rPr lang="en-US" altLang="en-US" dirty="0"/>
              <a:t>: Has a database instance and database files at the physical level</a:t>
            </a:r>
          </a:p>
          <a:p>
            <a:pPr lvl="1" eaLnBrk="1" hangingPunct="1"/>
            <a:r>
              <a:rPr lang="en-US" altLang="en-US" dirty="0"/>
              <a:t>All pluggable databases share:</a:t>
            </a:r>
          </a:p>
          <a:p>
            <a:pPr lvl="2" eaLnBrk="1" hangingPunct="1"/>
            <a:r>
              <a:rPr lang="en-US" altLang="en-US" dirty="0"/>
              <a:t>Background processes</a:t>
            </a:r>
          </a:p>
          <a:p>
            <a:pPr lvl="2" eaLnBrk="1" hangingPunct="1"/>
            <a:r>
              <a:rPr lang="en-US" altLang="en-US" dirty="0"/>
              <a:t>Shared/process memory</a:t>
            </a:r>
          </a:p>
          <a:p>
            <a:pPr lvl="2" eaLnBrk="1" hangingPunct="1"/>
            <a:r>
              <a:rPr lang="en-US" altLang="en-US" dirty="0"/>
              <a:t>Oracle metadata</a:t>
            </a:r>
          </a:p>
        </p:txBody>
      </p:sp>
    </p:spTree>
    <p:custDataLst>
      <p:tags r:id="rId1"/>
    </p:custDataLst>
    <p:extLst>
      <p:ext uri="{BB962C8B-B14F-4D97-AF65-F5344CB8AC3E}">
        <p14:creationId xmlns:p14="http://schemas.microsoft.com/office/powerpoint/2010/main" val="21728048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608012" y="-184678"/>
            <a:ext cx="10512862" cy="1325563"/>
          </a:xfrm>
        </p:spPr>
        <p:txBody>
          <a:bodyPr/>
          <a:lstStyle/>
          <a:p>
            <a:pPr eaLnBrk="1" hangingPunct="1"/>
            <a:r>
              <a:rPr lang="en-US" dirty="0"/>
              <a:t>Multitenant Database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23" y="1140885"/>
            <a:ext cx="5574379" cy="5001477"/>
          </a:xfrm>
          <a:prstGeom prst="rect">
            <a:avLst/>
          </a:prstGeom>
        </p:spPr>
      </p:pic>
    </p:spTree>
    <p:custDataLst>
      <p:tags r:id="rId1"/>
    </p:custDataLst>
    <p:extLst>
      <p:ext uri="{BB962C8B-B14F-4D97-AF65-F5344CB8AC3E}">
        <p14:creationId xmlns:p14="http://schemas.microsoft.com/office/powerpoint/2010/main" val="1949190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4373073" y="762000"/>
            <a:ext cx="7360139" cy="5431728"/>
            <a:chOff x="830654" y="1268641"/>
            <a:chExt cx="7482693" cy="3030071"/>
          </a:xfrm>
        </p:grpSpPr>
        <p:sp>
          <p:nvSpPr>
            <p:cNvPr id="76" name="Freeform 7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7" name="Rounded Rectangle 76"/>
            <p:cNvSpPr/>
            <p:nvPr/>
          </p:nvSpPr>
          <p:spPr bwMode="auto">
            <a:xfrm>
              <a:off x="830654" y="1268641"/>
              <a:ext cx="7482693" cy="3000214"/>
            </a:xfrm>
            <a:prstGeom prst="roundRect">
              <a:avLst>
                <a:gd name="adj" fmla="val 6481"/>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0179" name="Rectangle 40"/>
          <p:cNvSpPr>
            <a:spLocks noGrp="1" noChangeArrowheads="1"/>
          </p:cNvSpPr>
          <p:nvPr>
            <p:ph type="title"/>
          </p:nvPr>
        </p:nvSpPr>
        <p:spPr>
          <a:xfrm>
            <a:off x="759919" y="113518"/>
            <a:ext cx="10285630" cy="552249"/>
          </a:xfrm>
        </p:spPr>
        <p:txBody>
          <a:bodyPr>
            <a:normAutofit fontScale="90000"/>
          </a:bodyPr>
          <a:lstStyle/>
          <a:p>
            <a:r>
              <a:rPr lang="en-US" altLang="en-US" dirty="0"/>
              <a:t>Multitenant Architecture</a:t>
            </a:r>
          </a:p>
        </p:txBody>
      </p:sp>
      <p:sp>
        <p:nvSpPr>
          <p:cNvPr id="50180" name="Content Placeholder 72"/>
          <p:cNvSpPr>
            <a:spLocks noGrp="1"/>
          </p:cNvSpPr>
          <p:nvPr>
            <p:ph idx="1"/>
          </p:nvPr>
        </p:nvSpPr>
        <p:spPr/>
        <p:txBody>
          <a:bodyPr/>
          <a:lstStyle/>
          <a:p>
            <a:r>
              <a:rPr lang="en-US" altLang="en-US" dirty="0"/>
              <a:t>All PDBs share:</a:t>
            </a:r>
          </a:p>
          <a:p>
            <a:pPr lvl="1"/>
            <a:r>
              <a:rPr lang="en-US" altLang="en-US" dirty="0"/>
              <a:t>Background processes</a:t>
            </a:r>
          </a:p>
          <a:p>
            <a:pPr lvl="1"/>
            <a:r>
              <a:rPr lang="en-US" altLang="en-US" dirty="0"/>
              <a:t>Shared/process memory</a:t>
            </a:r>
          </a:p>
          <a:p>
            <a:pPr lvl="1"/>
            <a:r>
              <a:rPr lang="en-US" altLang="en-US" dirty="0"/>
              <a:t>Oracle metadata</a:t>
            </a:r>
          </a:p>
          <a:p>
            <a:pPr lvl="1"/>
            <a:r>
              <a:rPr lang="en-US" altLang="en-US" dirty="0"/>
              <a:t>Redo log files</a:t>
            </a:r>
          </a:p>
          <a:p>
            <a:pPr lvl="1"/>
            <a:r>
              <a:rPr lang="en-US" altLang="en-US" dirty="0"/>
              <a:t>Control files</a:t>
            </a:r>
          </a:p>
          <a:p>
            <a:pPr lvl="1"/>
            <a:r>
              <a:rPr lang="fr-FR" altLang="en-US" dirty="0"/>
              <a:t>Undo tablespace</a:t>
            </a:r>
          </a:p>
          <a:p>
            <a:endParaRPr lang="en-US" altLang="en-US" dirty="0"/>
          </a:p>
        </p:txBody>
      </p:sp>
      <p:sp>
        <p:nvSpPr>
          <p:cNvPr id="80" name="Rectangle 31"/>
          <p:cNvSpPr txBox="1">
            <a:spLocks noChangeArrowheads="1"/>
          </p:cNvSpPr>
          <p:nvPr/>
        </p:nvSpPr>
        <p:spPr>
          <a:xfrm>
            <a:off x="2055812" y="3352800"/>
            <a:ext cx="2362200" cy="338138"/>
          </a:xfrm>
          <a:prstGeom prst="rect">
            <a:avLst/>
          </a:prstGeom>
        </p:spPr>
        <p:txBody>
          <a:bodyPr>
            <a:spAutoFit/>
          </a:bodyPr>
          <a:lstStyle/>
          <a:p>
            <a:pPr marL="117475" lvl="1" indent="-460375" defTabSz="228600">
              <a:defRPr/>
            </a:pPr>
            <a:endParaRPr lang="fr-FR" sz="1600" dirty="0">
              <a:latin typeface="+mj-lt"/>
              <a:cs typeface="Courier New" pitchFamily="49" charset="0"/>
            </a:endParaRPr>
          </a:p>
        </p:txBody>
      </p:sp>
      <p:grpSp>
        <p:nvGrpSpPr>
          <p:cNvPr id="3" name="Group 2"/>
          <p:cNvGrpSpPr/>
          <p:nvPr/>
        </p:nvGrpSpPr>
        <p:grpSpPr>
          <a:xfrm>
            <a:off x="4603186" y="1021926"/>
            <a:ext cx="6858000" cy="4710545"/>
            <a:chOff x="2360612" y="914400"/>
            <a:chExt cx="7543800" cy="5181600"/>
          </a:xfrm>
        </p:grpSpPr>
        <p:sp>
          <p:nvSpPr>
            <p:cNvPr id="82" name="Rectangle 81"/>
            <p:cNvSpPr/>
            <p:nvPr/>
          </p:nvSpPr>
          <p:spPr bwMode="auto">
            <a:xfrm>
              <a:off x="4570412" y="2438400"/>
              <a:ext cx="5334000" cy="3657600"/>
            </a:xfrm>
            <a:prstGeom prst="rect">
              <a:avLst/>
            </a:prstGeom>
            <a:gradFill>
              <a:gsLst>
                <a:gs pos="60000">
                  <a:srgbClr val="E6DCAC"/>
                </a:gs>
                <a:gs pos="93000">
                  <a:schemeClr val="accent1">
                    <a:shade val="67500"/>
                    <a:satMod val="115000"/>
                  </a:schemeClr>
                </a:gs>
                <a:gs pos="100000">
                  <a:schemeClr val="accent1">
                    <a:shade val="100000"/>
                    <a:satMod val="115000"/>
                  </a:schemeClr>
                </a:gs>
              </a:gsLst>
              <a:lin ang="5400000" scaled="0"/>
            </a:gradFill>
            <a:ln w="28575" cap="flat" cmpd="sng" algn="ctr">
              <a:solidFill>
                <a:schemeClr val="tx1"/>
              </a:solidFill>
              <a:prstDash val="solid"/>
              <a:round/>
              <a:headEnd type="none" w="sm" len="sm"/>
              <a:tailEnd type="none" w="sm" len="sm"/>
            </a:ln>
            <a:effectLst/>
          </p:spPr>
          <p:txBody>
            <a:bodyPr/>
            <a:lstStyle/>
            <a:p>
              <a:pPr algn="ctr" defTabSz="228600">
                <a:defRPr/>
              </a:pPr>
              <a:endParaRPr lang="en-US" dirty="0">
                <a:latin typeface="Arial" charset="0"/>
                <a:cs typeface="Arial" charset="0"/>
              </a:endParaRPr>
            </a:p>
          </p:txBody>
        </p:sp>
        <p:sp>
          <p:nvSpPr>
            <p:cNvPr id="50181" name="Rectangle 41"/>
            <p:cNvSpPr>
              <a:spLocks noChangeArrowheads="1"/>
            </p:cNvSpPr>
            <p:nvPr/>
          </p:nvSpPr>
          <p:spPr bwMode="blackWhite">
            <a:xfrm>
              <a:off x="4581525" y="990600"/>
              <a:ext cx="5322887" cy="13716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a:p>
              <a:pPr algn="ctr"/>
              <a:endParaRPr lang="en-US" altLang="en-US" sz="1400" dirty="0"/>
            </a:p>
          </p:txBody>
        </p:sp>
        <p:sp>
          <p:nvSpPr>
            <p:cNvPr id="50182" name="Rectangle 42"/>
            <p:cNvSpPr>
              <a:spLocks noChangeArrowheads="1"/>
            </p:cNvSpPr>
            <p:nvPr/>
          </p:nvSpPr>
          <p:spPr bwMode="blackWhite">
            <a:xfrm>
              <a:off x="4875212" y="1219200"/>
              <a:ext cx="4800600" cy="533400"/>
            </a:xfrm>
            <a:prstGeom prst="rect">
              <a:avLst/>
            </a:prstGeom>
            <a:solidFill>
              <a:srgbClr val="99CC00"/>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a:p>
              <a:pPr algn="ctr">
                <a:spcBef>
                  <a:spcPct val="50000"/>
                </a:spcBef>
              </a:pPr>
              <a:endParaRPr lang="en-US" altLang="en-US" sz="1400" dirty="0">
                <a:solidFill>
                  <a:schemeClr val="bg2"/>
                </a:solidFill>
              </a:endParaRPr>
            </a:p>
            <a:p>
              <a:pPr algn="ctr">
                <a:spcBef>
                  <a:spcPct val="50000"/>
                </a:spcBef>
              </a:pPr>
              <a:endParaRPr lang="en-US" altLang="en-US" sz="1400" dirty="0">
                <a:solidFill>
                  <a:schemeClr val="bg2"/>
                </a:solidFill>
              </a:endParaRPr>
            </a:p>
          </p:txBody>
        </p:sp>
        <p:sp>
          <p:nvSpPr>
            <p:cNvPr id="50183" name="Text Box 58"/>
            <p:cNvSpPr txBox="1">
              <a:spLocks noChangeArrowheads="1"/>
            </p:cNvSpPr>
            <p:nvPr/>
          </p:nvSpPr>
          <p:spPr bwMode="blackWhite">
            <a:xfrm>
              <a:off x="6627812" y="990601"/>
              <a:ext cx="1295400" cy="265113"/>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chemeClr val="tx1">
                      <a:lumMod val="50000"/>
                    </a:schemeClr>
                  </a:solidFill>
                </a:rPr>
                <a:t>Instance</a:t>
              </a:r>
            </a:p>
          </p:txBody>
        </p:sp>
        <p:sp>
          <p:nvSpPr>
            <p:cNvPr id="50185" name="Text Box 63"/>
            <p:cNvSpPr txBox="1">
              <a:spLocks noChangeArrowheads="1"/>
            </p:cNvSpPr>
            <p:nvPr/>
          </p:nvSpPr>
          <p:spPr bwMode="blackWhite">
            <a:xfrm>
              <a:off x="6434805" y="1238955"/>
              <a:ext cx="1681414" cy="2413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200" dirty="0">
                  <a:solidFill>
                    <a:schemeClr val="tx1">
                      <a:lumMod val="50000"/>
                    </a:schemeClr>
                  </a:solidFill>
                </a:rPr>
                <a:t>System Global Area</a:t>
              </a:r>
            </a:p>
          </p:txBody>
        </p:sp>
        <p:sp>
          <p:nvSpPr>
            <p:cNvPr id="50189" name="Text Box 82"/>
            <p:cNvSpPr txBox="1">
              <a:spLocks noChangeArrowheads="1"/>
            </p:cNvSpPr>
            <p:nvPr/>
          </p:nvSpPr>
          <p:spPr bwMode="blackWhite">
            <a:xfrm>
              <a:off x="4341812" y="1828800"/>
              <a:ext cx="2286000" cy="2413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200" dirty="0">
                  <a:solidFill>
                    <a:schemeClr val="tx1">
                      <a:lumMod val="50000"/>
                    </a:schemeClr>
                  </a:solidFill>
                </a:rPr>
                <a:t>Process Structures</a:t>
              </a:r>
            </a:p>
          </p:txBody>
        </p:sp>
        <p:pic>
          <p:nvPicPr>
            <p:cNvPr id="50190" name="Picture 83" descr="compu015"/>
            <p:cNvPicPr>
              <a:picLocks noChangeAspect="1"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gray">
            <a:xfrm>
              <a:off x="2436813" y="1219200"/>
              <a:ext cx="14970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1" name="Text Box 87"/>
            <p:cNvSpPr txBox="1">
              <a:spLocks noChangeArrowheads="1"/>
            </p:cNvSpPr>
            <p:nvPr/>
          </p:nvSpPr>
          <p:spPr bwMode="auto">
            <a:xfrm>
              <a:off x="2497138" y="914400"/>
              <a:ext cx="1082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Server</a:t>
              </a:r>
            </a:p>
          </p:txBody>
        </p:sp>
        <p:sp>
          <p:nvSpPr>
            <p:cNvPr id="50192" name="Rectangle 100"/>
            <p:cNvSpPr>
              <a:spLocks noChangeArrowheads="1"/>
            </p:cNvSpPr>
            <p:nvPr/>
          </p:nvSpPr>
          <p:spPr bwMode="blackWhite">
            <a:xfrm>
              <a:off x="2436812" y="1524000"/>
              <a:ext cx="1295400" cy="3048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a:p>
              <a:pPr algn="ctr"/>
              <a:endParaRPr lang="en-US" altLang="en-US" sz="1400" dirty="0"/>
            </a:p>
          </p:txBody>
        </p:sp>
        <p:sp>
          <p:nvSpPr>
            <p:cNvPr id="50193" name="Rectangle 101"/>
            <p:cNvSpPr>
              <a:spLocks noChangeArrowheads="1"/>
            </p:cNvSpPr>
            <p:nvPr/>
          </p:nvSpPr>
          <p:spPr bwMode="blackWhite">
            <a:xfrm>
              <a:off x="2436812" y="2475899"/>
              <a:ext cx="1295400" cy="687003"/>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sz="1400" dirty="0">
                <a:solidFill>
                  <a:schemeClr val="bg2"/>
                </a:solidFill>
              </a:endParaRPr>
            </a:p>
            <a:p>
              <a:pPr algn="ctr">
                <a:lnSpc>
                  <a:spcPct val="85000"/>
                </a:lnSpc>
                <a:spcBef>
                  <a:spcPct val="50000"/>
                </a:spcBef>
              </a:pPr>
              <a:endParaRPr lang="en-US" altLang="en-US" sz="1400" dirty="0">
                <a:solidFill>
                  <a:schemeClr val="bg2"/>
                </a:solidFill>
              </a:endParaRPr>
            </a:p>
            <a:p>
              <a:pPr algn="ctr">
                <a:lnSpc>
                  <a:spcPct val="85000"/>
                </a:lnSpc>
                <a:spcBef>
                  <a:spcPct val="50000"/>
                </a:spcBef>
              </a:pPr>
              <a:endParaRPr lang="en-US" altLang="en-US" sz="1400" dirty="0">
                <a:solidFill>
                  <a:schemeClr val="bg2"/>
                </a:solidFill>
              </a:endParaRPr>
            </a:p>
            <a:p>
              <a:pPr algn="ctr">
                <a:lnSpc>
                  <a:spcPct val="85000"/>
                </a:lnSpc>
                <a:spcBef>
                  <a:spcPct val="50000"/>
                </a:spcBef>
              </a:pPr>
              <a:endParaRPr lang="en-US" altLang="en-US" dirty="0">
                <a:solidFill>
                  <a:schemeClr val="bg2"/>
                </a:solidFill>
              </a:endParaRPr>
            </a:p>
          </p:txBody>
        </p:sp>
        <p:sp>
          <p:nvSpPr>
            <p:cNvPr id="50194" name="PPTShape_0"/>
            <p:cNvSpPr txBox="1">
              <a:spLocks noChangeArrowheads="1"/>
            </p:cNvSpPr>
            <p:nvPr/>
          </p:nvSpPr>
          <p:spPr bwMode="blackWhite">
            <a:xfrm>
              <a:off x="2360612" y="1563688"/>
              <a:ext cx="1447800" cy="265112"/>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chemeClr val="tx1">
                      <a:lumMod val="50000"/>
                    </a:schemeClr>
                  </a:solidFill>
                </a:rPr>
                <a:t>Instance</a:t>
              </a:r>
            </a:p>
          </p:txBody>
        </p:sp>
        <p:sp>
          <p:nvSpPr>
            <p:cNvPr id="50195" name="PPTShape_1"/>
            <p:cNvSpPr txBox="1">
              <a:spLocks noChangeArrowheads="1"/>
            </p:cNvSpPr>
            <p:nvPr/>
          </p:nvSpPr>
          <p:spPr bwMode="blackWhite">
            <a:xfrm>
              <a:off x="2360612" y="2514600"/>
              <a:ext cx="1447800" cy="6096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defRPr/>
              </a:pPr>
              <a:r>
                <a:rPr lang="en-US" sz="1400" b="1" dirty="0">
                  <a:solidFill>
                    <a:schemeClr val="tx1">
                      <a:lumMod val="50000"/>
                    </a:schemeClr>
                  </a:solidFill>
                </a:rPr>
                <a:t>Multitenant container database</a:t>
              </a:r>
            </a:p>
          </p:txBody>
        </p:sp>
        <p:sp>
          <p:nvSpPr>
            <p:cNvPr id="50196" name="Rectangle 2"/>
            <p:cNvSpPr>
              <a:spLocks noChangeArrowheads="1"/>
            </p:cNvSpPr>
            <p:nvPr/>
          </p:nvSpPr>
          <p:spPr bwMode="blackWhite">
            <a:xfrm>
              <a:off x="4646612" y="2590800"/>
              <a:ext cx="5105400" cy="1676400"/>
            </a:xfrm>
            <a:prstGeom prst="rect">
              <a:avLst/>
            </a:prstGeom>
            <a:solidFill>
              <a:srgbClr val="CC9900"/>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r>
                <a:rPr lang="en-US" b="1" dirty="0">
                  <a:solidFill>
                    <a:schemeClr val="tx1">
                      <a:lumMod val="50000"/>
                    </a:schemeClr>
                  </a:solidFill>
                  <a:latin typeface="Arial" charset="0"/>
                  <a:cs typeface="Arial" charset="0"/>
                </a:rPr>
                <a:t>root container</a:t>
              </a:r>
            </a:p>
          </p:txBody>
        </p:sp>
        <p:pic>
          <p:nvPicPr>
            <p:cNvPr id="50197" name="Picture 107" descr="datab018"/>
            <p:cNvPicPr>
              <a:picLocks noChangeAspect="1" noChangeArrowheads="1"/>
            </p:cNvPicPr>
            <p:nvPr>
              <p:custDataLst>
                <p:tags r:id="rId3"/>
              </p:custDataLst>
            </p:nvPr>
          </p:nvPicPr>
          <p:blipFill>
            <a:blip r:embed="rId18">
              <a:extLst>
                <a:ext uri="{28A0092B-C50C-407E-A947-70E740481C1C}">
                  <a14:useLocalDpi xmlns:a14="http://schemas.microsoft.com/office/drawing/2010/main" val="0"/>
                </a:ext>
              </a:extLst>
            </a:blip>
            <a:srcRect/>
            <a:stretch>
              <a:fillRect/>
            </a:stretch>
          </p:blipFill>
          <p:spPr bwMode="gray">
            <a:xfrm>
              <a:off x="5247481" y="2971800"/>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8" name="PPTShape_2"/>
            <p:cNvSpPr txBox="1">
              <a:spLocks noChangeArrowheads="1"/>
            </p:cNvSpPr>
            <p:nvPr/>
          </p:nvSpPr>
          <p:spPr bwMode="blackWhite">
            <a:xfrm>
              <a:off x="4646612" y="2590801"/>
              <a:ext cx="20574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sp>
          <p:nvSpPr>
            <p:cNvPr id="50199" name="AutoShape 9"/>
            <p:cNvSpPr>
              <a:spLocks noChangeArrowheads="1"/>
            </p:cNvSpPr>
            <p:nvPr/>
          </p:nvSpPr>
          <p:spPr bwMode="auto">
            <a:xfrm>
              <a:off x="8685212" y="31242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0" name="PPTShape_3"/>
            <p:cNvSpPr txBox="1">
              <a:spLocks noChangeArrowheads="1"/>
            </p:cNvSpPr>
            <p:nvPr/>
          </p:nvSpPr>
          <p:spPr bwMode="blackWhite">
            <a:xfrm>
              <a:off x="8380412" y="2590801"/>
              <a:ext cx="14478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Redo Log files</a:t>
              </a:r>
            </a:p>
          </p:txBody>
        </p:sp>
        <p:sp>
          <p:nvSpPr>
            <p:cNvPr id="50201" name="PPTShape_4"/>
            <p:cNvSpPr>
              <a:spLocks noChangeArrowheads="1"/>
            </p:cNvSpPr>
            <p:nvPr/>
          </p:nvSpPr>
          <p:spPr bwMode="auto">
            <a:xfrm>
              <a:off x="8837612" y="32766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2" name="PPTShape_5"/>
            <p:cNvSpPr>
              <a:spLocks noChangeArrowheads="1"/>
            </p:cNvSpPr>
            <p:nvPr/>
          </p:nvSpPr>
          <p:spPr bwMode="auto">
            <a:xfrm>
              <a:off x="8990012" y="34290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3" name="PPTShape_6"/>
            <p:cNvSpPr>
              <a:spLocks noChangeArrowheads="1"/>
            </p:cNvSpPr>
            <p:nvPr/>
          </p:nvSpPr>
          <p:spPr bwMode="auto">
            <a:xfrm>
              <a:off x="7618412" y="3124200"/>
              <a:ext cx="381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4" name="PPTShape_7"/>
            <p:cNvSpPr>
              <a:spLocks noChangeArrowheads="1"/>
            </p:cNvSpPr>
            <p:nvPr/>
          </p:nvSpPr>
          <p:spPr bwMode="auto">
            <a:xfrm>
              <a:off x="7770812" y="3276600"/>
              <a:ext cx="381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5" name="PPTShape_8"/>
            <p:cNvSpPr txBox="1">
              <a:spLocks noChangeArrowheads="1"/>
            </p:cNvSpPr>
            <p:nvPr/>
          </p:nvSpPr>
          <p:spPr bwMode="blackWhite">
            <a:xfrm>
              <a:off x="7085012" y="2590801"/>
              <a:ext cx="14478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Control files</a:t>
              </a:r>
            </a:p>
          </p:txBody>
        </p:sp>
        <p:sp>
          <p:nvSpPr>
            <p:cNvPr id="50206" name="PPTShape_9"/>
            <p:cNvSpPr>
              <a:spLocks noChangeArrowheads="1"/>
            </p:cNvSpPr>
            <p:nvPr/>
          </p:nvSpPr>
          <p:spPr bwMode="auto">
            <a:xfrm>
              <a:off x="6467475" y="2819400"/>
              <a:ext cx="54927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7" name="PPTShape_10"/>
            <p:cNvSpPr>
              <a:spLocks noChangeArrowheads="1"/>
            </p:cNvSpPr>
            <p:nvPr/>
          </p:nvSpPr>
          <p:spPr bwMode="auto">
            <a:xfrm>
              <a:off x="6467475" y="3352800"/>
              <a:ext cx="54927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pic>
          <p:nvPicPr>
            <p:cNvPr id="50208" name="PPTShape_11" descr="datab018"/>
            <p:cNvPicPr>
              <a:picLocks noChangeAspect="1" noChangeArrowheads="1"/>
            </p:cNvPicPr>
            <p:nvPr>
              <p:custDataLst>
                <p:tags r:id="rId4"/>
              </p:custDataLst>
            </p:nvPr>
          </p:nvPicPr>
          <p:blipFill>
            <a:blip r:embed="rId18">
              <a:extLst>
                <a:ext uri="{28A0092B-C50C-407E-A947-70E740481C1C}">
                  <a14:useLocalDpi xmlns:a14="http://schemas.microsoft.com/office/drawing/2010/main" val="0"/>
                </a:ext>
              </a:extLst>
            </a:blip>
            <a:srcRect/>
            <a:stretch>
              <a:fillRect/>
            </a:stretch>
          </p:blipFill>
          <p:spPr bwMode="gray">
            <a:xfrm>
              <a:off x="5247481" y="3505200"/>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9" name="PPTShape_12"/>
            <p:cNvSpPr txBox="1">
              <a:spLocks noChangeArrowheads="1"/>
            </p:cNvSpPr>
            <p:nvPr/>
          </p:nvSpPr>
          <p:spPr bwMode="blackWhite">
            <a:xfrm>
              <a:off x="6370638" y="3013782"/>
              <a:ext cx="742950" cy="277813"/>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200" dirty="0">
                  <a:solidFill>
                    <a:schemeClr val="tx1">
                      <a:lumMod val="50000"/>
                    </a:schemeClr>
                  </a:solidFill>
                </a:rPr>
                <a:t>UNDO </a:t>
              </a:r>
            </a:p>
          </p:txBody>
        </p:sp>
        <p:sp>
          <p:nvSpPr>
            <p:cNvPr id="50210" name="PPTShape_13"/>
            <p:cNvSpPr txBox="1">
              <a:spLocks noChangeArrowheads="1"/>
            </p:cNvSpPr>
            <p:nvPr/>
          </p:nvSpPr>
          <p:spPr bwMode="blackWhite">
            <a:xfrm>
              <a:off x="6404407" y="3558471"/>
              <a:ext cx="675409" cy="277813"/>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200" dirty="0">
                  <a:solidFill>
                    <a:schemeClr val="tx1">
                      <a:lumMod val="50000"/>
                    </a:schemeClr>
                  </a:solidFill>
                </a:rPr>
                <a:t>TEMP </a:t>
              </a:r>
            </a:p>
          </p:txBody>
        </p:sp>
        <p:sp>
          <p:nvSpPr>
            <p:cNvPr id="50211" name="PPTShape_14"/>
            <p:cNvSpPr txBox="1">
              <a:spLocks noChangeArrowheads="1"/>
            </p:cNvSpPr>
            <p:nvPr/>
          </p:nvSpPr>
          <p:spPr bwMode="blackWhite">
            <a:xfrm>
              <a:off x="5114289" y="3242350"/>
              <a:ext cx="817245" cy="168611"/>
            </a:xfrm>
            <a:prstGeom prst="rect">
              <a:avLst/>
            </a:prstGeom>
            <a:solidFill>
              <a:schemeClr val="bg1"/>
            </a:solidFill>
            <a:ln w="28575">
              <a:noFill/>
              <a:miter lim="800000"/>
              <a:headEnd/>
              <a:tailEnd/>
            </a:ln>
          </p:spPr>
          <p:txBody>
            <a:bodyPr lIns="92075" tIns="46038" rIns="92075" bIns="46038" anchor="ctr">
              <a:spAutoFit/>
            </a:bodyPr>
            <a:lstStyle/>
            <a:p>
              <a:pPr algn="ctr" defTabSz="228600" eaLnBrk="0" hangingPunct="0">
                <a:defRPr/>
              </a:pPr>
              <a:r>
                <a:rPr lang="en-US" sz="1000" dirty="0">
                  <a:solidFill>
                    <a:srgbClr val="000000"/>
                  </a:solidFill>
                </a:rPr>
                <a:t>SYSTEM </a:t>
              </a:r>
            </a:p>
          </p:txBody>
        </p:sp>
        <p:sp>
          <p:nvSpPr>
            <p:cNvPr id="50212" name="PPTShape_15"/>
            <p:cNvSpPr txBox="1">
              <a:spLocks noChangeArrowheads="1"/>
            </p:cNvSpPr>
            <p:nvPr/>
          </p:nvSpPr>
          <p:spPr bwMode="blackWhite">
            <a:xfrm>
              <a:off x="5114289" y="3772575"/>
              <a:ext cx="817245" cy="168611"/>
            </a:xfrm>
            <a:prstGeom prst="rect">
              <a:avLst/>
            </a:prstGeom>
            <a:solidFill>
              <a:schemeClr val="bg1"/>
            </a:solidFill>
            <a:ln w="28575">
              <a:noFill/>
              <a:miter lim="800000"/>
              <a:headEnd/>
              <a:tailEnd/>
            </a:ln>
          </p:spPr>
          <p:txBody>
            <a:bodyPr lIns="92075" tIns="46038" rIns="92075" bIns="46038" anchor="ctr">
              <a:spAutoFit/>
            </a:bodyPr>
            <a:lstStyle/>
            <a:p>
              <a:pPr algn="ctr" defTabSz="228600" eaLnBrk="0" hangingPunct="0">
                <a:defRPr/>
              </a:pPr>
              <a:r>
                <a:rPr lang="en-US" sz="1000" dirty="0">
                  <a:solidFill>
                    <a:srgbClr val="000000"/>
                  </a:solidFill>
                </a:rPr>
                <a:t>SYSAUX </a:t>
              </a:r>
            </a:p>
          </p:txBody>
        </p:sp>
        <p:sp>
          <p:nvSpPr>
            <p:cNvPr id="50213" name="PPTShape_18"/>
            <p:cNvSpPr>
              <a:spLocks noChangeArrowheads="1"/>
            </p:cNvSpPr>
            <p:nvPr/>
          </p:nvSpPr>
          <p:spPr bwMode="blackWhite">
            <a:xfrm>
              <a:off x="4646612" y="4465638"/>
              <a:ext cx="1828800" cy="1554162"/>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defRPr/>
              </a:pPr>
              <a:r>
                <a:rPr lang="en-US" sz="1600" b="1" dirty="0">
                  <a:solidFill>
                    <a:schemeClr val="tx1">
                      <a:lumMod val="50000"/>
                    </a:schemeClr>
                  </a:solidFill>
                </a:rPr>
                <a:t>Seed</a:t>
              </a:r>
              <a:r>
                <a:rPr lang="en-US" sz="1400" b="1" dirty="0">
                  <a:solidFill>
                    <a:schemeClr val="tx1">
                      <a:lumMod val="50000"/>
                    </a:schemeClr>
                  </a:solidFill>
                </a:rPr>
                <a:t> PDB</a:t>
              </a:r>
            </a:p>
          </p:txBody>
        </p:sp>
        <p:pic>
          <p:nvPicPr>
            <p:cNvPr id="50214" name="PPTShape_19" descr="datab018"/>
            <p:cNvPicPr>
              <a:picLocks noChangeAspect="1" noChangeArrowheads="1"/>
            </p:cNvPicPr>
            <p:nvPr>
              <p:custDataLst>
                <p:tags r:id="rId5"/>
              </p:custDataLst>
            </p:nvPr>
          </p:nvPicPr>
          <p:blipFill>
            <a:blip r:embed="rId18">
              <a:extLst>
                <a:ext uri="{28A0092B-C50C-407E-A947-70E740481C1C}">
                  <a14:useLocalDpi xmlns:a14="http://schemas.microsoft.com/office/drawing/2010/main" val="0"/>
                </a:ext>
              </a:extLst>
            </a:blip>
            <a:srcRect/>
            <a:stretch>
              <a:fillRect/>
            </a:stretch>
          </p:blipFill>
          <p:spPr bwMode="gray">
            <a:xfrm>
              <a:off x="4799013" y="46942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5" name="PPTShape_20"/>
            <p:cNvSpPr txBox="1">
              <a:spLocks noChangeArrowheads="1"/>
            </p:cNvSpPr>
            <p:nvPr/>
          </p:nvSpPr>
          <p:spPr bwMode="blackWhite">
            <a:xfrm>
              <a:off x="4646612" y="4465639"/>
              <a:ext cx="22860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sp>
          <p:nvSpPr>
            <p:cNvPr id="50216" name="PPTShape_22"/>
            <p:cNvSpPr txBox="1">
              <a:spLocks noChangeArrowheads="1"/>
            </p:cNvSpPr>
            <p:nvPr/>
          </p:nvSpPr>
          <p:spPr bwMode="blackWhite">
            <a:xfrm>
              <a:off x="4657089" y="4953498"/>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SYSTEM </a:t>
              </a:r>
            </a:p>
          </p:txBody>
        </p:sp>
        <p:pic>
          <p:nvPicPr>
            <p:cNvPr id="50217" name="PPTShape_24" descr="datab018"/>
            <p:cNvPicPr>
              <a:picLocks noChangeAspect="1" noChangeArrowheads="1"/>
            </p:cNvPicPr>
            <p:nvPr>
              <p:custDataLst>
                <p:tags r:id="rId6"/>
              </p:custDataLst>
            </p:nvPr>
          </p:nvPicPr>
          <p:blipFill>
            <a:blip r:embed="rId18">
              <a:extLst>
                <a:ext uri="{28A0092B-C50C-407E-A947-70E740481C1C}">
                  <a14:useLocalDpi xmlns:a14="http://schemas.microsoft.com/office/drawing/2010/main" val="0"/>
                </a:ext>
              </a:extLst>
            </a:blip>
            <a:srcRect/>
            <a:stretch>
              <a:fillRect/>
            </a:stretch>
          </p:blipFill>
          <p:spPr bwMode="gray">
            <a:xfrm>
              <a:off x="4799013"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8" name="PPTShape_26"/>
            <p:cNvSpPr txBox="1">
              <a:spLocks noChangeArrowheads="1"/>
            </p:cNvSpPr>
            <p:nvPr/>
          </p:nvSpPr>
          <p:spPr bwMode="blackWhite">
            <a:xfrm>
              <a:off x="4657089" y="5470189"/>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SYSAUX </a:t>
              </a:r>
            </a:p>
          </p:txBody>
        </p:sp>
        <p:sp>
          <p:nvSpPr>
            <p:cNvPr id="50219" name="PPTShape_28"/>
            <p:cNvSpPr>
              <a:spLocks noChangeArrowheads="1"/>
            </p:cNvSpPr>
            <p:nvPr/>
          </p:nvSpPr>
          <p:spPr bwMode="blackWhite">
            <a:xfrm>
              <a:off x="6627812" y="4465638"/>
              <a:ext cx="2133600" cy="1554162"/>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defRPr/>
              </a:pPr>
              <a:r>
                <a:rPr lang="en-US" sz="1400" b="1" dirty="0">
                  <a:solidFill>
                    <a:schemeClr val="tx1">
                      <a:lumMod val="50000"/>
                    </a:schemeClr>
                  </a:solidFill>
                </a:rPr>
                <a:t>SALES PDB</a:t>
              </a:r>
            </a:p>
          </p:txBody>
        </p:sp>
        <p:pic>
          <p:nvPicPr>
            <p:cNvPr id="50220" name="PPTShape_29" descr="datab018"/>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gray">
            <a:xfrm>
              <a:off x="6838950" y="46942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1" name="PPTShape_31"/>
            <p:cNvSpPr txBox="1">
              <a:spLocks noChangeArrowheads="1"/>
            </p:cNvSpPr>
            <p:nvPr/>
          </p:nvSpPr>
          <p:spPr bwMode="blackWhite">
            <a:xfrm>
              <a:off x="6714489" y="4930919"/>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SYSTEM </a:t>
              </a:r>
            </a:p>
          </p:txBody>
        </p:sp>
        <p:pic>
          <p:nvPicPr>
            <p:cNvPr id="50222" name="PPTShape_33" descr="datab018"/>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gray">
            <a:xfrm>
              <a:off x="6856413"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3" name="PPTShape_34" descr="datab018"/>
            <p:cNvPicPr>
              <a:picLocks noChangeAspect="1" noChangeArrowheads="1"/>
            </p:cNvPicPr>
            <p:nvPr>
              <p:custDataLst>
                <p:tags r:id="rId9"/>
              </p:custDataLst>
            </p:nvPr>
          </p:nvPicPr>
          <p:blipFill>
            <a:blip r:embed="rId18">
              <a:extLst>
                <a:ext uri="{28A0092B-C50C-407E-A947-70E740481C1C}">
                  <a14:useLocalDpi xmlns:a14="http://schemas.microsoft.com/office/drawing/2010/main" val="0"/>
                </a:ext>
              </a:extLst>
            </a:blip>
            <a:srcRect/>
            <a:stretch>
              <a:fillRect/>
            </a:stretch>
          </p:blipFill>
          <p:spPr bwMode="gray">
            <a:xfrm>
              <a:off x="7542213"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4" name="PPTShape_35"/>
            <p:cNvSpPr txBox="1">
              <a:spLocks noChangeArrowheads="1"/>
            </p:cNvSpPr>
            <p:nvPr/>
          </p:nvSpPr>
          <p:spPr bwMode="blackWhite">
            <a:xfrm>
              <a:off x="6714489" y="5472434"/>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SYSAUX </a:t>
              </a:r>
            </a:p>
          </p:txBody>
        </p:sp>
        <p:sp>
          <p:nvSpPr>
            <p:cNvPr id="50225" name="PPTShape_36"/>
            <p:cNvSpPr txBox="1">
              <a:spLocks noChangeArrowheads="1"/>
            </p:cNvSpPr>
            <p:nvPr/>
          </p:nvSpPr>
          <p:spPr bwMode="blackWhite">
            <a:xfrm>
              <a:off x="7529819" y="5470189"/>
              <a:ext cx="558190"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TBS2</a:t>
              </a:r>
            </a:p>
          </p:txBody>
        </p:sp>
        <p:cxnSp>
          <p:nvCxnSpPr>
            <p:cNvPr id="50226" name="Straight Arrow Connector 95"/>
            <p:cNvCxnSpPr>
              <a:cxnSpLocks noChangeShapeType="1"/>
            </p:cNvCxnSpPr>
            <p:nvPr/>
          </p:nvCxnSpPr>
          <p:spPr bwMode="auto">
            <a:xfrm flipV="1">
              <a:off x="7694612" y="4267201"/>
              <a:ext cx="0" cy="182563"/>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227" name="Straight Arrow Connector 111"/>
            <p:cNvCxnSpPr>
              <a:cxnSpLocks noChangeShapeType="1"/>
              <a:stCxn id="50192" idx="3"/>
              <a:endCxn id="50181" idx="1"/>
            </p:cNvCxnSpPr>
            <p:nvPr/>
          </p:nvCxnSpPr>
          <p:spPr bwMode="auto">
            <a:xfrm>
              <a:off x="3732212" y="1676400"/>
              <a:ext cx="849313"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50228" name="PPTShape_37"/>
            <p:cNvSpPr>
              <a:spLocks noChangeArrowheads="1"/>
            </p:cNvSpPr>
            <p:nvPr/>
          </p:nvSpPr>
          <p:spPr bwMode="blackWhite">
            <a:xfrm>
              <a:off x="8837613" y="4465638"/>
              <a:ext cx="974725" cy="1554162"/>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defRPr/>
              </a:pPr>
              <a:r>
                <a:rPr lang="en-US" sz="1400" b="1" dirty="0">
                  <a:solidFill>
                    <a:schemeClr val="tx1">
                      <a:lumMod val="50000"/>
                    </a:schemeClr>
                  </a:solidFill>
                </a:rPr>
                <a:t>HR PDB</a:t>
              </a:r>
              <a:endParaRPr lang="en-US" sz="1400" b="1" i="1" dirty="0">
                <a:solidFill>
                  <a:schemeClr val="tx1">
                    <a:lumMod val="50000"/>
                  </a:schemeClr>
                </a:solidFill>
              </a:endParaRPr>
            </a:p>
          </p:txBody>
        </p:sp>
        <p:sp>
          <p:nvSpPr>
            <p:cNvPr id="50229" name="PPTShape_38"/>
            <p:cNvSpPr txBox="1">
              <a:spLocks noChangeArrowheads="1"/>
            </p:cNvSpPr>
            <p:nvPr/>
          </p:nvSpPr>
          <p:spPr bwMode="blackWhite">
            <a:xfrm>
              <a:off x="8789036" y="4492626"/>
              <a:ext cx="1087754"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pic>
          <p:nvPicPr>
            <p:cNvPr id="50230" name="PPTShape_39" descr="datab018"/>
            <p:cNvPicPr preferRelativeResize="0">
              <a:picLocks noChangeAspect="1" noChangeArrowheads="1"/>
            </p:cNvPicPr>
            <p:nvPr>
              <p:custDataLst>
                <p:tags r:id="rId10"/>
              </p:custDataLst>
            </p:nvPr>
          </p:nvPicPr>
          <p:blipFill>
            <a:blip r:embed="rId19" cstate="print">
              <a:extLst>
                <a:ext uri="{28A0092B-C50C-407E-A947-70E740481C1C}">
                  <a14:useLocalDpi xmlns:a14="http://schemas.microsoft.com/office/drawing/2010/main" val="0"/>
                </a:ext>
              </a:extLst>
            </a:blip>
            <a:srcRect/>
            <a:stretch>
              <a:fillRect/>
            </a:stretch>
          </p:blipFill>
          <p:spPr bwMode="gray">
            <a:xfrm>
              <a:off x="9142412" y="4816473"/>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31" name="PPTShape_40" descr="datab018"/>
            <p:cNvPicPr preferRelativeResize="0">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gray">
            <a:xfrm>
              <a:off x="9371012" y="5072064"/>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32" name="PPTShape_41" descr="datab018"/>
            <p:cNvPicPr preferRelativeResize="0">
              <a:picLocks noChangeAspect="1" noChangeArrowheads="1"/>
            </p:cNvPicPr>
            <p:nvPr>
              <p:custDataLst>
                <p:tags r:id="rId12"/>
              </p:custDataLst>
            </p:nvPr>
          </p:nvPicPr>
          <p:blipFill>
            <a:blip r:embed="rId19" cstate="print">
              <a:extLst>
                <a:ext uri="{28A0092B-C50C-407E-A947-70E740481C1C}">
                  <a14:useLocalDpi xmlns:a14="http://schemas.microsoft.com/office/drawing/2010/main" val="0"/>
                </a:ext>
              </a:extLst>
            </a:blip>
            <a:srcRect/>
            <a:stretch>
              <a:fillRect/>
            </a:stretch>
          </p:blipFill>
          <p:spPr bwMode="gray">
            <a:xfrm>
              <a:off x="9142412" y="5334001"/>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233" name="PPTShape_42"/>
            <p:cNvCxnSpPr>
              <a:cxnSpLocks noChangeShapeType="1"/>
            </p:cNvCxnSpPr>
            <p:nvPr/>
          </p:nvCxnSpPr>
          <p:spPr bwMode="auto">
            <a:xfrm flipV="1">
              <a:off x="9447212" y="4267201"/>
              <a:ext cx="0" cy="182563"/>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50234" name="PPTShape_43" descr="datab018"/>
            <p:cNvPicPr>
              <a:picLocks noChangeAspect="1" noChangeArrowheads="1"/>
            </p:cNvPicPr>
            <p:nvPr>
              <p:custDataLst>
                <p:tags r:id="rId13"/>
              </p:custDataLst>
            </p:nvPr>
          </p:nvPicPr>
          <p:blipFill>
            <a:blip r:embed="rId18">
              <a:extLst>
                <a:ext uri="{28A0092B-C50C-407E-A947-70E740481C1C}">
                  <a14:useLocalDpi xmlns:a14="http://schemas.microsoft.com/office/drawing/2010/main" val="0"/>
                </a:ext>
              </a:extLst>
            </a:blip>
            <a:srcRect/>
            <a:stretch>
              <a:fillRect/>
            </a:stretch>
          </p:blipFill>
          <p:spPr bwMode="gray">
            <a:xfrm>
              <a:off x="5772150" y="49990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35" name="PPTShape_44"/>
            <p:cNvSpPr txBox="1">
              <a:spLocks noChangeArrowheads="1"/>
            </p:cNvSpPr>
            <p:nvPr/>
          </p:nvSpPr>
          <p:spPr bwMode="blackWhite">
            <a:xfrm>
              <a:off x="5684838" y="5238579"/>
              <a:ext cx="742950" cy="185472"/>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TEMPO</a:t>
              </a:r>
            </a:p>
          </p:txBody>
        </p:sp>
        <p:sp>
          <p:nvSpPr>
            <p:cNvPr id="50236" name="PPTShape_45"/>
            <p:cNvSpPr txBox="1">
              <a:spLocks noChangeArrowheads="1"/>
            </p:cNvSpPr>
            <p:nvPr/>
          </p:nvSpPr>
          <p:spPr bwMode="blackWhite">
            <a:xfrm>
              <a:off x="6627812" y="4465639"/>
              <a:ext cx="22860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pic>
          <p:nvPicPr>
            <p:cNvPr id="50237" name="PPTShape_46" descr="datab018"/>
            <p:cNvPicPr>
              <a:picLocks noChangeAspect="1" noChangeArrowheads="1"/>
            </p:cNvPicPr>
            <p:nvPr>
              <p:custDataLst>
                <p:tags r:id="rId14"/>
              </p:custDataLst>
            </p:nvPr>
          </p:nvPicPr>
          <p:blipFill>
            <a:blip r:embed="rId18">
              <a:extLst>
                <a:ext uri="{28A0092B-C50C-407E-A947-70E740481C1C}">
                  <a14:useLocalDpi xmlns:a14="http://schemas.microsoft.com/office/drawing/2010/main" val="0"/>
                </a:ext>
              </a:extLst>
            </a:blip>
            <a:srcRect/>
            <a:stretch>
              <a:fillRect/>
            </a:stretch>
          </p:blipFill>
          <p:spPr bwMode="gray">
            <a:xfrm>
              <a:off x="8134350" y="49990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38" name="PPTShape_47"/>
            <p:cNvSpPr txBox="1">
              <a:spLocks noChangeArrowheads="1"/>
            </p:cNvSpPr>
            <p:nvPr/>
          </p:nvSpPr>
          <p:spPr bwMode="blackWhite">
            <a:xfrm>
              <a:off x="8080807" y="5220726"/>
              <a:ext cx="675409"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TEMP2</a:t>
              </a:r>
            </a:p>
          </p:txBody>
        </p:sp>
        <p:sp>
          <p:nvSpPr>
            <p:cNvPr id="50239" name="PPTShape_48"/>
            <p:cNvSpPr txBox="1">
              <a:spLocks noChangeArrowheads="1"/>
            </p:cNvSpPr>
            <p:nvPr/>
          </p:nvSpPr>
          <p:spPr bwMode="blackWhite">
            <a:xfrm>
              <a:off x="5099756" y="15303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PDBid2</a:t>
              </a:r>
            </a:p>
          </p:txBody>
        </p:sp>
        <p:sp>
          <p:nvSpPr>
            <p:cNvPr id="50240" name="PPTShape_49"/>
            <p:cNvSpPr txBox="1">
              <a:spLocks noChangeArrowheads="1"/>
            </p:cNvSpPr>
            <p:nvPr/>
          </p:nvSpPr>
          <p:spPr bwMode="blackWhite">
            <a:xfrm>
              <a:off x="5978084"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PDBid3</a:t>
              </a:r>
            </a:p>
          </p:txBody>
        </p:sp>
        <p:sp>
          <p:nvSpPr>
            <p:cNvPr id="50241" name="PPTShape_50"/>
            <p:cNvSpPr txBox="1">
              <a:spLocks noChangeArrowheads="1"/>
            </p:cNvSpPr>
            <p:nvPr/>
          </p:nvSpPr>
          <p:spPr bwMode="blackWhite">
            <a:xfrm>
              <a:off x="6856412"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PDBid4</a:t>
              </a:r>
            </a:p>
          </p:txBody>
        </p:sp>
        <p:sp>
          <p:nvSpPr>
            <p:cNvPr id="50242" name="PPTShape_51"/>
            <p:cNvSpPr txBox="1">
              <a:spLocks noChangeArrowheads="1"/>
            </p:cNvSpPr>
            <p:nvPr/>
          </p:nvSpPr>
          <p:spPr bwMode="blackWhite">
            <a:xfrm>
              <a:off x="7734740"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PDBid2</a:t>
              </a:r>
            </a:p>
          </p:txBody>
        </p:sp>
        <p:sp>
          <p:nvSpPr>
            <p:cNvPr id="50243" name="PPTShape_52"/>
            <p:cNvSpPr txBox="1">
              <a:spLocks noChangeArrowheads="1"/>
            </p:cNvSpPr>
            <p:nvPr/>
          </p:nvSpPr>
          <p:spPr bwMode="blackWhite">
            <a:xfrm>
              <a:off x="8613068"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PDBid4</a:t>
              </a:r>
            </a:p>
          </p:txBody>
        </p:sp>
        <p:cxnSp>
          <p:nvCxnSpPr>
            <p:cNvPr id="50244" name="PPTShape_53"/>
            <p:cNvCxnSpPr>
              <a:cxnSpLocks noChangeShapeType="1"/>
            </p:cNvCxnSpPr>
            <p:nvPr/>
          </p:nvCxnSpPr>
          <p:spPr bwMode="auto">
            <a:xfrm>
              <a:off x="3732213" y="2819400"/>
              <a:ext cx="822325"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245" name="PPTShape_54"/>
            <p:cNvCxnSpPr>
              <a:cxnSpLocks noChangeShapeType="1"/>
            </p:cNvCxnSpPr>
            <p:nvPr/>
          </p:nvCxnSpPr>
          <p:spPr bwMode="auto">
            <a:xfrm flipV="1">
              <a:off x="5529791" y="4267201"/>
              <a:ext cx="0" cy="182563"/>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2" name="Group 1"/>
            <p:cNvGrpSpPr/>
            <p:nvPr/>
          </p:nvGrpSpPr>
          <p:grpSpPr>
            <a:xfrm>
              <a:off x="5196357" y="2057401"/>
              <a:ext cx="4158310" cy="201613"/>
              <a:chOff x="4951412" y="2057401"/>
              <a:chExt cx="3124200" cy="201613"/>
            </a:xfrm>
          </p:grpSpPr>
          <p:sp>
            <p:nvSpPr>
              <p:cNvPr id="50184" name="Oval 60"/>
              <p:cNvSpPr>
                <a:spLocks noChangeArrowheads="1"/>
              </p:cNvSpPr>
              <p:nvPr/>
            </p:nvSpPr>
            <p:spPr bwMode="blackWhite">
              <a:xfrm>
                <a:off x="7008812" y="2057401"/>
                <a:ext cx="457200"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i="1" dirty="0"/>
              </a:p>
            </p:txBody>
          </p:sp>
          <p:sp>
            <p:nvSpPr>
              <p:cNvPr id="50186" name="Oval 71"/>
              <p:cNvSpPr>
                <a:spLocks noChangeArrowheads="1"/>
              </p:cNvSpPr>
              <p:nvPr/>
            </p:nvSpPr>
            <p:spPr bwMode="blackWhite">
              <a:xfrm>
                <a:off x="4951412" y="2057401"/>
                <a:ext cx="465138"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i="1" dirty="0"/>
              </a:p>
            </p:txBody>
          </p:sp>
          <p:sp>
            <p:nvSpPr>
              <p:cNvPr id="50187" name="Oval 74"/>
              <p:cNvSpPr>
                <a:spLocks noChangeArrowheads="1"/>
              </p:cNvSpPr>
              <p:nvPr/>
            </p:nvSpPr>
            <p:spPr bwMode="blackWhite">
              <a:xfrm>
                <a:off x="6323013" y="2057401"/>
                <a:ext cx="492125"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t> </a:t>
                </a:r>
              </a:p>
            </p:txBody>
          </p:sp>
          <p:sp>
            <p:nvSpPr>
              <p:cNvPr id="50188" name="Oval 79"/>
              <p:cNvSpPr>
                <a:spLocks noChangeArrowheads="1"/>
              </p:cNvSpPr>
              <p:nvPr/>
            </p:nvSpPr>
            <p:spPr bwMode="blackWhite">
              <a:xfrm>
                <a:off x="5637213" y="2057401"/>
                <a:ext cx="473075"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dirty="0"/>
              </a:p>
            </p:txBody>
          </p:sp>
          <p:sp>
            <p:nvSpPr>
              <p:cNvPr id="50246" name="PPTShape_55"/>
              <p:cNvSpPr>
                <a:spLocks noChangeArrowheads="1"/>
              </p:cNvSpPr>
              <p:nvPr/>
            </p:nvSpPr>
            <p:spPr bwMode="blackWhite">
              <a:xfrm>
                <a:off x="7618412" y="2057401"/>
                <a:ext cx="457200"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i="1" dirty="0"/>
              </a:p>
            </p:txBody>
          </p:sp>
        </p:grpSp>
        <p:cxnSp>
          <p:nvCxnSpPr>
            <p:cNvPr id="50248" name="Straight Arrow Connector 83"/>
            <p:cNvCxnSpPr>
              <a:cxnSpLocks noChangeShapeType="1"/>
              <a:stCxn id="50194" idx="2"/>
              <a:endCxn id="50193" idx="0"/>
            </p:cNvCxnSpPr>
            <p:nvPr/>
          </p:nvCxnSpPr>
          <p:spPr bwMode="auto">
            <a:xfrm>
              <a:off x="3084512" y="1828800"/>
              <a:ext cx="0" cy="647099"/>
            </a:xfrm>
            <a:prstGeom prst="straightConnector1">
              <a:avLst/>
            </a:prstGeom>
            <a:noFill/>
            <a:ln w="28575" algn="ctr">
              <a:solidFill>
                <a:schemeClr val="bg1"/>
              </a:solidFill>
              <a:round/>
              <a:headEnd type="triangl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819304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0412" y="304800"/>
            <a:ext cx="10285630" cy="777874"/>
          </a:xfrm>
        </p:spPr>
        <p:txBody>
          <a:bodyPr>
            <a:normAutofit fontScale="90000"/>
          </a:bodyPr>
          <a:lstStyle/>
          <a:p>
            <a:pPr eaLnBrk="1" hangingPunct="1"/>
            <a:r>
              <a:rPr lang="en-US" dirty="0"/>
              <a:t>Default Tablespaces in the Multitenant Architecture </a:t>
            </a:r>
          </a:p>
        </p:txBody>
      </p:sp>
      <p:graphicFrame>
        <p:nvGraphicFramePr>
          <p:cNvPr id="163281" name="Group 465"/>
          <p:cNvGraphicFramePr>
            <a:graphicFrameLocks noGrp="1"/>
          </p:cNvGraphicFramePr>
          <p:nvPr>
            <p:extLst>
              <p:ext uri="{D42A27DB-BD31-4B8C-83A1-F6EECF244321}">
                <p14:modId xmlns:p14="http://schemas.microsoft.com/office/powerpoint/2010/main" val="2194867647"/>
              </p:ext>
            </p:extLst>
          </p:nvPr>
        </p:nvGraphicFramePr>
        <p:xfrm>
          <a:off x="801313" y="1688148"/>
          <a:ext cx="10586198" cy="3292158"/>
        </p:xfrm>
        <a:graphic>
          <a:graphicData uri="http://schemas.openxmlformats.org/drawingml/2006/table">
            <a:tbl>
              <a:tblPr firstRow="1" firstCol="1" bandRow="1">
                <a:tableStyleId>{5FD0F851-EC5A-4D38-B0AD-8093EC10F338}</a:tableStyleId>
              </a:tblPr>
              <a:tblGrid>
                <a:gridCol w="1785556">
                  <a:extLst>
                    <a:ext uri="{9D8B030D-6E8A-4147-A177-3AD203B41FA5}">
                      <a16:colId xmlns="" xmlns:a16="http://schemas.microsoft.com/office/drawing/2014/main" val="20000"/>
                    </a:ext>
                  </a:extLst>
                </a:gridCol>
                <a:gridCol w="8800642">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Tablespace</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In the root container, it contains Oracle-supplied metadata. In a PDB, it contains user metadata.</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SYSAUX</a:t>
                      </a: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It exists in the root container and in each PDB.</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TEMP</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By default, the root container has a single default temporary tablespace that every PDB uses. You can create separate temporary tablespaces in PDBs.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UNDO</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One active undo tablespace exists in the root container. It is recommended that you have a local undo tablespace in each PDB.</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207886318"/>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The root container and each PDB have a USERS tablespace.</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3232211846"/>
                  </a:ext>
                </a:extLst>
              </a:tr>
            </a:tbl>
          </a:graphicData>
        </a:graphic>
      </p:graphicFrame>
    </p:spTree>
    <p:custDataLst>
      <p:tags r:id="rId1"/>
    </p:custDataLst>
    <p:extLst>
      <p:ext uri="{BB962C8B-B14F-4D97-AF65-F5344CB8AC3E}">
        <p14:creationId xmlns:p14="http://schemas.microsoft.com/office/powerpoint/2010/main" val="344370174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228600"/>
            <a:ext cx="10285630" cy="930274"/>
          </a:xfrm>
        </p:spPr>
        <p:txBody>
          <a:bodyPr/>
          <a:lstStyle/>
          <a:p>
            <a:pPr eaLnBrk="1" hangingPunct="1"/>
            <a:r>
              <a:rPr lang="en-US" dirty="0"/>
              <a:t>Application Containers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716" y="1193701"/>
            <a:ext cx="8247393" cy="4470598"/>
          </a:xfrm>
          <a:prstGeom prst="rect">
            <a:avLst/>
          </a:prstGeom>
        </p:spPr>
      </p:pic>
    </p:spTree>
    <p:custDataLst>
      <p:tags r:id="rId1"/>
    </p:custDataLst>
    <p:extLst>
      <p:ext uri="{BB962C8B-B14F-4D97-AF65-F5344CB8AC3E}">
        <p14:creationId xmlns:p14="http://schemas.microsoft.com/office/powerpoint/2010/main" val="17966880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954517" y="1081842"/>
            <a:ext cx="3702495" cy="4698275"/>
            <a:chOff x="830654" y="1268641"/>
            <a:chExt cx="7482693" cy="3030071"/>
          </a:xfrm>
        </p:grpSpPr>
        <p:sp>
          <p:nvSpPr>
            <p:cNvPr id="22" name="Freeform 2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3" name="Rounded Rectangle 2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0180" name="Rectangle 25"/>
          <p:cNvSpPr>
            <a:spLocks noGrp="1" noChangeArrowheads="1"/>
          </p:cNvSpPr>
          <p:nvPr>
            <p:ph type="title"/>
          </p:nvPr>
        </p:nvSpPr>
        <p:spPr>
          <a:xfrm>
            <a:off x="760412" y="141075"/>
            <a:ext cx="9676030" cy="871009"/>
          </a:xfrm>
        </p:spPr>
        <p:txBody>
          <a:bodyPr/>
          <a:lstStyle/>
          <a:p>
            <a:pPr eaLnBrk="1" hangingPunct="1"/>
            <a:r>
              <a:rPr lang="en-US" altLang="en-US" dirty="0"/>
              <a:t>Automatic Storage Management</a:t>
            </a:r>
          </a:p>
        </p:txBody>
      </p:sp>
      <p:sp>
        <p:nvSpPr>
          <p:cNvPr id="50181" name="Rectangle 26"/>
          <p:cNvSpPr>
            <a:spLocks noGrp="1" noChangeArrowheads="1"/>
          </p:cNvSpPr>
          <p:nvPr>
            <p:ph idx="1"/>
          </p:nvPr>
        </p:nvSpPr>
        <p:spPr>
          <a:xfrm>
            <a:off x="622139" y="1242485"/>
            <a:ext cx="7419116" cy="1831606"/>
          </a:xfrm>
        </p:spPr>
        <p:txBody>
          <a:bodyPr>
            <a:normAutofit fontScale="85000" lnSpcReduction="20000"/>
          </a:bodyPr>
          <a:lstStyle/>
          <a:p>
            <a:pPr lvl="1" eaLnBrk="1" hangingPunct="1"/>
            <a:r>
              <a:rPr lang="en-US" altLang="en-US" dirty="0"/>
              <a:t>Is a portable and high-performance cluster file system</a:t>
            </a:r>
          </a:p>
          <a:p>
            <a:pPr lvl="1" eaLnBrk="1" hangingPunct="1"/>
            <a:r>
              <a:rPr lang="en-US" altLang="en-US" dirty="0"/>
              <a:t>Manages Oracle database files</a:t>
            </a:r>
          </a:p>
          <a:p>
            <a:pPr lvl="1" eaLnBrk="1" hangingPunct="1"/>
            <a:r>
              <a:rPr lang="en-US" altLang="en-US" dirty="0"/>
              <a:t>Manages application files with ASM Cluster File System (ACFS)</a:t>
            </a:r>
          </a:p>
          <a:p>
            <a:pPr lvl="1" eaLnBrk="1" hangingPunct="1"/>
            <a:r>
              <a:rPr lang="en-US" altLang="en-US" dirty="0"/>
              <a:t>Spreads data across disks to balance load</a:t>
            </a:r>
          </a:p>
          <a:p>
            <a:pPr lvl="1" eaLnBrk="1" hangingPunct="1"/>
            <a:r>
              <a:rPr lang="en-US" altLang="en-US" dirty="0"/>
              <a:t>Mirrors data in case of failures</a:t>
            </a:r>
          </a:p>
          <a:p>
            <a:pPr lvl="1" eaLnBrk="1" hangingPunct="1"/>
            <a:r>
              <a:rPr lang="en-US" altLang="en-US" dirty="0"/>
              <a:t>Solves storage management challenges</a:t>
            </a:r>
          </a:p>
        </p:txBody>
      </p:sp>
      <p:grpSp>
        <p:nvGrpSpPr>
          <p:cNvPr id="2" name="Group 1"/>
          <p:cNvGrpSpPr/>
          <p:nvPr/>
        </p:nvGrpSpPr>
        <p:grpSpPr>
          <a:xfrm>
            <a:off x="8304212" y="1371600"/>
            <a:ext cx="3048000" cy="4000500"/>
            <a:chOff x="7974012" y="1524000"/>
            <a:chExt cx="3048000" cy="4000500"/>
          </a:xfrm>
        </p:grpSpPr>
        <p:sp>
          <p:nvSpPr>
            <p:cNvPr id="50178" name="Rectangle 19"/>
            <p:cNvSpPr>
              <a:spLocks noChangeArrowheads="1"/>
            </p:cNvSpPr>
            <p:nvPr/>
          </p:nvSpPr>
          <p:spPr bwMode="blackWhite">
            <a:xfrm>
              <a:off x="7974012" y="2705100"/>
              <a:ext cx="3048000" cy="2286000"/>
            </a:xfrm>
            <a:prstGeom prst="rect">
              <a:avLst/>
            </a:prstGeom>
            <a:solidFill>
              <a:srgbClr val="C0C0C0"/>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79" name="Rectangle 17"/>
            <p:cNvSpPr>
              <a:spLocks noChangeArrowheads="1"/>
            </p:cNvSpPr>
            <p:nvPr/>
          </p:nvSpPr>
          <p:spPr bwMode="blackWhite">
            <a:xfrm>
              <a:off x="9799284" y="2857500"/>
              <a:ext cx="1066800" cy="1752600"/>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2" name="Rectangle 4"/>
            <p:cNvSpPr>
              <a:spLocks noChangeArrowheads="1"/>
            </p:cNvSpPr>
            <p:nvPr/>
          </p:nvSpPr>
          <p:spPr bwMode="blackWhite">
            <a:xfrm>
              <a:off x="7974012" y="5143500"/>
              <a:ext cx="3048000" cy="381000"/>
            </a:xfrm>
            <a:prstGeom prst="rect">
              <a:avLst/>
            </a:prstGeom>
            <a:solidFill>
              <a:srgbClr val="CCC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3" name="Rectangle 5"/>
            <p:cNvSpPr>
              <a:spLocks noChangeArrowheads="1"/>
            </p:cNvSpPr>
            <p:nvPr/>
          </p:nvSpPr>
          <p:spPr bwMode="blackWhite">
            <a:xfrm>
              <a:off x="8129234" y="3764139"/>
              <a:ext cx="1524000" cy="838200"/>
            </a:xfrm>
            <a:prstGeom prst="rect">
              <a:avLst/>
            </a:prstGeom>
            <a:solidFill>
              <a:srgbClr val="FFFF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4" name="Rectangle 6"/>
            <p:cNvSpPr>
              <a:spLocks noChangeArrowheads="1"/>
            </p:cNvSpPr>
            <p:nvPr/>
          </p:nvSpPr>
          <p:spPr bwMode="blackWhite">
            <a:xfrm>
              <a:off x="8126412" y="2857500"/>
              <a:ext cx="1524000" cy="838200"/>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5" name="Text Box 8"/>
            <p:cNvSpPr txBox="1">
              <a:spLocks noChangeArrowheads="1"/>
            </p:cNvSpPr>
            <p:nvPr/>
          </p:nvSpPr>
          <p:spPr bwMode="blackWhite">
            <a:xfrm>
              <a:off x="8202612" y="286385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ASM Cluster File</a:t>
              </a:r>
              <a:br>
                <a:rPr lang="en-US" altLang="en-US" sz="1600" dirty="0">
                  <a:solidFill>
                    <a:srgbClr val="000000"/>
                  </a:solidFill>
                </a:rPr>
              </a:br>
              <a:r>
                <a:rPr lang="en-US" altLang="en-US" sz="1600" dirty="0">
                  <a:solidFill>
                    <a:srgbClr val="000000"/>
                  </a:solidFill>
                </a:rPr>
                <a:t>System</a:t>
              </a:r>
            </a:p>
          </p:txBody>
        </p:sp>
        <p:sp>
          <p:nvSpPr>
            <p:cNvPr id="50186" name="Text Box 9"/>
            <p:cNvSpPr txBox="1">
              <a:spLocks noChangeArrowheads="1"/>
            </p:cNvSpPr>
            <p:nvPr/>
          </p:nvSpPr>
          <p:spPr bwMode="blackWhite">
            <a:xfrm>
              <a:off x="8151645" y="3770489"/>
              <a:ext cx="1479179"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ASM Dynamic Volume</a:t>
              </a:r>
              <a:br>
                <a:rPr lang="en-US" altLang="en-US" sz="1600" dirty="0">
                  <a:solidFill>
                    <a:srgbClr val="000000"/>
                  </a:solidFill>
                </a:rPr>
              </a:br>
              <a:r>
                <a:rPr lang="en-US" altLang="en-US" sz="1600" dirty="0">
                  <a:solidFill>
                    <a:srgbClr val="000000"/>
                  </a:solidFill>
                </a:rPr>
                <a:t>Manager</a:t>
              </a:r>
            </a:p>
          </p:txBody>
        </p:sp>
        <p:sp>
          <p:nvSpPr>
            <p:cNvPr id="50187" name="Rectangle 10"/>
            <p:cNvSpPr>
              <a:spLocks noChangeArrowheads="1"/>
            </p:cNvSpPr>
            <p:nvPr/>
          </p:nvSpPr>
          <p:spPr bwMode="blackWhite">
            <a:xfrm>
              <a:off x="7974012" y="1524000"/>
              <a:ext cx="1676400" cy="990600"/>
            </a:xfrm>
            <a:prstGeom prst="rect">
              <a:avLst/>
            </a:prstGeom>
            <a:solidFill>
              <a:srgbClr val="99C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8" name="Text Box 11"/>
            <p:cNvSpPr txBox="1">
              <a:spLocks noChangeArrowheads="1"/>
            </p:cNvSpPr>
            <p:nvPr/>
          </p:nvSpPr>
          <p:spPr bwMode="blackWhite">
            <a:xfrm>
              <a:off x="8219742" y="1850023"/>
              <a:ext cx="11849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Application</a:t>
              </a:r>
            </a:p>
          </p:txBody>
        </p:sp>
        <p:sp>
          <p:nvSpPr>
            <p:cNvPr id="50189" name="Rectangle 12"/>
            <p:cNvSpPr>
              <a:spLocks noChangeArrowheads="1"/>
            </p:cNvSpPr>
            <p:nvPr/>
          </p:nvSpPr>
          <p:spPr bwMode="blackWhite">
            <a:xfrm>
              <a:off x="9780587" y="1524000"/>
              <a:ext cx="1212850" cy="990600"/>
            </a:xfrm>
            <a:prstGeom prst="rect">
              <a:avLst/>
            </a:prstGeom>
            <a:solidFill>
              <a:srgbClr val="33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90" name="Text Box 13"/>
            <p:cNvSpPr txBox="1">
              <a:spLocks noChangeArrowheads="1"/>
            </p:cNvSpPr>
            <p:nvPr/>
          </p:nvSpPr>
          <p:spPr bwMode="blackWhite">
            <a:xfrm>
              <a:off x="9833594" y="1728788"/>
              <a:ext cx="1106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Oracle Database</a:t>
              </a:r>
            </a:p>
          </p:txBody>
        </p:sp>
        <p:sp>
          <p:nvSpPr>
            <p:cNvPr id="50191" name="Text Box 14"/>
            <p:cNvSpPr txBox="1">
              <a:spLocks noChangeArrowheads="1"/>
            </p:cNvSpPr>
            <p:nvPr/>
          </p:nvSpPr>
          <p:spPr bwMode="blackWhite">
            <a:xfrm>
              <a:off x="8609014" y="5154789"/>
              <a:ext cx="17940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Operating system</a:t>
              </a:r>
            </a:p>
          </p:txBody>
        </p:sp>
        <p:sp>
          <p:nvSpPr>
            <p:cNvPr id="50192" name="Text Box 16"/>
            <p:cNvSpPr txBox="1">
              <a:spLocks noChangeArrowheads="1"/>
            </p:cNvSpPr>
            <p:nvPr/>
          </p:nvSpPr>
          <p:spPr bwMode="gray">
            <a:xfrm>
              <a:off x="9761184" y="3318302"/>
              <a:ext cx="114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sz="1600" dirty="0">
                  <a:solidFill>
                    <a:srgbClr val="000000"/>
                  </a:solidFill>
                </a:rPr>
                <a:t>ASM Files for Oracle Database</a:t>
              </a:r>
            </a:p>
          </p:txBody>
        </p:sp>
        <p:sp>
          <p:nvSpPr>
            <p:cNvPr id="50193" name="Text Box 18"/>
            <p:cNvSpPr txBox="1">
              <a:spLocks noChangeArrowheads="1"/>
            </p:cNvSpPr>
            <p:nvPr/>
          </p:nvSpPr>
          <p:spPr bwMode="blackWhite">
            <a:xfrm>
              <a:off x="8121651" y="4643968"/>
              <a:ext cx="27510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400" dirty="0">
                  <a:solidFill>
                    <a:srgbClr val="000000"/>
                  </a:solidFill>
                </a:rPr>
                <a:t>Automatic Storage Management</a:t>
              </a:r>
            </a:p>
          </p:txBody>
        </p:sp>
        <p:sp>
          <p:nvSpPr>
            <p:cNvPr id="50194" name="Line 20"/>
            <p:cNvSpPr>
              <a:spLocks noChangeShapeType="1"/>
            </p:cNvSpPr>
            <p:nvPr/>
          </p:nvSpPr>
          <p:spPr bwMode="gray">
            <a:xfrm>
              <a:off x="10361612" y="2514600"/>
              <a:ext cx="0" cy="3651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50195" name="Line 21"/>
            <p:cNvSpPr>
              <a:spLocks noChangeShapeType="1"/>
            </p:cNvSpPr>
            <p:nvPr/>
          </p:nvSpPr>
          <p:spPr bwMode="gray">
            <a:xfrm>
              <a:off x="8837612" y="2514600"/>
              <a:ext cx="0" cy="3651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spTree>
    <p:custDataLst>
      <p:tags r:id="rId1"/>
    </p:custDataLst>
    <p:extLst>
      <p:ext uri="{BB962C8B-B14F-4D97-AF65-F5344CB8AC3E}">
        <p14:creationId xmlns:p14="http://schemas.microsoft.com/office/powerpoint/2010/main" val="61037407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126100" y="914400"/>
            <a:ext cx="7936625" cy="5168103"/>
            <a:chOff x="830654" y="1268641"/>
            <a:chExt cx="7482693" cy="3030071"/>
          </a:xfrm>
        </p:grpSpPr>
        <p:sp>
          <p:nvSpPr>
            <p:cNvPr id="28" name="Freeform 2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9" name="Rounded Rectangle 2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1202" name="Rectangle 2"/>
          <p:cNvSpPr>
            <a:spLocks noGrp="1" noChangeArrowheads="1"/>
          </p:cNvSpPr>
          <p:nvPr>
            <p:ph type="title"/>
          </p:nvPr>
        </p:nvSpPr>
        <p:spPr>
          <a:xfrm>
            <a:off x="837981" y="-92076"/>
            <a:ext cx="10512862" cy="1325563"/>
          </a:xfrm>
        </p:spPr>
        <p:txBody>
          <a:bodyPr/>
          <a:lstStyle/>
          <a:p>
            <a:pPr eaLnBrk="1" hangingPunct="1"/>
            <a:r>
              <a:rPr lang="en-US" altLang="en-US" dirty="0"/>
              <a:t>ASM Storage Components</a:t>
            </a:r>
          </a:p>
        </p:txBody>
      </p:sp>
      <p:grpSp>
        <p:nvGrpSpPr>
          <p:cNvPr id="2" name="Group 1"/>
          <p:cNvGrpSpPr/>
          <p:nvPr/>
        </p:nvGrpSpPr>
        <p:grpSpPr>
          <a:xfrm>
            <a:off x="2505075" y="1305719"/>
            <a:ext cx="7178675" cy="4246563"/>
            <a:chOff x="2446337" y="1447801"/>
            <a:chExt cx="7178675" cy="4246563"/>
          </a:xfrm>
        </p:grpSpPr>
        <p:sp>
          <p:nvSpPr>
            <p:cNvPr id="51203" name="Rectangle 3"/>
            <p:cNvSpPr>
              <a:spLocks noChangeArrowheads="1"/>
            </p:cNvSpPr>
            <p:nvPr/>
          </p:nvSpPr>
          <p:spPr bwMode="blackWhite">
            <a:xfrm>
              <a:off x="4875212" y="1447801"/>
              <a:ext cx="4749800" cy="4246563"/>
            </a:xfrm>
            <a:prstGeom prst="rect">
              <a:avLst/>
            </a:prstGeom>
            <a:solidFill>
              <a:srgbClr val="FFFF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1204" name="Line 12"/>
            <p:cNvSpPr>
              <a:spLocks noChangeShapeType="1"/>
            </p:cNvSpPr>
            <p:nvPr/>
          </p:nvSpPr>
          <p:spPr bwMode="auto">
            <a:xfrm flipV="1">
              <a:off x="4289426" y="2506663"/>
              <a:ext cx="384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51205" name="AutoShape 28"/>
            <p:cNvSpPr>
              <a:spLocks noChangeArrowheads="1"/>
            </p:cNvSpPr>
            <p:nvPr/>
          </p:nvSpPr>
          <p:spPr bwMode="blackWhite">
            <a:xfrm>
              <a:off x="2522537" y="2008189"/>
              <a:ext cx="1435100" cy="998537"/>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Oracle</a:t>
              </a:r>
            </a:p>
            <a:p>
              <a:pPr algn="ctr">
                <a:lnSpc>
                  <a:spcPct val="95000"/>
                </a:lnSpc>
                <a:spcBef>
                  <a:spcPct val="0"/>
                </a:spcBef>
                <a:buClrTx/>
                <a:buFontTx/>
                <a:buNone/>
              </a:pPr>
              <a:r>
                <a:rPr lang="en-US" altLang="en-US" dirty="0">
                  <a:solidFill>
                    <a:srgbClr val="000000"/>
                  </a:solidFill>
                </a:rPr>
                <a:t>Database</a:t>
              </a:r>
            </a:p>
            <a:p>
              <a:pPr algn="ctr">
                <a:lnSpc>
                  <a:spcPct val="95000"/>
                </a:lnSpc>
                <a:spcBef>
                  <a:spcPct val="0"/>
                </a:spcBef>
                <a:buClrTx/>
                <a:buFontTx/>
                <a:buNone/>
              </a:pPr>
              <a:r>
                <a:rPr lang="en-US" altLang="en-US" dirty="0">
                  <a:solidFill>
                    <a:srgbClr val="000000"/>
                  </a:solidFill>
                </a:rPr>
                <a:t>data file</a:t>
              </a:r>
            </a:p>
          </p:txBody>
        </p:sp>
        <p:sp>
          <p:nvSpPr>
            <p:cNvPr id="51206" name="AutoShape 29"/>
            <p:cNvSpPr>
              <a:spLocks noChangeArrowheads="1"/>
            </p:cNvSpPr>
            <p:nvPr/>
          </p:nvSpPr>
          <p:spPr bwMode="blackWhite">
            <a:xfrm>
              <a:off x="5103813" y="4584700"/>
              <a:ext cx="1819275" cy="7493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 allocation</a:t>
              </a:r>
            </a:p>
            <a:p>
              <a:pPr algn="ctr">
                <a:lnSpc>
                  <a:spcPct val="95000"/>
                </a:lnSpc>
                <a:spcBef>
                  <a:spcPct val="0"/>
                </a:spcBef>
                <a:buClrTx/>
                <a:buFontTx/>
                <a:buNone/>
              </a:pPr>
              <a:r>
                <a:rPr lang="en-US" altLang="en-US" dirty="0">
                  <a:solidFill>
                    <a:srgbClr val="000000"/>
                  </a:solidFill>
                </a:rPr>
                <a:t>unit</a:t>
              </a:r>
            </a:p>
          </p:txBody>
        </p:sp>
        <p:sp>
          <p:nvSpPr>
            <p:cNvPr id="51207" name="AutoShape 32"/>
            <p:cNvSpPr>
              <a:spLocks noChangeArrowheads="1"/>
            </p:cNvSpPr>
            <p:nvPr/>
          </p:nvSpPr>
          <p:spPr bwMode="blackWhite">
            <a:xfrm>
              <a:off x="7564438" y="2135188"/>
              <a:ext cx="1806575" cy="760412"/>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a:t>
              </a:r>
              <a:br>
                <a:rPr lang="en-US" altLang="en-US" dirty="0">
                  <a:solidFill>
                    <a:srgbClr val="000000"/>
                  </a:solidFill>
                </a:rPr>
              </a:br>
              <a:r>
                <a:rPr lang="en-US" altLang="en-US" dirty="0">
                  <a:solidFill>
                    <a:srgbClr val="000000"/>
                  </a:solidFill>
                </a:rPr>
                <a:t>disk group</a:t>
              </a:r>
            </a:p>
          </p:txBody>
        </p:sp>
        <p:sp>
          <p:nvSpPr>
            <p:cNvPr id="51208" name="AutoShape 33"/>
            <p:cNvSpPr>
              <a:spLocks noChangeArrowheads="1"/>
            </p:cNvSpPr>
            <p:nvPr/>
          </p:nvSpPr>
          <p:spPr bwMode="blackWhite">
            <a:xfrm>
              <a:off x="7564438" y="4578350"/>
              <a:ext cx="1806575" cy="7620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 disk</a:t>
              </a:r>
            </a:p>
          </p:txBody>
        </p:sp>
        <p:sp>
          <p:nvSpPr>
            <p:cNvPr id="51209" name="AutoShape 34"/>
            <p:cNvSpPr>
              <a:spLocks noChangeArrowheads="1"/>
            </p:cNvSpPr>
            <p:nvPr/>
          </p:nvSpPr>
          <p:spPr bwMode="blackWhite">
            <a:xfrm>
              <a:off x="5103813" y="2133600"/>
              <a:ext cx="1806575" cy="7620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 file</a:t>
              </a:r>
            </a:p>
          </p:txBody>
        </p:sp>
        <p:sp>
          <p:nvSpPr>
            <p:cNvPr id="51210" name="AutoShape 39"/>
            <p:cNvSpPr>
              <a:spLocks noChangeArrowheads="1"/>
            </p:cNvSpPr>
            <p:nvPr/>
          </p:nvSpPr>
          <p:spPr bwMode="blackWhite">
            <a:xfrm>
              <a:off x="5103813" y="3352801"/>
              <a:ext cx="1806575" cy="741363"/>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a:t>
              </a:r>
            </a:p>
            <a:p>
              <a:pPr algn="ctr">
                <a:lnSpc>
                  <a:spcPct val="95000"/>
                </a:lnSpc>
                <a:spcBef>
                  <a:spcPct val="0"/>
                </a:spcBef>
                <a:buClrTx/>
                <a:buFontTx/>
                <a:buNone/>
              </a:pPr>
              <a:r>
                <a:rPr lang="en-US" altLang="en-US" dirty="0">
                  <a:solidFill>
                    <a:srgbClr val="000000"/>
                  </a:solidFill>
                </a:rPr>
                <a:t>extent</a:t>
              </a:r>
            </a:p>
          </p:txBody>
        </p:sp>
        <p:sp>
          <p:nvSpPr>
            <p:cNvPr id="51211" name="AutoShape 40"/>
            <p:cNvSpPr>
              <a:spLocks noChangeArrowheads="1"/>
            </p:cNvSpPr>
            <p:nvPr/>
          </p:nvSpPr>
          <p:spPr bwMode="blackWhite">
            <a:xfrm>
              <a:off x="2446337" y="4197351"/>
              <a:ext cx="1576388" cy="1096963"/>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File system</a:t>
              </a:r>
            </a:p>
          </p:txBody>
        </p:sp>
        <p:sp>
          <p:nvSpPr>
            <p:cNvPr id="51212" name="Line 42"/>
            <p:cNvSpPr>
              <a:spLocks noChangeShapeType="1"/>
            </p:cNvSpPr>
            <p:nvPr/>
          </p:nvSpPr>
          <p:spPr bwMode="auto">
            <a:xfrm>
              <a:off x="3243262" y="3313113"/>
              <a:ext cx="0" cy="4445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51213" name="Freeform 45"/>
            <p:cNvSpPr>
              <a:spLocks/>
            </p:cNvSpPr>
            <p:nvPr/>
          </p:nvSpPr>
          <p:spPr bwMode="auto">
            <a:xfrm>
              <a:off x="6900863" y="4830763"/>
              <a:ext cx="214313" cy="277812"/>
            </a:xfrm>
            <a:custGeom>
              <a:avLst/>
              <a:gdLst>
                <a:gd name="T0" fmla="*/ 2147483647 w 135"/>
                <a:gd name="T1" fmla="*/ 2147483647 h 175"/>
                <a:gd name="T2" fmla="*/ 2147483647 w 135"/>
                <a:gd name="T3" fmla="*/ 2147483647 h 175"/>
                <a:gd name="T4" fmla="*/ 0 w 135"/>
                <a:gd name="T5" fmla="*/ 0 h 175"/>
                <a:gd name="T6" fmla="*/ 0 60000 65536"/>
                <a:gd name="T7" fmla="*/ 0 60000 65536"/>
                <a:gd name="T8" fmla="*/ 0 60000 65536"/>
                <a:gd name="T9" fmla="*/ 0 w 135"/>
                <a:gd name="T10" fmla="*/ 0 h 175"/>
                <a:gd name="T11" fmla="*/ 135 w 135"/>
                <a:gd name="T12" fmla="*/ 175 h 175"/>
              </a:gdLst>
              <a:ahLst/>
              <a:cxnLst>
                <a:cxn ang="T6">
                  <a:pos x="T0" y="T1"/>
                </a:cxn>
                <a:cxn ang="T7">
                  <a:pos x="T2" y="T3"/>
                </a:cxn>
                <a:cxn ang="T8">
                  <a:pos x="T4" y="T5"/>
                </a:cxn>
              </a:cxnLst>
              <a:rect l="T9" t="T10" r="T11" b="T12"/>
              <a:pathLst>
                <a:path w="135" h="175">
                  <a:moveTo>
                    <a:pt x="3" y="175"/>
                  </a:moveTo>
                  <a:lnTo>
                    <a:pt x="135" y="78"/>
                  </a:lnTo>
                  <a:lnTo>
                    <a:pt x="0" y="0"/>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cxnSp>
          <p:nvCxnSpPr>
            <p:cNvPr id="51214" name="AutoShape 46"/>
            <p:cNvCxnSpPr>
              <a:cxnSpLocks noChangeShapeType="1"/>
              <a:stCxn id="51209" idx="2"/>
              <a:endCxn id="51210" idx="0"/>
            </p:cNvCxnSpPr>
            <p:nvPr/>
          </p:nvCxnSpPr>
          <p:spPr bwMode="gray">
            <a:xfrm>
              <a:off x="6007100" y="2909889"/>
              <a:ext cx="0" cy="4286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5" name="AutoShape 47"/>
            <p:cNvCxnSpPr>
              <a:cxnSpLocks noChangeShapeType="1"/>
              <a:stCxn id="51209" idx="3"/>
              <a:endCxn id="51207" idx="1"/>
            </p:cNvCxnSpPr>
            <p:nvPr/>
          </p:nvCxnSpPr>
          <p:spPr bwMode="gray">
            <a:xfrm>
              <a:off x="6924676" y="2514600"/>
              <a:ext cx="625475" cy="15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6" name="AutoShape 48"/>
            <p:cNvCxnSpPr>
              <a:cxnSpLocks noChangeShapeType="1"/>
              <a:stCxn id="51210" idx="2"/>
              <a:endCxn id="51206" idx="0"/>
            </p:cNvCxnSpPr>
            <p:nvPr/>
          </p:nvCxnSpPr>
          <p:spPr bwMode="gray">
            <a:xfrm>
              <a:off x="6007100" y="4108451"/>
              <a:ext cx="6350" cy="46196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7" name="AutoShape 50"/>
            <p:cNvCxnSpPr>
              <a:cxnSpLocks noChangeShapeType="1"/>
              <a:stCxn id="51207" idx="2"/>
              <a:endCxn id="51208" idx="0"/>
            </p:cNvCxnSpPr>
            <p:nvPr/>
          </p:nvCxnSpPr>
          <p:spPr bwMode="gray">
            <a:xfrm>
              <a:off x="8467725" y="2909889"/>
              <a:ext cx="0" cy="16541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51218" name="Freeform 53"/>
            <p:cNvSpPr>
              <a:spLocks/>
            </p:cNvSpPr>
            <p:nvPr/>
          </p:nvSpPr>
          <p:spPr bwMode="blackWhite">
            <a:xfrm>
              <a:off x="8312151" y="4324351"/>
              <a:ext cx="306387"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1219" name="Freeform 54"/>
            <p:cNvSpPr>
              <a:spLocks/>
            </p:cNvSpPr>
            <p:nvPr/>
          </p:nvSpPr>
          <p:spPr bwMode="blackWhite">
            <a:xfrm>
              <a:off x="5849937" y="3082926"/>
              <a:ext cx="306388"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1220" name="Freeform 55"/>
            <p:cNvSpPr>
              <a:spLocks/>
            </p:cNvSpPr>
            <p:nvPr/>
          </p:nvSpPr>
          <p:spPr bwMode="auto">
            <a:xfrm>
              <a:off x="6900863" y="2392363"/>
              <a:ext cx="214313" cy="277812"/>
            </a:xfrm>
            <a:custGeom>
              <a:avLst/>
              <a:gdLst>
                <a:gd name="T0" fmla="*/ 2147483647 w 135"/>
                <a:gd name="T1" fmla="*/ 2147483647 h 175"/>
                <a:gd name="T2" fmla="*/ 2147483647 w 135"/>
                <a:gd name="T3" fmla="*/ 2147483647 h 175"/>
                <a:gd name="T4" fmla="*/ 0 w 135"/>
                <a:gd name="T5" fmla="*/ 0 h 175"/>
                <a:gd name="T6" fmla="*/ 0 60000 65536"/>
                <a:gd name="T7" fmla="*/ 0 60000 65536"/>
                <a:gd name="T8" fmla="*/ 0 60000 65536"/>
                <a:gd name="T9" fmla="*/ 0 w 135"/>
                <a:gd name="T10" fmla="*/ 0 h 175"/>
                <a:gd name="T11" fmla="*/ 135 w 135"/>
                <a:gd name="T12" fmla="*/ 175 h 175"/>
              </a:gdLst>
              <a:ahLst/>
              <a:cxnLst>
                <a:cxn ang="T6">
                  <a:pos x="T0" y="T1"/>
                </a:cxn>
                <a:cxn ang="T7">
                  <a:pos x="T2" y="T3"/>
                </a:cxn>
                <a:cxn ang="T8">
                  <a:pos x="T4" y="T5"/>
                </a:cxn>
              </a:cxnLst>
              <a:rect l="T9" t="T10" r="T11" b="T12"/>
              <a:pathLst>
                <a:path w="135" h="175">
                  <a:moveTo>
                    <a:pt x="3" y="175"/>
                  </a:moveTo>
                  <a:lnTo>
                    <a:pt x="135" y="78"/>
                  </a:lnTo>
                  <a:lnTo>
                    <a:pt x="0" y="0"/>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cxnSp>
          <p:nvCxnSpPr>
            <p:cNvPr id="51221" name="AutoShape 56"/>
            <p:cNvCxnSpPr>
              <a:cxnSpLocks noChangeShapeType="1"/>
              <a:stCxn id="51205" idx="3"/>
              <a:endCxn id="51209" idx="1"/>
            </p:cNvCxnSpPr>
            <p:nvPr/>
          </p:nvCxnSpPr>
          <p:spPr bwMode="gray">
            <a:xfrm>
              <a:off x="3971925" y="2508250"/>
              <a:ext cx="1117600" cy="635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1222" name="AutoShape 57"/>
            <p:cNvCxnSpPr>
              <a:cxnSpLocks noChangeShapeType="1"/>
              <a:stCxn id="51205" idx="2"/>
              <a:endCxn id="51211" idx="0"/>
            </p:cNvCxnSpPr>
            <p:nvPr/>
          </p:nvCxnSpPr>
          <p:spPr bwMode="gray">
            <a:xfrm flipH="1">
              <a:off x="3235325" y="3021013"/>
              <a:ext cx="4762" cy="116205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sp>
          <p:nvSpPr>
            <p:cNvPr id="51223" name="Text Box 58"/>
            <p:cNvSpPr txBox="1">
              <a:spLocks noChangeArrowheads="1"/>
            </p:cNvSpPr>
            <p:nvPr/>
          </p:nvSpPr>
          <p:spPr bwMode="gray">
            <a:xfrm>
              <a:off x="4941887" y="1508126"/>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dirty="0">
                  <a:solidFill>
                    <a:srgbClr val="000000"/>
                  </a:solidFill>
                </a:rPr>
                <a:t>ASM</a:t>
              </a:r>
            </a:p>
          </p:txBody>
        </p:sp>
        <p:sp>
          <p:nvSpPr>
            <p:cNvPr id="51224" name="Freeform 59"/>
            <p:cNvSpPr>
              <a:spLocks/>
            </p:cNvSpPr>
            <p:nvPr/>
          </p:nvSpPr>
          <p:spPr bwMode="blackWhite">
            <a:xfrm>
              <a:off x="5854701" y="4321176"/>
              <a:ext cx="306387"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cxnSp>
          <p:nvCxnSpPr>
            <p:cNvPr id="51225" name="AutoShape 60"/>
            <p:cNvCxnSpPr>
              <a:cxnSpLocks noChangeShapeType="1"/>
              <a:stCxn id="51206" idx="3"/>
              <a:endCxn id="51208" idx="1"/>
            </p:cNvCxnSpPr>
            <p:nvPr/>
          </p:nvCxnSpPr>
          <p:spPr bwMode="gray">
            <a:xfrm>
              <a:off x="6937376" y="4959350"/>
              <a:ext cx="61277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8803265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729269" y="2658415"/>
            <a:ext cx="8730287" cy="3208985"/>
            <a:chOff x="830654" y="1268641"/>
            <a:chExt cx="7482693" cy="3030071"/>
          </a:xfrm>
        </p:grpSpPr>
        <p:sp>
          <p:nvSpPr>
            <p:cNvPr id="28" name="Freeform 2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9" name="Rounded Rectangle 2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8194" name="Rectangle 26"/>
          <p:cNvSpPr>
            <a:spLocks noGrp="1" noChangeArrowheads="1"/>
          </p:cNvSpPr>
          <p:nvPr>
            <p:ph type="title"/>
          </p:nvPr>
        </p:nvSpPr>
        <p:spPr/>
        <p:txBody>
          <a:bodyPr/>
          <a:lstStyle/>
          <a:p>
            <a:pPr eaLnBrk="1" hangingPunct="1"/>
            <a:r>
              <a:rPr lang="en-US" altLang="en-US" dirty="0"/>
              <a:t>Connecting to the Database </a:t>
            </a:r>
            <a:r>
              <a:rPr lang="en-US" altLang="en-US" dirty="0" smtClean="0"/>
              <a:t>Instance</a:t>
            </a:r>
            <a:br>
              <a:rPr lang="en-US" altLang="en-US" dirty="0" smtClean="0"/>
            </a:br>
            <a:endParaRPr lang="en-US" altLang="en-US" dirty="0"/>
          </a:p>
        </p:txBody>
      </p:sp>
      <p:sp>
        <p:nvSpPr>
          <p:cNvPr id="8195" name="Rectangle 27"/>
          <p:cNvSpPr>
            <a:spLocks noGrp="1" noChangeArrowheads="1"/>
          </p:cNvSpPr>
          <p:nvPr>
            <p:ph idx="1"/>
          </p:nvPr>
        </p:nvSpPr>
        <p:spPr>
          <a:xfrm>
            <a:off x="622138" y="1242485"/>
            <a:ext cx="10944549" cy="795938"/>
          </a:xfrm>
        </p:spPr>
        <p:txBody>
          <a:bodyPr>
            <a:normAutofit lnSpcReduction="10000"/>
          </a:bodyPr>
          <a:lstStyle/>
          <a:p>
            <a:pPr lvl="1" eaLnBrk="1" hangingPunct="1"/>
            <a:r>
              <a:rPr lang="en-US" altLang="en-US" dirty="0"/>
              <a:t>Connection: Communication between a user process and an instance</a:t>
            </a:r>
          </a:p>
          <a:p>
            <a:pPr lvl="1" eaLnBrk="1" hangingPunct="1"/>
            <a:r>
              <a:rPr lang="en-US" altLang="en-US" dirty="0"/>
              <a:t>Session: Specific connection of a user to an instance through a user process</a:t>
            </a:r>
          </a:p>
        </p:txBody>
      </p:sp>
      <p:grpSp>
        <p:nvGrpSpPr>
          <p:cNvPr id="2" name="Group 1"/>
          <p:cNvGrpSpPr/>
          <p:nvPr/>
        </p:nvGrpSpPr>
        <p:grpSpPr>
          <a:xfrm>
            <a:off x="2389980" y="2971800"/>
            <a:ext cx="7408864" cy="2286000"/>
            <a:chOff x="2386012" y="3200400"/>
            <a:chExt cx="7408864" cy="2286000"/>
          </a:xfrm>
        </p:grpSpPr>
        <p:pic>
          <p:nvPicPr>
            <p:cNvPr id="8196" name="Picture 4"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80413" y="3200400"/>
              <a:ext cx="14144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peop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386012" y="3352801"/>
              <a:ext cx="788988"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Line 6"/>
            <p:cNvSpPr>
              <a:spLocks noChangeShapeType="1"/>
            </p:cNvSpPr>
            <p:nvPr/>
          </p:nvSpPr>
          <p:spPr bwMode="auto">
            <a:xfrm>
              <a:off x="3148012" y="4076700"/>
              <a:ext cx="609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8199" name="Rectangle 7"/>
            <p:cNvSpPr>
              <a:spLocks noChangeArrowheads="1"/>
            </p:cNvSpPr>
            <p:nvPr/>
          </p:nvSpPr>
          <p:spPr bwMode="auto">
            <a:xfrm>
              <a:off x="3744912" y="3733800"/>
              <a:ext cx="1282700" cy="762000"/>
            </a:xfrm>
            <a:prstGeom prst="rect">
              <a:avLst/>
            </a:prstGeom>
            <a:solidFill>
              <a:schemeClr val="accent1"/>
            </a:solidFill>
            <a:ln w="28575">
              <a:solidFill>
                <a:schemeClr val="tx1"/>
              </a:solidFill>
              <a:miter lim="800000"/>
              <a:headEnd type="none" w="sm" len="sm"/>
              <a:tailEnd type="none" w="sm" len="sm"/>
            </a:ln>
          </p:spPr>
          <p:txBody>
            <a:bodyPr wrap="none" anchor="ctr"/>
            <a:lstStyle/>
            <a:p>
              <a:pPr algn="ctr" defTabSz="228600">
                <a:defRPr/>
              </a:pPr>
              <a:r>
                <a:rPr lang="en-US" sz="1200" b="1" dirty="0">
                  <a:solidFill>
                    <a:schemeClr val="bg1"/>
                  </a:solidFill>
                  <a:latin typeface="Courier New" pitchFamily="49" charset="0"/>
                </a:rPr>
                <a:t>SQL&gt; Select …</a:t>
              </a:r>
            </a:p>
          </p:txBody>
        </p:sp>
        <p:sp>
          <p:nvSpPr>
            <p:cNvPr id="8200" name="Oval 8"/>
            <p:cNvSpPr>
              <a:spLocks noChangeArrowheads="1"/>
            </p:cNvSpPr>
            <p:nvPr/>
          </p:nvSpPr>
          <p:spPr bwMode="auto">
            <a:xfrm>
              <a:off x="8532812" y="3962400"/>
              <a:ext cx="1143000" cy="685800"/>
            </a:xfrm>
            <a:prstGeom prst="ellipse">
              <a:avLst/>
            </a:prstGeom>
            <a:solidFill>
              <a:srgbClr val="00CCFF"/>
            </a:solidFill>
            <a:ln w="28575">
              <a:solidFill>
                <a:schemeClr val="tx1"/>
              </a:solidFill>
              <a:prstDash val="dashDot"/>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Session</a:t>
              </a:r>
            </a:p>
          </p:txBody>
        </p:sp>
        <p:sp>
          <p:nvSpPr>
            <p:cNvPr id="8201" name="Text Box 14"/>
            <p:cNvSpPr txBox="1">
              <a:spLocks noChangeArrowheads="1"/>
            </p:cNvSpPr>
            <p:nvPr/>
          </p:nvSpPr>
          <p:spPr bwMode="auto">
            <a:xfrm>
              <a:off x="2449512" y="40386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User</a:t>
              </a:r>
            </a:p>
          </p:txBody>
        </p:sp>
        <p:grpSp>
          <p:nvGrpSpPr>
            <p:cNvPr id="8202" name="Group 15"/>
            <p:cNvGrpSpPr>
              <a:grpSpLocks/>
            </p:cNvGrpSpPr>
            <p:nvPr/>
          </p:nvGrpSpPr>
          <p:grpSpPr bwMode="auto">
            <a:xfrm>
              <a:off x="5027612" y="3810000"/>
              <a:ext cx="2743200" cy="533400"/>
              <a:chOff x="1120" y="873"/>
              <a:chExt cx="1728" cy="336"/>
            </a:xfrm>
          </p:grpSpPr>
          <p:sp>
            <p:nvSpPr>
              <p:cNvPr id="8214" name="Line 16"/>
              <p:cNvSpPr>
                <a:spLocks noChangeShapeType="1"/>
              </p:cNvSpPr>
              <p:nvPr/>
            </p:nvSpPr>
            <p:spPr bwMode="auto">
              <a:xfrm>
                <a:off x="1120" y="1039"/>
                <a:ext cx="288"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8215" name="Oval 17"/>
              <p:cNvSpPr>
                <a:spLocks noChangeArrowheads="1"/>
              </p:cNvSpPr>
              <p:nvPr/>
            </p:nvSpPr>
            <p:spPr bwMode="blackWhite">
              <a:xfrm>
                <a:off x="1408" y="873"/>
                <a:ext cx="576" cy="336"/>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User</a:t>
                </a:r>
                <a:br>
                  <a:rPr lang="en-US" sz="1200" dirty="0">
                    <a:solidFill>
                      <a:srgbClr val="000000"/>
                    </a:solidFill>
                  </a:rPr>
                </a:br>
                <a:r>
                  <a:rPr lang="en-US" sz="1200" dirty="0">
                    <a:solidFill>
                      <a:srgbClr val="000000"/>
                    </a:solidFill>
                  </a:rPr>
                  <a:t>process</a:t>
                </a:r>
              </a:p>
            </p:txBody>
          </p:sp>
          <p:sp>
            <p:nvSpPr>
              <p:cNvPr id="8216" name="Line 18"/>
              <p:cNvSpPr>
                <a:spLocks noChangeShapeType="1"/>
              </p:cNvSpPr>
              <p:nvPr/>
            </p:nvSpPr>
            <p:spPr bwMode="gray">
              <a:xfrm>
                <a:off x="1983" y="1038"/>
                <a:ext cx="288" cy="1"/>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8217" name="Oval 19"/>
              <p:cNvSpPr>
                <a:spLocks noChangeArrowheads="1"/>
              </p:cNvSpPr>
              <p:nvPr/>
            </p:nvSpPr>
            <p:spPr bwMode="blackWhite">
              <a:xfrm>
                <a:off x="2272" y="873"/>
                <a:ext cx="576" cy="336"/>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grpSp>
        <p:sp>
          <p:nvSpPr>
            <p:cNvPr id="8203" name="Line 20"/>
            <p:cNvSpPr>
              <a:spLocks noChangeShapeType="1"/>
            </p:cNvSpPr>
            <p:nvPr/>
          </p:nvSpPr>
          <p:spPr bwMode="auto">
            <a:xfrm>
              <a:off x="7618412" y="4648200"/>
              <a:ext cx="609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8204" name="Group 21"/>
            <p:cNvGrpSpPr>
              <a:grpSpLocks/>
            </p:cNvGrpSpPr>
            <p:nvPr/>
          </p:nvGrpSpPr>
          <p:grpSpPr bwMode="auto">
            <a:xfrm>
              <a:off x="2817812" y="4953000"/>
              <a:ext cx="6324600" cy="533400"/>
              <a:chOff x="864" y="3648"/>
              <a:chExt cx="3936" cy="192"/>
            </a:xfrm>
          </p:grpSpPr>
          <p:sp>
            <p:nvSpPr>
              <p:cNvPr id="8211" name="Line 22"/>
              <p:cNvSpPr>
                <a:spLocks noChangeShapeType="1"/>
              </p:cNvSpPr>
              <p:nvPr/>
            </p:nvSpPr>
            <p:spPr bwMode="auto">
              <a:xfrm>
                <a:off x="864" y="3648"/>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8212" name="Line 23"/>
              <p:cNvSpPr>
                <a:spLocks noChangeShapeType="1"/>
              </p:cNvSpPr>
              <p:nvPr/>
            </p:nvSpPr>
            <p:spPr bwMode="auto">
              <a:xfrm flipV="1">
                <a:off x="864" y="3840"/>
                <a:ext cx="39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8213" name="Line 24"/>
              <p:cNvSpPr>
                <a:spLocks noChangeShapeType="1"/>
              </p:cNvSpPr>
              <p:nvPr/>
            </p:nvSpPr>
            <p:spPr bwMode="auto">
              <a:xfrm>
                <a:off x="4800" y="3648"/>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sp>
          <p:nvSpPr>
            <p:cNvPr id="8205" name="Text Box 25"/>
            <p:cNvSpPr txBox="1">
              <a:spLocks noChangeArrowheads="1"/>
            </p:cNvSpPr>
            <p:nvPr/>
          </p:nvSpPr>
          <p:spPr bwMode="auto">
            <a:xfrm>
              <a:off x="5027612" y="51816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Session</a:t>
              </a:r>
            </a:p>
          </p:txBody>
        </p:sp>
        <p:grpSp>
          <p:nvGrpSpPr>
            <p:cNvPr id="8206" name="Group 27"/>
            <p:cNvGrpSpPr>
              <a:grpSpLocks/>
            </p:cNvGrpSpPr>
            <p:nvPr/>
          </p:nvGrpSpPr>
          <p:grpSpPr bwMode="auto">
            <a:xfrm>
              <a:off x="5942012" y="4572000"/>
              <a:ext cx="1600200" cy="457200"/>
              <a:chOff x="4419600" y="5181600"/>
              <a:chExt cx="1600200" cy="457200"/>
            </a:xfrm>
          </p:grpSpPr>
          <p:sp>
            <p:nvSpPr>
              <p:cNvPr id="8207" name="Line 10"/>
              <p:cNvSpPr>
                <a:spLocks noChangeShapeType="1"/>
              </p:cNvSpPr>
              <p:nvPr/>
            </p:nvSpPr>
            <p:spPr bwMode="auto">
              <a:xfrm>
                <a:off x="4489174" y="5181600"/>
                <a:ext cx="1449" cy="45483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8208" name="Line 12"/>
              <p:cNvSpPr>
                <a:spLocks noChangeShapeType="1"/>
              </p:cNvSpPr>
              <p:nvPr/>
            </p:nvSpPr>
            <p:spPr bwMode="auto">
              <a:xfrm>
                <a:off x="5950226" y="5181600"/>
                <a:ext cx="1449" cy="45483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8209" name="Text Box 13"/>
              <p:cNvSpPr txBox="1">
                <a:spLocks noChangeArrowheads="1"/>
              </p:cNvSpPr>
              <p:nvPr/>
            </p:nvSpPr>
            <p:spPr bwMode="auto">
              <a:xfrm>
                <a:off x="4419600" y="5181600"/>
                <a:ext cx="1600200" cy="30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Connection</a:t>
                </a:r>
              </a:p>
            </p:txBody>
          </p:sp>
          <p:cxnSp>
            <p:nvCxnSpPr>
              <p:cNvPr id="8210" name="Straight Connector 26"/>
              <p:cNvCxnSpPr>
                <a:cxnSpLocks noChangeShapeType="1"/>
                <a:endCxn id="8208" idx="1"/>
              </p:cNvCxnSpPr>
              <p:nvPr/>
            </p:nvCxnSpPr>
            <p:spPr bwMode="auto">
              <a:xfrm flipV="1">
                <a:off x="4495800" y="5636431"/>
                <a:ext cx="1455875" cy="2369"/>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spTree>
    <p:custDataLst>
      <p:tags r:id="rId1"/>
    </p:custDataLst>
    <p:extLst>
      <p:ext uri="{BB962C8B-B14F-4D97-AF65-F5344CB8AC3E}">
        <p14:creationId xmlns:p14="http://schemas.microsoft.com/office/powerpoint/2010/main" val="4011608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2127542" y="1218818"/>
            <a:ext cx="7936625" cy="5016110"/>
            <a:chOff x="830654" y="1268641"/>
            <a:chExt cx="7482693" cy="3030071"/>
          </a:xfrm>
        </p:grpSpPr>
        <p:sp>
          <p:nvSpPr>
            <p:cNvPr id="66" name="Freeform 6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67" name="Rounded Rectangle 6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3250" name="Rectangle 4"/>
          <p:cNvSpPr>
            <a:spLocks noGrp="1" noChangeArrowheads="1"/>
          </p:cNvSpPr>
          <p:nvPr>
            <p:ph type="title"/>
          </p:nvPr>
        </p:nvSpPr>
        <p:spPr>
          <a:xfrm>
            <a:off x="837982" y="365127"/>
            <a:ext cx="8858612" cy="330737"/>
          </a:xfrm>
        </p:spPr>
        <p:txBody>
          <a:bodyPr>
            <a:normAutofit fontScale="90000"/>
          </a:bodyPr>
          <a:lstStyle/>
          <a:p>
            <a:pPr eaLnBrk="1" hangingPunct="1"/>
            <a:r>
              <a:rPr lang="en-US" altLang="en-US" dirty="0"/>
              <a:t>Interacting with an Oracle Database: Memory, Processes, and </a:t>
            </a:r>
            <a:r>
              <a:rPr lang="en-US" altLang="en-US" dirty="0" smtClean="0"/>
              <a:t>Storage</a:t>
            </a:r>
            <a:endParaRPr lang="en-US" altLang="en-US" dirty="0"/>
          </a:p>
        </p:txBody>
      </p:sp>
      <p:grpSp>
        <p:nvGrpSpPr>
          <p:cNvPr id="4" name="Group 3"/>
          <p:cNvGrpSpPr/>
          <p:nvPr/>
        </p:nvGrpSpPr>
        <p:grpSpPr>
          <a:xfrm>
            <a:off x="2492230" y="1371600"/>
            <a:ext cx="7204364" cy="4394488"/>
            <a:chOff x="2132012" y="1338263"/>
            <a:chExt cx="7924800" cy="4833937"/>
          </a:xfrm>
        </p:grpSpPr>
        <p:pic>
          <p:nvPicPr>
            <p:cNvPr id="53252" name="Picture 6"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356349" y="4164013"/>
              <a:ext cx="168592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8" descr="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198813" y="3962401"/>
              <a:ext cx="6699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10"/>
            <p:cNvSpPr txBox="1">
              <a:spLocks noChangeArrowheads="1"/>
            </p:cNvSpPr>
            <p:nvPr/>
          </p:nvSpPr>
          <p:spPr bwMode="auto">
            <a:xfrm>
              <a:off x="4418012" y="58674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User</a:t>
              </a:r>
            </a:p>
          </p:txBody>
        </p:sp>
        <p:sp>
          <p:nvSpPr>
            <p:cNvPr id="53255" name="Rectangle 42"/>
            <p:cNvSpPr>
              <a:spLocks noChangeArrowheads="1"/>
            </p:cNvSpPr>
            <p:nvPr/>
          </p:nvSpPr>
          <p:spPr bwMode="blackWhite">
            <a:xfrm>
              <a:off x="3656013" y="21336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defRPr/>
              </a:pPr>
              <a:r>
                <a:rPr lang="en-US" sz="1400" b="1" dirty="0">
                  <a:solidFill>
                    <a:schemeClr val="tx1">
                      <a:lumMod val="50000"/>
                    </a:schemeClr>
                  </a:solidFill>
                </a:rPr>
                <a:t>PGA</a:t>
              </a:r>
            </a:p>
          </p:txBody>
        </p:sp>
        <p:sp>
          <p:nvSpPr>
            <p:cNvPr id="53256" name="Oval 43"/>
            <p:cNvSpPr>
              <a:spLocks noChangeArrowheads="1"/>
            </p:cNvSpPr>
            <p:nvPr/>
          </p:nvSpPr>
          <p:spPr bwMode="blackWhite">
            <a:xfrm>
              <a:off x="2132012" y="4800600"/>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chemeClr val="tx1">
                      <a:lumMod val="50000"/>
                    </a:schemeClr>
                  </a:solidFill>
                </a:rPr>
                <a:t>User</a:t>
              </a:r>
              <a:br>
                <a:rPr lang="en-US" sz="1200" dirty="0">
                  <a:solidFill>
                    <a:schemeClr val="tx1">
                      <a:lumMod val="50000"/>
                    </a:schemeClr>
                  </a:solidFill>
                </a:rPr>
              </a:br>
              <a:r>
                <a:rPr lang="en-US" sz="1200" dirty="0">
                  <a:solidFill>
                    <a:schemeClr val="tx1">
                      <a:lumMod val="50000"/>
                    </a:schemeClr>
                  </a:solidFill>
                </a:rPr>
                <a:t>process</a:t>
              </a:r>
            </a:p>
          </p:txBody>
        </p:sp>
        <p:sp>
          <p:nvSpPr>
            <p:cNvPr id="53257" name="Oval 45"/>
            <p:cNvSpPr>
              <a:spLocks noChangeArrowheads="1"/>
            </p:cNvSpPr>
            <p:nvPr/>
          </p:nvSpPr>
          <p:spPr bwMode="blackWhite">
            <a:xfrm>
              <a:off x="3122612" y="24384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sp>
          <p:nvSpPr>
            <p:cNvPr id="53258" name="Oval 52"/>
            <p:cNvSpPr>
              <a:spLocks noChangeArrowheads="1"/>
            </p:cNvSpPr>
            <p:nvPr/>
          </p:nvSpPr>
          <p:spPr bwMode="blackWhite">
            <a:xfrm>
              <a:off x="2132012" y="31242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Listener</a:t>
              </a:r>
            </a:p>
          </p:txBody>
        </p:sp>
        <p:sp>
          <p:nvSpPr>
            <p:cNvPr id="53259" name="Line 53"/>
            <p:cNvSpPr>
              <a:spLocks noChangeShapeType="1"/>
            </p:cNvSpPr>
            <p:nvPr/>
          </p:nvSpPr>
          <p:spPr bwMode="gray">
            <a:xfrm flipH="1">
              <a:off x="2703512" y="3657600"/>
              <a:ext cx="0" cy="1143000"/>
            </a:xfrm>
            <a:prstGeom prst="line">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53260" name="Line 54"/>
            <p:cNvSpPr>
              <a:spLocks noChangeShapeType="1"/>
            </p:cNvSpPr>
            <p:nvPr/>
          </p:nvSpPr>
          <p:spPr bwMode="gray">
            <a:xfrm>
              <a:off x="2436812" y="3632200"/>
              <a:ext cx="0" cy="1219200"/>
            </a:xfrm>
            <a:prstGeom prst="line">
              <a:avLst/>
            </a:prstGeom>
            <a:noFill/>
            <a:ln w="28575">
              <a:solidFill>
                <a:schemeClr val="tx1"/>
              </a:solidFill>
              <a:prstDash val="dash"/>
              <a:round/>
              <a:headEnd type="triangle" w="lg" len="lg"/>
              <a:tailEnd w="lg"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53261" name="Group 73"/>
            <p:cNvGrpSpPr>
              <a:grpSpLocks/>
            </p:cNvGrpSpPr>
            <p:nvPr/>
          </p:nvGrpSpPr>
          <p:grpSpPr bwMode="auto">
            <a:xfrm>
              <a:off x="4341812" y="1338263"/>
              <a:ext cx="5715000" cy="2590800"/>
              <a:chOff x="1776" y="768"/>
              <a:chExt cx="3600" cy="1632"/>
            </a:xfrm>
          </p:grpSpPr>
          <p:sp>
            <p:nvSpPr>
              <p:cNvPr id="53272" name="Rectangle 32"/>
              <p:cNvSpPr>
                <a:spLocks noChangeArrowheads="1"/>
              </p:cNvSpPr>
              <p:nvPr/>
            </p:nvSpPr>
            <p:spPr bwMode="blackWhite">
              <a:xfrm>
                <a:off x="1776" y="768"/>
                <a:ext cx="3600" cy="1632"/>
              </a:xfrm>
              <a:prstGeom prst="rect">
                <a:avLst/>
              </a:prstGeom>
              <a:solidFill>
                <a:srgbClr val="99CCFF"/>
              </a:solidFill>
              <a:ln w="28575">
                <a:solidFill>
                  <a:srgbClr val="000000"/>
                </a:solidFill>
                <a:miter lim="800000"/>
                <a:headEnd/>
                <a:tailEnd/>
              </a:ln>
            </p:spPr>
            <p:txBody>
              <a:bodyPr wrap="none" lIns="92075" tIns="46038" rIns="92075" bIns="46038" anchor="ctr"/>
              <a:lstStyle/>
              <a:p>
                <a:pPr algn="ctr" eaLnBrk="0" hangingPunct="0">
                  <a:defRPr/>
                </a:pPr>
                <a:endParaRPr lang="en-US" sz="1400" dirty="0">
                  <a:solidFill>
                    <a:schemeClr val="tx1">
                      <a:lumMod val="50000"/>
                    </a:schemeClr>
                  </a:solidFill>
                </a:endParaRPr>
              </a:p>
              <a:p>
                <a:pPr algn="ctr" eaLnBrk="0" hangingPunct="0">
                  <a:defRPr/>
                </a:pPr>
                <a:endParaRPr lang="en-US" sz="1400" dirty="0">
                  <a:solidFill>
                    <a:schemeClr val="tx1">
                      <a:lumMod val="50000"/>
                    </a:schemeClr>
                  </a:solidFill>
                </a:endParaRPr>
              </a:p>
            </p:txBody>
          </p:sp>
          <p:sp>
            <p:nvSpPr>
              <p:cNvPr id="53273" name="Oval 33"/>
              <p:cNvSpPr>
                <a:spLocks noChangeArrowheads="1"/>
              </p:cNvSpPr>
              <p:nvPr/>
            </p:nvSpPr>
            <p:spPr bwMode="blackWhite">
              <a:xfrm>
                <a:off x="3524"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PMON</a:t>
                </a:r>
              </a:p>
            </p:txBody>
          </p:sp>
          <p:sp>
            <p:nvSpPr>
              <p:cNvPr id="53274" name="Oval 34"/>
              <p:cNvSpPr>
                <a:spLocks noChangeArrowheads="1"/>
              </p:cNvSpPr>
              <p:nvPr/>
            </p:nvSpPr>
            <p:spPr bwMode="blackWhite">
              <a:xfrm>
                <a:off x="3124"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SMON</a:t>
                </a:r>
              </a:p>
            </p:txBody>
          </p:sp>
          <p:sp>
            <p:nvSpPr>
              <p:cNvPr id="53275" name="Oval 35"/>
              <p:cNvSpPr>
                <a:spLocks noChangeArrowheads="1"/>
              </p:cNvSpPr>
              <p:nvPr/>
            </p:nvSpPr>
            <p:spPr bwMode="blackWhite">
              <a:xfrm>
                <a:off x="476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Others</a:t>
                </a:r>
              </a:p>
            </p:txBody>
          </p:sp>
          <p:sp>
            <p:nvSpPr>
              <p:cNvPr id="53276" name="Text Box 36"/>
              <p:cNvSpPr txBox="1">
                <a:spLocks noChangeArrowheads="1"/>
              </p:cNvSpPr>
              <p:nvPr/>
            </p:nvSpPr>
            <p:spPr bwMode="blackWhite">
              <a:xfrm>
                <a:off x="3360" y="768"/>
                <a:ext cx="624" cy="167"/>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chemeClr val="tx1">
                        <a:lumMod val="50000"/>
                      </a:schemeClr>
                    </a:solidFill>
                  </a:rPr>
                  <a:t>Instance</a:t>
                </a:r>
              </a:p>
            </p:txBody>
          </p:sp>
          <p:sp>
            <p:nvSpPr>
              <p:cNvPr id="53277" name="Oval 37"/>
              <p:cNvSpPr>
                <a:spLocks noChangeArrowheads="1"/>
              </p:cNvSpPr>
              <p:nvPr/>
            </p:nvSpPr>
            <p:spPr bwMode="blackWhite">
              <a:xfrm>
                <a:off x="3946"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RECO</a:t>
                </a:r>
              </a:p>
            </p:txBody>
          </p:sp>
          <p:sp>
            <p:nvSpPr>
              <p:cNvPr id="53278" name="Oval 39"/>
              <p:cNvSpPr>
                <a:spLocks noChangeArrowheads="1"/>
              </p:cNvSpPr>
              <p:nvPr/>
            </p:nvSpPr>
            <p:spPr bwMode="blackWhite">
              <a:xfrm>
                <a:off x="19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DBW</a:t>
                </a:r>
                <a:r>
                  <a:rPr lang="en-US" sz="1200" i="1" dirty="0">
                    <a:solidFill>
                      <a:schemeClr val="tx1">
                        <a:lumMod val="50000"/>
                      </a:schemeClr>
                    </a:solidFill>
                  </a:rPr>
                  <a:t>n</a:t>
                </a:r>
              </a:p>
            </p:txBody>
          </p:sp>
          <p:sp>
            <p:nvSpPr>
              <p:cNvPr id="53279" name="Oval 40"/>
              <p:cNvSpPr>
                <a:spLocks noChangeArrowheads="1"/>
              </p:cNvSpPr>
              <p:nvPr/>
            </p:nvSpPr>
            <p:spPr bwMode="blackWhite">
              <a:xfrm>
                <a:off x="27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LGWR</a:t>
                </a:r>
              </a:p>
            </p:txBody>
          </p:sp>
          <p:sp>
            <p:nvSpPr>
              <p:cNvPr id="53280" name="Oval 41"/>
              <p:cNvSpPr>
                <a:spLocks noChangeArrowheads="1"/>
              </p:cNvSpPr>
              <p:nvPr/>
            </p:nvSpPr>
            <p:spPr bwMode="blackWhite">
              <a:xfrm>
                <a:off x="23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CKPT</a:t>
                </a:r>
              </a:p>
            </p:txBody>
          </p:sp>
          <p:sp>
            <p:nvSpPr>
              <p:cNvPr id="53281" name="AutoShape 58"/>
              <p:cNvSpPr>
                <a:spLocks noChangeArrowheads="1"/>
              </p:cNvSpPr>
              <p:nvPr/>
            </p:nvSpPr>
            <p:spPr bwMode="blackWhite">
              <a:xfrm>
                <a:off x="1920" y="925"/>
                <a:ext cx="3312" cy="1169"/>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p>
                <a:pPr algn="ctr" eaLnBrk="0" hangingPunct="0">
                  <a:defRPr/>
                </a:pPr>
                <a:endParaRPr lang="en-US" sz="1400" dirty="0">
                  <a:solidFill>
                    <a:schemeClr val="tx1">
                      <a:lumMod val="50000"/>
                    </a:schemeClr>
                  </a:solidFill>
                </a:endParaRPr>
              </a:p>
            </p:txBody>
          </p:sp>
          <p:sp>
            <p:nvSpPr>
              <p:cNvPr id="53282" name="Rectangle 59"/>
              <p:cNvSpPr>
                <a:spLocks noChangeArrowheads="1"/>
              </p:cNvSpPr>
              <p:nvPr/>
            </p:nvSpPr>
            <p:spPr bwMode="blackWhite">
              <a:xfrm>
                <a:off x="2008" y="1636"/>
                <a:ext cx="935" cy="392"/>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ctr">
                  <a:defRPr/>
                </a:pPr>
                <a:endParaRPr lang="en-US" dirty="0">
                  <a:solidFill>
                    <a:schemeClr val="tx1">
                      <a:lumMod val="50000"/>
                    </a:schemeClr>
                  </a:solidFill>
                  <a:latin typeface="Arial" charset="0"/>
                  <a:cs typeface="Arial" charset="0"/>
                </a:endParaRPr>
              </a:p>
            </p:txBody>
          </p:sp>
          <p:sp>
            <p:nvSpPr>
              <p:cNvPr id="53283" name="Rectangle 60"/>
              <p:cNvSpPr>
                <a:spLocks noChangeArrowheads="1"/>
              </p:cNvSpPr>
              <p:nvPr/>
            </p:nvSpPr>
            <p:spPr bwMode="blackWhite">
              <a:xfrm>
                <a:off x="3031" y="1636"/>
                <a:ext cx="596" cy="392"/>
              </a:xfrm>
              <a:prstGeom prst="rect">
                <a:avLst/>
              </a:prstGeom>
              <a:solidFill>
                <a:srgbClr val="FFCCCC"/>
              </a:solidFill>
              <a:ln w="28575">
                <a:solidFill>
                  <a:schemeClr val="tx1"/>
                </a:solidFill>
                <a:miter lim="800000"/>
                <a:headEnd/>
                <a:tailEnd/>
              </a:ln>
            </p:spPr>
            <p:txBody>
              <a:bodyPr wrap="none" lIns="92075" tIns="46038" rIns="92075" bIns="46038" anchor="ctr"/>
              <a:lstStyle/>
              <a:p>
                <a:pPr algn="ctr">
                  <a:defRPr/>
                </a:pPr>
                <a:endParaRPr lang="en-US" dirty="0">
                  <a:solidFill>
                    <a:schemeClr val="tx1">
                      <a:lumMod val="50000"/>
                    </a:schemeClr>
                  </a:solidFill>
                  <a:latin typeface="Arial" charset="0"/>
                  <a:cs typeface="Arial" charset="0"/>
                </a:endParaRPr>
              </a:p>
            </p:txBody>
          </p:sp>
          <p:sp>
            <p:nvSpPr>
              <p:cNvPr id="53284" name="Rectangle 61"/>
              <p:cNvSpPr>
                <a:spLocks noChangeArrowheads="1"/>
              </p:cNvSpPr>
              <p:nvPr/>
            </p:nvSpPr>
            <p:spPr bwMode="blackWhite">
              <a:xfrm>
                <a:off x="2008" y="998"/>
                <a:ext cx="920" cy="596"/>
              </a:xfrm>
              <a:prstGeom prst="rect">
                <a:avLst/>
              </a:prstGeom>
              <a:solidFill>
                <a:srgbClr val="CC99FF"/>
              </a:solidFill>
              <a:ln w="28575">
                <a:solidFill>
                  <a:schemeClr val="tx1"/>
                </a:solidFill>
                <a:miter lim="800000"/>
                <a:headEnd/>
                <a:tailEnd/>
              </a:ln>
            </p:spPr>
            <p:txBody>
              <a:bodyPr wrap="none" lIns="92075" tIns="46038" rIns="92075" bIns="46038" anchor="ctr"/>
              <a:lstStyle/>
              <a:p>
                <a:pPr algn="ctr">
                  <a:defRPr/>
                </a:pPr>
                <a:endParaRPr lang="en-US" dirty="0">
                  <a:solidFill>
                    <a:schemeClr val="tx1">
                      <a:lumMod val="50000"/>
                    </a:schemeClr>
                  </a:solidFill>
                  <a:latin typeface="Arial" charset="0"/>
                  <a:cs typeface="Arial" charset="0"/>
                </a:endParaRPr>
              </a:p>
            </p:txBody>
          </p:sp>
          <p:sp>
            <p:nvSpPr>
              <p:cNvPr id="53285" name="Text Box 62"/>
              <p:cNvSpPr txBox="1">
                <a:spLocks noChangeArrowheads="1"/>
              </p:cNvSpPr>
              <p:nvPr/>
            </p:nvSpPr>
            <p:spPr bwMode="gray">
              <a:xfrm>
                <a:off x="2055" y="1199"/>
                <a:ext cx="826" cy="194"/>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tx1">
                        <a:lumMod val="50000"/>
                      </a:schemeClr>
                    </a:solidFill>
                  </a:rPr>
                  <a:t>Shared pool</a:t>
                </a:r>
              </a:p>
            </p:txBody>
          </p:sp>
          <p:sp>
            <p:nvSpPr>
              <p:cNvPr id="53286" name="Rectangle 63"/>
              <p:cNvSpPr>
                <a:spLocks noChangeArrowheads="1"/>
              </p:cNvSpPr>
              <p:nvPr/>
            </p:nvSpPr>
            <p:spPr bwMode="blackWhite">
              <a:xfrm>
                <a:off x="3038" y="990"/>
                <a:ext cx="1282" cy="597"/>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Database</a:t>
                </a:r>
                <a:br>
                  <a:rPr lang="en-US" sz="1400" dirty="0">
                    <a:solidFill>
                      <a:schemeClr val="tx1">
                        <a:lumMod val="50000"/>
                      </a:schemeClr>
                    </a:solidFill>
                  </a:rPr>
                </a:br>
                <a:r>
                  <a:rPr lang="en-US" sz="1400" dirty="0">
                    <a:solidFill>
                      <a:schemeClr val="tx1">
                        <a:lumMod val="50000"/>
                      </a:schemeClr>
                    </a:solidFill>
                  </a:rPr>
                  <a:t>buffer</a:t>
                </a:r>
                <a:br>
                  <a:rPr lang="en-US" sz="1400" dirty="0">
                    <a:solidFill>
                      <a:schemeClr val="tx1">
                        <a:lumMod val="50000"/>
                      </a:schemeClr>
                    </a:solidFill>
                  </a:rPr>
                </a:br>
                <a:r>
                  <a:rPr lang="en-US" sz="1400" dirty="0">
                    <a:solidFill>
                      <a:schemeClr val="tx1">
                        <a:lumMod val="50000"/>
                      </a:schemeClr>
                    </a:solidFill>
                  </a:rPr>
                  <a:t>cache</a:t>
                </a:r>
              </a:p>
            </p:txBody>
          </p:sp>
          <p:sp>
            <p:nvSpPr>
              <p:cNvPr id="53287" name="Rectangle 65"/>
              <p:cNvSpPr>
                <a:spLocks noChangeArrowheads="1"/>
              </p:cNvSpPr>
              <p:nvPr/>
            </p:nvSpPr>
            <p:spPr bwMode="blackWhite">
              <a:xfrm>
                <a:off x="3690" y="1629"/>
                <a:ext cx="611" cy="392"/>
              </a:xfrm>
              <a:prstGeom prst="rect">
                <a:avLst/>
              </a:prstGeom>
              <a:solidFill>
                <a:srgbClr val="FFCCCC"/>
              </a:solidFill>
              <a:ln w="28575">
                <a:solidFill>
                  <a:schemeClr val="tx1"/>
                </a:solidFill>
                <a:miter lim="800000"/>
                <a:headEnd/>
                <a:tailEnd/>
              </a:ln>
            </p:spPr>
            <p:txBody>
              <a:bodyPr wrap="none" lIns="92075" tIns="46038" rIns="92075" bIns="46038" anchor="ctr"/>
              <a:lstStyle/>
              <a:p>
                <a:pPr algn="ctr" defTabSz="228600" eaLnBrk="0" hangingPunct="0">
                  <a:lnSpc>
                    <a:spcPct val="80000"/>
                  </a:lnSpc>
                  <a:spcBef>
                    <a:spcPct val="40000"/>
                  </a:spcBef>
                  <a:defRPr/>
                </a:pPr>
                <a:endParaRPr lang="en-US" sz="1400" dirty="0">
                  <a:solidFill>
                    <a:schemeClr val="tx1">
                      <a:lumMod val="50000"/>
                    </a:schemeClr>
                  </a:solidFill>
                  <a:sym typeface="Wingdings" pitchFamily="2" charset="2"/>
                </a:endParaRPr>
              </a:p>
            </p:txBody>
          </p:sp>
          <p:sp>
            <p:nvSpPr>
              <p:cNvPr id="53288" name="Text Box 66"/>
              <p:cNvSpPr txBox="1">
                <a:spLocks noChangeArrowheads="1"/>
              </p:cNvSpPr>
              <p:nvPr/>
            </p:nvSpPr>
            <p:spPr bwMode="gray">
              <a:xfrm>
                <a:off x="3694" y="1660"/>
                <a:ext cx="603" cy="330"/>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tx1">
                        <a:lumMod val="50000"/>
                      </a:schemeClr>
                    </a:solidFill>
                  </a:rPr>
                  <a:t>Streams pool</a:t>
                </a:r>
              </a:p>
            </p:txBody>
          </p:sp>
          <p:sp>
            <p:nvSpPr>
              <p:cNvPr id="53289" name="Text Box 67"/>
              <p:cNvSpPr txBox="1">
                <a:spLocks noChangeArrowheads="1"/>
              </p:cNvSpPr>
              <p:nvPr/>
            </p:nvSpPr>
            <p:spPr bwMode="gray">
              <a:xfrm>
                <a:off x="2100" y="1736"/>
                <a:ext cx="751" cy="192"/>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bg1"/>
                    </a:solidFill>
                  </a:rPr>
                  <a:t>Large pool</a:t>
                </a:r>
              </a:p>
            </p:txBody>
          </p:sp>
          <p:sp>
            <p:nvSpPr>
              <p:cNvPr id="53290" name="Text Box 68"/>
              <p:cNvSpPr txBox="1">
                <a:spLocks noChangeArrowheads="1"/>
              </p:cNvSpPr>
              <p:nvPr/>
            </p:nvSpPr>
            <p:spPr bwMode="gray">
              <a:xfrm>
                <a:off x="2987" y="1735"/>
                <a:ext cx="683" cy="194"/>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tx1">
                        <a:lumMod val="50000"/>
                      </a:schemeClr>
                    </a:solidFill>
                  </a:rPr>
                  <a:t>Java pool</a:t>
                </a:r>
              </a:p>
            </p:txBody>
          </p:sp>
          <p:sp>
            <p:nvSpPr>
              <p:cNvPr id="53291" name="Oval 72"/>
              <p:cNvSpPr>
                <a:spLocks noChangeArrowheads="1"/>
              </p:cNvSpPr>
              <p:nvPr/>
            </p:nvSpPr>
            <p:spPr bwMode="blackWhite">
              <a:xfrm>
                <a:off x="4359" y="2130"/>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ARCn</a:t>
                </a:r>
              </a:p>
            </p:txBody>
          </p:sp>
        </p:grpSp>
        <p:sp>
          <p:nvSpPr>
            <p:cNvPr id="53262" name="Freeform 76"/>
            <p:cNvSpPr>
              <a:spLocks/>
            </p:cNvSpPr>
            <p:nvPr/>
          </p:nvSpPr>
          <p:spPr bwMode="auto">
            <a:xfrm>
              <a:off x="2894012" y="2971800"/>
              <a:ext cx="685800" cy="1905000"/>
            </a:xfrm>
            <a:custGeom>
              <a:avLst/>
              <a:gdLst>
                <a:gd name="T0" fmla="*/ 0 w 432"/>
                <a:gd name="T1" fmla="*/ 2147483647 h 1200"/>
                <a:gd name="T2" fmla="*/ 0 w 432"/>
                <a:gd name="T3" fmla="*/ 2147483647 h 1200"/>
                <a:gd name="T4" fmla="*/ 2147483647 w 432"/>
                <a:gd name="T5" fmla="*/ 2147483647 h 1200"/>
                <a:gd name="T6" fmla="*/ 2147483647 w 432"/>
                <a:gd name="T7" fmla="*/ 0 h 1200"/>
                <a:gd name="T8" fmla="*/ 0 60000 65536"/>
                <a:gd name="T9" fmla="*/ 0 60000 65536"/>
                <a:gd name="T10" fmla="*/ 0 60000 65536"/>
                <a:gd name="T11" fmla="*/ 0 60000 65536"/>
                <a:gd name="T12" fmla="*/ 0 w 432"/>
                <a:gd name="T13" fmla="*/ 0 h 1200"/>
                <a:gd name="T14" fmla="*/ 432 w 432"/>
                <a:gd name="T15" fmla="*/ 1200 h 1200"/>
              </a:gdLst>
              <a:ahLst/>
              <a:cxnLst>
                <a:cxn ang="T8">
                  <a:pos x="T0" y="T1"/>
                </a:cxn>
                <a:cxn ang="T9">
                  <a:pos x="T2" y="T3"/>
                </a:cxn>
                <a:cxn ang="T10">
                  <a:pos x="T4" y="T5"/>
                </a:cxn>
                <a:cxn ang="T11">
                  <a:pos x="T6" y="T7"/>
                </a:cxn>
              </a:cxnLst>
              <a:rect l="T12" t="T13" r="T14" b="T15"/>
              <a:pathLst>
                <a:path w="432" h="1200">
                  <a:moveTo>
                    <a:pt x="0" y="1200"/>
                  </a:moveTo>
                  <a:lnTo>
                    <a:pt x="0" y="576"/>
                  </a:lnTo>
                  <a:lnTo>
                    <a:pt x="432" y="576"/>
                  </a:lnTo>
                  <a:lnTo>
                    <a:pt x="432"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53263" name="Freeform 77"/>
            <p:cNvSpPr>
              <a:spLocks/>
            </p:cNvSpPr>
            <p:nvPr/>
          </p:nvSpPr>
          <p:spPr bwMode="gray">
            <a:xfrm>
              <a:off x="2360612" y="2590800"/>
              <a:ext cx="762000" cy="533400"/>
            </a:xfrm>
            <a:custGeom>
              <a:avLst/>
              <a:gdLst>
                <a:gd name="T0" fmla="*/ 0 w 480"/>
                <a:gd name="T1" fmla="*/ 2147483647 h 336"/>
                <a:gd name="T2" fmla="*/ 0 w 480"/>
                <a:gd name="T3" fmla="*/ 0 h 336"/>
                <a:gd name="T4" fmla="*/ 2147483647 w 480"/>
                <a:gd name="T5" fmla="*/ 0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336"/>
                  </a:moveTo>
                  <a:lnTo>
                    <a:pt x="0" y="0"/>
                  </a:lnTo>
                  <a:lnTo>
                    <a:pt x="480" y="0"/>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53264" name="Freeform 78"/>
            <p:cNvSpPr>
              <a:spLocks/>
            </p:cNvSpPr>
            <p:nvPr/>
          </p:nvSpPr>
          <p:spPr bwMode="gray">
            <a:xfrm>
              <a:off x="2741612" y="2819400"/>
              <a:ext cx="381000" cy="304800"/>
            </a:xfrm>
            <a:custGeom>
              <a:avLst/>
              <a:gdLst>
                <a:gd name="T0" fmla="*/ 2147483647 w 240"/>
                <a:gd name="T1" fmla="*/ 0 h 192"/>
                <a:gd name="T2" fmla="*/ 0 w 240"/>
                <a:gd name="T3" fmla="*/ 0 h 192"/>
                <a:gd name="T4" fmla="*/ 0 w 240"/>
                <a:gd name="T5" fmla="*/ 2147483647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0"/>
                  </a:moveTo>
                  <a:lnTo>
                    <a:pt x="0" y="0"/>
                  </a:lnTo>
                  <a:lnTo>
                    <a:pt x="0" y="192"/>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53265" name="Freeform 79"/>
            <p:cNvSpPr>
              <a:spLocks/>
            </p:cNvSpPr>
            <p:nvPr/>
          </p:nvSpPr>
          <p:spPr bwMode="auto">
            <a:xfrm>
              <a:off x="5408612" y="3945731"/>
              <a:ext cx="954087" cy="638175"/>
            </a:xfrm>
            <a:custGeom>
              <a:avLst/>
              <a:gdLst>
                <a:gd name="T0" fmla="*/ 2147483647 w 338"/>
                <a:gd name="T1" fmla="*/ 0 h 384"/>
                <a:gd name="T2" fmla="*/ 0 w 338"/>
                <a:gd name="T3" fmla="*/ 2147483647 h 384"/>
                <a:gd name="T4" fmla="*/ 2147483647 w 338"/>
                <a:gd name="T5" fmla="*/ 2147483647 h 384"/>
                <a:gd name="T6" fmla="*/ 0 60000 65536"/>
                <a:gd name="T7" fmla="*/ 0 60000 65536"/>
                <a:gd name="T8" fmla="*/ 0 60000 65536"/>
                <a:gd name="T9" fmla="*/ 0 w 338"/>
                <a:gd name="T10" fmla="*/ 0 h 384"/>
                <a:gd name="T11" fmla="*/ 338 w 338"/>
                <a:gd name="T12" fmla="*/ 384 h 384"/>
              </a:gdLst>
              <a:ahLst/>
              <a:cxnLst>
                <a:cxn ang="T6">
                  <a:pos x="T0" y="T1"/>
                </a:cxn>
                <a:cxn ang="T7">
                  <a:pos x="T2" y="T3"/>
                </a:cxn>
                <a:cxn ang="T8">
                  <a:pos x="T4" y="T5"/>
                </a:cxn>
              </a:cxnLst>
              <a:rect l="T9" t="T10" r="T11" b="T12"/>
              <a:pathLst>
                <a:path w="338" h="384">
                  <a:moveTo>
                    <a:pt x="2" y="0"/>
                  </a:moveTo>
                  <a:lnTo>
                    <a:pt x="0" y="384"/>
                  </a:lnTo>
                  <a:lnTo>
                    <a:pt x="338" y="384"/>
                  </a:lnTo>
                </a:path>
              </a:pathLst>
            </a:custGeom>
            <a:noFill/>
            <a:ln w="28575" cap="flat" cmpd="sng">
              <a:solidFill>
                <a:schemeClr val="tx1"/>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3266" name="Freeform 80"/>
            <p:cNvSpPr>
              <a:spLocks/>
            </p:cNvSpPr>
            <p:nvPr/>
          </p:nvSpPr>
          <p:spPr bwMode="auto">
            <a:xfrm>
              <a:off x="8042274" y="3929064"/>
              <a:ext cx="942392" cy="671512"/>
            </a:xfrm>
            <a:custGeom>
              <a:avLst/>
              <a:gdLst>
                <a:gd name="T0" fmla="*/ 0 w 528"/>
                <a:gd name="T1" fmla="*/ 2147483647 h 432"/>
                <a:gd name="T2" fmla="*/ 2147483647 w 528"/>
                <a:gd name="T3" fmla="*/ 2147483647 h 432"/>
                <a:gd name="T4" fmla="*/ 2147483647 w 528"/>
                <a:gd name="T5" fmla="*/ 0 h 432"/>
                <a:gd name="T6" fmla="*/ 0 60000 65536"/>
                <a:gd name="T7" fmla="*/ 0 60000 65536"/>
                <a:gd name="T8" fmla="*/ 0 60000 65536"/>
                <a:gd name="T9" fmla="*/ 0 w 528"/>
                <a:gd name="T10" fmla="*/ 0 h 432"/>
                <a:gd name="T11" fmla="*/ 528 w 528"/>
                <a:gd name="T12" fmla="*/ 432 h 432"/>
              </a:gdLst>
              <a:ahLst/>
              <a:cxnLst>
                <a:cxn ang="T6">
                  <a:pos x="T0" y="T1"/>
                </a:cxn>
                <a:cxn ang="T7">
                  <a:pos x="T2" y="T3"/>
                </a:cxn>
                <a:cxn ang="T8">
                  <a:pos x="T4" y="T5"/>
                </a:cxn>
              </a:cxnLst>
              <a:rect l="T9" t="T10" r="T11" b="T12"/>
              <a:pathLst>
                <a:path w="528" h="432">
                  <a:moveTo>
                    <a:pt x="0" y="432"/>
                  </a:moveTo>
                  <a:lnTo>
                    <a:pt x="528" y="432"/>
                  </a:lnTo>
                  <a:lnTo>
                    <a:pt x="528" y="0"/>
                  </a:lnTo>
                </a:path>
              </a:pathLst>
            </a:custGeom>
            <a:noFill/>
            <a:ln w="28575" cap="flat" cmpd="sng">
              <a:solidFill>
                <a:schemeClr val="tx1"/>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3" name="Group 129"/>
            <p:cNvGrpSpPr>
              <a:grpSpLocks/>
            </p:cNvGrpSpPr>
            <p:nvPr/>
          </p:nvGrpSpPr>
          <p:grpSpPr bwMode="auto">
            <a:xfrm>
              <a:off x="8456613" y="1676400"/>
              <a:ext cx="1295395" cy="1033553"/>
              <a:chOff x="3168" y="2680"/>
              <a:chExt cx="1283" cy="1001"/>
            </a:xfrm>
            <a:solidFill>
              <a:srgbClr val="FFFF99"/>
            </a:solidFill>
          </p:grpSpPr>
          <p:sp>
            <p:nvSpPr>
              <p:cNvPr id="45"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46"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47"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5"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6"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7"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8"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9"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0"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1"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2"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3" name="Freeform 101"/>
              <p:cNvSpPr>
                <a:spLocks/>
              </p:cNvSpPr>
              <p:nvPr/>
            </p:nvSpPr>
            <p:spPr bwMode="blackWhite">
              <a:xfrm>
                <a:off x="4259" y="3305"/>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sm" len="sm"/>
                <a:tailEnd type="triangle" w="lg" len="lg"/>
              </a:ln>
              <a:effectLst/>
            </p:spPr>
            <p:txBody>
              <a:bodyPr/>
              <a:lstStyle/>
              <a:p>
                <a:pPr algn="ctr">
                  <a:defRPr/>
                </a:pPr>
                <a:endParaRPr lang="en-US" dirty="0">
                  <a:latin typeface="Arial" charset="0"/>
                  <a:cs typeface="Arial" charset="0"/>
                </a:endParaRPr>
              </a:p>
            </p:txBody>
          </p:sp>
          <p:sp>
            <p:nvSpPr>
              <p:cNvPr id="64" name="Freeform 102"/>
              <p:cNvSpPr>
                <a:spLocks/>
              </p:cNvSpPr>
              <p:nvPr/>
            </p:nvSpPr>
            <p:spPr bwMode="blackWhite">
              <a:xfrm>
                <a:off x="3168" y="2722"/>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lg" len="lg"/>
              </a:ln>
              <a:effectLst/>
            </p:spPr>
            <p:txBody>
              <a:bodyPr/>
              <a:lstStyle/>
              <a:p>
                <a:pPr algn="ctr">
                  <a:defRPr/>
                </a:pPr>
                <a:endParaRPr lang="en-US" dirty="0">
                  <a:latin typeface="Arial" charset="0"/>
                  <a:cs typeface="Arial" charset="0"/>
                </a:endParaRPr>
              </a:p>
            </p:txBody>
          </p:sp>
        </p:grpSp>
        <p:sp>
          <p:nvSpPr>
            <p:cNvPr id="53268" name="Text Box 46"/>
            <p:cNvSpPr txBox="1">
              <a:spLocks noChangeArrowheads="1"/>
            </p:cNvSpPr>
            <p:nvPr/>
          </p:nvSpPr>
          <p:spPr bwMode="gray">
            <a:xfrm>
              <a:off x="8643111" y="1980691"/>
              <a:ext cx="944629" cy="44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rPr>
                <a:t>Redo log buffer</a:t>
              </a:r>
            </a:p>
          </p:txBody>
        </p:sp>
        <p:sp>
          <p:nvSpPr>
            <p:cNvPr id="53269" name="Rectangle 110"/>
            <p:cNvSpPr>
              <a:spLocks noChangeArrowheads="1"/>
            </p:cNvSpPr>
            <p:nvPr/>
          </p:nvSpPr>
          <p:spPr bwMode="blackWhite">
            <a:xfrm>
              <a:off x="8647112" y="2743200"/>
              <a:ext cx="1028700" cy="6096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53270" name="Text Box 118"/>
            <p:cNvSpPr txBox="1">
              <a:spLocks noChangeArrowheads="1"/>
            </p:cNvSpPr>
            <p:nvPr/>
          </p:nvSpPr>
          <p:spPr bwMode="gray">
            <a:xfrm>
              <a:off x="8575507" y="2895600"/>
              <a:ext cx="117871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7011" y="4557890"/>
              <a:ext cx="1181100" cy="1495425"/>
            </a:xfrm>
            <a:prstGeom prst="rect">
              <a:avLst/>
            </a:prstGeom>
          </p:spPr>
        </p:pic>
      </p:grpSp>
    </p:spTree>
    <p:custDataLst>
      <p:tags r:id="rId1"/>
    </p:custDataLst>
    <p:extLst>
      <p:ext uri="{BB962C8B-B14F-4D97-AF65-F5344CB8AC3E}">
        <p14:creationId xmlns:p14="http://schemas.microsoft.com/office/powerpoint/2010/main" val="692323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en-US" altLang="en-US" dirty="0"/>
          </a:p>
        </p:txBody>
      </p:sp>
      <p:sp>
        <p:nvSpPr>
          <p:cNvPr id="54275"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5503547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List the major architectural components of Oracle Database</a:t>
            </a:r>
          </a:p>
          <a:p>
            <a:pPr lvl="1"/>
            <a:r>
              <a:rPr lang="en-US" dirty="0"/>
              <a:t>Explain memory structures</a:t>
            </a:r>
          </a:p>
          <a:p>
            <a:pPr lvl="1"/>
            <a:r>
              <a:rPr lang="en-US" dirty="0"/>
              <a:t>Describe background processes </a:t>
            </a:r>
          </a:p>
          <a:p>
            <a:pPr lvl="1"/>
            <a:r>
              <a:rPr lang="en-US" dirty="0"/>
              <a:t>Correlate logical and physical storage structures</a:t>
            </a:r>
          </a:p>
          <a:p>
            <a:pPr lvl="1"/>
            <a:r>
              <a:rPr lang="en-US" dirty="0"/>
              <a:t>Describe multitenant architecture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737" y="4322234"/>
            <a:ext cx="2266950" cy="1714500"/>
          </a:xfrm>
          <a:prstGeom prst="rect">
            <a:avLst/>
          </a:prstGeom>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729269" y="968022"/>
            <a:ext cx="8730287" cy="5168103"/>
            <a:chOff x="830654" y="1268641"/>
            <a:chExt cx="7482693" cy="3030071"/>
          </a:xfrm>
        </p:grpSpPr>
        <p:sp>
          <p:nvSpPr>
            <p:cNvPr id="52" name="Freeform 5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3" name="Rounded Rectangle 5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9218" name="Rectangle 180"/>
          <p:cNvSpPr>
            <a:spLocks noGrp="1" noChangeArrowheads="1"/>
          </p:cNvSpPr>
          <p:nvPr>
            <p:ph type="title"/>
          </p:nvPr>
        </p:nvSpPr>
        <p:spPr>
          <a:xfrm>
            <a:off x="1046847" y="199041"/>
            <a:ext cx="10133230" cy="478979"/>
          </a:xfrm>
        </p:spPr>
        <p:txBody>
          <a:bodyPr>
            <a:normAutofit fontScale="90000"/>
          </a:bodyPr>
          <a:lstStyle/>
          <a:p>
            <a:pPr eaLnBrk="1" hangingPunct="1"/>
            <a:r>
              <a:rPr lang="en-US" altLang="en-US" dirty="0"/>
              <a:t>Oracle Database Memory Structures</a:t>
            </a:r>
            <a:endParaRPr lang="en-US" altLang="en-US" dirty="0">
              <a:solidFill>
                <a:srgbClr val="0000FF"/>
              </a:solidFill>
            </a:endParaRPr>
          </a:p>
        </p:txBody>
      </p:sp>
      <p:grpSp>
        <p:nvGrpSpPr>
          <p:cNvPr id="9219" name="Group 49"/>
          <p:cNvGrpSpPr>
            <a:grpSpLocks/>
          </p:cNvGrpSpPr>
          <p:nvPr/>
        </p:nvGrpSpPr>
        <p:grpSpPr bwMode="auto">
          <a:xfrm>
            <a:off x="2436812" y="1092200"/>
            <a:ext cx="7315200" cy="4851400"/>
            <a:chOff x="914400" y="1309688"/>
            <a:chExt cx="7315200" cy="4850844"/>
          </a:xfrm>
        </p:grpSpPr>
        <p:sp>
          <p:nvSpPr>
            <p:cNvPr id="9220" name="Oval 107"/>
            <p:cNvSpPr>
              <a:spLocks noChangeArrowheads="1"/>
            </p:cNvSpPr>
            <p:nvPr/>
          </p:nvSpPr>
          <p:spPr bwMode="blackWhite">
            <a:xfrm>
              <a:off x="1162050" y="2514462"/>
              <a:ext cx="1279525" cy="731754"/>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Server</a:t>
              </a:r>
              <a:br>
                <a:rPr lang="en-US" sz="1400" dirty="0">
                  <a:solidFill>
                    <a:srgbClr val="000000"/>
                  </a:solidFill>
                </a:rPr>
              </a:br>
              <a:r>
                <a:rPr lang="en-US" sz="1400" dirty="0">
                  <a:solidFill>
                    <a:srgbClr val="000000"/>
                  </a:solidFill>
                </a:rPr>
                <a:t>process 1</a:t>
              </a:r>
            </a:p>
          </p:txBody>
        </p:sp>
        <p:sp>
          <p:nvSpPr>
            <p:cNvPr id="9221" name="AutoShape 108"/>
            <p:cNvSpPr>
              <a:spLocks noChangeArrowheads="1"/>
            </p:cNvSpPr>
            <p:nvPr/>
          </p:nvSpPr>
          <p:spPr bwMode="blackWhite">
            <a:xfrm>
              <a:off x="914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9222" name="Rectangle 109"/>
            <p:cNvSpPr>
              <a:spLocks noChangeArrowheads="1"/>
            </p:cNvSpPr>
            <p:nvPr/>
          </p:nvSpPr>
          <p:spPr bwMode="blackWhite">
            <a:xfrm>
              <a:off x="1066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chemeClr val="bg1"/>
                </a:solidFill>
              </a:endParaRPr>
            </a:p>
          </p:txBody>
        </p:sp>
        <p:sp>
          <p:nvSpPr>
            <p:cNvPr id="9223" name="Rectangle 110"/>
            <p:cNvSpPr>
              <a:spLocks noChangeArrowheads="1"/>
            </p:cNvSpPr>
            <p:nvPr/>
          </p:nvSpPr>
          <p:spPr bwMode="blackWhite">
            <a:xfrm>
              <a:off x="2841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4" name="Rectangle 111"/>
            <p:cNvSpPr>
              <a:spLocks noChangeArrowheads="1"/>
            </p:cNvSpPr>
            <p:nvPr/>
          </p:nvSpPr>
          <p:spPr bwMode="blackWhite">
            <a:xfrm>
              <a:off x="1066800" y="3868738"/>
              <a:ext cx="15843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5" name="Text Box 112"/>
            <p:cNvSpPr txBox="1">
              <a:spLocks noChangeArrowheads="1"/>
            </p:cNvSpPr>
            <p:nvPr/>
          </p:nvSpPr>
          <p:spPr bwMode="gray">
            <a:xfrm>
              <a:off x="12192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9226" name="Rectangle 113"/>
            <p:cNvSpPr>
              <a:spLocks noChangeArrowheads="1"/>
            </p:cNvSpPr>
            <p:nvPr/>
          </p:nvSpPr>
          <p:spPr bwMode="blackWhite">
            <a:xfrm>
              <a:off x="2819400" y="3854158"/>
              <a:ext cx="2286000" cy="1044455"/>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9227" name="Rectangle 115"/>
            <p:cNvSpPr>
              <a:spLocks noChangeArrowheads="1"/>
            </p:cNvSpPr>
            <p:nvPr/>
          </p:nvSpPr>
          <p:spPr bwMode="blackWhite">
            <a:xfrm>
              <a:off x="39465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9228" name="Text Box 116"/>
            <p:cNvSpPr txBox="1">
              <a:spLocks noChangeArrowheads="1"/>
            </p:cNvSpPr>
            <p:nvPr/>
          </p:nvSpPr>
          <p:spPr bwMode="gray">
            <a:xfrm>
              <a:off x="3908425" y="5060950"/>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9229" name="Text Box 117"/>
            <p:cNvSpPr txBox="1">
              <a:spLocks noChangeArrowheads="1"/>
            </p:cNvSpPr>
            <p:nvPr/>
          </p:nvSpPr>
          <p:spPr bwMode="gray">
            <a:xfrm>
              <a:off x="1231900" y="5144211"/>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9230" name="Text Box 118"/>
            <p:cNvSpPr txBox="1">
              <a:spLocks noChangeArrowheads="1"/>
            </p:cNvSpPr>
            <p:nvPr/>
          </p:nvSpPr>
          <p:spPr bwMode="gray">
            <a:xfrm>
              <a:off x="2811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9231" name="AutoShape 119"/>
            <p:cNvSpPr>
              <a:spLocks noChangeArrowheads="1"/>
            </p:cNvSpPr>
            <p:nvPr/>
          </p:nvSpPr>
          <p:spPr bwMode="blackWhite">
            <a:xfrm>
              <a:off x="2228850" y="16906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9232" name="Text Box 125"/>
            <p:cNvSpPr txBox="1">
              <a:spLocks noChangeArrowheads="1"/>
            </p:cNvSpPr>
            <p:nvPr/>
          </p:nvSpPr>
          <p:spPr bwMode="gray">
            <a:xfrm>
              <a:off x="2381250" y="17668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9233" name="Text Box 126"/>
            <p:cNvSpPr txBox="1">
              <a:spLocks noChangeArrowheads="1"/>
            </p:cNvSpPr>
            <p:nvPr/>
          </p:nvSpPr>
          <p:spPr bwMode="auto">
            <a:xfrm>
              <a:off x="2348639" y="5791200"/>
              <a:ext cx="2929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9234" name="Text Box 127"/>
            <p:cNvSpPr txBox="1">
              <a:spLocks noChangeArrowheads="1"/>
            </p:cNvSpPr>
            <p:nvPr/>
          </p:nvSpPr>
          <p:spPr bwMode="auto">
            <a:xfrm>
              <a:off x="2057400" y="1309688"/>
              <a:ext cx="3044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Program Global Area (PGA)</a:t>
              </a:r>
            </a:p>
          </p:txBody>
        </p:sp>
        <p:sp>
          <p:nvSpPr>
            <p:cNvPr id="9235" name="Oval 133"/>
            <p:cNvSpPr>
              <a:spLocks noChangeArrowheads="1"/>
            </p:cNvSpPr>
            <p:nvPr/>
          </p:nvSpPr>
          <p:spPr bwMode="blackWhite">
            <a:xfrm>
              <a:off x="4876800" y="2544621"/>
              <a:ext cx="1279525" cy="731753"/>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Server</a:t>
              </a:r>
              <a:br>
                <a:rPr lang="en-US" sz="1400" dirty="0">
                  <a:solidFill>
                    <a:srgbClr val="000000"/>
                  </a:solidFill>
                </a:rPr>
              </a:br>
              <a:r>
                <a:rPr lang="en-US" sz="1400" dirty="0">
                  <a:solidFill>
                    <a:srgbClr val="000000"/>
                  </a:solidFill>
                </a:rPr>
                <a:t>process 2</a:t>
              </a:r>
            </a:p>
          </p:txBody>
        </p:sp>
        <p:sp>
          <p:nvSpPr>
            <p:cNvPr id="9236" name="Line 171"/>
            <p:cNvSpPr>
              <a:spLocks noChangeShapeType="1"/>
            </p:cNvSpPr>
            <p:nvPr/>
          </p:nvSpPr>
          <p:spPr bwMode="gray">
            <a:xfrm>
              <a:off x="180181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37" name="Rectangle 172"/>
            <p:cNvSpPr>
              <a:spLocks noChangeArrowheads="1"/>
            </p:cNvSpPr>
            <p:nvPr/>
          </p:nvSpPr>
          <p:spPr bwMode="blackWhite">
            <a:xfrm>
              <a:off x="3448050" y="1752549"/>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9238" name="AutoShape 173"/>
            <p:cNvSpPr>
              <a:spLocks noChangeArrowheads="1"/>
            </p:cNvSpPr>
            <p:nvPr/>
          </p:nvSpPr>
          <p:spPr bwMode="blackWhite">
            <a:xfrm>
              <a:off x="5867400" y="1689100"/>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9239" name="Text Box 174"/>
            <p:cNvSpPr txBox="1">
              <a:spLocks noChangeArrowheads="1"/>
            </p:cNvSpPr>
            <p:nvPr/>
          </p:nvSpPr>
          <p:spPr bwMode="gray">
            <a:xfrm>
              <a:off x="6019800" y="1765300"/>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9240" name="Rectangle 175"/>
            <p:cNvSpPr>
              <a:spLocks noChangeArrowheads="1"/>
            </p:cNvSpPr>
            <p:nvPr/>
          </p:nvSpPr>
          <p:spPr bwMode="blackWhite">
            <a:xfrm>
              <a:off x="7086600" y="1750962"/>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9241" name="Line 176"/>
            <p:cNvSpPr>
              <a:spLocks noChangeShapeType="1"/>
            </p:cNvSpPr>
            <p:nvPr/>
          </p:nvSpPr>
          <p:spPr bwMode="gray">
            <a:xfrm>
              <a:off x="551656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42" name="Text Box 177"/>
            <p:cNvSpPr txBox="1">
              <a:spLocks noChangeArrowheads="1"/>
            </p:cNvSpPr>
            <p:nvPr/>
          </p:nvSpPr>
          <p:spPr bwMode="auto">
            <a:xfrm>
              <a:off x="6559550" y="13096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PGA</a:t>
              </a:r>
            </a:p>
          </p:txBody>
        </p:sp>
        <p:sp>
          <p:nvSpPr>
            <p:cNvPr id="9243" name="Rectangle 110"/>
            <p:cNvSpPr>
              <a:spLocks noChangeArrowheads="1"/>
            </p:cNvSpPr>
            <p:nvPr/>
          </p:nvSpPr>
          <p:spPr bwMode="blackWhite">
            <a:xfrm>
              <a:off x="52959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4" name="Text Box 118"/>
            <p:cNvSpPr txBox="1">
              <a:spLocks noChangeArrowheads="1"/>
            </p:cNvSpPr>
            <p:nvPr/>
          </p:nvSpPr>
          <p:spPr bwMode="gray">
            <a:xfrm>
              <a:off x="52530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nvGrpSpPr>
            <p:cNvPr id="3" name="Group 129"/>
            <p:cNvGrpSpPr>
              <a:grpSpLocks/>
            </p:cNvGrpSpPr>
            <p:nvPr/>
          </p:nvGrpSpPr>
          <p:grpSpPr bwMode="auto">
            <a:xfrm>
              <a:off x="5181600" y="3886199"/>
              <a:ext cx="1295395" cy="1016000"/>
              <a:chOff x="3168" y="2680"/>
              <a:chExt cx="1283" cy="984"/>
            </a:xfrm>
            <a:solidFill>
              <a:srgbClr val="FFFF99"/>
            </a:solidFill>
          </p:grpSpPr>
          <p:sp>
            <p:nvSpPr>
              <p:cNvPr id="30"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1"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2"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3"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4"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5"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6"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7"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8"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Freeform 101"/>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49"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9246" name="Text Box 46"/>
            <p:cNvSpPr txBox="1">
              <a:spLocks noChangeArrowheads="1"/>
            </p:cNvSpPr>
            <p:nvPr/>
          </p:nvSpPr>
          <p:spPr bwMode="gray">
            <a:xfrm>
              <a:off x="5555762" y="4247485"/>
              <a:ext cx="547077" cy="300574"/>
            </a:xfrm>
            <a:prstGeom prst="rect">
              <a:avLst/>
            </a:prstGeom>
            <a:no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rPr>
                <a:t>Redo log buffer</a:t>
              </a:r>
            </a:p>
          </p:txBody>
        </p:sp>
      </p:grpSp>
    </p:spTree>
    <p:custDataLst>
      <p:tags r:id="rId1"/>
    </p:custDataLst>
    <p:extLst>
      <p:ext uri="{BB962C8B-B14F-4D97-AF65-F5344CB8AC3E}">
        <p14:creationId xmlns:p14="http://schemas.microsoft.com/office/powerpoint/2010/main" val="28759615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dirty="0"/>
          </a:p>
        </p:txBody>
      </p:sp>
      <p:sp>
        <p:nvSpPr>
          <p:cNvPr id="10243"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27131870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4945416" y="1371600"/>
            <a:ext cx="6559196" cy="4698275"/>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79" name="Rectangle 61"/>
          <p:cNvSpPr>
            <a:spLocks noGrp="1" noChangeArrowheads="1"/>
          </p:cNvSpPr>
          <p:nvPr>
            <p:ph type="title"/>
          </p:nvPr>
        </p:nvSpPr>
        <p:spPr/>
        <p:txBody>
          <a:bodyPr/>
          <a:lstStyle/>
          <a:p>
            <a:pPr eaLnBrk="1" hangingPunct="1"/>
            <a:r>
              <a:rPr lang="en-US" altLang="en-US" dirty="0"/>
              <a:t>Shared </a:t>
            </a:r>
            <a:r>
              <a:rPr lang="en-US" altLang="en-US" dirty="0" smtClean="0"/>
              <a:t>Pool</a:t>
            </a:r>
            <a:br>
              <a:rPr lang="en-US" altLang="en-US" dirty="0" smtClean="0"/>
            </a:br>
            <a:endParaRPr lang="en-US" altLang="en-US" dirty="0"/>
          </a:p>
        </p:txBody>
      </p:sp>
      <p:sp>
        <p:nvSpPr>
          <p:cNvPr id="11280" name="Rectangle 62"/>
          <p:cNvSpPr>
            <a:spLocks noGrp="1" noChangeArrowheads="1"/>
          </p:cNvSpPr>
          <p:nvPr>
            <p:ph idx="1"/>
          </p:nvPr>
        </p:nvSpPr>
        <p:spPr>
          <a:xfrm>
            <a:off x="622138" y="1242485"/>
            <a:ext cx="10944549" cy="2244026"/>
          </a:xfrm>
        </p:spPr>
        <p:txBody>
          <a:bodyPr/>
          <a:lstStyle/>
          <a:p>
            <a:pPr lvl="1" eaLnBrk="1" hangingPunct="1"/>
            <a:r>
              <a:rPr lang="en-US" altLang="en-US" dirty="0"/>
              <a:t>Is a portion of the SGA </a:t>
            </a:r>
          </a:p>
          <a:p>
            <a:pPr lvl="1" eaLnBrk="1" hangingPunct="1"/>
            <a:r>
              <a:rPr lang="en-US" altLang="en-US" dirty="0"/>
              <a:t>Contains:</a:t>
            </a:r>
          </a:p>
          <a:p>
            <a:pPr lvl="2" eaLnBrk="1" hangingPunct="1"/>
            <a:r>
              <a:rPr lang="en-US" altLang="en-US" dirty="0"/>
              <a:t>Library cache</a:t>
            </a:r>
          </a:p>
          <a:p>
            <a:pPr lvl="3" eaLnBrk="1" hangingPunct="1"/>
            <a:r>
              <a:rPr lang="en-US" altLang="en-US" dirty="0"/>
              <a:t>Shared SQL area</a:t>
            </a:r>
          </a:p>
          <a:p>
            <a:pPr lvl="2" eaLnBrk="1" hangingPunct="1"/>
            <a:r>
              <a:rPr lang="en-US" altLang="en-US" dirty="0"/>
              <a:t>Data dictionary cache</a:t>
            </a:r>
          </a:p>
          <a:p>
            <a:pPr lvl="2" eaLnBrk="1" hangingPunct="1"/>
            <a:r>
              <a:rPr lang="en-US" altLang="en-US" dirty="0"/>
              <a:t>Server result cache</a:t>
            </a:r>
          </a:p>
        </p:txBody>
      </p:sp>
      <p:grpSp>
        <p:nvGrpSpPr>
          <p:cNvPr id="3" name="Group 2"/>
          <p:cNvGrpSpPr/>
          <p:nvPr/>
        </p:nvGrpSpPr>
        <p:grpSpPr>
          <a:xfrm>
            <a:off x="5332412" y="1676401"/>
            <a:ext cx="5797550" cy="4179888"/>
            <a:chOff x="3960812" y="1981200"/>
            <a:chExt cx="5797550" cy="4179888"/>
          </a:xfrm>
        </p:grpSpPr>
        <p:sp>
          <p:nvSpPr>
            <p:cNvPr id="11266" name="AutoShape 31"/>
            <p:cNvSpPr>
              <a:spLocks noChangeArrowheads="1"/>
            </p:cNvSpPr>
            <p:nvPr/>
          </p:nvSpPr>
          <p:spPr bwMode="blackWhite">
            <a:xfrm>
              <a:off x="3960812"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grpSp>
          <p:nvGrpSpPr>
            <p:cNvPr id="2" name="Group 129"/>
            <p:cNvGrpSpPr>
              <a:grpSpLocks/>
            </p:cNvGrpSpPr>
            <p:nvPr/>
          </p:nvGrpSpPr>
          <p:grpSpPr bwMode="auto">
            <a:xfrm>
              <a:off x="8228010" y="3886199"/>
              <a:ext cx="1328713" cy="1016000"/>
              <a:chOff x="3168" y="2680"/>
              <a:chExt cx="1316" cy="984"/>
            </a:xfrm>
            <a:solidFill>
              <a:srgbClr val="FFFF99"/>
            </a:solidFill>
          </p:grpSpPr>
          <p:sp>
            <p:nvSpPr>
              <p:cNvPr id="35"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6"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7"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8"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Freeform 101"/>
              <p:cNvSpPr>
                <a:spLocks/>
              </p:cNvSpPr>
              <p:nvPr/>
            </p:nvSpPr>
            <p:spPr bwMode="blackWhite">
              <a:xfrm>
                <a:off x="4292" y="3236"/>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4"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lgn="ctr">
                  <a:defRPr/>
                </a:pPr>
                <a:endParaRPr lang="en-US" dirty="0">
                  <a:latin typeface="Arial" charset="0"/>
                  <a:cs typeface="Arial" charset="0"/>
                </a:endParaRPr>
              </a:p>
            </p:txBody>
          </p:sp>
        </p:grpSp>
        <p:sp>
          <p:nvSpPr>
            <p:cNvPr id="11268" name="Text Box 46"/>
            <p:cNvSpPr txBox="1">
              <a:spLocks noChangeArrowheads="1"/>
            </p:cNvSpPr>
            <p:nvPr/>
          </p:nvSpPr>
          <p:spPr bwMode="gray">
            <a:xfrm>
              <a:off x="8304212" y="43434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dirty="0">
                  <a:solidFill>
                    <a:srgbClr val="000000"/>
                  </a:solidFill>
                </a:rPr>
                <a:t>Redo log </a:t>
              </a:r>
              <a:br>
                <a:rPr lang="en-US" altLang="en-US" sz="1000" dirty="0">
                  <a:solidFill>
                    <a:srgbClr val="000000"/>
                  </a:solidFill>
                </a:rPr>
              </a:br>
              <a:r>
                <a:rPr lang="en-US" altLang="en-US" sz="1000" dirty="0">
                  <a:solidFill>
                    <a:srgbClr val="000000"/>
                  </a:solidFill>
                </a:rPr>
                <a:t>buffer</a:t>
              </a:r>
            </a:p>
          </p:txBody>
        </p:sp>
        <p:sp>
          <p:nvSpPr>
            <p:cNvPr id="11269" name="Rectangle 32"/>
            <p:cNvSpPr>
              <a:spLocks noChangeArrowheads="1"/>
            </p:cNvSpPr>
            <p:nvPr/>
          </p:nvSpPr>
          <p:spPr bwMode="blackWhite">
            <a:xfrm>
              <a:off x="4113212"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0" name="Rectangle 33"/>
            <p:cNvSpPr>
              <a:spLocks noChangeArrowheads="1"/>
            </p:cNvSpPr>
            <p:nvPr/>
          </p:nvSpPr>
          <p:spPr bwMode="blackWhite">
            <a:xfrm>
              <a:off x="5888037"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1" name="Rectangle 34"/>
            <p:cNvSpPr>
              <a:spLocks noChangeArrowheads="1"/>
            </p:cNvSpPr>
            <p:nvPr/>
          </p:nvSpPr>
          <p:spPr bwMode="blackWhite">
            <a:xfrm>
              <a:off x="4113213" y="3868738"/>
              <a:ext cx="1281113"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2" name="Text Box 35"/>
            <p:cNvSpPr txBox="1">
              <a:spLocks noChangeArrowheads="1"/>
            </p:cNvSpPr>
            <p:nvPr/>
          </p:nvSpPr>
          <p:spPr bwMode="gray">
            <a:xfrm>
              <a:off x="4113212"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1273" name="Rectangle 36"/>
            <p:cNvSpPr>
              <a:spLocks noChangeArrowheads="1"/>
            </p:cNvSpPr>
            <p:nvPr/>
          </p:nvSpPr>
          <p:spPr bwMode="blackWhite">
            <a:xfrm>
              <a:off x="5865812" y="3854451"/>
              <a:ext cx="22860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dirty="0">
                  <a:solidFill>
                    <a:schemeClr val="bg2"/>
                  </a:solidFill>
                </a:rPr>
                <a:t>Database</a:t>
              </a:r>
              <a:br>
                <a:rPr lang="en-US" altLang="en-US" sz="1400" dirty="0">
                  <a:solidFill>
                    <a:schemeClr val="bg2"/>
                  </a:solidFill>
                </a:rPr>
              </a:br>
              <a:r>
                <a:rPr lang="en-US" altLang="en-US" sz="1400" dirty="0">
                  <a:solidFill>
                    <a:schemeClr val="bg2"/>
                  </a:solidFill>
                </a:rPr>
                <a:t>buffer</a:t>
              </a:r>
              <a:br>
                <a:rPr lang="en-US" altLang="en-US" sz="1400" dirty="0">
                  <a:solidFill>
                    <a:schemeClr val="bg2"/>
                  </a:solidFill>
                </a:rPr>
              </a:br>
              <a:r>
                <a:rPr lang="en-US" altLang="en-US" sz="1400" dirty="0">
                  <a:solidFill>
                    <a:schemeClr val="bg2"/>
                  </a:solidFill>
                </a:rPr>
                <a:t>cache</a:t>
              </a:r>
            </a:p>
          </p:txBody>
        </p:sp>
        <p:sp>
          <p:nvSpPr>
            <p:cNvPr id="11274" name="Rectangle 38"/>
            <p:cNvSpPr>
              <a:spLocks noChangeArrowheads="1"/>
            </p:cNvSpPr>
            <p:nvPr/>
          </p:nvSpPr>
          <p:spPr bwMode="blackWhite">
            <a:xfrm>
              <a:off x="6992938"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1275" name="Text Box 39"/>
            <p:cNvSpPr txBox="1">
              <a:spLocks noChangeArrowheads="1"/>
            </p:cNvSpPr>
            <p:nvPr/>
          </p:nvSpPr>
          <p:spPr bwMode="gray">
            <a:xfrm>
              <a:off x="6954837" y="5060951"/>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1276" name="Text Box 40"/>
            <p:cNvSpPr txBox="1">
              <a:spLocks noChangeArrowheads="1"/>
            </p:cNvSpPr>
            <p:nvPr/>
          </p:nvSpPr>
          <p:spPr bwMode="gray">
            <a:xfrm>
              <a:off x="4278312" y="516184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1277" name="Text Box 41"/>
            <p:cNvSpPr txBox="1">
              <a:spLocks noChangeArrowheads="1"/>
            </p:cNvSpPr>
            <p:nvPr/>
          </p:nvSpPr>
          <p:spPr bwMode="gray">
            <a:xfrm>
              <a:off x="5857875"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1278" name="Text Box 42"/>
            <p:cNvSpPr txBox="1">
              <a:spLocks noChangeArrowheads="1"/>
            </p:cNvSpPr>
            <p:nvPr/>
          </p:nvSpPr>
          <p:spPr bwMode="auto">
            <a:xfrm>
              <a:off x="5394326" y="5791200"/>
              <a:ext cx="293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1281" name="AutoShape 59"/>
            <p:cNvSpPr>
              <a:spLocks noChangeArrowheads="1"/>
            </p:cNvSpPr>
            <p:nvPr/>
          </p:nvSpPr>
          <p:spPr bwMode="gray">
            <a:xfrm flipV="1">
              <a:off x="5383213" y="4264026"/>
              <a:ext cx="4251325" cy="639763"/>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2" name="Freeform 49"/>
            <p:cNvSpPr>
              <a:spLocks/>
            </p:cNvSpPr>
            <p:nvPr/>
          </p:nvSpPr>
          <p:spPr bwMode="blackWhite">
            <a:xfrm>
              <a:off x="5341939" y="1981200"/>
              <a:ext cx="1409699" cy="2921000"/>
            </a:xfrm>
            <a:custGeom>
              <a:avLst/>
              <a:gdLst>
                <a:gd name="T0" fmla="*/ 2147483647 w 861"/>
                <a:gd name="T1" fmla="*/ 0 h 1851"/>
                <a:gd name="T2" fmla="*/ 0 w 861"/>
                <a:gd name="T3" fmla="*/ 2147483647 h 1851"/>
                <a:gd name="T4" fmla="*/ 2147483647 w 861"/>
                <a:gd name="T5" fmla="*/ 2147483647 h 1851"/>
                <a:gd name="T6" fmla="*/ 2147483647 w 861"/>
                <a:gd name="T7" fmla="*/ 2147483647 h 1851"/>
                <a:gd name="T8" fmla="*/ 2147483647 w 861"/>
                <a:gd name="T9" fmla="*/ 0 h 1851"/>
                <a:gd name="T10" fmla="*/ 0 60000 65536"/>
                <a:gd name="T11" fmla="*/ 0 60000 65536"/>
                <a:gd name="T12" fmla="*/ 0 60000 65536"/>
                <a:gd name="T13" fmla="*/ 0 60000 65536"/>
                <a:gd name="T14" fmla="*/ 0 60000 65536"/>
                <a:gd name="T15" fmla="*/ 0 w 861"/>
                <a:gd name="T16" fmla="*/ 0 h 1851"/>
                <a:gd name="T17" fmla="*/ 861 w 861"/>
                <a:gd name="T18" fmla="*/ 1851 h 1851"/>
              </a:gdLst>
              <a:ahLst/>
              <a:cxnLst>
                <a:cxn ang="T10">
                  <a:pos x="T0" y="T1"/>
                </a:cxn>
                <a:cxn ang="T11">
                  <a:pos x="T2" y="T3"/>
                </a:cxn>
                <a:cxn ang="T12">
                  <a:pos x="T4" y="T5"/>
                </a:cxn>
                <a:cxn ang="T13">
                  <a:pos x="T6" y="T7"/>
                </a:cxn>
                <a:cxn ang="T14">
                  <a:pos x="T8" y="T9"/>
                </a:cxn>
              </a:cxnLst>
              <a:rect l="T15" t="T16" r="T17" b="T18"/>
              <a:pathLst>
                <a:path w="861" h="1851">
                  <a:moveTo>
                    <a:pt x="861" y="0"/>
                  </a:moveTo>
                  <a:lnTo>
                    <a:pt x="0" y="1200"/>
                  </a:lnTo>
                  <a:lnTo>
                    <a:pt x="3" y="1851"/>
                  </a:lnTo>
                  <a:lnTo>
                    <a:pt x="849" y="1443"/>
                  </a:lnTo>
                  <a:lnTo>
                    <a:pt x="861"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grpSp>
          <p:nvGrpSpPr>
            <p:cNvPr id="11283" name="Group 60"/>
            <p:cNvGrpSpPr>
              <a:grpSpLocks/>
            </p:cNvGrpSpPr>
            <p:nvPr/>
          </p:nvGrpSpPr>
          <p:grpSpPr bwMode="auto">
            <a:xfrm>
              <a:off x="6704012" y="1981200"/>
              <a:ext cx="3054350" cy="2286000"/>
              <a:chOff x="4008" y="384"/>
              <a:chExt cx="1924" cy="1440"/>
            </a:xfrm>
          </p:grpSpPr>
          <p:sp>
            <p:nvSpPr>
              <p:cNvPr id="11292" name="Rectangle 14"/>
              <p:cNvSpPr>
                <a:spLocks noChangeArrowheads="1"/>
              </p:cNvSpPr>
              <p:nvPr/>
            </p:nvSpPr>
            <p:spPr bwMode="blackWhite">
              <a:xfrm>
                <a:off x="4032" y="384"/>
                <a:ext cx="1900" cy="144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3" name="Rectangle 15"/>
              <p:cNvSpPr>
                <a:spLocks noChangeArrowheads="1"/>
              </p:cNvSpPr>
              <p:nvPr/>
            </p:nvSpPr>
            <p:spPr bwMode="blackWhite">
              <a:xfrm>
                <a:off x="4104" y="480"/>
                <a:ext cx="672" cy="1288"/>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4" name="Rectangle 16"/>
              <p:cNvSpPr>
                <a:spLocks noChangeArrowheads="1"/>
              </p:cNvSpPr>
              <p:nvPr/>
            </p:nvSpPr>
            <p:spPr bwMode="blackWhite">
              <a:xfrm>
                <a:off x="4160" y="520"/>
                <a:ext cx="576" cy="480"/>
              </a:xfrm>
              <a:prstGeom prst="rect">
                <a:avLst/>
              </a:prstGeom>
              <a:gradFill rotWithShape="0">
                <a:gsLst>
                  <a:gs pos="0">
                    <a:srgbClr val="A3A3CC"/>
                  </a:gs>
                  <a:gs pos="100000">
                    <a:srgbClr val="CCCCFF"/>
                  </a:gs>
                </a:gsLst>
                <a:lin ang="18900000" scaled="1"/>
              </a:gradFill>
              <a:ln w="28575">
                <a:solidFill>
                  <a:schemeClr val="tx1"/>
                </a:solidFill>
                <a:prstDash val="sysDot"/>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5" name="Text Box 17"/>
              <p:cNvSpPr txBox="1">
                <a:spLocks noChangeArrowheads="1"/>
              </p:cNvSpPr>
              <p:nvPr/>
            </p:nvSpPr>
            <p:spPr bwMode="gray">
              <a:xfrm>
                <a:off x="4046" y="576"/>
                <a:ext cx="7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a:t>
                </a:r>
                <a:br>
                  <a:rPr lang="en-US" altLang="en-US" sz="1400" dirty="0">
                    <a:solidFill>
                      <a:srgbClr val="000000"/>
                    </a:solidFill>
                  </a:rPr>
                </a:br>
                <a:r>
                  <a:rPr lang="en-US" altLang="en-US" sz="1400" dirty="0">
                    <a:solidFill>
                      <a:srgbClr val="000000"/>
                    </a:solidFill>
                  </a:rPr>
                  <a:t>SQL Area</a:t>
                </a:r>
              </a:p>
            </p:txBody>
          </p:sp>
          <p:sp>
            <p:nvSpPr>
              <p:cNvPr id="11296" name="Text Box 18"/>
              <p:cNvSpPr txBox="1">
                <a:spLocks noChangeArrowheads="1"/>
              </p:cNvSpPr>
              <p:nvPr/>
            </p:nvSpPr>
            <p:spPr bwMode="gray">
              <a:xfrm>
                <a:off x="4008" y="1440"/>
                <a:ext cx="7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Library Cache</a:t>
                </a:r>
              </a:p>
            </p:txBody>
          </p:sp>
          <p:sp>
            <p:nvSpPr>
              <p:cNvPr id="11297" name="Rectangle 19"/>
              <p:cNvSpPr>
                <a:spLocks noChangeArrowheads="1"/>
              </p:cNvSpPr>
              <p:nvPr/>
            </p:nvSpPr>
            <p:spPr bwMode="blackWhite">
              <a:xfrm>
                <a:off x="4824" y="480"/>
                <a:ext cx="1056" cy="288"/>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8" name="Text Box 20"/>
              <p:cNvSpPr txBox="1">
                <a:spLocks noChangeArrowheads="1"/>
              </p:cNvSpPr>
              <p:nvPr/>
            </p:nvSpPr>
            <p:spPr bwMode="gray">
              <a:xfrm>
                <a:off x="4872" y="472"/>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Data Dictionary Cache</a:t>
                </a:r>
              </a:p>
            </p:txBody>
          </p:sp>
        </p:grpSp>
        <p:sp>
          <p:nvSpPr>
            <p:cNvPr id="11284" name="Rectangle 19"/>
            <p:cNvSpPr>
              <a:spLocks noChangeArrowheads="1"/>
            </p:cNvSpPr>
            <p:nvPr/>
          </p:nvSpPr>
          <p:spPr bwMode="blackWhite">
            <a:xfrm>
              <a:off x="7999412" y="26670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5" name="Text Box 20"/>
            <p:cNvSpPr txBox="1">
              <a:spLocks noChangeArrowheads="1"/>
            </p:cNvSpPr>
            <p:nvPr/>
          </p:nvSpPr>
          <p:spPr bwMode="gray">
            <a:xfrm>
              <a:off x="8075612" y="2644776"/>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Server Result Cache</a:t>
              </a:r>
            </a:p>
          </p:txBody>
        </p:sp>
        <p:sp>
          <p:nvSpPr>
            <p:cNvPr id="11286" name="Rectangle 19"/>
            <p:cNvSpPr>
              <a:spLocks noChangeArrowheads="1"/>
            </p:cNvSpPr>
            <p:nvPr/>
          </p:nvSpPr>
          <p:spPr bwMode="blackWhite">
            <a:xfrm>
              <a:off x="7999412" y="32004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7" name="Text Box 20"/>
            <p:cNvSpPr txBox="1">
              <a:spLocks noChangeArrowheads="1"/>
            </p:cNvSpPr>
            <p:nvPr/>
          </p:nvSpPr>
          <p:spPr bwMode="gray">
            <a:xfrm>
              <a:off x="8075612" y="3273426"/>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Other</a:t>
              </a:r>
            </a:p>
          </p:txBody>
        </p:sp>
        <p:sp>
          <p:nvSpPr>
            <p:cNvPr id="11288" name="Rectangle 19"/>
            <p:cNvSpPr>
              <a:spLocks noChangeArrowheads="1"/>
            </p:cNvSpPr>
            <p:nvPr/>
          </p:nvSpPr>
          <p:spPr bwMode="blackWhite">
            <a:xfrm>
              <a:off x="7999412" y="37338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9" name="Text Box 20"/>
            <p:cNvSpPr txBox="1">
              <a:spLocks noChangeArrowheads="1"/>
            </p:cNvSpPr>
            <p:nvPr/>
          </p:nvSpPr>
          <p:spPr bwMode="gray">
            <a:xfrm>
              <a:off x="8075612" y="3806826"/>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Reserved Pool</a:t>
              </a:r>
            </a:p>
          </p:txBody>
        </p:sp>
        <p:sp>
          <p:nvSpPr>
            <p:cNvPr id="11290" name="Rectangle 110"/>
            <p:cNvSpPr>
              <a:spLocks noChangeArrowheads="1"/>
            </p:cNvSpPr>
            <p:nvPr/>
          </p:nvSpPr>
          <p:spPr bwMode="blackWhite">
            <a:xfrm>
              <a:off x="8342312"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1" name="Text Box 118"/>
            <p:cNvSpPr txBox="1">
              <a:spLocks noChangeArrowheads="1"/>
            </p:cNvSpPr>
            <p:nvPr/>
          </p:nvSpPr>
          <p:spPr bwMode="gray">
            <a:xfrm>
              <a:off x="8322028" y="5136444"/>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spTree>
    <p:custDataLst>
      <p:tags r:id="rId1"/>
    </p:custDataLst>
    <p:extLst>
      <p:ext uri="{BB962C8B-B14F-4D97-AF65-F5344CB8AC3E}">
        <p14:creationId xmlns:p14="http://schemas.microsoft.com/office/powerpoint/2010/main" val="241287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pPr eaLnBrk="1" hangingPunct="1"/>
            <a:endParaRPr lang="en-US" altLang="en-US" dirty="0"/>
          </a:p>
        </p:txBody>
      </p:sp>
      <p:sp>
        <p:nvSpPr>
          <p:cNvPr id="12290"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53735492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52"/>
</p:tagLst>
</file>

<file path=ppt/tags/tag10.xml><?xml version="1.0" encoding="utf-8"?>
<p:tagLst xmlns:a="http://schemas.openxmlformats.org/drawingml/2006/main" xmlns:r="http://schemas.openxmlformats.org/officeDocument/2006/relationships" xmlns:p="http://schemas.openxmlformats.org/presentationml/2006/main">
  <p:tag name="NOTEHDR" val="Shared Pool"/>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Shared Pool (continued)"/>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Database Buffer Cache"/>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Redo Log Buffer"/>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Large Pool"/>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Java Pool and Streams Pool"/>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NOTEHDR" val="Java Pool and Streams Pool"/>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Program Global Area (PGA)"/>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0ddf16b3-85cd-4d26-8461-293d54b7c2c0"/>
  <p:tag name="TIMELINE" val="5,00/10,00/15,00/20,00/25,00/30,00/35,00/40,00/45,00"/>
  <p:tag name="ARTICULATE_SLIDE_PAUSE" val="0"/>
  <p:tag name="ARTICULATE_NAV_LEVEL" val="2"/>
  <p:tag name="ARTICULATE_PLAYLIST_ID" val="-1"/>
  <p:tag name="ARTICULATE_LOCK_SLIDE" val="0"/>
  <p:tag name="ARTICULATE_SLIDE_NAV" val="8"/>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0ddf16b3-85cd-4d26-8461-293d54b7c2c0"/>
  <p:tag name="TIMELINE" val="5,00/10,00/15,00/20,00/25,00/30,00/35,00/40,00/45,00"/>
  <p:tag name="ARTICULATE_SLIDE_PAUSE" val="0"/>
  <p:tag name="ARTICULATE_NAV_LEVEL" val="2"/>
  <p:tag name="ARTICULATE_PLAYLIST_ID" val="-1"/>
  <p:tag name="ARTICULATE_LOCK_SLIDE" val="0"/>
  <p:tag name="ARTICULATE_SLIDE_NAV" val="8"/>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91d62542-70ff-4b08-bc15-3fd3e169e3da"/>
  <p:tag name="TIMELINE" val="5,00/10,00/15,00/20,00/25,00/30,00/35,00"/>
  <p:tag name="ARTICULATE_SLIDE_PAUSE" val="0"/>
  <p:tag name="ARTICULATE_NAV_LEVEL" val="2"/>
  <p:tag name="ARTICULATE_PLAYLIST_ID" val="-1"/>
  <p:tag name="ARTICULATE_LOCK_SLIDE" val="0"/>
  <p:tag name="ARTICULATE_SLIDE_NAV" val="11"/>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HIDE_SLIDE" val="1"/>
  <p:tag name="ARTICULATE_PLAYLIST_ID" val="-1"/>
  <p:tag name="ARTICULATE_LOCK_SLIDE" val="0"/>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NOTEHDR" val="Process Structures"/>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NOTEHDR" val="Process Structures (continued)"/>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NOTEHDR" val="Database Writer Process (DBW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NOTEHDR" val="Database Writer Process (DBWn) (continued)"/>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NOTEHDR" val="Log Writer Process (LGWR)"/>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NOTEHDR" val="Log Writer Process (LGWR) (continued)"/>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NOTEHDR" val="Checkpoint Process (CKPT)"/>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NOTEHDR" val="System Monitor Process (SMO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NOTEHDR" val="Process Monitor Process (PMO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NOTEHDR" val="Recoverer Process (RECO)"/>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NOTEHDR" val="Archiver Processes (ARC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NOTEHDR" val="Database Storage Architecture"/>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NOTEHDR" val="Database Storage Architecture (continued)"/>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NOTEHDR" val="Logical and Physical Database Structures"/>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NOTEHDR" val="Logical and Physical Database Structures (continued)"/>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OTEHDR" val="Segments, Extents, and Blocks"/>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NOTEHDR" val="Tablespaces and Data Files"/>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OTEHDR" val="SYSTEM and SYSAUX Tablespaces"/>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Oracle Database Server Architecture"/>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NOTEHDR" val="Process Architecture"/>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ffc64dd1-1587-4464-963a-46901abbb2ca"/>
  <p:tag name="AUDIO_IMPORT" val="D:\Curriculum_devt\Courses\NF12\Pluggable DB\Lesson1\audio\Slide17.wav"/>
  <p:tag name="ELAPSEDTIME" val="121.677"/>
  <p:tag name="TIMELINE" val="14.95/16.00/33.46/34.13/38.93/58.27/70.56/75.05/86.60/96.34"/>
  <p:tag name="ARTICULATE_TITLE_TAG" val="CDB Architecture"/>
  <p:tag name="AUDIO_ID" val="470"/>
  <p:tag name="ARTICULATE_SLIDE_PAUSE" val="0"/>
  <p:tag name="ARTICULATE_NAV_LEVEL" val="2"/>
  <p:tag name="ARTICULATE_PLAYLIST_ID" val="-1"/>
  <p:tag name="ARTICULATE_VIEW_MODE" val="0"/>
  <p:tag name="ARTICULATE_LOCK_SLIDE" val="0"/>
  <p:tag name="ARTICULATE_SLIDE_NAV" val="21"/>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lcnwgHd_files\slide0001_image001.png"/>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C8SpavYO_files\slide0001_image001.png"/>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dfxa5eFH_files\slide0001_image001.png"/>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WvMqyzBd_files\slide0001_image001.png"/>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stJPyruK_files\slide0001_image001.png"/>
</p:tagLst>
</file>

<file path=ppt/tags/tag5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N3vBlCnz_files\slide0001_image001.png"/>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nq58nr6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NOTEHDR" val="Instance: Database Configurations"/>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IVM428H8_files\slide0001_image001.png"/>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bK9PTym3_files\slide0001_image001.png"/>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VRqhw2eo_files\slide0001_image001.png"/>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ZZ4lyeAl_files\slide0001_image001.png"/>
</p:tagLst>
</file>

<file path=ppt/tags/tag6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WUD6SkO_files\slide0001_image001.png"/>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sG7HXhur_files\slide0001_image001.png"/>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NOTEHDR" val="Automatic Storage Management"/>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NOTEHDR" val="ASM Storage Components"/>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Connecting to the Database Instance"/>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OTEHDR" val="Interacting with an Oracle Database"/>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NOTEHDR" val="Interacting with an Oracle Database (continued)"/>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Oracle Database Memory Structure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Oracle Database Memory Structures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1626</TotalTime>
  <Words>12516</Words>
  <Application>Microsoft Office PowerPoint</Application>
  <PresentationFormat>Custom</PresentationFormat>
  <Paragraphs>919</Paragraphs>
  <Slides>52</Slides>
  <Notes>52</Notes>
  <HiddenSlides>11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Oracle Database Architecture</vt:lpstr>
      <vt:lpstr>Objectives </vt:lpstr>
      <vt:lpstr>Oracle Database Server Architecture: Overview</vt:lpstr>
      <vt:lpstr>Oracle Database Instance Configurations</vt:lpstr>
      <vt:lpstr>Connecting to the Database Instance </vt:lpstr>
      <vt:lpstr>Oracle Database Memory Structures</vt:lpstr>
      <vt:lpstr>PowerPoint Presentation</vt:lpstr>
      <vt:lpstr>Shared Pool </vt:lpstr>
      <vt:lpstr>PowerPoint Presentation</vt:lpstr>
      <vt:lpstr>Database Buffer Cache </vt:lpstr>
      <vt:lpstr>Redo Log Buffer </vt:lpstr>
      <vt:lpstr>Large Pool </vt:lpstr>
      <vt:lpstr>Java Pool </vt:lpstr>
      <vt:lpstr>Streams Pool </vt:lpstr>
      <vt:lpstr>Program Global Area (PGA)</vt:lpstr>
      <vt:lpstr>In-Memory Column Store: Introduction </vt:lpstr>
      <vt:lpstr>PowerPoint Presentation</vt:lpstr>
      <vt:lpstr>In-Memory Column Store: Overview</vt:lpstr>
      <vt:lpstr>PowerPoint Presentation</vt:lpstr>
      <vt:lpstr>Full Database In-Memory Caching</vt:lpstr>
      <vt:lpstr>Process Structures</vt:lpstr>
      <vt:lpstr>PowerPoint Presentation</vt:lpstr>
      <vt:lpstr>Database Writer Process (DBWn) </vt:lpstr>
      <vt:lpstr>PowerPoint Presentation</vt:lpstr>
      <vt:lpstr>Log Writer Process (LGWR) </vt:lpstr>
      <vt:lpstr>PowerPoint Presentation</vt:lpstr>
      <vt:lpstr>Checkpoint Process (CKPT) </vt:lpstr>
      <vt:lpstr>System Monitor Process (SMON) </vt:lpstr>
      <vt:lpstr>Process Monitor Process (PMON) </vt:lpstr>
      <vt:lpstr>Recoverer Process (RECO) </vt:lpstr>
      <vt:lpstr>Listener Registration Process (LREG) </vt:lpstr>
      <vt:lpstr>Archiver Processes (ARCn) </vt:lpstr>
      <vt:lpstr>Database Storage Architecture</vt:lpstr>
      <vt:lpstr>PowerPoint Presentation</vt:lpstr>
      <vt:lpstr>Logical and Physical Database Structures</vt:lpstr>
      <vt:lpstr>PowerPoint Presentation</vt:lpstr>
      <vt:lpstr>Segments, Extents, and Blocks </vt:lpstr>
      <vt:lpstr>Tablespaces and Data Files</vt:lpstr>
      <vt:lpstr>Default Tablespaces</vt:lpstr>
      <vt:lpstr>SYSTEM and SYSAUX Tablespaces </vt:lpstr>
      <vt:lpstr>Implementing Oracle Managed Files (OMF) </vt:lpstr>
      <vt:lpstr>PowerPoint Presentation</vt:lpstr>
      <vt:lpstr>Oracle Container Database: Introduction  </vt:lpstr>
      <vt:lpstr>Multitenant Database</vt:lpstr>
      <vt:lpstr>Multitenant Architecture</vt:lpstr>
      <vt:lpstr>Default Tablespaces in the Multitenant Architecture </vt:lpstr>
      <vt:lpstr>Application Containers</vt:lpstr>
      <vt:lpstr>Automatic Storage Management</vt:lpstr>
      <vt:lpstr>ASM Storage Components</vt:lpstr>
      <vt:lpstr>Interacting with an Oracle Database: Memory, Processes, and Storage</vt:lpstr>
      <vt:lpstr>PowerPoint Presentation</vt:lpstr>
      <vt:lpstr>Summary</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OU7_Jan2017</dc:subject>
  <dc:creator>Donna Keesling</dc:creator>
  <cp:keywords>OU7 PowerPoint Template</cp:keywords>
  <dc:description>Oracle University Production Services PowerPoint Template</dc:description>
  <cp:lastModifiedBy>HP</cp:lastModifiedBy>
  <cp:revision>105</cp:revision>
  <cp:lastPrinted>2018-02-23T15:48:57Z</cp:lastPrinted>
  <dcterms:created xsi:type="dcterms:W3CDTF">2017-01-26T20:41:12Z</dcterms:created>
  <dcterms:modified xsi:type="dcterms:W3CDTF">2021-01-06T18:30:28Z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