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notesMasterIdLst>
    <p:notesMasterId r:id="rId13"/>
  </p:notesMasterIdLst>
  <p:handoutMasterIdLst>
    <p:handoutMasterId r:id="rId14"/>
  </p:handoutMasterIdLst>
  <p:sldIdLst>
    <p:sldId id="259" r:id="rId2"/>
    <p:sldId id="261" r:id="rId3"/>
    <p:sldId id="283" r:id="rId4"/>
    <p:sldId id="284" r:id="rId5"/>
    <p:sldId id="291" r:id="rId6"/>
    <p:sldId id="285" r:id="rId7"/>
    <p:sldId id="286" r:id="rId8"/>
    <p:sldId id="290" r:id="rId9"/>
    <p:sldId id="287" r:id="rId10"/>
    <p:sldId id="275" r:id="rId11"/>
    <p:sldId id="276" r:id="rId12"/>
  </p:sldIdLst>
  <p:sldSz cx="12188825" cy="6858000"/>
  <p:notesSz cx="6991350" cy="9282113"/>
  <p:custDataLst>
    <p:tags r:id="rId15"/>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F5F5F"/>
    <a:srgbClr val="228272"/>
    <a:srgbClr val="D8E1E6"/>
    <a:srgbClr val="D8E3E4"/>
    <a:srgbClr val="FFF7EF"/>
    <a:srgbClr val="0000FF"/>
    <a:srgbClr val="DCE3E4"/>
    <a:srgbClr val="F80000"/>
    <a:srgbClr val="8DA6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05" autoAdjust="0"/>
    <p:restoredTop sz="99275" autoAdjust="0"/>
  </p:normalViewPr>
  <p:slideViewPr>
    <p:cSldViewPr showGuides="1">
      <p:cViewPr varScale="1">
        <p:scale>
          <a:sx n="115" d="100"/>
          <a:sy n="115" d="100"/>
        </p:scale>
        <p:origin x="701" y="72"/>
      </p:cViewPr>
      <p:guideLst>
        <p:guide orient="horz" pos="2160"/>
        <p:guide orient="horz" pos="864"/>
        <p:guide pos="3839"/>
      </p:guideLst>
    </p:cSldViewPr>
  </p:slideViewPr>
  <p:notesTextViewPr>
    <p:cViewPr>
      <p:scale>
        <a:sx n="3" d="2"/>
        <a:sy n="3" d="2"/>
      </p:scale>
      <p:origin x="0" y="0"/>
    </p:cViewPr>
  </p:notesTextViewPr>
  <p:sorterViewPr>
    <p:cViewPr varScale="1">
      <p:scale>
        <a:sx n="1" d="1"/>
        <a:sy n="1" d="1"/>
      </p:scale>
      <p:origin x="0" y="0"/>
    </p:cViewPr>
  </p:sorterViewPr>
  <p:notesViewPr>
    <p:cSldViewPr showGuides="1">
      <p:cViewPr varScale="1">
        <p:scale>
          <a:sx n="86" d="100"/>
          <a:sy n="86" d="100"/>
        </p:scale>
        <p:origin x="3744" y="62"/>
      </p:cViewPr>
      <p:guideLst>
        <p:guide orient="horz" pos="2923"/>
        <p:guide orient="horz" pos="283"/>
        <p:guide pos="220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dirty="0"/>
              <a:t>Oracle Database </a:t>
            </a:r>
            <a:r>
              <a:rPr lang="en-US" dirty="0" smtClean="0"/>
              <a:t>19c: </a:t>
            </a:r>
            <a:r>
              <a:rPr lang="en-US" dirty="0"/>
              <a:t>Administration Workshop   3 - &lt;#&gt;</a:t>
            </a:r>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cloud.oracle.com/en_US/classic"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cloud.oracle.com/en_US/cloud-infrastructur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body" idx="1"/>
          </p:nvPr>
        </p:nvSpPr>
        <p:spPr>
          <a:noFill/>
          <a:ln/>
        </p:spPr>
        <p:txBody>
          <a:bodyPr/>
          <a:lstStyle/>
          <a:p>
            <a:endParaRPr lang="en-US" dirty="0">
              <a:solidFill>
                <a:srgbClr val="0000FF"/>
              </a:solidFill>
              <a:latin typeface="Arial" charset="0"/>
            </a:endParaRPr>
          </a:p>
        </p:txBody>
      </p:sp>
      <p:sp>
        <p:nvSpPr>
          <p:cNvPr id="3891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18507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Notes Placeholder 2"/>
          <p:cNvSpPr>
            <a:spLocks noGrp="1"/>
          </p:cNvSpPr>
          <p:nvPr>
            <p:ph type="body" idx="1"/>
          </p:nvPr>
        </p:nvSpPr>
        <p:spPr/>
        <p:txBody>
          <a:bodyPr>
            <a:normAutofit/>
          </a:bodyPr>
          <a:lstStyle/>
          <a:p>
            <a:pPr lvl="1">
              <a:defRPr/>
            </a:pPr>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3 - </a:t>
            </a:r>
            <a:fld id="{D8A6F09B-1BAC-4BF5-8A01-43A1A16499B9}" type="slidenum">
              <a:rPr lang="en-US" smtClean="0"/>
              <a:t>10</a:t>
            </a:fld>
            <a:endParaRPr lang="en-US" dirty="0"/>
          </a:p>
        </p:txBody>
      </p:sp>
      <p:sp>
        <p:nvSpPr>
          <p:cNvPr id="54276" name="Slide Image Placeholder 11"/>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822993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body" idx="1"/>
          </p:nvPr>
        </p:nvSpPr>
        <p:spPr>
          <a:noFill/>
          <a:ln/>
        </p:spPr>
        <p:txBody>
          <a:bodyPr/>
          <a:lstStyle/>
          <a:p>
            <a:pPr lvl="1"/>
            <a:endParaRPr 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3 - </a:t>
            </a:r>
            <a:fld id="{64429F53-AB59-433B-BD7F-88823BB4E26F}" type="slidenum">
              <a:rPr lang="en-US" smtClean="0"/>
              <a:t>11</a:t>
            </a:fld>
            <a:endParaRPr lang="en-US" dirty="0"/>
          </a:p>
        </p:txBody>
      </p:sp>
      <p:sp>
        <p:nvSpPr>
          <p:cNvPr id="55300"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08364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2"/>
          <p:cNvSpPr>
            <a:spLocks noGrp="1"/>
          </p:cNvSpPr>
          <p:nvPr>
            <p:ph type="body" idx="1"/>
          </p:nvPr>
        </p:nvSpPr>
        <p:spPr>
          <a:noFill/>
          <a:ln/>
        </p:spPr>
        <p:txBody>
          <a:bodyPr/>
          <a:lstStyle/>
          <a:p>
            <a:pPr lvl="1"/>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3 - </a:t>
            </a:r>
            <a:fld id="{F3AB68A3-A1AE-4054-8CB9-54E2EABBEC35}" type="slidenum">
              <a:rPr lang="en-US" smtClean="0"/>
              <a:t>2</a:t>
            </a:fld>
            <a:endParaRPr lang="en-US" dirty="0"/>
          </a:p>
        </p:txBody>
      </p:sp>
      <p:sp>
        <p:nvSpPr>
          <p:cNvPr id="40964"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054850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Oracle Cloud is the industry’s broadest and most integrated public cloud. It offers best-in-class services across software as a service (SaaS), platform as a service (</a:t>
            </a:r>
            <a:r>
              <a:rPr lang="en-US" altLang="en-US" dirty="0" err="1">
                <a:latin typeface="Arial" charset="0"/>
              </a:rPr>
              <a:t>PaaS</a:t>
            </a:r>
            <a:r>
              <a:rPr lang="en-US" altLang="en-US" dirty="0">
                <a:latin typeface="Arial" charset="0"/>
              </a:rPr>
              <a:t>), and infrastructure as a service (</a:t>
            </a:r>
            <a:r>
              <a:rPr lang="en-US" altLang="en-US" dirty="0" err="1">
                <a:latin typeface="Arial" charset="0"/>
              </a:rPr>
              <a:t>IaaS</a:t>
            </a:r>
            <a:r>
              <a:rPr lang="en-US" altLang="en-US" dirty="0">
                <a:latin typeface="Arial" charset="0"/>
              </a:rPr>
              <a:t>).</a:t>
            </a:r>
          </a:p>
          <a:p>
            <a:pPr lvl="1"/>
            <a:r>
              <a:rPr lang="en-US" altLang="en-US">
                <a:latin typeface="Arial" charset="0"/>
              </a:rPr>
              <a:t>For additional information, see the Oracle Cloud website at https://cloud.oracle.com.</a:t>
            </a:r>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3 - </a:t>
            </a:r>
            <a:fld id="{BDD51C59-8FF8-4AE6-880E-6A574348548E}" type="slidenum">
              <a:rPr lang="en-US" smtClean="0"/>
              <a:t>3</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251411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Oracle Database Cloud Service: Oracle offers general-purpose and high-memory compute shapes to provide the full power of the Oracle Database in the cloud for any type of application. You can use all standard network connections and have administrative control.</a:t>
            </a:r>
          </a:p>
          <a:p>
            <a:pPr lvl="1"/>
            <a:r>
              <a:rPr lang="en-US" altLang="en-US" dirty="0">
                <a:latin typeface="Arial" charset="0"/>
              </a:rPr>
              <a:t>Oracle Database Exadata Cloud Service: Oracle Database Exadata Cloud Service delivers the world’s best cloud database platform by combining the world’s #1 database with Exadata, the most powerful database platform, and adding all the simplicity and cost effectiveness of the public cloud.</a:t>
            </a:r>
          </a:p>
          <a:p>
            <a:pPr lvl="1"/>
            <a:r>
              <a:rPr lang="en-US" altLang="en-US" dirty="0">
                <a:latin typeface="Arial" charset="0"/>
              </a:rPr>
              <a:t>Oracle Database Exadata Express Cloud Service: Exadata Express provides your own Oracle Database Enterprise Edition running the latest database release on Exadata for a full Oracle experience. It’s a fully managed service packed with features for modern application development and great for small- to medium-sized data.</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3 - </a:t>
            </a:r>
            <a:fld id="{D246979B-8197-4389-9582-B0EE952C0BCA}" type="slidenum">
              <a:rPr lang="en-US" smtClean="0"/>
              <a:t>4</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133235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You can create Oracle Database Cloud Service database deployments in Oracle Cloud Infrastructure Classic (OCI Classic) and in Oracle Cloud Infrastructure (OCI).</a:t>
            </a:r>
          </a:p>
          <a:p>
            <a:pPr lvl="1"/>
            <a:r>
              <a:rPr lang="en-US" altLang="en-US" dirty="0">
                <a:latin typeface="Arial" charset="0"/>
              </a:rPr>
              <a:t>OCI Classic is an integrated infrastructure service that enables businesses to optimally run Oracle workloads in an enterprise cloud managed, hosted, and supported by Oracle. See </a:t>
            </a:r>
            <a:r>
              <a:rPr lang="en-US" altLang="en-US" dirty="0">
                <a:latin typeface="Arial" charset="0"/>
                <a:hlinkClick r:id="rId3"/>
              </a:rPr>
              <a:t>https://cloud.oracle.com/classic</a:t>
            </a:r>
            <a:r>
              <a:rPr lang="en-US" altLang="en-US" dirty="0">
                <a:latin typeface="Arial" charset="0"/>
              </a:rPr>
              <a:t> for detailed information on OCI Classic.</a:t>
            </a:r>
          </a:p>
          <a:p>
            <a:pPr lvl="1"/>
            <a:r>
              <a:rPr lang="en-US" altLang="en-US" dirty="0">
                <a:latin typeface="Arial" charset="0"/>
              </a:rPr>
              <a:t>OCI, Oracle’s second-generation cloud infrastructure, combines the elasticity and utility of public cloud with the granular control, security, and predictability of on-premises infrastructure to deliver high-performance, high-availability and cost-effective infrastructure services. See </a:t>
            </a:r>
            <a:r>
              <a:rPr lang="en-US" altLang="en-US" dirty="0">
                <a:latin typeface="Arial" charset="0"/>
                <a:hlinkClick r:id="rId4"/>
              </a:rPr>
              <a:t>https://cloud.oracle.com/cloud-infrastructure</a:t>
            </a:r>
            <a:r>
              <a:rPr lang="en-US" altLang="en-US" dirty="0">
                <a:latin typeface="Arial" charset="0"/>
              </a:rPr>
              <a:t> for detailed information on OCI.</a:t>
            </a:r>
          </a:p>
          <a:p>
            <a:pPr lvl="1"/>
            <a:r>
              <a:rPr lang="en-US" altLang="en-US" dirty="0">
                <a:latin typeface="Arial" charset="0"/>
              </a:rPr>
              <a:t>The Oracle Database environment in either type of infrastructure is substantially the same. There are a few differences in the underlying infrastructure components and in the supported capabilities. Awareness of these differences will help you choose an appropriate infrastructure when creating a database deployment.</a:t>
            </a:r>
          </a:p>
          <a:p>
            <a:pPr lvl="1"/>
            <a:r>
              <a:rPr lang="en-US" altLang="en-US" dirty="0">
                <a:latin typeface="Arial" charset="0"/>
              </a:rPr>
              <a:t>See “About Database Deployments in Oracle Cloud Infrastructure” in </a:t>
            </a:r>
            <a:r>
              <a:rPr lang="en-US" altLang="en-US" i="1" dirty="0">
                <a:latin typeface="Arial" charset="0"/>
              </a:rPr>
              <a:t>Administering Oracle Database Cloud Service</a:t>
            </a:r>
            <a:r>
              <a:rPr lang="en-US" altLang="en-US" dirty="0">
                <a:latin typeface="Arial" charset="0"/>
              </a:rPr>
              <a:t> for additional information.</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3 - </a:t>
            </a:r>
            <a:fld id="{BB7FED4C-954B-4B04-A9FE-C2BC6B92A679}" type="slidenum">
              <a:rPr lang="en-US" smtClean="0"/>
              <a:t>5</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254363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pPr lvl="1"/>
            <a:r>
              <a:rPr lang="en-US" dirty="0"/>
              <a:t>Oracle Database Cloud Service provides you the ability to deploy Oracle databases in the cloud, with each database deployment containing a single Oracle database. You have full access to the features and operations available with Oracle Database, but with Oracle providing the computing power, physical storage, and (optionally) tooling to simplify routine database maintenance and management operations.</a:t>
            </a:r>
          </a:p>
          <a:p>
            <a:pPr lvl="1"/>
            <a:r>
              <a:rPr lang="en-US" dirty="0"/>
              <a:t>When you create database deployments, Database Cloud Service creates compute nodes to host the database by using computing and storage resources provided by Oracle Compute Cloud Service. Additionally, it provides access to the compute nodes (and thus to the database) by using networking resources provided by Oracle Compute Cloud Service.</a:t>
            </a:r>
          </a:p>
          <a:p>
            <a:pPr lvl="1"/>
            <a:r>
              <a:rPr lang="en-US" dirty="0"/>
              <a:t>Oracle Database Cloud Service includes Oracle Database and supporting software. An Oracle database is created by using values you provide when creating the database deployment, and the database is started. Additionally, you can direct Database Cloud Service to set up automatic backups. Finally, the deployment includes cloud tooling that simplifies backup, recovery, patching, and upgrade operations.</a:t>
            </a:r>
          </a:p>
          <a:p>
            <a:pPr lvl="1"/>
            <a:r>
              <a:rPr lang="en-US" b="1" dirty="0"/>
              <a:t>Note:</a:t>
            </a:r>
            <a:r>
              <a:rPr lang="en-US" dirty="0"/>
              <a:t> In this course, the OCI Classic infrastructure is used.</a:t>
            </a:r>
          </a:p>
        </p:txBody>
      </p:sp>
      <p:sp>
        <p:nvSpPr>
          <p:cNvPr id="4" name="Footer Placeholder 3"/>
          <p:cNvSpPr>
            <a:spLocks noGrp="1"/>
          </p:cNvSpPr>
          <p:nvPr>
            <p:ph type="ftr" sz="quarter" idx="10"/>
          </p:nvPr>
        </p:nvSpPr>
        <p:spPr/>
        <p:txBody>
          <a:bodyPr/>
          <a:lstStyle/>
          <a:p>
            <a:r>
              <a:rPr lang="en-US" dirty="0"/>
              <a:t>Oracle Database </a:t>
            </a:r>
            <a:r>
              <a:rPr lang="en-US" dirty="0" smtClean="0"/>
              <a:t>19c: </a:t>
            </a:r>
            <a:r>
              <a:rPr lang="en-US" dirty="0"/>
              <a:t>Administration Workshop   3 - </a:t>
            </a:r>
            <a:fld id="{502735B6-C934-48DE-9883-A70CCF94CB4B}" type="slidenum">
              <a:rPr lang="en-US" smtClean="0"/>
              <a:t>6</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3960704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a:t>Oracle Database Cloud Service includes the following features and tools:</a:t>
            </a:r>
          </a:p>
          <a:p>
            <a:pPr lvl="2"/>
            <a:r>
              <a:rPr lang="en-US" b="1" dirty="0"/>
              <a:t>Simple Provisioning: </a:t>
            </a:r>
            <a:r>
              <a:rPr lang="en-US" dirty="0"/>
              <a:t>The Create Database Cloud Service Instance wizard is used to create a new database deployment.</a:t>
            </a:r>
          </a:p>
          <a:p>
            <a:pPr lvl="2"/>
            <a:r>
              <a:rPr lang="en-US" b="1" dirty="0"/>
              <a:t>Automated Patching: </a:t>
            </a:r>
            <a:r>
              <a:rPr lang="en-US" dirty="0"/>
              <a:t>Available patches are displayed through the Database Cloud Service console and can be applied with a single click.</a:t>
            </a:r>
          </a:p>
          <a:p>
            <a:pPr lvl="2"/>
            <a:r>
              <a:rPr lang="en-US" b="1" dirty="0"/>
              <a:t>Automated Backups: </a:t>
            </a:r>
            <a:r>
              <a:rPr lang="en-US" dirty="0"/>
              <a:t>Automatic backups can be set up. Cloud tooling provides for simplified backup and recovery operations.</a:t>
            </a:r>
          </a:p>
          <a:p>
            <a:pPr lvl="2"/>
            <a:r>
              <a:rPr lang="en-US" b="1" dirty="0"/>
              <a:t>Any Language: </a:t>
            </a:r>
            <a:r>
              <a:rPr lang="en-US" dirty="0"/>
              <a:t>Database Cloud Service supports any language.</a:t>
            </a:r>
          </a:p>
          <a:p>
            <a:pPr lvl="2"/>
            <a:r>
              <a:rPr lang="en-US" b="1" dirty="0"/>
              <a:t>Advanced Security: </a:t>
            </a:r>
            <a:r>
              <a:rPr lang="en-US" dirty="0"/>
              <a:t>Comprehensive security, including encryption of data at rest and data in transit.</a:t>
            </a:r>
          </a:p>
          <a:p>
            <a:pPr lvl="2"/>
            <a:r>
              <a:rPr lang="en-US" b="1" dirty="0"/>
              <a:t>Local and Remote Management: </a:t>
            </a:r>
            <a:r>
              <a:rPr lang="en-US" dirty="0"/>
              <a:t>Enterprise Manager Database Control for Oracle Database 11</a:t>
            </a:r>
            <a:r>
              <a:rPr lang="en-US" i="1" dirty="0"/>
              <a:t>g</a:t>
            </a:r>
            <a:r>
              <a:rPr lang="en-US" dirty="0"/>
              <a:t> databases and Enterprise Manager Database Express for Oracle Database 12c and </a:t>
            </a:r>
            <a:r>
              <a:rPr lang="en-US" dirty="0" smtClean="0"/>
              <a:t>19c </a:t>
            </a:r>
            <a:r>
              <a:rPr lang="en-US" dirty="0"/>
              <a:t>databases are part of the installation and can be used to monitor and manage the database. Enterprise Manager Cloud Control 13</a:t>
            </a:r>
            <a:r>
              <a:rPr lang="en-US" i="1" dirty="0"/>
              <a:t>c</a:t>
            </a:r>
            <a:r>
              <a:rPr lang="en-US" dirty="0"/>
              <a:t> can also be used to manage the database.</a:t>
            </a:r>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Administration Workshop   3 - </a:t>
            </a:r>
            <a:fld id="{CE5DE644-3B3D-4A91-8667-0948747BCB3A}" type="slidenum">
              <a:rPr lang="en-US" smtClean="0"/>
              <a:t>7</a:t>
            </a:fld>
            <a:endParaRPr lang="en-US" dirty="0"/>
          </a:p>
        </p:txBody>
      </p:sp>
    </p:spTree>
    <p:extLst>
      <p:ext uri="{BB962C8B-B14F-4D97-AF65-F5344CB8AC3E}">
        <p14:creationId xmlns:p14="http://schemas.microsoft.com/office/powerpoint/2010/main" val="91999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pPr lvl="1"/>
            <a:r>
              <a:rPr lang="en-US"/>
              <a:t>The Create Oracle Database Cloud Service Instance wizard is used to create a new database deployment.</a:t>
            </a:r>
          </a:p>
          <a:p>
            <a:pPr lvl="1"/>
            <a:r>
              <a:rPr lang="en-US"/>
              <a:t>After requesting the creation of the database deployment, the steps shown in the gray box happen automatically.</a:t>
            </a:r>
          </a:p>
          <a:p>
            <a:pPr lvl="1"/>
            <a:r>
              <a:rPr lang="en-US"/>
              <a:t>When the creation and configuration is complete, the database deployment is ready for use.</a:t>
            </a:r>
            <a:endParaRPr lang="en-US" dirty="0"/>
          </a:p>
        </p:txBody>
      </p:sp>
      <p:sp>
        <p:nvSpPr>
          <p:cNvPr id="4" name="Footer Placeholder 3"/>
          <p:cNvSpPr>
            <a:spLocks noGrp="1"/>
          </p:cNvSpPr>
          <p:nvPr>
            <p:ph type="ftr" sz="quarter" idx="10"/>
          </p:nvPr>
        </p:nvSpPr>
        <p:spPr/>
        <p:txBody>
          <a:bodyPr/>
          <a:lstStyle/>
          <a:p>
            <a:r>
              <a:rPr lang="en-US" dirty="0"/>
              <a:t>Oracle Database </a:t>
            </a:r>
            <a:r>
              <a:rPr lang="en-US" dirty="0" smtClean="0"/>
              <a:t>19c: </a:t>
            </a:r>
            <a:r>
              <a:rPr lang="en-US" dirty="0"/>
              <a:t>Administration Workshop   3 - </a:t>
            </a:r>
            <a:fld id="{0A6EDA50-83B9-4D47-B245-580534CA436D}" type="slidenum">
              <a:rPr lang="en-US" smtClean="0"/>
              <a:t>8</a:t>
            </a:fld>
            <a:endParaRPr lang="en-US" dirty="0"/>
          </a:p>
        </p:txBody>
      </p:sp>
      <p:sp>
        <p:nvSpPr>
          <p:cNvPr id="8" name="Slide Image Placeholder 7"/>
          <p:cNvSpPr>
            <a:spLocks noGrp="1" noRot="1" noChangeAspect="1"/>
          </p:cNvSpPr>
          <p:nvPr>
            <p:ph type="sldImg"/>
          </p:nvPr>
        </p:nvSpPr>
        <p:spPr/>
      </p:sp>
    </p:spTree>
    <p:extLst>
      <p:ext uri="{BB962C8B-B14F-4D97-AF65-F5344CB8AC3E}">
        <p14:creationId xmlns:p14="http://schemas.microsoft.com/office/powerpoint/2010/main" val="1526625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a:xfrm>
            <a:off x="292608" y="4434840"/>
            <a:ext cx="6400800" cy="4397216"/>
          </a:xfrm>
        </p:spPr>
        <p:txBody>
          <a:bodyPr>
            <a:noAutofit/>
          </a:bodyPr>
          <a:lstStyle/>
          <a:p>
            <a:pPr lvl="1" eaLnBrk="1" hangingPunct="1"/>
            <a:r>
              <a:rPr lang="en-US" altLang="en-US" b="1" dirty="0">
                <a:latin typeface="Arial" charset="0"/>
              </a:rPr>
              <a:t>Oracle Data Guard</a:t>
            </a:r>
          </a:p>
          <a:p>
            <a:pPr lvl="1" eaLnBrk="1" hangingPunct="1"/>
            <a:r>
              <a:rPr lang="en-US" altLang="en-US" dirty="0">
                <a:latin typeface="Arial" charset="0"/>
              </a:rPr>
              <a:t>You can optionally create an Oracle Data Guard configuration when you create a database deployment.</a:t>
            </a:r>
          </a:p>
          <a:p>
            <a:pPr lvl="1" eaLnBrk="1" hangingPunct="1"/>
            <a:r>
              <a:rPr lang="en-US" altLang="en-US" dirty="0">
                <a:latin typeface="Arial" charset="0"/>
              </a:rPr>
              <a:t>Oracle Data Guard enables production Oracle databases to survive disasters and data corruptions by providing a comprehensive set of services that create, maintain, manage, and monitor a standby database. Oracle Data Guard maintains the standby database as a copy of the production database. If the production database becomes unavailable because of a planned or an unplanned outage, you can switch the standby database to the production role, minimizing the down time associated with the outage.</a:t>
            </a:r>
          </a:p>
          <a:p>
            <a:pPr lvl="1" eaLnBrk="1" hangingPunct="1"/>
            <a:r>
              <a:rPr lang="en-US" altLang="en-US" dirty="0">
                <a:latin typeface="Arial" charset="0"/>
              </a:rPr>
              <a:t>See </a:t>
            </a:r>
            <a:r>
              <a:rPr lang="en-US" altLang="en-US" i="1" dirty="0">
                <a:latin typeface="Arial" charset="0"/>
              </a:rPr>
              <a:t>Using Oracle Data Guard in Database as a Service</a:t>
            </a:r>
            <a:r>
              <a:rPr lang="en-US" altLang="en-US" dirty="0">
                <a:latin typeface="Arial" charset="0"/>
              </a:rPr>
              <a:t> for additional information.</a:t>
            </a:r>
          </a:p>
          <a:p>
            <a:pPr lvl="1" eaLnBrk="1" hangingPunct="1"/>
            <a:r>
              <a:rPr lang="en-US" altLang="en-US" b="1" dirty="0">
                <a:latin typeface="Arial" charset="0"/>
              </a:rPr>
              <a:t>Oracle Real Application Clusters</a:t>
            </a:r>
          </a:p>
          <a:p>
            <a:pPr lvl="1" eaLnBrk="1" hangingPunct="1"/>
            <a:r>
              <a:rPr lang="en-US" altLang="en-US" dirty="0">
                <a:latin typeface="Arial" charset="0"/>
              </a:rPr>
              <a:t>You can optionally create an Oracle Real Application Clusters (RAC) database when you create a database deployment.</a:t>
            </a:r>
          </a:p>
          <a:p>
            <a:pPr lvl="1" eaLnBrk="1" hangingPunct="1"/>
            <a:r>
              <a:rPr lang="en-US" altLang="en-US" dirty="0">
                <a:latin typeface="Arial" charset="0"/>
              </a:rPr>
              <a:t>Oracle RAC enhances Oracle Database capabilities so that you can concurrently use multiple database instances on different compute nodes. This allows you to scale workload across multiple database instances to efficiently store, update, and retrieve data.</a:t>
            </a:r>
          </a:p>
          <a:p>
            <a:pPr lvl="1" eaLnBrk="1" hangingPunct="1"/>
            <a:r>
              <a:rPr lang="en-US" altLang="en-US" dirty="0">
                <a:latin typeface="Arial" charset="0"/>
              </a:rPr>
              <a:t>Oracle RAC provides the software that manages multiple servers and database instances as a single set of servers, called a cluster. The data files that comprise the database reside on shared storage that is accessible from all servers that are part of the cluster. Each server in the cluster runs the Oracle RAC software.</a:t>
            </a:r>
          </a:p>
          <a:p>
            <a:pPr lvl="1" eaLnBrk="1" hangingPunct="1"/>
            <a:r>
              <a:rPr lang="en-US" altLang="en-US" dirty="0">
                <a:latin typeface="Arial" charset="0"/>
              </a:rPr>
              <a:t>See </a:t>
            </a:r>
            <a:r>
              <a:rPr lang="en-US" altLang="en-US" i="1" dirty="0">
                <a:latin typeface="Arial" charset="0"/>
              </a:rPr>
              <a:t>Using Oracle Real Application Clusters (RAC) in Database as a Service</a:t>
            </a:r>
            <a:r>
              <a:rPr lang="en-US" altLang="en-US" dirty="0">
                <a:latin typeface="Arial" charset="0"/>
              </a:rPr>
              <a:t> for additional information.</a:t>
            </a:r>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dirty="0"/>
              <a:t>Oracle Database </a:t>
            </a:r>
            <a:r>
              <a:rPr lang="en-US" dirty="0" smtClean="0"/>
              <a:t>19c: </a:t>
            </a:r>
            <a:r>
              <a:rPr lang="en-US" dirty="0"/>
              <a:t>Administration Workshop   3 - </a:t>
            </a:r>
            <a:fld id="{E4266835-CB06-4740-B8EB-957EE5CC86EC}" type="slidenum">
              <a:rPr lang="en-US" smtClean="0"/>
              <a:t>9</a:t>
            </a:fld>
            <a:endParaRPr lang="en-US" dirty="0"/>
          </a:p>
        </p:txBody>
      </p:sp>
    </p:spTree>
    <p:extLst>
      <p:ext uri="{BB962C8B-B14F-4D97-AF65-F5344CB8AC3E}">
        <p14:creationId xmlns:p14="http://schemas.microsoft.com/office/powerpoint/2010/main" val="22463111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65162963-40B2-4580-B6FE-C676992A1B14}"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DCC0176D-DD83-4628-8C52-459E2849946C}"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2541696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65162963-40B2-4580-B6FE-C676992A1B14}"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DCC0176D-DD83-4628-8C52-459E2849946C}" type="slidenum">
              <a:rPr lang="" smtClean="0"/>
              <a:t>‹#›</a:t>
            </a:fld>
            <a:endParaRPr lang=""/>
          </a:p>
        </p:txBody>
      </p:sp>
    </p:spTree>
    <p:extLst>
      <p:ext uri="{BB962C8B-B14F-4D97-AF65-F5344CB8AC3E}">
        <p14:creationId xmlns:p14="http://schemas.microsoft.com/office/powerpoint/2010/main" val="952541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65162963-40B2-4580-B6FE-C676992A1B14}"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DCC0176D-DD83-4628-8C52-459E2849946C}" type="slidenum">
              <a:rPr lang="" smtClean="0"/>
              <a:t>‹#›</a:t>
            </a:fld>
            <a:endParaRPr lang=""/>
          </a:p>
        </p:txBody>
      </p:sp>
    </p:spTree>
    <p:extLst>
      <p:ext uri="{BB962C8B-B14F-4D97-AF65-F5344CB8AC3E}">
        <p14:creationId xmlns:p14="http://schemas.microsoft.com/office/powerpoint/2010/main" val="819427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65162963-40B2-4580-B6FE-C676992A1B14}"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DCC0176D-DD83-4628-8C52-459E2849946C}" type="slidenum">
              <a:rPr lang="" smtClean="0"/>
              <a:t>‹#›</a:t>
            </a:fld>
            <a:endParaRPr lang=""/>
          </a:p>
        </p:txBody>
      </p:sp>
    </p:spTree>
    <p:extLst>
      <p:ext uri="{BB962C8B-B14F-4D97-AF65-F5344CB8AC3E}">
        <p14:creationId xmlns:p14="http://schemas.microsoft.com/office/powerpoint/2010/main" val="2846102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162963-40B2-4580-B6FE-C676992A1B14}"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DCC0176D-DD83-4628-8C52-459E2849946C}" type="slidenum">
              <a:rPr lang="" smtClean="0"/>
              <a:t>‹#›</a:t>
            </a:fld>
            <a:endParaRPr lang=""/>
          </a:p>
        </p:txBody>
      </p:sp>
    </p:spTree>
    <p:extLst>
      <p:ext uri="{BB962C8B-B14F-4D97-AF65-F5344CB8AC3E}">
        <p14:creationId xmlns:p14="http://schemas.microsoft.com/office/powerpoint/2010/main" val="4125143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65162963-40B2-4580-B6FE-C676992A1B14}" type="datetimeFigureOut">
              <a:rPr lang="" smtClean="0"/>
              <a:t>07/01/2021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DCC0176D-DD83-4628-8C52-459E2849946C}" type="slidenum">
              <a:rPr lang="" smtClean="0"/>
              <a:t>‹#›</a:t>
            </a:fld>
            <a:endParaRPr lang=""/>
          </a:p>
        </p:txBody>
      </p:sp>
    </p:spTree>
    <p:extLst>
      <p:ext uri="{BB962C8B-B14F-4D97-AF65-F5344CB8AC3E}">
        <p14:creationId xmlns:p14="http://schemas.microsoft.com/office/powerpoint/2010/main" val="1466221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65162963-40B2-4580-B6FE-C676992A1B14}" type="datetimeFigureOut">
              <a:rPr lang="" smtClean="0"/>
              <a:t>07/01/2021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DCC0176D-DD83-4628-8C52-459E2849946C}" type="slidenum">
              <a:rPr lang="" smtClean="0"/>
              <a:t>‹#›</a:t>
            </a:fld>
            <a:endParaRPr lang=""/>
          </a:p>
        </p:txBody>
      </p:sp>
    </p:spTree>
    <p:extLst>
      <p:ext uri="{BB962C8B-B14F-4D97-AF65-F5344CB8AC3E}">
        <p14:creationId xmlns:p14="http://schemas.microsoft.com/office/powerpoint/2010/main" val="1024826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65162963-40B2-4580-B6FE-C676992A1B14}" type="datetimeFigureOut">
              <a:rPr lang="" smtClean="0"/>
              <a:t>07/01/2021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DCC0176D-DD83-4628-8C52-459E2849946C}" type="slidenum">
              <a:rPr lang="" smtClean="0"/>
              <a:t>‹#›</a:t>
            </a:fld>
            <a:endParaRPr lang=""/>
          </a:p>
        </p:txBody>
      </p:sp>
    </p:spTree>
    <p:extLst>
      <p:ext uri="{BB962C8B-B14F-4D97-AF65-F5344CB8AC3E}">
        <p14:creationId xmlns:p14="http://schemas.microsoft.com/office/powerpoint/2010/main" val="3303139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62963-40B2-4580-B6FE-C676992A1B14}" type="datetimeFigureOut">
              <a:rPr lang="" smtClean="0"/>
              <a:t>07/01/2021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DCC0176D-DD83-4628-8C52-459E2849946C}" type="slidenum">
              <a:rPr lang="" smtClean="0"/>
              <a:t>‹#›</a:t>
            </a:fld>
            <a:endParaRPr lang=""/>
          </a:p>
        </p:txBody>
      </p:sp>
    </p:spTree>
    <p:extLst>
      <p:ext uri="{BB962C8B-B14F-4D97-AF65-F5344CB8AC3E}">
        <p14:creationId xmlns:p14="http://schemas.microsoft.com/office/powerpoint/2010/main" val="2434507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162963-40B2-4580-B6FE-C676992A1B14}" type="datetimeFigureOut">
              <a:rPr lang="" smtClean="0"/>
              <a:t>07/01/2021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DCC0176D-DD83-4628-8C52-459E2849946C}" type="slidenum">
              <a:rPr lang="" smtClean="0"/>
              <a:t>‹#›</a:t>
            </a:fld>
            <a:endParaRPr lang=""/>
          </a:p>
        </p:txBody>
      </p:sp>
    </p:spTree>
    <p:extLst>
      <p:ext uri="{BB962C8B-B14F-4D97-AF65-F5344CB8AC3E}">
        <p14:creationId xmlns:p14="http://schemas.microsoft.com/office/powerpoint/2010/main" val="3964583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162963-40B2-4580-B6FE-C676992A1B14}" type="datetimeFigureOut">
              <a:rPr lang="" smtClean="0"/>
              <a:t>07/01/2021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DCC0176D-DD83-4628-8C52-459E2849946C}" type="slidenum">
              <a:rPr lang="" smtClean="0"/>
              <a:t>‹#›</a:t>
            </a:fld>
            <a:endParaRPr lang=""/>
          </a:p>
        </p:txBody>
      </p:sp>
    </p:spTree>
    <p:extLst>
      <p:ext uri="{BB962C8B-B14F-4D97-AF65-F5344CB8AC3E}">
        <p14:creationId xmlns:p14="http://schemas.microsoft.com/office/powerpoint/2010/main" val="2610724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162963-40B2-4580-B6FE-C676992A1B14}" type="datetimeFigureOut">
              <a:rPr lang="" smtClean="0"/>
              <a:t>07/01/2021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0176D-DD83-4628-8C52-459E2849946C}" type="slidenum">
              <a:rPr lang="" smtClean="0"/>
              <a:t>‹#›</a:t>
            </a:fld>
            <a:endParaRPr lang=""/>
          </a:p>
        </p:txBody>
      </p:sp>
    </p:spTree>
    <p:extLst>
      <p:ext uri="{BB962C8B-B14F-4D97-AF65-F5344CB8AC3E}">
        <p14:creationId xmlns:p14="http://schemas.microsoft.com/office/powerpoint/2010/main" val="551430594"/>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06"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5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notesSlide" Target="../notesSlides/notesSlide6.xml"/><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slideLayout" Target="../slideLayouts/slideLayout6.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tags" Target="../tags/tag8.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gif"/><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png"/></Relationships>
</file>

<file path=ppt/slides/_rels/slide7.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3" Type="http://schemas.openxmlformats.org/officeDocument/2006/relationships/notesSlide" Target="../notesSlides/notesSlide7.xml"/><Relationship Id="rId21" Type="http://schemas.openxmlformats.org/officeDocument/2006/relationships/image" Target="../media/image47.png"/><Relationship Id="rId7" Type="http://schemas.openxmlformats.org/officeDocument/2006/relationships/image" Target="../media/image33.png"/><Relationship Id="rId12" Type="http://schemas.openxmlformats.org/officeDocument/2006/relationships/image" Target="../media/image38.png"/><Relationship Id="rId17" Type="http://schemas.openxmlformats.org/officeDocument/2006/relationships/image" Target="../media/image43.png"/><Relationship Id="rId2" Type="http://schemas.openxmlformats.org/officeDocument/2006/relationships/slideLayout" Target="../slideLayouts/slideLayout6.xml"/><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tags" Target="../tags/tag9.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5" Type="http://schemas.openxmlformats.org/officeDocument/2006/relationships/image" Target="../media/image41.png"/><Relationship Id="rId10" Type="http://schemas.openxmlformats.org/officeDocument/2006/relationships/image" Target="../media/image36.png"/><Relationship Id="rId19" Type="http://schemas.openxmlformats.org/officeDocument/2006/relationships/image" Target="../media/image45.png"/><Relationship Id="rId4" Type="http://schemas.openxmlformats.org/officeDocument/2006/relationships/image" Target="../media/image30.png"/><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48.png"/></Relationships>
</file>

<file path=ppt/slides/_rels/slide8.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4.png"/><Relationship Id="rId3" Type="http://schemas.openxmlformats.org/officeDocument/2006/relationships/notesSlide" Target="../notesSlides/notesSlide8.xml"/><Relationship Id="rId7" Type="http://schemas.openxmlformats.org/officeDocument/2006/relationships/image" Target="../media/image37.png"/><Relationship Id="rId12" Type="http://schemas.openxmlformats.org/officeDocument/2006/relationships/image" Target="../media/image53.png"/><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46.png"/><Relationship Id="rId11" Type="http://schemas.openxmlformats.org/officeDocument/2006/relationships/image" Target="../media/image32.png"/><Relationship Id="rId5" Type="http://schemas.openxmlformats.org/officeDocument/2006/relationships/image" Target="../media/image49.png"/><Relationship Id="rId10" Type="http://schemas.openxmlformats.org/officeDocument/2006/relationships/image" Target="../media/image52.png"/><Relationship Id="rId4" Type="http://schemas.openxmlformats.org/officeDocument/2006/relationships/image" Target="../media/image34.png"/><Relationship Id="rId9" Type="http://schemas.openxmlformats.org/officeDocument/2006/relationships/image" Target="../media/image51.png"/><Relationship Id="rId14" Type="http://schemas.openxmlformats.org/officeDocument/2006/relationships/image" Target="../media/image5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32.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idx="4294967295"/>
          </p:nvPr>
        </p:nvSpPr>
        <p:spPr>
          <a:xfrm>
            <a:off x="989012" y="2286000"/>
            <a:ext cx="9140825" cy="2387600"/>
          </a:xfrm>
        </p:spPr>
        <p:txBody>
          <a:bodyPr/>
          <a:lstStyle/>
          <a:p>
            <a:r>
              <a:rPr lang="en-US" dirty="0"/>
              <a:t>Introduction to Oracle Database Cloud Service</a:t>
            </a:r>
          </a:p>
        </p:txBody>
      </p:sp>
      <p:sp>
        <p:nvSpPr>
          <p:cNvPr id="12292" name="Line 6"/>
          <p:cNvSpPr>
            <a:spLocks noChangeShapeType="1"/>
          </p:cNvSpPr>
          <p:nvPr/>
        </p:nvSpPr>
        <p:spPr bwMode="auto">
          <a:xfrm>
            <a:off x="2437765" y="4495800"/>
            <a:ext cx="1320456" cy="0"/>
          </a:xfrm>
          <a:prstGeom prst="line">
            <a:avLst/>
          </a:prstGeom>
          <a:noFill/>
          <a:ln w="9525">
            <a:noFill/>
            <a:round/>
            <a:headEnd/>
            <a:tailEnd type="triangle" w="med" len="med"/>
          </a:ln>
        </p:spPr>
        <p:txBody>
          <a:bodyPr lIns="16930" tIns="16930" rIns="16930" bIns="16930">
            <a:spAutoFit/>
          </a:bodyPr>
          <a:lstStyle/>
          <a:p>
            <a:endParaRPr lang="en-US" dirty="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s-MX" dirty="0" smtClean="0"/>
              <a:t>Summary</a:t>
            </a:r>
            <a:br>
              <a:rPr lang="en-US" altLang="es-MX" dirty="0" smtClean="0"/>
            </a:br>
            <a:endParaRPr lang="en-US" altLang="es-MX" dirty="0"/>
          </a:p>
        </p:txBody>
      </p:sp>
      <p:sp>
        <p:nvSpPr>
          <p:cNvPr id="8" name="Content Placeholder 7"/>
          <p:cNvSpPr>
            <a:spLocks noGrp="1"/>
          </p:cNvSpPr>
          <p:nvPr>
            <p:ph idx="1"/>
          </p:nvPr>
        </p:nvSpPr>
        <p:spPr>
          <a:xfrm>
            <a:off x="622138" y="1242485"/>
            <a:ext cx="10944549" cy="1234519"/>
          </a:xfrm>
        </p:spPr>
        <p:txBody>
          <a:bodyPr>
            <a:normAutofit fontScale="77500" lnSpcReduction="20000"/>
          </a:bodyPr>
          <a:lstStyle/>
          <a:p>
            <a:r>
              <a:rPr lang="en-US" dirty="0"/>
              <a:t>In this lesson, you should have learned how to</a:t>
            </a:r>
            <a:r>
              <a:rPr lang="en-US" dirty="0" smtClean="0"/>
              <a:t>:</a:t>
            </a:r>
          </a:p>
          <a:p>
            <a:endParaRPr lang="en-US" dirty="0"/>
          </a:p>
          <a:p>
            <a:pPr lvl="1"/>
            <a:r>
              <a:rPr lang="en-US" dirty="0"/>
              <a:t>Explain the Oracle Cloud and Database Cloud offerings</a:t>
            </a:r>
          </a:p>
          <a:p>
            <a:pPr lvl="1"/>
            <a:r>
              <a:rPr lang="en-US" dirty="0"/>
              <a:t>Describe the architecture and features of Oracle Database Cloud Service</a:t>
            </a:r>
          </a:p>
        </p:txBody>
      </p:sp>
      <p:sp>
        <p:nvSpPr>
          <p:cNvPr id="11" name="Rectangle 10"/>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12" name="Picture 11" descr="OU7_Tablet_Summary.png"/>
          <p:cNvPicPr>
            <a:picLocks noChangeAspect="1"/>
          </p:cNvPicPr>
          <p:nvPr/>
        </p:nvPicPr>
        <p:blipFill>
          <a:blip r:embed="rId4" cstate="print"/>
          <a:stretch>
            <a:fillRect/>
          </a:stretch>
        </p:blipFill>
        <p:spPr>
          <a:xfrm>
            <a:off x="9299448" y="4535424"/>
            <a:ext cx="2266950" cy="1714500"/>
          </a:xfrm>
          <a:prstGeom prst="rect">
            <a:avLst/>
          </a:prstGeom>
        </p:spPr>
      </p:pic>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7"/>
          <p:cNvSpPr>
            <a:spLocks noGrp="1" noChangeArrowheads="1"/>
          </p:cNvSpPr>
          <p:nvPr>
            <p:ph type="title"/>
          </p:nvPr>
        </p:nvSpPr>
        <p:spPr/>
        <p:txBody>
          <a:bodyPr/>
          <a:lstStyle/>
          <a:p>
            <a:pPr eaLnBrk="1" hangingPunct="1"/>
            <a:r>
              <a:rPr lang="en-US"/>
              <a:t>Practice 3: Overview</a:t>
            </a:r>
            <a:endParaRPr lang="en-US" dirty="0"/>
          </a:p>
        </p:txBody>
      </p:sp>
      <p:sp>
        <p:nvSpPr>
          <p:cNvPr id="28675" name="Rectangle 18"/>
          <p:cNvSpPr>
            <a:spLocks noGrp="1" noChangeArrowheads="1"/>
          </p:cNvSpPr>
          <p:nvPr>
            <p:ph idx="1"/>
          </p:nvPr>
        </p:nvSpPr>
        <p:spPr>
          <a:xfrm>
            <a:off x="622138" y="1242485"/>
            <a:ext cx="10944549" cy="357356"/>
          </a:xfrm>
        </p:spPr>
        <p:txBody>
          <a:bodyPr>
            <a:normAutofit fontScale="92500" lnSpcReduction="20000"/>
          </a:bodyPr>
          <a:lstStyle/>
          <a:p>
            <a:pPr lvl="1">
              <a:buClr>
                <a:schemeClr val="accent1"/>
              </a:buClr>
            </a:pPr>
            <a:r>
              <a:rPr lang="en-US"/>
              <a:t>3-1: Exploring Oracle Cloud</a:t>
            </a:r>
            <a:endParaRPr lang="en-US" dirty="0"/>
          </a:p>
        </p:txBody>
      </p:sp>
    </p:spTree>
    <p:custDataLst>
      <p:tags r:id="rId1"/>
    </p:custData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546789" y="533400"/>
            <a:ext cx="10512862" cy="1325563"/>
          </a:xfrm>
        </p:spPr>
        <p:txBody>
          <a:bodyPr/>
          <a:lstStyle/>
          <a:p>
            <a:pPr eaLnBrk="1" hangingPunct="1"/>
            <a:r>
              <a:rPr lang="en-US" altLang="es-MX" dirty="0" smtClean="0"/>
              <a:t>Objectives</a:t>
            </a:r>
            <a:br>
              <a:rPr lang="en-US" altLang="es-MX" dirty="0" smtClean="0"/>
            </a:br>
            <a:endParaRPr lang="en-US" altLang="es-MX" dirty="0"/>
          </a:p>
        </p:txBody>
      </p:sp>
      <p:sp>
        <p:nvSpPr>
          <p:cNvPr id="9" name="Content Placeholder 8"/>
          <p:cNvSpPr>
            <a:spLocks noGrp="1"/>
          </p:cNvSpPr>
          <p:nvPr>
            <p:ph idx="1"/>
          </p:nvPr>
        </p:nvSpPr>
        <p:spPr>
          <a:xfrm>
            <a:off x="531812" y="1524000"/>
            <a:ext cx="10944549" cy="1234519"/>
          </a:xfrm>
        </p:spPr>
        <p:txBody>
          <a:bodyPr>
            <a:normAutofit lnSpcReduction="10000"/>
          </a:bodyPr>
          <a:lstStyle/>
          <a:p>
            <a:r>
              <a:rPr lang="en-US"/>
              <a:t>After completing this lesson, you should be able to:</a:t>
            </a:r>
          </a:p>
          <a:p>
            <a:pPr lvl="1"/>
            <a:r>
              <a:rPr lang="en-US"/>
              <a:t>Explain the Oracle Cloud and Database Cloud offerings</a:t>
            </a:r>
          </a:p>
          <a:p>
            <a:pPr lvl="1"/>
            <a:r>
              <a:rPr lang="en-US"/>
              <a:t>Describe the architecture and features of Oracle Database Cloud Service</a:t>
            </a:r>
            <a:endParaRPr lang="en-US" dirty="0"/>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Oracle Cloud: </a:t>
            </a:r>
            <a:r>
              <a:rPr lang="en-US" dirty="0" smtClean="0"/>
              <a:t>Overview</a:t>
            </a:r>
            <a:br>
              <a:rPr lang="en-US" dirty="0" smtClean="0"/>
            </a:br>
            <a:endParaRPr lang="en-US" altLang="es-MX" dirty="0"/>
          </a:p>
        </p:txBody>
      </p:sp>
      <p:sp>
        <p:nvSpPr>
          <p:cNvPr id="9219" name="Content Placeholder 9"/>
          <p:cNvSpPr>
            <a:spLocks noGrp="1"/>
          </p:cNvSpPr>
          <p:nvPr>
            <p:ph idx="1"/>
          </p:nvPr>
        </p:nvSpPr>
        <p:spPr>
          <a:xfrm>
            <a:off x="622138" y="1242485"/>
            <a:ext cx="10944549" cy="4697006"/>
          </a:xfrm>
        </p:spPr>
        <p:txBody>
          <a:bodyPr/>
          <a:lstStyle/>
          <a:p>
            <a:pPr lvl="1"/>
            <a:r>
              <a:rPr lang="en-US" b="1" dirty="0"/>
              <a:t>Oracle Cloud Software as a Service (SaaS) </a:t>
            </a:r>
          </a:p>
          <a:p>
            <a:pPr lvl="2"/>
            <a:r>
              <a:rPr lang="en-US" dirty="0"/>
              <a:t>Provides best-of-breed cloud software in a complete, secure, and connected cloud suite</a:t>
            </a:r>
          </a:p>
          <a:p>
            <a:pPr lvl="2"/>
            <a:r>
              <a:rPr lang="en-US" dirty="0"/>
              <a:t>Comes embedded with modern best practice processes and built-in social, mobile, and analytic capabilities</a:t>
            </a:r>
          </a:p>
          <a:p>
            <a:pPr lvl="1"/>
            <a:r>
              <a:rPr lang="en-US" b="1" dirty="0"/>
              <a:t>Oracle Cloud Platform as a Service (PaaS)</a:t>
            </a:r>
          </a:p>
          <a:p>
            <a:pPr lvl="2"/>
            <a:r>
              <a:rPr lang="en-US" dirty="0"/>
              <a:t>Enables enterprise IT and independent software vendor (ISV) developers to rapidly build and deploy rich applications</a:t>
            </a:r>
          </a:p>
          <a:p>
            <a:pPr lvl="2"/>
            <a:r>
              <a:rPr lang="en-US" dirty="0"/>
              <a:t>Uses an enterprise-grade cloud platform based on the industry's best database and application server</a:t>
            </a:r>
          </a:p>
          <a:p>
            <a:pPr lvl="1"/>
            <a:r>
              <a:rPr lang="en-US" b="1" dirty="0"/>
              <a:t>Oracle Cloud Infrastructure as a Service (IaaS)</a:t>
            </a:r>
          </a:p>
          <a:p>
            <a:pPr lvl="2"/>
            <a:r>
              <a:rPr lang="en-US" dirty="0"/>
              <a:t>Is a set of core infrastructure capabilities such as elastic compute and storage</a:t>
            </a:r>
          </a:p>
          <a:p>
            <a:pPr lvl="2"/>
            <a:r>
              <a:rPr lang="en-US" dirty="0"/>
              <a:t>Provides customers with the ability to run any workload in the cloud</a:t>
            </a:r>
          </a:p>
        </p:txBody>
      </p:sp>
    </p:spTree>
    <p:custDataLst>
      <p:tags r:id="rId1"/>
    </p:custDataLst>
    <p:extLst>
      <p:ext uri="{BB962C8B-B14F-4D97-AF65-F5344CB8AC3E}">
        <p14:creationId xmlns:p14="http://schemas.microsoft.com/office/powerpoint/2010/main" val="9834255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Database Cloud Service </a:t>
            </a:r>
            <a:r>
              <a:rPr lang="en-US" dirty="0" smtClean="0"/>
              <a:t>Offerings</a:t>
            </a:r>
            <a:br>
              <a:rPr lang="en-US" dirty="0" smtClean="0"/>
            </a:br>
            <a:endParaRPr lang="en-US" altLang="es-MX" dirty="0"/>
          </a:p>
        </p:txBody>
      </p:sp>
      <p:sp>
        <p:nvSpPr>
          <p:cNvPr id="9219" name="Content Placeholder 9"/>
          <p:cNvSpPr>
            <a:spLocks noGrp="1"/>
          </p:cNvSpPr>
          <p:nvPr>
            <p:ph idx="1"/>
          </p:nvPr>
        </p:nvSpPr>
        <p:spPr>
          <a:xfrm>
            <a:off x="622138" y="1242485"/>
            <a:ext cx="10944549" cy="4389229"/>
          </a:xfrm>
        </p:spPr>
        <p:txBody>
          <a:bodyPr/>
          <a:lstStyle/>
          <a:p>
            <a:pPr lvl="1"/>
            <a:r>
              <a:rPr lang="en-US" dirty="0"/>
              <a:t>Oracle Database Cloud Service</a:t>
            </a:r>
          </a:p>
          <a:p>
            <a:pPr lvl="2"/>
            <a:r>
              <a:rPr lang="en-US" dirty="0"/>
              <a:t>Offers elastic database services for application development, testing, and production deployment</a:t>
            </a:r>
          </a:p>
          <a:p>
            <a:pPr lvl="2"/>
            <a:r>
              <a:rPr lang="en-US" dirty="0"/>
              <a:t>Has an easy-to-use web console user interface and RESTful API to provision and administer Oracle Database on Oracle Compute Cloud</a:t>
            </a:r>
          </a:p>
          <a:p>
            <a:pPr lvl="1"/>
            <a:r>
              <a:rPr lang="en-US" dirty="0"/>
              <a:t>Oracle Database Exadata Cloud Service</a:t>
            </a:r>
          </a:p>
          <a:p>
            <a:pPr lvl="2"/>
            <a:r>
              <a:rPr lang="en-US" dirty="0"/>
              <a:t>Includes all the benefits of Exadata performance</a:t>
            </a:r>
          </a:p>
          <a:p>
            <a:pPr lvl="2"/>
            <a:r>
              <a:rPr lang="en-US" dirty="0"/>
              <a:t>Offers 100% compatibility with existing business-critical applications and databases that are on premises</a:t>
            </a:r>
          </a:p>
          <a:p>
            <a:pPr lvl="1"/>
            <a:r>
              <a:rPr lang="en-US" dirty="0"/>
              <a:t>Oracle Database Exadata Express Cloud Service—Managed</a:t>
            </a:r>
          </a:p>
          <a:p>
            <a:pPr lvl="2"/>
            <a:r>
              <a:rPr lang="en-US" dirty="0"/>
              <a:t>Provides a full Oracle Database experience for small- and medium-sized databases</a:t>
            </a:r>
          </a:p>
          <a:p>
            <a:pPr lvl="2"/>
            <a:r>
              <a:rPr lang="en-US" dirty="0"/>
              <a:t>Has service that is fully managed by Oracle</a:t>
            </a:r>
          </a:p>
        </p:txBody>
      </p:sp>
      <p:pic>
        <p:nvPicPr>
          <p:cNvPr id="13" name="Picture 2" descr="https://cloud.oracle.com/opc/paas/images/data-warehouse-cloud-service_w_7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5981" y="1002187"/>
            <a:ext cx="623455" cy="62345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589006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8061" y="1488497"/>
            <a:ext cx="8292702" cy="3884458"/>
            <a:chOff x="1948061" y="1488497"/>
            <a:chExt cx="8292702" cy="3884458"/>
          </a:xfrm>
        </p:grpSpPr>
        <p:sp>
          <p:nvSpPr>
            <p:cNvPr id="6" name="Freeform 5"/>
            <p:cNvSpPr/>
            <p:nvPr/>
          </p:nvSpPr>
          <p:spPr bwMode="auto">
            <a:xfrm>
              <a:off x="2447551" y="5322711"/>
              <a:ext cx="7274628" cy="50244"/>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99" tIns="60949" rIns="121899" bIns="60949" numCol="1" rtlCol="0" anchor="t" anchorCtr="0" compatLnSpc="1">
              <a:prstTxWarp prst="textNoShape">
                <a:avLst/>
              </a:prstTxWarp>
            </a:bodyPr>
            <a:lstStyle/>
            <a:p>
              <a:pPr algn="ctr" defTabSz="304747">
                <a:spcBef>
                  <a:spcPct val="20000"/>
                </a:spcBef>
                <a:buClr>
                  <a:srgbClr val="FF0000"/>
                </a:buClr>
                <a:defRPr/>
              </a:pPr>
              <a:endParaRPr lang="en-US" sz="2400" kern="0" dirty="0">
                <a:latin typeface="Arial" pitchFamily="34" charset="0"/>
              </a:endParaRPr>
            </a:p>
          </p:txBody>
        </p:sp>
        <p:sp>
          <p:nvSpPr>
            <p:cNvPr id="7" name="Rounded Rectangle 6"/>
            <p:cNvSpPr/>
            <p:nvPr/>
          </p:nvSpPr>
          <p:spPr bwMode="auto">
            <a:xfrm>
              <a:off x="1948061" y="1488497"/>
              <a:ext cx="8292702" cy="3847139"/>
            </a:xfrm>
            <a:prstGeom prst="roundRect">
              <a:avLst>
                <a:gd name="adj" fmla="val 10378"/>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99" tIns="60949" rIns="121899" bIns="60949" numCol="1" rtlCol="0" anchor="t" anchorCtr="0" compatLnSpc="1">
              <a:prstTxWarp prst="textNoShape">
                <a:avLst/>
              </a:prstTxWarp>
            </a:bodyPr>
            <a:lstStyle/>
            <a:p>
              <a:pPr algn="ctr" defTabSz="304747">
                <a:spcBef>
                  <a:spcPct val="20000"/>
                </a:spcBef>
                <a:buClr>
                  <a:srgbClr val="FF0000"/>
                </a:buClr>
                <a:defRPr/>
              </a:pPr>
              <a:endParaRPr lang="en-US" sz="2400" kern="0" dirty="0">
                <a:latin typeface="Arial" pitchFamily="34" charset="0"/>
              </a:endParaRPr>
            </a:p>
          </p:txBody>
        </p:sp>
      </p:grpSp>
      <p:sp>
        <p:nvSpPr>
          <p:cNvPr id="15362" name="Title 1"/>
          <p:cNvSpPr>
            <a:spLocks noGrp="1"/>
          </p:cNvSpPr>
          <p:nvPr>
            <p:ph type="title"/>
          </p:nvPr>
        </p:nvSpPr>
        <p:spPr/>
        <p:txBody>
          <a:bodyPr/>
          <a:lstStyle/>
          <a:p>
            <a:pPr eaLnBrk="1" hangingPunct="1"/>
            <a:r>
              <a:rPr lang="en-US"/>
              <a:t>Infrastructure for Oracle Database Cloud Service</a:t>
            </a:r>
            <a:endParaRPr lang="en-US" altLang="es-MX" dirty="0"/>
          </a:p>
        </p:txBody>
      </p:sp>
      <p:sp>
        <p:nvSpPr>
          <p:cNvPr id="9219" name="Content Placeholder 9"/>
          <p:cNvSpPr>
            <a:spLocks noGrp="1"/>
          </p:cNvSpPr>
          <p:nvPr>
            <p:ph idx="1"/>
          </p:nvPr>
        </p:nvSpPr>
        <p:spPr>
          <a:xfrm>
            <a:off x="2513012" y="2212276"/>
            <a:ext cx="6795705" cy="2283524"/>
          </a:xfrm>
        </p:spPr>
        <p:txBody>
          <a:bodyPr/>
          <a:lstStyle/>
          <a:p>
            <a:pPr lvl="1">
              <a:buClr>
                <a:schemeClr val="accent1"/>
              </a:buClr>
              <a:defRPr/>
            </a:pPr>
            <a:r>
              <a:rPr lang="en-US"/>
              <a:t>Oracle Cloud Infrastructure Classic (OCI Classic)</a:t>
            </a:r>
          </a:p>
          <a:p>
            <a:pPr lvl="2">
              <a:buClr>
                <a:schemeClr val="accent1"/>
              </a:buClr>
              <a:defRPr/>
            </a:pPr>
            <a:r>
              <a:rPr lang="en-US"/>
              <a:t>Oracle’s first-generation cloud infrastructure</a:t>
            </a:r>
          </a:p>
          <a:p>
            <a:pPr lvl="2">
              <a:buClr>
                <a:schemeClr val="accent1"/>
              </a:buClr>
              <a:defRPr/>
            </a:pPr>
            <a:r>
              <a:rPr lang="en-US"/>
              <a:t>Includes Compute Classic and Storage Classic</a:t>
            </a:r>
          </a:p>
          <a:p>
            <a:pPr lvl="1">
              <a:buClr>
                <a:schemeClr val="accent1"/>
              </a:buClr>
              <a:defRPr/>
            </a:pPr>
            <a:r>
              <a:rPr lang="en-US"/>
              <a:t>Oracle Cloud Infrastructure (OCI) </a:t>
            </a:r>
          </a:p>
          <a:p>
            <a:pPr lvl="2">
              <a:buClr>
                <a:schemeClr val="accent1"/>
              </a:buClr>
              <a:defRPr/>
            </a:pPr>
            <a:r>
              <a:rPr lang="en-US"/>
              <a:t>Oracle’s second-generation cloud infrastructure</a:t>
            </a:r>
          </a:p>
          <a:p>
            <a:pPr lvl="2">
              <a:buClr>
                <a:schemeClr val="accent1"/>
              </a:buClr>
              <a:defRPr/>
            </a:pPr>
            <a:r>
              <a:rPr lang="en-US"/>
              <a:t>Includes Compute and Storage</a:t>
            </a:r>
            <a:endParaRPr lang="en-US" dirty="0"/>
          </a:p>
        </p:txBody>
      </p:sp>
      <p:sp>
        <p:nvSpPr>
          <p:cNvPr id="8" name="Rounded Rectangle 7"/>
          <p:cNvSpPr/>
          <p:nvPr/>
        </p:nvSpPr>
        <p:spPr bwMode="auto">
          <a:xfrm>
            <a:off x="9539027" y="2217681"/>
            <a:ext cx="1355923" cy="2388771"/>
          </a:xfrm>
          <a:prstGeom prst="roundRect">
            <a:avLst>
              <a:gd name="adj" fmla="val 17947"/>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99" tIns="60949" rIns="121899" bIns="60949" numCol="1" rtlCol="0" anchor="t" anchorCtr="0" compatLnSpc="1">
            <a:prstTxWarp prst="textNoShape">
              <a:avLst/>
            </a:prstTxWarp>
          </a:bodyPr>
          <a:lstStyle/>
          <a:p>
            <a:pPr algn="ctr" defTabSz="304747">
              <a:spcBef>
                <a:spcPct val="20000"/>
              </a:spcBef>
              <a:buClr>
                <a:srgbClr val="FF0000"/>
              </a:buClr>
              <a:defRPr/>
            </a:pPr>
            <a:endParaRPr lang="en-US" sz="2400" kern="0" dirty="0">
              <a:latin typeface="Arial"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28212" y="3505200"/>
            <a:ext cx="780952" cy="819048"/>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28212" y="2478868"/>
            <a:ext cx="780952" cy="721532"/>
          </a:xfrm>
          <a:prstGeom prst="rect">
            <a:avLst/>
          </a:prstGeom>
        </p:spPr>
      </p:pic>
    </p:spTree>
    <p:custDataLst>
      <p:tags r:id="rId1"/>
    </p:custDataLst>
    <p:extLst>
      <p:ext uri="{BB962C8B-B14F-4D97-AF65-F5344CB8AC3E}">
        <p14:creationId xmlns:p14="http://schemas.microsoft.com/office/powerpoint/2010/main" val="12493558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itle 1"/>
          <p:cNvSpPr>
            <a:spLocks noGrp="1"/>
          </p:cNvSpPr>
          <p:nvPr>
            <p:ph type="title"/>
          </p:nvPr>
        </p:nvSpPr>
        <p:spPr/>
        <p:txBody>
          <a:bodyPr/>
          <a:lstStyle/>
          <a:p>
            <a:pPr eaLnBrk="1" hangingPunct="1"/>
            <a:r>
              <a:rPr lang="en-US" altLang="es-MX" dirty="0"/>
              <a:t>Database Cloud Service Architecture (OCI Classic)</a:t>
            </a:r>
          </a:p>
        </p:txBody>
      </p:sp>
      <p:grpSp>
        <p:nvGrpSpPr>
          <p:cNvPr id="76" name="Group 75"/>
          <p:cNvGrpSpPr/>
          <p:nvPr/>
        </p:nvGrpSpPr>
        <p:grpSpPr>
          <a:xfrm>
            <a:off x="396163" y="952500"/>
            <a:ext cx="11396499" cy="4953000"/>
            <a:chOff x="285199" y="714375"/>
            <a:chExt cx="8549601" cy="3714750"/>
          </a:xfrm>
        </p:grpSpPr>
        <p:cxnSp>
          <p:nvCxnSpPr>
            <p:cNvPr id="79" name=" 1"/>
            <p:cNvCxnSpPr/>
            <p:nvPr/>
          </p:nvCxnSpPr>
          <p:spPr>
            <a:xfrm>
              <a:off x="914012" y="828675"/>
              <a:ext cx="2229431" cy="0"/>
            </a:xfrm>
            <a:prstGeom prst="line">
              <a:avLst/>
            </a:prstGeom>
            <a:ln w="28575" cap="sq">
              <a:solidFill>
                <a:schemeClr val="accent5">
                  <a:lumMod val="75000"/>
                </a:schemeClr>
              </a:solidFill>
              <a:miter lim="800000"/>
            </a:ln>
          </p:spPr>
          <p:style>
            <a:lnRef idx="1">
              <a:schemeClr val="accent1"/>
            </a:lnRef>
            <a:fillRef idx="0">
              <a:schemeClr val="accent1"/>
            </a:fillRef>
            <a:effectRef idx="0">
              <a:schemeClr val="accent1"/>
            </a:effectRef>
            <a:fontRef idx="minor">
              <a:schemeClr val="tx1"/>
            </a:fontRef>
          </p:style>
        </p:cxnSp>
        <p:sp>
          <p:nvSpPr>
            <p:cNvPr id="80" name=" 2"/>
            <p:cNvSpPr/>
            <p:nvPr/>
          </p:nvSpPr>
          <p:spPr>
            <a:xfrm>
              <a:off x="3086279" y="714375"/>
              <a:ext cx="4401696" cy="3486150"/>
            </a:xfrm>
            <a:prstGeom prst="roundRect">
              <a:avLst>
                <a:gd name="adj" fmla="val 5250"/>
              </a:avLst>
            </a:prstGeom>
            <a:solidFill>
              <a:schemeClr val="accent5">
                <a:lumMod val="20000"/>
                <a:lumOff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49" tIns="25725" rIns="51449" bIns="25725" numCol="1" spcCol="0" rtlCol="0" fromWordArt="0" anchor="t" anchorCtr="1" forceAA="0" compatLnSpc="1">
              <a:prstTxWarp prst="textNoShape">
                <a:avLst/>
              </a:prstTxWarp>
              <a:noAutofit/>
            </a:bodyPr>
            <a:lstStyle/>
            <a:p>
              <a:pPr>
                <a:lnSpc>
                  <a:spcPct val="90000"/>
                </a:lnSpc>
              </a:pPr>
              <a:r>
                <a:rPr lang="en-US" sz="1500" b="1" dirty="0">
                  <a:solidFill>
                    <a:srgbClr val="000000"/>
                  </a:solidFill>
                  <a:latin typeface="Arial"/>
                  <a:cs typeface="Arial"/>
                </a:rPr>
                <a:t>Database Deployment</a:t>
              </a:r>
            </a:p>
          </p:txBody>
        </p:sp>
        <p:sp>
          <p:nvSpPr>
            <p:cNvPr id="81" name=" 3"/>
            <p:cNvSpPr/>
            <p:nvPr/>
          </p:nvSpPr>
          <p:spPr>
            <a:xfrm>
              <a:off x="3200608" y="1000125"/>
              <a:ext cx="4173037" cy="2457450"/>
            </a:xfrm>
            <a:prstGeom prst="roundRect">
              <a:avLst>
                <a:gd name="adj" fmla="val 0"/>
              </a:avLst>
            </a:prstGeom>
            <a:solidFill>
              <a:schemeClr val="accent5">
                <a:lumMod val="60000"/>
                <a:lumOff val="4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49" tIns="25725" rIns="51449" bIns="25725" numCol="1" spcCol="0" rtlCol="0" fromWordArt="0" anchor="b" anchorCtr="0" forceAA="0" compatLnSpc="1">
              <a:prstTxWarp prst="textNoShape">
                <a:avLst/>
              </a:prstTxWarp>
              <a:noAutofit/>
            </a:bodyPr>
            <a:lstStyle/>
            <a:p>
              <a:pPr algn="ctr">
                <a:lnSpc>
                  <a:spcPct val="90000"/>
                </a:lnSpc>
              </a:pPr>
              <a:endParaRPr lang="en-US" sz="1500" dirty="0">
                <a:solidFill>
                  <a:srgbClr val="000000"/>
                </a:solidFill>
                <a:latin typeface="Arial"/>
                <a:cs typeface="Arial"/>
              </a:endParaRPr>
            </a:p>
          </p:txBody>
        </p:sp>
        <p:cxnSp>
          <p:nvCxnSpPr>
            <p:cNvPr id="82" name=" 4"/>
            <p:cNvCxnSpPr/>
            <p:nvPr/>
          </p:nvCxnSpPr>
          <p:spPr>
            <a:xfrm>
              <a:off x="4115245" y="3400425"/>
              <a:ext cx="0" cy="457200"/>
            </a:xfrm>
            <a:prstGeom prst="line">
              <a:avLst/>
            </a:prstGeom>
            <a:ln w="28575" cap="sq">
              <a:solidFill>
                <a:schemeClr val="accent5">
                  <a:lumMod val="7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83" name=" 5"/>
            <p:cNvCxnSpPr/>
            <p:nvPr/>
          </p:nvCxnSpPr>
          <p:spPr>
            <a:xfrm>
              <a:off x="5715862" y="3415302"/>
              <a:ext cx="0" cy="442324"/>
            </a:xfrm>
            <a:prstGeom prst="line">
              <a:avLst/>
            </a:prstGeom>
            <a:ln w="28575" cap="sq">
              <a:solidFill>
                <a:schemeClr val="accent5">
                  <a:lumMod val="7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88" name=" 6"/>
            <p:cNvCxnSpPr/>
            <p:nvPr/>
          </p:nvCxnSpPr>
          <p:spPr>
            <a:xfrm>
              <a:off x="2971949" y="3800475"/>
              <a:ext cx="1314792" cy="0"/>
            </a:xfrm>
            <a:prstGeom prst="line">
              <a:avLst/>
            </a:prstGeom>
            <a:ln w="28575" cap="sq">
              <a:solidFill>
                <a:schemeClr val="accent5">
                  <a:lumMod val="7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8" name=" 7"/>
            <p:cNvCxnSpPr/>
            <p:nvPr/>
          </p:nvCxnSpPr>
          <p:spPr>
            <a:xfrm>
              <a:off x="914013" y="828675"/>
              <a:ext cx="0" cy="400050"/>
            </a:xfrm>
            <a:prstGeom prst="line">
              <a:avLst/>
            </a:prstGeom>
            <a:ln w="28575" cap="sq">
              <a:solidFill>
                <a:schemeClr val="accent5">
                  <a:lumMod val="7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00" name=" 8"/>
            <p:cNvCxnSpPr/>
            <p:nvPr/>
          </p:nvCxnSpPr>
          <p:spPr>
            <a:xfrm>
              <a:off x="2228805" y="2771775"/>
              <a:ext cx="743144" cy="0"/>
            </a:xfrm>
            <a:prstGeom prst="line">
              <a:avLst/>
            </a:prstGeom>
            <a:ln w="28575" cap="sq">
              <a:solidFill>
                <a:schemeClr val="accent5">
                  <a:lumMod val="7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02" name=" 9"/>
            <p:cNvCxnSpPr/>
            <p:nvPr/>
          </p:nvCxnSpPr>
          <p:spPr>
            <a:xfrm>
              <a:off x="2441324" y="1285875"/>
              <a:ext cx="514484" cy="0"/>
            </a:xfrm>
            <a:prstGeom prst="line">
              <a:avLst/>
            </a:prstGeom>
            <a:ln w="28575" cap="sq">
              <a:solidFill>
                <a:schemeClr val="accent5">
                  <a:lumMod val="75000"/>
                </a:schemeClr>
              </a:solidFill>
              <a:miter lim="800000"/>
            </a:ln>
          </p:spPr>
          <p:style>
            <a:lnRef idx="1">
              <a:schemeClr val="accent1"/>
            </a:lnRef>
            <a:fillRef idx="0">
              <a:schemeClr val="accent1"/>
            </a:fillRef>
            <a:effectRef idx="0">
              <a:schemeClr val="accent1"/>
            </a:effectRef>
            <a:fontRef idx="minor">
              <a:schemeClr val="tx1"/>
            </a:fontRef>
          </p:style>
        </p:cxnSp>
        <p:sp>
          <p:nvSpPr>
            <p:cNvPr id="103" name=" 10"/>
            <p:cNvSpPr/>
            <p:nvPr/>
          </p:nvSpPr>
          <p:spPr>
            <a:xfrm>
              <a:off x="1607138" y="2371725"/>
              <a:ext cx="1257627" cy="914400"/>
            </a:xfrm>
            <a:prstGeom prst="roundRect">
              <a:avLst>
                <a:gd name="adj" fmla="val 5250"/>
              </a:avLst>
            </a:prstGeom>
            <a:solidFill>
              <a:schemeClr val="accent5">
                <a:lumMod val="40000"/>
                <a:lumOff val="6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49" tIns="25725" rIns="51449" bIns="25725" numCol="1" spcCol="0" rtlCol="0" fromWordArt="0" anchor="b" anchorCtr="1" forceAA="0" compatLnSpc="1">
              <a:prstTxWarp prst="textNoShape">
                <a:avLst/>
              </a:prstTxWarp>
              <a:noAutofit/>
            </a:bodyPr>
            <a:lstStyle/>
            <a:p>
              <a:pPr algn="ctr">
                <a:lnSpc>
                  <a:spcPct val="90000"/>
                </a:lnSpc>
              </a:pPr>
              <a:r>
                <a:rPr lang="en-US" sz="1500" dirty="0">
                  <a:solidFill>
                    <a:srgbClr val="000000"/>
                  </a:solidFill>
                  <a:latin typeface="Arial"/>
                  <a:cs typeface="Arial"/>
                </a:rPr>
                <a:t>Hybrid Cloud Management</a:t>
              </a:r>
            </a:p>
          </p:txBody>
        </p:sp>
        <p:grpSp>
          <p:nvGrpSpPr>
            <p:cNvPr id="104" name=" 11"/>
            <p:cNvGrpSpPr/>
            <p:nvPr/>
          </p:nvGrpSpPr>
          <p:grpSpPr>
            <a:xfrm>
              <a:off x="1657156" y="2428875"/>
              <a:ext cx="1157589" cy="457200"/>
              <a:chOff x="360362" y="5562600"/>
              <a:chExt cx="1543050" cy="609600"/>
            </a:xfrm>
          </p:grpSpPr>
          <p:sp>
            <p:nvSpPr>
              <p:cNvPr id="183" name="Rectangle 182"/>
              <p:cNvSpPr/>
              <p:nvPr/>
            </p:nvSpPr>
            <p:spPr>
              <a:xfrm>
                <a:off x="369887" y="5562600"/>
                <a:ext cx="1524000" cy="609600"/>
              </a:xfrm>
              <a:prstGeom prst="rect">
                <a:avLst/>
              </a:prstGeom>
              <a:solidFill>
                <a:schemeClr val="bg1"/>
              </a:solidFill>
              <a:ln w="6350" cmpd="sng">
                <a:noFill/>
                <a:prstDash val="dot"/>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n-US" sz="1500" dirty="0">
                  <a:ln>
                    <a:solidFill>
                      <a:schemeClr val="bg2">
                        <a:lumMod val="50000"/>
                      </a:schemeClr>
                    </a:solidFill>
                  </a:ln>
                  <a:solidFill>
                    <a:srgbClr val="000000"/>
                  </a:solidFill>
                  <a:latin typeface="Arial"/>
                  <a:cs typeface="Arial"/>
                </a:endParaRPr>
              </a:p>
            </p:txBody>
          </p:sp>
          <p:pic>
            <p:nvPicPr>
              <p:cNvPr id="184" name="Picture 183" descr="em-12c-sm-clr-496687.gif"/>
              <p:cNvPicPr>
                <a:picLocks noChangeAspect="1"/>
              </p:cNvPicPr>
              <p:nvPr/>
            </p:nvPicPr>
            <p:blipFill>
              <a:blip r:embed="rId4" cstate="print"/>
              <a:stretch>
                <a:fillRect/>
              </a:stretch>
            </p:blipFill>
            <p:spPr>
              <a:xfrm>
                <a:off x="360362" y="5667375"/>
                <a:ext cx="1543050" cy="400050"/>
              </a:xfrm>
              <a:prstGeom prst="rect">
                <a:avLst/>
              </a:prstGeom>
            </p:spPr>
          </p:pic>
        </p:grpSp>
        <p:cxnSp>
          <p:nvCxnSpPr>
            <p:cNvPr id="105" name=" 12"/>
            <p:cNvCxnSpPr/>
            <p:nvPr/>
          </p:nvCxnSpPr>
          <p:spPr>
            <a:xfrm>
              <a:off x="2971948" y="1285876"/>
              <a:ext cx="0" cy="2628900"/>
            </a:xfrm>
            <a:prstGeom prst="line">
              <a:avLst/>
            </a:prstGeom>
            <a:ln w="28575" cap="sq">
              <a:solidFill>
                <a:schemeClr val="accent5">
                  <a:lumMod val="7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06" name=" 13"/>
            <p:cNvCxnSpPr/>
            <p:nvPr/>
          </p:nvCxnSpPr>
          <p:spPr>
            <a:xfrm>
              <a:off x="2343135" y="2028825"/>
              <a:ext cx="628814" cy="0"/>
            </a:xfrm>
            <a:prstGeom prst="line">
              <a:avLst/>
            </a:prstGeom>
            <a:ln w="28575" cap="sq">
              <a:solidFill>
                <a:schemeClr val="accent5">
                  <a:lumMod val="75000"/>
                </a:schemeClr>
              </a:solidFill>
              <a:miter lim="800000"/>
            </a:ln>
          </p:spPr>
          <p:style>
            <a:lnRef idx="1">
              <a:schemeClr val="accent1"/>
            </a:lnRef>
            <a:fillRef idx="0">
              <a:schemeClr val="accent1"/>
            </a:fillRef>
            <a:effectRef idx="0">
              <a:schemeClr val="accent1"/>
            </a:effectRef>
            <a:fontRef idx="minor">
              <a:schemeClr val="tx1"/>
            </a:fontRef>
          </p:style>
        </p:cxnSp>
        <p:sp>
          <p:nvSpPr>
            <p:cNvPr id="107" name=" 14"/>
            <p:cNvSpPr/>
            <p:nvPr/>
          </p:nvSpPr>
          <p:spPr>
            <a:xfrm>
              <a:off x="285392" y="942975"/>
              <a:ext cx="1257628" cy="2343150"/>
            </a:xfrm>
            <a:prstGeom prst="roundRect">
              <a:avLst>
                <a:gd name="adj" fmla="val 5250"/>
              </a:avLst>
            </a:prstGeom>
            <a:solidFill>
              <a:schemeClr val="accent5">
                <a:lumMod val="40000"/>
                <a:lumOff val="6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49" tIns="25725" rIns="51449" bIns="25725" numCol="1" spcCol="0" rtlCol="0" fromWordArt="0" anchor="t" anchorCtr="1" forceAA="0" compatLnSpc="1">
              <a:prstTxWarp prst="textNoShape">
                <a:avLst/>
              </a:prstTxWarp>
              <a:noAutofit/>
            </a:bodyPr>
            <a:lstStyle/>
            <a:p>
              <a:pPr algn="ctr">
                <a:lnSpc>
                  <a:spcPct val="90000"/>
                </a:lnSpc>
              </a:pPr>
              <a:r>
                <a:rPr lang="en-US" sz="1500" dirty="0">
                  <a:solidFill>
                    <a:srgbClr val="000000"/>
                  </a:solidFill>
                  <a:latin typeface="Arial"/>
                  <a:cs typeface="Arial"/>
                </a:rPr>
                <a:t>myservices.</a:t>
              </a:r>
              <a:br>
                <a:rPr lang="en-US" sz="1500" dirty="0">
                  <a:solidFill>
                    <a:srgbClr val="000000"/>
                  </a:solidFill>
                  <a:latin typeface="Arial"/>
                  <a:cs typeface="Arial"/>
                </a:rPr>
              </a:br>
              <a:r>
                <a:rPr lang="en-US" sz="1500" dirty="0">
                  <a:solidFill>
                    <a:srgbClr val="000000"/>
                  </a:solidFill>
                  <a:latin typeface="Arial"/>
                  <a:cs typeface="Arial"/>
                </a:rPr>
                <a:t>oraclecloud.com</a:t>
              </a:r>
            </a:p>
          </p:txBody>
        </p:sp>
        <p:sp>
          <p:nvSpPr>
            <p:cNvPr id="108" name=" 15"/>
            <p:cNvSpPr/>
            <p:nvPr/>
          </p:nvSpPr>
          <p:spPr>
            <a:xfrm>
              <a:off x="3257773" y="1057275"/>
              <a:ext cx="4058707" cy="2343150"/>
            </a:xfrm>
            <a:prstGeom prst="roundRect">
              <a:avLst>
                <a:gd name="adj" fmla="val 0"/>
              </a:avLst>
            </a:prstGeom>
            <a:solidFill>
              <a:srgbClr val="FFFFFF"/>
            </a:solidFill>
            <a:ln w="762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49" tIns="25725" rIns="51449" bIns="25725" numCol="1" spcCol="0" rtlCol="0" fromWordArt="0" anchor="t" anchorCtr="0" forceAA="0" compatLnSpc="1">
              <a:prstTxWarp prst="textNoShape">
                <a:avLst/>
              </a:prstTxWarp>
              <a:noAutofit/>
            </a:bodyPr>
            <a:lstStyle/>
            <a:p>
              <a:pPr>
                <a:lnSpc>
                  <a:spcPct val="90000"/>
                </a:lnSpc>
              </a:pPr>
              <a:r>
                <a:rPr lang="en-US" sz="1500" dirty="0">
                  <a:solidFill>
                    <a:srgbClr val="000000"/>
                  </a:solidFill>
                  <a:latin typeface="Arial"/>
                  <a:cs typeface="Arial"/>
                </a:rPr>
                <a:t>Oracle Linux</a:t>
              </a:r>
            </a:p>
          </p:txBody>
        </p:sp>
        <p:sp>
          <p:nvSpPr>
            <p:cNvPr id="109" name=" 17"/>
            <p:cNvSpPr/>
            <p:nvPr/>
          </p:nvSpPr>
          <p:spPr>
            <a:xfrm>
              <a:off x="3345106" y="1881577"/>
              <a:ext cx="723232" cy="571315"/>
            </a:xfrm>
            <a:prstGeom prst="rect">
              <a:avLst/>
            </a:prstGeom>
          </p:spPr>
          <p:txBody>
            <a:bodyPr wrap="none" lIns="68586" tIns="34293" rIns="68586" bIns="34293">
              <a:spAutoFit/>
            </a:bodyPr>
            <a:lstStyle/>
            <a:p>
              <a:pPr algn="ctr"/>
              <a:r>
                <a:rPr lang="en-US" sz="1500" dirty="0">
                  <a:solidFill>
                    <a:srgbClr val="000000"/>
                  </a:solidFill>
                  <a:latin typeface="Arial"/>
                  <a:cs typeface="Arial"/>
                </a:rPr>
                <a:t>Oracle</a:t>
              </a:r>
            </a:p>
            <a:p>
              <a:pPr algn="ctr"/>
              <a:r>
                <a:rPr lang="en-US" sz="1500" dirty="0">
                  <a:solidFill>
                    <a:srgbClr val="000000"/>
                  </a:solidFill>
                  <a:latin typeface="Arial"/>
                  <a:cs typeface="Arial"/>
                </a:rPr>
                <a:t>Database</a:t>
              </a:r>
            </a:p>
            <a:p>
              <a:pPr algn="ctr"/>
              <a:r>
                <a:rPr lang="en-US" sz="1500" dirty="0">
                  <a:solidFill>
                    <a:srgbClr val="000000"/>
                  </a:solidFill>
                  <a:latin typeface="Arial"/>
                  <a:cs typeface="Arial"/>
                </a:rPr>
                <a:t>Tools</a:t>
              </a:r>
            </a:p>
          </p:txBody>
        </p:sp>
        <p:sp>
          <p:nvSpPr>
            <p:cNvPr id="110" name=" 18"/>
            <p:cNvSpPr/>
            <p:nvPr/>
          </p:nvSpPr>
          <p:spPr>
            <a:xfrm>
              <a:off x="4309694" y="1887142"/>
              <a:ext cx="857341" cy="571315"/>
            </a:xfrm>
            <a:prstGeom prst="rect">
              <a:avLst/>
            </a:prstGeom>
          </p:spPr>
          <p:txBody>
            <a:bodyPr wrap="none" lIns="68586" tIns="34293" rIns="68586" bIns="34293">
              <a:spAutoFit/>
            </a:bodyPr>
            <a:lstStyle/>
            <a:p>
              <a:pPr algn="ctr"/>
              <a:r>
                <a:rPr lang="en-US" sz="1500" dirty="0">
                  <a:solidFill>
                    <a:srgbClr val="000000"/>
                  </a:solidFill>
                  <a:latin typeface="Arial"/>
                  <a:cs typeface="Arial"/>
                </a:rPr>
                <a:t>Oracle</a:t>
              </a:r>
            </a:p>
            <a:p>
              <a:pPr algn="ctr"/>
              <a:r>
                <a:rPr lang="en-US" sz="1500" dirty="0">
                  <a:solidFill>
                    <a:srgbClr val="000000"/>
                  </a:solidFill>
                  <a:latin typeface="Arial"/>
                  <a:cs typeface="Arial"/>
                </a:rPr>
                <a:t>Database </a:t>
              </a:r>
            </a:p>
            <a:p>
              <a:pPr algn="ctr"/>
              <a:r>
                <a:rPr lang="en-US" sz="1500" dirty="0">
                  <a:solidFill>
                    <a:srgbClr val="000000"/>
                  </a:solidFill>
                  <a:latin typeface="Arial"/>
                  <a:cs typeface="Arial"/>
                </a:rPr>
                <a:t>Cloud Tools</a:t>
              </a:r>
            </a:p>
          </p:txBody>
        </p:sp>
        <p:sp>
          <p:nvSpPr>
            <p:cNvPr id="111" name=" 19"/>
            <p:cNvSpPr/>
            <p:nvPr/>
          </p:nvSpPr>
          <p:spPr>
            <a:xfrm>
              <a:off x="4236650" y="3000376"/>
              <a:ext cx="1003430" cy="398191"/>
            </a:xfrm>
            <a:prstGeom prst="rect">
              <a:avLst/>
            </a:prstGeom>
          </p:spPr>
          <p:txBody>
            <a:bodyPr wrap="none" lIns="68586" tIns="34293" rIns="68586" bIns="34293">
              <a:spAutoFit/>
            </a:bodyPr>
            <a:lstStyle/>
            <a:p>
              <a:pPr algn="ctr"/>
              <a:r>
                <a:rPr lang="en-US" sz="1500" dirty="0">
                  <a:solidFill>
                    <a:srgbClr val="000000"/>
                  </a:solidFill>
                  <a:latin typeface="Arial"/>
                  <a:cs typeface="Arial"/>
                </a:rPr>
                <a:t>Oracle REST </a:t>
              </a:r>
            </a:p>
            <a:p>
              <a:pPr algn="ctr"/>
              <a:r>
                <a:rPr lang="en-US" sz="1500" dirty="0">
                  <a:solidFill>
                    <a:srgbClr val="000000"/>
                  </a:solidFill>
                  <a:latin typeface="Arial"/>
                  <a:cs typeface="Arial"/>
                </a:rPr>
                <a:t>Data Services</a:t>
              </a:r>
            </a:p>
          </p:txBody>
        </p:sp>
        <p:sp>
          <p:nvSpPr>
            <p:cNvPr id="112" name=" 20"/>
            <p:cNvSpPr/>
            <p:nvPr/>
          </p:nvSpPr>
          <p:spPr>
            <a:xfrm>
              <a:off x="3289789" y="3000376"/>
              <a:ext cx="833868" cy="398191"/>
            </a:xfrm>
            <a:prstGeom prst="rect">
              <a:avLst/>
            </a:prstGeom>
          </p:spPr>
          <p:txBody>
            <a:bodyPr wrap="none" lIns="68586" tIns="34293" rIns="68586" bIns="34293">
              <a:spAutoFit/>
            </a:bodyPr>
            <a:lstStyle/>
            <a:p>
              <a:pPr algn="ctr"/>
              <a:r>
                <a:rPr lang="en-US" sz="1500" dirty="0">
                  <a:solidFill>
                    <a:srgbClr val="000000"/>
                  </a:solidFill>
                  <a:latin typeface="Arial"/>
                  <a:cs typeface="Arial"/>
                </a:rPr>
                <a:t>Oracle Net </a:t>
              </a:r>
            </a:p>
            <a:p>
              <a:pPr algn="ctr"/>
              <a:r>
                <a:rPr lang="en-US" sz="1500" dirty="0">
                  <a:solidFill>
                    <a:srgbClr val="000000"/>
                  </a:solidFill>
                  <a:latin typeface="Arial"/>
                  <a:cs typeface="Arial"/>
                </a:rPr>
                <a:t>Services</a:t>
              </a:r>
            </a:p>
          </p:txBody>
        </p:sp>
        <p:pic>
          <p:nvPicPr>
            <p:cNvPr id="113" name=" 21" descr="C:\Desktop\Architecture Diagrams\ORDS.png"/>
            <p:cNvPicPr>
              <a:picLocks noChangeAspect="1" noChangeArrowheads="1"/>
            </p:cNvPicPr>
            <p:nvPr/>
          </p:nvPicPr>
          <p:blipFill>
            <a:blip r:embed="rId5" cstate="print"/>
            <a:stretch>
              <a:fillRect/>
            </a:stretch>
          </p:blipFill>
          <p:spPr bwMode="auto">
            <a:xfrm>
              <a:off x="3382319" y="2543175"/>
              <a:ext cx="648807" cy="475059"/>
            </a:xfrm>
            <a:prstGeom prst="rect">
              <a:avLst/>
            </a:prstGeom>
            <a:noFill/>
          </p:spPr>
        </p:pic>
        <p:pic>
          <p:nvPicPr>
            <p:cNvPr id="114" name=" 22" descr="C:\Desktop\Architecture Diagrams\ORDS.png"/>
            <p:cNvPicPr>
              <a:picLocks noChangeAspect="1" noChangeArrowheads="1"/>
            </p:cNvPicPr>
            <p:nvPr/>
          </p:nvPicPr>
          <p:blipFill>
            <a:blip r:embed="rId5" cstate="print"/>
            <a:stretch>
              <a:fillRect/>
            </a:stretch>
          </p:blipFill>
          <p:spPr bwMode="auto">
            <a:xfrm>
              <a:off x="4413961" y="2543175"/>
              <a:ext cx="648807" cy="475059"/>
            </a:xfrm>
            <a:prstGeom prst="rect">
              <a:avLst/>
            </a:prstGeom>
            <a:noFill/>
          </p:spPr>
        </p:pic>
        <p:pic>
          <p:nvPicPr>
            <p:cNvPr id="117" name=" 23" descr="C:\Desktop\Architecture Diagrams\DBcloud-DataManagement-red.png"/>
            <p:cNvPicPr>
              <a:picLocks noChangeAspect="1" noChangeArrowheads="1"/>
            </p:cNvPicPr>
            <p:nvPr/>
          </p:nvPicPr>
          <p:blipFill>
            <a:blip r:embed="rId6" cstate="print"/>
            <a:stretch>
              <a:fillRect/>
            </a:stretch>
          </p:blipFill>
          <p:spPr bwMode="auto">
            <a:xfrm>
              <a:off x="4426556" y="1314017"/>
              <a:ext cx="623617" cy="562841"/>
            </a:xfrm>
            <a:prstGeom prst="rect">
              <a:avLst/>
            </a:prstGeom>
            <a:noFill/>
          </p:spPr>
        </p:pic>
        <p:pic>
          <p:nvPicPr>
            <p:cNvPr id="118" name=" 24" descr="C:\Desktop\Architecture Diagrams\DB-DataManagement-red.png"/>
            <p:cNvPicPr>
              <a:picLocks noChangeAspect="1" noChangeArrowheads="1"/>
            </p:cNvPicPr>
            <p:nvPr/>
          </p:nvPicPr>
          <p:blipFill>
            <a:blip r:embed="rId7" cstate="print"/>
            <a:stretch>
              <a:fillRect/>
            </a:stretch>
          </p:blipFill>
          <p:spPr bwMode="auto">
            <a:xfrm>
              <a:off x="3478063" y="1366838"/>
              <a:ext cx="457319" cy="457200"/>
            </a:xfrm>
            <a:prstGeom prst="rect">
              <a:avLst/>
            </a:prstGeom>
            <a:noFill/>
          </p:spPr>
        </p:pic>
        <p:grpSp>
          <p:nvGrpSpPr>
            <p:cNvPr id="119" name=" 25"/>
            <p:cNvGrpSpPr/>
            <p:nvPr/>
          </p:nvGrpSpPr>
          <p:grpSpPr>
            <a:xfrm>
              <a:off x="1599991" y="942975"/>
              <a:ext cx="1257628" cy="742950"/>
              <a:chOff x="2208212" y="1828800"/>
              <a:chExt cx="1676400" cy="990600"/>
            </a:xfrm>
          </p:grpSpPr>
          <p:sp>
            <p:nvSpPr>
              <p:cNvPr id="181" name="Rounded Rectangle 180"/>
              <p:cNvSpPr/>
              <p:nvPr/>
            </p:nvSpPr>
            <p:spPr>
              <a:xfrm>
                <a:off x="2208212" y="1828800"/>
                <a:ext cx="1676400" cy="990600"/>
              </a:xfrm>
              <a:prstGeom prst="roundRect">
                <a:avLst>
                  <a:gd name="adj" fmla="val 5250"/>
                </a:avLst>
              </a:prstGeom>
              <a:solidFill>
                <a:schemeClr val="accent5">
                  <a:lumMod val="40000"/>
                  <a:lumOff val="6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1" forceAA="0" compatLnSpc="1">
                <a:prstTxWarp prst="textNoShape">
                  <a:avLst/>
                </a:prstTxWarp>
                <a:noAutofit/>
              </a:bodyPr>
              <a:lstStyle/>
              <a:p>
                <a:pPr algn="ctr">
                  <a:lnSpc>
                    <a:spcPct val="90000"/>
                  </a:lnSpc>
                </a:pPr>
                <a:r>
                  <a:rPr lang="en-US" sz="1500" dirty="0">
                    <a:solidFill>
                      <a:srgbClr val="000000"/>
                    </a:solidFill>
                    <a:latin typeface="Arial"/>
                    <a:cs typeface="Arial"/>
                  </a:rPr>
                  <a:t>ssh access</a:t>
                </a:r>
              </a:p>
            </p:txBody>
          </p:sp>
          <p:pic>
            <p:nvPicPr>
              <p:cNvPr id="182" name="Picture 3" descr="C:\Desktop\Architecture Diagrams\ssh.png"/>
              <p:cNvPicPr>
                <a:picLocks noChangeAspect="1" noChangeArrowheads="1"/>
              </p:cNvPicPr>
              <p:nvPr/>
            </p:nvPicPr>
            <p:blipFill>
              <a:blip r:embed="rId8" cstate="print"/>
              <a:srcRect/>
              <a:stretch>
                <a:fillRect/>
              </a:stretch>
            </p:blipFill>
            <p:spPr bwMode="auto">
              <a:xfrm>
                <a:off x="2665412" y="1981200"/>
                <a:ext cx="762000" cy="504825"/>
              </a:xfrm>
              <a:prstGeom prst="rect">
                <a:avLst/>
              </a:prstGeom>
              <a:noFill/>
            </p:spPr>
          </p:pic>
        </p:grpSp>
        <p:sp>
          <p:nvSpPr>
            <p:cNvPr id="120" name=" 26"/>
            <p:cNvSpPr/>
            <p:nvPr/>
          </p:nvSpPr>
          <p:spPr>
            <a:xfrm>
              <a:off x="3200607" y="3571875"/>
              <a:ext cx="2229193" cy="514350"/>
            </a:xfrm>
            <a:prstGeom prst="roundRect">
              <a:avLst>
                <a:gd name="adj" fmla="val 0"/>
              </a:avLst>
            </a:prstGeom>
            <a:solidFill>
              <a:srgbClr val="61808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9" tIns="34295" rIns="68589" bIns="34295" numCol="1" spcCol="0" rtlCol="0" fromWordArt="0" anchor="ctr" anchorCtr="0" forceAA="0" compatLnSpc="1">
              <a:prstTxWarp prst="textNoShape">
                <a:avLst/>
              </a:prstTxWarp>
              <a:noAutofit/>
            </a:bodyPr>
            <a:lstStyle/>
            <a:p>
              <a:pPr marL="822891">
                <a:lnSpc>
                  <a:spcPct val="90000"/>
                </a:lnSpc>
              </a:pPr>
              <a:r>
                <a:rPr lang="en-US" sz="1500" dirty="0">
                  <a:solidFill>
                    <a:schemeClr val="bg1"/>
                  </a:solidFill>
                  <a:latin typeface="Arial"/>
                  <a:cs typeface="Arial"/>
                </a:rPr>
                <a:t>Compute Cloud Service</a:t>
              </a:r>
            </a:p>
            <a:p>
              <a:pPr marL="822891">
                <a:lnSpc>
                  <a:spcPct val="90000"/>
                </a:lnSpc>
              </a:pPr>
              <a:r>
                <a:rPr lang="en-US" sz="1500" dirty="0">
                  <a:solidFill>
                    <a:schemeClr val="bg1"/>
                  </a:solidFill>
                  <a:latin typeface="Arial"/>
                  <a:cs typeface="Arial"/>
                </a:rPr>
                <a:t>Networking Resources</a:t>
              </a:r>
            </a:p>
          </p:txBody>
        </p:sp>
        <p:grpSp>
          <p:nvGrpSpPr>
            <p:cNvPr id="122" name=" 27"/>
            <p:cNvGrpSpPr/>
            <p:nvPr/>
          </p:nvGrpSpPr>
          <p:grpSpPr>
            <a:xfrm>
              <a:off x="3257773" y="3629025"/>
              <a:ext cx="571649" cy="400050"/>
              <a:chOff x="4494212" y="5334000"/>
              <a:chExt cx="762000" cy="533400"/>
            </a:xfrm>
          </p:grpSpPr>
          <p:pic>
            <p:nvPicPr>
              <p:cNvPr id="174" name="Picture 173" descr="publicip_24.png"/>
              <p:cNvPicPr>
                <a:picLocks noChangeAspect="1"/>
              </p:cNvPicPr>
              <p:nvPr/>
            </p:nvPicPr>
            <p:blipFill>
              <a:blip r:embed="rId9" cstate="print"/>
              <a:stretch>
                <a:fillRect/>
              </a:stretch>
            </p:blipFill>
            <p:spPr>
              <a:xfrm>
                <a:off x="4494212" y="5334000"/>
                <a:ext cx="228571" cy="228571"/>
              </a:xfrm>
              <a:prstGeom prst="rect">
                <a:avLst/>
              </a:prstGeom>
            </p:spPr>
          </p:pic>
          <p:pic>
            <p:nvPicPr>
              <p:cNvPr id="175" name="Picture 174" descr="sshkey_24.png"/>
              <p:cNvPicPr>
                <a:picLocks noChangeAspect="1"/>
              </p:cNvPicPr>
              <p:nvPr/>
            </p:nvPicPr>
            <p:blipFill>
              <a:blip r:embed="rId10" cstate="print"/>
              <a:stretch>
                <a:fillRect/>
              </a:stretch>
            </p:blipFill>
            <p:spPr>
              <a:xfrm>
                <a:off x="4760927" y="5334000"/>
                <a:ext cx="228571" cy="228571"/>
              </a:xfrm>
              <a:prstGeom prst="rect">
                <a:avLst/>
              </a:prstGeom>
            </p:spPr>
          </p:pic>
          <p:pic>
            <p:nvPicPr>
              <p:cNvPr id="176" name="Picture 175" descr="securityrule_24.png"/>
              <p:cNvPicPr>
                <a:picLocks noChangeAspect="1"/>
              </p:cNvPicPr>
              <p:nvPr/>
            </p:nvPicPr>
            <p:blipFill>
              <a:blip r:embed="rId11" cstate="print"/>
              <a:stretch>
                <a:fillRect/>
              </a:stretch>
            </p:blipFill>
            <p:spPr>
              <a:xfrm>
                <a:off x="5027641" y="5334000"/>
                <a:ext cx="228571" cy="228571"/>
              </a:xfrm>
              <a:prstGeom prst="rect">
                <a:avLst/>
              </a:prstGeom>
            </p:spPr>
          </p:pic>
          <p:pic>
            <p:nvPicPr>
              <p:cNvPr id="178" name="Picture 177" descr="securityapplication_24_16.1.2.png"/>
              <p:cNvPicPr>
                <a:picLocks noChangeAspect="1"/>
              </p:cNvPicPr>
              <p:nvPr/>
            </p:nvPicPr>
            <p:blipFill>
              <a:blip r:embed="rId12" cstate="print"/>
              <a:stretch>
                <a:fillRect/>
              </a:stretch>
            </p:blipFill>
            <p:spPr>
              <a:xfrm>
                <a:off x="4494212" y="5638829"/>
                <a:ext cx="228571" cy="228571"/>
              </a:xfrm>
              <a:prstGeom prst="rect">
                <a:avLst/>
              </a:prstGeom>
            </p:spPr>
          </p:pic>
          <p:pic>
            <p:nvPicPr>
              <p:cNvPr id="179" name="Picture 178" descr="securityiplist_24_16.1.2.png"/>
              <p:cNvPicPr>
                <a:picLocks noChangeAspect="1"/>
              </p:cNvPicPr>
              <p:nvPr/>
            </p:nvPicPr>
            <p:blipFill>
              <a:blip r:embed="rId13" cstate="print"/>
              <a:stretch>
                <a:fillRect/>
              </a:stretch>
            </p:blipFill>
            <p:spPr>
              <a:xfrm>
                <a:off x="4760927" y="5638829"/>
                <a:ext cx="228571" cy="228571"/>
              </a:xfrm>
              <a:prstGeom prst="rect">
                <a:avLst/>
              </a:prstGeom>
            </p:spPr>
          </p:pic>
          <p:pic>
            <p:nvPicPr>
              <p:cNvPr id="180" name="Picture 179" descr="securitylist_24.png"/>
              <p:cNvPicPr>
                <a:picLocks noChangeAspect="1"/>
              </p:cNvPicPr>
              <p:nvPr/>
            </p:nvPicPr>
            <p:blipFill>
              <a:blip r:embed="rId14" cstate="print"/>
              <a:stretch>
                <a:fillRect/>
              </a:stretch>
            </p:blipFill>
            <p:spPr>
              <a:xfrm>
                <a:off x="5027641" y="5638829"/>
                <a:ext cx="228571" cy="228571"/>
              </a:xfrm>
              <a:prstGeom prst="rect">
                <a:avLst/>
              </a:prstGeom>
            </p:spPr>
          </p:pic>
        </p:grpSp>
        <p:sp>
          <p:nvSpPr>
            <p:cNvPr id="123" name=" 28"/>
            <p:cNvSpPr/>
            <p:nvPr/>
          </p:nvSpPr>
          <p:spPr>
            <a:xfrm>
              <a:off x="1599991" y="1743075"/>
              <a:ext cx="1257628" cy="571500"/>
            </a:xfrm>
            <a:prstGeom prst="roundRect">
              <a:avLst>
                <a:gd name="adj" fmla="val 5250"/>
              </a:avLst>
            </a:prstGeom>
            <a:solidFill>
              <a:schemeClr val="accent5">
                <a:lumMod val="40000"/>
                <a:lumOff val="6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49" tIns="25725" rIns="51449" bIns="25725" numCol="1" spcCol="0" rtlCol="0" fromWordArt="0" anchor="ctr" anchorCtr="1" forceAA="0" compatLnSpc="1">
              <a:prstTxWarp prst="textNoShape">
                <a:avLst/>
              </a:prstTxWarp>
              <a:noAutofit/>
            </a:bodyPr>
            <a:lstStyle/>
            <a:p>
              <a:pPr algn="ctr">
                <a:lnSpc>
                  <a:spcPct val="90000"/>
                </a:lnSpc>
              </a:pPr>
              <a:r>
                <a:rPr lang="en-US" sz="1500" dirty="0">
                  <a:solidFill>
                    <a:srgbClr val="000000"/>
                  </a:solidFill>
                  <a:latin typeface="Arial"/>
                  <a:cs typeface="Arial"/>
                </a:rPr>
                <a:t>Admin Tools &amp;</a:t>
              </a:r>
            </a:p>
            <a:p>
              <a:pPr algn="ctr">
                <a:lnSpc>
                  <a:spcPct val="90000"/>
                </a:lnSpc>
              </a:pPr>
              <a:r>
                <a:rPr lang="en-US" sz="1500" dirty="0">
                  <a:solidFill>
                    <a:srgbClr val="000000"/>
                  </a:solidFill>
                  <a:latin typeface="Arial"/>
                  <a:cs typeface="Arial"/>
                </a:rPr>
                <a:t>App Dev Tools</a:t>
              </a:r>
            </a:p>
          </p:txBody>
        </p:sp>
        <p:cxnSp>
          <p:nvCxnSpPr>
            <p:cNvPr id="127" name=" 29"/>
            <p:cNvCxnSpPr/>
            <p:nvPr/>
          </p:nvCxnSpPr>
          <p:spPr>
            <a:xfrm>
              <a:off x="914012" y="3914775"/>
              <a:ext cx="2057936" cy="0"/>
            </a:xfrm>
            <a:prstGeom prst="line">
              <a:avLst/>
            </a:prstGeom>
            <a:ln w="28575" cap="sq">
              <a:solidFill>
                <a:schemeClr val="accent5">
                  <a:lumMod val="75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128" name=" 30"/>
            <p:cNvGrpSpPr/>
            <p:nvPr/>
          </p:nvGrpSpPr>
          <p:grpSpPr>
            <a:xfrm>
              <a:off x="295142" y="1386415"/>
              <a:ext cx="1238129" cy="938099"/>
              <a:chOff x="468865" y="934155"/>
              <a:chExt cx="1650409" cy="1250797"/>
            </a:xfrm>
          </p:grpSpPr>
          <p:pic>
            <p:nvPicPr>
              <p:cNvPr id="172" name="Picture 171"/>
              <p:cNvPicPr>
                <a:picLocks noChangeAspect="1"/>
              </p:cNvPicPr>
              <p:nvPr/>
            </p:nvPicPr>
            <p:blipFill>
              <a:blip r:embed="rId15" cstate="print"/>
              <a:stretch>
                <a:fillRect/>
              </a:stretch>
            </p:blipFill>
            <p:spPr>
              <a:xfrm>
                <a:off x="798768" y="934155"/>
                <a:ext cx="990601" cy="629739"/>
              </a:xfrm>
              <a:prstGeom prst="rect">
                <a:avLst/>
              </a:prstGeom>
            </p:spPr>
          </p:pic>
          <p:sp>
            <p:nvSpPr>
              <p:cNvPr id="173" name="Rectangle 172"/>
              <p:cNvSpPr/>
              <p:nvPr/>
            </p:nvSpPr>
            <p:spPr>
              <a:xfrm>
                <a:off x="468865" y="1600199"/>
                <a:ext cx="1650409" cy="584753"/>
              </a:xfrm>
              <a:prstGeom prst="rect">
                <a:avLst/>
              </a:prstGeom>
            </p:spPr>
            <p:txBody>
              <a:bodyPr wrap="none" lIns="121899" tIns="60949" rIns="121899" bIns="60949">
                <a:spAutoFit/>
              </a:bodyPr>
              <a:lstStyle/>
              <a:p>
                <a:pPr algn="ctr"/>
                <a:r>
                  <a:rPr lang="en-US" sz="1500" dirty="0">
                    <a:solidFill>
                      <a:srgbClr val="000000"/>
                    </a:solidFill>
                    <a:latin typeface="Arial"/>
                    <a:cs typeface="Arial"/>
                  </a:rPr>
                  <a:t>Database Cloud</a:t>
                </a:r>
              </a:p>
              <a:p>
                <a:pPr algn="ctr"/>
                <a:r>
                  <a:rPr lang="en-US" sz="1500" dirty="0">
                    <a:solidFill>
                      <a:srgbClr val="000000"/>
                    </a:solidFill>
                    <a:latin typeface="Arial"/>
                    <a:cs typeface="Arial"/>
                  </a:rPr>
                  <a:t>Service Console</a:t>
                </a:r>
              </a:p>
            </p:txBody>
          </p:sp>
        </p:grpSp>
        <p:grpSp>
          <p:nvGrpSpPr>
            <p:cNvPr id="129" name=" 31"/>
            <p:cNvGrpSpPr/>
            <p:nvPr/>
          </p:nvGrpSpPr>
          <p:grpSpPr>
            <a:xfrm>
              <a:off x="295141" y="2343150"/>
              <a:ext cx="1238130" cy="946566"/>
              <a:chOff x="451415" y="990600"/>
              <a:chExt cx="1650410" cy="1262086"/>
            </a:xfrm>
          </p:grpSpPr>
          <p:pic>
            <p:nvPicPr>
              <p:cNvPr id="170" name="Picture 169"/>
              <p:cNvPicPr>
                <a:picLocks noChangeAspect="1"/>
              </p:cNvPicPr>
              <p:nvPr/>
            </p:nvPicPr>
            <p:blipFill>
              <a:blip r:embed="rId15" cstate="print"/>
              <a:stretch>
                <a:fillRect/>
              </a:stretch>
            </p:blipFill>
            <p:spPr>
              <a:xfrm>
                <a:off x="781319" y="990600"/>
                <a:ext cx="990601" cy="629739"/>
              </a:xfrm>
              <a:prstGeom prst="rect">
                <a:avLst/>
              </a:prstGeom>
            </p:spPr>
          </p:pic>
          <p:sp>
            <p:nvSpPr>
              <p:cNvPr id="171" name="Rectangle 170"/>
              <p:cNvSpPr/>
              <p:nvPr/>
            </p:nvSpPr>
            <p:spPr>
              <a:xfrm>
                <a:off x="451415" y="1667933"/>
                <a:ext cx="1650410" cy="584753"/>
              </a:xfrm>
              <a:prstGeom prst="rect">
                <a:avLst/>
              </a:prstGeom>
            </p:spPr>
            <p:txBody>
              <a:bodyPr wrap="none" lIns="121899" tIns="60949" rIns="121899" bIns="60949">
                <a:spAutoFit/>
              </a:bodyPr>
              <a:lstStyle/>
              <a:p>
                <a:pPr algn="ctr"/>
                <a:r>
                  <a:rPr lang="en-US" sz="1500" dirty="0">
                    <a:solidFill>
                      <a:srgbClr val="000000"/>
                    </a:solidFill>
                    <a:latin typeface="Arial"/>
                    <a:cs typeface="Arial"/>
                  </a:rPr>
                  <a:t>Compute Cloud</a:t>
                </a:r>
              </a:p>
              <a:p>
                <a:pPr algn="ctr"/>
                <a:r>
                  <a:rPr lang="en-US" sz="1500" dirty="0">
                    <a:solidFill>
                      <a:srgbClr val="000000"/>
                    </a:solidFill>
                    <a:latin typeface="Arial"/>
                    <a:cs typeface="Arial"/>
                  </a:rPr>
                  <a:t>Service Console</a:t>
                </a:r>
              </a:p>
            </p:txBody>
          </p:sp>
        </p:grpSp>
        <p:sp>
          <p:nvSpPr>
            <p:cNvPr id="130" name=" 32"/>
            <p:cNvSpPr/>
            <p:nvPr/>
          </p:nvSpPr>
          <p:spPr>
            <a:xfrm>
              <a:off x="285199" y="3400425"/>
              <a:ext cx="2572420" cy="1028700"/>
            </a:xfrm>
            <a:prstGeom prst="roundRect">
              <a:avLst>
                <a:gd name="adj" fmla="val 5250"/>
              </a:avLst>
            </a:prstGeom>
            <a:solidFill>
              <a:schemeClr val="accent5">
                <a:lumMod val="40000"/>
                <a:lumOff val="6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49" tIns="25725" rIns="51449" bIns="25725" numCol="1" spcCol="0" rtlCol="0" fromWordArt="0" anchor="t" anchorCtr="1" forceAA="0" compatLnSpc="1">
              <a:prstTxWarp prst="textNoShape">
                <a:avLst/>
              </a:prstTxWarp>
              <a:noAutofit/>
            </a:bodyPr>
            <a:lstStyle/>
            <a:p>
              <a:pPr algn="ctr">
                <a:lnSpc>
                  <a:spcPct val="90000"/>
                </a:lnSpc>
              </a:pPr>
              <a:r>
                <a:rPr lang="en-US" sz="1500" b="1" dirty="0">
                  <a:solidFill>
                    <a:srgbClr val="000000"/>
                  </a:solidFill>
                  <a:latin typeface="Arial"/>
                  <a:cs typeface="Arial"/>
                </a:rPr>
                <a:t>Applications</a:t>
              </a:r>
            </a:p>
          </p:txBody>
        </p:sp>
        <p:sp>
          <p:nvSpPr>
            <p:cNvPr id="131" name=" 33"/>
            <p:cNvSpPr/>
            <p:nvPr/>
          </p:nvSpPr>
          <p:spPr>
            <a:xfrm>
              <a:off x="342364" y="3629025"/>
              <a:ext cx="2458090" cy="742950"/>
            </a:xfrm>
            <a:prstGeom prst="rect">
              <a:avLst/>
            </a:prstGeom>
            <a:solidFill>
              <a:schemeClr val="bg1"/>
            </a:solidFill>
            <a:ln w="6350" cmpd="sng">
              <a:noFill/>
              <a:prstDash val="dot"/>
            </a:ln>
          </p:spPr>
          <p:style>
            <a:lnRef idx="2">
              <a:schemeClr val="accent1">
                <a:shade val="50000"/>
              </a:schemeClr>
            </a:lnRef>
            <a:fillRef idx="1">
              <a:schemeClr val="accent1"/>
            </a:fillRef>
            <a:effectRef idx="0">
              <a:schemeClr val="accent1"/>
            </a:effectRef>
            <a:fontRef idx="minor">
              <a:schemeClr val="lt1"/>
            </a:fontRef>
          </p:style>
          <p:txBody>
            <a:bodyPr lIns="68586" tIns="34293" rIns="68586" bIns="34293" rtlCol="0" anchor="ctr"/>
            <a:lstStyle/>
            <a:p>
              <a:pPr algn="ctr"/>
              <a:endParaRPr lang="en-US" sz="1500" dirty="0">
                <a:ln>
                  <a:solidFill>
                    <a:schemeClr val="bg2">
                      <a:lumMod val="50000"/>
                    </a:schemeClr>
                  </a:solidFill>
                </a:ln>
                <a:solidFill>
                  <a:srgbClr val="000000"/>
                </a:solidFill>
                <a:latin typeface="Arial"/>
                <a:cs typeface="Arial"/>
              </a:endParaRPr>
            </a:p>
          </p:txBody>
        </p:sp>
        <p:pic>
          <p:nvPicPr>
            <p:cNvPr id="132" name=" 34"/>
            <p:cNvPicPr>
              <a:picLocks noChangeAspect="1"/>
            </p:cNvPicPr>
            <p:nvPr/>
          </p:nvPicPr>
          <p:blipFill>
            <a:blip r:embed="rId16" cstate="print"/>
            <a:stretch>
              <a:fillRect/>
            </a:stretch>
          </p:blipFill>
          <p:spPr>
            <a:xfrm>
              <a:off x="456693" y="3686177"/>
              <a:ext cx="334889" cy="326063"/>
            </a:xfrm>
            <a:prstGeom prst="rect">
              <a:avLst/>
            </a:prstGeom>
          </p:spPr>
        </p:pic>
        <p:pic>
          <p:nvPicPr>
            <p:cNvPr id="133" name=" 35"/>
            <p:cNvPicPr>
              <a:picLocks noChangeAspect="1"/>
            </p:cNvPicPr>
            <p:nvPr/>
          </p:nvPicPr>
          <p:blipFill>
            <a:blip r:embed="rId17" cstate="print"/>
            <a:stretch>
              <a:fillRect/>
            </a:stretch>
          </p:blipFill>
          <p:spPr>
            <a:xfrm>
              <a:off x="1103688" y="3676101"/>
              <a:ext cx="339707" cy="346214"/>
            </a:xfrm>
            <a:prstGeom prst="rect">
              <a:avLst/>
            </a:prstGeom>
          </p:spPr>
        </p:pic>
        <p:pic>
          <p:nvPicPr>
            <p:cNvPr id="134" name=" 36"/>
            <p:cNvPicPr>
              <a:picLocks noChangeAspect="1"/>
            </p:cNvPicPr>
            <p:nvPr/>
          </p:nvPicPr>
          <p:blipFill>
            <a:blip r:embed="rId18" cstate="print"/>
            <a:stretch>
              <a:fillRect/>
            </a:stretch>
          </p:blipFill>
          <p:spPr>
            <a:xfrm>
              <a:off x="2410648" y="4070444"/>
              <a:ext cx="242193" cy="242193"/>
            </a:xfrm>
            <a:prstGeom prst="rect">
              <a:avLst/>
            </a:prstGeom>
          </p:spPr>
        </p:pic>
        <p:pic>
          <p:nvPicPr>
            <p:cNvPr id="135" name=" 37"/>
            <p:cNvPicPr>
              <a:picLocks noChangeAspect="1"/>
            </p:cNvPicPr>
            <p:nvPr/>
          </p:nvPicPr>
          <p:blipFill>
            <a:blip r:embed="rId19" cstate="print"/>
            <a:stretch>
              <a:fillRect/>
            </a:stretch>
          </p:blipFill>
          <p:spPr>
            <a:xfrm>
              <a:off x="1714780" y="4063968"/>
              <a:ext cx="390861" cy="255146"/>
            </a:xfrm>
            <a:prstGeom prst="rect">
              <a:avLst/>
            </a:prstGeom>
          </p:spPr>
        </p:pic>
        <p:pic>
          <p:nvPicPr>
            <p:cNvPr id="136" name=" 38"/>
            <p:cNvPicPr>
              <a:picLocks noChangeAspect="1"/>
            </p:cNvPicPr>
            <p:nvPr/>
          </p:nvPicPr>
          <p:blipFill>
            <a:blip r:embed="rId20" cstate="print"/>
            <a:stretch>
              <a:fillRect/>
            </a:stretch>
          </p:blipFill>
          <p:spPr>
            <a:xfrm>
              <a:off x="1097062" y="4067090"/>
              <a:ext cx="352959" cy="248903"/>
            </a:xfrm>
            <a:prstGeom prst="rect">
              <a:avLst/>
            </a:prstGeom>
          </p:spPr>
        </p:pic>
        <p:pic>
          <p:nvPicPr>
            <p:cNvPr id="137" name=" 39"/>
            <p:cNvPicPr>
              <a:picLocks noChangeAspect="1"/>
            </p:cNvPicPr>
            <p:nvPr/>
          </p:nvPicPr>
          <p:blipFill>
            <a:blip r:embed="rId21" cstate="print"/>
            <a:stretch>
              <a:fillRect/>
            </a:stretch>
          </p:blipFill>
          <p:spPr>
            <a:xfrm>
              <a:off x="2400300" y="3717763"/>
              <a:ext cx="262890" cy="262890"/>
            </a:xfrm>
            <a:prstGeom prst="rect">
              <a:avLst/>
            </a:prstGeom>
          </p:spPr>
        </p:pic>
        <p:pic>
          <p:nvPicPr>
            <p:cNvPr id="138" name=" 40"/>
            <p:cNvPicPr>
              <a:picLocks noChangeAspect="1"/>
            </p:cNvPicPr>
            <p:nvPr/>
          </p:nvPicPr>
          <p:blipFill>
            <a:blip r:embed="rId22" cstate="print"/>
            <a:stretch>
              <a:fillRect/>
            </a:stretch>
          </p:blipFill>
          <p:spPr>
            <a:xfrm>
              <a:off x="1798654" y="3689255"/>
              <a:ext cx="223114" cy="319906"/>
            </a:xfrm>
            <a:prstGeom prst="rect">
              <a:avLst/>
            </a:prstGeom>
          </p:spPr>
        </p:pic>
        <p:pic>
          <p:nvPicPr>
            <p:cNvPr id="139" name=" 41"/>
            <p:cNvPicPr>
              <a:picLocks noChangeAspect="1"/>
            </p:cNvPicPr>
            <p:nvPr/>
          </p:nvPicPr>
          <p:blipFill>
            <a:blip r:embed="rId23" cstate="print"/>
            <a:stretch>
              <a:fillRect/>
            </a:stretch>
          </p:blipFill>
          <p:spPr>
            <a:xfrm>
              <a:off x="466234" y="4039522"/>
              <a:ext cx="315807" cy="304038"/>
            </a:xfrm>
            <a:prstGeom prst="rect">
              <a:avLst/>
            </a:prstGeom>
          </p:spPr>
        </p:pic>
        <p:grpSp>
          <p:nvGrpSpPr>
            <p:cNvPr id="140" name=" 42"/>
            <p:cNvGrpSpPr/>
            <p:nvPr/>
          </p:nvGrpSpPr>
          <p:grpSpPr>
            <a:xfrm>
              <a:off x="5487204" y="3571875"/>
              <a:ext cx="1886441" cy="514350"/>
              <a:chOff x="4875212" y="5257800"/>
              <a:chExt cx="2514600" cy="685800"/>
            </a:xfrm>
          </p:grpSpPr>
          <p:sp>
            <p:nvSpPr>
              <p:cNvPr id="164" name="Rounded Rectangle 163"/>
              <p:cNvSpPr/>
              <p:nvPr/>
            </p:nvSpPr>
            <p:spPr>
              <a:xfrm>
                <a:off x="4875212" y="5257800"/>
                <a:ext cx="2514600" cy="685800"/>
              </a:xfrm>
              <a:prstGeom prst="roundRect">
                <a:avLst>
                  <a:gd name="adj" fmla="val 0"/>
                </a:avLst>
              </a:prstGeom>
              <a:solidFill>
                <a:srgbClr val="61808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161">
                  <a:lnSpc>
                    <a:spcPct val="90000"/>
                  </a:lnSpc>
                </a:pPr>
                <a:r>
                  <a:rPr lang="en-US" sz="1500" dirty="0">
                    <a:solidFill>
                      <a:schemeClr val="bg1"/>
                    </a:solidFill>
                    <a:latin typeface="Arial"/>
                    <a:cs typeface="Arial"/>
                  </a:rPr>
                  <a:t>Compute Cloud Service</a:t>
                </a:r>
              </a:p>
              <a:p>
                <a:pPr marL="457161">
                  <a:lnSpc>
                    <a:spcPct val="90000"/>
                  </a:lnSpc>
                </a:pPr>
                <a:r>
                  <a:rPr lang="en-US" sz="1500" dirty="0">
                    <a:solidFill>
                      <a:schemeClr val="bg1"/>
                    </a:solidFill>
                    <a:latin typeface="Arial"/>
                    <a:cs typeface="Arial"/>
                  </a:rPr>
                  <a:t>Storage Volumes</a:t>
                </a:r>
              </a:p>
            </p:txBody>
          </p:sp>
          <p:grpSp>
            <p:nvGrpSpPr>
              <p:cNvPr id="166" name="Group 126"/>
              <p:cNvGrpSpPr/>
              <p:nvPr/>
            </p:nvGrpSpPr>
            <p:grpSpPr>
              <a:xfrm>
                <a:off x="4951412" y="5410200"/>
                <a:ext cx="380962" cy="380962"/>
                <a:chOff x="4418012" y="5257800"/>
                <a:chExt cx="380962" cy="380962"/>
              </a:xfrm>
            </p:grpSpPr>
            <p:pic>
              <p:nvPicPr>
                <p:cNvPr id="168" name="Picture 2" descr="C:\Desktop\Architecture Diagrams\storagevolume_48.png"/>
                <p:cNvPicPr>
                  <a:picLocks noChangeAspect="1" noChangeArrowheads="1"/>
                </p:cNvPicPr>
                <p:nvPr/>
              </p:nvPicPr>
              <p:blipFill>
                <a:blip r:embed="rId24" cstate="print"/>
                <a:stretch>
                  <a:fillRect/>
                </a:stretch>
              </p:blipFill>
              <p:spPr bwMode="auto">
                <a:xfrm>
                  <a:off x="4494212" y="5257800"/>
                  <a:ext cx="304762" cy="304762"/>
                </a:xfrm>
                <a:prstGeom prst="rect">
                  <a:avLst/>
                </a:prstGeom>
                <a:noFill/>
              </p:spPr>
            </p:pic>
            <p:pic>
              <p:nvPicPr>
                <p:cNvPr id="169" name="Picture 2" descr="C:\Desktop\Architecture Diagrams\storagevolume_48.png"/>
                <p:cNvPicPr>
                  <a:picLocks noChangeAspect="1" noChangeArrowheads="1"/>
                </p:cNvPicPr>
                <p:nvPr/>
              </p:nvPicPr>
              <p:blipFill>
                <a:blip r:embed="rId24" cstate="print"/>
                <a:stretch>
                  <a:fillRect/>
                </a:stretch>
              </p:blipFill>
              <p:spPr bwMode="auto">
                <a:xfrm>
                  <a:off x="4418012" y="5334000"/>
                  <a:ext cx="304762" cy="304762"/>
                </a:xfrm>
                <a:prstGeom prst="rect">
                  <a:avLst/>
                </a:prstGeom>
                <a:noFill/>
              </p:spPr>
            </p:pic>
          </p:grpSp>
        </p:grpSp>
        <p:grpSp>
          <p:nvGrpSpPr>
            <p:cNvPr id="141" name=" 43"/>
            <p:cNvGrpSpPr/>
            <p:nvPr/>
          </p:nvGrpSpPr>
          <p:grpSpPr>
            <a:xfrm>
              <a:off x="5887003" y="3057525"/>
              <a:ext cx="1486644" cy="342900"/>
              <a:chOff x="8379937" y="5486400"/>
              <a:chExt cx="1981676" cy="457200"/>
            </a:xfrm>
          </p:grpSpPr>
          <p:sp>
            <p:nvSpPr>
              <p:cNvPr id="162" name="Rounded Rectangle 161"/>
              <p:cNvSpPr/>
              <p:nvPr/>
            </p:nvSpPr>
            <p:spPr>
              <a:xfrm>
                <a:off x="8379937" y="5486400"/>
                <a:ext cx="1981676" cy="457200"/>
              </a:xfrm>
              <a:prstGeom prst="roundRect">
                <a:avLst>
                  <a:gd name="adj" fmla="val 0"/>
                </a:avLst>
              </a:prstGeom>
              <a:solidFill>
                <a:schemeClr val="accent5">
                  <a:lumMod val="60000"/>
                  <a:lumOff val="4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20013">
                  <a:lnSpc>
                    <a:spcPct val="90000"/>
                  </a:lnSpc>
                </a:pPr>
                <a:r>
                  <a:rPr lang="en-US" sz="1500" dirty="0">
                    <a:solidFill>
                      <a:srgbClr val="000000"/>
                    </a:solidFill>
                    <a:latin typeface="Arial"/>
                    <a:cs typeface="Arial"/>
                  </a:rPr>
                  <a:t>Compute Shape</a:t>
                </a:r>
              </a:p>
              <a:p>
                <a:pPr marL="320013">
                  <a:lnSpc>
                    <a:spcPct val="90000"/>
                  </a:lnSpc>
                </a:pPr>
                <a:r>
                  <a:rPr lang="en-US" sz="1500" dirty="0">
                    <a:solidFill>
                      <a:srgbClr val="000000"/>
                    </a:solidFill>
                    <a:latin typeface="Arial"/>
                    <a:cs typeface="Arial"/>
                  </a:rPr>
                  <a:t>(OCPUs/RAM)</a:t>
                </a:r>
              </a:p>
            </p:txBody>
          </p:sp>
          <p:pic>
            <p:nvPicPr>
              <p:cNvPr id="163" name="Picture 2" descr="C:\Desktop\Architecture Diagrams\storagevolume_48.png"/>
              <p:cNvPicPr>
                <a:picLocks noChangeAspect="1" noChangeArrowheads="1"/>
              </p:cNvPicPr>
              <p:nvPr/>
            </p:nvPicPr>
            <p:blipFill>
              <a:blip r:embed="rId25" cstate="print"/>
              <a:stretch>
                <a:fillRect/>
              </a:stretch>
            </p:blipFill>
            <p:spPr bwMode="auto">
              <a:xfrm>
                <a:off x="8511932" y="5577852"/>
                <a:ext cx="274297" cy="274297"/>
              </a:xfrm>
              <a:prstGeom prst="rect">
                <a:avLst/>
              </a:prstGeom>
              <a:noFill/>
            </p:spPr>
          </p:pic>
        </p:grpSp>
        <p:sp>
          <p:nvSpPr>
            <p:cNvPr id="142" name="Rectangle 141"/>
            <p:cNvSpPr/>
            <p:nvPr/>
          </p:nvSpPr>
          <p:spPr>
            <a:xfrm>
              <a:off x="5656239" y="1657350"/>
              <a:ext cx="1621748" cy="1131062"/>
            </a:xfrm>
            <a:prstGeom prst="rect">
              <a:avLst/>
            </a:prstGeom>
          </p:spPr>
          <p:txBody>
            <a:bodyPr wrap="none" lIns="121899" tIns="60949" rIns="121899" bIns="60949">
              <a:spAutoFit/>
            </a:bodyPr>
            <a:lstStyle/>
            <a:p>
              <a:pPr algn="ctr"/>
              <a:r>
                <a:rPr lang="en-US" sz="1500" dirty="0">
                  <a:solidFill>
                    <a:srgbClr val="000000"/>
                  </a:solidFill>
                  <a:latin typeface="Arial"/>
                  <a:cs typeface="Arial"/>
                </a:rPr>
                <a:t>Oracle Database </a:t>
              </a:r>
              <a:r>
                <a:rPr lang="en-US" sz="1500" dirty="0" smtClean="0">
                  <a:solidFill>
                    <a:srgbClr val="000000"/>
                  </a:solidFill>
                  <a:latin typeface="Arial"/>
                  <a:cs typeface="Arial"/>
                </a:rPr>
                <a:t>19c, </a:t>
              </a:r>
              <a:endParaRPr lang="en-US" sz="1500" dirty="0">
                <a:solidFill>
                  <a:srgbClr val="000000"/>
                </a:solidFill>
                <a:latin typeface="Arial"/>
                <a:cs typeface="Arial"/>
              </a:endParaRPr>
            </a:p>
            <a:p>
              <a:pPr algn="ctr"/>
              <a:r>
                <a:rPr lang="en-US" sz="1500" dirty="0">
                  <a:solidFill>
                    <a:srgbClr val="000000"/>
                  </a:solidFill>
                  <a:latin typeface="Arial"/>
                  <a:cs typeface="Arial"/>
                </a:rPr>
                <a:t>Oracle Database 12</a:t>
              </a:r>
              <a:r>
                <a:rPr lang="en-US" sz="1500" i="1" dirty="0">
                  <a:solidFill>
                    <a:srgbClr val="000000"/>
                  </a:solidFill>
                  <a:latin typeface="Arial"/>
                  <a:cs typeface="Arial"/>
                </a:rPr>
                <a:t>c, </a:t>
              </a:r>
            </a:p>
            <a:p>
              <a:pPr algn="ctr"/>
              <a:r>
                <a:rPr lang="en-US" sz="1500" dirty="0">
                  <a:solidFill>
                    <a:srgbClr val="000000"/>
                  </a:solidFill>
                  <a:latin typeface="Arial"/>
                  <a:cs typeface="Arial"/>
                </a:rPr>
                <a:t>Oracle Database 11g</a:t>
              </a:r>
            </a:p>
            <a:p>
              <a:pPr algn="ctr"/>
              <a:endParaRPr lang="en-US" sz="1500" i="1" dirty="0">
                <a:solidFill>
                  <a:srgbClr val="000000"/>
                </a:solidFill>
                <a:latin typeface="Arial"/>
                <a:cs typeface="Arial"/>
              </a:endParaRPr>
            </a:p>
            <a:p>
              <a:pPr algn="ctr"/>
              <a:endParaRPr lang="en-US" sz="1500" dirty="0">
                <a:solidFill>
                  <a:srgbClr val="000000"/>
                </a:solidFill>
                <a:latin typeface="Arial"/>
                <a:cs typeface="Arial"/>
              </a:endParaRPr>
            </a:p>
            <a:p>
              <a:pPr algn="ctr"/>
              <a:endParaRPr lang="en-US" sz="1500" i="1" dirty="0">
                <a:solidFill>
                  <a:srgbClr val="000000"/>
                </a:solidFill>
                <a:latin typeface="Arial"/>
                <a:cs typeface="Arial"/>
              </a:endParaRPr>
            </a:p>
          </p:txBody>
        </p:sp>
        <p:pic>
          <p:nvPicPr>
            <p:cNvPr id="143" name="Picture 142"/>
            <p:cNvPicPr>
              <a:picLocks noChangeAspect="1"/>
            </p:cNvPicPr>
            <p:nvPr/>
          </p:nvPicPr>
          <p:blipFill>
            <a:blip r:embed="rId26" cstate="print"/>
            <a:stretch>
              <a:fillRect/>
            </a:stretch>
          </p:blipFill>
          <p:spPr>
            <a:xfrm>
              <a:off x="6183195" y="1143000"/>
              <a:ext cx="567834" cy="567836"/>
            </a:xfrm>
            <a:prstGeom prst="rect">
              <a:avLst/>
            </a:prstGeom>
          </p:spPr>
        </p:pic>
        <p:grpSp>
          <p:nvGrpSpPr>
            <p:cNvPr id="145" name="Group 199"/>
            <p:cNvGrpSpPr/>
            <p:nvPr/>
          </p:nvGrpSpPr>
          <p:grpSpPr>
            <a:xfrm>
              <a:off x="7638830" y="2171700"/>
              <a:ext cx="1195970" cy="1123950"/>
              <a:chOff x="10057785" y="3924300"/>
              <a:chExt cx="1594211" cy="1498600"/>
            </a:xfrm>
          </p:grpSpPr>
          <p:sp>
            <p:nvSpPr>
              <p:cNvPr id="160" name="Rounded Rectangle 159"/>
              <p:cNvSpPr/>
              <p:nvPr/>
            </p:nvSpPr>
            <p:spPr>
              <a:xfrm>
                <a:off x="10057785" y="3924300"/>
                <a:ext cx="1594211" cy="1498600"/>
              </a:xfrm>
              <a:prstGeom prst="roundRect">
                <a:avLst>
                  <a:gd name="adj" fmla="val 5250"/>
                </a:avLst>
              </a:prstGeom>
              <a:solidFill>
                <a:schemeClr val="accent5">
                  <a:lumMod val="40000"/>
                  <a:lumOff val="6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1" forceAA="0" compatLnSpc="1">
                <a:prstTxWarp prst="textNoShape">
                  <a:avLst/>
                </a:prstTxWarp>
                <a:noAutofit/>
              </a:bodyPr>
              <a:lstStyle/>
              <a:p>
                <a:pPr algn="ctr">
                  <a:lnSpc>
                    <a:spcPct val="90000"/>
                  </a:lnSpc>
                </a:pPr>
                <a:r>
                  <a:rPr lang="en-US" sz="1500" dirty="0">
                    <a:solidFill>
                      <a:srgbClr val="000000"/>
                    </a:solidFill>
                    <a:latin typeface="Arial"/>
                    <a:cs typeface="Arial"/>
                  </a:rPr>
                  <a:t>Oracle Storage Cloud Service Container</a:t>
                </a:r>
              </a:p>
            </p:txBody>
          </p:sp>
          <p:pic>
            <p:nvPicPr>
              <p:cNvPr id="161" name="Picture 2" descr="C:\Desktop\Architecture Diagrams\storage_48.png"/>
              <p:cNvPicPr>
                <a:picLocks noChangeAspect="1" noChangeArrowheads="1"/>
              </p:cNvPicPr>
              <p:nvPr/>
            </p:nvPicPr>
            <p:blipFill>
              <a:blip r:embed="rId27" cstate="print"/>
              <a:srcRect/>
              <a:stretch>
                <a:fillRect/>
              </a:stretch>
            </p:blipFill>
            <p:spPr bwMode="auto">
              <a:xfrm>
                <a:off x="10578284" y="4073877"/>
                <a:ext cx="553212" cy="553212"/>
              </a:xfrm>
              <a:prstGeom prst="rect">
                <a:avLst/>
              </a:prstGeom>
              <a:noFill/>
            </p:spPr>
          </p:pic>
        </p:grpSp>
        <p:cxnSp>
          <p:nvCxnSpPr>
            <p:cNvPr id="151" name="Straight Connector 150"/>
            <p:cNvCxnSpPr/>
            <p:nvPr/>
          </p:nvCxnSpPr>
          <p:spPr>
            <a:xfrm>
              <a:off x="6666299" y="2491343"/>
              <a:ext cx="1393106" cy="1"/>
            </a:xfrm>
            <a:prstGeom prst="line">
              <a:avLst/>
            </a:prstGeom>
            <a:ln w="28575">
              <a:solidFill>
                <a:schemeClr val="accent5">
                  <a:lumMod val="75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153" name="Group 156"/>
            <p:cNvGrpSpPr/>
            <p:nvPr/>
          </p:nvGrpSpPr>
          <p:grpSpPr>
            <a:xfrm>
              <a:off x="5804154" y="2292531"/>
              <a:ext cx="1325916" cy="793574"/>
              <a:chOff x="10007365" y="3780599"/>
              <a:chExt cx="1767427" cy="1058096"/>
            </a:xfrm>
          </p:grpSpPr>
          <p:pic>
            <p:nvPicPr>
              <p:cNvPr id="154" name="Picture 6" descr="C:\Desktop\Architecture Diagrams\databasebackup_w_46_blue.png"/>
              <p:cNvPicPr>
                <a:picLocks noChangeAspect="1" noChangeArrowheads="1"/>
              </p:cNvPicPr>
              <p:nvPr/>
            </p:nvPicPr>
            <p:blipFill>
              <a:blip r:embed="rId28" cstate="print"/>
              <a:srcRect/>
              <a:stretch>
                <a:fillRect/>
              </a:stretch>
            </p:blipFill>
            <p:spPr bwMode="auto">
              <a:xfrm>
                <a:off x="10625998" y="3780599"/>
                <a:ext cx="530162" cy="530161"/>
              </a:xfrm>
              <a:prstGeom prst="rect">
                <a:avLst/>
              </a:prstGeom>
              <a:noFill/>
            </p:spPr>
          </p:pic>
          <p:sp>
            <p:nvSpPr>
              <p:cNvPr id="157" name="Rectangle 156"/>
              <p:cNvSpPr/>
              <p:nvPr/>
            </p:nvSpPr>
            <p:spPr>
              <a:xfrm>
                <a:off x="10007365" y="4253943"/>
                <a:ext cx="1767427" cy="584752"/>
              </a:xfrm>
              <a:prstGeom prst="rect">
                <a:avLst/>
              </a:prstGeom>
            </p:spPr>
            <p:txBody>
              <a:bodyPr wrap="none" lIns="121899" tIns="60949" rIns="121899" bIns="60949">
                <a:spAutoFit/>
              </a:bodyPr>
              <a:lstStyle/>
              <a:p>
                <a:pPr algn="ctr"/>
                <a:r>
                  <a:rPr lang="en-US" sz="1500" dirty="0">
                    <a:solidFill>
                      <a:srgbClr val="000000"/>
                    </a:solidFill>
                    <a:latin typeface="Arial"/>
                    <a:cs typeface="Arial"/>
                  </a:rPr>
                  <a:t>Database Backup</a:t>
                </a:r>
              </a:p>
              <a:p>
                <a:pPr algn="ctr"/>
                <a:r>
                  <a:rPr lang="en-US" sz="1500" dirty="0">
                    <a:solidFill>
                      <a:srgbClr val="000000"/>
                    </a:solidFill>
                    <a:latin typeface="Arial"/>
                    <a:cs typeface="Arial"/>
                  </a:rPr>
                  <a:t>Cloud Service</a:t>
                </a:r>
              </a:p>
            </p:txBody>
          </p:sp>
        </p:grpSp>
      </p:grpSp>
    </p:spTree>
    <p:custDataLst>
      <p:tags r:id="rId1"/>
    </p:custDataLst>
    <p:extLst>
      <p:ext uri="{BB962C8B-B14F-4D97-AF65-F5344CB8AC3E}">
        <p14:creationId xmlns:p14="http://schemas.microsoft.com/office/powerpoint/2010/main" val="5707316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and </a:t>
            </a:r>
            <a:r>
              <a:rPr lang="en-US" dirty="0" smtClean="0"/>
              <a:t>Tooling</a:t>
            </a:r>
            <a:br>
              <a:rPr lang="en-US" dirty="0" smtClean="0"/>
            </a:br>
            <a:endParaRPr lang="en-US" dirty="0"/>
          </a:p>
        </p:txBody>
      </p:sp>
      <p:grpSp>
        <p:nvGrpSpPr>
          <p:cNvPr id="41" name="Group 40"/>
          <p:cNvGrpSpPr/>
          <p:nvPr/>
        </p:nvGrpSpPr>
        <p:grpSpPr>
          <a:xfrm>
            <a:off x="1656746" y="1054540"/>
            <a:ext cx="2783698" cy="2277929"/>
            <a:chOff x="1102130" y="1140885"/>
            <a:chExt cx="2783698" cy="2277929"/>
          </a:xfrm>
        </p:grpSpPr>
        <p:sp>
          <p:nvSpPr>
            <p:cNvPr id="42" name="Rounded Rectangle 41"/>
            <p:cNvSpPr/>
            <p:nvPr/>
          </p:nvSpPr>
          <p:spPr bwMode="auto">
            <a:xfrm>
              <a:off x="1102130" y="1140885"/>
              <a:ext cx="2783698" cy="2277929"/>
            </a:xfrm>
            <a:prstGeom prst="round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sp>
          <p:nvSpPr>
            <p:cNvPr id="43" name="Rounded Rectangle 42"/>
            <p:cNvSpPr/>
            <p:nvPr/>
          </p:nvSpPr>
          <p:spPr bwMode="auto">
            <a:xfrm>
              <a:off x="1235852" y="1284642"/>
              <a:ext cx="2516255" cy="1423854"/>
            </a:xfrm>
            <a:prstGeom prst="roundRect">
              <a:avLst>
                <a:gd name="adj" fmla="val 19689"/>
              </a:avLst>
            </a:prstGeom>
            <a:solidFill>
              <a:schemeClr val="bg1"/>
            </a:soli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sp>
          <p:nvSpPr>
            <p:cNvPr id="44" name=" 1"/>
            <p:cNvSpPr/>
            <p:nvPr/>
          </p:nvSpPr>
          <p:spPr>
            <a:xfrm>
              <a:off x="1313180" y="2894706"/>
              <a:ext cx="2361599" cy="369328"/>
            </a:xfrm>
            <a:prstGeom prst="rect">
              <a:avLst/>
            </a:prstGeom>
          </p:spPr>
          <p:txBody>
            <a:bodyPr wrap="square" lIns="91436" tIns="45718" rIns="91436" bIns="45718">
              <a:spAutoFit/>
            </a:bodyPr>
            <a:lstStyle/>
            <a:p>
              <a:pPr algn="ctr"/>
              <a:r>
                <a:rPr lang="en-US" dirty="0">
                  <a:solidFill>
                    <a:srgbClr val="000000"/>
                  </a:solidFill>
                  <a:latin typeface="+mn-lt"/>
                </a:rPr>
                <a:t>Simple Provisioning</a:t>
              </a:r>
            </a:p>
          </p:txBody>
        </p:sp>
        <p:grpSp>
          <p:nvGrpSpPr>
            <p:cNvPr id="45" name=" 2"/>
            <p:cNvGrpSpPr/>
            <p:nvPr/>
          </p:nvGrpSpPr>
          <p:grpSpPr>
            <a:xfrm>
              <a:off x="1372249" y="1670239"/>
              <a:ext cx="2243460" cy="674176"/>
              <a:chOff x="2589212" y="4303282"/>
              <a:chExt cx="1791737" cy="538430"/>
            </a:xfrm>
          </p:grpSpPr>
          <p:pic>
            <p:nvPicPr>
              <p:cNvPr id="46" name="Picture 45" descr="download.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87895" y="4336152"/>
                <a:ext cx="472691" cy="472690"/>
              </a:xfrm>
              <a:prstGeom prst="rect">
                <a:avLst/>
              </a:prstGeom>
            </p:spPr>
          </p:pic>
          <p:pic>
            <p:nvPicPr>
              <p:cNvPr id="47" name="Picture 4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884612" y="4324330"/>
                <a:ext cx="496337" cy="496336"/>
              </a:xfrm>
              <a:prstGeom prst="rect">
                <a:avLst/>
              </a:prstGeom>
            </p:spPr>
          </p:pic>
          <p:pic>
            <p:nvPicPr>
              <p:cNvPr id="48" name="Picture 4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589212" y="4303282"/>
                <a:ext cx="538430" cy="538430"/>
              </a:xfrm>
              <a:prstGeom prst="rect">
                <a:avLst/>
              </a:prstGeom>
            </p:spPr>
          </p:pic>
          <p:sp>
            <p:nvSpPr>
              <p:cNvPr id="49" name="Isosceles Triangle 2"/>
              <p:cNvSpPr/>
              <p:nvPr/>
            </p:nvSpPr>
            <p:spPr>
              <a:xfrm rot="5400000">
                <a:off x="3165436" y="4486490"/>
                <a:ext cx="199537" cy="172015"/>
              </a:xfrm>
              <a:prstGeom prst="triangle">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solidFill>
                    <a:srgbClr val="000000"/>
                  </a:solidFill>
                </a:endParaRPr>
              </a:p>
            </p:txBody>
          </p:sp>
          <p:sp>
            <p:nvSpPr>
              <p:cNvPr id="50" name="Isosceles Triangle 35"/>
              <p:cNvSpPr/>
              <p:nvPr/>
            </p:nvSpPr>
            <p:spPr>
              <a:xfrm rot="5400000">
                <a:off x="3718451" y="4486490"/>
                <a:ext cx="199537" cy="172015"/>
              </a:xfrm>
              <a:prstGeom prst="triangle">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solidFill>
                    <a:srgbClr val="000000"/>
                  </a:solidFill>
                </a:endParaRPr>
              </a:p>
            </p:txBody>
          </p:sp>
        </p:grpSp>
      </p:grpSp>
      <p:grpSp>
        <p:nvGrpSpPr>
          <p:cNvPr id="51" name="Group 50"/>
          <p:cNvGrpSpPr/>
          <p:nvPr/>
        </p:nvGrpSpPr>
        <p:grpSpPr>
          <a:xfrm>
            <a:off x="4706530" y="1054540"/>
            <a:ext cx="2783698" cy="2277929"/>
            <a:chOff x="4709822" y="1140885"/>
            <a:chExt cx="2783698" cy="2277929"/>
          </a:xfrm>
        </p:grpSpPr>
        <p:sp>
          <p:nvSpPr>
            <p:cNvPr id="52" name="Rounded Rectangle 51"/>
            <p:cNvSpPr/>
            <p:nvPr/>
          </p:nvSpPr>
          <p:spPr bwMode="auto">
            <a:xfrm>
              <a:off x="4709822" y="1140885"/>
              <a:ext cx="2783698" cy="2277929"/>
            </a:xfrm>
            <a:prstGeom prst="round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sp>
          <p:nvSpPr>
            <p:cNvPr id="53" name=" 3"/>
            <p:cNvSpPr/>
            <p:nvPr/>
          </p:nvSpPr>
          <p:spPr>
            <a:xfrm>
              <a:off x="4936128" y="2894706"/>
              <a:ext cx="2331086" cy="369328"/>
            </a:xfrm>
            <a:prstGeom prst="rect">
              <a:avLst/>
            </a:prstGeom>
          </p:spPr>
          <p:txBody>
            <a:bodyPr wrap="square" lIns="91436" tIns="45718" rIns="91436" bIns="45718">
              <a:spAutoFit/>
            </a:bodyPr>
            <a:lstStyle/>
            <a:p>
              <a:pPr algn="ctr"/>
              <a:r>
                <a:rPr lang="en-US" dirty="0">
                  <a:solidFill>
                    <a:srgbClr val="000000"/>
                  </a:solidFill>
                  <a:latin typeface="+mn-lt"/>
                </a:rPr>
                <a:t>Automated Patching</a:t>
              </a:r>
            </a:p>
          </p:txBody>
        </p:sp>
        <p:sp>
          <p:nvSpPr>
            <p:cNvPr id="54" name="Rounded Rectangle 53"/>
            <p:cNvSpPr/>
            <p:nvPr/>
          </p:nvSpPr>
          <p:spPr bwMode="auto">
            <a:xfrm>
              <a:off x="4843543" y="1284642"/>
              <a:ext cx="2516255" cy="1423854"/>
            </a:xfrm>
            <a:prstGeom prst="roundRect">
              <a:avLst>
                <a:gd name="adj" fmla="val 19689"/>
              </a:avLst>
            </a:prstGeom>
            <a:solidFill>
              <a:schemeClr val="bg1"/>
            </a:soli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grpSp>
          <p:nvGrpSpPr>
            <p:cNvPr id="55" name="Group 54"/>
            <p:cNvGrpSpPr/>
            <p:nvPr/>
          </p:nvGrpSpPr>
          <p:grpSpPr>
            <a:xfrm>
              <a:off x="5335936" y="1535970"/>
              <a:ext cx="1531470" cy="889997"/>
              <a:chOff x="5072709" y="1595368"/>
              <a:chExt cx="1531470" cy="889997"/>
            </a:xfrm>
          </p:grpSpPr>
          <p:pic>
            <p:nvPicPr>
              <p:cNvPr id="56" name=" 4" descr="download.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818344" y="1595368"/>
                <a:ext cx="785835" cy="785835"/>
              </a:xfrm>
              <a:prstGeom prst="rect">
                <a:avLst/>
              </a:prstGeom>
            </p:spPr>
          </p:pic>
          <p:sp>
            <p:nvSpPr>
              <p:cNvPr id="57" name=" 5"/>
              <p:cNvSpPr/>
              <p:nvPr/>
            </p:nvSpPr>
            <p:spPr>
              <a:xfrm>
                <a:off x="5421754" y="1646028"/>
                <a:ext cx="471067" cy="33866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en-US" dirty="0">
                  <a:solidFill>
                    <a:srgbClr val="000000"/>
                  </a:solidFill>
                </a:endParaRPr>
              </a:p>
            </p:txBody>
          </p:sp>
          <p:pic>
            <p:nvPicPr>
              <p:cNvPr id="58" name=" 6" descr="download.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5072709" y="1827276"/>
                <a:ext cx="658089" cy="658089"/>
              </a:xfrm>
              <a:prstGeom prst="rect">
                <a:avLst/>
              </a:prstGeom>
            </p:spPr>
          </p:pic>
        </p:grpSp>
      </p:grpSp>
      <p:grpSp>
        <p:nvGrpSpPr>
          <p:cNvPr id="59" name="Group 58"/>
          <p:cNvGrpSpPr/>
          <p:nvPr/>
        </p:nvGrpSpPr>
        <p:grpSpPr>
          <a:xfrm>
            <a:off x="7753097" y="1054540"/>
            <a:ext cx="2783698" cy="2277929"/>
            <a:chOff x="8043085" y="1140885"/>
            <a:chExt cx="2783698" cy="2277929"/>
          </a:xfrm>
        </p:grpSpPr>
        <p:sp>
          <p:nvSpPr>
            <p:cNvPr id="60" name="Rounded Rectangle 59"/>
            <p:cNvSpPr/>
            <p:nvPr/>
          </p:nvSpPr>
          <p:spPr bwMode="auto">
            <a:xfrm>
              <a:off x="8043085" y="1140885"/>
              <a:ext cx="2783698" cy="2277929"/>
            </a:xfrm>
            <a:prstGeom prst="round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sp>
          <p:nvSpPr>
            <p:cNvPr id="61" name="Rounded Rectangle 60"/>
            <p:cNvSpPr/>
            <p:nvPr/>
          </p:nvSpPr>
          <p:spPr bwMode="auto">
            <a:xfrm>
              <a:off x="8176806" y="1284642"/>
              <a:ext cx="2516255" cy="1423854"/>
            </a:xfrm>
            <a:prstGeom prst="roundRect">
              <a:avLst>
                <a:gd name="adj" fmla="val 19689"/>
              </a:avLst>
            </a:prstGeom>
            <a:solidFill>
              <a:schemeClr val="bg1"/>
            </a:soli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sp>
          <p:nvSpPr>
            <p:cNvPr id="62" name=" 7"/>
            <p:cNvSpPr/>
            <p:nvPr/>
          </p:nvSpPr>
          <p:spPr>
            <a:xfrm>
              <a:off x="8313239" y="2894706"/>
              <a:ext cx="2249327" cy="369328"/>
            </a:xfrm>
            <a:prstGeom prst="rect">
              <a:avLst/>
            </a:prstGeom>
          </p:spPr>
          <p:txBody>
            <a:bodyPr wrap="none" lIns="91436" tIns="45718" rIns="91436" bIns="45718">
              <a:spAutoFit/>
            </a:bodyPr>
            <a:lstStyle/>
            <a:p>
              <a:pPr algn="ctr"/>
              <a:r>
                <a:rPr lang="en-US" dirty="0">
                  <a:solidFill>
                    <a:srgbClr val="000000"/>
                  </a:solidFill>
                  <a:latin typeface="+mn-lt"/>
                </a:rPr>
                <a:t>Automated Backups</a:t>
              </a:r>
            </a:p>
          </p:txBody>
        </p:sp>
        <p:grpSp>
          <p:nvGrpSpPr>
            <p:cNvPr id="63" name=" 8"/>
            <p:cNvGrpSpPr/>
            <p:nvPr/>
          </p:nvGrpSpPr>
          <p:grpSpPr>
            <a:xfrm>
              <a:off x="8435638" y="1556326"/>
              <a:ext cx="2117420" cy="785835"/>
              <a:chOff x="7903457" y="2013810"/>
              <a:chExt cx="2117421" cy="785835"/>
            </a:xfrm>
          </p:grpSpPr>
          <p:pic>
            <p:nvPicPr>
              <p:cNvPr id="64" name="Picture 63"/>
              <p:cNvPicPr>
                <a:picLocks noChangeAspect="1"/>
              </p:cNvPicPr>
              <p:nvPr/>
            </p:nvPicPr>
            <p:blipFill>
              <a:blip r:embed="rId9" cstate="print"/>
              <a:stretch>
                <a:fillRect/>
              </a:stretch>
            </p:blipFill>
            <p:spPr>
              <a:xfrm>
                <a:off x="8051594" y="2070274"/>
                <a:ext cx="277288" cy="386831"/>
              </a:xfrm>
              <a:prstGeom prst="rect">
                <a:avLst/>
              </a:prstGeom>
            </p:spPr>
          </p:pic>
          <p:pic>
            <p:nvPicPr>
              <p:cNvPr id="65" name="Picture 64" descr="download.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589257" y="2013810"/>
                <a:ext cx="785835" cy="785835"/>
              </a:xfrm>
              <a:prstGeom prst="rect">
                <a:avLst/>
              </a:prstGeom>
            </p:spPr>
          </p:pic>
          <p:pic>
            <p:nvPicPr>
              <p:cNvPr id="66" name="Picture 65" descr="download.png"/>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903457" y="2069534"/>
                <a:ext cx="674387" cy="674387"/>
              </a:xfrm>
              <a:prstGeom prst="rect">
                <a:avLst/>
              </a:prstGeom>
            </p:spPr>
          </p:pic>
          <p:pic>
            <p:nvPicPr>
              <p:cNvPr id="67" name="Picture 66" descr="download.png"/>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9351257" y="2071917"/>
                <a:ext cx="669621" cy="669621"/>
              </a:xfrm>
              <a:prstGeom prst="rect">
                <a:avLst/>
              </a:prstGeom>
            </p:spPr>
          </p:pic>
        </p:grpSp>
      </p:grpSp>
      <p:grpSp>
        <p:nvGrpSpPr>
          <p:cNvPr id="68" name="Group 67"/>
          <p:cNvGrpSpPr/>
          <p:nvPr/>
        </p:nvGrpSpPr>
        <p:grpSpPr>
          <a:xfrm>
            <a:off x="1652030" y="3569746"/>
            <a:ext cx="2783698" cy="2233719"/>
            <a:chOff x="1102130" y="3570748"/>
            <a:chExt cx="2783698" cy="2233718"/>
          </a:xfrm>
        </p:grpSpPr>
        <p:sp>
          <p:nvSpPr>
            <p:cNvPr id="69" name="Rounded Rectangle 68"/>
            <p:cNvSpPr/>
            <p:nvPr/>
          </p:nvSpPr>
          <p:spPr bwMode="auto">
            <a:xfrm>
              <a:off x="1102130" y="3570748"/>
              <a:ext cx="2783698" cy="2233718"/>
            </a:xfrm>
            <a:prstGeom prst="round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sp>
          <p:nvSpPr>
            <p:cNvPr id="70" name="Rounded Rectangle 69"/>
            <p:cNvSpPr/>
            <p:nvPr/>
          </p:nvSpPr>
          <p:spPr bwMode="auto">
            <a:xfrm>
              <a:off x="1235852" y="3704176"/>
              <a:ext cx="2516255" cy="1423854"/>
            </a:xfrm>
            <a:prstGeom prst="roundRect">
              <a:avLst>
                <a:gd name="adj" fmla="val 19689"/>
              </a:avLst>
            </a:prstGeom>
            <a:solidFill>
              <a:schemeClr val="bg1"/>
            </a:soli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sp>
          <p:nvSpPr>
            <p:cNvPr id="71" name=" 9"/>
            <p:cNvSpPr/>
            <p:nvPr/>
          </p:nvSpPr>
          <p:spPr>
            <a:xfrm>
              <a:off x="1448264" y="5291937"/>
              <a:ext cx="2091434" cy="369328"/>
            </a:xfrm>
            <a:prstGeom prst="rect">
              <a:avLst/>
            </a:prstGeom>
          </p:spPr>
          <p:txBody>
            <a:bodyPr wrap="square" lIns="91436" tIns="45718" rIns="91436" bIns="45718">
              <a:spAutoFit/>
            </a:bodyPr>
            <a:lstStyle/>
            <a:p>
              <a:pPr algn="ctr"/>
              <a:r>
                <a:rPr lang="en-US" dirty="0">
                  <a:solidFill>
                    <a:srgbClr val="000000"/>
                  </a:solidFill>
                  <a:latin typeface="+mn-lt"/>
                </a:rPr>
                <a:t>Any Language</a:t>
              </a:r>
            </a:p>
          </p:txBody>
        </p:sp>
        <p:grpSp>
          <p:nvGrpSpPr>
            <p:cNvPr id="72" name=" 10"/>
            <p:cNvGrpSpPr/>
            <p:nvPr/>
          </p:nvGrpSpPr>
          <p:grpSpPr>
            <a:xfrm>
              <a:off x="1677007" y="3790905"/>
              <a:ext cx="1633944" cy="1250397"/>
              <a:chOff x="1635949" y="3602962"/>
              <a:chExt cx="1797339" cy="1375437"/>
            </a:xfrm>
          </p:grpSpPr>
          <p:pic>
            <p:nvPicPr>
              <p:cNvPr id="73" name="Picture 72" descr="download.png"/>
              <p:cNvPicPr>
                <a:picLocks noChangeAspect="1"/>
              </p:cNvPicPr>
              <p:nvPr/>
            </p:nvPicPr>
            <p:blipFill rotWithShape="1">
              <a:blip r:embed="rId12" cstate="screen">
                <a:extLst>
                  <a:ext uri="{28A0092B-C50C-407E-A947-70E740481C1C}">
                    <a14:useLocalDpi xmlns:a14="http://schemas.microsoft.com/office/drawing/2010/main"/>
                  </a:ext>
                </a:extLst>
              </a:blip>
              <a:srcRect t="25291" b="22893"/>
              <a:stretch/>
            </p:blipFill>
            <p:spPr>
              <a:xfrm>
                <a:off x="2127475" y="4243584"/>
                <a:ext cx="703740" cy="364654"/>
              </a:xfrm>
              <a:prstGeom prst="rect">
                <a:avLst/>
              </a:prstGeom>
            </p:spPr>
          </p:pic>
          <p:pic>
            <p:nvPicPr>
              <p:cNvPr id="74" name="Picture 73" descr="download.png"/>
              <p:cNvPicPr>
                <a:picLocks noChangeAspect="1"/>
              </p:cNvPicPr>
              <p:nvPr/>
            </p:nvPicPr>
            <p:blipFill rotWithShape="1">
              <a:blip r:embed="rId13" cstate="screen">
                <a:extLst>
                  <a:ext uri="{28A0092B-C50C-407E-A947-70E740481C1C}">
                    <a14:useLocalDpi xmlns:a14="http://schemas.microsoft.com/office/drawing/2010/main"/>
                  </a:ext>
                </a:extLst>
              </a:blip>
              <a:srcRect/>
              <a:stretch/>
            </p:blipFill>
            <p:spPr>
              <a:xfrm>
                <a:off x="2314863" y="3602962"/>
                <a:ext cx="425715" cy="630058"/>
              </a:xfrm>
              <a:prstGeom prst="rect">
                <a:avLst/>
              </a:prstGeom>
              <a:ln>
                <a:solidFill>
                  <a:schemeClr val="bg1">
                    <a:lumMod val="50000"/>
                  </a:schemeClr>
                </a:solidFill>
              </a:ln>
            </p:spPr>
          </p:pic>
          <p:pic>
            <p:nvPicPr>
              <p:cNvPr id="75" name="Picture 74" descr="download.png"/>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635949" y="3717316"/>
                <a:ext cx="553897" cy="553897"/>
              </a:xfrm>
              <a:prstGeom prst="rect">
                <a:avLst/>
              </a:prstGeom>
            </p:spPr>
          </p:pic>
          <p:pic>
            <p:nvPicPr>
              <p:cNvPr id="76" name="Picture 75" descr="download.png"/>
              <p:cNvPicPr>
                <a:picLocks noChangeAspect="1"/>
              </p:cNvPicPr>
              <p:nvPr/>
            </p:nvPicPr>
            <p:blipFill rotWithShape="1">
              <a:blip r:embed="rId15" cstate="screen">
                <a:extLst>
                  <a:ext uri="{28A0092B-C50C-407E-A947-70E740481C1C}">
                    <a14:useLocalDpi xmlns:a14="http://schemas.microsoft.com/office/drawing/2010/main"/>
                  </a:ext>
                </a:extLst>
              </a:blip>
              <a:srcRect l="7382" t="9446" r="1"/>
              <a:stretch/>
            </p:blipFill>
            <p:spPr>
              <a:xfrm>
                <a:off x="2757108" y="4288996"/>
                <a:ext cx="592876" cy="579661"/>
              </a:xfrm>
              <a:prstGeom prst="rect">
                <a:avLst/>
              </a:prstGeom>
            </p:spPr>
          </p:pic>
          <p:pic>
            <p:nvPicPr>
              <p:cNvPr id="77" name="Picture 76" descr="download.png"/>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1656586" y="4288277"/>
                <a:ext cx="559817" cy="559818"/>
              </a:xfrm>
              <a:prstGeom prst="rect">
                <a:avLst/>
              </a:prstGeom>
            </p:spPr>
          </p:pic>
          <p:pic>
            <p:nvPicPr>
              <p:cNvPr id="78" name="Picture 77" descr="download.png"/>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2770317" y="3679397"/>
                <a:ext cx="662971" cy="662972"/>
              </a:xfrm>
              <a:prstGeom prst="rect">
                <a:avLst/>
              </a:prstGeom>
            </p:spPr>
          </p:pic>
          <p:pic>
            <p:nvPicPr>
              <p:cNvPr id="79" name="Picture 78"/>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2293582" y="4673600"/>
                <a:ext cx="401795" cy="304799"/>
              </a:xfrm>
              <a:prstGeom prst="rect">
                <a:avLst/>
              </a:prstGeom>
            </p:spPr>
          </p:pic>
        </p:grpSp>
      </p:grpSp>
      <p:grpSp>
        <p:nvGrpSpPr>
          <p:cNvPr id="80" name="Group 79"/>
          <p:cNvGrpSpPr/>
          <p:nvPr/>
        </p:nvGrpSpPr>
        <p:grpSpPr>
          <a:xfrm>
            <a:off x="4706530" y="3569746"/>
            <a:ext cx="2783698" cy="2233719"/>
            <a:chOff x="4709822" y="3570748"/>
            <a:chExt cx="2783698" cy="2233718"/>
          </a:xfrm>
        </p:grpSpPr>
        <p:sp>
          <p:nvSpPr>
            <p:cNvPr id="81" name="Rounded Rectangle 80"/>
            <p:cNvSpPr/>
            <p:nvPr/>
          </p:nvSpPr>
          <p:spPr bwMode="auto">
            <a:xfrm>
              <a:off x="4709822" y="3570748"/>
              <a:ext cx="2783698" cy="2233718"/>
            </a:xfrm>
            <a:prstGeom prst="round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sp>
          <p:nvSpPr>
            <p:cNvPr id="82" name="Rounded Rectangle 81"/>
            <p:cNvSpPr/>
            <p:nvPr/>
          </p:nvSpPr>
          <p:spPr bwMode="auto">
            <a:xfrm>
              <a:off x="4842226" y="3705749"/>
              <a:ext cx="2516255" cy="1423854"/>
            </a:xfrm>
            <a:prstGeom prst="roundRect">
              <a:avLst>
                <a:gd name="adj" fmla="val 19689"/>
              </a:avLst>
            </a:prstGeom>
            <a:solidFill>
              <a:schemeClr val="bg1"/>
            </a:soli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sp>
          <p:nvSpPr>
            <p:cNvPr id="83" name=" 11"/>
            <p:cNvSpPr/>
            <p:nvPr/>
          </p:nvSpPr>
          <p:spPr>
            <a:xfrm>
              <a:off x="4923876" y="5291937"/>
              <a:ext cx="2300577" cy="369328"/>
            </a:xfrm>
            <a:prstGeom prst="rect">
              <a:avLst/>
            </a:prstGeom>
          </p:spPr>
          <p:txBody>
            <a:bodyPr wrap="square" lIns="91436" tIns="45718" rIns="91436" bIns="45718">
              <a:spAutoFit/>
            </a:bodyPr>
            <a:lstStyle/>
            <a:p>
              <a:pPr algn="ctr"/>
              <a:r>
                <a:rPr lang="en-US" dirty="0">
                  <a:solidFill>
                    <a:srgbClr val="000000"/>
                  </a:solidFill>
                  <a:latin typeface="+mn-lt"/>
                </a:rPr>
                <a:t>Advanced Security</a:t>
              </a:r>
            </a:p>
          </p:txBody>
        </p:sp>
        <p:grpSp>
          <p:nvGrpSpPr>
            <p:cNvPr id="84" name=" 12"/>
            <p:cNvGrpSpPr/>
            <p:nvPr/>
          </p:nvGrpSpPr>
          <p:grpSpPr>
            <a:xfrm>
              <a:off x="4979211" y="3958240"/>
              <a:ext cx="2242285" cy="918873"/>
              <a:chOff x="4510132" y="4010593"/>
              <a:chExt cx="2765730" cy="1133377"/>
            </a:xfrm>
          </p:grpSpPr>
          <p:grpSp>
            <p:nvGrpSpPr>
              <p:cNvPr id="85" name="Group 4"/>
              <p:cNvGrpSpPr/>
              <p:nvPr/>
            </p:nvGrpSpPr>
            <p:grpSpPr>
              <a:xfrm>
                <a:off x="4510132" y="4010593"/>
                <a:ext cx="2765730" cy="1071574"/>
                <a:chOff x="4598209" y="4038600"/>
                <a:chExt cx="2743200" cy="1062845"/>
              </a:xfrm>
            </p:grpSpPr>
            <p:pic>
              <p:nvPicPr>
                <p:cNvPr id="90" name="Picture 89" descr="security5x.png"/>
                <p:cNvPicPr>
                  <a:picLocks noChangeAspect="1"/>
                </p:cNvPicPr>
                <p:nvPr/>
              </p:nvPicPr>
              <p:blipFill rotWithShape="1">
                <a:blip r:embed="rId19" cstate="screen">
                  <a:extLst>
                    <a:ext uri="{28A0092B-C50C-407E-A947-70E740481C1C}">
                      <a14:useLocalDpi xmlns:a14="http://schemas.microsoft.com/office/drawing/2010/main"/>
                    </a:ext>
                  </a:extLst>
                </a:blip>
                <a:srcRect/>
                <a:stretch/>
              </p:blipFill>
              <p:spPr>
                <a:xfrm>
                  <a:off x="4598209" y="4038600"/>
                  <a:ext cx="2743200" cy="990601"/>
                </a:xfrm>
                <a:prstGeom prst="rect">
                  <a:avLst/>
                </a:prstGeom>
              </p:spPr>
            </p:pic>
            <p:sp>
              <p:nvSpPr>
                <p:cNvPr id="91" name="Rectangle 90"/>
                <p:cNvSpPr/>
                <p:nvPr/>
              </p:nvSpPr>
              <p:spPr>
                <a:xfrm>
                  <a:off x="6436701" y="4953000"/>
                  <a:ext cx="800711" cy="148445"/>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solidFill>
                      <a:srgbClr val="000000"/>
                    </a:solidFill>
                  </a:endParaRPr>
                </a:p>
              </p:txBody>
            </p:sp>
          </p:grpSp>
          <p:grpSp>
            <p:nvGrpSpPr>
              <p:cNvPr id="86" name="Group 38"/>
              <p:cNvGrpSpPr/>
              <p:nvPr/>
            </p:nvGrpSpPr>
            <p:grpSpPr>
              <a:xfrm>
                <a:off x="5599984" y="4071559"/>
                <a:ext cx="347687" cy="729041"/>
                <a:chOff x="11268097" y="2817091"/>
                <a:chExt cx="357900" cy="750454"/>
              </a:xfrm>
            </p:grpSpPr>
            <p:sp>
              <p:nvSpPr>
                <p:cNvPr id="88" name="Rectangle 87"/>
                <p:cNvSpPr/>
                <p:nvPr/>
              </p:nvSpPr>
              <p:spPr>
                <a:xfrm>
                  <a:off x="11268097" y="3059545"/>
                  <a:ext cx="357900" cy="508000"/>
                </a:xfrm>
                <a:prstGeom prst="rect">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solidFill>
                      <a:srgbClr val="000000"/>
                    </a:solidFill>
                  </a:endParaRPr>
                </a:p>
              </p:txBody>
            </p:sp>
            <p:pic>
              <p:nvPicPr>
                <p:cNvPr id="89" name="Picture 88" descr="download.png"/>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11271933" y="2817091"/>
                  <a:ext cx="327783" cy="729672"/>
                </a:xfrm>
                <a:prstGeom prst="rect">
                  <a:avLst/>
                </a:prstGeom>
              </p:spPr>
            </p:pic>
          </p:grpSp>
          <p:pic>
            <p:nvPicPr>
              <p:cNvPr id="87" name="Picture 86" descr="download.png"/>
              <p:cNvPicPr>
                <a:picLocks noChangeAspect="1"/>
              </p:cNvPicPr>
              <p:nvPr/>
            </p:nvPicPr>
            <p:blipFill>
              <a:blip r:embed="rId21" cstate="screen">
                <a:extLst>
                  <a:ext uri="{28A0092B-C50C-407E-A947-70E740481C1C}">
                    <a14:useLocalDpi xmlns:a14="http://schemas.microsoft.com/office/drawing/2010/main"/>
                  </a:ext>
                </a:extLst>
              </a:blip>
              <a:stretch>
                <a:fillRect/>
              </a:stretch>
            </p:blipFill>
            <p:spPr>
              <a:xfrm>
                <a:off x="5990723" y="4497441"/>
                <a:ext cx="646529" cy="646529"/>
              </a:xfrm>
              <a:prstGeom prst="rect">
                <a:avLst/>
              </a:prstGeom>
            </p:spPr>
          </p:pic>
        </p:grpSp>
      </p:grpSp>
      <p:grpSp>
        <p:nvGrpSpPr>
          <p:cNvPr id="92" name="Group 91"/>
          <p:cNvGrpSpPr/>
          <p:nvPr/>
        </p:nvGrpSpPr>
        <p:grpSpPr>
          <a:xfrm>
            <a:off x="7750411" y="3569746"/>
            <a:ext cx="2783698" cy="2233719"/>
            <a:chOff x="8043085" y="3570748"/>
            <a:chExt cx="2783698" cy="2233718"/>
          </a:xfrm>
        </p:grpSpPr>
        <p:sp>
          <p:nvSpPr>
            <p:cNvPr id="93" name="Rounded Rectangle 92"/>
            <p:cNvSpPr/>
            <p:nvPr/>
          </p:nvSpPr>
          <p:spPr bwMode="auto">
            <a:xfrm>
              <a:off x="8043085" y="3570748"/>
              <a:ext cx="2783698" cy="2233718"/>
            </a:xfrm>
            <a:prstGeom prst="round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sp>
          <p:nvSpPr>
            <p:cNvPr id="94" name="Rounded Rectangle 93"/>
            <p:cNvSpPr/>
            <p:nvPr/>
          </p:nvSpPr>
          <p:spPr bwMode="auto">
            <a:xfrm>
              <a:off x="8176806" y="3705749"/>
              <a:ext cx="2516255" cy="1423854"/>
            </a:xfrm>
            <a:prstGeom prst="roundRect">
              <a:avLst>
                <a:gd name="adj" fmla="val 19689"/>
              </a:avLst>
            </a:prstGeom>
            <a:solidFill>
              <a:schemeClr val="bg1"/>
            </a:soli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pic>
          <p:nvPicPr>
            <p:cNvPr id="95" name=" 13" descr="download.png"/>
            <p:cNvPicPr>
              <a:picLocks noChangeAspect="1"/>
            </p:cNvPicPr>
            <p:nvPr/>
          </p:nvPicPr>
          <p:blipFill>
            <a:blip r:embed="rId22" cstate="screen">
              <a:extLst>
                <a:ext uri="{28A0092B-C50C-407E-A947-70E740481C1C}">
                  <a14:useLocalDpi xmlns:a14="http://schemas.microsoft.com/office/drawing/2010/main"/>
                </a:ext>
              </a:extLst>
            </a:blip>
            <a:stretch>
              <a:fillRect/>
            </a:stretch>
          </p:blipFill>
          <p:spPr>
            <a:xfrm>
              <a:off x="8866380" y="3849123"/>
              <a:ext cx="1137106" cy="1137107"/>
            </a:xfrm>
            <a:prstGeom prst="rect">
              <a:avLst/>
            </a:prstGeom>
          </p:spPr>
        </p:pic>
        <p:sp>
          <p:nvSpPr>
            <p:cNvPr id="96" name=" 14"/>
            <p:cNvSpPr/>
            <p:nvPr/>
          </p:nvSpPr>
          <p:spPr>
            <a:xfrm>
              <a:off x="8295889" y="5130354"/>
              <a:ext cx="2284021" cy="646327"/>
            </a:xfrm>
            <a:prstGeom prst="rect">
              <a:avLst/>
            </a:prstGeom>
          </p:spPr>
          <p:txBody>
            <a:bodyPr wrap="square" lIns="91436" tIns="45718" rIns="91436" bIns="45718">
              <a:spAutoFit/>
            </a:bodyPr>
            <a:lstStyle/>
            <a:p>
              <a:pPr algn="ctr"/>
              <a:r>
                <a:rPr lang="en-US" dirty="0">
                  <a:solidFill>
                    <a:srgbClr val="000000"/>
                  </a:solidFill>
                  <a:latin typeface="+mn-lt"/>
                </a:rPr>
                <a:t>Local and Remote Management</a:t>
              </a:r>
            </a:p>
          </p:txBody>
        </p:sp>
      </p:grpSp>
    </p:spTree>
    <p:custDataLst>
      <p:tags r:id="rId1"/>
    </p:custDataLst>
    <p:extLst>
      <p:ext uri="{BB962C8B-B14F-4D97-AF65-F5344CB8AC3E}">
        <p14:creationId xmlns:p14="http://schemas.microsoft.com/office/powerpoint/2010/main" val="11492317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Group 74"/>
          <p:cNvGrpSpPr/>
          <p:nvPr/>
        </p:nvGrpSpPr>
        <p:grpSpPr>
          <a:xfrm>
            <a:off x="1533426" y="3886200"/>
            <a:ext cx="9121972" cy="1361478"/>
            <a:chOff x="1948061" y="1488497"/>
            <a:chExt cx="8292702" cy="3884458"/>
          </a:xfrm>
        </p:grpSpPr>
        <p:sp>
          <p:nvSpPr>
            <p:cNvPr id="76" name="Freeform 75"/>
            <p:cNvSpPr/>
            <p:nvPr/>
          </p:nvSpPr>
          <p:spPr bwMode="auto">
            <a:xfrm>
              <a:off x="2447551" y="5322711"/>
              <a:ext cx="7274628" cy="50244"/>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99" tIns="60949" rIns="121899" bIns="60949" numCol="1" rtlCol="0" anchor="t" anchorCtr="0" compatLnSpc="1">
              <a:prstTxWarp prst="textNoShape">
                <a:avLst/>
              </a:prstTxWarp>
            </a:bodyPr>
            <a:lstStyle/>
            <a:p>
              <a:pPr algn="ctr" defTabSz="304747">
                <a:spcBef>
                  <a:spcPct val="20000"/>
                </a:spcBef>
                <a:buClr>
                  <a:srgbClr val="FF0000"/>
                </a:buClr>
                <a:defRPr/>
              </a:pPr>
              <a:endParaRPr lang="en-US" sz="2400" kern="0" dirty="0">
                <a:latin typeface="Arial" pitchFamily="34" charset="0"/>
              </a:endParaRPr>
            </a:p>
          </p:txBody>
        </p:sp>
        <p:sp>
          <p:nvSpPr>
            <p:cNvPr id="77" name="Rounded Rectangle 76"/>
            <p:cNvSpPr/>
            <p:nvPr/>
          </p:nvSpPr>
          <p:spPr bwMode="auto">
            <a:xfrm>
              <a:off x="1948061" y="1488497"/>
              <a:ext cx="8292702" cy="3847139"/>
            </a:xfrm>
            <a:prstGeom prst="roundRect">
              <a:avLst>
                <a:gd name="adj" fmla="val 10378"/>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99" tIns="60949" rIns="121899" bIns="60949" numCol="1" rtlCol="0" anchor="t" anchorCtr="0" compatLnSpc="1">
              <a:prstTxWarp prst="textNoShape">
                <a:avLst/>
              </a:prstTxWarp>
            </a:bodyPr>
            <a:lstStyle/>
            <a:p>
              <a:pPr algn="ctr" defTabSz="304747">
                <a:spcBef>
                  <a:spcPct val="20000"/>
                </a:spcBef>
                <a:buClr>
                  <a:srgbClr val="FF0000"/>
                </a:buClr>
                <a:defRPr/>
              </a:pPr>
              <a:endParaRPr lang="en-US" sz="2400" kern="0" dirty="0">
                <a:latin typeface="Arial" pitchFamily="34" charset="0"/>
              </a:endParaRPr>
            </a:p>
          </p:txBody>
        </p:sp>
      </p:grpSp>
      <p:sp>
        <p:nvSpPr>
          <p:cNvPr id="2" name="Title 1"/>
          <p:cNvSpPr>
            <a:spLocks noGrp="1"/>
          </p:cNvSpPr>
          <p:nvPr>
            <p:ph type="title"/>
          </p:nvPr>
        </p:nvSpPr>
        <p:spPr/>
        <p:txBody>
          <a:bodyPr/>
          <a:lstStyle/>
          <a:p>
            <a:r>
              <a:rPr lang="en-US" dirty="0"/>
              <a:t>Automated Database Provisioning</a:t>
            </a:r>
          </a:p>
        </p:txBody>
      </p:sp>
      <p:sp>
        <p:nvSpPr>
          <p:cNvPr id="38" name=" 32"/>
          <p:cNvSpPr/>
          <p:nvPr/>
        </p:nvSpPr>
        <p:spPr>
          <a:xfrm>
            <a:off x="1915679" y="4196714"/>
            <a:ext cx="8357471" cy="725242"/>
          </a:xfrm>
          <a:prstGeom prst="rect">
            <a:avLst/>
          </a:prstGeom>
        </p:spPr>
        <p:txBody>
          <a:bodyPr wrap="square" lIns="91436" tIns="45719" rIns="91436" bIns="45719">
            <a:spAutoFit/>
          </a:bodyPr>
          <a:lstStyle/>
          <a:p>
            <a:pPr algn="ctr"/>
            <a:r>
              <a:rPr lang="en-US" sz="2100" dirty="0">
                <a:solidFill>
                  <a:srgbClr val="000000"/>
                </a:solidFill>
              </a:rPr>
              <a:t>Automated provisioning based on input to the Create Oracle Database Cloud Service Instance wizard or through REST APIs</a:t>
            </a:r>
          </a:p>
        </p:txBody>
      </p:sp>
      <p:grpSp>
        <p:nvGrpSpPr>
          <p:cNvPr id="41" name="Group 40"/>
          <p:cNvGrpSpPr/>
          <p:nvPr/>
        </p:nvGrpSpPr>
        <p:grpSpPr>
          <a:xfrm>
            <a:off x="377259" y="1371600"/>
            <a:ext cx="11434306" cy="2061064"/>
            <a:chOff x="283018" y="1371599"/>
            <a:chExt cx="8577963" cy="1545798"/>
          </a:xfrm>
        </p:grpSpPr>
        <p:cxnSp>
          <p:nvCxnSpPr>
            <p:cNvPr id="42" name=" 1"/>
            <p:cNvCxnSpPr/>
            <p:nvPr/>
          </p:nvCxnSpPr>
          <p:spPr>
            <a:xfrm>
              <a:off x="909024" y="2229108"/>
              <a:ext cx="7134822" cy="0"/>
            </a:xfrm>
            <a:prstGeom prst="line">
              <a:avLst/>
            </a:prstGeom>
            <a:ln w="28575">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43" name=" 2"/>
            <p:cNvSpPr>
              <a:spLocks noChangeArrowheads="1"/>
            </p:cNvSpPr>
            <p:nvPr/>
          </p:nvSpPr>
          <p:spPr bwMode="auto">
            <a:xfrm>
              <a:off x="283018" y="1540820"/>
              <a:ext cx="1013353" cy="1376577"/>
            </a:xfrm>
            <a:prstGeom prst="rect">
              <a:avLst/>
            </a:prstGeom>
            <a:solidFill>
              <a:schemeClr val="accent1"/>
            </a:solidFill>
            <a:ln>
              <a:noFill/>
              <a:headEnd/>
              <a:tailEnd/>
            </a:ln>
          </p:spPr>
          <p:style>
            <a:lnRef idx="2">
              <a:schemeClr val="accent3">
                <a:shade val="50000"/>
              </a:schemeClr>
            </a:lnRef>
            <a:fillRef idx="1">
              <a:schemeClr val="accent3"/>
            </a:fillRef>
            <a:effectRef idx="0">
              <a:schemeClr val="accent3"/>
            </a:effectRef>
            <a:fontRef idx="minor">
              <a:schemeClr val="lt1"/>
            </a:fontRef>
          </p:style>
          <p:txBody>
            <a:bodyPr lIns="91316" tIns="45658" rIns="91316" bIns="45658" anchor="ctr"/>
            <a:lstStyle/>
            <a:p>
              <a:pPr algn="ctr">
                <a:defRPr/>
              </a:pPr>
              <a:r>
                <a:rPr lang="en-US" sz="1100" dirty="0">
                  <a:solidFill>
                    <a:prstClr val="white"/>
                  </a:solidFill>
                  <a:latin typeface="Arial"/>
                </a:rPr>
                <a:t> </a:t>
              </a:r>
            </a:p>
          </p:txBody>
        </p:sp>
        <p:sp>
          <p:nvSpPr>
            <p:cNvPr id="44" name=" 3"/>
            <p:cNvSpPr>
              <a:spLocks noChangeArrowheads="1"/>
            </p:cNvSpPr>
            <p:nvPr/>
          </p:nvSpPr>
          <p:spPr bwMode="auto">
            <a:xfrm>
              <a:off x="1422789" y="1540820"/>
              <a:ext cx="6175393" cy="1376577"/>
            </a:xfrm>
            <a:prstGeom prst="rect">
              <a:avLst/>
            </a:prstGeom>
            <a:solidFill>
              <a:schemeClr val="bg1">
                <a:lumMod val="85000"/>
              </a:schemeClr>
            </a:solidFill>
            <a:ln>
              <a:noFill/>
              <a:headEnd/>
              <a:tailEnd/>
            </a:ln>
          </p:spPr>
          <p:style>
            <a:lnRef idx="2">
              <a:schemeClr val="accent3">
                <a:shade val="50000"/>
              </a:schemeClr>
            </a:lnRef>
            <a:fillRef idx="1">
              <a:schemeClr val="accent3"/>
            </a:fillRef>
            <a:effectRef idx="0">
              <a:schemeClr val="accent3"/>
            </a:effectRef>
            <a:fontRef idx="minor">
              <a:schemeClr val="lt1"/>
            </a:fontRef>
          </p:style>
          <p:txBody>
            <a:bodyPr lIns="91316" tIns="45658" rIns="91316" bIns="45658" anchor="ctr"/>
            <a:lstStyle/>
            <a:p>
              <a:pPr algn="ctr">
                <a:defRPr/>
              </a:pPr>
              <a:r>
                <a:rPr lang="en-US" sz="1100" dirty="0">
                  <a:solidFill>
                    <a:prstClr val="white"/>
                  </a:solidFill>
                  <a:latin typeface="Arial"/>
                </a:rPr>
                <a:t> </a:t>
              </a:r>
            </a:p>
          </p:txBody>
        </p:sp>
        <p:sp>
          <p:nvSpPr>
            <p:cNvPr id="45" name=" 4"/>
            <p:cNvSpPr/>
            <p:nvPr/>
          </p:nvSpPr>
          <p:spPr>
            <a:xfrm>
              <a:off x="7735968" y="1549370"/>
              <a:ext cx="1125013" cy="1359477"/>
            </a:xfrm>
            <a:prstGeom prst="rect">
              <a:avLst/>
            </a:prstGeom>
            <a:solidFill>
              <a:srgbClr val="008000"/>
            </a:solidFill>
            <a:ln>
              <a:noFill/>
            </a:ln>
            <a:effectLst/>
          </p:spPr>
          <p:style>
            <a:lnRef idx="1">
              <a:schemeClr val="accent3"/>
            </a:lnRef>
            <a:fillRef idx="3">
              <a:schemeClr val="accent3"/>
            </a:fillRef>
            <a:effectRef idx="2">
              <a:schemeClr val="accent3"/>
            </a:effectRef>
            <a:fontRef idx="minor">
              <a:schemeClr val="lt1"/>
            </a:fontRef>
          </p:style>
          <p:txBody>
            <a:bodyPr lIns="91316" tIns="45658" rIns="91316" bIns="45658" rtlCol="0" anchor="ctr"/>
            <a:lstStyle/>
            <a:p>
              <a:pPr algn="ctr"/>
              <a:r>
                <a:rPr lang="en-US" sz="2100" dirty="0">
                  <a:solidFill>
                    <a:prstClr val="white"/>
                  </a:solidFill>
                  <a:latin typeface="Arial"/>
                </a:rPr>
                <a:t>Database</a:t>
              </a:r>
            </a:p>
            <a:p>
              <a:pPr algn="ctr"/>
              <a:r>
                <a:rPr lang="en-US" sz="2100" dirty="0">
                  <a:solidFill>
                    <a:prstClr val="white"/>
                  </a:solidFill>
                  <a:latin typeface="Arial"/>
                </a:rPr>
                <a:t>Ready for Use</a:t>
              </a:r>
            </a:p>
          </p:txBody>
        </p:sp>
        <p:sp>
          <p:nvSpPr>
            <p:cNvPr id="46" name=" 5"/>
            <p:cNvSpPr/>
            <p:nvPr/>
          </p:nvSpPr>
          <p:spPr>
            <a:xfrm>
              <a:off x="1432468" y="2381270"/>
              <a:ext cx="752212" cy="369329"/>
            </a:xfrm>
            <a:prstGeom prst="rect">
              <a:avLst/>
            </a:prstGeom>
          </p:spPr>
          <p:txBody>
            <a:bodyPr wrap="square" lIns="91436" tIns="45718" rIns="91436" bIns="45718">
              <a:spAutoFit/>
            </a:bodyPr>
            <a:lstStyle/>
            <a:p>
              <a:pPr algn="ctr"/>
              <a:r>
                <a:rPr lang="en-US" sz="1300" b="1" dirty="0">
                  <a:solidFill>
                    <a:srgbClr val="000000"/>
                  </a:solidFill>
                </a:rPr>
                <a:t>Allocate Compute</a:t>
              </a:r>
            </a:p>
          </p:txBody>
        </p:sp>
        <p:sp>
          <p:nvSpPr>
            <p:cNvPr id="47" name=" 6"/>
            <p:cNvSpPr/>
            <p:nvPr/>
          </p:nvSpPr>
          <p:spPr>
            <a:xfrm>
              <a:off x="2195487" y="2383001"/>
              <a:ext cx="681116" cy="369329"/>
            </a:xfrm>
            <a:prstGeom prst="rect">
              <a:avLst/>
            </a:prstGeom>
          </p:spPr>
          <p:txBody>
            <a:bodyPr wrap="square" lIns="91436" tIns="45718" rIns="91436" bIns="45718">
              <a:spAutoFit/>
            </a:bodyPr>
            <a:lstStyle/>
            <a:p>
              <a:pPr algn="ctr"/>
              <a:r>
                <a:rPr lang="en-US" sz="1300" b="1" dirty="0">
                  <a:solidFill>
                    <a:srgbClr val="000000"/>
                  </a:solidFill>
                </a:rPr>
                <a:t>Allocate Storage</a:t>
              </a:r>
            </a:p>
          </p:txBody>
        </p:sp>
        <p:sp>
          <p:nvSpPr>
            <p:cNvPr id="48" name=" 7"/>
            <p:cNvSpPr/>
            <p:nvPr/>
          </p:nvSpPr>
          <p:spPr>
            <a:xfrm>
              <a:off x="3718686" y="2363954"/>
              <a:ext cx="803955" cy="369329"/>
            </a:xfrm>
            <a:prstGeom prst="rect">
              <a:avLst/>
            </a:prstGeom>
          </p:spPr>
          <p:txBody>
            <a:bodyPr wrap="square" lIns="91436" tIns="45718" rIns="91436" bIns="45718">
              <a:spAutoFit/>
            </a:bodyPr>
            <a:lstStyle/>
            <a:p>
              <a:pPr algn="ctr"/>
              <a:r>
                <a:rPr lang="en-US" sz="1300" b="1" dirty="0">
                  <a:solidFill>
                    <a:srgbClr val="000000"/>
                  </a:solidFill>
                </a:rPr>
                <a:t>Set Keys &amp;</a:t>
              </a:r>
            </a:p>
            <a:p>
              <a:pPr algn="ctr"/>
              <a:r>
                <a:rPr lang="en-US" sz="1300" b="1" dirty="0">
                  <a:solidFill>
                    <a:srgbClr val="000000"/>
                  </a:solidFill>
                </a:rPr>
                <a:t>Privileges</a:t>
              </a:r>
            </a:p>
          </p:txBody>
        </p:sp>
        <p:sp>
          <p:nvSpPr>
            <p:cNvPr id="49" name=" 8"/>
            <p:cNvSpPr/>
            <p:nvPr/>
          </p:nvSpPr>
          <p:spPr>
            <a:xfrm>
              <a:off x="363876" y="1878258"/>
              <a:ext cx="854316" cy="779067"/>
            </a:xfrm>
            <a:prstGeom prst="rect">
              <a:avLst/>
            </a:prstGeom>
            <a:solidFill>
              <a:schemeClr val="accent1"/>
            </a:solidFill>
          </p:spPr>
          <p:txBody>
            <a:bodyPr wrap="none" lIns="68589" tIns="34295" rIns="68589" bIns="34295">
              <a:spAutoFit/>
            </a:bodyPr>
            <a:lstStyle/>
            <a:p>
              <a:pPr algn="ctr"/>
              <a:r>
                <a:rPr lang="en-US" sz="2100" dirty="0">
                  <a:solidFill>
                    <a:schemeClr val="bg1"/>
                  </a:solidFill>
                </a:rPr>
                <a:t>Request</a:t>
              </a:r>
            </a:p>
            <a:p>
              <a:pPr algn="ctr"/>
              <a:r>
                <a:rPr lang="en-US" sz="2100" dirty="0">
                  <a:solidFill>
                    <a:schemeClr val="bg1"/>
                  </a:solidFill>
                </a:rPr>
                <a:t>for</a:t>
              </a:r>
            </a:p>
            <a:p>
              <a:pPr algn="ctr"/>
              <a:r>
                <a:rPr lang="en-US" sz="2100" dirty="0">
                  <a:solidFill>
                    <a:schemeClr val="bg1"/>
                  </a:solidFill>
                </a:rPr>
                <a:t>Service</a:t>
              </a:r>
            </a:p>
          </p:txBody>
        </p:sp>
        <p:pic>
          <p:nvPicPr>
            <p:cNvPr id="50" name=" 9" descr="download.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214144" y="1766878"/>
              <a:ext cx="493695" cy="493567"/>
            </a:xfrm>
            <a:prstGeom prst="rect">
              <a:avLst/>
            </a:prstGeom>
          </p:spPr>
        </p:pic>
        <p:pic>
          <p:nvPicPr>
            <p:cNvPr id="51" name=" 10" descr="download.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339614" y="1862142"/>
              <a:ext cx="450379" cy="450262"/>
            </a:xfrm>
            <a:prstGeom prst="rect">
              <a:avLst/>
            </a:prstGeom>
          </p:spPr>
        </p:pic>
        <p:grpSp>
          <p:nvGrpSpPr>
            <p:cNvPr id="52" name=" 11"/>
            <p:cNvGrpSpPr/>
            <p:nvPr/>
          </p:nvGrpSpPr>
          <p:grpSpPr>
            <a:xfrm>
              <a:off x="3977454" y="1722466"/>
              <a:ext cx="190542" cy="399430"/>
              <a:chOff x="11268097" y="2817091"/>
              <a:chExt cx="357900" cy="750454"/>
            </a:xfrm>
          </p:grpSpPr>
          <p:sp>
            <p:nvSpPr>
              <p:cNvPr id="73" name="Rectangle 72"/>
              <p:cNvSpPr/>
              <p:nvPr/>
            </p:nvSpPr>
            <p:spPr>
              <a:xfrm>
                <a:off x="11268097" y="3059545"/>
                <a:ext cx="357900" cy="508000"/>
              </a:xfrm>
              <a:prstGeom prst="rect">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pic>
            <p:nvPicPr>
              <p:cNvPr id="74" name="Picture 73" descr="download.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1271933" y="2817091"/>
                <a:ext cx="327783" cy="729672"/>
              </a:xfrm>
              <a:prstGeom prst="rect">
                <a:avLst/>
              </a:prstGeom>
            </p:spPr>
          </p:pic>
        </p:grpSp>
        <p:pic>
          <p:nvPicPr>
            <p:cNvPr id="53" name=" 12" descr="download.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456184" y="1841356"/>
              <a:ext cx="502347" cy="502216"/>
            </a:xfrm>
            <a:prstGeom prst="rect">
              <a:avLst/>
            </a:prstGeom>
          </p:spPr>
        </p:pic>
        <p:pic>
          <p:nvPicPr>
            <p:cNvPr id="54" name=" 14" descr="download.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413355" y="2052625"/>
              <a:ext cx="320470" cy="320387"/>
            </a:xfrm>
            <a:prstGeom prst="rect">
              <a:avLst/>
            </a:prstGeom>
          </p:spPr>
        </p:pic>
        <p:pic>
          <p:nvPicPr>
            <p:cNvPr id="55" name=" 15" descr="download.png"/>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3860288" y="1988554"/>
              <a:ext cx="485023" cy="484897"/>
            </a:xfrm>
            <a:prstGeom prst="rect">
              <a:avLst/>
            </a:prstGeom>
          </p:spPr>
        </p:pic>
        <p:sp>
          <p:nvSpPr>
            <p:cNvPr id="56" name=" 16"/>
            <p:cNvSpPr/>
            <p:nvPr/>
          </p:nvSpPr>
          <p:spPr>
            <a:xfrm>
              <a:off x="2765845" y="2384732"/>
              <a:ext cx="1095116" cy="369329"/>
            </a:xfrm>
            <a:prstGeom prst="rect">
              <a:avLst/>
            </a:prstGeom>
          </p:spPr>
          <p:txBody>
            <a:bodyPr wrap="square" lIns="91436" tIns="45718" rIns="91436" bIns="45718">
              <a:spAutoFit/>
            </a:bodyPr>
            <a:lstStyle/>
            <a:p>
              <a:pPr algn="ctr"/>
              <a:r>
                <a:rPr lang="en-US" sz="1300" b="1" dirty="0">
                  <a:solidFill>
                    <a:srgbClr val="000000"/>
                  </a:solidFill>
                </a:rPr>
                <a:t>Provision</a:t>
              </a:r>
            </a:p>
            <a:p>
              <a:pPr algn="ctr"/>
              <a:r>
                <a:rPr lang="en-US" sz="1300" b="1" dirty="0">
                  <a:solidFill>
                    <a:srgbClr val="000000"/>
                  </a:solidFill>
                </a:rPr>
                <a:t>OS</a:t>
              </a:r>
            </a:p>
          </p:txBody>
        </p:sp>
        <p:sp>
          <p:nvSpPr>
            <p:cNvPr id="57" name=" 17"/>
            <p:cNvSpPr/>
            <p:nvPr/>
          </p:nvSpPr>
          <p:spPr>
            <a:xfrm>
              <a:off x="4474529" y="2374345"/>
              <a:ext cx="805052" cy="519370"/>
            </a:xfrm>
            <a:prstGeom prst="rect">
              <a:avLst/>
            </a:prstGeom>
          </p:spPr>
          <p:txBody>
            <a:bodyPr wrap="square" lIns="91436" tIns="45718" rIns="91436" bIns="45718">
              <a:spAutoFit/>
            </a:bodyPr>
            <a:lstStyle/>
            <a:p>
              <a:pPr algn="ctr"/>
              <a:r>
                <a:rPr lang="en-US" sz="1300" b="1" dirty="0">
                  <a:solidFill>
                    <a:srgbClr val="000000"/>
                  </a:solidFill>
                </a:rPr>
                <a:t>Install &amp;</a:t>
              </a:r>
            </a:p>
            <a:p>
              <a:pPr algn="ctr"/>
              <a:r>
                <a:rPr lang="en-US" sz="1300" b="1" dirty="0">
                  <a:solidFill>
                    <a:srgbClr val="000000"/>
                  </a:solidFill>
                </a:rPr>
                <a:t>Configure</a:t>
              </a:r>
            </a:p>
            <a:p>
              <a:pPr algn="ctr"/>
              <a:r>
                <a:rPr lang="en-US" sz="1300" b="1" dirty="0">
                  <a:solidFill>
                    <a:srgbClr val="000000"/>
                  </a:solidFill>
                </a:rPr>
                <a:t>Database</a:t>
              </a:r>
            </a:p>
          </p:txBody>
        </p:sp>
        <p:sp>
          <p:nvSpPr>
            <p:cNvPr id="58" name=" 18"/>
            <p:cNvSpPr/>
            <p:nvPr/>
          </p:nvSpPr>
          <p:spPr>
            <a:xfrm>
              <a:off x="6041581" y="2369154"/>
              <a:ext cx="829058" cy="369329"/>
            </a:xfrm>
            <a:prstGeom prst="rect">
              <a:avLst/>
            </a:prstGeom>
          </p:spPr>
          <p:txBody>
            <a:bodyPr wrap="square" lIns="91436" tIns="45718" rIns="91436" bIns="45718">
              <a:spAutoFit/>
            </a:bodyPr>
            <a:lstStyle/>
            <a:p>
              <a:pPr algn="ctr"/>
              <a:r>
                <a:rPr lang="en-US" sz="1300" b="1" dirty="0">
                  <a:solidFill>
                    <a:srgbClr val="000000"/>
                  </a:solidFill>
                </a:rPr>
                <a:t>Configure</a:t>
              </a:r>
            </a:p>
            <a:p>
              <a:pPr algn="ctr"/>
              <a:r>
                <a:rPr lang="en-US" sz="1300" b="1" dirty="0">
                  <a:solidFill>
                    <a:srgbClr val="000000"/>
                  </a:solidFill>
                </a:rPr>
                <a:t>Tools</a:t>
              </a:r>
            </a:p>
          </p:txBody>
        </p:sp>
        <p:pic>
          <p:nvPicPr>
            <p:cNvPr id="59" name=" 19"/>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648413" y="1862126"/>
              <a:ext cx="472909" cy="472786"/>
            </a:xfrm>
            <a:prstGeom prst="rect">
              <a:avLst/>
            </a:prstGeom>
          </p:spPr>
        </p:pic>
        <p:sp>
          <p:nvSpPr>
            <p:cNvPr id="60" name=" 20"/>
            <p:cNvSpPr/>
            <p:nvPr/>
          </p:nvSpPr>
          <p:spPr>
            <a:xfrm>
              <a:off x="6803582" y="2379546"/>
              <a:ext cx="822270" cy="369329"/>
            </a:xfrm>
            <a:prstGeom prst="rect">
              <a:avLst/>
            </a:prstGeom>
          </p:spPr>
          <p:txBody>
            <a:bodyPr wrap="square" lIns="91436" tIns="45718" rIns="91436" bIns="45718">
              <a:spAutoFit/>
            </a:bodyPr>
            <a:lstStyle/>
            <a:p>
              <a:pPr algn="ctr"/>
              <a:r>
                <a:rPr lang="en-US" sz="1300" b="1" dirty="0">
                  <a:solidFill>
                    <a:srgbClr val="000000"/>
                  </a:solidFill>
                </a:rPr>
                <a:t>Configure</a:t>
              </a:r>
            </a:p>
            <a:p>
              <a:pPr algn="ctr"/>
              <a:r>
                <a:rPr lang="en-US" sz="1300" b="1" dirty="0">
                  <a:solidFill>
                    <a:srgbClr val="000000"/>
                  </a:solidFill>
                </a:rPr>
                <a:t>Access</a:t>
              </a:r>
            </a:p>
          </p:txBody>
        </p:sp>
        <p:sp>
          <p:nvSpPr>
            <p:cNvPr id="61" name=" 21"/>
            <p:cNvSpPr/>
            <p:nvPr/>
          </p:nvSpPr>
          <p:spPr>
            <a:xfrm>
              <a:off x="5314113" y="2377818"/>
              <a:ext cx="803668" cy="369329"/>
            </a:xfrm>
            <a:prstGeom prst="rect">
              <a:avLst/>
            </a:prstGeom>
          </p:spPr>
          <p:txBody>
            <a:bodyPr wrap="square" lIns="91436" tIns="45718" rIns="91436" bIns="45718">
              <a:spAutoFit/>
            </a:bodyPr>
            <a:lstStyle/>
            <a:p>
              <a:pPr algn="ctr"/>
              <a:r>
                <a:rPr lang="en-US" sz="1300" b="1" dirty="0">
                  <a:solidFill>
                    <a:srgbClr val="000000"/>
                  </a:solidFill>
                </a:rPr>
                <a:t>Configure </a:t>
              </a:r>
            </a:p>
            <a:p>
              <a:pPr algn="ctr"/>
              <a:r>
                <a:rPr lang="en-US" sz="1300" b="1" dirty="0">
                  <a:solidFill>
                    <a:srgbClr val="000000"/>
                  </a:solidFill>
                </a:rPr>
                <a:t>Backups</a:t>
              </a:r>
            </a:p>
          </p:txBody>
        </p:sp>
        <p:pic>
          <p:nvPicPr>
            <p:cNvPr id="62" name=" 22"/>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1570844" y="1827545"/>
              <a:ext cx="513016" cy="512882"/>
            </a:xfrm>
            <a:prstGeom prst="rect">
              <a:avLst/>
            </a:prstGeom>
          </p:spPr>
        </p:pic>
        <p:pic>
          <p:nvPicPr>
            <p:cNvPr id="63" name=" 23" descr="doc-java-512.png"/>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6949192" y="1781202"/>
              <a:ext cx="560995" cy="560849"/>
            </a:xfrm>
            <a:prstGeom prst="rect">
              <a:avLst/>
            </a:prstGeom>
          </p:spPr>
        </p:pic>
        <p:pic>
          <p:nvPicPr>
            <p:cNvPr id="64" name=" 24"/>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3064219" y="1782593"/>
              <a:ext cx="466757" cy="550631"/>
            </a:xfrm>
            <a:prstGeom prst="rect">
              <a:avLst/>
            </a:prstGeom>
          </p:spPr>
        </p:pic>
        <p:sp>
          <p:nvSpPr>
            <p:cNvPr id="65" name=" 25"/>
            <p:cNvSpPr/>
            <p:nvPr/>
          </p:nvSpPr>
          <p:spPr>
            <a:xfrm rot="5400000">
              <a:off x="2166495" y="2000958"/>
              <a:ext cx="190070" cy="163896"/>
            </a:xfrm>
            <a:prstGeom prst="triangle">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9" tIns="34295" rIns="68589" bIns="34295" numCol="1" spcCol="0" rtlCol="0" fromWordArt="0" anchor="ctr" anchorCtr="0" forceAA="0" compatLnSpc="1">
              <a:prstTxWarp prst="textNoShape">
                <a:avLst/>
              </a:prstTxWarp>
              <a:noAutofit/>
            </a:bodyPr>
            <a:lstStyle/>
            <a:p>
              <a:pPr algn="ctr">
                <a:lnSpc>
                  <a:spcPct val="90000"/>
                </a:lnSpc>
              </a:pPr>
              <a:endParaRPr lang="en-US" dirty="0"/>
            </a:p>
          </p:txBody>
        </p:sp>
        <p:sp>
          <p:nvSpPr>
            <p:cNvPr id="66" name=" 26"/>
            <p:cNvSpPr/>
            <p:nvPr/>
          </p:nvSpPr>
          <p:spPr>
            <a:xfrm rot="5400000">
              <a:off x="2832128" y="1997539"/>
              <a:ext cx="190070" cy="163896"/>
            </a:xfrm>
            <a:prstGeom prst="triangle">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9" tIns="34295" rIns="68589" bIns="34295" numCol="1" spcCol="0" rtlCol="0" fromWordArt="0" anchor="ctr" anchorCtr="0" forceAA="0" compatLnSpc="1">
              <a:prstTxWarp prst="textNoShape">
                <a:avLst/>
              </a:prstTxWarp>
              <a:noAutofit/>
            </a:bodyPr>
            <a:lstStyle/>
            <a:p>
              <a:pPr algn="ctr">
                <a:lnSpc>
                  <a:spcPct val="90000"/>
                </a:lnSpc>
              </a:pPr>
              <a:endParaRPr lang="en-US" dirty="0"/>
            </a:p>
          </p:txBody>
        </p:sp>
        <p:sp>
          <p:nvSpPr>
            <p:cNvPr id="67" name=" 27"/>
            <p:cNvSpPr/>
            <p:nvPr/>
          </p:nvSpPr>
          <p:spPr>
            <a:xfrm rot="5400000">
              <a:off x="3626219" y="1999472"/>
              <a:ext cx="190070" cy="163896"/>
            </a:xfrm>
            <a:prstGeom prst="triangle">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9" tIns="34295" rIns="68589" bIns="34295" numCol="1" spcCol="0" rtlCol="0" fromWordArt="0" anchor="ctr" anchorCtr="0" forceAA="0" compatLnSpc="1">
              <a:prstTxWarp prst="textNoShape">
                <a:avLst/>
              </a:prstTxWarp>
              <a:noAutofit/>
            </a:bodyPr>
            <a:lstStyle/>
            <a:p>
              <a:pPr algn="ctr">
                <a:lnSpc>
                  <a:spcPct val="90000"/>
                </a:lnSpc>
              </a:pPr>
              <a:endParaRPr lang="en-US" dirty="0"/>
            </a:p>
          </p:txBody>
        </p:sp>
        <p:sp>
          <p:nvSpPr>
            <p:cNvPr id="68" name=" 28"/>
            <p:cNvSpPr/>
            <p:nvPr/>
          </p:nvSpPr>
          <p:spPr>
            <a:xfrm rot="5400000">
              <a:off x="4414958" y="1990704"/>
              <a:ext cx="190070" cy="163896"/>
            </a:xfrm>
            <a:prstGeom prst="triangle">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9" tIns="34295" rIns="68589" bIns="34295" numCol="1" spcCol="0" rtlCol="0" fromWordArt="0" anchor="ctr" anchorCtr="0" forceAA="0" compatLnSpc="1">
              <a:prstTxWarp prst="textNoShape">
                <a:avLst/>
              </a:prstTxWarp>
              <a:noAutofit/>
            </a:bodyPr>
            <a:lstStyle/>
            <a:p>
              <a:pPr algn="ctr">
                <a:lnSpc>
                  <a:spcPct val="90000"/>
                </a:lnSpc>
              </a:pPr>
              <a:endParaRPr lang="en-US" dirty="0"/>
            </a:p>
          </p:txBody>
        </p:sp>
        <p:sp>
          <p:nvSpPr>
            <p:cNvPr id="69" name=" 29"/>
            <p:cNvSpPr/>
            <p:nvPr/>
          </p:nvSpPr>
          <p:spPr>
            <a:xfrm rot="5400000">
              <a:off x="5203697" y="1992637"/>
              <a:ext cx="190070" cy="163896"/>
            </a:xfrm>
            <a:prstGeom prst="triangle">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9" tIns="34295" rIns="68589" bIns="34295" numCol="1" spcCol="0" rtlCol="0" fromWordArt="0" anchor="ctr" anchorCtr="0" forceAA="0" compatLnSpc="1">
              <a:prstTxWarp prst="textNoShape">
                <a:avLst/>
              </a:prstTxWarp>
              <a:noAutofit/>
            </a:bodyPr>
            <a:lstStyle/>
            <a:p>
              <a:pPr algn="ctr">
                <a:lnSpc>
                  <a:spcPct val="90000"/>
                </a:lnSpc>
              </a:pPr>
              <a:endParaRPr lang="en-US" dirty="0"/>
            </a:p>
          </p:txBody>
        </p:sp>
        <p:sp>
          <p:nvSpPr>
            <p:cNvPr id="70" name=" 30"/>
            <p:cNvSpPr/>
            <p:nvPr/>
          </p:nvSpPr>
          <p:spPr>
            <a:xfrm rot="5400000">
              <a:off x="5965673" y="1983868"/>
              <a:ext cx="190070" cy="163896"/>
            </a:xfrm>
            <a:prstGeom prst="triangle">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9" tIns="34295" rIns="68589" bIns="34295" numCol="1" spcCol="0" rtlCol="0" fromWordArt="0" anchor="ctr" anchorCtr="0" forceAA="0" compatLnSpc="1">
              <a:prstTxWarp prst="textNoShape">
                <a:avLst/>
              </a:prstTxWarp>
              <a:noAutofit/>
            </a:bodyPr>
            <a:lstStyle/>
            <a:p>
              <a:pPr algn="ctr">
                <a:lnSpc>
                  <a:spcPct val="90000"/>
                </a:lnSpc>
              </a:pPr>
              <a:endParaRPr lang="en-US" dirty="0"/>
            </a:p>
          </p:txBody>
        </p:sp>
        <p:sp>
          <p:nvSpPr>
            <p:cNvPr id="71" name=" 31"/>
            <p:cNvSpPr/>
            <p:nvPr/>
          </p:nvSpPr>
          <p:spPr>
            <a:xfrm rot="5400000">
              <a:off x="6797232" y="1980450"/>
              <a:ext cx="190070" cy="163896"/>
            </a:xfrm>
            <a:prstGeom prst="triangle">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9" tIns="34295" rIns="68589" bIns="34295" numCol="1" spcCol="0" rtlCol="0" fromWordArt="0" anchor="ctr" anchorCtr="0" forceAA="0" compatLnSpc="1">
              <a:prstTxWarp prst="textNoShape">
                <a:avLst/>
              </a:prstTxWarp>
              <a:noAutofit/>
            </a:bodyPr>
            <a:lstStyle/>
            <a:p>
              <a:pPr algn="ctr">
                <a:lnSpc>
                  <a:spcPct val="90000"/>
                </a:lnSpc>
              </a:pPr>
              <a:endParaRPr lang="en-US" dirty="0"/>
            </a:p>
          </p:txBody>
        </p:sp>
        <p:pic>
          <p:nvPicPr>
            <p:cNvPr id="72" name="Picture 7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067001" y="1371599"/>
              <a:ext cx="462946" cy="458073"/>
            </a:xfrm>
            <a:prstGeom prst="rect">
              <a:avLst/>
            </a:prstGeom>
          </p:spPr>
        </p:pic>
      </p:grpSp>
    </p:spTree>
    <p:custDataLst>
      <p:tags r:id="rId1"/>
    </p:custDataLst>
    <p:extLst>
      <p:ext uri="{BB962C8B-B14F-4D97-AF65-F5344CB8AC3E}">
        <p14:creationId xmlns:p14="http://schemas.microsoft.com/office/powerpoint/2010/main" val="30614464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dirty="0"/>
              <a:t>Additional Database Configuration </a:t>
            </a:r>
            <a:r>
              <a:rPr lang="en-US" dirty="0" smtClean="0"/>
              <a:t>Options</a:t>
            </a:r>
            <a:br>
              <a:rPr lang="en-US" dirty="0" smtClean="0"/>
            </a:br>
            <a:endParaRPr lang="en-US" altLang="es-MX" dirty="0"/>
          </a:p>
        </p:txBody>
      </p:sp>
      <p:sp>
        <p:nvSpPr>
          <p:cNvPr id="41" name="Content Placeholder 9"/>
          <p:cNvSpPr>
            <a:spLocks noGrp="1"/>
          </p:cNvSpPr>
          <p:nvPr>
            <p:ph idx="1"/>
          </p:nvPr>
        </p:nvSpPr>
        <p:spPr>
          <a:xfrm>
            <a:off x="1141412" y="1401763"/>
            <a:ext cx="2765372" cy="361950"/>
          </a:xfrm>
        </p:spPr>
        <p:txBody>
          <a:bodyPr>
            <a:normAutofit fontScale="77500" lnSpcReduction="20000"/>
          </a:bodyPr>
          <a:lstStyle/>
          <a:p>
            <a:pPr lvl="1">
              <a:buClr>
                <a:schemeClr val="accent1"/>
              </a:buClr>
            </a:pPr>
            <a:r>
              <a:rPr lang="en-US" dirty="0"/>
              <a:t>Oracle Data Guard</a:t>
            </a:r>
          </a:p>
        </p:txBody>
      </p:sp>
      <p:sp>
        <p:nvSpPr>
          <p:cNvPr id="39" name="Rounded Rectangle 38"/>
          <p:cNvSpPr/>
          <p:nvPr/>
        </p:nvSpPr>
        <p:spPr bwMode="auto">
          <a:xfrm>
            <a:off x="6288912" y="1217085"/>
            <a:ext cx="4899586" cy="4497915"/>
          </a:xfrm>
          <a:prstGeom prst="roundRect">
            <a:avLst>
              <a:gd name="adj" fmla="val 5187"/>
            </a:avLst>
          </a:prstGeom>
          <a:gradFill flip="none" rotWithShape="1">
            <a:gsLst>
              <a:gs pos="0">
                <a:schemeClr val="bg1"/>
              </a:gs>
              <a:gs pos="100000">
                <a:schemeClr val="accent6">
                  <a:lumMod val="45000"/>
                  <a:lumOff val="55000"/>
                </a:schemeClr>
              </a:gs>
            </a:gsLst>
            <a:lin ang="2700000" scaled="1"/>
            <a:tileRect/>
          </a:gradFill>
          <a:ln w="28575" cap="flat" cmpd="sng" algn="ctr">
            <a:solidFill>
              <a:schemeClr val="accent6"/>
            </a:solidFill>
            <a:prstDash val="solid"/>
            <a:round/>
            <a:headEnd type="none" w="sm" len="sm"/>
            <a:tailEnd type="none" w="sm" len="sm"/>
          </a:ln>
          <a:effectLst/>
        </p:spPr>
        <p:txBody>
          <a:bodyPr vert="horz" wrap="square" lIns="91436" tIns="45719" rIns="91436" bIns="45719"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sp>
        <p:nvSpPr>
          <p:cNvPr id="40" name="Rounded Rectangle 39"/>
          <p:cNvSpPr/>
          <p:nvPr/>
        </p:nvSpPr>
        <p:spPr bwMode="auto">
          <a:xfrm>
            <a:off x="935177" y="1217085"/>
            <a:ext cx="4899586" cy="4497915"/>
          </a:xfrm>
          <a:prstGeom prst="roundRect">
            <a:avLst>
              <a:gd name="adj" fmla="val 5187"/>
            </a:avLst>
          </a:prstGeom>
          <a:gradFill flip="none" rotWithShape="1">
            <a:gsLst>
              <a:gs pos="0">
                <a:schemeClr val="bg1"/>
              </a:gs>
              <a:gs pos="100000">
                <a:schemeClr val="accent6">
                  <a:lumMod val="45000"/>
                  <a:lumOff val="55000"/>
                </a:schemeClr>
              </a:gs>
            </a:gsLst>
            <a:lin ang="2700000" scaled="1"/>
            <a:tileRect/>
          </a:gradFill>
          <a:ln w="28575" cap="flat" cmpd="sng" algn="ctr">
            <a:solidFill>
              <a:schemeClr val="accent6"/>
            </a:solidFill>
            <a:prstDash val="solid"/>
            <a:round/>
            <a:headEnd type="none" w="sm" len="sm"/>
            <a:tailEnd type="none" w="sm" len="sm"/>
          </a:ln>
          <a:effectLst/>
        </p:spPr>
        <p:txBody>
          <a:bodyPr vert="horz" wrap="square" lIns="91436" tIns="45719" rIns="91436" bIns="45719"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sp>
        <p:nvSpPr>
          <p:cNvPr id="42" name=" 6"/>
          <p:cNvSpPr txBox="1">
            <a:spLocks/>
          </p:cNvSpPr>
          <p:nvPr/>
        </p:nvSpPr>
        <p:spPr bwMode="gray">
          <a:xfrm>
            <a:off x="6463888" y="1405365"/>
            <a:ext cx="4549635" cy="682241"/>
          </a:xfrm>
          <a:prstGeom prst="rect">
            <a:avLst/>
          </a:prstGeom>
          <a:noFill/>
          <a:ln w="9525">
            <a:noFill/>
            <a:miter lim="800000"/>
            <a:headEnd/>
            <a:tailEnd/>
          </a:ln>
        </p:spPr>
        <p:txBody>
          <a:bodyPr vert="horz" wrap="square" lIns="12699" tIns="12699" rIns="12699" bIns="12699" numCol="1" anchor="t" anchorCtr="0" compatLnSpc="1">
            <a:prstTxWarp prst="textNoShape">
              <a:avLst/>
            </a:prstTxWarp>
            <a:spAutoFit/>
          </a:bodyPr>
          <a:lstStyle/>
          <a:p>
            <a:pPr lvl="1" indent="-457101" defTabSz="304735">
              <a:spcBef>
                <a:spcPct val="20000"/>
              </a:spcBef>
              <a:buClr>
                <a:schemeClr val="accent1"/>
              </a:buClr>
              <a:buFont typeface="Arial" charset="0"/>
              <a:buChar char="•"/>
              <a:defRPr/>
            </a:pPr>
            <a:r>
              <a:rPr lang="en-US" sz="2100" kern="0" dirty="0">
                <a:solidFill>
                  <a:srgbClr val="000000"/>
                </a:solidFill>
                <a:latin typeface="+mn-lt"/>
              </a:rPr>
              <a:t>Oracle Real Application Clusters (Oracle RAC)</a:t>
            </a:r>
          </a:p>
        </p:txBody>
      </p:sp>
      <p:grpSp>
        <p:nvGrpSpPr>
          <p:cNvPr id="43" name="Group 42"/>
          <p:cNvGrpSpPr/>
          <p:nvPr/>
        </p:nvGrpSpPr>
        <p:grpSpPr>
          <a:xfrm>
            <a:off x="7113459" y="2398100"/>
            <a:ext cx="3250495" cy="3012100"/>
            <a:chOff x="7526905" y="2514601"/>
            <a:chExt cx="3250495" cy="3012100"/>
          </a:xfrm>
        </p:grpSpPr>
        <p:sp>
          <p:nvSpPr>
            <p:cNvPr id="46" name=" 2"/>
            <p:cNvSpPr>
              <a:spLocks noChangeShapeType="1"/>
            </p:cNvSpPr>
            <p:nvPr/>
          </p:nvSpPr>
          <p:spPr bwMode="auto">
            <a:xfrm flipH="1">
              <a:off x="7948130" y="4648201"/>
              <a:ext cx="2412372" cy="0"/>
            </a:xfrm>
            <a:prstGeom prst="line">
              <a:avLst/>
            </a:prstGeom>
            <a:noFill/>
            <a:ln w="28575" cap="rnd">
              <a:solidFill>
                <a:srgbClr val="5B5B5B"/>
              </a:solidFill>
              <a:round/>
              <a:headEnd type="none" w="med" len="med"/>
              <a:tailEnd type="none" w="med" len="med"/>
            </a:ln>
          </p:spPr>
          <p:txBody>
            <a:bodyPr/>
            <a:lstStyle/>
            <a:p>
              <a:pPr>
                <a:defRPr/>
              </a:pPr>
              <a:endParaRPr lang="en-US" dirty="0">
                <a:solidFill>
                  <a:srgbClr val="000000"/>
                </a:solidFill>
              </a:endParaRPr>
            </a:p>
          </p:txBody>
        </p:sp>
        <p:grpSp>
          <p:nvGrpSpPr>
            <p:cNvPr id="47" name=" 5"/>
            <p:cNvGrpSpPr/>
            <p:nvPr/>
          </p:nvGrpSpPr>
          <p:grpSpPr>
            <a:xfrm>
              <a:off x="8399155" y="4029780"/>
              <a:ext cx="1531787" cy="1496921"/>
              <a:chOff x="7289788" y="1066800"/>
              <a:chExt cx="1531788" cy="1496920"/>
            </a:xfrm>
          </p:grpSpPr>
          <p:sp>
            <p:nvSpPr>
              <p:cNvPr id="59" name="Rectangle 58"/>
              <p:cNvSpPr/>
              <p:nvPr/>
            </p:nvSpPr>
            <p:spPr>
              <a:xfrm>
                <a:off x="7289788" y="2209799"/>
                <a:ext cx="1531788" cy="353921"/>
              </a:xfrm>
              <a:prstGeom prst="rect">
                <a:avLst/>
              </a:prstGeom>
            </p:spPr>
            <p:txBody>
              <a:bodyPr wrap="none" lIns="121899" tIns="60949" rIns="121899" bIns="60949">
                <a:spAutoFit/>
              </a:bodyPr>
              <a:lstStyle/>
              <a:p>
                <a:pPr algn="ctr"/>
                <a:r>
                  <a:rPr lang="en-US" sz="1500" dirty="0">
                    <a:solidFill>
                      <a:srgbClr val="000000"/>
                    </a:solidFill>
                    <a:latin typeface="Arial"/>
                    <a:cs typeface="Arial"/>
                  </a:rPr>
                  <a:t>RAC Database</a:t>
                </a:r>
                <a:endParaRPr lang="en-US" sz="1500" i="1" dirty="0">
                  <a:solidFill>
                    <a:srgbClr val="000000"/>
                  </a:solidFill>
                  <a:latin typeface="Arial"/>
                  <a:cs typeface="Arial"/>
                </a:endParaRPr>
              </a:p>
            </p:txBody>
          </p:sp>
          <p:pic>
            <p:nvPicPr>
              <p:cNvPr id="60" name="Picture 59"/>
              <p:cNvPicPr>
                <a:picLocks noChangeAspect="1"/>
              </p:cNvPicPr>
              <p:nvPr/>
            </p:nvPicPr>
            <p:blipFill>
              <a:blip r:embed="rId4" cstate="print"/>
              <a:stretch>
                <a:fillRect/>
              </a:stretch>
            </p:blipFill>
            <p:spPr>
              <a:xfrm>
                <a:off x="7426754" y="1066800"/>
                <a:ext cx="1221160" cy="1221475"/>
              </a:xfrm>
              <a:prstGeom prst="rect">
                <a:avLst/>
              </a:prstGeom>
            </p:spPr>
          </p:pic>
        </p:grpSp>
        <p:sp>
          <p:nvSpPr>
            <p:cNvPr id="48" name=" 13"/>
            <p:cNvSpPr/>
            <p:nvPr/>
          </p:nvSpPr>
          <p:spPr>
            <a:xfrm>
              <a:off x="7526905" y="2514601"/>
              <a:ext cx="812730" cy="880533"/>
            </a:xfrm>
            <a:prstGeom prst="rect">
              <a:avLst/>
            </a:prstGeom>
            <a:solidFill>
              <a:srgbClr val="D9D9D9"/>
            </a:solidFill>
            <a:ln w="28575">
              <a:solidFill>
                <a:schemeClr val="accent1"/>
              </a:solidFill>
              <a:miter lim="800000"/>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solidFill>
                  <a:srgbClr val="000000"/>
                </a:solidFill>
              </a:endParaRPr>
            </a:p>
          </p:txBody>
        </p:sp>
        <p:pic>
          <p:nvPicPr>
            <p:cNvPr id="49" name=" 1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595414" y="2618796"/>
              <a:ext cx="674176" cy="674176"/>
            </a:xfrm>
            <a:prstGeom prst="rect">
              <a:avLst/>
            </a:prstGeom>
          </p:spPr>
        </p:pic>
        <p:sp>
          <p:nvSpPr>
            <p:cNvPr id="50" name=" 15"/>
            <p:cNvSpPr/>
            <p:nvPr/>
          </p:nvSpPr>
          <p:spPr>
            <a:xfrm>
              <a:off x="7920619" y="3472660"/>
              <a:ext cx="1134242" cy="584753"/>
            </a:xfrm>
            <a:prstGeom prst="rect">
              <a:avLst/>
            </a:prstGeom>
          </p:spPr>
          <p:txBody>
            <a:bodyPr wrap="none" lIns="121899" tIns="60949" rIns="121899" bIns="60949">
              <a:spAutoFit/>
            </a:bodyPr>
            <a:lstStyle/>
            <a:p>
              <a:pPr algn="ctr"/>
              <a:r>
                <a:rPr lang="en-US" sz="1500" dirty="0">
                  <a:solidFill>
                    <a:srgbClr val="000000"/>
                  </a:solidFill>
                  <a:latin typeface="Arial"/>
                  <a:cs typeface="Arial"/>
                </a:rPr>
                <a:t>Node 1</a:t>
              </a:r>
            </a:p>
            <a:p>
              <a:pPr algn="ctr"/>
              <a:r>
                <a:rPr lang="en-US" sz="1500" dirty="0">
                  <a:solidFill>
                    <a:srgbClr val="000000"/>
                  </a:solidFill>
                  <a:latin typeface="Arial"/>
                  <a:cs typeface="Arial"/>
                </a:rPr>
                <a:t>Instance 1</a:t>
              </a:r>
            </a:p>
          </p:txBody>
        </p:sp>
        <p:sp>
          <p:nvSpPr>
            <p:cNvPr id="51" name=" 16"/>
            <p:cNvSpPr/>
            <p:nvPr/>
          </p:nvSpPr>
          <p:spPr>
            <a:xfrm>
              <a:off x="9964670" y="2514601"/>
              <a:ext cx="812730" cy="880533"/>
            </a:xfrm>
            <a:prstGeom prst="rect">
              <a:avLst/>
            </a:prstGeom>
            <a:solidFill>
              <a:srgbClr val="D9D9D9"/>
            </a:solidFill>
            <a:ln w="28575">
              <a:solidFill>
                <a:schemeClr val="accent1"/>
              </a:solidFill>
              <a:miter lim="800000"/>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solidFill>
                  <a:srgbClr val="000000"/>
                </a:solidFill>
              </a:endParaRPr>
            </a:p>
          </p:txBody>
        </p:sp>
        <p:pic>
          <p:nvPicPr>
            <p:cNvPr id="52" name=" 1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033179" y="2618796"/>
              <a:ext cx="674176" cy="674176"/>
            </a:xfrm>
            <a:prstGeom prst="rect">
              <a:avLst/>
            </a:prstGeom>
          </p:spPr>
        </p:pic>
        <p:sp>
          <p:nvSpPr>
            <p:cNvPr id="53" name=" 18"/>
            <p:cNvSpPr/>
            <p:nvPr/>
          </p:nvSpPr>
          <p:spPr>
            <a:xfrm>
              <a:off x="9174069" y="3438218"/>
              <a:ext cx="1134242" cy="584753"/>
            </a:xfrm>
            <a:prstGeom prst="rect">
              <a:avLst/>
            </a:prstGeom>
          </p:spPr>
          <p:txBody>
            <a:bodyPr wrap="none" lIns="121899" tIns="60949" rIns="121899" bIns="60949">
              <a:spAutoFit/>
            </a:bodyPr>
            <a:lstStyle/>
            <a:p>
              <a:pPr algn="ctr"/>
              <a:r>
                <a:rPr lang="en-US" sz="1500" dirty="0">
                  <a:solidFill>
                    <a:srgbClr val="000000"/>
                  </a:solidFill>
                  <a:latin typeface="Arial"/>
                  <a:cs typeface="Arial"/>
                </a:rPr>
                <a:t>Node 2</a:t>
              </a:r>
            </a:p>
            <a:p>
              <a:pPr algn="ctr"/>
              <a:r>
                <a:rPr lang="en-US" sz="1500" dirty="0">
                  <a:solidFill>
                    <a:srgbClr val="000000"/>
                  </a:solidFill>
                  <a:latin typeface="Arial"/>
                  <a:cs typeface="Arial"/>
                </a:rPr>
                <a:t>Instance 2</a:t>
              </a:r>
            </a:p>
          </p:txBody>
        </p:sp>
        <p:sp>
          <p:nvSpPr>
            <p:cNvPr id="54" name=" 19"/>
            <p:cNvSpPr>
              <a:spLocks noChangeShapeType="1"/>
            </p:cNvSpPr>
            <p:nvPr/>
          </p:nvSpPr>
          <p:spPr bwMode="auto">
            <a:xfrm>
              <a:off x="7920619" y="3429001"/>
              <a:ext cx="2117" cy="1219200"/>
            </a:xfrm>
            <a:prstGeom prst="line">
              <a:avLst/>
            </a:prstGeom>
            <a:noFill/>
            <a:ln w="28575" cap="rnd">
              <a:solidFill>
                <a:srgbClr val="5B5B5B"/>
              </a:solidFill>
              <a:round/>
              <a:headEnd type="none" w="med" len="med"/>
              <a:tailEnd type="none" w="med" len="med"/>
            </a:ln>
          </p:spPr>
          <p:txBody>
            <a:bodyPr/>
            <a:lstStyle/>
            <a:p>
              <a:pPr>
                <a:defRPr/>
              </a:pPr>
              <a:endParaRPr lang="en-US" dirty="0">
                <a:solidFill>
                  <a:srgbClr val="000000"/>
                </a:solidFill>
              </a:endParaRPr>
            </a:p>
          </p:txBody>
        </p:sp>
        <p:sp>
          <p:nvSpPr>
            <p:cNvPr id="55" name=" 20"/>
            <p:cNvSpPr>
              <a:spLocks noChangeShapeType="1"/>
            </p:cNvSpPr>
            <p:nvPr/>
          </p:nvSpPr>
          <p:spPr bwMode="auto">
            <a:xfrm>
              <a:off x="10358385" y="3429001"/>
              <a:ext cx="2117" cy="1219200"/>
            </a:xfrm>
            <a:prstGeom prst="line">
              <a:avLst/>
            </a:prstGeom>
            <a:noFill/>
            <a:ln w="28575" cap="rnd">
              <a:solidFill>
                <a:srgbClr val="5B5B5B"/>
              </a:solidFill>
              <a:round/>
              <a:headEnd type="none" w="med" len="med"/>
              <a:tailEnd type="none" w="med" len="med"/>
            </a:ln>
          </p:spPr>
          <p:txBody>
            <a:bodyPr/>
            <a:lstStyle/>
            <a:p>
              <a:pPr>
                <a:defRPr/>
              </a:pPr>
              <a:endParaRPr lang="en-US" dirty="0">
                <a:solidFill>
                  <a:srgbClr val="000000"/>
                </a:solidFill>
              </a:endParaRPr>
            </a:p>
          </p:txBody>
        </p:sp>
        <p:sp>
          <p:nvSpPr>
            <p:cNvPr id="56" name=" 23"/>
            <p:cNvSpPr>
              <a:spLocks noChangeShapeType="1"/>
            </p:cNvSpPr>
            <p:nvPr/>
          </p:nvSpPr>
          <p:spPr bwMode="auto">
            <a:xfrm flipH="1">
              <a:off x="8419143" y="2819401"/>
              <a:ext cx="1462659" cy="0"/>
            </a:xfrm>
            <a:prstGeom prst="line">
              <a:avLst/>
            </a:prstGeom>
            <a:noFill/>
            <a:ln w="19050">
              <a:solidFill>
                <a:srgbClr val="5B5B5B"/>
              </a:solidFill>
              <a:prstDash val="dash"/>
              <a:round/>
              <a:headEnd type="none" w="med" len="med"/>
              <a:tailEnd type="none" w="med" len="med"/>
            </a:ln>
          </p:spPr>
          <p:txBody>
            <a:bodyPr/>
            <a:lstStyle/>
            <a:p>
              <a:pPr>
                <a:defRPr/>
              </a:pPr>
              <a:endParaRPr lang="en-US" dirty="0">
                <a:solidFill>
                  <a:srgbClr val="000000"/>
                </a:solidFill>
              </a:endParaRPr>
            </a:p>
          </p:txBody>
        </p:sp>
        <p:sp>
          <p:nvSpPr>
            <p:cNvPr id="57" name=" 24"/>
            <p:cNvSpPr>
              <a:spLocks noChangeShapeType="1"/>
            </p:cNvSpPr>
            <p:nvPr/>
          </p:nvSpPr>
          <p:spPr bwMode="auto">
            <a:xfrm flipH="1">
              <a:off x="8419491" y="3022601"/>
              <a:ext cx="1462659" cy="0"/>
            </a:xfrm>
            <a:prstGeom prst="line">
              <a:avLst/>
            </a:prstGeom>
            <a:noFill/>
            <a:ln w="19050">
              <a:solidFill>
                <a:srgbClr val="5B5B5B"/>
              </a:solidFill>
              <a:prstDash val="dash"/>
              <a:round/>
              <a:headEnd type="none" w="med" len="med"/>
              <a:tailEnd type="none" w="med" len="med"/>
            </a:ln>
          </p:spPr>
          <p:txBody>
            <a:bodyPr/>
            <a:lstStyle/>
            <a:p>
              <a:pPr>
                <a:defRPr/>
              </a:pPr>
              <a:endParaRPr lang="en-US" dirty="0">
                <a:solidFill>
                  <a:srgbClr val="000000"/>
                </a:solidFill>
              </a:endParaRPr>
            </a:p>
          </p:txBody>
        </p:sp>
        <p:sp>
          <p:nvSpPr>
            <p:cNvPr id="58" name=" 25"/>
            <p:cNvSpPr/>
            <p:nvPr/>
          </p:nvSpPr>
          <p:spPr>
            <a:xfrm>
              <a:off x="8582671" y="3022601"/>
              <a:ext cx="1092564" cy="353921"/>
            </a:xfrm>
            <a:prstGeom prst="rect">
              <a:avLst/>
            </a:prstGeom>
          </p:spPr>
          <p:txBody>
            <a:bodyPr wrap="none" lIns="121899" tIns="60949" rIns="121899" bIns="60949">
              <a:spAutoFit/>
            </a:bodyPr>
            <a:lstStyle/>
            <a:p>
              <a:pPr algn="ctr"/>
              <a:r>
                <a:rPr lang="en-US" sz="1500" dirty="0">
                  <a:solidFill>
                    <a:srgbClr val="000000"/>
                  </a:solidFill>
                  <a:latin typeface="Arial"/>
                  <a:cs typeface="Arial"/>
                </a:rPr>
                <a:t>Heartbeat</a:t>
              </a:r>
            </a:p>
          </p:txBody>
        </p:sp>
      </p:grpSp>
      <p:grpSp>
        <p:nvGrpSpPr>
          <p:cNvPr id="61" name="Group 60"/>
          <p:cNvGrpSpPr/>
          <p:nvPr/>
        </p:nvGrpSpPr>
        <p:grpSpPr>
          <a:xfrm>
            <a:off x="1414331" y="2065668"/>
            <a:ext cx="3941278" cy="3344532"/>
            <a:chOff x="995788" y="2100610"/>
            <a:chExt cx="3941278" cy="3344532"/>
          </a:xfrm>
        </p:grpSpPr>
        <p:sp>
          <p:nvSpPr>
            <p:cNvPr id="62" name=" 1"/>
            <p:cNvSpPr>
              <a:spLocks noChangeShapeType="1"/>
            </p:cNvSpPr>
            <p:nvPr/>
          </p:nvSpPr>
          <p:spPr bwMode="auto">
            <a:xfrm flipV="1">
              <a:off x="2008037" y="2533604"/>
              <a:ext cx="1921341" cy="3797"/>
            </a:xfrm>
            <a:prstGeom prst="line">
              <a:avLst/>
            </a:prstGeom>
            <a:noFill/>
            <a:ln w="28575" cap="rnd">
              <a:solidFill>
                <a:srgbClr val="5B5B5B"/>
              </a:solidFill>
              <a:round/>
              <a:headEnd type="none" w="sm" len="sm"/>
              <a:tailEnd type="triangle" w="lg" len="lg"/>
            </a:ln>
          </p:spPr>
          <p:txBody>
            <a:bodyPr/>
            <a:lstStyle/>
            <a:p>
              <a:pPr>
                <a:defRPr/>
              </a:pPr>
              <a:endParaRPr lang="en-US" dirty="0">
                <a:solidFill>
                  <a:srgbClr val="000000"/>
                </a:solidFill>
              </a:endParaRPr>
            </a:p>
          </p:txBody>
        </p:sp>
        <p:grpSp>
          <p:nvGrpSpPr>
            <p:cNvPr id="63" name=" 3"/>
            <p:cNvGrpSpPr/>
            <p:nvPr/>
          </p:nvGrpSpPr>
          <p:grpSpPr>
            <a:xfrm>
              <a:off x="995788" y="3717389"/>
              <a:ext cx="1221158" cy="1727753"/>
              <a:chOff x="7447664" y="1066800"/>
              <a:chExt cx="1221159" cy="1727753"/>
            </a:xfrm>
          </p:grpSpPr>
          <p:sp>
            <p:nvSpPr>
              <p:cNvPr id="76" name="Rectangle 75"/>
              <p:cNvSpPr/>
              <p:nvPr/>
            </p:nvSpPr>
            <p:spPr>
              <a:xfrm>
                <a:off x="7519813" y="2209800"/>
                <a:ext cx="1071727" cy="584753"/>
              </a:xfrm>
              <a:prstGeom prst="rect">
                <a:avLst/>
              </a:prstGeom>
            </p:spPr>
            <p:txBody>
              <a:bodyPr wrap="none" lIns="121899" tIns="60949" rIns="121899" bIns="60949">
                <a:spAutoFit/>
              </a:bodyPr>
              <a:lstStyle/>
              <a:p>
                <a:pPr algn="ctr"/>
                <a:r>
                  <a:rPr lang="en-US" sz="1500" dirty="0">
                    <a:solidFill>
                      <a:srgbClr val="000000"/>
                    </a:solidFill>
                    <a:latin typeface="Arial"/>
                    <a:cs typeface="Arial"/>
                  </a:rPr>
                  <a:t>Primary </a:t>
                </a:r>
              </a:p>
              <a:p>
                <a:pPr algn="ctr"/>
                <a:r>
                  <a:rPr lang="en-US" sz="1500" dirty="0">
                    <a:solidFill>
                      <a:srgbClr val="000000"/>
                    </a:solidFill>
                    <a:latin typeface="Arial"/>
                    <a:cs typeface="Arial"/>
                  </a:rPr>
                  <a:t>Database</a:t>
                </a:r>
                <a:endParaRPr lang="en-US" sz="1500" i="1" dirty="0">
                  <a:solidFill>
                    <a:srgbClr val="000000"/>
                  </a:solidFill>
                  <a:latin typeface="Arial"/>
                  <a:cs typeface="Arial"/>
                </a:endParaRPr>
              </a:p>
            </p:txBody>
          </p:sp>
          <p:pic>
            <p:nvPicPr>
              <p:cNvPr id="77" name="Picture 76"/>
              <p:cNvPicPr>
                <a:picLocks noChangeAspect="1"/>
              </p:cNvPicPr>
              <p:nvPr/>
            </p:nvPicPr>
            <p:blipFill>
              <a:blip r:embed="rId4" cstate="print"/>
              <a:stretch>
                <a:fillRect/>
              </a:stretch>
            </p:blipFill>
            <p:spPr>
              <a:xfrm>
                <a:off x="7447664" y="1066800"/>
                <a:ext cx="1221159" cy="1221476"/>
              </a:xfrm>
              <a:prstGeom prst="rect">
                <a:avLst/>
              </a:prstGeom>
            </p:spPr>
          </p:pic>
        </p:grpSp>
        <p:grpSp>
          <p:nvGrpSpPr>
            <p:cNvPr id="64" name=" 4"/>
            <p:cNvGrpSpPr/>
            <p:nvPr/>
          </p:nvGrpSpPr>
          <p:grpSpPr>
            <a:xfrm>
              <a:off x="3715909" y="3717389"/>
              <a:ext cx="1221157" cy="1727753"/>
              <a:chOff x="7450790" y="1066800"/>
              <a:chExt cx="1221158" cy="1727753"/>
            </a:xfrm>
          </p:grpSpPr>
          <p:sp>
            <p:nvSpPr>
              <p:cNvPr id="74" name="Rectangle 73"/>
              <p:cNvSpPr/>
              <p:nvPr/>
            </p:nvSpPr>
            <p:spPr>
              <a:xfrm>
                <a:off x="7519815" y="2209800"/>
                <a:ext cx="1071727" cy="584753"/>
              </a:xfrm>
              <a:prstGeom prst="rect">
                <a:avLst/>
              </a:prstGeom>
            </p:spPr>
            <p:txBody>
              <a:bodyPr wrap="none" lIns="121899" tIns="60949" rIns="121899" bIns="60949">
                <a:spAutoFit/>
              </a:bodyPr>
              <a:lstStyle/>
              <a:p>
                <a:pPr algn="ctr"/>
                <a:r>
                  <a:rPr lang="en-US" sz="1500" dirty="0">
                    <a:solidFill>
                      <a:srgbClr val="000000"/>
                    </a:solidFill>
                    <a:latin typeface="Arial"/>
                    <a:cs typeface="Arial"/>
                  </a:rPr>
                  <a:t>Standby </a:t>
                </a:r>
              </a:p>
              <a:p>
                <a:pPr algn="ctr"/>
                <a:r>
                  <a:rPr lang="en-US" sz="1500" dirty="0">
                    <a:solidFill>
                      <a:srgbClr val="000000"/>
                    </a:solidFill>
                    <a:latin typeface="Arial"/>
                    <a:cs typeface="Arial"/>
                  </a:rPr>
                  <a:t>Database</a:t>
                </a:r>
                <a:endParaRPr lang="en-US" sz="1500" i="1" dirty="0">
                  <a:solidFill>
                    <a:srgbClr val="000000"/>
                  </a:solidFill>
                  <a:latin typeface="Arial"/>
                  <a:cs typeface="Arial"/>
                </a:endParaRPr>
              </a:p>
            </p:txBody>
          </p:sp>
          <p:pic>
            <p:nvPicPr>
              <p:cNvPr id="75" name="Picture 74"/>
              <p:cNvPicPr>
                <a:picLocks noChangeAspect="1"/>
              </p:cNvPicPr>
              <p:nvPr/>
            </p:nvPicPr>
            <p:blipFill>
              <a:blip r:embed="rId4" cstate="print"/>
              <a:stretch>
                <a:fillRect/>
              </a:stretch>
            </p:blipFill>
            <p:spPr>
              <a:xfrm>
                <a:off x="7450790" y="1066800"/>
                <a:ext cx="1221158" cy="1221476"/>
              </a:xfrm>
              <a:prstGeom prst="rect">
                <a:avLst/>
              </a:prstGeom>
            </p:spPr>
          </p:pic>
        </p:grpSp>
        <p:sp>
          <p:nvSpPr>
            <p:cNvPr id="65" name=" 7"/>
            <p:cNvSpPr/>
            <p:nvPr/>
          </p:nvSpPr>
          <p:spPr>
            <a:xfrm>
              <a:off x="1195307" y="2100610"/>
              <a:ext cx="812730" cy="880533"/>
            </a:xfrm>
            <a:prstGeom prst="rect">
              <a:avLst/>
            </a:prstGeom>
            <a:solidFill>
              <a:srgbClr val="D9D9D9"/>
            </a:solidFill>
            <a:ln w="28575">
              <a:solidFill>
                <a:schemeClr val="accent1"/>
              </a:solidFill>
              <a:miter lim="800000"/>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solidFill>
                  <a:srgbClr val="000000"/>
                </a:solidFill>
              </a:endParaRPr>
            </a:p>
          </p:txBody>
        </p:sp>
        <p:pic>
          <p:nvPicPr>
            <p:cNvPr id="66" name=" 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264584" y="2203788"/>
              <a:ext cx="674176" cy="674176"/>
            </a:xfrm>
            <a:prstGeom prst="rect">
              <a:avLst/>
            </a:prstGeom>
          </p:spPr>
        </p:pic>
        <p:sp>
          <p:nvSpPr>
            <p:cNvPr id="67" name=" 9"/>
            <p:cNvSpPr/>
            <p:nvPr/>
          </p:nvSpPr>
          <p:spPr>
            <a:xfrm>
              <a:off x="1668569" y="3133081"/>
              <a:ext cx="1134242" cy="584753"/>
            </a:xfrm>
            <a:prstGeom prst="rect">
              <a:avLst/>
            </a:prstGeom>
          </p:spPr>
          <p:txBody>
            <a:bodyPr wrap="none" lIns="121899" tIns="60949" rIns="121899" bIns="60949">
              <a:spAutoFit/>
            </a:bodyPr>
            <a:lstStyle/>
            <a:p>
              <a:pPr algn="ctr"/>
              <a:r>
                <a:rPr lang="en-US" sz="1500" dirty="0">
                  <a:solidFill>
                    <a:srgbClr val="000000"/>
                  </a:solidFill>
                  <a:latin typeface="Arial"/>
                  <a:cs typeface="Arial"/>
                </a:rPr>
                <a:t>Node 1</a:t>
              </a:r>
            </a:p>
            <a:p>
              <a:pPr algn="ctr"/>
              <a:r>
                <a:rPr lang="en-US" sz="1500" dirty="0">
                  <a:solidFill>
                    <a:srgbClr val="000000"/>
                  </a:solidFill>
                  <a:latin typeface="Arial"/>
                  <a:cs typeface="Arial"/>
                </a:rPr>
                <a:t>Instance 1</a:t>
              </a:r>
            </a:p>
          </p:txBody>
        </p:sp>
        <p:sp>
          <p:nvSpPr>
            <p:cNvPr id="68" name=" 10"/>
            <p:cNvSpPr/>
            <p:nvPr/>
          </p:nvSpPr>
          <p:spPr>
            <a:xfrm>
              <a:off x="3914434" y="2100610"/>
              <a:ext cx="812730" cy="880533"/>
            </a:xfrm>
            <a:prstGeom prst="rect">
              <a:avLst/>
            </a:prstGeom>
            <a:solidFill>
              <a:srgbClr val="D9D9D9"/>
            </a:solidFill>
            <a:ln w="28575">
              <a:solidFill>
                <a:schemeClr val="accent1"/>
              </a:solidFill>
              <a:miter lim="800000"/>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solidFill>
                  <a:srgbClr val="000000"/>
                </a:solidFill>
              </a:endParaRPr>
            </a:p>
          </p:txBody>
        </p:sp>
        <p:pic>
          <p:nvPicPr>
            <p:cNvPr id="69" name=" 1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983711" y="2203788"/>
              <a:ext cx="674176" cy="674176"/>
            </a:xfrm>
            <a:prstGeom prst="rect">
              <a:avLst/>
            </a:prstGeom>
          </p:spPr>
        </p:pic>
        <p:sp>
          <p:nvSpPr>
            <p:cNvPr id="70" name=" 12"/>
            <p:cNvSpPr/>
            <p:nvPr/>
          </p:nvSpPr>
          <p:spPr>
            <a:xfrm>
              <a:off x="3100032" y="3105647"/>
              <a:ext cx="1134242" cy="584753"/>
            </a:xfrm>
            <a:prstGeom prst="rect">
              <a:avLst/>
            </a:prstGeom>
          </p:spPr>
          <p:txBody>
            <a:bodyPr wrap="none" lIns="121899" tIns="60949" rIns="121899" bIns="60949">
              <a:spAutoFit/>
            </a:bodyPr>
            <a:lstStyle/>
            <a:p>
              <a:pPr algn="ctr"/>
              <a:r>
                <a:rPr lang="en-US" sz="1500" dirty="0">
                  <a:solidFill>
                    <a:srgbClr val="000000"/>
                  </a:solidFill>
                  <a:latin typeface="Arial"/>
                  <a:cs typeface="Arial"/>
                </a:rPr>
                <a:t>Node 2</a:t>
              </a:r>
            </a:p>
            <a:p>
              <a:pPr algn="ctr"/>
              <a:r>
                <a:rPr lang="en-US" sz="1500" dirty="0">
                  <a:solidFill>
                    <a:srgbClr val="000000"/>
                  </a:solidFill>
                  <a:latin typeface="Arial"/>
                  <a:cs typeface="Arial"/>
                </a:rPr>
                <a:t>Instance 2</a:t>
              </a:r>
            </a:p>
          </p:txBody>
        </p:sp>
        <p:sp>
          <p:nvSpPr>
            <p:cNvPr id="71" name=" 21"/>
            <p:cNvSpPr>
              <a:spLocks noChangeShapeType="1"/>
            </p:cNvSpPr>
            <p:nvPr/>
          </p:nvSpPr>
          <p:spPr bwMode="auto">
            <a:xfrm>
              <a:off x="1601742" y="3015010"/>
              <a:ext cx="0" cy="812800"/>
            </a:xfrm>
            <a:prstGeom prst="line">
              <a:avLst/>
            </a:prstGeom>
            <a:noFill/>
            <a:ln w="28575" cap="rnd">
              <a:solidFill>
                <a:srgbClr val="5B5B5B"/>
              </a:solidFill>
              <a:round/>
              <a:headEnd type="none" w="med" len="med"/>
              <a:tailEnd type="none" w="med" len="med"/>
            </a:ln>
          </p:spPr>
          <p:txBody>
            <a:bodyPr/>
            <a:lstStyle/>
            <a:p>
              <a:pPr>
                <a:defRPr/>
              </a:pPr>
              <a:endParaRPr lang="en-US" dirty="0">
                <a:solidFill>
                  <a:srgbClr val="000000"/>
                </a:solidFill>
              </a:endParaRPr>
            </a:p>
          </p:txBody>
        </p:sp>
        <p:sp>
          <p:nvSpPr>
            <p:cNvPr id="72" name=" 22"/>
            <p:cNvSpPr>
              <a:spLocks noChangeShapeType="1"/>
            </p:cNvSpPr>
            <p:nvPr/>
          </p:nvSpPr>
          <p:spPr bwMode="auto">
            <a:xfrm>
              <a:off x="4320799" y="3015010"/>
              <a:ext cx="0" cy="812800"/>
            </a:xfrm>
            <a:prstGeom prst="line">
              <a:avLst/>
            </a:prstGeom>
            <a:noFill/>
            <a:ln w="28575" cap="rnd">
              <a:solidFill>
                <a:srgbClr val="5B5B5B"/>
              </a:solidFill>
              <a:round/>
              <a:headEnd type="none" w="med" len="med"/>
              <a:tailEnd type="none" w="med" len="med"/>
            </a:ln>
          </p:spPr>
          <p:txBody>
            <a:bodyPr/>
            <a:lstStyle/>
            <a:p>
              <a:pPr>
                <a:defRPr/>
              </a:pPr>
              <a:endParaRPr lang="en-US" dirty="0">
                <a:solidFill>
                  <a:srgbClr val="000000"/>
                </a:solidFill>
              </a:endParaRPr>
            </a:p>
          </p:txBody>
        </p:sp>
        <p:sp>
          <p:nvSpPr>
            <p:cNvPr id="73" name=" 26"/>
            <p:cNvSpPr/>
            <p:nvPr/>
          </p:nvSpPr>
          <p:spPr>
            <a:xfrm>
              <a:off x="2620163" y="2368358"/>
              <a:ext cx="707844" cy="353921"/>
            </a:xfrm>
            <a:prstGeom prst="rect">
              <a:avLst/>
            </a:prstGeom>
            <a:solidFill>
              <a:schemeClr val="bg2"/>
            </a:solidFill>
            <a:ln>
              <a:solidFill>
                <a:schemeClr val="tx1"/>
              </a:solidFill>
            </a:ln>
          </p:spPr>
          <p:txBody>
            <a:bodyPr wrap="none" lIns="121899" tIns="60949" rIns="121899" bIns="60949">
              <a:spAutoFit/>
            </a:bodyPr>
            <a:lstStyle/>
            <a:p>
              <a:pPr algn="ctr"/>
              <a:r>
                <a:rPr lang="en-US" sz="1500" dirty="0">
                  <a:solidFill>
                    <a:srgbClr val="000000"/>
                  </a:solidFill>
                  <a:latin typeface="Arial"/>
                  <a:cs typeface="Arial"/>
                </a:rPr>
                <a:t>Redo</a:t>
              </a:r>
            </a:p>
          </p:txBody>
        </p:sp>
      </p:grpSp>
    </p:spTree>
    <p:custDataLst>
      <p:tags r:id="rId1"/>
    </p:custDataLst>
    <p:extLst>
      <p:ext uri="{BB962C8B-B14F-4D97-AF65-F5344CB8AC3E}">
        <p14:creationId xmlns:p14="http://schemas.microsoft.com/office/powerpoint/2010/main" val="32046487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PROJECT_OPEN" val="0"/>
  <p:tag name="ARTICULATE_SLIDE_COUNT" val="1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659</TotalTime>
  <Words>1635</Words>
  <Application>Microsoft Office PowerPoint</Application>
  <PresentationFormat>Custom</PresentationFormat>
  <Paragraphs>167</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Introduction to Oracle Database Cloud Service</vt:lpstr>
      <vt:lpstr>Objectives </vt:lpstr>
      <vt:lpstr>Oracle Cloud: Overview </vt:lpstr>
      <vt:lpstr>Database Cloud Service Offerings </vt:lpstr>
      <vt:lpstr>Infrastructure for Oracle Database Cloud Service</vt:lpstr>
      <vt:lpstr>Database Cloud Service Architecture (OCI Classic)</vt:lpstr>
      <vt:lpstr>Features and Tooling </vt:lpstr>
      <vt:lpstr>Automated Database Provisioning</vt:lpstr>
      <vt:lpstr>Additional Database Configuration Options </vt:lpstr>
      <vt:lpstr>Summary </vt:lpstr>
      <vt:lpstr>Practice 3: Overview</vt:lpstr>
    </vt:vector>
  </TitlesOfParts>
  <Company>Oracle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OU7_Jan2017</dc:subject>
  <dc:creator>Donna Keesling</dc:creator>
  <cp:keywords>OU7 PowerPoint Template</cp:keywords>
  <dc:description>Oracle University Production Services PowerPoint Template</dc:description>
  <cp:lastModifiedBy>HP</cp:lastModifiedBy>
  <cp:revision>38</cp:revision>
  <cp:lastPrinted>2002-03-28T23:57:22Z</cp:lastPrinted>
  <dcterms:created xsi:type="dcterms:W3CDTF">2017-12-14T14:58:14Z</dcterms:created>
  <dcterms:modified xsi:type="dcterms:W3CDTF">2021-01-07T13:34:32Z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