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5"/>
  </p:notesMasterIdLst>
  <p:handoutMasterIdLst>
    <p:handoutMasterId r:id="rId26"/>
  </p:handoutMasterIdLst>
  <p:sldIdLst>
    <p:sldId id="259" r:id="rId2"/>
    <p:sldId id="261"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275" r:id="rId23"/>
    <p:sldId id="276" r:id="rId24"/>
  </p:sldIdLst>
  <p:sldSz cx="12188825" cy="6858000"/>
  <p:notesSz cx="6991350" cy="9282113"/>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4078" autoAdjust="0"/>
    <p:restoredTop sz="86372" autoAdjust="0"/>
  </p:normalViewPr>
  <p:slideViewPr>
    <p:cSldViewPr showGuides="1">
      <p:cViewPr varScale="1">
        <p:scale>
          <a:sx n="99" d="100"/>
          <a:sy n="99" d="100"/>
        </p:scale>
        <p:origin x="1651" y="77"/>
      </p:cViewPr>
      <p:guideLst>
        <p:guide orient="horz" pos="2160"/>
        <p:guide orient="horz" pos="864"/>
        <p:guide pos="3839"/>
      </p:guideLst>
    </p:cSldViewPr>
  </p:slideViewPr>
  <p:outlineViewPr>
    <p:cViewPr>
      <p:scale>
        <a:sx n="33" d="100"/>
        <a:sy n="33" d="100"/>
      </p:scale>
      <p:origin x="0" y="-951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15 -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Because object metadata is stored as XML in the dump file set, it is easy to apply transformations when DDL is being formed during import. Data Pump Import supports several transformations:</a:t>
            </a:r>
          </a:p>
          <a:p>
            <a:pPr lvl="2"/>
            <a:r>
              <a:rPr lang="en-US" altLang="en-US" dirty="0">
                <a:latin typeface="Courier New" panose="02070309020205020404" pitchFamily="49" charset="0"/>
                <a:cs typeface="Courier New" panose="02070309020205020404" pitchFamily="49" charset="0"/>
              </a:rPr>
              <a:t>REMAP_DATAFILE</a:t>
            </a:r>
            <a:r>
              <a:rPr lang="en-US" altLang="en-US" dirty="0">
                <a:latin typeface="Arial" charset="0"/>
              </a:rPr>
              <a:t> is useful when moving databases across platforms that have different file-system semantics. It changes the name of the source data file to the target data file name in all SQL statements where the source data file is referenced: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LIBRARY</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DIRECTORY</a:t>
            </a:r>
            <a:r>
              <a:rPr lang="en-US" altLang="en-US" dirty="0">
                <a:latin typeface="Arial" charset="0"/>
              </a:rPr>
              <a:t>.</a:t>
            </a:r>
          </a:p>
          <a:p>
            <a:pPr lvl="2"/>
            <a:r>
              <a:rPr lang="en-US" altLang="en-US" dirty="0">
                <a:latin typeface="Courier New" panose="02070309020205020404" pitchFamily="49" charset="0"/>
                <a:cs typeface="Courier New" panose="02070309020205020404" pitchFamily="49" charset="0"/>
              </a:rPr>
              <a:t>REMAP_TABLESPACE</a:t>
            </a:r>
            <a:r>
              <a:rPr lang="en-US" altLang="en-US" dirty="0">
                <a:latin typeface="Arial" charset="0"/>
              </a:rPr>
              <a:t> enables objects to be moved from one tablespace to another.</a:t>
            </a:r>
          </a:p>
          <a:p>
            <a:pPr lvl="2"/>
            <a:r>
              <a:rPr lang="en-US" altLang="en-US" dirty="0">
                <a:latin typeface="Courier New" panose="02070309020205020404" pitchFamily="49" charset="0"/>
                <a:cs typeface="Courier New" panose="02070309020205020404" pitchFamily="49" charset="0"/>
              </a:rPr>
              <a:t>REMAP_SCHEMA</a:t>
            </a:r>
            <a:r>
              <a:rPr lang="en-US" altLang="en-US" dirty="0">
                <a:latin typeface="Arial" charset="0"/>
              </a:rPr>
              <a:t> provides the capability to change object ownership.</a:t>
            </a:r>
          </a:p>
          <a:p>
            <a:pPr lvl="2"/>
            <a:r>
              <a:rPr lang="en-US" altLang="en-US" dirty="0">
                <a:latin typeface="Courier New" panose="02070309020205020404" pitchFamily="49" charset="0"/>
                <a:cs typeface="Courier New" panose="02070309020205020404" pitchFamily="49" charset="0"/>
              </a:rPr>
              <a:t>REMAP_TABLE</a:t>
            </a:r>
            <a:r>
              <a:rPr lang="en-US" altLang="en-US" dirty="0">
                <a:latin typeface="Arial" charset="0"/>
              </a:rPr>
              <a:t> provides the ability to rename entire tables.</a:t>
            </a:r>
          </a:p>
          <a:p>
            <a:pPr lvl="2"/>
            <a:r>
              <a:rPr lang="en-US" altLang="en-US" dirty="0">
                <a:latin typeface="Courier New" panose="02070309020205020404" pitchFamily="49" charset="0"/>
                <a:cs typeface="Courier New" panose="02070309020205020404" pitchFamily="49" charset="0"/>
              </a:rPr>
              <a:t>REMAP_DATA</a:t>
            </a:r>
            <a:r>
              <a:rPr lang="en-US" altLang="en-US" dirty="0">
                <a:latin typeface="Arial" charset="0"/>
              </a:rPr>
              <a:t> provides the ability to remap data as it is being inserted.</a:t>
            </a:r>
          </a:p>
          <a:p>
            <a:pPr lvl="2"/>
            <a:r>
              <a:rPr lang="en-US" altLang="en-US" dirty="0">
                <a:latin typeface="Courier New" panose="02070309020205020404" pitchFamily="49" charset="0"/>
                <a:cs typeface="Courier New" panose="02070309020205020404" pitchFamily="49" charset="0"/>
              </a:rPr>
              <a:t>REMAP_DIRECTORY</a:t>
            </a:r>
            <a:r>
              <a:rPr lang="en-US" altLang="en-US" dirty="0">
                <a:latin typeface="Arial" charset="0"/>
              </a:rPr>
              <a:t> provides the ability to remap directories when you move databases between platforms.</a:t>
            </a:r>
          </a:p>
          <a:p>
            <a:pPr lvl="1"/>
            <a:endParaRPr lang="en-US" altLang="en-US" dirty="0">
              <a:latin typeface="Arial" charset="0"/>
            </a:endParaRP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25729F7C-557E-42F7-88B8-B3BBDB7C3067}" type="slidenum">
              <a:rPr lang="en-US" smtClean="0"/>
              <a:t>10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82701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SQL*Loader loads data from external files into the tables of an Oracle database. It has a powerful data parsing engine that puts little limitation on the format of the data in the data file.</a:t>
            </a:r>
          </a:p>
          <a:p>
            <a:pPr lvl="1"/>
            <a:r>
              <a:rPr lang="en-US" dirty="0">
                <a:latin typeface="Arial" charset="0"/>
              </a:rPr>
              <a:t>SQL*Loader uses the following files:</a:t>
            </a:r>
          </a:p>
          <a:p>
            <a:pPr lvl="1"/>
            <a:r>
              <a:rPr lang="en-US" b="1" dirty="0">
                <a:latin typeface="Arial" charset="0"/>
              </a:rPr>
              <a:t>Input data files</a:t>
            </a:r>
            <a:r>
              <a:rPr lang="en-US" dirty="0">
                <a:latin typeface="Arial" charset="0"/>
              </a:rPr>
              <a:t>: SQL*Loader reads data from one or more files (or operating system equivalents of files) that are specified in the control file. From SQL*Loader’s perspective, the data in the data file is organized as records. A particular data file can be in fixed record format, variable record format, or stream record format. The record format can be specified in the control file with the </a:t>
            </a:r>
            <a:r>
              <a:rPr lang="en-US" dirty="0">
                <a:latin typeface="Courier New" panose="02070309020205020404" pitchFamily="49" charset="0"/>
                <a:cs typeface="Courier New" panose="02070309020205020404" pitchFamily="49" charset="0"/>
              </a:rPr>
              <a:t>INFILE</a:t>
            </a:r>
            <a:r>
              <a:rPr lang="en-US" dirty="0">
                <a:latin typeface="Arial" charset="0"/>
              </a:rPr>
              <a:t> parameter. If no record format is specified, the default is stream record format.</a:t>
            </a:r>
          </a:p>
          <a:p>
            <a:pPr lvl="1"/>
            <a:r>
              <a:rPr lang="en-US" b="1" dirty="0">
                <a:latin typeface="Arial" charset="0"/>
              </a:rPr>
              <a:t>A control file</a:t>
            </a:r>
            <a:r>
              <a:rPr lang="en-US" dirty="0">
                <a:latin typeface="Arial" charset="0"/>
              </a:rPr>
              <a:t>: The control file is a text file that is written in a language that SQL*Loader understands. The control file indicates to SQL*Loader where to find the data, how to parse and interpret the data, where to insert the data, and so on. Although not precisely defined, a control file can be said to have three sections.</a:t>
            </a:r>
          </a:p>
          <a:p>
            <a:pPr lvl="2"/>
            <a:r>
              <a:rPr lang="en-US" dirty="0">
                <a:latin typeface="Arial" charset="0"/>
              </a:rPr>
              <a:t>The first section contains such session-wide information as the following:</a:t>
            </a:r>
          </a:p>
          <a:p>
            <a:pPr lvl="3"/>
            <a:r>
              <a:rPr lang="en-US" dirty="0">
                <a:latin typeface="Arial" charset="0"/>
              </a:rPr>
              <a:t>Global options, such as the input data file name and records to be skipped</a:t>
            </a:r>
          </a:p>
          <a:p>
            <a:pPr lvl="3"/>
            <a:r>
              <a:rPr lang="en-US" dirty="0">
                <a:latin typeface="Courier New" panose="02070309020205020404" pitchFamily="49" charset="0"/>
                <a:cs typeface="Courier New" panose="02070309020205020404" pitchFamily="49" charset="0"/>
              </a:rPr>
              <a:t>INFILE</a:t>
            </a:r>
            <a:r>
              <a:rPr lang="en-US" dirty="0">
                <a:latin typeface="Arial" charset="0"/>
              </a:rPr>
              <a:t> clauses to specify where the input data is located</a:t>
            </a:r>
          </a:p>
          <a:p>
            <a:pPr lvl="3"/>
            <a:r>
              <a:rPr lang="en-US" dirty="0">
                <a:latin typeface="Arial" charset="0"/>
              </a:rPr>
              <a:t>Data to be loaded</a:t>
            </a:r>
          </a:p>
          <a:p>
            <a:pPr lvl="2"/>
            <a:r>
              <a:rPr lang="en-US" dirty="0">
                <a:latin typeface="Arial" charset="0"/>
              </a:rPr>
              <a:t>The second section consists of one or more </a:t>
            </a:r>
            <a:r>
              <a:rPr lang="en-US" dirty="0">
                <a:latin typeface="Courier New" panose="02070309020205020404" pitchFamily="49" charset="0"/>
                <a:cs typeface="Courier New" panose="02070309020205020404" pitchFamily="49" charset="0"/>
              </a:rPr>
              <a:t>INTO</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blocks. Each of these blocks contains information about the table (such as the table name and the columns of the table) into which the data is to be loaded.</a:t>
            </a:r>
          </a:p>
          <a:p>
            <a:pPr lvl="2"/>
            <a:r>
              <a:rPr lang="en-US" dirty="0">
                <a:latin typeface="Arial" charset="0"/>
              </a:rPr>
              <a:t>The third section is optional and, if present, contains input data.</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54155EA1-6C78-4C9B-826E-4D8EFCD8A732}" type="slidenum">
              <a:rPr lang="en-US" smtClean="0"/>
              <a:t>11</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58142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15 - </a:t>
            </a:r>
            <a:fld id="{75A1768D-84C8-41C3-8F99-BCE149196C7F}" type="slidenum">
              <a:rPr lang="en-US" smtClean="0"/>
              <a:t>12</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A log file</a:t>
            </a:r>
            <a:r>
              <a:rPr lang="en-US" dirty="0">
                <a:latin typeface="Arial" charset="0"/>
                <a:cs typeface="Arial" charset="0"/>
              </a:rPr>
              <a:t>: When SQL*Loader begins execution, it creates a log file. If it cannot create a log file, execution terminates. The log file contains a detailed summary of the load, including a description of any errors that occurred during the load.</a:t>
            </a:r>
          </a:p>
          <a:p>
            <a:pPr lvl="1" eaLnBrk="1" hangingPunct="1"/>
            <a:r>
              <a:rPr lang="en-US" b="1" dirty="0">
                <a:latin typeface="Arial" charset="0"/>
                <a:cs typeface="Arial" charset="0"/>
              </a:rPr>
              <a:t>A discard file</a:t>
            </a:r>
            <a:r>
              <a:rPr lang="en-US" dirty="0">
                <a:latin typeface="Arial" charset="0"/>
                <a:cs typeface="Arial" charset="0"/>
              </a:rPr>
              <a:t>: This file is created only when it is needed and only if you have specified that a discard file should be enabled. The discard file contains records that are filtered out of the load because they do not match any record-selection criteria specified in the control file.</a:t>
            </a:r>
          </a:p>
          <a:p>
            <a:pPr lvl="1" eaLnBrk="1" hangingPunct="1"/>
            <a:r>
              <a:rPr lang="en-US" b="1" dirty="0">
                <a:latin typeface="Arial" charset="0"/>
                <a:cs typeface="Arial" charset="0"/>
              </a:rPr>
              <a:t>A bad file</a:t>
            </a:r>
            <a:r>
              <a:rPr lang="en-US" dirty="0">
                <a:latin typeface="Arial" charset="0"/>
                <a:cs typeface="Arial" charset="0"/>
              </a:rPr>
              <a:t>: The bad file contains records that are rejected, either by SQL*Loader or by the Oracle database. Data file records are rejected by SQL*Loader when the input format is invalid. After a data file record is accepted for processing by SQL*Loader, it is sent to the Oracle database for insertion into a table as a row. If the Oracle database determines that the row is valid, the row is inserted into the table. If the row is determined to be invalid, the record is rejected, and SQL*Loader puts it in the bad file.</a:t>
            </a:r>
          </a:p>
          <a:p>
            <a:pPr lvl="1" eaLnBrk="1" hangingPunct="1"/>
            <a:r>
              <a:rPr lang="en-US" dirty="0">
                <a:latin typeface="Arial" charset="0"/>
                <a:cs typeface="Arial" charset="0"/>
              </a:rPr>
              <a:t>For more information about SQL*Loader, see the Oracle Database Utilities guide.</a:t>
            </a:r>
          </a:p>
        </p:txBody>
      </p:sp>
    </p:spTree>
    <p:extLst>
      <p:ext uri="{BB962C8B-B14F-4D97-AF65-F5344CB8AC3E}">
        <p14:creationId xmlns:p14="http://schemas.microsoft.com/office/powerpoint/2010/main" val="2945134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A conventional path load executes SQL </a:t>
            </a:r>
            <a:r>
              <a:rPr lang="en-US" dirty="0">
                <a:latin typeface="Courier New" panose="02070309020205020404" pitchFamily="49" charset="0"/>
                <a:cs typeface="Courier New" panose="02070309020205020404" pitchFamily="49" charset="0"/>
              </a:rPr>
              <a:t>INSERT</a:t>
            </a:r>
            <a:r>
              <a:rPr lang="en-US" dirty="0">
                <a:latin typeface="Arial" charset="0"/>
              </a:rPr>
              <a:t> statements to populate tables in an Oracle database. Conventional path loads use SQL processing and a database </a:t>
            </a:r>
            <a:r>
              <a:rPr lang="en-US" dirty="0">
                <a:latin typeface="Courier New" panose="02070309020205020404" pitchFamily="49" charset="0"/>
                <a:cs typeface="Courier New" panose="02070309020205020404" pitchFamily="49" charset="0"/>
              </a:rPr>
              <a:t>COMMIT</a:t>
            </a:r>
            <a:r>
              <a:rPr lang="en-US" dirty="0">
                <a:latin typeface="Arial" charset="0"/>
              </a:rPr>
              <a:t> operation for saving data. The insertion of an array of records is followed by a </a:t>
            </a:r>
            <a:r>
              <a:rPr lang="en-US" dirty="0">
                <a:latin typeface="Courier New" panose="02070309020205020404" pitchFamily="49" charset="0"/>
                <a:cs typeface="Courier New" panose="02070309020205020404" pitchFamily="49" charset="0"/>
              </a:rPr>
              <a:t>COMMIT</a:t>
            </a:r>
            <a:r>
              <a:rPr lang="en-US" dirty="0">
                <a:latin typeface="Arial" charset="0"/>
              </a:rPr>
              <a:t> operation. Each data load may involve several transactions.</a:t>
            </a:r>
          </a:p>
          <a:p>
            <a:pPr lvl="1"/>
            <a:r>
              <a:rPr lang="en-US" dirty="0">
                <a:latin typeface="Arial" charset="0"/>
              </a:rPr>
              <a:t>Direct path loads use data saves to format data blocks and write them directly to the data files bypassing the cache layer. This is why the direct path loads are faster than the conventional ones. </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25DE758C-C417-46D2-A2D9-81FF40EE7DA3}" type="slidenum">
              <a:rPr lang="en-US" smtClean="0"/>
              <a:t>13</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91523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following features differentiate a data save from </a:t>
            </a:r>
            <a:r>
              <a:rPr lang="en-US" dirty="0">
                <a:latin typeface="Courier New" panose="02070309020205020404" pitchFamily="49" charset="0"/>
                <a:cs typeface="Courier New" panose="02070309020205020404" pitchFamily="49" charset="0"/>
              </a:rPr>
              <a:t>COMMIT</a:t>
            </a:r>
            <a:r>
              <a:rPr lang="en-US" dirty="0">
                <a:latin typeface="Arial" charset="0"/>
              </a:rPr>
              <a:t>:</a:t>
            </a:r>
          </a:p>
          <a:p>
            <a:pPr lvl="2"/>
            <a:r>
              <a:rPr lang="en-US" dirty="0">
                <a:latin typeface="Arial" charset="0"/>
              </a:rPr>
              <a:t>During a data save, only full database blocks are written to the database.</a:t>
            </a:r>
          </a:p>
          <a:p>
            <a:pPr lvl="2"/>
            <a:r>
              <a:rPr lang="en-US" dirty="0">
                <a:latin typeface="Arial" charset="0"/>
              </a:rPr>
              <a:t>The blocks are written after the high-water mark (HWM) of the table, as shown in the diagram in the slide.</a:t>
            </a:r>
          </a:p>
          <a:p>
            <a:pPr lvl="2"/>
            <a:r>
              <a:rPr lang="en-US" dirty="0">
                <a:latin typeface="Arial" charset="0"/>
              </a:rPr>
              <a:t>After a data save, the HWM is moved.</a:t>
            </a:r>
          </a:p>
          <a:p>
            <a:pPr lvl="2"/>
            <a:r>
              <a:rPr lang="en-US" dirty="0">
                <a:latin typeface="Arial" charset="0"/>
              </a:rPr>
              <a:t>Internal resources are not released after a data save.</a:t>
            </a:r>
          </a:p>
          <a:p>
            <a:pPr lvl="2"/>
            <a:r>
              <a:rPr lang="en-US" dirty="0">
                <a:latin typeface="Arial" charset="0"/>
              </a:rPr>
              <a:t>A data save does not end the transaction.</a:t>
            </a:r>
          </a:p>
          <a:p>
            <a:pPr lvl="2"/>
            <a:r>
              <a:rPr lang="en-US" dirty="0">
                <a:latin typeface="Arial" charset="0"/>
              </a:rPr>
              <a:t>If the </a:t>
            </a:r>
            <a:r>
              <a:rPr lang="en-US" dirty="0">
                <a:latin typeface="Courier New" panose="02070309020205020404" pitchFamily="49" charset="0"/>
                <a:cs typeface="Courier New" panose="02070309020205020404" pitchFamily="49" charset="0"/>
              </a:rPr>
              <a:t>ROWS</a:t>
            </a:r>
            <a:r>
              <a:rPr lang="en-US" dirty="0">
                <a:latin typeface="Arial" charset="0"/>
              </a:rPr>
              <a:t> parameter is specified, then SQL Loader issues a data save after that many rows are loaded.</a:t>
            </a:r>
          </a:p>
          <a:p>
            <a:pPr lvl="2"/>
            <a:r>
              <a:rPr lang="en-US" dirty="0">
                <a:latin typeface="Arial" charset="0"/>
              </a:rPr>
              <a:t>Indexes are not updated at each data save. At the beginning of a direct path load, all indexes on the table are marked unusable. The indexes are updated at the end of the load. If the load is aborted after the indexes were marked unusable, then they will remain unusable.</a:t>
            </a:r>
          </a:p>
          <a:p>
            <a:pPr lvl="2"/>
            <a:r>
              <a:rPr lang="en-US" dirty="0">
                <a:latin typeface="Arial" charset="0"/>
              </a:rPr>
              <a:t>The control file option that lets the direct path API handle check constraints is </a:t>
            </a:r>
            <a:r>
              <a:rPr lang="en-US" dirty="0">
                <a:latin typeface="Courier New" panose="02070309020205020404" pitchFamily="49" charset="0"/>
                <a:cs typeface="Courier New" panose="02070309020205020404" pitchFamily="49" charset="0"/>
              </a:rPr>
              <a:t>EVALUATE</a:t>
            </a:r>
            <a:r>
              <a:rPr lang="en-US" dirty="0">
                <a:latin typeface="Arial" charset="0"/>
              </a:rPr>
              <a:t> </a:t>
            </a:r>
            <a:r>
              <a:rPr lang="en-US" dirty="0">
                <a:latin typeface="Courier New" panose="02070309020205020404" pitchFamily="49" charset="0"/>
                <a:cs typeface="Courier New" panose="02070309020205020404" pitchFamily="49" charset="0"/>
              </a:rPr>
              <a:t>CHECK</a:t>
            </a:r>
            <a:r>
              <a:rPr lang="en-US" dirty="0">
                <a:latin typeface="Arial" charset="0"/>
              </a:rPr>
              <a:t> </a:t>
            </a:r>
            <a:r>
              <a:rPr lang="en-US" dirty="0">
                <a:latin typeface="Courier New" panose="02070309020205020404" pitchFamily="49" charset="0"/>
                <a:cs typeface="Courier New" panose="02070309020205020404" pitchFamily="49" charset="0"/>
              </a:rPr>
              <a:t>CONSTRAINTS</a:t>
            </a:r>
            <a:r>
              <a:rPr 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52AE52B1-E079-4390-A15D-6D96ECF5F3BE}" type="slidenum">
              <a:rPr lang="en-US" smtClean="0"/>
              <a:t>14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38720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15 - </a:t>
            </a:r>
            <a:fld id="{AD3D39AC-C2F8-4E6C-B4CE-4D83C9B82C3B}" type="slidenum">
              <a:rPr lang="en-US" smtClean="0"/>
              <a:t>15</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473416"/>
          </a:xfrm>
        </p:spPr>
        <p:txBody>
          <a:bodyPr/>
          <a:lstStyle/>
          <a:p>
            <a:pPr lvl="1">
              <a:lnSpc>
                <a:spcPct val="97000"/>
              </a:lnSpc>
            </a:pPr>
            <a:r>
              <a:rPr lang="en-US" altLang="en-US" dirty="0">
                <a:latin typeface="Arial" charset="0"/>
              </a:rPr>
              <a:t>If you activate SQL*Loader Express Mode, specifying only the username and the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parameter, it uses default settings for several other parameters. You can override most of the defaults by specifying additional parameters on the command line.</a:t>
            </a:r>
          </a:p>
          <a:p>
            <a:pPr lvl="2">
              <a:lnSpc>
                <a:spcPct val="97000"/>
              </a:lnSpc>
            </a:pPr>
            <a:r>
              <a:rPr lang="en-US" altLang="en-US" dirty="0">
                <a:latin typeface="Arial" charset="0"/>
              </a:rPr>
              <a:t>The </a:t>
            </a:r>
            <a:r>
              <a:rPr lang="en-US" altLang="en-US" dirty="0">
                <a:latin typeface="Courier New" panose="02070309020205020404" pitchFamily="49" charset="0"/>
                <a:cs typeface="Courier New" panose="02070309020205020404" pitchFamily="49" charset="0"/>
              </a:rPr>
              <a:t>TERMINATED_BY</a:t>
            </a:r>
            <a:r>
              <a:rPr lang="en-US" altLang="en-US" dirty="0">
                <a:latin typeface="Arial" charset="0"/>
              </a:rPr>
              <a:t> parameter, which specifies a field terminator</a:t>
            </a:r>
          </a:p>
          <a:p>
            <a:pPr lvl="2">
              <a:lnSpc>
                <a:spcPct val="97000"/>
              </a:lnSpc>
            </a:pPr>
            <a:r>
              <a:rPr lang="en-US" altLang="en-US" dirty="0">
                <a:latin typeface="Arial" charset="0"/>
              </a:rPr>
              <a:t>The </a:t>
            </a:r>
            <a:r>
              <a:rPr lang="en-US" altLang="en-US" dirty="0">
                <a:latin typeface="Courier New" panose="02070309020205020404" pitchFamily="49" charset="0"/>
                <a:cs typeface="Courier New" panose="02070309020205020404" pitchFamily="49" charset="0"/>
              </a:rPr>
              <a:t>ENCLOSED_BY</a:t>
            </a:r>
            <a:r>
              <a:rPr lang="en-US" altLang="en-US" dirty="0">
                <a:latin typeface="Arial" charset="0"/>
              </a:rPr>
              <a:t> parameter, which specifies a field enclosure character</a:t>
            </a:r>
          </a:p>
          <a:p>
            <a:pPr lvl="2">
              <a:lnSpc>
                <a:spcPct val="97000"/>
              </a:lnSpc>
            </a:pPr>
            <a:r>
              <a:rPr lang="en-US" altLang="en-US" dirty="0">
                <a:latin typeface="Arial" charset="0"/>
              </a:rPr>
              <a:t>The </a:t>
            </a:r>
            <a:r>
              <a:rPr lang="en-US" altLang="en-US" dirty="0">
                <a:latin typeface="Courier New" panose="02070309020205020404" pitchFamily="49" charset="0"/>
                <a:cs typeface="Courier New" panose="02070309020205020404" pitchFamily="49" charset="0"/>
              </a:rPr>
              <a:t>OPTIONALLY_ENCLOSED_BY</a:t>
            </a:r>
            <a:r>
              <a:rPr lang="en-US" altLang="en-US" dirty="0">
                <a:latin typeface="Arial" charset="0"/>
              </a:rPr>
              <a:t> parameter, which specifies an optional field enclosure character</a:t>
            </a:r>
          </a:p>
          <a:p>
            <a:pPr lvl="1">
              <a:lnSpc>
                <a:spcPct val="97000"/>
              </a:lnSpc>
            </a:pPr>
            <a:r>
              <a:rPr lang="en-US" altLang="en-US" dirty="0">
                <a:latin typeface="Arial" charset="0"/>
              </a:rPr>
              <a:t>The three delimiters can be a multicharacter string.</a:t>
            </a:r>
          </a:p>
          <a:p>
            <a:pPr lvl="1">
              <a:lnSpc>
                <a:spcPct val="97000"/>
              </a:lnSpc>
            </a:pPr>
            <a:r>
              <a:rPr lang="en-US" altLang="en-US" dirty="0">
                <a:latin typeface="Arial" charset="0"/>
              </a:rPr>
              <a:t>SQL*Loader Express Mode generates two files. The names of the log files come from the name of the table (by default).</a:t>
            </a:r>
          </a:p>
          <a:p>
            <a:pPr lvl="2">
              <a:lnSpc>
                <a:spcPct val="97000"/>
              </a:lnSpc>
            </a:pPr>
            <a:r>
              <a:rPr lang="en-US" altLang="en-US" dirty="0">
                <a:latin typeface="Arial" charset="0"/>
              </a:rPr>
              <a:t>A log file includes:</a:t>
            </a:r>
          </a:p>
          <a:p>
            <a:pPr lvl="3">
              <a:lnSpc>
                <a:spcPct val="97000"/>
              </a:lnSpc>
            </a:pPr>
            <a:r>
              <a:rPr lang="en-US" altLang="en-US" dirty="0">
                <a:latin typeface="Arial" charset="0"/>
              </a:rPr>
              <a:t>The control file output</a:t>
            </a:r>
          </a:p>
          <a:p>
            <a:pPr lvl="3">
              <a:lnSpc>
                <a:spcPct val="97000"/>
              </a:lnSpc>
            </a:pPr>
            <a:r>
              <a:rPr lang="en-US" altLang="en-US" dirty="0">
                <a:latin typeface="Arial" charset="0"/>
              </a:rPr>
              <a:t>A SQL script for creating the external table and performing the load by using a SQL </a:t>
            </a:r>
            <a:r>
              <a:rPr lang="en-US" altLang="en-US" dirty="0">
                <a:latin typeface="Courier New" panose="02070309020205020404" pitchFamily="49" charset="0"/>
                <a:cs typeface="Courier New" panose="02070309020205020404" pitchFamily="49" charset="0"/>
              </a:rPr>
              <a:t>INSERT /*+ APPEND */ AS SELECT</a:t>
            </a:r>
            <a:r>
              <a:rPr lang="en-US" altLang="en-US" dirty="0">
                <a:latin typeface="Arial" charset="0"/>
              </a:rPr>
              <a:t> statement</a:t>
            </a:r>
          </a:p>
          <a:p>
            <a:pPr marL="304746" lvl="2" indent="0">
              <a:lnSpc>
                <a:spcPct val="97000"/>
              </a:lnSpc>
              <a:buNone/>
            </a:pPr>
            <a:r>
              <a:rPr lang="en-US" altLang="en-US" dirty="0">
                <a:latin typeface="Arial" charset="0"/>
              </a:rPr>
              <a:t>	Neither the control file nor the SQL script are used by SQL*Loader Express Mode. They are 	made available to you in case you want to use them as a starting point to perform operations 	using regular SQL*Loader or stand-alone external tables.</a:t>
            </a:r>
          </a:p>
          <a:p>
            <a:pPr marL="304746" lvl="2" indent="0">
              <a:lnSpc>
                <a:spcPct val="97000"/>
              </a:lnSpc>
              <a:buNone/>
            </a:pPr>
            <a:r>
              <a:rPr lang="en-US" altLang="en-US" dirty="0">
                <a:latin typeface="Arial" charset="0"/>
              </a:rPr>
              <a:t>	You can specify that direct path load be used instead of external tables with the 	</a:t>
            </a:r>
            <a:r>
              <a:rPr lang="en-US" altLang="en-US" dirty="0">
                <a:latin typeface="Courier New" panose="02070309020205020404" pitchFamily="49" charset="0"/>
                <a:cs typeface="Courier New" panose="02070309020205020404" pitchFamily="49" charset="0"/>
              </a:rPr>
              <a:t>DIRECT=YES</a:t>
            </a:r>
            <a:r>
              <a:rPr lang="en-US" altLang="en-US" dirty="0">
                <a:latin typeface="Arial" charset="0"/>
              </a:rPr>
              <a:t> parameter. You can also specify that conventional path be used instead of</a:t>
            </a:r>
            <a:br>
              <a:rPr lang="en-US" altLang="en-US" dirty="0">
                <a:latin typeface="Arial" charset="0"/>
              </a:rPr>
            </a:br>
            <a:r>
              <a:rPr lang="en-US" altLang="en-US" dirty="0">
                <a:latin typeface="Arial" charset="0"/>
              </a:rPr>
              <a:t>        external tables with </a:t>
            </a:r>
            <a:r>
              <a:rPr lang="en-US" altLang="en-US" dirty="0">
                <a:latin typeface="Courier New" panose="02070309020205020404" pitchFamily="49" charset="0"/>
                <a:cs typeface="Courier New" panose="02070309020205020404" pitchFamily="49" charset="0"/>
              </a:rPr>
              <a:t>DIRECT=NO</a:t>
            </a:r>
            <a:r>
              <a:rPr lang="en-US" altLang="en-US" dirty="0">
                <a:latin typeface="Arial" charset="0"/>
              </a:rPr>
              <a:t>.</a:t>
            </a:r>
          </a:p>
          <a:p>
            <a:pPr lvl="2">
              <a:lnSpc>
                <a:spcPct val="97000"/>
              </a:lnSpc>
            </a:pPr>
            <a:r>
              <a:rPr lang="en-US" altLang="en-US" dirty="0">
                <a:latin typeface="Arial" charset="0"/>
              </a:rPr>
              <a:t>A log file similar to a SQL*Loader log file that describes the result of the operation. “</a:t>
            </a:r>
            <a:r>
              <a:rPr lang="en-US" altLang="en-US" dirty="0">
                <a:latin typeface="Courier New" panose="02070309020205020404" pitchFamily="49" charset="0"/>
                <a:cs typeface="Courier New" panose="02070309020205020404" pitchFamily="49" charset="0"/>
              </a:rPr>
              <a:t>%p</a:t>
            </a:r>
            <a:r>
              <a:rPr lang="en-US" altLang="en-US" dirty="0">
                <a:latin typeface="Arial" charset="0"/>
              </a:rPr>
              <a:t>” represents the process ID of the SQL*Loader process.</a:t>
            </a:r>
          </a:p>
        </p:txBody>
      </p:sp>
    </p:spTree>
    <p:extLst>
      <p:ext uri="{BB962C8B-B14F-4D97-AF65-F5344CB8AC3E}">
        <p14:creationId xmlns:p14="http://schemas.microsoft.com/office/powerpoint/2010/main" val="123766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External tables access data in external sources as if it were in a table in the database. You can connect to the database and create metadata for the external table by using DDL. The DDL for an external table consists of two parts:</a:t>
            </a:r>
          </a:p>
          <a:p>
            <a:pPr lvl="2"/>
            <a:r>
              <a:rPr lang="en-US" dirty="0">
                <a:latin typeface="Arial" charset="0"/>
              </a:rPr>
              <a:t>One part that describes the Oracle Database column types</a:t>
            </a:r>
          </a:p>
          <a:p>
            <a:pPr lvl="2"/>
            <a:r>
              <a:rPr lang="en-US" dirty="0">
                <a:latin typeface="Arial" charset="0"/>
              </a:rPr>
              <a:t>Another part that describes the mapping of the external data to the Oracle Database data columns</a:t>
            </a:r>
          </a:p>
          <a:p>
            <a:pPr lvl="1"/>
            <a:r>
              <a:rPr lang="en-US" dirty="0">
                <a:latin typeface="Arial" charset="0"/>
              </a:rPr>
              <a:t>An external table does not describe any data that is stored in the database, nor does it describe how data is stored in the external source. Instead, it describes how the external table layer must present the data to the server. It is the responsibility of the access driver and the external table layer to do the necessary transformations required on the data in the external file so that it matches the external table definition. External tables are read-only; therefore, no DML operations are possible.</a:t>
            </a:r>
          </a:p>
          <a:p>
            <a:pPr lvl="1"/>
            <a:r>
              <a:rPr lang="en-US" dirty="0">
                <a:latin typeface="Arial" charset="0"/>
              </a:rPr>
              <a:t>There are two access drivers used with external tables.</a:t>
            </a:r>
          </a:p>
          <a:p>
            <a:pPr lvl="2"/>
            <a:r>
              <a:rPr lang="en-US" dirty="0">
                <a:latin typeface="Arial" charset="0"/>
              </a:rPr>
              <a:t>The </a:t>
            </a:r>
            <a:r>
              <a:rPr lang="en-US" dirty="0">
                <a:latin typeface="Courier New" panose="02070309020205020404" pitchFamily="49" charset="0"/>
                <a:cs typeface="Courier New" panose="02070309020205020404" pitchFamily="49" charset="0"/>
              </a:rPr>
              <a:t>ORACLE_LOADER</a:t>
            </a:r>
            <a:r>
              <a:rPr lang="en-US" dirty="0">
                <a:latin typeface="Arial" charset="0"/>
              </a:rPr>
              <a:t> access driver can be used only to read table data from an external table and load it into the database. It uses text files as the data source.</a:t>
            </a:r>
          </a:p>
          <a:p>
            <a:pPr lvl="2"/>
            <a:r>
              <a:rPr lang="en-US" dirty="0">
                <a:latin typeface="Arial" charset="0"/>
              </a:rPr>
              <a:t>The </a:t>
            </a:r>
            <a:r>
              <a:rPr lang="en-US" dirty="0">
                <a:latin typeface="Courier New" panose="02070309020205020404" pitchFamily="49" charset="0"/>
                <a:cs typeface="Courier New" panose="02070309020205020404" pitchFamily="49" charset="0"/>
              </a:rPr>
              <a:t>ORACLE_DATAPUMP</a:t>
            </a:r>
            <a:r>
              <a:rPr lang="en-US" dirty="0">
                <a:latin typeface="Arial" charset="0"/>
              </a:rPr>
              <a:t> access driver can both load table data from an external file into the database and also unload data from the database into an external file. It uses binary files as the external files.</a:t>
            </a:r>
          </a:p>
          <a:p>
            <a:pPr lvl="1"/>
            <a:r>
              <a:rPr lang="en-US" dirty="0">
                <a:latin typeface="Arial" charset="0"/>
              </a:rPr>
              <a:t>As of Oracle Database 12c Release 2 (12.2.0.1), you can partition data contained in external tables, which allows you to take advantage of the same performance improvements provided when you partition tables stored in a database.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B10E2B79-FE52-4992-A702-00A45B423B7F}" type="slidenum">
              <a:rPr lang="en-US" smtClean="0"/>
              <a:t>16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16220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data files created for the external table can be moved and used as the data files for another external table in the same database or a different database.</a:t>
            </a:r>
          </a:p>
          <a:p>
            <a:pPr lvl="1"/>
            <a:r>
              <a:rPr lang="en-US" altLang="en-US" dirty="0">
                <a:latin typeface="Arial" charset="0"/>
              </a:rPr>
              <a:t>External data can be queried and joined directly in parallel to tables residing in the database, without requiring the data to be loaded first. You can choose to have your applications directly access external tables with the </a:t>
            </a:r>
            <a:r>
              <a:rPr lang="en-US" altLang="en-US" dirty="0">
                <a:latin typeface="Courier New" panose="02070309020205020404" pitchFamily="49" charset="0"/>
                <a:cs typeface="Courier New" panose="02070309020205020404" pitchFamily="49" charset="0"/>
              </a:rPr>
              <a:t>SELECT</a:t>
            </a:r>
            <a:r>
              <a:rPr lang="en-US" altLang="en-US" dirty="0">
                <a:latin typeface="Arial" charset="0"/>
              </a:rPr>
              <a:t> command, or you can choose to have data loaded first into a target database.</a:t>
            </a:r>
          </a:p>
          <a:p>
            <a:pPr lvl="1"/>
            <a:r>
              <a:rPr lang="en-US" altLang="en-US" dirty="0">
                <a:latin typeface="Arial" charset="0"/>
              </a:rPr>
              <a:t>The results of a complex query can be unloaded to an external file by using the </a:t>
            </a:r>
            <a:r>
              <a:rPr lang="en-US" altLang="en-US" dirty="0">
                <a:latin typeface="Courier New" panose="02070309020205020404" pitchFamily="49" charset="0"/>
                <a:cs typeface="Courier New" panose="02070309020205020404" pitchFamily="49" charset="0"/>
              </a:rPr>
              <a:t>ORACLE_DATAPUMP</a:t>
            </a:r>
            <a:r>
              <a:rPr lang="en-US" altLang="en-US" dirty="0">
                <a:latin typeface="Arial" charset="0"/>
              </a:rPr>
              <a:t> access driver.</a:t>
            </a:r>
          </a:p>
          <a:p>
            <a:pPr lvl="1"/>
            <a:r>
              <a:rPr lang="en-US" altLang="en-US" dirty="0">
                <a:latin typeface="Arial" charset="0"/>
              </a:rPr>
              <a:t>Data files that are populated by different external tables can all be specified in the </a:t>
            </a:r>
            <a:r>
              <a:rPr lang="en-US" altLang="en-US" dirty="0">
                <a:latin typeface="Courier New" panose="02070309020205020404" pitchFamily="49" charset="0"/>
                <a:cs typeface="Courier New" panose="02070309020205020404" pitchFamily="49" charset="0"/>
              </a:rPr>
              <a:t>LOCATION</a:t>
            </a:r>
            <a:r>
              <a:rPr lang="en-US" altLang="en-US" dirty="0">
                <a:latin typeface="Arial" charset="0"/>
              </a:rPr>
              <a:t> clause of another external table. This provides an easy way of aggregating data from multiple sources. The only restriction is that the metadata for all the external tables must be exactly the same.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E2DE7268-06B8-420B-B8F1-99D1C4E9102E}" type="slidenum">
              <a:rPr lang="en-US" smtClean="0"/>
              <a:t>17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74897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Attend the </a:t>
            </a:r>
            <a:r>
              <a:rPr lang="en-US" altLang="en-US" i="1" dirty="0">
                <a:latin typeface="Arial" charset="0"/>
              </a:rPr>
              <a:t>Migrating Your Oracle Database to the Oracle Cloud</a:t>
            </a:r>
            <a:r>
              <a:rPr lang="en-US" altLang="en-US" dirty="0">
                <a:latin typeface="Arial" charset="0"/>
              </a:rPr>
              <a:t> course to learn more about migrating to Oracle Database Cloud Service.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799D0C1B-0F1D-43CB-ACF3-455B5A3F731F}" type="slidenum">
              <a:rPr lang="en-US" smtClean="0"/>
              <a:t>18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93182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B705FA90-B55A-4BC5-AB02-4578618AAC58}" type="slidenum">
              <a:rPr lang="en-US" smtClean="0"/>
              <a:t>19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23131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EF2AA006-4A54-40DA-9B68-7AB31A24EA49}"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methods shown in the table are applicable when migrating an Oracle Database 11</a:t>
            </a:r>
            <a:r>
              <a:rPr lang="en-US" i="1" dirty="0">
                <a:latin typeface="Arial" charset="0"/>
              </a:rPr>
              <a:t>g</a:t>
            </a:r>
            <a:r>
              <a:rPr lang="en-US" dirty="0">
                <a:latin typeface="Arial" charset="0"/>
              </a:rPr>
              <a:t> or 12</a:t>
            </a:r>
            <a:r>
              <a:rPr lang="en-US" i="1" dirty="0">
                <a:latin typeface="Arial" charset="0"/>
              </a:rPr>
              <a:t>c</a:t>
            </a:r>
            <a:r>
              <a:rPr lang="en-US" dirty="0">
                <a:latin typeface="Arial" charset="0"/>
              </a:rPr>
              <a:t> on-premises databases to an Oracle Database 11</a:t>
            </a:r>
            <a:r>
              <a:rPr lang="en-US" i="1" dirty="0">
                <a:latin typeface="Arial" charset="0"/>
              </a:rPr>
              <a:t>g</a:t>
            </a:r>
            <a:r>
              <a:rPr lang="en-US" dirty="0">
                <a:latin typeface="Arial" charset="0"/>
              </a:rPr>
              <a:t> or 12</a:t>
            </a:r>
            <a:r>
              <a:rPr lang="en-US" i="1" dirty="0">
                <a:latin typeface="Arial" charset="0"/>
              </a:rPr>
              <a:t>c</a:t>
            </a:r>
            <a:r>
              <a:rPr lang="en-US" dirty="0">
                <a:latin typeface="Arial" charset="0"/>
              </a:rPr>
              <a:t> database in the cloud.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03D1EB9F-B4A3-482C-B49F-B2A50ED3EC95}" type="slidenum">
              <a:rPr lang="en-US" smtClean="0"/>
              <a:t>20</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81098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methods shown in the table are applicable when migrating an Oracle Database 11</a:t>
            </a:r>
            <a:r>
              <a:rPr lang="en-US" i="1" dirty="0">
                <a:latin typeface="Arial" charset="0"/>
              </a:rPr>
              <a:t>g</a:t>
            </a:r>
            <a:r>
              <a:rPr lang="en-US" dirty="0">
                <a:latin typeface="Arial" charset="0"/>
              </a:rPr>
              <a:t> or 12</a:t>
            </a:r>
            <a:r>
              <a:rPr lang="en-US" i="1" dirty="0">
                <a:latin typeface="Arial" charset="0"/>
              </a:rPr>
              <a:t>c</a:t>
            </a:r>
            <a:r>
              <a:rPr lang="en-US" dirty="0">
                <a:latin typeface="Arial" charset="0"/>
              </a:rPr>
              <a:t> on-premises databases to an Oracle Database 11</a:t>
            </a:r>
            <a:r>
              <a:rPr lang="en-US" i="1" dirty="0">
                <a:latin typeface="Arial" charset="0"/>
              </a:rPr>
              <a:t>g</a:t>
            </a:r>
            <a:r>
              <a:rPr lang="en-US" dirty="0">
                <a:latin typeface="Arial" charset="0"/>
              </a:rPr>
              <a:t> or 12</a:t>
            </a:r>
            <a:r>
              <a:rPr lang="en-US" i="1" dirty="0">
                <a:latin typeface="Arial" charset="0"/>
              </a:rPr>
              <a:t>c</a:t>
            </a:r>
            <a:r>
              <a:rPr lang="en-US" dirty="0">
                <a:latin typeface="Arial" charset="0"/>
              </a:rPr>
              <a:t> database in the cloud.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F42831A4-1A98-4E48-9A51-190F89D64083}" type="slidenum">
              <a:rPr lang="en-US" smtClean="0"/>
              <a:t>21</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91228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9C106FB4-9E8E-4294-92C3-ED78A70781EB}" type="slidenum">
              <a:rPr lang="en-US" smtClean="0"/>
              <a:t>22</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C689B9D5-0920-4C15-AC7E-3CDF8E1359A5}" type="slidenum">
              <a:rPr lang="en-US" smtClean="0"/>
              <a:t>23</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Major functional components include:</a:t>
            </a:r>
          </a:p>
          <a:p>
            <a:pPr lvl="2"/>
            <a:r>
              <a:rPr lang="en-US" dirty="0">
                <a:latin typeface="Courier New" panose="02070309020205020404" pitchFamily="49" charset="0"/>
                <a:cs typeface="Courier New" panose="02070309020205020404" pitchFamily="49" charset="0"/>
              </a:rPr>
              <a:t>DBMS_DATAPUMP</a:t>
            </a:r>
            <a:r>
              <a:rPr lang="en-US" dirty="0">
                <a:latin typeface="Arial" charset="0"/>
              </a:rPr>
              <a:t>: It contains the API for high-speed export and import utilities for bulk data and metadata movement.</a:t>
            </a:r>
          </a:p>
          <a:p>
            <a:pPr lvl="2"/>
            <a:r>
              <a:rPr lang="en-US" dirty="0">
                <a:latin typeface="Arial" charset="0"/>
              </a:rPr>
              <a:t>Direct Path API (DPAPI): Oracle Database supports a Direct Path API interface that minimizes data conversion and parsing at both unload and load time.</a:t>
            </a:r>
          </a:p>
          <a:p>
            <a:pPr lvl="2"/>
            <a:r>
              <a:rPr lang="en-US" dirty="0">
                <a:latin typeface="Courier New" panose="02070309020205020404" pitchFamily="49" charset="0"/>
                <a:cs typeface="Courier New" panose="02070309020205020404" pitchFamily="49" charset="0"/>
              </a:rPr>
              <a:t>DBMS_METADATA</a:t>
            </a:r>
            <a:r>
              <a:rPr lang="en-US" dirty="0">
                <a:latin typeface="Arial" charset="0"/>
              </a:rPr>
              <a:t>: Used by worker processes for all metadata unloading and loading. Database object definitions are stored by using XML rather than SQL.</a:t>
            </a:r>
          </a:p>
          <a:p>
            <a:pPr lvl="2"/>
            <a:r>
              <a:rPr lang="en-US" dirty="0">
                <a:latin typeface="Arial" charset="0"/>
              </a:rPr>
              <a:t>External Table: With the </a:t>
            </a:r>
            <a:r>
              <a:rPr lang="en-US" dirty="0">
                <a:latin typeface="Courier New" panose="02070309020205020404" pitchFamily="49" charset="0"/>
                <a:cs typeface="Courier New" panose="02070309020205020404" pitchFamily="49" charset="0"/>
              </a:rPr>
              <a:t>ORACLE_DATAPUMP</a:t>
            </a:r>
            <a:r>
              <a:rPr lang="en-US" dirty="0">
                <a:latin typeface="Arial" charset="0"/>
              </a:rPr>
              <a:t> and </a:t>
            </a:r>
            <a:r>
              <a:rPr lang="en-US" dirty="0">
                <a:latin typeface="Courier New" panose="02070309020205020404" pitchFamily="49" charset="0"/>
                <a:cs typeface="Courier New" panose="02070309020205020404" pitchFamily="49" charset="0"/>
              </a:rPr>
              <a:t>ORACLE_LOADER</a:t>
            </a:r>
            <a:r>
              <a:rPr lang="en-US" dirty="0">
                <a:latin typeface="Arial" charset="0"/>
              </a:rPr>
              <a:t> access drivers, you can store data in external tables (that is, in platform-independent files). The </a:t>
            </a:r>
            <a:r>
              <a:rPr lang="en-US" dirty="0">
                <a:latin typeface="Courier New" panose="02070309020205020404" pitchFamily="49" charset="0"/>
                <a:cs typeface="Courier New" panose="02070309020205020404" pitchFamily="49" charset="0"/>
              </a:rPr>
              <a:t>SELECT</a:t>
            </a:r>
            <a:r>
              <a:rPr lang="en-US" dirty="0">
                <a:latin typeface="Arial" charset="0"/>
              </a:rPr>
              <a:t> statement reads external tables as though they were stored in an Oracle database.</a:t>
            </a:r>
          </a:p>
          <a:p>
            <a:pPr lvl="2"/>
            <a:r>
              <a:rPr lang="en-US" dirty="0">
                <a:latin typeface="Arial" charset="0"/>
              </a:rPr>
              <a:t>SQL*Loader: It has been integrated with external tables, providing automatic migration of loader control files to external table access parameters.</a:t>
            </a:r>
          </a:p>
          <a:p>
            <a:pPr lvl="2"/>
            <a:r>
              <a:rPr lang="en-US" dirty="0">
                <a:latin typeface="Courier New" panose="02070309020205020404" pitchFamily="49" charset="0"/>
                <a:cs typeface="Courier New" panose="02070309020205020404" pitchFamily="49" charset="0"/>
              </a:rPr>
              <a:t>expdp</a:t>
            </a:r>
            <a:r>
              <a:rPr lang="en-US" dirty="0">
                <a:latin typeface="Arial" charset="0"/>
              </a:rPr>
              <a:t> and </a:t>
            </a:r>
            <a:r>
              <a:rPr lang="en-US" dirty="0">
                <a:latin typeface="Courier New" panose="02070309020205020404" pitchFamily="49" charset="0"/>
                <a:cs typeface="Courier New" panose="02070309020205020404" pitchFamily="49" charset="0"/>
              </a:rPr>
              <a:t>impdp</a:t>
            </a:r>
            <a:r>
              <a:rPr lang="en-US" dirty="0">
                <a:latin typeface="Arial" charset="0"/>
              </a:rPr>
              <a:t>: They are thin layers that make calls to the </a:t>
            </a:r>
            <a:r>
              <a:rPr lang="en-US" dirty="0">
                <a:latin typeface="Courier New" panose="02070309020205020404" pitchFamily="49" charset="0"/>
                <a:cs typeface="Courier New" panose="02070309020205020404" pitchFamily="49" charset="0"/>
              </a:rPr>
              <a:t>DBMS_DATAPUMP</a:t>
            </a:r>
            <a:r>
              <a:rPr lang="en-US" dirty="0">
                <a:latin typeface="Arial" charset="0"/>
              </a:rPr>
              <a:t> package to initiate and monitor Data Pump operations.</a:t>
            </a:r>
          </a:p>
          <a:p>
            <a:pPr lvl="2"/>
            <a:r>
              <a:rPr lang="en-US" dirty="0">
                <a:latin typeface="Arial" charset="0"/>
              </a:rPr>
              <a:t>Other clients: Applications (such as replication, transportable tablespaces, and user applications) that benefit from this infrastructure. SQL*Plus may also be used as a client of </a:t>
            </a:r>
            <a:r>
              <a:rPr lang="en-US" dirty="0">
                <a:latin typeface="Courier New" panose="02070309020205020404" pitchFamily="49" charset="0"/>
                <a:cs typeface="Courier New" panose="02070309020205020404" pitchFamily="49" charset="0"/>
              </a:rPr>
              <a:t>DBMS_DATAPUMP</a:t>
            </a:r>
            <a:r>
              <a:rPr lang="en-US" dirty="0">
                <a:latin typeface="Arial" charset="0"/>
              </a:rPr>
              <a:t> for simple status queries against ongoing operations.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D8C726F4-64E9-4D97-A7DB-224CF4119263}" type="slidenum">
              <a:rPr lang="en-US" smtClean="0"/>
              <a:t>3</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60922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 Pump enables very high-speed data and metadata loading and unloading of Oracle databases. The Data Pump infrastructure is callable via the </a:t>
            </a:r>
            <a:r>
              <a:rPr lang="en-US" altLang="en-US" dirty="0">
                <a:latin typeface="Courier New" panose="02070309020205020404" pitchFamily="49" charset="0"/>
                <a:cs typeface="Courier New" panose="02070309020205020404" pitchFamily="49" charset="0"/>
              </a:rPr>
              <a:t>DBMS_DATAPUMP</a:t>
            </a:r>
            <a:r>
              <a:rPr lang="en-US" altLang="en-US" dirty="0">
                <a:latin typeface="Arial" charset="0"/>
              </a:rPr>
              <a:t> PL/SQL package. Thus, custom data movement utilities can be built by using Data Pump.</a:t>
            </a:r>
          </a:p>
          <a:p>
            <a:pPr lvl="1"/>
            <a:r>
              <a:rPr lang="en-US" altLang="en-US" dirty="0">
                <a:latin typeface="Arial" charset="0"/>
              </a:rPr>
              <a:t>Oracle Database provides the following tools:</a:t>
            </a:r>
          </a:p>
          <a:p>
            <a:pPr lvl="2"/>
            <a:r>
              <a:rPr lang="en-US" altLang="en-US" dirty="0">
                <a:latin typeface="Arial" charset="0"/>
              </a:rPr>
              <a:t>Command-line export and import clients called </a:t>
            </a:r>
            <a:r>
              <a:rPr lang="en-US" altLang="en-US" dirty="0">
                <a:latin typeface="Courier New" panose="02070309020205020404" pitchFamily="49" charset="0"/>
                <a:cs typeface="Courier New" panose="02070309020205020404" pitchFamily="49" charset="0"/>
              </a:rPr>
              <a:t>expdp</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impdp</a:t>
            </a:r>
            <a:r>
              <a:rPr lang="en-US" altLang="en-US" dirty="0">
                <a:latin typeface="Arial" charset="0"/>
              </a:rPr>
              <a:t>, respectively</a:t>
            </a:r>
          </a:p>
          <a:p>
            <a:pPr lvl="2"/>
            <a:r>
              <a:rPr lang="en-US" altLang="en-US" dirty="0">
                <a:latin typeface="Arial" charset="0"/>
              </a:rPr>
              <a:t>An export and import interface in Enterprise Manager Cloud Control</a:t>
            </a:r>
          </a:p>
          <a:p>
            <a:pPr lvl="1"/>
            <a:r>
              <a:rPr lang="en-US" altLang="en-US" dirty="0">
                <a:latin typeface="Arial" charset="0"/>
              </a:rPr>
              <a:t>Data Pump automatically decides the data access methods to use; these can be either direct path or external tables. Data Pump uses direct path load and unload when a table’s structure allows it and when maximum single-stream performance is desired. However, if there are clustered tables, encrypted columns, or several other items, Data Pump uses external tables rather than direct path to move the data.</a:t>
            </a:r>
          </a:p>
          <a:p>
            <a:pPr lvl="1"/>
            <a:r>
              <a:rPr lang="en-US" altLang="en-US" dirty="0">
                <a:latin typeface="Arial" charset="0"/>
              </a:rPr>
              <a:t>Conventional Path Load is used when Data Pump is not able to load data into a table by using either direct path or external tables. The ability to detach from and reattach to long-running jobs without affecting the job itself enables you to monitor jobs from multiple locations while they are running. All stopped Data Pump jobs can be restarted without loss of data as long as the metadata remains undisturbed. It does not matter whether the job is stopped voluntarily or involuntarily due to a crash.</a:t>
            </a: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0A859DE1-0781-44CA-B17A-36C35DDCE24B}"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5261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EXCLUDE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INCLUDE</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CONTENT</a:t>
            </a:r>
            <a:r>
              <a:rPr lang="en-US" altLang="en-US" dirty="0">
                <a:latin typeface="Arial" charset="0"/>
              </a:rPr>
              <a:t> parameters are used for fine-grained object and data selection.</a:t>
            </a:r>
          </a:p>
          <a:p>
            <a:pPr lvl="1"/>
            <a:r>
              <a:rPr lang="en-US" altLang="en-US" dirty="0">
                <a:latin typeface="Arial" charset="0"/>
              </a:rPr>
              <a:t>You can specify the database version for objects to be moved (using the </a:t>
            </a:r>
            <a:r>
              <a:rPr lang="en-US" altLang="en-US" dirty="0">
                <a:latin typeface="Courier New" panose="02070309020205020404" pitchFamily="49" charset="0"/>
                <a:cs typeface="Courier New" panose="02070309020205020404" pitchFamily="49" charset="0"/>
              </a:rPr>
              <a:t>VERSION</a:t>
            </a:r>
            <a:r>
              <a:rPr lang="en-US" altLang="en-US" dirty="0">
                <a:latin typeface="Arial" charset="0"/>
              </a:rPr>
              <a:t> parameter) to create a dump file set that is compatible with a previous release of Oracle Database that supports Data Pump.</a:t>
            </a:r>
          </a:p>
          <a:p>
            <a:pPr lvl="1"/>
            <a:r>
              <a:rPr lang="en-US" altLang="en-US" dirty="0">
                <a:latin typeface="Arial" charset="0"/>
              </a:rPr>
              <a:t>You can use the </a:t>
            </a:r>
            <a:r>
              <a:rPr lang="en-US" altLang="en-US" dirty="0">
                <a:latin typeface="Courier New" panose="02070309020205020404" pitchFamily="49" charset="0"/>
                <a:cs typeface="Courier New" panose="02070309020205020404" pitchFamily="49" charset="0"/>
              </a:rPr>
              <a:t>PARALLEL</a:t>
            </a:r>
            <a:r>
              <a:rPr lang="en-US" altLang="en-US" dirty="0">
                <a:latin typeface="Arial" charset="0"/>
              </a:rPr>
              <a:t> parameter to specify the maximum number of threads of active execution servers operating on behalf of the export job.</a:t>
            </a:r>
          </a:p>
          <a:p>
            <a:pPr lvl="1"/>
            <a:r>
              <a:rPr lang="en-US" altLang="en-US" dirty="0">
                <a:latin typeface="Arial" charset="0"/>
              </a:rPr>
              <a:t>Network mode enables you to export from a remote database directly to a dump file set. This can be done by using a database link to the source system.</a:t>
            </a:r>
          </a:p>
          <a:p>
            <a:pPr lvl="1"/>
            <a:r>
              <a:rPr lang="en-US" altLang="en-US" dirty="0">
                <a:latin typeface="Arial" charset="0"/>
              </a:rPr>
              <a:t>During import, you can change the target data file names, schemas, and tablespaces:</a:t>
            </a:r>
          </a:p>
          <a:p>
            <a:pPr lvl="2"/>
            <a:r>
              <a:rPr lang="en-US" altLang="en-US" dirty="0">
                <a:latin typeface="Arial" charset="0"/>
              </a:rPr>
              <a:t>Rename tables during an import operation.</a:t>
            </a:r>
          </a:p>
          <a:p>
            <a:pPr lvl="2"/>
            <a:r>
              <a:rPr lang="en-US" altLang="en-US" dirty="0">
                <a:latin typeface="Arial" charset="0"/>
              </a:rPr>
              <a:t>Remap data as it is being imported into a new database.</a:t>
            </a:r>
          </a:p>
          <a:p>
            <a:pPr lvl="1"/>
            <a:r>
              <a:rPr lang="en-US" altLang="en-US" dirty="0">
                <a:latin typeface="Arial" charset="0"/>
              </a:rPr>
              <a:t>In addition, you can specify a percentage of data to be sampled and unloaded from the source database when performing a Data Pump export. This can be done by specifying the </a:t>
            </a:r>
            <a:r>
              <a:rPr lang="en-US" altLang="en-US" dirty="0">
                <a:latin typeface="Courier New" panose="02070309020205020404" pitchFamily="49" charset="0"/>
                <a:cs typeface="Courier New" panose="02070309020205020404" pitchFamily="49" charset="0"/>
              </a:rPr>
              <a:t>SAMPLE</a:t>
            </a:r>
            <a:r>
              <a:rPr lang="en-US" altLang="en-US" dirty="0">
                <a:latin typeface="Arial" charset="0"/>
              </a:rPr>
              <a:t> parameter.</a:t>
            </a:r>
          </a:p>
          <a:p>
            <a:pPr lvl="1"/>
            <a:r>
              <a:rPr lang="en-US" altLang="en-US" dirty="0">
                <a:latin typeface="Arial" charset="0"/>
              </a:rPr>
              <a:t>You can use the </a:t>
            </a:r>
            <a:r>
              <a:rPr lang="en-US" altLang="en-US" dirty="0">
                <a:latin typeface="Courier New" panose="02070309020205020404" pitchFamily="49" charset="0"/>
                <a:cs typeface="Courier New" panose="02070309020205020404" pitchFamily="49" charset="0"/>
              </a:rPr>
              <a:t>COMPRESSION</a:t>
            </a:r>
            <a:r>
              <a:rPr lang="en-US" altLang="en-US" dirty="0">
                <a:latin typeface="Arial" charset="0"/>
              </a:rPr>
              <a:t> parameter to indicate whether the metadata should be compressed in the export dump file so that it consumes less disk space. If you compress the metadata, it is automatically uncompressed during import. You can choose to compress both data and metadata, only data, only metadata, or no data during an export. This feature requires the Oracle Advanced Compression option.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BE107F92-69EB-4F22-B2B4-903F6CC88449}"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675851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15 - </a:t>
            </a:r>
            <a:fld id="{EBA4ED5F-F5D6-46BC-8682-5CD2DA7C7234}" type="slidenum">
              <a:rPr lang="en-US" smtClean="0"/>
              <a:t>6</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You can also specify encryption options to encrypt. Encryption requires the Oracle Advanced Security option:</a:t>
            </a:r>
          </a:p>
          <a:p>
            <a:pPr lvl="2" eaLnBrk="1" hangingPunct="1"/>
            <a:r>
              <a:rPr lang="en-US" dirty="0">
                <a:latin typeface="Arial" charset="0"/>
                <a:cs typeface="Arial" charset="0"/>
              </a:rPr>
              <a:t>Both data and metadata, only data, only metadata, no data, or only encrypted columns during an export</a:t>
            </a:r>
          </a:p>
          <a:p>
            <a:pPr lvl="2" eaLnBrk="1" hangingPunct="1"/>
            <a:r>
              <a:rPr lang="en-US" dirty="0">
                <a:latin typeface="Arial" charset="0"/>
                <a:cs typeface="Arial" charset="0"/>
              </a:rPr>
              <a:t>With a particular encryption algorithm to use during an export</a:t>
            </a:r>
          </a:p>
          <a:p>
            <a:pPr lvl="2" eaLnBrk="1" hangingPunct="1"/>
            <a:r>
              <a:rPr lang="en-US" dirty="0">
                <a:latin typeface="Arial" charset="0"/>
                <a:cs typeface="Arial" charset="0"/>
              </a:rPr>
              <a:t>Using the type of security to use for performing encryption and decryption during an export. For example, perhaps the dump file set will be imported into a different or remote database and must remain secure in transit. Or perhaps the dump file set will be imported on-site using the Oracle Encryption Wallet, but it may also need to be imported off-site where the Oracle Encryption Wallet is not available.</a:t>
            </a:r>
          </a:p>
          <a:p>
            <a:pPr lvl="1" eaLnBrk="1" hangingPunct="1"/>
            <a:r>
              <a:rPr lang="en-US" dirty="0">
                <a:latin typeface="Arial" charset="0"/>
                <a:cs typeface="Arial" charset="0"/>
              </a:rPr>
              <a:t>You can also define that XMLType columns are to be exported in uncompressed </a:t>
            </a:r>
            <a:r>
              <a:rPr lang="en-US" dirty="0">
                <a:latin typeface="Courier New" panose="02070309020205020404" pitchFamily="49" charset="0"/>
                <a:cs typeface="Courier New" panose="02070309020205020404" pitchFamily="49" charset="0"/>
              </a:rPr>
              <a:t>CLOB</a:t>
            </a:r>
            <a:r>
              <a:rPr lang="en-US" dirty="0">
                <a:latin typeface="Arial" charset="0"/>
                <a:cs typeface="Arial" charset="0"/>
              </a:rPr>
              <a:t> format regardless of the XMLType storage format that was defined for them.</a:t>
            </a:r>
          </a:p>
        </p:txBody>
      </p:sp>
    </p:spTree>
    <p:extLst>
      <p:ext uri="{BB962C8B-B14F-4D97-AF65-F5344CB8AC3E}">
        <p14:creationId xmlns:p14="http://schemas.microsoft.com/office/powerpoint/2010/main" val="237451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Data Pump Export is a utility for unloading data and metadata into a set of operating system files called dump file sets. Data Pump Import is used to load metadata and data stored in an export dump file set into a target system.</a:t>
            </a:r>
          </a:p>
          <a:p>
            <a:pPr lvl="1"/>
            <a:r>
              <a:rPr lang="en-US" dirty="0">
                <a:latin typeface="Arial" charset="0"/>
              </a:rPr>
              <a:t>The Data Pump API accesses its files on the server rather than on the client.</a:t>
            </a:r>
          </a:p>
          <a:p>
            <a:pPr lvl="1"/>
            <a:r>
              <a:rPr lang="en-US" dirty="0">
                <a:latin typeface="Arial" charset="0"/>
              </a:rPr>
              <a:t>These utilities can also be used to export from a remote database directly to a dump file set or to load the target database directly from a source database with no intervening files. This is known as network mode. This mode is particularly useful to export data from a read-only source database.</a:t>
            </a:r>
          </a:p>
          <a:p>
            <a:pPr lvl="1"/>
            <a:r>
              <a:rPr lang="en-US" dirty="0">
                <a:latin typeface="Arial" charset="0"/>
              </a:rPr>
              <a:t>At the center of every Data Pump operation is the master table, which is a table created in the schema of the user running the Data Pump job. The master table maintains all aspects of the job. The master table is built during a file-based export job and is written to the dump file set as the last step. Conversely, loading the master table into the current user’s schema is the first step of a file-based import operation and is used to sequence the creation of all objects imported.</a:t>
            </a:r>
          </a:p>
          <a:p>
            <a:pPr lvl="1"/>
            <a:r>
              <a:rPr lang="en-US" b="1" dirty="0">
                <a:latin typeface="Arial" charset="0"/>
              </a:rPr>
              <a:t>Note: </a:t>
            </a:r>
            <a:r>
              <a:rPr lang="en-US" dirty="0">
                <a:latin typeface="Arial" charset="0"/>
              </a:rPr>
              <a:t>The master table is the key to Data Pump’s restart capability in the event of a planned or unplanned stopping of the job. The master table is dropped when the Data Pump job finishes normally.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5DA60D8E-6886-40AC-8163-42290BBEC01F}" type="slidenum">
              <a:rPr lang="en-US" smtClean="0"/>
              <a:t>7</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44586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interact with Data Pump Export and Import by using one of the following interfaces:</a:t>
            </a:r>
          </a:p>
          <a:p>
            <a:pPr lvl="2"/>
            <a:r>
              <a:rPr lang="en-US" altLang="en-US" b="1" dirty="0">
                <a:latin typeface="Arial" charset="0"/>
              </a:rPr>
              <a:t>Command-line interface: </a:t>
            </a:r>
            <a:r>
              <a:rPr lang="en-US" altLang="en-US" dirty="0">
                <a:latin typeface="Arial" charset="0"/>
              </a:rPr>
              <a:t>Enables you to specify most of the export parameters directly on the command line.</a:t>
            </a:r>
          </a:p>
          <a:p>
            <a:pPr lvl="2"/>
            <a:r>
              <a:rPr lang="en-US" altLang="en-US" b="1" dirty="0">
                <a:latin typeface="Arial" charset="0"/>
              </a:rPr>
              <a:t>Parameter file interface: </a:t>
            </a:r>
            <a:r>
              <a:rPr lang="en-US" altLang="en-US" dirty="0">
                <a:latin typeface="Arial" charset="0"/>
              </a:rPr>
              <a:t>Enables you to specify all command-line parameters in a parameter file. The only exception is the </a:t>
            </a:r>
            <a:r>
              <a:rPr lang="en-US" altLang="en-US" dirty="0">
                <a:latin typeface="Courier New" panose="02070309020205020404" pitchFamily="49" charset="0"/>
                <a:cs typeface="Courier New" panose="02070309020205020404" pitchFamily="49" charset="0"/>
              </a:rPr>
              <a:t>PARFILE</a:t>
            </a:r>
            <a:r>
              <a:rPr lang="en-US" altLang="en-US" dirty="0">
                <a:latin typeface="Arial" charset="0"/>
              </a:rPr>
              <a:t> parameter.</a:t>
            </a:r>
          </a:p>
          <a:p>
            <a:pPr lvl="2"/>
            <a:r>
              <a:rPr lang="en-US" altLang="en-US" b="1" dirty="0">
                <a:latin typeface="Arial" charset="0"/>
              </a:rPr>
              <a:t>Interactive-command interface: </a:t>
            </a:r>
            <a:r>
              <a:rPr lang="en-US" altLang="en-US" dirty="0">
                <a:latin typeface="Arial" charset="0"/>
              </a:rPr>
              <a:t>Stops logging in to the terminal and displays the export or import prompts, where you can enter various commands. This mode is enabled by pressing Ctrl + C during an export operation that is started with the command-line interface or the parameter file interface. Interactive-command mode is also enabled when you attach to an executing or stopped job.</a:t>
            </a:r>
          </a:p>
          <a:p>
            <a:pPr lvl="2"/>
            <a:r>
              <a:rPr lang="en-US" altLang="en-US" b="1" dirty="0">
                <a:latin typeface="Arial" charset="0"/>
              </a:rPr>
              <a:t>Oracle Enterprise Manager Cloud Control: </a:t>
            </a:r>
            <a:r>
              <a:rPr lang="en-US" altLang="en-US" dirty="0">
                <a:latin typeface="Arial" charset="0"/>
              </a:rPr>
              <a:t>Select Schema &gt; Database Export/Import. In the menu, select the export or import operation you want to execute.</a:t>
            </a:r>
          </a:p>
          <a:p>
            <a:pPr lvl="1"/>
            <a:r>
              <a:rPr lang="en-US" altLang="en-US" dirty="0">
                <a:latin typeface="Arial" charset="0"/>
              </a:rPr>
              <a:t>Data Pump Export and Import provide different modes for unloading and loading different portions of the database. The mode is specified on the command line by using the appropriate parameter. The available modes are also listed in the diagram in the slide.</a:t>
            </a:r>
          </a:p>
          <a:p>
            <a:pPr lvl="2"/>
            <a:r>
              <a:rPr lang="en-US" altLang="en-US" dirty="0">
                <a:latin typeface="Courier New" panose="02070309020205020404" pitchFamily="49" charset="0"/>
                <a:cs typeface="Courier New" panose="02070309020205020404" pitchFamily="49" charset="0"/>
              </a:rPr>
              <a:t>FULL=YES</a:t>
            </a:r>
            <a:r>
              <a:rPr lang="en-US" altLang="en-US" dirty="0">
                <a:latin typeface="Arial" charset="0"/>
              </a:rPr>
              <a:t>: All data and metadata of the CDB are to be exported. To perform a full export, you must have the </a:t>
            </a:r>
            <a:r>
              <a:rPr lang="en-US" altLang="en-US" dirty="0">
                <a:latin typeface="Courier New" panose="02070309020205020404" pitchFamily="49" charset="0"/>
                <a:cs typeface="Courier New" panose="02070309020205020404" pitchFamily="49" charset="0"/>
              </a:rPr>
              <a:t>DATAPUMP_EXP_FULL_DATABASE</a:t>
            </a:r>
            <a:r>
              <a:rPr lang="en-US" altLang="en-US" dirty="0">
                <a:latin typeface="Arial" charset="0"/>
              </a:rPr>
              <a:t> role.</a:t>
            </a:r>
          </a:p>
          <a:p>
            <a:pPr lvl="2"/>
            <a:r>
              <a:rPr lang="en-US" altLang="en-US" dirty="0">
                <a:latin typeface="Courier New" panose="02070309020205020404" pitchFamily="49" charset="0"/>
                <a:cs typeface="Courier New" panose="02070309020205020404" pitchFamily="49" charset="0"/>
              </a:rPr>
              <a:t>SCHEMAS=hr,oe</a:t>
            </a:r>
            <a:r>
              <a:rPr lang="en-US" altLang="en-US" dirty="0">
                <a:latin typeface="Arial" charset="0"/>
              </a:rPr>
              <a:t>: All data and metadata of the schemas are to be exported. This is the default mode for Export. By default, if you do not have the </a:t>
            </a:r>
            <a:r>
              <a:rPr lang="en-US" altLang="en-US" dirty="0">
                <a:latin typeface="Courier New" panose="02070309020205020404" pitchFamily="49" charset="0"/>
                <a:cs typeface="Courier New" panose="02070309020205020404" pitchFamily="49" charset="0"/>
              </a:rPr>
              <a:t>DATAPUMP_EXP_FULL_DATABASE</a:t>
            </a:r>
            <a:r>
              <a:rPr lang="en-US" altLang="en-US" dirty="0">
                <a:latin typeface="Arial" charset="0"/>
              </a:rPr>
              <a:t> role, then only your own schema gets exported. If you have the </a:t>
            </a:r>
            <a:r>
              <a:rPr lang="en-US" altLang="en-US" dirty="0">
                <a:latin typeface="Courier New" panose="02070309020205020404" pitchFamily="49" charset="0"/>
                <a:cs typeface="Courier New" panose="02070309020205020404" pitchFamily="49" charset="0"/>
              </a:rPr>
              <a:t>DATAPUMP_EXP_FULL_DATABASE</a:t>
            </a:r>
            <a:r>
              <a:rPr lang="en-US" altLang="en-US" dirty="0">
                <a:latin typeface="Arial" charset="0"/>
              </a:rPr>
              <a:t> role, then you can specify a list of schemas.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83E09684-9501-4AD5-A5A0-B5D36FD92242}"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99325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15 - </a:t>
            </a:r>
            <a:fld id="{8343A481-FCB0-4BAD-918C-5D462EBEF51A}" type="slidenum">
              <a:rPr lang="en-US" smtClean="0"/>
              <a:t>9</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dirty="0">
                <a:latin typeface="Courier New" panose="02070309020205020404" pitchFamily="49" charset="0"/>
                <a:cs typeface="Courier New" panose="02070309020205020404" pitchFamily="49" charset="0"/>
              </a:rPr>
              <a:t>TABLES=hr.employees</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oe.sales</a:t>
            </a:r>
            <a:r>
              <a:rPr lang="en-US" dirty="0">
                <a:latin typeface="Arial" charset="0"/>
                <a:cs typeface="Arial" charset="0"/>
              </a:rPr>
              <a:t>: Only the specified set of tables, partitions, and their dependent objects are unloaded.</a:t>
            </a:r>
          </a:p>
          <a:p>
            <a:pPr lvl="2" eaLnBrk="1" hangingPunct="1"/>
            <a:r>
              <a:rPr lang="en-US" dirty="0">
                <a:latin typeface="Courier New" panose="02070309020205020404" pitchFamily="49" charset="0"/>
                <a:cs typeface="Courier New" panose="02070309020205020404" pitchFamily="49" charset="0"/>
              </a:rPr>
              <a:t>TABLESPACES=tbs_app</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tbs2</a:t>
            </a:r>
            <a:r>
              <a:rPr lang="en-US" dirty="0">
                <a:latin typeface="Arial" charset="0"/>
                <a:cs typeface="Arial" charset="0"/>
              </a:rPr>
              <a:t>: Only the tables contained in a specified set of tablespaces are unloaded. If a table is unloaded, then its dependent objects are also unloaded. Both object metadata and data are unloaded.</a:t>
            </a:r>
          </a:p>
          <a:p>
            <a:pPr lvl="2" eaLnBrk="1" hangingPunct="1"/>
            <a:r>
              <a:rPr lang="en-US" dirty="0">
                <a:latin typeface="Courier New" panose="02070309020205020404" pitchFamily="49" charset="0"/>
                <a:cs typeface="Courier New" panose="02070309020205020404" pitchFamily="49" charset="0"/>
              </a:rPr>
              <a:t>TRANSPORT_TABLESPACES=tbs_app</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tbs2</a:t>
            </a:r>
            <a:r>
              <a:rPr lang="en-US" dirty="0">
                <a:latin typeface="Arial" charset="0"/>
                <a:cs typeface="Arial" charset="0"/>
              </a:rPr>
              <a:t>: Only object metadata contained in the tablespaces will be exported from the source database into the target database. The data is stored in data files. Because the data files do not get transported with the dump file, they should be copied to the target database before starting the import.</a:t>
            </a:r>
          </a:p>
          <a:p>
            <a:pPr lvl="2" eaLnBrk="1" hangingPunct="1"/>
            <a:r>
              <a:rPr lang="en-US" dirty="0">
                <a:latin typeface="Courier New" panose="02070309020205020404" pitchFamily="49" charset="0"/>
                <a:cs typeface="Courier New" panose="02070309020205020404" pitchFamily="49" charset="0"/>
              </a:rPr>
              <a:t>TRANSPORTABLE=ALWAYS</a:t>
            </a:r>
            <a:r>
              <a:rPr lang="en-US" dirty="0">
                <a:latin typeface="Arial" charset="0"/>
                <a:cs typeface="Arial" charset="0"/>
              </a:rPr>
              <a:t> and </a:t>
            </a:r>
            <a:r>
              <a:rPr lang="en-US" dirty="0">
                <a:latin typeface="Courier New" panose="02070309020205020404" pitchFamily="49" charset="0"/>
                <a:cs typeface="Courier New" panose="02070309020205020404" pitchFamily="49" charset="0"/>
              </a:rPr>
              <a:t>FULL=YES</a:t>
            </a:r>
            <a:r>
              <a:rPr lang="en-US" dirty="0">
                <a:latin typeface="Arial" charset="0"/>
                <a:cs typeface="Arial" charset="0"/>
              </a:rPr>
              <a:t>: Both modes used together export all objects and data necessary to create a complete copy of the database. To import the full transportable database, use the </a:t>
            </a:r>
            <a:r>
              <a:rPr lang="en-US" dirty="0">
                <a:latin typeface="Courier New" panose="02070309020205020404" pitchFamily="49" charset="0"/>
                <a:cs typeface="Courier New" panose="02070309020205020404" pitchFamily="49" charset="0"/>
              </a:rPr>
              <a:t>TRANSPORT_DATAFILES='datafile1','datafile2' </a:t>
            </a:r>
            <a:r>
              <a:rPr lang="en-US" dirty="0">
                <a:latin typeface="Arial" charset="0"/>
                <a:cs typeface="Arial" charset="0"/>
              </a:rPr>
              <a:t>parameter to tell import that it is a transportable-mode import and from which data files to get the actual data.</a:t>
            </a:r>
          </a:p>
        </p:txBody>
      </p:sp>
    </p:spTree>
    <p:extLst>
      <p:ext uri="{BB962C8B-B14F-4D97-AF65-F5344CB8AC3E}">
        <p14:creationId xmlns:p14="http://schemas.microsoft.com/office/powerpoint/2010/main" val="143409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DD9DEA6D-FB52-4C39-AD65-E25533C5014C}"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60021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D9DEA6D-FB52-4C39-AD65-E25533C5014C}"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423018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D9DEA6D-FB52-4C39-AD65-E25533C5014C}"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115487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D9DEA6D-FB52-4C39-AD65-E25533C5014C}"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200556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DEA6D-FB52-4C39-AD65-E25533C5014C}"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277147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DD9DEA6D-FB52-4C39-AD65-E25533C5014C}"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3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DD9DEA6D-FB52-4C39-AD65-E25533C5014C}"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86892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DD9DEA6D-FB52-4C39-AD65-E25533C5014C}"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149086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DEA6D-FB52-4C39-AD65-E25533C5014C}"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409399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DEA6D-FB52-4C39-AD65-E25533C5014C}"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41625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DEA6D-FB52-4C39-AD65-E25533C5014C}"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357334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DEA6D-FB52-4C39-AD65-E25533C5014C}"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1B616-7A3E-4D96-AF60-7B28E023F2BA}" type="slidenum">
              <a:rPr lang="" smtClean="0"/>
              <a:t>‹#›</a:t>
            </a:fld>
            <a:endParaRPr lang=""/>
          </a:p>
        </p:txBody>
      </p:sp>
    </p:spTree>
    <p:extLst>
      <p:ext uri="{BB962C8B-B14F-4D97-AF65-F5344CB8AC3E}">
        <p14:creationId xmlns:p14="http://schemas.microsoft.com/office/powerpoint/2010/main" val="146708885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www.oracle.com/pls/topic/lookup?ctx=cloud&amp;id=CSDBI-GUID-D1398B68-D9DD-4BEE-8A52-5BE108374E80" TargetMode="External"/><Relationship Id="rId5" Type="http://schemas.openxmlformats.org/officeDocument/2006/relationships/image" Target="../media/image1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057400"/>
            <a:ext cx="10512862" cy="1325563"/>
          </a:xfrm>
        </p:spPr>
        <p:txBody>
          <a:bodyPr/>
          <a:lstStyle/>
          <a:p>
            <a:r>
              <a:rPr lang="en-US" dirty="0"/>
              <a:t>Moving Data</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Data Pump Import </a:t>
            </a:r>
            <a:r>
              <a:rPr lang="en-US" dirty="0" smtClean="0"/>
              <a:t>Transformations</a:t>
            </a:r>
            <a:br>
              <a:rPr lang="en-US" dirty="0" smtClean="0"/>
            </a:br>
            <a:endParaRPr lang="en-US" altLang="es-MX" dirty="0"/>
          </a:p>
        </p:txBody>
      </p:sp>
      <p:sp>
        <p:nvSpPr>
          <p:cNvPr id="9219" name="Content Placeholder 9"/>
          <p:cNvSpPr>
            <a:spLocks noGrp="1"/>
          </p:cNvSpPr>
          <p:nvPr>
            <p:ph idx="1"/>
          </p:nvPr>
        </p:nvSpPr>
        <p:spPr>
          <a:xfrm>
            <a:off x="622138" y="1242485"/>
            <a:ext cx="10944549" cy="2988846"/>
          </a:xfrm>
        </p:spPr>
        <p:txBody>
          <a:bodyPr/>
          <a:lstStyle/>
          <a:p>
            <a:pPr>
              <a:defRPr/>
            </a:pPr>
            <a:r>
              <a:rPr lang="en-US" dirty="0">
                <a:latin typeface="+mn-lt"/>
              </a:rPr>
              <a:t>You can remap:</a:t>
            </a:r>
          </a:p>
          <a:p>
            <a:pPr lvl="1">
              <a:defRPr/>
            </a:pPr>
            <a:r>
              <a:rPr lang="en-US" dirty="0">
                <a:latin typeface="+mn-lt"/>
              </a:rPr>
              <a:t>Data files by using </a:t>
            </a:r>
            <a:r>
              <a:rPr lang="en-US" dirty="0">
                <a:latin typeface="Courier New" panose="02070309020205020404" pitchFamily="49" charset="0"/>
                <a:cs typeface="Courier New" panose="02070309020205020404" pitchFamily="49" charset="0"/>
              </a:rPr>
              <a:t>REMAP_DATAFILE</a:t>
            </a:r>
          </a:p>
          <a:p>
            <a:pPr lvl="1">
              <a:defRPr/>
            </a:pPr>
            <a:r>
              <a:rPr lang="en-US" dirty="0">
                <a:latin typeface="+mn-lt"/>
              </a:rPr>
              <a:t>Tablespaces by using </a:t>
            </a:r>
            <a:r>
              <a:rPr lang="en-US" dirty="0">
                <a:latin typeface="Courier New" panose="02070309020205020404" pitchFamily="49" charset="0"/>
                <a:cs typeface="Courier New" panose="02070309020205020404" pitchFamily="49" charset="0"/>
              </a:rPr>
              <a:t>REMAP_TABLESPACE</a:t>
            </a:r>
          </a:p>
          <a:p>
            <a:pPr lvl="1">
              <a:defRPr/>
            </a:pPr>
            <a:r>
              <a:rPr lang="en-US" dirty="0">
                <a:latin typeface="+mn-lt"/>
              </a:rPr>
              <a:t>Schemas by using </a:t>
            </a:r>
            <a:r>
              <a:rPr lang="en-US" dirty="0">
                <a:latin typeface="Courier New" panose="02070309020205020404" pitchFamily="49" charset="0"/>
                <a:cs typeface="Courier New" panose="02070309020205020404" pitchFamily="49" charset="0"/>
              </a:rPr>
              <a:t>REMAP_SCHEMA</a:t>
            </a:r>
          </a:p>
          <a:p>
            <a:pPr lvl="1">
              <a:defRPr/>
            </a:pPr>
            <a:r>
              <a:rPr lang="en-US" dirty="0">
                <a:latin typeface="+mn-lt"/>
              </a:rPr>
              <a:t>Tables by using </a:t>
            </a:r>
            <a:r>
              <a:rPr lang="en-US" dirty="0">
                <a:latin typeface="Courier New" panose="02070309020205020404" pitchFamily="49" charset="0"/>
                <a:cs typeface="Courier New" panose="02070309020205020404" pitchFamily="49" charset="0"/>
              </a:rPr>
              <a:t>REMAP_TABLE</a:t>
            </a:r>
          </a:p>
          <a:p>
            <a:pPr lvl="1">
              <a:defRPr/>
            </a:pPr>
            <a:r>
              <a:rPr lang="en-US" dirty="0">
                <a:latin typeface="+mn-lt"/>
              </a:rPr>
              <a:t>Data by using </a:t>
            </a:r>
            <a:r>
              <a:rPr lang="en-US" dirty="0">
                <a:latin typeface="Courier New" panose="02070309020205020404" pitchFamily="49" charset="0"/>
                <a:cs typeface="Courier New" panose="02070309020205020404" pitchFamily="49" charset="0"/>
              </a:rPr>
              <a:t>REMAP_DATA</a:t>
            </a:r>
          </a:p>
          <a:p>
            <a:pPr lvl="1">
              <a:defRPr/>
            </a:pPr>
            <a:r>
              <a:rPr lang="en-US" dirty="0">
                <a:latin typeface="+mn-lt"/>
              </a:rPr>
              <a:t>Directory by using </a:t>
            </a:r>
            <a:r>
              <a:rPr lang="en-US" dirty="0">
                <a:latin typeface="Courier New" panose="02070309020205020404" pitchFamily="49" charset="0"/>
                <a:cs typeface="Courier New" panose="02070309020205020404" pitchFamily="49" charset="0"/>
              </a:rPr>
              <a:t>REMAP_DIRECTORY</a:t>
            </a:r>
          </a:p>
        </p:txBody>
      </p:sp>
    </p:spTree>
    <p:custDataLst>
      <p:tags r:id="rId1"/>
    </p:custDataLst>
    <p:extLst>
      <p:ext uri="{BB962C8B-B14F-4D97-AF65-F5344CB8AC3E}">
        <p14:creationId xmlns:p14="http://schemas.microsoft.com/office/powerpoint/2010/main" val="15412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222583"/>
            <a:ext cx="10285630" cy="549274"/>
          </a:xfrm>
        </p:spPr>
        <p:txBody>
          <a:bodyPr>
            <a:normAutofit fontScale="90000"/>
          </a:bodyPr>
          <a:lstStyle/>
          <a:p>
            <a:pPr eaLnBrk="1" hangingPunct="1"/>
            <a:r>
              <a:rPr lang="en-US" dirty="0"/>
              <a:t>SQL Loader: Overview</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412" y="771857"/>
            <a:ext cx="7400000" cy="5314286"/>
          </a:xfrm>
          <a:prstGeom prst="rect">
            <a:avLst/>
          </a:prstGeom>
        </p:spPr>
      </p:pic>
    </p:spTree>
    <p:custDataLst>
      <p:tags r:id="rId1"/>
    </p:custDataLst>
    <p:extLst>
      <p:ext uri="{BB962C8B-B14F-4D97-AF65-F5344CB8AC3E}">
        <p14:creationId xmlns:p14="http://schemas.microsoft.com/office/powerpoint/2010/main" val="424853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0666768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Comparing Loading </a:t>
            </a:r>
            <a:r>
              <a:rPr lang="en-US" dirty="0" smtClean="0"/>
              <a:t>Methods</a:t>
            </a:r>
            <a:br>
              <a:rPr lang="en-US" dirty="0" smtClean="0"/>
            </a:br>
            <a:endParaRPr lang="en-US" dirty="0"/>
          </a:p>
        </p:txBody>
      </p:sp>
      <p:graphicFrame>
        <p:nvGraphicFramePr>
          <p:cNvPr id="163281" name="Group 465"/>
          <p:cNvGraphicFramePr>
            <a:graphicFrameLocks noGrp="1"/>
          </p:cNvGraphicFramePr>
          <p:nvPr>
            <p:extLst>
              <p:ext uri="{D42A27DB-BD31-4B8C-83A1-F6EECF244321}">
                <p14:modId xmlns:p14="http://schemas.microsoft.com/office/powerpoint/2010/main" val="3859479967"/>
              </p:ext>
            </p:extLst>
          </p:nvPr>
        </p:nvGraphicFramePr>
        <p:xfrm>
          <a:off x="991813" y="1286934"/>
          <a:ext cx="10205198" cy="4372928"/>
        </p:xfrm>
        <a:graphic>
          <a:graphicData uri="http://schemas.openxmlformats.org/drawingml/2006/table">
            <a:tbl>
              <a:tblPr firstRow="1" firstCol="1" bandRow="1">
                <a:tableStyleId>{5FD0F851-EC5A-4D38-B0AD-8093EC10F338}</a:tableStyleId>
              </a:tblPr>
              <a:tblGrid>
                <a:gridCol w="5104653">
                  <a:extLst>
                    <a:ext uri="{9D8B030D-6E8A-4147-A177-3AD203B41FA5}">
                      <a16:colId xmlns:a16="http://schemas.microsoft.com/office/drawing/2014/main" xmlns="" val="20000"/>
                    </a:ext>
                  </a:extLst>
                </a:gridCol>
                <a:gridCol w="5100545">
                  <a:extLst>
                    <a:ext uri="{9D8B030D-6E8A-4147-A177-3AD203B41FA5}">
                      <a16:colId xmlns:a16="http://schemas.microsoft.com/office/drawing/2014/main" xmlns=""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Conventional Load</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Direct Path Load</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Uses </a:t>
                      </a:r>
                      <a:r>
                        <a:rPr kumimoji="0" lang="en-US" sz="18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COMMIT</a:t>
                      </a:r>
                      <a:endPar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Uses data saves (faster operation)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Always generates redo entries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Generates redo only under specific conditions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Enforces all constraints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Enforces only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PRIMARY</a:t>
                      </a:r>
                      <a:r>
                        <a:rPr kumimoji="0" lang="en-US" sz="1800" u="none" strike="noStrike" cap="none" normalizeH="0" baseline="0" dirty="0">
                          <a:ln>
                            <a:noFill/>
                          </a:ln>
                          <a:solidFill>
                            <a:srgbClr val="000000"/>
                          </a:solidFill>
                          <a:effectLst/>
                        </a:rPr>
                        <a:t>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KEY</a:t>
                      </a:r>
                      <a:r>
                        <a:rPr kumimoji="0" lang="en-US" sz="1800" u="none" strike="noStrike" cap="none" normalizeH="0" baseline="0" dirty="0">
                          <a:ln>
                            <a:noFill/>
                          </a:ln>
                          <a:solidFill>
                            <a:srgbClr val="000000"/>
                          </a:solidFill>
                          <a:effectLst/>
                        </a:rPr>
                        <a:t>,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UNIQUE</a:t>
                      </a:r>
                      <a:r>
                        <a:rPr kumimoji="0" lang="en-US" sz="1800" u="none" strike="noStrike" cap="none" normalizeH="0" baseline="0" dirty="0">
                          <a:ln>
                            <a:noFill/>
                          </a:ln>
                          <a:solidFill>
                            <a:srgbClr val="000000"/>
                          </a:solidFill>
                          <a:effectLst/>
                        </a:rPr>
                        <a:t>, and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a:t>
                      </a:r>
                      <a:r>
                        <a:rPr kumimoji="0" lang="en-US" sz="1800" u="none" strike="noStrike" cap="none" normalizeH="0" baseline="0" dirty="0">
                          <a:ln>
                            <a:noFill/>
                          </a:ln>
                          <a:solidFill>
                            <a:srgbClr val="000000"/>
                          </a:solidFill>
                          <a:effectLst/>
                        </a:rPr>
                        <a:t>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t>
                      </a:r>
                      <a:r>
                        <a:rPr kumimoji="0" lang="en-US" sz="1800" u="none" strike="noStrike" cap="none" normalizeH="0" baseline="0" dirty="0">
                          <a:ln>
                            <a:noFill/>
                          </a:ln>
                          <a:solidFill>
                            <a:srgbClr val="000000"/>
                          </a:solidFill>
                          <a:effectLst/>
                        </a:rPr>
                        <a:t> constraints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Fires </a:t>
                      </a:r>
                      <a:r>
                        <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a:t>
                      </a:r>
                      <a:r>
                        <a:rPr kumimoji="0" lang="en-US" sz="1800" b="0" i="0" u="none" strike="noStrike" cap="none" normalizeH="0" baseline="0" dirty="0">
                          <a:ln>
                            <a:noFill/>
                          </a:ln>
                          <a:solidFill>
                            <a:srgbClr val="000000"/>
                          </a:solidFill>
                          <a:effectLst/>
                          <a:latin typeface="Arial" pitchFamily="34" charset="0"/>
                        </a:rPr>
                        <a:t> triggers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Does not fire </a:t>
                      </a:r>
                      <a:r>
                        <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a:t>
                      </a:r>
                      <a:r>
                        <a:rPr kumimoji="0" lang="en-US" sz="1800" b="0" i="0" u="none" strike="noStrike" cap="none" normalizeH="0" baseline="0" dirty="0">
                          <a:ln>
                            <a:noFill/>
                          </a:ln>
                          <a:solidFill>
                            <a:srgbClr val="000000"/>
                          </a:solidFill>
                          <a:effectLst/>
                          <a:latin typeface="Arial" pitchFamily="34" charset="0"/>
                        </a:rPr>
                        <a:t> triggers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361821198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Can load into clustered tables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Does not load into clusters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40286077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Allows other users to modify tables during load operation</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Prevents other users from making changes to tables during load operation</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2804775057"/>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Maintains index entries on each insert</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Merges new index entries at the end of the load</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a16="http://schemas.microsoft.com/office/drawing/2014/main" xmlns="" val="4225890043"/>
                  </a:ext>
                </a:extLst>
              </a:tr>
            </a:tbl>
          </a:graphicData>
        </a:graphic>
      </p:graphicFrame>
    </p:spTree>
    <p:custDataLst>
      <p:tags r:id="rId1"/>
    </p:custDataLst>
    <p:extLst>
      <p:ext uri="{BB962C8B-B14F-4D97-AF65-F5344CB8AC3E}">
        <p14:creationId xmlns:p14="http://schemas.microsoft.com/office/powerpoint/2010/main" val="132885041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Data Save Feature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068" y="2362200"/>
            <a:ext cx="9762688" cy="2143029"/>
          </a:xfrm>
          <a:prstGeom prst="rect">
            <a:avLst/>
          </a:prstGeom>
        </p:spPr>
      </p:pic>
    </p:spTree>
    <p:custDataLst>
      <p:tags r:id="rId1"/>
    </p:custDataLst>
    <p:extLst>
      <p:ext uri="{BB962C8B-B14F-4D97-AF65-F5344CB8AC3E}">
        <p14:creationId xmlns:p14="http://schemas.microsoft.com/office/powerpoint/2010/main" val="18910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Express Mode</a:t>
            </a:r>
            <a:endParaRPr lang="en-US" altLang="es-MX" dirty="0"/>
          </a:p>
        </p:txBody>
      </p:sp>
      <p:sp>
        <p:nvSpPr>
          <p:cNvPr id="9219" name="Content Placeholder 9"/>
          <p:cNvSpPr>
            <a:spLocks noGrp="1"/>
          </p:cNvSpPr>
          <p:nvPr>
            <p:ph idx="1"/>
          </p:nvPr>
        </p:nvSpPr>
        <p:spPr>
          <a:xfrm>
            <a:off x="622138" y="1242485"/>
            <a:ext cx="10944549" cy="2111682"/>
          </a:xfrm>
        </p:spPr>
        <p:txBody>
          <a:bodyPr/>
          <a:lstStyle/>
          <a:p>
            <a:pPr lvl="1">
              <a:buClr>
                <a:schemeClr val="accent1"/>
              </a:buClr>
              <a:defRPr/>
            </a:pPr>
            <a:r>
              <a:rPr lang="en-US" dirty="0"/>
              <a:t>Specify a table name to initiate an Express Mode load.</a:t>
            </a:r>
          </a:p>
          <a:p>
            <a:pPr lvl="1">
              <a:buClr>
                <a:schemeClr val="accent1"/>
              </a:buClr>
              <a:defRPr/>
            </a:pPr>
            <a:r>
              <a:rPr lang="en-US" dirty="0"/>
              <a:t>Table columns must be scalar data types (character, number, or datetime).</a:t>
            </a:r>
          </a:p>
          <a:p>
            <a:pPr lvl="1">
              <a:buClr>
                <a:schemeClr val="accent1"/>
              </a:buClr>
              <a:defRPr/>
            </a:pPr>
            <a:r>
              <a:rPr lang="en-US" dirty="0"/>
              <a:t>A data file can contain only delimited character data.</a:t>
            </a:r>
          </a:p>
          <a:p>
            <a:pPr lvl="1">
              <a:buClr>
                <a:schemeClr val="accent1"/>
              </a:buClr>
              <a:defRPr/>
            </a:pPr>
            <a:r>
              <a:rPr lang="en-US" dirty="0"/>
              <a:t>SQL*Loader uses table column definitions to determine input data types.</a:t>
            </a:r>
          </a:p>
          <a:p>
            <a:pPr lvl="1">
              <a:buClr>
                <a:schemeClr val="accent1"/>
              </a:buClr>
              <a:defRPr/>
            </a:pPr>
            <a:r>
              <a:rPr lang="en-US" dirty="0"/>
              <a:t>There is no need to create a control file.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2031" y="3705457"/>
            <a:ext cx="8704762" cy="1857143"/>
          </a:xfrm>
          <a:prstGeom prst="rect">
            <a:avLst/>
          </a:prstGeom>
        </p:spPr>
      </p:pic>
    </p:spTree>
    <p:custDataLst>
      <p:tags r:id="rId1"/>
    </p:custDataLst>
    <p:extLst>
      <p:ext uri="{BB962C8B-B14F-4D97-AF65-F5344CB8AC3E}">
        <p14:creationId xmlns:p14="http://schemas.microsoft.com/office/powerpoint/2010/main" val="351200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152400"/>
            <a:ext cx="10361830" cy="625474"/>
          </a:xfrm>
        </p:spPr>
        <p:txBody>
          <a:bodyPr>
            <a:normAutofit fontScale="90000"/>
          </a:bodyPr>
          <a:lstStyle/>
          <a:p>
            <a:pPr eaLnBrk="1" hangingPunct="1"/>
            <a:r>
              <a:rPr lang="en-US" dirty="0"/>
              <a:t>External Tables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174" y="1138524"/>
            <a:ext cx="8590476" cy="4580952"/>
          </a:xfrm>
          <a:prstGeom prst="rect">
            <a:avLst/>
          </a:prstGeom>
        </p:spPr>
      </p:pic>
    </p:spTree>
    <p:custDataLst>
      <p:tags r:id="rId1"/>
    </p:custDataLst>
    <p:extLst>
      <p:ext uri="{BB962C8B-B14F-4D97-AF65-F5344CB8AC3E}">
        <p14:creationId xmlns:p14="http://schemas.microsoft.com/office/powerpoint/2010/main" val="271942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External Table Benefits</a:t>
            </a:r>
            <a:endParaRPr lang="en-US" altLang="es-MX" dirty="0"/>
          </a:p>
        </p:txBody>
      </p:sp>
      <p:sp>
        <p:nvSpPr>
          <p:cNvPr id="9219" name="Content Placeholder 9"/>
          <p:cNvSpPr>
            <a:spLocks noGrp="1"/>
          </p:cNvSpPr>
          <p:nvPr>
            <p:ph idx="1"/>
          </p:nvPr>
        </p:nvSpPr>
        <p:spPr>
          <a:xfrm>
            <a:off x="622138" y="1242485"/>
            <a:ext cx="10944549" cy="1996266"/>
          </a:xfrm>
        </p:spPr>
        <p:txBody>
          <a:bodyPr/>
          <a:lstStyle/>
          <a:p>
            <a:pPr lvl="1">
              <a:buClr>
                <a:schemeClr val="accent1"/>
              </a:buClr>
              <a:defRPr/>
            </a:pPr>
            <a:r>
              <a:rPr lang="en-US" dirty="0"/>
              <a:t>Data can be used directly from the external file or loaded into another database.</a:t>
            </a:r>
          </a:p>
          <a:p>
            <a:pPr lvl="1">
              <a:buClr>
                <a:schemeClr val="accent1"/>
              </a:buClr>
              <a:defRPr/>
            </a:pPr>
            <a:r>
              <a:rPr lang="en-US" dirty="0"/>
              <a:t>External data can be queried and joined directly in parallel with tables residing in the database, without requiring it to be loaded first.</a:t>
            </a:r>
          </a:p>
          <a:p>
            <a:pPr lvl="1">
              <a:buClr>
                <a:schemeClr val="accent1"/>
              </a:buClr>
              <a:defRPr/>
            </a:pPr>
            <a:r>
              <a:rPr lang="en-US" dirty="0"/>
              <a:t>The results of a complex query can be unloaded to an external file.</a:t>
            </a:r>
          </a:p>
          <a:p>
            <a:pPr lvl="1">
              <a:buClr>
                <a:schemeClr val="accent1"/>
              </a:buClr>
              <a:defRPr/>
            </a:pPr>
            <a:r>
              <a:rPr lang="en-US" dirty="0"/>
              <a:t>You can combine generated files from different sources for loading purposes.</a:t>
            </a:r>
          </a:p>
        </p:txBody>
      </p:sp>
    </p:spTree>
    <p:custDataLst>
      <p:tags r:id="rId1"/>
    </p:custDataLst>
    <p:extLst>
      <p:ext uri="{BB962C8B-B14F-4D97-AF65-F5344CB8AC3E}">
        <p14:creationId xmlns:p14="http://schemas.microsoft.com/office/powerpoint/2010/main" val="325052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293812" y="1066800"/>
            <a:ext cx="8262606" cy="4987017"/>
            <a:chOff x="761209" y="855663"/>
            <a:chExt cx="5485646" cy="3351609"/>
          </a:xfrm>
        </p:grpSpPr>
        <p:sp>
          <p:nvSpPr>
            <p:cNvPr id="50" name="Freeform 49"/>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51" name="Rounded Rectangle 50"/>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608012" y="457200"/>
            <a:ext cx="10515600" cy="76200"/>
          </a:xfrm>
        </p:spPr>
        <p:txBody>
          <a:bodyPr>
            <a:normAutofit fontScale="90000"/>
          </a:bodyPr>
          <a:lstStyle/>
          <a:p>
            <a:r>
              <a:rPr lang="en-US" dirty="0"/>
              <a:t>Migrating to Oracle Database Cloud Service: Considerations</a:t>
            </a:r>
            <a:endParaRPr lang="en-US" altLang="es-MX" dirty="0"/>
          </a:p>
        </p:txBody>
      </p:sp>
      <p:sp>
        <p:nvSpPr>
          <p:cNvPr id="9219" name="Content Placeholder 9"/>
          <p:cNvSpPr>
            <a:spLocks noGrp="1"/>
          </p:cNvSpPr>
          <p:nvPr>
            <p:ph idx="1"/>
          </p:nvPr>
        </p:nvSpPr>
        <p:spPr>
          <a:xfrm>
            <a:off x="1998369" y="1242409"/>
            <a:ext cx="6789113" cy="4458479"/>
          </a:xfrm>
        </p:spPr>
        <p:txBody>
          <a:bodyPr/>
          <a:lstStyle/>
          <a:p>
            <a:r>
              <a:rPr lang="en-US" sz="2000" dirty="0"/>
              <a:t>Some of the characteristics and factors to consider when choosing a migration method are:</a:t>
            </a:r>
          </a:p>
          <a:p>
            <a:pPr lvl="1"/>
            <a:r>
              <a:rPr lang="en-US" sz="2000" dirty="0"/>
              <a:t>On-premises database version</a:t>
            </a:r>
          </a:p>
          <a:p>
            <a:pPr lvl="1"/>
            <a:r>
              <a:rPr lang="en-US" sz="2000" dirty="0"/>
              <a:t>Oracle Database Cloud database version</a:t>
            </a:r>
          </a:p>
          <a:p>
            <a:pPr lvl="1"/>
            <a:r>
              <a:rPr lang="en-US" sz="2000" dirty="0"/>
              <a:t>On-premises host operating system and version</a:t>
            </a:r>
          </a:p>
          <a:p>
            <a:pPr lvl="1"/>
            <a:r>
              <a:rPr lang="en-US" sz="2000" dirty="0"/>
              <a:t>On-premises database character set</a:t>
            </a:r>
          </a:p>
          <a:p>
            <a:pPr lvl="1"/>
            <a:r>
              <a:rPr lang="en-US" sz="2000" dirty="0"/>
              <a:t>Quantity of data, including indexes</a:t>
            </a:r>
          </a:p>
          <a:p>
            <a:pPr lvl="1"/>
            <a:r>
              <a:rPr lang="en-US" sz="2000" dirty="0"/>
              <a:t>Data types used in the on-premises database</a:t>
            </a:r>
          </a:p>
          <a:p>
            <a:pPr lvl="1"/>
            <a:r>
              <a:rPr lang="en-US" sz="2000" dirty="0"/>
              <a:t>Storage for data staging</a:t>
            </a:r>
          </a:p>
          <a:p>
            <a:pPr lvl="1"/>
            <a:r>
              <a:rPr lang="en-US" sz="2000" dirty="0"/>
              <a:t>Acceptable length of system outage</a:t>
            </a:r>
          </a:p>
          <a:p>
            <a:pPr lvl="1"/>
            <a:r>
              <a:rPr lang="en-US" sz="2000" dirty="0"/>
              <a:t>Network bandwidth</a:t>
            </a:r>
          </a:p>
        </p:txBody>
      </p:sp>
      <p:grpSp>
        <p:nvGrpSpPr>
          <p:cNvPr id="9221" name="Group 9220"/>
          <p:cNvGrpSpPr/>
          <p:nvPr/>
        </p:nvGrpSpPr>
        <p:grpSpPr>
          <a:xfrm>
            <a:off x="7924028" y="2221133"/>
            <a:ext cx="3199584" cy="2285076"/>
            <a:chOff x="5486400" y="2346024"/>
            <a:chExt cx="2904378" cy="2074247"/>
          </a:xfrm>
        </p:grpSpPr>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l="14583" t="27083" r="14583" b="27083"/>
            <a:stretch/>
          </p:blipFill>
          <p:spPr>
            <a:xfrm>
              <a:off x="5799976" y="2346024"/>
              <a:ext cx="2590802" cy="1676402"/>
            </a:xfrm>
            <a:prstGeom prst="rect">
              <a:avLst/>
            </a:prstGeom>
          </p:spPr>
        </p:pic>
        <p:grpSp>
          <p:nvGrpSpPr>
            <p:cNvPr id="9217" name="Group 9216"/>
            <p:cNvGrpSpPr/>
            <p:nvPr/>
          </p:nvGrpSpPr>
          <p:grpSpPr>
            <a:xfrm>
              <a:off x="5486400" y="3486150"/>
              <a:ext cx="934121" cy="934121"/>
              <a:chOff x="5789633" y="2976569"/>
              <a:chExt cx="934121" cy="934121"/>
            </a:xfrm>
          </p:grpSpPr>
          <p:sp>
            <p:nvSpPr>
              <p:cNvPr id="28" name="Oval 27"/>
              <p:cNvSpPr/>
              <p:nvPr/>
            </p:nvSpPr>
            <p:spPr bwMode="auto">
              <a:xfrm>
                <a:off x="5789633" y="2976569"/>
                <a:ext cx="934121" cy="934121"/>
              </a:xfrm>
              <a:prstGeom prst="ellipse">
                <a:avLst/>
              </a:prstGeom>
              <a:solidFill>
                <a:schemeClr val="accent5"/>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pic>
            <p:nvPicPr>
              <p:cNvPr id="53" name="Picture Placeholder 13"/>
              <p:cNvPicPr>
                <a:picLocks noChangeAspect="1"/>
              </p:cNvPicPr>
              <p:nvPr/>
            </p:nvPicPr>
            <p:blipFill rotWithShape="1">
              <a:blip r:embed="rId5" cstate="print">
                <a:extLst>
                  <a:ext uri="{28A0092B-C50C-407E-A947-70E740481C1C}">
                    <a14:useLocalDpi xmlns:a14="http://schemas.microsoft.com/office/drawing/2010/main" val="0"/>
                  </a:ext>
                </a:extLst>
              </a:blip>
              <a:srcRect l="16705" t="11227" r="16705" b="11227"/>
              <a:stretch/>
            </p:blipFill>
            <p:spPr>
              <a:xfrm>
                <a:off x="6009235" y="3155414"/>
                <a:ext cx="494917" cy="576430"/>
              </a:xfrm>
              <a:prstGeom prst="rect">
                <a:avLst/>
              </a:prstGeom>
            </p:spPr>
          </p:pic>
        </p:grpSp>
        <p:grpSp>
          <p:nvGrpSpPr>
            <p:cNvPr id="9216" name="Group 9215"/>
            <p:cNvGrpSpPr/>
            <p:nvPr/>
          </p:nvGrpSpPr>
          <p:grpSpPr>
            <a:xfrm>
              <a:off x="5907701" y="3333750"/>
              <a:ext cx="654025" cy="493131"/>
              <a:chOff x="6182433" y="2769509"/>
              <a:chExt cx="654025" cy="493131"/>
            </a:xfrm>
          </p:grpSpPr>
          <p:grpSp>
            <p:nvGrpSpPr>
              <p:cNvPr id="31" name="Group 30"/>
              <p:cNvGrpSpPr/>
              <p:nvPr/>
            </p:nvGrpSpPr>
            <p:grpSpPr>
              <a:xfrm rot="20700000">
                <a:off x="6182433" y="2806617"/>
                <a:ext cx="654025" cy="417768"/>
                <a:chOff x="4677050" y="3314581"/>
                <a:chExt cx="1128890" cy="718902"/>
              </a:xfrm>
            </p:grpSpPr>
            <p:sp>
              <p:nvSpPr>
                <p:cNvPr id="33" name="Freeform 32"/>
                <p:cNvSpPr/>
                <p:nvPr/>
              </p:nvSpPr>
              <p:spPr bwMode="auto">
                <a:xfrm rot="18900000">
                  <a:off x="4971114" y="3612329"/>
                  <a:ext cx="834826" cy="421154"/>
                </a:xfrm>
                <a:custGeom>
                  <a:avLst/>
                  <a:gdLst>
                    <a:gd name="connsiteX0" fmla="*/ 833298 w 834826"/>
                    <a:gd name="connsiteY0" fmla="*/ 0 h 421154"/>
                    <a:gd name="connsiteX1" fmla="*/ 834731 w 834826"/>
                    <a:gd name="connsiteY1" fmla="*/ 12258 h 421154"/>
                    <a:gd name="connsiteX2" fmla="*/ 718677 w 834826"/>
                    <a:gd name="connsiteY2" fmla="*/ 305005 h 421154"/>
                    <a:gd name="connsiteX3" fmla="*/ 127977 w 834826"/>
                    <a:gd name="connsiteY3" fmla="*/ 292437 h 421154"/>
                    <a:gd name="connsiteX4" fmla="*/ 8698 w 834826"/>
                    <a:gd name="connsiteY4" fmla="*/ 74423 h 421154"/>
                    <a:gd name="connsiteX5" fmla="*/ 0 w 834826"/>
                    <a:gd name="connsiteY5" fmla="*/ 0 h 421154"/>
                    <a:gd name="connsiteX6" fmla="*/ 833298 w 834826"/>
                    <a:gd name="connsiteY6" fmla="*/ 0 h 42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26" h="421154">
                      <a:moveTo>
                        <a:pt x="833298" y="0"/>
                      </a:moveTo>
                      <a:lnTo>
                        <a:pt x="834731" y="12258"/>
                      </a:lnTo>
                      <a:cubicBezTo>
                        <a:pt x="837005" y="119154"/>
                        <a:pt x="798500" y="225182"/>
                        <a:pt x="718677" y="305005"/>
                      </a:cubicBezTo>
                      <a:cubicBezTo>
                        <a:pt x="559030" y="464652"/>
                        <a:pt x="294565" y="459025"/>
                        <a:pt x="127977" y="292437"/>
                      </a:cubicBezTo>
                      <a:cubicBezTo>
                        <a:pt x="65506" y="229967"/>
                        <a:pt x="25671" y="153732"/>
                        <a:pt x="8698" y="74423"/>
                      </a:cubicBezTo>
                      <a:lnTo>
                        <a:pt x="0" y="0"/>
                      </a:lnTo>
                      <a:lnTo>
                        <a:pt x="833298" y="0"/>
                      </a:lnTo>
                      <a:close/>
                    </a:path>
                  </a:pathLst>
                </a:custGeom>
                <a:solidFill>
                  <a:srgbClr val="2B6C2E"/>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4" name="Freeform 33"/>
                <p:cNvSpPr/>
                <p:nvPr/>
              </p:nvSpPr>
              <p:spPr bwMode="auto">
                <a:xfrm rot="18900000">
                  <a:off x="4677050" y="3314581"/>
                  <a:ext cx="834040" cy="422031"/>
                </a:xfrm>
                <a:custGeom>
                  <a:avLst/>
                  <a:gdLst>
                    <a:gd name="connsiteX0" fmla="*/ 706850 w 834039"/>
                    <a:gd name="connsiteY0" fmla="*/ 128717 h 414412"/>
                    <a:gd name="connsiteX1" fmla="*/ 826128 w 834039"/>
                    <a:gd name="connsiteY1" fmla="*/ 346732 h 414412"/>
                    <a:gd name="connsiteX2" fmla="*/ 834039 w 834039"/>
                    <a:gd name="connsiteY2" fmla="*/ 414412 h 414412"/>
                    <a:gd name="connsiteX3" fmla="*/ 741 w 834039"/>
                    <a:gd name="connsiteY3" fmla="*/ 414412 h 414412"/>
                    <a:gd name="connsiteX4" fmla="*/ 96 w 834039"/>
                    <a:gd name="connsiteY4" fmla="*/ 408896 h 414412"/>
                    <a:gd name="connsiteX5" fmla="*/ 116150 w 834039"/>
                    <a:gd name="connsiteY5" fmla="*/ 116149 h 414412"/>
                    <a:gd name="connsiteX6" fmla="*/ 706850 w 834039"/>
                    <a:gd name="connsiteY6" fmla="*/ 128717 h 4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039" h="414412">
                      <a:moveTo>
                        <a:pt x="706850" y="128717"/>
                      </a:moveTo>
                      <a:cubicBezTo>
                        <a:pt x="769320" y="191188"/>
                        <a:pt x="809156" y="267422"/>
                        <a:pt x="826128" y="346732"/>
                      </a:cubicBezTo>
                      <a:lnTo>
                        <a:pt x="834039" y="414412"/>
                      </a:lnTo>
                      <a:lnTo>
                        <a:pt x="741" y="414412"/>
                      </a:lnTo>
                      <a:lnTo>
                        <a:pt x="96" y="408896"/>
                      </a:lnTo>
                      <a:cubicBezTo>
                        <a:pt x="-2179" y="302001"/>
                        <a:pt x="36326" y="195973"/>
                        <a:pt x="116150" y="116149"/>
                      </a:cubicBezTo>
                      <a:cubicBezTo>
                        <a:pt x="275797" y="-43498"/>
                        <a:pt x="540262" y="-37871"/>
                        <a:pt x="706850" y="128717"/>
                      </a:cubicBezTo>
                      <a:close/>
                    </a:path>
                  </a:pathLst>
                </a:custGeom>
                <a:solidFill>
                  <a:srgbClr val="3A913E"/>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solidFill>
                      <a:srgbClr val="2B6C2E"/>
                    </a:solidFill>
                    <a:latin typeface="Arial" pitchFamily="34" charset="0"/>
                  </a:endParaRPr>
                </a:p>
              </p:txBody>
            </p:sp>
            <p:sp>
              <p:nvSpPr>
                <p:cNvPr id="35" name="Freeform 34"/>
                <p:cNvSpPr/>
                <p:nvPr/>
              </p:nvSpPr>
              <p:spPr bwMode="auto">
                <a:xfrm rot="2700000">
                  <a:off x="5040776" y="3481088"/>
                  <a:ext cx="468074" cy="488382"/>
                </a:xfrm>
                <a:custGeom>
                  <a:avLst/>
                  <a:gdLst>
                    <a:gd name="connsiteX0" fmla="*/ 342560 w 685307"/>
                    <a:gd name="connsiteY0" fmla="*/ 0 h 590942"/>
                    <a:gd name="connsiteX1" fmla="*/ 685307 w 685307"/>
                    <a:gd name="connsiteY1" fmla="*/ 590942 h 590942"/>
                    <a:gd name="connsiteX2" fmla="*/ 333685 w 685307"/>
                    <a:gd name="connsiteY2" fmla="*/ 441348 h 590942"/>
                    <a:gd name="connsiteX3" fmla="*/ 0 w 685307"/>
                    <a:gd name="connsiteY3" fmla="*/ 590622 h 590942"/>
                    <a:gd name="connsiteX4" fmla="*/ 342560 w 685307"/>
                    <a:gd name="connsiteY4" fmla="*/ 0 h 59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307" h="590942">
                      <a:moveTo>
                        <a:pt x="342560" y="0"/>
                      </a:moveTo>
                      <a:lnTo>
                        <a:pt x="685307" y="590942"/>
                      </a:lnTo>
                      <a:lnTo>
                        <a:pt x="333685" y="441348"/>
                      </a:lnTo>
                      <a:lnTo>
                        <a:pt x="0" y="590622"/>
                      </a:lnTo>
                      <a:lnTo>
                        <a:pt x="342560" y="0"/>
                      </a:lnTo>
                      <a:close/>
                    </a:path>
                  </a:pathLst>
                </a:custGeom>
                <a:gradFill flip="none" rotWithShape="1">
                  <a:gsLst>
                    <a:gs pos="4000">
                      <a:schemeClr val="tx1">
                        <a:lumMod val="50000"/>
                      </a:schemeClr>
                    </a:gs>
                    <a:gs pos="100000">
                      <a:srgbClr val="2B6C2E"/>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6" name="Freeform 35"/>
                <p:cNvSpPr/>
                <p:nvPr/>
              </p:nvSpPr>
              <p:spPr bwMode="auto">
                <a:xfrm rot="2700000">
                  <a:off x="5012170" y="3432459"/>
                  <a:ext cx="468074" cy="488382"/>
                </a:xfrm>
                <a:custGeom>
                  <a:avLst/>
                  <a:gdLst>
                    <a:gd name="connsiteX0" fmla="*/ 342560 w 685307"/>
                    <a:gd name="connsiteY0" fmla="*/ 0 h 590942"/>
                    <a:gd name="connsiteX1" fmla="*/ 685307 w 685307"/>
                    <a:gd name="connsiteY1" fmla="*/ 590942 h 590942"/>
                    <a:gd name="connsiteX2" fmla="*/ 333685 w 685307"/>
                    <a:gd name="connsiteY2" fmla="*/ 441348 h 590942"/>
                    <a:gd name="connsiteX3" fmla="*/ 0 w 685307"/>
                    <a:gd name="connsiteY3" fmla="*/ 590622 h 590942"/>
                    <a:gd name="connsiteX4" fmla="*/ 342560 w 685307"/>
                    <a:gd name="connsiteY4" fmla="*/ 0 h 59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307" h="590942">
                      <a:moveTo>
                        <a:pt x="342560" y="0"/>
                      </a:moveTo>
                      <a:lnTo>
                        <a:pt x="685307" y="590942"/>
                      </a:lnTo>
                      <a:lnTo>
                        <a:pt x="333685" y="441348"/>
                      </a:lnTo>
                      <a:lnTo>
                        <a:pt x="0" y="590622"/>
                      </a:lnTo>
                      <a:lnTo>
                        <a:pt x="342560" y="0"/>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32" name="Oval 31"/>
              <p:cNvSpPr/>
              <p:nvPr/>
            </p:nvSpPr>
            <p:spPr bwMode="auto">
              <a:xfrm>
                <a:off x="6258199" y="2769509"/>
                <a:ext cx="511118" cy="493131"/>
              </a:xfrm>
              <a:prstGeom prst="ellipse">
                <a:avLst/>
              </a:prstGeom>
              <a:noFill/>
              <a:ln w="28575" cap="flat" cmpd="sng" algn="ctr">
                <a:solidFill>
                  <a:schemeClr val="bg1"/>
                </a:solid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grpSp>
    </p:spTree>
    <p:custDataLst>
      <p:tags r:id="rId1"/>
    </p:custDataLst>
    <p:extLst>
      <p:ext uri="{BB962C8B-B14F-4D97-AF65-F5344CB8AC3E}">
        <p14:creationId xmlns:p14="http://schemas.microsoft.com/office/powerpoint/2010/main" val="316794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845435" y="1106820"/>
            <a:ext cx="9201349" cy="4341742"/>
            <a:chOff x="761209" y="855663"/>
            <a:chExt cx="5485646" cy="3351609"/>
          </a:xfrm>
        </p:grpSpPr>
        <p:sp>
          <p:nvSpPr>
            <p:cNvPr id="29" name="Freeform 28"/>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0" name="Rounded Rectangle 29"/>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837982" y="365127"/>
            <a:ext cx="9980830" cy="303558"/>
          </a:xfrm>
        </p:spPr>
        <p:txBody>
          <a:bodyPr>
            <a:normAutofit fontScale="90000"/>
          </a:bodyPr>
          <a:lstStyle/>
          <a:p>
            <a:pPr eaLnBrk="1" hangingPunct="1"/>
            <a:r>
              <a:rPr lang="en-US" dirty="0"/>
              <a:t>Migrating to Oracle Database Cloud Service: Information Gathering</a:t>
            </a:r>
            <a:endParaRPr lang="en-US" altLang="es-MX" dirty="0"/>
          </a:p>
        </p:txBody>
      </p:sp>
      <p:sp>
        <p:nvSpPr>
          <p:cNvPr id="9219" name="Content Placeholder 9"/>
          <p:cNvSpPr>
            <a:spLocks noGrp="1"/>
          </p:cNvSpPr>
          <p:nvPr>
            <p:ph idx="1"/>
          </p:nvPr>
        </p:nvSpPr>
        <p:spPr>
          <a:xfrm>
            <a:off x="1424083" y="1320412"/>
            <a:ext cx="7255599" cy="3689037"/>
          </a:xfrm>
        </p:spPr>
        <p:txBody>
          <a:bodyPr/>
          <a:lstStyle/>
          <a:p>
            <a:pPr>
              <a:defRPr/>
            </a:pPr>
            <a:r>
              <a:rPr lang="en-US" sz="2000" dirty="0">
                <a:latin typeface="+mn-lt"/>
              </a:rPr>
              <a:t>To determine which migration methods are applicable to your migration scenario, gather the following information: </a:t>
            </a:r>
          </a:p>
          <a:p>
            <a:pPr lvl="1">
              <a:buClr>
                <a:schemeClr val="accent1"/>
              </a:buClr>
              <a:defRPr/>
            </a:pPr>
            <a:r>
              <a:rPr lang="en-US" sz="2000" dirty="0"/>
              <a:t>Database version of your on-premises database</a:t>
            </a:r>
          </a:p>
          <a:p>
            <a:pPr lvl="1">
              <a:buClr>
                <a:schemeClr val="accent1"/>
              </a:buClr>
              <a:defRPr/>
            </a:pPr>
            <a:r>
              <a:rPr lang="en-US" sz="2000" dirty="0"/>
              <a:t>For on-premises Oracle Database 12c databases, the architecture of the database (multitenant or non-CDB)</a:t>
            </a:r>
          </a:p>
          <a:p>
            <a:pPr lvl="1">
              <a:buClr>
                <a:schemeClr val="accent1"/>
              </a:buClr>
              <a:defRPr/>
            </a:pPr>
            <a:r>
              <a:rPr lang="en-US" sz="2000" dirty="0"/>
              <a:t>Endian format (byte ordering) of your on-premises database’s host platform</a:t>
            </a:r>
          </a:p>
          <a:p>
            <a:pPr lvl="1">
              <a:buClr>
                <a:schemeClr val="accent1"/>
              </a:buClr>
              <a:defRPr/>
            </a:pPr>
            <a:r>
              <a:rPr lang="en-US" sz="2000" dirty="0"/>
              <a:t>Database character set of your on-premises database and your Database Cloud Service database</a:t>
            </a:r>
          </a:p>
          <a:p>
            <a:pPr lvl="1">
              <a:buClr>
                <a:schemeClr val="accent1"/>
              </a:buClr>
              <a:defRPr/>
            </a:pPr>
            <a:r>
              <a:rPr lang="en-US" sz="2000" dirty="0"/>
              <a:t>Database version of your Database Cloud Service database</a:t>
            </a:r>
          </a:p>
        </p:txBody>
      </p:sp>
      <p:grpSp>
        <p:nvGrpSpPr>
          <p:cNvPr id="3" name="Group 2"/>
          <p:cNvGrpSpPr/>
          <p:nvPr/>
        </p:nvGrpSpPr>
        <p:grpSpPr>
          <a:xfrm>
            <a:off x="8644029" y="2126941"/>
            <a:ext cx="2753339" cy="2075978"/>
            <a:chOff x="5673078" y="2428468"/>
            <a:chExt cx="2499306" cy="1884441"/>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14583" t="27083" r="14583" b="27083"/>
            <a:stretch/>
          </p:blipFill>
          <p:spPr>
            <a:xfrm>
              <a:off x="6140138" y="2428468"/>
              <a:ext cx="2032246" cy="1314983"/>
            </a:xfrm>
            <a:prstGeom prst="rect">
              <a:avLst/>
            </a:prstGeom>
          </p:spPr>
        </p:pic>
        <p:sp>
          <p:nvSpPr>
            <p:cNvPr id="18" name="Oval 17"/>
            <p:cNvSpPr/>
            <p:nvPr/>
          </p:nvSpPr>
          <p:spPr bwMode="auto">
            <a:xfrm>
              <a:off x="5673078" y="3378788"/>
              <a:ext cx="934121" cy="934121"/>
            </a:xfrm>
            <a:prstGeom prst="ellipse">
              <a:avLst/>
            </a:prstGeom>
            <a:solidFill>
              <a:schemeClr val="bg1">
                <a:lumMod val="95000"/>
              </a:schemeClr>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pic>
          <p:nvPicPr>
            <p:cNvPr id="19" name="Picture Placeholder 19"/>
            <p:cNvPicPr>
              <a:picLocks noChangeAspect="1"/>
            </p:cNvPicPr>
            <p:nvPr/>
          </p:nvPicPr>
          <p:blipFill rotWithShape="1">
            <a:blip r:embed="rId5" cstate="print">
              <a:extLst>
                <a:ext uri="{28A0092B-C50C-407E-A947-70E740481C1C}">
                  <a14:useLocalDpi xmlns:a14="http://schemas.microsoft.com/office/drawing/2010/main" val="0"/>
                </a:ext>
              </a:extLst>
            </a:blip>
            <a:srcRect l="16238" t="13871" r="16238" b="13871"/>
            <a:stretch/>
          </p:blipFill>
          <p:spPr>
            <a:xfrm>
              <a:off x="5797660" y="3473046"/>
              <a:ext cx="696639" cy="745604"/>
            </a:xfrm>
            <a:prstGeom prst="rect">
              <a:avLst/>
            </a:prstGeom>
          </p:spPr>
        </p:pic>
        <p:grpSp>
          <p:nvGrpSpPr>
            <p:cNvPr id="20" name="Group 19"/>
            <p:cNvGrpSpPr/>
            <p:nvPr/>
          </p:nvGrpSpPr>
          <p:grpSpPr>
            <a:xfrm>
              <a:off x="6065878" y="3171728"/>
              <a:ext cx="654025" cy="493131"/>
              <a:chOff x="8014392" y="2934845"/>
              <a:chExt cx="767802" cy="578918"/>
            </a:xfrm>
          </p:grpSpPr>
          <p:grpSp>
            <p:nvGrpSpPr>
              <p:cNvPr id="21" name="Group 20"/>
              <p:cNvGrpSpPr/>
              <p:nvPr/>
            </p:nvGrpSpPr>
            <p:grpSpPr>
              <a:xfrm rot="20700000">
                <a:off x="8014392" y="2978408"/>
                <a:ext cx="767802" cy="490444"/>
                <a:chOff x="4677050" y="3314581"/>
                <a:chExt cx="1128890" cy="718902"/>
              </a:xfrm>
            </p:grpSpPr>
            <p:sp>
              <p:nvSpPr>
                <p:cNvPr id="23" name="Freeform 22"/>
                <p:cNvSpPr/>
                <p:nvPr/>
              </p:nvSpPr>
              <p:spPr bwMode="auto">
                <a:xfrm rot="18900000">
                  <a:off x="4971114" y="3612329"/>
                  <a:ext cx="834826" cy="421154"/>
                </a:xfrm>
                <a:custGeom>
                  <a:avLst/>
                  <a:gdLst>
                    <a:gd name="connsiteX0" fmla="*/ 833298 w 834826"/>
                    <a:gd name="connsiteY0" fmla="*/ 0 h 421154"/>
                    <a:gd name="connsiteX1" fmla="*/ 834731 w 834826"/>
                    <a:gd name="connsiteY1" fmla="*/ 12258 h 421154"/>
                    <a:gd name="connsiteX2" fmla="*/ 718677 w 834826"/>
                    <a:gd name="connsiteY2" fmla="*/ 305005 h 421154"/>
                    <a:gd name="connsiteX3" fmla="*/ 127977 w 834826"/>
                    <a:gd name="connsiteY3" fmla="*/ 292437 h 421154"/>
                    <a:gd name="connsiteX4" fmla="*/ 8698 w 834826"/>
                    <a:gd name="connsiteY4" fmla="*/ 74423 h 421154"/>
                    <a:gd name="connsiteX5" fmla="*/ 0 w 834826"/>
                    <a:gd name="connsiteY5" fmla="*/ 0 h 421154"/>
                    <a:gd name="connsiteX6" fmla="*/ 833298 w 834826"/>
                    <a:gd name="connsiteY6" fmla="*/ 0 h 42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26" h="421154">
                      <a:moveTo>
                        <a:pt x="833298" y="0"/>
                      </a:moveTo>
                      <a:lnTo>
                        <a:pt x="834731" y="12258"/>
                      </a:lnTo>
                      <a:cubicBezTo>
                        <a:pt x="837005" y="119154"/>
                        <a:pt x="798500" y="225182"/>
                        <a:pt x="718677" y="305005"/>
                      </a:cubicBezTo>
                      <a:cubicBezTo>
                        <a:pt x="559030" y="464652"/>
                        <a:pt x="294565" y="459025"/>
                        <a:pt x="127977" y="292437"/>
                      </a:cubicBezTo>
                      <a:cubicBezTo>
                        <a:pt x="65506" y="229967"/>
                        <a:pt x="25671" y="153732"/>
                        <a:pt x="8698" y="74423"/>
                      </a:cubicBezTo>
                      <a:lnTo>
                        <a:pt x="0" y="0"/>
                      </a:lnTo>
                      <a:lnTo>
                        <a:pt x="833298" y="0"/>
                      </a:lnTo>
                      <a:close/>
                    </a:path>
                  </a:pathLst>
                </a:custGeom>
                <a:solidFill>
                  <a:srgbClr val="2B6C2E"/>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24" name="Freeform 23"/>
                <p:cNvSpPr/>
                <p:nvPr/>
              </p:nvSpPr>
              <p:spPr bwMode="auto">
                <a:xfrm rot="18900000">
                  <a:off x="4677050" y="3314581"/>
                  <a:ext cx="834040" cy="422031"/>
                </a:xfrm>
                <a:custGeom>
                  <a:avLst/>
                  <a:gdLst>
                    <a:gd name="connsiteX0" fmla="*/ 706850 w 834039"/>
                    <a:gd name="connsiteY0" fmla="*/ 128717 h 414412"/>
                    <a:gd name="connsiteX1" fmla="*/ 826128 w 834039"/>
                    <a:gd name="connsiteY1" fmla="*/ 346732 h 414412"/>
                    <a:gd name="connsiteX2" fmla="*/ 834039 w 834039"/>
                    <a:gd name="connsiteY2" fmla="*/ 414412 h 414412"/>
                    <a:gd name="connsiteX3" fmla="*/ 741 w 834039"/>
                    <a:gd name="connsiteY3" fmla="*/ 414412 h 414412"/>
                    <a:gd name="connsiteX4" fmla="*/ 96 w 834039"/>
                    <a:gd name="connsiteY4" fmla="*/ 408896 h 414412"/>
                    <a:gd name="connsiteX5" fmla="*/ 116150 w 834039"/>
                    <a:gd name="connsiteY5" fmla="*/ 116149 h 414412"/>
                    <a:gd name="connsiteX6" fmla="*/ 706850 w 834039"/>
                    <a:gd name="connsiteY6" fmla="*/ 128717 h 4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039" h="414412">
                      <a:moveTo>
                        <a:pt x="706850" y="128717"/>
                      </a:moveTo>
                      <a:cubicBezTo>
                        <a:pt x="769320" y="191188"/>
                        <a:pt x="809156" y="267422"/>
                        <a:pt x="826128" y="346732"/>
                      </a:cubicBezTo>
                      <a:lnTo>
                        <a:pt x="834039" y="414412"/>
                      </a:lnTo>
                      <a:lnTo>
                        <a:pt x="741" y="414412"/>
                      </a:lnTo>
                      <a:lnTo>
                        <a:pt x="96" y="408896"/>
                      </a:lnTo>
                      <a:cubicBezTo>
                        <a:pt x="-2179" y="302001"/>
                        <a:pt x="36326" y="195973"/>
                        <a:pt x="116150" y="116149"/>
                      </a:cubicBezTo>
                      <a:cubicBezTo>
                        <a:pt x="275797" y="-43498"/>
                        <a:pt x="540262" y="-37871"/>
                        <a:pt x="706850" y="128717"/>
                      </a:cubicBezTo>
                      <a:close/>
                    </a:path>
                  </a:pathLst>
                </a:custGeom>
                <a:solidFill>
                  <a:srgbClr val="3A913E"/>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solidFill>
                      <a:srgbClr val="2B6C2E"/>
                    </a:solidFill>
                    <a:latin typeface="Arial" pitchFamily="34" charset="0"/>
                  </a:endParaRPr>
                </a:p>
              </p:txBody>
            </p:sp>
            <p:sp>
              <p:nvSpPr>
                <p:cNvPr id="25" name="Freeform 24"/>
                <p:cNvSpPr/>
                <p:nvPr/>
              </p:nvSpPr>
              <p:spPr bwMode="auto">
                <a:xfrm rot="2700000">
                  <a:off x="5040776" y="3481088"/>
                  <a:ext cx="468074" cy="488382"/>
                </a:xfrm>
                <a:custGeom>
                  <a:avLst/>
                  <a:gdLst>
                    <a:gd name="connsiteX0" fmla="*/ 342560 w 685307"/>
                    <a:gd name="connsiteY0" fmla="*/ 0 h 590942"/>
                    <a:gd name="connsiteX1" fmla="*/ 685307 w 685307"/>
                    <a:gd name="connsiteY1" fmla="*/ 590942 h 590942"/>
                    <a:gd name="connsiteX2" fmla="*/ 333685 w 685307"/>
                    <a:gd name="connsiteY2" fmla="*/ 441348 h 590942"/>
                    <a:gd name="connsiteX3" fmla="*/ 0 w 685307"/>
                    <a:gd name="connsiteY3" fmla="*/ 590622 h 590942"/>
                    <a:gd name="connsiteX4" fmla="*/ 342560 w 685307"/>
                    <a:gd name="connsiteY4" fmla="*/ 0 h 59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307" h="590942">
                      <a:moveTo>
                        <a:pt x="342560" y="0"/>
                      </a:moveTo>
                      <a:lnTo>
                        <a:pt x="685307" y="590942"/>
                      </a:lnTo>
                      <a:lnTo>
                        <a:pt x="333685" y="441348"/>
                      </a:lnTo>
                      <a:lnTo>
                        <a:pt x="0" y="590622"/>
                      </a:lnTo>
                      <a:lnTo>
                        <a:pt x="342560" y="0"/>
                      </a:lnTo>
                      <a:close/>
                    </a:path>
                  </a:pathLst>
                </a:custGeom>
                <a:gradFill flip="none" rotWithShape="1">
                  <a:gsLst>
                    <a:gs pos="4000">
                      <a:schemeClr val="tx1">
                        <a:lumMod val="50000"/>
                      </a:schemeClr>
                    </a:gs>
                    <a:gs pos="100000">
                      <a:srgbClr val="2B6C2E"/>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26" name="Freeform 25"/>
                <p:cNvSpPr/>
                <p:nvPr/>
              </p:nvSpPr>
              <p:spPr bwMode="auto">
                <a:xfrm rot="2700000">
                  <a:off x="5012170" y="3432459"/>
                  <a:ext cx="468074" cy="488382"/>
                </a:xfrm>
                <a:custGeom>
                  <a:avLst/>
                  <a:gdLst>
                    <a:gd name="connsiteX0" fmla="*/ 342560 w 685307"/>
                    <a:gd name="connsiteY0" fmla="*/ 0 h 590942"/>
                    <a:gd name="connsiteX1" fmla="*/ 685307 w 685307"/>
                    <a:gd name="connsiteY1" fmla="*/ 590942 h 590942"/>
                    <a:gd name="connsiteX2" fmla="*/ 333685 w 685307"/>
                    <a:gd name="connsiteY2" fmla="*/ 441348 h 590942"/>
                    <a:gd name="connsiteX3" fmla="*/ 0 w 685307"/>
                    <a:gd name="connsiteY3" fmla="*/ 590622 h 590942"/>
                    <a:gd name="connsiteX4" fmla="*/ 342560 w 685307"/>
                    <a:gd name="connsiteY4" fmla="*/ 0 h 59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307" h="590942">
                      <a:moveTo>
                        <a:pt x="342560" y="0"/>
                      </a:moveTo>
                      <a:lnTo>
                        <a:pt x="685307" y="590942"/>
                      </a:lnTo>
                      <a:lnTo>
                        <a:pt x="333685" y="441348"/>
                      </a:lnTo>
                      <a:lnTo>
                        <a:pt x="0" y="590622"/>
                      </a:lnTo>
                      <a:lnTo>
                        <a:pt x="342560" y="0"/>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22" name="Oval 21"/>
              <p:cNvSpPr/>
              <p:nvPr/>
            </p:nvSpPr>
            <p:spPr bwMode="auto">
              <a:xfrm>
                <a:off x="8103338" y="2934845"/>
                <a:ext cx="600034" cy="578918"/>
              </a:xfrm>
              <a:prstGeom prst="ellipse">
                <a:avLst/>
              </a:prstGeom>
              <a:noFill/>
              <a:ln w="28575" cap="flat" cmpd="sng" algn="ctr">
                <a:solidFill>
                  <a:schemeClr val="bg1"/>
                </a:solid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grpSp>
      <p:sp>
        <p:nvSpPr>
          <p:cNvPr id="31" name="Content Placeholder 9"/>
          <p:cNvSpPr txBox="1">
            <a:spLocks/>
          </p:cNvSpPr>
          <p:nvPr/>
        </p:nvSpPr>
        <p:spPr bwMode="gray">
          <a:xfrm>
            <a:off x="622138" y="5774681"/>
            <a:ext cx="10944549" cy="321319"/>
          </a:xfrm>
          <a:prstGeom prst="rect">
            <a:avLst/>
          </a:prstGeom>
          <a:noFill/>
          <a:ln w="9525">
            <a:noFill/>
            <a:miter lim="800000"/>
            <a:headEnd/>
            <a:tailEnd/>
          </a:ln>
        </p:spPr>
        <p:txBody>
          <a:bodyPr vert="horz" wrap="square" lIns="16929" tIns="16929" rIns="16929" bIns="16929" numCol="1" anchor="t" anchorCtr="0" compatLnSpc="1">
            <a:prstTxWarp prst="textNoShape">
              <a:avLst/>
            </a:prstTxWarp>
            <a:spAutoFit/>
          </a:bodyPr>
          <a:lstStyle>
            <a:lvl1pPr marL="7938" indent="7938" algn="l" defTabSz="228600" rtl="0" eaLnBrk="1" fontAlgn="base" hangingPunct="1">
              <a:spcBef>
                <a:spcPct val="20000"/>
              </a:spcBef>
              <a:spcAft>
                <a:spcPct val="0"/>
              </a:spcAft>
              <a:buClr>
                <a:srgbClr val="000000"/>
              </a:buClr>
              <a:buFont typeface="Arial" charset="0"/>
              <a:defRPr sz="1800">
                <a:solidFill>
                  <a:srgbClr val="5F5F5F"/>
                </a:solidFill>
                <a:latin typeface="Arial" pitchFamily="34" charset="0"/>
                <a:ea typeface="+mn-ea"/>
                <a:cs typeface="+mn-cs"/>
              </a:defRPr>
            </a:lvl1pPr>
            <a:lvl2pPr marL="457200" indent="-342900" algn="l" defTabSz="228600" rtl="0" eaLnBrk="1" fontAlgn="base" hangingPunct="1">
              <a:spcBef>
                <a:spcPct val="20000"/>
              </a:spcBef>
              <a:spcAft>
                <a:spcPct val="0"/>
              </a:spcAft>
              <a:buClr>
                <a:srgbClr val="FF0000"/>
              </a:buClr>
              <a:buFont typeface="Arial" charset="0"/>
              <a:buChar char="•"/>
              <a:defRPr sz="1800">
                <a:solidFill>
                  <a:srgbClr val="5F5F5F"/>
                </a:solidFill>
                <a:latin typeface="+mn-lt"/>
              </a:defRPr>
            </a:lvl2pPr>
            <a:lvl3pPr marL="1033463" indent="-344488" algn="l" defTabSz="228600" rtl="0" eaLnBrk="1" fontAlgn="base" hangingPunct="1">
              <a:spcBef>
                <a:spcPct val="20000"/>
              </a:spcBef>
              <a:spcAft>
                <a:spcPct val="0"/>
              </a:spcAft>
              <a:buClr>
                <a:srgbClr val="FF0000"/>
              </a:buClr>
              <a:buFont typeface="Arial" charset="0"/>
              <a:buChar char="–"/>
              <a:defRPr sz="1600">
                <a:solidFill>
                  <a:srgbClr val="5F5F5F"/>
                </a:solidFill>
                <a:latin typeface="+mn-lt"/>
              </a:defRPr>
            </a:lvl3pPr>
            <a:lvl4pPr marL="1366838" indent="-231775" algn="l" defTabSz="228600" rtl="0" eaLnBrk="1" fontAlgn="base" hangingPunct="1">
              <a:spcBef>
                <a:spcPct val="20000"/>
              </a:spcBef>
              <a:spcAft>
                <a:spcPct val="0"/>
              </a:spcAft>
              <a:buClr>
                <a:schemeClr val="accent2"/>
              </a:buClr>
              <a:buSzPct val="45000"/>
              <a:buFont typeface="Arial" charset="0"/>
              <a:buChar char="—"/>
              <a:defRPr sz="1400">
                <a:solidFill>
                  <a:srgbClr val="5F5F5F"/>
                </a:solidFill>
                <a:latin typeface="+mn-lt"/>
              </a:defRPr>
            </a:lvl4pPr>
            <a:lvl5pPr marL="1711325" indent="-230188" algn="l" defTabSz="228600" rtl="0" eaLnBrk="1" fontAlgn="base" hangingPunct="1">
              <a:spcBef>
                <a:spcPct val="20000"/>
              </a:spcBef>
              <a:spcAft>
                <a:spcPct val="0"/>
              </a:spcAft>
              <a:buClr>
                <a:schemeClr val="accent2"/>
              </a:buClr>
              <a:buSzPct val="55000"/>
              <a:buFont typeface="Arial" charset="0"/>
              <a:buChar char="—"/>
              <a:defRPr sz="1400">
                <a:solidFill>
                  <a:srgbClr val="5F5F5F"/>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ctr">
              <a:buClr>
                <a:schemeClr val="accent1"/>
              </a:buClr>
              <a:defRPr/>
            </a:pPr>
            <a:r>
              <a:rPr lang="en-US" sz="1866" dirty="0">
                <a:solidFill>
                  <a:srgbClr val="000000"/>
                </a:solidFill>
              </a:rPr>
              <a:t>See </a:t>
            </a:r>
            <a:r>
              <a:rPr lang="en-US" sz="1866" dirty="0">
                <a:solidFill>
                  <a:srgbClr val="000000"/>
                </a:solidFill>
                <a:hlinkClick r:id="rId6"/>
              </a:rPr>
              <a:t>Choosing a Migration Method</a:t>
            </a:r>
            <a:r>
              <a:rPr lang="en-US" sz="1866" dirty="0">
                <a:solidFill>
                  <a:srgbClr val="000000"/>
                </a:solidFill>
              </a:rPr>
              <a:t> in </a:t>
            </a:r>
            <a:r>
              <a:rPr lang="en-US" sz="1866" i="1" dirty="0">
                <a:solidFill>
                  <a:srgbClr val="000000"/>
                </a:solidFill>
              </a:rPr>
              <a:t>Using Oracle Database Cloud Service</a:t>
            </a:r>
            <a:r>
              <a:rPr lang="en-US" sz="1866" dirty="0">
                <a:solidFill>
                  <a:srgbClr val="000000"/>
                </a:solidFill>
              </a:rPr>
              <a:t> for additional information.</a:t>
            </a:r>
          </a:p>
        </p:txBody>
      </p:sp>
    </p:spTree>
    <p:custDataLst>
      <p:tags r:id="rId1"/>
    </p:custDataLst>
    <p:extLst>
      <p:ext uri="{BB962C8B-B14F-4D97-AF65-F5344CB8AC3E}">
        <p14:creationId xmlns:p14="http://schemas.microsoft.com/office/powerpoint/2010/main" val="186489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3312011"/>
          </a:xfrm>
        </p:spPr>
        <p:txBody>
          <a:bodyPr/>
          <a:lstStyle/>
          <a:p>
            <a:r>
              <a:rPr lang="en-US" dirty="0"/>
              <a:t>After completing this lesson, you should be able to:</a:t>
            </a:r>
          </a:p>
          <a:p>
            <a:pPr lvl="1"/>
            <a:r>
              <a:rPr lang="en-US" dirty="0"/>
              <a:t>Describe ways to move data</a:t>
            </a:r>
          </a:p>
          <a:p>
            <a:pPr lvl="1"/>
            <a:r>
              <a:rPr lang="en-US" dirty="0"/>
              <a:t>Explain the general architecture of Oracle Data Pump</a:t>
            </a:r>
          </a:p>
          <a:p>
            <a:pPr lvl="1"/>
            <a:r>
              <a:rPr lang="en-US" dirty="0"/>
              <a:t>Use Data Pump Export and Import to move data between Oracle databases</a:t>
            </a:r>
          </a:p>
          <a:p>
            <a:pPr lvl="1"/>
            <a:r>
              <a:rPr lang="en-US" dirty="0"/>
              <a:t>Use SQL*Loader to load data from a non-Oracle database (or user files)</a:t>
            </a:r>
          </a:p>
          <a:p>
            <a:pPr lvl="1"/>
            <a:r>
              <a:rPr lang="en-US" dirty="0"/>
              <a:t>Use external tables to move data via platform-independent files</a:t>
            </a:r>
          </a:p>
          <a:p>
            <a:pPr lvl="1"/>
            <a:r>
              <a:rPr lang="en-US" dirty="0"/>
              <a:t>Describe methods that can be used to migrate databases to Oracle Database Cloud Service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21152" y="152400"/>
            <a:ext cx="9828430" cy="320674"/>
          </a:xfrm>
        </p:spPr>
        <p:txBody>
          <a:bodyPr>
            <a:normAutofit fontScale="90000"/>
          </a:bodyPr>
          <a:lstStyle/>
          <a:p>
            <a:pPr eaLnBrk="1" hangingPunct="1"/>
            <a:r>
              <a:rPr lang="en-US" dirty="0"/>
              <a:t>Applicable Migration Methods</a:t>
            </a:r>
          </a:p>
        </p:txBody>
      </p:sp>
      <p:graphicFrame>
        <p:nvGraphicFramePr>
          <p:cNvPr id="163281" name="Group 465"/>
          <p:cNvGraphicFramePr>
            <a:graphicFrameLocks noGrp="1"/>
          </p:cNvGraphicFramePr>
          <p:nvPr>
            <p:extLst>
              <p:ext uri="{D42A27DB-BD31-4B8C-83A1-F6EECF244321}">
                <p14:modId xmlns:p14="http://schemas.microsoft.com/office/powerpoint/2010/main" val="876935132"/>
              </p:ext>
            </p:extLst>
          </p:nvPr>
        </p:nvGraphicFramePr>
        <p:xfrm>
          <a:off x="379412" y="1524000"/>
          <a:ext cx="11048999" cy="4966918"/>
        </p:xfrm>
        <a:graphic>
          <a:graphicData uri="http://schemas.openxmlformats.org/drawingml/2006/table">
            <a:tbl>
              <a:tblPr firstRow="1" firstCol="1" bandRow="1">
                <a:tableStyleId>{5FD0F851-EC5A-4D38-B0AD-8093EC10F338}</a:tableStyleId>
              </a:tblPr>
              <a:tblGrid>
                <a:gridCol w="3439891">
                  <a:extLst>
                    <a:ext uri="{9D8B030D-6E8A-4147-A177-3AD203B41FA5}">
                      <a16:colId xmlns:a16="http://schemas.microsoft.com/office/drawing/2014/main" xmlns="" val="20000"/>
                    </a:ext>
                  </a:extLst>
                </a:gridCol>
                <a:gridCol w="2083496">
                  <a:extLst>
                    <a:ext uri="{9D8B030D-6E8A-4147-A177-3AD203B41FA5}">
                      <a16:colId xmlns:a16="http://schemas.microsoft.com/office/drawing/2014/main" xmlns="" val="20001"/>
                    </a:ext>
                  </a:extLst>
                </a:gridCol>
                <a:gridCol w="1923226">
                  <a:extLst>
                    <a:ext uri="{9D8B030D-6E8A-4147-A177-3AD203B41FA5}">
                      <a16:colId xmlns:a16="http://schemas.microsoft.com/office/drawing/2014/main" xmlns="" val="20002"/>
                    </a:ext>
                  </a:extLst>
                </a:gridCol>
                <a:gridCol w="1849787">
                  <a:extLst>
                    <a:ext uri="{9D8B030D-6E8A-4147-A177-3AD203B41FA5}">
                      <a16:colId xmlns:a16="http://schemas.microsoft.com/office/drawing/2014/main" xmlns="" val="20003"/>
                    </a:ext>
                  </a:extLst>
                </a:gridCol>
                <a:gridCol w="1752599">
                  <a:extLst>
                    <a:ext uri="{9D8B030D-6E8A-4147-A177-3AD203B41FA5}">
                      <a16:colId xmlns:a16="http://schemas.microsoft.com/office/drawing/2014/main" xmlns="" val="20004"/>
                    </a:ext>
                  </a:extLst>
                </a:gridCol>
              </a:tblGrid>
              <a:tr h="85791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Method</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On-premises 11</a:t>
                      </a:r>
                      <a:r>
                        <a:rPr kumimoji="0" lang="en-US" sz="1600" i="0" u="none" strike="noStrike" cap="none" normalizeH="0" baseline="0" dirty="0">
                          <a:ln>
                            <a:noFill/>
                          </a:ln>
                          <a:solidFill>
                            <a:srgbClr val="000000"/>
                          </a:solidFill>
                          <a:effectLst/>
                        </a:rPr>
                        <a:t>g</a:t>
                      </a:r>
                      <a:r>
                        <a:rPr kumimoji="0" lang="en-US" sz="1600" u="none" strike="noStrike" cap="none" normalizeH="0" baseline="0" dirty="0">
                          <a:ln>
                            <a:noFill/>
                          </a:ln>
                          <a:solidFill>
                            <a:srgbClr val="000000"/>
                          </a:solidFill>
                          <a:effectLst/>
                        </a:rPr>
                        <a:t> database to Cloud 11</a:t>
                      </a:r>
                      <a:r>
                        <a:rPr kumimoji="0" lang="en-US" sz="1600" i="0" u="none" strike="noStrike" cap="none" normalizeH="0" baseline="0" dirty="0">
                          <a:ln>
                            <a:noFill/>
                          </a:ln>
                          <a:solidFill>
                            <a:srgbClr val="000000"/>
                          </a:solidFill>
                          <a:effectLst/>
                        </a:rPr>
                        <a:t>g</a:t>
                      </a:r>
                      <a:r>
                        <a:rPr kumimoji="0" lang="en-US" sz="1600" u="none" strike="noStrike" cap="none" normalizeH="0" baseline="0" dirty="0">
                          <a:ln>
                            <a:noFill/>
                          </a:ln>
                          <a:solidFill>
                            <a:srgbClr val="000000"/>
                          </a:solidFill>
                          <a:effectLst/>
                        </a:rPr>
                        <a:t> database</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mn-lt"/>
                        </a:rPr>
                        <a:t>On-premises 11g database to Cloud 12c PDB</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mn-lt"/>
                        </a:rPr>
                        <a:t>On-premises 12c non-CDB to Cloud 12c PDB</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On-premises 12c PDB to Cloud 12c PDB</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Data Pump Conventional Export/Import</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4746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Data Pump Transportable Tablespace</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44746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Data Pump Full Transportable</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RMAN Transportable Tablespace with Data Pump</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4"/>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RMAN CONVERT Transportable Tablespace with Data Pump</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5"/>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RMAN Cross-Platform Transportable Tablespace Backup Sets</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6"/>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RMAN Cross-Platform Transportable PDB</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7"/>
                  </a:ext>
                </a:extLst>
              </a:tr>
            </a:tbl>
          </a:graphicData>
        </a:graphic>
      </p:graphicFrame>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3421" y="609600"/>
            <a:ext cx="914400" cy="757491"/>
          </a:xfrm>
          <a:prstGeom prst="rect">
            <a:avLst/>
          </a:prstGeom>
        </p:spPr>
      </p:pic>
    </p:spTree>
    <p:custDataLst>
      <p:tags r:id="rId1"/>
    </p:custDataLst>
    <p:extLst>
      <p:ext uri="{BB962C8B-B14F-4D97-AF65-F5344CB8AC3E}">
        <p14:creationId xmlns:p14="http://schemas.microsoft.com/office/powerpoint/2010/main" val="290535293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2" y="112280"/>
            <a:ext cx="8533030" cy="625474"/>
          </a:xfrm>
        </p:spPr>
        <p:txBody>
          <a:bodyPr>
            <a:normAutofit fontScale="90000"/>
          </a:bodyPr>
          <a:lstStyle/>
          <a:p>
            <a:pPr eaLnBrk="1" hangingPunct="1"/>
            <a:r>
              <a:rPr lang="en-US" dirty="0"/>
              <a:t>Applicable Migration Methods</a:t>
            </a:r>
          </a:p>
        </p:txBody>
      </p:sp>
      <p:graphicFrame>
        <p:nvGraphicFramePr>
          <p:cNvPr id="163281" name="Group 465"/>
          <p:cNvGraphicFramePr>
            <a:graphicFrameLocks noGrp="1"/>
          </p:cNvGraphicFramePr>
          <p:nvPr>
            <p:extLst>
              <p:ext uri="{D42A27DB-BD31-4B8C-83A1-F6EECF244321}">
                <p14:modId xmlns:p14="http://schemas.microsoft.com/office/powerpoint/2010/main" val="3506570665"/>
              </p:ext>
            </p:extLst>
          </p:nvPr>
        </p:nvGraphicFramePr>
        <p:xfrm>
          <a:off x="569913" y="1752600"/>
          <a:ext cx="11048999" cy="3383204"/>
        </p:xfrm>
        <a:graphic>
          <a:graphicData uri="http://schemas.openxmlformats.org/drawingml/2006/table">
            <a:tbl>
              <a:tblPr firstRow="1" firstCol="1" bandRow="1">
                <a:tableStyleId>{5FD0F851-EC5A-4D38-B0AD-8093EC10F338}</a:tableStyleId>
              </a:tblPr>
              <a:tblGrid>
                <a:gridCol w="3439891">
                  <a:extLst>
                    <a:ext uri="{9D8B030D-6E8A-4147-A177-3AD203B41FA5}">
                      <a16:colId xmlns:a16="http://schemas.microsoft.com/office/drawing/2014/main" xmlns="" val="20000"/>
                    </a:ext>
                  </a:extLst>
                </a:gridCol>
                <a:gridCol w="2083496">
                  <a:extLst>
                    <a:ext uri="{9D8B030D-6E8A-4147-A177-3AD203B41FA5}">
                      <a16:colId xmlns:a16="http://schemas.microsoft.com/office/drawing/2014/main" xmlns="" val="20001"/>
                    </a:ext>
                  </a:extLst>
                </a:gridCol>
                <a:gridCol w="1923226">
                  <a:extLst>
                    <a:ext uri="{9D8B030D-6E8A-4147-A177-3AD203B41FA5}">
                      <a16:colId xmlns:a16="http://schemas.microsoft.com/office/drawing/2014/main" xmlns="" val="20002"/>
                    </a:ext>
                  </a:extLst>
                </a:gridCol>
                <a:gridCol w="1849787">
                  <a:extLst>
                    <a:ext uri="{9D8B030D-6E8A-4147-A177-3AD203B41FA5}">
                      <a16:colId xmlns:a16="http://schemas.microsoft.com/office/drawing/2014/main" xmlns="" val="20003"/>
                    </a:ext>
                  </a:extLst>
                </a:gridCol>
                <a:gridCol w="1752599">
                  <a:extLst>
                    <a:ext uri="{9D8B030D-6E8A-4147-A177-3AD203B41FA5}">
                      <a16:colId xmlns:a16="http://schemas.microsoft.com/office/drawing/2014/main" xmlns="" val="20004"/>
                    </a:ext>
                  </a:extLst>
                </a:gridCol>
              </a:tblGrid>
              <a:tr h="91416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Method</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On-premises 11</a:t>
                      </a:r>
                      <a:r>
                        <a:rPr kumimoji="0" lang="en-US" sz="1600" i="0" u="none" strike="noStrike" cap="none" normalizeH="0" baseline="0" dirty="0">
                          <a:ln>
                            <a:noFill/>
                          </a:ln>
                          <a:solidFill>
                            <a:srgbClr val="000000"/>
                          </a:solidFill>
                          <a:effectLst/>
                        </a:rPr>
                        <a:t>g</a:t>
                      </a:r>
                      <a:r>
                        <a:rPr kumimoji="0" lang="en-US" sz="1600" u="none" strike="noStrike" cap="none" normalizeH="0" baseline="0" dirty="0">
                          <a:ln>
                            <a:noFill/>
                          </a:ln>
                          <a:solidFill>
                            <a:srgbClr val="000000"/>
                          </a:solidFill>
                          <a:effectLst/>
                        </a:rPr>
                        <a:t> database to Cloud 11</a:t>
                      </a:r>
                      <a:r>
                        <a:rPr kumimoji="0" lang="en-US" sz="1600" i="0" u="none" strike="noStrike" cap="none" normalizeH="0" baseline="0" dirty="0">
                          <a:ln>
                            <a:noFill/>
                          </a:ln>
                          <a:solidFill>
                            <a:srgbClr val="000000"/>
                          </a:solidFill>
                          <a:effectLst/>
                        </a:rPr>
                        <a:t>g</a:t>
                      </a:r>
                      <a:r>
                        <a:rPr kumimoji="0" lang="en-US" sz="1600" u="none" strike="noStrike" cap="none" normalizeH="0" baseline="0" dirty="0">
                          <a:ln>
                            <a:noFill/>
                          </a:ln>
                          <a:solidFill>
                            <a:srgbClr val="000000"/>
                          </a:solidFill>
                          <a:effectLst/>
                        </a:rPr>
                        <a:t> database</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mn-lt"/>
                        </a:rPr>
                        <a:t>On-premises 11g database to Cloud 12c PDB</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mn-lt"/>
                        </a:rPr>
                        <a:t>On-premises 12c non-CDB to Cloud 12c PDB</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On-premises 12c PDB to Cloud 12c PDB</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808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Unplugging/Plugging</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4793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Remote Cloning</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02"/>
                  </a:ext>
                </a:extLst>
              </a:tr>
              <a:tr h="62975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SQL Developer and SQL*Loader to Migrate Selected Objects</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85321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SQL Developer and </a:t>
                      </a:r>
                      <a:r>
                        <a:rPr kumimoji="0" lang="en-US" sz="1500" b="0" i="0" u="none" strike="noStrike" cap="none" normalizeH="0" baseline="0" dirty="0">
                          <a:ln>
                            <a:noFill/>
                          </a:ln>
                          <a:solidFill>
                            <a:srgbClr val="000000"/>
                          </a:solidFill>
                          <a:effectLst/>
                          <a:latin typeface="Courier New" pitchFamily="49" charset="0"/>
                          <a:cs typeface="Courier New" pitchFamily="49" charset="0"/>
                        </a:rPr>
                        <a:t>INSERT</a:t>
                      </a:r>
                      <a:r>
                        <a:rPr kumimoji="0" lang="en-US" sz="1500" b="0" i="0" u="none" strike="noStrike" cap="none" normalizeH="0" baseline="0" dirty="0">
                          <a:ln>
                            <a:noFill/>
                          </a:ln>
                          <a:solidFill>
                            <a:srgbClr val="000000"/>
                          </a:solidFill>
                          <a:effectLst/>
                          <a:latin typeface="Arial" pitchFamily="34" charset="0"/>
                        </a:rPr>
                        <a:t> Statements to Migrate Selected Objects</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4"/>
                  </a:ext>
                </a:extLst>
              </a:tr>
            </a:tbl>
          </a:graphicData>
        </a:graphic>
      </p:graphicFrame>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0212" y="533400"/>
            <a:ext cx="1045276" cy="865909"/>
          </a:xfrm>
          <a:prstGeom prst="rect">
            <a:avLst/>
          </a:prstGeom>
        </p:spPr>
      </p:pic>
    </p:spTree>
    <p:custDataLst>
      <p:tags r:id="rId1"/>
    </p:custDataLst>
    <p:extLst>
      <p:ext uri="{BB962C8B-B14F-4D97-AF65-F5344CB8AC3E}">
        <p14:creationId xmlns:p14="http://schemas.microsoft.com/office/powerpoint/2010/main" val="231291483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312011"/>
          </a:xfrm>
        </p:spPr>
        <p:txBody>
          <a:bodyPr/>
          <a:lstStyle/>
          <a:p>
            <a:r>
              <a:rPr lang="en-US" dirty="0"/>
              <a:t>In this lesson, you should have learned how to:</a:t>
            </a:r>
          </a:p>
          <a:p>
            <a:pPr lvl="1"/>
            <a:r>
              <a:rPr lang="en-US" dirty="0"/>
              <a:t>Describe ways to move data</a:t>
            </a:r>
          </a:p>
          <a:p>
            <a:pPr lvl="1"/>
            <a:r>
              <a:rPr lang="en-US" dirty="0"/>
              <a:t>Explain the general architecture of Oracle Data Pump</a:t>
            </a:r>
          </a:p>
          <a:p>
            <a:pPr lvl="1"/>
            <a:r>
              <a:rPr lang="en-US" dirty="0"/>
              <a:t>Use Data Pump Export and Import to move data between Oracle databases</a:t>
            </a:r>
          </a:p>
          <a:p>
            <a:pPr lvl="1"/>
            <a:r>
              <a:rPr lang="en-US" dirty="0"/>
              <a:t>Use SQL*Loader to load data from a non-Oracle database (or user files)</a:t>
            </a:r>
          </a:p>
          <a:p>
            <a:pPr lvl="1"/>
            <a:r>
              <a:rPr lang="en-US" dirty="0"/>
              <a:t>Use external tables to move data via platform-independent files</a:t>
            </a:r>
          </a:p>
          <a:p>
            <a:pPr lvl="1"/>
            <a:r>
              <a:rPr lang="en-US" dirty="0"/>
              <a:t>Describe methods that can be used to migrate databases to Oracle Database Cloud Service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15: Overview</a:t>
            </a:r>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15-1: Moving Data from One PDB to Another </a:t>
            </a:r>
          </a:p>
          <a:p>
            <a:pPr lvl="1">
              <a:buClr>
                <a:schemeClr val="accent1"/>
              </a:buClr>
            </a:pPr>
            <a:r>
              <a:rPr lang="en-US" dirty="0"/>
              <a:t>15-2: Loading Data into a PDB from an External File</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7982" y="365126"/>
            <a:ext cx="10133230" cy="649589"/>
          </a:xfrm>
        </p:spPr>
        <p:txBody>
          <a:bodyPr>
            <a:normAutofit fontScale="90000"/>
          </a:bodyPr>
          <a:lstStyle/>
          <a:p>
            <a:pPr eaLnBrk="1" hangingPunct="1"/>
            <a:r>
              <a:rPr lang="en-US" dirty="0"/>
              <a:t>Moving Data: General Architecture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1079" y="1014715"/>
            <a:ext cx="7666667" cy="4828571"/>
          </a:xfrm>
          <a:prstGeom prst="rect">
            <a:avLst/>
          </a:prstGeom>
        </p:spPr>
      </p:pic>
    </p:spTree>
    <p:custDataLst>
      <p:tags r:id="rId1"/>
    </p:custDataLst>
    <p:extLst>
      <p:ext uri="{BB962C8B-B14F-4D97-AF65-F5344CB8AC3E}">
        <p14:creationId xmlns:p14="http://schemas.microsoft.com/office/powerpoint/2010/main" val="366271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 Pump: </a:t>
            </a:r>
            <a:r>
              <a:rPr lang="en-US" dirty="0" smtClean="0"/>
              <a:t>Overview</a:t>
            </a:r>
            <a:br>
              <a:rPr lang="en-US" dirty="0" smtClean="0"/>
            </a:br>
            <a:endParaRPr lang="en-US" altLang="es-MX" dirty="0"/>
          </a:p>
        </p:txBody>
      </p:sp>
      <p:sp>
        <p:nvSpPr>
          <p:cNvPr id="9219" name="Content Placeholder 9"/>
          <p:cNvSpPr>
            <a:spLocks noGrp="1"/>
          </p:cNvSpPr>
          <p:nvPr>
            <p:ph idx="1"/>
          </p:nvPr>
        </p:nvSpPr>
        <p:spPr>
          <a:xfrm>
            <a:off x="622138" y="1242485"/>
            <a:ext cx="10944549" cy="5592122"/>
          </a:xfrm>
        </p:spPr>
        <p:txBody>
          <a:bodyPr/>
          <a:lstStyle/>
          <a:p>
            <a:pPr>
              <a:defRPr/>
            </a:pPr>
            <a:r>
              <a:rPr lang="en-US" dirty="0">
                <a:latin typeface="+mn-lt"/>
              </a:rPr>
              <a:t>As a server-based facility for high-speed data and metadata movement, Oracle Data Pump:</a:t>
            </a:r>
          </a:p>
          <a:p>
            <a:pPr lvl="1">
              <a:defRPr/>
            </a:pPr>
            <a:r>
              <a:rPr lang="en-US" dirty="0">
                <a:latin typeface="+mn-lt"/>
              </a:rPr>
              <a:t>Is callable via </a:t>
            </a:r>
            <a:r>
              <a:rPr lang="en-US" dirty="0">
                <a:latin typeface="Courier New" panose="02070309020205020404" pitchFamily="49" charset="0"/>
                <a:cs typeface="Courier New" panose="02070309020205020404" pitchFamily="49" charset="0"/>
              </a:rPr>
              <a:t>DBMS_DATAPUMP</a:t>
            </a:r>
          </a:p>
          <a:p>
            <a:pPr lvl="1">
              <a:defRPr/>
            </a:pPr>
            <a:r>
              <a:rPr lang="en-US" dirty="0">
                <a:latin typeface="+mn-lt"/>
              </a:rPr>
              <a:t>Provides the following tools:</a:t>
            </a:r>
          </a:p>
          <a:p>
            <a:pPr lvl="2">
              <a:defRPr/>
            </a:pPr>
            <a:r>
              <a:rPr lang="en-US" dirty="0">
                <a:latin typeface="Courier New" panose="02070309020205020404" pitchFamily="49" charset="0"/>
                <a:cs typeface="Courier New" panose="02070309020205020404" pitchFamily="49" charset="0"/>
              </a:rPr>
              <a:t>expdp</a:t>
            </a:r>
            <a:r>
              <a:rPr lang="en-US" dirty="0">
                <a:latin typeface="+mn-lt"/>
              </a:rPr>
              <a:t> and </a:t>
            </a:r>
            <a:r>
              <a:rPr lang="en-US" dirty="0">
                <a:latin typeface="Courier New" panose="02070309020205020404" pitchFamily="49" charset="0"/>
                <a:cs typeface="Courier New" panose="02070309020205020404" pitchFamily="49" charset="0"/>
              </a:rPr>
              <a:t>impdp</a:t>
            </a:r>
          </a:p>
          <a:p>
            <a:pPr lvl="2">
              <a:defRPr/>
            </a:pPr>
            <a:r>
              <a:rPr lang="en-US" dirty="0">
                <a:latin typeface="+mn-lt"/>
              </a:rPr>
              <a:t>GUI interface in Enterprise Manager Cloud Control</a:t>
            </a:r>
          </a:p>
          <a:p>
            <a:pPr lvl="1">
              <a:defRPr/>
            </a:pPr>
            <a:r>
              <a:rPr lang="en-US" dirty="0">
                <a:latin typeface="+mn-lt"/>
              </a:rPr>
              <a:t>Provides several data movement methods:</a:t>
            </a:r>
          </a:p>
          <a:p>
            <a:pPr lvl="2">
              <a:defRPr/>
            </a:pPr>
            <a:r>
              <a:rPr lang="en-US" dirty="0">
                <a:latin typeface="+mn-lt"/>
              </a:rPr>
              <a:t>Conventional path load</a:t>
            </a:r>
          </a:p>
          <a:p>
            <a:pPr lvl="2">
              <a:defRPr/>
            </a:pPr>
            <a:r>
              <a:rPr lang="en-US" dirty="0">
                <a:latin typeface="+mn-lt"/>
              </a:rPr>
              <a:t>Direct path</a:t>
            </a:r>
          </a:p>
          <a:p>
            <a:pPr lvl="2">
              <a:defRPr/>
            </a:pPr>
            <a:r>
              <a:rPr lang="en-US" dirty="0">
                <a:latin typeface="+mn-lt"/>
              </a:rPr>
              <a:t>External tables</a:t>
            </a:r>
          </a:p>
          <a:p>
            <a:pPr lvl="2">
              <a:defRPr/>
            </a:pPr>
            <a:r>
              <a:rPr lang="en-US" dirty="0">
                <a:latin typeface="+mn-lt"/>
              </a:rPr>
              <a:t>Transportable tablespace</a:t>
            </a:r>
          </a:p>
          <a:p>
            <a:pPr lvl="2">
              <a:defRPr/>
            </a:pPr>
            <a:r>
              <a:rPr lang="en-US" dirty="0">
                <a:latin typeface="+mn-lt"/>
              </a:rPr>
              <a:t>Network link support</a:t>
            </a:r>
          </a:p>
          <a:p>
            <a:pPr lvl="1">
              <a:defRPr/>
            </a:pPr>
            <a:r>
              <a:rPr lang="en-US" dirty="0">
                <a:latin typeface="+mn-lt"/>
              </a:rPr>
              <a:t>Detaches from and reattaches to long-running jobs</a:t>
            </a:r>
          </a:p>
          <a:p>
            <a:pPr lvl="1">
              <a:defRPr/>
            </a:pPr>
            <a:r>
              <a:rPr lang="en-US" dirty="0">
                <a:latin typeface="+mn-lt"/>
              </a:rPr>
              <a:t>Restarts Data Pump jobs</a:t>
            </a:r>
          </a:p>
          <a:p>
            <a:pPr>
              <a:defRPr/>
            </a:pPr>
            <a:endParaRPr lang="en-US" dirty="0">
              <a:latin typeface="+mn-lt"/>
            </a:endParaRPr>
          </a:p>
        </p:txBody>
      </p:sp>
    </p:spTree>
    <p:custDataLst>
      <p:tags r:id="rId1"/>
    </p:custDataLst>
    <p:extLst>
      <p:ext uri="{BB962C8B-B14F-4D97-AF65-F5344CB8AC3E}">
        <p14:creationId xmlns:p14="http://schemas.microsoft.com/office/powerpoint/2010/main" val="415815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 Pump: </a:t>
            </a:r>
            <a:r>
              <a:rPr lang="en-US" dirty="0" smtClean="0"/>
              <a:t>Benefits</a:t>
            </a:r>
            <a:br>
              <a:rPr lang="en-US" dirty="0" smtClean="0"/>
            </a:br>
            <a:endParaRPr lang="en-US" altLang="es-MX" dirty="0"/>
          </a:p>
        </p:txBody>
      </p:sp>
      <p:sp>
        <p:nvSpPr>
          <p:cNvPr id="9219" name="Content Placeholder 9"/>
          <p:cNvSpPr>
            <a:spLocks noGrp="1"/>
          </p:cNvSpPr>
          <p:nvPr>
            <p:ph idx="1"/>
          </p:nvPr>
        </p:nvSpPr>
        <p:spPr>
          <a:xfrm>
            <a:off x="622138" y="1242485"/>
            <a:ext cx="10944549" cy="4304590"/>
          </a:xfrm>
        </p:spPr>
        <p:txBody>
          <a:bodyPr/>
          <a:lstStyle/>
          <a:p>
            <a:pPr>
              <a:buClr>
                <a:schemeClr val="accent1"/>
              </a:buClr>
              <a:defRPr/>
            </a:pPr>
            <a:r>
              <a:rPr lang="en-US" dirty="0"/>
              <a:t>Data Pump offers many benefits and features, such as:</a:t>
            </a:r>
          </a:p>
          <a:p>
            <a:pPr lvl="1">
              <a:buClr>
                <a:schemeClr val="accent1"/>
              </a:buClr>
              <a:defRPr/>
            </a:pPr>
            <a:r>
              <a:rPr lang="en-US" dirty="0"/>
              <a:t>Fine-grained object and data selection</a:t>
            </a:r>
          </a:p>
          <a:p>
            <a:pPr lvl="1">
              <a:buClr>
                <a:schemeClr val="accent1"/>
              </a:buClr>
              <a:defRPr/>
            </a:pPr>
            <a:r>
              <a:rPr lang="en-US" dirty="0"/>
              <a:t>Explicit specification of database version</a:t>
            </a:r>
          </a:p>
          <a:p>
            <a:pPr lvl="1">
              <a:buClr>
                <a:schemeClr val="accent1"/>
              </a:buClr>
              <a:defRPr/>
            </a:pPr>
            <a:r>
              <a:rPr lang="en-US" dirty="0"/>
              <a:t>Parallel execution</a:t>
            </a:r>
          </a:p>
          <a:p>
            <a:pPr lvl="1">
              <a:buClr>
                <a:schemeClr val="accent1"/>
              </a:buClr>
              <a:defRPr/>
            </a:pPr>
            <a:r>
              <a:rPr lang="en-US" dirty="0"/>
              <a:t>Network mode in a distributed environment</a:t>
            </a:r>
          </a:p>
          <a:p>
            <a:pPr lvl="1">
              <a:buClr>
                <a:schemeClr val="accent1"/>
              </a:buClr>
              <a:defRPr/>
            </a:pPr>
            <a:r>
              <a:rPr lang="en-US" dirty="0"/>
              <a:t>Remapping capabilities</a:t>
            </a:r>
          </a:p>
          <a:p>
            <a:pPr lvl="1">
              <a:buClr>
                <a:schemeClr val="accent1"/>
              </a:buClr>
              <a:defRPr/>
            </a:pPr>
            <a:r>
              <a:rPr lang="en-US" dirty="0"/>
              <a:t>Data sampling and metadata compression</a:t>
            </a:r>
          </a:p>
          <a:p>
            <a:pPr lvl="1">
              <a:buClr>
                <a:schemeClr val="accent1"/>
              </a:buClr>
              <a:defRPr/>
            </a:pPr>
            <a:r>
              <a:rPr lang="en-US" dirty="0"/>
              <a:t>Compression of data during a Data Pump export</a:t>
            </a:r>
          </a:p>
          <a:p>
            <a:pPr lvl="1">
              <a:buClr>
                <a:schemeClr val="accent1"/>
              </a:buClr>
              <a:defRPr/>
            </a:pPr>
            <a:r>
              <a:rPr lang="en-US" dirty="0"/>
              <a:t>Security through encryption</a:t>
            </a:r>
          </a:p>
          <a:p>
            <a:pPr lvl="1">
              <a:buClr>
                <a:schemeClr val="accent1"/>
              </a:buClr>
              <a:defRPr/>
            </a:pPr>
            <a:r>
              <a:rPr lang="en-US" dirty="0"/>
              <a:t>Ability to export XMLType data as </a:t>
            </a:r>
            <a:r>
              <a:rPr lang="en-US" dirty="0">
                <a:latin typeface="Courier New" panose="02070309020205020404" pitchFamily="49" charset="0"/>
                <a:cs typeface="Courier New" panose="02070309020205020404" pitchFamily="49" charset="0"/>
              </a:rPr>
              <a:t>CLOBs</a:t>
            </a:r>
          </a:p>
        </p:txBody>
      </p:sp>
    </p:spTree>
    <p:custDataLst>
      <p:tags r:id="rId1"/>
    </p:custDataLst>
    <p:extLst>
      <p:ext uri="{BB962C8B-B14F-4D97-AF65-F5344CB8AC3E}">
        <p14:creationId xmlns:p14="http://schemas.microsoft.com/office/powerpoint/2010/main" val="374989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3755969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47073" y="228600"/>
            <a:ext cx="10438030" cy="549274"/>
          </a:xfrm>
        </p:spPr>
        <p:txBody>
          <a:bodyPr>
            <a:normAutofit fontScale="90000"/>
          </a:bodyPr>
          <a:lstStyle/>
          <a:p>
            <a:pPr eaLnBrk="1" hangingPunct="1"/>
            <a:r>
              <a:rPr lang="en-US" dirty="0"/>
              <a:t>Data Pump Export and Import Clients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964" y="914400"/>
            <a:ext cx="7524248" cy="5277672"/>
          </a:xfrm>
          <a:prstGeom prst="rect">
            <a:avLst/>
          </a:prstGeom>
        </p:spPr>
      </p:pic>
    </p:spTree>
    <p:custDataLst>
      <p:tags r:id="rId1"/>
    </p:custDataLst>
    <p:extLst>
      <p:ext uri="{BB962C8B-B14F-4D97-AF65-F5344CB8AC3E}">
        <p14:creationId xmlns:p14="http://schemas.microsoft.com/office/powerpoint/2010/main" val="195940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Data Pump Interfaces and </a:t>
            </a:r>
            <a:r>
              <a:rPr lang="en-US" dirty="0" smtClean="0"/>
              <a:t>Modes</a:t>
            </a:r>
            <a:br>
              <a:rPr lang="en-US" dirty="0" smtClean="0"/>
            </a:br>
            <a:endParaRPr lang="en-US" altLang="es-MX" dirty="0"/>
          </a:p>
        </p:txBody>
      </p:sp>
      <p:sp>
        <p:nvSpPr>
          <p:cNvPr id="9219" name="Content Placeholder 9"/>
          <p:cNvSpPr>
            <a:spLocks noGrp="1"/>
          </p:cNvSpPr>
          <p:nvPr>
            <p:ph idx="1"/>
          </p:nvPr>
        </p:nvSpPr>
        <p:spPr>
          <a:xfrm>
            <a:off x="622138" y="1242485"/>
            <a:ext cx="10944549" cy="4514904"/>
          </a:xfrm>
        </p:spPr>
        <p:txBody>
          <a:bodyPr/>
          <a:lstStyle/>
          <a:p>
            <a:pPr lvl="1">
              <a:buClr>
                <a:schemeClr val="accent1"/>
              </a:buClr>
              <a:defRPr/>
            </a:pPr>
            <a:r>
              <a:rPr lang="en-US" dirty="0"/>
              <a:t>Data Pump Export and Import interfaces:</a:t>
            </a:r>
          </a:p>
          <a:p>
            <a:pPr lvl="2">
              <a:buClr>
                <a:schemeClr val="accent1"/>
              </a:buClr>
              <a:defRPr/>
            </a:pPr>
            <a:r>
              <a:rPr lang="en-US" dirty="0"/>
              <a:t>Command line</a:t>
            </a:r>
          </a:p>
          <a:p>
            <a:pPr lvl="2">
              <a:buClr>
                <a:schemeClr val="accent1"/>
              </a:buClr>
              <a:defRPr/>
            </a:pPr>
            <a:r>
              <a:rPr lang="en-US" dirty="0"/>
              <a:t>Parameter file</a:t>
            </a:r>
          </a:p>
          <a:p>
            <a:pPr lvl="2">
              <a:buClr>
                <a:schemeClr val="accent1"/>
              </a:buClr>
              <a:defRPr/>
            </a:pPr>
            <a:r>
              <a:rPr lang="en-US" dirty="0"/>
              <a:t>Interactive command line</a:t>
            </a:r>
          </a:p>
          <a:p>
            <a:pPr lvl="2">
              <a:buClr>
                <a:schemeClr val="accent1"/>
              </a:buClr>
              <a:defRPr/>
            </a:pPr>
            <a:r>
              <a:rPr lang="en-US" dirty="0"/>
              <a:t>Enterprise Manager Cloud Control</a:t>
            </a:r>
          </a:p>
          <a:p>
            <a:pPr lvl="1">
              <a:buClr>
                <a:schemeClr val="accent1"/>
              </a:buClr>
              <a:defRPr/>
            </a:pPr>
            <a:r>
              <a:rPr lang="en-US" dirty="0"/>
              <a:t>Data Pump Export and Import modes:</a:t>
            </a:r>
          </a:p>
          <a:p>
            <a:pPr lvl="2">
              <a:buClr>
                <a:schemeClr val="accent1"/>
              </a:buClr>
              <a:defRPr/>
            </a:pPr>
            <a:r>
              <a:rPr lang="en-US" dirty="0"/>
              <a:t>Full</a:t>
            </a:r>
          </a:p>
          <a:p>
            <a:pPr lvl="2">
              <a:buClr>
                <a:schemeClr val="accent1"/>
              </a:buClr>
              <a:defRPr/>
            </a:pPr>
            <a:r>
              <a:rPr lang="en-US" dirty="0"/>
              <a:t>Schema</a:t>
            </a:r>
          </a:p>
          <a:p>
            <a:pPr lvl="2">
              <a:buClr>
                <a:schemeClr val="accent1"/>
              </a:buClr>
              <a:defRPr/>
            </a:pPr>
            <a:r>
              <a:rPr lang="en-US" dirty="0"/>
              <a:t>Table</a:t>
            </a:r>
          </a:p>
          <a:p>
            <a:pPr lvl="2">
              <a:buClr>
                <a:schemeClr val="accent1"/>
              </a:buClr>
              <a:defRPr/>
            </a:pPr>
            <a:r>
              <a:rPr lang="en-US" dirty="0"/>
              <a:t>Tablespace</a:t>
            </a:r>
          </a:p>
          <a:p>
            <a:pPr lvl="2">
              <a:buClr>
                <a:schemeClr val="accent1"/>
              </a:buClr>
              <a:defRPr/>
            </a:pPr>
            <a:r>
              <a:rPr lang="en-US" dirty="0"/>
              <a:t>Transportable tablespace</a:t>
            </a:r>
          </a:p>
          <a:p>
            <a:pPr lvl="2">
              <a:buClr>
                <a:schemeClr val="accent1"/>
              </a:buClr>
              <a:defRPr/>
            </a:pPr>
            <a:r>
              <a:rPr lang="en-US" dirty="0"/>
              <a:t>Transportable database</a:t>
            </a:r>
          </a:p>
        </p:txBody>
      </p:sp>
    </p:spTree>
    <p:custDataLst>
      <p:tags r:id="rId1"/>
    </p:custDataLst>
    <p:extLst>
      <p:ext uri="{BB962C8B-B14F-4D97-AF65-F5344CB8AC3E}">
        <p14:creationId xmlns:p14="http://schemas.microsoft.com/office/powerpoint/2010/main" val="376792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009359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4269</Words>
  <Application>Microsoft Office PowerPoint</Application>
  <PresentationFormat>Custom</PresentationFormat>
  <Paragraphs>311</Paragraphs>
  <Slides>23</Slides>
  <Notes>23</Notes>
  <HiddenSlides>3</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Moving Data</vt:lpstr>
      <vt:lpstr>Objectives</vt:lpstr>
      <vt:lpstr>Moving Data: General Architecture</vt:lpstr>
      <vt:lpstr>Oracle Data Pump: Overview </vt:lpstr>
      <vt:lpstr>Oracle Data Pump: Benefits </vt:lpstr>
      <vt:lpstr>PowerPoint Presentation</vt:lpstr>
      <vt:lpstr>Data Pump Export and Import Clients</vt:lpstr>
      <vt:lpstr>Data Pump Interfaces and Modes </vt:lpstr>
      <vt:lpstr>PowerPoint Presentation</vt:lpstr>
      <vt:lpstr>Data Pump Import Transformations </vt:lpstr>
      <vt:lpstr>SQL Loader: Overview</vt:lpstr>
      <vt:lpstr>PowerPoint Presentation</vt:lpstr>
      <vt:lpstr>Comparing Loading Methods </vt:lpstr>
      <vt:lpstr>Data Save Feature</vt:lpstr>
      <vt:lpstr>Express Mode</vt:lpstr>
      <vt:lpstr>External Tables</vt:lpstr>
      <vt:lpstr>External Table Benefits</vt:lpstr>
      <vt:lpstr>Migrating to Oracle Database Cloud Service: Considerations</vt:lpstr>
      <vt:lpstr>Migrating to Oracle Database Cloud Service: Information Gathering</vt:lpstr>
      <vt:lpstr>Applicable Migration Methods</vt:lpstr>
      <vt:lpstr>Applicable Migration Methods</vt:lpstr>
      <vt:lpstr>Summary</vt:lpstr>
      <vt:lpstr>Practice 15: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43</cp:revision>
  <cp:lastPrinted>2002-03-28T23:57:22Z</cp:lastPrinted>
  <dcterms:created xsi:type="dcterms:W3CDTF">2017-12-14T14:58:14Z</dcterms:created>
  <dcterms:modified xsi:type="dcterms:W3CDTF">2021-01-06T19:39:46Z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