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notesMasterIdLst>
    <p:notesMasterId r:id="rId21"/>
  </p:notesMasterIdLst>
  <p:handoutMasterIdLst>
    <p:handoutMasterId r:id="rId22"/>
  </p:handoutMasterIdLst>
  <p:sldIdLst>
    <p:sldId id="259" r:id="rId2"/>
    <p:sldId id="304" r:id="rId3"/>
    <p:sldId id="261" r:id="rId4"/>
    <p:sldId id="295" r:id="rId5"/>
    <p:sldId id="294" r:id="rId6"/>
    <p:sldId id="296" r:id="rId7"/>
    <p:sldId id="297" r:id="rId8"/>
    <p:sldId id="298" r:id="rId9"/>
    <p:sldId id="300" r:id="rId10"/>
    <p:sldId id="302" r:id="rId11"/>
    <p:sldId id="303" r:id="rId12"/>
    <p:sldId id="291" r:id="rId13"/>
    <p:sldId id="292" r:id="rId14"/>
    <p:sldId id="299" r:id="rId15"/>
    <p:sldId id="306" r:id="rId16"/>
    <p:sldId id="287" r:id="rId17"/>
    <p:sldId id="288" r:id="rId18"/>
    <p:sldId id="289" r:id="rId19"/>
    <p:sldId id="305" r:id="rId20"/>
  </p:sldIdLst>
  <p:sldSz cx="12188825" cy="6858000"/>
  <p:notesSz cx="6991350" cy="9282113"/>
  <p:custDataLst>
    <p:tags r:id="rId2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endParaRPr lang="en-US" altLang="en-US" dirty="0"/>
          </a:p>
          <a:p>
            <a:pPr lvl="1"/>
            <a:endParaRPr lang="en-US" altLang="en-US" dirty="0"/>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44485E0F-EC2E-43C7-88CF-70FCEBB53614}" type="slidenum">
              <a:rPr lang="en-US" altLang="en-US" smtClean="0"/>
              <a:t>10</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61623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The table lists the separately licensed packs that are available for use with Oracle Database.</a:t>
            </a:r>
          </a:p>
          <a:p>
            <a:pPr lvl="1"/>
            <a:r>
              <a:rPr lang="en-US" altLang="en-US" dirty="0"/>
              <a:t>See </a:t>
            </a:r>
            <a:r>
              <a:rPr lang="en-US" altLang="en-US" i="1" dirty="0"/>
              <a:t>Oracle Database Licensing Information User Manual</a:t>
            </a:r>
            <a:r>
              <a:rPr lang="en-US" altLang="en-US" dirty="0"/>
              <a:t> for details on each of the management packs.</a:t>
            </a:r>
          </a:p>
          <a:p>
            <a:pPr lvl="1"/>
            <a:endParaRPr lang="en-US" altLang="en-US" dirty="0"/>
          </a:p>
          <a:p>
            <a:pPr lvl="1"/>
            <a:endParaRPr lang="en-US" altLang="en-US" dirty="0"/>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B4455392-2947-47F4-AA8F-441B0E352EEA}" type="slidenum">
              <a:rPr lang="en-US" altLang="en-US" smtClean="0"/>
              <a:t>11</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310634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a:t>With </a:t>
            </a:r>
            <a:r>
              <a:rPr lang="en-US" b="1" dirty="0"/>
              <a:t>Software as a Service (SaaS)</a:t>
            </a:r>
            <a:r>
              <a:rPr lang="en-US" dirty="0"/>
              <a:t>, modern cloud applications from Oracle help you re-imagine your business. The best-of-breed SaaS applications in Oracle Cloud are integrated with social, mobile, and analytic capabilities to help you deliver the experiences customers expect, the talent to succeed, and the performance that the market demands.</a:t>
            </a:r>
          </a:p>
          <a:p>
            <a:pPr lvl="1"/>
            <a:r>
              <a:rPr lang="en-US" b="1" dirty="0"/>
              <a:t>Oracle Cloud Platform as a Service (PaaS)</a:t>
            </a:r>
            <a:r>
              <a:rPr lang="en-US" dirty="0"/>
              <a:t> helps enterprise IT and independent software vendor (ISV) developers rapidly build and deploy rich applications or extend SaaS applications by using an enterprise-grade cloud platform based on the industry’s leading database and application server.</a:t>
            </a:r>
          </a:p>
          <a:p>
            <a:pPr lvl="1"/>
            <a:r>
              <a:rPr lang="en-US" b="1" dirty="0"/>
              <a:t>Oracle Cloud Infrastructure as a Service (IaaS)</a:t>
            </a:r>
            <a:r>
              <a:rPr lang="en-US" dirty="0"/>
              <a:t> is a comprehensive set of integrated, subscription-based infrastructure services that enable businesses to run any workload in an enterprise-grade cloud that is managed, hosted, and supported by Oracle.</a:t>
            </a:r>
          </a:p>
          <a:p>
            <a:pPr lvl="1"/>
            <a:r>
              <a:rPr lang="en-US" dirty="0"/>
              <a:t>For other services, refer to the Oracle Cloud website.</a:t>
            </a:r>
          </a:p>
        </p:txBody>
      </p:sp>
      <p:sp>
        <p:nvSpPr>
          <p:cNvPr id="4" name="Footer Placeholder 3"/>
          <p:cNvSpPr>
            <a:spLocks noGrp="1"/>
          </p:cNvSpPr>
          <p:nvPr>
            <p:ph type="ftr" sz="quarter" idx="10"/>
          </p:nvPr>
        </p:nvSpPr>
        <p:spPr/>
        <p:txBody>
          <a:bodyPr/>
          <a:lstStyle/>
          <a:p>
            <a:r>
              <a:rPr lang="en-US" dirty="0"/>
              <a:t>Oracle Database </a:t>
            </a:r>
            <a:r>
              <a:rPr lang="en-US" dirty="0" smtClean="0"/>
              <a:t>19c: </a:t>
            </a:r>
            <a:r>
              <a:rPr lang="en-US" dirty="0"/>
              <a:t>Administration Workshop   1 - </a:t>
            </a:r>
            <a:fld id="{9B95A4CF-AAFE-4A89-AEF2-5E08DD6F6BB0}" type="slidenum">
              <a:rPr lang="en-US" smtClean="0"/>
              <a:t>12</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1592339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otes Placeholder 2"/>
          <p:cNvSpPr>
            <a:spLocks noGrp="1"/>
          </p:cNvSpPr>
          <p:nvPr>
            <p:ph type="body" idx="1"/>
          </p:nvPr>
        </p:nvSpPr>
        <p:spPr/>
        <p:txBody>
          <a:bodyPr>
            <a:normAutofit/>
          </a:bodyPr>
          <a:lstStyle/>
          <a:p>
            <a:pPr lvl="1"/>
            <a:r>
              <a:rPr lang="en-US" dirty="0">
                <a:solidFill>
                  <a:schemeClr val="tx1"/>
                </a:solidFill>
                <a:sym typeface="Arial" charset="0"/>
              </a:rPr>
              <a:t>When you provision a database deployment in Oracle Database Cloud Service, you select the Oracle Database software release:</a:t>
            </a:r>
          </a:p>
          <a:p>
            <a:pPr lvl="2"/>
            <a:r>
              <a:rPr lang="en-US" dirty="0">
                <a:solidFill>
                  <a:schemeClr val="tx1"/>
                </a:solidFill>
                <a:sym typeface="Arial" charset="0"/>
              </a:rPr>
              <a:t>Oracle Database 11g Release 2</a:t>
            </a:r>
          </a:p>
          <a:p>
            <a:pPr lvl="2"/>
            <a:r>
              <a:rPr lang="en-US" dirty="0">
                <a:solidFill>
                  <a:schemeClr val="tx1"/>
                </a:solidFill>
                <a:sym typeface="Arial" charset="0"/>
              </a:rPr>
              <a:t>Oracle Database 12c Release 1</a:t>
            </a:r>
          </a:p>
          <a:p>
            <a:pPr lvl="2"/>
            <a:r>
              <a:rPr lang="en-US" dirty="0">
                <a:solidFill>
                  <a:schemeClr val="tx1"/>
                </a:solidFill>
                <a:sym typeface="Arial" charset="0"/>
              </a:rPr>
              <a:t>Oracle Database 12c Release 2</a:t>
            </a:r>
          </a:p>
          <a:p>
            <a:pPr lvl="2"/>
            <a:r>
              <a:rPr lang="en-US" dirty="0">
                <a:solidFill>
                  <a:schemeClr val="tx1"/>
                </a:solidFill>
                <a:sym typeface="Arial" charset="0"/>
              </a:rPr>
              <a:t>Oracle Database </a:t>
            </a:r>
            <a:r>
              <a:rPr lang="en-US" dirty="0" smtClean="0">
                <a:solidFill>
                  <a:schemeClr val="tx1"/>
                </a:solidFill>
                <a:sym typeface="Arial" charset="0"/>
              </a:rPr>
              <a:t>19c </a:t>
            </a:r>
            <a:r>
              <a:rPr lang="en-US" dirty="0">
                <a:solidFill>
                  <a:schemeClr val="tx1"/>
                </a:solidFill>
                <a:sym typeface="Arial" charset="0"/>
              </a:rPr>
              <a:t>Release 1</a:t>
            </a:r>
          </a:p>
          <a:p>
            <a:pPr lvl="1"/>
            <a:r>
              <a:rPr lang="en-US" b="1" dirty="0">
                <a:solidFill>
                  <a:schemeClr val="tx1"/>
                </a:solidFill>
                <a:sym typeface="Arial" charset="0"/>
              </a:rPr>
              <a:t>Note:</a:t>
            </a:r>
            <a:r>
              <a:rPr lang="en-US" dirty="0">
                <a:solidFill>
                  <a:schemeClr val="tx1"/>
                </a:solidFill>
                <a:sym typeface="Arial" charset="0"/>
              </a:rPr>
              <a:t> Additional software releases may be added as they become available, and some releases may no longer be supported for new database deployment. Refer to “Oracle Database Software Release” in </a:t>
            </a:r>
            <a:r>
              <a:rPr lang="en-US" i="1" dirty="0">
                <a:solidFill>
                  <a:schemeClr val="tx1"/>
                </a:solidFill>
                <a:sym typeface="Arial" charset="0"/>
              </a:rPr>
              <a:t>Administering Oracle Database Cloud Service</a:t>
            </a:r>
            <a:r>
              <a:rPr lang="en-US" dirty="0">
                <a:solidFill>
                  <a:schemeClr val="tx1"/>
                </a:solidFill>
                <a:sym typeface="Arial" charset="0"/>
              </a:rPr>
              <a:t> for the current list of supported releases. </a:t>
            </a:r>
          </a:p>
        </p:txBody>
      </p:sp>
      <p:sp>
        <p:nvSpPr>
          <p:cNvPr id="12292"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9577F500-9340-4643-B7C0-E99FE3289845}" type="slidenum">
              <a:rPr lang="en-US" altLang="en-US" smtClean="0"/>
              <a:t>13</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50059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When you create a database deployment, you can choose from four software editions. The High Performance and Extreme Performance editions include the Oracle Database options and Oracle Management packs listed in the slide. </a:t>
            </a:r>
          </a:p>
          <a:p>
            <a:pPr lvl="1"/>
            <a:endParaRPr lang="en-US" altLang="en-US" dirty="0"/>
          </a:p>
          <a:p>
            <a:pPr lvl="1"/>
            <a:endParaRPr lang="en-US" altLang="en-US" dirty="0"/>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E44F7887-C9D6-494A-9914-01A411FE3C5B}" type="slidenum">
              <a:rPr lang="en-US" altLang="en-US" smtClean="0"/>
              <a:t>14</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01313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noFill/>
          <a:ln/>
        </p:spPr>
        <p:txBody>
          <a:bodyPr/>
          <a:lstStyle/>
          <a:p>
            <a:pPr lvl="1"/>
            <a:r>
              <a:rPr lang="en-US" b="1" dirty="0">
                <a:latin typeface="Arial" charset="0"/>
              </a:rPr>
              <a:t>Oracle SQL, DDL, and DML</a:t>
            </a:r>
          </a:p>
          <a:p>
            <a:pPr lvl="1"/>
            <a:r>
              <a:rPr lang="en-US" dirty="0">
                <a:latin typeface="Arial" charset="0"/>
              </a:rPr>
              <a:t>Oracle SQL is the language you use to perform operations on the data in an Oracle Database. It's an implementation of the ANSI standard language called Structured Query Language (SQL) and provides features that extend beyond standard SQL. For example, you use SQL to create tables, query tables, and modify data in tables. A SQL statement can be thought of as a very simple, but powerful, computer program or instruction. Users specify the result that they want (for example, the names of employees), not how to derive it. A SQL statement is a string of SQL text such as the following:</a:t>
            </a:r>
          </a:p>
          <a:p>
            <a:pPr lvl="1"/>
            <a:r>
              <a:rPr lang="en-US" dirty="0">
                <a:latin typeface="Courier New" panose="02070309020205020404" pitchFamily="49" charset="0"/>
                <a:cs typeface="Courier New" panose="02070309020205020404" pitchFamily="49" charset="0"/>
              </a:rPr>
              <a:t>SELECT first_name, last_name FROM employees;</a:t>
            </a:r>
          </a:p>
          <a:p>
            <a:pPr lvl="1"/>
            <a:r>
              <a:rPr lang="en-US" dirty="0">
                <a:latin typeface="Arial" charset="0"/>
              </a:rPr>
              <a:t>Data definition language (DDL) includes statements that define or change a data structure (for example,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and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INDEX</a:t>
            </a:r>
            <a:r>
              <a:rPr lang="en-US" dirty="0">
                <a:latin typeface="Arial" charset="0"/>
              </a:rPr>
              <a:t> statements).</a:t>
            </a:r>
          </a:p>
          <a:p>
            <a:pPr lvl="1"/>
            <a:r>
              <a:rPr lang="en-US" dirty="0">
                <a:latin typeface="Arial" charset="0"/>
              </a:rPr>
              <a:t>Data manipulation language (DML) includes statements such as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INSERT</a:t>
            </a:r>
            <a:r>
              <a:rPr lang="en-US" dirty="0">
                <a:latin typeface="Arial" charset="0"/>
              </a:rPr>
              <a:t>, </a:t>
            </a:r>
            <a:r>
              <a:rPr lang="en-US" dirty="0">
                <a:latin typeface="Courier New" panose="02070309020205020404" pitchFamily="49" charset="0"/>
                <a:cs typeface="Courier New" panose="02070309020205020404" pitchFamily="49" charset="0"/>
              </a:rPr>
              <a:t>UPDATE</a:t>
            </a:r>
            <a:r>
              <a:rPr lang="en-US" dirty="0">
                <a:latin typeface="Arial" charset="0"/>
              </a:rPr>
              <a:t>, and </a:t>
            </a:r>
            <a:r>
              <a:rPr lang="en-US" dirty="0">
                <a:latin typeface="Courier New" panose="02070309020205020404" pitchFamily="49" charset="0"/>
                <a:cs typeface="Courier New" panose="02070309020205020404" pitchFamily="49" charset="0"/>
              </a:rPr>
              <a:t>DELETE</a:t>
            </a:r>
            <a:r>
              <a:rPr lang="en-US" dirty="0">
                <a:latin typeface="Arial" charset="0"/>
              </a:rPr>
              <a:t>.</a:t>
            </a:r>
          </a:p>
          <a:p>
            <a:pPr lvl="1"/>
            <a:r>
              <a:rPr lang="en-US" b="1" dirty="0">
                <a:latin typeface="Arial" charset="0"/>
              </a:rPr>
              <a:t>PL/SQL</a:t>
            </a:r>
          </a:p>
          <a:p>
            <a:pPr lvl="1"/>
            <a:r>
              <a:rPr lang="en-US" dirty="0">
                <a:latin typeface="Arial" charset="0"/>
              </a:rPr>
              <a:t>PL/SQL is a procedural extension to Oracle SQL. PL/SQL is integrated with Oracle Database, enabling you to use all the Oracle Database SQL statements, functions, and data types. You can use PL/SQL to control the flow of a SQL program, use variables, and write error-handling procedures.</a:t>
            </a:r>
          </a:p>
          <a:p>
            <a:pPr lvl="1"/>
            <a:r>
              <a:rPr lang="en-US" dirty="0">
                <a:latin typeface="Arial" charset="0"/>
              </a:rPr>
              <a:t>Oracle Database can also store program units written in Java. A Java stored procedure is a Java method published to SQL and stored in the database for general use. You can call existing PL/SQL programs from Java and Java programs from PL/SQL.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DF5C262A-02F5-4B23-9B48-7B5F55076B30}" type="slidenum">
              <a:rPr lang="en-US" smtClean="0"/>
              <a:t>15</a:t>
            </a:fld>
            <a:endParaRPr lang="en-US" dirty="0"/>
          </a:p>
        </p:txBody>
      </p:sp>
      <p:sp>
        <p:nvSpPr>
          <p:cNvPr id="47108"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21820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Relational Database Models</a:t>
            </a:r>
          </a:p>
          <a:p>
            <a:pPr lvl="1"/>
            <a:r>
              <a:rPr lang="en-US" dirty="0">
                <a:latin typeface="Arial" charset="0"/>
              </a:rPr>
              <a:t>Oracle Database uses a relational database model that organizes and presents the physical data as logical structures, such as tables (with columns and rows). These logical structures make the data understandable. A schema is a collection of logical structures that are owned by a database user and can include tables, views, sequences, stored procedures, synonyms, indexes, clusters, and database links. In general, schemas include everything your application creates in the database.</a:t>
            </a:r>
          </a:p>
          <a:p>
            <a:pPr lvl="1"/>
            <a:r>
              <a:rPr lang="en-US" b="1" dirty="0">
                <a:latin typeface="Arial" charset="0"/>
              </a:rPr>
              <a:t>HR Schema</a:t>
            </a:r>
          </a:p>
          <a:p>
            <a:pPr lvl="1"/>
            <a:r>
              <a:rPr lang="en-US" dirty="0">
                <a:latin typeface="Arial" charset="0"/>
              </a:rPr>
              <a:t>The HR schema, which is shown in the slide and used throughout this course, groups seven related tables and was created by the </a:t>
            </a:r>
            <a:r>
              <a:rPr lang="en-US" dirty="0">
                <a:latin typeface="Courier New" panose="02070309020205020404" pitchFamily="49" charset="0"/>
                <a:cs typeface="Courier New" panose="02070309020205020404" pitchFamily="49" charset="0"/>
              </a:rPr>
              <a:t>HR</a:t>
            </a:r>
            <a:r>
              <a:rPr lang="en-US" dirty="0">
                <a:latin typeface="Arial" charset="0"/>
              </a:rPr>
              <a:t> user. A primary key (identified by PK in the slide) is a unique identifier for a row in a table. A foreign key (identified by FK in the slide) references a primary key. It uses the same value as the primary key. Together, primary keys and foreign keys are used to ensure data integrity. For example, in the </a:t>
            </a:r>
            <a:r>
              <a:rPr lang="en-US" dirty="0">
                <a:latin typeface="Courier New" panose="02070309020205020404" pitchFamily="49" charset="0"/>
                <a:cs typeface="Courier New" panose="02070309020205020404" pitchFamily="49" charset="0"/>
              </a:rPr>
              <a:t>JOBS</a:t>
            </a:r>
            <a:r>
              <a:rPr lang="en-US" dirty="0">
                <a:latin typeface="Arial" charset="0"/>
              </a:rPr>
              <a:t> table, each row uniquely identifies a job. Each job is given a job ID, and this ID is the primary key. Likewise, the </a:t>
            </a:r>
            <a:r>
              <a:rPr lang="en-US" dirty="0">
                <a:latin typeface="Courier New" panose="02070309020205020404" pitchFamily="49" charset="0"/>
                <a:cs typeface="Courier New" panose="02070309020205020404" pitchFamily="49" charset="0"/>
              </a:rPr>
              <a:t>EMPLOYEES</a:t>
            </a:r>
            <a:r>
              <a:rPr lang="en-US" dirty="0">
                <a:latin typeface="Arial" charset="0"/>
              </a:rPr>
              <a:t> table uniquely identifies each employee with an employee ID. The employee ID is also a primary key. The </a:t>
            </a:r>
            <a:r>
              <a:rPr lang="en-US" dirty="0">
                <a:latin typeface="Courier New" panose="02070309020205020404" pitchFamily="49" charset="0"/>
                <a:cs typeface="Courier New" panose="02070309020205020404" pitchFamily="49" charset="0"/>
              </a:rPr>
              <a:t>EMPLOYEES</a:t>
            </a:r>
            <a:r>
              <a:rPr lang="en-US" dirty="0">
                <a:latin typeface="Arial" charset="0"/>
              </a:rPr>
              <a:t> table contains a foreign key named </a:t>
            </a:r>
            <a:r>
              <a:rPr lang="en-US" dirty="0">
                <a:latin typeface="Courier New" panose="02070309020205020404" pitchFamily="49" charset="0"/>
                <a:cs typeface="Courier New" panose="02070309020205020404" pitchFamily="49" charset="0"/>
              </a:rPr>
              <a:t>JOB_ID</a:t>
            </a:r>
            <a:r>
              <a:rPr lang="en-US" dirty="0">
                <a:latin typeface="Arial" charset="0"/>
              </a:rPr>
              <a:t>, which references the </a:t>
            </a:r>
            <a:r>
              <a:rPr lang="en-US" dirty="0">
                <a:latin typeface="Courier New" panose="02070309020205020404" pitchFamily="49" charset="0"/>
                <a:cs typeface="Courier New" panose="02070309020205020404" pitchFamily="49" charset="0"/>
              </a:rPr>
              <a:t>JOB_ID</a:t>
            </a:r>
            <a:r>
              <a:rPr lang="en-US" dirty="0">
                <a:latin typeface="Arial" charset="0"/>
              </a:rPr>
              <a:t> primary key in the </a:t>
            </a:r>
            <a:r>
              <a:rPr lang="en-US" dirty="0">
                <a:latin typeface="Courier New" panose="02070309020205020404" pitchFamily="49" charset="0"/>
                <a:cs typeface="Courier New" panose="02070309020205020404" pitchFamily="49" charset="0"/>
              </a:rPr>
              <a:t>JOBS</a:t>
            </a:r>
            <a:r>
              <a:rPr lang="en-US" dirty="0">
                <a:latin typeface="Arial" charset="0"/>
              </a:rPr>
              <a:t> table. Solid lines in the diagram represent mandatory foreign key constraints and dashed lines represent optional foreign key constraints.</a:t>
            </a:r>
          </a:p>
          <a:p>
            <a:pPr lvl="1"/>
            <a:r>
              <a:rPr lang="en-US" dirty="0">
                <a:latin typeface="Arial" charset="0"/>
              </a:rPr>
              <a:t>The following are some principal business rules implemented in the </a:t>
            </a:r>
            <a:r>
              <a:rPr lang="en-US" dirty="0">
                <a:latin typeface="Courier New" panose="02070309020205020404" pitchFamily="49" charset="0"/>
                <a:cs typeface="Courier New" panose="02070309020205020404" pitchFamily="49" charset="0"/>
              </a:rPr>
              <a:t>HR</a:t>
            </a:r>
            <a:r>
              <a:rPr lang="en-US" dirty="0">
                <a:latin typeface="Arial" charset="0"/>
              </a:rPr>
              <a:t> schema:</a:t>
            </a:r>
          </a:p>
          <a:p>
            <a:pPr lvl="2"/>
            <a:r>
              <a:rPr lang="en-US" dirty="0">
                <a:latin typeface="Arial" charset="0"/>
              </a:rPr>
              <a:t>Each department may be the employer of one or more employees. Each employee may be assigned to only one department.</a:t>
            </a:r>
          </a:p>
          <a:p>
            <a:pPr lvl="2"/>
            <a:r>
              <a:rPr lang="en-US" dirty="0">
                <a:latin typeface="Arial" charset="0"/>
              </a:rPr>
              <a:t>Each job must be a job for one or more employees. Each employee must be currently assigned to only one job.</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C0E70B18-F533-4EDF-B29A-8F89A7865E30}" type="slidenum">
              <a:rPr lang="en-US" smtClean="0"/>
              <a:t>16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670401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1 - </a:t>
            </a:r>
            <a:fld id="{444F341D-6B50-4B2D-9A0A-553331642CB0}" type="slidenum">
              <a:rPr lang="en-US" smtClean="0"/>
              <a:t>17</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dirty="0">
                <a:latin typeface="Arial" charset="0"/>
                <a:cs typeface="Arial" charset="0"/>
              </a:rPr>
              <a:t>When an employee changes his or her department or job, a record in the </a:t>
            </a:r>
            <a:r>
              <a:rPr lang="en-US" dirty="0">
                <a:latin typeface="Courier New" panose="02070309020205020404" pitchFamily="49" charset="0"/>
                <a:cs typeface="Courier New" panose="02070309020205020404" pitchFamily="49" charset="0"/>
              </a:rPr>
              <a:t>JOB_HISTORY</a:t>
            </a:r>
            <a:r>
              <a:rPr lang="en-US" dirty="0">
                <a:latin typeface="Arial" charset="0"/>
                <a:cs typeface="Arial" charset="0"/>
              </a:rPr>
              <a:t> table records the start and end dates of the past assignments.</a:t>
            </a:r>
          </a:p>
          <a:p>
            <a:pPr lvl="2" eaLnBrk="1" hangingPunct="1"/>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JOB_HISTORY</a:t>
            </a:r>
            <a:r>
              <a:rPr lang="en-US" dirty="0">
                <a:latin typeface="Arial" charset="0"/>
                <a:cs typeface="Arial" charset="0"/>
              </a:rPr>
              <a:t> table records are identified by a composite primary key: the </a:t>
            </a:r>
            <a:r>
              <a:rPr lang="en-US" dirty="0">
                <a:latin typeface="Courier New" panose="02070309020205020404" pitchFamily="49" charset="0"/>
                <a:cs typeface="Courier New" panose="02070309020205020404" pitchFamily="49" charset="0"/>
              </a:rPr>
              <a:t>EMPLOYEE_ID</a:t>
            </a:r>
            <a:r>
              <a:rPr lang="en-US" dirty="0">
                <a:latin typeface="Arial" charset="0"/>
                <a:cs typeface="Arial" charset="0"/>
              </a:rPr>
              <a:t> and the </a:t>
            </a:r>
            <a:r>
              <a:rPr lang="en-US" dirty="0">
                <a:latin typeface="Courier New" panose="02070309020205020404" pitchFamily="49" charset="0"/>
                <a:cs typeface="Courier New" panose="02070309020205020404" pitchFamily="49" charset="0"/>
              </a:rPr>
              <a:t>START_DATE</a:t>
            </a:r>
            <a:r>
              <a:rPr lang="en-US" dirty="0">
                <a:latin typeface="Arial" charset="0"/>
                <a:cs typeface="Arial" charset="0"/>
              </a:rPr>
              <a:t> columns.</a:t>
            </a:r>
          </a:p>
          <a:p>
            <a:pPr lvl="2" eaLnBrk="1" hangingPunct="1"/>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EMPLOYEES</a:t>
            </a:r>
            <a:r>
              <a:rPr lang="en-US" dirty="0">
                <a:latin typeface="Arial" charset="0"/>
                <a:cs typeface="Arial" charset="0"/>
              </a:rPr>
              <a:t> table also has a foreign key constraint with itself. This is an implementation of the business rule: each employee may be reporting directly to only one manager. The foreign key is optional because the top employee does not report to another employee.</a:t>
            </a:r>
          </a:p>
          <a:p>
            <a:pPr lvl="1" eaLnBrk="1" hangingPunct="1"/>
            <a:endParaRPr lang="en-US" dirty="0">
              <a:latin typeface="Arial" charset="0"/>
              <a:cs typeface="Arial" charset="0"/>
            </a:endParaRPr>
          </a:p>
          <a:p>
            <a:endParaRPr lang="en-US" dirty="0"/>
          </a:p>
        </p:txBody>
      </p:sp>
    </p:spTree>
    <p:extLst>
      <p:ext uri="{BB962C8B-B14F-4D97-AF65-F5344CB8AC3E}">
        <p14:creationId xmlns:p14="http://schemas.microsoft.com/office/powerpoint/2010/main" val="301147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5"/>
          <p:cNvSpPr>
            <a:spLocks noGrp="1" noRot="1" noChangeAspect="1" noTextEdit="1"/>
          </p:cNvSpPr>
          <p:nvPr>
            <p:ph type="sldImg"/>
          </p:nvPr>
        </p:nvSpPr>
        <p:spPr>
          <a:ln/>
        </p:spPr>
      </p:sp>
      <p:sp>
        <p:nvSpPr>
          <p:cNvPr id="1638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 name="Footer Placeholder 9"/>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1 - </a:t>
            </a:r>
            <a:fld id="{D83B264E-2C0F-4813-B7E8-440830D10118}" type="slidenum">
              <a:rPr lang="en-US" altLang="en-US" smtClean="0"/>
              <a:t>18</a:t>
            </a:fld>
            <a:endParaRPr lang="en-US" altLang="en-US" dirty="0"/>
          </a:p>
        </p:txBody>
      </p:sp>
    </p:spTree>
    <p:extLst>
      <p:ext uri="{BB962C8B-B14F-4D97-AF65-F5344CB8AC3E}">
        <p14:creationId xmlns:p14="http://schemas.microsoft.com/office/powerpoint/2010/main" val="2351466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8B554C86-B9BE-4952-8253-863C082653BA}" type="slidenum">
              <a:rPr lang="en-US" smtClean="0"/>
              <a:t>19</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55135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52FA84AC-A462-466B-A07A-DE6AC00D2BDD}"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82690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20F6E040-6A16-425A-BA2E-038319790008}" type="slidenum">
              <a:rPr lang="en-US" smtClean="0"/>
              <a:t>3</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Database is a relational database management system (RDBMS). You can use Oracle Database in your own environment by installing the software. In the cloud, Oracle hosts Oracle Database and all its components (for example, networking and storage components) for you. </a:t>
            </a:r>
          </a:p>
          <a:p>
            <a:pPr lvl="1"/>
            <a:r>
              <a:rPr lang="en-US" altLang="en-US" dirty="0">
                <a:latin typeface="Arial" charset="0"/>
              </a:rPr>
              <a:t>Oracle Database enables you to store, organize, and retrieve data for your applications. For example, a Human Resources department has a custom software application that uses Oracle Database on the back end to store its data about employees. The application is the front end and provides a user-friendly interface where users can update data in the database and retrieve data to create reports.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1E2CE948-9B9A-498D-BB2C-3CD4AFB16B91}"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706103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Beginning with Oracle Database </a:t>
            </a:r>
            <a:r>
              <a:rPr lang="en-US" dirty="0" smtClean="0"/>
              <a:t>19c, </a:t>
            </a:r>
            <a:r>
              <a:rPr lang="en-US" dirty="0"/>
              <a:t>Oracle will deliver annual releases and quarterly updates of Oracle Database.  </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Administration Workshop   1 - </a:t>
            </a:r>
            <a:fld id="{48571694-4E26-4D66-A8C6-653AE095B90D}" type="slidenum">
              <a:rPr lang="en-US" smtClean="0"/>
              <a:t>5</a:t>
            </a:fld>
            <a:endParaRPr lang="en-US" dirty="0"/>
          </a:p>
        </p:txBody>
      </p:sp>
    </p:spTree>
    <p:extLst>
      <p:ext uri="{BB962C8B-B14F-4D97-AF65-F5344CB8AC3E}">
        <p14:creationId xmlns:p14="http://schemas.microsoft.com/office/powerpoint/2010/main" val="389558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Oracle Database Personal Edition</a:t>
            </a:r>
          </a:p>
          <a:p>
            <a:pPr lvl="1"/>
            <a:r>
              <a:rPr lang="en-US" altLang="en-US" dirty="0">
                <a:latin typeface="Arial" charset="0"/>
              </a:rPr>
              <a:t>Oracle Database Personal Edition supports single-user development and deployment environments that require full compatibility with Oracle Database Standard Edition One, Oracle Database Standard Edition, and Oracle Database Enterprise Edition.</a:t>
            </a:r>
          </a:p>
          <a:p>
            <a:pPr lvl="1"/>
            <a:r>
              <a:rPr lang="en-US" altLang="en-US" dirty="0">
                <a:latin typeface="Arial" charset="0"/>
              </a:rPr>
              <a:t>Personal Edition includes all the components that are included with Enterprise Edition, as well as all the options that are available with Enterprise Edition. Personal Edition is available on Windows platforms only. The Management Packs are not included in Personal Edition.</a:t>
            </a:r>
          </a:p>
          <a:p>
            <a:pPr lvl="1"/>
            <a:r>
              <a:rPr lang="en-US" altLang="en-US" b="1" dirty="0">
                <a:latin typeface="Arial" charset="0"/>
              </a:rPr>
              <a:t>Note: </a:t>
            </a:r>
            <a:r>
              <a:rPr lang="en-US" altLang="en-US" dirty="0">
                <a:latin typeface="Arial" charset="0"/>
              </a:rPr>
              <a:t>You cannot use the Oracle Real Application Clusters option with Personal Edition.</a:t>
            </a:r>
          </a:p>
          <a:p>
            <a:pPr lvl="1"/>
            <a:r>
              <a:rPr lang="en-US" altLang="en-US" b="1" dirty="0">
                <a:latin typeface="Arial" charset="0"/>
              </a:rPr>
              <a:t>Oracle Database Standard Edition 2</a:t>
            </a:r>
          </a:p>
          <a:p>
            <a:pPr lvl="1"/>
            <a:r>
              <a:rPr lang="en-US" altLang="en-US" dirty="0">
                <a:latin typeface="Arial" charset="0"/>
              </a:rPr>
              <a:t>Before SE2, there is SE (Standard Edition) and SE1 (Standard Edition1).</a:t>
            </a:r>
          </a:p>
          <a:p>
            <a:pPr lvl="1"/>
            <a:r>
              <a:rPr lang="en-US" altLang="en-US" dirty="0">
                <a:latin typeface="Arial" charset="0"/>
              </a:rPr>
              <a:t>Oracle Database Standard Edition delivers the unprecedented ease of use, power, and performance of Standard Edition One, with support for larger machines and clustering of services with Oracle Real Application Clusters (Oracle RAC). Oracle RAC is not included in the Standard Edition of releases before Oracle Database 10</a:t>
            </a:r>
            <a:r>
              <a:rPr lang="en-US" altLang="en-US" i="1" dirty="0">
                <a:latin typeface="Arial" charset="0"/>
              </a:rPr>
              <a:t>g</a:t>
            </a:r>
            <a:r>
              <a:rPr lang="en-US" altLang="en-US" dirty="0">
                <a:latin typeface="Arial" charset="0"/>
              </a:rPr>
              <a:t>, nor is it an available option with those earlier releases.</a:t>
            </a:r>
          </a:p>
          <a:p>
            <a:pPr lvl="1"/>
            <a:r>
              <a:rPr lang="en-US" altLang="en-US" dirty="0">
                <a:latin typeface="Arial" charset="0"/>
              </a:rPr>
              <a:t>Oracle Database Standard Edition One delivers unprecedented ease of use, power, and performance for workgroup, department-level, and web applications. From single-server environments for small business to highly distributed branch environments, Oracle Database Standard Edition One includes all the facilities necessary to build business-critical applications.</a:t>
            </a:r>
          </a:p>
          <a:p>
            <a:pPr lvl="1"/>
            <a:r>
              <a:rPr lang="en-US" altLang="en-US" dirty="0">
                <a:latin typeface="Arial" charset="0"/>
              </a:rPr>
              <a:t>SE2 starts with Oracle Database 12c Release 1 (12.1.0.2).</a:t>
            </a:r>
          </a:p>
          <a:p>
            <a:pPr lvl="1"/>
            <a:r>
              <a:rPr lang="en-US" altLang="en-US" dirty="0">
                <a:latin typeface="Arial" charset="0"/>
              </a:rPr>
              <a:t>SE2 supports Oracle RAC.</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78AA3446-EC50-4B7F-B901-9D51E1D595D0}" type="slidenum">
              <a:rPr lang="en-US" smtClean="0"/>
              <a:t>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628549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1 - </a:t>
            </a:r>
            <a:fld id="{E7661483-B5AB-4F8B-B874-B172B64224D6}" type="slidenum">
              <a:rPr lang="en-US" smtClean="0"/>
              <a:t>7</a:t>
            </a:fld>
            <a:endParaRPr lang="en-US" dirty="0"/>
          </a:p>
        </p:txBody>
      </p:sp>
      <p:sp>
        <p:nvSpPr>
          <p:cNvPr id="11" name="Notes Placeholder 10"/>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Oracle Database Enterprise Edition</a:t>
            </a:r>
          </a:p>
          <a:p>
            <a:pPr lvl="1" eaLnBrk="1" hangingPunct="1"/>
            <a:r>
              <a:rPr lang="en-US" dirty="0">
                <a:latin typeface="Arial" charset="0"/>
                <a:cs typeface="Arial" charset="0"/>
              </a:rPr>
              <a:t>Oracle Database Enterprise Edition provides the performance, availability, scalability, and security required for mission-critical applications such as high-volume online transaction processing (OLTP) applications, query-intensive data warehouses, and demanding Internet applications. Oracle Database Enterprise Edition contains all the components of Oracle Database and can be further enhanced with the purchase of the options and packs.</a:t>
            </a:r>
          </a:p>
          <a:p>
            <a:pPr lvl="2" eaLnBrk="1" hangingPunct="1"/>
            <a:r>
              <a:rPr lang="en-US" dirty="0">
                <a:latin typeface="Arial" charset="0"/>
                <a:cs typeface="Arial" charset="0"/>
              </a:rPr>
              <a:t>Oracle Database Options</a:t>
            </a:r>
          </a:p>
          <a:p>
            <a:pPr lvl="3" eaLnBrk="1" hangingPunct="1"/>
            <a:r>
              <a:rPr lang="en-US" dirty="0">
                <a:latin typeface="Arial" charset="0"/>
                <a:cs typeface="Arial" charset="0"/>
              </a:rPr>
              <a:t>All the Oracle Database options can be purchased with Oracle Database Enterprise Edition.</a:t>
            </a:r>
          </a:p>
          <a:p>
            <a:pPr lvl="3" eaLnBrk="1" hangingPunct="1"/>
            <a:r>
              <a:rPr lang="en-US" dirty="0">
                <a:latin typeface="Arial" charset="0"/>
                <a:cs typeface="Arial" charset="0"/>
              </a:rPr>
              <a:t>You may not use the options, packs, or products without separately purchased licenses. The fact that these options, packs, or products may be included in product CDs, downloads, or described in documentation that you receive does not authorize you to use them without purchasing appropriate licenses.</a:t>
            </a:r>
          </a:p>
          <a:p>
            <a:pPr lvl="2" eaLnBrk="1" hangingPunct="1"/>
            <a:r>
              <a:rPr lang="en-US" dirty="0">
                <a:latin typeface="Arial" charset="0"/>
                <a:cs typeface="Arial" charset="0"/>
              </a:rPr>
              <a:t>Oracle Management Packs</a:t>
            </a:r>
          </a:p>
          <a:p>
            <a:pPr lvl="3" eaLnBrk="1" hangingPunct="1"/>
            <a:r>
              <a:rPr lang="en-US" dirty="0">
                <a:latin typeface="Arial" charset="0"/>
                <a:cs typeface="Arial" charset="0"/>
              </a:rPr>
              <a:t>The management packs can be purchased only with Enterprise Edition.</a:t>
            </a:r>
          </a:p>
          <a:p>
            <a:pPr lvl="3" eaLnBrk="1" hangingPunct="1"/>
            <a:r>
              <a:rPr lang="en-US" dirty="0">
                <a:latin typeface="Arial" charset="0"/>
                <a:cs typeface="Arial" charset="0"/>
              </a:rPr>
              <a:t>The features in these packs are accessible through Oracle Enterprise Manager Database Control, Oracle Enterprise Manager Grid Control, and APIs provided with Oracle Database software.</a:t>
            </a:r>
          </a:p>
          <a:p>
            <a:pPr lvl="1" eaLnBrk="1" hangingPunct="1"/>
            <a:r>
              <a:rPr lang="en-US" dirty="0">
                <a:latin typeface="Arial" charset="0"/>
                <a:cs typeface="Arial" charset="0"/>
              </a:rPr>
              <a:t>Additional information about Oracle Database options and management packs is provided later in the lesson.</a:t>
            </a:r>
          </a:p>
          <a:p>
            <a:endParaRPr lang="en-US" dirty="0"/>
          </a:p>
        </p:txBody>
      </p:sp>
    </p:spTree>
    <p:extLst>
      <p:ext uri="{BB962C8B-B14F-4D97-AF65-F5344CB8AC3E}">
        <p14:creationId xmlns:p14="http://schemas.microsoft.com/office/powerpoint/2010/main" val="207224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SE2 supports the multitenant architecture, but with one pluggable database (PDB) only.</a:t>
            </a:r>
          </a:p>
          <a:p>
            <a:pPr lvl="1"/>
            <a:r>
              <a:rPr lang="en-US" altLang="en-US" dirty="0">
                <a:latin typeface="Arial" charset="0"/>
              </a:rPr>
              <a:t>SE2 lacks the following features:</a:t>
            </a:r>
          </a:p>
          <a:p>
            <a:pPr lvl="2"/>
            <a:r>
              <a:rPr lang="en-US" altLang="en-US" dirty="0">
                <a:latin typeface="Arial" charset="0"/>
              </a:rPr>
              <a:t>Flashback Database (and all other Flashback features), tablespace point-in-time recovery, online table redefinition, Query Results Cache, Database Resource Manager</a:t>
            </a:r>
          </a:p>
          <a:p>
            <a:pPr lvl="2"/>
            <a:r>
              <a:rPr lang="en-US" altLang="en-US" dirty="0">
                <a:latin typeface="Arial" charset="0"/>
              </a:rPr>
              <a:t>Options such as In-Memory Database Cache, Oracle Partitioning, and Oracle Database Vault</a:t>
            </a:r>
          </a:p>
          <a:p>
            <a:pPr lvl="2"/>
            <a:r>
              <a:rPr lang="en-US" altLang="en-US" dirty="0">
                <a:latin typeface="Arial" charset="0"/>
              </a:rPr>
              <a:t>All management packs such as Oracle Tuning Pack</a:t>
            </a:r>
          </a:p>
          <a:p>
            <a:pPr lvl="1"/>
            <a:r>
              <a:rPr lang="en-US" altLang="en-US" dirty="0">
                <a:latin typeface="Arial" charset="0"/>
              </a:rPr>
              <a:t>SE2 cannot be used with Oracle Enterprise Manager Cloud Control.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1 - </a:t>
            </a:r>
            <a:fld id="{4F739436-010C-4F14-AC51-328AE841BA16}"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59424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The table lists the separately licensed options that are available for use with Oracle Database. You must be licensed for an option in order to use any of its features.</a:t>
            </a:r>
          </a:p>
          <a:p>
            <a:pPr lvl="1"/>
            <a:r>
              <a:rPr lang="en-US" altLang="en-US" dirty="0"/>
              <a:t>See </a:t>
            </a:r>
            <a:r>
              <a:rPr lang="en-US" altLang="en-US" i="1" dirty="0"/>
              <a:t>Oracle Database Licensing Information User Manual</a:t>
            </a:r>
            <a:r>
              <a:rPr lang="en-US" altLang="en-US" dirty="0"/>
              <a:t> for details on each of the Oracle Database options, including the usability of options with each edition.</a:t>
            </a:r>
          </a:p>
          <a:p>
            <a:pPr lvl="1"/>
            <a:endParaRPr lang="en-US" altLang="en-US" dirty="0"/>
          </a:p>
          <a:p>
            <a:pPr lvl="1"/>
            <a:endParaRPr lang="en-US" altLang="en-US" dirty="0"/>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1 - </a:t>
            </a:r>
            <a:fld id="{242A261B-B64B-4B35-A71F-C11618FD78F7}" type="slidenum">
              <a:rPr lang="en-US" altLang="en-US" smtClean="0"/>
              <a:t>9</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791732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09301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66001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206702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30414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92E87-EF84-4F64-A9E2-83E71C975185}"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11162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4EF92E87-EF84-4F64-A9E2-83E71C975185}"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407939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4EF92E87-EF84-4F64-A9E2-83E71C975185}" type="datetimeFigureOut">
              <a:rPr lang="" smtClean="0"/>
              <a:t>01/06/2021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94107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4EF92E87-EF84-4F64-A9E2-83E71C975185}" type="datetimeFigureOut">
              <a:rPr lang="" smtClean="0"/>
              <a:t>01/06/2021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292797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2E87-EF84-4F64-A9E2-83E71C975185}" type="datetimeFigureOut">
              <a:rPr lang="" smtClean="0"/>
              <a:t>01/06/2021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75767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92E87-EF84-4F64-A9E2-83E71C975185}"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52587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92E87-EF84-4F64-A9E2-83E71C975185}"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07209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2E87-EF84-4F64-A9E2-83E71C975185}" type="datetimeFigureOut">
              <a:rPr lang="" smtClean="0"/>
              <a:t>01/06/2021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E9C62-5A59-433B-A292-EC595ABBBF45}" type="slidenum">
              <a:rPr lang="" smtClean="0"/>
              <a:t>‹#›</a:t>
            </a:fld>
            <a:endParaRPr lang=""/>
          </a:p>
        </p:txBody>
      </p:sp>
    </p:spTree>
    <p:extLst>
      <p:ext uri="{BB962C8B-B14F-4D97-AF65-F5344CB8AC3E}">
        <p14:creationId xmlns:p14="http://schemas.microsoft.com/office/powerpoint/2010/main" val="4097458865"/>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2.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667000"/>
            <a:ext cx="10512862" cy="1325563"/>
          </a:xfrm>
        </p:spPr>
        <p:txBody>
          <a:bodyPr/>
          <a:lstStyle/>
          <a:p>
            <a:r>
              <a:rPr lang="en-US" dirty="0" smtClean="0"/>
              <a:t>Introduction</a:t>
            </a:r>
            <a:endParaRPr lang="en-US" dirty="0"/>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912812" y="152400"/>
            <a:ext cx="10057030" cy="473074"/>
          </a:xfrm>
        </p:spPr>
        <p:txBody>
          <a:bodyPr>
            <a:normAutofit fontScale="90000"/>
          </a:bodyPr>
          <a:lstStyle/>
          <a:p>
            <a:r>
              <a:rPr lang="en-US" altLang="en-US" dirty="0"/>
              <a:t>Oracle Database Options</a:t>
            </a:r>
          </a:p>
        </p:txBody>
      </p:sp>
      <p:graphicFrame>
        <p:nvGraphicFramePr>
          <p:cNvPr id="5" name=" 1"/>
          <p:cNvGraphicFramePr>
            <a:graphicFrameLocks noGrp="1"/>
          </p:cNvGraphicFramePr>
          <p:nvPr>
            <p:extLst>
              <p:ext uri="{D42A27DB-BD31-4B8C-83A1-F6EECF244321}">
                <p14:modId xmlns:p14="http://schemas.microsoft.com/office/powerpoint/2010/main" val="250467534"/>
              </p:ext>
            </p:extLst>
          </p:nvPr>
        </p:nvGraphicFramePr>
        <p:xfrm>
          <a:off x="672241" y="843619"/>
          <a:ext cx="10844343" cy="5170762"/>
        </p:xfrm>
        <a:graphic>
          <a:graphicData uri="http://schemas.openxmlformats.org/drawingml/2006/table">
            <a:tbl>
              <a:tblPr firstRow="1" firstCol="1" bandRow="1">
                <a:tableStyleId>{5FD0F851-EC5A-4D38-B0AD-8093EC10F338}</a:tableStyleId>
              </a:tblPr>
              <a:tblGrid>
                <a:gridCol w="2919543">
                  <a:extLst>
                    <a:ext uri="{9D8B030D-6E8A-4147-A177-3AD203B41FA5}">
                      <a16:colId xmlns="" xmlns:a16="http://schemas.microsoft.com/office/drawing/2014/main" val="20000"/>
                    </a:ext>
                  </a:extLst>
                </a:gridCol>
                <a:gridCol w="7924800">
                  <a:extLst>
                    <a:ext uri="{9D8B030D-6E8A-4147-A177-3AD203B41FA5}">
                      <a16:colId xmlns="" xmlns:a16="http://schemas.microsoft.com/office/drawing/2014/main" val="20001"/>
                    </a:ext>
                  </a:extLst>
                </a:gridCol>
              </a:tblGrid>
              <a:tr h="49892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558CCD"/>
                          </a:solidFill>
                          <a:effectLst/>
                          <a:latin typeface="+mn-lt"/>
                        </a:rPr>
                        <a:t>Option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Description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61445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Label Security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Provides sophisticated and flexible security based on row labels for fine-grained access control</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2538840634"/>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Multitenant</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Enables an Oracle database to function as a multitenant container database (CDB) that includes one or more pluggable databases (PDBs)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2978229180"/>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On-Line Analytical Processing (OLAP)</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A full-featured OLAP server embedded in Oracle Database Enterprise Edition</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176300174"/>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Partitioning</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Adds significant manageability, availability, and performance capabilities to large underlying database tables and indexes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56368506"/>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Real Application Clusters (Oracle RAC)</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A database computing environment that harnesses the processing power of multiple interconnected computers using clustering technology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361711466"/>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Real Application Testing</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Comprises a suite of features that help protect database applications from the undesirable impact of routine changes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609109965"/>
                  </a:ext>
                </a:extLst>
              </a:tr>
              <a:tr h="627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Arial" pitchFamily="34" charset="0"/>
                        </a:rPr>
                        <a:t>Oracle Spatial and Graph</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Arial" pitchFamily="34" charset="0"/>
                        </a:rPr>
                        <a:t>Includes advanced features for spatial data and analysis and for physical, network, and social graph applications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921694922"/>
                  </a:ext>
                </a:extLst>
              </a:tr>
            </a:tbl>
          </a:graphicData>
        </a:graphic>
      </p:graphicFrame>
    </p:spTree>
    <p:custDataLst>
      <p:tags r:id="rId1"/>
    </p:custDataLst>
    <p:extLst>
      <p:ext uri="{BB962C8B-B14F-4D97-AF65-F5344CB8AC3E}">
        <p14:creationId xmlns:p14="http://schemas.microsoft.com/office/powerpoint/2010/main" val="129127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837982" y="365127"/>
            <a:ext cx="9904630" cy="625474"/>
          </a:xfrm>
        </p:spPr>
        <p:txBody>
          <a:bodyPr>
            <a:normAutofit fontScale="90000"/>
          </a:bodyPr>
          <a:lstStyle/>
          <a:p>
            <a:r>
              <a:rPr lang="en-US" altLang="en-US" dirty="0"/>
              <a:t>Oracle Management Packs</a:t>
            </a:r>
          </a:p>
        </p:txBody>
      </p:sp>
      <p:graphicFrame>
        <p:nvGraphicFramePr>
          <p:cNvPr id="5" name=" 1"/>
          <p:cNvGraphicFramePr>
            <a:graphicFrameLocks noGrp="1"/>
          </p:cNvGraphicFramePr>
          <p:nvPr>
            <p:extLst>
              <p:ext uri="{D42A27DB-BD31-4B8C-83A1-F6EECF244321}">
                <p14:modId xmlns:p14="http://schemas.microsoft.com/office/powerpoint/2010/main" val="3585101361"/>
              </p:ext>
            </p:extLst>
          </p:nvPr>
        </p:nvGraphicFramePr>
        <p:xfrm>
          <a:off x="786541" y="1187388"/>
          <a:ext cx="10615743" cy="4483224"/>
        </p:xfrm>
        <a:graphic>
          <a:graphicData uri="http://schemas.openxmlformats.org/drawingml/2006/table">
            <a:tbl>
              <a:tblPr firstRow="1" firstCol="1" bandRow="1">
                <a:tableStyleId>{5FD0F851-EC5A-4D38-B0AD-8093EC10F338}</a:tableStyleId>
              </a:tblPr>
              <a:tblGrid>
                <a:gridCol w="2869471">
                  <a:extLst>
                    <a:ext uri="{9D8B030D-6E8A-4147-A177-3AD203B41FA5}">
                      <a16:colId xmlns="" xmlns:a16="http://schemas.microsoft.com/office/drawing/2014/main" val="20000"/>
                    </a:ext>
                  </a:extLst>
                </a:gridCol>
                <a:gridCol w="7746272">
                  <a:extLst>
                    <a:ext uri="{9D8B030D-6E8A-4147-A177-3AD203B41FA5}">
                      <a16:colId xmlns="" xmlns:a16="http://schemas.microsoft.com/office/drawing/2014/main" val="20001"/>
                    </a:ext>
                  </a:extLst>
                </a:gridCol>
              </a:tblGrid>
              <a:tr h="4298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558CCD"/>
                          </a:solidFill>
                          <a:effectLst/>
                          <a:latin typeface="+mn-lt"/>
                        </a:rPr>
                        <a:t>Pack</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Description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5895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Cloud Management Pack for Oracle Database</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Helps to set up a Database Cloud and operate the Database as a Service model</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5895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Data Masking and Subsetting Pack</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Facilitates the creation of production-like data for nonproduction environments by replacing production data with fictitious yet realistic values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82533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Database Lifecycle</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Management Pack for Oracle Database</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Provides a comprehensive solution that helps database, system, and application administrators automate the processes required to manage the Oracle Database Lifecycle</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508344345"/>
                  </a:ext>
                </a:extLst>
              </a:tr>
              <a:tr h="5895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Diagnostics Pack</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Provides automatic performance diagnostic and advanced system monitoring functionality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2502265921"/>
                  </a:ext>
                </a:extLst>
              </a:tr>
              <a:tr h="5895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Tuning Pack</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Provides database administrators with expert performance management for the Oracle environment, including SQL tuning and storage optimizations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2794199533"/>
                  </a:ext>
                </a:extLst>
              </a:tr>
            </a:tbl>
          </a:graphicData>
        </a:graphic>
      </p:graphicFrame>
    </p:spTree>
    <p:custDataLst>
      <p:tags r:id="rId1"/>
    </p:custDataLst>
    <p:extLst>
      <p:ext uri="{BB962C8B-B14F-4D97-AF65-F5344CB8AC3E}">
        <p14:creationId xmlns:p14="http://schemas.microsoft.com/office/powerpoint/2010/main" val="25367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Oracle Cloud?</a:t>
            </a:r>
          </a:p>
        </p:txBody>
      </p:sp>
      <p:sp>
        <p:nvSpPr>
          <p:cNvPr id="20" name="Content Placeholder 2"/>
          <p:cNvSpPr>
            <a:spLocks noGrp="1"/>
          </p:cNvSpPr>
          <p:nvPr>
            <p:ph idx="1"/>
          </p:nvPr>
        </p:nvSpPr>
        <p:spPr/>
        <p:txBody>
          <a:bodyPr/>
          <a:lstStyle/>
          <a:p>
            <a:r>
              <a:rPr lang="en-US" dirty="0"/>
              <a:t>Oracle Cloud is an enterprise cloud for business. Oracle Cloud offers self-service business applications delivered on an integrated development and deployment platform with tools to extend services and create new services rapidly.</a:t>
            </a:r>
          </a:p>
        </p:txBody>
      </p:sp>
      <p:sp>
        <p:nvSpPr>
          <p:cNvPr id="38" name="Trapezoid 7"/>
          <p:cNvSpPr/>
          <p:nvPr/>
        </p:nvSpPr>
        <p:spPr bwMode="auto">
          <a:xfrm flipV="1">
            <a:off x="8179349" y="2746329"/>
            <a:ext cx="1656459" cy="1177982"/>
          </a:xfrm>
          <a:custGeom>
            <a:avLst/>
            <a:gdLst>
              <a:gd name="connsiteX0" fmla="*/ 0 w 533400"/>
              <a:gd name="connsiteY0" fmla="*/ 709422 h 709422"/>
              <a:gd name="connsiteX1" fmla="*/ 109011 w 533400"/>
              <a:gd name="connsiteY1" fmla="*/ 0 h 709422"/>
              <a:gd name="connsiteX2" fmla="*/ 424389 w 533400"/>
              <a:gd name="connsiteY2" fmla="*/ 0 h 709422"/>
              <a:gd name="connsiteX3" fmla="*/ 533400 w 533400"/>
              <a:gd name="connsiteY3" fmla="*/ 709422 h 709422"/>
              <a:gd name="connsiteX4" fmla="*/ 0 w 533400"/>
              <a:gd name="connsiteY4" fmla="*/ 709422 h 709422"/>
              <a:gd name="connsiteX0" fmla="*/ 297775 w 831175"/>
              <a:gd name="connsiteY0" fmla="*/ 740713 h 740713"/>
              <a:gd name="connsiteX1" fmla="*/ 0 w 831175"/>
              <a:gd name="connsiteY1" fmla="*/ 0 h 740713"/>
              <a:gd name="connsiteX2" fmla="*/ 722164 w 831175"/>
              <a:gd name="connsiteY2" fmla="*/ 31291 h 740713"/>
              <a:gd name="connsiteX3" fmla="*/ 831175 w 831175"/>
              <a:gd name="connsiteY3" fmla="*/ 740713 h 740713"/>
              <a:gd name="connsiteX4" fmla="*/ 297775 w 831175"/>
              <a:gd name="connsiteY4" fmla="*/ 740713 h 740713"/>
              <a:gd name="connsiteX0" fmla="*/ 297775 w 1108089"/>
              <a:gd name="connsiteY0" fmla="*/ 740713 h 740713"/>
              <a:gd name="connsiteX1" fmla="*/ 0 w 1108089"/>
              <a:gd name="connsiteY1" fmla="*/ 0 h 740713"/>
              <a:gd name="connsiteX2" fmla="*/ 1108089 w 1108089"/>
              <a:gd name="connsiteY2" fmla="*/ 20861 h 740713"/>
              <a:gd name="connsiteX3" fmla="*/ 831175 w 1108089"/>
              <a:gd name="connsiteY3" fmla="*/ 740713 h 740713"/>
              <a:gd name="connsiteX4" fmla="*/ 297775 w 1108089"/>
              <a:gd name="connsiteY4" fmla="*/ 740713 h 740713"/>
              <a:gd name="connsiteX0" fmla="*/ 0 w 1182332"/>
              <a:gd name="connsiteY0" fmla="*/ 876309 h 876309"/>
              <a:gd name="connsiteX1" fmla="*/ 74243 w 1182332"/>
              <a:gd name="connsiteY1" fmla="*/ 0 h 876309"/>
              <a:gd name="connsiteX2" fmla="*/ 1182332 w 1182332"/>
              <a:gd name="connsiteY2" fmla="*/ 20861 h 876309"/>
              <a:gd name="connsiteX3" fmla="*/ 905418 w 1182332"/>
              <a:gd name="connsiteY3" fmla="*/ 740713 h 876309"/>
              <a:gd name="connsiteX4" fmla="*/ 0 w 1182332"/>
              <a:gd name="connsiteY4" fmla="*/ 876309 h 876309"/>
              <a:gd name="connsiteX0" fmla="*/ 0 w 1242668"/>
              <a:gd name="connsiteY0" fmla="*/ 876309 h 876309"/>
              <a:gd name="connsiteX1" fmla="*/ 74243 w 1242668"/>
              <a:gd name="connsiteY1" fmla="*/ 0 h 876309"/>
              <a:gd name="connsiteX2" fmla="*/ 1182332 w 1242668"/>
              <a:gd name="connsiteY2" fmla="*/ 20861 h 876309"/>
              <a:gd name="connsiteX3" fmla="*/ 1242668 w 1242668"/>
              <a:gd name="connsiteY3" fmla="*/ 876309 h 876309"/>
              <a:gd name="connsiteX4" fmla="*/ 0 w 1242668"/>
              <a:gd name="connsiteY4" fmla="*/ 876309 h 87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668" h="876309">
                <a:moveTo>
                  <a:pt x="0" y="876309"/>
                </a:moveTo>
                <a:lnTo>
                  <a:pt x="74243" y="0"/>
                </a:lnTo>
                <a:lnTo>
                  <a:pt x="1182332" y="20861"/>
                </a:lnTo>
                <a:lnTo>
                  <a:pt x="1242668" y="876309"/>
                </a:lnTo>
                <a:lnTo>
                  <a:pt x="0" y="876309"/>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8" name="Trapezoid 7"/>
          <p:cNvSpPr/>
          <p:nvPr/>
        </p:nvSpPr>
        <p:spPr bwMode="auto">
          <a:xfrm flipV="1">
            <a:off x="4581979" y="2746329"/>
            <a:ext cx="1656459" cy="1177982"/>
          </a:xfrm>
          <a:custGeom>
            <a:avLst/>
            <a:gdLst>
              <a:gd name="connsiteX0" fmla="*/ 0 w 533400"/>
              <a:gd name="connsiteY0" fmla="*/ 709422 h 709422"/>
              <a:gd name="connsiteX1" fmla="*/ 109011 w 533400"/>
              <a:gd name="connsiteY1" fmla="*/ 0 h 709422"/>
              <a:gd name="connsiteX2" fmla="*/ 424389 w 533400"/>
              <a:gd name="connsiteY2" fmla="*/ 0 h 709422"/>
              <a:gd name="connsiteX3" fmla="*/ 533400 w 533400"/>
              <a:gd name="connsiteY3" fmla="*/ 709422 h 709422"/>
              <a:gd name="connsiteX4" fmla="*/ 0 w 533400"/>
              <a:gd name="connsiteY4" fmla="*/ 709422 h 709422"/>
              <a:gd name="connsiteX0" fmla="*/ 297775 w 831175"/>
              <a:gd name="connsiteY0" fmla="*/ 740713 h 740713"/>
              <a:gd name="connsiteX1" fmla="*/ 0 w 831175"/>
              <a:gd name="connsiteY1" fmla="*/ 0 h 740713"/>
              <a:gd name="connsiteX2" fmla="*/ 722164 w 831175"/>
              <a:gd name="connsiteY2" fmla="*/ 31291 h 740713"/>
              <a:gd name="connsiteX3" fmla="*/ 831175 w 831175"/>
              <a:gd name="connsiteY3" fmla="*/ 740713 h 740713"/>
              <a:gd name="connsiteX4" fmla="*/ 297775 w 831175"/>
              <a:gd name="connsiteY4" fmla="*/ 740713 h 740713"/>
              <a:gd name="connsiteX0" fmla="*/ 297775 w 1108089"/>
              <a:gd name="connsiteY0" fmla="*/ 740713 h 740713"/>
              <a:gd name="connsiteX1" fmla="*/ 0 w 1108089"/>
              <a:gd name="connsiteY1" fmla="*/ 0 h 740713"/>
              <a:gd name="connsiteX2" fmla="*/ 1108089 w 1108089"/>
              <a:gd name="connsiteY2" fmla="*/ 20861 h 740713"/>
              <a:gd name="connsiteX3" fmla="*/ 831175 w 1108089"/>
              <a:gd name="connsiteY3" fmla="*/ 740713 h 740713"/>
              <a:gd name="connsiteX4" fmla="*/ 297775 w 1108089"/>
              <a:gd name="connsiteY4" fmla="*/ 740713 h 740713"/>
              <a:gd name="connsiteX0" fmla="*/ 0 w 1182332"/>
              <a:gd name="connsiteY0" fmla="*/ 876309 h 876309"/>
              <a:gd name="connsiteX1" fmla="*/ 74243 w 1182332"/>
              <a:gd name="connsiteY1" fmla="*/ 0 h 876309"/>
              <a:gd name="connsiteX2" fmla="*/ 1182332 w 1182332"/>
              <a:gd name="connsiteY2" fmla="*/ 20861 h 876309"/>
              <a:gd name="connsiteX3" fmla="*/ 905418 w 1182332"/>
              <a:gd name="connsiteY3" fmla="*/ 740713 h 876309"/>
              <a:gd name="connsiteX4" fmla="*/ 0 w 1182332"/>
              <a:gd name="connsiteY4" fmla="*/ 876309 h 876309"/>
              <a:gd name="connsiteX0" fmla="*/ 0 w 1242668"/>
              <a:gd name="connsiteY0" fmla="*/ 876309 h 876309"/>
              <a:gd name="connsiteX1" fmla="*/ 74243 w 1242668"/>
              <a:gd name="connsiteY1" fmla="*/ 0 h 876309"/>
              <a:gd name="connsiteX2" fmla="*/ 1182332 w 1242668"/>
              <a:gd name="connsiteY2" fmla="*/ 20861 h 876309"/>
              <a:gd name="connsiteX3" fmla="*/ 1242668 w 1242668"/>
              <a:gd name="connsiteY3" fmla="*/ 876309 h 876309"/>
              <a:gd name="connsiteX4" fmla="*/ 0 w 1242668"/>
              <a:gd name="connsiteY4" fmla="*/ 876309 h 87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668" h="876309">
                <a:moveTo>
                  <a:pt x="0" y="876309"/>
                </a:moveTo>
                <a:lnTo>
                  <a:pt x="74243" y="0"/>
                </a:lnTo>
                <a:lnTo>
                  <a:pt x="1182332" y="20861"/>
                </a:lnTo>
                <a:lnTo>
                  <a:pt x="1242668" y="876309"/>
                </a:lnTo>
                <a:lnTo>
                  <a:pt x="0" y="876309"/>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7" name="Trapezoid 7"/>
          <p:cNvSpPr/>
          <p:nvPr/>
        </p:nvSpPr>
        <p:spPr bwMode="auto">
          <a:xfrm flipV="1">
            <a:off x="6380664" y="2746329"/>
            <a:ext cx="1656459" cy="1177982"/>
          </a:xfrm>
          <a:custGeom>
            <a:avLst/>
            <a:gdLst>
              <a:gd name="connsiteX0" fmla="*/ 0 w 533400"/>
              <a:gd name="connsiteY0" fmla="*/ 709422 h 709422"/>
              <a:gd name="connsiteX1" fmla="*/ 109011 w 533400"/>
              <a:gd name="connsiteY1" fmla="*/ 0 h 709422"/>
              <a:gd name="connsiteX2" fmla="*/ 424389 w 533400"/>
              <a:gd name="connsiteY2" fmla="*/ 0 h 709422"/>
              <a:gd name="connsiteX3" fmla="*/ 533400 w 533400"/>
              <a:gd name="connsiteY3" fmla="*/ 709422 h 709422"/>
              <a:gd name="connsiteX4" fmla="*/ 0 w 533400"/>
              <a:gd name="connsiteY4" fmla="*/ 709422 h 709422"/>
              <a:gd name="connsiteX0" fmla="*/ 297775 w 831175"/>
              <a:gd name="connsiteY0" fmla="*/ 740713 h 740713"/>
              <a:gd name="connsiteX1" fmla="*/ 0 w 831175"/>
              <a:gd name="connsiteY1" fmla="*/ 0 h 740713"/>
              <a:gd name="connsiteX2" fmla="*/ 722164 w 831175"/>
              <a:gd name="connsiteY2" fmla="*/ 31291 h 740713"/>
              <a:gd name="connsiteX3" fmla="*/ 831175 w 831175"/>
              <a:gd name="connsiteY3" fmla="*/ 740713 h 740713"/>
              <a:gd name="connsiteX4" fmla="*/ 297775 w 831175"/>
              <a:gd name="connsiteY4" fmla="*/ 740713 h 740713"/>
              <a:gd name="connsiteX0" fmla="*/ 297775 w 1108089"/>
              <a:gd name="connsiteY0" fmla="*/ 740713 h 740713"/>
              <a:gd name="connsiteX1" fmla="*/ 0 w 1108089"/>
              <a:gd name="connsiteY1" fmla="*/ 0 h 740713"/>
              <a:gd name="connsiteX2" fmla="*/ 1108089 w 1108089"/>
              <a:gd name="connsiteY2" fmla="*/ 20861 h 740713"/>
              <a:gd name="connsiteX3" fmla="*/ 831175 w 1108089"/>
              <a:gd name="connsiteY3" fmla="*/ 740713 h 740713"/>
              <a:gd name="connsiteX4" fmla="*/ 297775 w 1108089"/>
              <a:gd name="connsiteY4" fmla="*/ 740713 h 740713"/>
              <a:gd name="connsiteX0" fmla="*/ 0 w 1182332"/>
              <a:gd name="connsiteY0" fmla="*/ 876309 h 876309"/>
              <a:gd name="connsiteX1" fmla="*/ 74243 w 1182332"/>
              <a:gd name="connsiteY1" fmla="*/ 0 h 876309"/>
              <a:gd name="connsiteX2" fmla="*/ 1182332 w 1182332"/>
              <a:gd name="connsiteY2" fmla="*/ 20861 h 876309"/>
              <a:gd name="connsiteX3" fmla="*/ 905418 w 1182332"/>
              <a:gd name="connsiteY3" fmla="*/ 740713 h 876309"/>
              <a:gd name="connsiteX4" fmla="*/ 0 w 1182332"/>
              <a:gd name="connsiteY4" fmla="*/ 876309 h 876309"/>
              <a:gd name="connsiteX0" fmla="*/ 0 w 1242668"/>
              <a:gd name="connsiteY0" fmla="*/ 876309 h 876309"/>
              <a:gd name="connsiteX1" fmla="*/ 74243 w 1242668"/>
              <a:gd name="connsiteY1" fmla="*/ 0 h 876309"/>
              <a:gd name="connsiteX2" fmla="*/ 1182332 w 1242668"/>
              <a:gd name="connsiteY2" fmla="*/ 20861 h 876309"/>
              <a:gd name="connsiteX3" fmla="*/ 1242668 w 1242668"/>
              <a:gd name="connsiteY3" fmla="*/ 876309 h 876309"/>
              <a:gd name="connsiteX4" fmla="*/ 0 w 1242668"/>
              <a:gd name="connsiteY4" fmla="*/ 876309 h 87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668" h="876309">
                <a:moveTo>
                  <a:pt x="0" y="876309"/>
                </a:moveTo>
                <a:lnTo>
                  <a:pt x="74243" y="0"/>
                </a:lnTo>
                <a:lnTo>
                  <a:pt x="1182332" y="20861"/>
                </a:lnTo>
                <a:lnTo>
                  <a:pt x="1242668" y="876309"/>
                </a:lnTo>
                <a:lnTo>
                  <a:pt x="0" y="876309"/>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21" name="Rounded Rectangle 20"/>
          <p:cNvSpPr/>
          <p:nvPr/>
        </p:nvSpPr>
        <p:spPr bwMode="auto">
          <a:xfrm>
            <a:off x="1832155" y="2819559"/>
            <a:ext cx="8524515" cy="3137328"/>
          </a:xfrm>
          <a:prstGeom prst="roundRect">
            <a:avLst>
              <a:gd name="adj" fmla="val 6079"/>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4" name="Rectangle 5"/>
          <p:cNvSpPr/>
          <p:nvPr/>
        </p:nvSpPr>
        <p:spPr bwMode="auto">
          <a:xfrm>
            <a:off x="8104616" y="3914723"/>
            <a:ext cx="299962" cy="1620978"/>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64430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92940"/>
              <a:gd name="connsiteY0" fmla="*/ 0 h 670556"/>
              <a:gd name="connsiteX1" fmla="*/ 2644302 w 2692940"/>
              <a:gd name="connsiteY1" fmla="*/ 0 h 670556"/>
              <a:gd name="connsiteX2" fmla="*/ 2692940 w 2692940"/>
              <a:gd name="connsiteY2" fmla="*/ 670556 h 670556"/>
              <a:gd name="connsiteX3" fmla="*/ 0 w 2692940"/>
              <a:gd name="connsiteY3" fmla="*/ 626782 h 670556"/>
              <a:gd name="connsiteX4" fmla="*/ 0 w 2692940"/>
              <a:gd name="connsiteY4" fmla="*/ 0 h 670556"/>
              <a:gd name="connsiteX0" fmla="*/ 0 w 2692940"/>
              <a:gd name="connsiteY0" fmla="*/ 0 h 685148"/>
              <a:gd name="connsiteX1" fmla="*/ 2644302 w 2692940"/>
              <a:gd name="connsiteY1" fmla="*/ 0 h 685148"/>
              <a:gd name="connsiteX2" fmla="*/ 2692940 w 2692940"/>
              <a:gd name="connsiteY2" fmla="*/ 670556 h 685148"/>
              <a:gd name="connsiteX3" fmla="*/ 0 w 2692940"/>
              <a:gd name="connsiteY3" fmla="*/ 685148 h 685148"/>
              <a:gd name="connsiteX4" fmla="*/ 0 w 2692940"/>
              <a:gd name="connsiteY4" fmla="*/ 0 h 685148"/>
              <a:gd name="connsiteX0" fmla="*/ 4864 w 2697804"/>
              <a:gd name="connsiteY0" fmla="*/ 0 h 685148"/>
              <a:gd name="connsiteX1" fmla="*/ 2649166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97804"/>
              <a:gd name="connsiteY0" fmla="*/ 0 h 685148"/>
              <a:gd name="connsiteX1" fmla="*/ 2591193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56395"/>
              <a:gd name="connsiteY0" fmla="*/ 0 h 685148"/>
              <a:gd name="connsiteX1" fmla="*/ 2591193 w 2656395"/>
              <a:gd name="connsiteY1" fmla="*/ 0 h 685148"/>
              <a:gd name="connsiteX2" fmla="*/ 2656395 w 2656395"/>
              <a:gd name="connsiteY2" fmla="*/ 678041 h 685148"/>
              <a:gd name="connsiteX3" fmla="*/ 0 w 2656395"/>
              <a:gd name="connsiteY3" fmla="*/ 685148 h 685148"/>
              <a:gd name="connsiteX4" fmla="*/ 4864 w 2656395"/>
              <a:gd name="connsiteY4" fmla="*/ 0 h 685148"/>
              <a:gd name="connsiteX0" fmla="*/ 4864 w 2656395"/>
              <a:gd name="connsiteY0" fmla="*/ 0 h 681405"/>
              <a:gd name="connsiteX1" fmla="*/ 2591193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 name="connsiteX0" fmla="*/ 4864 w 2656395"/>
              <a:gd name="connsiteY0" fmla="*/ 0 h 681405"/>
              <a:gd name="connsiteX1" fmla="*/ 1907539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 name="connsiteX0" fmla="*/ 4864 w 2656395"/>
              <a:gd name="connsiteY0" fmla="*/ 0 h 681405"/>
              <a:gd name="connsiteX1" fmla="*/ 1907539 w 2656395"/>
              <a:gd name="connsiteY1" fmla="*/ 0 h 681405"/>
              <a:gd name="connsiteX2" fmla="*/ 2656395 w 2656395"/>
              <a:gd name="connsiteY2" fmla="*/ 679839 h 681405"/>
              <a:gd name="connsiteX3" fmla="*/ 0 w 2656395"/>
              <a:gd name="connsiteY3" fmla="*/ 681405 h 681405"/>
              <a:gd name="connsiteX4" fmla="*/ 4864 w 2656395"/>
              <a:gd name="connsiteY4" fmla="*/ 0 h 681405"/>
              <a:gd name="connsiteX0" fmla="*/ 4864 w 2656395"/>
              <a:gd name="connsiteY0" fmla="*/ 0 h 681405"/>
              <a:gd name="connsiteX1" fmla="*/ 1727707 w 2656395"/>
              <a:gd name="connsiteY1" fmla="*/ 0 h 681405"/>
              <a:gd name="connsiteX2" fmla="*/ 2656395 w 2656395"/>
              <a:gd name="connsiteY2" fmla="*/ 679839 h 681405"/>
              <a:gd name="connsiteX3" fmla="*/ 0 w 2656395"/>
              <a:gd name="connsiteY3" fmla="*/ 681405 h 681405"/>
              <a:gd name="connsiteX4" fmla="*/ 4864 w 2656395"/>
              <a:gd name="connsiteY4" fmla="*/ 0 h 681405"/>
              <a:gd name="connsiteX0" fmla="*/ 4864 w 2605014"/>
              <a:gd name="connsiteY0" fmla="*/ 0 h 681405"/>
              <a:gd name="connsiteX1" fmla="*/ 1727707 w 2605014"/>
              <a:gd name="connsiteY1" fmla="*/ 0 h 681405"/>
              <a:gd name="connsiteX2" fmla="*/ 2605014 w 2605014"/>
              <a:gd name="connsiteY2" fmla="*/ 679839 h 681405"/>
              <a:gd name="connsiteX3" fmla="*/ 0 w 2605014"/>
              <a:gd name="connsiteY3" fmla="*/ 681405 h 681405"/>
              <a:gd name="connsiteX4" fmla="*/ 4864 w 2605014"/>
              <a:gd name="connsiteY4" fmla="*/ 0 h 681405"/>
              <a:gd name="connsiteX0" fmla="*/ 4864 w 2579324"/>
              <a:gd name="connsiteY0" fmla="*/ 0 h 681411"/>
              <a:gd name="connsiteX1" fmla="*/ 1727707 w 2579324"/>
              <a:gd name="connsiteY1" fmla="*/ 0 h 681411"/>
              <a:gd name="connsiteX2" fmla="*/ 2579324 w 2579324"/>
              <a:gd name="connsiteY2" fmla="*/ 681411 h 681411"/>
              <a:gd name="connsiteX3" fmla="*/ 0 w 2579324"/>
              <a:gd name="connsiteY3" fmla="*/ 681405 h 681411"/>
              <a:gd name="connsiteX4" fmla="*/ 4864 w 2579324"/>
              <a:gd name="connsiteY4" fmla="*/ 0 h 68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9324" h="681411">
                <a:moveTo>
                  <a:pt x="4864" y="0"/>
                </a:moveTo>
                <a:lnTo>
                  <a:pt x="1727707" y="0"/>
                </a:lnTo>
                <a:lnTo>
                  <a:pt x="2579324" y="681411"/>
                </a:lnTo>
                <a:lnTo>
                  <a:pt x="0" y="681405"/>
                </a:lnTo>
                <a:cubicBezTo>
                  <a:pt x="1621" y="453022"/>
                  <a:pt x="3243" y="228383"/>
                  <a:pt x="4864" y="0"/>
                </a:cubicBezTo>
                <a:close/>
              </a:path>
            </a:pathLst>
          </a:custGeom>
          <a:gradFill flip="none" rotWithShape="1">
            <a:gsLst>
              <a:gs pos="15000">
                <a:schemeClr val="accent1">
                  <a:lumMod val="40000"/>
                  <a:lumOff val="60000"/>
                </a:schemeClr>
              </a:gs>
              <a:gs pos="100000">
                <a:srgbClr val="CFDADE"/>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6" name="Rectangle 5"/>
          <p:cNvSpPr/>
          <p:nvPr/>
        </p:nvSpPr>
        <p:spPr bwMode="auto">
          <a:xfrm>
            <a:off x="1845719" y="3920601"/>
            <a:ext cx="2899205" cy="760906"/>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577013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527476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26782 h 655146"/>
              <a:gd name="connsiteX4" fmla="*/ 0 w 2582381"/>
              <a:gd name="connsiteY4" fmla="*/ 0 h 655146"/>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55146 h 655146"/>
              <a:gd name="connsiteX4" fmla="*/ 0 w 2582381"/>
              <a:gd name="connsiteY4" fmla="*/ 0 h 655146"/>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55146 h 655146"/>
              <a:gd name="connsiteX4" fmla="*/ 0 w 2582381"/>
              <a:gd name="connsiteY4" fmla="*/ 0 h 655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2381" h="655146">
                <a:moveTo>
                  <a:pt x="0" y="0"/>
                </a:moveTo>
                <a:lnTo>
                  <a:pt x="2527476" y="0"/>
                </a:lnTo>
                <a:lnTo>
                  <a:pt x="2582381" y="655146"/>
                </a:lnTo>
                <a:lnTo>
                  <a:pt x="0" y="655146"/>
                </a:lnTo>
                <a:lnTo>
                  <a:pt x="0" y="0"/>
                </a:lnTo>
                <a:close/>
              </a:path>
            </a:pathLst>
          </a:custGeom>
          <a:gradFill flip="none" rotWithShape="1">
            <a:gsLst>
              <a:gs pos="4000">
                <a:schemeClr val="bg1">
                  <a:lumMod val="65000"/>
                </a:schemeClr>
              </a:gs>
              <a:gs pos="100000">
                <a:srgbClr val="D9E1E5"/>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0" name="Rectangle 5"/>
          <p:cNvSpPr/>
          <p:nvPr/>
        </p:nvSpPr>
        <p:spPr bwMode="auto">
          <a:xfrm>
            <a:off x="1841084" y="4701137"/>
            <a:ext cx="2973047" cy="834547"/>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64430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92940"/>
              <a:gd name="connsiteY0" fmla="*/ 0 h 670556"/>
              <a:gd name="connsiteX1" fmla="*/ 2644302 w 2692940"/>
              <a:gd name="connsiteY1" fmla="*/ 0 h 670556"/>
              <a:gd name="connsiteX2" fmla="*/ 2692940 w 2692940"/>
              <a:gd name="connsiteY2" fmla="*/ 670556 h 670556"/>
              <a:gd name="connsiteX3" fmla="*/ 0 w 2692940"/>
              <a:gd name="connsiteY3" fmla="*/ 626782 h 670556"/>
              <a:gd name="connsiteX4" fmla="*/ 0 w 2692940"/>
              <a:gd name="connsiteY4" fmla="*/ 0 h 670556"/>
              <a:gd name="connsiteX0" fmla="*/ 0 w 2692940"/>
              <a:gd name="connsiteY0" fmla="*/ 0 h 685148"/>
              <a:gd name="connsiteX1" fmla="*/ 2644302 w 2692940"/>
              <a:gd name="connsiteY1" fmla="*/ 0 h 685148"/>
              <a:gd name="connsiteX2" fmla="*/ 2692940 w 2692940"/>
              <a:gd name="connsiteY2" fmla="*/ 670556 h 685148"/>
              <a:gd name="connsiteX3" fmla="*/ 0 w 2692940"/>
              <a:gd name="connsiteY3" fmla="*/ 685148 h 685148"/>
              <a:gd name="connsiteX4" fmla="*/ 0 w 2692940"/>
              <a:gd name="connsiteY4" fmla="*/ 0 h 685148"/>
              <a:gd name="connsiteX0" fmla="*/ 4864 w 2697804"/>
              <a:gd name="connsiteY0" fmla="*/ 0 h 685148"/>
              <a:gd name="connsiteX1" fmla="*/ 2649166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97804"/>
              <a:gd name="connsiteY0" fmla="*/ 0 h 685148"/>
              <a:gd name="connsiteX1" fmla="*/ 2591193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56395"/>
              <a:gd name="connsiteY0" fmla="*/ 0 h 685148"/>
              <a:gd name="connsiteX1" fmla="*/ 2591193 w 2656395"/>
              <a:gd name="connsiteY1" fmla="*/ 0 h 685148"/>
              <a:gd name="connsiteX2" fmla="*/ 2656395 w 2656395"/>
              <a:gd name="connsiteY2" fmla="*/ 678041 h 685148"/>
              <a:gd name="connsiteX3" fmla="*/ 0 w 2656395"/>
              <a:gd name="connsiteY3" fmla="*/ 685148 h 685148"/>
              <a:gd name="connsiteX4" fmla="*/ 4864 w 2656395"/>
              <a:gd name="connsiteY4" fmla="*/ 0 h 685148"/>
              <a:gd name="connsiteX0" fmla="*/ 4864 w 2656395"/>
              <a:gd name="connsiteY0" fmla="*/ 0 h 681405"/>
              <a:gd name="connsiteX1" fmla="*/ 2591193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395" h="681405">
                <a:moveTo>
                  <a:pt x="4864" y="0"/>
                </a:moveTo>
                <a:lnTo>
                  <a:pt x="2591193" y="0"/>
                </a:lnTo>
                <a:lnTo>
                  <a:pt x="2656395" y="678041"/>
                </a:lnTo>
                <a:lnTo>
                  <a:pt x="0" y="681405"/>
                </a:lnTo>
                <a:cubicBezTo>
                  <a:pt x="1621" y="453022"/>
                  <a:pt x="3243" y="228383"/>
                  <a:pt x="4864" y="0"/>
                </a:cubicBezTo>
                <a:close/>
              </a:path>
            </a:pathLst>
          </a:custGeom>
          <a:gradFill flip="none" rotWithShape="1">
            <a:gsLst>
              <a:gs pos="4000">
                <a:schemeClr val="accent1">
                  <a:lumMod val="40000"/>
                  <a:lumOff val="60000"/>
                </a:schemeClr>
              </a:gs>
              <a:gs pos="100000">
                <a:srgbClr val="CFDADE"/>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2" name="Rectangle 5"/>
          <p:cNvSpPr/>
          <p:nvPr/>
        </p:nvSpPr>
        <p:spPr bwMode="auto">
          <a:xfrm>
            <a:off x="6254216" y="3920602"/>
            <a:ext cx="235228" cy="238326"/>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577013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527476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26782 h 655146"/>
              <a:gd name="connsiteX4" fmla="*/ 0 w 2582381"/>
              <a:gd name="connsiteY4" fmla="*/ 0 h 655146"/>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55146 h 655146"/>
              <a:gd name="connsiteX4" fmla="*/ 0 w 2582381"/>
              <a:gd name="connsiteY4" fmla="*/ 0 h 655146"/>
              <a:gd name="connsiteX0" fmla="*/ 0 w 2582381"/>
              <a:gd name="connsiteY0" fmla="*/ 0 h 655146"/>
              <a:gd name="connsiteX1" fmla="*/ 2527476 w 2582381"/>
              <a:gd name="connsiteY1" fmla="*/ 0 h 655146"/>
              <a:gd name="connsiteX2" fmla="*/ 2582381 w 2582381"/>
              <a:gd name="connsiteY2" fmla="*/ 655146 h 655146"/>
              <a:gd name="connsiteX3" fmla="*/ 0 w 2582381"/>
              <a:gd name="connsiteY3" fmla="*/ 655146 h 655146"/>
              <a:gd name="connsiteX4" fmla="*/ 0 w 2582381"/>
              <a:gd name="connsiteY4" fmla="*/ 0 h 655146"/>
              <a:gd name="connsiteX0" fmla="*/ 0 w 2548227"/>
              <a:gd name="connsiteY0" fmla="*/ 0 h 655146"/>
              <a:gd name="connsiteX1" fmla="*/ 2527476 w 2548227"/>
              <a:gd name="connsiteY1" fmla="*/ 0 h 655146"/>
              <a:gd name="connsiteX2" fmla="*/ 2548227 w 2548227"/>
              <a:gd name="connsiteY2" fmla="*/ 655146 h 655146"/>
              <a:gd name="connsiteX3" fmla="*/ 0 w 2548227"/>
              <a:gd name="connsiteY3" fmla="*/ 655146 h 655146"/>
              <a:gd name="connsiteX4" fmla="*/ 0 w 2548227"/>
              <a:gd name="connsiteY4" fmla="*/ 0 h 655146"/>
              <a:gd name="connsiteX0" fmla="*/ 0 w 2548227"/>
              <a:gd name="connsiteY0" fmla="*/ 0 h 655146"/>
              <a:gd name="connsiteX1" fmla="*/ 2493312 w 2548227"/>
              <a:gd name="connsiteY1" fmla="*/ 0 h 655146"/>
              <a:gd name="connsiteX2" fmla="*/ 2548227 w 2548227"/>
              <a:gd name="connsiteY2" fmla="*/ 655146 h 655146"/>
              <a:gd name="connsiteX3" fmla="*/ 0 w 2548227"/>
              <a:gd name="connsiteY3" fmla="*/ 655146 h 655146"/>
              <a:gd name="connsiteX4" fmla="*/ 0 w 2548227"/>
              <a:gd name="connsiteY4" fmla="*/ 0 h 655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8227" h="655146">
                <a:moveTo>
                  <a:pt x="0" y="0"/>
                </a:moveTo>
                <a:lnTo>
                  <a:pt x="2493312" y="0"/>
                </a:lnTo>
                <a:lnTo>
                  <a:pt x="2548227" y="655146"/>
                </a:lnTo>
                <a:lnTo>
                  <a:pt x="0" y="655146"/>
                </a:lnTo>
                <a:lnTo>
                  <a:pt x="0" y="0"/>
                </a:lnTo>
                <a:close/>
              </a:path>
            </a:pathLst>
          </a:custGeom>
          <a:gradFill flip="none" rotWithShape="1">
            <a:gsLst>
              <a:gs pos="4000">
                <a:schemeClr val="bg1">
                  <a:lumMod val="65000"/>
                </a:schemeClr>
              </a:gs>
              <a:gs pos="100000">
                <a:srgbClr val="DCE6EA"/>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 name="TextBox 3"/>
          <p:cNvSpPr txBox="1"/>
          <p:nvPr/>
        </p:nvSpPr>
        <p:spPr>
          <a:xfrm>
            <a:off x="2192447" y="3100897"/>
            <a:ext cx="2081282" cy="369332"/>
          </a:xfrm>
          <a:prstGeom prst="rect">
            <a:avLst/>
          </a:prstGeom>
          <a:noFill/>
        </p:spPr>
        <p:txBody>
          <a:bodyPr wrap="square" rtlCol="0" anchor="ctr">
            <a:spAutoFit/>
          </a:bodyPr>
          <a:lstStyle/>
          <a:p>
            <a:r>
              <a:rPr lang="en-US" dirty="0">
                <a:solidFill>
                  <a:schemeClr val="tx2">
                    <a:lumMod val="75000"/>
                  </a:schemeClr>
                </a:solidFill>
              </a:rPr>
              <a:t>Oracle Cloud</a:t>
            </a:r>
          </a:p>
        </p:txBody>
      </p:sp>
      <p:sp>
        <p:nvSpPr>
          <p:cNvPr id="43" name="Rectangle 5"/>
          <p:cNvSpPr/>
          <p:nvPr/>
        </p:nvSpPr>
        <p:spPr bwMode="auto">
          <a:xfrm>
            <a:off x="6238438" y="4188873"/>
            <a:ext cx="372575" cy="1346812"/>
          </a:xfrm>
          <a:custGeom>
            <a:avLst/>
            <a:gdLst>
              <a:gd name="connsiteX0" fmla="*/ 0 w 2819400"/>
              <a:gd name="connsiteY0" fmla="*/ 0 h 626782"/>
              <a:gd name="connsiteX1" fmla="*/ 2819400 w 2819400"/>
              <a:gd name="connsiteY1" fmla="*/ 0 h 626782"/>
              <a:gd name="connsiteX2" fmla="*/ 2819400 w 2819400"/>
              <a:gd name="connsiteY2" fmla="*/ 626782 h 626782"/>
              <a:gd name="connsiteX3" fmla="*/ 0 w 2819400"/>
              <a:gd name="connsiteY3" fmla="*/ 626782 h 626782"/>
              <a:gd name="connsiteX4" fmla="*/ 0 w 2819400"/>
              <a:gd name="connsiteY4" fmla="*/ 0 h 626782"/>
              <a:gd name="connsiteX0" fmla="*/ 0 w 2819400"/>
              <a:gd name="connsiteY0" fmla="*/ 0 h 626782"/>
              <a:gd name="connsiteX1" fmla="*/ 2819400 w 2819400"/>
              <a:gd name="connsiteY1" fmla="*/ 0 h 626782"/>
              <a:gd name="connsiteX2" fmla="*/ 2644302 w 2819400"/>
              <a:gd name="connsiteY2" fmla="*/ 626782 h 626782"/>
              <a:gd name="connsiteX3" fmla="*/ 0 w 2819400"/>
              <a:gd name="connsiteY3" fmla="*/ 626782 h 626782"/>
              <a:gd name="connsiteX4" fmla="*/ 0 w 2819400"/>
              <a:gd name="connsiteY4" fmla="*/ 0 h 626782"/>
              <a:gd name="connsiteX0" fmla="*/ 0 w 2644302"/>
              <a:gd name="connsiteY0" fmla="*/ 0 h 626782"/>
              <a:gd name="connsiteX1" fmla="*/ 260539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44302"/>
              <a:gd name="connsiteY0" fmla="*/ 0 h 626782"/>
              <a:gd name="connsiteX1" fmla="*/ 2644302 w 2644302"/>
              <a:gd name="connsiteY1" fmla="*/ 0 h 626782"/>
              <a:gd name="connsiteX2" fmla="*/ 2644302 w 2644302"/>
              <a:gd name="connsiteY2" fmla="*/ 626782 h 626782"/>
              <a:gd name="connsiteX3" fmla="*/ 0 w 2644302"/>
              <a:gd name="connsiteY3" fmla="*/ 626782 h 626782"/>
              <a:gd name="connsiteX4" fmla="*/ 0 w 2644302"/>
              <a:gd name="connsiteY4" fmla="*/ 0 h 626782"/>
              <a:gd name="connsiteX0" fmla="*/ 0 w 2692940"/>
              <a:gd name="connsiteY0" fmla="*/ 0 h 670556"/>
              <a:gd name="connsiteX1" fmla="*/ 2644302 w 2692940"/>
              <a:gd name="connsiteY1" fmla="*/ 0 h 670556"/>
              <a:gd name="connsiteX2" fmla="*/ 2692940 w 2692940"/>
              <a:gd name="connsiteY2" fmla="*/ 670556 h 670556"/>
              <a:gd name="connsiteX3" fmla="*/ 0 w 2692940"/>
              <a:gd name="connsiteY3" fmla="*/ 626782 h 670556"/>
              <a:gd name="connsiteX4" fmla="*/ 0 w 2692940"/>
              <a:gd name="connsiteY4" fmla="*/ 0 h 670556"/>
              <a:gd name="connsiteX0" fmla="*/ 0 w 2692940"/>
              <a:gd name="connsiteY0" fmla="*/ 0 h 685148"/>
              <a:gd name="connsiteX1" fmla="*/ 2644302 w 2692940"/>
              <a:gd name="connsiteY1" fmla="*/ 0 h 685148"/>
              <a:gd name="connsiteX2" fmla="*/ 2692940 w 2692940"/>
              <a:gd name="connsiteY2" fmla="*/ 670556 h 685148"/>
              <a:gd name="connsiteX3" fmla="*/ 0 w 2692940"/>
              <a:gd name="connsiteY3" fmla="*/ 685148 h 685148"/>
              <a:gd name="connsiteX4" fmla="*/ 0 w 2692940"/>
              <a:gd name="connsiteY4" fmla="*/ 0 h 685148"/>
              <a:gd name="connsiteX0" fmla="*/ 4864 w 2697804"/>
              <a:gd name="connsiteY0" fmla="*/ 0 h 685148"/>
              <a:gd name="connsiteX1" fmla="*/ 2649166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97804"/>
              <a:gd name="connsiteY0" fmla="*/ 0 h 685148"/>
              <a:gd name="connsiteX1" fmla="*/ 2591193 w 2697804"/>
              <a:gd name="connsiteY1" fmla="*/ 0 h 685148"/>
              <a:gd name="connsiteX2" fmla="*/ 2697804 w 2697804"/>
              <a:gd name="connsiteY2" fmla="*/ 670556 h 685148"/>
              <a:gd name="connsiteX3" fmla="*/ 0 w 2697804"/>
              <a:gd name="connsiteY3" fmla="*/ 685148 h 685148"/>
              <a:gd name="connsiteX4" fmla="*/ 4864 w 2697804"/>
              <a:gd name="connsiteY4" fmla="*/ 0 h 685148"/>
              <a:gd name="connsiteX0" fmla="*/ 4864 w 2656395"/>
              <a:gd name="connsiteY0" fmla="*/ 0 h 685148"/>
              <a:gd name="connsiteX1" fmla="*/ 2591193 w 2656395"/>
              <a:gd name="connsiteY1" fmla="*/ 0 h 685148"/>
              <a:gd name="connsiteX2" fmla="*/ 2656395 w 2656395"/>
              <a:gd name="connsiteY2" fmla="*/ 678041 h 685148"/>
              <a:gd name="connsiteX3" fmla="*/ 0 w 2656395"/>
              <a:gd name="connsiteY3" fmla="*/ 685148 h 685148"/>
              <a:gd name="connsiteX4" fmla="*/ 4864 w 2656395"/>
              <a:gd name="connsiteY4" fmla="*/ 0 h 685148"/>
              <a:gd name="connsiteX0" fmla="*/ 4864 w 2656395"/>
              <a:gd name="connsiteY0" fmla="*/ 0 h 681405"/>
              <a:gd name="connsiteX1" fmla="*/ 2591193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 name="connsiteX0" fmla="*/ 4864 w 2656395"/>
              <a:gd name="connsiteY0" fmla="*/ 0 h 681405"/>
              <a:gd name="connsiteX1" fmla="*/ 1907539 w 2656395"/>
              <a:gd name="connsiteY1" fmla="*/ 0 h 681405"/>
              <a:gd name="connsiteX2" fmla="*/ 2656395 w 2656395"/>
              <a:gd name="connsiteY2" fmla="*/ 678041 h 681405"/>
              <a:gd name="connsiteX3" fmla="*/ 0 w 2656395"/>
              <a:gd name="connsiteY3" fmla="*/ 681405 h 681405"/>
              <a:gd name="connsiteX4" fmla="*/ 4864 w 2656395"/>
              <a:gd name="connsiteY4" fmla="*/ 0 h 681405"/>
              <a:gd name="connsiteX0" fmla="*/ 4864 w 2656395"/>
              <a:gd name="connsiteY0" fmla="*/ 0 h 681405"/>
              <a:gd name="connsiteX1" fmla="*/ 1907539 w 2656395"/>
              <a:gd name="connsiteY1" fmla="*/ 0 h 681405"/>
              <a:gd name="connsiteX2" fmla="*/ 2656395 w 2656395"/>
              <a:gd name="connsiteY2" fmla="*/ 679839 h 681405"/>
              <a:gd name="connsiteX3" fmla="*/ 0 w 2656395"/>
              <a:gd name="connsiteY3" fmla="*/ 681405 h 681405"/>
              <a:gd name="connsiteX4" fmla="*/ 4864 w 2656395"/>
              <a:gd name="connsiteY4" fmla="*/ 0 h 681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395" h="681405">
                <a:moveTo>
                  <a:pt x="4864" y="0"/>
                </a:moveTo>
                <a:lnTo>
                  <a:pt x="1907539" y="0"/>
                </a:lnTo>
                <a:lnTo>
                  <a:pt x="2656395" y="679839"/>
                </a:lnTo>
                <a:lnTo>
                  <a:pt x="0" y="681405"/>
                </a:lnTo>
                <a:cubicBezTo>
                  <a:pt x="1621" y="453022"/>
                  <a:pt x="3243" y="228383"/>
                  <a:pt x="4864" y="0"/>
                </a:cubicBezTo>
                <a:close/>
              </a:path>
            </a:pathLst>
          </a:custGeom>
          <a:gradFill flip="none" rotWithShape="1">
            <a:gsLst>
              <a:gs pos="4000">
                <a:schemeClr val="accent1">
                  <a:lumMod val="40000"/>
                  <a:lumOff val="60000"/>
                </a:schemeClr>
              </a:gs>
              <a:gs pos="100000">
                <a:srgbClr val="D3DFE3"/>
              </a:gs>
            </a:gsLst>
            <a:lin ang="108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57" name="Rectangle 13"/>
          <p:cNvSpPr>
            <a:spLocks noChangeArrowheads="1"/>
          </p:cNvSpPr>
          <p:nvPr/>
        </p:nvSpPr>
        <p:spPr bwMode="auto">
          <a:xfrm>
            <a:off x="2192447" y="4122965"/>
            <a:ext cx="1191918" cy="344675"/>
          </a:xfrm>
          <a:prstGeom prst="rect">
            <a:avLst/>
          </a:prstGeom>
          <a:noFill/>
          <a:ln w="9525">
            <a:noFill/>
            <a:miter lim="800000"/>
            <a:headEnd/>
            <a:tailEnd/>
          </a:ln>
        </p:spPr>
        <p:txBody>
          <a:bodyPr wrap="none" lIns="121883" tIns="60943" rIns="121883" bIns="60943">
            <a:spAutoFit/>
          </a:bodyPr>
          <a:lstStyle/>
          <a:p>
            <a:pPr>
              <a:lnSpc>
                <a:spcPct val="90000"/>
              </a:lnSpc>
              <a:spcBef>
                <a:spcPct val="50000"/>
              </a:spcBef>
              <a:buClr>
                <a:srgbClr val="FD0000"/>
              </a:buClr>
              <a:defRPr/>
            </a:pPr>
            <a:r>
              <a:rPr lang="en-US" sz="1600" kern="0" dirty="0">
                <a:solidFill>
                  <a:schemeClr val="tx1">
                    <a:lumMod val="75000"/>
                  </a:schemeClr>
                </a:solidFill>
              </a:rPr>
              <a:t>Consumer</a:t>
            </a:r>
          </a:p>
        </p:txBody>
      </p:sp>
      <p:pic>
        <p:nvPicPr>
          <p:cNvPr id="36" name="Picture 35" descr="3-D rendered cloud art here can be used in Cloud Campaign layouts"/>
          <p:cNvPicPr>
            <a:picLocks noChangeAspect="1"/>
          </p:cNvPicPr>
          <p:nvPr/>
        </p:nvPicPr>
        <p:blipFill rotWithShape="1">
          <a:blip r:embed="rId4" cstate="print">
            <a:extLst>
              <a:ext uri="{28A0092B-C50C-407E-A947-70E740481C1C}">
                <a14:useLocalDpi xmlns:a14="http://schemas.microsoft.com/office/drawing/2010/main" val="0"/>
              </a:ext>
            </a:extLst>
          </a:blip>
          <a:srcRect l="3354" t="8053" r="3711" b="8616"/>
          <a:stretch/>
        </p:blipFill>
        <p:spPr>
          <a:xfrm>
            <a:off x="4812417" y="3033998"/>
            <a:ext cx="4896943" cy="2817681"/>
          </a:xfrm>
          <a:prstGeom prst="rect">
            <a:avLst/>
          </a:prstGeom>
        </p:spPr>
      </p:pic>
      <p:sp>
        <p:nvSpPr>
          <p:cNvPr id="58" name="Rectangle 13"/>
          <p:cNvSpPr>
            <a:spLocks noChangeArrowheads="1"/>
          </p:cNvSpPr>
          <p:nvPr/>
        </p:nvSpPr>
        <p:spPr bwMode="auto">
          <a:xfrm>
            <a:off x="2192447" y="4950715"/>
            <a:ext cx="1988839" cy="344675"/>
          </a:xfrm>
          <a:prstGeom prst="rect">
            <a:avLst/>
          </a:prstGeom>
          <a:noFill/>
          <a:ln w="9525">
            <a:noFill/>
            <a:miter lim="800000"/>
            <a:headEnd/>
            <a:tailEnd/>
          </a:ln>
        </p:spPr>
        <p:txBody>
          <a:bodyPr wrap="square" lIns="121883" tIns="60943" rIns="121883" bIns="60943">
            <a:spAutoFit/>
          </a:bodyPr>
          <a:lstStyle/>
          <a:p>
            <a:pPr>
              <a:lnSpc>
                <a:spcPct val="90000"/>
              </a:lnSpc>
              <a:spcBef>
                <a:spcPct val="50000"/>
              </a:spcBef>
              <a:buClr>
                <a:srgbClr val="FD0000"/>
              </a:buClr>
              <a:defRPr/>
            </a:pPr>
            <a:r>
              <a:rPr lang="en-US" sz="1600" kern="0" dirty="0">
                <a:solidFill>
                  <a:schemeClr val="tx1">
                    <a:lumMod val="75000"/>
                  </a:schemeClr>
                </a:solidFill>
              </a:rPr>
              <a:t>Service Provider</a:t>
            </a:r>
          </a:p>
        </p:txBody>
      </p:sp>
      <p:sp>
        <p:nvSpPr>
          <p:cNvPr id="32" name="Freeform 31"/>
          <p:cNvSpPr/>
          <p:nvPr/>
        </p:nvSpPr>
        <p:spPr bwMode="auto">
          <a:xfrm>
            <a:off x="2494112" y="5956886"/>
            <a:ext cx="7214173" cy="66857"/>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9" name="Rectangle 38"/>
          <p:cNvSpPr/>
          <p:nvPr/>
        </p:nvSpPr>
        <p:spPr bwMode="auto">
          <a:xfrm>
            <a:off x="4634021" y="3039406"/>
            <a:ext cx="1469501" cy="558654"/>
          </a:xfrm>
          <a:prstGeom prst="rect">
            <a:avLst/>
          </a:prstGeom>
          <a:solidFill>
            <a:srgbClr val="008BBC"/>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a:r>
              <a:rPr lang="en-US" sz="1466" dirty="0">
                <a:solidFill>
                  <a:schemeClr val="bg1"/>
                </a:solidFill>
              </a:rPr>
              <a:t>IaaS Infrastructure</a:t>
            </a:r>
          </a:p>
        </p:txBody>
      </p:sp>
      <p:sp>
        <p:nvSpPr>
          <p:cNvPr id="40" name="Rectangle 39"/>
          <p:cNvSpPr/>
          <p:nvPr/>
        </p:nvSpPr>
        <p:spPr bwMode="auto">
          <a:xfrm>
            <a:off x="6561581" y="3039406"/>
            <a:ext cx="1340278" cy="558654"/>
          </a:xfrm>
          <a:prstGeom prst="rect">
            <a:avLst/>
          </a:prstGeom>
          <a:solidFill>
            <a:srgbClr val="2A9F8C"/>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a:r>
              <a:rPr lang="en-US" sz="1466" dirty="0">
                <a:solidFill>
                  <a:schemeClr val="bg1"/>
                </a:solidFill>
              </a:rPr>
              <a:t>PaaS Platform</a:t>
            </a:r>
          </a:p>
        </p:txBody>
      </p:sp>
      <p:sp>
        <p:nvSpPr>
          <p:cNvPr id="41" name="Rectangle 40"/>
          <p:cNvSpPr/>
          <p:nvPr/>
        </p:nvSpPr>
        <p:spPr bwMode="auto">
          <a:xfrm>
            <a:off x="8330964" y="3039406"/>
            <a:ext cx="1340278" cy="558654"/>
          </a:xfrm>
          <a:prstGeom prst="rect">
            <a:avLst/>
          </a:prstGeom>
          <a:solidFill>
            <a:srgbClr val="00A0B7"/>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a:r>
              <a:rPr lang="en-US" sz="1466" dirty="0">
                <a:solidFill>
                  <a:schemeClr val="bg1"/>
                </a:solidFill>
              </a:rPr>
              <a:t>SaaS Software</a:t>
            </a:r>
          </a:p>
        </p:txBody>
      </p:sp>
      <p:pic>
        <p:nvPicPr>
          <p:cNvPr id="64" name="Picture 31" descr="PaaS Oracle Red Stack.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69360" y="3866469"/>
            <a:ext cx="1520660" cy="196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35" descr="IaaS wOS Oracle Red Stack.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2720" y="3866471"/>
            <a:ext cx="1521328" cy="196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45" descr="PaaS Oracle Red Stack.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71390" y="3866471"/>
            <a:ext cx="1520660" cy="196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404432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bwMode="auto">
          <a:xfrm>
            <a:off x="7316302" y="5508407"/>
            <a:ext cx="3702012" cy="80898"/>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 name="Rounded Rectangle 3"/>
          <p:cNvSpPr/>
          <p:nvPr/>
        </p:nvSpPr>
        <p:spPr bwMode="auto">
          <a:xfrm>
            <a:off x="7237412" y="1295400"/>
            <a:ext cx="3859795" cy="4220551"/>
          </a:xfrm>
          <a:prstGeom prst="roundRect">
            <a:avLst>
              <a:gd name="adj" fmla="val 8357"/>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171" name="Title 1"/>
          <p:cNvSpPr>
            <a:spLocks noGrp="1"/>
          </p:cNvSpPr>
          <p:nvPr>
            <p:ph type="title"/>
          </p:nvPr>
        </p:nvSpPr>
        <p:spPr/>
        <p:txBody>
          <a:bodyPr/>
          <a:lstStyle/>
          <a:p>
            <a:r>
              <a:rPr lang="en-US" dirty="0"/>
              <a:t>Oracle Database Cloud Service: Overview</a:t>
            </a:r>
            <a:endParaRPr lang="en-US" altLang="es-MX" dirty="0"/>
          </a:p>
        </p:txBody>
      </p:sp>
      <p:sp>
        <p:nvSpPr>
          <p:cNvPr id="23" name="Content Placeholder 22"/>
          <p:cNvSpPr>
            <a:spLocks noGrp="1"/>
          </p:cNvSpPr>
          <p:nvPr>
            <p:ph idx="1"/>
          </p:nvPr>
        </p:nvSpPr>
        <p:spPr>
          <a:xfrm>
            <a:off x="622138" y="1401071"/>
            <a:ext cx="6124077" cy="3492237"/>
          </a:xfrm>
        </p:spPr>
        <p:txBody>
          <a:bodyPr>
            <a:normAutofit lnSpcReduction="10000"/>
          </a:bodyPr>
          <a:lstStyle/>
          <a:p>
            <a:pPr lvl="1"/>
            <a:r>
              <a:rPr lang="en-US" altLang="en-US" dirty="0"/>
              <a:t>Oracle Database Cloud Service is a PaaS offering. </a:t>
            </a:r>
          </a:p>
          <a:p>
            <a:pPr lvl="1"/>
            <a:r>
              <a:rPr lang="en-US" dirty="0">
                <a:sym typeface="Arial" charset="0"/>
              </a:rPr>
              <a:t>With Oracle Database Cloud Service, you can:</a:t>
            </a:r>
          </a:p>
          <a:p>
            <a:pPr lvl="2"/>
            <a:r>
              <a:rPr lang="en-US" dirty="0">
                <a:sym typeface="Arial" charset="0"/>
              </a:rPr>
              <a:t>Provision a full-featured dedicated Oracle database</a:t>
            </a:r>
          </a:p>
          <a:p>
            <a:pPr lvl="2"/>
            <a:r>
              <a:rPr lang="en-US" dirty="0">
                <a:sym typeface="Arial" charset="0"/>
              </a:rPr>
              <a:t>Use cloud tooling to back up, patch, and manage the database</a:t>
            </a:r>
          </a:p>
          <a:p>
            <a:pPr lvl="2"/>
            <a:r>
              <a:rPr lang="en-US" dirty="0">
                <a:sym typeface="Arial" charset="0"/>
              </a:rPr>
              <a:t>Avail of the complete administration privileges of the server and database to manage it as you need</a:t>
            </a:r>
            <a:endParaRPr lang="en-US" dirty="0"/>
          </a:p>
        </p:txBody>
      </p:sp>
      <p:pic>
        <p:nvPicPr>
          <p:cNvPr id="21" name="Picture 20" descr="3-D rendered cloud art here can be used in Cloud Campaign layouts"/>
          <p:cNvPicPr>
            <a:picLocks noChangeAspect="1"/>
          </p:cNvPicPr>
          <p:nvPr/>
        </p:nvPicPr>
        <p:blipFill rotWithShape="1">
          <a:blip r:embed="rId4" cstate="print">
            <a:extLst>
              <a:ext uri="{28A0092B-C50C-407E-A947-70E740481C1C}">
                <a14:useLocalDpi xmlns:a14="http://schemas.microsoft.com/office/drawing/2010/main" val="0"/>
              </a:ext>
            </a:extLst>
          </a:blip>
          <a:srcRect l="3354" t="8053" r="3711" b="8616"/>
          <a:stretch/>
        </p:blipFill>
        <p:spPr>
          <a:xfrm>
            <a:off x="7516973" y="1610041"/>
            <a:ext cx="2284460" cy="1314468"/>
          </a:xfrm>
          <a:prstGeom prst="rect">
            <a:avLst/>
          </a:prstGeom>
        </p:spPr>
      </p:pic>
      <p:pic>
        <p:nvPicPr>
          <p:cNvPr id="10" name="Picture 45" descr="PaaS Oracle Red Stack.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01163" y="2446800"/>
            <a:ext cx="1546973" cy="22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910558" y="1853071"/>
            <a:ext cx="1497287" cy="543482"/>
          </a:xfrm>
          <a:prstGeom prst="rect">
            <a:avLst/>
          </a:prstGeom>
          <a:noFill/>
        </p:spPr>
        <p:txBody>
          <a:bodyPr wrap="square" rtlCol="0" anchor="ctr">
            <a:spAutoFit/>
          </a:bodyPr>
          <a:lstStyle/>
          <a:p>
            <a:pPr algn="ctr"/>
            <a:r>
              <a:rPr lang="en-US" sz="1466" dirty="0">
                <a:solidFill>
                  <a:schemeClr val="tx1">
                    <a:lumMod val="75000"/>
                  </a:schemeClr>
                </a:solidFill>
              </a:rPr>
              <a:t>PaaS Infrastructure</a:t>
            </a:r>
          </a:p>
        </p:txBody>
      </p:sp>
      <p:sp>
        <p:nvSpPr>
          <p:cNvPr id="14" name="TextBox 13"/>
          <p:cNvSpPr txBox="1"/>
          <p:nvPr/>
        </p:nvSpPr>
        <p:spPr>
          <a:xfrm>
            <a:off x="9767231" y="4779919"/>
            <a:ext cx="1010885" cy="317908"/>
          </a:xfrm>
          <a:prstGeom prst="rect">
            <a:avLst/>
          </a:prstGeom>
          <a:noFill/>
        </p:spPr>
        <p:txBody>
          <a:bodyPr wrap="square" rtlCol="0">
            <a:spAutoFit/>
          </a:bodyPr>
          <a:lstStyle/>
          <a:p>
            <a:pPr algn="ctr"/>
            <a:r>
              <a:rPr lang="en-US" sz="1466" b="1" dirty="0">
                <a:solidFill>
                  <a:schemeClr val="bg1"/>
                </a:solidFill>
              </a:rPr>
              <a:t>DBCS </a:t>
            </a:r>
          </a:p>
        </p:txBody>
      </p:sp>
      <p:sp>
        <p:nvSpPr>
          <p:cNvPr id="5" name="Trapezoid 4"/>
          <p:cNvSpPr/>
          <p:nvPr/>
        </p:nvSpPr>
        <p:spPr bwMode="auto">
          <a:xfrm>
            <a:off x="9011473" y="3215676"/>
            <a:ext cx="1796792" cy="1848255"/>
          </a:xfrm>
          <a:custGeom>
            <a:avLst/>
            <a:gdLst>
              <a:gd name="connsiteX0" fmla="*/ 0 w 642591"/>
              <a:gd name="connsiteY0" fmla="*/ 1124232 h 1124232"/>
              <a:gd name="connsiteX1" fmla="*/ 160648 w 642591"/>
              <a:gd name="connsiteY1" fmla="*/ 0 h 1124232"/>
              <a:gd name="connsiteX2" fmla="*/ 481943 w 642591"/>
              <a:gd name="connsiteY2" fmla="*/ 0 h 1124232"/>
              <a:gd name="connsiteX3" fmla="*/ 642591 w 642591"/>
              <a:gd name="connsiteY3" fmla="*/ 1124232 h 1124232"/>
              <a:gd name="connsiteX4" fmla="*/ 0 w 642591"/>
              <a:gd name="connsiteY4" fmla="*/ 1124232 h 1124232"/>
              <a:gd name="connsiteX0" fmla="*/ 79049 w 721640"/>
              <a:gd name="connsiteY0" fmla="*/ 1124232 h 1124232"/>
              <a:gd name="connsiteX1" fmla="*/ 0 w 721640"/>
              <a:gd name="connsiteY1" fmla="*/ 26633 h 1124232"/>
              <a:gd name="connsiteX2" fmla="*/ 560992 w 721640"/>
              <a:gd name="connsiteY2" fmla="*/ 0 h 1124232"/>
              <a:gd name="connsiteX3" fmla="*/ 721640 w 721640"/>
              <a:gd name="connsiteY3" fmla="*/ 1124232 h 1124232"/>
              <a:gd name="connsiteX4" fmla="*/ 79049 w 721640"/>
              <a:gd name="connsiteY4" fmla="*/ 1124232 h 1124232"/>
              <a:gd name="connsiteX0" fmla="*/ 79049 w 721640"/>
              <a:gd name="connsiteY0" fmla="*/ 1177498 h 1177498"/>
              <a:gd name="connsiteX1" fmla="*/ 0 w 721640"/>
              <a:gd name="connsiteY1" fmla="*/ 79899 h 1177498"/>
              <a:gd name="connsiteX2" fmla="*/ 232518 w 721640"/>
              <a:gd name="connsiteY2" fmla="*/ 0 h 1177498"/>
              <a:gd name="connsiteX3" fmla="*/ 721640 w 721640"/>
              <a:gd name="connsiteY3" fmla="*/ 1177498 h 1177498"/>
              <a:gd name="connsiteX4" fmla="*/ 79049 w 721640"/>
              <a:gd name="connsiteY4" fmla="*/ 1177498 h 1177498"/>
              <a:gd name="connsiteX0" fmla="*/ 79049 w 1343077"/>
              <a:gd name="connsiteY0" fmla="*/ 1177498 h 1177498"/>
              <a:gd name="connsiteX1" fmla="*/ 0 w 1343077"/>
              <a:gd name="connsiteY1" fmla="*/ 79899 h 1177498"/>
              <a:gd name="connsiteX2" fmla="*/ 232518 w 1343077"/>
              <a:gd name="connsiteY2" fmla="*/ 0 h 1177498"/>
              <a:gd name="connsiteX3" fmla="*/ 1343077 w 1343077"/>
              <a:gd name="connsiteY3" fmla="*/ 573817 h 1177498"/>
              <a:gd name="connsiteX4" fmla="*/ 79049 w 1343077"/>
              <a:gd name="connsiteY4" fmla="*/ 1177498 h 1177498"/>
              <a:gd name="connsiteX0" fmla="*/ 540687 w 1343077"/>
              <a:gd name="connsiteY0" fmla="*/ 1390562 h 1390562"/>
              <a:gd name="connsiteX1" fmla="*/ 0 w 1343077"/>
              <a:gd name="connsiteY1" fmla="*/ 79899 h 1390562"/>
              <a:gd name="connsiteX2" fmla="*/ 232518 w 1343077"/>
              <a:gd name="connsiteY2" fmla="*/ 0 h 1390562"/>
              <a:gd name="connsiteX3" fmla="*/ 1343077 w 1343077"/>
              <a:gd name="connsiteY3" fmla="*/ 573817 h 1390562"/>
              <a:gd name="connsiteX4" fmla="*/ 540687 w 1343077"/>
              <a:gd name="connsiteY4" fmla="*/ 1390562 h 1390562"/>
              <a:gd name="connsiteX0" fmla="*/ 549565 w 1351955"/>
              <a:gd name="connsiteY0" fmla="*/ 1390562 h 1390562"/>
              <a:gd name="connsiteX1" fmla="*/ 0 w 1351955"/>
              <a:gd name="connsiteY1" fmla="*/ 106532 h 1390562"/>
              <a:gd name="connsiteX2" fmla="*/ 241396 w 1351955"/>
              <a:gd name="connsiteY2" fmla="*/ 0 h 1390562"/>
              <a:gd name="connsiteX3" fmla="*/ 1351955 w 1351955"/>
              <a:gd name="connsiteY3" fmla="*/ 573817 h 1390562"/>
              <a:gd name="connsiteX4" fmla="*/ 549565 w 1351955"/>
              <a:gd name="connsiteY4" fmla="*/ 1390562 h 1390562"/>
              <a:gd name="connsiteX0" fmla="*/ 545555 w 1347945"/>
              <a:gd name="connsiteY0" fmla="*/ 1390562 h 1390562"/>
              <a:gd name="connsiteX1" fmla="*/ 0 w 1347945"/>
              <a:gd name="connsiteY1" fmla="*/ 82469 h 1390562"/>
              <a:gd name="connsiteX2" fmla="*/ 237386 w 1347945"/>
              <a:gd name="connsiteY2" fmla="*/ 0 h 1390562"/>
              <a:gd name="connsiteX3" fmla="*/ 1347945 w 1347945"/>
              <a:gd name="connsiteY3" fmla="*/ 573817 h 1390562"/>
              <a:gd name="connsiteX4" fmla="*/ 545555 w 1347945"/>
              <a:gd name="connsiteY4" fmla="*/ 1390562 h 1390562"/>
              <a:gd name="connsiteX0" fmla="*/ 545555 w 1347945"/>
              <a:gd name="connsiteY0" fmla="*/ 1386552 h 1386552"/>
              <a:gd name="connsiteX1" fmla="*/ 0 w 1347945"/>
              <a:gd name="connsiteY1" fmla="*/ 78459 h 1386552"/>
              <a:gd name="connsiteX2" fmla="*/ 177228 w 1347945"/>
              <a:gd name="connsiteY2" fmla="*/ 0 h 1386552"/>
              <a:gd name="connsiteX3" fmla="*/ 1347945 w 1347945"/>
              <a:gd name="connsiteY3" fmla="*/ 569807 h 1386552"/>
              <a:gd name="connsiteX4" fmla="*/ 545555 w 1347945"/>
              <a:gd name="connsiteY4" fmla="*/ 1386552 h 1386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45" h="1386552">
                <a:moveTo>
                  <a:pt x="545555" y="1386552"/>
                </a:moveTo>
                <a:lnTo>
                  <a:pt x="0" y="78459"/>
                </a:lnTo>
                <a:lnTo>
                  <a:pt x="177228" y="0"/>
                </a:lnTo>
                <a:lnTo>
                  <a:pt x="1347945" y="569807"/>
                </a:lnTo>
                <a:lnTo>
                  <a:pt x="545555" y="1386552"/>
                </a:lnTo>
                <a:close/>
              </a:path>
            </a:pathLst>
          </a:custGeom>
          <a:gradFill>
            <a:gsLst>
              <a:gs pos="100000">
                <a:schemeClr val="accent4">
                  <a:lumMod val="20000"/>
                  <a:lumOff val="80000"/>
                </a:schemeClr>
              </a:gs>
              <a:gs pos="43000">
                <a:schemeClr val="accent6"/>
              </a:gs>
            </a:gsLst>
            <a:lin ang="5400000" scaled="1"/>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dirty="0">
              <a:latin typeface="Arial" pitchFamily="34" charset="0"/>
            </a:endParaRPr>
          </a:p>
        </p:txBody>
      </p:sp>
      <p:pic>
        <p:nvPicPr>
          <p:cNvPr id="25" name="Picture Placeholder 14"/>
          <p:cNvPicPr>
            <a:picLocks noChangeAspect="1"/>
          </p:cNvPicPr>
          <p:nvPr/>
        </p:nvPicPr>
        <p:blipFill>
          <a:blip r:embed="rId6" cstate="print">
            <a:extLst>
              <a:ext uri="{28A0092B-C50C-407E-A947-70E740481C1C}">
                <a14:useLocalDpi xmlns:a14="http://schemas.microsoft.com/office/drawing/2010/main" val="0"/>
              </a:ext>
            </a:extLst>
          </a:blip>
          <a:srcRect l="58" r="58"/>
          <a:stretch>
            <a:fillRect/>
          </a:stretch>
        </p:blipFill>
        <p:spPr>
          <a:xfrm>
            <a:off x="9358510" y="3583658"/>
            <a:ext cx="1828324" cy="183072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17567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836612" y="76891"/>
            <a:ext cx="9980830" cy="244474"/>
          </a:xfrm>
        </p:spPr>
        <p:txBody>
          <a:bodyPr>
            <a:normAutofit fontScale="90000"/>
          </a:bodyPr>
          <a:lstStyle/>
          <a:p>
            <a:r>
              <a:rPr lang="en-US" altLang="en-US" dirty="0"/>
              <a:t>Oracle Database Cloud Service Editions</a:t>
            </a:r>
          </a:p>
        </p:txBody>
      </p:sp>
      <p:graphicFrame>
        <p:nvGraphicFramePr>
          <p:cNvPr id="5" name=" 1"/>
          <p:cNvGraphicFramePr>
            <a:graphicFrameLocks noGrp="1"/>
          </p:cNvGraphicFramePr>
          <p:nvPr>
            <p:extLst>
              <p:ext uri="{D42A27DB-BD31-4B8C-83A1-F6EECF244321}">
                <p14:modId xmlns:p14="http://schemas.microsoft.com/office/powerpoint/2010/main" val="1770221838"/>
              </p:ext>
            </p:extLst>
          </p:nvPr>
        </p:nvGraphicFramePr>
        <p:xfrm>
          <a:off x="507868" y="1211740"/>
          <a:ext cx="11173088" cy="4198460"/>
        </p:xfrm>
        <a:graphic>
          <a:graphicData uri="http://schemas.openxmlformats.org/drawingml/2006/table">
            <a:tbl>
              <a:tblPr firstRow="1" firstCol="1" bandRow="1">
                <a:tableStyleId>{5FD0F851-EC5A-4D38-B0AD-8093EC10F338}</a:tableStyleId>
              </a:tblPr>
              <a:tblGrid>
                <a:gridCol w="2058128">
                  <a:extLst>
                    <a:ext uri="{9D8B030D-6E8A-4147-A177-3AD203B41FA5}">
                      <a16:colId xmlns="" xmlns:a16="http://schemas.microsoft.com/office/drawing/2014/main" val="20000"/>
                    </a:ext>
                  </a:extLst>
                </a:gridCol>
                <a:gridCol w="5052416">
                  <a:extLst>
                    <a:ext uri="{9D8B030D-6E8A-4147-A177-3AD203B41FA5}">
                      <a16:colId xmlns="" xmlns:a16="http://schemas.microsoft.com/office/drawing/2014/main" val="20001"/>
                    </a:ext>
                  </a:extLst>
                </a:gridCol>
                <a:gridCol w="4062544">
                  <a:extLst>
                    <a:ext uri="{9D8B030D-6E8A-4147-A177-3AD203B41FA5}">
                      <a16:colId xmlns="" xmlns:a16="http://schemas.microsoft.com/office/drawing/2014/main" val="20002"/>
                    </a:ext>
                  </a:extLst>
                </a:gridCol>
              </a:tblGrid>
              <a:tr h="50498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Edition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Included Options</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558CCD"/>
                          </a:solidFill>
                          <a:effectLst/>
                          <a:latin typeface="Arial" pitchFamily="34" charset="0"/>
                        </a:rPr>
                        <a:t>Included Packs</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616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Standard</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None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None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616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Enterprise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None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None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11543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Enterprise—High Performance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Advanced Analytics, Advanced Compression, Advanced Security, Database Vault, Label Security, Multitenant, OLAP, Partitioning, Real Application Testing, Spatial and Graph </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Cloud Management for Oracle Database, Database Lifecycle Management, Data Masking and Subsetting, Diagnostics, Tuning</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147075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Enterprise—Extreme Performance</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Active Data Guard, Advanced Analytics, Advanced Compression, Advanced Security, Database In-Memory, Database Vault, Label Security, Multitenant, OLAP, Partitioning, Real Application Clusters, Real Application Testing, Spatial and Graph </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Cloud Management for Oracle Database, Database Lifecycle Management, Data Masking and Subsetting, Diagnostics, Tuning</a:t>
                      </a: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200189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2052"/>
          <p:cNvSpPr>
            <a:spLocks noGrp="1" noChangeArrowheads="1"/>
          </p:cNvSpPr>
          <p:nvPr>
            <p:ph type="title"/>
          </p:nvPr>
        </p:nvSpPr>
        <p:spPr/>
        <p:txBody>
          <a:bodyPr/>
          <a:lstStyle/>
          <a:p>
            <a:pPr eaLnBrk="1" hangingPunct="1"/>
            <a:r>
              <a:rPr lang="en-US" dirty="0"/>
              <a:t>Oracle SQL and PL/SQL</a:t>
            </a:r>
          </a:p>
        </p:txBody>
      </p:sp>
      <p:sp>
        <p:nvSpPr>
          <p:cNvPr id="9" name="Content Placeholder 8"/>
          <p:cNvSpPr>
            <a:spLocks noGrp="1"/>
          </p:cNvSpPr>
          <p:nvPr>
            <p:ph idx="1"/>
          </p:nvPr>
        </p:nvSpPr>
        <p:spPr/>
        <p:txBody>
          <a:bodyPr/>
          <a:lstStyle/>
          <a:p>
            <a:pPr lvl="1"/>
            <a:r>
              <a:rPr lang="en-US" sz="2000" dirty="0">
                <a:latin typeface="Arial" panose="020B0604020202020204" pitchFamily="34" charset="0"/>
                <a:cs typeface="Arial" panose="020B0604020202020204" pitchFamily="34" charset="0"/>
              </a:rPr>
              <a:t>Oracle SQL is the language you use to perform operations on the data in an Oracle database. For example, selecting data from a database:</a:t>
            </a:r>
            <a:r>
              <a:rPr lang="en-US" sz="2000" b="1" dirty="0">
                <a:latin typeface="Arial" panose="020B0604020202020204" pitchFamily="34" charset="0"/>
                <a:cs typeface="Arial" panose="020B0604020202020204" pitchFamily="34" charset="0"/>
              </a:rPr>
              <a:t>	</a:t>
            </a:r>
          </a:p>
          <a:p>
            <a:endParaRPr lang="en-US" sz="2000" b="1" dirty="0">
              <a:cs typeface="Arial" panose="020B0604020202020204" pitchFamily="34" charset="0"/>
            </a:endParaRPr>
          </a:p>
          <a:p>
            <a:endParaRPr lang="en-US" sz="2000" b="1" dirty="0">
              <a:cs typeface="Arial" panose="020B0604020202020204" pitchFamily="34" charset="0"/>
            </a:endParaRPr>
          </a:p>
          <a:p>
            <a:pPr lvl="2"/>
            <a:r>
              <a:rPr lang="en-US" dirty="0">
                <a:latin typeface="Courier New" panose="02070309020205020404" pitchFamily="49" charset="0"/>
                <a:cs typeface="Courier New" panose="02070309020205020404" pitchFamily="49" charset="0"/>
              </a:rPr>
              <a:t>SELECT</a:t>
            </a:r>
            <a:r>
              <a:rPr lang="en-US" dirty="0">
                <a:latin typeface="Arial" panose="020B0604020202020204" pitchFamily="34" charset="0"/>
                <a:cs typeface="Arial" panose="020B0604020202020204" pitchFamily="34" charset="0"/>
              </a:rPr>
              <a:t> lists the database columns for which you want to view data.</a:t>
            </a:r>
          </a:p>
          <a:p>
            <a:pPr lvl="2"/>
            <a:r>
              <a:rPr lang="en-US" dirty="0">
                <a:latin typeface="Courier New" panose="02070309020205020404" pitchFamily="49" charset="0"/>
                <a:cs typeface="Courier New" panose="02070309020205020404" pitchFamily="49" charset="0"/>
              </a:rPr>
              <a:t>FROM</a:t>
            </a:r>
            <a:r>
              <a:rPr lang="en-US" dirty="0">
                <a:latin typeface="Arial" panose="020B0604020202020204" pitchFamily="34" charset="0"/>
                <a:cs typeface="Arial" panose="020B0604020202020204" pitchFamily="34" charset="0"/>
              </a:rPr>
              <a:t> lists the tables that contain those database columns.</a:t>
            </a:r>
          </a:p>
          <a:p>
            <a:pPr lvl="2"/>
            <a:r>
              <a:rPr lang="en-US" dirty="0">
                <a:latin typeface="Courier New" panose="02070309020205020404" pitchFamily="49" charset="0"/>
                <a:cs typeface="Courier New" panose="02070309020205020404" pitchFamily="49" charset="0"/>
              </a:rPr>
              <a:t>WHERE</a:t>
            </a:r>
            <a:r>
              <a:rPr lang="en-US" dirty="0">
                <a:latin typeface="Arial" panose="020B0604020202020204" pitchFamily="34" charset="0"/>
                <a:cs typeface="Arial" panose="020B0604020202020204" pitchFamily="34" charset="0"/>
              </a:rPr>
              <a:t> specifies column limits and table joins (this part essentially filters the rows of data).</a:t>
            </a:r>
          </a:p>
          <a:p>
            <a:pPr lvl="2"/>
            <a:r>
              <a:rPr lang="en-US" dirty="0">
                <a:latin typeface="Courier New" panose="02070309020205020404" pitchFamily="49" charset="0"/>
                <a:cs typeface="Courier New" panose="02070309020205020404" pitchFamily="49" charset="0"/>
              </a:rPr>
              <a:t>ORDER</a:t>
            </a:r>
            <a:r>
              <a:rPr lang="en-US" dirty="0">
                <a:latin typeface="Arial" panose="020B0604020202020204" pitchFamily="34" charset="0"/>
                <a:cs typeface="Arial" panose="020B0604020202020204" pitchFamily="34" charset="0"/>
              </a:rPr>
              <a:t> </a:t>
            </a:r>
            <a:r>
              <a:rPr lang="en-US" dirty="0">
                <a:latin typeface="Courier New" panose="02070309020205020404" pitchFamily="49" charset="0"/>
                <a:cs typeface="Courier New" panose="02070309020205020404" pitchFamily="49" charset="0"/>
              </a:rPr>
              <a:t>BY</a:t>
            </a:r>
            <a:r>
              <a:rPr lang="en-US" dirty="0">
                <a:latin typeface="Arial" panose="020B0604020202020204" pitchFamily="34" charset="0"/>
                <a:cs typeface="Arial" panose="020B0604020202020204" pitchFamily="34" charset="0"/>
              </a:rPr>
              <a:t> specifies the columns by which the results are sorted.</a:t>
            </a:r>
          </a:p>
          <a:p>
            <a:pPr lvl="1"/>
            <a:r>
              <a:rPr lang="en-US" sz="2000" dirty="0">
                <a:latin typeface="Arial" panose="020B0604020202020204" pitchFamily="34" charset="0"/>
                <a:cs typeface="Arial" panose="020B0604020202020204" pitchFamily="34" charset="0"/>
              </a:rPr>
              <a:t>PL/SQL is a procedural extension to Oracle SQL.</a:t>
            </a:r>
          </a:p>
          <a:p>
            <a:pPr lvl="2"/>
            <a:r>
              <a:rPr lang="en-US" dirty="0">
                <a:latin typeface="Arial" panose="020B0604020202020204" pitchFamily="34" charset="0"/>
                <a:cs typeface="Arial" panose="020B0604020202020204" pitchFamily="34" charset="0"/>
              </a:rPr>
              <a:t>It enables you to control the flow of a SQL program, use variables, and write error-handling procedures.</a:t>
            </a:r>
          </a:p>
        </p:txBody>
      </p:sp>
      <p:sp>
        <p:nvSpPr>
          <p:cNvPr id="7" name="Content Placeholder 2"/>
          <p:cNvSpPr txBox="1">
            <a:spLocks/>
          </p:cNvSpPr>
          <p:nvPr/>
        </p:nvSpPr>
        <p:spPr bwMode="gray">
          <a:xfrm>
            <a:off x="982818" y="1905000"/>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employee_id, first_name, last_name FROM employees</a:t>
            </a:r>
          </a:p>
          <a:p>
            <a:pPr marL="609493" indent="-609493" defTabSz="533307">
              <a:tabLst>
                <a:tab pos="533307" algn="r"/>
                <a:tab pos="897310" algn="l"/>
              </a:tabLst>
              <a:defRPr/>
            </a:pPr>
            <a:r>
              <a:rPr lang="en-US" b="1" dirty="0">
                <a:latin typeface="Courier New" pitchFamily="49" charset="0"/>
              </a:rPr>
              <a:t>     WHERE employee_id=216 ORDER BY 1;         </a:t>
            </a:r>
          </a:p>
        </p:txBody>
      </p:sp>
    </p:spTree>
    <p:custDataLst>
      <p:tags r:id="rId1"/>
    </p:custDataLst>
    <p:extLst>
      <p:ext uri="{BB962C8B-B14F-4D97-AF65-F5344CB8AC3E}">
        <p14:creationId xmlns:p14="http://schemas.microsoft.com/office/powerpoint/2010/main" val="417821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7982" y="365126"/>
            <a:ext cx="10209430" cy="512763"/>
          </a:xfrm>
        </p:spPr>
        <p:txBody>
          <a:bodyPr>
            <a:normAutofit fontScale="90000"/>
          </a:bodyPr>
          <a:lstStyle/>
          <a:p>
            <a:pPr eaLnBrk="1" hangingPunct="1"/>
            <a:r>
              <a:rPr lang="en-US" dirty="0"/>
              <a:t>HR Schema</a:t>
            </a:r>
          </a:p>
        </p:txBody>
      </p:sp>
      <p:grpSp>
        <p:nvGrpSpPr>
          <p:cNvPr id="3" name="Group 3"/>
          <p:cNvGrpSpPr>
            <a:grpSpLocks/>
          </p:cNvGrpSpPr>
          <p:nvPr/>
        </p:nvGrpSpPr>
        <p:grpSpPr bwMode="auto">
          <a:xfrm>
            <a:off x="2701925" y="950913"/>
            <a:ext cx="6784975" cy="4956175"/>
            <a:chOff x="762" y="840"/>
            <a:chExt cx="4274" cy="3122"/>
          </a:xfrm>
        </p:grpSpPr>
        <p:grpSp>
          <p:nvGrpSpPr>
            <p:cNvPr id="4" name="Group 4"/>
            <p:cNvGrpSpPr>
              <a:grpSpLocks/>
            </p:cNvGrpSpPr>
            <p:nvPr/>
          </p:nvGrpSpPr>
          <p:grpSpPr bwMode="auto">
            <a:xfrm>
              <a:off x="2164" y="2528"/>
              <a:ext cx="408" cy="470"/>
              <a:chOff x="2164" y="2528"/>
              <a:chExt cx="408" cy="470"/>
            </a:xfrm>
          </p:grpSpPr>
          <p:sp>
            <p:nvSpPr>
              <p:cNvPr id="55" name="Oval 5"/>
              <p:cNvSpPr>
                <a:spLocks noChangeArrowheads="1"/>
              </p:cNvSpPr>
              <p:nvPr/>
            </p:nvSpPr>
            <p:spPr bwMode="gray">
              <a:xfrm rot="-6726862">
                <a:off x="2164" y="2528"/>
                <a:ext cx="408" cy="408"/>
              </a:xfrm>
              <a:prstGeom prst="ellipse">
                <a:avLst/>
              </a:prstGeom>
              <a:noFill/>
              <a:ln w="28575">
                <a:solidFill>
                  <a:srgbClr val="000000"/>
                </a:solidFill>
                <a:prstDash val="dash"/>
                <a:round/>
                <a:headEnd/>
                <a:tailEnd/>
              </a:ln>
            </p:spPr>
            <p:txBody>
              <a:bodyPr wrap="none"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56" name="Group 6"/>
              <p:cNvGrpSpPr>
                <a:grpSpLocks/>
              </p:cNvGrpSpPr>
              <p:nvPr/>
            </p:nvGrpSpPr>
            <p:grpSpPr bwMode="auto">
              <a:xfrm flipH="1">
                <a:off x="2262" y="2838"/>
                <a:ext cx="81" cy="160"/>
                <a:chOff x="1384" y="703"/>
                <a:chExt cx="81" cy="160"/>
              </a:xfrm>
            </p:grpSpPr>
            <p:sp>
              <p:nvSpPr>
                <p:cNvPr id="57" name="Line 7"/>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58" name="Line 8"/>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grpSp>
        <p:sp>
          <p:nvSpPr>
            <p:cNvPr id="5" name="Line 9"/>
            <p:cNvSpPr>
              <a:spLocks noChangeShapeType="1"/>
            </p:cNvSpPr>
            <p:nvPr/>
          </p:nvSpPr>
          <p:spPr bwMode="auto">
            <a:xfrm flipH="1">
              <a:off x="1618" y="3452"/>
              <a:ext cx="703" cy="0"/>
            </a:xfrm>
            <a:prstGeom prst="line">
              <a:avLst/>
            </a:pr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6" name="Group 10"/>
            <p:cNvGrpSpPr>
              <a:grpSpLocks/>
            </p:cNvGrpSpPr>
            <p:nvPr/>
          </p:nvGrpSpPr>
          <p:grpSpPr bwMode="auto">
            <a:xfrm flipH="1">
              <a:off x="2254" y="3372"/>
              <a:ext cx="81" cy="160"/>
              <a:chOff x="1384" y="703"/>
              <a:chExt cx="81" cy="160"/>
            </a:xfrm>
          </p:grpSpPr>
          <p:sp>
            <p:nvSpPr>
              <p:cNvPr id="53" name="Line 11"/>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54" name="Line 12"/>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grpSp>
          <p:nvGrpSpPr>
            <p:cNvPr id="7" name="Group 13"/>
            <p:cNvGrpSpPr>
              <a:grpSpLocks/>
            </p:cNvGrpSpPr>
            <p:nvPr/>
          </p:nvGrpSpPr>
          <p:grpSpPr bwMode="auto">
            <a:xfrm>
              <a:off x="1468" y="3704"/>
              <a:ext cx="2454" cy="160"/>
              <a:chOff x="1672" y="3656"/>
              <a:chExt cx="2454" cy="160"/>
            </a:xfrm>
          </p:grpSpPr>
          <p:grpSp>
            <p:nvGrpSpPr>
              <p:cNvPr id="49" name="Group 14"/>
              <p:cNvGrpSpPr>
                <a:grpSpLocks/>
              </p:cNvGrpSpPr>
              <p:nvPr/>
            </p:nvGrpSpPr>
            <p:grpSpPr bwMode="auto">
              <a:xfrm flipH="1">
                <a:off x="4045" y="3656"/>
                <a:ext cx="81" cy="160"/>
                <a:chOff x="1384" y="703"/>
                <a:chExt cx="81" cy="160"/>
              </a:xfrm>
            </p:grpSpPr>
            <p:sp>
              <p:nvSpPr>
                <p:cNvPr id="51" name="Line 15"/>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52" name="Line 16"/>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50" name="Line 17"/>
              <p:cNvSpPr>
                <a:spLocks noChangeShapeType="1"/>
              </p:cNvSpPr>
              <p:nvPr/>
            </p:nvSpPr>
            <p:spPr bwMode="auto">
              <a:xfrm flipH="1">
                <a:off x="1672" y="3736"/>
                <a:ext cx="2454" cy="0"/>
              </a:xfrm>
              <a:prstGeom prst="line">
                <a:avLst/>
              </a:pr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grpSp>
          <p:nvGrpSpPr>
            <p:cNvPr id="8" name="Group 18"/>
            <p:cNvGrpSpPr>
              <a:grpSpLocks/>
            </p:cNvGrpSpPr>
            <p:nvPr/>
          </p:nvGrpSpPr>
          <p:grpSpPr bwMode="auto">
            <a:xfrm>
              <a:off x="3223" y="2350"/>
              <a:ext cx="698" cy="160"/>
              <a:chOff x="3423" y="1948"/>
              <a:chExt cx="698" cy="160"/>
            </a:xfrm>
          </p:grpSpPr>
          <p:grpSp>
            <p:nvGrpSpPr>
              <p:cNvPr id="45" name="Group 19"/>
              <p:cNvGrpSpPr>
                <a:grpSpLocks/>
              </p:cNvGrpSpPr>
              <p:nvPr/>
            </p:nvGrpSpPr>
            <p:grpSpPr bwMode="auto">
              <a:xfrm flipH="1">
                <a:off x="4040" y="1948"/>
                <a:ext cx="81" cy="160"/>
                <a:chOff x="1384" y="703"/>
                <a:chExt cx="81" cy="160"/>
              </a:xfrm>
            </p:grpSpPr>
            <p:sp>
              <p:nvSpPr>
                <p:cNvPr id="47" name="Line 20"/>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48" name="Line 21"/>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46" name="Line 22"/>
              <p:cNvSpPr>
                <a:spLocks noChangeShapeType="1"/>
              </p:cNvSpPr>
              <p:nvPr/>
            </p:nvSpPr>
            <p:spPr bwMode="auto">
              <a:xfrm flipH="1">
                <a:off x="3423" y="2028"/>
                <a:ext cx="698" cy="0"/>
              </a:xfrm>
              <a:prstGeom prst="line">
                <a:avLst/>
              </a:prstGeom>
              <a:noFill/>
              <a:ln w="28575">
                <a:solidFill>
                  <a:srgbClr val="000000"/>
                </a:solidFill>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grpSp>
          <p:nvGrpSpPr>
            <p:cNvPr id="9" name="Group 23"/>
            <p:cNvGrpSpPr>
              <a:grpSpLocks/>
            </p:cNvGrpSpPr>
            <p:nvPr/>
          </p:nvGrpSpPr>
          <p:grpSpPr bwMode="auto">
            <a:xfrm>
              <a:off x="3223" y="1763"/>
              <a:ext cx="698" cy="160"/>
              <a:chOff x="3423" y="1948"/>
              <a:chExt cx="698" cy="160"/>
            </a:xfrm>
          </p:grpSpPr>
          <p:grpSp>
            <p:nvGrpSpPr>
              <p:cNvPr id="41" name="Group 24"/>
              <p:cNvGrpSpPr>
                <a:grpSpLocks/>
              </p:cNvGrpSpPr>
              <p:nvPr/>
            </p:nvGrpSpPr>
            <p:grpSpPr bwMode="auto">
              <a:xfrm flipH="1">
                <a:off x="4040" y="1948"/>
                <a:ext cx="81" cy="160"/>
                <a:chOff x="1384" y="703"/>
                <a:chExt cx="81" cy="160"/>
              </a:xfrm>
            </p:grpSpPr>
            <p:sp>
              <p:nvSpPr>
                <p:cNvPr id="43" name="Line 25"/>
                <p:cNvSpPr>
                  <a:spLocks noChangeShapeType="1"/>
                </p:cNvSpPr>
                <p:nvPr/>
              </p:nvSpPr>
              <p:spPr bwMode="blackWhite">
                <a:xfrm flipV="1">
                  <a:off x="1384" y="784"/>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44" name="Line 26"/>
                <p:cNvSpPr>
                  <a:spLocks noChangeShapeType="1"/>
                </p:cNvSpPr>
                <p:nvPr/>
              </p:nvSpPr>
              <p:spPr bwMode="blackWhite">
                <a:xfrm>
                  <a:off x="1384" y="70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42" name="Line 27"/>
              <p:cNvSpPr>
                <a:spLocks noChangeShapeType="1"/>
              </p:cNvSpPr>
              <p:nvPr/>
            </p:nvSpPr>
            <p:spPr bwMode="auto">
              <a:xfrm flipH="1">
                <a:off x="3423" y="2028"/>
                <a:ext cx="698" cy="0"/>
              </a:xfrm>
              <a:prstGeom prst="line">
                <a:avLst/>
              </a:prstGeom>
              <a:noFill/>
              <a:ln w="28575">
                <a:solidFill>
                  <a:srgbClr val="000000"/>
                </a:solidFill>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0" name="Freeform 28"/>
            <p:cNvSpPr>
              <a:spLocks/>
            </p:cNvSpPr>
            <p:nvPr/>
          </p:nvSpPr>
          <p:spPr bwMode="auto">
            <a:xfrm>
              <a:off x="2894" y="1938"/>
              <a:ext cx="1" cy="316"/>
            </a:xfrm>
            <a:custGeom>
              <a:avLst/>
              <a:gdLst>
                <a:gd name="T0" fmla="*/ 0 w 1"/>
                <a:gd name="T1" fmla="*/ 316 h 316"/>
                <a:gd name="T2" fmla="*/ 0 w 1"/>
                <a:gd name="T3" fmla="*/ 0 h 316"/>
                <a:gd name="T4" fmla="*/ 0 60000 65536"/>
                <a:gd name="T5" fmla="*/ 0 60000 65536"/>
                <a:gd name="T6" fmla="*/ 0 w 1"/>
                <a:gd name="T7" fmla="*/ 0 h 316"/>
                <a:gd name="T8" fmla="*/ 1 w 1"/>
                <a:gd name="T9" fmla="*/ 316 h 316"/>
              </a:gdLst>
              <a:ahLst/>
              <a:cxnLst>
                <a:cxn ang="T4">
                  <a:pos x="T0" y="T1"/>
                </a:cxn>
                <a:cxn ang="T5">
                  <a:pos x="T2" y="T3"/>
                </a:cxn>
              </a:cxnLst>
              <a:rect l="T6" t="T7" r="T8" b="T9"/>
              <a:pathLst>
                <a:path w="1" h="316">
                  <a:moveTo>
                    <a:pt x="0" y="316"/>
                  </a:moveTo>
                  <a:lnTo>
                    <a:pt x="0" y="0"/>
                  </a:lnTo>
                </a:path>
              </a:pathLst>
            </a:custGeom>
            <a:noFill/>
            <a:ln w="28575" cap="flat">
              <a:solidFill>
                <a:srgbClr val="000000"/>
              </a:solidFill>
              <a:prstDash val="solid"/>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11" name="Group 29"/>
            <p:cNvGrpSpPr>
              <a:grpSpLocks/>
            </p:cNvGrpSpPr>
            <p:nvPr/>
          </p:nvGrpSpPr>
          <p:grpSpPr bwMode="auto">
            <a:xfrm rot="16200000" flipV="1">
              <a:off x="2854" y="2146"/>
              <a:ext cx="81" cy="160"/>
              <a:chOff x="1384" y="703"/>
              <a:chExt cx="81" cy="160"/>
            </a:xfrm>
          </p:grpSpPr>
          <p:sp>
            <p:nvSpPr>
              <p:cNvPr id="39" name="Line 30"/>
              <p:cNvSpPr>
                <a:spLocks noChangeShapeType="1"/>
              </p:cNvSpPr>
              <p:nvPr/>
            </p:nvSpPr>
            <p:spPr bwMode="blackWhite">
              <a:xfrm flipV="1">
                <a:off x="1386" y="78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40" name="Line 31"/>
              <p:cNvSpPr>
                <a:spLocks noChangeShapeType="1"/>
              </p:cNvSpPr>
              <p:nvPr/>
            </p:nvSpPr>
            <p:spPr bwMode="blackWhite">
              <a:xfrm>
                <a:off x="1386" y="701"/>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2" name="Freeform 32"/>
            <p:cNvSpPr>
              <a:spLocks/>
            </p:cNvSpPr>
            <p:nvPr/>
          </p:nvSpPr>
          <p:spPr bwMode="auto">
            <a:xfrm>
              <a:off x="1320" y="3050"/>
              <a:ext cx="1" cy="318"/>
            </a:xfrm>
            <a:custGeom>
              <a:avLst/>
              <a:gdLst>
                <a:gd name="T0" fmla="*/ 0 w 1"/>
                <a:gd name="T1" fmla="*/ 318 h 318"/>
                <a:gd name="T2" fmla="*/ 0 w 1"/>
                <a:gd name="T3" fmla="*/ 0 h 318"/>
                <a:gd name="T4" fmla="*/ 0 60000 65536"/>
                <a:gd name="T5" fmla="*/ 0 60000 65536"/>
                <a:gd name="T6" fmla="*/ 0 w 1"/>
                <a:gd name="T7" fmla="*/ 0 h 318"/>
                <a:gd name="T8" fmla="*/ 1 w 1"/>
                <a:gd name="T9" fmla="*/ 318 h 318"/>
              </a:gdLst>
              <a:ahLst/>
              <a:cxnLst>
                <a:cxn ang="T4">
                  <a:pos x="T0" y="T1"/>
                </a:cxn>
                <a:cxn ang="T5">
                  <a:pos x="T2" y="T3"/>
                </a:cxn>
              </a:cxnLst>
              <a:rect l="T6" t="T7" r="T8" b="T9"/>
              <a:pathLst>
                <a:path w="1" h="318">
                  <a:moveTo>
                    <a:pt x="0" y="318"/>
                  </a:moveTo>
                  <a:lnTo>
                    <a:pt x="0" y="0"/>
                  </a:lnTo>
                </a:path>
              </a:pathLst>
            </a:cu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13" name="Group 33"/>
            <p:cNvGrpSpPr>
              <a:grpSpLocks/>
            </p:cNvGrpSpPr>
            <p:nvPr/>
          </p:nvGrpSpPr>
          <p:grpSpPr bwMode="auto">
            <a:xfrm rot="16200000" flipV="1">
              <a:off x="1282" y="3242"/>
              <a:ext cx="81" cy="160"/>
              <a:chOff x="1384" y="703"/>
              <a:chExt cx="81" cy="160"/>
            </a:xfrm>
          </p:grpSpPr>
          <p:sp>
            <p:nvSpPr>
              <p:cNvPr id="37" name="Line 34"/>
              <p:cNvSpPr>
                <a:spLocks noChangeShapeType="1"/>
              </p:cNvSpPr>
              <p:nvPr/>
            </p:nvSpPr>
            <p:spPr bwMode="blackWhite">
              <a:xfrm flipV="1">
                <a:off x="1386" y="78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38" name="Line 35"/>
              <p:cNvSpPr>
                <a:spLocks noChangeShapeType="1"/>
              </p:cNvSpPr>
              <p:nvPr/>
            </p:nvSpPr>
            <p:spPr bwMode="blackWhite">
              <a:xfrm>
                <a:off x="1386" y="701"/>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4" name="Freeform 36"/>
            <p:cNvSpPr>
              <a:spLocks/>
            </p:cNvSpPr>
            <p:nvPr/>
          </p:nvSpPr>
          <p:spPr bwMode="auto">
            <a:xfrm>
              <a:off x="1320" y="1956"/>
              <a:ext cx="1" cy="316"/>
            </a:xfrm>
            <a:custGeom>
              <a:avLst/>
              <a:gdLst>
                <a:gd name="T0" fmla="*/ 0 w 1"/>
                <a:gd name="T1" fmla="*/ 316 h 316"/>
                <a:gd name="T2" fmla="*/ 0 w 1"/>
                <a:gd name="T3" fmla="*/ 0 h 316"/>
                <a:gd name="T4" fmla="*/ 0 60000 65536"/>
                <a:gd name="T5" fmla="*/ 0 60000 65536"/>
                <a:gd name="T6" fmla="*/ 0 w 1"/>
                <a:gd name="T7" fmla="*/ 0 h 316"/>
                <a:gd name="T8" fmla="*/ 1 w 1"/>
                <a:gd name="T9" fmla="*/ 316 h 316"/>
              </a:gdLst>
              <a:ahLst/>
              <a:cxnLst>
                <a:cxn ang="T4">
                  <a:pos x="T0" y="T1"/>
                </a:cxn>
                <a:cxn ang="T5">
                  <a:pos x="T2" y="T3"/>
                </a:cxn>
              </a:cxnLst>
              <a:rect l="T6" t="T7" r="T8" b="T9"/>
              <a:pathLst>
                <a:path w="1" h="316">
                  <a:moveTo>
                    <a:pt x="0" y="316"/>
                  </a:moveTo>
                  <a:lnTo>
                    <a:pt x="0" y="0"/>
                  </a:lnTo>
                </a:path>
              </a:pathLst>
            </a:cu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15" name="Group 37"/>
            <p:cNvGrpSpPr>
              <a:grpSpLocks/>
            </p:cNvGrpSpPr>
            <p:nvPr/>
          </p:nvGrpSpPr>
          <p:grpSpPr bwMode="auto">
            <a:xfrm rot="16200000" flipV="1">
              <a:off x="1282" y="2146"/>
              <a:ext cx="81" cy="160"/>
              <a:chOff x="1384" y="703"/>
              <a:chExt cx="81" cy="160"/>
            </a:xfrm>
          </p:grpSpPr>
          <p:sp>
            <p:nvSpPr>
              <p:cNvPr id="35" name="Line 38"/>
              <p:cNvSpPr>
                <a:spLocks noChangeShapeType="1"/>
              </p:cNvSpPr>
              <p:nvPr/>
            </p:nvSpPr>
            <p:spPr bwMode="blackWhite">
              <a:xfrm flipV="1">
                <a:off x="1386" y="78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36" name="Line 39"/>
              <p:cNvSpPr>
                <a:spLocks noChangeShapeType="1"/>
              </p:cNvSpPr>
              <p:nvPr/>
            </p:nvSpPr>
            <p:spPr bwMode="blackWhite">
              <a:xfrm>
                <a:off x="1386" y="701"/>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6" name="Freeform 40"/>
            <p:cNvSpPr>
              <a:spLocks/>
            </p:cNvSpPr>
            <p:nvPr/>
          </p:nvSpPr>
          <p:spPr bwMode="auto">
            <a:xfrm>
              <a:off x="1320" y="1180"/>
              <a:ext cx="4" cy="317"/>
            </a:xfrm>
            <a:custGeom>
              <a:avLst/>
              <a:gdLst>
                <a:gd name="T0" fmla="*/ 0 w 4"/>
                <a:gd name="T1" fmla="*/ 317 h 317"/>
                <a:gd name="T2" fmla="*/ 4 w 4"/>
                <a:gd name="T3" fmla="*/ 0 h 317"/>
                <a:gd name="T4" fmla="*/ 0 60000 65536"/>
                <a:gd name="T5" fmla="*/ 0 60000 65536"/>
                <a:gd name="T6" fmla="*/ 0 w 4"/>
                <a:gd name="T7" fmla="*/ 0 h 317"/>
                <a:gd name="T8" fmla="*/ 4 w 4"/>
                <a:gd name="T9" fmla="*/ 317 h 317"/>
              </a:gdLst>
              <a:ahLst/>
              <a:cxnLst>
                <a:cxn ang="T4">
                  <a:pos x="T0" y="T1"/>
                </a:cxn>
                <a:cxn ang="T5">
                  <a:pos x="T2" y="T3"/>
                </a:cxn>
              </a:cxnLst>
              <a:rect l="T6" t="T7" r="T8" b="T9"/>
              <a:pathLst>
                <a:path w="4" h="317">
                  <a:moveTo>
                    <a:pt x="0" y="317"/>
                  </a:moveTo>
                  <a:lnTo>
                    <a:pt x="4" y="0"/>
                  </a:lnTo>
                </a:path>
              </a:pathLst>
            </a:custGeom>
            <a:noFill/>
            <a:ln w="28575">
              <a:solidFill>
                <a:srgbClr val="000000"/>
              </a:solidFill>
              <a:prstDash val="dash"/>
              <a:round/>
              <a:headEnd type="none" w="sm" len="sm"/>
              <a:tailEnd type="none" w="sm" len="sm"/>
            </a:ln>
          </p:spPr>
          <p:txBody>
            <a:bodyP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nvGrpSpPr>
            <p:cNvPr id="17" name="Group 41"/>
            <p:cNvGrpSpPr>
              <a:grpSpLocks/>
            </p:cNvGrpSpPr>
            <p:nvPr/>
          </p:nvGrpSpPr>
          <p:grpSpPr bwMode="auto">
            <a:xfrm rot="16200000" flipV="1">
              <a:off x="1282" y="1370"/>
              <a:ext cx="81" cy="160"/>
              <a:chOff x="1384" y="703"/>
              <a:chExt cx="81" cy="160"/>
            </a:xfrm>
          </p:grpSpPr>
          <p:sp>
            <p:nvSpPr>
              <p:cNvPr id="33" name="Line 42"/>
              <p:cNvSpPr>
                <a:spLocks noChangeShapeType="1"/>
              </p:cNvSpPr>
              <p:nvPr/>
            </p:nvSpPr>
            <p:spPr bwMode="blackWhite">
              <a:xfrm flipV="1">
                <a:off x="1386" y="783"/>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34" name="Line 43"/>
              <p:cNvSpPr>
                <a:spLocks noChangeShapeType="1"/>
              </p:cNvSpPr>
              <p:nvPr/>
            </p:nvSpPr>
            <p:spPr bwMode="blackWhite">
              <a:xfrm>
                <a:off x="1386" y="701"/>
                <a:ext cx="81" cy="79"/>
              </a:xfrm>
              <a:prstGeom prst="line">
                <a:avLst/>
              </a:prstGeom>
              <a:noFill/>
              <a:ln w="28575">
                <a:solidFill>
                  <a:srgbClr val="000000"/>
                </a:solidFill>
                <a:round/>
                <a:headEnd/>
                <a:tailEnd/>
              </a:ln>
            </p:spPr>
            <p:txBody>
              <a:bodyPr wrap="none" lIns="46038" tIns="46038" rIns="46038" bIns="46038"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grpSp>
        <p:sp>
          <p:nvSpPr>
            <p:cNvPr id="18" name="Rectangle 44"/>
            <p:cNvSpPr>
              <a:spLocks noChangeArrowheads="1"/>
            </p:cNvSpPr>
            <p:nvPr/>
          </p:nvSpPr>
          <p:spPr bwMode="blackWhite">
            <a:xfrm>
              <a:off x="762" y="840"/>
              <a:ext cx="1122" cy="387"/>
            </a:xfrm>
            <a:prstGeom prst="rect">
              <a:avLst/>
            </a:prstGeom>
            <a:solidFill>
              <a:srgbClr val="FFFFCC"/>
            </a:solidFill>
            <a:ln w="28575">
              <a:solidFill>
                <a:srgbClr val="000000"/>
              </a:solidFill>
              <a:miter lim="800000"/>
              <a:headEnd/>
              <a:tailEnd/>
            </a:ln>
          </p:spPr>
          <p:txBody>
            <a:bodyPr lIns="72000" tIns="10800" rIns="10800" bIns="10800">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REGIONS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REGION_ID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REGION_NAME</a:t>
              </a:r>
            </a:p>
          </p:txBody>
        </p:sp>
        <p:sp>
          <p:nvSpPr>
            <p:cNvPr id="19" name="Rectangle 45"/>
            <p:cNvSpPr>
              <a:spLocks noChangeArrowheads="1"/>
            </p:cNvSpPr>
            <p:nvPr/>
          </p:nvSpPr>
          <p:spPr bwMode="blackWhite">
            <a:xfrm>
              <a:off x="762" y="1494"/>
              <a:ext cx="1122" cy="496"/>
            </a:xfrm>
            <a:prstGeom prst="rect">
              <a:avLst/>
            </a:prstGeom>
            <a:solidFill>
              <a:srgbClr val="FFFFCC"/>
            </a:solidFill>
            <a:ln w="28575">
              <a:solidFill>
                <a:srgbClr val="000000"/>
              </a:solidFill>
              <a:miter lim="800000"/>
              <a:headEnd/>
              <a:tailEnd/>
            </a:ln>
          </p:spPr>
          <p:txBody>
            <a:bodyPr lIns="72000" tIns="10800" rIns="10800" bIns="10800" anchor="ctr">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COUNTRIES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COUNTRY_ID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COUNTRY_NAME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REGION_ID (FK)</a:t>
              </a:r>
            </a:p>
          </p:txBody>
        </p:sp>
        <p:sp>
          <p:nvSpPr>
            <p:cNvPr id="20" name="Rectangle 46"/>
            <p:cNvSpPr>
              <a:spLocks noChangeArrowheads="1"/>
            </p:cNvSpPr>
            <p:nvPr/>
          </p:nvSpPr>
          <p:spPr bwMode="blackWhite">
            <a:xfrm>
              <a:off x="762" y="2262"/>
              <a:ext cx="1122" cy="823"/>
            </a:xfrm>
            <a:prstGeom prst="rect">
              <a:avLst/>
            </a:prstGeom>
            <a:solidFill>
              <a:srgbClr val="FFFFCC"/>
            </a:solidFill>
            <a:ln w="28575">
              <a:solidFill>
                <a:srgbClr val="000000"/>
              </a:solidFill>
              <a:miter lim="800000"/>
              <a:headEnd/>
              <a:tailEnd/>
            </a:ln>
          </p:spPr>
          <p:txBody>
            <a:bodyPr lIns="72000" tIns="10800" rIns="10800" bIns="10800" anchor="ctr">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LOCATIONS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LOCATION_ID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STREET_ADDRESS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POSTAL_CODE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CITY</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STATE_PROVINCE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COUNTRY_ID (FK)</a:t>
              </a:r>
            </a:p>
          </p:txBody>
        </p:sp>
        <p:sp>
          <p:nvSpPr>
            <p:cNvPr id="21" name="Rectangle 47"/>
            <p:cNvSpPr>
              <a:spLocks noChangeArrowheads="1"/>
            </p:cNvSpPr>
            <p:nvPr/>
          </p:nvSpPr>
          <p:spPr bwMode="blackWhite">
            <a:xfrm>
              <a:off x="762" y="3357"/>
              <a:ext cx="1122" cy="605"/>
            </a:xfrm>
            <a:prstGeom prst="rect">
              <a:avLst/>
            </a:prstGeom>
            <a:solidFill>
              <a:srgbClr val="FFFFCC"/>
            </a:solidFill>
            <a:ln w="28575">
              <a:solidFill>
                <a:srgbClr val="000000"/>
              </a:solidFill>
              <a:miter lim="800000"/>
              <a:headEnd/>
              <a:tailEnd/>
            </a:ln>
          </p:spPr>
          <p:txBody>
            <a:bodyPr lIns="72000" tIns="10800" rIns="10800" bIns="10800" anchor="ctr">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DEPARTMENTS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DEPARTMENT_ID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DEPARTMENT_NAME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MANAGER_ID</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LOCATION_ID (FK)</a:t>
              </a:r>
            </a:p>
          </p:txBody>
        </p:sp>
        <p:sp>
          <p:nvSpPr>
            <p:cNvPr id="22" name="Rectangle 48"/>
            <p:cNvSpPr>
              <a:spLocks noChangeArrowheads="1"/>
            </p:cNvSpPr>
            <p:nvPr/>
          </p:nvSpPr>
          <p:spPr bwMode="blackWhite">
            <a:xfrm>
              <a:off x="2334" y="1391"/>
              <a:ext cx="1122" cy="605"/>
            </a:xfrm>
            <a:prstGeom prst="rect">
              <a:avLst/>
            </a:prstGeom>
            <a:solidFill>
              <a:srgbClr val="FFFFCC"/>
            </a:solidFill>
            <a:ln w="28575">
              <a:solidFill>
                <a:srgbClr val="000000"/>
              </a:solidFill>
              <a:miter lim="800000"/>
              <a:headEnd/>
              <a:tailEnd/>
            </a:ln>
          </p:spPr>
          <p:txBody>
            <a:bodyPr lIns="72000" tIns="10800" rIns="10800" bIns="10800">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JOBS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JOB_ID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JOB_TITLE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MIN_SALARY</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MAX_SALARY</a:t>
              </a:r>
            </a:p>
          </p:txBody>
        </p:sp>
        <p:sp>
          <p:nvSpPr>
            <p:cNvPr id="23" name="Rectangle 49"/>
            <p:cNvSpPr>
              <a:spLocks noChangeArrowheads="1"/>
            </p:cNvSpPr>
            <p:nvPr/>
          </p:nvSpPr>
          <p:spPr bwMode="blackWhite">
            <a:xfrm>
              <a:off x="2334" y="2263"/>
              <a:ext cx="1122" cy="1368"/>
            </a:xfrm>
            <a:prstGeom prst="rect">
              <a:avLst/>
            </a:prstGeom>
            <a:solidFill>
              <a:srgbClr val="FFFFCC"/>
            </a:solidFill>
            <a:ln w="28575">
              <a:solidFill>
                <a:srgbClr val="000000"/>
              </a:solidFill>
              <a:miter lim="800000"/>
              <a:headEnd/>
              <a:tailEnd/>
            </a:ln>
          </p:spPr>
          <p:txBody>
            <a:bodyPr lIns="72000" tIns="10800" rIns="10800" bIns="10800">
              <a:spAutoFit/>
            </a:bodyPr>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EMPLOYEES</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EMPLOYEE_ID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FIRST_NAME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LAST_NAME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EMAIL</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PHONE_NUMBER</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HIRE_DATE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JOB_ID (FK)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SALARY</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COMMISION_PCT</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MANAGER_ID (FK)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DEPARTMENT_ID (FK)</a:t>
              </a:r>
            </a:p>
          </p:txBody>
        </p:sp>
        <p:sp>
          <p:nvSpPr>
            <p:cNvPr id="24" name="Rectangle 50"/>
            <p:cNvSpPr>
              <a:spLocks noChangeArrowheads="1"/>
            </p:cNvSpPr>
            <p:nvPr/>
          </p:nvSpPr>
          <p:spPr bwMode="blackWhite">
            <a:xfrm>
              <a:off x="3914" y="1677"/>
              <a:ext cx="1122" cy="2258"/>
            </a:xfrm>
            <a:prstGeom prst="rect">
              <a:avLst/>
            </a:prstGeom>
            <a:solidFill>
              <a:srgbClr val="FFFFCC"/>
            </a:solidFill>
            <a:ln w="28575">
              <a:solidFill>
                <a:srgbClr val="000000"/>
              </a:solidFill>
              <a:miter lim="800000"/>
              <a:headEnd/>
              <a:tailEnd/>
            </a:ln>
          </p:spPr>
          <p:txBody>
            <a:bodyPr lIns="72000" tIns="10800" rIns="10800" bIns="10800"/>
            <a:lstStyle/>
            <a:p>
              <a:pPr defTabSz="822325"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JOB_HISTORY</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EMPLOYEE_ID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START_DATE (PK)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END_DATE</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JOB_ID (FK)</a:t>
              </a:r>
            </a:p>
            <a:p>
              <a:pPr defTabSz="822325" eaLnBrk="0" fontAlgn="auto" hangingPunct="0">
                <a:lnSpc>
                  <a:spcPct val="95000"/>
                </a:lnSpc>
                <a:spcAft>
                  <a:spcPts val="0"/>
                </a:spcAft>
                <a:defRPr/>
              </a:pPr>
              <a:r>
                <a:rPr lang="en-US" sz="1200" b="1" kern="0" dirty="0">
                  <a:solidFill>
                    <a:sysClr val="windowText" lastClr="000000"/>
                  </a:solidFill>
                  <a:latin typeface="Courier New" pitchFamily="49" charset="0"/>
                  <a:cs typeface="Arial" charset="0"/>
                </a:rPr>
                <a:t>DEPARTMENT_ID (FK)</a:t>
              </a:r>
            </a:p>
          </p:txBody>
        </p:sp>
        <p:sp>
          <p:nvSpPr>
            <p:cNvPr id="25" name="Line 51"/>
            <p:cNvSpPr>
              <a:spLocks noChangeShapeType="1"/>
            </p:cNvSpPr>
            <p:nvPr/>
          </p:nvSpPr>
          <p:spPr bwMode="gray">
            <a:xfrm>
              <a:off x="2291" y="3451"/>
              <a:ext cx="45" cy="0"/>
            </a:xfrm>
            <a:prstGeom prst="line">
              <a:avLst/>
            </a:prstGeom>
            <a:noFill/>
            <a:ln w="28575">
              <a:solidFill>
                <a:srgbClr val="000000"/>
              </a:solidFill>
              <a:round/>
              <a:headEnd/>
              <a:tailEnd/>
            </a:ln>
          </p:spPr>
          <p:txBody>
            <a:bodyPr wrap="none" anchor="ctr"/>
            <a:lstStyle/>
            <a:p>
              <a:pPr fontAlgn="auto">
                <a:spcBef>
                  <a:spcPts val="0"/>
                </a:spcBef>
                <a:spcAft>
                  <a:spcPts val="0"/>
                </a:spcAft>
                <a:defRPr/>
              </a:pPr>
              <a:endParaRPr lang="en-US" b="1" kern="0" dirty="0">
                <a:solidFill>
                  <a:sysClr val="windowText" lastClr="000000"/>
                </a:solidFill>
                <a:latin typeface="Arial" charset="0"/>
                <a:cs typeface="Arial" charset="0"/>
              </a:endParaRPr>
            </a:p>
          </p:txBody>
        </p:sp>
        <p:sp>
          <p:nvSpPr>
            <p:cNvPr id="26" name="Text Box 52"/>
            <p:cNvSpPr txBox="1">
              <a:spLocks noChangeArrowheads="1"/>
            </p:cNvSpPr>
            <p:nvPr/>
          </p:nvSpPr>
          <p:spPr bwMode="gray">
            <a:xfrm>
              <a:off x="772" y="850"/>
              <a:ext cx="1107"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REGIONS</a:t>
              </a:r>
              <a:endParaRPr lang="en-US" b="1" kern="0" dirty="0">
                <a:solidFill>
                  <a:sysClr val="windowText" lastClr="000000"/>
                </a:solidFill>
                <a:latin typeface="Courier New" pitchFamily="49" charset="0"/>
                <a:cs typeface="Arial" charset="0"/>
              </a:endParaRPr>
            </a:p>
          </p:txBody>
        </p:sp>
        <p:sp>
          <p:nvSpPr>
            <p:cNvPr id="27" name="Text Box 53"/>
            <p:cNvSpPr txBox="1">
              <a:spLocks noChangeArrowheads="1"/>
            </p:cNvSpPr>
            <p:nvPr/>
          </p:nvSpPr>
          <p:spPr bwMode="gray">
            <a:xfrm>
              <a:off x="772" y="1506"/>
              <a:ext cx="1107"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COUNTRIES</a:t>
              </a:r>
            </a:p>
          </p:txBody>
        </p:sp>
        <p:sp>
          <p:nvSpPr>
            <p:cNvPr id="28" name="Text Box 54"/>
            <p:cNvSpPr txBox="1">
              <a:spLocks noChangeArrowheads="1"/>
            </p:cNvSpPr>
            <p:nvPr/>
          </p:nvSpPr>
          <p:spPr bwMode="gray">
            <a:xfrm>
              <a:off x="773" y="2272"/>
              <a:ext cx="1105"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LOCATIONS</a:t>
              </a:r>
            </a:p>
          </p:txBody>
        </p:sp>
        <p:sp>
          <p:nvSpPr>
            <p:cNvPr id="29" name="Text Box 55"/>
            <p:cNvSpPr txBox="1">
              <a:spLocks noChangeArrowheads="1"/>
            </p:cNvSpPr>
            <p:nvPr/>
          </p:nvSpPr>
          <p:spPr bwMode="gray">
            <a:xfrm>
              <a:off x="773" y="3368"/>
              <a:ext cx="1106"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DEPARTMENTS</a:t>
              </a:r>
            </a:p>
          </p:txBody>
        </p:sp>
        <p:sp>
          <p:nvSpPr>
            <p:cNvPr id="30" name="Text Box 56"/>
            <p:cNvSpPr txBox="1">
              <a:spLocks noChangeArrowheads="1"/>
            </p:cNvSpPr>
            <p:nvPr/>
          </p:nvSpPr>
          <p:spPr bwMode="gray">
            <a:xfrm>
              <a:off x="2348" y="1402"/>
              <a:ext cx="1102"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JOBS</a:t>
              </a:r>
            </a:p>
          </p:txBody>
        </p:sp>
        <p:sp>
          <p:nvSpPr>
            <p:cNvPr id="31" name="Text Box 57"/>
            <p:cNvSpPr txBox="1">
              <a:spLocks noChangeArrowheads="1"/>
            </p:cNvSpPr>
            <p:nvPr/>
          </p:nvSpPr>
          <p:spPr bwMode="gray">
            <a:xfrm>
              <a:off x="2348" y="2274"/>
              <a:ext cx="1102"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EMPLOYEES</a:t>
              </a:r>
            </a:p>
          </p:txBody>
        </p:sp>
        <p:sp>
          <p:nvSpPr>
            <p:cNvPr id="32" name="Text Box 58"/>
            <p:cNvSpPr txBox="1">
              <a:spLocks noChangeArrowheads="1"/>
            </p:cNvSpPr>
            <p:nvPr/>
          </p:nvSpPr>
          <p:spPr bwMode="gray">
            <a:xfrm>
              <a:off x="3924" y="1690"/>
              <a:ext cx="1102" cy="140"/>
            </a:xfrm>
            <a:prstGeom prst="rect">
              <a:avLst/>
            </a:prstGeom>
            <a:solidFill>
              <a:srgbClr val="99CC99"/>
            </a:solidFill>
            <a:ln w="3175">
              <a:noFill/>
              <a:miter lim="800000"/>
              <a:headEnd/>
              <a:tailEnd/>
            </a:ln>
          </p:spPr>
          <p:txBody>
            <a:bodyPr lIns="54000" tIns="0" rIns="0" bIns="0">
              <a:spAutoFit/>
            </a:bodyPr>
            <a:lstStyle/>
            <a:p>
              <a:pPr defTabSz="228600" eaLnBrk="0" fontAlgn="auto" hangingPunct="0">
                <a:lnSpc>
                  <a:spcPct val="95000"/>
                </a:lnSpc>
                <a:spcAft>
                  <a:spcPts val="0"/>
                </a:spcAft>
                <a:defRPr/>
              </a:pPr>
              <a:r>
                <a:rPr lang="en-US" sz="1500" b="1" kern="0" dirty="0">
                  <a:solidFill>
                    <a:sysClr val="windowText" lastClr="000000"/>
                  </a:solidFill>
                  <a:latin typeface="Courier New" pitchFamily="49" charset="0"/>
                  <a:cs typeface="Arial" charset="0"/>
                </a:rPr>
                <a:t>JOB_HISTORY</a:t>
              </a:r>
            </a:p>
          </p:txBody>
        </p:sp>
      </p:grpSp>
    </p:spTree>
    <p:custDataLst>
      <p:tags r:id="rId1"/>
    </p:custDataLst>
    <p:extLst>
      <p:ext uri="{BB962C8B-B14F-4D97-AF65-F5344CB8AC3E}">
        <p14:creationId xmlns:p14="http://schemas.microsoft.com/office/powerpoint/2010/main" val="2214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7572486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xfrm>
            <a:off x="837982" y="365127"/>
            <a:ext cx="10361830" cy="854074"/>
          </a:xfrm>
        </p:spPr>
        <p:txBody>
          <a:bodyPr/>
          <a:lstStyle/>
          <a:p>
            <a:pPr eaLnBrk="1" hangingPunct="1"/>
            <a:r>
              <a:rPr lang="en-US" altLang="en-US" dirty="0"/>
              <a:t>Suggested Course Schedule</a:t>
            </a:r>
          </a:p>
        </p:txBody>
      </p:sp>
      <p:graphicFrame>
        <p:nvGraphicFramePr>
          <p:cNvPr id="318519" name="Group 55"/>
          <p:cNvGraphicFramePr>
            <a:graphicFrameLocks noGrp="1"/>
          </p:cNvGraphicFramePr>
          <p:nvPr>
            <p:extLst>
              <p:ext uri="{D42A27DB-BD31-4B8C-83A1-F6EECF244321}">
                <p14:modId xmlns:p14="http://schemas.microsoft.com/office/powerpoint/2010/main" val="1754048501"/>
              </p:ext>
            </p:extLst>
          </p:nvPr>
        </p:nvGraphicFramePr>
        <p:xfrm>
          <a:off x="1446212" y="1295400"/>
          <a:ext cx="4603750" cy="3469775"/>
        </p:xfrm>
        <a:graphic>
          <a:graphicData uri="http://schemas.openxmlformats.org/drawingml/2006/table">
            <a:tbl>
              <a:tblPr/>
              <a:tblGrid>
                <a:gridCol w="685800">
                  <a:extLst>
                    <a:ext uri="{9D8B030D-6E8A-4147-A177-3AD203B41FA5}">
                      <a16:colId xmlns="" xmlns:a16="http://schemas.microsoft.com/office/drawing/2014/main" val="20000"/>
                    </a:ext>
                  </a:extLst>
                </a:gridCol>
                <a:gridCol w="3917950">
                  <a:extLst>
                    <a:ext uri="{9D8B030D-6E8A-4147-A177-3AD203B41FA5}">
                      <a16:colId xmlns="" xmlns:a16="http://schemas.microsoft.com/office/drawing/2014/main" val="20001"/>
                    </a:ext>
                  </a:extLst>
                </a:gridCol>
              </a:tblGrid>
              <a:tr h="4316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Day</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Lessons</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 xmlns:a16="http://schemas.microsoft.com/office/drawing/2014/main" val="10000"/>
                  </a:ext>
                </a:extLst>
              </a:tr>
              <a:tr h="154235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1</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Introduction</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Oracle Database Architecture</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Introduction to Oracle Database Cloud Service</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Creating DBCS Database Deployments</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a:tabLst/>
                      </a:pPr>
                      <a:r>
                        <a:rPr kumimoji="0" lang="en-US" sz="1400" b="0" i="0" u="none" strike="noStrike" cap="none" normalizeH="0" baseline="0" dirty="0">
                          <a:ln>
                            <a:noFill/>
                          </a:ln>
                          <a:solidFill>
                            <a:srgbClr val="000000"/>
                          </a:solidFill>
                          <a:effectLst/>
                          <a:latin typeface="Arial" charset="0"/>
                        </a:rPr>
                        <a:t>Accessing an Oracle Database</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1378811">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2</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startAt="6"/>
                        <a:tabLst/>
                      </a:pPr>
                      <a:r>
                        <a:rPr kumimoji="0" lang="en-US" sz="1400" b="0" i="0" u="none" strike="noStrike" cap="none" normalizeH="0" baseline="0" dirty="0">
                          <a:ln>
                            <a:noFill/>
                          </a:ln>
                          <a:solidFill>
                            <a:srgbClr val="000000"/>
                          </a:solidFill>
                          <a:effectLst/>
                          <a:latin typeface="Arial" charset="0"/>
                        </a:rPr>
                        <a:t>Managing DBCS Database Deployments</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startAt="6"/>
                        <a:tabLst/>
                      </a:pPr>
                      <a:r>
                        <a:rPr kumimoji="0" lang="en-US" sz="1400" b="0" i="0" u="none" strike="noStrike" cap="none" normalizeH="0" baseline="0" dirty="0">
                          <a:ln>
                            <a:noFill/>
                          </a:ln>
                          <a:solidFill>
                            <a:srgbClr val="000000"/>
                          </a:solidFill>
                          <a:effectLst/>
                          <a:latin typeface="Arial" charset="0"/>
                        </a:rPr>
                        <a:t>Managing Database Instances</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startAt="6"/>
                        <a:tabLst/>
                      </a:pPr>
                      <a:r>
                        <a:rPr kumimoji="0" lang="en-US" sz="1400" b="0" i="0" u="none" strike="noStrike" cap="none" normalizeH="0" baseline="0" dirty="0">
                          <a:ln>
                            <a:noFill/>
                          </a:ln>
                          <a:solidFill>
                            <a:srgbClr val="000000"/>
                          </a:solidFill>
                          <a:effectLst/>
                          <a:latin typeface="Arial" charset="0"/>
                        </a:rPr>
                        <a:t>Understanding Oracle Net Services</a:t>
                      </a:r>
                    </a:p>
                    <a:p>
                      <a:pPr marL="282575" marR="0" lvl="0" indent="-282575" algn="l" defTabSz="228600" rtl="0" eaLnBrk="1" fontAlgn="base" latinLnBrk="0" hangingPunct="1">
                        <a:lnSpc>
                          <a:spcPct val="100000"/>
                        </a:lnSpc>
                        <a:spcBef>
                          <a:spcPct val="20000"/>
                        </a:spcBef>
                        <a:spcAft>
                          <a:spcPct val="0"/>
                        </a:spcAft>
                        <a:buClr>
                          <a:schemeClr val="accent1"/>
                        </a:buClr>
                        <a:buSzTx/>
                        <a:buFont typeface="Arial" charset="0"/>
                        <a:buAutoNum type="arabicPeriod" startAt="6"/>
                        <a:tabLst/>
                      </a:pPr>
                      <a:r>
                        <a:rPr kumimoji="0" lang="en-US" sz="1400" b="0" i="0" u="none" strike="noStrike" cap="none" normalizeH="0" baseline="0" dirty="0">
                          <a:ln>
                            <a:noFill/>
                          </a:ln>
                          <a:solidFill>
                            <a:srgbClr val="000000"/>
                          </a:solidFill>
                          <a:effectLst/>
                          <a:latin typeface="Arial" charset="0"/>
                        </a:rPr>
                        <a:t>Administering User Security</a:t>
                      </a:r>
                    </a:p>
                  </a:txBody>
                  <a:tcPr marT="91449" marB="91449"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bl>
          </a:graphicData>
        </a:graphic>
      </p:graphicFrame>
      <p:graphicFrame>
        <p:nvGraphicFramePr>
          <p:cNvPr id="318513" name="Group 49"/>
          <p:cNvGraphicFramePr>
            <a:graphicFrameLocks noGrp="1"/>
          </p:cNvGraphicFramePr>
          <p:nvPr>
            <p:extLst>
              <p:ext uri="{D42A27DB-BD31-4B8C-83A1-F6EECF244321}">
                <p14:modId xmlns:p14="http://schemas.microsoft.com/office/powerpoint/2010/main" val="1120713786"/>
              </p:ext>
            </p:extLst>
          </p:nvPr>
        </p:nvGraphicFramePr>
        <p:xfrm>
          <a:off x="6051550" y="1295401"/>
          <a:ext cx="4767262" cy="4085026"/>
        </p:xfrm>
        <a:graphic>
          <a:graphicData uri="http://schemas.openxmlformats.org/drawingml/2006/table">
            <a:tbl>
              <a:tblPr/>
              <a:tblGrid>
                <a:gridCol w="701911">
                  <a:extLst>
                    <a:ext uri="{9D8B030D-6E8A-4147-A177-3AD203B41FA5}">
                      <a16:colId xmlns="" xmlns:a16="http://schemas.microsoft.com/office/drawing/2014/main" val="20000"/>
                    </a:ext>
                  </a:extLst>
                </a:gridCol>
                <a:gridCol w="4065351">
                  <a:extLst>
                    <a:ext uri="{9D8B030D-6E8A-4147-A177-3AD203B41FA5}">
                      <a16:colId xmlns="" xmlns:a16="http://schemas.microsoft.com/office/drawing/2014/main" val="20001"/>
                    </a:ext>
                  </a:extLst>
                </a:gridCol>
              </a:tblGrid>
              <a:tr h="4569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Day</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Lessons</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 xmlns:a16="http://schemas.microsoft.com/office/drawing/2014/main" val="10000"/>
                  </a:ext>
                </a:extLst>
              </a:tr>
              <a:tr h="1245754">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3</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381000" marR="0" lvl="0" indent="-381000" algn="l" defTabSz="228600" rtl="0" eaLnBrk="1" fontAlgn="base" latinLnBrk="0" hangingPunct="1">
                        <a:lnSpc>
                          <a:spcPct val="100000"/>
                        </a:lnSpc>
                        <a:spcBef>
                          <a:spcPct val="20000"/>
                        </a:spcBef>
                        <a:spcAft>
                          <a:spcPct val="0"/>
                        </a:spcAft>
                        <a:buClr>
                          <a:schemeClr val="accent1"/>
                        </a:buClr>
                        <a:buSzTx/>
                        <a:buFont typeface="+mj-lt"/>
                        <a:buAutoNum type="arabicPeriod" startAt="10"/>
                        <a:tabLst/>
                      </a:pPr>
                      <a:r>
                        <a:rPr kumimoji="0" lang="en-US" sz="1400" b="0" i="0" u="none" strike="noStrike" cap="none" normalizeH="0" baseline="0" dirty="0">
                          <a:ln>
                            <a:noFill/>
                          </a:ln>
                          <a:solidFill>
                            <a:srgbClr val="000000"/>
                          </a:solidFill>
                          <a:effectLst/>
                          <a:latin typeface="Arial" charset="0"/>
                        </a:rPr>
                        <a:t>Creating PDBs</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mj-lt"/>
                        <a:buAutoNum type="arabicPeriod" startAt="10"/>
                        <a:tabLst/>
                      </a:pPr>
                      <a:r>
                        <a:rPr kumimoji="0" lang="en-US" sz="1400" b="0" i="0" u="none" strike="noStrike" cap="none" normalizeH="0" baseline="0" dirty="0">
                          <a:ln>
                            <a:noFill/>
                          </a:ln>
                          <a:solidFill>
                            <a:srgbClr val="000000"/>
                          </a:solidFill>
                          <a:effectLst/>
                          <a:latin typeface="Arial" charset="0"/>
                        </a:rPr>
                        <a:t>Creating Master Encryption Keys for PDBs</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0"/>
                        <a:tabLst/>
                      </a:pPr>
                      <a:r>
                        <a:rPr kumimoji="0" lang="en-US" sz="1400" b="0" i="0" u="none" strike="noStrike" cap="none" normalizeH="0" baseline="0" dirty="0">
                          <a:ln>
                            <a:noFill/>
                          </a:ln>
                          <a:solidFill>
                            <a:srgbClr val="000000"/>
                          </a:solidFill>
                          <a:effectLst/>
                          <a:latin typeface="Arial" charset="0"/>
                        </a:rPr>
                        <a:t>Creating and Managing Tablespaces</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0"/>
                        <a:tabLst/>
                      </a:pPr>
                      <a:r>
                        <a:rPr kumimoji="0" lang="en-US" sz="1400" b="0" i="0" u="none" strike="noStrike" cap="none" normalizeH="0" baseline="0" dirty="0">
                          <a:ln>
                            <a:noFill/>
                          </a:ln>
                          <a:solidFill>
                            <a:srgbClr val="000000"/>
                          </a:solidFill>
                          <a:effectLst/>
                          <a:latin typeface="Arial" charset="0"/>
                        </a:rPr>
                        <a:t>Managing Storage Space</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1141799">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4</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381000" marR="0" lvl="0" indent="-381000" algn="l" defTabSz="228600" rtl="0" eaLnBrk="1" fontAlgn="base" latinLnBrk="0" hangingPunct="1">
                        <a:lnSpc>
                          <a:spcPct val="100000"/>
                        </a:lnSpc>
                        <a:spcBef>
                          <a:spcPct val="20000"/>
                        </a:spcBef>
                        <a:spcAft>
                          <a:spcPct val="0"/>
                        </a:spcAft>
                        <a:buClr>
                          <a:schemeClr val="accent1"/>
                        </a:buClr>
                        <a:buSzTx/>
                        <a:buFont typeface="+mj-lt"/>
                        <a:buAutoNum type="arabicPeriod" startAt="14"/>
                        <a:tabLst/>
                      </a:pPr>
                      <a:r>
                        <a:rPr kumimoji="0" lang="en-US" sz="1400" b="0" i="0" u="none" strike="noStrike" cap="none" normalizeH="0" baseline="0" dirty="0">
                          <a:ln>
                            <a:noFill/>
                          </a:ln>
                          <a:solidFill>
                            <a:srgbClr val="000000"/>
                          </a:solidFill>
                          <a:effectLst/>
                          <a:latin typeface="Arial" charset="0"/>
                        </a:rPr>
                        <a:t>Managing Undo Data</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4"/>
                        <a:tabLst/>
                      </a:pPr>
                      <a:r>
                        <a:rPr kumimoji="0" lang="en-US" sz="1400" b="0" i="0" u="none" strike="noStrike" cap="none" normalizeH="0" baseline="0" dirty="0">
                          <a:ln>
                            <a:noFill/>
                          </a:ln>
                          <a:solidFill>
                            <a:srgbClr val="000000"/>
                          </a:solidFill>
                          <a:effectLst/>
                          <a:latin typeface="Arial" charset="0"/>
                        </a:rPr>
                        <a:t>Moving Data</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4"/>
                        <a:tabLst/>
                      </a:pPr>
                      <a:r>
                        <a:rPr kumimoji="0" lang="en-US" sz="1400" b="0" i="0" u="none" strike="noStrike" cap="none" normalizeH="0" baseline="0" dirty="0">
                          <a:ln>
                            <a:noFill/>
                          </a:ln>
                          <a:solidFill>
                            <a:srgbClr val="000000"/>
                          </a:solidFill>
                          <a:effectLst/>
                          <a:latin typeface="Arial" charset="0"/>
                        </a:rPr>
                        <a:t>Backup and Recovery Concepts</a:t>
                      </a:r>
                    </a:p>
                    <a:p>
                      <a:pPr marL="381000" marR="0" lvl="0" indent="-381000" algn="l" defTabSz="228600" rtl="0" eaLnBrk="1" fontAlgn="base" latinLnBrk="0" hangingPunct="1">
                        <a:lnSpc>
                          <a:spcPct val="100000"/>
                        </a:lnSpc>
                        <a:spcBef>
                          <a:spcPct val="20000"/>
                        </a:spcBef>
                        <a:spcAft>
                          <a:spcPct val="0"/>
                        </a:spcAft>
                        <a:buClr>
                          <a:schemeClr val="accent1"/>
                        </a:buClr>
                        <a:buSzTx/>
                        <a:buFont typeface="Arial" charset="0"/>
                        <a:buAutoNum type="arabicPeriod" startAt="14"/>
                        <a:tabLst/>
                      </a:pPr>
                      <a:r>
                        <a:rPr kumimoji="0" lang="en-US" sz="1400" b="0" i="0" u="none" strike="noStrike" cap="none" normalizeH="0" baseline="0" dirty="0">
                          <a:ln>
                            <a:noFill/>
                          </a:ln>
                          <a:solidFill>
                            <a:srgbClr val="000000"/>
                          </a:solidFill>
                          <a:effectLst/>
                          <a:latin typeface="Arial" charset="0"/>
                        </a:rPr>
                        <a:t>Backup and Recovery Configuration</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1194105">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5</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381000" marR="0" lvl="0" indent="-381000" algn="l" defTabSz="228600" rtl="0" eaLnBrk="1" fontAlgn="base" latinLnBrk="0" hangingPunct="1">
                        <a:lnSpc>
                          <a:spcPct val="85000"/>
                        </a:lnSpc>
                        <a:spcBef>
                          <a:spcPct val="20000"/>
                        </a:spcBef>
                        <a:spcAft>
                          <a:spcPct val="0"/>
                        </a:spcAft>
                        <a:buClr>
                          <a:schemeClr val="accent1"/>
                        </a:buClr>
                        <a:buSzTx/>
                        <a:buFont typeface="+mj-lt"/>
                        <a:buAutoNum type="arabicPeriod" startAt="18"/>
                        <a:tabLst/>
                      </a:pPr>
                      <a:r>
                        <a:rPr kumimoji="0" lang="en-US" sz="1400" b="0" i="0" u="none" strike="noStrike" cap="none" normalizeH="0" baseline="0" dirty="0">
                          <a:ln>
                            <a:noFill/>
                          </a:ln>
                          <a:solidFill>
                            <a:srgbClr val="000000"/>
                          </a:solidFill>
                          <a:effectLst/>
                          <a:latin typeface="Arial" charset="0"/>
                        </a:rPr>
                        <a:t>Creating Database Backups</a:t>
                      </a:r>
                    </a:p>
                    <a:p>
                      <a:pPr marL="381000" marR="0" lvl="0" indent="-381000" algn="l" defTabSz="228600" rtl="0" eaLnBrk="1" fontAlgn="base" latinLnBrk="0" hangingPunct="1">
                        <a:lnSpc>
                          <a:spcPct val="85000"/>
                        </a:lnSpc>
                        <a:spcBef>
                          <a:spcPct val="20000"/>
                        </a:spcBef>
                        <a:spcAft>
                          <a:spcPct val="0"/>
                        </a:spcAft>
                        <a:buClr>
                          <a:schemeClr val="accent1"/>
                        </a:buClr>
                        <a:buSzTx/>
                        <a:buFont typeface="Arial" charset="0"/>
                        <a:buAutoNum type="arabicPeriod" startAt="18"/>
                        <a:tabLst/>
                      </a:pPr>
                      <a:r>
                        <a:rPr kumimoji="0" lang="en-US" sz="1400" b="0" i="0" u="none" strike="noStrike" cap="none" normalizeH="0" baseline="0" dirty="0">
                          <a:ln>
                            <a:noFill/>
                          </a:ln>
                          <a:solidFill>
                            <a:srgbClr val="000000"/>
                          </a:solidFill>
                          <a:effectLst/>
                          <a:latin typeface="Arial" charset="0"/>
                        </a:rPr>
                        <a:t>Performing Database Recovery</a:t>
                      </a:r>
                    </a:p>
                    <a:p>
                      <a:pPr marL="381000" marR="0" lvl="0" indent="-381000" algn="l" defTabSz="228600" rtl="0" eaLnBrk="1" fontAlgn="base" latinLnBrk="0" hangingPunct="1">
                        <a:lnSpc>
                          <a:spcPct val="85000"/>
                        </a:lnSpc>
                        <a:spcBef>
                          <a:spcPct val="20000"/>
                        </a:spcBef>
                        <a:spcAft>
                          <a:spcPct val="0"/>
                        </a:spcAft>
                        <a:buClr>
                          <a:schemeClr val="accent1"/>
                        </a:buClr>
                        <a:buSzTx/>
                        <a:buFont typeface="Arial" charset="0"/>
                        <a:buAutoNum type="arabicPeriod" startAt="18"/>
                        <a:tabLst/>
                      </a:pPr>
                      <a:r>
                        <a:rPr kumimoji="0" lang="en-US" sz="1400" b="0" i="0" u="none" strike="noStrike" cap="none" normalizeH="0" baseline="0" dirty="0">
                          <a:ln>
                            <a:noFill/>
                          </a:ln>
                          <a:solidFill>
                            <a:srgbClr val="000000"/>
                          </a:solidFill>
                          <a:effectLst/>
                          <a:latin typeface="Arial" charset="0"/>
                        </a:rPr>
                        <a:t>Monitoring and Tuning Database Performance</a:t>
                      </a:r>
                    </a:p>
                    <a:p>
                      <a:pPr marL="381000" marR="0" lvl="0" indent="-381000" algn="l" defTabSz="228600" rtl="0" eaLnBrk="1" fontAlgn="base" latinLnBrk="0" hangingPunct="1">
                        <a:lnSpc>
                          <a:spcPct val="85000"/>
                        </a:lnSpc>
                        <a:spcBef>
                          <a:spcPct val="20000"/>
                        </a:spcBef>
                        <a:spcAft>
                          <a:spcPct val="0"/>
                        </a:spcAft>
                        <a:buClr>
                          <a:schemeClr val="accent1"/>
                        </a:buClr>
                        <a:buSzTx/>
                        <a:buFont typeface="Arial" charset="0"/>
                        <a:buAutoNum type="arabicPeriod" startAt="18"/>
                        <a:tabLst/>
                      </a:pPr>
                      <a:r>
                        <a:rPr kumimoji="0" lang="en-US" sz="1400" b="0" i="0" u="none" strike="noStrike" cap="none" normalizeH="0" baseline="0" dirty="0">
                          <a:ln>
                            <a:noFill/>
                          </a:ln>
                          <a:solidFill>
                            <a:srgbClr val="000000"/>
                          </a:solidFill>
                          <a:effectLst/>
                          <a:latin typeface="Arial" charset="0"/>
                        </a:rPr>
                        <a:t>SQL Tuning</a:t>
                      </a:r>
                    </a:p>
                  </a:txBody>
                  <a:tcPr marT="91450" marB="91450"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47391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1673101"/>
          </a:xfrm>
        </p:spPr>
        <p:txBody>
          <a:bodyPr/>
          <a:lstStyle/>
          <a:p>
            <a:r>
              <a:rPr lang="en-US" dirty="0"/>
              <a:t>In this lesson, you should have learned how to:</a:t>
            </a:r>
          </a:p>
          <a:p>
            <a:pPr lvl="1"/>
            <a:r>
              <a:rPr lang="en-US" dirty="0"/>
              <a:t>Describe the differences in Oracle Database editions, options, and packs</a:t>
            </a:r>
          </a:p>
          <a:p>
            <a:pPr lvl="1"/>
            <a:r>
              <a:rPr lang="en-US" dirty="0"/>
              <a:t>List the database offerings in Oracle Cloud</a:t>
            </a:r>
          </a:p>
          <a:p>
            <a:pPr lvl="1"/>
            <a:r>
              <a:rPr lang="en-US" dirty="0"/>
              <a:t>Explain the sample database that will be used in the course practices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extLst>
      <p:ext uri="{BB962C8B-B14F-4D97-AF65-F5344CB8AC3E}">
        <p14:creationId xmlns:p14="http://schemas.microsoft.com/office/powerpoint/2010/main" val="137597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s-MX" dirty="0"/>
              <a:t>Objectives</a:t>
            </a:r>
          </a:p>
        </p:txBody>
      </p:sp>
      <p:sp>
        <p:nvSpPr>
          <p:cNvPr id="9" name="Content Placeholder 8"/>
          <p:cNvSpPr>
            <a:spLocks noGrp="1"/>
          </p:cNvSpPr>
          <p:nvPr>
            <p:ph idx="1"/>
          </p:nvPr>
        </p:nvSpPr>
        <p:spPr/>
        <p:txBody>
          <a:bodyPr/>
          <a:lstStyle/>
          <a:p>
            <a:r>
              <a:rPr lang="en-US" dirty="0"/>
              <a:t>After completing this lesson, you should be able to:</a:t>
            </a:r>
          </a:p>
          <a:p>
            <a:pPr lvl="1"/>
            <a:r>
              <a:rPr lang="en-US" dirty="0"/>
              <a:t>Describe the differences in Oracle Database editions, options, and packs</a:t>
            </a:r>
          </a:p>
          <a:p>
            <a:pPr lvl="1"/>
            <a:r>
              <a:rPr lang="en-US" dirty="0"/>
              <a:t>List the database offerings in Oracle Cloud</a:t>
            </a:r>
          </a:p>
          <a:p>
            <a:pPr lvl="1"/>
            <a:r>
              <a:rPr lang="en-US" dirty="0"/>
              <a:t>Explain the sample database that will be used in the course practices</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extLst>
      <p:ext uri="{BB962C8B-B14F-4D97-AF65-F5344CB8AC3E}">
        <p14:creationId xmlns:p14="http://schemas.microsoft.com/office/powerpoint/2010/main" val="389540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Course </a:t>
            </a:r>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3866009"/>
          </a:xfrm>
        </p:spPr>
        <p:txBody>
          <a:bodyPr/>
          <a:lstStyle/>
          <a:p>
            <a:r>
              <a:rPr lang="en-US" dirty="0"/>
              <a:t>After completing this course, you should be able to:</a:t>
            </a:r>
          </a:p>
          <a:p>
            <a:pPr lvl="1"/>
            <a:r>
              <a:rPr lang="en-US" dirty="0"/>
              <a:t>Describe Oracle Database architecture</a:t>
            </a:r>
          </a:p>
          <a:p>
            <a:pPr lvl="1"/>
            <a:r>
              <a:rPr lang="en-US" dirty="0"/>
              <a:t>Explain Oracle Database Cloud Service (DBCS) architecture and features</a:t>
            </a:r>
          </a:p>
          <a:p>
            <a:pPr lvl="1"/>
            <a:r>
              <a:rPr lang="en-US" dirty="0"/>
              <a:t>Create and manage DBCS database deployments</a:t>
            </a:r>
          </a:p>
          <a:p>
            <a:pPr lvl="1"/>
            <a:r>
              <a:rPr lang="en-US" dirty="0"/>
              <a:t>Configure the database to support your applications</a:t>
            </a:r>
          </a:p>
          <a:p>
            <a:pPr lvl="1"/>
            <a:r>
              <a:rPr lang="en-US" dirty="0"/>
              <a:t>Manage database security and implement auditing</a:t>
            </a:r>
          </a:p>
          <a:p>
            <a:pPr lvl="1"/>
            <a:r>
              <a:rPr lang="en-US" dirty="0"/>
              <a:t>Implement basic backup and recovery procedures</a:t>
            </a:r>
          </a:p>
          <a:p>
            <a:pPr lvl="1"/>
            <a:r>
              <a:rPr lang="en-US" dirty="0"/>
              <a:t>Move data between databases and files</a:t>
            </a:r>
          </a:p>
          <a:p>
            <a:pPr lvl="1"/>
            <a:r>
              <a:rPr lang="en-US" dirty="0"/>
              <a:t>Employ basic monitoring procedures and manage performance</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Introducing Oracle </a:t>
            </a:r>
            <a:r>
              <a:rPr lang="en-US" dirty="0" smtClean="0"/>
              <a:t>Database</a:t>
            </a:r>
            <a:br>
              <a:rPr lang="en-US" dirty="0" smtClean="0"/>
            </a:br>
            <a:endParaRPr lang="en-US" altLang="es-MX" dirty="0"/>
          </a:p>
        </p:txBody>
      </p:sp>
      <p:sp>
        <p:nvSpPr>
          <p:cNvPr id="9219" name="Content Placeholder 9"/>
          <p:cNvSpPr>
            <a:spLocks noGrp="1"/>
          </p:cNvSpPr>
          <p:nvPr>
            <p:ph idx="1"/>
          </p:nvPr>
        </p:nvSpPr>
        <p:spPr>
          <a:xfrm>
            <a:off x="622138" y="1242485"/>
            <a:ext cx="10944549" cy="1880850"/>
          </a:xfrm>
        </p:spPr>
        <p:txBody>
          <a:bodyPr/>
          <a:lstStyle/>
          <a:p>
            <a:pPr lvl="1">
              <a:buClr>
                <a:schemeClr val="accent1"/>
              </a:buClr>
              <a:defRPr/>
            </a:pPr>
            <a:r>
              <a:rPr lang="en-US" dirty="0"/>
              <a:t>Oracle provides cloud and on-premises offerings.</a:t>
            </a:r>
          </a:p>
          <a:p>
            <a:pPr lvl="1">
              <a:buClr>
                <a:schemeClr val="accent1"/>
              </a:buClr>
              <a:defRPr/>
            </a:pPr>
            <a:r>
              <a:rPr lang="en-US" dirty="0"/>
              <a:t>The purpose of Oracle Database is to store, organize, and retrieve data for your applications.</a:t>
            </a:r>
          </a:p>
          <a:p>
            <a:pPr lvl="1">
              <a:buClr>
                <a:schemeClr val="accent1"/>
              </a:buClr>
              <a:defRPr/>
            </a:pPr>
            <a:r>
              <a:rPr lang="en-US" dirty="0"/>
              <a:t>You can install Oracle Database in your environment (on-premises) or use Oracle Database in Oracle's environment (cloud).</a:t>
            </a:r>
          </a:p>
        </p:txBody>
      </p:sp>
    </p:spTree>
    <p:custDataLst>
      <p:tags r:id="rId1"/>
    </p:custDataLst>
    <p:extLst>
      <p:ext uri="{BB962C8B-B14F-4D97-AF65-F5344CB8AC3E}">
        <p14:creationId xmlns:p14="http://schemas.microsoft.com/office/powerpoint/2010/main" val="400321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Database </a:t>
            </a:r>
            <a:r>
              <a:rPr lang="en-US" dirty="0" smtClean="0"/>
              <a:t>19c</a:t>
            </a:r>
            <a:endParaRPr lang="en-US" dirty="0"/>
          </a:p>
        </p:txBody>
      </p:sp>
      <p:sp>
        <p:nvSpPr>
          <p:cNvPr id="3" name="Content Placeholder 2"/>
          <p:cNvSpPr>
            <a:spLocks noGrp="1"/>
          </p:cNvSpPr>
          <p:nvPr>
            <p:ph idx="1"/>
          </p:nvPr>
        </p:nvSpPr>
        <p:spPr/>
        <p:txBody>
          <a:bodyPr/>
          <a:lstStyle/>
          <a:p>
            <a:pPr lvl="1"/>
            <a:r>
              <a:rPr lang="en-US" dirty="0"/>
              <a:t>First annual release of Oracle Database</a:t>
            </a:r>
          </a:p>
          <a:p>
            <a:pPr lvl="1"/>
            <a:r>
              <a:rPr lang="en-US" dirty="0"/>
              <a:t>Will be released first on Oracle Cloud and Engineered Systems, with on-premises releases following</a:t>
            </a:r>
          </a:p>
          <a:p>
            <a:pPr lvl="1"/>
            <a:r>
              <a:rPr lang="en-US" dirty="0"/>
              <a:t>Quarterly Release Updates (RUs) and Release Update Revisions (RURs) will be delivered</a:t>
            </a:r>
          </a:p>
          <a:p>
            <a:pPr lvl="1"/>
            <a:endParaRPr lang="en-US" dirty="0"/>
          </a:p>
          <a:p>
            <a:pPr lvl="1"/>
            <a:endParaRPr lang="en-US" dirty="0"/>
          </a:p>
        </p:txBody>
      </p:sp>
      <p:pic>
        <p:nvPicPr>
          <p:cNvPr id="4" name="Picture 3" descr="18c.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1652" y="3733800"/>
            <a:ext cx="2345360" cy="2349818"/>
          </a:xfrm>
          <a:prstGeom prst="rect">
            <a:avLst/>
          </a:prstGeom>
        </p:spPr>
      </p:pic>
    </p:spTree>
    <p:custDataLst>
      <p:tags r:id="rId1"/>
    </p:custDataLst>
    <p:extLst>
      <p:ext uri="{BB962C8B-B14F-4D97-AF65-F5344CB8AC3E}">
        <p14:creationId xmlns:p14="http://schemas.microsoft.com/office/powerpoint/2010/main" val="319754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Database </a:t>
            </a:r>
            <a:r>
              <a:rPr lang="en-US" dirty="0" smtClean="0"/>
              <a:t>19c </a:t>
            </a:r>
            <a:r>
              <a:rPr lang="en-US" dirty="0"/>
              <a:t>On-Premises </a:t>
            </a:r>
            <a:r>
              <a:rPr lang="en-US" dirty="0" smtClean="0"/>
              <a:t>Editions</a:t>
            </a:r>
            <a:br>
              <a:rPr lang="en-US" dirty="0" smtClean="0"/>
            </a:br>
            <a:endParaRPr lang="en-US" altLang="es-MX" dirty="0"/>
          </a:p>
        </p:txBody>
      </p:sp>
      <p:sp>
        <p:nvSpPr>
          <p:cNvPr id="9219" name="Content Placeholder 9"/>
          <p:cNvSpPr>
            <a:spLocks noGrp="1"/>
          </p:cNvSpPr>
          <p:nvPr>
            <p:ph idx="1"/>
          </p:nvPr>
        </p:nvSpPr>
        <p:spPr>
          <a:xfrm>
            <a:off x="622138" y="1242485"/>
            <a:ext cx="10944549" cy="1996266"/>
          </a:xfrm>
        </p:spPr>
        <p:txBody>
          <a:bodyPr>
            <a:normAutofit lnSpcReduction="10000"/>
          </a:bodyPr>
          <a:lstStyle/>
          <a:p>
            <a:pPr>
              <a:defRPr/>
            </a:pPr>
            <a:r>
              <a:rPr lang="en-US" dirty="0">
                <a:latin typeface="+mn-lt"/>
              </a:rPr>
              <a:t>Oracle Database is available in the following editions, each suitable for different development and deployment scenarios:</a:t>
            </a:r>
          </a:p>
          <a:p>
            <a:pPr lvl="1">
              <a:defRPr/>
            </a:pPr>
            <a:r>
              <a:rPr lang="en-US" dirty="0"/>
              <a:t>Oracle Database Personal Edition (PE)</a:t>
            </a:r>
          </a:p>
          <a:p>
            <a:pPr lvl="1">
              <a:defRPr/>
            </a:pPr>
            <a:r>
              <a:rPr lang="en-US" dirty="0"/>
              <a:t>Oracle Database Standard Edition 2 (SE2)</a:t>
            </a:r>
          </a:p>
          <a:p>
            <a:pPr lvl="1">
              <a:defRPr/>
            </a:pPr>
            <a:r>
              <a:rPr lang="en-US" dirty="0"/>
              <a:t>Oracle Database Enterprise Edition (EE)</a:t>
            </a:r>
          </a:p>
        </p:txBody>
      </p:sp>
    </p:spTree>
    <p:custDataLst>
      <p:tags r:id="rId1"/>
    </p:custDataLst>
    <p:extLst>
      <p:ext uri="{BB962C8B-B14F-4D97-AF65-F5344CB8AC3E}">
        <p14:creationId xmlns:p14="http://schemas.microsoft.com/office/powerpoint/2010/main" val="217368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5584227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Database Standard Edition </a:t>
            </a:r>
            <a:r>
              <a:rPr lang="en-US" dirty="0" smtClean="0"/>
              <a:t>2</a:t>
            </a:r>
            <a:br>
              <a:rPr lang="en-US" dirty="0" smtClean="0"/>
            </a:br>
            <a:endParaRPr lang="en-US" altLang="es-MX" dirty="0"/>
          </a:p>
        </p:txBody>
      </p:sp>
      <p:sp>
        <p:nvSpPr>
          <p:cNvPr id="9219" name="Content Placeholder 9"/>
          <p:cNvSpPr>
            <a:spLocks noGrp="1"/>
          </p:cNvSpPr>
          <p:nvPr>
            <p:ph idx="1"/>
          </p:nvPr>
        </p:nvSpPr>
        <p:spPr>
          <a:xfrm>
            <a:off x="622138" y="1242485"/>
            <a:ext cx="10944549" cy="2283524"/>
          </a:xfrm>
        </p:spPr>
        <p:txBody>
          <a:bodyPr/>
          <a:lstStyle/>
          <a:p>
            <a:pPr lvl="1">
              <a:buClr>
                <a:schemeClr val="accent1"/>
              </a:buClr>
              <a:defRPr/>
            </a:pPr>
            <a:r>
              <a:rPr lang="en-US" dirty="0"/>
              <a:t>SE2 supports Oracle Real Application Clusters (RAC).</a:t>
            </a:r>
          </a:p>
          <a:p>
            <a:pPr lvl="1">
              <a:buClr>
                <a:schemeClr val="accent1"/>
              </a:buClr>
              <a:defRPr/>
            </a:pPr>
            <a:r>
              <a:rPr lang="en-US" dirty="0"/>
              <a:t>SE2 supports single tenant but lacks the following features, options, and tools:</a:t>
            </a:r>
          </a:p>
          <a:p>
            <a:pPr lvl="2">
              <a:buClr>
                <a:schemeClr val="accent1"/>
              </a:buClr>
              <a:defRPr/>
            </a:pPr>
            <a:r>
              <a:rPr lang="en-US" dirty="0"/>
              <a:t>Parallel execution</a:t>
            </a:r>
          </a:p>
          <a:p>
            <a:pPr lvl="2">
              <a:buClr>
                <a:schemeClr val="accent1"/>
              </a:buClr>
              <a:defRPr/>
            </a:pPr>
            <a:r>
              <a:rPr lang="en-US" dirty="0"/>
              <a:t>Oracle Data Guard</a:t>
            </a:r>
          </a:p>
          <a:p>
            <a:pPr lvl="2">
              <a:buClr>
                <a:schemeClr val="accent1"/>
              </a:buClr>
              <a:defRPr/>
            </a:pPr>
            <a:r>
              <a:rPr lang="en-US" dirty="0"/>
              <a:t>Enterprise Manager Cloud Control</a:t>
            </a:r>
          </a:p>
          <a:p>
            <a:pPr lvl="2">
              <a:buClr>
                <a:schemeClr val="accent1"/>
              </a:buClr>
              <a:defRPr/>
            </a:pPr>
            <a:r>
              <a:rPr lang="en-US" dirty="0"/>
              <a:t>Management packs</a:t>
            </a:r>
          </a:p>
        </p:txBody>
      </p:sp>
    </p:spTree>
    <p:custDataLst>
      <p:tags r:id="rId1"/>
    </p:custDataLst>
    <p:extLst>
      <p:ext uri="{BB962C8B-B14F-4D97-AF65-F5344CB8AC3E}">
        <p14:creationId xmlns:p14="http://schemas.microsoft.com/office/powerpoint/2010/main" val="212778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a:xfrm>
            <a:off x="836612" y="228600"/>
            <a:ext cx="9828430" cy="473074"/>
          </a:xfrm>
        </p:spPr>
        <p:txBody>
          <a:bodyPr>
            <a:normAutofit fontScale="90000"/>
          </a:bodyPr>
          <a:lstStyle/>
          <a:p>
            <a:r>
              <a:rPr lang="en-US" altLang="en-US" dirty="0"/>
              <a:t>Oracle Database Options</a:t>
            </a:r>
          </a:p>
        </p:txBody>
      </p:sp>
      <p:graphicFrame>
        <p:nvGraphicFramePr>
          <p:cNvPr id="5" name=" 1"/>
          <p:cNvGraphicFramePr>
            <a:graphicFrameLocks noGrp="1"/>
          </p:cNvGraphicFramePr>
          <p:nvPr>
            <p:extLst>
              <p:ext uri="{D42A27DB-BD31-4B8C-83A1-F6EECF244321}">
                <p14:modId xmlns:p14="http://schemas.microsoft.com/office/powerpoint/2010/main" val="3153792807"/>
              </p:ext>
            </p:extLst>
          </p:nvPr>
        </p:nvGraphicFramePr>
        <p:xfrm>
          <a:off x="659177" y="913482"/>
          <a:ext cx="10870471" cy="5258718"/>
        </p:xfrm>
        <a:graphic>
          <a:graphicData uri="http://schemas.openxmlformats.org/drawingml/2006/table">
            <a:tbl>
              <a:tblPr firstRow="1" firstCol="1" bandRow="1">
                <a:tableStyleId>{5FD0F851-EC5A-4D38-B0AD-8093EC10F338}</a:tableStyleId>
              </a:tblPr>
              <a:tblGrid>
                <a:gridCol w="3179473">
                  <a:extLst>
                    <a:ext uri="{9D8B030D-6E8A-4147-A177-3AD203B41FA5}">
                      <a16:colId xmlns="" xmlns:a16="http://schemas.microsoft.com/office/drawing/2014/main" val="20000"/>
                    </a:ext>
                  </a:extLst>
                </a:gridCol>
                <a:gridCol w="7690998">
                  <a:extLst>
                    <a:ext uri="{9D8B030D-6E8A-4147-A177-3AD203B41FA5}">
                      <a16:colId xmlns="" xmlns:a16="http://schemas.microsoft.com/office/drawing/2014/main" val="20001"/>
                    </a:ext>
                  </a:extLst>
                </a:gridCol>
              </a:tblGrid>
              <a:tr h="38055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1" i="0" u="none" strike="noStrike" cap="none" normalizeH="0" baseline="0" dirty="0">
                          <a:ln>
                            <a:noFill/>
                          </a:ln>
                          <a:solidFill>
                            <a:srgbClr val="558CCD"/>
                          </a:solidFill>
                          <a:effectLst/>
                          <a:latin typeface="+mn-lt"/>
                        </a:rPr>
                        <a:t>Option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Description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61818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Active Data Guard</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Increases performance, availability, data protection, and return on investment wherever Data Guard is used for real-time data protection and availability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61818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Advanced Analytics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Empowers data and business analysts to extract knowledge, discover new insights, and make predictions—working directly with large data volumes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61818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Advanced Compression</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Provides comprehensive data compression and Information Lifecycle Management (ILM) capabilities for all types of data</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508344345"/>
                  </a:ext>
                </a:extLst>
              </a:tr>
              <a:tr h="82426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Advanced Security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Helps you protect sensitive information and comply with privacy and compliance regulations by enabling database encryption and data redaction</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2502265921"/>
                  </a:ext>
                </a:extLst>
              </a:tr>
              <a:tr h="71615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Database In-Memory</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Enables any existing Oracle Database–compatible application to automatically and transparently take advantage of columnar in-memory processing, without additional programming or application changes</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2794199533"/>
                  </a:ext>
                </a:extLst>
              </a:tr>
              <a:tr h="5411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Oracle Database Vault</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Enables you to control when, where, and by whom the database and application data can be accessed</a:t>
                      </a:r>
                    </a:p>
                  </a:txBody>
                  <a:tcPr marL="121888" marR="121888" marT="121888" marB="121888" anchor="ctr"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754116507"/>
                  </a:ext>
                </a:extLst>
              </a:tr>
            </a:tbl>
          </a:graphicData>
        </a:graphic>
      </p:graphicFrame>
    </p:spTree>
    <p:custDataLst>
      <p:tags r:id="rId1"/>
    </p:custDataLst>
    <p:extLst>
      <p:ext uri="{BB962C8B-B14F-4D97-AF65-F5344CB8AC3E}">
        <p14:creationId xmlns:p14="http://schemas.microsoft.com/office/powerpoint/2010/main" val="2579932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OTEHDR" val="Suggested Schedule"/>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TotalTime>
  <Words>3100</Words>
  <Application>Microsoft Office PowerPoint</Application>
  <PresentationFormat>Custom</PresentationFormat>
  <Paragraphs>291</Paragraphs>
  <Slides>19</Slides>
  <Notes>19</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vt:lpstr>
      <vt:lpstr>Objectives</vt:lpstr>
      <vt:lpstr>Course Objectives </vt:lpstr>
      <vt:lpstr>Introducing Oracle Database </vt:lpstr>
      <vt:lpstr>Oracle Database 19c</vt:lpstr>
      <vt:lpstr>Oracle Database 19c On-Premises Editions </vt:lpstr>
      <vt:lpstr>PowerPoint Presentation</vt:lpstr>
      <vt:lpstr>Oracle Database Standard Edition 2 </vt:lpstr>
      <vt:lpstr>Oracle Database Options</vt:lpstr>
      <vt:lpstr>Oracle Database Options</vt:lpstr>
      <vt:lpstr>Oracle Management Packs</vt:lpstr>
      <vt:lpstr>What Is Oracle Cloud?</vt:lpstr>
      <vt:lpstr>Oracle Database Cloud Service: Overview</vt:lpstr>
      <vt:lpstr>Oracle Database Cloud Service Editions</vt:lpstr>
      <vt:lpstr>Oracle SQL and PL/SQL</vt:lpstr>
      <vt:lpstr>HR Schema</vt:lpstr>
      <vt:lpstr>PowerPoint Presentation</vt:lpstr>
      <vt:lpstr>Suggested Course Schedule</vt:lpstr>
      <vt:lpstr>Summary</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69</cp:revision>
  <cp:lastPrinted>2002-03-28T23:57:22Z</cp:lastPrinted>
  <dcterms:created xsi:type="dcterms:W3CDTF">2017-12-14T14:58:14Z</dcterms:created>
  <dcterms:modified xsi:type="dcterms:W3CDTF">2021-01-06T18:24:48Z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