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1"/>
  </p:notesMasterIdLst>
  <p:handoutMasterIdLst>
    <p:handoutMasterId r:id="rId12"/>
  </p:handoutMasterIdLst>
  <p:sldIdLst>
    <p:sldId id="259" r:id="rId2"/>
    <p:sldId id="261" r:id="rId3"/>
    <p:sldId id="283" r:id="rId4"/>
    <p:sldId id="285" r:id="rId5"/>
    <p:sldId id="286" r:id="rId6"/>
    <p:sldId id="287" r:id="rId7"/>
    <p:sldId id="284" r:id="rId8"/>
    <p:sldId id="275" r:id="rId9"/>
    <p:sldId id="276" r:id="rId10"/>
  </p:sldIdLst>
  <p:sldSz cx="12188825" cy="6858000"/>
  <p:notesSz cx="6991350" cy="9282113"/>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183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4 -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2BB11797-2C12-4627-B4C9-D65723E8F485}"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a:t>The Create Oracle Database Cloud Service Instance wizard is used to create a new database deployment. After requesting the creation of the database deployment, the steps shown in the gray box happen automatically. When the creation and configuration are complete, the database deployment is ready for use.</a:t>
            </a:r>
          </a:p>
        </p:txBody>
      </p:sp>
      <p:sp>
        <p:nvSpPr>
          <p:cNvPr id="4" name="Footer Placeholder 3"/>
          <p:cNvSpPr>
            <a:spLocks noGrp="1"/>
          </p:cNvSpPr>
          <p:nvPr>
            <p:ph type="ftr" sz="quarter" idx="10"/>
          </p:nvPr>
        </p:nvSpPr>
        <p:spPr/>
        <p:txBody>
          <a:bodyPr/>
          <a:lstStyle/>
          <a:p>
            <a:r>
              <a:rPr lang="en-US" dirty="0"/>
              <a:t>Oracle Database </a:t>
            </a:r>
            <a:r>
              <a:rPr lang="en-US" dirty="0" smtClean="0"/>
              <a:t>19c: </a:t>
            </a:r>
            <a:r>
              <a:rPr lang="en-US" dirty="0"/>
              <a:t>Administration Workshop   4 - </a:t>
            </a:r>
            <a:fld id="{DBA824C2-967F-4A74-AAA6-11C19DA6B9B8}" type="slidenum">
              <a:rPr lang="en-US" smtClean="0"/>
              <a:t>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68421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See “Creating a Database Deployment” in </a:t>
            </a:r>
            <a:r>
              <a:rPr lang="en-US" altLang="en-US" i="1" dirty="0">
                <a:latin typeface="Arial" charset="0"/>
              </a:rPr>
              <a:t>Administering Oracle Database Cloud Service</a:t>
            </a:r>
            <a:r>
              <a:rPr lang="en-US" altLang="en-US" dirty="0">
                <a:latin typeface="Arial" charset="0"/>
              </a:rPr>
              <a:t> for the most current information about using the wizard.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64F37422-4CFD-463D-88AE-470403320363}"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86022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By default, network access to the compute nodes associated with Oracle Database Cloud Service is provided by Secure Shell (SSH) connections on port 22. SSH is a cryptographic network protocol that uses two keys, one public and one private, to provide secure communication between two networked computers. Port 22 is the standard TCP/IP port that is assigned to SSH servers.</a:t>
            </a:r>
          </a:p>
          <a:p>
            <a:pPr lvl="1"/>
            <a:r>
              <a:rPr lang="en-US" dirty="0">
                <a:latin typeface="Arial" charset="0"/>
              </a:rPr>
              <a:t>See “About Network Access to Database Cloud Service” in </a:t>
            </a:r>
            <a:r>
              <a:rPr lang="en-US" i="1" dirty="0">
                <a:latin typeface="Arial" charset="0"/>
              </a:rPr>
              <a:t>Administering Oracle Database Cloud Service</a:t>
            </a:r>
            <a:r>
              <a:rPr 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BEF33CEE-8C01-42B5-9BA1-32CCF1380DF0}" type="slidenum">
              <a:rPr lang="en-US" smtClean="0"/>
              <a:t>5</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017830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When you create a database deployment, you can create an SSH key pair through the wizard or you can upload a public key file that you have created by using a utility.</a:t>
            </a:r>
          </a:p>
          <a:p>
            <a:pPr lvl="1"/>
            <a:r>
              <a:rPr lang="en-US" altLang="en-US" dirty="0">
                <a:latin typeface="Arial" charset="0"/>
              </a:rPr>
              <a:t>See “Generating a Secure Shell (SSH) Public/Private Key Pair” in </a:t>
            </a:r>
            <a:r>
              <a:rPr lang="en-US" altLang="en-US" i="1" dirty="0">
                <a:latin typeface="Arial" charset="0"/>
              </a:rPr>
              <a:t>Administering Oracle Database Cloud Service</a:t>
            </a:r>
            <a:r>
              <a:rPr lang="en-US" alt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224D8A7A-0618-4C4B-8796-5FC4570F24B3}" type="slidenum">
              <a:rPr lang="en-US" smtClean="0"/>
              <a:t>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575477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When a database deployment is created, Oracle Cloud Service storage volumes are created and allocated to the database deployment's compute node.</a:t>
            </a:r>
          </a:p>
          <a:p>
            <a:pPr lvl="1"/>
            <a:r>
              <a:rPr lang="en-US" altLang="en-US" dirty="0"/>
              <a:t>See “Storage Volumes and File System Layout” in </a:t>
            </a:r>
            <a:r>
              <a:rPr lang="en-US" altLang="en-US" i="1" dirty="0"/>
              <a:t>Administering Oracle Database Cloud Service</a:t>
            </a:r>
            <a:r>
              <a:rPr lang="en-US" altLang="en-US" dirty="0"/>
              <a:t> for additional information.</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4 - </a:t>
            </a:r>
            <a:fld id="{84686CCF-A2D8-4F26-8355-626FB597D848}" type="slidenum">
              <a:rPr lang="en-US" altLang="en-US" smtClean="0"/>
              <a:t>7</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5062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5237669E-EF04-4FFC-BB61-FE21133D96F8}" type="slidenum">
              <a:rPr lang="en-US" smtClean="0"/>
              <a:t>8</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4 - </a:t>
            </a:r>
            <a:fld id="{0E0B4429-29E5-4FB0-BAA0-0C7C65175DF7}" type="slidenum">
              <a:rPr lang="en-US" smtClean="0"/>
              <a:t>9</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A033E342-DCC0-446E-BB44-953F1797C5E5}"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87737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033E342-DCC0-446E-BB44-953F1797C5E5}"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288877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033E342-DCC0-446E-BB44-953F1797C5E5}"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3395978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033E342-DCC0-446E-BB44-953F1797C5E5}"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27174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3E342-DCC0-446E-BB44-953F1797C5E5}"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208051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A033E342-DCC0-446E-BB44-953F1797C5E5}"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160688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A033E342-DCC0-446E-BB44-953F1797C5E5}"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54406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A033E342-DCC0-446E-BB44-953F1797C5E5}"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65342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3E342-DCC0-446E-BB44-953F1797C5E5}"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253838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3E342-DCC0-446E-BB44-953F1797C5E5}"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54478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3E342-DCC0-446E-BB44-953F1797C5E5}"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234F37A-EF50-4AB8-8367-B29A1A4FBA81}" type="slidenum">
              <a:rPr lang="" smtClean="0"/>
              <a:t>‹#›</a:t>
            </a:fld>
            <a:endParaRPr lang=""/>
          </a:p>
        </p:txBody>
      </p:sp>
    </p:spTree>
    <p:extLst>
      <p:ext uri="{BB962C8B-B14F-4D97-AF65-F5344CB8AC3E}">
        <p14:creationId xmlns:p14="http://schemas.microsoft.com/office/powerpoint/2010/main" val="337400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3E342-DCC0-446E-BB44-953F1797C5E5}"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4F37A-EF50-4AB8-8367-B29A1A4FBA81}" type="slidenum">
              <a:rPr lang="" smtClean="0"/>
              <a:t>‹#›</a:t>
            </a:fld>
            <a:endParaRPr lang=""/>
          </a:p>
        </p:txBody>
      </p:sp>
    </p:spTree>
    <p:extLst>
      <p:ext uri="{BB962C8B-B14F-4D97-AF65-F5344CB8AC3E}">
        <p14:creationId xmlns:p14="http://schemas.microsoft.com/office/powerpoint/2010/main" val="261966086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jpeg"/><Relationship Id="rId10" Type="http://schemas.microsoft.com/office/2007/relationships/hdphoto" Target="../media/hdphoto1.wdp"/><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image" Target="../media/image15.jpe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1812" y="2362200"/>
            <a:ext cx="10512862" cy="1325563"/>
          </a:xfrm>
        </p:spPr>
        <p:txBody>
          <a:bodyPr/>
          <a:lstStyle/>
          <a:p>
            <a:r>
              <a:rPr lang="en-US" dirty="0"/>
              <a:t>Creating DBCS Database Deployments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1673101"/>
          </a:xfrm>
        </p:spPr>
        <p:txBody>
          <a:bodyPr/>
          <a:lstStyle/>
          <a:p>
            <a:r>
              <a:rPr lang="en-US" dirty="0"/>
              <a:t>After completing this lesson, you should be able to:</a:t>
            </a:r>
          </a:p>
          <a:p>
            <a:pPr lvl="1"/>
            <a:r>
              <a:rPr lang="en-US" dirty="0"/>
              <a:t>Create a DBCS database deployment</a:t>
            </a:r>
          </a:p>
          <a:p>
            <a:pPr lvl="1"/>
            <a:r>
              <a:rPr lang="en-US" dirty="0"/>
              <a:t>Describe how an SSH key pair is used in authentication</a:t>
            </a:r>
          </a:p>
          <a:p>
            <a:pPr lvl="1"/>
            <a:r>
              <a:rPr lang="en-US" dirty="0"/>
              <a:t>Explain how storage volumes are allocated for a DBCS database deployment</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Database Provisioning</a:t>
            </a:r>
          </a:p>
        </p:txBody>
      </p:sp>
      <p:grpSp>
        <p:nvGrpSpPr>
          <p:cNvPr id="36" name="Group 35"/>
          <p:cNvGrpSpPr/>
          <p:nvPr/>
        </p:nvGrpSpPr>
        <p:grpSpPr>
          <a:xfrm>
            <a:off x="309382" y="1680983"/>
            <a:ext cx="11576827" cy="1683473"/>
            <a:chOff x="286769" y="1197249"/>
            <a:chExt cx="8684882" cy="1389227"/>
          </a:xfrm>
        </p:grpSpPr>
        <p:cxnSp>
          <p:nvCxnSpPr>
            <p:cNvPr id="35" name=" 1"/>
            <p:cNvCxnSpPr/>
            <p:nvPr/>
          </p:nvCxnSpPr>
          <p:spPr>
            <a:xfrm>
              <a:off x="963443" y="1744382"/>
              <a:ext cx="7134822"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3" name=" 2"/>
            <p:cNvSpPr>
              <a:spLocks noChangeArrowheads="1"/>
            </p:cNvSpPr>
            <p:nvPr/>
          </p:nvSpPr>
          <p:spPr bwMode="auto">
            <a:xfrm>
              <a:off x="286769" y="1200713"/>
              <a:ext cx="1114689" cy="1376577"/>
            </a:xfrm>
            <a:prstGeom prst="rect">
              <a:avLst/>
            </a:prstGeom>
            <a:solidFill>
              <a:schemeClr val="accent1"/>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121723" tIns="60861" rIns="121723" bIns="60861" anchor="ctr"/>
            <a:lstStyle/>
            <a:p>
              <a:pPr algn="ctr">
                <a:defRPr/>
              </a:pPr>
              <a:r>
                <a:rPr lang="en-US" sz="1066" dirty="0">
                  <a:solidFill>
                    <a:prstClr val="white"/>
                  </a:solidFill>
                  <a:latin typeface="Arial"/>
                </a:rPr>
                <a:t> </a:t>
              </a:r>
            </a:p>
          </p:txBody>
        </p:sp>
        <p:sp>
          <p:nvSpPr>
            <p:cNvPr id="4" name=" 3"/>
            <p:cNvSpPr>
              <a:spLocks noChangeArrowheads="1"/>
            </p:cNvSpPr>
            <p:nvPr/>
          </p:nvSpPr>
          <p:spPr bwMode="auto">
            <a:xfrm>
              <a:off x="1477208" y="1197249"/>
              <a:ext cx="6175393" cy="1376577"/>
            </a:xfrm>
            <a:prstGeom prst="rect">
              <a:avLst/>
            </a:prstGeom>
            <a:solidFill>
              <a:schemeClr val="bg1">
                <a:lumMod val="85000"/>
              </a:schemeClr>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121723" tIns="60861" rIns="121723" bIns="60861" anchor="ctr"/>
            <a:lstStyle/>
            <a:p>
              <a:pPr algn="ctr">
                <a:defRPr/>
              </a:pPr>
              <a:r>
                <a:rPr lang="en-US" sz="1066" dirty="0">
                  <a:solidFill>
                    <a:prstClr val="white"/>
                  </a:solidFill>
                  <a:latin typeface="Arial"/>
                </a:rPr>
                <a:t> </a:t>
              </a:r>
            </a:p>
          </p:txBody>
        </p:sp>
        <p:sp>
          <p:nvSpPr>
            <p:cNvPr id="5" name=" 4"/>
            <p:cNvSpPr/>
            <p:nvPr/>
          </p:nvSpPr>
          <p:spPr>
            <a:xfrm>
              <a:off x="7734136" y="1198667"/>
              <a:ext cx="1237515" cy="1359477"/>
            </a:xfrm>
            <a:prstGeom prst="rect">
              <a:avLst/>
            </a:prstGeom>
            <a:solidFill>
              <a:srgbClr val="008000"/>
            </a:solidFill>
            <a:ln>
              <a:noFill/>
            </a:ln>
            <a:effectLst/>
          </p:spPr>
          <p:style>
            <a:lnRef idx="1">
              <a:schemeClr val="accent3"/>
            </a:lnRef>
            <a:fillRef idx="3">
              <a:schemeClr val="accent3"/>
            </a:fillRef>
            <a:effectRef idx="2">
              <a:schemeClr val="accent3"/>
            </a:effectRef>
            <a:fontRef idx="minor">
              <a:schemeClr val="lt1"/>
            </a:fontRef>
          </p:style>
          <p:txBody>
            <a:bodyPr lIns="121723" tIns="60861" rIns="121723" bIns="60861" rtlCol="0" anchor="ctr"/>
            <a:lstStyle/>
            <a:p>
              <a:pPr algn="ctr"/>
              <a:r>
                <a:rPr lang="en-US" sz="2133" dirty="0">
                  <a:solidFill>
                    <a:prstClr val="white"/>
                  </a:solidFill>
                  <a:latin typeface="Arial"/>
                </a:rPr>
                <a:t>Database</a:t>
              </a:r>
            </a:p>
            <a:p>
              <a:pPr algn="ctr"/>
              <a:r>
                <a:rPr lang="en-US" sz="2133" dirty="0">
                  <a:solidFill>
                    <a:prstClr val="white"/>
                  </a:solidFill>
                  <a:latin typeface="Arial"/>
                </a:rPr>
                <a:t>Ready for Use</a:t>
              </a:r>
            </a:p>
          </p:txBody>
        </p:sp>
        <p:sp>
          <p:nvSpPr>
            <p:cNvPr id="6" name=" 5"/>
            <p:cNvSpPr/>
            <p:nvPr/>
          </p:nvSpPr>
          <p:spPr>
            <a:xfrm>
              <a:off x="1477696" y="2039431"/>
              <a:ext cx="827434"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Allocate Compute</a:t>
              </a:r>
            </a:p>
          </p:txBody>
        </p:sp>
        <p:sp>
          <p:nvSpPr>
            <p:cNvPr id="7" name=" 6"/>
            <p:cNvSpPr/>
            <p:nvPr/>
          </p:nvSpPr>
          <p:spPr>
            <a:xfrm>
              <a:off x="2244270" y="2041162"/>
              <a:ext cx="749227"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Allocate Storage</a:t>
              </a:r>
            </a:p>
          </p:txBody>
        </p:sp>
        <p:sp>
          <p:nvSpPr>
            <p:cNvPr id="8" name=" 7"/>
            <p:cNvSpPr/>
            <p:nvPr/>
          </p:nvSpPr>
          <p:spPr>
            <a:xfrm>
              <a:off x="3761326" y="2022115"/>
              <a:ext cx="884351" cy="553970"/>
            </a:xfrm>
            <a:prstGeom prst="rect">
              <a:avLst/>
            </a:prstGeom>
          </p:spPr>
          <p:txBody>
            <a:bodyPr wrap="square" lIns="121883" tIns="60941" rIns="121883" bIns="60941">
              <a:spAutoFit/>
            </a:bodyPr>
            <a:lstStyle/>
            <a:p>
              <a:pPr algn="ctr"/>
              <a:r>
                <a:rPr lang="en-US" sz="1333" b="1" dirty="0">
                  <a:solidFill>
                    <a:schemeClr val="bg2">
                      <a:lumMod val="10000"/>
                    </a:schemeClr>
                  </a:solidFill>
                </a:rPr>
                <a:t>Set Keys &amp;</a:t>
              </a:r>
            </a:p>
            <a:p>
              <a:pPr algn="ctr"/>
              <a:r>
                <a:rPr lang="en-US" sz="1333" b="1" dirty="0">
                  <a:solidFill>
                    <a:schemeClr val="bg2">
                      <a:lumMod val="10000"/>
                    </a:schemeClr>
                  </a:solidFill>
                </a:rPr>
                <a:t>Privileges</a:t>
              </a:r>
            </a:p>
          </p:txBody>
        </p:sp>
        <p:sp>
          <p:nvSpPr>
            <p:cNvPr id="9" name=" 8"/>
            <p:cNvSpPr/>
            <p:nvPr/>
          </p:nvSpPr>
          <p:spPr>
            <a:xfrm>
              <a:off x="394379" y="1536419"/>
              <a:ext cx="902147" cy="807972"/>
            </a:xfrm>
            <a:prstGeom prst="rect">
              <a:avLst/>
            </a:prstGeom>
            <a:solidFill>
              <a:schemeClr val="accent1"/>
            </a:solidFill>
          </p:spPr>
          <p:txBody>
            <a:bodyPr wrap="none" lIns="91428" tIns="45715" rIns="91428" bIns="45715">
              <a:spAutoFit/>
            </a:bodyPr>
            <a:lstStyle/>
            <a:p>
              <a:pPr algn="ctr"/>
              <a:r>
                <a:rPr lang="en-US" sz="2133" dirty="0">
                  <a:solidFill>
                    <a:schemeClr val="bg1"/>
                  </a:solidFill>
                </a:rPr>
                <a:t>Request</a:t>
              </a:r>
            </a:p>
            <a:p>
              <a:pPr algn="ctr"/>
              <a:r>
                <a:rPr lang="en-US" sz="2133" dirty="0">
                  <a:solidFill>
                    <a:schemeClr val="bg1"/>
                  </a:solidFill>
                </a:rPr>
                <a:t>for</a:t>
              </a:r>
            </a:p>
            <a:p>
              <a:pPr algn="ctr"/>
              <a:r>
                <a:rPr lang="en-US" sz="2133" dirty="0">
                  <a:solidFill>
                    <a:schemeClr val="bg1"/>
                  </a:solidFill>
                </a:rPr>
                <a:t>Service</a:t>
              </a:r>
            </a:p>
          </p:txBody>
        </p:sp>
        <p:pic>
          <p:nvPicPr>
            <p:cNvPr id="10" name=" 9"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68563" y="1425039"/>
              <a:ext cx="493695" cy="493567"/>
            </a:xfrm>
            <a:prstGeom prst="rect">
              <a:avLst/>
            </a:prstGeom>
          </p:spPr>
        </p:pic>
        <p:pic>
          <p:nvPicPr>
            <p:cNvPr id="11" name=" 10" descr="download.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394033" y="1520303"/>
              <a:ext cx="450379" cy="450262"/>
            </a:xfrm>
            <a:prstGeom prst="rect">
              <a:avLst/>
            </a:prstGeom>
          </p:spPr>
        </p:pic>
        <p:grpSp>
          <p:nvGrpSpPr>
            <p:cNvPr id="12" name=" 11"/>
            <p:cNvGrpSpPr/>
            <p:nvPr/>
          </p:nvGrpSpPr>
          <p:grpSpPr>
            <a:xfrm>
              <a:off x="4031873" y="1380627"/>
              <a:ext cx="190542" cy="399430"/>
              <a:chOff x="11268097" y="2817091"/>
              <a:chExt cx="357900" cy="750454"/>
            </a:xfrm>
          </p:grpSpPr>
          <p:sp>
            <p:nvSpPr>
              <p:cNvPr id="13" name="Rectangle 12"/>
              <p:cNvSpPr/>
              <p:nvPr/>
            </p:nvSpPr>
            <p:spPr>
              <a:xfrm>
                <a:off x="11268097" y="3059545"/>
                <a:ext cx="357900" cy="508000"/>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lnSpc>
                    <a:spcPct val="90000"/>
                  </a:lnSpc>
                </a:pPr>
                <a:endParaRPr lang="en-US" dirty="0"/>
              </a:p>
            </p:txBody>
          </p:sp>
          <p:pic>
            <p:nvPicPr>
              <p:cNvPr id="14" name="Picture 13" descr="download.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271933" y="2817091"/>
                <a:ext cx="327783" cy="729672"/>
              </a:xfrm>
              <a:prstGeom prst="rect">
                <a:avLst/>
              </a:prstGeom>
            </p:spPr>
          </p:pic>
        </p:grpSp>
        <p:pic>
          <p:nvPicPr>
            <p:cNvPr id="15" name=" 12"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10603" y="1499517"/>
              <a:ext cx="502347" cy="502216"/>
            </a:xfrm>
            <a:prstGeom prst="rect">
              <a:avLst/>
            </a:prstGeom>
          </p:spPr>
        </p:pic>
        <p:pic>
          <p:nvPicPr>
            <p:cNvPr id="16" name=" 13" descr="downloa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222592" y="1200150"/>
              <a:ext cx="311808" cy="311727"/>
            </a:xfrm>
            <a:prstGeom prst="rect">
              <a:avLst/>
            </a:prstGeom>
          </p:spPr>
        </p:pic>
        <p:pic>
          <p:nvPicPr>
            <p:cNvPr id="17" name=" 14" descr="download.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467774" y="1710786"/>
              <a:ext cx="320470" cy="320387"/>
            </a:xfrm>
            <a:prstGeom prst="rect">
              <a:avLst/>
            </a:prstGeom>
          </p:spPr>
        </p:pic>
        <p:pic>
          <p:nvPicPr>
            <p:cNvPr id="18" name=" 15" descr="download.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914707" y="1646715"/>
              <a:ext cx="485023" cy="484897"/>
            </a:xfrm>
            <a:prstGeom prst="rect">
              <a:avLst/>
            </a:prstGeom>
          </p:spPr>
        </p:pic>
        <p:sp>
          <p:nvSpPr>
            <p:cNvPr id="19" name=" 16"/>
            <p:cNvSpPr/>
            <p:nvPr/>
          </p:nvSpPr>
          <p:spPr>
            <a:xfrm>
              <a:off x="2793928" y="2042893"/>
              <a:ext cx="1204628"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Provision</a:t>
              </a:r>
            </a:p>
            <a:p>
              <a:pPr algn="ctr"/>
              <a:r>
                <a:rPr lang="en-US" sz="1333" b="1" dirty="0">
                  <a:solidFill>
                    <a:schemeClr val="bg2">
                      <a:lumMod val="10000"/>
                    </a:schemeClr>
                  </a:solidFill>
                </a:rPr>
                <a:t>OS</a:t>
              </a:r>
            </a:p>
          </p:txBody>
        </p:sp>
        <p:sp>
          <p:nvSpPr>
            <p:cNvPr id="20" name=" 17"/>
            <p:cNvSpPr/>
            <p:nvPr/>
          </p:nvSpPr>
          <p:spPr>
            <a:xfrm>
              <a:off x="4517115" y="2032506"/>
              <a:ext cx="885557" cy="553970"/>
            </a:xfrm>
            <a:prstGeom prst="rect">
              <a:avLst/>
            </a:prstGeom>
          </p:spPr>
          <p:txBody>
            <a:bodyPr wrap="square" lIns="121883" tIns="60941" rIns="121883" bIns="60941">
              <a:spAutoFit/>
            </a:bodyPr>
            <a:lstStyle/>
            <a:p>
              <a:pPr algn="ctr"/>
              <a:r>
                <a:rPr lang="en-US" sz="1333" b="1" dirty="0">
                  <a:solidFill>
                    <a:schemeClr val="bg2">
                      <a:lumMod val="10000"/>
                    </a:schemeClr>
                  </a:solidFill>
                </a:rPr>
                <a:t>Install &amp;</a:t>
              </a:r>
            </a:p>
            <a:p>
              <a:pPr algn="ctr"/>
              <a:r>
                <a:rPr lang="en-US" sz="1333" b="1" dirty="0">
                  <a:solidFill>
                    <a:schemeClr val="bg2">
                      <a:lumMod val="10000"/>
                    </a:schemeClr>
                  </a:solidFill>
                </a:rPr>
                <a:t>Configure</a:t>
              </a:r>
            </a:p>
            <a:p>
              <a:pPr algn="ctr"/>
              <a:r>
                <a:rPr lang="en-US" sz="1333" b="1" dirty="0">
                  <a:solidFill>
                    <a:schemeClr val="bg2">
                      <a:lumMod val="10000"/>
                    </a:schemeClr>
                  </a:solidFill>
                </a:rPr>
                <a:t>Database</a:t>
              </a:r>
            </a:p>
          </p:txBody>
        </p:sp>
        <p:sp>
          <p:nvSpPr>
            <p:cNvPr id="21" name=" 18"/>
            <p:cNvSpPr/>
            <p:nvPr/>
          </p:nvSpPr>
          <p:spPr>
            <a:xfrm>
              <a:off x="6082966" y="2027315"/>
              <a:ext cx="911964"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Configure</a:t>
              </a:r>
            </a:p>
            <a:p>
              <a:pPr algn="ctr"/>
              <a:r>
                <a:rPr lang="en-US" sz="1333" b="1" dirty="0">
                  <a:solidFill>
                    <a:schemeClr val="bg2">
                      <a:lumMod val="10000"/>
                    </a:schemeClr>
                  </a:solidFill>
                </a:rPr>
                <a:t>Tools</a:t>
              </a:r>
            </a:p>
          </p:txBody>
        </p:sp>
        <p:pic>
          <p:nvPicPr>
            <p:cNvPr id="22" name="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702832" y="1520287"/>
              <a:ext cx="472909" cy="472786"/>
            </a:xfrm>
            <a:prstGeom prst="rect">
              <a:avLst/>
            </a:prstGeom>
          </p:spPr>
        </p:pic>
        <p:sp>
          <p:nvSpPr>
            <p:cNvPr id="23" name=" 20"/>
            <p:cNvSpPr/>
            <p:nvPr/>
          </p:nvSpPr>
          <p:spPr>
            <a:xfrm>
              <a:off x="6816888" y="2037707"/>
              <a:ext cx="904497"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Configure</a:t>
              </a:r>
            </a:p>
            <a:p>
              <a:pPr algn="ctr"/>
              <a:r>
                <a:rPr lang="en-US" sz="1333" b="1" dirty="0">
                  <a:solidFill>
                    <a:schemeClr val="bg2">
                      <a:lumMod val="10000"/>
                    </a:schemeClr>
                  </a:solidFill>
                </a:rPr>
                <a:t>Access</a:t>
              </a:r>
            </a:p>
          </p:txBody>
        </p:sp>
        <p:sp>
          <p:nvSpPr>
            <p:cNvPr id="24" name=" 21"/>
            <p:cNvSpPr/>
            <p:nvPr/>
          </p:nvSpPr>
          <p:spPr>
            <a:xfrm>
              <a:off x="5356768" y="2035979"/>
              <a:ext cx="884035" cy="400089"/>
            </a:xfrm>
            <a:prstGeom prst="rect">
              <a:avLst/>
            </a:prstGeom>
          </p:spPr>
          <p:txBody>
            <a:bodyPr wrap="square" lIns="121883" tIns="60941" rIns="121883" bIns="60941">
              <a:spAutoFit/>
            </a:bodyPr>
            <a:lstStyle/>
            <a:p>
              <a:pPr algn="ctr"/>
              <a:r>
                <a:rPr lang="en-US" sz="1333" b="1" dirty="0">
                  <a:solidFill>
                    <a:schemeClr val="bg2">
                      <a:lumMod val="10000"/>
                    </a:schemeClr>
                  </a:solidFill>
                </a:rPr>
                <a:t>Configure </a:t>
              </a:r>
            </a:p>
            <a:p>
              <a:pPr algn="ctr"/>
              <a:r>
                <a:rPr lang="en-US" sz="1333" b="1" dirty="0">
                  <a:solidFill>
                    <a:schemeClr val="bg2">
                      <a:lumMod val="10000"/>
                    </a:schemeClr>
                  </a:solidFill>
                </a:rPr>
                <a:t>Backups</a:t>
              </a:r>
            </a:p>
          </p:txBody>
        </p:sp>
        <p:pic>
          <p:nvPicPr>
            <p:cNvPr id="25" name=" 22"/>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625263" y="1485706"/>
              <a:ext cx="513016" cy="512882"/>
            </a:xfrm>
            <a:prstGeom prst="rect">
              <a:avLst/>
            </a:prstGeom>
          </p:spPr>
        </p:pic>
        <p:pic>
          <p:nvPicPr>
            <p:cNvPr id="26" name=" 23" descr="doc-java-512.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003611" y="1439363"/>
              <a:ext cx="560995" cy="560849"/>
            </a:xfrm>
            <a:prstGeom prst="rect">
              <a:avLst/>
            </a:prstGeom>
          </p:spPr>
        </p:pic>
        <p:pic>
          <p:nvPicPr>
            <p:cNvPr id="27" name=" 24"/>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118638" y="1440754"/>
              <a:ext cx="466757" cy="550631"/>
            </a:xfrm>
            <a:prstGeom prst="rect">
              <a:avLst/>
            </a:prstGeom>
          </p:spPr>
        </p:pic>
        <p:sp>
          <p:nvSpPr>
            <p:cNvPr id="28" name=" 25"/>
            <p:cNvSpPr/>
            <p:nvPr/>
          </p:nvSpPr>
          <p:spPr>
            <a:xfrm rot="5400000">
              <a:off x="2220914" y="1659119"/>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29" name=" 26"/>
            <p:cNvSpPr/>
            <p:nvPr/>
          </p:nvSpPr>
          <p:spPr>
            <a:xfrm rot="5400000">
              <a:off x="2886547" y="1655700"/>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0" name=" 27"/>
            <p:cNvSpPr/>
            <p:nvPr/>
          </p:nvSpPr>
          <p:spPr>
            <a:xfrm rot="5400000">
              <a:off x="3680638" y="1657633"/>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1" name=" 28"/>
            <p:cNvSpPr/>
            <p:nvPr/>
          </p:nvSpPr>
          <p:spPr>
            <a:xfrm rot="5400000">
              <a:off x="4469377" y="1648865"/>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2" name=" 29"/>
            <p:cNvSpPr/>
            <p:nvPr/>
          </p:nvSpPr>
          <p:spPr>
            <a:xfrm rot="5400000">
              <a:off x="5258116" y="1650798"/>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3" name=" 30"/>
            <p:cNvSpPr/>
            <p:nvPr/>
          </p:nvSpPr>
          <p:spPr>
            <a:xfrm rot="5400000">
              <a:off x="6020092" y="1642029"/>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sp>
          <p:nvSpPr>
            <p:cNvPr id="34" name=" 31"/>
            <p:cNvSpPr/>
            <p:nvPr/>
          </p:nvSpPr>
          <p:spPr>
            <a:xfrm rot="5400000">
              <a:off x="6851651" y="1638611"/>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a:lnSpc>
                  <a:spcPct val="90000"/>
                </a:lnSpc>
              </a:pPr>
              <a:endParaRPr lang="en-US" dirty="0"/>
            </a:p>
          </p:txBody>
        </p:sp>
      </p:grpSp>
      <p:grpSp>
        <p:nvGrpSpPr>
          <p:cNvPr id="38" name="Group 37"/>
          <p:cNvGrpSpPr/>
          <p:nvPr/>
        </p:nvGrpSpPr>
        <p:grpSpPr>
          <a:xfrm>
            <a:off x="1533426" y="3886200"/>
            <a:ext cx="9121972" cy="1361478"/>
            <a:chOff x="1948061" y="1488497"/>
            <a:chExt cx="8292702" cy="3884458"/>
          </a:xfrm>
        </p:grpSpPr>
        <p:sp>
          <p:nvSpPr>
            <p:cNvPr id="39" name="Freeform 38"/>
            <p:cNvSpPr/>
            <p:nvPr/>
          </p:nvSpPr>
          <p:spPr bwMode="auto">
            <a:xfrm>
              <a:off x="2447551" y="5322711"/>
              <a:ext cx="7274628" cy="50244"/>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sp>
          <p:nvSpPr>
            <p:cNvPr id="40" name="Rounded Rectangle 39"/>
            <p:cNvSpPr/>
            <p:nvPr/>
          </p:nvSpPr>
          <p:spPr bwMode="auto">
            <a:xfrm>
              <a:off x="1948061" y="1488497"/>
              <a:ext cx="8292702" cy="3847139"/>
            </a:xfrm>
            <a:prstGeom prst="roundRect">
              <a:avLst>
                <a:gd name="adj" fmla="val 1037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grpSp>
      <p:sp>
        <p:nvSpPr>
          <p:cNvPr id="41" name=" 32"/>
          <p:cNvSpPr/>
          <p:nvPr/>
        </p:nvSpPr>
        <p:spPr>
          <a:xfrm>
            <a:off x="1915679" y="4196714"/>
            <a:ext cx="8357471" cy="725242"/>
          </a:xfrm>
          <a:prstGeom prst="rect">
            <a:avLst/>
          </a:prstGeom>
        </p:spPr>
        <p:txBody>
          <a:bodyPr wrap="square" lIns="91436" tIns="45719" rIns="91436" bIns="45719">
            <a:spAutoFit/>
          </a:bodyPr>
          <a:lstStyle/>
          <a:p>
            <a:pPr algn="ctr"/>
            <a:r>
              <a:rPr lang="en-US" sz="2100" dirty="0">
                <a:solidFill>
                  <a:srgbClr val="000000"/>
                </a:solidFill>
              </a:rPr>
              <a:t>Automated provisioning based on input to the Create Oracle Database Cloud Service Instance wizard or through REST APIs</a:t>
            </a:r>
          </a:p>
        </p:txBody>
      </p:sp>
    </p:spTree>
    <p:custDataLst>
      <p:tags r:id="rId1"/>
    </p:custDataLst>
    <p:extLst>
      <p:ext uri="{BB962C8B-B14F-4D97-AF65-F5344CB8AC3E}">
        <p14:creationId xmlns:p14="http://schemas.microsoft.com/office/powerpoint/2010/main" val="20810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Creating a Database </a:t>
            </a:r>
            <a:r>
              <a:rPr lang="en-US" dirty="0" smtClean="0"/>
              <a:t>Deployment</a:t>
            </a:r>
            <a:br>
              <a:rPr lang="en-US" dirty="0" smtClean="0"/>
            </a:br>
            <a:endParaRPr lang="en-US" altLang="es-MX" dirty="0"/>
          </a:p>
        </p:txBody>
      </p:sp>
      <p:sp>
        <p:nvSpPr>
          <p:cNvPr id="9219" name="Content Placeholder 9"/>
          <p:cNvSpPr>
            <a:spLocks noGrp="1"/>
          </p:cNvSpPr>
          <p:nvPr>
            <p:ph idx="1"/>
          </p:nvPr>
        </p:nvSpPr>
        <p:spPr>
          <a:xfrm>
            <a:off x="622138" y="1242485"/>
            <a:ext cx="10944549" cy="3635176"/>
          </a:xfrm>
        </p:spPr>
        <p:txBody>
          <a:bodyPr>
            <a:normAutofit lnSpcReduction="10000"/>
          </a:bodyPr>
          <a:lstStyle/>
          <a:p>
            <a:pPr>
              <a:defRPr/>
            </a:pPr>
            <a:r>
              <a:rPr lang="en-US" dirty="0">
                <a:latin typeface="+mn-lt"/>
              </a:rPr>
              <a:t>The wizard takes you through the database deployment creation, prompting for the following information: </a:t>
            </a:r>
          </a:p>
          <a:p>
            <a:pPr lvl="1">
              <a:buClr>
                <a:schemeClr val="accent1"/>
              </a:buClr>
              <a:defRPr/>
            </a:pPr>
            <a:r>
              <a:rPr lang="en-US" dirty="0"/>
              <a:t>Subscription: Service level, billing frequency, software release, and software edition</a:t>
            </a:r>
          </a:p>
          <a:p>
            <a:pPr lvl="1">
              <a:buClr>
                <a:schemeClr val="accent1"/>
              </a:buClr>
              <a:defRPr/>
            </a:pPr>
            <a:r>
              <a:rPr lang="en-US" dirty="0"/>
              <a:t>Service: Service name, compute shape, time zone, and SSH key</a:t>
            </a:r>
          </a:p>
          <a:p>
            <a:pPr lvl="1">
              <a:buClr>
                <a:schemeClr val="accent1"/>
              </a:buClr>
              <a:defRPr/>
            </a:pPr>
            <a:r>
              <a:rPr lang="en-US" dirty="0"/>
              <a:t>Database Configuration: Storage, database name (SID), PDB name, character set, and password for administrative accounts</a:t>
            </a:r>
          </a:p>
          <a:p>
            <a:pPr lvl="1">
              <a:buClr>
                <a:schemeClr val="accent1"/>
              </a:buClr>
              <a:defRPr/>
            </a:pPr>
            <a:r>
              <a:rPr lang="en-US" dirty="0"/>
              <a:t>Backup and Recovery Configuration: Backup destination and cloud storage information, if applicable</a:t>
            </a:r>
          </a:p>
          <a:p>
            <a:pPr lvl="1">
              <a:buClr>
                <a:schemeClr val="accent1"/>
              </a:buClr>
              <a:defRPr/>
            </a:pPr>
            <a:r>
              <a:rPr lang="en-US" dirty="0"/>
              <a:t>Additional Options: Real Application Clusters (RAC), Data Guard, and GoldenGate</a:t>
            </a:r>
          </a:p>
        </p:txBody>
      </p:sp>
    </p:spTree>
    <p:custDataLst>
      <p:tags r:id="rId1"/>
    </p:custDataLst>
    <p:extLst>
      <p:ext uri="{BB962C8B-B14F-4D97-AF65-F5344CB8AC3E}">
        <p14:creationId xmlns:p14="http://schemas.microsoft.com/office/powerpoint/2010/main" val="283428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How SSH Key Pairs Are Used</a:t>
            </a:r>
          </a:p>
        </p:txBody>
      </p:sp>
      <p:sp>
        <p:nvSpPr>
          <p:cNvPr id="41" name="Rounded Rectangle 40"/>
          <p:cNvSpPr/>
          <p:nvPr/>
        </p:nvSpPr>
        <p:spPr bwMode="auto">
          <a:xfrm>
            <a:off x="8876554" y="1524000"/>
            <a:ext cx="2091434" cy="3667671"/>
          </a:xfrm>
          <a:prstGeom prst="roundRect">
            <a:avLst/>
          </a:prstGeom>
          <a:gradFill flip="none" rotWithShape="1">
            <a:gsLst>
              <a:gs pos="51000">
                <a:schemeClr val="bg1"/>
              </a:gs>
              <a:gs pos="100000">
                <a:schemeClr val="accent6">
                  <a:lumMod val="45000"/>
                  <a:lumOff val="55000"/>
                </a:schemeClr>
              </a:gs>
            </a:gsLst>
            <a:path path="circle">
              <a:fillToRect l="50000" t="50000" r="50000" b="50000"/>
            </a:path>
            <a:tileRect/>
          </a:gra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sz="1866" dirty="0">
              <a:latin typeface="Arial" pitchFamily="34" charset="0"/>
            </a:endParaRPr>
          </a:p>
        </p:txBody>
      </p:sp>
      <p:sp>
        <p:nvSpPr>
          <p:cNvPr id="35" name="Rounded Rectangle 34"/>
          <p:cNvSpPr/>
          <p:nvPr/>
        </p:nvSpPr>
        <p:spPr bwMode="auto">
          <a:xfrm>
            <a:off x="1220836" y="1524000"/>
            <a:ext cx="2091434" cy="3667671"/>
          </a:xfrm>
          <a:prstGeom prst="roundRect">
            <a:avLst/>
          </a:prstGeom>
          <a:gradFill flip="none" rotWithShape="1">
            <a:gsLst>
              <a:gs pos="51000">
                <a:schemeClr val="bg1"/>
              </a:gs>
              <a:gs pos="100000">
                <a:schemeClr val="accent6">
                  <a:lumMod val="45000"/>
                  <a:lumOff val="55000"/>
                </a:schemeClr>
              </a:gs>
            </a:gsLst>
            <a:path path="circle">
              <a:fillToRect l="50000" t="50000" r="50000" b="50000"/>
            </a:path>
            <a:tileRect/>
          </a:gra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sz="1866" dirty="0">
              <a:latin typeface="Arial" pitchFamily="34" charset="0"/>
            </a:endParaRPr>
          </a:p>
        </p:txBody>
      </p:sp>
      <p:sp>
        <p:nvSpPr>
          <p:cNvPr id="6" name="TextBox 14"/>
          <p:cNvSpPr txBox="1">
            <a:spLocks noChangeArrowheads="1"/>
          </p:cNvSpPr>
          <p:nvPr/>
        </p:nvSpPr>
        <p:spPr bwMode="auto">
          <a:xfrm>
            <a:off x="1588692" y="4510539"/>
            <a:ext cx="1355411" cy="400099"/>
          </a:xfrm>
          <a:prstGeom prst="rect">
            <a:avLst/>
          </a:prstGeom>
          <a:noFill/>
          <a:ln w="9525">
            <a:noFill/>
            <a:miter lim="800000"/>
            <a:headEnd/>
            <a:tailEnd/>
          </a:ln>
        </p:spPr>
        <p:txBody>
          <a:bodyPr wrap="none" lIns="91428" tIns="45715" rIns="91428" bIns="45715">
            <a:spAutoFit/>
          </a:bodyPr>
          <a:lstStyle/>
          <a:p>
            <a:r>
              <a:rPr lang="en-US" sz="2000" b="1" dirty="0">
                <a:solidFill>
                  <a:srgbClr val="FF0000"/>
                </a:solidFill>
                <a:latin typeface="Calibri" pitchFamily="34" charset="0"/>
              </a:rPr>
              <a:t>Private</a:t>
            </a:r>
            <a:r>
              <a:rPr lang="en-US" sz="2000" b="1" dirty="0">
                <a:solidFill>
                  <a:srgbClr val="00B050"/>
                </a:solidFill>
                <a:latin typeface="Calibri" pitchFamily="34" charset="0"/>
              </a:rPr>
              <a:t> </a:t>
            </a:r>
            <a:r>
              <a:rPr lang="en-US" sz="2000" b="1" dirty="0">
                <a:latin typeface="Calibri" pitchFamily="34" charset="0"/>
              </a:rPr>
              <a:t>key</a:t>
            </a:r>
          </a:p>
        </p:txBody>
      </p:sp>
      <p:sp>
        <p:nvSpPr>
          <p:cNvPr id="7" name="TextBox 19"/>
          <p:cNvSpPr txBox="1">
            <a:spLocks noChangeArrowheads="1"/>
          </p:cNvSpPr>
          <p:nvPr/>
        </p:nvSpPr>
        <p:spPr bwMode="auto">
          <a:xfrm>
            <a:off x="9296002" y="4487004"/>
            <a:ext cx="1252498" cy="400099"/>
          </a:xfrm>
          <a:prstGeom prst="rect">
            <a:avLst/>
          </a:prstGeom>
          <a:noFill/>
          <a:ln w="9525">
            <a:noFill/>
            <a:miter lim="800000"/>
            <a:headEnd/>
            <a:tailEnd/>
          </a:ln>
        </p:spPr>
        <p:txBody>
          <a:bodyPr wrap="none" lIns="91428" tIns="45715" rIns="91428" bIns="45715">
            <a:spAutoFit/>
          </a:bodyPr>
          <a:lstStyle/>
          <a:p>
            <a:r>
              <a:rPr lang="en-US" sz="2000" b="1" dirty="0">
                <a:solidFill>
                  <a:srgbClr val="00B050"/>
                </a:solidFill>
                <a:latin typeface="Calibri" pitchFamily="34" charset="0"/>
              </a:rPr>
              <a:t>Public</a:t>
            </a:r>
            <a:r>
              <a:rPr lang="en-US" sz="2000" b="1" dirty="0">
                <a:latin typeface="Calibri" pitchFamily="34" charset="0"/>
              </a:rPr>
              <a:t> key</a:t>
            </a:r>
          </a:p>
        </p:txBody>
      </p:sp>
      <p:cxnSp>
        <p:nvCxnSpPr>
          <p:cNvPr id="8" name="Straight Arrow Connector 7"/>
          <p:cNvCxnSpPr/>
          <p:nvPr/>
        </p:nvCxnSpPr>
        <p:spPr bwMode="auto">
          <a:xfrm>
            <a:off x="3320383" y="2247658"/>
            <a:ext cx="5541390" cy="0"/>
          </a:xfrm>
          <a:prstGeom prst="straightConnector1">
            <a:avLst/>
          </a:prstGeom>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8"/>
          <p:cNvSpPr txBox="1">
            <a:spLocks noChangeArrowheads="1"/>
          </p:cNvSpPr>
          <p:nvPr/>
        </p:nvSpPr>
        <p:spPr bwMode="auto">
          <a:xfrm>
            <a:off x="4050109" y="1817557"/>
            <a:ext cx="2921000" cy="400099"/>
          </a:xfrm>
          <a:prstGeom prst="rect">
            <a:avLst/>
          </a:prstGeom>
          <a:noFill/>
          <a:ln w="9525">
            <a:noFill/>
            <a:miter lim="800000"/>
            <a:headEnd/>
            <a:tailEnd/>
          </a:ln>
        </p:spPr>
        <p:txBody>
          <a:bodyPr lIns="91428" tIns="45715" rIns="91428" bIns="45715">
            <a:spAutoFit/>
          </a:bodyPr>
          <a:lstStyle/>
          <a:p>
            <a:r>
              <a:rPr lang="en-US" sz="2000" dirty="0">
                <a:latin typeface="Calibri" pitchFamily="34" charset="0"/>
              </a:rPr>
              <a:t>Initiate SSH connection.</a:t>
            </a:r>
          </a:p>
        </p:txBody>
      </p:sp>
      <p:pic>
        <p:nvPicPr>
          <p:cNvPr id="4" name="Picture 46"/>
          <p:cNvPicPr>
            <a:picLocks noChangeAspect="1"/>
          </p:cNvPicPr>
          <p:nvPr/>
        </p:nvPicPr>
        <p:blipFill rotWithShape="1">
          <a:blip r:embed="rId4" cstate="print"/>
          <a:srcRect l="11838" r="5133"/>
          <a:stretch/>
        </p:blipFill>
        <p:spPr bwMode="auto">
          <a:xfrm>
            <a:off x="9042667" y="2523063"/>
            <a:ext cx="1759208" cy="1051798"/>
          </a:xfrm>
          <a:prstGeom prst="rect">
            <a:avLst/>
          </a:prstGeom>
          <a:noFill/>
          <a:ln w="9525">
            <a:noFill/>
            <a:miter lim="800000"/>
            <a:headEnd/>
            <a:tailEnd/>
          </a:ln>
        </p:spPr>
      </p:pic>
      <p:pic>
        <p:nvPicPr>
          <p:cNvPr id="10" name="Picture 32" descr="exadata machine 2.jpg"/>
          <p:cNvPicPr>
            <a:picLocks noChangeAspect="1"/>
          </p:cNvPicPr>
          <p:nvPr/>
        </p:nvPicPr>
        <p:blipFill>
          <a:blip r:embed="rId5" cstate="print"/>
          <a:srcRect l="27692" t="3496" r="26923"/>
          <a:stretch>
            <a:fillRect/>
          </a:stretch>
        </p:blipFill>
        <p:spPr bwMode="auto">
          <a:xfrm>
            <a:off x="9459702" y="2411460"/>
            <a:ext cx="608012" cy="1423617"/>
          </a:xfrm>
          <a:prstGeom prst="rect">
            <a:avLst/>
          </a:prstGeom>
          <a:noFill/>
          <a:ln w="9525">
            <a:noFill/>
            <a:miter lim="800000"/>
            <a:headEnd/>
            <a:tailEnd/>
          </a:ln>
        </p:spPr>
      </p:pic>
      <p:sp>
        <p:nvSpPr>
          <p:cNvPr id="16" name="Oval 145"/>
          <p:cNvSpPr>
            <a:spLocks noChangeArrowheads="1"/>
          </p:cNvSpPr>
          <p:nvPr/>
        </p:nvSpPr>
        <p:spPr bwMode="blackWhite">
          <a:xfrm>
            <a:off x="3594023" y="2452848"/>
            <a:ext cx="411162"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en-US" sz="2133" b="1" dirty="0">
                <a:solidFill>
                  <a:schemeClr val="bg1"/>
                </a:solidFill>
              </a:rPr>
              <a:t>2</a:t>
            </a:r>
          </a:p>
        </p:txBody>
      </p:sp>
      <p:sp>
        <p:nvSpPr>
          <p:cNvPr id="17" name="TextBox 45"/>
          <p:cNvSpPr txBox="1">
            <a:spLocks noChangeArrowheads="1"/>
          </p:cNvSpPr>
          <p:nvPr/>
        </p:nvSpPr>
        <p:spPr bwMode="auto">
          <a:xfrm>
            <a:off x="9161065" y="1744518"/>
            <a:ext cx="1521418" cy="400099"/>
          </a:xfrm>
          <a:prstGeom prst="rect">
            <a:avLst/>
          </a:prstGeom>
          <a:noFill/>
          <a:ln w="9525">
            <a:noFill/>
            <a:miter lim="800000"/>
            <a:headEnd/>
            <a:tailEnd/>
          </a:ln>
        </p:spPr>
        <p:txBody>
          <a:bodyPr wrap="none" lIns="91428" tIns="45715" rIns="91428" bIns="45715">
            <a:spAutoFit/>
          </a:bodyPr>
          <a:lstStyle/>
          <a:p>
            <a:r>
              <a:rPr lang="en-US" sz="2000" b="1" dirty="0">
                <a:solidFill>
                  <a:srgbClr val="0070C0"/>
                </a:solidFill>
                <a:latin typeface="Calibri" pitchFamily="34" charset="0"/>
              </a:rPr>
              <a:t>Cloud server</a:t>
            </a:r>
          </a:p>
        </p:txBody>
      </p:sp>
      <p:sp>
        <p:nvSpPr>
          <p:cNvPr id="18" name="Oval 145"/>
          <p:cNvSpPr>
            <a:spLocks noChangeArrowheads="1"/>
          </p:cNvSpPr>
          <p:nvPr/>
        </p:nvSpPr>
        <p:spPr bwMode="blackWhite">
          <a:xfrm>
            <a:off x="3591323" y="1767351"/>
            <a:ext cx="411162"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fr-FR" sz="2133" b="1" dirty="0">
                <a:solidFill>
                  <a:schemeClr val="bg1"/>
                </a:solidFill>
              </a:rPr>
              <a:t>1</a:t>
            </a:r>
            <a:endParaRPr lang="en-US" sz="2133" b="1" dirty="0">
              <a:solidFill>
                <a:schemeClr val="bg1"/>
              </a:solidFill>
            </a:endParaRPr>
          </a:p>
        </p:txBody>
      </p:sp>
      <p:sp>
        <p:nvSpPr>
          <p:cNvPr id="22" name="TextBox 18"/>
          <p:cNvSpPr txBox="1">
            <a:spLocks noChangeArrowheads="1"/>
          </p:cNvSpPr>
          <p:nvPr/>
        </p:nvSpPr>
        <p:spPr bwMode="auto">
          <a:xfrm>
            <a:off x="1866503" y="1744518"/>
            <a:ext cx="799425" cy="400099"/>
          </a:xfrm>
          <a:prstGeom prst="rect">
            <a:avLst/>
          </a:prstGeom>
          <a:noFill/>
          <a:ln w="9525">
            <a:noFill/>
            <a:miter lim="800000"/>
            <a:headEnd/>
            <a:tailEnd/>
          </a:ln>
        </p:spPr>
        <p:txBody>
          <a:bodyPr wrap="none" lIns="91428" tIns="45715" rIns="91428" bIns="45715">
            <a:spAutoFit/>
          </a:bodyPr>
          <a:lstStyle/>
          <a:p>
            <a:r>
              <a:rPr lang="en-US" sz="2000" b="1" dirty="0">
                <a:solidFill>
                  <a:srgbClr val="0070C0"/>
                </a:solidFill>
                <a:latin typeface="Calibri" pitchFamily="34" charset="0"/>
              </a:rPr>
              <a:t>Client</a:t>
            </a:r>
          </a:p>
        </p:txBody>
      </p:sp>
      <p:cxnSp>
        <p:nvCxnSpPr>
          <p:cNvPr id="23" name="Straight Arrow Connector 22"/>
          <p:cNvCxnSpPr/>
          <p:nvPr/>
        </p:nvCxnSpPr>
        <p:spPr bwMode="auto">
          <a:xfrm>
            <a:off x="3321970" y="2931692"/>
            <a:ext cx="5539802"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4050109" y="2488894"/>
            <a:ext cx="3821113" cy="400099"/>
          </a:xfrm>
          <a:prstGeom prst="rect">
            <a:avLst/>
          </a:prstGeom>
          <a:noFill/>
          <a:ln w="9525">
            <a:noFill/>
            <a:miter lim="800000"/>
            <a:headEnd/>
            <a:tailEnd/>
          </a:ln>
        </p:spPr>
        <p:txBody>
          <a:bodyPr lIns="91428" tIns="45715" rIns="91428" bIns="45715">
            <a:spAutoFit/>
          </a:bodyPr>
          <a:lstStyle/>
          <a:p>
            <a:r>
              <a:rPr lang="en-US" sz="2000" dirty="0">
                <a:latin typeface="Calibri" pitchFamily="34" charset="0"/>
              </a:rPr>
              <a:t>Send random challenge message.</a:t>
            </a:r>
          </a:p>
        </p:txBody>
      </p:sp>
      <p:cxnSp>
        <p:nvCxnSpPr>
          <p:cNvPr id="26" name="Straight Arrow Connector 25"/>
          <p:cNvCxnSpPr/>
          <p:nvPr/>
        </p:nvCxnSpPr>
        <p:spPr bwMode="auto">
          <a:xfrm>
            <a:off x="3321970" y="3628422"/>
            <a:ext cx="5539802"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8"/>
          <p:cNvSpPr txBox="1">
            <a:spLocks noChangeArrowheads="1"/>
          </p:cNvSpPr>
          <p:nvPr/>
        </p:nvSpPr>
        <p:spPr bwMode="auto">
          <a:xfrm>
            <a:off x="4050109" y="3198323"/>
            <a:ext cx="3817937" cy="400099"/>
          </a:xfrm>
          <a:prstGeom prst="rect">
            <a:avLst/>
          </a:prstGeom>
          <a:noFill/>
          <a:ln w="9525">
            <a:noFill/>
            <a:miter lim="800000"/>
            <a:headEnd/>
            <a:tailEnd/>
          </a:ln>
        </p:spPr>
        <p:txBody>
          <a:bodyPr lIns="91428" tIns="45715" rIns="91428" bIns="45715">
            <a:spAutoFit/>
          </a:bodyPr>
          <a:lstStyle/>
          <a:p>
            <a:r>
              <a:rPr lang="en-US" sz="2000" dirty="0">
                <a:latin typeface="Calibri" pitchFamily="34" charset="0"/>
              </a:rPr>
              <a:t>Encrypt message with </a:t>
            </a:r>
            <a:r>
              <a:rPr lang="en-US" sz="2000" dirty="0">
                <a:solidFill>
                  <a:srgbClr val="FF0000"/>
                </a:solidFill>
                <a:latin typeface="Calibri" pitchFamily="34" charset="0"/>
              </a:rPr>
              <a:t>private</a:t>
            </a:r>
            <a:r>
              <a:rPr lang="en-US" sz="2000" dirty="0">
                <a:latin typeface="Calibri" pitchFamily="34" charset="0"/>
              </a:rPr>
              <a:t> key. </a:t>
            </a:r>
          </a:p>
        </p:txBody>
      </p:sp>
      <p:sp>
        <p:nvSpPr>
          <p:cNvPr id="28" name="Oval 145"/>
          <p:cNvSpPr>
            <a:spLocks noChangeArrowheads="1"/>
          </p:cNvSpPr>
          <p:nvPr/>
        </p:nvSpPr>
        <p:spPr bwMode="blackWhite">
          <a:xfrm>
            <a:off x="3591322" y="3134543"/>
            <a:ext cx="411164" cy="414231"/>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fr-FR" sz="2133" b="1" dirty="0">
                <a:solidFill>
                  <a:schemeClr val="bg1"/>
                </a:solidFill>
              </a:rPr>
              <a:t>3</a:t>
            </a:r>
            <a:endParaRPr lang="en-US" sz="2133" b="1" dirty="0">
              <a:solidFill>
                <a:schemeClr val="bg1"/>
              </a:solidFill>
            </a:endParaRPr>
          </a:p>
        </p:txBody>
      </p:sp>
      <p:sp>
        <p:nvSpPr>
          <p:cNvPr id="29" name="Oval 145"/>
          <p:cNvSpPr>
            <a:spLocks noChangeArrowheads="1"/>
          </p:cNvSpPr>
          <p:nvPr/>
        </p:nvSpPr>
        <p:spPr bwMode="blackWhite">
          <a:xfrm>
            <a:off x="3580971" y="3858552"/>
            <a:ext cx="411164"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en-US" sz="2133" b="1" dirty="0">
                <a:solidFill>
                  <a:schemeClr val="bg1"/>
                </a:solidFill>
              </a:rPr>
              <a:t>4</a:t>
            </a:r>
          </a:p>
        </p:txBody>
      </p:sp>
      <p:cxnSp>
        <p:nvCxnSpPr>
          <p:cNvPr id="30" name="Straight Arrow Connector 29"/>
          <p:cNvCxnSpPr/>
          <p:nvPr/>
        </p:nvCxnSpPr>
        <p:spPr bwMode="auto">
          <a:xfrm>
            <a:off x="3325145" y="4502908"/>
            <a:ext cx="5536627" cy="0"/>
          </a:xfrm>
          <a:prstGeom prst="straightConnector1">
            <a:avLst/>
          </a:prstGeom>
          <a:ln w="28575">
            <a:solidFill>
              <a:schemeClr val="tx1"/>
            </a:solidFill>
            <a:headEnd type="triangle" w="lg" len="lg"/>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4050109" y="3801416"/>
            <a:ext cx="5213350" cy="707876"/>
          </a:xfrm>
          <a:prstGeom prst="rect">
            <a:avLst/>
          </a:prstGeom>
          <a:noFill/>
          <a:ln w="9525">
            <a:noFill/>
            <a:miter lim="800000"/>
            <a:headEnd/>
            <a:tailEnd/>
          </a:ln>
        </p:spPr>
        <p:txBody>
          <a:bodyPr lIns="91428" tIns="45715" rIns="91428" bIns="45715">
            <a:spAutoFit/>
          </a:bodyPr>
          <a:lstStyle/>
          <a:p>
            <a:r>
              <a:rPr lang="en-US" sz="2000" dirty="0">
                <a:latin typeface="Calibri" pitchFamily="34" charset="0"/>
              </a:rPr>
              <a:t>Decrypt message with </a:t>
            </a:r>
            <a:r>
              <a:rPr lang="en-US" sz="2000" dirty="0">
                <a:solidFill>
                  <a:srgbClr val="00B050"/>
                </a:solidFill>
                <a:latin typeface="Calibri" pitchFamily="34" charset="0"/>
              </a:rPr>
              <a:t>public</a:t>
            </a:r>
            <a:r>
              <a:rPr lang="en-US" sz="2000" dirty="0">
                <a:latin typeface="Calibri" pitchFamily="34" charset="0"/>
              </a:rPr>
              <a:t> key.</a:t>
            </a:r>
            <a:br>
              <a:rPr lang="en-US" sz="2000" dirty="0">
                <a:latin typeface="Calibri" pitchFamily="34" charset="0"/>
              </a:rPr>
            </a:br>
            <a:r>
              <a:rPr lang="en-US" sz="2000" dirty="0">
                <a:latin typeface="Calibri" pitchFamily="34" charset="0"/>
              </a:rPr>
              <a:t>If messages match, client is authenticated. </a:t>
            </a:r>
          </a:p>
        </p:txBody>
      </p:sp>
      <p:grpSp>
        <p:nvGrpSpPr>
          <p:cNvPr id="2" name="Group 1"/>
          <p:cNvGrpSpPr/>
          <p:nvPr/>
        </p:nvGrpSpPr>
        <p:grpSpPr>
          <a:xfrm flipH="1">
            <a:off x="1480406" y="2617134"/>
            <a:ext cx="1572296" cy="1162376"/>
            <a:chOff x="2742053" y="2034504"/>
            <a:chExt cx="2667000" cy="1971674"/>
          </a:xfrm>
        </p:grpSpPr>
        <p:pic>
          <p:nvPicPr>
            <p:cNvPr id="37"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42053" y="2034504"/>
              <a:ext cx="1238250" cy="190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0903" y="2240879"/>
              <a:ext cx="1708150" cy="176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9900000">
            <a:off x="1900888" y="3906961"/>
            <a:ext cx="731330" cy="731330"/>
          </a:xfrm>
          <a:prstGeom prst="rect">
            <a:avLst/>
          </a:prstGeom>
        </p:spPr>
      </p:pic>
      <p:pic>
        <p:nvPicPr>
          <p:cNvPr id="31" name="Picture 30"/>
          <p:cNvPicPr>
            <a:picLocks noChangeAspect="1"/>
          </p:cNvPicPr>
          <p:nvPr/>
        </p:nvPicPr>
        <p:blipFill>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rot="9900000">
            <a:off x="9556606" y="3906961"/>
            <a:ext cx="731330" cy="731330"/>
          </a:xfrm>
          <a:prstGeom prst="rect">
            <a:avLst/>
          </a:prstGeom>
        </p:spPr>
      </p:pic>
      <p:grpSp>
        <p:nvGrpSpPr>
          <p:cNvPr id="33" name="Group 32"/>
          <p:cNvGrpSpPr/>
          <p:nvPr/>
        </p:nvGrpSpPr>
        <p:grpSpPr>
          <a:xfrm>
            <a:off x="9775614" y="2684439"/>
            <a:ext cx="750887" cy="780847"/>
            <a:chOff x="7333621" y="2066572"/>
            <a:chExt cx="563312" cy="585788"/>
          </a:xfrm>
        </p:grpSpPr>
        <p:sp>
          <p:nvSpPr>
            <p:cNvPr id="12" name="Rounded Rectangle 11"/>
            <p:cNvSpPr/>
            <p:nvPr/>
          </p:nvSpPr>
          <p:spPr bwMode="auto">
            <a:xfrm>
              <a:off x="7333621" y="2098719"/>
              <a:ext cx="563312" cy="553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TextBox 35"/>
            <p:cNvSpPr txBox="1">
              <a:spLocks noChangeArrowheads="1"/>
            </p:cNvSpPr>
            <p:nvPr/>
          </p:nvSpPr>
          <p:spPr bwMode="auto">
            <a:xfrm>
              <a:off x="7409932" y="2066572"/>
              <a:ext cx="364617" cy="253982"/>
            </a:xfrm>
            <a:prstGeom prst="rect">
              <a:avLst/>
            </a:prstGeom>
            <a:noFill/>
            <a:ln w="9525">
              <a:noFill/>
              <a:miter lim="800000"/>
              <a:headEnd/>
              <a:tailEnd/>
            </a:ln>
          </p:spPr>
          <p:txBody>
            <a:bodyPr wrap="none">
              <a:spAutoFit/>
            </a:bodyPr>
            <a:lstStyle/>
            <a:p>
              <a:r>
                <a:rPr lang="en-US" sz="1600" b="1" dirty="0">
                  <a:latin typeface="Calibri" pitchFamily="34" charset="0"/>
                </a:rPr>
                <a:t>VM</a:t>
              </a:r>
            </a:p>
          </p:txBody>
        </p:sp>
        <p:pic>
          <p:nvPicPr>
            <p:cNvPr id="42" name="Picture 11"/>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99673" y="2301105"/>
              <a:ext cx="231208" cy="31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03809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6263479" y="2905278"/>
            <a:ext cx="5389545" cy="2961487"/>
          </a:xfrm>
          <a:prstGeom prst="roundRect">
            <a:avLst/>
          </a:prstGeom>
          <a:gradFill flip="none" rotWithShape="1">
            <a:gsLst>
              <a:gs pos="57000">
                <a:schemeClr val="bg1"/>
              </a:gs>
              <a:gs pos="100000">
                <a:schemeClr val="accent6">
                  <a:lumMod val="45000"/>
                  <a:lumOff val="55000"/>
                </a:schemeClr>
              </a:gs>
            </a:gsLst>
            <a:lin ang="2700000" scaled="1"/>
            <a:tileRect/>
          </a:gra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dirty="0">
              <a:latin typeface="Arial" pitchFamily="34" charset="0"/>
            </a:endParaRPr>
          </a:p>
        </p:txBody>
      </p:sp>
      <p:sp>
        <p:nvSpPr>
          <p:cNvPr id="27" name="Rounded Rectangle 26"/>
          <p:cNvSpPr/>
          <p:nvPr/>
        </p:nvSpPr>
        <p:spPr bwMode="auto">
          <a:xfrm>
            <a:off x="620016" y="2905278"/>
            <a:ext cx="5389545" cy="2961487"/>
          </a:xfrm>
          <a:prstGeom prst="roundRect">
            <a:avLst/>
          </a:prstGeom>
          <a:gradFill flip="none" rotWithShape="1">
            <a:gsLst>
              <a:gs pos="57000">
                <a:schemeClr val="bg1"/>
              </a:gs>
              <a:gs pos="100000">
                <a:schemeClr val="accent6">
                  <a:lumMod val="45000"/>
                  <a:lumOff val="55000"/>
                </a:schemeClr>
              </a:gs>
            </a:gsLst>
            <a:lin ang="2700000" scaled="1"/>
            <a:tileRect/>
          </a:gra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dirty="0">
              <a:latin typeface="Arial" pitchFamily="34" charset="0"/>
            </a:endParaRPr>
          </a:p>
        </p:txBody>
      </p:sp>
      <p:sp>
        <p:nvSpPr>
          <p:cNvPr id="15362" name="Title 1"/>
          <p:cNvSpPr>
            <a:spLocks noGrp="1"/>
          </p:cNvSpPr>
          <p:nvPr>
            <p:ph type="title"/>
          </p:nvPr>
        </p:nvSpPr>
        <p:spPr/>
        <p:txBody>
          <a:bodyPr/>
          <a:lstStyle/>
          <a:p>
            <a:r>
              <a:rPr lang="en-US" dirty="0"/>
              <a:t>Creating an SSH Key </a:t>
            </a:r>
            <a:r>
              <a:rPr lang="en-US" dirty="0" smtClean="0"/>
              <a:t>Pair</a:t>
            </a:r>
            <a:br>
              <a:rPr lang="en-US" dirty="0" smtClean="0"/>
            </a:br>
            <a:endParaRPr lang="en-US" altLang="es-MX" dirty="0"/>
          </a:p>
        </p:txBody>
      </p:sp>
      <p:sp>
        <p:nvSpPr>
          <p:cNvPr id="9219" name="Content Placeholder 9"/>
          <p:cNvSpPr>
            <a:spLocks noGrp="1"/>
          </p:cNvSpPr>
          <p:nvPr>
            <p:ph idx="1"/>
          </p:nvPr>
        </p:nvSpPr>
        <p:spPr>
          <a:xfrm>
            <a:off x="622138" y="1242485"/>
            <a:ext cx="10944549" cy="1234519"/>
          </a:xfrm>
        </p:spPr>
        <p:txBody>
          <a:bodyPr>
            <a:normAutofit lnSpcReduction="10000"/>
          </a:bodyPr>
          <a:lstStyle/>
          <a:p>
            <a:r>
              <a:rPr lang="en-US" dirty="0"/>
              <a:t>Perform one of the following:</a:t>
            </a:r>
          </a:p>
          <a:p>
            <a:pPr lvl="1"/>
            <a:r>
              <a:rPr lang="en-US" dirty="0"/>
              <a:t>Generate an SSH key pair as part of the database deployment creation.</a:t>
            </a:r>
          </a:p>
          <a:p>
            <a:pPr lvl="1"/>
            <a:r>
              <a:rPr lang="en-US" dirty="0"/>
              <a:t>Create an SSH key pair before creating your database deployment.</a:t>
            </a:r>
          </a:p>
        </p:txBody>
      </p:sp>
      <p:sp>
        <p:nvSpPr>
          <p:cNvPr id="13" name="TextBox 14"/>
          <p:cNvSpPr txBox="1">
            <a:spLocks noChangeArrowheads="1"/>
          </p:cNvSpPr>
          <p:nvPr/>
        </p:nvSpPr>
        <p:spPr bwMode="auto">
          <a:xfrm>
            <a:off x="2837085" y="3570626"/>
            <a:ext cx="3015312" cy="1631206"/>
          </a:xfrm>
          <a:prstGeom prst="rect">
            <a:avLst/>
          </a:prstGeom>
          <a:noFill/>
          <a:ln w="9525">
            <a:noFill/>
            <a:miter lim="800000"/>
            <a:headEnd/>
            <a:tailEnd/>
          </a:ln>
        </p:spPr>
        <p:txBody>
          <a:bodyPr wrap="square" lIns="91428" tIns="45715" rIns="91428" bIns="45715">
            <a:spAutoFit/>
          </a:bodyPr>
          <a:lstStyle/>
          <a:p>
            <a:r>
              <a:rPr lang="en-US" sz="2000" b="1" dirty="0">
                <a:latin typeface="Calibri" pitchFamily="34" charset="0"/>
              </a:rPr>
              <a:t>OPTIONAL: Generate and store a </a:t>
            </a:r>
            <a:r>
              <a:rPr lang="en-US" sz="2000" b="1" dirty="0">
                <a:solidFill>
                  <a:srgbClr val="FF0000"/>
                </a:solidFill>
                <a:latin typeface="Calibri" pitchFamily="34" charset="0"/>
              </a:rPr>
              <a:t>private</a:t>
            </a:r>
            <a:r>
              <a:rPr lang="en-US" sz="2000" b="1" dirty="0">
                <a:latin typeface="Calibri" pitchFamily="34" charset="0"/>
              </a:rPr>
              <a:t> and </a:t>
            </a:r>
            <a:r>
              <a:rPr lang="en-US" sz="2000" b="1" dirty="0">
                <a:solidFill>
                  <a:srgbClr val="00B050"/>
                </a:solidFill>
                <a:latin typeface="Calibri" pitchFamily="34" charset="0"/>
              </a:rPr>
              <a:t>public</a:t>
            </a:r>
            <a:r>
              <a:rPr lang="en-US" sz="2000" b="1" dirty="0">
                <a:latin typeface="Calibri" pitchFamily="34" charset="0"/>
              </a:rPr>
              <a:t> key pair on a local PC by using the PuTTY keygen utility  or on Linux.</a:t>
            </a:r>
          </a:p>
        </p:txBody>
      </p:sp>
      <p:sp>
        <p:nvSpPr>
          <p:cNvPr id="14" name="TextBox 19"/>
          <p:cNvSpPr txBox="1">
            <a:spLocks noChangeArrowheads="1"/>
          </p:cNvSpPr>
          <p:nvPr/>
        </p:nvSpPr>
        <p:spPr bwMode="auto">
          <a:xfrm>
            <a:off x="8575358" y="3262930"/>
            <a:ext cx="2903052" cy="2246759"/>
          </a:xfrm>
          <a:prstGeom prst="rect">
            <a:avLst/>
          </a:prstGeom>
          <a:noFill/>
          <a:ln w="9525">
            <a:noFill/>
            <a:miter lim="800000"/>
            <a:headEnd/>
            <a:tailEnd/>
          </a:ln>
        </p:spPr>
        <p:txBody>
          <a:bodyPr wrap="square" lIns="91428" tIns="45715" rIns="91428" bIns="45715">
            <a:spAutoFit/>
          </a:bodyPr>
          <a:lstStyle/>
          <a:p>
            <a:r>
              <a:rPr lang="en-US" sz="2000" b="1" dirty="0">
                <a:latin typeface="Calibri" pitchFamily="34" charset="0"/>
              </a:rPr>
              <a:t>Create the Database Cloud Service Database deployment, developing the keys as part of the deployment creation, or provide the pre-created </a:t>
            </a:r>
            <a:r>
              <a:rPr lang="en-US" sz="2000" b="1" dirty="0">
                <a:solidFill>
                  <a:srgbClr val="00B050"/>
                </a:solidFill>
                <a:latin typeface="Calibri" pitchFamily="34" charset="0"/>
              </a:rPr>
              <a:t>public</a:t>
            </a:r>
            <a:r>
              <a:rPr lang="en-US" sz="2000" b="1" dirty="0">
                <a:latin typeface="Calibri" pitchFamily="34" charset="0"/>
              </a:rPr>
              <a:t> key.</a:t>
            </a:r>
          </a:p>
        </p:txBody>
      </p:sp>
      <p:sp>
        <p:nvSpPr>
          <p:cNvPr id="15" name="Oval 144"/>
          <p:cNvSpPr>
            <a:spLocks noChangeArrowheads="1"/>
          </p:cNvSpPr>
          <p:nvPr/>
        </p:nvSpPr>
        <p:spPr bwMode="blackWhite">
          <a:xfrm>
            <a:off x="567708" y="2869011"/>
            <a:ext cx="414337"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en-US" sz="2133" b="1" dirty="0">
                <a:solidFill>
                  <a:schemeClr val="bg1"/>
                </a:solidFill>
              </a:rPr>
              <a:t>1</a:t>
            </a:r>
          </a:p>
        </p:txBody>
      </p:sp>
      <p:sp>
        <p:nvSpPr>
          <p:cNvPr id="16" name="Oval 145"/>
          <p:cNvSpPr>
            <a:spLocks noChangeArrowheads="1"/>
          </p:cNvSpPr>
          <p:nvPr/>
        </p:nvSpPr>
        <p:spPr bwMode="blackWhite">
          <a:xfrm>
            <a:off x="6148386" y="2869011"/>
            <a:ext cx="411162" cy="414229"/>
          </a:xfrm>
          <a:prstGeom prst="ellipse">
            <a:avLst/>
          </a:prstGeom>
          <a:gradFill>
            <a:gsLst>
              <a:gs pos="0">
                <a:srgbClr val="80BE88"/>
              </a:gs>
              <a:gs pos="36000">
                <a:srgbClr val="5B5B5B"/>
              </a:gs>
              <a:gs pos="85000">
                <a:srgbClr val="73916A"/>
              </a:gs>
            </a:gsLst>
            <a:lin ang="5400000" scaled="0"/>
          </a:gradFill>
          <a:ln w="28575">
            <a:gradFill>
              <a:gsLst>
                <a:gs pos="0">
                  <a:srgbClr val="5B5B5B"/>
                </a:gs>
                <a:gs pos="50000">
                  <a:srgbClr val="73916A"/>
                </a:gs>
                <a:gs pos="100000">
                  <a:srgbClr val="80BE88"/>
                </a:gs>
              </a:gsLst>
              <a:lin ang="5400000" scaled="0"/>
            </a:gradFill>
            <a:round/>
            <a:headEnd/>
            <a:tailEnd/>
          </a:ln>
        </p:spPr>
        <p:txBody>
          <a:bodyPr wrap="none" lIns="61368" tIns="61368" rIns="61368" bIns="61368" anchor="ctr"/>
          <a:lstStyle/>
          <a:p>
            <a:pPr algn="ctr" defTabSz="1096159" eaLnBrk="0" hangingPunct="0">
              <a:lnSpc>
                <a:spcPct val="95000"/>
              </a:lnSpc>
            </a:pPr>
            <a:r>
              <a:rPr lang="en-US" sz="2133" b="1" dirty="0">
                <a:solidFill>
                  <a:schemeClr val="bg1"/>
                </a:solidFill>
              </a:rPr>
              <a:t>2</a:t>
            </a:r>
          </a:p>
        </p:txBody>
      </p:sp>
      <p:sp>
        <p:nvSpPr>
          <p:cNvPr id="21" name="TextBox 18"/>
          <p:cNvSpPr txBox="1">
            <a:spLocks noChangeArrowheads="1"/>
          </p:cNvSpPr>
          <p:nvPr/>
        </p:nvSpPr>
        <p:spPr bwMode="auto">
          <a:xfrm>
            <a:off x="1250105" y="3162975"/>
            <a:ext cx="1056828" cy="400110"/>
          </a:xfrm>
          <a:prstGeom prst="rect">
            <a:avLst/>
          </a:prstGeom>
          <a:noFill/>
          <a:ln w="9525">
            <a:noFill/>
            <a:miter lim="800000"/>
            <a:headEnd/>
            <a:tailEnd/>
          </a:ln>
        </p:spPr>
        <p:txBody>
          <a:bodyPr wrap="none">
            <a:spAutoFit/>
          </a:bodyPr>
          <a:lstStyle/>
          <a:p>
            <a:r>
              <a:rPr lang="en-US" sz="2000" b="1" dirty="0">
                <a:solidFill>
                  <a:srgbClr val="0070C0"/>
                </a:solidFill>
                <a:latin typeface="Calibri" pitchFamily="34" charset="0"/>
              </a:rPr>
              <a:t>Local PC</a:t>
            </a:r>
          </a:p>
        </p:txBody>
      </p:sp>
      <p:sp>
        <p:nvSpPr>
          <p:cNvPr id="17" name="TextBox 45"/>
          <p:cNvSpPr txBox="1">
            <a:spLocks noChangeArrowheads="1"/>
          </p:cNvSpPr>
          <p:nvPr/>
        </p:nvSpPr>
        <p:spPr bwMode="auto">
          <a:xfrm>
            <a:off x="6817260" y="3162975"/>
            <a:ext cx="1521442" cy="400110"/>
          </a:xfrm>
          <a:prstGeom prst="rect">
            <a:avLst/>
          </a:prstGeom>
          <a:noFill/>
          <a:ln w="9525">
            <a:noFill/>
            <a:miter lim="800000"/>
            <a:headEnd/>
            <a:tailEnd/>
          </a:ln>
        </p:spPr>
        <p:txBody>
          <a:bodyPr wrap="none">
            <a:spAutoFit/>
          </a:bodyPr>
          <a:lstStyle/>
          <a:p>
            <a:pPr algn="ctr"/>
            <a:r>
              <a:rPr lang="en-US" sz="2000" b="1" dirty="0">
                <a:solidFill>
                  <a:srgbClr val="0070C0"/>
                </a:solidFill>
                <a:latin typeface="Calibri" pitchFamily="34" charset="0"/>
              </a:rPr>
              <a:t>Cloud server</a:t>
            </a:r>
          </a:p>
        </p:txBody>
      </p:sp>
      <p:grpSp>
        <p:nvGrpSpPr>
          <p:cNvPr id="29" name="Group 28"/>
          <p:cNvGrpSpPr/>
          <p:nvPr/>
        </p:nvGrpSpPr>
        <p:grpSpPr>
          <a:xfrm>
            <a:off x="6698376" y="3562921"/>
            <a:ext cx="1759208" cy="1423617"/>
            <a:chOff x="8429753" y="2770727"/>
            <a:chExt cx="1759209" cy="1423988"/>
          </a:xfrm>
        </p:grpSpPr>
        <p:pic>
          <p:nvPicPr>
            <p:cNvPr id="30" name="Picture 46"/>
            <p:cNvPicPr>
              <a:picLocks noChangeAspect="1"/>
            </p:cNvPicPr>
            <p:nvPr/>
          </p:nvPicPr>
          <p:blipFill rotWithShape="1">
            <a:blip r:embed="rId4" cstate="print"/>
            <a:srcRect l="11838" r="5133"/>
            <a:stretch/>
          </p:blipFill>
          <p:spPr bwMode="auto">
            <a:xfrm>
              <a:off x="8429753" y="2882360"/>
              <a:ext cx="1759209" cy="1052072"/>
            </a:xfrm>
            <a:prstGeom prst="rect">
              <a:avLst/>
            </a:prstGeom>
            <a:noFill/>
            <a:ln w="9525">
              <a:noFill/>
              <a:miter lim="800000"/>
              <a:headEnd/>
              <a:tailEnd/>
            </a:ln>
          </p:spPr>
        </p:pic>
        <p:pic>
          <p:nvPicPr>
            <p:cNvPr id="31" name="Picture 32" descr="exadata machine 2.jpg"/>
            <p:cNvPicPr>
              <a:picLocks noChangeAspect="1"/>
            </p:cNvPicPr>
            <p:nvPr/>
          </p:nvPicPr>
          <p:blipFill>
            <a:blip r:embed="rId5" cstate="print"/>
            <a:srcRect l="27692" t="3496" r="26923"/>
            <a:stretch>
              <a:fillRect/>
            </a:stretch>
          </p:blipFill>
          <p:spPr bwMode="auto">
            <a:xfrm>
              <a:off x="8846788" y="2770727"/>
              <a:ext cx="608013" cy="1423988"/>
            </a:xfrm>
            <a:prstGeom prst="rect">
              <a:avLst/>
            </a:prstGeom>
            <a:noFill/>
            <a:ln w="9525">
              <a:noFill/>
              <a:miter lim="800000"/>
              <a:headEnd/>
              <a:tailEnd/>
            </a:ln>
          </p:spPr>
        </p:pic>
      </p:grpSp>
      <p:grpSp>
        <p:nvGrpSpPr>
          <p:cNvPr id="4" name="Group 3"/>
          <p:cNvGrpSpPr/>
          <p:nvPr/>
        </p:nvGrpSpPr>
        <p:grpSpPr>
          <a:xfrm>
            <a:off x="986692" y="3688654"/>
            <a:ext cx="1572296" cy="1162376"/>
            <a:chOff x="1076049" y="2462401"/>
            <a:chExt cx="1179529" cy="872009"/>
          </a:xfrm>
        </p:grpSpPr>
        <p:pic>
          <p:nvPicPr>
            <p:cNvPr id="36"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flipH="1">
              <a:off x="1707940" y="2462401"/>
              <a:ext cx="547638" cy="84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076049" y="2553674"/>
              <a:ext cx="755460" cy="78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p:cNvGrpSpPr/>
          <p:nvPr/>
        </p:nvGrpSpPr>
        <p:grpSpPr>
          <a:xfrm>
            <a:off x="7442470" y="3840553"/>
            <a:ext cx="750887" cy="780847"/>
            <a:chOff x="7333621" y="2066572"/>
            <a:chExt cx="563312" cy="585788"/>
          </a:xfrm>
        </p:grpSpPr>
        <p:sp>
          <p:nvSpPr>
            <p:cNvPr id="42" name="Rounded Rectangle 41"/>
            <p:cNvSpPr/>
            <p:nvPr/>
          </p:nvSpPr>
          <p:spPr bwMode="auto">
            <a:xfrm>
              <a:off x="7333621" y="2098719"/>
              <a:ext cx="563312" cy="553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TextBox 35"/>
            <p:cNvSpPr txBox="1">
              <a:spLocks noChangeArrowheads="1"/>
            </p:cNvSpPr>
            <p:nvPr/>
          </p:nvSpPr>
          <p:spPr bwMode="auto">
            <a:xfrm>
              <a:off x="7409932" y="2066572"/>
              <a:ext cx="364617" cy="253982"/>
            </a:xfrm>
            <a:prstGeom prst="rect">
              <a:avLst/>
            </a:prstGeom>
            <a:noFill/>
            <a:ln w="9525">
              <a:noFill/>
              <a:miter lim="800000"/>
              <a:headEnd/>
              <a:tailEnd/>
            </a:ln>
          </p:spPr>
          <p:txBody>
            <a:bodyPr wrap="none">
              <a:spAutoFit/>
            </a:bodyPr>
            <a:lstStyle/>
            <a:p>
              <a:r>
                <a:rPr lang="en-US" sz="1600" b="1" dirty="0">
                  <a:latin typeface="Calibri" pitchFamily="34" charset="0"/>
                </a:rPr>
                <a:t>VM</a:t>
              </a:r>
            </a:p>
          </p:txBody>
        </p:sp>
        <p:pic>
          <p:nvPicPr>
            <p:cNvPr id="44" name="Picture 1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9673" y="2301105"/>
              <a:ext cx="231208" cy="31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 name="Pictur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9900000">
            <a:off x="999339" y="4959016"/>
            <a:ext cx="731330" cy="731330"/>
          </a:xfrm>
          <a:prstGeom prst="rect">
            <a:avLst/>
          </a:prstGeom>
        </p:spPr>
      </p:pic>
      <p:pic>
        <p:nvPicPr>
          <p:cNvPr id="46" name="Pictur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9900000">
            <a:off x="1737215" y="4959016"/>
            <a:ext cx="731330" cy="731330"/>
          </a:xfrm>
          <a:prstGeom prst="rect">
            <a:avLst/>
          </a:prstGeom>
        </p:spPr>
      </p:pic>
      <p:pic>
        <p:nvPicPr>
          <p:cNvPr id="47" name="Picture 4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9900000">
            <a:off x="7178527" y="4959017"/>
            <a:ext cx="731330" cy="731330"/>
          </a:xfrm>
          <a:prstGeom prst="rect">
            <a:avLst/>
          </a:prstGeom>
        </p:spPr>
      </p:pic>
    </p:spTree>
    <p:custDataLst>
      <p:tags r:id="rId1"/>
    </p:custDataLst>
    <p:extLst>
      <p:ext uri="{BB962C8B-B14F-4D97-AF65-F5344CB8AC3E}">
        <p14:creationId xmlns:p14="http://schemas.microsoft.com/office/powerpoint/2010/main" val="27361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462074" y="584941"/>
            <a:ext cx="1422030" cy="711015"/>
          </a:xfrm>
          <a:prstGeom prst="rect">
            <a:avLst/>
          </a:prstGeom>
          <a:solidFill>
            <a:schemeClr val="bg1"/>
          </a:solidFill>
          <a:ln w="28575" cap="flat" cmpd="sng" algn="ctr">
            <a:solidFill>
              <a:schemeClr val="bg1"/>
            </a:solid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9218" name="Title 20"/>
          <p:cNvSpPr>
            <a:spLocks noGrp="1"/>
          </p:cNvSpPr>
          <p:nvPr>
            <p:ph type="title"/>
          </p:nvPr>
        </p:nvSpPr>
        <p:spPr>
          <a:xfrm>
            <a:off x="989012" y="188067"/>
            <a:ext cx="10057030" cy="396874"/>
          </a:xfrm>
        </p:spPr>
        <p:txBody>
          <a:bodyPr>
            <a:normAutofit fontScale="90000"/>
          </a:bodyPr>
          <a:lstStyle/>
          <a:p>
            <a:pPr eaLnBrk="1" hangingPunct="1"/>
            <a:r>
              <a:rPr lang="en-US" altLang="en-US" dirty="0"/>
              <a:t>Storage Used for Database Files</a:t>
            </a:r>
          </a:p>
        </p:txBody>
      </p:sp>
      <p:graphicFrame>
        <p:nvGraphicFramePr>
          <p:cNvPr id="5" name=" 1"/>
          <p:cNvGraphicFramePr>
            <a:graphicFrameLocks noGrp="1"/>
          </p:cNvGraphicFramePr>
          <p:nvPr>
            <p:extLst>
              <p:ext uri="{D42A27DB-BD31-4B8C-83A1-F6EECF244321}">
                <p14:modId xmlns:p14="http://schemas.microsoft.com/office/powerpoint/2010/main" val="1410322866"/>
              </p:ext>
            </p:extLst>
          </p:nvPr>
        </p:nvGraphicFramePr>
        <p:xfrm>
          <a:off x="1065966" y="929159"/>
          <a:ext cx="10056892" cy="4790416"/>
        </p:xfrm>
        <a:graphic>
          <a:graphicData uri="http://schemas.openxmlformats.org/drawingml/2006/table">
            <a:tbl>
              <a:tblPr firstRow="1" firstCol="1" bandRow="1">
                <a:tableStyleId>{5FD0F851-EC5A-4D38-B0AD-8093EC10F338}</a:tableStyleId>
              </a:tblPr>
              <a:tblGrid>
                <a:gridCol w="1980446">
                  <a:extLst>
                    <a:ext uri="{9D8B030D-6E8A-4147-A177-3AD203B41FA5}">
                      <a16:colId xmlns:a16="http://schemas.microsoft.com/office/drawing/2014/main" xmlns="" val="20000"/>
                    </a:ext>
                  </a:extLst>
                </a:gridCol>
                <a:gridCol w="8076446">
                  <a:extLst>
                    <a:ext uri="{9D8B030D-6E8A-4147-A177-3AD203B41FA5}">
                      <a16:colId xmlns:a16="http://schemas.microsoft.com/office/drawing/2014/main" xmlns="" val="20001"/>
                    </a:ext>
                  </a:extLst>
                </a:gridCol>
              </a:tblGrid>
              <a:tr h="50040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558CCD"/>
                          </a:solidFill>
                          <a:effectLst/>
                        </a:rPr>
                        <a:t>Storage Volume</a:t>
                      </a:r>
                      <a:endParaRPr kumimoji="0" lang="en-US" sz="18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558CCD"/>
                          </a:solidFill>
                          <a:effectLst/>
                        </a:rPr>
                        <a:t>Description</a:t>
                      </a:r>
                      <a:endParaRPr kumimoji="0" lang="en-US" sz="18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6919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effectLst/>
                          <a:latin typeface="Courier New" pitchFamily="49" charset="0"/>
                          <a:cs typeface="Courier New" pitchFamily="49" charset="0"/>
                        </a:rPr>
                        <a:t>bits</a:t>
                      </a:r>
                      <a:endParaRPr kumimoji="0" lang="en-US" sz="1800" b="0" i="0" u="none" strike="noStrike" cap="none" normalizeH="0" baseline="0" dirty="0">
                        <a:ln>
                          <a:noFill/>
                        </a:ln>
                        <a:solidFill>
                          <a:schemeClr val="tx1"/>
                        </a:solidFill>
                        <a:effectLst/>
                        <a:latin typeface="Courier New" pitchFamily="49" charset="0"/>
                        <a:cs typeface="Courier New" pitchFamily="49" charset="0"/>
                      </a:endParaRP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30 GB volume completely allocated to </a:t>
                      </a:r>
                      <a:r>
                        <a:rPr kumimoji="0" lang="en-US" sz="1800" b="0" i="0" u="none" strike="noStrike" cap="none" normalizeH="0" baseline="0" dirty="0">
                          <a:ln>
                            <a:noFill/>
                          </a:ln>
                          <a:solidFill>
                            <a:schemeClr val="tx1"/>
                          </a:solidFill>
                          <a:effectLst/>
                          <a:latin typeface="Courier New" pitchFamily="49" charset="0"/>
                          <a:cs typeface="Courier New" pitchFamily="49" charset="0"/>
                        </a:rPr>
                        <a:t>/u01</a:t>
                      </a:r>
                      <a:r>
                        <a:rPr kumimoji="0" lang="en-US" sz="1800" b="0" i="0" u="none" strike="noStrike" cap="none" normalizeH="0" baseline="0" dirty="0">
                          <a:ln>
                            <a:noFill/>
                          </a:ln>
                          <a:solidFill>
                            <a:schemeClr val="tx1"/>
                          </a:solidFill>
                          <a:effectLst/>
                          <a:latin typeface="Arial" pitchFamily="34" charset="0"/>
                        </a:rPr>
                        <a:t> on the compute node.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72392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boot</a:t>
                      </a:r>
                      <a:endParaRPr kumimoji="0" lang="en-US" sz="1800" b="0" i="0" u="none" strike="noStrike" cap="none" normalizeH="0" baseline="0" dirty="0">
                        <a:ln>
                          <a:noFill/>
                        </a:ln>
                        <a:solidFill>
                          <a:schemeClr val="tx1"/>
                        </a:solidFill>
                        <a:effectLst/>
                        <a:latin typeface="Courier New" pitchFamily="49" charset="0"/>
                        <a:cs typeface="Courier New" pitchFamily="49" charset="0"/>
                      </a:endParaRP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21 GB volume allocated to the following file system mounts on the virtual machine: </a:t>
                      </a:r>
                      <a:r>
                        <a:rPr kumimoji="0" lang="en-US" sz="1800" b="0" i="0" u="none" strike="noStrike" cap="none" normalizeH="0" baseline="0" dirty="0">
                          <a:ln>
                            <a:noFill/>
                          </a:ln>
                          <a:solidFill>
                            <a:schemeClr val="tx1"/>
                          </a:solidFill>
                          <a:effectLst/>
                          <a:latin typeface="Courier New" pitchFamily="49" charset="0"/>
                          <a:cs typeface="Courier New" pitchFamily="49" charset="0"/>
                        </a:rPr>
                        <a:t>/ </a:t>
                      </a:r>
                      <a:r>
                        <a:rPr kumimoji="0" lang="en-US" sz="1800" b="0" i="0" u="none" strike="noStrike" cap="none" normalizeH="0" baseline="0" dirty="0">
                          <a:ln>
                            <a:noFill/>
                          </a:ln>
                          <a:solidFill>
                            <a:schemeClr val="tx1"/>
                          </a:solidFill>
                          <a:effectLst/>
                          <a:latin typeface="Arial" pitchFamily="34" charset="0"/>
                        </a:rPr>
                        <a:t>(root), </a:t>
                      </a:r>
                      <a:r>
                        <a:rPr kumimoji="0" lang="en-US" sz="1800" b="0" i="0" u="none" strike="noStrike" cap="none" normalizeH="0" baseline="0" dirty="0">
                          <a:ln>
                            <a:noFill/>
                          </a:ln>
                          <a:solidFill>
                            <a:schemeClr val="tx1"/>
                          </a:solidFill>
                          <a:effectLst/>
                          <a:latin typeface="Courier New" pitchFamily="49" charset="0"/>
                          <a:cs typeface="Courier New" pitchFamily="49" charset="0"/>
                        </a:rPr>
                        <a:t>/boot</a:t>
                      </a:r>
                      <a:r>
                        <a:rPr kumimoji="0" lang="en-US" sz="1800" b="0" i="0" u="none" strike="noStrike" cap="none" normalizeH="0" baseline="0" dirty="0">
                          <a:ln>
                            <a:noFill/>
                          </a:ln>
                          <a:solidFill>
                            <a:schemeClr val="tx1"/>
                          </a:solidFill>
                          <a:effectLst/>
                          <a:latin typeface="Arial" pitchFamily="34" charset="0"/>
                        </a:rPr>
                        <a:t>, and swap space.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9786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data</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GB size equal to the value provided in the Usable Data Storage field during the database deployment creation process, with a minimum of 11 GB. This volume is completely allocated to </a:t>
                      </a:r>
                      <a:r>
                        <a:rPr kumimoji="0" lang="en-US" sz="1800" b="0" i="0" u="none" strike="noStrike" cap="none" normalizeH="0" baseline="0" dirty="0">
                          <a:ln>
                            <a:noFill/>
                          </a:ln>
                          <a:solidFill>
                            <a:schemeClr val="tx1"/>
                          </a:solidFill>
                          <a:effectLst/>
                          <a:latin typeface="Courier New" pitchFamily="49" charset="0"/>
                          <a:cs typeface="Courier New" pitchFamily="49" charset="0"/>
                        </a:rPr>
                        <a:t>/u02</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0" u="none" strike="noStrike" cap="none" normalizeH="0" baseline="0" dirty="0">
                          <a:ln>
                            <a:noFill/>
                          </a:ln>
                          <a:solidFill>
                            <a:schemeClr val="tx1"/>
                          </a:solidFill>
                          <a:effectLst/>
                          <a:latin typeface="Arial" pitchFamily="34" charset="0"/>
                        </a:rPr>
                        <a:t>on the compute node.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123339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fra</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If backups are configured, GB size equal to 1.7 times the size of the </a:t>
                      </a:r>
                      <a:r>
                        <a:rPr kumimoji="0" lang="en-US" sz="1800" b="0" i="0" u="none" strike="noStrike" cap="none" normalizeH="0" baseline="0" dirty="0">
                          <a:ln>
                            <a:noFill/>
                          </a:ln>
                          <a:solidFill>
                            <a:schemeClr val="tx1"/>
                          </a:solidFill>
                          <a:effectLst/>
                          <a:latin typeface="Courier New" pitchFamily="49" charset="0"/>
                          <a:cs typeface="Courier New" pitchFamily="49" charset="0"/>
                        </a:rPr>
                        <a:t>data</a:t>
                      </a:r>
                      <a:r>
                        <a:rPr kumimoji="0" lang="en-US" sz="1800" b="0" i="0" u="none" strike="noStrike" cap="none" normalizeH="0" baseline="0" dirty="0">
                          <a:ln>
                            <a:noFill/>
                          </a:ln>
                          <a:solidFill>
                            <a:schemeClr val="tx1"/>
                          </a:solidFill>
                          <a:effectLst/>
                          <a:latin typeface="Arial" pitchFamily="34" charset="0"/>
                        </a:rPr>
                        <a:t> volume. If backups are not configured, GB size equal to 0.1 times the size of the </a:t>
                      </a:r>
                      <a:r>
                        <a:rPr kumimoji="0" lang="en-US" sz="1800" b="0" i="0" u="none" strike="noStrike" cap="none" normalizeH="0" baseline="0" dirty="0">
                          <a:ln>
                            <a:noFill/>
                          </a:ln>
                          <a:solidFill>
                            <a:schemeClr val="tx1"/>
                          </a:solidFill>
                          <a:effectLst/>
                          <a:latin typeface="Courier New" pitchFamily="49" charset="0"/>
                          <a:cs typeface="Courier New" pitchFamily="49" charset="0"/>
                        </a:rPr>
                        <a:t>data</a:t>
                      </a:r>
                      <a:r>
                        <a:rPr kumimoji="0" lang="en-US" sz="1800" b="0" i="0" u="none" strike="noStrike" cap="none" normalizeH="0" baseline="0" dirty="0">
                          <a:ln>
                            <a:noFill/>
                          </a:ln>
                          <a:solidFill>
                            <a:schemeClr val="tx1"/>
                          </a:solidFill>
                          <a:effectLst/>
                          <a:latin typeface="Arial" pitchFamily="34" charset="0"/>
                        </a:rPr>
                        <a:t> volume, with a minimum of 7 GB. This volume is completely allocated to </a:t>
                      </a:r>
                      <a:r>
                        <a:rPr kumimoji="0" lang="en-US" sz="1800" b="0" i="0" u="none" strike="noStrike" cap="none" normalizeH="0" baseline="0" dirty="0">
                          <a:ln>
                            <a:noFill/>
                          </a:ln>
                          <a:solidFill>
                            <a:schemeClr val="tx1"/>
                          </a:solidFill>
                          <a:effectLst/>
                          <a:latin typeface="Courier New" pitchFamily="49" charset="0"/>
                          <a:cs typeface="Courier New" pitchFamily="49" charset="0"/>
                        </a:rPr>
                        <a:t>/u03</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0" u="none" strike="noStrike" cap="none" normalizeH="0" baseline="0" dirty="0">
                          <a:ln>
                            <a:noFill/>
                          </a:ln>
                          <a:solidFill>
                            <a:schemeClr val="tx1"/>
                          </a:solidFill>
                          <a:effectLst/>
                          <a:latin typeface="Arial" pitchFamily="34" charset="0"/>
                        </a:rPr>
                        <a:t>on the compute node.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4"/>
                  </a:ext>
                </a:extLst>
              </a:tr>
              <a:tr h="5540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redo</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chemeClr val="tx1"/>
                          </a:solidFill>
                          <a:effectLst/>
                          <a:latin typeface="Arial" pitchFamily="34" charset="0"/>
                        </a:rPr>
                        <a:t>10 GB volume completely allocated to </a:t>
                      </a:r>
                      <a:r>
                        <a:rPr kumimoji="0" lang="en-US" sz="1800" b="0" i="0" u="none" strike="noStrike" cap="none" normalizeH="0" baseline="0" dirty="0">
                          <a:ln>
                            <a:noFill/>
                          </a:ln>
                          <a:solidFill>
                            <a:schemeClr val="tx1"/>
                          </a:solidFill>
                          <a:effectLst/>
                          <a:latin typeface="Courier New" pitchFamily="49" charset="0"/>
                          <a:cs typeface="Courier New" pitchFamily="49" charset="0"/>
                        </a:rPr>
                        <a:t>/u04</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0" u="none" strike="noStrike" cap="none" normalizeH="0" baseline="0" dirty="0">
                          <a:ln>
                            <a:noFill/>
                          </a:ln>
                          <a:solidFill>
                            <a:schemeClr val="tx1"/>
                          </a:solidFill>
                          <a:effectLst/>
                          <a:latin typeface="Arial" pitchFamily="34" charset="0"/>
                        </a:rPr>
                        <a:t>on the compute node.</a:t>
                      </a:r>
                    </a:p>
                  </a:txBody>
                  <a:tcPr marL="121888" marR="121888" marT="121888" marB="121888"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464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1673101"/>
          </a:xfrm>
        </p:spPr>
        <p:txBody>
          <a:bodyPr/>
          <a:lstStyle/>
          <a:p>
            <a:r>
              <a:rPr lang="en-US" dirty="0"/>
              <a:t>In this lesson, you should have learned how to:</a:t>
            </a:r>
          </a:p>
          <a:p>
            <a:pPr lvl="1"/>
            <a:r>
              <a:rPr lang="en-US" dirty="0"/>
              <a:t>Create a DBCS database deployment</a:t>
            </a:r>
          </a:p>
          <a:p>
            <a:pPr lvl="1"/>
            <a:r>
              <a:rPr lang="en-US" dirty="0"/>
              <a:t>Describe how an SSH key pair is used in authentication</a:t>
            </a:r>
          </a:p>
          <a:p>
            <a:pPr lvl="1"/>
            <a:r>
              <a:rPr lang="en-US" dirty="0"/>
              <a:t>Explain how storage volumes are allocated for a DBCS database deployment</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4: Overview</a:t>
            </a:r>
          </a:p>
        </p:txBody>
      </p:sp>
      <p:sp>
        <p:nvSpPr>
          <p:cNvPr id="28675" name="Rectangle 18"/>
          <p:cNvSpPr>
            <a:spLocks noGrp="1" noChangeArrowheads="1"/>
          </p:cNvSpPr>
          <p:nvPr>
            <p:ph idx="1"/>
          </p:nvPr>
        </p:nvSpPr>
        <p:spPr>
          <a:xfrm>
            <a:off x="622138" y="1242485"/>
            <a:ext cx="10944549" cy="357356"/>
          </a:xfrm>
        </p:spPr>
        <p:txBody>
          <a:bodyPr>
            <a:normAutofit fontScale="92500" lnSpcReduction="20000"/>
          </a:bodyPr>
          <a:lstStyle/>
          <a:p>
            <a:pPr lvl="1">
              <a:buClr>
                <a:schemeClr val="accent1"/>
              </a:buClr>
            </a:pPr>
            <a:r>
              <a:rPr lang="en-US" dirty="0"/>
              <a:t>4-1: Creating a Database Deployment</a:t>
            </a:r>
          </a:p>
        </p:txBody>
      </p:sp>
    </p:spTree>
    <p:custDataLst>
      <p:tags r:id="rId1"/>
    </p:custData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TotalTime>
  <Words>864</Words>
  <Application>Microsoft Office PowerPoint</Application>
  <PresentationFormat>Custom</PresentationFormat>
  <Paragraphs>98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Creating DBCS Database Deployments</vt:lpstr>
      <vt:lpstr>Objectives</vt:lpstr>
      <vt:lpstr>Automated Database Provisioning</vt:lpstr>
      <vt:lpstr>Creating a Database Deployment </vt:lpstr>
      <vt:lpstr>How SSH Key Pairs Are Used</vt:lpstr>
      <vt:lpstr>Creating an SSH Key Pair </vt:lpstr>
      <vt:lpstr>Storage Used for Database Files</vt:lpstr>
      <vt:lpstr>Summary</vt:lpstr>
      <vt:lpstr>Practice 4: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22</cp:revision>
  <cp:lastPrinted>2002-03-28T23:57:22Z</cp:lastPrinted>
  <dcterms:created xsi:type="dcterms:W3CDTF">2017-12-14T14:58:14Z</dcterms:created>
  <dcterms:modified xsi:type="dcterms:W3CDTF">2021-01-06T18:32:32Z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