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6"/>
  </p:notesMasterIdLst>
  <p:handoutMasterIdLst>
    <p:handoutMasterId r:id="rId17"/>
  </p:handoutMasterIdLst>
  <p:sldIdLst>
    <p:sldId id="259" r:id="rId2"/>
    <p:sldId id="261" r:id="rId3"/>
    <p:sldId id="283" r:id="rId4"/>
    <p:sldId id="262" r:id="rId5"/>
    <p:sldId id="287" r:id="rId6"/>
    <p:sldId id="288" r:id="rId7"/>
    <p:sldId id="284" r:id="rId8"/>
    <p:sldId id="289" r:id="rId9"/>
    <p:sldId id="285" r:id="rId10"/>
    <p:sldId id="290" r:id="rId11"/>
    <p:sldId id="291" r:id="rId12"/>
    <p:sldId id="286" r:id="rId13"/>
    <p:sldId id="275" r:id="rId14"/>
    <p:sldId id="276" r:id="rId15"/>
  </p:sldIdLst>
  <p:sldSz cx="12188825" cy="6858000"/>
  <p:notesSz cx="6991350" cy="9282113"/>
  <p:custDataLst>
    <p:tags r:id="rId1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05" autoAdjust="0"/>
    <p:restoredTop sz="99275" autoAdjust="0"/>
  </p:normalViewPr>
  <p:slideViewPr>
    <p:cSldViewPr showGuides="1">
      <p:cViewPr varScale="1">
        <p:scale>
          <a:sx n="115" d="100"/>
          <a:sy n="115" d="100"/>
        </p:scale>
        <p:origin x="701" y="72"/>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10 -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You can create a PDB in a CDB by using the unplugging/plugging method.</a:t>
            </a:r>
          </a:p>
          <a:p>
            <a:pPr lvl="1"/>
            <a:r>
              <a:rPr lang="en-US" altLang="en-US" dirty="0"/>
              <a:t>Unplugging a PDB disassociates the PDB from a CDB. You unplug a PDB when you want to move the PDB to a different CDB or when you no longer want the PDB to be available.</a:t>
            </a:r>
          </a:p>
          <a:p>
            <a:pPr lvl="1"/>
            <a:r>
              <a:rPr lang="en-US" altLang="en-US" dirty="0"/>
              <a:t>The first step is to unplug </a:t>
            </a:r>
            <a:r>
              <a:rPr lang="en-US" altLang="en-US" dirty="0">
                <a:latin typeface="Courier New" panose="02070309020205020404" pitchFamily="49" charset="0"/>
                <a:cs typeface="Courier New" panose="02070309020205020404" pitchFamily="49" charset="0"/>
              </a:rPr>
              <a:t>PDB1</a:t>
            </a:r>
            <a:r>
              <a:rPr lang="en-US" altLang="en-US" dirty="0"/>
              <a:t> from </a:t>
            </a:r>
            <a:r>
              <a:rPr lang="en-US" altLang="en-US" dirty="0">
                <a:latin typeface="Courier New" panose="02070309020205020404" pitchFamily="49" charset="0"/>
                <a:cs typeface="Courier New" panose="02070309020205020404" pitchFamily="49" charset="0"/>
              </a:rPr>
              <a:t>CDB1</a:t>
            </a:r>
            <a:r>
              <a:rPr lang="en-US" altLang="en-US" dirty="0"/>
              <a:t>. The second step is to plug </a:t>
            </a:r>
            <a:r>
              <a:rPr lang="en-US" altLang="en-US" dirty="0">
                <a:latin typeface="Courier New" panose="02070309020205020404" pitchFamily="49" charset="0"/>
                <a:cs typeface="Courier New" panose="02070309020205020404" pitchFamily="49" charset="0"/>
              </a:rPr>
              <a:t>PDB1</a:t>
            </a:r>
            <a:r>
              <a:rPr lang="en-US" altLang="en-US" dirty="0"/>
              <a:t> into </a:t>
            </a:r>
            <a:r>
              <a:rPr lang="en-US" altLang="en-US" dirty="0">
                <a:latin typeface="Courier New" panose="02070309020205020404" pitchFamily="49" charset="0"/>
                <a:cs typeface="Courier New" panose="02070309020205020404" pitchFamily="49" charset="0"/>
              </a:rPr>
              <a:t>CDB2</a:t>
            </a:r>
            <a:r>
              <a:rPr lang="en-US" altLang="en-US" dirty="0"/>
              <a:t>.</a:t>
            </a:r>
          </a:p>
          <a:p>
            <a:pPr lvl="1"/>
            <a:r>
              <a:rPr lang="en-US" altLang="en-US" dirty="0"/>
              <a:t>To unplug </a:t>
            </a:r>
            <a:r>
              <a:rPr lang="en-US" altLang="en-US" dirty="0">
                <a:latin typeface="Courier New" panose="02070309020205020404" pitchFamily="49" charset="0"/>
                <a:cs typeface="Courier New" panose="02070309020205020404" pitchFamily="49" charset="0"/>
              </a:rPr>
              <a:t>PDB1</a:t>
            </a:r>
            <a:r>
              <a:rPr lang="en-US" altLang="en-US" dirty="0"/>
              <a:t> from </a:t>
            </a:r>
            <a:r>
              <a:rPr lang="en-US" altLang="en-US" dirty="0">
                <a:latin typeface="Courier New" panose="02070309020205020404" pitchFamily="49" charset="0"/>
                <a:cs typeface="Courier New" panose="02070309020205020404" pitchFamily="49" charset="0"/>
              </a:rPr>
              <a:t>CDB1</a:t>
            </a:r>
            <a:r>
              <a:rPr lang="en-US" altLang="en-US" dirty="0"/>
              <a:t>, first connect to the source CDB root and check that the PDB is closed by using the </a:t>
            </a:r>
            <a:r>
              <a:rPr lang="en-US" altLang="en-US" dirty="0">
                <a:latin typeface="Courier New" panose="02070309020205020404" pitchFamily="49" charset="0"/>
                <a:cs typeface="Courier New" panose="02070309020205020404" pitchFamily="49" charset="0"/>
              </a:rPr>
              <a:t>V$PDBS</a:t>
            </a:r>
            <a:r>
              <a:rPr lang="en-US" altLang="en-US" dirty="0"/>
              <a:t> view. Then use </a:t>
            </a:r>
            <a:r>
              <a:rPr lang="en-US" altLang="en-US" dirty="0">
                <a:latin typeface="Courier New" panose="02070309020205020404" pitchFamily="49" charset="0"/>
                <a:cs typeface="Courier New" panose="02070309020205020404" pitchFamily="49" charset="0"/>
              </a:rPr>
              <a:t>ALTER PLUGGABLE DATABASE </a:t>
            </a:r>
            <a:r>
              <a:rPr lang="en-US" altLang="en-US" dirty="0"/>
              <a:t>with the </a:t>
            </a:r>
            <a:r>
              <a:rPr lang="en-US" altLang="en-US" dirty="0">
                <a:latin typeface="Courier New" panose="02070309020205020404" pitchFamily="49" charset="0"/>
                <a:cs typeface="Courier New" panose="02070309020205020404" pitchFamily="49" charset="0"/>
              </a:rPr>
              <a:t>UNPLUG</a:t>
            </a:r>
            <a:r>
              <a:rPr lang="en-US" altLang="en-US" dirty="0"/>
              <a:t> clause to specify the database to unplug and the XML file to unplug it into. The </a:t>
            </a:r>
            <a:r>
              <a:rPr lang="en-US" altLang="en-US" dirty="0">
                <a:latin typeface="Courier New" panose="02070309020205020404" pitchFamily="49" charset="0"/>
                <a:cs typeface="Courier New" panose="02070309020205020404" pitchFamily="49" charset="0"/>
              </a:rPr>
              <a:t>STATUS</a:t>
            </a:r>
            <a:r>
              <a:rPr lang="en-US" altLang="en-US" dirty="0"/>
              <a:t> in </a:t>
            </a:r>
            <a:r>
              <a:rPr lang="en-US" altLang="en-US" dirty="0">
                <a:latin typeface="Courier New" panose="02070309020205020404" pitchFamily="49" charset="0"/>
                <a:cs typeface="Courier New" panose="02070309020205020404" pitchFamily="49" charset="0"/>
              </a:rPr>
              <a:t>CDB_PDBS</a:t>
            </a:r>
            <a:r>
              <a:rPr lang="en-US" altLang="en-US" dirty="0"/>
              <a:t> of the unplugged PDB is </a:t>
            </a:r>
            <a:r>
              <a:rPr lang="en-US" altLang="en-US" dirty="0">
                <a:latin typeface="Courier New" panose="02070309020205020404" pitchFamily="49" charset="0"/>
                <a:cs typeface="Courier New" panose="02070309020205020404" pitchFamily="49" charset="0"/>
              </a:rPr>
              <a:t>UNPLUGGED</a:t>
            </a:r>
            <a:r>
              <a:rPr lang="en-US" altLang="en-US" dirty="0"/>
              <a:t>. A PDB must be dropped from the CDB before it can be plugged back into the same CDB. If the PDB is plugged into another CDB, the PDB does not need to be dropped if the data files are copied. </a:t>
            </a:r>
          </a:p>
          <a:p>
            <a:pPr lvl="1"/>
            <a:r>
              <a:rPr lang="en-US" altLang="en-US" dirty="0"/>
              <a:t>Before plugging </a:t>
            </a:r>
            <a:r>
              <a:rPr lang="en-US" altLang="en-US" dirty="0">
                <a:latin typeface="Courier New" panose="02070309020205020404" pitchFamily="49" charset="0"/>
                <a:cs typeface="Courier New" panose="02070309020205020404" pitchFamily="49" charset="0"/>
              </a:rPr>
              <a:t>PDB1</a:t>
            </a:r>
            <a:r>
              <a:rPr lang="en-US" altLang="en-US" dirty="0"/>
              <a:t> into </a:t>
            </a:r>
            <a:r>
              <a:rPr lang="en-US" altLang="en-US" dirty="0">
                <a:latin typeface="Courier New" panose="02070309020205020404" pitchFamily="49" charset="0"/>
                <a:cs typeface="Courier New" panose="02070309020205020404" pitchFamily="49" charset="0"/>
              </a:rPr>
              <a:t>CDB2</a:t>
            </a:r>
            <a:r>
              <a:rPr lang="en-US" altLang="en-US" dirty="0"/>
              <a:t>, you can optionally check whether the unplugged PDB is compatible with </a:t>
            </a:r>
            <a:r>
              <a:rPr lang="en-US" altLang="en-US" dirty="0">
                <a:latin typeface="Courier New" panose="02070309020205020404" pitchFamily="49" charset="0"/>
                <a:cs typeface="Courier New" panose="02070309020205020404" pitchFamily="49" charset="0"/>
              </a:rPr>
              <a:t>CDB2</a:t>
            </a:r>
            <a:r>
              <a:rPr lang="en-US" altLang="en-US" dirty="0"/>
              <a:t> with the </a:t>
            </a:r>
            <a:r>
              <a:rPr lang="en-US" altLang="en-US" dirty="0">
                <a:latin typeface="Courier New" panose="02070309020205020404" pitchFamily="49" charset="0"/>
                <a:cs typeface="Courier New" panose="02070309020205020404" pitchFamily="49" charset="0"/>
              </a:rPr>
              <a:t>DBMS_PDB.CHECK_PLUG_COMPATIBILITY</a:t>
            </a:r>
            <a:r>
              <a:rPr lang="en-US" altLang="en-US" dirty="0"/>
              <a:t> function.</a:t>
            </a:r>
          </a:p>
          <a:p>
            <a:pPr lvl="1"/>
            <a:r>
              <a:rPr lang="en-US" altLang="en-US" dirty="0"/>
              <a:t>To plug </a:t>
            </a:r>
            <a:r>
              <a:rPr lang="en-US" altLang="en-US" dirty="0">
                <a:latin typeface="Courier New" panose="02070309020205020404" pitchFamily="49" charset="0"/>
                <a:cs typeface="Courier New" panose="02070309020205020404" pitchFamily="49" charset="0"/>
              </a:rPr>
              <a:t>PDB1</a:t>
            </a:r>
            <a:r>
              <a:rPr lang="en-US" altLang="en-US" dirty="0"/>
              <a:t> into </a:t>
            </a:r>
            <a:r>
              <a:rPr lang="en-US" altLang="en-US" dirty="0">
                <a:latin typeface="Courier New" panose="02070309020205020404" pitchFamily="49" charset="0"/>
                <a:cs typeface="Courier New" panose="02070309020205020404" pitchFamily="49" charset="0"/>
              </a:rPr>
              <a:t>CDB2</a:t>
            </a:r>
            <a:r>
              <a:rPr lang="en-US" altLang="en-US" dirty="0"/>
              <a:t>, connect to </a:t>
            </a:r>
            <a:r>
              <a:rPr lang="en-US" altLang="en-US" dirty="0">
                <a:latin typeface="Courier New" panose="02070309020205020404" pitchFamily="49" charset="0"/>
                <a:cs typeface="Courier New" panose="02070309020205020404" pitchFamily="49" charset="0"/>
              </a:rPr>
              <a:t>CDB2</a:t>
            </a:r>
            <a:r>
              <a:rPr lang="en-US" altLang="en-US" dirty="0"/>
              <a:t> root and use </a:t>
            </a:r>
            <a:r>
              <a:rPr lang="en-US" altLang="en-US" dirty="0">
                <a:latin typeface="Courier New" panose="02070309020205020404" pitchFamily="49" charset="0"/>
                <a:cs typeface="Courier New" panose="02070309020205020404" pitchFamily="49" charset="0"/>
              </a:rPr>
              <a:t>CREATE PLUGGABLE DATABASE pdb1 USING ’xmlfile1.xml’</a:t>
            </a:r>
            <a:r>
              <a:rPr lang="en-US" altLang="en-US" dirty="0"/>
              <a:t>. The last step is to open the PDB.</a:t>
            </a:r>
          </a:p>
        </p:txBody>
      </p:sp>
      <p:sp>
        <p:nvSpPr>
          <p:cNvPr id="3789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10 - </a:t>
            </a:r>
            <a:fld id="{FFB4E346-8B04-45F0-B8D9-AF6FD8F45B91}" type="slidenum">
              <a:rPr lang="en-US" altLang="en-US" smtClean="0"/>
              <a:t>10</a:t>
            </a:fld>
            <a:endParaRPr lang="en-US" altLang="en-US" dirty="0"/>
          </a:p>
        </p:txBody>
      </p:sp>
      <p:sp>
        <p:nvSpPr>
          <p:cNvPr id="37892" name="Slide Image Placeholder 7"/>
          <p:cNvSpPr>
            <a:spLocks noGrp="1" noRot="1" noChangeAspect="1" noTextEdit="1"/>
          </p:cNvSpPr>
          <p:nvPr>
            <p:ph type="sldImg"/>
          </p:nvPr>
        </p:nvSpPr>
        <p:spPr>
          <a:ln/>
        </p:spPr>
      </p:sp>
    </p:spTree>
    <p:extLst>
      <p:ext uri="{BB962C8B-B14F-4D97-AF65-F5344CB8AC3E}">
        <p14:creationId xmlns:p14="http://schemas.microsoft.com/office/powerpoint/2010/main" val="4251825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When a PDB is unplugged, all the data files associated with the PDB along with the PDB manifest must be copied or moved individually over to the remote server where it will be plugged into another CDB. You can choose to create a single PDB archive file, a compressed file with the </a:t>
            </a:r>
            <a:r>
              <a:rPr lang="en-US" altLang="en-US" dirty="0">
                <a:latin typeface="Courier New" panose="02070309020205020404" pitchFamily="49" charset="0"/>
                <a:cs typeface="Courier New" panose="02070309020205020404" pitchFamily="49" charset="0"/>
              </a:rPr>
              <a:t>.pdb</a:t>
            </a:r>
            <a:r>
              <a:rPr lang="en-US" altLang="en-US" dirty="0">
                <a:cs typeface="Arial" panose="020B0604020202020204" pitchFamily="34" charset="0"/>
              </a:rPr>
              <a:t> </a:t>
            </a:r>
            <a:r>
              <a:rPr lang="en-US" altLang="en-US" dirty="0"/>
              <a:t>extension, which contains the PDB manifest and all the data files when unplugging a PDB. When plugging in a PDB, the presence of a </a:t>
            </a:r>
            <a:r>
              <a:rPr lang="en-US" altLang="en-US" dirty="0">
                <a:latin typeface="Courier New" panose="02070309020205020404" pitchFamily="49" charset="0"/>
                <a:cs typeface="Courier New" panose="02070309020205020404" pitchFamily="49" charset="0"/>
              </a:rPr>
              <a:t>.pdb</a:t>
            </a:r>
            <a:r>
              <a:rPr lang="en-US" altLang="en-US" dirty="0">
                <a:cs typeface="Arial" panose="020B0604020202020204" pitchFamily="34" charset="0"/>
              </a:rPr>
              <a:t> </a:t>
            </a:r>
            <a:r>
              <a:rPr lang="en-US" altLang="en-US" dirty="0"/>
              <a:t>file is interpreted, and the PDB is plugged into the CDB. You can choose to run the PDB plug-in compatibility test directly on the PDB archive without extracting the PDB manifest file from the archive.</a:t>
            </a:r>
          </a:p>
          <a:p>
            <a:pPr lvl="1"/>
            <a:r>
              <a:rPr lang="en-US" altLang="en-US" dirty="0"/>
              <a:t>This feature provides ease of managing the unplugging and plugging of PDBs across CDBs.</a:t>
            </a:r>
          </a:p>
        </p:txBody>
      </p:sp>
      <p:sp>
        <p:nvSpPr>
          <p:cNvPr id="4096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10 - </a:t>
            </a:r>
            <a:fld id="{0B671252-9D96-4B4A-BACF-2064E958C8DD}" type="slidenum">
              <a:rPr lang="en-US" altLang="en-US" smtClean="0"/>
              <a:t>11</a:t>
            </a:fld>
            <a:endParaRPr lang="en-US" altLang="en-US" dirty="0"/>
          </a:p>
        </p:txBody>
      </p:sp>
    </p:spTree>
    <p:extLst>
      <p:ext uri="{BB962C8B-B14F-4D97-AF65-F5344CB8AC3E}">
        <p14:creationId xmlns:p14="http://schemas.microsoft.com/office/powerpoint/2010/main" val="1069187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use the </a:t>
            </a:r>
            <a:r>
              <a:rPr lang="en-US" altLang="en-US" dirty="0">
                <a:latin typeface="Courier New" panose="02070309020205020404" pitchFamily="49" charset="0"/>
                <a:cs typeface="Courier New" panose="02070309020205020404" pitchFamily="49" charset="0"/>
              </a:rPr>
              <a:t>DROP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to drop a pluggable database (PDB).</a:t>
            </a:r>
          </a:p>
          <a:p>
            <a:pPr lvl="2"/>
            <a:r>
              <a:rPr lang="en-US" altLang="en-US" dirty="0">
                <a:latin typeface="Arial" charset="0"/>
              </a:rPr>
              <a:t>Specify </a:t>
            </a:r>
            <a:r>
              <a:rPr lang="en-US" altLang="en-US" dirty="0">
                <a:latin typeface="Courier New" panose="02070309020205020404" pitchFamily="49" charset="0"/>
                <a:cs typeface="Courier New" panose="02070309020205020404" pitchFamily="49" charset="0"/>
              </a:rPr>
              <a:t>KEEP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DATAFILES</a:t>
            </a:r>
            <a:r>
              <a:rPr lang="en-US" altLang="en-US" dirty="0">
                <a:latin typeface="Arial" charset="0"/>
              </a:rPr>
              <a:t> to retain the data files associated with the PDB after the PDB is dropped. The temp file for the PDB is deleted because it is no longer needed. This is the default. Keeping data files may be useful in scenarios where a PDB that is unplugged from one CDB is plugged into another CDB, with both CDBs sharing storage devices.</a:t>
            </a:r>
          </a:p>
          <a:p>
            <a:pPr lvl="2"/>
            <a:r>
              <a:rPr lang="en-US" altLang="en-US" dirty="0">
                <a:latin typeface="Arial" charset="0"/>
              </a:rPr>
              <a:t>Specify </a:t>
            </a:r>
            <a:r>
              <a:rPr lang="en-US" altLang="en-US" dirty="0">
                <a:latin typeface="Courier New" panose="02070309020205020404" pitchFamily="49" charset="0"/>
                <a:cs typeface="Courier New" panose="02070309020205020404" pitchFamily="49" charset="0"/>
              </a:rPr>
              <a:t>INCLUDING</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DATAFILES</a:t>
            </a:r>
            <a:r>
              <a:rPr lang="en-US" altLang="en-US" dirty="0">
                <a:latin typeface="Arial" charset="0"/>
              </a:rPr>
              <a:t> to delete the data files associated with the PDB being dropped. The temp file for the PDB is also deleted.</a:t>
            </a:r>
          </a:p>
          <a:p>
            <a:pPr lvl="1"/>
            <a:r>
              <a:rPr lang="en-US" altLang="en-US" dirty="0">
                <a:latin typeface="Arial" charset="0"/>
              </a:rPr>
              <a:t>Prerequisites for using the </a:t>
            </a:r>
            <a:r>
              <a:rPr lang="en-US" altLang="en-US" dirty="0">
                <a:latin typeface="Courier New" panose="02070309020205020404" pitchFamily="49" charset="0"/>
                <a:cs typeface="Courier New" panose="02070309020205020404" pitchFamily="49" charset="0"/>
              </a:rPr>
              <a:t>DROP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to drop PDBs include:</a:t>
            </a:r>
          </a:p>
          <a:p>
            <a:pPr lvl="2"/>
            <a:r>
              <a:rPr lang="en-US" altLang="en-US" dirty="0">
                <a:latin typeface="Arial" charset="0"/>
              </a:rPr>
              <a:t>You must be connected to a CDB.</a:t>
            </a:r>
          </a:p>
          <a:p>
            <a:pPr lvl="2"/>
            <a:r>
              <a:rPr lang="en-US" altLang="en-US" dirty="0">
                <a:latin typeface="Arial" charset="0"/>
              </a:rPr>
              <a:t>The current container must be the root. You must be authenticated as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or </a:t>
            </a:r>
            <a:r>
              <a:rPr lang="en-US" altLang="en-US" dirty="0">
                <a:cs typeface="Arial" panose="020B0604020202020204" pitchFamily="34" charset="0"/>
              </a:rPr>
              <a:t>as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SYSOPER</a:t>
            </a:r>
            <a:r>
              <a:rPr lang="en-US" altLang="en-US" dirty="0">
                <a:latin typeface="Arial" charset="0"/>
              </a:rPr>
              <a:t>, and the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SYSOPER</a:t>
            </a:r>
            <a:r>
              <a:rPr lang="en-US" altLang="en-US" dirty="0">
                <a:latin typeface="Arial" charset="0"/>
              </a:rPr>
              <a:t> privilege must be either granted to you commonly or granted to you locally in the root and locally in the PDB you want to drop.</a:t>
            </a:r>
          </a:p>
          <a:p>
            <a:pPr lvl="2"/>
            <a:r>
              <a:rPr lang="en-US" altLang="en-US" dirty="0">
                <a:latin typeface="Arial" charset="0"/>
              </a:rPr>
              <a:t>To specify </a:t>
            </a:r>
            <a:r>
              <a:rPr lang="en-US" altLang="en-US" dirty="0">
                <a:latin typeface="Courier New" panose="02070309020205020404" pitchFamily="49" charset="0"/>
                <a:cs typeface="Courier New" panose="02070309020205020404" pitchFamily="49" charset="0"/>
              </a:rPr>
              <a:t>KEEP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DATAFILES</a:t>
            </a:r>
            <a:r>
              <a:rPr lang="en-US" altLang="en-US" dirty="0">
                <a:latin typeface="Arial" charset="0"/>
              </a:rPr>
              <a:t> (the default), the PDB you want to drop must be unplugged.</a:t>
            </a:r>
          </a:p>
          <a:p>
            <a:pPr lvl="2"/>
            <a:r>
              <a:rPr lang="en-US" altLang="en-US" dirty="0">
                <a:latin typeface="Arial" charset="0"/>
              </a:rPr>
              <a:t>To specify </a:t>
            </a:r>
            <a:r>
              <a:rPr lang="en-US" altLang="en-US" dirty="0">
                <a:latin typeface="Courier New" panose="02070309020205020404" pitchFamily="49" charset="0"/>
                <a:cs typeface="Courier New" panose="02070309020205020404" pitchFamily="49" charset="0"/>
              </a:rPr>
              <a:t>INCLUDING</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DATAFILES</a:t>
            </a:r>
            <a:r>
              <a:rPr lang="en-US" altLang="en-US" dirty="0">
                <a:latin typeface="Arial" charset="0"/>
              </a:rPr>
              <a:t>, the PDB you want to drop must be in mounted mode or unplugged.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BF0A8CA4-75E0-4AF5-90A0-DB0B3445396A}" type="slidenum">
              <a:rPr lang="en-US" smtClean="0"/>
              <a:t>12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90752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5C52F340-1D86-4959-9589-A61E780EFEF4}" type="slidenum">
              <a:rPr lang="en-US" smtClean="0"/>
              <a:t>13</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92FF9F56-EFB4-411A-843A-FAE3BE904346}" type="slidenum">
              <a:rPr lang="en-US" smtClean="0"/>
              <a:t>14</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r>
              <a:rPr lang="en-US" altLang="en-US" dirty="0">
                <a:latin typeface="Arial" charset="0"/>
              </a:rPr>
              <a:t>When working with a multitenant Oracle database, you have the opportunity to spread things out. This means that each application can have its own PDB. You don't have to put all your data from all applications into one PDB. So, part of your planning process as a database administrator is to determine how many PDBs you think you'll need. This lesson will show you some fundamental ways to create PDBs and how to move them around between CDBs by unplugging and plugging them.</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8AA0F513-87DE-4243-B83A-90E78A1D6204}"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use the following methods to create a PDB:</a:t>
            </a:r>
          </a:p>
          <a:p>
            <a:pPr lvl="2"/>
            <a:r>
              <a:rPr lang="en-US" altLang="en-US" b="1" dirty="0">
                <a:latin typeface="Arial" charset="0"/>
              </a:rPr>
              <a:t>Create a PDB by using the seed: </a:t>
            </a:r>
            <a:r>
              <a:rPr lang="en-US" altLang="en-US" dirty="0">
                <a:latin typeface="Arial" charset="0"/>
              </a:rPr>
              <a:t>Create a PDB in a CDB by using the files of the CDB seed or application seed. This technique copies the files associated with the seed to a new location and associates the copied files with the new PDB.</a:t>
            </a:r>
          </a:p>
          <a:p>
            <a:pPr lvl="2"/>
            <a:r>
              <a:rPr lang="en-US" altLang="en-US" b="1" dirty="0">
                <a:latin typeface="Arial" charset="0"/>
              </a:rPr>
              <a:t>Create a PDB from a non-CDB: </a:t>
            </a:r>
            <a:r>
              <a:rPr lang="en-US" altLang="en-US" dirty="0">
                <a:latin typeface="Arial" charset="0"/>
              </a:rPr>
              <a:t>Create a PDB by adopting a non-CDB into a PDB. You can use the </a:t>
            </a:r>
            <a:r>
              <a:rPr lang="en-US" altLang="en-US" dirty="0">
                <a:latin typeface="Courier New" panose="02070309020205020404" pitchFamily="49" charset="0"/>
                <a:cs typeface="Courier New" panose="02070309020205020404" pitchFamily="49" charset="0"/>
              </a:rPr>
              <a:t>DBMS_PDB</a:t>
            </a:r>
            <a:r>
              <a:rPr lang="en-US" altLang="en-US" dirty="0">
                <a:latin typeface="Arial" charset="0"/>
              </a:rPr>
              <a:t> package to create an unplugged PDB from an Oracle Database 12c non-CDB. You can then plug the unplugged PDB into the CDB.</a:t>
            </a:r>
          </a:p>
          <a:p>
            <a:pPr lvl="2"/>
            <a:r>
              <a:rPr lang="en-US" altLang="en-US" b="1" dirty="0">
                <a:latin typeface="Arial" charset="0"/>
              </a:rPr>
              <a:t>Clone an existing PDB or non-CDB: </a:t>
            </a:r>
            <a:r>
              <a:rPr lang="en-US" altLang="en-US" dirty="0">
                <a:latin typeface="Arial" charset="0"/>
              </a:rPr>
              <a:t>Create a PDB by cloning a source PDB or non-CDB. A source can be a PDB in the local CDB, a PDB in a remote CDB, a PDB in a local or remote application container, or a non-CDB. This technique copies the files associated with the source to a new location and associates the copied files with the new PDB.</a:t>
            </a:r>
          </a:p>
          <a:p>
            <a:pPr lvl="2"/>
            <a:r>
              <a:rPr lang="en-US" altLang="en-US" b="1" dirty="0">
                <a:latin typeface="Arial" charset="0"/>
              </a:rPr>
              <a:t>Plug an unplugged PDB into a CDB: </a:t>
            </a:r>
            <a:r>
              <a:rPr lang="en-US" altLang="en-US" dirty="0">
                <a:latin typeface="Arial" charset="0"/>
              </a:rPr>
              <a:t>Create a PDB by using the XML metadata file that describes the PDB and the files associated with the PDB to plug it into the CDB.</a:t>
            </a:r>
          </a:p>
          <a:p>
            <a:pPr lvl="2"/>
            <a:r>
              <a:rPr lang="en-US" altLang="en-US" b="1" dirty="0">
                <a:latin typeface="Arial" charset="0"/>
              </a:rPr>
              <a:t>Relocate a PDB to a different CDB: </a:t>
            </a:r>
            <a:r>
              <a:rPr lang="en-US" altLang="en-US" dirty="0">
                <a:latin typeface="Arial" charset="0"/>
              </a:rPr>
              <a:t>Create a PDB by relocating it from one CDB to another. This technique moves the files associated with the PDB to a new location.</a:t>
            </a:r>
          </a:p>
          <a:p>
            <a:pPr lvl="2"/>
            <a:r>
              <a:rPr lang="en-US" altLang="en-US" b="1" dirty="0">
                <a:latin typeface="Arial" charset="0"/>
              </a:rPr>
              <a:t>Create a PDB as a proxy PDB: </a:t>
            </a:r>
            <a:r>
              <a:rPr lang="en-US" altLang="en-US" dirty="0">
                <a:latin typeface="Arial" charset="0"/>
              </a:rPr>
              <a:t>Create a PDB as a proxy PDB by referencing a different PDB with a database link. The referenced PDB can be in the same CDB as the proxy PDB, or it can be in a different CDB.</a:t>
            </a:r>
          </a:p>
          <a:p>
            <a:pPr lvl="1"/>
            <a:r>
              <a:rPr lang="en-US" altLang="en-US" b="1" dirty="0">
                <a:latin typeface="Arial" charset="0"/>
              </a:rPr>
              <a:t>Note: </a:t>
            </a:r>
            <a:r>
              <a:rPr lang="en-US" altLang="en-US" dirty="0">
                <a:latin typeface="Arial" charset="0"/>
              </a:rPr>
              <a:t>This course focuses on how to use SQL*Plus to create a PDB from seed and clone a PDB.</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EFCDC7EA-0F31-450F-82F1-50D17092D624}"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81401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To create a PDB from seed with SQL*Plus, you use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The creation of a new PDB from the seed is nearly instantaneous. This action copies the data files from the </a:t>
            </a:r>
            <a:r>
              <a:rPr lang="en-US" altLang="en-US" dirty="0">
                <a:latin typeface="Courier New" panose="02070309020205020404" pitchFamily="49" charset="0"/>
                <a:cs typeface="Courier New" panose="02070309020205020404" pitchFamily="49" charset="0"/>
              </a:rPr>
              <a:t>READ-ONLY</a:t>
            </a:r>
            <a:r>
              <a:rPr lang="en-US" altLang="en-US" dirty="0">
                <a:latin typeface="Arial" charset="0"/>
              </a:rPr>
              <a:t> seed PDB to the target directory defined in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It creates tablespaces such as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to store a full catalog, including metadata pointing to Oracle-supplied objects, and </a:t>
            </a:r>
            <a:r>
              <a:rPr lang="en-US" altLang="en-US" dirty="0">
                <a:latin typeface="Courier New" panose="02070309020205020404" pitchFamily="49" charset="0"/>
                <a:cs typeface="Courier New" panose="02070309020205020404" pitchFamily="49" charset="0"/>
              </a:rPr>
              <a:t>SYSAUX</a:t>
            </a:r>
            <a:r>
              <a:rPr lang="en-US" altLang="en-US" dirty="0">
                <a:latin typeface="Arial" charset="0"/>
              </a:rPr>
              <a:t> for local auxiliary data. It creates default schemas and common users that exist in seed PDB,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 who continues to have all super user privileges, and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who can administer the PDB. A new default service is created for the PDB.</a:t>
            </a:r>
          </a:p>
          <a:p>
            <a:pPr lvl="1"/>
            <a:r>
              <a:rPr lang="en-US" altLang="en-US" dirty="0">
                <a:latin typeface="Arial" charset="0"/>
              </a:rPr>
              <a:t>Prerequisites for using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include:</a:t>
            </a:r>
          </a:p>
          <a:p>
            <a:pPr lvl="2"/>
            <a:r>
              <a:rPr lang="en-US" altLang="en-US" dirty="0">
                <a:latin typeface="Arial" charset="0"/>
              </a:rPr>
              <a:t>You must be connected to a CDB and the current container must be the root.</a:t>
            </a:r>
          </a:p>
          <a:p>
            <a:pPr lvl="2"/>
            <a:r>
              <a:rPr lang="en-US" altLang="en-US" dirty="0">
                <a:latin typeface="Arial" charset="0"/>
              </a:rPr>
              <a:t>You must have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system privilege.</a:t>
            </a:r>
          </a:p>
          <a:p>
            <a:pPr lvl="2"/>
            <a:r>
              <a:rPr lang="en-US" altLang="en-US" dirty="0">
                <a:latin typeface="Arial" charset="0"/>
              </a:rPr>
              <a:t>The CDB in which the PDB is being created must be in </a:t>
            </a:r>
            <a:r>
              <a:rPr lang="en-US" altLang="en-US" dirty="0">
                <a:latin typeface="Courier New" panose="02070309020205020404" pitchFamily="49" charset="0"/>
                <a:cs typeface="Courier New" panose="02070309020205020404" pitchFamily="49" charset="0"/>
              </a:rPr>
              <a:t>READ</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WRITE</a:t>
            </a:r>
            <a:r>
              <a:rPr lang="en-US" altLang="en-US" dirty="0">
                <a:latin typeface="Arial" charset="0"/>
              </a:rPr>
              <a:t> mode.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DE35172F-BCE3-4E6A-AC99-350DEC3D7FA4}"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565122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creation of a new PDB from the CDB </a:t>
            </a:r>
            <a:r>
              <a:rPr lang="en-US" altLang="en-US" dirty="0">
                <a:cs typeface="Courier New" panose="02070309020205020404" pitchFamily="49" charset="0"/>
              </a:rPr>
              <a:t>seed</a:t>
            </a:r>
            <a:r>
              <a:rPr lang="en-US" altLang="en-US" dirty="0"/>
              <a:t> is nearly instantaneous. The operation copies the data files from the </a:t>
            </a:r>
            <a:r>
              <a:rPr lang="en-US" altLang="en-US" dirty="0">
                <a:latin typeface="Courier New" panose="02070309020205020404" pitchFamily="49" charset="0"/>
                <a:cs typeface="Courier New" panose="02070309020205020404" pitchFamily="49" charset="0"/>
              </a:rPr>
              <a:t>READ-ONLY</a:t>
            </a:r>
            <a:r>
              <a:rPr lang="en-US" altLang="en-US" dirty="0"/>
              <a:t> seed PDB to the target directory defined in the </a:t>
            </a:r>
            <a:r>
              <a:rPr lang="en-US" altLang="en-US" dirty="0">
                <a:latin typeface="Courier New" panose="02070309020205020404" pitchFamily="49" charset="0"/>
                <a:cs typeface="Courier New" panose="02070309020205020404" pitchFamily="49" charset="0"/>
              </a:rPr>
              <a:t>CREATE PLUGGABLE DATABASE </a:t>
            </a:r>
            <a:r>
              <a:rPr lang="en-US" altLang="en-US" dirty="0"/>
              <a:t>statement.</a:t>
            </a:r>
          </a:p>
          <a:p>
            <a:pPr lvl="1"/>
            <a:r>
              <a:rPr lang="en-US" altLang="en-US" dirty="0"/>
              <a:t>It creates tablespaces such as </a:t>
            </a:r>
            <a:r>
              <a:rPr lang="en-US" altLang="en-US" dirty="0">
                <a:latin typeface="Courier New" panose="02070309020205020404" pitchFamily="49" charset="0"/>
                <a:cs typeface="Courier New" panose="02070309020205020404" pitchFamily="49" charset="0"/>
              </a:rPr>
              <a:t>SYSTEM</a:t>
            </a:r>
            <a:r>
              <a:rPr lang="en-US" altLang="en-US" dirty="0"/>
              <a:t> to store a full catalog, including metadata pointing to Oracle-supplied objects, </a:t>
            </a:r>
            <a:r>
              <a:rPr lang="en-US" altLang="en-US" dirty="0">
                <a:latin typeface="Courier New" panose="02070309020205020404" pitchFamily="49" charset="0"/>
                <a:cs typeface="Courier New" panose="02070309020205020404" pitchFamily="49" charset="0"/>
              </a:rPr>
              <a:t>SYSAUX</a:t>
            </a:r>
            <a:r>
              <a:rPr lang="en-US" altLang="en-US" dirty="0"/>
              <a:t> for local auxiliary data, and </a:t>
            </a:r>
            <a:r>
              <a:rPr lang="en-US" altLang="en-US" dirty="0">
                <a:latin typeface="Courier New" panose="02070309020205020404" pitchFamily="49" charset="0"/>
                <a:cs typeface="Courier New" panose="02070309020205020404" pitchFamily="49" charset="0"/>
              </a:rPr>
              <a:t>UNDO</a:t>
            </a:r>
            <a:r>
              <a:rPr lang="en-US" altLang="en-US" dirty="0"/>
              <a:t> for local undo segments.</a:t>
            </a:r>
          </a:p>
          <a:p>
            <a:pPr lvl="1"/>
            <a:r>
              <a:rPr lang="en-US" altLang="en-US" dirty="0"/>
              <a:t>It creates default schemas and common users that exist in the CDB seed, </a:t>
            </a:r>
            <a:r>
              <a:rPr lang="en-US" altLang="en-US" dirty="0">
                <a:latin typeface="Courier New" panose="02070309020205020404" pitchFamily="49" charset="0"/>
                <a:cs typeface="Courier New" panose="02070309020205020404" pitchFamily="49" charset="0"/>
              </a:rPr>
              <a:t>SYS</a:t>
            </a:r>
            <a:r>
              <a:rPr lang="en-US" altLang="en-US" dirty="0"/>
              <a:t> who continues to have all superuser privileges, and </a:t>
            </a:r>
            <a:r>
              <a:rPr lang="en-US" altLang="en-US" dirty="0">
                <a:latin typeface="Courier New" panose="02070309020205020404" pitchFamily="49" charset="0"/>
                <a:cs typeface="Courier New" panose="02070309020205020404" pitchFamily="49" charset="0"/>
              </a:rPr>
              <a:t>SYSTEM</a:t>
            </a:r>
            <a:r>
              <a:rPr lang="en-US" altLang="en-US" dirty="0"/>
              <a:t> who can administer the PDB.</a:t>
            </a:r>
          </a:p>
          <a:p>
            <a:pPr lvl="1"/>
            <a:r>
              <a:rPr lang="en-US" altLang="en-US" dirty="0"/>
              <a:t>It creates a local user (the PDBA), who is granted a local </a:t>
            </a:r>
            <a:r>
              <a:rPr lang="en-US" altLang="en-US" dirty="0">
                <a:latin typeface="Courier New" panose="02070309020205020404" pitchFamily="49" charset="0"/>
                <a:cs typeface="Courier New" panose="02070309020205020404" pitchFamily="49" charset="0"/>
              </a:rPr>
              <a:t>PDB_DBA</a:t>
            </a:r>
            <a:r>
              <a:rPr lang="en-US" altLang="en-US" dirty="0"/>
              <a:t> role. Until the PDB </a:t>
            </a:r>
            <a:r>
              <a:rPr lang="en-US" altLang="en-US" dirty="0">
                <a:latin typeface="Courier New" panose="02070309020205020404" pitchFamily="49" charset="0"/>
                <a:cs typeface="Courier New" panose="02070309020205020404" pitchFamily="49" charset="0"/>
              </a:rPr>
              <a:t>SYS</a:t>
            </a:r>
            <a:r>
              <a:rPr lang="en-US" altLang="en-US" dirty="0"/>
              <a:t> user grants privileges to the local </a:t>
            </a:r>
            <a:r>
              <a:rPr lang="en-US" altLang="en-US" dirty="0">
                <a:latin typeface="Courier New" panose="02070309020205020404" pitchFamily="49" charset="0"/>
                <a:cs typeface="Courier New" panose="02070309020205020404" pitchFamily="49" charset="0"/>
              </a:rPr>
              <a:t>PDB_DBA</a:t>
            </a:r>
            <a:r>
              <a:rPr lang="en-US" altLang="en-US" dirty="0"/>
              <a:t> role, the new PDBA cannot perform any other operation than connecting to the PDB.</a:t>
            </a:r>
          </a:p>
          <a:p>
            <a:pPr lvl="1"/>
            <a:r>
              <a:rPr lang="en-US" altLang="en-US" dirty="0"/>
              <a:t>A new default service is also created for the PDB.</a:t>
            </a:r>
            <a:endParaRPr lang="en-US" altLang="en-US" dirty="0">
              <a:latin typeface="Calibri" panose="020F0502020204030204" pitchFamily="34" charset="0"/>
              <a:cs typeface="Courier New" panose="02070309020205020404" pitchFamily="49" charset="0"/>
            </a:endParaRPr>
          </a:p>
        </p:txBody>
      </p:sp>
      <p:sp>
        <p:nvSpPr>
          <p:cNvPr id="45059" name="Slide Image Placeholder 9"/>
          <p:cNvSpPr>
            <a:spLocks noGrp="1" noRot="1" noChangeAspect="1" noTextEdit="1"/>
          </p:cNvSpPr>
          <p:nvPr>
            <p:ph type="sldImg"/>
          </p:nvPr>
        </p:nvSpPr>
        <p:spPr>
          <a:ln/>
        </p:spPr>
      </p:sp>
      <p:sp>
        <p:nvSpPr>
          <p:cNvPr id="4506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10 - </a:t>
            </a:r>
            <a:fld id="{ECC77FC3-A2B6-4ED2-9074-8CB52B55A941}" type="slidenum">
              <a:rPr lang="en-US" altLang="en-US" smtClean="0"/>
              <a:t>5</a:t>
            </a:fld>
            <a:endParaRPr lang="en-US" altLang="en-US" dirty="0"/>
          </a:p>
        </p:txBody>
      </p:sp>
    </p:spTree>
    <p:extLst>
      <p:ext uri="{BB962C8B-B14F-4D97-AF65-F5344CB8AC3E}">
        <p14:creationId xmlns:p14="http://schemas.microsoft.com/office/powerpoint/2010/main" val="4143539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If you do not use Oracle Managed Files (OMF), connect to the CDB root as a common user with the </a:t>
            </a:r>
            <a:r>
              <a:rPr lang="en-US" altLang="en-US" dirty="0">
                <a:latin typeface="Courier New" panose="02070309020205020404" pitchFamily="49" charset="0"/>
                <a:cs typeface="Courier New" panose="02070309020205020404" pitchFamily="49" charset="0"/>
              </a:rPr>
              <a:t>CREATE PLUGGABLE DATABASE </a:t>
            </a:r>
            <a:r>
              <a:rPr lang="en-US" altLang="en-US" dirty="0"/>
              <a:t>system privilege and execute the </a:t>
            </a:r>
            <a:r>
              <a:rPr lang="en-US" altLang="en-US" dirty="0">
                <a:latin typeface="Courier New" panose="02070309020205020404" pitchFamily="49" charset="0"/>
                <a:cs typeface="Courier New" panose="02070309020205020404" pitchFamily="49" charset="0"/>
              </a:rPr>
              <a:t>CREATE PLUGGABLE DATABASE </a:t>
            </a:r>
            <a:r>
              <a:rPr lang="en-US" altLang="en-US" dirty="0"/>
              <a:t>statement as shown in the slide. The </a:t>
            </a:r>
            <a:r>
              <a:rPr lang="en-US" altLang="en-US" dirty="0">
                <a:latin typeface="Courier New" panose="02070309020205020404" pitchFamily="49" charset="0"/>
                <a:cs typeface="Courier New" panose="02070309020205020404" pitchFamily="49" charset="0"/>
              </a:rPr>
              <a:t>ADMIN USER </a:t>
            </a:r>
            <a:r>
              <a:rPr lang="en-US" altLang="en-US" dirty="0"/>
              <a:t>clause defines the PDBA user created in the new PDB with the </a:t>
            </a:r>
            <a:r>
              <a:rPr lang="en-US" altLang="en-US" dirty="0">
                <a:latin typeface="Courier New" panose="02070309020205020404" pitchFamily="49" charset="0"/>
                <a:cs typeface="Courier New" panose="02070309020205020404" pitchFamily="49" charset="0"/>
              </a:rPr>
              <a:t>CONNECT</a:t>
            </a:r>
            <a:r>
              <a:rPr lang="en-US" altLang="en-US" dirty="0"/>
              <a:t> and </a:t>
            </a:r>
            <a:r>
              <a:rPr lang="en-US" altLang="en-US" dirty="0">
                <a:latin typeface="Courier New" panose="02070309020205020404" pitchFamily="49" charset="0"/>
                <a:cs typeface="Courier New" panose="02070309020205020404" pitchFamily="49" charset="0"/>
              </a:rPr>
              <a:t>PDB_DBA</a:t>
            </a:r>
            <a:r>
              <a:rPr lang="en-US" altLang="en-US" dirty="0"/>
              <a:t> roles (empty role). The </a:t>
            </a:r>
            <a:r>
              <a:rPr lang="en-US" altLang="en-US" dirty="0">
                <a:latin typeface="Courier New" panose="02070309020205020404" pitchFamily="49" charset="0"/>
                <a:cs typeface="Courier New" panose="02070309020205020404" pitchFamily="49" charset="0"/>
              </a:rPr>
              <a:t>FILE_NAME_CONVERT</a:t>
            </a:r>
            <a:r>
              <a:rPr lang="en-US" altLang="en-US" dirty="0"/>
              <a:t> clause first designates the source directory of the CDB seed data files and then the destination directory for the new PDB data files.</a:t>
            </a:r>
          </a:p>
          <a:p>
            <a:pPr lvl="1"/>
            <a:r>
              <a:rPr lang="en-US" altLang="en-US" dirty="0"/>
              <a:t>You can also set the </a:t>
            </a:r>
            <a:r>
              <a:rPr lang="en-US" altLang="en-US" dirty="0">
                <a:latin typeface="Courier New" panose="02070309020205020404" pitchFamily="49" charset="0"/>
                <a:cs typeface="Courier New" panose="02070309020205020404" pitchFamily="49" charset="0"/>
              </a:rPr>
              <a:t>PDB_FILE_NAME_CONVERT</a:t>
            </a:r>
            <a:r>
              <a:rPr lang="en-US" altLang="en-US" dirty="0">
                <a:cs typeface="Arial" panose="020B0604020202020204" pitchFamily="34" charset="0"/>
              </a:rPr>
              <a:t> </a:t>
            </a:r>
            <a:r>
              <a:rPr lang="en-US" altLang="en-US" dirty="0"/>
              <a:t>initialization parameter to both the source directory of the CDB seed data files and the target directory for the new PDB data files. </a:t>
            </a:r>
          </a:p>
          <a:p>
            <a:pPr lvl="1"/>
            <a:r>
              <a:rPr lang="en-US" altLang="en-US" dirty="0"/>
              <a:t>If you are using OMF, set the </a:t>
            </a:r>
            <a:r>
              <a:rPr lang="en-US" altLang="en-US" dirty="0">
                <a:latin typeface="Courier New" panose="02070309020205020404" pitchFamily="49" charset="0"/>
                <a:cs typeface="Courier New" panose="02070309020205020404" pitchFamily="49" charset="0"/>
              </a:rPr>
              <a:t>DB_CREATE_FILE_DEST</a:t>
            </a:r>
            <a:r>
              <a:rPr lang="en-US" altLang="en-US" dirty="0"/>
              <a:t> initialization parameter to a target directory for the data files of the new PDB.</a:t>
            </a:r>
          </a:p>
          <a:p>
            <a:pPr lvl="1"/>
            <a:r>
              <a:rPr lang="en-US" altLang="en-US" dirty="0"/>
              <a:t>When the statement completes, use views to verify that the PDB is correctly created. The </a:t>
            </a:r>
            <a:r>
              <a:rPr lang="en-US" altLang="en-US" dirty="0">
                <a:latin typeface="Courier New" panose="02070309020205020404" pitchFamily="49" charset="0"/>
                <a:cs typeface="Courier New" panose="02070309020205020404" pitchFamily="49" charset="0"/>
              </a:rPr>
              <a:t>CDB_PDBS</a:t>
            </a:r>
            <a:r>
              <a:rPr lang="en-US" altLang="en-US" dirty="0"/>
              <a:t> view displays the list of the PDBs, and the </a:t>
            </a:r>
            <a:r>
              <a:rPr lang="en-US" altLang="en-US" dirty="0">
                <a:latin typeface="Courier New" panose="02070309020205020404" pitchFamily="49" charset="0"/>
                <a:cs typeface="Courier New" panose="02070309020205020404" pitchFamily="49" charset="0"/>
              </a:rPr>
              <a:t>CDB_TABLESPACES</a:t>
            </a:r>
            <a:r>
              <a:rPr lang="en-US" altLang="en-US" dirty="0"/>
              <a:t> view displays the list of the tablespaces of the new PDB (</a:t>
            </a:r>
            <a:r>
              <a:rPr lang="en-US" altLang="en-US" dirty="0">
                <a:latin typeface="Courier New" panose="02070309020205020404" pitchFamily="49" charset="0"/>
                <a:cs typeface="Courier New" panose="02070309020205020404" pitchFamily="49" charset="0"/>
              </a:rPr>
              <a:t>SYSTEM</a:t>
            </a:r>
            <a:r>
              <a:rPr lang="en-US" altLang="en-US" dirty="0"/>
              <a:t>, </a:t>
            </a:r>
            <a:r>
              <a:rPr lang="en-US" altLang="en-US" dirty="0">
                <a:latin typeface="Courier New" panose="02070309020205020404" pitchFamily="49" charset="0"/>
                <a:cs typeface="Courier New" panose="02070309020205020404" pitchFamily="49" charset="0"/>
              </a:rPr>
              <a:t>SYSAUX</a:t>
            </a:r>
            <a:r>
              <a:rPr lang="en-US" altLang="en-US" dirty="0"/>
              <a:t>, </a:t>
            </a:r>
            <a:r>
              <a:rPr lang="en-US" altLang="en-US" dirty="0">
                <a:latin typeface="Courier New" panose="02070309020205020404" pitchFamily="49" charset="0"/>
                <a:cs typeface="Courier New" panose="02070309020205020404" pitchFamily="49" charset="0"/>
              </a:rPr>
              <a:t>UNDO</a:t>
            </a:r>
            <a:r>
              <a:rPr lang="en-US" altLang="en-US" dirty="0"/>
              <a:t>).</a:t>
            </a:r>
          </a:p>
          <a:p>
            <a:pPr lvl="1"/>
            <a:r>
              <a:rPr lang="en-US" altLang="en-US" dirty="0"/>
              <a:t>The </a:t>
            </a:r>
            <a:r>
              <a:rPr lang="en-US" altLang="en-US" dirty="0">
                <a:latin typeface="Courier New" panose="02070309020205020404" pitchFamily="49" charset="0"/>
                <a:cs typeface="Courier New" panose="02070309020205020404" pitchFamily="49" charset="0"/>
              </a:rPr>
              <a:t>CDB_PDBS</a:t>
            </a:r>
            <a:r>
              <a:rPr lang="en-US" altLang="en-US" dirty="0"/>
              <a:t> view shows the </a:t>
            </a:r>
            <a:r>
              <a:rPr lang="en-US" altLang="en-US" dirty="0">
                <a:latin typeface="Courier New" panose="02070309020205020404" pitchFamily="49" charset="0"/>
                <a:cs typeface="Courier New" panose="02070309020205020404" pitchFamily="49" charset="0"/>
              </a:rPr>
              <a:t>STATUS</a:t>
            </a:r>
            <a:r>
              <a:rPr lang="en-US" altLang="en-US" dirty="0"/>
              <a:t> of the new PDB: it is </a:t>
            </a:r>
            <a:r>
              <a:rPr lang="en-US" altLang="en-US" dirty="0">
                <a:latin typeface="Courier New" panose="02070309020205020404" pitchFamily="49" charset="0"/>
                <a:cs typeface="Courier New" panose="02070309020205020404" pitchFamily="49" charset="0"/>
              </a:rPr>
              <a:t>NEW</a:t>
            </a:r>
            <a:r>
              <a:rPr lang="en-US" altLang="en-US" dirty="0"/>
              <a:t>. The PDB has never been opened. It must be opened in </a:t>
            </a:r>
            <a:r>
              <a:rPr lang="en-US" altLang="en-US" dirty="0">
                <a:latin typeface="Courier New" panose="02070309020205020404" pitchFamily="49" charset="0"/>
                <a:cs typeface="Courier New" panose="02070309020205020404" pitchFamily="49" charset="0"/>
              </a:rPr>
              <a:t>READ WRITE </a:t>
            </a:r>
            <a:r>
              <a:rPr lang="en-US" altLang="en-US" dirty="0"/>
              <a:t>or </a:t>
            </a:r>
            <a:r>
              <a:rPr lang="en-US" altLang="en-US" dirty="0">
                <a:latin typeface="Courier New" panose="02070309020205020404" pitchFamily="49" charset="0"/>
                <a:cs typeface="Courier New" panose="02070309020205020404" pitchFamily="49" charset="0"/>
              </a:rPr>
              <a:t>RESTRICTED</a:t>
            </a:r>
            <a:r>
              <a:rPr lang="en-US" altLang="en-US" dirty="0"/>
              <a:t> mode for Oracle to perform the processing needed to complete the integration of the PDB into the CDB and mark it </a:t>
            </a:r>
            <a:r>
              <a:rPr lang="en-US" altLang="en-US" dirty="0">
                <a:latin typeface="Courier New" panose="02070309020205020404" pitchFamily="49" charset="0"/>
                <a:cs typeface="Courier New" panose="02070309020205020404" pitchFamily="49" charset="0"/>
              </a:rPr>
              <a:t>NORMAL</a:t>
            </a:r>
            <a:r>
              <a:rPr lang="en-US" altLang="en-US" dirty="0"/>
              <a:t>. An error will be returned if an attempt is made to open the PDB read-only.</a:t>
            </a:r>
          </a:p>
        </p:txBody>
      </p:sp>
      <p:sp>
        <p:nvSpPr>
          <p:cNvPr id="4608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10 - </a:t>
            </a:r>
            <a:fld id="{25CA9A4A-045D-44A8-AD3D-76A0751810D2}" type="slidenum">
              <a:rPr lang="en-US" altLang="en-US" smtClean="0"/>
              <a:t>6</a:t>
            </a:fld>
            <a:endParaRPr lang="en-US" altLang="en-US" dirty="0"/>
          </a:p>
        </p:txBody>
      </p:sp>
      <p:sp>
        <p:nvSpPr>
          <p:cNvPr id="46084" name="Slide Image Placeholder 7"/>
          <p:cNvSpPr>
            <a:spLocks noGrp="1" noRot="1" noChangeAspect="1" noTextEdit="1"/>
          </p:cNvSpPr>
          <p:nvPr>
            <p:ph type="sldImg"/>
          </p:nvPr>
        </p:nvSpPr>
        <p:spPr>
          <a:ln/>
        </p:spPr>
      </p:sp>
    </p:spTree>
    <p:extLst>
      <p:ext uri="{BB962C8B-B14F-4D97-AF65-F5344CB8AC3E}">
        <p14:creationId xmlns:p14="http://schemas.microsoft.com/office/powerpoint/2010/main" val="423944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Cloning is suitable for the following situations:</a:t>
            </a:r>
          </a:p>
          <a:p>
            <a:pPr lvl="2"/>
            <a:r>
              <a:rPr lang="en-US" altLang="en-US" dirty="0">
                <a:latin typeface="Arial" charset="0"/>
              </a:rPr>
              <a:t>You want to test the application patch of your production PDB. You first clone your production application in a cloned PDB, patch the cloned PDB, and test it.</a:t>
            </a:r>
          </a:p>
          <a:p>
            <a:pPr lvl="2"/>
            <a:r>
              <a:rPr lang="en-US" altLang="en-US" dirty="0">
                <a:latin typeface="Arial" charset="0"/>
              </a:rPr>
              <a:t>You want to diagnose performance issues or perform performance regression tests on your application. Because you cannot perform this operation in parallel with the production in the same database, you clone the PDB into another CDB.</a:t>
            </a:r>
          </a:p>
          <a:p>
            <a:pPr lvl="1"/>
            <a:r>
              <a:rPr lang="en-US" altLang="en-US" dirty="0">
                <a:latin typeface="Arial" charset="0"/>
              </a:rPr>
              <a:t>To clone a PDB with SQL*Plus, you use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a:t>
            </a:r>
          </a:p>
          <a:p>
            <a:pPr lvl="1"/>
            <a:r>
              <a:rPr lang="en-US" altLang="en-US" dirty="0">
                <a:latin typeface="Arial" charset="0"/>
              </a:rPr>
              <a:t>Prerequisites for using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to clone a PDB include:</a:t>
            </a:r>
          </a:p>
          <a:p>
            <a:pPr lvl="2"/>
            <a:r>
              <a:rPr lang="en-US" altLang="en-US" dirty="0">
                <a:latin typeface="Arial" charset="0"/>
              </a:rPr>
              <a:t>You must be connected to a CDB and the current container must be the root.</a:t>
            </a:r>
          </a:p>
          <a:p>
            <a:pPr lvl="2"/>
            <a:r>
              <a:rPr lang="en-US" altLang="en-US" dirty="0">
                <a:latin typeface="Arial" charset="0"/>
              </a:rPr>
              <a:t>You must have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system privilege.</a:t>
            </a:r>
          </a:p>
          <a:p>
            <a:pPr lvl="2"/>
            <a:r>
              <a:rPr lang="en-US" altLang="en-US" dirty="0">
                <a:latin typeface="Arial" charset="0"/>
              </a:rPr>
              <a:t>The CDB in which the PDB is being created must be in </a:t>
            </a:r>
            <a:r>
              <a:rPr lang="en-US" altLang="en-US" dirty="0">
                <a:latin typeface="Courier New" panose="02070309020205020404" pitchFamily="49" charset="0"/>
                <a:cs typeface="Courier New" panose="02070309020205020404" pitchFamily="49" charset="0"/>
              </a:rPr>
              <a:t>READ/WRITE</a:t>
            </a:r>
            <a:r>
              <a:rPr lang="en-US" altLang="en-US" dirty="0">
                <a:latin typeface="Arial" charset="0"/>
              </a:rPr>
              <a:t> mode.</a:t>
            </a:r>
          </a:p>
          <a:p>
            <a:pPr lvl="2"/>
            <a:r>
              <a:rPr lang="en-US" altLang="en-US" dirty="0">
                <a:latin typeface="Arial" charset="0"/>
              </a:rPr>
              <a:t>You must put the PDB being cloned into </a:t>
            </a:r>
            <a:r>
              <a:rPr lang="en-US" altLang="en-US" dirty="0">
                <a:latin typeface="Courier New" panose="02070309020205020404" pitchFamily="49" charset="0"/>
                <a:cs typeface="Courier New" panose="02070309020205020404" pitchFamily="49" charset="0"/>
              </a:rPr>
              <a:t>READ-ONLY</a:t>
            </a:r>
            <a:r>
              <a:rPr lang="en-US" altLang="en-US" dirty="0">
                <a:latin typeface="Arial" charset="0"/>
              </a:rPr>
              <a:t> mode before you can clone it.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914803AA-28FE-47EC-957E-1C8FF3938C44}" type="slidenum">
              <a:rPr lang="en-US" smtClean="0"/>
              <a:t>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48035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This technique copies a source PDB from a CDB and plugs the copy into a CDB. The source PDB is in the local CDB.</a:t>
            </a:r>
          </a:p>
          <a:p>
            <a:pPr lvl="1"/>
            <a:r>
              <a:rPr lang="en-US" altLang="en-US" dirty="0"/>
              <a:t>The steps to clone a PDB within the same CDB are: </a:t>
            </a:r>
          </a:p>
          <a:p>
            <a:pPr lvl="2">
              <a:buFont typeface="Times New Roman" panose="02020603050405020304" pitchFamily="18" charset="0"/>
              <a:buAutoNum type="arabicPeriod"/>
            </a:pPr>
            <a:r>
              <a:rPr lang="en-US" altLang="en-US" dirty="0"/>
              <a:t>Define the location for the data files of the new PDB:</a:t>
            </a:r>
          </a:p>
          <a:p>
            <a:pPr lvl="3"/>
            <a:r>
              <a:rPr lang="en-US" altLang="en-US" dirty="0"/>
              <a:t>In </a:t>
            </a:r>
            <a:r>
              <a:rPr lang="en-US" altLang="en-US" dirty="0">
                <a:latin typeface="Courier New" panose="02070309020205020404" pitchFamily="49" charset="0"/>
                <a:cs typeface="Courier New" panose="02070309020205020404" pitchFamily="49" charset="0"/>
              </a:rPr>
              <a:t>init.ora</a:t>
            </a:r>
            <a:r>
              <a:rPr lang="en-US" altLang="en-US" dirty="0"/>
              <a:t>, set </a:t>
            </a:r>
            <a:r>
              <a:rPr lang="en-US" altLang="en-US" dirty="0">
                <a:latin typeface="Courier New" panose="02070309020205020404" pitchFamily="49" charset="0"/>
                <a:cs typeface="Courier New" panose="02070309020205020404" pitchFamily="49" charset="0"/>
              </a:rPr>
              <a:t>DB_CREATE_FILE_DEST= 'PDB3dir'</a:t>
            </a:r>
            <a:r>
              <a:rPr lang="en-US" altLang="en-US" dirty="0"/>
              <a:t> (OMF) or </a:t>
            </a:r>
            <a:r>
              <a:rPr lang="en-US" altLang="en-US" dirty="0">
                <a:latin typeface="Courier New" panose="02070309020205020404" pitchFamily="49" charset="0"/>
                <a:cs typeface="Courier New" panose="02070309020205020404" pitchFamily="49" charset="0"/>
              </a:rPr>
              <a:t>PDB_FILE_NAME_CONVERT= 'PDB1dir', 'PDB3dir'</a:t>
            </a:r>
            <a:r>
              <a:rPr lang="en-US" altLang="en-US" dirty="0"/>
              <a:t> (non-OMF).</a:t>
            </a:r>
          </a:p>
          <a:p>
            <a:pPr lvl="3"/>
            <a:r>
              <a:rPr lang="en-US" altLang="en-US" dirty="0"/>
              <a:t>Use the </a:t>
            </a:r>
            <a:r>
              <a:rPr lang="en-US" altLang="en-US" dirty="0">
                <a:latin typeface="Courier New" panose="02070309020205020404" pitchFamily="49" charset="0"/>
                <a:cs typeface="Courier New" panose="02070309020205020404" pitchFamily="49" charset="0"/>
              </a:rPr>
              <a:t>CREATE_FILE_DEST</a:t>
            </a:r>
            <a:r>
              <a:rPr lang="en-US" altLang="en-US" dirty="0"/>
              <a:t> clause during the </a:t>
            </a:r>
            <a:r>
              <a:rPr lang="en-US" altLang="en-US" dirty="0">
                <a:latin typeface="Courier New" panose="02070309020205020404" pitchFamily="49" charset="0"/>
                <a:cs typeface="Courier New" panose="02070309020205020404" pitchFamily="49" charset="0"/>
              </a:rPr>
              <a:t>CREATE PLUGGABLE DATABASE </a:t>
            </a:r>
            <a:r>
              <a:rPr lang="en-US" altLang="en-US" dirty="0"/>
              <a:t>statement (OMF).</a:t>
            </a:r>
          </a:p>
          <a:p>
            <a:pPr lvl="3"/>
            <a:r>
              <a:rPr lang="en-US" altLang="en-US" dirty="0"/>
              <a:t>Use the </a:t>
            </a:r>
            <a:r>
              <a:rPr lang="en-US" altLang="en-US" dirty="0">
                <a:latin typeface="Courier New" panose="02070309020205020404" pitchFamily="49" charset="0"/>
                <a:cs typeface="Courier New" panose="02070309020205020404" pitchFamily="49" charset="0"/>
              </a:rPr>
              <a:t>FILE_NAME_CONVERT=(’pdb1dir’,’ pdb3dir’)</a:t>
            </a:r>
            <a:r>
              <a:rPr lang="en-US" altLang="en-US" dirty="0"/>
              <a:t> clause to define the directory of the source files to copy from </a:t>
            </a:r>
            <a:r>
              <a:rPr lang="en-US" altLang="en-US" dirty="0">
                <a:latin typeface="Courier New" panose="02070309020205020404" pitchFamily="49" charset="0"/>
                <a:cs typeface="Courier New" panose="02070309020205020404" pitchFamily="49" charset="0"/>
              </a:rPr>
              <a:t>PDB1</a:t>
            </a:r>
            <a:r>
              <a:rPr lang="en-US" altLang="en-US" dirty="0"/>
              <a:t> and the target directory for the new files of </a:t>
            </a:r>
            <a:r>
              <a:rPr lang="en-US" altLang="en-US" dirty="0">
                <a:latin typeface="Courier New" panose="02070309020205020404" pitchFamily="49" charset="0"/>
                <a:cs typeface="Courier New" panose="02070309020205020404" pitchFamily="49" charset="0"/>
              </a:rPr>
              <a:t>PDB3 </a:t>
            </a:r>
            <a:r>
              <a:rPr lang="en-US" altLang="en-US" dirty="0">
                <a:cs typeface="Arial" panose="020B0604020202020204" pitchFamily="34" charset="0"/>
              </a:rPr>
              <a:t>(non-OMF).</a:t>
            </a:r>
          </a:p>
          <a:p>
            <a:pPr lvl="2">
              <a:buFont typeface="Times New Roman" panose="02020603050405020304" pitchFamily="18" charset="0"/>
              <a:buAutoNum type="arabicPeriod" startAt="2"/>
            </a:pPr>
            <a:r>
              <a:rPr lang="en-US" altLang="en-US" dirty="0"/>
              <a:t>Connect to the CDB root as a common user with 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privilege.</a:t>
            </a:r>
          </a:p>
          <a:p>
            <a:pPr lvl="2">
              <a:buFont typeface="Times New Roman" panose="02020603050405020304" pitchFamily="18" charset="0"/>
              <a:buAutoNum type="arabicPeriod" startAt="2"/>
            </a:pPr>
            <a:r>
              <a:rPr lang="en-US" altLang="en-US" dirty="0"/>
              <a:t>Use 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command to clone the PDB </a:t>
            </a:r>
            <a:r>
              <a:rPr lang="en-US" altLang="en-US" dirty="0">
                <a:latin typeface="Courier New" panose="02070309020205020404" pitchFamily="49" charset="0"/>
                <a:cs typeface="Courier New" panose="02070309020205020404" pitchFamily="49" charset="0"/>
              </a:rPr>
              <a:t>PDB3</a:t>
            </a:r>
            <a:r>
              <a:rPr lang="en-US" altLang="en-US" dirty="0"/>
              <a:t> from </a:t>
            </a:r>
            <a:r>
              <a:rPr lang="en-US" altLang="en-US" dirty="0">
                <a:latin typeface="Courier New" panose="02070309020205020404" pitchFamily="49" charset="0"/>
                <a:cs typeface="Courier New" panose="02070309020205020404" pitchFamily="49" charset="0"/>
              </a:rPr>
              <a:t>PDB1</a:t>
            </a:r>
            <a:r>
              <a:rPr lang="en-US" altLang="en-US" dirty="0"/>
              <a:t>.</a:t>
            </a:r>
          </a:p>
          <a:p>
            <a:pPr lvl="2">
              <a:buFont typeface="Times New Roman" panose="02020603050405020304" pitchFamily="18" charset="0"/>
              <a:buAutoNum type="arabicPeriod" startAt="4"/>
            </a:pPr>
            <a:r>
              <a:rPr lang="en-US" altLang="en-US" dirty="0"/>
              <a:t>Then open the new </a:t>
            </a:r>
            <a:r>
              <a:rPr lang="en-US" altLang="en-US" dirty="0">
                <a:latin typeface="Courier New" panose="02070309020205020404" pitchFamily="49" charset="0"/>
                <a:cs typeface="Courier New" panose="02070309020205020404" pitchFamily="49" charset="0"/>
              </a:rPr>
              <a:t>PDB3</a:t>
            </a:r>
            <a:r>
              <a:rPr lang="en-US" altLang="en-US" dirty="0"/>
              <a:t> with the command </a:t>
            </a:r>
            <a:r>
              <a:rPr lang="en-US" altLang="en-US" dirty="0">
                <a:latin typeface="Courier New" panose="02070309020205020404" pitchFamily="49" charset="0"/>
                <a:cs typeface="Courier New" panose="02070309020205020404" pitchFamily="49" charset="0"/>
              </a:rPr>
              <a:t>ALTER</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a:t>
            </a:r>
            <a:r>
              <a:rPr lang="en-US" altLang="en-US" dirty="0">
                <a:latin typeface="Courier New" panose="02070309020205020404" pitchFamily="49" charset="0"/>
                <a:cs typeface="Courier New" panose="02070309020205020404" pitchFamily="49" charset="0"/>
              </a:rPr>
              <a:t>OPEN</a:t>
            </a:r>
            <a:r>
              <a:rPr lang="en-US" altLang="en-US" dirty="0"/>
              <a:t>.</a:t>
            </a:r>
          </a:p>
          <a:p>
            <a:pPr lvl="2">
              <a:buFont typeface="Times New Roman" panose="02020603050405020304" pitchFamily="18" charset="0"/>
              <a:buNone/>
            </a:pPr>
            <a:r>
              <a:rPr lang="en-US" altLang="en-US" b="1" dirty="0"/>
              <a:t>	Note:</a:t>
            </a:r>
            <a:r>
              <a:rPr lang="en-US" altLang="en-US" dirty="0"/>
              <a:t> </a:t>
            </a:r>
            <a:r>
              <a:rPr lang="en-US" altLang="en-US" dirty="0">
                <a:latin typeface="Courier New" panose="02070309020205020404" pitchFamily="49" charset="0"/>
                <a:cs typeface="Courier New" panose="02070309020205020404" pitchFamily="49" charset="0"/>
              </a:rPr>
              <a:t>NO</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DATA</a:t>
            </a:r>
            <a:r>
              <a:rPr lang="en-US" altLang="en-US" dirty="0">
                <a:cs typeface="Arial" panose="020B0604020202020204" pitchFamily="34" charset="0"/>
              </a:rPr>
              <a:t> allows PDB metadata cloning, which is </a:t>
            </a:r>
            <a:r>
              <a:rPr lang="en-US" altLang="en-US" dirty="0"/>
              <a:t>an option that can be used for cloning an empty PDB and later importing data for testing</a:t>
            </a:r>
            <a:r>
              <a:rPr lang="en-US" altLang="en-US" dirty="0">
                <a:cs typeface="Arial" panose="020B0604020202020204" pitchFamily="34" charset="0"/>
              </a:rPr>
              <a:t>.</a:t>
            </a:r>
          </a:p>
          <a:p>
            <a:pPr lvl="2">
              <a:buFont typeface="Times New Roman" panose="02020603050405020304" pitchFamily="18" charset="0"/>
              <a:buNone/>
            </a:pPr>
            <a:endParaRPr lang="en-US" altLang="en-US" dirty="0"/>
          </a:p>
        </p:txBody>
      </p:sp>
      <p:sp>
        <p:nvSpPr>
          <p:cNvPr id="31747" name="Slide Image Placeholder 6"/>
          <p:cNvSpPr>
            <a:spLocks noGrp="1" noRot="1" noChangeAspect="1" noTextEdit="1"/>
          </p:cNvSpPr>
          <p:nvPr>
            <p:ph type="sldImg"/>
          </p:nvPr>
        </p:nvSpPr>
        <p:spPr>
          <a:ln/>
        </p:spPr>
      </p:sp>
      <p:sp>
        <p:nvSpPr>
          <p:cNvPr id="3174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10 - </a:t>
            </a:r>
            <a:fld id="{DAABF773-CFB7-4423-9C25-A9ECDF48B63A}" type="slidenum">
              <a:rPr lang="en-US" altLang="en-US" smtClean="0"/>
              <a:t>8</a:t>
            </a:fld>
            <a:endParaRPr lang="en-US" altLang="en-US" dirty="0"/>
          </a:p>
        </p:txBody>
      </p:sp>
    </p:spTree>
    <p:extLst>
      <p:ext uri="{BB962C8B-B14F-4D97-AF65-F5344CB8AC3E}">
        <p14:creationId xmlns:p14="http://schemas.microsoft.com/office/powerpoint/2010/main" val="762477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Unplugging and plugging is suitable for the following situations:</a:t>
            </a:r>
          </a:p>
          <a:p>
            <a:pPr lvl="2"/>
            <a:r>
              <a:rPr lang="en-US" altLang="en-US" dirty="0">
                <a:latin typeface="Arial" charset="0"/>
              </a:rPr>
              <a:t>You have to upgrade a PDB to the latest Oracle version, but you do not want to apply it on all PDBs. Instead of upgrading a CDB from one release to another, you can unplug a PDB from one Oracle Database release and then plug it into a newly created CDB from a later release.</a:t>
            </a:r>
          </a:p>
          <a:p>
            <a:pPr lvl="2"/>
            <a:r>
              <a:rPr lang="en-US" altLang="en-US" dirty="0">
                <a:latin typeface="Arial" charset="0"/>
              </a:rPr>
              <a:t>You want to test the performance of the CDB without a particular PDB. You unplug the PDB, test the performance without the PDB, and, if necessary, replug the PDB into the CDB.</a:t>
            </a:r>
          </a:p>
          <a:p>
            <a:pPr lvl="2"/>
            <a:r>
              <a:rPr lang="en-US" altLang="en-US" dirty="0">
                <a:latin typeface="Arial" charset="0"/>
              </a:rPr>
              <a:t>You want to maintain a collection of PDB “gold images” as unplugged PDBs.</a:t>
            </a:r>
          </a:p>
          <a:p>
            <a:pPr lvl="1"/>
            <a:r>
              <a:rPr lang="en-US" altLang="en-US" dirty="0">
                <a:latin typeface="Arial" charset="0"/>
              </a:rPr>
              <a:t>You use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to unplug a PDB from a CDB. To unplug a PDB, you must first close it and then generate an XML manifest file. The XML file contains the names and full paths of the tablespaces and data files of the unplugged PDB. That information is then used by the plugging operation. You use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to plug a PDB into a CDB.</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E9626BB3-6380-481D-87B7-08CD9F14C520}" type="slidenum">
              <a:rPr lang="en-US" smtClean="0"/>
              <a:t>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14747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DA24D700-7B8A-4D2B-B6D7-CB6B5493FE63}"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E64EBB90-B482-49F6-8B3B-53E19F72734E}"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554192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A24D700-7B8A-4D2B-B6D7-CB6B5493FE63}"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351906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A24D700-7B8A-4D2B-B6D7-CB6B5493FE63}"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581513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A24D700-7B8A-4D2B-B6D7-CB6B5493FE63}"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22381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24D700-7B8A-4D2B-B6D7-CB6B5493FE63}"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3922526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DA24D700-7B8A-4D2B-B6D7-CB6B5493FE63}"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322885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DA24D700-7B8A-4D2B-B6D7-CB6B5493FE63}"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371875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DA24D700-7B8A-4D2B-B6D7-CB6B5493FE63}"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133477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4D700-7B8A-4D2B-B6D7-CB6B5493FE63}"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18361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24D700-7B8A-4D2B-B6D7-CB6B5493FE63}"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2951777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24D700-7B8A-4D2B-B6D7-CB6B5493FE63}"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229872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4D700-7B8A-4D2B-B6D7-CB6B5493FE63}"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EBB90-B482-49F6-8B3B-53E19F72734E}" type="slidenum">
              <a:rPr lang="" smtClean="0"/>
              <a:t>‹#›</a:t>
            </a:fld>
            <a:endParaRPr lang=""/>
          </a:p>
        </p:txBody>
      </p:sp>
    </p:spTree>
    <p:extLst>
      <p:ext uri="{BB962C8B-B14F-4D97-AF65-F5344CB8AC3E}">
        <p14:creationId xmlns:p14="http://schemas.microsoft.com/office/powerpoint/2010/main" val="3673220452"/>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image" Target="../media/image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notesSlide" Target="../notesSlides/notesSlide10.xml"/><Relationship Id="rId5" Type="http://schemas.openxmlformats.org/officeDocument/2006/relationships/tags" Target="../tags/tag22.xml"/><Relationship Id="rId10" Type="http://schemas.openxmlformats.org/officeDocument/2006/relationships/slideLayout" Target="../slideLayouts/slideLayout6.xml"/><Relationship Id="rId4" Type="http://schemas.openxmlformats.org/officeDocument/2006/relationships/tags" Target="../tags/tag21.xml"/><Relationship Id="rId9" Type="http://schemas.openxmlformats.org/officeDocument/2006/relationships/tags" Target="../tags/tag2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image" Target="../media/image5.png"/><Relationship Id="rId4" Type="http://schemas.openxmlformats.org/officeDocument/2006/relationships/tags" Target="../tags/tag13.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3212" y="2438400"/>
            <a:ext cx="10512862" cy="1325563"/>
          </a:xfrm>
        </p:spPr>
        <p:txBody>
          <a:bodyPr/>
          <a:lstStyle/>
          <a:p>
            <a:r>
              <a:rPr lang="en-US" dirty="0"/>
              <a:t>Creating PDBs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0"/>
          <p:cNvSpPr>
            <a:spLocks noGrp="1" noChangeArrowheads="1"/>
          </p:cNvSpPr>
          <p:nvPr>
            <p:ph type="title"/>
          </p:nvPr>
        </p:nvSpPr>
        <p:spPr>
          <a:xfrm>
            <a:off x="820668" y="254407"/>
            <a:ext cx="10209430" cy="764681"/>
          </a:xfrm>
        </p:spPr>
        <p:txBody>
          <a:bodyPr>
            <a:normAutofit fontScale="90000"/>
          </a:bodyPr>
          <a:lstStyle/>
          <a:p>
            <a:r>
              <a:rPr lang="en-US" altLang="en-US" dirty="0"/>
              <a:t>Plugging an Unplugged Regular PDB into a CDB</a:t>
            </a:r>
            <a:br>
              <a:rPr lang="en-US" altLang="en-US" dirty="0"/>
            </a:br>
            <a:endParaRPr lang="en-US" altLang="en-US" dirty="0"/>
          </a:p>
        </p:txBody>
      </p:sp>
      <p:sp>
        <p:nvSpPr>
          <p:cNvPr id="45" name="Content Placeholder 43"/>
          <p:cNvSpPr txBox="1">
            <a:spLocks/>
          </p:cNvSpPr>
          <p:nvPr/>
        </p:nvSpPr>
        <p:spPr>
          <a:xfrm>
            <a:off x="5192323" y="1066800"/>
            <a:ext cx="5472113" cy="5076825"/>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marL="117475" lvl="1" indent="-460375" defTabSz="228600">
              <a:buFont typeface="Arial" charset="0"/>
              <a:buNone/>
              <a:defRPr/>
            </a:pPr>
            <a:r>
              <a:rPr lang="en-US" sz="2000" kern="0" dirty="0">
                <a:cs typeface="Courier New" pitchFamily="49" charset="0"/>
              </a:rPr>
              <a:t>Unplug </a:t>
            </a:r>
            <a:r>
              <a:rPr lang="en-US" sz="2000" b="1" kern="0" dirty="0">
                <a:solidFill>
                  <a:srgbClr val="0000FF"/>
                </a:solidFill>
                <a:latin typeface="Courier New" pitchFamily="49" charset="0"/>
                <a:cs typeface="Courier New" pitchFamily="49" charset="0"/>
              </a:rPr>
              <a:t>PDB1</a:t>
            </a:r>
            <a:r>
              <a:rPr lang="en-US" sz="2000" b="1" kern="0" dirty="0">
                <a:solidFill>
                  <a:srgbClr val="0000FF"/>
                </a:solidFill>
              </a:rPr>
              <a:t> </a:t>
            </a:r>
            <a:r>
              <a:rPr lang="en-US" sz="2000" kern="0" dirty="0">
                <a:cs typeface="Courier New" pitchFamily="49" charset="0"/>
              </a:rPr>
              <a:t>from </a:t>
            </a:r>
            <a:r>
              <a:rPr lang="en-US" sz="2000" b="1" kern="0" dirty="0">
                <a:solidFill>
                  <a:srgbClr val="0000FF"/>
                </a:solidFill>
                <a:latin typeface="Courier New" pitchFamily="49" charset="0"/>
                <a:cs typeface="Courier New" pitchFamily="49" charset="0"/>
              </a:rPr>
              <a:t>CDB1</a:t>
            </a:r>
            <a:r>
              <a:rPr lang="en-US" sz="2000" kern="0" dirty="0">
                <a:cs typeface="Courier New" pitchFamily="49" charset="0"/>
              </a:rPr>
              <a:t>:</a:t>
            </a:r>
          </a:p>
          <a:p>
            <a:pPr marL="574675" lvl="2" indent="-341313" defTabSz="228600">
              <a:buClr>
                <a:schemeClr val="accent1"/>
              </a:buClr>
              <a:buFont typeface="+mj-lt"/>
              <a:buAutoNum type="arabicPeriod"/>
              <a:defRPr/>
            </a:pPr>
            <a:r>
              <a:rPr lang="en-US" kern="0" dirty="0">
                <a:cs typeface="Courier New" pitchFamily="49" charset="0"/>
              </a:rPr>
              <a:t>Connect to</a:t>
            </a:r>
            <a:r>
              <a:rPr lang="en-US" b="1" kern="0" dirty="0">
                <a:solidFill>
                  <a:srgbClr val="0000FF"/>
                </a:solidFill>
              </a:rPr>
              <a:t> </a:t>
            </a:r>
            <a:r>
              <a:rPr lang="en-US" b="1" kern="0" dirty="0">
                <a:solidFill>
                  <a:srgbClr val="0000FF"/>
                </a:solidFill>
                <a:latin typeface="Courier New" pitchFamily="49" charset="0"/>
                <a:cs typeface="Courier New" pitchFamily="49" charset="0"/>
              </a:rPr>
              <a:t>CDB1</a:t>
            </a:r>
            <a:r>
              <a:rPr lang="en-US" kern="0" dirty="0">
                <a:cs typeface="Courier New" pitchFamily="49" charset="0"/>
              </a:rPr>
              <a:t> as a common user.</a:t>
            </a:r>
            <a:endParaRPr lang="en-US" kern="0" dirty="0"/>
          </a:p>
          <a:p>
            <a:pPr marL="574675" lvl="2" indent="-341313" defTabSz="228600">
              <a:buClr>
                <a:schemeClr val="accent1"/>
              </a:buClr>
              <a:buFont typeface="+mj-lt"/>
              <a:buAutoNum type="arabicPeriod"/>
              <a:defRPr/>
            </a:pPr>
            <a:r>
              <a:rPr lang="en-US" kern="0" dirty="0"/>
              <a:t>Verify that </a:t>
            </a:r>
            <a:r>
              <a:rPr lang="en-US" b="1" kern="0" dirty="0">
                <a:solidFill>
                  <a:srgbClr val="0000FF"/>
                </a:solidFill>
                <a:latin typeface="Courier New" pitchFamily="49" charset="0"/>
                <a:cs typeface="Courier New" pitchFamily="49" charset="0"/>
              </a:rPr>
              <a:t>PDB1</a:t>
            </a:r>
            <a:r>
              <a:rPr lang="en-US" sz="1600" b="1" kern="0" dirty="0">
                <a:solidFill>
                  <a:srgbClr val="0000FF"/>
                </a:solidFill>
              </a:rPr>
              <a:t> </a:t>
            </a:r>
            <a:r>
              <a:rPr lang="en-US" kern="0" dirty="0">
                <a:cs typeface="Courier New" pitchFamily="49" charset="0"/>
              </a:rPr>
              <a:t>is closed.</a:t>
            </a:r>
          </a:p>
          <a:p>
            <a:pPr marL="233362" lvl="2" indent="0" defTabSz="228600">
              <a:buClr>
                <a:schemeClr val="accent1"/>
              </a:buClr>
              <a:buNone/>
              <a:defRPr/>
            </a:pPr>
            <a:r>
              <a:rPr lang="en-US" kern="0" dirty="0">
                <a:cs typeface="Arial" pitchFamily="34" charset="0"/>
              </a:rPr>
              <a:t> </a:t>
            </a:r>
          </a:p>
          <a:p>
            <a:pPr marL="574675" lvl="2" indent="-460375" defTabSz="228600">
              <a:buClr>
                <a:schemeClr val="accent1"/>
              </a:buClr>
              <a:buFont typeface="+mj-lt"/>
              <a:buAutoNum type="arabicPeriod"/>
              <a:defRPr/>
            </a:pPr>
            <a:endParaRPr lang="en-US" sz="2600" kern="0" dirty="0">
              <a:cs typeface="Courier New" pitchFamily="49" charset="0"/>
            </a:endParaRPr>
          </a:p>
          <a:p>
            <a:pPr marL="690562" lvl="2" indent="-457200" defTabSz="228600">
              <a:buClr>
                <a:schemeClr val="accent1"/>
              </a:buClr>
              <a:buFont typeface="+mj-lt"/>
              <a:buAutoNum type="arabicPeriod" startAt="3"/>
              <a:defRPr/>
            </a:pPr>
            <a:r>
              <a:rPr lang="en-US" kern="0" dirty="0">
                <a:cs typeface="Courier New" pitchFamily="49" charset="0"/>
              </a:rPr>
              <a:t>Drop </a:t>
            </a:r>
            <a:r>
              <a:rPr lang="en-US" b="1" kern="0" dirty="0">
                <a:solidFill>
                  <a:srgbClr val="0000FF"/>
                </a:solidFill>
                <a:latin typeface="Courier New" pitchFamily="49" charset="0"/>
                <a:cs typeface="Courier New" pitchFamily="49" charset="0"/>
              </a:rPr>
              <a:t>PDB1</a:t>
            </a:r>
            <a:r>
              <a:rPr lang="en-US" sz="1600" b="1" kern="0" dirty="0">
                <a:solidFill>
                  <a:srgbClr val="0000FF"/>
                </a:solidFill>
              </a:rPr>
              <a:t> </a:t>
            </a:r>
            <a:r>
              <a:rPr lang="en-US" kern="0" dirty="0">
                <a:cs typeface="Courier New" pitchFamily="49" charset="0"/>
              </a:rPr>
              <a:t>from </a:t>
            </a:r>
            <a:r>
              <a:rPr lang="en-US" b="1" kern="0" dirty="0">
                <a:solidFill>
                  <a:srgbClr val="0000FF"/>
                </a:solidFill>
                <a:latin typeface="Courier New" pitchFamily="49" charset="0"/>
                <a:cs typeface="Courier New" pitchFamily="49" charset="0"/>
              </a:rPr>
              <a:t>CDB1</a:t>
            </a:r>
            <a:r>
              <a:rPr lang="en-US" kern="0" dirty="0">
                <a:cs typeface="Courier New" pitchFamily="49" charset="0"/>
              </a:rPr>
              <a:t> .</a:t>
            </a:r>
          </a:p>
          <a:p>
            <a:pPr marL="117475" lvl="1" indent="-460375" defTabSz="228600">
              <a:spcBef>
                <a:spcPts val="0"/>
              </a:spcBef>
              <a:buClr>
                <a:schemeClr val="accent1"/>
              </a:buClr>
              <a:defRPr/>
            </a:pPr>
            <a:endParaRPr lang="en-US" sz="2000" kern="0" dirty="0">
              <a:cs typeface="Courier New" pitchFamily="49" charset="0"/>
            </a:endParaRPr>
          </a:p>
          <a:p>
            <a:pPr marL="117475" lvl="1" indent="-460375" defTabSz="228600">
              <a:spcBef>
                <a:spcPts val="0"/>
              </a:spcBef>
              <a:buClr>
                <a:schemeClr val="accent1"/>
              </a:buClr>
              <a:buFont typeface="Arial" charset="0"/>
              <a:buNone/>
              <a:defRPr/>
            </a:pPr>
            <a:r>
              <a:rPr lang="en-US" sz="2000" kern="0" dirty="0">
                <a:cs typeface="Courier New" pitchFamily="49" charset="0"/>
              </a:rPr>
              <a:t>Plug </a:t>
            </a:r>
            <a:r>
              <a:rPr lang="en-US" sz="2000" b="1" kern="0" dirty="0">
                <a:solidFill>
                  <a:srgbClr val="0000FF"/>
                </a:solidFill>
                <a:latin typeface="Courier New" pitchFamily="49" charset="0"/>
                <a:cs typeface="Courier New" pitchFamily="49" charset="0"/>
              </a:rPr>
              <a:t>PDB1</a:t>
            </a:r>
            <a:r>
              <a:rPr lang="en-US" sz="2000" b="1" kern="0" dirty="0">
                <a:solidFill>
                  <a:srgbClr val="0000FF"/>
                </a:solidFill>
              </a:rPr>
              <a:t> </a:t>
            </a:r>
            <a:r>
              <a:rPr lang="en-US" sz="2000" kern="0" dirty="0">
                <a:cs typeface="Courier New" pitchFamily="49" charset="0"/>
              </a:rPr>
              <a:t>into </a:t>
            </a:r>
            <a:r>
              <a:rPr lang="en-US" sz="2000" b="1" kern="0" dirty="0">
                <a:solidFill>
                  <a:srgbClr val="008000"/>
                </a:solidFill>
                <a:latin typeface="Courier New" pitchFamily="49" charset="0"/>
                <a:cs typeface="Courier New" pitchFamily="49" charset="0"/>
              </a:rPr>
              <a:t>CDB2</a:t>
            </a:r>
            <a:r>
              <a:rPr lang="en-US" sz="2000" kern="0" dirty="0">
                <a:cs typeface="Courier New" pitchFamily="49" charset="0"/>
              </a:rPr>
              <a:t>:</a:t>
            </a:r>
          </a:p>
          <a:p>
            <a:pPr marL="574675" lvl="2" indent="-341313" defTabSz="228600">
              <a:buClr>
                <a:schemeClr val="accent1"/>
              </a:buClr>
              <a:buFont typeface="+mj-lt"/>
              <a:buAutoNum type="arabicPeriod"/>
              <a:defRPr/>
            </a:pPr>
            <a:r>
              <a:rPr lang="en-US" kern="0" dirty="0">
                <a:cs typeface="Courier New" pitchFamily="49" charset="0"/>
              </a:rPr>
              <a:t>Connect to </a:t>
            </a:r>
            <a:r>
              <a:rPr lang="en-US" b="1" kern="0" dirty="0">
                <a:solidFill>
                  <a:srgbClr val="008000"/>
                </a:solidFill>
                <a:latin typeface="Courier New" pitchFamily="49" charset="0"/>
                <a:cs typeface="Courier New" pitchFamily="49" charset="0"/>
              </a:rPr>
              <a:t>CDB2</a:t>
            </a:r>
            <a:r>
              <a:rPr lang="en-US" sz="1600" b="1" kern="0" dirty="0">
                <a:solidFill>
                  <a:srgbClr val="008000"/>
                </a:solidFill>
              </a:rPr>
              <a:t> </a:t>
            </a:r>
            <a:r>
              <a:rPr lang="en-US" kern="0" dirty="0">
                <a:cs typeface="Courier New" pitchFamily="49" charset="0"/>
              </a:rPr>
              <a:t>as a common user.</a:t>
            </a:r>
            <a:endParaRPr lang="en-US" kern="0" dirty="0"/>
          </a:p>
          <a:p>
            <a:pPr marL="574675" lvl="2" indent="-341313" defTabSz="228600">
              <a:buClr>
                <a:schemeClr val="accent1"/>
              </a:buClr>
              <a:buFont typeface="+mj-lt"/>
              <a:buAutoNum type="arabicPeriod" startAt="2"/>
              <a:defRPr/>
            </a:pPr>
            <a:r>
              <a:rPr lang="en-US" kern="0" dirty="0">
                <a:cs typeface="Courier New" pitchFamily="49" charset="0"/>
              </a:rPr>
              <a:t>Use the</a:t>
            </a:r>
            <a:r>
              <a:rPr lang="en-US" sz="1600" kern="0" dirty="0">
                <a:cs typeface="Courier New" pitchFamily="49" charset="0"/>
              </a:rPr>
              <a:t> </a:t>
            </a:r>
            <a:r>
              <a:rPr lang="en-US" kern="0" dirty="0">
                <a:latin typeface="Courier New" pitchFamily="49" charset="0"/>
                <a:cs typeface="Courier New" pitchFamily="49" charset="0"/>
              </a:rPr>
              <a:t>DBMS_PDB</a:t>
            </a:r>
            <a:r>
              <a:rPr lang="en-US" kern="0" dirty="0">
                <a:cs typeface="Courier New" pitchFamily="49" charset="0"/>
              </a:rPr>
              <a:t> package to check the compatibility of</a:t>
            </a:r>
            <a:r>
              <a:rPr lang="en-US" sz="1600" kern="0" dirty="0">
                <a:cs typeface="Courier New" pitchFamily="49" charset="0"/>
              </a:rPr>
              <a:t> </a:t>
            </a:r>
            <a:r>
              <a:rPr lang="en-US" b="1" kern="0" dirty="0">
                <a:solidFill>
                  <a:srgbClr val="0000FF"/>
                </a:solidFill>
                <a:latin typeface="Courier New" pitchFamily="49" charset="0"/>
                <a:cs typeface="Courier New" pitchFamily="49" charset="0"/>
              </a:rPr>
              <a:t>PDB1</a:t>
            </a:r>
            <a:r>
              <a:rPr lang="en-US" sz="1600" b="1" kern="0" dirty="0">
                <a:solidFill>
                  <a:srgbClr val="0000FF"/>
                </a:solidFill>
              </a:rPr>
              <a:t> </a:t>
            </a:r>
            <a:r>
              <a:rPr lang="en-US" kern="0" dirty="0">
                <a:cs typeface="Courier New" pitchFamily="49" charset="0"/>
              </a:rPr>
              <a:t>with</a:t>
            </a:r>
            <a:r>
              <a:rPr lang="en-US" sz="1600" kern="0" dirty="0">
                <a:cs typeface="Courier New" pitchFamily="49" charset="0"/>
              </a:rPr>
              <a:t> </a:t>
            </a:r>
            <a:r>
              <a:rPr lang="en-US" b="1" kern="0" dirty="0">
                <a:solidFill>
                  <a:srgbClr val="008000"/>
                </a:solidFill>
                <a:latin typeface="Courier New" pitchFamily="49" charset="0"/>
                <a:cs typeface="Courier New" pitchFamily="49" charset="0"/>
              </a:rPr>
              <a:t>CDB2</a:t>
            </a:r>
            <a:r>
              <a:rPr lang="en-US" kern="0" dirty="0">
                <a:cs typeface="Courier New" pitchFamily="49" charset="0"/>
              </a:rPr>
              <a:t>.</a:t>
            </a:r>
            <a:endParaRPr lang="en-US" kern="0" dirty="0">
              <a:solidFill>
                <a:srgbClr val="008000"/>
              </a:solidFill>
              <a:cs typeface="Courier New" pitchFamily="49" charset="0"/>
            </a:endParaRPr>
          </a:p>
          <a:p>
            <a:pPr marL="233362" lvl="2" indent="0" defTabSz="228600">
              <a:buClr>
                <a:schemeClr val="accent1"/>
              </a:buClr>
              <a:buNone/>
              <a:defRPr/>
            </a:pPr>
            <a:r>
              <a:rPr lang="en-US" kern="0" dirty="0">
                <a:solidFill>
                  <a:srgbClr val="008000"/>
                </a:solidFill>
                <a:cs typeface="Courier New" pitchFamily="49" charset="0"/>
              </a:rPr>
              <a:t> </a:t>
            </a:r>
            <a:endParaRPr lang="en-US" sz="2200" kern="0" dirty="0">
              <a:solidFill>
                <a:srgbClr val="008000"/>
              </a:solidFill>
              <a:cs typeface="Courier New" pitchFamily="49" charset="0"/>
            </a:endParaRPr>
          </a:p>
          <a:p>
            <a:pPr marL="574675" lvl="2" indent="-341313" defTabSz="228600">
              <a:buClr>
                <a:schemeClr val="accent1"/>
              </a:buClr>
              <a:buFont typeface="+mj-lt"/>
              <a:buAutoNum type="arabicPeriod" startAt="2"/>
              <a:defRPr/>
            </a:pPr>
            <a:endParaRPr lang="en-US" kern="0" dirty="0">
              <a:solidFill>
                <a:srgbClr val="008000"/>
              </a:solidFill>
              <a:cs typeface="Courier New" pitchFamily="49" charset="0"/>
            </a:endParaRPr>
          </a:p>
          <a:p>
            <a:pPr marL="690562" lvl="2" indent="-457200" defTabSz="228600">
              <a:buClr>
                <a:schemeClr val="accent1"/>
              </a:buClr>
              <a:buFont typeface="+mj-lt"/>
              <a:buAutoNum type="arabicPeriod" startAt="3"/>
              <a:defRPr/>
            </a:pPr>
            <a:r>
              <a:rPr lang="en-US" kern="0" dirty="0">
                <a:cs typeface="Courier New" pitchFamily="49" charset="0"/>
              </a:rPr>
              <a:t>Open </a:t>
            </a:r>
            <a:r>
              <a:rPr lang="en-US" b="1" kern="0" dirty="0">
                <a:solidFill>
                  <a:srgbClr val="008000"/>
                </a:solidFill>
                <a:latin typeface="Courier New" pitchFamily="49" charset="0"/>
                <a:cs typeface="Courier New" pitchFamily="49" charset="0"/>
              </a:rPr>
              <a:t>PDB1</a:t>
            </a:r>
            <a:r>
              <a:rPr lang="en-US" sz="1400" kern="0" dirty="0">
                <a:cs typeface="Arial" pitchFamily="34" charset="0"/>
              </a:rPr>
              <a:t> </a:t>
            </a:r>
            <a:r>
              <a:rPr lang="en-US" kern="0" dirty="0">
                <a:cs typeface="Arial" pitchFamily="34" charset="0"/>
              </a:rPr>
              <a:t>in read/write mode</a:t>
            </a:r>
            <a:r>
              <a:rPr lang="en-US" sz="1600" kern="0" dirty="0">
                <a:cs typeface="Courier New" pitchFamily="49" charset="0"/>
              </a:rPr>
              <a:t>.</a:t>
            </a:r>
            <a:endParaRPr lang="en-US" kern="0" dirty="0"/>
          </a:p>
        </p:txBody>
      </p:sp>
      <p:sp>
        <p:nvSpPr>
          <p:cNvPr id="46" name="Rectangle 48"/>
          <p:cNvSpPr>
            <a:spLocks noChangeArrowheads="1"/>
          </p:cNvSpPr>
          <p:nvPr/>
        </p:nvSpPr>
        <p:spPr bwMode="auto">
          <a:xfrm>
            <a:off x="811212" y="1066800"/>
            <a:ext cx="3706812" cy="17526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47" name="Text Box 58"/>
          <p:cNvSpPr txBox="1">
            <a:spLocks noChangeArrowheads="1"/>
          </p:cNvSpPr>
          <p:nvPr/>
        </p:nvSpPr>
        <p:spPr bwMode="blackWhite">
          <a:xfrm>
            <a:off x="781050" y="1143000"/>
            <a:ext cx="12366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b="1" dirty="0">
                <a:solidFill>
                  <a:srgbClr val="0000FF"/>
                </a:solidFill>
                <a:latin typeface="Courier New" panose="02070309020205020404" pitchFamily="49" charset="0"/>
                <a:cs typeface="Courier New" panose="02070309020205020404" pitchFamily="49" charset="0"/>
              </a:rPr>
              <a:t>CDB1</a:t>
            </a:r>
          </a:p>
        </p:txBody>
      </p:sp>
      <p:sp>
        <p:nvSpPr>
          <p:cNvPr id="48" name="Rectangle 2"/>
          <p:cNvSpPr>
            <a:spLocks noChangeArrowheads="1"/>
          </p:cNvSpPr>
          <p:nvPr/>
        </p:nvSpPr>
        <p:spPr bwMode="blackWhite">
          <a:xfrm>
            <a:off x="912812" y="1447800"/>
            <a:ext cx="3419475" cy="304800"/>
          </a:xfrm>
          <a:prstGeom prst="rect">
            <a:avLst/>
          </a:prstGeom>
          <a:solidFill>
            <a:srgbClr val="FFFFCC"/>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r>
              <a:rPr lang="en-US" sz="1400" b="1" dirty="0">
                <a:solidFill>
                  <a:schemeClr val="bg2">
                    <a:lumMod val="10000"/>
                  </a:schemeClr>
                </a:solidFill>
                <a:latin typeface="Arial" charset="0"/>
                <a:cs typeface="Arial" charset="0"/>
              </a:rPr>
              <a:t>CDB root</a:t>
            </a:r>
          </a:p>
        </p:txBody>
      </p:sp>
      <p:sp>
        <p:nvSpPr>
          <p:cNvPr id="49" name="PPTShape_0"/>
          <p:cNvSpPr>
            <a:spLocks noChangeArrowheads="1"/>
          </p:cNvSpPr>
          <p:nvPr/>
        </p:nvSpPr>
        <p:spPr bwMode="blackWhite">
          <a:xfrm>
            <a:off x="912812" y="1828800"/>
            <a:ext cx="3409950" cy="3048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rPr>
              <a:t>PDB$SEED</a:t>
            </a:r>
          </a:p>
        </p:txBody>
      </p:sp>
      <p:sp>
        <p:nvSpPr>
          <p:cNvPr id="50" name="PPTShape_1"/>
          <p:cNvSpPr>
            <a:spLocks noChangeArrowheads="1"/>
          </p:cNvSpPr>
          <p:nvPr/>
        </p:nvSpPr>
        <p:spPr bwMode="blackWhite">
          <a:xfrm>
            <a:off x="912812" y="2209800"/>
            <a:ext cx="3409950"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         PDB1</a:t>
            </a:r>
          </a:p>
        </p:txBody>
      </p:sp>
      <p:sp>
        <p:nvSpPr>
          <p:cNvPr id="51" name="PPTShape_2"/>
          <p:cNvSpPr txBox="1">
            <a:spLocks noChangeArrowheads="1"/>
          </p:cNvSpPr>
          <p:nvPr/>
        </p:nvSpPr>
        <p:spPr bwMode="blackWhite">
          <a:xfrm>
            <a:off x="912812" y="2209800"/>
            <a:ext cx="2944813" cy="261938"/>
          </a:xfrm>
          <a:prstGeom prst="rect">
            <a:avLst/>
          </a:prstGeom>
          <a:noFill/>
          <a:ln w="28575">
            <a:noFill/>
            <a:miter lim="800000"/>
            <a:headEnd/>
            <a:tailEnd/>
          </a:ln>
        </p:spPr>
        <p:txBody>
          <a:bodyPr lIns="92075" tIns="46038" rIns="92075" bIns="46038">
            <a:spAutoFit/>
          </a:bodyPr>
          <a:lstStyle/>
          <a:p>
            <a:pPr defTabSz="228600">
              <a:defRPr/>
            </a:pPr>
            <a:r>
              <a:rPr lang="en-US" sz="1100" b="1" dirty="0">
                <a:solidFill>
                  <a:schemeClr val="bg2">
                    <a:lumMod val="10000"/>
                  </a:schemeClr>
                </a:solidFill>
                <a:latin typeface="Arial" charset="0"/>
                <a:cs typeface="Arial" charset="0"/>
              </a:rPr>
              <a:t>Data files</a:t>
            </a:r>
          </a:p>
        </p:txBody>
      </p:sp>
      <p:sp>
        <p:nvSpPr>
          <p:cNvPr id="52" name="AutoShape 9"/>
          <p:cNvSpPr>
            <a:spLocks noChangeArrowheads="1"/>
          </p:cNvSpPr>
          <p:nvPr/>
        </p:nvSpPr>
        <p:spPr bwMode="auto">
          <a:xfrm>
            <a:off x="3238204" y="3312795"/>
            <a:ext cx="1015005" cy="461010"/>
          </a:xfrm>
          <a:prstGeom prst="flowChartMagneticDisk">
            <a:avLst/>
          </a:prstGeom>
          <a:solidFill>
            <a:schemeClr val="accent1"/>
          </a:solidFill>
          <a:ln w="1270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600" dirty="0"/>
          </a:p>
        </p:txBody>
      </p:sp>
      <p:sp>
        <p:nvSpPr>
          <p:cNvPr id="53" name="PPTShape_3"/>
          <p:cNvSpPr txBox="1">
            <a:spLocks noChangeArrowheads="1"/>
          </p:cNvSpPr>
          <p:nvPr/>
        </p:nvSpPr>
        <p:spPr bwMode="blackWhite">
          <a:xfrm>
            <a:off x="3200575" y="3421416"/>
            <a:ext cx="1103313" cy="339196"/>
          </a:xfrm>
          <a:prstGeom prst="rect">
            <a:avLst/>
          </a:prstGeom>
          <a:noFill/>
          <a:ln w="28575">
            <a:noFill/>
            <a:miter lim="800000"/>
            <a:headEnd/>
            <a:tailEnd/>
          </a:ln>
        </p:spPr>
        <p:txBody>
          <a:bodyPr lIns="92075" tIns="46038" rIns="92075" bIns="46038">
            <a:spAutoFit/>
          </a:bodyPr>
          <a:lstStyle/>
          <a:p>
            <a:pPr algn="ctr" defTabSz="228600">
              <a:defRPr/>
            </a:pPr>
            <a:r>
              <a:rPr lang="en-US" sz="1600" b="1" dirty="0">
                <a:solidFill>
                  <a:schemeClr val="bg1"/>
                </a:solidFill>
                <a:latin typeface="Arial" charset="0"/>
                <a:cs typeface="Arial" charset="0"/>
              </a:rPr>
              <a:t>XML file</a:t>
            </a:r>
          </a:p>
        </p:txBody>
      </p:sp>
      <p:cxnSp>
        <p:nvCxnSpPr>
          <p:cNvPr id="54" name="Straight Arrow Connector 63"/>
          <p:cNvCxnSpPr>
            <a:cxnSpLocks noChangeShapeType="1"/>
          </p:cNvCxnSpPr>
          <p:nvPr/>
        </p:nvCxnSpPr>
        <p:spPr bwMode="auto">
          <a:xfrm flipV="1">
            <a:off x="3756025" y="2840038"/>
            <a:ext cx="0" cy="436562"/>
          </a:xfrm>
          <a:prstGeom prst="straightConnector1">
            <a:avLst/>
          </a:prstGeom>
          <a:noFill/>
          <a:ln w="28575" algn="ctr">
            <a:solidFill>
              <a:srgbClr val="0000FF"/>
            </a:solidFill>
            <a:round/>
            <a:headEnd type="triangle" w="lg" len="lg"/>
            <a:tailEnd type="none" w="lg" len="lg"/>
          </a:ln>
          <a:extLst>
            <a:ext uri="{909E8E84-426E-40DD-AFC4-6F175D3DCCD1}">
              <a14:hiddenFill xmlns:a14="http://schemas.microsoft.com/office/drawing/2010/main">
                <a:noFill/>
              </a14:hiddenFill>
            </a:ext>
          </a:extLst>
        </p:spPr>
      </p:cxnSp>
      <p:pic>
        <p:nvPicPr>
          <p:cNvPr id="55" name="Picture 107" descr="datab018"/>
          <p:cNvPicPr>
            <a:picLocks noChangeAspect="1" noChangeArrowheads="1"/>
          </p:cNvPicPr>
          <p:nvPr>
            <p:custDataLst>
              <p:tags r:id="rId2"/>
            </p:custDataLst>
          </p:nvPr>
        </p:nvPicPr>
        <p:blipFill>
          <a:blip r:embed="rId12">
            <a:extLst>
              <a:ext uri="{28A0092B-C50C-407E-A947-70E740481C1C}">
                <a14:useLocalDpi xmlns:a14="http://schemas.microsoft.com/office/drawing/2010/main" val="0"/>
              </a:ext>
            </a:extLst>
          </a:blip>
          <a:srcRect/>
          <a:stretch>
            <a:fillRect/>
          </a:stretch>
        </p:blipFill>
        <p:spPr bwMode="gray">
          <a:xfrm>
            <a:off x="2204244" y="2238375"/>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PTShape_4" descr="datab018"/>
          <p:cNvPicPr>
            <a:picLocks noChangeAspect="1" noChangeArrowheads="1"/>
          </p:cNvPicPr>
          <p:nvPr>
            <p:custDataLst>
              <p:tags r:id="rId3"/>
            </p:custDataLst>
          </p:nvPr>
        </p:nvPicPr>
        <p:blipFill>
          <a:blip r:embed="rId12">
            <a:extLst>
              <a:ext uri="{28A0092B-C50C-407E-A947-70E740481C1C}">
                <a14:useLocalDpi xmlns:a14="http://schemas.microsoft.com/office/drawing/2010/main" val="0"/>
              </a:ext>
            </a:extLst>
          </a:blip>
          <a:srcRect/>
          <a:stretch>
            <a:fillRect/>
          </a:stretch>
        </p:blipFill>
        <p:spPr bwMode="gray">
          <a:xfrm>
            <a:off x="3231355" y="2298700"/>
            <a:ext cx="503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PPTShape_7"/>
          <p:cNvSpPr txBox="1">
            <a:spLocks noChangeArrowheads="1"/>
          </p:cNvSpPr>
          <p:nvPr/>
        </p:nvSpPr>
        <p:spPr bwMode="blackWhite">
          <a:xfrm>
            <a:off x="3157537" y="2374900"/>
            <a:ext cx="650875" cy="246063"/>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chemeClr val="bg2">
                    <a:lumMod val="10000"/>
                  </a:schemeClr>
                </a:solidFill>
                <a:latin typeface="Arial" charset="0"/>
                <a:cs typeface="Arial" charset="0"/>
              </a:rPr>
              <a:t>USERS</a:t>
            </a:r>
          </a:p>
        </p:txBody>
      </p:sp>
      <p:sp>
        <p:nvSpPr>
          <p:cNvPr id="58" name="TextBox 89"/>
          <p:cNvSpPr txBox="1">
            <a:spLocks noChangeArrowheads="1"/>
          </p:cNvSpPr>
          <p:nvPr/>
        </p:nvSpPr>
        <p:spPr bwMode="auto">
          <a:xfrm>
            <a:off x="778668" y="2895600"/>
            <a:ext cx="2032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FF"/>
                </a:solidFill>
              </a:rPr>
              <a:t>Unplug </a:t>
            </a:r>
            <a:r>
              <a:rPr lang="en-US" altLang="en-US" b="1" dirty="0">
                <a:solidFill>
                  <a:srgbClr val="0000FF"/>
                </a:solidFill>
                <a:latin typeface="Courier New" panose="02070309020205020404" pitchFamily="49" charset="0"/>
                <a:cs typeface="Courier New" panose="02070309020205020404" pitchFamily="49" charset="0"/>
              </a:rPr>
              <a:t>PDB1</a:t>
            </a:r>
            <a:endParaRPr lang="en-US" altLang="en-US" b="1" dirty="0">
              <a:latin typeface="Courier New" panose="02070309020205020404" pitchFamily="49" charset="0"/>
              <a:cs typeface="Courier New" panose="02070309020205020404" pitchFamily="49" charset="0"/>
            </a:endParaRPr>
          </a:p>
        </p:txBody>
      </p:sp>
      <p:sp>
        <p:nvSpPr>
          <p:cNvPr id="59" name="Rectangle 90"/>
          <p:cNvSpPr>
            <a:spLocks noChangeArrowheads="1"/>
          </p:cNvSpPr>
          <p:nvPr/>
        </p:nvSpPr>
        <p:spPr bwMode="auto">
          <a:xfrm>
            <a:off x="709612" y="4191000"/>
            <a:ext cx="3808411" cy="17526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60" name="PPTShape_8"/>
          <p:cNvSpPr txBox="1">
            <a:spLocks noChangeArrowheads="1"/>
          </p:cNvSpPr>
          <p:nvPr/>
        </p:nvSpPr>
        <p:spPr bwMode="blackWhite">
          <a:xfrm>
            <a:off x="609600" y="4495800"/>
            <a:ext cx="47736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b="1" dirty="0">
                <a:solidFill>
                  <a:srgbClr val="008000"/>
                </a:solidFill>
                <a:latin typeface="Courier New" panose="02070309020205020404" pitchFamily="49" charset="0"/>
                <a:cs typeface="Courier New" panose="02070309020205020404" pitchFamily="49" charset="0"/>
              </a:rPr>
              <a:t>CDB2</a:t>
            </a:r>
          </a:p>
        </p:txBody>
      </p:sp>
      <p:sp>
        <p:nvSpPr>
          <p:cNvPr id="61" name="PPTShape_9"/>
          <p:cNvSpPr>
            <a:spLocks noChangeArrowheads="1"/>
          </p:cNvSpPr>
          <p:nvPr/>
        </p:nvSpPr>
        <p:spPr bwMode="blackWhite">
          <a:xfrm>
            <a:off x="912812" y="4568825"/>
            <a:ext cx="3336925" cy="307975"/>
          </a:xfrm>
          <a:prstGeom prst="rect">
            <a:avLst/>
          </a:prstGeom>
          <a:solidFill>
            <a:srgbClr val="FFC000"/>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r>
              <a:rPr lang="en-US" sz="1400" b="1" dirty="0">
                <a:solidFill>
                  <a:schemeClr val="bg2">
                    <a:lumMod val="10000"/>
                  </a:schemeClr>
                </a:solidFill>
                <a:latin typeface="Arial" charset="0"/>
                <a:cs typeface="Arial" charset="0"/>
              </a:rPr>
              <a:t>CDB root</a:t>
            </a:r>
          </a:p>
        </p:txBody>
      </p:sp>
      <p:sp>
        <p:nvSpPr>
          <p:cNvPr id="62" name="PPTShape_10"/>
          <p:cNvSpPr>
            <a:spLocks noChangeArrowheads="1"/>
          </p:cNvSpPr>
          <p:nvPr/>
        </p:nvSpPr>
        <p:spPr bwMode="blackWhite">
          <a:xfrm>
            <a:off x="912812" y="4949825"/>
            <a:ext cx="3346450" cy="307975"/>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rPr>
              <a:t>PDB$SEED</a:t>
            </a:r>
          </a:p>
        </p:txBody>
      </p:sp>
      <p:sp>
        <p:nvSpPr>
          <p:cNvPr id="63" name="PPTShape_11"/>
          <p:cNvSpPr>
            <a:spLocks noChangeArrowheads="1"/>
          </p:cNvSpPr>
          <p:nvPr/>
        </p:nvSpPr>
        <p:spPr bwMode="blackWhite">
          <a:xfrm>
            <a:off x="912812" y="5327650"/>
            <a:ext cx="3346450" cy="53975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8000"/>
                </a:solidFill>
              </a:rPr>
              <a:t>PDB1</a:t>
            </a:r>
          </a:p>
        </p:txBody>
      </p:sp>
      <p:sp>
        <p:nvSpPr>
          <p:cNvPr id="64" name="PPTShape_12"/>
          <p:cNvSpPr txBox="1">
            <a:spLocks noChangeArrowheads="1"/>
          </p:cNvSpPr>
          <p:nvPr/>
        </p:nvSpPr>
        <p:spPr bwMode="blackWhite">
          <a:xfrm>
            <a:off x="912812" y="5334000"/>
            <a:ext cx="2944813" cy="261938"/>
          </a:xfrm>
          <a:prstGeom prst="rect">
            <a:avLst/>
          </a:prstGeom>
          <a:noFill/>
          <a:ln w="28575">
            <a:noFill/>
            <a:miter lim="800000"/>
            <a:headEnd/>
            <a:tailEnd/>
          </a:ln>
        </p:spPr>
        <p:txBody>
          <a:bodyPr lIns="92075" tIns="46038" rIns="92075" bIns="46038">
            <a:spAutoFit/>
          </a:bodyPr>
          <a:lstStyle/>
          <a:p>
            <a:pPr defTabSz="228600">
              <a:defRPr/>
            </a:pPr>
            <a:r>
              <a:rPr lang="en-US" sz="1100" b="1" dirty="0">
                <a:solidFill>
                  <a:schemeClr val="bg2">
                    <a:lumMod val="10000"/>
                  </a:schemeClr>
                </a:solidFill>
                <a:latin typeface="Arial" charset="0"/>
                <a:cs typeface="Arial" charset="0"/>
              </a:rPr>
              <a:t>Data files</a:t>
            </a:r>
          </a:p>
        </p:txBody>
      </p:sp>
      <p:sp>
        <p:nvSpPr>
          <p:cNvPr id="65" name="TextBox 100"/>
          <p:cNvSpPr txBox="1">
            <a:spLocks noChangeArrowheads="1"/>
          </p:cNvSpPr>
          <p:nvPr/>
        </p:nvSpPr>
        <p:spPr bwMode="auto">
          <a:xfrm>
            <a:off x="709612" y="3886200"/>
            <a:ext cx="1727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8000"/>
                </a:solidFill>
              </a:rPr>
              <a:t>Plug</a:t>
            </a:r>
            <a:r>
              <a:rPr lang="en-US" altLang="en-US" sz="1600" b="1" dirty="0"/>
              <a:t> </a:t>
            </a:r>
            <a:r>
              <a:rPr lang="en-US" altLang="en-US" b="1" dirty="0">
                <a:solidFill>
                  <a:srgbClr val="008000"/>
                </a:solidFill>
                <a:latin typeface="Courier New" panose="02070309020205020404" pitchFamily="49" charset="0"/>
                <a:cs typeface="Courier New" panose="02070309020205020404" pitchFamily="49" charset="0"/>
              </a:rPr>
              <a:t>PDB1</a:t>
            </a:r>
            <a:endParaRPr lang="en-US" altLang="en-US" b="1" dirty="0">
              <a:latin typeface="Courier New" panose="02070309020205020404" pitchFamily="49" charset="0"/>
              <a:cs typeface="Courier New" panose="02070309020205020404" pitchFamily="49" charset="0"/>
            </a:endParaRPr>
          </a:p>
        </p:txBody>
      </p:sp>
      <p:sp>
        <p:nvSpPr>
          <p:cNvPr id="66" name="Multiply 65"/>
          <p:cNvSpPr/>
          <p:nvPr/>
        </p:nvSpPr>
        <p:spPr bwMode="auto">
          <a:xfrm>
            <a:off x="608012" y="2133600"/>
            <a:ext cx="2640013" cy="685800"/>
          </a:xfrm>
          <a:prstGeom prst="mathMultiply">
            <a:avLst>
              <a:gd name="adj1" fmla="val 16936"/>
            </a:avLst>
          </a:prstGeom>
          <a:noFill/>
          <a:ln w="22225" cap="flat" cmpd="sng" algn="ctr">
            <a:solidFill>
              <a:srgbClr val="0000FF"/>
            </a:solidFill>
            <a:prstDash val="solid"/>
            <a:round/>
            <a:headEnd type="none" w="sm" len="sm"/>
            <a:tailEnd type="none" w="sm" len="sm"/>
          </a:ln>
          <a:effectLst/>
        </p:spPr>
        <p:txBody>
          <a:bodyPr/>
          <a:lstStyle/>
          <a:p>
            <a:pPr defTabSz="228600" eaLnBrk="1" hangingPunct="1">
              <a:defRPr/>
            </a:pPr>
            <a:endParaRPr lang="en-US" dirty="0">
              <a:solidFill>
                <a:srgbClr val="0000FF"/>
              </a:solidFill>
              <a:latin typeface="Arial" charset="0"/>
              <a:cs typeface="Arial" charset="0"/>
            </a:endParaRPr>
          </a:p>
        </p:txBody>
      </p:sp>
      <p:cxnSp>
        <p:nvCxnSpPr>
          <p:cNvPr id="67" name="PPTShape_21"/>
          <p:cNvCxnSpPr>
            <a:cxnSpLocks noChangeShapeType="1"/>
          </p:cNvCxnSpPr>
          <p:nvPr/>
        </p:nvCxnSpPr>
        <p:spPr bwMode="auto">
          <a:xfrm flipV="1">
            <a:off x="3756025" y="3763963"/>
            <a:ext cx="0" cy="366712"/>
          </a:xfrm>
          <a:prstGeom prst="straightConnector1">
            <a:avLst/>
          </a:prstGeom>
          <a:noFill/>
          <a:ln w="28575" algn="ctr">
            <a:solidFill>
              <a:srgbClr val="008000"/>
            </a:solidFill>
            <a:round/>
            <a:headEnd type="triangle" w="lg" len="lg"/>
            <a:tailEnd type="none" w="med" len="sm"/>
          </a:ln>
          <a:extLst>
            <a:ext uri="{909E8E84-426E-40DD-AFC4-6F175D3DCCD1}">
              <a14:hiddenFill xmlns:a14="http://schemas.microsoft.com/office/drawing/2010/main">
                <a:noFill/>
              </a14:hiddenFill>
            </a:ext>
          </a:extLst>
        </p:spPr>
      </p:cxnSp>
      <p:pic>
        <p:nvPicPr>
          <p:cNvPr id="68" name="PPTShape_5" descr="datab018"/>
          <p:cNvPicPr>
            <a:picLocks noChangeAspect="1" noChangeArrowheads="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gray">
          <a:xfrm>
            <a:off x="2583656" y="2298700"/>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PPTShape_6"/>
          <p:cNvSpPr txBox="1">
            <a:spLocks noChangeArrowheads="1"/>
          </p:cNvSpPr>
          <p:nvPr/>
        </p:nvSpPr>
        <p:spPr bwMode="blackWhite">
          <a:xfrm>
            <a:off x="2449512" y="2403475"/>
            <a:ext cx="771525" cy="247650"/>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chemeClr val="bg2">
                    <a:lumMod val="10000"/>
                  </a:schemeClr>
                </a:solidFill>
                <a:latin typeface="Arial" charset="0"/>
                <a:cs typeface="Arial" charset="0"/>
              </a:rPr>
              <a:t>SYSAUX</a:t>
            </a:r>
            <a:r>
              <a:rPr lang="en-US" sz="1000" dirty="0">
                <a:solidFill>
                  <a:schemeClr val="bg2">
                    <a:lumMod val="10000"/>
                  </a:schemeClr>
                </a:solidFill>
                <a:latin typeface="Arial" charset="0"/>
                <a:cs typeface="Arial" charset="0"/>
              </a:rPr>
              <a:t> </a:t>
            </a:r>
          </a:p>
        </p:txBody>
      </p:sp>
      <p:sp>
        <p:nvSpPr>
          <p:cNvPr id="70" name="PPTShape_14"/>
          <p:cNvSpPr txBox="1">
            <a:spLocks noChangeArrowheads="1"/>
          </p:cNvSpPr>
          <p:nvPr/>
        </p:nvSpPr>
        <p:spPr bwMode="blackWhite">
          <a:xfrm>
            <a:off x="2089150" y="2259013"/>
            <a:ext cx="733425" cy="246062"/>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chemeClr val="bg2">
                    <a:lumMod val="10000"/>
                  </a:schemeClr>
                </a:solidFill>
                <a:latin typeface="Arial" charset="0"/>
                <a:cs typeface="Arial" charset="0"/>
              </a:rPr>
              <a:t>SYSTEM</a:t>
            </a:r>
            <a:r>
              <a:rPr lang="en-US" sz="1000" dirty="0">
                <a:solidFill>
                  <a:schemeClr val="bg2">
                    <a:lumMod val="10000"/>
                  </a:schemeClr>
                </a:solidFill>
                <a:latin typeface="Arial" charset="0"/>
                <a:cs typeface="Arial" charset="0"/>
              </a:rPr>
              <a:t> </a:t>
            </a:r>
          </a:p>
        </p:txBody>
      </p:sp>
      <p:pic>
        <p:nvPicPr>
          <p:cNvPr id="71" name="Picture 107" descr="datab018"/>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gray">
          <a:xfrm>
            <a:off x="2065071" y="5383742"/>
            <a:ext cx="503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PTShape_4" descr="datab018"/>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gray">
          <a:xfrm>
            <a:off x="3135223" y="5444067"/>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PPTShape_7"/>
          <p:cNvSpPr txBox="1">
            <a:spLocks noChangeArrowheads="1"/>
          </p:cNvSpPr>
          <p:nvPr/>
        </p:nvSpPr>
        <p:spPr bwMode="blackWhite">
          <a:xfrm>
            <a:off x="2953454" y="5537730"/>
            <a:ext cx="866775" cy="247650"/>
          </a:xfrm>
          <a:prstGeom prst="rect">
            <a:avLst/>
          </a:prstGeom>
          <a:noFill/>
          <a:ln w="28575">
            <a:noFill/>
            <a:miter lim="800000"/>
            <a:headEnd/>
            <a:tailEnd/>
          </a:ln>
        </p:spPr>
        <p:txBody>
          <a:bodyPr lIns="92075" tIns="46038" rIns="92075" bIns="46038">
            <a:spAutoFit/>
          </a:bodyPr>
          <a:lstStyle/>
          <a:p>
            <a:pPr algn="ctr" defTabSz="228600">
              <a:defRPr/>
            </a:pPr>
            <a:r>
              <a:rPr lang="en-US" sz="1000" b="1" dirty="0">
                <a:solidFill>
                  <a:schemeClr val="bg2">
                    <a:lumMod val="10000"/>
                  </a:schemeClr>
                </a:solidFill>
                <a:latin typeface="Arial" charset="0"/>
                <a:cs typeface="Arial" charset="0"/>
              </a:rPr>
              <a:t>USERS</a:t>
            </a:r>
          </a:p>
        </p:txBody>
      </p:sp>
      <p:pic>
        <p:nvPicPr>
          <p:cNvPr id="74" name="PPTShape_5" descr="datab018"/>
          <p:cNvPicPr>
            <a:picLocks noChangeAspect="1" noChangeArrowheads="1"/>
          </p:cNvPicPr>
          <p:nvPr>
            <p:custDataLst>
              <p:tags r:id="rId7"/>
            </p:custDataLst>
          </p:nvPr>
        </p:nvPicPr>
        <p:blipFill>
          <a:blip r:embed="rId12">
            <a:extLst>
              <a:ext uri="{28A0092B-C50C-407E-A947-70E740481C1C}">
                <a14:useLocalDpi xmlns:a14="http://schemas.microsoft.com/office/drawing/2010/main" val="0"/>
              </a:ext>
            </a:extLst>
          </a:blip>
          <a:srcRect/>
          <a:stretch>
            <a:fillRect/>
          </a:stretch>
        </p:blipFill>
        <p:spPr bwMode="gray">
          <a:xfrm>
            <a:off x="2603234" y="5444067"/>
            <a:ext cx="503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PPTShape_6"/>
          <p:cNvSpPr txBox="1">
            <a:spLocks noChangeArrowheads="1"/>
          </p:cNvSpPr>
          <p:nvPr/>
        </p:nvSpPr>
        <p:spPr bwMode="blackWhite">
          <a:xfrm>
            <a:off x="2454803" y="5561542"/>
            <a:ext cx="800100" cy="247650"/>
          </a:xfrm>
          <a:prstGeom prst="rect">
            <a:avLst/>
          </a:prstGeom>
          <a:noFill/>
          <a:ln w="28575">
            <a:noFill/>
            <a:miter lim="800000"/>
            <a:headEnd/>
            <a:tailEnd/>
          </a:ln>
        </p:spPr>
        <p:txBody>
          <a:bodyPr lIns="92075" tIns="46038" rIns="92075" bIns="46038">
            <a:spAutoFit/>
          </a:bodyPr>
          <a:lstStyle/>
          <a:p>
            <a:pPr algn="ctr" defTabSz="228600">
              <a:defRPr/>
            </a:pPr>
            <a:r>
              <a:rPr lang="en-US" sz="1000" b="1" dirty="0">
                <a:solidFill>
                  <a:schemeClr val="bg2">
                    <a:lumMod val="10000"/>
                  </a:schemeClr>
                </a:solidFill>
                <a:latin typeface="Arial" charset="0"/>
                <a:cs typeface="Arial" charset="0"/>
              </a:rPr>
              <a:t>SYSAUX</a:t>
            </a:r>
            <a:r>
              <a:rPr lang="en-US" sz="1000" dirty="0">
                <a:solidFill>
                  <a:schemeClr val="bg2">
                    <a:lumMod val="10000"/>
                  </a:schemeClr>
                </a:solidFill>
                <a:latin typeface="Arial" charset="0"/>
                <a:cs typeface="Arial" charset="0"/>
              </a:rPr>
              <a:t> </a:t>
            </a:r>
          </a:p>
        </p:txBody>
      </p:sp>
      <p:sp>
        <p:nvSpPr>
          <p:cNvPr id="76" name="PPTShape_14"/>
          <p:cNvSpPr txBox="1">
            <a:spLocks noChangeArrowheads="1"/>
          </p:cNvSpPr>
          <p:nvPr/>
        </p:nvSpPr>
        <p:spPr bwMode="blackWhite">
          <a:xfrm>
            <a:off x="1949978" y="5453592"/>
            <a:ext cx="733425" cy="246063"/>
          </a:xfrm>
          <a:prstGeom prst="rect">
            <a:avLst/>
          </a:prstGeom>
          <a:noFill/>
          <a:ln w="28575">
            <a:noFill/>
            <a:miter lim="800000"/>
            <a:headEnd/>
            <a:tailEnd/>
          </a:ln>
        </p:spPr>
        <p:txBody>
          <a:bodyPr lIns="92075" tIns="46038" rIns="92075" bIns="46038">
            <a:spAutoFit/>
          </a:bodyPr>
          <a:lstStyle/>
          <a:p>
            <a:pPr algn="ctr" defTabSz="228600">
              <a:defRPr/>
            </a:pPr>
            <a:r>
              <a:rPr lang="en-US" sz="1000" b="1" dirty="0">
                <a:solidFill>
                  <a:schemeClr val="bg2">
                    <a:lumMod val="10000"/>
                  </a:schemeClr>
                </a:solidFill>
                <a:latin typeface="Arial" charset="0"/>
                <a:cs typeface="Arial" charset="0"/>
              </a:rPr>
              <a:t>SYSTEM</a:t>
            </a:r>
            <a:r>
              <a:rPr lang="en-US" sz="1000" dirty="0">
                <a:solidFill>
                  <a:schemeClr val="bg2">
                    <a:lumMod val="10000"/>
                  </a:schemeClr>
                </a:solidFill>
                <a:latin typeface="Arial" charset="0"/>
                <a:cs typeface="Arial" charset="0"/>
              </a:rPr>
              <a:t> </a:t>
            </a:r>
          </a:p>
        </p:txBody>
      </p:sp>
      <p:pic>
        <p:nvPicPr>
          <p:cNvPr id="77" name="PPTShape_4" descr="datab018"/>
          <p:cNvPicPr>
            <a:picLocks noChangeAspect="1" noChangeArrowheads="1"/>
          </p:cNvPicPr>
          <p:nvPr>
            <p:custDataLst>
              <p:tags r:id="rId8"/>
            </p:custDataLst>
          </p:nvPr>
        </p:nvPicPr>
        <p:blipFill>
          <a:blip r:embed="rId12">
            <a:extLst>
              <a:ext uri="{28A0092B-C50C-407E-A947-70E740481C1C}">
                <a14:useLocalDpi xmlns:a14="http://schemas.microsoft.com/office/drawing/2010/main" val="0"/>
              </a:ext>
            </a:extLst>
          </a:blip>
          <a:srcRect/>
          <a:stretch>
            <a:fillRect/>
          </a:stretch>
        </p:blipFill>
        <p:spPr bwMode="gray">
          <a:xfrm>
            <a:off x="3781425" y="2336800"/>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PPTShape_7"/>
          <p:cNvSpPr txBox="1">
            <a:spLocks noChangeArrowheads="1"/>
          </p:cNvSpPr>
          <p:nvPr/>
        </p:nvSpPr>
        <p:spPr bwMode="blackWhite">
          <a:xfrm>
            <a:off x="3743325" y="2430463"/>
            <a:ext cx="579437" cy="246062"/>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chemeClr val="bg2">
                    <a:lumMod val="10000"/>
                  </a:schemeClr>
                </a:solidFill>
                <a:latin typeface="Arial" charset="0"/>
                <a:cs typeface="Arial" charset="0"/>
              </a:rPr>
              <a:t>UNDO</a:t>
            </a:r>
          </a:p>
        </p:txBody>
      </p:sp>
      <p:pic>
        <p:nvPicPr>
          <p:cNvPr id="79" name="PPTShape_4" descr="datab018"/>
          <p:cNvPicPr>
            <a:picLocks noChangeAspect="1" noChangeArrowheads="1"/>
          </p:cNvPicPr>
          <p:nvPr>
            <p:custDataLst>
              <p:tags r:id="rId9"/>
            </p:custDataLst>
          </p:nvPr>
        </p:nvPicPr>
        <p:blipFill>
          <a:blip r:embed="rId12">
            <a:extLst>
              <a:ext uri="{28A0092B-C50C-407E-A947-70E740481C1C}">
                <a14:useLocalDpi xmlns:a14="http://schemas.microsoft.com/office/drawing/2010/main" val="0"/>
              </a:ext>
            </a:extLst>
          </a:blip>
          <a:srcRect/>
          <a:stretch>
            <a:fillRect/>
          </a:stretch>
        </p:blipFill>
        <p:spPr bwMode="gray">
          <a:xfrm>
            <a:off x="3643841" y="5394855"/>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PPTShape_7"/>
          <p:cNvSpPr txBox="1">
            <a:spLocks noChangeArrowheads="1"/>
          </p:cNvSpPr>
          <p:nvPr/>
        </p:nvSpPr>
        <p:spPr bwMode="blackWhite">
          <a:xfrm>
            <a:off x="3605741" y="5488517"/>
            <a:ext cx="579437" cy="246063"/>
          </a:xfrm>
          <a:prstGeom prst="rect">
            <a:avLst/>
          </a:prstGeom>
          <a:noFill/>
          <a:ln w="28575">
            <a:noFill/>
            <a:miter lim="800000"/>
            <a:headEnd/>
            <a:tailEnd/>
          </a:ln>
        </p:spPr>
        <p:txBody>
          <a:bodyPr lIns="92075" tIns="46038" rIns="92075" bIns="46038">
            <a:spAutoFit/>
          </a:bodyPr>
          <a:lstStyle/>
          <a:p>
            <a:pPr algn="ctr" defTabSz="228600">
              <a:defRPr/>
            </a:pPr>
            <a:r>
              <a:rPr lang="en-US" sz="1000" b="1" dirty="0">
                <a:solidFill>
                  <a:schemeClr val="bg2">
                    <a:lumMod val="10000"/>
                  </a:schemeClr>
                </a:solidFill>
                <a:latin typeface="Arial" charset="0"/>
                <a:cs typeface="Arial" charset="0"/>
              </a:rPr>
              <a:t>UNDO</a:t>
            </a:r>
          </a:p>
        </p:txBody>
      </p:sp>
      <p:sp>
        <p:nvSpPr>
          <p:cNvPr id="81" name="Content Placeholder 2"/>
          <p:cNvSpPr txBox="1">
            <a:spLocks noChangeAspect="1"/>
          </p:cNvSpPr>
          <p:nvPr/>
        </p:nvSpPr>
        <p:spPr bwMode="gray">
          <a:xfrm>
            <a:off x="5844413" y="2290196"/>
            <a:ext cx="5888799"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ALTER PLUGGABLE DATABASE </a:t>
            </a:r>
            <a:r>
              <a:rPr lang="en-US" sz="1600" b="1" dirty="0">
                <a:solidFill>
                  <a:srgbClr val="0000FF"/>
                </a:solidFill>
                <a:latin typeface="Courier New" pitchFamily="49" charset="0"/>
                <a:cs typeface="Courier New" pitchFamily="49" charset="0"/>
              </a:rPr>
              <a:t>pdb1</a:t>
            </a:r>
            <a:r>
              <a:rPr lang="en-US" sz="1600" b="1" dirty="0">
                <a:solidFill>
                  <a:srgbClr val="0000FF"/>
                </a:solidFill>
                <a:latin typeface="Arial" charset="0"/>
                <a:cs typeface="Arial" charset="0"/>
              </a:rPr>
              <a:t> </a:t>
            </a:r>
          </a:p>
          <a:p>
            <a:pPr marL="457200" indent="-457200" defTabSz="400050" eaLnBrk="1" hangingPunct="1">
              <a:tabLst>
                <a:tab pos="400050" algn="r"/>
                <a:tab pos="673100" algn="l"/>
              </a:tabLst>
              <a:defRPr/>
            </a:pPr>
            <a:r>
              <a:rPr lang="en-US" sz="1600" b="1" dirty="0">
                <a:solidFill>
                  <a:srgbClr val="0000FF"/>
                </a:solidFill>
                <a:latin typeface="Courier New" pitchFamily="49" charset="0"/>
                <a:cs typeface="Courier New" pitchFamily="49" charset="0"/>
              </a:rPr>
              <a:t>           </a:t>
            </a:r>
            <a:r>
              <a:rPr lang="fr-FR" sz="1600" b="1" dirty="0">
                <a:latin typeface="Courier New" pitchFamily="49" charset="0"/>
                <a:cs typeface="Courier New" pitchFamily="49" charset="0"/>
              </a:rPr>
              <a:t>UNPLUG INTO</a:t>
            </a:r>
            <a:r>
              <a:rPr lang="en-US" sz="1600" b="1" dirty="0">
                <a:latin typeface="Courier New" pitchFamily="49" charset="0"/>
                <a:cs typeface="Courier New" pitchFamily="49" charset="0"/>
              </a:rPr>
              <a:t> </a:t>
            </a:r>
            <a:r>
              <a:rPr lang="fr-FR" sz="1600" dirty="0">
                <a:latin typeface="Courier New" pitchFamily="49" charset="0"/>
                <a:cs typeface="Courier New" pitchFamily="49" charset="0"/>
              </a:rPr>
              <a:t>'</a:t>
            </a:r>
            <a:r>
              <a:rPr lang="en-US" sz="1600" b="1" dirty="0">
                <a:latin typeface="Courier New" pitchFamily="49" charset="0"/>
                <a:cs typeface="Courier New" pitchFamily="49" charset="0"/>
              </a:rPr>
              <a:t>xmlfile1</a:t>
            </a:r>
            <a:r>
              <a:rPr lang="fr-FR" sz="1600" dirty="0">
                <a:latin typeface="Courier New" pitchFamily="49" charset="0"/>
                <a:cs typeface="Courier New" pitchFamily="49" charset="0"/>
              </a:rPr>
              <a:t>'</a:t>
            </a:r>
            <a:r>
              <a:rPr lang="fr-FR" sz="1600" b="1" dirty="0">
                <a:latin typeface="Courier New" pitchFamily="49" charset="0"/>
                <a:cs typeface="Courier New" pitchFamily="49" charset="0"/>
              </a:rPr>
              <a:t>;</a:t>
            </a:r>
            <a:endParaRPr lang="en-US" sz="1600" b="1" dirty="0">
              <a:latin typeface="Courier New" pitchFamily="49" charset="0"/>
              <a:cs typeface="Arial" charset="0"/>
            </a:endParaRPr>
          </a:p>
        </p:txBody>
      </p:sp>
      <p:sp>
        <p:nvSpPr>
          <p:cNvPr id="82" name="Content Placeholder 2"/>
          <p:cNvSpPr txBox="1">
            <a:spLocks noChangeAspect="1"/>
          </p:cNvSpPr>
          <p:nvPr/>
        </p:nvSpPr>
        <p:spPr bwMode="gray">
          <a:xfrm>
            <a:off x="5844413" y="5098508"/>
            <a:ext cx="5888799"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CREATE PLUGGABLE DATABASE </a:t>
            </a:r>
            <a:r>
              <a:rPr lang="en-US" sz="1600" b="1" dirty="0">
                <a:solidFill>
                  <a:srgbClr val="008000"/>
                </a:solidFill>
                <a:latin typeface="Courier New" pitchFamily="49" charset="0"/>
                <a:cs typeface="Courier New" pitchFamily="49" charset="0"/>
              </a:rPr>
              <a:t>pdb1</a:t>
            </a:r>
            <a:r>
              <a:rPr lang="en-US" sz="1600" b="1" dirty="0">
                <a:solidFill>
                  <a:srgbClr val="008000"/>
                </a:solidFill>
                <a:latin typeface="Arial" charset="0"/>
                <a:cs typeface="Arial" charset="0"/>
              </a:rPr>
              <a:t> </a:t>
            </a:r>
          </a:p>
          <a:p>
            <a:pPr marL="457200" indent="-457200" defTabSz="400050" eaLnBrk="1" hangingPunct="1">
              <a:tabLst>
                <a:tab pos="400050" algn="r"/>
                <a:tab pos="673100" algn="l"/>
              </a:tabLst>
              <a:defRPr/>
            </a:pPr>
            <a:r>
              <a:rPr lang="en-US" sz="1600" b="1" dirty="0">
                <a:solidFill>
                  <a:srgbClr val="0000FF"/>
                </a:solidFill>
                <a:latin typeface="Courier New" pitchFamily="49" charset="0"/>
                <a:cs typeface="Courier New" pitchFamily="49" charset="0"/>
              </a:rPr>
              <a:t>            </a:t>
            </a:r>
            <a:r>
              <a:rPr lang="fr-FR" sz="1600" b="1" dirty="0">
                <a:latin typeface="Courier New" pitchFamily="49" charset="0"/>
                <a:cs typeface="Courier New" pitchFamily="49" charset="0"/>
              </a:rPr>
              <a:t>USING </a:t>
            </a:r>
            <a:r>
              <a:rPr lang="fr-FR" sz="1600" dirty="0">
                <a:latin typeface="Courier New" pitchFamily="49" charset="0"/>
                <a:cs typeface="Courier New" pitchFamily="49" charset="0"/>
              </a:rPr>
              <a:t>'</a:t>
            </a:r>
            <a:r>
              <a:rPr lang="en-US" sz="1600" b="1" dirty="0">
                <a:latin typeface="Courier New" pitchFamily="49" charset="0"/>
                <a:cs typeface="Courier New" pitchFamily="49" charset="0"/>
              </a:rPr>
              <a:t>xmlfile1</a:t>
            </a:r>
            <a:r>
              <a:rPr lang="fr-FR" sz="1600" dirty="0">
                <a:latin typeface="Courier New" pitchFamily="49" charset="0"/>
                <a:cs typeface="Courier New" pitchFamily="49" charset="0"/>
              </a:rPr>
              <a:t>'</a:t>
            </a:r>
            <a:r>
              <a:rPr lang="fr-FR" sz="1600" b="1" dirty="0">
                <a:latin typeface="Courier New" pitchFamily="49" charset="0"/>
                <a:cs typeface="Courier New" pitchFamily="49" charset="0"/>
              </a:rPr>
              <a:t> NOCOPY;</a:t>
            </a:r>
            <a:endParaRPr lang="en-US" sz="1600" b="1" dirty="0">
              <a:latin typeface="Courier New" pitchFamily="49" charset="0"/>
              <a:cs typeface="Arial" charset="0"/>
            </a:endParaRPr>
          </a:p>
        </p:txBody>
      </p:sp>
    </p:spTree>
    <p:custDataLst>
      <p:tags r:id="rId1"/>
    </p:custDataLst>
    <p:extLst>
      <p:ext uri="{BB962C8B-B14F-4D97-AF65-F5344CB8AC3E}">
        <p14:creationId xmlns:p14="http://schemas.microsoft.com/office/powerpoint/2010/main" val="418409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Straight Arrow Connector 27"/>
          <p:cNvCxnSpPr>
            <a:cxnSpLocks noChangeShapeType="1"/>
          </p:cNvCxnSpPr>
          <p:nvPr/>
        </p:nvCxnSpPr>
        <p:spPr bwMode="auto">
          <a:xfrm>
            <a:off x="4068056" y="4076700"/>
            <a:ext cx="0" cy="936625"/>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5363" name="Title 1"/>
          <p:cNvSpPr>
            <a:spLocks noGrp="1"/>
          </p:cNvSpPr>
          <p:nvPr>
            <p:ph type="title"/>
          </p:nvPr>
        </p:nvSpPr>
        <p:spPr>
          <a:xfrm>
            <a:off x="836612" y="237492"/>
            <a:ext cx="10209430" cy="563562"/>
          </a:xfrm>
        </p:spPr>
        <p:txBody>
          <a:bodyPr>
            <a:normAutofit fontScale="90000"/>
          </a:bodyPr>
          <a:lstStyle/>
          <a:p>
            <a:pPr eaLnBrk="1" hangingPunct="1"/>
            <a:r>
              <a:rPr lang="en-US" altLang="en-US" dirty="0"/>
              <a:t>Plugging Using an Archive File</a:t>
            </a:r>
          </a:p>
        </p:txBody>
      </p:sp>
      <p:sp>
        <p:nvSpPr>
          <p:cNvPr id="15364" name="Content Placeholder 2"/>
          <p:cNvSpPr>
            <a:spLocks noGrp="1"/>
          </p:cNvSpPr>
          <p:nvPr>
            <p:ph idx="1"/>
          </p:nvPr>
        </p:nvSpPr>
        <p:spPr>
          <a:xfrm>
            <a:off x="622300" y="1243013"/>
            <a:ext cx="10944225" cy="1539875"/>
          </a:xfrm>
        </p:spPr>
        <p:txBody>
          <a:bodyPr/>
          <a:lstStyle/>
          <a:p>
            <a:pPr lvl="1" eaLnBrk="1" hangingPunct="1"/>
            <a:r>
              <a:rPr lang="en-US" altLang="en-US" dirty="0"/>
              <a:t>Unplugging a PDB into a single archive file includes:</a:t>
            </a:r>
          </a:p>
          <a:p>
            <a:pPr marL="1279525" lvl="2" indent="-365125" eaLnBrk="1" hangingPunct="1"/>
            <a:r>
              <a:rPr lang="en-US" altLang="en-US" dirty="0"/>
              <a:t>XML file</a:t>
            </a:r>
          </a:p>
          <a:p>
            <a:pPr marL="1279525" lvl="2" indent="-365125" eaLnBrk="1" hangingPunct="1"/>
            <a:r>
              <a:rPr lang="en-US" altLang="en-US" dirty="0"/>
              <a:t>Data files</a:t>
            </a:r>
          </a:p>
          <a:p>
            <a:pPr lvl="1" eaLnBrk="1" hangingPunct="1"/>
            <a:r>
              <a:rPr lang="en-US" altLang="en-US" dirty="0"/>
              <a:t>Plugging the PDB requires only the archive file.</a:t>
            </a:r>
          </a:p>
        </p:txBody>
      </p:sp>
      <p:sp>
        <p:nvSpPr>
          <p:cNvPr id="15365" name="Rectangle 28"/>
          <p:cNvSpPr>
            <a:spLocks noChangeArrowheads="1"/>
          </p:cNvSpPr>
          <p:nvPr/>
        </p:nvSpPr>
        <p:spPr bwMode="auto">
          <a:xfrm>
            <a:off x="1557338" y="2903538"/>
            <a:ext cx="3648075" cy="1173162"/>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15366" name="Text Box 58"/>
          <p:cNvSpPr txBox="1">
            <a:spLocks noChangeArrowheads="1"/>
          </p:cNvSpPr>
          <p:nvPr/>
        </p:nvSpPr>
        <p:spPr bwMode="blackWhite">
          <a:xfrm>
            <a:off x="1560513" y="2959630"/>
            <a:ext cx="27797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rPr>
              <a:t>CDB_SOURCE</a:t>
            </a:r>
          </a:p>
        </p:txBody>
      </p:sp>
      <p:sp>
        <p:nvSpPr>
          <p:cNvPr id="15367" name="PPTShape_5"/>
          <p:cNvSpPr>
            <a:spLocks noChangeArrowheads="1"/>
          </p:cNvSpPr>
          <p:nvPr/>
        </p:nvSpPr>
        <p:spPr bwMode="blackWhite">
          <a:xfrm>
            <a:off x="1652588" y="3284538"/>
            <a:ext cx="2960687" cy="719137"/>
          </a:xfrm>
          <a:prstGeom prst="rect">
            <a:avLst/>
          </a:prstGeom>
          <a:solidFill>
            <a:srgbClr val="FFCC99"/>
          </a:solidFill>
          <a:ln w="28575">
            <a:solidFill>
              <a:srgbClr val="0000FF"/>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B050"/>
                </a:solidFill>
              </a:rPr>
              <a:t>PDB1</a:t>
            </a:r>
          </a:p>
        </p:txBody>
      </p:sp>
      <p:sp>
        <p:nvSpPr>
          <p:cNvPr id="9" name="PPTShape_6"/>
          <p:cNvSpPr txBox="1">
            <a:spLocks noChangeArrowheads="1"/>
          </p:cNvSpPr>
          <p:nvPr/>
        </p:nvSpPr>
        <p:spPr bwMode="blackWhite">
          <a:xfrm>
            <a:off x="2205038" y="3397250"/>
            <a:ext cx="1219200" cy="261938"/>
          </a:xfrm>
          <a:prstGeom prst="rect">
            <a:avLst/>
          </a:prstGeom>
          <a:noFill/>
          <a:ln w="28575">
            <a:noFill/>
            <a:miter lim="800000"/>
            <a:headEnd/>
            <a:tailEnd/>
          </a:ln>
        </p:spPr>
        <p:txBody>
          <a:bodyPr lIns="92075" tIns="46038" rIns="92075" bIns="46038">
            <a:spAutoFit/>
          </a:bodyPr>
          <a:lstStyle/>
          <a:p>
            <a:pPr defTabSz="228600">
              <a:defRPr/>
            </a:pPr>
            <a:r>
              <a:rPr lang="en-US" sz="1100" b="1" dirty="0">
                <a:solidFill>
                  <a:schemeClr val="tx1">
                    <a:lumMod val="50000"/>
                  </a:schemeClr>
                </a:solidFill>
                <a:latin typeface="Arial" charset="0"/>
                <a:cs typeface="Arial" charset="0"/>
              </a:rPr>
              <a:t>Data files</a:t>
            </a:r>
          </a:p>
        </p:txBody>
      </p:sp>
      <p:sp>
        <p:nvSpPr>
          <p:cNvPr id="10" name="PPTShape_17"/>
          <p:cNvSpPr>
            <a:spLocks noChangeArrowheads="1"/>
          </p:cNvSpPr>
          <p:nvPr/>
        </p:nvSpPr>
        <p:spPr bwMode="auto">
          <a:xfrm>
            <a:off x="3216275" y="3346450"/>
            <a:ext cx="481013" cy="287338"/>
          </a:xfrm>
          <a:prstGeom prst="flowChartMagneticDisk">
            <a:avLst/>
          </a:prstGeom>
          <a:solidFill>
            <a:schemeClr val="bg2">
              <a:lumMod val="50000"/>
            </a:schemeClr>
          </a:solidFill>
          <a:ln w="28575">
            <a:solidFill>
              <a:schemeClr val="tx1">
                <a:lumMod val="50000"/>
              </a:schemeClr>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11" name="PPTShape_17"/>
          <p:cNvSpPr>
            <a:spLocks noChangeArrowheads="1"/>
          </p:cNvSpPr>
          <p:nvPr/>
        </p:nvSpPr>
        <p:spPr bwMode="auto">
          <a:xfrm>
            <a:off x="3792538" y="3417888"/>
            <a:ext cx="479425" cy="288925"/>
          </a:xfrm>
          <a:prstGeom prst="flowChartMagneticDisk">
            <a:avLst/>
          </a:prstGeom>
          <a:solidFill>
            <a:schemeClr val="bg2">
              <a:lumMod val="50000"/>
            </a:schemeClr>
          </a:solidFill>
          <a:ln w="28575">
            <a:solidFill>
              <a:schemeClr val="tx1">
                <a:lumMod val="50000"/>
              </a:schemeClr>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15371" name="Rectangle 28"/>
          <p:cNvSpPr>
            <a:spLocks noChangeArrowheads="1"/>
          </p:cNvSpPr>
          <p:nvPr/>
        </p:nvSpPr>
        <p:spPr bwMode="auto">
          <a:xfrm>
            <a:off x="1557338" y="5013325"/>
            <a:ext cx="3648075" cy="112395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15372" name="PPTShape_5"/>
          <p:cNvSpPr>
            <a:spLocks noChangeArrowheads="1"/>
          </p:cNvSpPr>
          <p:nvPr/>
        </p:nvSpPr>
        <p:spPr bwMode="blackWhite">
          <a:xfrm>
            <a:off x="1652588" y="5348288"/>
            <a:ext cx="2960687" cy="720725"/>
          </a:xfrm>
          <a:prstGeom prst="rect">
            <a:avLst/>
          </a:prstGeom>
          <a:solidFill>
            <a:srgbClr val="FFCC99"/>
          </a:solidFill>
          <a:ln w="28575">
            <a:solidFill>
              <a:srgbClr val="00B050"/>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PDB_NEW</a:t>
            </a:r>
          </a:p>
        </p:txBody>
      </p:sp>
      <p:sp>
        <p:nvSpPr>
          <p:cNvPr id="14" name="PPTShape_9"/>
          <p:cNvSpPr txBox="1">
            <a:spLocks noChangeArrowheads="1"/>
          </p:cNvSpPr>
          <p:nvPr/>
        </p:nvSpPr>
        <p:spPr bwMode="blackWhite">
          <a:xfrm>
            <a:off x="2197100" y="5492750"/>
            <a:ext cx="1184275" cy="261938"/>
          </a:xfrm>
          <a:prstGeom prst="rect">
            <a:avLst/>
          </a:prstGeom>
          <a:noFill/>
          <a:ln w="28575">
            <a:noFill/>
            <a:miter lim="800000"/>
            <a:headEnd/>
            <a:tailEnd/>
          </a:ln>
        </p:spPr>
        <p:txBody>
          <a:bodyPr lIns="92075" tIns="46038" rIns="92075" bIns="46038">
            <a:spAutoFit/>
          </a:bodyPr>
          <a:lstStyle/>
          <a:p>
            <a:pPr defTabSz="228600">
              <a:defRPr/>
            </a:pPr>
            <a:r>
              <a:rPr lang="en-US" sz="1100" b="1" dirty="0">
                <a:solidFill>
                  <a:schemeClr val="tx1">
                    <a:lumMod val="50000"/>
                  </a:schemeClr>
                </a:solidFill>
                <a:latin typeface="Arial" charset="0"/>
                <a:cs typeface="Arial" charset="0"/>
              </a:rPr>
              <a:t>Data files</a:t>
            </a:r>
          </a:p>
        </p:txBody>
      </p:sp>
      <p:sp>
        <p:nvSpPr>
          <p:cNvPr id="15" name="PPTShape_17"/>
          <p:cNvSpPr>
            <a:spLocks noChangeArrowheads="1"/>
          </p:cNvSpPr>
          <p:nvPr/>
        </p:nvSpPr>
        <p:spPr bwMode="auto">
          <a:xfrm>
            <a:off x="3373438" y="5561013"/>
            <a:ext cx="481012" cy="287337"/>
          </a:xfrm>
          <a:prstGeom prst="flowChartMagneticDisk">
            <a:avLst/>
          </a:prstGeom>
          <a:solidFill>
            <a:schemeClr val="bg2">
              <a:lumMod val="50000"/>
            </a:schemeClr>
          </a:solidFill>
          <a:ln w="28575">
            <a:solidFill>
              <a:schemeClr val="tx1">
                <a:lumMod val="50000"/>
              </a:schemeClr>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16" name="PPTShape_17"/>
          <p:cNvSpPr>
            <a:spLocks noChangeArrowheads="1"/>
          </p:cNvSpPr>
          <p:nvPr/>
        </p:nvSpPr>
        <p:spPr bwMode="auto">
          <a:xfrm>
            <a:off x="3902075" y="5683250"/>
            <a:ext cx="481013" cy="288925"/>
          </a:xfrm>
          <a:prstGeom prst="flowChartMagneticDisk">
            <a:avLst/>
          </a:prstGeom>
          <a:solidFill>
            <a:schemeClr val="bg2">
              <a:lumMod val="50000"/>
            </a:schemeClr>
          </a:solidFill>
          <a:ln w="28575">
            <a:solidFill>
              <a:schemeClr val="tx1">
                <a:lumMod val="50000"/>
              </a:schemeClr>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15376" name="Text Box 58"/>
          <p:cNvSpPr txBox="1">
            <a:spLocks noChangeArrowheads="1"/>
          </p:cNvSpPr>
          <p:nvPr/>
        </p:nvSpPr>
        <p:spPr bwMode="blackWhite">
          <a:xfrm>
            <a:off x="1557338" y="5081588"/>
            <a:ext cx="27813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rPr>
              <a:t>CDB_TARGET</a:t>
            </a:r>
          </a:p>
        </p:txBody>
      </p:sp>
      <p:sp>
        <p:nvSpPr>
          <p:cNvPr id="18" name="Content Placeholder 2"/>
          <p:cNvSpPr txBox="1">
            <a:spLocks/>
          </p:cNvSpPr>
          <p:nvPr/>
        </p:nvSpPr>
        <p:spPr bwMode="gray">
          <a:xfrm>
            <a:off x="5492828" y="5304049"/>
            <a:ext cx="5021184"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CREATE PLUGGABLE DATABASE </a:t>
            </a:r>
            <a:r>
              <a:rPr lang="en-US" sz="1600" b="1" dirty="0" err="1">
                <a:solidFill>
                  <a:srgbClr val="0000FF"/>
                </a:solidFill>
                <a:latin typeface="Courier New" pitchFamily="49" charset="0"/>
                <a:cs typeface="Arial" charset="0"/>
              </a:rPr>
              <a:t>pdb_new</a:t>
            </a:r>
            <a:r>
              <a:rPr lang="en-US" sz="1600" b="1" dirty="0">
                <a:latin typeface="Courier New" pitchFamily="49" charset="0"/>
                <a:cs typeface="Arial" charset="0"/>
              </a:rPr>
              <a:t> </a:t>
            </a:r>
            <a:br>
              <a:rPr lang="en-US" sz="1600" b="1" dirty="0">
                <a:latin typeface="Courier New" pitchFamily="49" charset="0"/>
                <a:cs typeface="Arial" charset="0"/>
              </a:rPr>
            </a:br>
            <a:r>
              <a:rPr lang="en-US" sz="1600" b="1" dirty="0">
                <a:latin typeface="Courier New" pitchFamily="49" charset="0"/>
                <a:cs typeface="Arial" charset="0"/>
              </a:rPr>
              <a:t>    USING '/tmp/pdb1.</a:t>
            </a:r>
            <a:r>
              <a:rPr lang="en-US" sz="1600" b="1" dirty="0">
                <a:solidFill>
                  <a:srgbClr val="C00000"/>
                </a:solidFill>
                <a:latin typeface="Courier New" pitchFamily="49" charset="0"/>
                <a:cs typeface="Arial" charset="0"/>
              </a:rPr>
              <a:t>pdb</a:t>
            </a:r>
            <a:r>
              <a:rPr lang="en-US" sz="1600" b="1" dirty="0">
                <a:latin typeface="Courier New" pitchFamily="49" charset="0"/>
                <a:cs typeface="Arial" charset="0"/>
              </a:rPr>
              <a:t>';</a:t>
            </a:r>
          </a:p>
        </p:txBody>
      </p:sp>
      <p:sp>
        <p:nvSpPr>
          <p:cNvPr id="21" name="Content Placeholder 2"/>
          <p:cNvSpPr txBox="1">
            <a:spLocks/>
          </p:cNvSpPr>
          <p:nvPr/>
        </p:nvSpPr>
        <p:spPr bwMode="gray">
          <a:xfrm>
            <a:off x="5492828" y="3224847"/>
            <a:ext cx="5021184"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ALTER PLUGGABLE DATABASE pdb1</a:t>
            </a:r>
          </a:p>
          <a:p>
            <a:pPr marL="457200" indent="-457200" defTabSz="400050" eaLnBrk="1" hangingPunct="1">
              <a:tabLst>
                <a:tab pos="400050" algn="r"/>
                <a:tab pos="673100" algn="l"/>
              </a:tabLst>
              <a:defRPr/>
            </a:pPr>
            <a:r>
              <a:rPr lang="en-US" sz="1600" b="1" dirty="0">
                <a:latin typeface="Courier New" pitchFamily="49" charset="0"/>
                <a:cs typeface="Arial" charset="0"/>
              </a:rPr>
              <a:t>        UNPLUG INTO '/tmp/pdb1.</a:t>
            </a:r>
            <a:r>
              <a:rPr lang="en-US" sz="1600" b="1" dirty="0">
                <a:solidFill>
                  <a:srgbClr val="C00000"/>
                </a:solidFill>
                <a:latin typeface="Courier New" pitchFamily="49" charset="0"/>
                <a:cs typeface="Arial" charset="0"/>
              </a:rPr>
              <a:t>pdb</a:t>
            </a:r>
            <a:r>
              <a:rPr lang="en-US" sz="1600" b="1" dirty="0">
                <a:latin typeface="Courier New" pitchFamily="49" charset="0"/>
                <a:cs typeface="Arial" charset="0"/>
              </a:rPr>
              <a:t>';</a:t>
            </a:r>
          </a:p>
        </p:txBody>
      </p:sp>
      <p:grpSp>
        <p:nvGrpSpPr>
          <p:cNvPr id="15383" name="Group 21"/>
          <p:cNvGrpSpPr>
            <a:grpSpLocks/>
          </p:cNvGrpSpPr>
          <p:nvPr/>
        </p:nvGrpSpPr>
        <p:grpSpPr bwMode="auto">
          <a:xfrm>
            <a:off x="1641123" y="4205288"/>
            <a:ext cx="3087688" cy="574675"/>
            <a:chOff x="542925" y="4204582"/>
            <a:chExt cx="2316163" cy="574675"/>
          </a:xfrm>
        </p:grpSpPr>
        <p:sp>
          <p:nvSpPr>
            <p:cNvPr id="24" name="PPTShape_17"/>
            <p:cNvSpPr>
              <a:spLocks noChangeArrowheads="1"/>
            </p:cNvSpPr>
            <p:nvPr/>
          </p:nvSpPr>
          <p:spPr bwMode="auto">
            <a:xfrm>
              <a:off x="1850455" y="4204582"/>
              <a:ext cx="1008633" cy="574675"/>
            </a:xfrm>
            <a:prstGeom prst="flowChartMagneticDisk">
              <a:avLst/>
            </a:prstGeom>
            <a:solidFill>
              <a:schemeClr val="bg1">
                <a:lumMod val="75000"/>
              </a:schemeClr>
            </a:solidFill>
            <a:ln w="28575">
              <a:solidFill>
                <a:schemeClr val="tx1"/>
              </a:solidFill>
              <a:round/>
              <a:headEnd type="none" w="sm" len="sm"/>
              <a:tailEnd type="none" w="sm" len="sm"/>
            </a:ln>
          </p:spPr>
          <p:txBody>
            <a:bodyPr wrap="none" anchor="ctr"/>
            <a:lstStyle/>
            <a:p>
              <a:pPr algn="ctr" defTabSz="228600" eaLnBrk="1" hangingPunct="1">
                <a:defRPr/>
              </a:pPr>
              <a:endParaRPr lang="fr-FR" dirty="0">
                <a:solidFill>
                  <a:srgbClr val="000000"/>
                </a:solidFill>
                <a:latin typeface="Arial" charset="0"/>
                <a:cs typeface="Arial" charset="0"/>
              </a:endParaRPr>
            </a:p>
          </p:txBody>
        </p:sp>
        <p:sp>
          <p:nvSpPr>
            <p:cNvPr id="25" name="TextBox 24"/>
            <p:cNvSpPr txBox="1"/>
            <p:nvPr/>
          </p:nvSpPr>
          <p:spPr>
            <a:xfrm>
              <a:off x="1939767" y="4347457"/>
              <a:ext cx="830008" cy="338137"/>
            </a:xfrm>
            <a:prstGeom prst="rect">
              <a:avLst/>
            </a:prstGeom>
            <a:noFill/>
          </p:spPr>
          <p:txBody>
            <a:bodyPr wrap="none">
              <a:spAutoFit/>
            </a:bodyPr>
            <a:lstStyle/>
            <a:p>
              <a:pPr algn="ctr" eaLnBrk="1" hangingPunct="1">
                <a:defRPr/>
              </a:pPr>
              <a:r>
                <a:rPr lang="en-US" sz="1600" b="1" dirty="0">
                  <a:solidFill>
                    <a:srgbClr val="000000"/>
                  </a:solidFill>
                  <a:latin typeface="+mj-lt"/>
                  <a:cs typeface="Courier New" pitchFamily="49" charset="0"/>
                </a:rPr>
                <a:t>pdb1.pdb</a:t>
              </a:r>
            </a:p>
          </p:txBody>
        </p:sp>
        <p:sp>
          <p:nvSpPr>
            <p:cNvPr id="26" name="TextBox 25"/>
            <p:cNvSpPr txBox="1"/>
            <p:nvPr/>
          </p:nvSpPr>
          <p:spPr>
            <a:xfrm>
              <a:off x="542925" y="4349044"/>
              <a:ext cx="969335" cy="338138"/>
            </a:xfrm>
            <a:prstGeom prst="rect">
              <a:avLst/>
            </a:prstGeom>
            <a:noFill/>
          </p:spPr>
          <p:txBody>
            <a:bodyPr wrap="none">
              <a:spAutoFit/>
            </a:bodyPr>
            <a:lstStyle/>
            <a:p>
              <a:pPr eaLnBrk="1" hangingPunct="1">
                <a:defRPr/>
              </a:pPr>
              <a:r>
                <a:rPr lang="en-US" sz="1600" b="1" dirty="0">
                  <a:solidFill>
                    <a:srgbClr val="000000"/>
                  </a:solidFill>
                  <a:latin typeface="+mj-lt"/>
                  <a:cs typeface="Courier New" pitchFamily="49" charset="0"/>
                </a:rPr>
                <a:t>Archive file</a:t>
              </a:r>
            </a:p>
          </p:txBody>
        </p:sp>
      </p:grpSp>
    </p:spTree>
    <p:custDataLst>
      <p:tags r:id="rId1"/>
    </p:custDataLst>
    <p:extLst>
      <p:ext uri="{BB962C8B-B14F-4D97-AF65-F5344CB8AC3E}">
        <p14:creationId xmlns:p14="http://schemas.microsoft.com/office/powerpoint/2010/main" val="62410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Dropping </a:t>
            </a:r>
            <a:r>
              <a:rPr lang="en-US" dirty="0" smtClean="0"/>
              <a:t>PDBs</a:t>
            </a:r>
            <a:br>
              <a:rPr lang="en-US" dirty="0" smtClean="0"/>
            </a:br>
            <a:endParaRPr lang="en-US" altLang="es-MX" dirty="0"/>
          </a:p>
        </p:txBody>
      </p:sp>
      <p:sp>
        <p:nvSpPr>
          <p:cNvPr id="9219" name="Content Placeholder 9"/>
          <p:cNvSpPr>
            <a:spLocks noGrp="1"/>
          </p:cNvSpPr>
          <p:nvPr>
            <p:ph idx="1"/>
          </p:nvPr>
        </p:nvSpPr>
        <p:spPr>
          <a:xfrm>
            <a:off x="622138" y="1242485"/>
            <a:ext cx="10944549" cy="3709556"/>
          </a:xfrm>
        </p:spPr>
        <p:txBody>
          <a:bodyPr/>
          <a:lstStyle/>
          <a:p>
            <a:pPr lvl="1">
              <a:buClr>
                <a:schemeClr val="accent1"/>
              </a:buClr>
              <a:defRPr/>
            </a:pPr>
            <a:r>
              <a:rPr lang="en-US" dirty="0"/>
              <a:t>When you drop a PDB, you remove all references to it and its data files in the control file of the CDB.</a:t>
            </a:r>
          </a:p>
          <a:p>
            <a:pPr lvl="1">
              <a:buClr>
                <a:schemeClr val="accent1"/>
              </a:buClr>
              <a:defRPr/>
            </a:pPr>
            <a:r>
              <a:rPr lang="en-US" dirty="0"/>
              <a:t>Archived logs and backups associated with the dropped PDB are not deleted in case you later want to recover the PDB.</a:t>
            </a:r>
          </a:p>
          <a:p>
            <a:pPr lvl="1">
              <a:buClr>
                <a:schemeClr val="accent1"/>
              </a:buClr>
              <a:defRPr/>
            </a:pPr>
            <a:r>
              <a:rPr lang="en-US" dirty="0"/>
              <a:t>You can also use Oracle Recovery Manager (RMAN) to delete archived logs and backups.</a:t>
            </a:r>
          </a:p>
          <a:p>
            <a:pPr lvl="1">
              <a:buClr>
                <a:schemeClr val="accent1"/>
              </a:buClr>
              <a:defRPr/>
            </a:pPr>
            <a:r>
              <a:rPr lang="en-US" dirty="0"/>
              <a:t>You use the </a:t>
            </a:r>
            <a:r>
              <a:rPr lang="en-US" dirty="0">
                <a:latin typeface="Courier New" panose="02070309020205020404" pitchFamily="49" charset="0"/>
                <a:cs typeface="Courier New" panose="02070309020205020404" pitchFamily="49" charset="0"/>
              </a:rPr>
              <a:t>DROP</a:t>
            </a:r>
            <a:r>
              <a:rPr lang="en-US" dirty="0"/>
              <a:t> </a:t>
            </a:r>
            <a:r>
              <a:rPr lang="en-US" dirty="0">
                <a:latin typeface="Courier New" panose="02070309020205020404" pitchFamily="49" charset="0"/>
                <a:cs typeface="Courier New" panose="02070309020205020404" pitchFamily="49" charset="0"/>
              </a:rPr>
              <a:t>PLUGGABLE</a:t>
            </a:r>
            <a:r>
              <a:rPr lang="en-US" dirty="0"/>
              <a:t> </a:t>
            </a:r>
            <a:r>
              <a:rPr lang="en-US" dirty="0">
                <a:latin typeface="Courier New" panose="02070309020205020404" pitchFamily="49" charset="0"/>
                <a:cs typeface="Courier New" panose="02070309020205020404" pitchFamily="49" charset="0"/>
              </a:rPr>
              <a:t>DATABASE</a:t>
            </a:r>
            <a:r>
              <a:rPr lang="en-US" dirty="0"/>
              <a:t> statement to drop a pluggable database (PDB).</a:t>
            </a:r>
          </a:p>
          <a:p>
            <a:pPr lvl="2">
              <a:buClr>
                <a:schemeClr val="accent1"/>
              </a:buClr>
              <a:defRPr/>
            </a:pPr>
            <a:r>
              <a:rPr lang="en-US" dirty="0"/>
              <a:t>Example: </a:t>
            </a:r>
          </a:p>
          <a:p>
            <a:pPr marL="914400" lvl="2" indent="0">
              <a:buClr>
                <a:schemeClr val="accent1"/>
              </a:buClr>
              <a:buNone/>
              <a:defRPr/>
            </a:pPr>
            <a:r>
              <a:rPr lang="en-US" dirty="0"/>
              <a:t>	</a:t>
            </a:r>
            <a:r>
              <a:rPr lang="en-US" dirty="0">
                <a:latin typeface="Courier New" panose="02070309020205020404" pitchFamily="49" charset="0"/>
                <a:cs typeface="Courier New" panose="02070309020205020404" pitchFamily="49" charset="0"/>
              </a:rPr>
              <a:t>SQL&gt; DROP PLUGGABLE DATABASE SALESPDB INCLUDING DATAFILES;</a:t>
            </a:r>
          </a:p>
        </p:txBody>
      </p:sp>
    </p:spTree>
    <p:custDataLst>
      <p:tags r:id="rId1"/>
    </p:custDataLst>
    <p:extLst>
      <p:ext uri="{BB962C8B-B14F-4D97-AF65-F5344CB8AC3E}">
        <p14:creationId xmlns:p14="http://schemas.microsoft.com/office/powerpoint/2010/main" val="166965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550264"/>
          </a:xfrm>
        </p:spPr>
        <p:txBody>
          <a:bodyPr/>
          <a:lstStyle/>
          <a:p>
            <a:r>
              <a:rPr lang="en-US" dirty="0"/>
              <a:t>In this lesson, you should have learned how to:</a:t>
            </a:r>
          </a:p>
          <a:p>
            <a:pPr lvl="1"/>
            <a:r>
              <a:rPr lang="en-US" dirty="0"/>
              <a:t>Describe the methods and tools used to create PDBs</a:t>
            </a:r>
          </a:p>
          <a:p>
            <a:pPr lvl="1"/>
            <a:r>
              <a:rPr lang="en-US" dirty="0"/>
              <a:t>Create PDBs from seed by using SQL*Plus</a:t>
            </a:r>
          </a:p>
          <a:p>
            <a:pPr lvl="1"/>
            <a:r>
              <a:rPr lang="en-US" dirty="0"/>
              <a:t>Clone PDBs by using SQL*Plus</a:t>
            </a:r>
          </a:p>
          <a:p>
            <a:pPr lvl="1"/>
            <a:r>
              <a:rPr lang="en-US" dirty="0"/>
              <a:t>Unplug and plug in PDBs by using SQL*Plus</a:t>
            </a:r>
          </a:p>
          <a:p>
            <a:pPr lvl="1"/>
            <a:r>
              <a:rPr lang="en-US" dirty="0"/>
              <a:t>Drop PDBs by using SQL*Plus</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10: Overview</a:t>
            </a:r>
          </a:p>
        </p:txBody>
      </p:sp>
      <p:sp>
        <p:nvSpPr>
          <p:cNvPr id="28675" name="Rectangle 18"/>
          <p:cNvSpPr>
            <a:spLocks noGrp="1" noChangeArrowheads="1"/>
          </p:cNvSpPr>
          <p:nvPr>
            <p:ph idx="1"/>
          </p:nvPr>
        </p:nvSpPr>
        <p:spPr>
          <a:xfrm>
            <a:off x="622138" y="1242485"/>
            <a:ext cx="10944549" cy="1673101"/>
          </a:xfrm>
        </p:spPr>
        <p:txBody>
          <a:bodyPr/>
          <a:lstStyle/>
          <a:p>
            <a:pPr lvl="1">
              <a:buClr>
                <a:schemeClr val="accent1"/>
              </a:buClr>
            </a:pPr>
            <a:r>
              <a:rPr lang="en-US" dirty="0"/>
              <a:t>10-1: Creating a PDB from Seed</a:t>
            </a:r>
          </a:p>
          <a:p>
            <a:pPr lvl="1">
              <a:buClr>
                <a:schemeClr val="accent1"/>
              </a:buClr>
            </a:pPr>
            <a:r>
              <a:rPr lang="en-US" dirty="0"/>
              <a:t>10-2: Cloning a PDB</a:t>
            </a:r>
          </a:p>
          <a:p>
            <a:pPr lvl="1">
              <a:buClr>
                <a:schemeClr val="accent1"/>
              </a:buClr>
            </a:pPr>
            <a:r>
              <a:rPr lang="en-US" dirty="0"/>
              <a:t>10-3: Unplugging and Plugging in a PDB</a:t>
            </a:r>
          </a:p>
          <a:p>
            <a:pPr lvl="1">
              <a:buClr>
                <a:schemeClr val="accent1"/>
              </a:buClr>
            </a:pPr>
            <a:r>
              <a:rPr lang="en-US" dirty="0"/>
              <a:t>10-4: Dropping a PDB</a:t>
            </a:r>
          </a:p>
        </p:txBody>
      </p:sp>
    </p:spTree>
    <p:custDataLst>
      <p:tags r:id="rId1"/>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2550264"/>
          </a:xfrm>
        </p:spPr>
        <p:txBody>
          <a:bodyPr/>
          <a:lstStyle/>
          <a:p>
            <a:r>
              <a:rPr lang="en-US" dirty="0"/>
              <a:t>After completing this lesson, you should be able to:</a:t>
            </a:r>
          </a:p>
          <a:p>
            <a:pPr lvl="1"/>
            <a:r>
              <a:rPr lang="en-US" dirty="0"/>
              <a:t>Describe the methods and tools used to create PDBs</a:t>
            </a:r>
          </a:p>
          <a:p>
            <a:pPr lvl="1"/>
            <a:r>
              <a:rPr lang="en-US" dirty="0"/>
              <a:t>Create PDBs from seed by using SQL*Plus</a:t>
            </a:r>
          </a:p>
          <a:p>
            <a:pPr lvl="1"/>
            <a:r>
              <a:rPr lang="en-US" dirty="0"/>
              <a:t>Clone PDBs by using SQL*Plus</a:t>
            </a:r>
          </a:p>
          <a:p>
            <a:pPr lvl="1"/>
            <a:r>
              <a:rPr lang="en-US" dirty="0"/>
              <a:t>Unplug and plug in PDBs by using SQL*Plus</a:t>
            </a:r>
          </a:p>
          <a:p>
            <a:pPr lvl="1"/>
            <a:r>
              <a:rPr lang="en-US" dirty="0"/>
              <a:t>Drop PDBs by using SQL*Plus</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Methods and Tools to Create </a:t>
            </a:r>
            <a:r>
              <a:rPr lang="en-US" dirty="0" smtClean="0"/>
              <a:t>PDBs</a:t>
            </a:r>
            <a:br>
              <a:rPr lang="en-US" dirty="0" smtClean="0"/>
            </a:br>
            <a:endParaRPr lang="en-US" altLang="es-MX" dirty="0"/>
          </a:p>
        </p:txBody>
      </p:sp>
      <p:sp>
        <p:nvSpPr>
          <p:cNvPr id="9219" name="Content Placeholder 9"/>
          <p:cNvSpPr>
            <a:spLocks noGrp="1"/>
          </p:cNvSpPr>
          <p:nvPr>
            <p:ph idx="1"/>
          </p:nvPr>
        </p:nvSpPr>
        <p:spPr>
          <a:xfrm>
            <a:off x="622138" y="1242485"/>
            <a:ext cx="10944549" cy="4581589"/>
          </a:xfrm>
        </p:spPr>
        <p:txBody>
          <a:bodyPr/>
          <a:lstStyle/>
          <a:p>
            <a:pPr lvl="1">
              <a:buClr>
                <a:schemeClr val="accent1"/>
              </a:buClr>
              <a:defRPr/>
            </a:pPr>
            <a:r>
              <a:rPr lang="en-US" dirty="0"/>
              <a:t>Methods to create PDBs:</a:t>
            </a:r>
          </a:p>
          <a:p>
            <a:pPr lvl="2">
              <a:buClr>
                <a:schemeClr val="accent1"/>
              </a:buClr>
              <a:defRPr/>
            </a:pPr>
            <a:r>
              <a:rPr lang="en-US" dirty="0"/>
              <a:t>Create a PDB by using the seed</a:t>
            </a:r>
          </a:p>
          <a:p>
            <a:pPr lvl="2">
              <a:buClr>
                <a:schemeClr val="accent1"/>
              </a:buClr>
              <a:defRPr/>
            </a:pPr>
            <a:r>
              <a:rPr lang="en-US" dirty="0"/>
              <a:t>Create a PDB from a non-CDB</a:t>
            </a:r>
          </a:p>
          <a:p>
            <a:pPr lvl="2">
              <a:buClr>
                <a:schemeClr val="accent1"/>
              </a:buClr>
              <a:defRPr/>
            </a:pPr>
            <a:r>
              <a:rPr lang="en-US" dirty="0"/>
              <a:t>Clone an existing PDB or non-CDB</a:t>
            </a:r>
          </a:p>
          <a:p>
            <a:pPr lvl="2">
              <a:buClr>
                <a:schemeClr val="accent1"/>
              </a:buClr>
              <a:defRPr/>
            </a:pPr>
            <a:r>
              <a:rPr lang="en-US" dirty="0"/>
              <a:t>Plug an unplugged PDB into a different CDB</a:t>
            </a:r>
          </a:p>
          <a:p>
            <a:pPr lvl="2">
              <a:buClr>
                <a:schemeClr val="accent1"/>
              </a:buClr>
              <a:defRPr/>
            </a:pPr>
            <a:r>
              <a:rPr lang="en-US" dirty="0"/>
              <a:t>Relocate a PDB to a different CDB</a:t>
            </a:r>
          </a:p>
          <a:p>
            <a:pPr lvl="2">
              <a:buClr>
                <a:schemeClr val="accent1"/>
              </a:buClr>
              <a:defRPr/>
            </a:pPr>
            <a:r>
              <a:rPr lang="en-US" dirty="0"/>
              <a:t>Create a PDB as a proxy PDB</a:t>
            </a:r>
          </a:p>
          <a:p>
            <a:pPr lvl="1">
              <a:buClr>
                <a:schemeClr val="accent1"/>
              </a:buClr>
              <a:defRPr/>
            </a:pPr>
            <a:r>
              <a:rPr lang="en-US" dirty="0"/>
              <a:t>Tools to create PDBs:</a:t>
            </a:r>
          </a:p>
          <a:p>
            <a:pPr lvl="2">
              <a:buClr>
                <a:schemeClr val="accent1"/>
              </a:buClr>
              <a:defRPr/>
            </a:pPr>
            <a:r>
              <a:rPr lang="en-US" dirty="0"/>
              <a:t>SQL*Plus</a:t>
            </a:r>
          </a:p>
          <a:p>
            <a:pPr lvl="2">
              <a:buClr>
                <a:schemeClr val="accent1"/>
              </a:buClr>
              <a:defRPr/>
            </a:pPr>
            <a:r>
              <a:rPr lang="en-US" dirty="0"/>
              <a:t>SQL Developer</a:t>
            </a:r>
          </a:p>
          <a:p>
            <a:pPr lvl="2">
              <a:buClr>
                <a:schemeClr val="accent1"/>
              </a:buClr>
              <a:defRPr/>
            </a:pPr>
            <a:r>
              <a:rPr lang="en-US" dirty="0"/>
              <a:t>Enterprise Manager Cloud Control</a:t>
            </a:r>
          </a:p>
          <a:p>
            <a:pPr lvl="2">
              <a:buClr>
                <a:schemeClr val="accent1"/>
              </a:buClr>
              <a:defRPr/>
            </a:pPr>
            <a:r>
              <a:rPr lang="en-US" dirty="0"/>
              <a:t>DBCA—Create a PDB from seed or by using the unplug/plug method.</a:t>
            </a:r>
          </a:p>
        </p:txBody>
      </p:sp>
    </p:spTree>
    <p:custDataLst>
      <p:tags r:id="rId1"/>
    </p:custDataLst>
    <p:extLst>
      <p:ext uri="{BB962C8B-B14F-4D97-AF65-F5344CB8AC3E}">
        <p14:creationId xmlns:p14="http://schemas.microsoft.com/office/powerpoint/2010/main" val="341946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Creating PDBs from </a:t>
            </a:r>
            <a:r>
              <a:rPr lang="en-US" dirty="0" smtClean="0"/>
              <a:t>Seed</a:t>
            </a:r>
            <a:br>
              <a:rPr lang="en-US" dirty="0" smtClean="0"/>
            </a:br>
            <a:endParaRPr lang="en-US" altLang="es-MX" dirty="0"/>
          </a:p>
        </p:txBody>
      </p:sp>
      <p:sp>
        <p:nvSpPr>
          <p:cNvPr id="9219" name="Content Placeholder 9"/>
          <p:cNvSpPr>
            <a:spLocks noGrp="1"/>
          </p:cNvSpPr>
          <p:nvPr>
            <p:ph idx="1"/>
          </p:nvPr>
        </p:nvSpPr>
        <p:spPr>
          <a:xfrm>
            <a:off x="622138" y="1242485"/>
            <a:ext cx="10944549" cy="1557685"/>
          </a:xfrm>
        </p:spPr>
        <p:txBody>
          <a:bodyPr/>
          <a:lstStyle/>
          <a:p>
            <a:pPr lvl="1">
              <a:buClr>
                <a:schemeClr val="accent1"/>
              </a:buClr>
              <a:defRPr/>
            </a:pPr>
            <a:r>
              <a:rPr lang="en-US" dirty="0"/>
              <a:t>You can create a new empty PDB by using the seed PDB as a template.</a:t>
            </a:r>
          </a:p>
          <a:p>
            <a:pPr lvl="1">
              <a:buClr>
                <a:schemeClr val="accent1"/>
              </a:buClr>
              <a:defRPr/>
            </a:pPr>
            <a:r>
              <a:rPr lang="en-US" dirty="0"/>
              <a:t>Every CDB has a seed PDB.</a:t>
            </a:r>
          </a:p>
          <a:p>
            <a:pPr lvl="1">
              <a:buClr>
                <a:schemeClr val="accent1"/>
              </a:buClr>
              <a:defRPr/>
            </a:pPr>
            <a:r>
              <a:rPr lang="en-US" dirty="0"/>
              <a:t>To create a PDB from seed with SQL*Plus, use the </a:t>
            </a:r>
            <a:r>
              <a:rPr lang="en-US" dirty="0">
                <a:latin typeface="Courier New" panose="02070309020205020404" pitchFamily="49" charset="0"/>
                <a:cs typeface="Courier New" panose="02070309020205020404" pitchFamily="49" charset="0"/>
              </a:rPr>
              <a:t>CREATE</a:t>
            </a:r>
            <a:r>
              <a:rPr lang="en-US" dirty="0"/>
              <a:t> </a:t>
            </a:r>
            <a:r>
              <a:rPr lang="en-US" dirty="0">
                <a:latin typeface="Courier New" panose="02070309020205020404" pitchFamily="49" charset="0"/>
                <a:cs typeface="Courier New" panose="02070309020205020404" pitchFamily="49" charset="0"/>
              </a:rPr>
              <a:t>PLUGGABLE</a:t>
            </a:r>
            <a:r>
              <a:rPr lang="en-US" dirty="0"/>
              <a:t> </a:t>
            </a:r>
            <a:r>
              <a:rPr lang="en-US" dirty="0">
                <a:latin typeface="Courier New" panose="02070309020205020404" pitchFamily="49" charset="0"/>
                <a:cs typeface="Courier New" panose="02070309020205020404" pitchFamily="49" charset="0"/>
              </a:rPr>
              <a:t>DATABASE</a:t>
            </a:r>
            <a:r>
              <a:rPr lang="en-US" dirty="0"/>
              <a:t> statement. </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589" y="3067058"/>
            <a:ext cx="7133647" cy="2957278"/>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bwMode="auto">
          <a:xfrm>
            <a:off x="6780212" y="990600"/>
            <a:ext cx="4468813" cy="4800600"/>
          </a:xfrm>
          <a:prstGeom prst="rect">
            <a:avLst/>
          </a:prstGeom>
          <a:solidFill>
            <a:schemeClr val="bg1">
              <a:lumMod val="95000"/>
            </a:schemeClr>
          </a:solidFill>
          <a:ln w="28575" cap="flat" cmpd="sng" algn="ctr">
            <a:solidFill>
              <a:schemeClr val="tx1"/>
            </a:solidFill>
            <a:prstDash val="solid"/>
            <a:round/>
            <a:headEnd type="none" w="sm" len="sm"/>
            <a:tailEnd type="none" w="sm" len="sm"/>
          </a:ln>
          <a:effectLst/>
        </p:spPr>
        <p:txBody>
          <a:bodyPr/>
          <a:lstStyle/>
          <a:p>
            <a:pPr defTabSz="228600" eaLnBrk="1" hangingPunct="1">
              <a:defRPr/>
            </a:pPr>
            <a:endParaRPr lang="en-US" dirty="0">
              <a:latin typeface="Arial" charset="0"/>
              <a:cs typeface="Arial" charset="0"/>
            </a:endParaRPr>
          </a:p>
        </p:txBody>
      </p:sp>
      <p:sp>
        <p:nvSpPr>
          <p:cNvPr id="21509" name="Rectangle 2"/>
          <p:cNvSpPr>
            <a:spLocks noChangeArrowheads="1"/>
          </p:cNvSpPr>
          <p:nvPr/>
        </p:nvSpPr>
        <p:spPr bwMode="blackWhite">
          <a:xfrm>
            <a:off x="6983412" y="1447800"/>
            <a:ext cx="2239963" cy="1600200"/>
          </a:xfrm>
          <a:prstGeom prst="rect">
            <a:avLst/>
          </a:prstGeom>
          <a:solidFill>
            <a:srgbClr val="FFFFCC"/>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r>
              <a:rPr lang="en-US" sz="1400" b="1" dirty="0">
                <a:solidFill>
                  <a:schemeClr val="tx1">
                    <a:lumMod val="50000"/>
                  </a:schemeClr>
                </a:solidFill>
                <a:latin typeface="Arial" charset="0"/>
                <a:cs typeface="Arial" charset="0"/>
              </a:rPr>
              <a:t>CDB root</a:t>
            </a:r>
          </a:p>
        </p:txBody>
      </p:sp>
      <p:sp>
        <p:nvSpPr>
          <p:cNvPr id="61" name="Can 60"/>
          <p:cNvSpPr/>
          <p:nvPr/>
        </p:nvSpPr>
        <p:spPr bwMode="auto">
          <a:xfrm>
            <a:off x="7258756" y="2333095"/>
            <a:ext cx="574675" cy="376238"/>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2" name="Rectangle 40"/>
          <p:cNvSpPr>
            <a:spLocks noGrp="1" noChangeArrowheads="1"/>
          </p:cNvSpPr>
          <p:nvPr>
            <p:ph type="title"/>
          </p:nvPr>
        </p:nvSpPr>
        <p:spPr>
          <a:xfrm>
            <a:off x="837982" y="219676"/>
            <a:ext cx="10243773" cy="471311"/>
          </a:xfrm>
        </p:spPr>
        <p:txBody>
          <a:bodyPr>
            <a:normAutofit fontScale="90000"/>
          </a:bodyPr>
          <a:lstStyle/>
          <a:p>
            <a:r>
              <a:rPr lang="en-US" altLang="en-US" dirty="0"/>
              <a:t>Creating a New PDB from PDB$SEED </a:t>
            </a:r>
          </a:p>
        </p:txBody>
      </p:sp>
      <p:sp>
        <p:nvSpPr>
          <p:cNvPr id="21510" name="Content Placeholder 46"/>
          <p:cNvSpPr>
            <a:spLocks noGrp="1"/>
          </p:cNvSpPr>
          <p:nvPr>
            <p:ph idx="1"/>
          </p:nvPr>
        </p:nvSpPr>
        <p:spPr>
          <a:xfrm>
            <a:off x="622139" y="1242485"/>
            <a:ext cx="6158074" cy="4263554"/>
          </a:xfrm>
        </p:spPr>
        <p:txBody>
          <a:bodyPr>
            <a:normAutofit lnSpcReduction="10000"/>
          </a:bodyPr>
          <a:lstStyle/>
          <a:p>
            <a:pPr lvl="1"/>
            <a:r>
              <a:rPr lang="en-US" altLang="en-US" dirty="0"/>
              <a:t>Copies the data files from </a:t>
            </a:r>
            <a:r>
              <a:rPr lang="en-US" altLang="en-US" dirty="0">
                <a:latin typeface="Courier New" panose="02070309020205020404" pitchFamily="49" charset="0"/>
                <a:cs typeface="Courier New" panose="02070309020205020404" pitchFamily="49" charset="0"/>
              </a:rPr>
              <a:t>PDB$SEED</a:t>
            </a:r>
            <a:r>
              <a:rPr lang="en-US" altLang="en-US" dirty="0"/>
              <a:t> data files</a:t>
            </a:r>
          </a:p>
          <a:p>
            <a:pPr lvl="1"/>
            <a:r>
              <a:rPr lang="en-US" altLang="en-US" dirty="0"/>
              <a:t>Creates the </a:t>
            </a:r>
            <a:r>
              <a:rPr lang="en-US" altLang="en-US" dirty="0">
                <a:latin typeface="Courier New" panose="02070309020205020404" pitchFamily="49" charset="0"/>
                <a:cs typeface="Courier New" panose="02070309020205020404" pitchFamily="49" charset="0"/>
              </a:rPr>
              <a:t>SYSTEM</a:t>
            </a:r>
            <a:r>
              <a:rPr lang="en-US" altLang="en-US" dirty="0"/>
              <a:t>, </a:t>
            </a:r>
            <a:r>
              <a:rPr lang="en-US" altLang="en-US" dirty="0">
                <a:latin typeface="Courier New" panose="02070309020205020404" pitchFamily="49" charset="0"/>
                <a:cs typeface="Courier New" panose="02070309020205020404" pitchFamily="49" charset="0"/>
              </a:rPr>
              <a:t>SYSAUX</a:t>
            </a:r>
            <a:r>
              <a:rPr lang="en-US" altLang="en-US" dirty="0"/>
              <a:t>, and </a:t>
            </a:r>
            <a:r>
              <a:rPr lang="en-US" altLang="en-US" dirty="0">
                <a:latin typeface="Courier New" panose="02070309020205020404" pitchFamily="49" charset="0"/>
                <a:cs typeface="Courier New" panose="02070309020205020404" pitchFamily="49" charset="0"/>
              </a:rPr>
              <a:t>UNDO </a:t>
            </a:r>
            <a:r>
              <a:rPr lang="en-US" altLang="en-US" dirty="0"/>
              <a:t>tablespaces</a:t>
            </a:r>
          </a:p>
          <a:p>
            <a:pPr lvl="1"/>
            <a:r>
              <a:rPr lang="en-US" altLang="en-US" dirty="0"/>
              <a:t>Creates a full catalog including metadata pointing to Oracle-supplied objects</a:t>
            </a:r>
          </a:p>
          <a:p>
            <a:pPr lvl="1"/>
            <a:r>
              <a:rPr lang="en-US" altLang="en-US" dirty="0"/>
              <a:t>Creates common users:</a:t>
            </a:r>
          </a:p>
          <a:p>
            <a:pPr lvl="2"/>
            <a:r>
              <a:rPr lang="en-US" altLang="en-US" dirty="0">
                <a:latin typeface="Courier New" panose="02070309020205020404" pitchFamily="49" charset="0"/>
                <a:cs typeface="Courier New" panose="02070309020205020404" pitchFamily="49" charset="0"/>
              </a:rPr>
              <a:t>SYS </a:t>
            </a:r>
          </a:p>
          <a:p>
            <a:pPr lvl="2"/>
            <a:r>
              <a:rPr lang="en-US" altLang="en-US" dirty="0">
                <a:latin typeface="Courier New" panose="02070309020205020404" pitchFamily="49" charset="0"/>
                <a:cs typeface="Courier New" panose="02070309020205020404" pitchFamily="49" charset="0"/>
              </a:rPr>
              <a:t>SYSTEM</a:t>
            </a:r>
          </a:p>
          <a:p>
            <a:pPr lvl="1"/>
            <a:r>
              <a:rPr lang="fr-FR" altLang="en-US" dirty="0"/>
              <a:t>Creates a local user (PDBA), granted local </a:t>
            </a:r>
            <a:r>
              <a:rPr lang="fr-FR" altLang="en-US" dirty="0">
                <a:latin typeface="Courier New" panose="02070309020205020404" pitchFamily="49" charset="0"/>
                <a:cs typeface="Courier New" panose="02070309020205020404" pitchFamily="49" charset="0"/>
              </a:rPr>
              <a:t>PDB_DBA</a:t>
            </a:r>
            <a:r>
              <a:rPr lang="fr-FR" altLang="en-US" dirty="0"/>
              <a:t> role </a:t>
            </a:r>
            <a:endParaRPr lang="en-US" altLang="en-US" dirty="0"/>
          </a:p>
          <a:p>
            <a:pPr lvl="1"/>
            <a:r>
              <a:rPr lang="en-US" altLang="en-US" dirty="0"/>
              <a:t>Creates a new default service</a:t>
            </a:r>
          </a:p>
        </p:txBody>
      </p:sp>
      <p:sp>
        <p:nvSpPr>
          <p:cNvPr id="21508" name="Text Box 58"/>
          <p:cNvSpPr txBox="1">
            <a:spLocks noChangeArrowheads="1"/>
          </p:cNvSpPr>
          <p:nvPr/>
        </p:nvSpPr>
        <p:spPr bwMode="blackWhite">
          <a:xfrm>
            <a:off x="6881812" y="1106488"/>
            <a:ext cx="2486025" cy="265112"/>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400" b="1" dirty="0">
                <a:solidFill>
                  <a:schemeClr val="tx1">
                    <a:lumMod val="50000"/>
                  </a:schemeClr>
                </a:solidFill>
                <a:latin typeface="Arial" charset="0"/>
                <a:cs typeface="Arial" charset="0"/>
              </a:rPr>
              <a:t>CDB1</a:t>
            </a:r>
          </a:p>
        </p:txBody>
      </p:sp>
      <p:sp>
        <p:nvSpPr>
          <p:cNvPr id="21511" name="PPTShape_0"/>
          <p:cNvSpPr txBox="1">
            <a:spLocks noChangeArrowheads="1"/>
          </p:cNvSpPr>
          <p:nvPr/>
        </p:nvSpPr>
        <p:spPr bwMode="blackWhite">
          <a:xfrm>
            <a:off x="6953250" y="1447800"/>
            <a:ext cx="2270125" cy="277813"/>
          </a:xfrm>
          <a:prstGeom prst="rect">
            <a:avLst/>
          </a:prstGeom>
          <a:noFill/>
          <a:ln w="28575">
            <a:noFill/>
            <a:miter lim="800000"/>
            <a:headEnd/>
            <a:tailEnd/>
          </a:ln>
        </p:spPr>
        <p:txBody>
          <a:bodyPr lIns="92075" tIns="46038" rIns="92075" bIns="46038">
            <a:spAutoFit/>
          </a:bodyPr>
          <a:lstStyle/>
          <a:p>
            <a:pPr algn="ctr" defTabSz="228600">
              <a:defRPr/>
            </a:pPr>
            <a:r>
              <a:rPr lang="en-US" sz="1200" b="1" dirty="0">
                <a:solidFill>
                  <a:schemeClr val="tx1">
                    <a:lumMod val="50000"/>
                  </a:schemeClr>
                </a:solidFill>
                <a:latin typeface="Arial" charset="0"/>
                <a:cs typeface="Arial" charset="0"/>
              </a:rPr>
              <a:t>Data files/Temp files </a:t>
            </a:r>
          </a:p>
        </p:txBody>
      </p:sp>
      <p:sp>
        <p:nvSpPr>
          <p:cNvPr id="3" name="PPTShape_1"/>
          <p:cNvSpPr txBox="1">
            <a:spLocks noChangeArrowheads="1"/>
          </p:cNvSpPr>
          <p:nvPr/>
        </p:nvSpPr>
        <p:spPr bwMode="blackWhite">
          <a:xfrm>
            <a:off x="10179631" y="1447800"/>
            <a:ext cx="902124" cy="461963"/>
          </a:xfrm>
          <a:prstGeom prst="rect">
            <a:avLst/>
          </a:prstGeom>
          <a:noFill/>
          <a:ln w="28575">
            <a:noFill/>
            <a:miter lim="800000"/>
            <a:headEnd/>
            <a:tailEnd/>
          </a:ln>
        </p:spPr>
        <p:txBody>
          <a:bodyPr lIns="92075" tIns="46038" rIns="92075" bIns="46038">
            <a:spAutoFit/>
          </a:bodyPr>
          <a:lstStyle/>
          <a:p>
            <a:pPr algn="ctr" defTabSz="228600">
              <a:defRPr/>
            </a:pPr>
            <a:r>
              <a:rPr lang="en-US" sz="1200" b="1" dirty="0">
                <a:solidFill>
                  <a:schemeClr val="tx1">
                    <a:lumMod val="50000"/>
                  </a:schemeClr>
                </a:solidFill>
                <a:latin typeface="Arial" charset="0"/>
                <a:cs typeface="Arial" charset="0"/>
              </a:rPr>
              <a:t>Redo log </a:t>
            </a:r>
          </a:p>
          <a:p>
            <a:pPr algn="ctr" defTabSz="228600">
              <a:defRPr/>
            </a:pPr>
            <a:r>
              <a:rPr lang="en-US" sz="1200" b="1" dirty="0">
                <a:solidFill>
                  <a:schemeClr val="tx1">
                    <a:lumMod val="50000"/>
                  </a:schemeClr>
                </a:solidFill>
                <a:latin typeface="Arial" charset="0"/>
                <a:cs typeface="Arial" charset="0"/>
              </a:rPr>
              <a:t>files</a:t>
            </a:r>
          </a:p>
        </p:txBody>
      </p:sp>
      <p:grpSp>
        <p:nvGrpSpPr>
          <p:cNvPr id="13" name="Group 12"/>
          <p:cNvGrpSpPr/>
          <p:nvPr/>
        </p:nvGrpSpPr>
        <p:grpSpPr>
          <a:xfrm>
            <a:off x="10112374" y="2057400"/>
            <a:ext cx="1036638" cy="685800"/>
            <a:chOff x="10009187" y="2057400"/>
            <a:chExt cx="1036638" cy="685800"/>
          </a:xfrm>
        </p:grpSpPr>
        <p:sp>
          <p:nvSpPr>
            <p:cNvPr id="21513" name="AutoShape 9"/>
            <p:cNvSpPr>
              <a:spLocks noChangeArrowheads="1"/>
            </p:cNvSpPr>
            <p:nvPr/>
          </p:nvSpPr>
          <p:spPr bwMode="auto">
            <a:xfrm>
              <a:off x="10009187" y="2057400"/>
              <a:ext cx="630238"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21515" name="PPTShape_2"/>
            <p:cNvSpPr>
              <a:spLocks noChangeArrowheads="1"/>
            </p:cNvSpPr>
            <p:nvPr/>
          </p:nvSpPr>
          <p:spPr bwMode="auto">
            <a:xfrm>
              <a:off x="10212387" y="2209800"/>
              <a:ext cx="630238"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21516" name="PPTShape_3"/>
            <p:cNvSpPr>
              <a:spLocks noChangeArrowheads="1"/>
            </p:cNvSpPr>
            <p:nvPr/>
          </p:nvSpPr>
          <p:spPr bwMode="auto">
            <a:xfrm>
              <a:off x="10415587" y="2362200"/>
              <a:ext cx="630238"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grpSp>
      <p:grpSp>
        <p:nvGrpSpPr>
          <p:cNvPr id="12" name="Group 11"/>
          <p:cNvGrpSpPr/>
          <p:nvPr/>
        </p:nvGrpSpPr>
        <p:grpSpPr>
          <a:xfrm>
            <a:off x="9348787" y="2052638"/>
            <a:ext cx="603250" cy="538162"/>
            <a:chOff x="9269412" y="2052638"/>
            <a:chExt cx="603250" cy="538162"/>
          </a:xfrm>
        </p:grpSpPr>
        <p:sp>
          <p:nvSpPr>
            <p:cNvPr id="21517" name="PPTShape_4"/>
            <p:cNvSpPr>
              <a:spLocks noChangeArrowheads="1"/>
            </p:cNvSpPr>
            <p:nvPr/>
          </p:nvSpPr>
          <p:spPr bwMode="auto">
            <a:xfrm>
              <a:off x="9269412" y="2052638"/>
              <a:ext cx="508000"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21518" name="PPTShape_5"/>
            <p:cNvSpPr>
              <a:spLocks noChangeArrowheads="1"/>
            </p:cNvSpPr>
            <p:nvPr/>
          </p:nvSpPr>
          <p:spPr bwMode="auto">
            <a:xfrm>
              <a:off x="9364662" y="2286000"/>
              <a:ext cx="508000"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grpSp>
      <p:sp>
        <p:nvSpPr>
          <p:cNvPr id="5" name="PPTShape_6"/>
          <p:cNvSpPr txBox="1">
            <a:spLocks noChangeArrowheads="1"/>
          </p:cNvSpPr>
          <p:nvPr/>
        </p:nvSpPr>
        <p:spPr bwMode="blackWhite">
          <a:xfrm>
            <a:off x="9240356" y="1447800"/>
            <a:ext cx="820113" cy="461963"/>
          </a:xfrm>
          <a:prstGeom prst="rect">
            <a:avLst/>
          </a:prstGeom>
          <a:noFill/>
          <a:ln w="28575">
            <a:noFill/>
            <a:miter lim="800000"/>
            <a:headEnd/>
            <a:tailEnd/>
          </a:ln>
        </p:spPr>
        <p:txBody>
          <a:bodyPr lIns="92075" tIns="46038" rIns="92075" bIns="46038">
            <a:spAutoFit/>
          </a:bodyPr>
          <a:lstStyle/>
          <a:p>
            <a:pPr algn="ctr" defTabSz="228600">
              <a:defRPr/>
            </a:pPr>
            <a:r>
              <a:rPr lang="en-US" sz="1200" b="1" dirty="0">
                <a:solidFill>
                  <a:schemeClr val="tx1">
                    <a:lumMod val="50000"/>
                  </a:schemeClr>
                </a:solidFill>
                <a:latin typeface="Arial" charset="0"/>
                <a:cs typeface="Arial" charset="0"/>
              </a:rPr>
              <a:t>Control </a:t>
            </a:r>
          </a:p>
          <a:p>
            <a:pPr algn="ctr" defTabSz="228600">
              <a:defRPr/>
            </a:pPr>
            <a:r>
              <a:rPr lang="en-US" sz="1200" b="1" dirty="0">
                <a:solidFill>
                  <a:schemeClr val="tx1">
                    <a:lumMod val="50000"/>
                  </a:schemeClr>
                </a:solidFill>
                <a:latin typeface="Arial" charset="0"/>
                <a:cs typeface="Arial" charset="0"/>
              </a:rPr>
              <a:t>files</a:t>
            </a:r>
          </a:p>
        </p:txBody>
      </p:sp>
      <p:sp>
        <p:nvSpPr>
          <p:cNvPr id="21520" name="PPTShape_7"/>
          <p:cNvSpPr>
            <a:spLocks noChangeArrowheads="1"/>
          </p:cNvSpPr>
          <p:nvPr/>
        </p:nvSpPr>
        <p:spPr bwMode="auto">
          <a:xfrm>
            <a:off x="8174743" y="1958445"/>
            <a:ext cx="731838"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21521" name="PPTShape_8"/>
          <p:cNvSpPr>
            <a:spLocks noChangeArrowheads="1"/>
          </p:cNvSpPr>
          <p:nvPr/>
        </p:nvSpPr>
        <p:spPr bwMode="auto">
          <a:xfrm>
            <a:off x="8174743" y="2339445"/>
            <a:ext cx="731838"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6" name="PPTShape_9"/>
          <p:cNvSpPr txBox="1">
            <a:spLocks noChangeArrowheads="1"/>
          </p:cNvSpPr>
          <p:nvPr/>
        </p:nvSpPr>
        <p:spPr bwMode="blackWhite">
          <a:xfrm>
            <a:off x="8174743" y="2015595"/>
            <a:ext cx="792163" cy="247650"/>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chemeClr val="tx1">
                    <a:lumMod val="50000"/>
                  </a:schemeClr>
                </a:solidFill>
                <a:latin typeface="Arial" charset="0"/>
                <a:cs typeface="Arial" charset="0"/>
              </a:rPr>
              <a:t>UNDO </a:t>
            </a:r>
          </a:p>
        </p:txBody>
      </p:sp>
      <p:sp>
        <p:nvSpPr>
          <p:cNvPr id="21522" name="PPTShape_10"/>
          <p:cNvSpPr txBox="1">
            <a:spLocks noChangeArrowheads="1"/>
          </p:cNvSpPr>
          <p:nvPr/>
        </p:nvSpPr>
        <p:spPr bwMode="blackWhite">
          <a:xfrm>
            <a:off x="8174743" y="2396595"/>
            <a:ext cx="936625"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TEMP </a:t>
            </a:r>
          </a:p>
        </p:txBody>
      </p:sp>
      <p:sp>
        <p:nvSpPr>
          <p:cNvPr id="21524" name="PPTShape_11"/>
          <p:cNvSpPr>
            <a:spLocks noChangeArrowheads="1"/>
          </p:cNvSpPr>
          <p:nvPr/>
        </p:nvSpPr>
        <p:spPr bwMode="blackWhite">
          <a:xfrm>
            <a:off x="6983412" y="3124200"/>
            <a:ext cx="2249488" cy="12192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latin typeface="Courier New" panose="02070309020205020404" pitchFamily="49" charset="0"/>
                <a:cs typeface="Courier New" panose="02070309020205020404" pitchFamily="49" charset="0"/>
              </a:rPr>
              <a:t>PDB$SEED</a:t>
            </a:r>
          </a:p>
        </p:txBody>
      </p:sp>
      <p:sp>
        <p:nvSpPr>
          <p:cNvPr id="21525" name="PPTShape_13"/>
          <p:cNvSpPr txBox="1">
            <a:spLocks noChangeArrowheads="1"/>
          </p:cNvSpPr>
          <p:nvPr/>
        </p:nvSpPr>
        <p:spPr bwMode="blackWhite">
          <a:xfrm>
            <a:off x="7366440" y="3166533"/>
            <a:ext cx="1511155" cy="277813"/>
          </a:xfrm>
          <a:prstGeom prst="rect">
            <a:avLst/>
          </a:prstGeom>
          <a:noFill/>
          <a:ln w="28575">
            <a:noFill/>
            <a:miter lim="800000"/>
            <a:headEnd/>
            <a:tailEnd/>
          </a:ln>
        </p:spPr>
        <p:txBody>
          <a:bodyPr lIns="92075" tIns="46038" rIns="92075" bIns="46038">
            <a:spAutoFit/>
          </a:bodyPr>
          <a:lstStyle/>
          <a:p>
            <a:pPr algn="ctr" defTabSz="228600">
              <a:defRPr/>
            </a:pPr>
            <a:r>
              <a:rPr lang="en-US" sz="1200" b="1" dirty="0">
                <a:solidFill>
                  <a:schemeClr val="tx1">
                    <a:lumMod val="50000"/>
                  </a:schemeClr>
                </a:solidFill>
                <a:latin typeface="Arial" charset="0"/>
                <a:cs typeface="Arial" charset="0"/>
              </a:rPr>
              <a:t>Data files </a:t>
            </a:r>
          </a:p>
        </p:txBody>
      </p:sp>
      <p:sp>
        <p:nvSpPr>
          <p:cNvPr id="21530" name="PPTShape_20"/>
          <p:cNvSpPr txBox="1">
            <a:spLocks noChangeArrowheads="1"/>
          </p:cNvSpPr>
          <p:nvPr/>
        </p:nvSpPr>
        <p:spPr bwMode="blackWhite">
          <a:xfrm>
            <a:off x="7230181" y="2458508"/>
            <a:ext cx="639762"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USERS </a:t>
            </a:r>
          </a:p>
        </p:txBody>
      </p:sp>
      <p:sp>
        <p:nvSpPr>
          <p:cNvPr id="21527" name="PPTShape_24"/>
          <p:cNvSpPr>
            <a:spLocks noChangeArrowheads="1"/>
          </p:cNvSpPr>
          <p:nvPr/>
        </p:nvSpPr>
        <p:spPr bwMode="blackWhite">
          <a:xfrm>
            <a:off x="6983412" y="4419600"/>
            <a:ext cx="2249488" cy="12192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PDB1</a:t>
            </a:r>
          </a:p>
        </p:txBody>
      </p:sp>
      <p:sp>
        <p:nvSpPr>
          <p:cNvPr id="21536" name="PPTShape_26"/>
          <p:cNvSpPr txBox="1">
            <a:spLocks noChangeArrowheads="1"/>
          </p:cNvSpPr>
          <p:nvPr/>
        </p:nvSpPr>
        <p:spPr bwMode="blackWhite">
          <a:xfrm>
            <a:off x="7612429" y="4461933"/>
            <a:ext cx="1032139" cy="277813"/>
          </a:xfrm>
          <a:prstGeom prst="rect">
            <a:avLst/>
          </a:prstGeom>
          <a:noFill/>
          <a:ln w="28575">
            <a:noFill/>
            <a:miter lim="800000"/>
            <a:headEnd/>
            <a:tailEnd/>
          </a:ln>
        </p:spPr>
        <p:txBody>
          <a:bodyPr lIns="92075" tIns="46038" rIns="92075" bIns="46038">
            <a:spAutoFit/>
          </a:bodyPr>
          <a:lstStyle/>
          <a:p>
            <a:pPr algn="ctr" defTabSz="228600">
              <a:defRPr/>
            </a:pPr>
            <a:r>
              <a:rPr lang="en-US" sz="1200" b="1" dirty="0">
                <a:solidFill>
                  <a:schemeClr val="tx1">
                    <a:lumMod val="50000"/>
                  </a:schemeClr>
                </a:solidFill>
                <a:latin typeface="Arial" charset="0"/>
                <a:cs typeface="Arial" charset="0"/>
              </a:rPr>
              <a:t>Data files</a:t>
            </a:r>
          </a:p>
        </p:txBody>
      </p:sp>
      <p:sp>
        <p:nvSpPr>
          <p:cNvPr id="21539" name="PPTShape_29"/>
          <p:cNvSpPr txBox="1">
            <a:spLocks noChangeArrowheads="1"/>
          </p:cNvSpPr>
          <p:nvPr/>
        </p:nvSpPr>
        <p:spPr bwMode="blackWhite">
          <a:xfrm>
            <a:off x="9774237" y="3867944"/>
            <a:ext cx="1271588" cy="1077913"/>
          </a:xfrm>
          <a:prstGeom prst="rect">
            <a:avLst/>
          </a:prstGeom>
          <a:noFill/>
          <a:ln w="28575">
            <a:noFill/>
            <a:miter lim="800000"/>
            <a:headEnd/>
            <a:tailEnd/>
          </a:ln>
        </p:spPr>
        <p:txBody>
          <a:bodyPr wrap="square" lIns="92075" tIns="46038" rIns="92075" bIns="46038">
            <a:spAutoFit/>
          </a:bodyPr>
          <a:lstStyle/>
          <a:p>
            <a:pPr defTabSz="228600">
              <a:defRPr/>
            </a:pPr>
            <a:r>
              <a:rPr lang="en-US" sz="1600" b="1" dirty="0">
                <a:solidFill>
                  <a:schemeClr val="tx1">
                    <a:lumMod val="50000"/>
                  </a:schemeClr>
                </a:solidFill>
                <a:latin typeface="Arial" charset="0"/>
                <a:cs typeface="Arial" charset="0"/>
              </a:rPr>
              <a:t>Create </a:t>
            </a:r>
          </a:p>
          <a:p>
            <a:pPr defTabSz="228600">
              <a:defRPr/>
            </a:pPr>
            <a:r>
              <a:rPr lang="en-US" sz="1600" b="1" dirty="0">
                <a:solidFill>
                  <a:schemeClr val="tx1">
                    <a:lumMod val="50000"/>
                  </a:schemeClr>
                </a:solidFill>
                <a:latin typeface="Arial" charset="0"/>
                <a:cs typeface="Arial" charset="0"/>
              </a:rPr>
              <a:t>PDB1 </a:t>
            </a:r>
          </a:p>
          <a:p>
            <a:pPr defTabSz="228600">
              <a:defRPr/>
            </a:pPr>
            <a:r>
              <a:rPr lang="en-US" sz="1600" b="1" dirty="0">
                <a:solidFill>
                  <a:schemeClr val="tx1">
                    <a:lumMod val="50000"/>
                  </a:schemeClr>
                </a:solidFill>
                <a:latin typeface="Arial" charset="0"/>
                <a:cs typeface="Arial" charset="0"/>
              </a:rPr>
              <a:t>from </a:t>
            </a:r>
          </a:p>
          <a:p>
            <a:pPr defTabSz="228600">
              <a:defRPr/>
            </a:pPr>
            <a:r>
              <a:rPr lang="en-US" sz="1600" b="1" dirty="0">
                <a:solidFill>
                  <a:schemeClr val="tx1">
                    <a:lumMod val="50000"/>
                  </a:schemeClr>
                </a:solidFill>
                <a:latin typeface="Courier New" pitchFamily="49" charset="0"/>
                <a:cs typeface="Courier New" pitchFamily="49" charset="0"/>
              </a:rPr>
              <a:t>PDB$SEED</a:t>
            </a:r>
          </a:p>
        </p:txBody>
      </p:sp>
      <p:sp>
        <p:nvSpPr>
          <p:cNvPr id="21531" name="PPTShape_7"/>
          <p:cNvSpPr>
            <a:spLocks noChangeArrowheads="1"/>
          </p:cNvSpPr>
          <p:nvPr/>
        </p:nvSpPr>
        <p:spPr bwMode="auto">
          <a:xfrm>
            <a:off x="8314619" y="3676474"/>
            <a:ext cx="731837"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21546" name="PPTShape_9"/>
          <p:cNvSpPr txBox="1">
            <a:spLocks noChangeArrowheads="1"/>
          </p:cNvSpPr>
          <p:nvPr/>
        </p:nvSpPr>
        <p:spPr bwMode="blackWhite">
          <a:xfrm>
            <a:off x="8314619" y="3733624"/>
            <a:ext cx="792162" cy="246062"/>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chemeClr val="tx1">
                    <a:lumMod val="50000"/>
                  </a:schemeClr>
                </a:solidFill>
                <a:latin typeface="Arial" charset="0"/>
                <a:cs typeface="Arial" charset="0"/>
              </a:rPr>
              <a:t>UNDO </a:t>
            </a:r>
          </a:p>
        </p:txBody>
      </p:sp>
      <p:sp>
        <p:nvSpPr>
          <p:cNvPr id="21533" name="PPTShape_7"/>
          <p:cNvSpPr>
            <a:spLocks noChangeArrowheads="1"/>
          </p:cNvSpPr>
          <p:nvPr/>
        </p:nvSpPr>
        <p:spPr bwMode="auto">
          <a:xfrm>
            <a:off x="8359775" y="4983163"/>
            <a:ext cx="731837"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21548" name="PPTShape_9"/>
          <p:cNvSpPr txBox="1">
            <a:spLocks noChangeArrowheads="1"/>
          </p:cNvSpPr>
          <p:nvPr/>
        </p:nvSpPr>
        <p:spPr bwMode="blackWhite">
          <a:xfrm>
            <a:off x="8359775" y="5040313"/>
            <a:ext cx="792162" cy="247650"/>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chemeClr val="tx1">
                    <a:lumMod val="50000"/>
                  </a:schemeClr>
                </a:solidFill>
                <a:latin typeface="Arial" charset="0"/>
                <a:cs typeface="Arial" charset="0"/>
              </a:rPr>
              <a:t>UNDO </a:t>
            </a:r>
          </a:p>
        </p:txBody>
      </p:sp>
      <p:cxnSp>
        <p:nvCxnSpPr>
          <p:cNvPr id="21535" name="Elbow Connector 10"/>
          <p:cNvCxnSpPr>
            <a:cxnSpLocks noChangeShapeType="1"/>
            <a:stCxn id="21524" idx="3"/>
            <a:endCxn id="21527" idx="3"/>
          </p:cNvCxnSpPr>
          <p:nvPr/>
        </p:nvCxnSpPr>
        <p:spPr bwMode="auto">
          <a:xfrm>
            <a:off x="9232900" y="3733800"/>
            <a:ext cx="12700" cy="1295400"/>
          </a:xfrm>
          <a:prstGeom prst="bentConnector3">
            <a:avLst>
              <a:gd name="adj1" fmla="val 4022220"/>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58" name="Can 57"/>
          <p:cNvSpPr/>
          <p:nvPr/>
        </p:nvSpPr>
        <p:spPr bwMode="auto">
          <a:xfrm>
            <a:off x="7260343" y="1794933"/>
            <a:ext cx="574675" cy="37623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4" name="PPTShape_22"/>
          <p:cNvSpPr txBox="1">
            <a:spLocks noChangeArrowheads="1"/>
          </p:cNvSpPr>
          <p:nvPr/>
        </p:nvSpPr>
        <p:spPr bwMode="blackWhite">
          <a:xfrm>
            <a:off x="7193668" y="1910820"/>
            <a:ext cx="944563"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SYSTEM </a:t>
            </a:r>
          </a:p>
        </p:txBody>
      </p:sp>
      <p:sp>
        <p:nvSpPr>
          <p:cNvPr id="59" name="Can 58"/>
          <p:cNvSpPr/>
          <p:nvPr/>
        </p:nvSpPr>
        <p:spPr bwMode="auto">
          <a:xfrm>
            <a:off x="7506406" y="2126720"/>
            <a:ext cx="574675" cy="376238"/>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8" name="PPTShape_23"/>
          <p:cNvSpPr txBox="1">
            <a:spLocks noChangeArrowheads="1"/>
          </p:cNvSpPr>
          <p:nvPr/>
        </p:nvSpPr>
        <p:spPr bwMode="blackWhite">
          <a:xfrm>
            <a:off x="7438143" y="2228320"/>
            <a:ext cx="885825"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SYSAUX </a:t>
            </a:r>
          </a:p>
        </p:txBody>
      </p:sp>
      <p:sp>
        <p:nvSpPr>
          <p:cNvPr id="62" name="Can 61"/>
          <p:cNvSpPr/>
          <p:nvPr/>
        </p:nvSpPr>
        <p:spPr bwMode="auto">
          <a:xfrm>
            <a:off x="7154156" y="3363736"/>
            <a:ext cx="574675" cy="377825"/>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63" name="PPTShape_22"/>
          <p:cNvSpPr txBox="1">
            <a:spLocks noChangeArrowheads="1"/>
          </p:cNvSpPr>
          <p:nvPr/>
        </p:nvSpPr>
        <p:spPr bwMode="blackWhite">
          <a:xfrm>
            <a:off x="7087481" y="3479624"/>
            <a:ext cx="944563"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SYSTEM </a:t>
            </a:r>
          </a:p>
        </p:txBody>
      </p:sp>
      <p:sp>
        <p:nvSpPr>
          <p:cNvPr id="64" name="Can 63"/>
          <p:cNvSpPr/>
          <p:nvPr/>
        </p:nvSpPr>
        <p:spPr bwMode="auto">
          <a:xfrm>
            <a:off x="7611356" y="3724099"/>
            <a:ext cx="574675" cy="37623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65" name="PPTShape_23"/>
          <p:cNvSpPr txBox="1">
            <a:spLocks noChangeArrowheads="1"/>
          </p:cNvSpPr>
          <p:nvPr/>
        </p:nvSpPr>
        <p:spPr bwMode="blackWhite">
          <a:xfrm>
            <a:off x="7543094" y="3825699"/>
            <a:ext cx="885825"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SYSAUX </a:t>
            </a:r>
          </a:p>
        </p:txBody>
      </p:sp>
      <p:grpSp>
        <p:nvGrpSpPr>
          <p:cNvPr id="21544" name="Group 12"/>
          <p:cNvGrpSpPr>
            <a:grpSpLocks/>
          </p:cNvGrpSpPr>
          <p:nvPr/>
        </p:nvGrpSpPr>
        <p:grpSpPr bwMode="auto">
          <a:xfrm>
            <a:off x="7132637" y="4762500"/>
            <a:ext cx="1341438" cy="736600"/>
            <a:chOff x="1266825" y="4128009"/>
            <a:chExt cx="1341438" cy="736350"/>
          </a:xfrm>
        </p:grpSpPr>
        <p:sp>
          <p:nvSpPr>
            <p:cNvPr id="66" name="Can 65"/>
            <p:cNvSpPr/>
            <p:nvPr/>
          </p:nvSpPr>
          <p:spPr bwMode="auto">
            <a:xfrm>
              <a:off x="1333500" y="4128009"/>
              <a:ext cx="574675" cy="37769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67" name="PPTShape_22"/>
            <p:cNvSpPr txBox="1">
              <a:spLocks noChangeArrowheads="1"/>
            </p:cNvSpPr>
            <p:nvPr/>
          </p:nvSpPr>
          <p:spPr bwMode="blackWhite">
            <a:xfrm>
              <a:off x="1266825" y="4243858"/>
              <a:ext cx="944563" cy="247566"/>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SYSTEM </a:t>
              </a:r>
            </a:p>
          </p:txBody>
        </p:sp>
        <p:sp>
          <p:nvSpPr>
            <p:cNvPr id="68" name="Can 67"/>
            <p:cNvSpPr/>
            <p:nvPr/>
          </p:nvSpPr>
          <p:spPr bwMode="auto">
            <a:xfrm>
              <a:off x="1790700" y="4486662"/>
              <a:ext cx="574675" cy="37769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69" name="PPTShape_23"/>
            <p:cNvSpPr txBox="1">
              <a:spLocks noChangeArrowheads="1"/>
            </p:cNvSpPr>
            <p:nvPr/>
          </p:nvSpPr>
          <p:spPr bwMode="blackWhite">
            <a:xfrm>
              <a:off x="1722438" y="4588228"/>
              <a:ext cx="885825" cy="247566"/>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SYSAUX </a:t>
              </a:r>
            </a:p>
          </p:txBody>
        </p:sp>
      </p:grpSp>
    </p:spTree>
    <p:custDataLst>
      <p:tags r:id="rId1"/>
    </p:custDataLst>
    <p:extLst>
      <p:ext uri="{BB962C8B-B14F-4D97-AF65-F5344CB8AC3E}">
        <p14:creationId xmlns:p14="http://schemas.microsoft.com/office/powerpoint/2010/main" val="115243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Examples: Creating a PDB from </a:t>
            </a:r>
            <a:r>
              <a:rPr lang="en-US" altLang="en-US" dirty="0" smtClean="0"/>
              <a:t>Seed</a:t>
            </a:r>
            <a:br>
              <a:rPr lang="en-US" altLang="en-US" dirty="0" smtClean="0"/>
            </a:br>
            <a:endParaRPr lang="en-US" altLang="en-US" b="1" dirty="0">
              <a:latin typeface="Courier New" panose="02070309020205020404" pitchFamily="49" charset="0"/>
              <a:cs typeface="Courier New" panose="02070309020205020404" pitchFamily="49" charset="0"/>
            </a:endParaRPr>
          </a:p>
        </p:txBody>
      </p:sp>
      <p:sp>
        <p:nvSpPr>
          <p:cNvPr id="2" name="Content Placeholder 1"/>
          <p:cNvSpPr>
            <a:spLocks noGrp="1"/>
          </p:cNvSpPr>
          <p:nvPr>
            <p:ph idx="1"/>
          </p:nvPr>
        </p:nvSpPr>
        <p:spPr>
          <a:xfrm>
            <a:off x="622138" y="1242485"/>
            <a:ext cx="10944549" cy="2111682"/>
          </a:xfrm>
        </p:spPr>
        <p:txBody>
          <a:bodyPr>
            <a:normAutofit lnSpcReduction="10000"/>
          </a:bodyPr>
          <a:lstStyle/>
          <a:p>
            <a:pPr lvl="1"/>
            <a:r>
              <a:rPr lang="en-US" dirty="0"/>
              <a:t>Create a new PDB from the seed by using </a:t>
            </a:r>
            <a:r>
              <a:rPr lang="en-US" dirty="0">
                <a:latin typeface="Courier New" panose="02070309020205020404" pitchFamily="49" charset="0"/>
                <a:cs typeface="Courier New" panose="02070309020205020404" pitchFamily="49" charset="0"/>
              </a:rPr>
              <a:t>FILE_NAME_CONVERT</a:t>
            </a:r>
            <a:r>
              <a:rPr lang="en-US" dirty="0"/>
              <a:t>:</a:t>
            </a:r>
          </a:p>
          <a:p>
            <a:pPr lvl="1"/>
            <a:endParaRPr lang="en-US" dirty="0"/>
          </a:p>
          <a:p>
            <a:pPr lvl="1"/>
            <a:endParaRPr lang="en-US" dirty="0"/>
          </a:p>
          <a:p>
            <a:pPr lvl="1"/>
            <a:endParaRPr lang="en-US" dirty="0"/>
          </a:p>
          <a:p>
            <a:pPr lvl="1"/>
            <a:r>
              <a:rPr lang="en-US" dirty="0"/>
              <a:t>Set the </a:t>
            </a:r>
            <a:r>
              <a:rPr lang="en-US" dirty="0">
                <a:latin typeface="Courier New" panose="02070309020205020404" pitchFamily="49" charset="0"/>
                <a:cs typeface="Courier New" panose="02070309020205020404" pitchFamily="49" charset="0"/>
              </a:rPr>
              <a:t>PDB_FILE_NAME_CONVERT</a:t>
            </a:r>
            <a:r>
              <a:rPr lang="en-US" dirty="0"/>
              <a:t> initialization parameter and then create the PDB:</a:t>
            </a:r>
          </a:p>
        </p:txBody>
      </p:sp>
      <p:sp>
        <p:nvSpPr>
          <p:cNvPr id="6" name="Content Placeholder 2"/>
          <p:cNvSpPr txBox="1">
            <a:spLocks/>
          </p:cNvSpPr>
          <p:nvPr/>
        </p:nvSpPr>
        <p:spPr bwMode="gray">
          <a:xfrm>
            <a:off x="1065212" y="1676400"/>
            <a:ext cx="10369152" cy="98000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t>
            </a:r>
            <a:r>
              <a:rPr lang="fr-FR" sz="1600" b="1" dirty="0">
                <a:latin typeface="Courier New" pitchFamily="49" charset="0"/>
                <a:cs typeface="Courier New" pitchFamily="49" charset="0"/>
              </a:rPr>
              <a:t>CREATE PLUGGABLE DATABASE </a:t>
            </a:r>
            <a:r>
              <a:rPr lang="en-US" sz="1600" b="1" dirty="0">
                <a:solidFill>
                  <a:srgbClr val="0000FF"/>
                </a:solidFill>
                <a:latin typeface="Courier New" pitchFamily="49" charset="0"/>
                <a:cs typeface="Courier New" pitchFamily="49" charset="0"/>
              </a:rPr>
              <a:t>pdb1</a:t>
            </a:r>
            <a:endParaRPr lang="en-US" sz="1600" b="1" dirty="0">
              <a:latin typeface="Courier New" pitchFamily="49" charset="0"/>
              <a:cs typeface="Arial" charset="0"/>
            </a:endParaRPr>
          </a:p>
          <a:p>
            <a:pPr marL="457200" indent="-457200" defTabSz="400050" eaLnBrk="1" hangingPunct="1">
              <a:tabLst>
                <a:tab pos="400050" algn="r"/>
                <a:tab pos="673100" algn="l"/>
              </a:tabLst>
              <a:defRPr/>
            </a:pPr>
            <a:r>
              <a:rPr lang="en-US" sz="1600" b="1" dirty="0">
                <a:latin typeface="Courier New" pitchFamily="49" charset="0"/>
                <a:cs typeface="Arial" charset="0"/>
              </a:rPr>
              <a:t>     </a:t>
            </a:r>
            <a:r>
              <a:rPr lang="fr-FR" sz="1600" b="1" dirty="0">
                <a:latin typeface="Courier New" pitchFamily="49" charset="0"/>
                <a:cs typeface="Courier New" pitchFamily="49" charset="0"/>
              </a:rPr>
              <a:t>ADMIN USER </a:t>
            </a:r>
            <a:r>
              <a:rPr lang="en-US" sz="1600" b="1" dirty="0">
                <a:latin typeface="Courier New" pitchFamily="49" charset="0"/>
                <a:cs typeface="Courier New" pitchFamily="49" charset="0"/>
              </a:rPr>
              <a:t>admin1 IDENTIFIED BY p1 ROLES=(CONNECT)</a:t>
            </a:r>
          </a:p>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     FILE_NAME_CONVERT = (</a:t>
            </a:r>
            <a:r>
              <a:rPr lang="fr-FR" sz="1600" b="1" dirty="0">
                <a:latin typeface="Courier New" pitchFamily="49" charset="0"/>
                <a:cs typeface="Courier New" pitchFamily="49" charset="0"/>
              </a:rPr>
              <a:t>'</a:t>
            </a:r>
            <a:r>
              <a:rPr lang="en-US" sz="1600" b="1" dirty="0" err="1">
                <a:solidFill>
                  <a:srgbClr val="FF0000"/>
                </a:solidFill>
                <a:latin typeface="Courier New" pitchFamily="49" charset="0"/>
                <a:cs typeface="Courier New" pitchFamily="49" charset="0"/>
              </a:rPr>
              <a:t>PDB$SEEDdir</a:t>
            </a:r>
            <a:r>
              <a:rPr lang="fr-FR" sz="1600" b="1" dirty="0">
                <a:latin typeface="Courier New" pitchFamily="49" charset="0"/>
                <a:cs typeface="Courier New" pitchFamily="49" charset="0"/>
              </a:rPr>
              <a:t>',</a:t>
            </a:r>
            <a:r>
              <a:rPr lang="fr-FR" sz="1600" b="1" dirty="0">
                <a:solidFill>
                  <a:srgbClr val="0000FF"/>
                </a:solidFill>
                <a:latin typeface="Courier New" pitchFamily="49" charset="0"/>
                <a:cs typeface="Courier New" pitchFamily="49" charset="0"/>
              </a:rPr>
              <a:t> </a:t>
            </a:r>
            <a:r>
              <a:rPr lang="fr-FR" sz="1600" b="1" dirty="0">
                <a:latin typeface="Courier New" pitchFamily="49" charset="0"/>
                <a:cs typeface="Courier New" pitchFamily="49" charset="0"/>
              </a:rPr>
              <a:t>'</a:t>
            </a:r>
            <a:r>
              <a:rPr lang="fr-FR" sz="1600" b="1" dirty="0">
                <a:solidFill>
                  <a:srgbClr val="0000FF"/>
                </a:solidFill>
                <a:latin typeface="Courier New" pitchFamily="49" charset="0"/>
                <a:cs typeface="Courier New" pitchFamily="49" charset="0"/>
              </a:rPr>
              <a:t>PDB1dir</a:t>
            </a:r>
            <a:r>
              <a:rPr lang="fr-FR" sz="1600" b="1" dirty="0">
                <a:latin typeface="Courier New" pitchFamily="49" charset="0"/>
                <a:cs typeface="Courier New" pitchFamily="49" charset="0"/>
              </a:rPr>
              <a:t>')</a:t>
            </a:r>
            <a:r>
              <a:rPr lang="en-US" sz="1600" b="1" dirty="0">
                <a:latin typeface="Courier New" pitchFamily="49" charset="0"/>
                <a:cs typeface="Courier New" pitchFamily="49" charset="0"/>
              </a:rPr>
              <a:t>;</a:t>
            </a:r>
            <a:endParaRPr lang="en-US" sz="1600" b="1" dirty="0">
              <a:latin typeface="Courier New" pitchFamily="49" charset="0"/>
              <a:cs typeface="Arial" charset="0"/>
            </a:endParaRPr>
          </a:p>
        </p:txBody>
      </p:sp>
      <p:sp>
        <p:nvSpPr>
          <p:cNvPr id="8" name="Content Placeholder 2"/>
          <p:cNvSpPr txBox="1">
            <a:spLocks/>
          </p:cNvSpPr>
          <p:nvPr/>
        </p:nvSpPr>
        <p:spPr bwMode="gray">
          <a:xfrm>
            <a:off x="1065212" y="3395499"/>
            <a:ext cx="10369152" cy="68157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t>
            </a:r>
            <a:r>
              <a:rPr lang="fr-FR" sz="1600" b="1" dirty="0">
                <a:latin typeface="Courier New" pitchFamily="49" charset="0"/>
                <a:cs typeface="Courier New" pitchFamily="49" charset="0"/>
              </a:rPr>
              <a:t>CREATE PLUGGABLE DATABASE </a:t>
            </a:r>
            <a:r>
              <a:rPr lang="en-US" sz="1600" b="1" dirty="0">
                <a:solidFill>
                  <a:srgbClr val="0000FF"/>
                </a:solidFill>
                <a:latin typeface="Courier New" pitchFamily="49" charset="0"/>
                <a:cs typeface="Courier New" pitchFamily="49" charset="0"/>
              </a:rPr>
              <a:t>pdb1</a:t>
            </a:r>
            <a:endParaRPr lang="en-US" sz="1600" b="1" dirty="0">
              <a:latin typeface="Courier New" pitchFamily="49" charset="0"/>
              <a:cs typeface="Arial" charset="0"/>
            </a:endParaRPr>
          </a:p>
          <a:p>
            <a:pPr marL="457200" indent="-457200" defTabSz="400050" eaLnBrk="1" hangingPunct="1">
              <a:tabLst>
                <a:tab pos="400050" algn="r"/>
                <a:tab pos="673100" algn="l"/>
              </a:tabLst>
              <a:defRPr/>
            </a:pPr>
            <a:r>
              <a:rPr lang="en-US" sz="1600" b="1" dirty="0">
                <a:latin typeface="Courier New" pitchFamily="49" charset="0"/>
                <a:cs typeface="Arial" charset="0"/>
              </a:rPr>
              <a:t>     </a:t>
            </a:r>
            <a:r>
              <a:rPr lang="fr-FR" sz="1600" b="1" dirty="0">
                <a:latin typeface="Courier New" pitchFamily="49" charset="0"/>
                <a:cs typeface="Courier New" pitchFamily="49" charset="0"/>
              </a:rPr>
              <a:t>ADMIN USER </a:t>
            </a:r>
            <a:r>
              <a:rPr lang="en-US" sz="1600" b="1" dirty="0">
                <a:latin typeface="Courier New" pitchFamily="49" charset="0"/>
                <a:cs typeface="Courier New" pitchFamily="49" charset="0"/>
              </a:rPr>
              <a:t>pdb1_admin IDENTIFIED BY p1 ROLES=(CONNECT);</a:t>
            </a:r>
            <a:endParaRPr lang="en-US" sz="1600" b="1" dirty="0">
              <a:latin typeface="Courier New" pitchFamily="49" charset="0"/>
              <a:cs typeface="Arial" charset="0"/>
            </a:endParaRPr>
          </a:p>
        </p:txBody>
      </p:sp>
    </p:spTree>
    <p:custDataLst>
      <p:tags r:id="rId1"/>
    </p:custDataLst>
    <p:extLst>
      <p:ext uri="{BB962C8B-B14F-4D97-AF65-F5344CB8AC3E}">
        <p14:creationId xmlns:p14="http://schemas.microsoft.com/office/powerpoint/2010/main" val="165809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Cloning </a:t>
            </a:r>
            <a:r>
              <a:rPr lang="en-US" dirty="0" smtClean="0"/>
              <a:t>PDBs</a:t>
            </a:r>
            <a:br>
              <a:rPr lang="en-US" dirty="0" smtClean="0"/>
            </a:br>
            <a:endParaRPr lang="en-US" altLang="es-MX" dirty="0"/>
          </a:p>
        </p:txBody>
      </p:sp>
      <p:sp>
        <p:nvSpPr>
          <p:cNvPr id="9219" name="Content Placeholder 9"/>
          <p:cNvSpPr>
            <a:spLocks noGrp="1"/>
          </p:cNvSpPr>
          <p:nvPr>
            <p:ph idx="1"/>
          </p:nvPr>
        </p:nvSpPr>
        <p:spPr>
          <a:xfrm>
            <a:off x="622138" y="1242485"/>
            <a:ext cx="10944549" cy="1442268"/>
          </a:xfrm>
        </p:spPr>
        <p:txBody>
          <a:bodyPr>
            <a:normAutofit lnSpcReduction="10000"/>
          </a:bodyPr>
          <a:lstStyle/>
          <a:p>
            <a:pPr lvl="1">
              <a:buClr>
                <a:schemeClr val="accent1"/>
              </a:buClr>
              <a:defRPr/>
            </a:pPr>
            <a:r>
              <a:rPr lang="en-US" dirty="0"/>
              <a:t>Cloning is copying a source PDB from a CDB and plugging the copy into the same CDB or another CDB.</a:t>
            </a:r>
          </a:p>
          <a:p>
            <a:pPr lvl="1">
              <a:buClr>
                <a:schemeClr val="accent1"/>
              </a:buClr>
              <a:defRPr/>
            </a:pPr>
            <a:r>
              <a:rPr lang="en-US" dirty="0"/>
              <a:t>Example: PDB1 is cloned as PDB2 in the same CDB. The seed PDB, while present in the CDB, is not used.</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56872" y="2981548"/>
            <a:ext cx="7275080" cy="2962052"/>
          </a:xfrm>
          <a:prstGeom prst="rect">
            <a:avLst/>
          </a:prstGeom>
        </p:spPr>
      </p:pic>
    </p:spTree>
    <p:custDataLst>
      <p:tags r:id="rId1"/>
    </p:custDataLst>
    <p:extLst>
      <p:ext uri="{BB962C8B-B14F-4D97-AF65-F5344CB8AC3E}">
        <p14:creationId xmlns:p14="http://schemas.microsoft.com/office/powerpoint/2010/main" val="207133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3" name="PPTShape_13"/>
          <p:cNvSpPr txBox="1">
            <a:spLocks noChangeArrowheads="1"/>
          </p:cNvSpPr>
          <p:nvPr/>
        </p:nvSpPr>
        <p:spPr bwMode="auto">
          <a:xfrm>
            <a:off x="684212" y="4267200"/>
            <a:ext cx="4265613" cy="1951816"/>
          </a:xfrm>
          <a:prstGeom prst="rect">
            <a:avLst/>
          </a:prstGeom>
          <a:noFill/>
          <a:ln w="9525">
            <a:noFill/>
            <a:miter lim="800000"/>
            <a:headEnd/>
            <a:tailEnd/>
          </a:ln>
        </p:spPr>
        <p:txBody>
          <a:bodyPr wrap="square">
            <a:spAutoFit/>
          </a:bodyPr>
          <a:lstStyle/>
          <a:p>
            <a:pPr marL="171450" lvl="1" indent="-514350" defTabSz="228600" eaLnBrk="1" hangingPunct="1">
              <a:lnSpc>
                <a:spcPct val="150000"/>
              </a:lnSpc>
              <a:defRPr/>
            </a:pPr>
            <a:r>
              <a:rPr lang="en-US" sz="1600" b="1" dirty="0">
                <a:solidFill>
                  <a:srgbClr val="008000"/>
                </a:solidFill>
                <a:latin typeface="Courier New" pitchFamily="49" charset="0"/>
                <a:cs typeface="Courier New" pitchFamily="49" charset="0"/>
              </a:rPr>
              <a:t>PDB3</a:t>
            </a:r>
            <a:r>
              <a:rPr lang="en-US" sz="1600" b="1" dirty="0">
                <a:solidFill>
                  <a:srgbClr val="0000FF"/>
                </a:solidFill>
              </a:rPr>
              <a:t> </a:t>
            </a:r>
            <a:r>
              <a:rPr lang="en-US" sz="1600" dirty="0">
                <a:solidFill>
                  <a:srgbClr val="000000"/>
                </a:solidFill>
              </a:rPr>
              <a:t>owns:</a:t>
            </a:r>
          </a:p>
          <a:p>
            <a:pPr marL="347663" lvl="1" indent="-228600" defTabSz="228600" eaLnBrk="1" hangingPunct="1">
              <a:spcBef>
                <a:spcPts val="63"/>
              </a:spcBef>
              <a:buClr>
                <a:srgbClr val="FF0000"/>
              </a:buClr>
              <a:buFont typeface="Arial" charset="0"/>
              <a:buChar char="•"/>
              <a:defRPr/>
            </a:pPr>
            <a:r>
              <a:rPr lang="en-US" sz="1600" dirty="0">
                <a:solidFill>
                  <a:srgbClr val="000000"/>
                </a:solidFill>
                <a:latin typeface="Courier New" pitchFamily="49" charset="0"/>
                <a:cs typeface="Courier New" pitchFamily="49" charset="0"/>
              </a:rPr>
              <a:t>SYSTEM</a:t>
            </a:r>
            <a:r>
              <a:rPr lang="en-US" sz="1600" dirty="0">
                <a:solidFill>
                  <a:srgbClr val="000000"/>
                </a:solidFill>
              </a:rPr>
              <a:t>, </a:t>
            </a:r>
            <a:r>
              <a:rPr lang="en-US" sz="1600" dirty="0">
                <a:solidFill>
                  <a:srgbClr val="000000"/>
                </a:solidFill>
                <a:latin typeface="Courier New" pitchFamily="49" charset="0"/>
                <a:cs typeface="Courier New" pitchFamily="49" charset="0"/>
              </a:rPr>
              <a:t>SYSAUX</a:t>
            </a:r>
            <a:r>
              <a:rPr lang="en-US" sz="1600" dirty="0">
                <a:solidFill>
                  <a:srgbClr val="000000"/>
                </a:solidFill>
                <a:latin typeface="+mj-lt"/>
                <a:cs typeface="Courier New" pitchFamily="49" charset="0"/>
              </a:rPr>
              <a:t>, </a:t>
            </a:r>
            <a:r>
              <a:rPr lang="en-US" sz="1600" dirty="0">
                <a:solidFill>
                  <a:srgbClr val="000000"/>
                </a:solidFill>
                <a:latin typeface="Courier New" pitchFamily="49" charset="0"/>
                <a:cs typeface="Courier New" pitchFamily="49" charset="0"/>
              </a:rPr>
              <a:t>UNDO</a:t>
            </a:r>
            <a:r>
              <a:rPr lang="en-US" sz="1600" dirty="0">
                <a:solidFill>
                  <a:srgbClr val="000000"/>
                </a:solidFill>
              </a:rPr>
              <a:t> tablespaces</a:t>
            </a:r>
          </a:p>
          <a:p>
            <a:pPr marL="347663" lvl="1" indent="-228600" defTabSz="228600" eaLnBrk="1" hangingPunct="1">
              <a:buClr>
                <a:srgbClr val="FF0000"/>
              </a:buClr>
              <a:buFont typeface="Arial" charset="0"/>
              <a:buChar char="•"/>
              <a:defRPr/>
            </a:pPr>
            <a:r>
              <a:rPr lang="en-US" sz="1600" dirty="0">
                <a:solidFill>
                  <a:srgbClr val="000000"/>
                </a:solidFill>
              </a:rPr>
              <a:t>Full catalog</a:t>
            </a:r>
          </a:p>
          <a:p>
            <a:pPr marL="347663" lvl="1" indent="-228600" defTabSz="228600" eaLnBrk="1" hangingPunct="1">
              <a:buClr>
                <a:srgbClr val="FF0000"/>
              </a:buClr>
              <a:buFont typeface="Arial" charset="0"/>
              <a:buChar char="•"/>
              <a:defRPr/>
            </a:pPr>
            <a:r>
              <a:rPr lang="en-US" sz="1600" dirty="0">
                <a:solidFill>
                  <a:srgbClr val="000000"/>
                </a:solidFill>
                <a:latin typeface="Courier New" pitchFamily="49" charset="0"/>
                <a:cs typeface="Courier New" pitchFamily="49" charset="0"/>
              </a:rPr>
              <a:t>SYS</a:t>
            </a:r>
            <a:r>
              <a:rPr lang="en-US" sz="1600" dirty="0">
                <a:solidFill>
                  <a:srgbClr val="000000"/>
                </a:solidFill>
              </a:rPr>
              <a:t>, </a:t>
            </a:r>
            <a:r>
              <a:rPr lang="en-US" sz="1600" dirty="0">
                <a:solidFill>
                  <a:srgbClr val="000000"/>
                </a:solidFill>
                <a:latin typeface="Courier New" pitchFamily="49" charset="0"/>
                <a:cs typeface="Courier New" pitchFamily="49" charset="0"/>
              </a:rPr>
              <a:t>SYSTEM</a:t>
            </a:r>
            <a:r>
              <a:rPr lang="en-US" sz="1600" dirty="0">
                <a:solidFill>
                  <a:srgbClr val="000000"/>
                </a:solidFill>
              </a:rPr>
              <a:t> common users</a:t>
            </a:r>
          </a:p>
          <a:p>
            <a:pPr marL="347663" lvl="1" indent="-228600" defTabSz="228600" eaLnBrk="1" hangingPunct="1">
              <a:buClr>
                <a:srgbClr val="FF0000"/>
              </a:buClr>
              <a:buFont typeface="Arial" charset="0"/>
              <a:buChar char="•"/>
              <a:defRPr/>
            </a:pPr>
            <a:r>
              <a:rPr lang="en-US" sz="1600" dirty="0">
                <a:solidFill>
                  <a:srgbClr val="000000"/>
                </a:solidFill>
              </a:rPr>
              <a:t>Same local administrator name</a:t>
            </a:r>
          </a:p>
          <a:p>
            <a:pPr marL="347663" lvl="1" indent="-228600" defTabSz="228600" eaLnBrk="1" hangingPunct="1">
              <a:buClr>
                <a:srgbClr val="FF0000"/>
              </a:buClr>
              <a:buFont typeface="Arial" charset="0"/>
              <a:buChar char="•"/>
              <a:defRPr/>
            </a:pPr>
            <a:r>
              <a:rPr lang="en-US" sz="1600" dirty="0">
                <a:solidFill>
                  <a:srgbClr val="000000"/>
                </a:solidFill>
              </a:rPr>
              <a:t>New service name</a:t>
            </a:r>
            <a:endParaRPr lang="en-US" sz="1600" b="1" dirty="0">
              <a:solidFill>
                <a:srgbClr val="000000"/>
              </a:solidFill>
              <a:latin typeface="Courier New" pitchFamily="49" charset="0"/>
              <a:cs typeface="Courier New" pitchFamily="49" charset="0"/>
            </a:endParaRPr>
          </a:p>
          <a:p>
            <a:pPr marL="574675" lvl="2" indent="-460375" defTabSz="228600" eaLnBrk="1" hangingPunct="1">
              <a:buFont typeface="Arial" charset="0"/>
              <a:buAutoNum type="arabicPeriod"/>
              <a:defRPr/>
            </a:pPr>
            <a:endParaRPr lang="en-US" sz="1600" dirty="0">
              <a:latin typeface="Courier New" pitchFamily="49" charset="0"/>
              <a:cs typeface="Courier New" pitchFamily="49" charset="0"/>
            </a:endParaRPr>
          </a:p>
        </p:txBody>
      </p:sp>
      <p:sp>
        <p:nvSpPr>
          <p:cNvPr id="86" name="Rectangle 85"/>
          <p:cNvSpPr/>
          <p:nvPr/>
        </p:nvSpPr>
        <p:spPr bwMode="auto">
          <a:xfrm>
            <a:off x="684212" y="990600"/>
            <a:ext cx="4265613" cy="3124200"/>
          </a:xfrm>
          <a:prstGeom prst="rect">
            <a:avLst/>
          </a:prstGeom>
          <a:solidFill>
            <a:schemeClr val="bg1">
              <a:lumMod val="95000"/>
            </a:schemeClr>
          </a:solidFill>
          <a:ln w="28575" cap="flat" cmpd="sng" algn="ctr">
            <a:solidFill>
              <a:schemeClr val="tx1"/>
            </a:solidFill>
            <a:prstDash val="solid"/>
            <a:round/>
            <a:headEnd type="none" w="sm" len="sm"/>
            <a:tailEnd type="none" w="sm" len="sm"/>
          </a:ln>
          <a:effectLst/>
        </p:spPr>
        <p:txBody>
          <a:bodyPr/>
          <a:lstStyle/>
          <a:p>
            <a:pPr defTabSz="228600" eaLnBrk="1" hangingPunct="1">
              <a:defRPr/>
            </a:pPr>
            <a:endParaRPr lang="en-US" dirty="0">
              <a:latin typeface="Arial" charset="0"/>
              <a:cs typeface="Arial" charset="0"/>
            </a:endParaRPr>
          </a:p>
        </p:txBody>
      </p:sp>
      <p:sp>
        <p:nvSpPr>
          <p:cNvPr id="6147" name="Rectangle 40"/>
          <p:cNvSpPr>
            <a:spLocks noGrp="1" noChangeArrowheads="1"/>
          </p:cNvSpPr>
          <p:nvPr>
            <p:ph type="title"/>
          </p:nvPr>
        </p:nvSpPr>
        <p:spPr>
          <a:xfrm>
            <a:off x="825500" y="230957"/>
            <a:ext cx="10209430" cy="468840"/>
          </a:xfrm>
        </p:spPr>
        <p:txBody>
          <a:bodyPr>
            <a:normAutofit fontScale="90000"/>
          </a:bodyPr>
          <a:lstStyle/>
          <a:p>
            <a:r>
              <a:rPr lang="en-US" altLang="en-US" dirty="0"/>
              <a:t>Cloning Regular PDBs</a:t>
            </a:r>
          </a:p>
        </p:txBody>
      </p:sp>
      <p:sp>
        <p:nvSpPr>
          <p:cNvPr id="6148" name="Text Box 58"/>
          <p:cNvSpPr txBox="1">
            <a:spLocks noChangeArrowheads="1"/>
          </p:cNvSpPr>
          <p:nvPr/>
        </p:nvSpPr>
        <p:spPr bwMode="blackWhite">
          <a:xfrm>
            <a:off x="684212" y="1066800"/>
            <a:ext cx="7874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t>CDB1</a:t>
            </a:r>
          </a:p>
        </p:txBody>
      </p:sp>
      <p:sp>
        <p:nvSpPr>
          <p:cNvPr id="6149" name="Rectangle 2"/>
          <p:cNvSpPr>
            <a:spLocks noChangeArrowheads="1"/>
          </p:cNvSpPr>
          <p:nvPr/>
        </p:nvSpPr>
        <p:spPr bwMode="blackWhite">
          <a:xfrm>
            <a:off x="887412" y="1375304"/>
            <a:ext cx="2528888" cy="685800"/>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400" b="1" dirty="0"/>
              <a:t>CDB root</a:t>
            </a:r>
          </a:p>
        </p:txBody>
      </p:sp>
      <p:sp>
        <p:nvSpPr>
          <p:cNvPr id="6150" name="PPTShape_0"/>
          <p:cNvSpPr txBox="1">
            <a:spLocks noChangeArrowheads="1"/>
          </p:cNvSpPr>
          <p:nvPr/>
        </p:nvSpPr>
        <p:spPr bwMode="blackWhite">
          <a:xfrm>
            <a:off x="895350" y="1375304"/>
            <a:ext cx="974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Data files/</a:t>
            </a:r>
          </a:p>
          <a:p>
            <a:r>
              <a:rPr lang="en-US" altLang="en-US" sz="1100" dirty="0">
                <a:solidFill>
                  <a:srgbClr val="000000"/>
                </a:solidFill>
              </a:rPr>
              <a:t>Temp files </a:t>
            </a:r>
          </a:p>
        </p:txBody>
      </p:sp>
      <p:sp>
        <p:nvSpPr>
          <p:cNvPr id="6151" name="PPTShape_1"/>
          <p:cNvSpPr txBox="1">
            <a:spLocks noChangeArrowheads="1"/>
          </p:cNvSpPr>
          <p:nvPr/>
        </p:nvSpPr>
        <p:spPr bwMode="blackWhite">
          <a:xfrm>
            <a:off x="4260570" y="1375304"/>
            <a:ext cx="613054" cy="60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Redo Log </a:t>
            </a:r>
          </a:p>
          <a:p>
            <a:r>
              <a:rPr lang="en-US" altLang="en-US" sz="1100" b="1" dirty="0">
                <a:solidFill>
                  <a:srgbClr val="000000"/>
                </a:solidFill>
              </a:rPr>
              <a:t>files</a:t>
            </a:r>
          </a:p>
        </p:txBody>
      </p:sp>
      <p:sp>
        <p:nvSpPr>
          <p:cNvPr id="6152" name="PPTShape_2"/>
          <p:cNvSpPr txBox="1">
            <a:spLocks noChangeArrowheads="1"/>
          </p:cNvSpPr>
          <p:nvPr/>
        </p:nvSpPr>
        <p:spPr bwMode="blackWhite">
          <a:xfrm>
            <a:off x="3559111" y="1375304"/>
            <a:ext cx="727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Control </a:t>
            </a:r>
          </a:p>
          <a:p>
            <a:r>
              <a:rPr lang="en-US" altLang="en-US" sz="1100" b="1" dirty="0">
                <a:solidFill>
                  <a:srgbClr val="000000"/>
                </a:solidFill>
              </a:rPr>
              <a:t>files</a:t>
            </a:r>
          </a:p>
        </p:txBody>
      </p:sp>
      <p:sp>
        <p:nvSpPr>
          <p:cNvPr id="6153" name="PPTShape_3"/>
          <p:cNvSpPr>
            <a:spLocks noChangeArrowheads="1"/>
          </p:cNvSpPr>
          <p:nvPr/>
        </p:nvSpPr>
        <p:spPr bwMode="blackWhite">
          <a:xfrm>
            <a:off x="887412" y="2137304"/>
            <a:ext cx="2538413"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400" dirty="0">
                <a:solidFill>
                  <a:schemeClr val="bg2"/>
                </a:solidFill>
              </a:rPr>
              <a:t> </a:t>
            </a: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rPr>
              <a:t>PDB$SEED</a:t>
            </a:r>
          </a:p>
        </p:txBody>
      </p:sp>
      <p:sp>
        <p:nvSpPr>
          <p:cNvPr id="6154" name="PPTShape_4"/>
          <p:cNvSpPr txBox="1">
            <a:spLocks noChangeArrowheads="1"/>
          </p:cNvSpPr>
          <p:nvPr/>
        </p:nvSpPr>
        <p:spPr bwMode="blackWhite">
          <a:xfrm>
            <a:off x="887412" y="2137304"/>
            <a:ext cx="29448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files/Temp files</a:t>
            </a:r>
          </a:p>
        </p:txBody>
      </p:sp>
      <p:sp>
        <p:nvSpPr>
          <p:cNvPr id="6155" name="PPTShape_5"/>
          <p:cNvSpPr>
            <a:spLocks noChangeArrowheads="1"/>
          </p:cNvSpPr>
          <p:nvPr/>
        </p:nvSpPr>
        <p:spPr bwMode="blackWhite">
          <a:xfrm>
            <a:off x="887412" y="2746904"/>
            <a:ext cx="2538413"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PDB1</a:t>
            </a:r>
          </a:p>
        </p:txBody>
      </p:sp>
      <p:sp>
        <p:nvSpPr>
          <p:cNvPr id="6156" name="PPTShape_6"/>
          <p:cNvSpPr txBox="1">
            <a:spLocks noChangeArrowheads="1"/>
          </p:cNvSpPr>
          <p:nvPr/>
        </p:nvSpPr>
        <p:spPr bwMode="blackWhite">
          <a:xfrm>
            <a:off x="887412" y="2746904"/>
            <a:ext cx="2528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files/Temp files</a:t>
            </a:r>
          </a:p>
          <a:p>
            <a:endParaRPr lang="en-US" altLang="en-US" sz="1100" b="1" dirty="0">
              <a:solidFill>
                <a:srgbClr val="000000"/>
              </a:solidFill>
            </a:endParaRPr>
          </a:p>
        </p:txBody>
      </p:sp>
      <p:sp>
        <p:nvSpPr>
          <p:cNvPr id="6157" name="PPTShape_7"/>
          <p:cNvSpPr txBox="1">
            <a:spLocks noChangeArrowheads="1"/>
          </p:cNvSpPr>
          <p:nvPr/>
        </p:nvSpPr>
        <p:spPr bwMode="blackWhite">
          <a:xfrm>
            <a:off x="3806824" y="2881488"/>
            <a:ext cx="839669" cy="954087"/>
          </a:xfrm>
          <a:prstGeom prst="rect">
            <a:avLst/>
          </a:prstGeom>
          <a:noFill/>
          <a:ln w="28575">
            <a:noFill/>
            <a:miter lim="800000"/>
            <a:headEnd/>
            <a:tailEnd/>
          </a:ln>
        </p:spPr>
        <p:txBody>
          <a:bodyPr lIns="92075" tIns="46038" rIns="92075" bIns="46038">
            <a:spAutoFit/>
          </a:bodyPr>
          <a:lstStyle/>
          <a:p>
            <a:pPr defTabSz="228600">
              <a:defRPr/>
            </a:pPr>
            <a:r>
              <a:rPr lang="en-US" sz="1400" b="1" dirty="0">
                <a:solidFill>
                  <a:schemeClr val="tx1">
                    <a:lumMod val="50000"/>
                  </a:schemeClr>
                </a:solidFill>
                <a:latin typeface="Arial" charset="0"/>
                <a:cs typeface="Arial" charset="0"/>
              </a:rPr>
              <a:t>Create </a:t>
            </a:r>
          </a:p>
          <a:p>
            <a:pPr defTabSz="228600">
              <a:defRPr/>
            </a:pPr>
            <a:r>
              <a:rPr lang="en-US" sz="1400" b="1" dirty="0">
                <a:solidFill>
                  <a:srgbClr val="008000"/>
                </a:solidFill>
                <a:latin typeface="Arial" charset="0"/>
                <a:cs typeface="Arial" charset="0"/>
              </a:rPr>
              <a:t>PDB3 </a:t>
            </a:r>
          </a:p>
          <a:p>
            <a:pPr defTabSz="228600">
              <a:defRPr/>
            </a:pPr>
            <a:r>
              <a:rPr lang="en-US" sz="1400" b="1" dirty="0">
                <a:solidFill>
                  <a:schemeClr val="tx1">
                    <a:lumMod val="50000"/>
                  </a:schemeClr>
                </a:solidFill>
                <a:latin typeface="Arial" charset="0"/>
                <a:cs typeface="Arial" charset="0"/>
              </a:rPr>
              <a:t>from </a:t>
            </a:r>
          </a:p>
          <a:p>
            <a:pPr defTabSz="228600">
              <a:defRPr/>
            </a:pPr>
            <a:r>
              <a:rPr lang="en-US" sz="1400" b="1" dirty="0">
                <a:solidFill>
                  <a:srgbClr val="0000FF"/>
                </a:solidFill>
                <a:latin typeface="Arial" charset="0"/>
                <a:cs typeface="Arial" charset="0"/>
              </a:rPr>
              <a:t>PDB1</a:t>
            </a:r>
            <a:endParaRPr lang="en-US" sz="1400" b="1" dirty="0">
              <a:solidFill>
                <a:srgbClr val="008000"/>
              </a:solidFill>
              <a:latin typeface="Arial" charset="0"/>
              <a:cs typeface="Arial" charset="0"/>
            </a:endParaRPr>
          </a:p>
        </p:txBody>
      </p:sp>
      <p:sp>
        <p:nvSpPr>
          <p:cNvPr id="99" name="Rectangle 31"/>
          <p:cNvSpPr txBox="1">
            <a:spLocks noChangeArrowheads="1"/>
          </p:cNvSpPr>
          <p:nvPr/>
        </p:nvSpPr>
        <p:spPr>
          <a:xfrm>
            <a:off x="5308600" y="990600"/>
            <a:ext cx="6196012" cy="4876800"/>
          </a:xfrm>
          <a:prstGeom prst="rect">
            <a:avLst/>
          </a:prstGeom>
        </p:spPr>
        <p:txBody>
          <a:bodyPr/>
          <a:lstStyle/>
          <a:p>
            <a:pPr marL="574675" lvl="2" indent="-341313" defTabSz="228600" eaLnBrk="1" hangingPunct="1">
              <a:spcBef>
                <a:spcPts val="432"/>
              </a:spcBef>
              <a:buClr>
                <a:schemeClr val="accent1"/>
              </a:buClr>
              <a:buFont typeface="+mj-lt"/>
              <a:buAutoNum type="arabicPeriod"/>
              <a:defRPr/>
            </a:pPr>
            <a:r>
              <a:rPr lang="en-US" dirty="0">
                <a:solidFill>
                  <a:srgbClr val="000000"/>
                </a:solidFill>
                <a:latin typeface="+mj-lt"/>
                <a:cs typeface="Courier New" pitchFamily="49" charset="0"/>
              </a:rPr>
              <a:t>Define how Oracle will find the location of the data files:</a:t>
            </a:r>
          </a:p>
          <a:p>
            <a:pPr marL="1184275" lvl="3" indent="-341313" defTabSz="228600" eaLnBrk="1" hangingPunct="1">
              <a:spcBef>
                <a:spcPts val="432"/>
              </a:spcBef>
              <a:buClr>
                <a:schemeClr val="accent1"/>
              </a:buClr>
              <a:buFont typeface="Arial" pitchFamily="34" charset="0"/>
              <a:buChar char="•"/>
              <a:defRPr/>
            </a:pPr>
            <a:r>
              <a:rPr lang="en-US" dirty="0">
                <a:solidFill>
                  <a:srgbClr val="000000"/>
                </a:solidFill>
                <a:latin typeface="+mj-lt"/>
                <a:cs typeface="Courier New" pitchFamily="49" charset="0"/>
              </a:rPr>
              <a:t>In </a:t>
            </a:r>
            <a:r>
              <a:rPr lang="en-US" sz="1400" dirty="0">
                <a:solidFill>
                  <a:srgbClr val="000000"/>
                </a:solidFill>
                <a:latin typeface="Courier New" panose="02070309020205020404" pitchFamily="49" charset="0"/>
                <a:cs typeface="Courier New" panose="02070309020205020404" pitchFamily="49" charset="0"/>
              </a:rPr>
              <a:t>init.ora</a:t>
            </a:r>
            <a:r>
              <a:rPr lang="en-US" dirty="0">
                <a:solidFill>
                  <a:srgbClr val="000000"/>
                </a:solidFill>
                <a:latin typeface="+mj-lt"/>
                <a:cs typeface="Courier New" pitchFamily="49" charset="0"/>
              </a:rPr>
              <a:t>, set </a:t>
            </a:r>
            <a:r>
              <a:rPr lang="en-US" sz="1400" dirty="0">
                <a:solidFill>
                  <a:srgbClr val="000000"/>
                </a:solidFill>
                <a:latin typeface="Courier New" pitchFamily="49" charset="0"/>
                <a:cs typeface="Courier New" pitchFamily="49" charset="0"/>
              </a:rPr>
              <a:t>DB_CREATE_FILE_DEST=</a:t>
            </a:r>
            <a:r>
              <a:rPr lang="en-US" sz="1400" i="1" dirty="0">
                <a:solidFill>
                  <a:srgbClr val="000000"/>
                </a:solidFill>
              </a:rPr>
              <a:t> </a:t>
            </a:r>
            <a:r>
              <a:rPr lang="en-US" sz="1400" dirty="0">
                <a:latin typeface="Courier New" pitchFamily="49" charset="0"/>
                <a:cs typeface="Courier New" pitchFamily="49" charset="0"/>
              </a:rPr>
              <a:t>'</a:t>
            </a:r>
            <a:r>
              <a:rPr lang="en-US" sz="1400" dirty="0">
                <a:solidFill>
                  <a:srgbClr val="008000"/>
                </a:solidFill>
                <a:latin typeface="Courier New" pitchFamily="49" charset="0"/>
                <a:cs typeface="Courier New" pitchFamily="49" charset="0"/>
              </a:rPr>
              <a:t>PDB3dir</a:t>
            </a:r>
            <a:r>
              <a:rPr lang="en-US" sz="1400" dirty="0">
                <a:latin typeface="Courier New" pitchFamily="49" charset="0"/>
                <a:cs typeface="Courier New" pitchFamily="49" charset="0"/>
              </a:rPr>
              <a:t>'</a:t>
            </a:r>
            <a:endParaRPr lang="en-US" sz="1400" b="1" dirty="0">
              <a:latin typeface="Courier New" pitchFamily="49" charset="0"/>
              <a:cs typeface="Courier New" pitchFamily="49" charset="0"/>
            </a:endParaRPr>
          </a:p>
          <a:p>
            <a:pPr marL="1184275" lvl="3" indent="-341313" defTabSz="228600" eaLnBrk="1" hangingPunct="1">
              <a:spcBef>
                <a:spcPts val="432"/>
              </a:spcBef>
              <a:buClr>
                <a:schemeClr val="accent1"/>
              </a:buClr>
              <a:buFont typeface="Arial" pitchFamily="34" charset="0"/>
              <a:buChar char="•"/>
              <a:defRPr/>
            </a:pPr>
            <a:r>
              <a:rPr lang="en-US" dirty="0">
                <a:solidFill>
                  <a:srgbClr val="000000"/>
                </a:solidFill>
                <a:cs typeface="Courier New" pitchFamily="49" charset="0"/>
              </a:rPr>
              <a:t>In </a:t>
            </a:r>
            <a:r>
              <a:rPr lang="en-US" sz="1400" dirty="0">
                <a:solidFill>
                  <a:srgbClr val="000000"/>
                </a:solidFill>
                <a:latin typeface="Courier New" panose="02070309020205020404" pitchFamily="49" charset="0"/>
                <a:cs typeface="Courier New" panose="02070309020205020404" pitchFamily="49" charset="0"/>
              </a:rPr>
              <a:t>init.ora</a:t>
            </a:r>
            <a:r>
              <a:rPr lang="en-US" dirty="0">
                <a:solidFill>
                  <a:srgbClr val="000000"/>
                </a:solidFill>
                <a:cs typeface="Courier New" pitchFamily="49" charset="0"/>
              </a:rPr>
              <a:t>, set </a:t>
            </a:r>
            <a:r>
              <a:rPr lang="en-US" sz="1400" dirty="0">
                <a:solidFill>
                  <a:srgbClr val="000000"/>
                </a:solidFill>
                <a:latin typeface="Courier New" pitchFamily="49" charset="0"/>
                <a:cs typeface="Courier New" pitchFamily="49" charset="0"/>
              </a:rPr>
              <a:t>PDB_FILE_NAME_CONVERT=</a:t>
            </a:r>
            <a:r>
              <a:rPr lang="en-US" sz="1400" dirty="0">
                <a:latin typeface="Courier New" pitchFamily="49" charset="0"/>
                <a:cs typeface="Courier New" pitchFamily="49" charset="0"/>
              </a:rPr>
              <a:t>'</a:t>
            </a:r>
            <a:r>
              <a:rPr lang="en-US" sz="1400" dirty="0">
                <a:solidFill>
                  <a:srgbClr val="0000FF"/>
                </a:solidFill>
                <a:latin typeface="Courier New" pitchFamily="49" charset="0"/>
                <a:cs typeface="Courier New" pitchFamily="49" charset="0"/>
              </a:rPr>
              <a:t>PDB1dir</a:t>
            </a:r>
            <a:r>
              <a:rPr lang="en-US" sz="1400" dirty="0">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PDB3dir</a:t>
            </a:r>
            <a:r>
              <a:rPr lang="en-US" sz="1400" dirty="0">
                <a:latin typeface="Courier New" pitchFamily="49" charset="0"/>
                <a:cs typeface="Courier New" pitchFamily="49" charset="0"/>
              </a:rPr>
              <a:t>'</a:t>
            </a:r>
            <a:endParaRPr lang="en-US" sz="1600" dirty="0">
              <a:latin typeface="Courier New" pitchFamily="49" charset="0"/>
              <a:cs typeface="Courier New" pitchFamily="49" charset="0"/>
            </a:endParaRPr>
          </a:p>
          <a:p>
            <a:pPr marL="1184275" lvl="3" indent="-341313" defTabSz="228600" eaLnBrk="1" hangingPunct="1">
              <a:spcBef>
                <a:spcPts val="432"/>
              </a:spcBef>
              <a:buClr>
                <a:schemeClr val="accent1"/>
              </a:buClr>
              <a:buFont typeface="Arial" pitchFamily="34" charset="0"/>
              <a:buChar char="•"/>
              <a:defRPr/>
            </a:pPr>
            <a:r>
              <a:rPr lang="en-US" sz="1600" dirty="0">
                <a:solidFill>
                  <a:srgbClr val="000000"/>
                </a:solidFill>
                <a:latin typeface="+mj-lt"/>
                <a:cs typeface="Courier New" pitchFamily="49" charset="0"/>
              </a:rPr>
              <a:t>Using the </a:t>
            </a:r>
            <a:r>
              <a:rPr lang="en-US" sz="1400" dirty="0">
                <a:solidFill>
                  <a:srgbClr val="000000"/>
                </a:solidFill>
                <a:latin typeface="Courier New" pitchFamily="49" charset="0"/>
                <a:cs typeface="Courier New" pitchFamily="49" charset="0"/>
              </a:rPr>
              <a:t>CREATE_FILE_DEST=</a:t>
            </a:r>
            <a:r>
              <a:rPr lang="en-US" sz="1400" i="1" dirty="0">
                <a:solidFill>
                  <a:srgbClr val="000000"/>
                </a:solidFill>
              </a:rPr>
              <a:t> </a:t>
            </a:r>
            <a:r>
              <a:rPr lang="en-US" sz="1400" dirty="0">
                <a:solidFill>
                  <a:srgbClr val="000000"/>
                </a:solidFill>
                <a:latin typeface="Courier New" pitchFamily="49" charset="0"/>
                <a:cs typeface="Courier New" pitchFamily="49" charset="0"/>
              </a:rPr>
              <a:t>'PDB3dir</a:t>
            </a:r>
            <a:r>
              <a:rPr lang="en-US" sz="1400" dirty="0">
                <a:latin typeface="Courier New" pitchFamily="49" charset="0"/>
                <a:cs typeface="Courier New" pitchFamily="49" charset="0"/>
              </a:rPr>
              <a:t>'</a:t>
            </a:r>
            <a:r>
              <a:rPr lang="en-US" sz="1400" dirty="0">
                <a:cs typeface="Courier New" pitchFamily="49" charset="0"/>
              </a:rPr>
              <a:t> </a:t>
            </a:r>
            <a:r>
              <a:rPr lang="en-US" sz="1600" dirty="0">
                <a:cs typeface="Courier New" pitchFamily="49" charset="0"/>
              </a:rPr>
              <a:t>clause </a:t>
            </a:r>
            <a:endParaRPr lang="en-US" sz="1600" dirty="0">
              <a:latin typeface="+mj-lt"/>
              <a:cs typeface="Courier New" pitchFamily="49" charset="0"/>
            </a:endParaRPr>
          </a:p>
          <a:p>
            <a:pPr marL="576262" lvl="2" indent="-342900" defTabSz="228600" eaLnBrk="1" hangingPunct="1">
              <a:spcBef>
                <a:spcPts val="432"/>
              </a:spcBef>
              <a:buClr>
                <a:schemeClr val="accent1"/>
              </a:buClr>
              <a:buFont typeface="+mj-lt"/>
              <a:buAutoNum type="arabicPeriod"/>
              <a:defRPr/>
            </a:pPr>
            <a:r>
              <a:rPr lang="en-US" dirty="0">
                <a:solidFill>
                  <a:srgbClr val="000000"/>
                </a:solidFill>
                <a:latin typeface="+mj-lt"/>
                <a:cs typeface="Courier New" pitchFamily="49" charset="0"/>
              </a:rPr>
              <a:t>Connect to the CDB </a:t>
            </a:r>
            <a:r>
              <a:rPr lang="en-US" dirty="0">
                <a:solidFill>
                  <a:srgbClr val="000000"/>
                </a:solidFill>
                <a:latin typeface="Arial"/>
                <a:cs typeface="Courier New" pitchFamily="49" charset="0"/>
              </a:rPr>
              <a:t>root to close </a:t>
            </a:r>
            <a:r>
              <a:rPr lang="en-US" b="1" dirty="0">
                <a:solidFill>
                  <a:srgbClr val="0000FF"/>
                </a:solidFill>
                <a:latin typeface="Courier New" pitchFamily="49" charset="0"/>
                <a:cs typeface="Courier New" pitchFamily="49" charset="0"/>
              </a:rPr>
              <a:t>PDB1</a:t>
            </a:r>
            <a:r>
              <a:rPr lang="en-US" dirty="0">
                <a:latin typeface="+mj-lt"/>
                <a:cs typeface="Courier New" pitchFamily="49" charset="0"/>
              </a:rPr>
              <a:t>.</a:t>
            </a:r>
            <a:endParaRPr lang="en-US" sz="1600" b="1" dirty="0">
              <a:solidFill>
                <a:srgbClr val="0000FF"/>
              </a:solidFill>
              <a:latin typeface="Courier New" pitchFamily="49" charset="0"/>
              <a:cs typeface="Courier New" pitchFamily="49" charset="0"/>
            </a:endParaRPr>
          </a:p>
          <a:p>
            <a:pPr marL="576262" lvl="2" indent="-342900" defTabSz="228600" eaLnBrk="1" hangingPunct="1">
              <a:spcBef>
                <a:spcPts val="432"/>
              </a:spcBef>
              <a:buClr>
                <a:schemeClr val="accent1"/>
              </a:buClr>
              <a:buFont typeface="+mj-lt"/>
              <a:buAutoNum type="arabicPeriod"/>
              <a:defRPr/>
            </a:pPr>
            <a:r>
              <a:rPr lang="en-US" dirty="0">
                <a:solidFill>
                  <a:srgbClr val="000000"/>
                </a:solidFill>
                <a:latin typeface="+mj-lt"/>
                <a:cs typeface="Courier New" pitchFamily="49" charset="0"/>
              </a:rPr>
              <a:t>Clone</a:t>
            </a:r>
            <a:r>
              <a:rPr lang="en-US" sz="1600" dirty="0">
                <a:latin typeface="+mj-lt"/>
                <a:cs typeface="Courier New" pitchFamily="49" charset="0"/>
              </a:rPr>
              <a:t> </a:t>
            </a:r>
            <a:r>
              <a:rPr lang="en-US" b="1" dirty="0">
                <a:solidFill>
                  <a:srgbClr val="008000"/>
                </a:solidFill>
                <a:latin typeface="Courier New" pitchFamily="49" charset="0"/>
                <a:cs typeface="Courier New" pitchFamily="49" charset="0"/>
              </a:rPr>
              <a:t>PDB3</a:t>
            </a:r>
            <a:r>
              <a:rPr lang="en-US" sz="1600" b="1" dirty="0">
                <a:solidFill>
                  <a:srgbClr val="0000FF"/>
                </a:solidFill>
                <a:latin typeface="+mj-lt"/>
              </a:rPr>
              <a:t> </a:t>
            </a:r>
            <a:r>
              <a:rPr lang="en-US" dirty="0">
                <a:solidFill>
                  <a:srgbClr val="000000"/>
                </a:solidFill>
                <a:latin typeface="+mj-lt"/>
                <a:cs typeface="Courier New" pitchFamily="49" charset="0"/>
              </a:rPr>
              <a:t>from</a:t>
            </a:r>
            <a:r>
              <a:rPr lang="en-US" sz="1600" dirty="0">
                <a:latin typeface="+mj-lt"/>
                <a:cs typeface="Courier New" pitchFamily="49" charset="0"/>
              </a:rPr>
              <a:t> </a:t>
            </a:r>
            <a:r>
              <a:rPr lang="en-US" b="1" dirty="0">
                <a:solidFill>
                  <a:srgbClr val="0000FF"/>
                </a:solidFill>
                <a:latin typeface="Courier New" pitchFamily="49" charset="0"/>
                <a:cs typeface="Courier New" pitchFamily="49" charset="0"/>
              </a:rPr>
              <a:t>PDB1</a:t>
            </a:r>
            <a:r>
              <a:rPr lang="en-US" sz="1600" dirty="0">
                <a:latin typeface="Arial"/>
                <a:cs typeface="Courier New" pitchFamily="49" charset="0"/>
              </a:rPr>
              <a:t>.</a:t>
            </a:r>
            <a:endParaRPr lang="en-US" sz="1600" b="1" dirty="0">
              <a:solidFill>
                <a:srgbClr val="0000FF"/>
              </a:solidFill>
              <a:latin typeface="Courier New" pitchFamily="49" charset="0"/>
              <a:cs typeface="Courier New" pitchFamily="49" charset="0"/>
            </a:endParaRPr>
          </a:p>
          <a:p>
            <a:pPr marL="576262" lvl="2" indent="-342900" defTabSz="228600" eaLnBrk="1" hangingPunct="1">
              <a:spcBef>
                <a:spcPts val="432"/>
              </a:spcBef>
              <a:buClr>
                <a:schemeClr val="accent1"/>
              </a:buClr>
              <a:buFont typeface="+mj-lt"/>
              <a:buAutoNum type="arabicPeriod"/>
              <a:defRPr/>
            </a:pPr>
            <a:endParaRPr lang="en-US" sz="1600" b="1" dirty="0">
              <a:solidFill>
                <a:srgbClr val="0000FF"/>
              </a:solidFill>
              <a:latin typeface="Courier New" pitchFamily="49" charset="0"/>
              <a:cs typeface="Courier New" pitchFamily="49" charset="0"/>
            </a:endParaRPr>
          </a:p>
          <a:p>
            <a:pPr marL="576262" lvl="2" indent="-342900" defTabSz="228600" eaLnBrk="1" hangingPunct="1">
              <a:spcBef>
                <a:spcPts val="432"/>
              </a:spcBef>
              <a:buClr>
                <a:schemeClr val="accent1"/>
              </a:buClr>
              <a:buFont typeface="+mj-lt"/>
              <a:buAutoNum type="arabicPeriod"/>
              <a:defRPr/>
            </a:pPr>
            <a:endParaRPr lang="en-US" sz="1600" b="1" dirty="0">
              <a:solidFill>
                <a:srgbClr val="0000FF"/>
              </a:solidFill>
              <a:latin typeface="Courier New" pitchFamily="49" charset="0"/>
              <a:cs typeface="Courier New" pitchFamily="49" charset="0"/>
            </a:endParaRPr>
          </a:p>
          <a:p>
            <a:pPr marL="576262" lvl="2" indent="-342900" defTabSz="228600" eaLnBrk="1" hangingPunct="1">
              <a:spcBef>
                <a:spcPts val="432"/>
              </a:spcBef>
              <a:buClr>
                <a:schemeClr val="accent1"/>
              </a:buClr>
              <a:buFont typeface="+mj-lt"/>
              <a:buAutoNum type="arabicPeriod"/>
              <a:defRPr/>
            </a:pPr>
            <a:r>
              <a:rPr lang="en-US" dirty="0">
                <a:solidFill>
                  <a:srgbClr val="000000"/>
                </a:solidFill>
              </a:rPr>
              <a:t>Open</a:t>
            </a:r>
            <a:r>
              <a:rPr lang="en-US" sz="1600" b="1" dirty="0">
                <a:latin typeface="Courier New" pitchFamily="49" charset="0"/>
                <a:cs typeface="Courier New" pitchFamily="49" charset="0"/>
              </a:rPr>
              <a:t> </a:t>
            </a:r>
            <a:r>
              <a:rPr lang="en-US" b="1" dirty="0">
                <a:solidFill>
                  <a:srgbClr val="008000"/>
                </a:solidFill>
                <a:latin typeface="Courier New" pitchFamily="49" charset="0"/>
                <a:cs typeface="Courier New" pitchFamily="49" charset="0"/>
              </a:rPr>
              <a:t>PDB3</a:t>
            </a:r>
            <a:r>
              <a:rPr lang="en-US" sz="1400" dirty="0"/>
              <a:t> </a:t>
            </a:r>
            <a:r>
              <a:rPr lang="en-US" dirty="0">
                <a:solidFill>
                  <a:srgbClr val="000000"/>
                </a:solidFill>
              </a:rPr>
              <a:t>in read/write mode</a:t>
            </a:r>
            <a:r>
              <a:rPr lang="en-US" sz="1600" dirty="0">
                <a:solidFill>
                  <a:srgbClr val="000000"/>
                </a:solidFill>
                <a:latin typeface="Arial"/>
                <a:cs typeface="Courier New" pitchFamily="49" charset="0"/>
              </a:rPr>
              <a:t>.</a:t>
            </a:r>
          </a:p>
          <a:p>
            <a:pPr marL="576262" lvl="2" indent="-342900" defTabSz="228600" eaLnBrk="1" hangingPunct="1">
              <a:spcBef>
                <a:spcPts val="432"/>
              </a:spcBef>
              <a:buClr>
                <a:schemeClr val="accent2"/>
              </a:buClr>
              <a:buFont typeface="+mj-lt"/>
              <a:buAutoNum type="arabicPeriod"/>
              <a:defRPr/>
            </a:pPr>
            <a:endParaRPr lang="en-US" sz="1600" dirty="0">
              <a:latin typeface="Arial"/>
              <a:cs typeface="Courier New" pitchFamily="49" charset="0"/>
            </a:endParaRPr>
          </a:p>
          <a:p>
            <a:pPr marL="576262" lvl="2" indent="-342900" defTabSz="228600" eaLnBrk="1" hangingPunct="1">
              <a:spcBef>
                <a:spcPts val="432"/>
              </a:spcBef>
              <a:buClr>
                <a:schemeClr val="accent2"/>
              </a:buClr>
              <a:buFont typeface="+mj-lt"/>
              <a:buAutoNum type="arabicPeriod"/>
              <a:defRPr/>
            </a:pPr>
            <a:endParaRPr lang="en-US" sz="1600" dirty="0">
              <a:latin typeface="Arial"/>
              <a:cs typeface="Courier New" pitchFamily="49" charset="0"/>
            </a:endParaRPr>
          </a:p>
          <a:p>
            <a:pPr marL="576262" lvl="2" indent="-342900" defTabSz="228600" eaLnBrk="1" hangingPunct="1">
              <a:spcBef>
                <a:spcPts val="432"/>
              </a:spcBef>
              <a:buClr>
                <a:schemeClr val="accent2"/>
              </a:buClr>
              <a:buFont typeface="+mj-lt"/>
              <a:buAutoNum type="arabicPeriod"/>
              <a:defRPr/>
            </a:pPr>
            <a:endParaRPr lang="en-US" sz="1600" dirty="0">
              <a:latin typeface="Arial"/>
              <a:cs typeface="Courier New" pitchFamily="49" charset="0"/>
            </a:endParaRPr>
          </a:p>
          <a:p>
            <a:pPr marL="576262" lvl="2" indent="-342900" defTabSz="228600" eaLnBrk="1" hangingPunct="1">
              <a:spcBef>
                <a:spcPts val="432"/>
              </a:spcBef>
              <a:buClr>
                <a:schemeClr val="accent2"/>
              </a:buClr>
              <a:defRPr/>
            </a:pPr>
            <a:r>
              <a:rPr lang="en-US" sz="1600" b="1" dirty="0">
                <a:solidFill>
                  <a:srgbClr val="000000"/>
                </a:solidFill>
                <a:latin typeface="Arial"/>
                <a:cs typeface="Courier New" pitchFamily="49" charset="0"/>
              </a:rPr>
              <a:t>Note</a:t>
            </a:r>
            <a:r>
              <a:rPr lang="en-US" sz="1600" dirty="0">
                <a:solidFill>
                  <a:srgbClr val="000000"/>
                </a:solidFill>
                <a:latin typeface="Arial"/>
                <a:cs typeface="Courier New" pitchFamily="49" charset="0"/>
              </a:rPr>
              <a:t>: </a:t>
            </a:r>
            <a:r>
              <a:rPr lang="en-US" sz="1600" dirty="0">
                <a:solidFill>
                  <a:srgbClr val="000000"/>
                </a:solidFill>
                <a:cs typeface="Courier New" pitchFamily="49" charset="0"/>
              </a:rPr>
              <a:t>Cloning metadata only with </a:t>
            </a:r>
            <a:r>
              <a:rPr lang="en-US" sz="1600" dirty="0">
                <a:solidFill>
                  <a:srgbClr val="000000"/>
                </a:solidFill>
                <a:latin typeface="Courier New" pitchFamily="49" charset="0"/>
                <a:cs typeface="Courier New" pitchFamily="49" charset="0"/>
              </a:rPr>
              <a:t>NO</a:t>
            </a:r>
            <a:r>
              <a:rPr lang="en-US" sz="1600" dirty="0">
                <a:solidFill>
                  <a:srgbClr val="000000"/>
                </a:solidFill>
                <a:cs typeface="Courier New" pitchFamily="49" charset="0"/>
              </a:rPr>
              <a:t> </a:t>
            </a:r>
            <a:r>
              <a:rPr lang="en-US" sz="1600" dirty="0">
                <a:solidFill>
                  <a:srgbClr val="000000"/>
                </a:solidFill>
                <a:latin typeface="Courier New" pitchFamily="49" charset="0"/>
                <a:cs typeface="Courier New" pitchFamily="49" charset="0"/>
              </a:rPr>
              <a:t>DATA </a:t>
            </a:r>
          </a:p>
        </p:txBody>
      </p:sp>
      <p:sp>
        <p:nvSpPr>
          <p:cNvPr id="6159" name="PPTShape_8"/>
          <p:cNvSpPr>
            <a:spLocks noChangeArrowheads="1"/>
          </p:cNvSpPr>
          <p:nvPr/>
        </p:nvSpPr>
        <p:spPr bwMode="blackWhite">
          <a:xfrm>
            <a:off x="887412" y="3381904"/>
            <a:ext cx="2538413" cy="576262"/>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8000"/>
                </a:solidFill>
              </a:rPr>
              <a:t>PDB3</a:t>
            </a:r>
          </a:p>
        </p:txBody>
      </p:sp>
      <p:sp>
        <p:nvSpPr>
          <p:cNvPr id="6160" name="PPTShape_9"/>
          <p:cNvSpPr txBox="1">
            <a:spLocks noChangeArrowheads="1"/>
          </p:cNvSpPr>
          <p:nvPr/>
        </p:nvSpPr>
        <p:spPr bwMode="blackWhite">
          <a:xfrm>
            <a:off x="825500" y="3356504"/>
            <a:ext cx="2946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files/Temp files</a:t>
            </a:r>
          </a:p>
          <a:p>
            <a:endParaRPr lang="en-US" altLang="en-US" sz="1100" b="1" dirty="0">
              <a:solidFill>
                <a:srgbClr val="000000"/>
              </a:solidFill>
            </a:endParaRPr>
          </a:p>
        </p:txBody>
      </p:sp>
      <p:pic>
        <p:nvPicPr>
          <p:cNvPr id="6161" name="Picture 107" descr="datab018"/>
          <p:cNvPicPr preferRelativeResize="0">
            <a:picLocks noChangeAspect="1" noChangeArrowheads="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614612" y="2823104"/>
            <a:ext cx="404813" cy="2952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6162" name="PPTShape_10" descr="datab018"/>
          <p:cNvPicPr preferRelativeResize="0">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878137" y="2899304"/>
            <a:ext cx="406400" cy="2952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6163" name="PPTShape_11" descr="datab018"/>
          <p:cNvPicPr preferRelativeResize="0">
            <a:picLocks noChangeAspect="1" noChangeArrowheads="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552700" y="3466041"/>
            <a:ext cx="406400" cy="2952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6164" name="PPTShape_12" descr="datab018"/>
          <p:cNvPicPr preferRelativeResize="0">
            <a:picLocks noChangeAspect="1" noChangeArrowheads="1"/>
          </p:cNvPicPr>
          <p:nvPr>
            <p:custDataLst>
              <p:tags r:id="rId5"/>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816225" y="3542241"/>
            <a:ext cx="406400" cy="2952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6166" name="Picture 107" descr="datab018"/>
          <p:cNvPicPr preferRelativeResize="0">
            <a:picLocks noChangeAspect="1" noChangeArrowheads="1"/>
          </p:cNvPicPr>
          <p:nvPr>
            <p:custDataLst>
              <p:tags r:id="rId6"/>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795587" y="2975504"/>
            <a:ext cx="404813" cy="2952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6167" name="PPTShape_11" descr="datab018"/>
          <p:cNvPicPr preferRelativeResize="0">
            <a:picLocks noChangeAspect="1" noChangeArrowheads="1"/>
          </p:cNvPicPr>
          <p:nvPr>
            <p:custDataLst>
              <p:tags r:id="rId7"/>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705100" y="3620029"/>
            <a:ext cx="406400" cy="2952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32" name="Content Placeholder 2"/>
          <p:cNvSpPr txBox="1">
            <a:spLocks/>
          </p:cNvSpPr>
          <p:nvPr/>
        </p:nvSpPr>
        <p:spPr bwMode="gray">
          <a:xfrm>
            <a:off x="5996813" y="3454077"/>
            <a:ext cx="5888799"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CREATE PLUGGABLE DATABASE </a:t>
            </a:r>
            <a:r>
              <a:rPr lang="en-US" sz="1600" b="1" dirty="0">
                <a:solidFill>
                  <a:srgbClr val="008000"/>
                </a:solidFill>
                <a:latin typeface="Courier New" pitchFamily="49" charset="0"/>
                <a:cs typeface="Courier New" pitchFamily="49" charset="0"/>
              </a:rPr>
              <a:t>pdb3</a:t>
            </a:r>
            <a:r>
              <a:rPr lang="en-US" sz="1600" b="1" dirty="0">
                <a:solidFill>
                  <a:srgbClr val="0000FF"/>
                </a:solidFill>
                <a:latin typeface="Arial" charset="0"/>
                <a:cs typeface="Arial" charset="0"/>
              </a:rPr>
              <a:t> </a:t>
            </a:r>
            <a:r>
              <a:rPr lang="fr-FR" sz="1600" b="1" dirty="0">
                <a:latin typeface="Courier New" pitchFamily="49" charset="0"/>
                <a:cs typeface="Courier New" pitchFamily="49" charset="0"/>
              </a:rPr>
              <a:t>FROM </a:t>
            </a:r>
            <a:r>
              <a:rPr lang="en-US" sz="1600" b="1" dirty="0">
                <a:solidFill>
                  <a:srgbClr val="0000FF"/>
                </a:solidFill>
                <a:latin typeface="Courier New" pitchFamily="49" charset="0"/>
                <a:cs typeface="Courier New" pitchFamily="49" charset="0"/>
              </a:rPr>
              <a:t>pdb1</a:t>
            </a:r>
          </a:p>
          <a:p>
            <a:pPr marL="457200" indent="-457200" defTabSz="400050" eaLnBrk="1" hangingPunct="1">
              <a:tabLst>
                <a:tab pos="400050" algn="r"/>
                <a:tab pos="673100" algn="l"/>
              </a:tabLst>
              <a:defRPr/>
            </a:pPr>
            <a:r>
              <a:rPr lang="fr-FR" sz="1600" b="1" dirty="0">
                <a:solidFill>
                  <a:srgbClr val="0000FF"/>
                </a:solidFill>
                <a:latin typeface="Courier New" pitchFamily="49" charset="0"/>
                <a:cs typeface="Courier New" pitchFamily="49" charset="0"/>
              </a:rPr>
              <a:t>         </a:t>
            </a:r>
            <a:r>
              <a:rPr lang="fr-FR" sz="1600" b="1" dirty="0">
                <a:latin typeface="Courier New" pitchFamily="49" charset="0"/>
                <a:cs typeface="Courier New" pitchFamily="49" charset="0"/>
              </a:rPr>
              <a:t>CREATE_FILE_DEST = </a:t>
            </a:r>
            <a:r>
              <a:rPr lang="fr-FR" sz="1600" dirty="0">
                <a:latin typeface="Courier New" pitchFamily="49" charset="0"/>
                <a:cs typeface="Courier New" pitchFamily="49" charset="0"/>
              </a:rPr>
              <a:t>'PDB3dir';</a:t>
            </a:r>
            <a:endParaRPr lang="en-US" sz="1600" b="1" dirty="0">
              <a:latin typeface="Courier New" pitchFamily="49" charset="0"/>
              <a:cs typeface="Arial" charset="0"/>
            </a:endParaRPr>
          </a:p>
        </p:txBody>
      </p:sp>
      <p:sp>
        <p:nvSpPr>
          <p:cNvPr id="33" name="Content Placeholder 2"/>
          <p:cNvSpPr txBox="1">
            <a:spLocks noChangeAspect="1"/>
          </p:cNvSpPr>
          <p:nvPr/>
        </p:nvSpPr>
        <p:spPr bwMode="gray">
          <a:xfrm>
            <a:off x="5996813" y="4435701"/>
            <a:ext cx="5888799"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ALTER PLUGGABLE DATABASE </a:t>
            </a:r>
            <a:r>
              <a:rPr lang="en-US" sz="1600" b="1" dirty="0">
                <a:solidFill>
                  <a:srgbClr val="008000"/>
                </a:solidFill>
                <a:latin typeface="Courier New" pitchFamily="49" charset="0"/>
                <a:cs typeface="Courier New" pitchFamily="49" charset="0"/>
              </a:rPr>
              <a:t>pdb3</a:t>
            </a:r>
            <a:r>
              <a:rPr lang="en-US" sz="1600" b="1" dirty="0">
                <a:latin typeface="Courier New" pitchFamily="49" charset="0"/>
                <a:cs typeface="Courier New" pitchFamily="49" charset="0"/>
              </a:rPr>
              <a:t> OPEN</a:t>
            </a:r>
            <a:r>
              <a:rPr lang="fr-FR" sz="1600" dirty="0">
                <a:latin typeface="Courier New" pitchFamily="49" charset="0"/>
                <a:cs typeface="Courier New" pitchFamily="49" charset="0"/>
              </a:rPr>
              <a:t>;</a:t>
            </a:r>
            <a:endParaRPr lang="en-US" sz="1600" b="1" dirty="0">
              <a:latin typeface="Courier New" pitchFamily="49" charset="0"/>
              <a:cs typeface="Arial" charset="0"/>
            </a:endParaRPr>
          </a:p>
        </p:txBody>
      </p:sp>
      <p:cxnSp>
        <p:nvCxnSpPr>
          <p:cNvPr id="6174" name="Elbow Connector 9"/>
          <p:cNvCxnSpPr>
            <a:cxnSpLocks noChangeShapeType="1"/>
          </p:cNvCxnSpPr>
          <p:nvPr/>
        </p:nvCxnSpPr>
        <p:spPr bwMode="auto">
          <a:xfrm>
            <a:off x="3413125" y="3015191"/>
            <a:ext cx="12700" cy="639763"/>
          </a:xfrm>
          <a:prstGeom prst="bentConnector3">
            <a:avLst>
              <a:gd name="adj1" fmla="val 3133329"/>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63990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Unplugging and Plugging in </a:t>
            </a:r>
            <a:r>
              <a:rPr lang="en-US" dirty="0" smtClean="0"/>
              <a:t>PDBs</a:t>
            </a:r>
            <a:br>
              <a:rPr lang="en-US" dirty="0" smtClean="0"/>
            </a:br>
            <a:endParaRPr lang="en-US" altLang="es-MX" dirty="0"/>
          </a:p>
        </p:txBody>
      </p:sp>
      <p:sp>
        <p:nvSpPr>
          <p:cNvPr id="9219" name="Content Placeholder 9"/>
          <p:cNvSpPr>
            <a:spLocks noGrp="1"/>
          </p:cNvSpPr>
          <p:nvPr>
            <p:ph idx="1"/>
          </p:nvPr>
        </p:nvSpPr>
        <p:spPr>
          <a:xfrm>
            <a:off x="622138" y="1242485"/>
            <a:ext cx="10944549" cy="1673101"/>
          </a:xfrm>
        </p:spPr>
        <p:txBody>
          <a:bodyPr/>
          <a:lstStyle/>
          <a:p>
            <a:pPr lvl="1">
              <a:buClr>
                <a:schemeClr val="accent1"/>
              </a:buClr>
              <a:defRPr/>
            </a:pPr>
            <a:r>
              <a:rPr lang="en-US" dirty="0"/>
              <a:t>Unplugging a PDB is disassociating the PDB from its CDB.</a:t>
            </a:r>
          </a:p>
          <a:p>
            <a:pPr lvl="1">
              <a:buClr>
                <a:schemeClr val="accent1"/>
              </a:buClr>
              <a:defRPr/>
            </a:pPr>
            <a:r>
              <a:rPr lang="en-US" dirty="0"/>
              <a:t>Plugging in a PDB is associating a PDB with a CDB.</a:t>
            </a:r>
          </a:p>
          <a:p>
            <a:pPr lvl="1">
              <a:buClr>
                <a:schemeClr val="accent1"/>
              </a:buClr>
              <a:defRPr/>
            </a:pPr>
            <a:r>
              <a:rPr lang="en-US" dirty="0"/>
              <a:t>You can plug a PDB into the same or another CDB.</a:t>
            </a:r>
          </a:p>
          <a:p>
            <a:pPr lvl="1">
              <a:buClr>
                <a:schemeClr val="accent1"/>
              </a:buClr>
              <a:defRPr/>
            </a:pPr>
            <a:r>
              <a:rPr lang="en-US" dirty="0"/>
              <a:t>Example: PDB1 is unplugged from CDB1 and plugged into CDB2.</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3718" y="3102576"/>
            <a:ext cx="6021388" cy="3145824"/>
          </a:xfrm>
          <a:prstGeom prst="rect">
            <a:avLst/>
          </a:prstGeom>
        </p:spPr>
      </p:pic>
    </p:spTree>
    <p:custDataLst>
      <p:tags r:id="rId1"/>
    </p:custDataLst>
    <p:extLst>
      <p:ext uri="{BB962C8B-B14F-4D97-AF65-F5344CB8AC3E}">
        <p14:creationId xmlns:p14="http://schemas.microsoft.com/office/powerpoint/2010/main" val="3765147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4c4b7b4b-0e95-4025-bcb1-cde093d5a462"/>
  <p:tag name="ARTICULATE_TITLE_TAG" val="Method 3: Cloning"/>
  <p:tag name="ARTICULATE_SLIDE_PAUSE" val="0"/>
  <p:tag name="ARTICULATE_NAV_LEVEL" val="2"/>
  <p:tag name="ARTICULATE_PLAYLIST_ID" val="-1"/>
  <p:tag name="ARTICULATE_VIEW_MODE" val="0"/>
  <p:tag name="ARTICULATE_LOCK_SLIDE" val="0"/>
  <p:tag name="ARTICULATE_SLIDE_NAV" val="73"/>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157d457e-ebef-44cf-8f44-7af35ef7940c"/>
  <p:tag name="ARTICULATE_TITLE_TAG" val="Method 4: Plugging Unplugged CDB"/>
  <p:tag name="ARTICULATE_SLIDE_PAUSE" val="0"/>
  <p:tag name="ARTICULATE_NAV_LEVEL" val="2"/>
  <p:tag name="ARTICULATE_PLAYLIST_ID" val="-1"/>
  <p:tag name="ARTICULATE_VIEW_MODE" val="0"/>
  <p:tag name="ARTICULATE_LOCK_SLIDE" val="0"/>
  <p:tag name="ARTICULATE_SLIDE_NAV" val="76"/>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Fkf2GVE7_files\slide0001_image001.png"/>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QeARvXcy_files\slide0001_image001.png"/>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m2F5orAN_files\slide0001_image001.png"/>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Fkf2GVE7_files\slide0001_image001.png"/>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QeARvXcy_files\slide0001_image001.png"/>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m2F5orAN_files\slide0001_image001.png"/>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QeARvXcy_files\slide0001_image001.png"/>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QeARvXcy_files\slide0001_image001.png"/>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de155735-cb0f-482c-ae73-550a21c05445"/>
  <p:tag name="ARTICULATE_TITLE_TAG" val="Method 1: Using seed PDB"/>
  <p:tag name="ARTICULATE_SLIDE_PAUSE" val="0"/>
  <p:tag name="ARTICULATE_NAV_LEVEL" val="2"/>
  <p:tag name="ARTICULATE_PLAYLIST_ID" val="-1"/>
  <p:tag name="ARTICULATE_VIEW_MODE" val="0"/>
  <p:tag name="ARTICULATE_LOCK_SLIDE" val="0"/>
  <p:tag name="ARTICULATE_SLIDE_NAV" val="66"/>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68067452-be75-4771-bf6d-d4b4a684d659"/>
  <p:tag name="ARTICULATE_TITLE_TAG" val="With FILE_NAME_CONVERT Clause"/>
  <p:tag name="ARTICULATE_SLIDE_PAUSE" val="0"/>
  <p:tag name="ARTICULATE_NAV_LEVEL" val="3"/>
  <p:tag name="ARTICULATE_PLAYLIST_ID" val="-1"/>
  <p:tag name="ARTICULATE_VIEW_MODE" val="0"/>
  <p:tag name="ARTICULATE_LOCK_SLIDE" val="0"/>
  <p:tag name="ARTICULATE_SLIDE_NAV" val="67"/>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409</TotalTime>
  <Words>3123</Words>
  <Application>Microsoft Office PowerPoint</Application>
  <PresentationFormat>Custom</PresentationFormat>
  <Paragraphs>301</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Creating PDBs</vt:lpstr>
      <vt:lpstr>Objectives </vt:lpstr>
      <vt:lpstr>Methods and Tools to Create PDBs </vt:lpstr>
      <vt:lpstr>Creating PDBs from Seed </vt:lpstr>
      <vt:lpstr>Creating a New PDB from PDB$SEED </vt:lpstr>
      <vt:lpstr>Examples: Creating a PDB from Seed </vt:lpstr>
      <vt:lpstr>Cloning PDBs </vt:lpstr>
      <vt:lpstr>Cloning Regular PDBs</vt:lpstr>
      <vt:lpstr>Unplugging and Plugging in PDBs </vt:lpstr>
      <vt:lpstr>Plugging an Unplugged Regular PDB into a CDB </vt:lpstr>
      <vt:lpstr>Plugging Using an Archive File</vt:lpstr>
      <vt:lpstr>Dropping PDBs </vt:lpstr>
      <vt:lpstr>Summary</vt:lpstr>
      <vt:lpstr>Practice 10: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44</cp:revision>
  <cp:lastPrinted>2002-03-28T23:57:22Z</cp:lastPrinted>
  <dcterms:created xsi:type="dcterms:W3CDTF">2017-12-14T14:58:14Z</dcterms:created>
  <dcterms:modified xsi:type="dcterms:W3CDTF">2021-01-06T18:56:05Z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