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7"/>
  </p:notesMasterIdLst>
  <p:handoutMasterIdLst>
    <p:handoutMasterId r:id="rId18"/>
  </p:handoutMasterIdLst>
  <p:sldIdLst>
    <p:sldId id="259" r:id="rId2"/>
    <p:sldId id="261" r:id="rId3"/>
    <p:sldId id="279" r:id="rId4"/>
    <p:sldId id="280" r:id="rId5"/>
    <p:sldId id="281" r:id="rId6"/>
    <p:sldId id="282" r:id="rId7"/>
    <p:sldId id="283" r:id="rId8"/>
    <p:sldId id="284" r:id="rId9"/>
    <p:sldId id="285" r:id="rId10"/>
    <p:sldId id="286" r:id="rId11"/>
    <p:sldId id="287" r:id="rId12"/>
    <p:sldId id="288" r:id="rId13"/>
    <p:sldId id="290" r:id="rId14"/>
    <p:sldId id="275" r:id="rId15"/>
    <p:sldId id="276" r:id="rId16"/>
  </p:sldIdLst>
  <p:sldSz cx="12188825" cy="6858000"/>
  <p:notesSz cx="6991350" cy="9282113"/>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2256"/>
    </p:cViewPr>
  </p:sorterViewPr>
  <p:notesViewPr>
    <p:cSldViewPr showGuides="1">
      <p:cViewPr>
        <p:scale>
          <a:sx n="80" d="100"/>
          <a:sy n="80" d="100"/>
        </p:scale>
        <p:origin x="2304" y="-1392"/>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17 -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6"/>
          <p:cNvSpPr>
            <a:spLocks noGrp="1" noRot="1" noChangeAspect="1" noTextEdit="1"/>
          </p:cNvSpPr>
          <p:nvPr>
            <p:ph type="sldImg"/>
          </p:nvPr>
        </p:nvSpPr>
        <p:spPr>
          <a:ln/>
        </p:spPr>
      </p:sp>
      <p:sp>
        <p:nvSpPr>
          <p:cNvPr id="31747"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The Oracle Database server treats the online redo log groups as a circular buffer in which to store transaction information, filling one group and then moving on to the next. After all groups have been written to, the Oracle Database server begins overwriting information in the first log group.</a:t>
            </a:r>
          </a:p>
          <a:p>
            <a:pPr lvl="1" eaLnBrk="1" hangingPunct="1"/>
            <a:r>
              <a:rPr lang="en-US" altLang="en-US" dirty="0"/>
              <a:t>To configure your database for maximum recoverability, you must instruct the Oracle Database server to make a copy of the online redo log group before allowing it to be overwritten. These copies are known as </a:t>
            </a:r>
            <a:r>
              <a:rPr lang="en-US" altLang="en-US" i="1" dirty="0"/>
              <a:t>archived redo log files</a:t>
            </a:r>
            <a:r>
              <a:rPr lang="en-US" altLang="en-US" dirty="0"/>
              <a:t>. </a:t>
            </a:r>
          </a:p>
          <a:p>
            <a:pPr lvl="1" eaLnBrk="1" hangingPunct="1"/>
            <a:r>
              <a:rPr lang="en-US" altLang="en-US" dirty="0"/>
              <a:t>To facilitate the creation of archived redo log files:</a:t>
            </a:r>
          </a:p>
          <a:p>
            <a:pPr lvl="2" eaLnBrk="1" hangingPunct="1">
              <a:buFont typeface="Times New Roman" panose="02020603050405020304" pitchFamily="18" charset="0"/>
              <a:buNone/>
            </a:pPr>
            <a:r>
              <a:rPr lang="en-US" altLang="en-US" dirty="0"/>
              <a:t>1.	Specify a naming convention for your archived redo log files.</a:t>
            </a:r>
          </a:p>
          <a:p>
            <a:pPr lvl="2" eaLnBrk="1" hangingPunct="1">
              <a:buFont typeface="Times New Roman" panose="02020603050405020304" pitchFamily="18" charset="0"/>
              <a:buNone/>
            </a:pPr>
            <a:r>
              <a:rPr lang="en-US" altLang="en-US" dirty="0"/>
              <a:t>2.	Specify a destination or destinations for storing your archived redo log files.</a:t>
            </a:r>
          </a:p>
          <a:p>
            <a:pPr lvl="2" eaLnBrk="1" hangingPunct="1">
              <a:buFont typeface="Times New Roman" panose="02020603050405020304" pitchFamily="18" charset="0"/>
              <a:buNone/>
            </a:pPr>
            <a:r>
              <a:rPr lang="en-US" altLang="en-US" dirty="0"/>
              <a:t>3.	Place the database in </a:t>
            </a:r>
            <a:r>
              <a:rPr lang="en-US" altLang="en-US" dirty="0">
                <a:latin typeface="Courier New" panose="02070309020205020404" pitchFamily="49" charset="0"/>
                <a:cs typeface="Courier New" panose="02070309020205020404" pitchFamily="49" charset="0"/>
              </a:rPr>
              <a:t>ARCHIVELOG</a:t>
            </a:r>
            <a:r>
              <a:rPr lang="en-US" altLang="en-US" dirty="0"/>
              <a:t> mode.</a:t>
            </a:r>
          </a:p>
          <a:p>
            <a:pPr lvl="1" eaLnBrk="1" hangingPunct="1"/>
            <a:r>
              <a:rPr lang="en-US" altLang="en-US" b="1" dirty="0"/>
              <a:t>Note:</a:t>
            </a:r>
            <a:r>
              <a:rPr lang="en-US" altLang="en-US" dirty="0"/>
              <a:t> Steps 1 and 2 are not necessary if you are using a fast recovery area.</a:t>
            </a:r>
          </a:p>
          <a:p>
            <a:pPr lvl="1" eaLnBrk="1" hangingPunct="1"/>
            <a:r>
              <a:rPr lang="en-US" altLang="en-US" dirty="0"/>
              <a:t>The destination should exist before placing the database in </a:t>
            </a:r>
            <a:r>
              <a:rPr lang="en-US" altLang="en-US" dirty="0">
                <a:latin typeface="Courier New" panose="02070309020205020404" pitchFamily="49" charset="0"/>
                <a:cs typeface="Courier New" panose="02070309020205020404" pitchFamily="49" charset="0"/>
              </a:rPr>
              <a:t>ARCHIVELOG</a:t>
            </a:r>
            <a:r>
              <a:rPr lang="en-US" altLang="en-US" dirty="0"/>
              <a:t> mode. When a directory is specified as a destination, there should be a slash at the end of the directory name.</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E1BAE981-80D9-4888-B8BE-BEAAF68A02F3}" type="slidenum">
              <a:rPr lang="en-US" altLang="en-US" smtClean="0"/>
              <a:t>10</a:t>
            </a:fld>
            <a:endParaRPr lang="en-US" altLang="en-US" dirty="0"/>
          </a:p>
        </p:txBody>
      </p:sp>
    </p:spTree>
    <p:extLst>
      <p:ext uri="{BB962C8B-B14F-4D97-AF65-F5344CB8AC3E}">
        <p14:creationId xmlns:p14="http://schemas.microsoft.com/office/powerpoint/2010/main" val="2987159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5"/>
          <p:cNvSpPr>
            <a:spLocks noGrp="1" noRot="1" noChangeAspect="1" noTextEdit="1"/>
          </p:cNvSpPr>
          <p:nvPr>
            <p:ph type="sldImg"/>
          </p:nvPr>
        </p:nvSpPr>
        <p:spPr>
          <a:ln/>
        </p:spPr>
      </p:sp>
      <p:sp>
        <p:nvSpPr>
          <p:cNvPr id="3277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ARC</a:t>
            </a:r>
            <a:r>
              <a:rPr lang="en-US" altLang="en-US" i="1" dirty="0"/>
              <a:t>n</a:t>
            </a:r>
            <a:r>
              <a:rPr lang="en-US" altLang="en-US" dirty="0"/>
              <a:t> is a background process that is crucial to the recovery of a database after the loss of a disk. When an online redo log group gets filled, the Oracle Database server begins writing to the next online redo log group. The process of switching from one online redo log group to another is called a </a:t>
            </a:r>
            <a:r>
              <a:rPr lang="en-US" altLang="en-US" i="1" dirty="0"/>
              <a:t>log switch</a:t>
            </a:r>
            <a:r>
              <a:rPr lang="en-US" altLang="en-US" dirty="0"/>
              <a:t>. The ARC</a:t>
            </a:r>
            <a:r>
              <a:rPr lang="en-US" altLang="en-US" i="1" dirty="0"/>
              <a:t>n</a:t>
            </a:r>
            <a:r>
              <a:rPr lang="en-US" altLang="en-US" dirty="0"/>
              <a:t> process initiates archiving of the filled log group at every log switch. It automatically archives the online redo log group before the log group can be reused so that all the changes made to the database are preserved. This enables recovery of the database to the point of failure even if a disk drive is damaged.</a:t>
            </a:r>
          </a:p>
          <a:p>
            <a:pPr lvl="1"/>
            <a:r>
              <a:rPr lang="en-US" altLang="en-US" dirty="0"/>
              <a:t>One of the important decisions that a DBA must make is whether to configure the database to operate in </a:t>
            </a:r>
            <a:r>
              <a:rPr lang="en-US" altLang="en-US" dirty="0">
                <a:latin typeface="Courier New" panose="02070309020205020404" pitchFamily="49" charset="0"/>
              </a:rPr>
              <a:t>ARCHIVELOG</a:t>
            </a:r>
            <a:r>
              <a:rPr lang="en-US" altLang="en-US" dirty="0"/>
              <a:t> mode or in </a:t>
            </a:r>
            <a:r>
              <a:rPr lang="en-US" altLang="en-US" dirty="0">
                <a:latin typeface="Courier New" panose="02070309020205020404" pitchFamily="49" charset="0"/>
              </a:rPr>
              <a:t>NOARCHIVELOG</a:t>
            </a:r>
            <a:r>
              <a:rPr lang="en-US" altLang="en-US" dirty="0"/>
              <a:t> mode.</a:t>
            </a:r>
          </a:p>
          <a:p>
            <a:pPr lvl="2"/>
            <a:r>
              <a:rPr lang="en-US" altLang="en-US" dirty="0"/>
              <a:t>In </a:t>
            </a:r>
            <a:r>
              <a:rPr lang="en-US" altLang="en-US" dirty="0">
                <a:latin typeface="Courier New" panose="02070309020205020404" pitchFamily="49" charset="0"/>
              </a:rPr>
              <a:t>NOARCHIVELOG</a:t>
            </a:r>
            <a:r>
              <a:rPr lang="en-US" altLang="en-US" dirty="0"/>
              <a:t> mode, the online redo log files are overwritten each time a log switch occurs. </a:t>
            </a:r>
          </a:p>
          <a:p>
            <a:pPr lvl="2"/>
            <a:r>
              <a:rPr lang="en-US" altLang="en-US" dirty="0"/>
              <a:t>In </a:t>
            </a:r>
            <a:r>
              <a:rPr lang="en-US" altLang="en-US" dirty="0">
                <a:latin typeface="Courier New" panose="02070309020205020404" pitchFamily="49" charset="0"/>
              </a:rPr>
              <a:t>ARCHIVELOG</a:t>
            </a:r>
            <a:r>
              <a:rPr lang="en-US" altLang="en-US" dirty="0"/>
              <a:t> mode, inactive groups of filled online redo log files must be archived before they can be used again.</a:t>
            </a:r>
          </a:p>
          <a:p>
            <a:pPr lvl="1">
              <a:lnSpc>
                <a:spcPct val="90000"/>
              </a:lnSpc>
            </a:pPr>
            <a:r>
              <a:rPr lang="en-US" altLang="en-US" b="1" dirty="0"/>
              <a:t>Note</a:t>
            </a:r>
            <a:endParaRPr lang="en-US" altLang="en-US" dirty="0"/>
          </a:p>
          <a:p>
            <a:pPr lvl="2"/>
            <a:r>
              <a:rPr lang="en-US" altLang="en-US" dirty="0">
                <a:latin typeface="Courier New" panose="02070309020205020404" pitchFamily="49" charset="0"/>
              </a:rPr>
              <a:t>ARCHIVELOG</a:t>
            </a:r>
            <a:r>
              <a:rPr lang="en-US" altLang="en-US" dirty="0"/>
              <a:t> mode is essential for most backup strategies.</a:t>
            </a:r>
          </a:p>
          <a:p>
            <a:pPr lvl="2"/>
            <a:r>
              <a:rPr lang="en-US" altLang="en-US" dirty="0"/>
              <a:t>If the archived redo log file destination fills up or cannot be written to, the database will eventually come to a halt. Remove archived redo log files from the archived redo log file destination and the database will resume operations.</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255A1E03-5915-4311-94BF-8D9FD60938D7}" type="slidenum">
              <a:rPr lang="en-US" altLang="en-US" smtClean="0"/>
              <a:t>11</a:t>
            </a:fld>
            <a:endParaRPr lang="en-US" altLang="en-US" dirty="0"/>
          </a:p>
        </p:txBody>
      </p:sp>
    </p:spTree>
    <p:extLst>
      <p:ext uri="{BB962C8B-B14F-4D97-AF65-F5344CB8AC3E}">
        <p14:creationId xmlns:p14="http://schemas.microsoft.com/office/powerpoint/2010/main" val="615197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Each archived redo log file must have a unique name to avoid overwriting older log files. Specify the naming format as shown in the slide. To help create unique file names, Oracle Database allows several wildcard characters in the name format:</a:t>
            </a:r>
          </a:p>
          <a:p>
            <a:pPr lvl="2"/>
            <a:r>
              <a:rPr lang="en-US" altLang="en-US" b="1" dirty="0">
                <a:latin typeface="Courier New" panose="02070309020205020404" pitchFamily="49" charset="0"/>
                <a:cs typeface="Courier New" panose="02070309020205020404" pitchFamily="49" charset="0"/>
              </a:rPr>
              <a:t>%s</a:t>
            </a:r>
            <a:r>
              <a:rPr lang="en-US" altLang="en-US" b="1" dirty="0"/>
              <a:t>:</a:t>
            </a:r>
            <a:r>
              <a:rPr lang="en-US" altLang="en-US" dirty="0"/>
              <a:t> Includes the log sequence number as part of the file name</a:t>
            </a:r>
          </a:p>
          <a:p>
            <a:pPr lvl="2"/>
            <a:r>
              <a:rPr lang="en-US" altLang="en-US" b="1" dirty="0">
                <a:latin typeface="Courier New" panose="02070309020205020404" pitchFamily="49" charset="0"/>
                <a:cs typeface="Courier New" panose="02070309020205020404" pitchFamily="49" charset="0"/>
              </a:rPr>
              <a:t>%t</a:t>
            </a:r>
            <a:r>
              <a:rPr lang="en-US" altLang="en-US" b="1" dirty="0"/>
              <a:t>:</a:t>
            </a:r>
            <a:r>
              <a:rPr lang="en-US" altLang="en-US" dirty="0"/>
              <a:t> Includes the thread number as part of the file name </a:t>
            </a:r>
          </a:p>
          <a:p>
            <a:pPr lvl="2"/>
            <a:r>
              <a:rPr lang="en-US" altLang="en-US" b="1" dirty="0">
                <a:latin typeface="Courier New" panose="02070309020205020404" pitchFamily="49" charset="0"/>
                <a:cs typeface="Courier New" panose="02070309020205020404" pitchFamily="49" charset="0"/>
              </a:rPr>
              <a:t>%r</a:t>
            </a:r>
            <a:r>
              <a:rPr lang="en-US" altLang="en-US" b="1" dirty="0"/>
              <a:t>:</a:t>
            </a:r>
            <a:r>
              <a:rPr lang="en-US" altLang="en-US" dirty="0"/>
              <a:t> Includes the resetlogs ID to ensure that the archive log file name remains unique (even after certain advanced recovery techniques that reset log sequence numbers)</a:t>
            </a:r>
          </a:p>
          <a:p>
            <a:pPr lvl="2"/>
            <a:r>
              <a:rPr lang="en-US" altLang="en-US" b="1" dirty="0">
                <a:latin typeface="Courier New" panose="02070309020205020404" pitchFamily="49" charset="0"/>
                <a:cs typeface="Courier New" panose="02070309020205020404" pitchFamily="49" charset="0"/>
              </a:rPr>
              <a:t>%d</a:t>
            </a:r>
            <a:r>
              <a:rPr lang="en-US" altLang="en-US" b="1" dirty="0"/>
              <a:t>:</a:t>
            </a:r>
            <a:r>
              <a:rPr lang="en-US" altLang="en-US" dirty="0"/>
              <a:t> Includes the database ID as part of the file name</a:t>
            </a:r>
          </a:p>
          <a:p>
            <a:pPr lvl="1"/>
            <a:r>
              <a:rPr lang="en-US" altLang="en-US" dirty="0"/>
              <a:t>The format should include </a:t>
            </a:r>
            <a:r>
              <a:rPr lang="en-US" altLang="en-US" dirty="0">
                <a:latin typeface="Courier New" panose="02070309020205020404" pitchFamily="49" charset="0"/>
                <a:cs typeface="Courier New" panose="02070309020205020404" pitchFamily="49" charset="0"/>
              </a:rPr>
              <a:t>%s</a:t>
            </a:r>
            <a:r>
              <a:rPr lang="en-US" altLang="en-US" dirty="0"/>
              <a:t>, </a:t>
            </a:r>
            <a:r>
              <a:rPr lang="en-US" altLang="en-US" dirty="0">
                <a:latin typeface="Courier New" panose="02070309020205020404" pitchFamily="49" charset="0"/>
                <a:cs typeface="Courier New" panose="02070309020205020404" pitchFamily="49" charset="0"/>
              </a:rPr>
              <a:t>%t</a:t>
            </a:r>
            <a:r>
              <a:rPr lang="en-US" altLang="en-US" dirty="0"/>
              <a:t>, and </a:t>
            </a:r>
            <a:r>
              <a:rPr lang="en-US" altLang="en-US" dirty="0">
                <a:latin typeface="Courier New" panose="02070309020205020404" pitchFamily="49" charset="0"/>
                <a:cs typeface="Courier New" panose="02070309020205020404" pitchFamily="49" charset="0"/>
              </a:rPr>
              <a:t>%r</a:t>
            </a:r>
            <a:r>
              <a:rPr lang="en-US" altLang="en-US" dirty="0"/>
              <a:t> as best practice (</a:t>
            </a:r>
            <a:r>
              <a:rPr lang="en-US" altLang="en-US" dirty="0">
                <a:latin typeface="Courier New" panose="02070309020205020404" pitchFamily="49" charset="0"/>
                <a:cs typeface="Courier New" panose="02070309020205020404" pitchFamily="49" charset="0"/>
              </a:rPr>
              <a:t>%d</a:t>
            </a:r>
            <a:r>
              <a:rPr lang="en-US" altLang="en-US" dirty="0">
                <a:cs typeface="Arial" panose="020B0604020202020204" pitchFamily="34" charset="0"/>
              </a:rPr>
              <a:t> </a:t>
            </a:r>
            <a:r>
              <a:rPr lang="en-US" altLang="en-US" dirty="0"/>
              <a:t>can also be included if multiple databases share the same archive log destination).</a:t>
            </a:r>
          </a:p>
          <a:p>
            <a:pPr lvl="1"/>
            <a:r>
              <a:rPr lang="en-US" altLang="en-US" dirty="0"/>
              <a:t>By default, if the fast recovery area is enabled, </a:t>
            </a:r>
            <a:r>
              <a:rPr lang="en-US" altLang="en-US" dirty="0">
                <a:latin typeface="Courier New" panose="02070309020205020404" pitchFamily="49" charset="0"/>
                <a:cs typeface="Courier New" panose="02070309020205020404" pitchFamily="49" charset="0"/>
              </a:rPr>
              <a:t>USE_DB_RECOVERY_FILE_DEST</a:t>
            </a:r>
            <a:r>
              <a:rPr lang="en-US" altLang="en-US" dirty="0"/>
              <a:t> is specified as an archived redo log file destination. Archived redo log files can be written to as many as 10 different destinations. Destinations may be local (a directory) or remote (an Oracle Net alias for a standby database). </a:t>
            </a:r>
          </a:p>
        </p:txBody>
      </p:sp>
      <p:sp>
        <p:nvSpPr>
          <p:cNvPr id="33795" name="Slide Image Placeholder 7"/>
          <p:cNvSpPr>
            <a:spLocks noGrp="1" noRot="1" noChangeAspect="1" noTextEdit="1"/>
          </p:cNvSpPr>
          <p:nvPr>
            <p:ph type="sldImg"/>
          </p:nvPr>
        </p:nvSpPr>
        <p:spPr>
          <a:ln/>
        </p:spPr>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08EBEE8B-C998-4777-A9F5-F43662702275}" type="slidenum">
              <a:rPr lang="en-US" altLang="en-US" smtClean="0"/>
              <a:t>12</a:t>
            </a:fld>
            <a:endParaRPr lang="en-US" altLang="en-US" dirty="0"/>
          </a:p>
        </p:txBody>
      </p:sp>
    </p:spTree>
    <p:extLst>
      <p:ext uri="{BB962C8B-B14F-4D97-AF65-F5344CB8AC3E}">
        <p14:creationId xmlns:p14="http://schemas.microsoft.com/office/powerpoint/2010/main" val="320270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Rot="1" noChangeAspect="1" noChangeArrowheads="1" noTextEdit="1"/>
          </p:cNvSpPr>
          <p:nvPr>
            <p:ph type="sldImg"/>
          </p:nvPr>
        </p:nvSpPr>
        <p:spPr>
          <a:ln/>
        </p:spPr>
      </p:sp>
      <p:sp>
        <p:nvSpPr>
          <p:cNvPr id="3584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Placing the database in </a:t>
            </a:r>
            <a:r>
              <a:rPr lang="en-US" altLang="en-US" dirty="0">
                <a:latin typeface="Courier New" panose="02070309020205020404" pitchFamily="49" charset="0"/>
              </a:rPr>
              <a:t>ARCHIVELOG</a:t>
            </a:r>
            <a:r>
              <a:rPr lang="en-US" altLang="en-US" dirty="0"/>
              <a:t> mode prevents redo logs from being overwritten until they have been archived.</a:t>
            </a:r>
          </a:p>
          <a:p>
            <a:pPr lvl="1" eaLnBrk="1" hangingPunct="1"/>
            <a:r>
              <a:rPr lang="en-US" altLang="en-US" dirty="0"/>
              <a:t>To issue the SQL command to put the database in </a:t>
            </a:r>
            <a:r>
              <a:rPr lang="en-US" altLang="en-US" dirty="0">
                <a:latin typeface="Courier New" panose="02070309020205020404" pitchFamily="49" charset="0"/>
              </a:rPr>
              <a:t>ARCHIVELOG</a:t>
            </a:r>
            <a:r>
              <a:rPr lang="en-US" altLang="en-US" dirty="0"/>
              <a:t> mode, the database must be in </a:t>
            </a:r>
            <a:r>
              <a:rPr lang="en-US" altLang="en-US" dirty="0">
                <a:latin typeface="Courier New" panose="02070309020205020404" pitchFamily="49" charset="0"/>
              </a:rPr>
              <a:t>MOUNT</a:t>
            </a:r>
            <a:r>
              <a:rPr lang="en-US" altLang="en-US" dirty="0"/>
              <a:t> mode. If the database is currently open, you must shut it down cleanly (not abort) and then mount it.</a:t>
            </a:r>
          </a:p>
          <a:p>
            <a:pPr lvl="1" eaLnBrk="1" hangingPunct="1"/>
            <a:r>
              <a:rPr lang="en-US" altLang="en-US" dirty="0"/>
              <a:t>With the database in </a:t>
            </a:r>
            <a:r>
              <a:rPr lang="en-US" altLang="en-US" dirty="0">
                <a:latin typeface="Courier New" panose="02070309020205020404" pitchFamily="49" charset="0"/>
              </a:rPr>
              <a:t>NOARCHIVELOG</a:t>
            </a:r>
            <a:r>
              <a:rPr lang="en-US" altLang="en-US" dirty="0"/>
              <a:t> mode (the default), recovery is possible only until the time of the last backup. All transactions made after that backup are lost.</a:t>
            </a:r>
          </a:p>
          <a:p>
            <a:pPr lvl="1" eaLnBrk="1" hangingPunct="1"/>
            <a:r>
              <a:rPr lang="en-US" altLang="en-US" dirty="0"/>
              <a:t>In </a:t>
            </a:r>
            <a:r>
              <a:rPr lang="en-US" altLang="en-US" dirty="0">
                <a:latin typeface="Courier New" panose="02070309020205020404" pitchFamily="49" charset="0"/>
              </a:rPr>
              <a:t>ARCHIVELOG</a:t>
            </a:r>
            <a:r>
              <a:rPr lang="en-US" altLang="en-US" dirty="0"/>
              <a:t> mode, recovery is possible until the time of the last commit. Most production databases are operated in </a:t>
            </a:r>
            <a:r>
              <a:rPr lang="en-US" altLang="en-US" dirty="0">
                <a:latin typeface="Courier New" panose="02070309020205020404" pitchFamily="49" charset="0"/>
              </a:rPr>
              <a:t>ARCHIVELOG</a:t>
            </a:r>
            <a:r>
              <a:rPr lang="en-US" altLang="en-US" dirty="0"/>
              <a:t> mode.</a:t>
            </a:r>
          </a:p>
          <a:p>
            <a:pPr lvl="1" eaLnBrk="1" hangingPunct="1"/>
            <a:r>
              <a:rPr lang="en-US" altLang="en-US" b="1" dirty="0"/>
              <a:t>Note:</a:t>
            </a:r>
            <a:r>
              <a:rPr lang="en-US" altLang="en-US" dirty="0"/>
              <a:t> Back up your database after switching to </a:t>
            </a:r>
            <a:r>
              <a:rPr lang="en-US" altLang="en-US" dirty="0">
                <a:latin typeface="Courier New" panose="02070309020205020404" pitchFamily="49" charset="0"/>
              </a:rPr>
              <a:t>ARCHIVELOG</a:t>
            </a:r>
            <a:r>
              <a:rPr lang="en-US" altLang="en-US" dirty="0"/>
              <a:t> mode because your database is recoverable only from the first backup taken in that mode.</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2A0493A8-573F-45A4-A480-D89FCC190CCC}" type="slidenum">
              <a:rPr lang="en-US" altLang="en-US" smtClean="0"/>
              <a:t>13</a:t>
            </a:fld>
            <a:endParaRPr lang="en-US" altLang="en-US" dirty="0"/>
          </a:p>
        </p:txBody>
      </p:sp>
    </p:spTree>
    <p:extLst>
      <p:ext uri="{BB962C8B-B14F-4D97-AF65-F5344CB8AC3E}">
        <p14:creationId xmlns:p14="http://schemas.microsoft.com/office/powerpoint/2010/main" val="41340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17 - </a:t>
            </a:r>
            <a:fld id="{6B9284AD-4F49-4563-A6A1-703ED46B9F51}" type="slidenum">
              <a:rPr lang="en-US" smtClean="0"/>
              <a:t>14</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17 - </a:t>
            </a:r>
            <a:fld id="{C6C778E1-05A0-4383-8F42-6A8A449FBEBE}" type="slidenum">
              <a:rPr lang="en-US" smtClean="0"/>
              <a:t>15</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17 - </a:t>
            </a:r>
            <a:fld id="{3FDBB262-E079-477B-9C64-1429B04E3033}"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5"/>
          <p:cNvSpPr>
            <a:spLocks noGrp="1" noRot="1" noChangeAspect="1" noTextEdit="1"/>
          </p:cNvSpPr>
          <p:nvPr>
            <p:ph type="sldImg"/>
          </p:nvPr>
        </p:nvSpPr>
        <p:spPr>
          <a:ln/>
        </p:spPr>
      </p:sp>
      <p:sp>
        <p:nvSpPr>
          <p:cNvPr id="2457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To provide the best protection for your data, you must:</a:t>
            </a:r>
          </a:p>
          <a:p>
            <a:pPr lvl="2"/>
            <a:r>
              <a:rPr lang="en-US" altLang="en-US" b="1" dirty="0"/>
              <a:t>Schedule regular backups: </a:t>
            </a:r>
            <a:r>
              <a:rPr lang="en-US" altLang="en-US" dirty="0"/>
              <a:t>Most media failures require that you restore the lost or damaged file from backup.</a:t>
            </a:r>
          </a:p>
          <a:p>
            <a:pPr lvl="2"/>
            <a:r>
              <a:rPr lang="en-US" altLang="en-US" b="1" dirty="0"/>
              <a:t>Multiplex control files: </a:t>
            </a:r>
            <a:r>
              <a:rPr lang="en-US" altLang="en-US" dirty="0"/>
              <a:t>All control files associated with a database are identical. Recovering from the loss of a single control file is not difficult; recovering from the loss of </a:t>
            </a:r>
            <a:r>
              <a:rPr lang="en-US" altLang="en-US" i="1" dirty="0"/>
              <a:t>all</a:t>
            </a:r>
            <a:r>
              <a:rPr lang="en-US" altLang="en-US" dirty="0"/>
              <a:t> control files is much more challenging. Guard against losing all control files by having at least two copies.</a:t>
            </a:r>
          </a:p>
          <a:p>
            <a:pPr lvl="2"/>
            <a:r>
              <a:rPr lang="en-US" altLang="en-US" b="1" dirty="0"/>
              <a:t>Multiplex redo log groups: </a:t>
            </a:r>
            <a:r>
              <a:rPr lang="en-US" altLang="en-US" dirty="0"/>
              <a:t>To recover from instance or media failure, redo log information is used to roll data files forward to the last committed transaction. If your redo log groups rely on a single redo log file, the loss of that file means that data is likely to be lost. Ensure that there are at least two copies of each redo log group; if possible, each copy should be under different disk controllers.</a:t>
            </a:r>
          </a:p>
          <a:p>
            <a:pPr lvl="2"/>
            <a:r>
              <a:rPr lang="en-US" altLang="en-US" b="1" dirty="0"/>
              <a:t>Retain archived copies of redo logs: </a:t>
            </a:r>
            <a:r>
              <a:rPr lang="en-US" altLang="en-US" dirty="0"/>
              <a:t>If a file is lost and restored from backup, the instance must apply redo information to bring that file up to the latest SCN contained in the control file. With the default setting, the database can overwrite redo information after it has been written to the data files. Your database can be configured to retain redo information in archived copies of the redo logs. This is known as placing the database in </a:t>
            </a:r>
            <a:r>
              <a:rPr lang="en-US" altLang="en-US" dirty="0">
                <a:latin typeface="Courier New" panose="02070309020205020404" pitchFamily="49" charset="0"/>
              </a:rPr>
              <a:t>ARCHIVELOG</a:t>
            </a:r>
            <a:r>
              <a:rPr lang="en-US" altLang="en-US" dirty="0"/>
              <a:t> mode.</a:t>
            </a:r>
          </a:p>
          <a:p>
            <a:pPr lvl="1">
              <a:spcBef>
                <a:spcPts val="200"/>
              </a:spcBef>
            </a:pPr>
            <a:r>
              <a:rPr lang="en-US" altLang="en-US" dirty="0"/>
              <a:t>You can perform configuration tasks in Enterprise Manager Cloud Control or by using the SQL command line.</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CA2BB3E9-8029-4B4E-B7A8-3B975F7F633C}" type="slidenum">
              <a:rPr lang="en-US" altLang="en-US" smtClean="0"/>
              <a:t>3</a:t>
            </a:fld>
            <a:endParaRPr lang="en-US" altLang="en-US" dirty="0"/>
          </a:p>
        </p:txBody>
      </p:sp>
    </p:spTree>
    <p:extLst>
      <p:ext uri="{BB962C8B-B14F-4D97-AF65-F5344CB8AC3E}">
        <p14:creationId xmlns:p14="http://schemas.microsoft.com/office/powerpoint/2010/main" val="128212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Rot="1" noChangeAspect="1" noChangeArrowheads="1" noTextEdit="1"/>
          </p:cNvSpPr>
          <p:nvPr>
            <p:ph type="sldImg"/>
          </p:nvPr>
        </p:nvSpPr>
        <p:spPr>
          <a:ln/>
        </p:spPr>
      </p:sp>
      <p:sp>
        <p:nvSpPr>
          <p:cNvPr id="2560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fast recovery area is space that is set aside on disk to contain archived logs, backups, flashback logs, multiplexed control files, and multiplexed redo logs. A fast recovery area simplifies backup storage management and is strongly recommended. You should place the fast recovery area on storage space that is separate from the location of your database data files, primary online log files, and control file.</a:t>
            </a:r>
          </a:p>
          <a:p>
            <a:pPr lvl="1"/>
            <a:r>
              <a:rPr lang="en-US" altLang="en-US" dirty="0"/>
              <a:t>The amount of disk space to allocate for the fast recovery area depends on the size and activity levels of your database. As a general rule, the larger the fast recovery area, the more useful it is. Ideally, the fast recovery area should be large enough for copies of your data and control files and for flashback, online redo, and archived logs needed to recover the database with the backups kept based on the retention policy. In short, the fast recovery area should be at least twice the size of the database so that it can hold one backup and several archived logs.</a:t>
            </a:r>
          </a:p>
          <a:p>
            <a:pPr lvl="1"/>
            <a:r>
              <a:rPr lang="en-US" altLang="en-US" dirty="0"/>
              <a:t>Space management in the fast recovery area is governed by a backup retention policy. A retention policy determines when files are obsolete, which means that they are no longer needed to meet your data recovery objectives. The Oracle Database server automatically manages this storage by deleting files that are no longer needed.</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7D8D7B6B-1C50-4FA3-B69A-88C50F92E7A4}" type="slidenum">
              <a:rPr lang="en-US" altLang="en-US" smtClean="0"/>
              <a:t>4</a:t>
            </a:fld>
            <a:endParaRPr lang="en-US" altLang="en-US" dirty="0"/>
          </a:p>
        </p:txBody>
      </p:sp>
    </p:spTree>
    <p:extLst>
      <p:ext uri="{BB962C8B-B14F-4D97-AF65-F5344CB8AC3E}">
        <p14:creationId xmlns:p14="http://schemas.microsoft.com/office/powerpoint/2010/main" val="80849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5"/>
          <p:cNvSpPr>
            <a:spLocks noGrp="1" noRot="1" noChangeAspect="1" noTextEdit="1"/>
          </p:cNvSpPr>
          <p:nvPr>
            <p:ph type="sldImg"/>
          </p:nvPr>
        </p:nvSpPr>
        <p:spPr>
          <a:ln/>
        </p:spPr>
      </p:sp>
      <p:sp>
        <p:nvSpPr>
          <p:cNvPr id="2662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If you have configured your archived logs to be written to this location, it is important to monitor this space to ensure that it does not reach its capacity. If the instance is unable to create an archived log because of lack of space, it pauses until the administrator corrects the situation.</a:t>
            </a:r>
          </a:p>
          <a:p>
            <a:pPr lvl="1"/>
            <a:r>
              <a:rPr lang="en-US" altLang="en-US" dirty="0"/>
              <a:t>You can use the </a:t>
            </a:r>
            <a:r>
              <a:rPr lang="en-US" altLang="en-US" dirty="0">
                <a:latin typeface="Courier New" panose="02070309020205020404" pitchFamily="49" charset="0"/>
                <a:cs typeface="Courier New" panose="02070309020205020404" pitchFamily="49" charset="0"/>
              </a:rPr>
              <a:t>V$RECOVERY_FILE_DEST</a:t>
            </a:r>
            <a:r>
              <a:rPr lang="en-US" altLang="en-US" dirty="0"/>
              <a:t> and </a:t>
            </a:r>
            <a:r>
              <a:rPr lang="en-US" altLang="en-US" dirty="0">
                <a:latin typeface="Courier New" panose="02070309020205020404" pitchFamily="49" charset="0"/>
                <a:cs typeface="Courier New" panose="02070309020205020404" pitchFamily="49" charset="0"/>
              </a:rPr>
              <a:t>V$RECOVERY_AREA_USAGE</a:t>
            </a:r>
            <a:r>
              <a:rPr lang="en-US" altLang="en-US" dirty="0"/>
              <a:t> views to determine whether you have allocated enough space for your fast recovery area.</a:t>
            </a:r>
          </a:p>
          <a:p>
            <a:pPr lvl="1"/>
            <a:r>
              <a:rPr lang="en-US" altLang="en-US" dirty="0"/>
              <a:t>The retention time determines when files are obsolete (that is, when they are no longer needed to meet your data recovery objectives). The Oracle Database server automatically manages this storage, deleting files that are no longer needed. You can back up the recovery area so that Oracle Recovery Manager (RMAN) can fail over to other archived redo log destinations if the archived redo log in the fast recovery area is inaccessible or corrupted. </a:t>
            </a:r>
          </a:p>
          <a:p>
            <a:pPr lvl="1"/>
            <a:r>
              <a:rPr lang="en-US" altLang="en-US" dirty="0"/>
              <a:t>Periodically copying backups to tape frees space in the fast recovery area for other files, but retrieving files from tape causes longer database restoration and recovery times.</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22CB80EC-FB11-4D16-A3CE-A57D2B1155C0}" type="slidenum">
              <a:rPr lang="en-US" altLang="en-US" smtClean="0"/>
              <a:t>5</a:t>
            </a:fld>
            <a:endParaRPr lang="en-US" altLang="en-US" dirty="0"/>
          </a:p>
        </p:txBody>
      </p:sp>
    </p:spTree>
    <p:extLst>
      <p:ext uri="{BB962C8B-B14F-4D97-AF65-F5344CB8AC3E}">
        <p14:creationId xmlns:p14="http://schemas.microsoft.com/office/powerpoint/2010/main" val="893819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5"/>
          <p:cNvSpPr>
            <a:spLocks noGrp="1" noRot="1" noChangeAspect="1" noTextEdit="1"/>
          </p:cNvSpPr>
          <p:nvPr>
            <p:ph type="sldImg"/>
          </p:nvPr>
        </p:nvSpPr>
        <p:spPr>
          <a:ln/>
        </p:spPr>
      </p:sp>
      <p:sp>
        <p:nvSpPr>
          <p:cNvPr id="2765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control file is a small binary file that describes the structure of the database. It must be available for writing by the Oracle server whenever the database is mounted or opened. Without this file, the database cannot be mounted, and recovery or re-creation of the control file is required. Your database should have a minimum of two control files on different storage devices to minimize the impact of a loss of one control file.</a:t>
            </a:r>
          </a:p>
          <a:p>
            <a:pPr lvl="1"/>
            <a:r>
              <a:rPr lang="en-US" altLang="en-US" dirty="0"/>
              <a:t>The loss of a single control file causes the instance to fail because all control files must be available at all times. However, recovery can be a simple matter of copying one of the other control files. The loss of all control files is slightly more difficult to recover from but is not usually catastrophic.</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272A8709-D9AB-4CD2-BF1D-30B8B7A1C46F}" type="slidenum">
              <a:rPr lang="en-US" altLang="en-US" smtClean="0"/>
              <a:t>6</a:t>
            </a:fld>
            <a:endParaRPr lang="en-US" altLang="en-US" dirty="0"/>
          </a:p>
        </p:txBody>
      </p:sp>
    </p:spTree>
    <p:extLst>
      <p:ext uri="{BB962C8B-B14F-4D97-AF65-F5344CB8AC3E}">
        <p14:creationId xmlns:p14="http://schemas.microsoft.com/office/powerpoint/2010/main" val="2089790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17 - </a:t>
            </a:r>
            <a:fld id="{1DBD244C-F3D9-4623-BB1C-9D0C720908E4}" type="slidenum">
              <a:rPr lang="en-US" altLang="en-US" smtClean="0"/>
              <a:t>7</a:t>
            </a:fld>
            <a:endParaRPr lang="en-US" altLang="en-US" dirty="0"/>
          </a:p>
        </p:txBody>
      </p:sp>
      <p:sp>
        <p:nvSpPr>
          <p:cNvPr id="4" name="Notes Placeholder 3"/>
          <p:cNvSpPr>
            <a:spLocks noGrp="1"/>
          </p:cNvSpPr>
          <p:nvPr>
            <p:ph type="body" idx="1"/>
          </p:nvPr>
        </p:nvSpPr>
        <p:spPr>
          <a:xfrm>
            <a:off x="292608" y="373856"/>
            <a:ext cx="6400800" cy="8267224"/>
          </a:xfrm>
        </p:spPr>
        <p:txBody>
          <a:bodyPr/>
          <a:lstStyle/>
          <a:p>
            <a:pPr lvl="1"/>
            <a:r>
              <a:rPr lang="en-US" altLang="en-US" b="1" dirty="0"/>
              <a:t>Adding a Control File</a:t>
            </a:r>
          </a:p>
          <a:p>
            <a:pPr lvl="1"/>
            <a:r>
              <a:rPr lang="en-US" altLang="en-US" dirty="0"/>
              <a:t>In a database using regular file system storage, adding a control file is a manual operation: </a:t>
            </a:r>
          </a:p>
          <a:p>
            <a:pPr lvl="2">
              <a:buNone/>
            </a:pPr>
            <a:r>
              <a:rPr lang="en-US" altLang="en-US" dirty="0"/>
              <a:t>1.	Alter the SPFILE with the following command specifying the appropriate location of your files: </a:t>
            </a:r>
          </a:p>
          <a:p>
            <a:pPr lvl="4"/>
            <a:r>
              <a:rPr lang="en-US" altLang="en-US" dirty="0"/>
              <a:t>	ALTER SYSTEM SET control_files = </a:t>
            </a:r>
            <a:br>
              <a:rPr lang="en-US" altLang="en-US" dirty="0"/>
            </a:br>
            <a:r>
              <a:rPr lang="en-US" altLang="en-US" dirty="0"/>
              <a:t>	'/u01/app/oracle/oradata/orcl/control01.ctl' , </a:t>
            </a:r>
            <a:br>
              <a:rPr lang="en-US" altLang="en-US" dirty="0"/>
            </a:br>
            <a:r>
              <a:rPr lang="en-US" altLang="en-US" dirty="0"/>
              <a:t>	'/u02/app/oracle/oradata/orcl/control02.ctl' , </a:t>
            </a:r>
            <a:br>
              <a:rPr lang="en-US" altLang="en-US" dirty="0"/>
            </a:br>
            <a:r>
              <a:rPr lang="en-US" altLang="en-US" dirty="0"/>
              <a:t>	'/u03/app/oracle/oradata/orcl/control03.ctl' SCOPE=SPFILE; </a:t>
            </a:r>
          </a:p>
          <a:p>
            <a:pPr lvl="2">
              <a:buNone/>
            </a:pPr>
            <a:r>
              <a:rPr lang="en-US" altLang="en-US" dirty="0"/>
              <a:t>2.	Shut down the database instance.</a:t>
            </a:r>
          </a:p>
          <a:p>
            <a:pPr lvl="2">
              <a:buNone/>
            </a:pPr>
            <a:r>
              <a:rPr lang="en-US" altLang="en-US" dirty="0"/>
              <a:t>3.	Use an operating system command to copy an existing control file to the location you select for your new file.</a:t>
            </a:r>
          </a:p>
          <a:p>
            <a:pPr lvl="2">
              <a:buNone/>
            </a:pPr>
            <a:r>
              <a:rPr lang="en-US" altLang="en-US" dirty="0"/>
              <a:t>4.	Open the database.</a:t>
            </a:r>
          </a:p>
          <a:p>
            <a:pPr lvl="1"/>
            <a:r>
              <a:rPr lang="en-US" altLang="en-US" dirty="0"/>
              <a:t>If you are using ASM as your storage technique, then as long as you have two control files, one in each disk group (such as +DATA and +FRA), you should not require further multiplexing. In a database using Oracle Managed Files (OMF)—such as a database using ASM storage—all additional control files must be created as part of a recovery process using RMAN (or through Enterprise Manager).</a:t>
            </a:r>
          </a:p>
        </p:txBody>
      </p:sp>
    </p:spTree>
    <p:extLst>
      <p:ext uri="{BB962C8B-B14F-4D97-AF65-F5344CB8AC3E}">
        <p14:creationId xmlns:p14="http://schemas.microsoft.com/office/powerpoint/2010/main" val="789957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5"/>
          <p:cNvSpPr>
            <a:spLocks noGrp="1" noRot="1" noChangeAspect="1" noTextEdit="1"/>
          </p:cNvSpPr>
          <p:nvPr>
            <p:ph type="sldImg"/>
          </p:nvPr>
        </p:nvSpPr>
        <p:spPr>
          <a:ln/>
        </p:spPr>
      </p:sp>
      <p:sp>
        <p:nvSpPr>
          <p:cNvPr id="296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Redo log groups are made up of one or more redo log files. Each log file in a group is a duplicate of the others. Oracle Corporation recommends that redo log groups have at least two files per group. If you are using file system storage, then each member should be distributed on separate disks or controllers so that no single equipment failure impacts an entire log group. If you are using ASM storage, then each member should be in a separate disk group, such as +DATA and +FRA.</a:t>
            </a:r>
          </a:p>
          <a:p>
            <a:pPr lvl="1"/>
            <a:r>
              <a:rPr lang="en-US" altLang="en-US" dirty="0"/>
              <a:t>The loss of an entire current log group is one of the most serious media failures because it can result in loss of data. The loss of a single member of a multiple-member log group is trivial and does not affect database operation (other than causing an alert to be published in the alert log). Recovery from the loss of an entire log group requires advanced recovery techniques and is discussed in the course titled </a:t>
            </a:r>
            <a:r>
              <a:rPr lang="en-US" altLang="en-US" i="1" dirty="0"/>
              <a:t>Oracle Database </a:t>
            </a:r>
            <a:r>
              <a:rPr lang="en-US" altLang="en-US" i="1" dirty="0" smtClean="0"/>
              <a:t>19c: </a:t>
            </a:r>
            <a:r>
              <a:rPr lang="en-US" altLang="en-US" i="1" dirty="0"/>
              <a:t>Backup and Recovery Workshop</a:t>
            </a:r>
            <a:r>
              <a:rPr lang="en-US" altLang="en-US" dirty="0"/>
              <a:t>.</a:t>
            </a:r>
          </a:p>
          <a:p>
            <a:pPr lvl="1"/>
            <a:r>
              <a:rPr lang="en-US" altLang="en-US" dirty="0"/>
              <a:t>Remember that multiplexing redo logs may heavily influence database performance because a commit cannot complete until the transaction information has been written to the logs. You must place your redo log files on your fastest disks served by your fastest controllers. If possible, do not place any other database files on the same disks as your redo log files (unless you are using ASM). Because only one group is written to at a given time, there is no performance impact in having members from several groups on the same disk.</a:t>
            </a:r>
          </a:p>
          <a:p>
            <a:pPr lvl="1"/>
            <a:r>
              <a:rPr lang="en-US" altLang="en-US" dirty="0"/>
              <a:t>For information on file placement in a Database Cloud Service database deployment, see “Characteristics of a Newly Created Deployment” in </a:t>
            </a:r>
            <a:r>
              <a:rPr lang="en-US" altLang="en-US" i="1" dirty="0"/>
              <a:t>Administering Oracle Database Cloud Service</a:t>
            </a:r>
            <a:r>
              <a:rPr lang="en-US" altLang="en-US" dirty="0"/>
              <a:t>.</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36F5199C-F702-4464-B0A2-EC4165C0E744}" type="slidenum">
              <a:rPr lang="en-US" altLang="en-US" smtClean="0"/>
              <a:t>8</a:t>
            </a:fld>
            <a:endParaRPr lang="en-US" altLang="en-US" dirty="0"/>
          </a:p>
        </p:txBody>
      </p:sp>
    </p:spTree>
    <p:extLst>
      <p:ext uri="{BB962C8B-B14F-4D97-AF65-F5344CB8AC3E}">
        <p14:creationId xmlns:p14="http://schemas.microsoft.com/office/powerpoint/2010/main" val="3394347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5"/>
          <p:cNvSpPr>
            <a:spLocks noGrp="1" noRot="1" noChangeAspect="1" noTextEdit="1"/>
          </p:cNvSpPr>
          <p:nvPr>
            <p:ph type="sldImg"/>
          </p:nvPr>
        </p:nvSpPr>
        <p:spPr>
          <a:ln/>
        </p:spPr>
      </p:sp>
      <p:sp>
        <p:nvSpPr>
          <p:cNvPr id="3072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multiplex your redo log by adding a member to an existing log group. To add a member to a redo log group (with open database and no impact on user performance), perform the following steps in Enterprise Manager Database Express:</a:t>
            </a:r>
          </a:p>
          <a:p>
            <a:pPr lvl="2">
              <a:buFont typeface="Times New Roman" panose="02020603050405020304" pitchFamily="18" charset="0"/>
              <a:buNone/>
            </a:pPr>
            <a:r>
              <a:rPr lang="en-US" altLang="en-US" dirty="0"/>
              <a:t>1. 	Select Storage &gt; Redo Log Groups.</a:t>
            </a:r>
          </a:p>
          <a:p>
            <a:pPr lvl="2">
              <a:buFont typeface="Times New Roman" panose="02020603050405020304" pitchFamily="18" charset="0"/>
              <a:buNone/>
            </a:pPr>
            <a:r>
              <a:rPr lang="en-US" altLang="en-US" dirty="0"/>
              <a:t>2. 	Select a group and click Add Member.</a:t>
            </a:r>
          </a:p>
          <a:p>
            <a:pPr lvl="2">
              <a:buFont typeface="Times New Roman" panose="02020603050405020304" pitchFamily="18" charset="0"/>
              <a:buNone/>
            </a:pPr>
            <a:r>
              <a:rPr lang="en-US" altLang="en-US" dirty="0"/>
              <a:t>3. 	The Add Member page appears.</a:t>
            </a:r>
          </a:p>
          <a:p>
            <a:pPr lvl="2">
              <a:buFont typeface="Times New Roman" panose="02020603050405020304" pitchFamily="18" charset="0"/>
              <a:buNone/>
            </a:pPr>
            <a:r>
              <a:rPr lang="en-US" altLang="en-US" dirty="0"/>
              <a:t>4. 	For File System storage, enter the file name and the file directory. Click OK. </a:t>
            </a:r>
          </a:p>
          <a:p>
            <a:pPr lvl="1"/>
            <a:r>
              <a:rPr lang="en-US" altLang="en-US" dirty="0"/>
              <a:t>Repeat these steps for every existing group that you want to multiplex. </a:t>
            </a:r>
          </a:p>
          <a:p>
            <a:pPr lvl="1"/>
            <a:r>
              <a:rPr lang="en-US" altLang="en-US" dirty="0"/>
              <a:t>When you add the redo log member to a group, the member’s status is marked as </a:t>
            </a:r>
            <a:r>
              <a:rPr lang="en-US" altLang="en-US" dirty="0">
                <a:latin typeface="Courier New" panose="02070309020205020404" pitchFamily="49" charset="0"/>
                <a:cs typeface="Courier New" panose="02070309020205020404" pitchFamily="49" charset="0"/>
              </a:rPr>
              <a:t>INVALID</a:t>
            </a:r>
            <a:r>
              <a:rPr lang="en-US" altLang="en-US" dirty="0"/>
              <a:t> (as can be seen in the </a:t>
            </a:r>
            <a:r>
              <a:rPr lang="en-US" altLang="en-US" dirty="0">
                <a:latin typeface="Courier New" panose="02070309020205020404" pitchFamily="49" charset="0"/>
              </a:rPr>
              <a:t>V$LOGFILE</a:t>
            </a:r>
            <a:r>
              <a:rPr lang="en-US" altLang="en-US" dirty="0"/>
              <a:t> view). This is the expected state because the new member of the group has not yet been written to. When a log switch occurs and the group containing the new member becomes </a:t>
            </a:r>
            <a:r>
              <a:rPr lang="en-US" altLang="en-US" dirty="0">
                <a:latin typeface="Courier New" panose="02070309020205020404" pitchFamily="49" charset="0"/>
                <a:cs typeface="Courier New" panose="02070309020205020404" pitchFamily="49" charset="0"/>
              </a:rPr>
              <a:t>CURRENT</a:t>
            </a:r>
            <a:r>
              <a:rPr lang="en-US" altLang="en-US" dirty="0"/>
              <a:t>, the member’s status changes to null.</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1053FE4F-1DBA-44ED-8981-660EEBE368DC}" type="slidenum">
              <a:rPr lang="en-US" altLang="en-US" smtClean="0"/>
              <a:t>9</a:t>
            </a:fld>
            <a:endParaRPr lang="en-US" altLang="en-US" dirty="0"/>
          </a:p>
        </p:txBody>
      </p:sp>
    </p:spTree>
    <p:extLst>
      <p:ext uri="{BB962C8B-B14F-4D97-AF65-F5344CB8AC3E}">
        <p14:creationId xmlns:p14="http://schemas.microsoft.com/office/powerpoint/2010/main" val="980402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E015E172-2902-4EC4-9B78-3BEED494569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40305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E015E172-2902-4EC4-9B78-3BEED494569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288182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E015E172-2902-4EC4-9B78-3BEED494569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118028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E015E172-2902-4EC4-9B78-3BEED494569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257651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5E172-2902-4EC4-9B78-3BEED494569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79296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E015E172-2902-4EC4-9B78-3BEED4945693}"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381214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E015E172-2902-4EC4-9B78-3BEED4945693}"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46262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E015E172-2902-4EC4-9B78-3BEED4945693}"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402256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5E172-2902-4EC4-9B78-3BEED4945693}"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27597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5E172-2902-4EC4-9B78-3BEED4945693}"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311880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5E172-2902-4EC4-9B78-3BEED4945693}"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180388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5E172-2902-4EC4-9B78-3BEED4945693}"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DC890-C782-45EC-BC86-5E2D016E8486}" type="slidenum">
              <a:rPr lang="" smtClean="0"/>
              <a:t>‹#›</a:t>
            </a:fld>
            <a:endParaRPr lang=""/>
          </a:p>
        </p:txBody>
      </p:sp>
    </p:spTree>
    <p:extLst>
      <p:ext uri="{BB962C8B-B14F-4D97-AF65-F5344CB8AC3E}">
        <p14:creationId xmlns:p14="http://schemas.microsoft.com/office/powerpoint/2010/main" val="173877836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2819400"/>
            <a:ext cx="10512862" cy="1325563"/>
          </a:xfrm>
        </p:spPr>
        <p:txBody>
          <a:bodyPr/>
          <a:lstStyle/>
          <a:p>
            <a:r>
              <a:rPr lang="en-US" dirty="0"/>
              <a:t>Backup and Recovery Configuration</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5713412" y="884856"/>
            <a:ext cx="5943600" cy="5156023"/>
            <a:chOff x="761209" y="855663"/>
            <a:chExt cx="5485646" cy="3336997"/>
          </a:xfrm>
        </p:grpSpPr>
        <p:sp>
          <p:nvSpPr>
            <p:cNvPr id="41" name="Freeform 40"/>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2" name="Rounded Rectangle 41"/>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3314" name="Rectangle 2"/>
          <p:cNvSpPr>
            <a:spLocks noGrp="1" noChangeArrowheads="1"/>
          </p:cNvSpPr>
          <p:nvPr>
            <p:ph type="title"/>
          </p:nvPr>
        </p:nvSpPr>
        <p:spPr>
          <a:xfrm>
            <a:off x="531812" y="98960"/>
            <a:ext cx="9931550" cy="609888"/>
          </a:xfrm>
        </p:spPr>
        <p:txBody>
          <a:bodyPr>
            <a:normAutofit fontScale="90000"/>
          </a:bodyPr>
          <a:lstStyle/>
          <a:p>
            <a:pPr eaLnBrk="1" hangingPunct="1"/>
            <a:r>
              <a:rPr lang="en-US" altLang="en-US" dirty="0"/>
              <a:t>Creating Archived Redo Log Files</a:t>
            </a:r>
          </a:p>
        </p:txBody>
      </p:sp>
      <p:sp>
        <p:nvSpPr>
          <p:cNvPr id="13315" name="Rectangle 3"/>
          <p:cNvSpPr>
            <a:spLocks noGrp="1" noChangeArrowheads="1"/>
          </p:cNvSpPr>
          <p:nvPr>
            <p:ph idx="1"/>
          </p:nvPr>
        </p:nvSpPr>
        <p:spPr>
          <a:xfrm>
            <a:off x="622139" y="1242485"/>
            <a:ext cx="4938874" cy="3288928"/>
          </a:xfrm>
        </p:spPr>
        <p:txBody>
          <a:bodyPr>
            <a:normAutofit fontScale="92500" lnSpcReduction="10000"/>
          </a:bodyPr>
          <a:lstStyle/>
          <a:p>
            <a:pPr eaLnBrk="1" hangingPunct="1"/>
            <a:r>
              <a:rPr lang="en-US" altLang="en-US" dirty="0"/>
              <a:t>To preserve redo information, create archived copies of redo log files by performing the following steps:</a:t>
            </a:r>
          </a:p>
          <a:p>
            <a:pPr lvl="1" eaLnBrk="1" hangingPunct="1">
              <a:buFont typeface="Arial" panose="020B0604020202020204" pitchFamily="34" charset="0"/>
              <a:buAutoNum type="arabicPeriod"/>
            </a:pPr>
            <a:r>
              <a:rPr lang="en-US" altLang="en-US" dirty="0"/>
              <a:t>Specify the archived redo log file-naming convention.</a:t>
            </a:r>
          </a:p>
          <a:p>
            <a:pPr lvl="1" eaLnBrk="1" hangingPunct="1">
              <a:buFont typeface="Arial" panose="020B0604020202020204" pitchFamily="34" charset="0"/>
              <a:buAutoNum type="arabicPeriod"/>
            </a:pPr>
            <a:r>
              <a:rPr lang="en-US" altLang="en-US" dirty="0"/>
              <a:t>Specify one or more archived redo log file locations. </a:t>
            </a:r>
          </a:p>
          <a:p>
            <a:pPr lvl="1" eaLnBrk="1" hangingPunct="1">
              <a:buFont typeface="Arial" panose="020B0604020202020204" pitchFamily="34" charset="0"/>
              <a:buAutoNum type="arabicPeriod"/>
            </a:pPr>
            <a:r>
              <a:rPr lang="en-US" altLang="en-US" dirty="0"/>
              <a:t>Place the database in </a:t>
            </a:r>
            <a:r>
              <a:rPr lang="en-US" altLang="en-US" dirty="0">
                <a:latin typeface="Courier New" panose="02070309020205020404" pitchFamily="49" charset="0"/>
              </a:rPr>
              <a:t>ARCHIVELOG</a:t>
            </a:r>
            <a:r>
              <a:rPr lang="en-US" altLang="en-US" dirty="0"/>
              <a:t> mode.</a:t>
            </a:r>
          </a:p>
        </p:txBody>
      </p:sp>
      <p:grpSp>
        <p:nvGrpSpPr>
          <p:cNvPr id="2" name="Group 1"/>
          <p:cNvGrpSpPr/>
          <p:nvPr/>
        </p:nvGrpSpPr>
        <p:grpSpPr>
          <a:xfrm>
            <a:off x="6180504" y="1295400"/>
            <a:ext cx="5035297" cy="4193886"/>
            <a:chOff x="2360613" y="1641476"/>
            <a:chExt cx="5821362" cy="4613275"/>
          </a:xfrm>
        </p:grpSpPr>
        <p:grpSp>
          <p:nvGrpSpPr>
            <p:cNvPr id="13316" name="Group 4"/>
            <p:cNvGrpSpPr>
              <a:grpSpLocks/>
            </p:cNvGrpSpPr>
            <p:nvPr/>
          </p:nvGrpSpPr>
          <p:grpSpPr bwMode="auto">
            <a:xfrm>
              <a:off x="3392487" y="4759325"/>
              <a:ext cx="1149350" cy="958850"/>
              <a:chOff x="4032" y="3072"/>
              <a:chExt cx="724" cy="604"/>
            </a:xfrm>
          </p:grpSpPr>
          <p:grpSp>
            <p:nvGrpSpPr>
              <p:cNvPr id="13339" name="Group 5"/>
              <p:cNvGrpSpPr>
                <a:grpSpLocks/>
              </p:cNvGrpSpPr>
              <p:nvPr/>
            </p:nvGrpSpPr>
            <p:grpSpPr bwMode="auto">
              <a:xfrm>
                <a:off x="4032" y="3072"/>
                <a:ext cx="532" cy="412"/>
                <a:chOff x="960" y="684"/>
                <a:chExt cx="532" cy="412"/>
              </a:xfrm>
            </p:grpSpPr>
            <p:sp>
              <p:nvSpPr>
                <p:cNvPr id="13348" name="Rectangle 6"/>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9" name="Oval 7"/>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50" name="Oval 8"/>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3340" name="Group 9"/>
              <p:cNvGrpSpPr>
                <a:grpSpLocks/>
              </p:cNvGrpSpPr>
              <p:nvPr/>
            </p:nvGrpSpPr>
            <p:grpSpPr bwMode="auto">
              <a:xfrm>
                <a:off x="4121" y="3168"/>
                <a:ext cx="532" cy="412"/>
                <a:chOff x="960" y="684"/>
                <a:chExt cx="532" cy="412"/>
              </a:xfrm>
            </p:grpSpPr>
            <p:sp>
              <p:nvSpPr>
                <p:cNvPr id="13345" name="Rectangle 10"/>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6" name="Oval 11"/>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7" name="Oval 12"/>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3341" name="Group 13"/>
              <p:cNvGrpSpPr>
                <a:grpSpLocks/>
              </p:cNvGrpSpPr>
              <p:nvPr/>
            </p:nvGrpSpPr>
            <p:grpSpPr bwMode="auto">
              <a:xfrm>
                <a:off x="4224" y="3264"/>
                <a:ext cx="532" cy="412"/>
                <a:chOff x="960" y="684"/>
                <a:chExt cx="532" cy="412"/>
              </a:xfrm>
            </p:grpSpPr>
            <p:sp>
              <p:nvSpPr>
                <p:cNvPr id="13342" name="Rectangle 1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3" name="Oval 1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4" name="Oval 1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3317" name="Rectangle 17"/>
            <p:cNvSpPr>
              <a:spLocks noChangeArrowheads="1"/>
            </p:cNvSpPr>
            <p:nvPr/>
          </p:nvSpPr>
          <p:spPr bwMode="blackWhite">
            <a:xfrm>
              <a:off x="5180012" y="4906963"/>
              <a:ext cx="920750" cy="862012"/>
            </a:xfrm>
            <a:prstGeom prst="rect">
              <a:avLst/>
            </a:prstGeom>
            <a:solidFill>
              <a:srgbClr val="CCCCCC"/>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a:solidFill>
                    <a:srgbClr val="000000"/>
                  </a:solidFill>
                </a:rPr>
                <a:t>Archiver</a:t>
              </a:r>
            </a:p>
            <a:p>
              <a:pPr algn="ctr"/>
              <a:r>
                <a:rPr lang="en-US" altLang="en-US" sz="1600" dirty="0">
                  <a:solidFill>
                    <a:srgbClr val="000000"/>
                  </a:solidFill>
                </a:rPr>
                <a:t>(ARC</a:t>
              </a:r>
              <a:r>
                <a:rPr lang="en-US" altLang="en-US" sz="1600" i="1" dirty="0">
                  <a:solidFill>
                    <a:srgbClr val="000000"/>
                  </a:solidFill>
                </a:rPr>
                <a:t>n</a:t>
              </a:r>
              <a:r>
                <a:rPr lang="en-US" altLang="en-US" sz="1600" dirty="0">
                  <a:solidFill>
                    <a:srgbClr val="000000"/>
                  </a:solidFill>
                </a:rPr>
                <a:t>)</a:t>
              </a:r>
            </a:p>
          </p:txBody>
        </p:sp>
        <p:sp>
          <p:nvSpPr>
            <p:cNvPr id="13318" name="Line 18"/>
            <p:cNvSpPr>
              <a:spLocks noChangeShapeType="1"/>
            </p:cNvSpPr>
            <p:nvPr/>
          </p:nvSpPr>
          <p:spPr bwMode="auto">
            <a:xfrm>
              <a:off x="4627562" y="5337175"/>
              <a:ext cx="527050"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3319" name="Group 19"/>
            <p:cNvGrpSpPr>
              <a:grpSpLocks/>
            </p:cNvGrpSpPr>
            <p:nvPr/>
          </p:nvGrpSpPr>
          <p:grpSpPr bwMode="auto">
            <a:xfrm>
              <a:off x="6821488" y="4805363"/>
              <a:ext cx="1160463" cy="958850"/>
              <a:chOff x="3648" y="3312"/>
              <a:chExt cx="731" cy="604"/>
            </a:xfrm>
          </p:grpSpPr>
          <p:grpSp>
            <p:nvGrpSpPr>
              <p:cNvPr id="13327" name="Group 20"/>
              <p:cNvGrpSpPr>
                <a:grpSpLocks/>
              </p:cNvGrpSpPr>
              <p:nvPr/>
            </p:nvGrpSpPr>
            <p:grpSpPr bwMode="auto">
              <a:xfrm>
                <a:off x="3648" y="3312"/>
                <a:ext cx="532" cy="412"/>
                <a:chOff x="679" y="2640"/>
                <a:chExt cx="532" cy="412"/>
              </a:xfrm>
            </p:grpSpPr>
            <p:sp>
              <p:nvSpPr>
                <p:cNvPr id="13336" name="Rectangle 21"/>
                <p:cNvSpPr>
                  <a:spLocks noChangeArrowheads="1"/>
                </p:cNvSpPr>
                <p:nvPr/>
              </p:nvSpPr>
              <p:spPr bwMode="gray">
                <a:xfrm>
                  <a:off x="679" y="2724"/>
                  <a:ext cx="532" cy="246"/>
                </a:xfrm>
                <a:prstGeom prst="rect">
                  <a:avLst/>
                </a:prstGeom>
                <a:solidFill>
                  <a:srgbClr val="99CC99"/>
                </a:solidFill>
                <a:ln w="28575">
                  <a:solidFill>
                    <a:srgbClr val="99CC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7" name="Oval 22"/>
                <p:cNvSpPr>
                  <a:spLocks noChangeArrowheads="1"/>
                </p:cNvSpPr>
                <p:nvPr/>
              </p:nvSpPr>
              <p:spPr bwMode="gray">
                <a:xfrm>
                  <a:off x="679" y="2640"/>
                  <a:ext cx="532" cy="158"/>
                </a:xfrm>
                <a:prstGeom prst="ellipse">
                  <a:avLst/>
                </a:prstGeom>
                <a:solidFill>
                  <a:srgbClr val="CCFFCC"/>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8" name="Oval 23"/>
                <p:cNvSpPr>
                  <a:spLocks noChangeArrowheads="1"/>
                </p:cNvSpPr>
                <p:nvPr/>
              </p:nvSpPr>
              <p:spPr bwMode="gray">
                <a:xfrm>
                  <a:off x="679" y="2894"/>
                  <a:ext cx="532" cy="158"/>
                </a:xfrm>
                <a:prstGeom prst="ellipse">
                  <a:avLst/>
                </a:prstGeom>
                <a:solidFill>
                  <a:srgbClr val="99CC99"/>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3328" name="Group 24"/>
              <p:cNvGrpSpPr>
                <a:grpSpLocks/>
              </p:cNvGrpSpPr>
              <p:nvPr/>
            </p:nvGrpSpPr>
            <p:grpSpPr bwMode="auto">
              <a:xfrm>
                <a:off x="3744" y="3408"/>
                <a:ext cx="532" cy="412"/>
                <a:chOff x="679" y="2640"/>
                <a:chExt cx="532" cy="412"/>
              </a:xfrm>
            </p:grpSpPr>
            <p:sp>
              <p:nvSpPr>
                <p:cNvPr id="13333" name="Rectangle 25"/>
                <p:cNvSpPr>
                  <a:spLocks noChangeArrowheads="1"/>
                </p:cNvSpPr>
                <p:nvPr/>
              </p:nvSpPr>
              <p:spPr bwMode="gray">
                <a:xfrm>
                  <a:off x="679" y="2724"/>
                  <a:ext cx="532" cy="246"/>
                </a:xfrm>
                <a:prstGeom prst="rect">
                  <a:avLst/>
                </a:prstGeom>
                <a:solidFill>
                  <a:srgbClr val="99CC99"/>
                </a:solidFill>
                <a:ln w="28575">
                  <a:solidFill>
                    <a:srgbClr val="99CC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4" name="Oval 26"/>
                <p:cNvSpPr>
                  <a:spLocks noChangeArrowheads="1"/>
                </p:cNvSpPr>
                <p:nvPr/>
              </p:nvSpPr>
              <p:spPr bwMode="gray">
                <a:xfrm>
                  <a:off x="679" y="2640"/>
                  <a:ext cx="532" cy="158"/>
                </a:xfrm>
                <a:prstGeom prst="ellipse">
                  <a:avLst/>
                </a:prstGeom>
                <a:solidFill>
                  <a:srgbClr val="CCFFCC"/>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5" name="Oval 27"/>
                <p:cNvSpPr>
                  <a:spLocks noChangeArrowheads="1"/>
                </p:cNvSpPr>
                <p:nvPr/>
              </p:nvSpPr>
              <p:spPr bwMode="gray">
                <a:xfrm>
                  <a:off x="679" y="2894"/>
                  <a:ext cx="532" cy="158"/>
                </a:xfrm>
                <a:prstGeom prst="ellipse">
                  <a:avLst/>
                </a:prstGeom>
                <a:solidFill>
                  <a:srgbClr val="99CC99"/>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3329" name="Group 28"/>
              <p:cNvGrpSpPr>
                <a:grpSpLocks/>
              </p:cNvGrpSpPr>
              <p:nvPr/>
            </p:nvGrpSpPr>
            <p:grpSpPr bwMode="auto">
              <a:xfrm>
                <a:off x="3847" y="3504"/>
                <a:ext cx="532" cy="412"/>
                <a:chOff x="679" y="2640"/>
                <a:chExt cx="532" cy="412"/>
              </a:xfrm>
            </p:grpSpPr>
            <p:sp>
              <p:nvSpPr>
                <p:cNvPr id="13330" name="Rectangle 29"/>
                <p:cNvSpPr>
                  <a:spLocks noChangeArrowheads="1"/>
                </p:cNvSpPr>
                <p:nvPr/>
              </p:nvSpPr>
              <p:spPr bwMode="gray">
                <a:xfrm>
                  <a:off x="679" y="2724"/>
                  <a:ext cx="532" cy="246"/>
                </a:xfrm>
                <a:prstGeom prst="rect">
                  <a:avLst/>
                </a:prstGeom>
                <a:solidFill>
                  <a:srgbClr val="99CC99"/>
                </a:solidFill>
                <a:ln w="28575">
                  <a:solidFill>
                    <a:srgbClr val="99CC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1" name="Oval 30"/>
                <p:cNvSpPr>
                  <a:spLocks noChangeArrowheads="1"/>
                </p:cNvSpPr>
                <p:nvPr/>
              </p:nvSpPr>
              <p:spPr bwMode="gray">
                <a:xfrm>
                  <a:off x="679" y="2640"/>
                  <a:ext cx="532" cy="158"/>
                </a:xfrm>
                <a:prstGeom prst="ellipse">
                  <a:avLst/>
                </a:prstGeom>
                <a:solidFill>
                  <a:srgbClr val="CCFFCC"/>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2" name="Oval 31"/>
                <p:cNvSpPr>
                  <a:spLocks noChangeArrowheads="1"/>
                </p:cNvSpPr>
                <p:nvPr/>
              </p:nvSpPr>
              <p:spPr bwMode="gray">
                <a:xfrm>
                  <a:off x="679" y="2894"/>
                  <a:ext cx="532" cy="158"/>
                </a:xfrm>
                <a:prstGeom prst="ellipse">
                  <a:avLst/>
                </a:prstGeom>
                <a:solidFill>
                  <a:srgbClr val="99CC99"/>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3320" name="Rectangle 32"/>
            <p:cNvSpPr>
              <a:spLocks noChangeArrowheads="1"/>
            </p:cNvSpPr>
            <p:nvPr/>
          </p:nvSpPr>
          <p:spPr bwMode="auto">
            <a:xfrm>
              <a:off x="6981825" y="5730876"/>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Archived</a:t>
              </a:r>
            </a:p>
            <a:p>
              <a:pPr algn="ctr" eaLnBrk="1" hangingPunct="1"/>
              <a:r>
                <a:rPr lang="en-US" altLang="en-US" sz="1400" dirty="0">
                  <a:solidFill>
                    <a:srgbClr val="000000"/>
                  </a:solidFill>
                </a:rPr>
                <a:t>redo log files</a:t>
              </a:r>
            </a:p>
          </p:txBody>
        </p:sp>
        <p:sp>
          <p:nvSpPr>
            <p:cNvPr id="13321" name="Rectangle 33"/>
            <p:cNvSpPr>
              <a:spLocks noChangeArrowheads="1"/>
            </p:cNvSpPr>
            <p:nvPr/>
          </p:nvSpPr>
          <p:spPr bwMode="auto">
            <a:xfrm>
              <a:off x="3559175" y="5689601"/>
              <a:ext cx="1160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Online redo </a:t>
              </a:r>
            </a:p>
            <a:p>
              <a:pPr algn="ctr" eaLnBrk="1" hangingPunct="1"/>
              <a:r>
                <a:rPr lang="en-US" altLang="en-US" sz="1400" dirty="0">
                  <a:solidFill>
                    <a:srgbClr val="000000"/>
                  </a:solidFill>
                </a:rPr>
                <a:t>log files</a:t>
              </a:r>
            </a:p>
          </p:txBody>
        </p:sp>
        <p:sp>
          <p:nvSpPr>
            <p:cNvPr id="13322" name="Line 34"/>
            <p:cNvSpPr>
              <a:spLocks noChangeShapeType="1"/>
            </p:cNvSpPr>
            <p:nvPr/>
          </p:nvSpPr>
          <p:spPr bwMode="auto">
            <a:xfrm>
              <a:off x="6135687" y="5364163"/>
              <a:ext cx="685800"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3323" name="Picture 72" descr="diagr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3" y="1641476"/>
              <a:ext cx="2092325"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AutoShape 74"/>
            <p:cNvSpPr>
              <a:spLocks noChangeArrowheads="1"/>
            </p:cNvSpPr>
            <p:nvPr/>
          </p:nvSpPr>
          <p:spPr bwMode="auto">
            <a:xfrm>
              <a:off x="2439987" y="4830763"/>
              <a:ext cx="304800" cy="990600"/>
            </a:xfrm>
            <a:prstGeom prst="curvedRightArrow">
              <a:avLst>
                <a:gd name="adj1" fmla="val 65000"/>
                <a:gd name="adj2" fmla="val 130000"/>
                <a:gd name="adj3" fmla="val 33333"/>
              </a:avLst>
            </a:prstGeom>
            <a:solidFill>
              <a:schemeClr val="accent2"/>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25" name="AutoShape 75"/>
            <p:cNvSpPr>
              <a:spLocks noChangeArrowheads="1"/>
            </p:cNvSpPr>
            <p:nvPr/>
          </p:nvSpPr>
          <p:spPr bwMode="auto">
            <a:xfrm rot="10800000">
              <a:off x="2897187" y="4754563"/>
              <a:ext cx="304800" cy="990600"/>
            </a:xfrm>
            <a:prstGeom prst="curvedRightArrow">
              <a:avLst>
                <a:gd name="adj1" fmla="val 65000"/>
                <a:gd name="adj2" fmla="val 130000"/>
                <a:gd name="adj3" fmla="val 33333"/>
              </a:avLst>
            </a:prstGeom>
            <a:solidFill>
              <a:schemeClr val="accent2"/>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26" name="Line 76"/>
            <p:cNvSpPr>
              <a:spLocks noChangeShapeType="1"/>
            </p:cNvSpPr>
            <p:nvPr/>
          </p:nvSpPr>
          <p:spPr bwMode="auto">
            <a:xfrm>
              <a:off x="3765550" y="3562351"/>
              <a:ext cx="0" cy="11477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150709965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5984345" y="805833"/>
            <a:ext cx="4912066" cy="5156023"/>
            <a:chOff x="761209" y="855663"/>
            <a:chExt cx="5485646" cy="3336997"/>
          </a:xfrm>
        </p:grpSpPr>
        <p:sp>
          <p:nvSpPr>
            <p:cNvPr id="66" name="Freeform 6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67" name="Rounded Rectangle 6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4338" name="Rectangle 3"/>
          <p:cNvSpPr>
            <a:spLocks noGrp="1" noChangeArrowheads="1"/>
          </p:cNvSpPr>
          <p:nvPr>
            <p:ph type="title"/>
          </p:nvPr>
        </p:nvSpPr>
        <p:spPr>
          <a:xfrm>
            <a:off x="455612" y="178717"/>
            <a:ext cx="9904630" cy="603337"/>
          </a:xfrm>
        </p:spPr>
        <p:txBody>
          <a:bodyPr>
            <a:normAutofit fontScale="90000"/>
          </a:bodyPr>
          <a:lstStyle/>
          <a:p>
            <a:pPr eaLnBrk="1" hangingPunct="1"/>
            <a:r>
              <a:rPr lang="en-US" altLang="en-US" dirty="0"/>
              <a:t>Archiver (ARC</a:t>
            </a:r>
            <a:r>
              <a:rPr lang="en-US" altLang="en-US" i="1" dirty="0"/>
              <a:t>n</a:t>
            </a:r>
            <a:r>
              <a:rPr lang="en-US" altLang="en-US" dirty="0"/>
              <a:t>) Process</a:t>
            </a:r>
          </a:p>
        </p:txBody>
      </p:sp>
      <p:sp>
        <p:nvSpPr>
          <p:cNvPr id="14339" name="Rectangle 4"/>
          <p:cNvSpPr>
            <a:spLocks noGrp="1" noChangeArrowheads="1"/>
          </p:cNvSpPr>
          <p:nvPr>
            <p:ph idx="1"/>
          </p:nvPr>
        </p:nvSpPr>
        <p:spPr>
          <a:xfrm>
            <a:off x="622139" y="1242485"/>
            <a:ext cx="4329274" cy="1831606"/>
          </a:xfrm>
        </p:spPr>
        <p:txBody>
          <a:bodyPr>
            <a:normAutofit fontScale="85000" lnSpcReduction="10000"/>
          </a:bodyPr>
          <a:lstStyle/>
          <a:p>
            <a:pPr eaLnBrk="1" hangingPunct="1"/>
            <a:r>
              <a:rPr lang="en-US" altLang="en-US" dirty="0"/>
              <a:t>Archiver (ARC</a:t>
            </a:r>
            <a:r>
              <a:rPr lang="en-US" altLang="en-US" i="1" dirty="0"/>
              <a:t>n</a:t>
            </a:r>
            <a:r>
              <a:rPr lang="en-US" altLang="en-US" dirty="0"/>
              <a:t>): </a:t>
            </a:r>
          </a:p>
          <a:p>
            <a:pPr lvl="1" eaLnBrk="1" hangingPunct="1"/>
            <a:r>
              <a:rPr lang="en-US" altLang="en-US" dirty="0"/>
              <a:t>Automatically archives online redo log files when the database is in </a:t>
            </a:r>
            <a:r>
              <a:rPr lang="en-US" altLang="en-US" dirty="0">
                <a:latin typeface="Courier New" panose="02070309020205020404" pitchFamily="49" charset="0"/>
              </a:rPr>
              <a:t>ARCHIVELOG</a:t>
            </a:r>
            <a:r>
              <a:rPr lang="en-US" altLang="en-US" dirty="0"/>
              <a:t> mode</a:t>
            </a:r>
          </a:p>
          <a:p>
            <a:pPr lvl="1" eaLnBrk="1" hangingPunct="1"/>
            <a:r>
              <a:rPr lang="en-US" altLang="en-US" dirty="0"/>
              <a:t>Preserves a record of all changes made to the database</a:t>
            </a:r>
          </a:p>
        </p:txBody>
      </p:sp>
      <p:grpSp>
        <p:nvGrpSpPr>
          <p:cNvPr id="14340" name="Group 65"/>
          <p:cNvGrpSpPr>
            <a:grpSpLocks/>
          </p:cNvGrpSpPr>
          <p:nvPr/>
        </p:nvGrpSpPr>
        <p:grpSpPr bwMode="auto">
          <a:xfrm>
            <a:off x="6426200" y="1150144"/>
            <a:ext cx="4087812" cy="4557713"/>
            <a:chOff x="4827587" y="1676400"/>
            <a:chExt cx="4087813" cy="4557713"/>
          </a:xfrm>
        </p:grpSpPr>
        <p:cxnSp>
          <p:nvCxnSpPr>
            <p:cNvPr id="14341" name="Straight Connector 64"/>
            <p:cNvCxnSpPr>
              <a:cxnSpLocks noChangeShapeType="1"/>
            </p:cNvCxnSpPr>
            <p:nvPr/>
          </p:nvCxnSpPr>
          <p:spPr bwMode="auto">
            <a:xfrm flipV="1">
              <a:off x="6107289" y="5136444"/>
              <a:ext cx="0" cy="60960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nvGrpSpPr>
            <p:cNvPr id="14342" name="Group 62"/>
            <p:cNvGrpSpPr>
              <a:grpSpLocks/>
            </p:cNvGrpSpPr>
            <p:nvPr/>
          </p:nvGrpSpPr>
          <p:grpSpPr bwMode="auto">
            <a:xfrm>
              <a:off x="4827587" y="1676400"/>
              <a:ext cx="4087813" cy="4557713"/>
              <a:chOff x="4752975" y="1809750"/>
              <a:chExt cx="4087813" cy="4557713"/>
            </a:xfrm>
          </p:grpSpPr>
          <p:sp>
            <p:nvSpPr>
              <p:cNvPr id="14343" name="Rectangle 2"/>
              <p:cNvSpPr>
                <a:spLocks noChangeArrowheads="1"/>
              </p:cNvSpPr>
              <p:nvPr/>
            </p:nvSpPr>
            <p:spPr bwMode="blackWhite">
              <a:xfrm>
                <a:off x="5575300" y="4284663"/>
                <a:ext cx="982663" cy="104775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sp>
            <p:nvSpPr>
              <p:cNvPr id="14344" name="Line 6"/>
              <p:cNvSpPr>
                <a:spLocks noChangeShapeType="1"/>
              </p:cNvSpPr>
              <p:nvPr/>
            </p:nvSpPr>
            <p:spPr bwMode="auto">
              <a:xfrm>
                <a:off x="6059488" y="3065463"/>
                <a:ext cx="0" cy="3048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4345" name="Line 7"/>
              <p:cNvSpPr>
                <a:spLocks noChangeShapeType="1"/>
              </p:cNvSpPr>
              <p:nvPr/>
            </p:nvSpPr>
            <p:spPr bwMode="auto">
              <a:xfrm>
                <a:off x="6043613" y="5881688"/>
                <a:ext cx="827087"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4346" name="Line 8"/>
              <p:cNvSpPr>
                <a:spLocks noChangeShapeType="1"/>
              </p:cNvSpPr>
              <p:nvPr/>
            </p:nvSpPr>
            <p:spPr bwMode="auto">
              <a:xfrm>
                <a:off x="6051550" y="4030663"/>
                <a:ext cx="0" cy="434975"/>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nvGrpSpPr>
              <p:cNvPr id="14347" name="Group 9"/>
              <p:cNvGrpSpPr>
                <a:grpSpLocks/>
              </p:cNvGrpSpPr>
              <p:nvPr/>
            </p:nvGrpSpPr>
            <p:grpSpPr bwMode="auto">
              <a:xfrm>
                <a:off x="5564188" y="4445000"/>
                <a:ext cx="1006475" cy="835493"/>
                <a:chOff x="468" y="2994"/>
                <a:chExt cx="730" cy="639"/>
              </a:xfrm>
            </p:grpSpPr>
            <p:grpSp>
              <p:nvGrpSpPr>
                <p:cNvPr id="14391" name="Group 10"/>
                <p:cNvGrpSpPr>
                  <a:grpSpLocks/>
                </p:cNvGrpSpPr>
                <p:nvPr/>
              </p:nvGrpSpPr>
              <p:grpSpPr bwMode="auto">
                <a:xfrm>
                  <a:off x="551" y="2994"/>
                  <a:ext cx="573" cy="604"/>
                  <a:chOff x="2593" y="2912"/>
                  <a:chExt cx="436" cy="604"/>
                </a:xfrm>
              </p:grpSpPr>
              <p:grpSp>
                <p:nvGrpSpPr>
                  <p:cNvPr id="14393" name="Group 11"/>
                  <p:cNvGrpSpPr>
                    <a:grpSpLocks/>
                  </p:cNvGrpSpPr>
                  <p:nvPr/>
                </p:nvGrpSpPr>
                <p:grpSpPr bwMode="auto">
                  <a:xfrm>
                    <a:off x="2593" y="3178"/>
                    <a:ext cx="436" cy="338"/>
                    <a:chOff x="2128" y="3492"/>
                    <a:chExt cx="532" cy="412"/>
                  </a:xfrm>
                </p:grpSpPr>
                <p:sp>
                  <p:nvSpPr>
                    <p:cNvPr id="14398" name="Rectangle 12"/>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99" name="Oval 13"/>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400" name="Oval 14"/>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4394" name="Group 15"/>
                  <p:cNvGrpSpPr>
                    <a:grpSpLocks/>
                  </p:cNvGrpSpPr>
                  <p:nvPr/>
                </p:nvGrpSpPr>
                <p:grpSpPr bwMode="auto">
                  <a:xfrm>
                    <a:off x="2593" y="2912"/>
                    <a:ext cx="436" cy="338"/>
                    <a:chOff x="2128" y="2685"/>
                    <a:chExt cx="532" cy="412"/>
                  </a:xfrm>
                </p:grpSpPr>
                <p:sp>
                  <p:nvSpPr>
                    <p:cNvPr id="14395" name="Rectangle 16"/>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96" name="Oval 17"/>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97" name="Oval 18"/>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14392" name="Rectangle 19"/>
                <p:cNvSpPr>
                  <a:spLocks noChangeArrowheads="1"/>
                </p:cNvSpPr>
                <p:nvPr/>
              </p:nvSpPr>
              <p:spPr bwMode="gray">
                <a:xfrm>
                  <a:off x="468" y="3309"/>
                  <a:ext cx="73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Redo log</a:t>
                  </a:r>
                </a:p>
                <a:p>
                  <a:pPr algn="ctr">
                    <a:lnSpc>
                      <a:spcPct val="85000"/>
                    </a:lnSpc>
                  </a:pPr>
                  <a:r>
                    <a:rPr lang="en-US" altLang="en-US" sz="1400" dirty="0">
                      <a:solidFill>
                        <a:srgbClr val="000000"/>
                      </a:solidFill>
                    </a:rPr>
                    <a:t>files</a:t>
                  </a:r>
                </a:p>
              </p:txBody>
            </p:sp>
          </p:grpSp>
          <p:sp>
            <p:nvSpPr>
              <p:cNvPr id="14348" name="AutoShape 20"/>
              <p:cNvSpPr>
                <a:spLocks noChangeArrowheads="1"/>
              </p:cNvSpPr>
              <p:nvPr/>
            </p:nvSpPr>
            <p:spPr bwMode="blackWhite">
              <a:xfrm>
                <a:off x="4752975" y="1809750"/>
                <a:ext cx="2289175" cy="126523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dirty="0">
                  <a:solidFill>
                    <a:srgbClr val="000000"/>
                  </a:solidFill>
                </a:endParaRPr>
              </a:p>
            </p:txBody>
          </p:sp>
          <p:sp>
            <p:nvSpPr>
              <p:cNvPr id="14349" name="Text Box 21"/>
              <p:cNvSpPr txBox="1">
                <a:spLocks noChangeArrowheads="1"/>
              </p:cNvSpPr>
              <p:nvPr/>
            </p:nvSpPr>
            <p:spPr bwMode="auto">
              <a:xfrm>
                <a:off x="4752975" y="1927225"/>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SGA</a:t>
                </a:r>
              </a:p>
            </p:txBody>
          </p:sp>
          <p:grpSp>
            <p:nvGrpSpPr>
              <p:cNvPr id="14350" name="Group 22"/>
              <p:cNvGrpSpPr>
                <a:grpSpLocks/>
              </p:cNvGrpSpPr>
              <p:nvPr/>
            </p:nvGrpSpPr>
            <p:grpSpPr bwMode="auto">
              <a:xfrm>
                <a:off x="5372100" y="1963737"/>
                <a:ext cx="1404938" cy="1119151"/>
                <a:chOff x="54" y="1591"/>
                <a:chExt cx="885" cy="713"/>
              </a:xfrm>
            </p:grpSpPr>
            <p:grpSp>
              <p:nvGrpSpPr>
                <p:cNvPr id="14381" name="Group 23"/>
                <p:cNvGrpSpPr>
                  <a:grpSpLocks/>
                </p:cNvGrpSpPr>
                <p:nvPr/>
              </p:nvGrpSpPr>
              <p:grpSpPr bwMode="auto">
                <a:xfrm>
                  <a:off x="100" y="1591"/>
                  <a:ext cx="791" cy="530"/>
                  <a:chOff x="38" y="1591"/>
                  <a:chExt cx="791" cy="530"/>
                </a:xfrm>
              </p:grpSpPr>
              <p:sp>
                <p:nvSpPr>
                  <p:cNvPr id="14383" name="Rectangle 24"/>
                  <p:cNvSpPr>
                    <a:spLocks noChangeArrowheads="1"/>
                  </p:cNvSpPr>
                  <p:nvPr/>
                </p:nvSpPr>
                <p:spPr bwMode="blackWhite">
                  <a:xfrm>
                    <a:off x="38" y="1591"/>
                    <a:ext cx="780" cy="526"/>
                  </a:xfrm>
                  <a:prstGeom prst="rect">
                    <a:avLst/>
                  </a:prstGeom>
                  <a:solidFill>
                    <a:srgbClr val="FFFF99"/>
                  </a:solidFill>
                  <a:ln w="28575">
                    <a:solidFill>
                      <a:srgbClr val="993366"/>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nvGrpSpPr>
                  <p:cNvPr id="14384" name="Group 25"/>
                  <p:cNvGrpSpPr>
                    <a:grpSpLocks/>
                  </p:cNvGrpSpPr>
                  <p:nvPr/>
                </p:nvGrpSpPr>
                <p:grpSpPr bwMode="auto">
                  <a:xfrm>
                    <a:off x="197" y="1602"/>
                    <a:ext cx="453" cy="519"/>
                    <a:chOff x="2184" y="2016"/>
                    <a:chExt cx="288" cy="672"/>
                  </a:xfrm>
                </p:grpSpPr>
                <p:sp>
                  <p:nvSpPr>
                    <p:cNvPr id="14387" name="Line 26"/>
                    <p:cNvSpPr>
                      <a:spLocks noChangeShapeType="1"/>
                    </p:cNvSpPr>
                    <p:nvPr/>
                  </p:nvSpPr>
                  <p:spPr bwMode="blackWhite">
                    <a:xfrm>
                      <a:off x="2184"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sp>
                  <p:nvSpPr>
                    <p:cNvPr id="14388" name="Line 27"/>
                    <p:cNvSpPr>
                      <a:spLocks noChangeShapeType="1"/>
                    </p:cNvSpPr>
                    <p:nvPr/>
                  </p:nvSpPr>
                  <p:spPr bwMode="blackWhite">
                    <a:xfrm>
                      <a:off x="2280"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sp>
                  <p:nvSpPr>
                    <p:cNvPr id="14389" name="Line 28"/>
                    <p:cNvSpPr>
                      <a:spLocks noChangeShapeType="1"/>
                    </p:cNvSpPr>
                    <p:nvPr/>
                  </p:nvSpPr>
                  <p:spPr bwMode="blackWhite">
                    <a:xfrm>
                      <a:off x="2376"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sp>
                  <p:nvSpPr>
                    <p:cNvPr id="14390" name="Line 29"/>
                    <p:cNvSpPr>
                      <a:spLocks noChangeShapeType="1"/>
                    </p:cNvSpPr>
                    <p:nvPr/>
                  </p:nvSpPr>
                  <p:spPr bwMode="blackWhite">
                    <a:xfrm>
                      <a:off x="2472"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grpSp>
              <p:sp>
                <p:nvSpPr>
                  <p:cNvPr id="14385" name="Line 30"/>
                  <p:cNvSpPr>
                    <a:spLocks noChangeShapeType="1"/>
                  </p:cNvSpPr>
                  <p:nvPr/>
                </p:nvSpPr>
                <p:spPr bwMode="blackWhite">
                  <a:xfrm>
                    <a:off x="38" y="1782"/>
                    <a:ext cx="79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sp>
                <p:nvSpPr>
                  <p:cNvPr id="14386" name="Line 31"/>
                  <p:cNvSpPr>
                    <a:spLocks noChangeShapeType="1"/>
                  </p:cNvSpPr>
                  <p:nvPr/>
                </p:nvSpPr>
                <p:spPr bwMode="blackWhite">
                  <a:xfrm flipV="1">
                    <a:off x="38" y="1946"/>
                    <a:ext cx="79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grpSp>
            <p:sp>
              <p:nvSpPr>
                <p:cNvPr id="14382" name="Text Box 32"/>
                <p:cNvSpPr txBox="1">
                  <a:spLocks noChangeArrowheads="1"/>
                </p:cNvSpPr>
                <p:nvPr/>
              </p:nvSpPr>
              <p:spPr bwMode="auto">
                <a:xfrm>
                  <a:off x="54" y="2108"/>
                  <a:ext cx="8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Redo log buffer</a:t>
                  </a:r>
                </a:p>
              </p:txBody>
            </p:sp>
          </p:grpSp>
          <p:sp>
            <p:nvSpPr>
              <p:cNvPr id="14351" name="Text Box 33"/>
              <p:cNvSpPr txBox="1">
                <a:spLocks noChangeArrowheads="1"/>
              </p:cNvSpPr>
              <p:nvPr/>
            </p:nvSpPr>
            <p:spPr bwMode="auto">
              <a:xfrm>
                <a:off x="5954713" y="4022725"/>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Log Writer</a:t>
                </a:r>
              </a:p>
            </p:txBody>
          </p:sp>
          <p:sp>
            <p:nvSpPr>
              <p:cNvPr id="14352" name="Oval 34"/>
              <p:cNvSpPr>
                <a:spLocks noChangeArrowheads="1"/>
              </p:cNvSpPr>
              <p:nvPr/>
            </p:nvSpPr>
            <p:spPr bwMode="blackWhite">
              <a:xfrm>
                <a:off x="5095875" y="3382963"/>
                <a:ext cx="1946275" cy="620712"/>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LGWR</a:t>
                </a:r>
              </a:p>
            </p:txBody>
          </p:sp>
          <p:grpSp>
            <p:nvGrpSpPr>
              <p:cNvPr id="14353" name="Group 35"/>
              <p:cNvGrpSpPr>
                <a:grpSpLocks/>
              </p:cNvGrpSpPr>
              <p:nvPr/>
            </p:nvGrpSpPr>
            <p:grpSpPr bwMode="auto">
              <a:xfrm>
                <a:off x="7329488" y="2809875"/>
                <a:ext cx="1065212" cy="1555750"/>
                <a:chOff x="4617" y="2024"/>
                <a:chExt cx="671" cy="980"/>
              </a:xfrm>
            </p:grpSpPr>
            <p:sp>
              <p:nvSpPr>
                <p:cNvPr id="14370" name="Line 36"/>
                <p:cNvSpPr>
                  <a:spLocks noChangeShapeType="1"/>
                </p:cNvSpPr>
                <p:nvPr/>
              </p:nvSpPr>
              <p:spPr bwMode="gray">
                <a:xfrm>
                  <a:off x="4959" y="2716"/>
                  <a:ext cx="0" cy="288"/>
                </a:xfrm>
                <a:prstGeom prst="line">
                  <a:avLst/>
                </a:prstGeom>
                <a:noFill/>
                <a:ln w="28575">
                  <a:solidFill>
                    <a:schemeClr val="tx1"/>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pic>
              <p:nvPicPr>
                <p:cNvPr id="14371" name="Picture 37" descr="Concept: Safe, Securit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617" y="2024"/>
                  <a:ext cx="67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72" name="Group 38"/>
                <p:cNvGrpSpPr>
                  <a:grpSpLocks/>
                </p:cNvGrpSpPr>
                <p:nvPr/>
              </p:nvGrpSpPr>
              <p:grpSpPr bwMode="auto">
                <a:xfrm>
                  <a:off x="4848" y="2353"/>
                  <a:ext cx="228" cy="324"/>
                  <a:chOff x="2593" y="2912"/>
                  <a:chExt cx="436" cy="604"/>
                </a:xfrm>
              </p:grpSpPr>
              <p:grpSp>
                <p:nvGrpSpPr>
                  <p:cNvPr id="14373" name="Group 39"/>
                  <p:cNvGrpSpPr>
                    <a:grpSpLocks/>
                  </p:cNvGrpSpPr>
                  <p:nvPr/>
                </p:nvGrpSpPr>
                <p:grpSpPr bwMode="auto">
                  <a:xfrm>
                    <a:off x="2593" y="3178"/>
                    <a:ext cx="436" cy="338"/>
                    <a:chOff x="2128" y="3492"/>
                    <a:chExt cx="532" cy="412"/>
                  </a:xfrm>
                </p:grpSpPr>
                <p:sp>
                  <p:nvSpPr>
                    <p:cNvPr id="14378" name="Rectangle 4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79" name="Oval 4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80" name="Oval 4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4374" name="Group 43"/>
                  <p:cNvGrpSpPr>
                    <a:grpSpLocks/>
                  </p:cNvGrpSpPr>
                  <p:nvPr/>
                </p:nvGrpSpPr>
                <p:grpSpPr bwMode="auto">
                  <a:xfrm>
                    <a:off x="2593" y="2912"/>
                    <a:ext cx="436" cy="338"/>
                    <a:chOff x="2128" y="2685"/>
                    <a:chExt cx="532" cy="412"/>
                  </a:xfrm>
                </p:grpSpPr>
                <p:sp>
                  <p:nvSpPr>
                    <p:cNvPr id="14375" name="Rectangle 44"/>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76" name="Oval 45"/>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77" name="Oval 46"/>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grpSp>
          <p:sp>
            <p:nvSpPr>
              <p:cNvPr id="14354" name="Text Box 47"/>
              <p:cNvSpPr txBox="1">
                <a:spLocks noChangeArrowheads="1"/>
              </p:cNvSpPr>
              <p:nvPr/>
            </p:nvSpPr>
            <p:spPr bwMode="auto">
              <a:xfrm>
                <a:off x="6908800" y="6092825"/>
                <a:ext cx="1924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Archiver process</a:t>
                </a:r>
              </a:p>
            </p:txBody>
          </p:sp>
          <p:sp>
            <p:nvSpPr>
              <p:cNvPr id="14355" name="Oval 48"/>
              <p:cNvSpPr>
                <a:spLocks noChangeArrowheads="1"/>
              </p:cNvSpPr>
              <p:nvPr/>
            </p:nvSpPr>
            <p:spPr bwMode="blackWhite">
              <a:xfrm>
                <a:off x="6894513" y="5603875"/>
                <a:ext cx="1946275" cy="5207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ARC</a:t>
                </a:r>
                <a:r>
                  <a:rPr lang="en-US" altLang="en-US" i="1" dirty="0">
                    <a:solidFill>
                      <a:srgbClr val="000000"/>
                    </a:solidFill>
                  </a:rPr>
                  <a:t>n</a:t>
                </a:r>
              </a:p>
            </p:txBody>
          </p:sp>
          <p:grpSp>
            <p:nvGrpSpPr>
              <p:cNvPr id="14356" name="Group 49"/>
              <p:cNvGrpSpPr>
                <a:grpSpLocks/>
              </p:cNvGrpSpPr>
              <p:nvPr/>
            </p:nvGrpSpPr>
            <p:grpSpPr bwMode="auto">
              <a:xfrm>
                <a:off x="7354888" y="4247444"/>
                <a:ext cx="1006475" cy="1047750"/>
                <a:chOff x="4633" y="2758"/>
                <a:chExt cx="634" cy="660"/>
              </a:xfrm>
            </p:grpSpPr>
            <p:sp>
              <p:nvSpPr>
                <p:cNvPr id="14359" name="Rectangle 50"/>
                <p:cNvSpPr>
                  <a:spLocks noChangeArrowheads="1"/>
                </p:cNvSpPr>
                <p:nvPr/>
              </p:nvSpPr>
              <p:spPr bwMode="gray">
                <a:xfrm>
                  <a:off x="4640" y="2758"/>
                  <a:ext cx="619" cy="66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grpSp>
              <p:nvGrpSpPr>
                <p:cNvPr id="14360" name="Group 51"/>
                <p:cNvGrpSpPr>
                  <a:grpSpLocks/>
                </p:cNvGrpSpPr>
                <p:nvPr/>
              </p:nvGrpSpPr>
              <p:grpSpPr bwMode="auto">
                <a:xfrm>
                  <a:off x="4705" y="2859"/>
                  <a:ext cx="498" cy="498"/>
                  <a:chOff x="2593" y="2912"/>
                  <a:chExt cx="436" cy="604"/>
                </a:xfrm>
              </p:grpSpPr>
              <p:grpSp>
                <p:nvGrpSpPr>
                  <p:cNvPr id="14362" name="Group 52"/>
                  <p:cNvGrpSpPr>
                    <a:grpSpLocks/>
                  </p:cNvGrpSpPr>
                  <p:nvPr/>
                </p:nvGrpSpPr>
                <p:grpSpPr bwMode="auto">
                  <a:xfrm>
                    <a:off x="2593" y="3178"/>
                    <a:ext cx="436" cy="338"/>
                    <a:chOff x="2128" y="3492"/>
                    <a:chExt cx="532" cy="412"/>
                  </a:xfrm>
                </p:grpSpPr>
                <p:sp>
                  <p:nvSpPr>
                    <p:cNvPr id="14367" name="Rectangle 53"/>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68" name="Oval 54"/>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69" name="Oval 55"/>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4363" name="Group 56"/>
                  <p:cNvGrpSpPr>
                    <a:grpSpLocks/>
                  </p:cNvGrpSpPr>
                  <p:nvPr/>
                </p:nvGrpSpPr>
                <p:grpSpPr bwMode="auto">
                  <a:xfrm>
                    <a:off x="2593" y="2912"/>
                    <a:ext cx="436" cy="338"/>
                    <a:chOff x="2128" y="2685"/>
                    <a:chExt cx="532" cy="412"/>
                  </a:xfrm>
                </p:grpSpPr>
                <p:sp>
                  <p:nvSpPr>
                    <p:cNvPr id="14364" name="Rectangle 57"/>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65" name="Oval 58"/>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66" name="Oval 59"/>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14361" name="Rectangle 60"/>
                <p:cNvSpPr>
                  <a:spLocks noChangeArrowheads="1"/>
                </p:cNvSpPr>
                <p:nvPr/>
              </p:nvSpPr>
              <p:spPr bwMode="gray">
                <a:xfrm>
                  <a:off x="4633" y="2974"/>
                  <a:ext cx="63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Copies of redo log</a:t>
                  </a:r>
                </a:p>
                <a:p>
                  <a:pPr algn="ctr">
                    <a:lnSpc>
                      <a:spcPct val="85000"/>
                    </a:lnSpc>
                  </a:pPr>
                  <a:r>
                    <a:rPr lang="en-US" altLang="en-US" sz="1400" dirty="0">
                      <a:solidFill>
                        <a:srgbClr val="000000"/>
                      </a:solidFill>
                    </a:rPr>
                    <a:t>files</a:t>
                  </a:r>
                </a:p>
              </p:txBody>
            </p:sp>
          </p:grpSp>
          <p:sp>
            <p:nvSpPr>
              <p:cNvPr id="14357" name="Rectangle 61"/>
              <p:cNvSpPr>
                <a:spLocks noChangeArrowheads="1"/>
              </p:cNvSpPr>
              <p:nvPr/>
            </p:nvSpPr>
            <p:spPr bwMode="auto">
              <a:xfrm>
                <a:off x="7226300" y="4130675"/>
                <a:ext cx="1270000" cy="1346200"/>
              </a:xfrm>
              <a:prstGeom prst="rect">
                <a:avLst/>
              </a:prstGeom>
              <a:noFill/>
              <a:ln w="28575">
                <a:solidFill>
                  <a:schemeClr val="tx1"/>
                </a:solidFill>
                <a:prstDash val="dash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58" name="Line 62"/>
              <p:cNvSpPr>
                <a:spLocks noChangeShapeType="1"/>
              </p:cNvSpPr>
              <p:nvPr/>
            </p:nvSpPr>
            <p:spPr bwMode="auto">
              <a:xfrm flipV="1">
                <a:off x="7877528" y="5303308"/>
                <a:ext cx="0" cy="2540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spTree>
    <p:custDataLst>
      <p:tags r:id="rId1"/>
    </p:custDataLst>
    <p:extLst>
      <p:ext uri="{BB962C8B-B14F-4D97-AF65-F5344CB8AC3E}">
        <p14:creationId xmlns:p14="http://schemas.microsoft.com/office/powerpoint/2010/main" val="5350404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7012" y="152400"/>
            <a:ext cx="8839200" cy="977599"/>
          </a:xfrm>
        </p:spPr>
        <p:txBody>
          <a:bodyPr>
            <a:normAutofit fontScale="90000"/>
          </a:bodyPr>
          <a:lstStyle/>
          <a:p>
            <a:pPr eaLnBrk="1" hangingPunct="1"/>
            <a:r>
              <a:rPr lang="en-US" altLang="en-US" dirty="0"/>
              <a:t>Archived Redo Log Files: Naming and Destinations</a:t>
            </a:r>
          </a:p>
        </p:txBody>
      </p:sp>
      <p:sp>
        <p:nvSpPr>
          <p:cNvPr id="15363" name="Rectangle 6"/>
          <p:cNvSpPr>
            <a:spLocks noGrp="1" noChangeArrowheads="1"/>
          </p:cNvSpPr>
          <p:nvPr>
            <p:ph idx="1"/>
          </p:nvPr>
        </p:nvSpPr>
        <p:spPr>
          <a:xfrm>
            <a:off x="622138" y="1242485"/>
            <a:ext cx="10944549" cy="2642597"/>
          </a:xfrm>
        </p:spPr>
        <p:txBody>
          <a:bodyPr>
            <a:normAutofit lnSpcReduction="10000"/>
          </a:bodyPr>
          <a:lstStyle/>
          <a:p>
            <a:pPr lvl="1"/>
            <a:r>
              <a:rPr lang="en-US" altLang="en-US" dirty="0"/>
              <a:t>Use the </a:t>
            </a:r>
            <a:r>
              <a:rPr lang="en-US" altLang="en-US" dirty="0">
                <a:latin typeface="Courier New" panose="02070309020205020404" pitchFamily="49" charset="0"/>
                <a:cs typeface="Courier New" panose="02070309020205020404" pitchFamily="49" charset="0"/>
              </a:rPr>
              <a:t>LOG_ARCHIVE_DEST</a:t>
            </a:r>
            <a:r>
              <a:rPr lang="en-US" altLang="en-US" dirty="0"/>
              <a:t> initialization parameter to specify a single destination.</a:t>
            </a:r>
          </a:p>
          <a:p>
            <a:pPr lvl="1"/>
            <a:r>
              <a:rPr lang="en-US" altLang="en-US" dirty="0"/>
              <a:t>Use the </a:t>
            </a:r>
            <a:r>
              <a:rPr lang="en-US" altLang="en-US" dirty="0">
                <a:latin typeface="Courier New" panose="02070309020205020404" pitchFamily="49" charset="0"/>
                <a:cs typeface="Courier New" panose="02070309020205020404" pitchFamily="49" charset="0"/>
              </a:rPr>
              <a:t>LOG_ARCHIVE_DEST_n</a:t>
            </a:r>
            <a:r>
              <a:rPr lang="en-US" altLang="en-US" dirty="0"/>
              <a:t> initialization parameters to archive to two or more locations.</a:t>
            </a:r>
          </a:p>
          <a:p>
            <a:pPr lvl="1"/>
            <a:r>
              <a:rPr lang="en-US" altLang="en-US" dirty="0"/>
              <a:t>If you are using file system storage, it is recommended that you add multiple locations across different disks.</a:t>
            </a:r>
          </a:p>
          <a:p>
            <a:pPr lvl="1"/>
            <a:r>
              <a:rPr lang="en-US" altLang="en-US" dirty="0"/>
              <a:t>If the fast recovery area is enabled, </a:t>
            </a:r>
            <a:r>
              <a:rPr lang="en-US" altLang="en-US" dirty="0">
                <a:latin typeface="Courier New" panose="02070309020205020404" pitchFamily="49" charset="0"/>
                <a:cs typeface="Courier New" panose="02070309020205020404" pitchFamily="49" charset="0"/>
              </a:rPr>
              <a:t>USE_DB_RECOVERY_FILE_DEST</a:t>
            </a:r>
            <a:r>
              <a:rPr lang="en-US" altLang="en-US" dirty="0"/>
              <a:t> is specified by default as an archived redo log file destination. </a:t>
            </a:r>
          </a:p>
        </p:txBody>
      </p:sp>
    </p:spTree>
    <p:custDataLst>
      <p:tags r:id="rId1"/>
    </p:custDataLst>
    <p:extLst>
      <p:ext uri="{BB962C8B-B14F-4D97-AF65-F5344CB8AC3E}">
        <p14:creationId xmlns:p14="http://schemas.microsoft.com/office/powerpoint/2010/main" val="147325335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en-US" dirty="0"/>
              <a:t>Configuring </a:t>
            </a:r>
            <a:r>
              <a:rPr lang="en-US" altLang="en-US" dirty="0">
                <a:latin typeface="Courier New" panose="02070309020205020404" pitchFamily="49" charset="0"/>
              </a:rPr>
              <a:t>ARCHIVELOG</a:t>
            </a:r>
            <a:r>
              <a:rPr lang="en-US" altLang="en-US" dirty="0"/>
              <a:t> Mode</a:t>
            </a:r>
            <a:endParaRPr lang="en-US" altLang="en-US" dirty="0">
              <a:solidFill>
                <a:srgbClr val="FF0000"/>
              </a:solidFill>
            </a:endParaRPr>
          </a:p>
        </p:txBody>
      </p:sp>
      <p:sp>
        <p:nvSpPr>
          <p:cNvPr id="16387" name="Rectangle 5"/>
          <p:cNvSpPr>
            <a:spLocks noGrp="1" noChangeArrowheads="1"/>
          </p:cNvSpPr>
          <p:nvPr>
            <p:ph idx="1"/>
          </p:nvPr>
        </p:nvSpPr>
        <p:spPr/>
        <p:txBody>
          <a:bodyPr/>
          <a:lstStyle/>
          <a:p>
            <a:pPr lvl="1" eaLnBrk="1" hangingPunct="1">
              <a:defRPr/>
            </a:pPr>
            <a:r>
              <a:rPr lang="en-US" dirty="0"/>
              <a:t>You can use SQL commands as follows:</a:t>
            </a:r>
          </a:p>
          <a:p>
            <a:pPr marL="1371600" lvl="2" indent="-457200" eaLnBrk="1" hangingPunct="1">
              <a:buFont typeface="+mj-lt"/>
              <a:buAutoNum type="arabicPeriod"/>
              <a:defRPr/>
            </a:pPr>
            <a:r>
              <a:rPr lang="en-US" dirty="0"/>
              <a:t>Shut down the database instance if it is open.</a:t>
            </a:r>
          </a:p>
          <a:p>
            <a:pPr marL="1371600" lvl="2" indent="-457200" eaLnBrk="1" hangingPunct="1">
              <a:buFont typeface="+mj-lt"/>
              <a:buAutoNum type="arabicPeriod"/>
              <a:defRPr/>
            </a:pPr>
            <a:r>
              <a:rPr lang="en-US" dirty="0"/>
              <a:t>Mount the database.</a:t>
            </a:r>
          </a:p>
          <a:p>
            <a:pPr marL="1371600" lvl="2" indent="-457200" eaLnBrk="1" hangingPunct="1">
              <a:buFont typeface="+mj-lt"/>
              <a:buAutoNum type="arabicPeriod"/>
              <a:defRPr/>
            </a:pPr>
            <a:r>
              <a:rPr lang="en-US" dirty="0"/>
              <a:t>Issue the </a:t>
            </a:r>
            <a:r>
              <a:rPr lang="en-US" dirty="0">
                <a:latin typeface="Courier New" pitchFamily="49" charset="0"/>
              </a:rPr>
              <a:t>ALTER DATABASE ARCHIVELOG</a:t>
            </a:r>
            <a:r>
              <a:rPr lang="en-US" dirty="0"/>
              <a:t> command.</a:t>
            </a:r>
          </a:p>
          <a:p>
            <a:pPr marL="1371600" lvl="2" indent="-457200" eaLnBrk="1" hangingPunct="1">
              <a:buFont typeface="+mj-lt"/>
              <a:buAutoNum type="arabicPeriod"/>
              <a:defRPr/>
            </a:pPr>
            <a:r>
              <a:rPr lang="en-US" dirty="0"/>
              <a:t>Open the database.</a:t>
            </a:r>
          </a:p>
          <a:p>
            <a:pPr lvl="1">
              <a:defRPr/>
            </a:pPr>
            <a:endParaRPr lang="en-US" dirty="0"/>
          </a:p>
          <a:p>
            <a:pPr lvl="1">
              <a:defRPr/>
            </a:pPr>
            <a:endParaRPr lang="en-US" dirty="0"/>
          </a:p>
          <a:p>
            <a:pPr lvl="1">
              <a:defRPr/>
            </a:pPr>
            <a:endParaRPr lang="en-US" dirty="0"/>
          </a:p>
          <a:p>
            <a:pPr lvl="1">
              <a:defRPr/>
            </a:pPr>
            <a:endParaRPr lang="en-US" dirty="0"/>
          </a:p>
          <a:p>
            <a:pPr lvl="1">
              <a:defRPr/>
            </a:pPr>
            <a:r>
              <a:rPr lang="en-US" dirty="0"/>
              <a:t>You can also use Enterprise Manager Cloud Control to place the database in </a:t>
            </a:r>
            <a:r>
              <a:rPr lang="en-US" dirty="0">
                <a:latin typeface="Courier New" panose="02070309020205020404" pitchFamily="49" charset="0"/>
                <a:cs typeface="Courier New" panose="02070309020205020404" pitchFamily="49" charset="0"/>
              </a:rPr>
              <a:t>ARCHIVELOG</a:t>
            </a:r>
            <a:r>
              <a:rPr lang="en-US" dirty="0"/>
              <a:t> mode.</a:t>
            </a:r>
          </a:p>
        </p:txBody>
      </p:sp>
      <p:sp>
        <p:nvSpPr>
          <p:cNvPr id="4" name="Content Placeholder 2"/>
          <p:cNvSpPr txBox="1">
            <a:spLocks/>
          </p:cNvSpPr>
          <p:nvPr/>
        </p:nvSpPr>
        <p:spPr bwMode="gray">
          <a:xfrm>
            <a:off x="1059018" y="3239297"/>
            <a:ext cx="10750394" cy="13263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609493" indent="-609493" defTabSz="533307">
              <a:tabLst>
                <a:tab pos="533307" algn="r"/>
                <a:tab pos="897310" algn="l"/>
              </a:tabLst>
              <a:defRPr/>
            </a:pPr>
            <a:r>
              <a:rPr lang="en-US" b="1" dirty="0">
                <a:latin typeface="Courier New" pitchFamily="49" charset="0"/>
              </a:rPr>
              <a:t>SQL&gt; shutdown immediate</a:t>
            </a:r>
          </a:p>
          <a:p>
            <a:pPr marL="609493" indent="-609493" defTabSz="533307">
              <a:tabLst>
                <a:tab pos="533307" algn="r"/>
                <a:tab pos="897310" algn="l"/>
              </a:tabLst>
              <a:defRPr/>
            </a:pPr>
            <a:r>
              <a:rPr lang="en-US" b="1" dirty="0">
                <a:latin typeface="Courier New" pitchFamily="49" charset="0"/>
              </a:rPr>
              <a:t>SQL&gt; startup mount</a:t>
            </a:r>
          </a:p>
          <a:p>
            <a:pPr marL="609493" indent="-609493" defTabSz="533307">
              <a:tabLst>
                <a:tab pos="533307" algn="r"/>
                <a:tab pos="897310" algn="l"/>
              </a:tabLst>
              <a:defRPr/>
            </a:pPr>
            <a:r>
              <a:rPr lang="en-US" b="1" dirty="0">
                <a:latin typeface="Courier New" pitchFamily="49" charset="0"/>
              </a:rPr>
              <a:t>SQL&gt; alter database archivelog;</a:t>
            </a:r>
          </a:p>
          <a:p>
            <a:pPr marL="609493" indent="-609493" defTabSz="533307">
              <a:tabLst>
                <a:tab pos="533307" algn="r"/>
                <a:tab pos="897310" algn="l"/>
              </a:tabLst>
              <a:defRPr/>
            </a:pPr>
            <a:r>
              <a:rPr lang="en-US" b="1" dirty="0">
                <a:latin typeface="Courier New" pitchFamily="49" charset="0"/>
              </a:rPr>
              <a:t>SQL&gt; alter database open;</a:t>
            </a:r>
          </a:p>
        </p:txBody>
      </p:sp>
    </p:spTree>
    <p:custDataLst>
      <p:tags r:id="rId1"/>
    </p:custDataLst>
    <p:extLst>
      <p:ext uri="{BB962C8B-B14F-4D97-AF65-F5344CB8AC3E}">
        <p14:creationId xmlns:p14="http://schemas.microsoft.com/office/powerpoint/2010/main" val="229327143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111682"/>
          </a:xfrm>
        </p:spPr>
        <p:txBody>
          <a:bodyPr/>
          <a:lstStyle/>
          <a:p>
            <a:r>
              <a:rPr lang="en-US" dirty="0"/>
              <a:t>In this lesson, you should have learned how to:</a:t>
            </a:r>
          </a:p>
          <a:p>
            <a:pPr lvl="1"/>
            <a:r>
              <a:rPr lang="en-US" dirty="0"/>
              <a:t>Configure the Fast Recovery Area</a:t>
            </a:r>
          </a:p>
          <a:p>
            <a:pPr lvl="1"/>
            <a:r>
              <a:rPr lang="en-US" dirty="0"/>
              <a:t>Multiplex the control file</a:t>
            </a:r>
          </a:p>
          <a:p>
            <a:pPr lvl="1"/>
            <a:r>
              <a:rPr lang="en-US" dirty="0"/>
              <a:t>Multiplex redo log files</a:t>
            </a:r>
          </a:p>
          <a:p>
            <a:pPr lvl="1"/>
            <a:r>
              <a:rPr lang="en-US" dirty="0"/>
              <a:t>Configure ARCHIVELOG mode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17: Overview</a:t>
            </a:r>
          </a:p>
        </p:txBody>
      </p:sp>
      <p:sp>
        <p:nvSpPr>
          <p:cNvPr id="28675" name="Rectangle 18"/>
          <p:cNvSpPr>
            <a:spLocks noGrp="1" noChangeArrowheads="1"/>
          </p:cNvSpPr>
          <p:nvPr>
            <p:ph idx="1"/>
          </p:nvPr>
        </p:nvSpPr>
        <p:spPr>
          <a:xfrm>
            <a:off x="622138" y="1242485"/>
            <a:ext cx="10944549" cy="2111682"/>
          </a:xfrm>
        </p:spPr>
        <p:txBody>
          <a:bodyPr/>
          <a:lstStyle/>
          <a:p>
            <a:pPr lvl="1">
              <a:buClr>
                <a:schemeClr val="accent1"/>
              </a:buClr>
            </a:pPr>
            <a:r>
              <a:rPr lang="en-US" dirty="0"/>
              <a:t>17-1: Verifying that the Control File is Multiplexed</a:t>
            </a:r>
          </a:p>
          <a:p>
            <a:pPr lvl="1">
              <a:buClr>
                <a:schemeClr val="accent1"/>
              </a:buClr>
            </a:pPr>
            <a:r>
              <a:rPr lang="en-US" dirty="0"/>
              <a:t>17-2: Checking Storage Availability</a:t>
            </a:r>
          </a:p>
          <a:p>
            <a:pPr lvl="1">
              <a:buClr>
                <a:schemeClr val="accent1"/>
              </a:buClr>
            </a:pPr>
            <a:r>
              <a:rPr lang="en-US" dirty="0"/>
              <a:t>17-3: Configuring the Size of the Fast Recovery Area</a:t>
            </a:r>
          </a:p>
          <a:p>
            <a:pPr lvl="1">
              <a:buClr>
                <a:schemeClr val="accent1"/>
              </a:buClr>
            </a:pPr>
            <a:r>
              <a:rPr lang="en-US" dirty="0"/>
              <a:t>17-4: Verifying that the Redo Log File is Multiplexed</a:t>
            </a:r>
          </a:p>
          <a:p>
            <a:pPr lvl="1">
              <a:buClr>
                <a:schemeClr val="accent1"/>
              </a:buClr>
            </a:pPr>
            <a:r>
              <a:rPr lang="en-US" dirty="0"/>
              <a:t>17-5: Verifying that ARCHIVELOG Mode is Configured</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2111682"/>
          </a:xfrm>
        </p:spPr>
        <p:txBody>
          <a:bodyPr/>
          <a:lstStyle/>
          <a:p>
            <a:r>
              <a:rPr lang="en-US" dirty="0"/>
              <a:t>After completing this lesson, you should be able to:</a:t>
            </a:r>
          </a:p>
          <a:p>
            <a:pPr lvl="1"/>
            <a:r>
              <a:rPr lang="en-US" dirty="0"/>
              <a:t>Configure the fast recovery area</a:t>
            </a:r>
          </a:p>
          <a:p>
            <a:pPr lvl="1"/>
            <a:r>
              <a:rPr lang="en-US" dirty="0"/>
              <a:t>Multiplex the control file</a:t>
            </a:r>
          </a:p>
          <a:p>
            <a:pPr lvl="1"/>
            <a:r>
              <a:rPr lang="en-US" dirty="0"/>
              <a:t>Multiplex redo log files</a:t>
            </a:r>
          </a:p>
          <a:p>
            <a:pPr lvl="1"/>
            <a:r>
              <a:rPr lang="en-US" dirty="0"/>
              <a:t>Configure ARCHIVELOG mode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Configuring for Recoverability</a:t>
            </a:r>
          </a:p>
        </p:txBody>
      </p:sp>
      <p:sp>
        <p:nvSpPr>
          <p:cNvPr id="6147" name="Rectangle 3"/>
          <p:cNvSpPr>
            <a:spLocks noGrp="1" noChangeArrowheads="1"/>
          </p:cNvSpPr>
          <p:nvPr>
            <p:ph idx="1"/>
          </p:nvPr>
        </p:nvSpPr>
        <p:spPr>
          <a:xfrm>
            <a:off x="622138" y="1242485"/>
            <a:ext cx="10944549" cy="2111682"/>
          </a:xfrm>
        </p:spPr>
        <p:txBody>
          <a:bodyPr/>
          <a:lstStyle/>
          <a:p>
            <a:pPr eaLnBrk="1" hangingPunct="1"/>
            <a:r>
              <a:rPr lang="en-US" altLang="en-US" dirty="0"/>
              <a:t>Configure your database for maximum recoverability by:</a:t>
            </a:r>
          </a:p>
          <a:p>
            <a:pPr lvl="1" eaLnBrk="1" hangingPunct="1"/>
            <a:r>
              <a:rPr lang="en-US" altLang="en-US" dirty="0"/>
              <a:t>Scheduling regular backups</a:t>
            </a:r>
          </a:p>
          <a:p>
            <a:pPr lvl="1" eaLnBrk="1" hangingPunct="1"/>
            <a:r>
              <a:rPr lang="en-US" altLang="en-US" dirty="0"/>
              <a:t>Multiplexing control files</a:t>
            </a:r>
          </a:p>
          <a:p>
            <a:pPr lvl="1" eaLnBrk="1" hangingPunct="1"/>
            <a:r>
              <a:rPr lang="en-US" altLang="en-US" dirty="0"/>
              <a:t>Multiplexing redo log groups</a:t>
            </a:r>
          </a:p>
          <a:p>
            <a:pPr lvl="1" eaLnBrk="1" hangingPunct="1"/>
            <a:r>
              <a:rPr lang="en-US" altLang="en-US" dirty="0"/>
              <a:t>Retaining archived copies of redo logs</a:t>
            </a:r>
          </a:p>
        </p:txBody>
      </p:sp>
    </p:spTree>
    <p:custDataLst>
      <p:tags r:id="rId1"/>
    </p:custDataLst>
    <p:extLst>
      <p:ext uri="{BB962C8B-B14F-4D97-AF65-F5344CB8AC3E}">
        <p14:creationId xmlns:p14="http://schemas.microsoft.com/office/powerpoint/2010/main" val="253341731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Configuring the Fast Recovery </a:t>
            </a:r>
            <a:r>
              <a:rPr lang="en-US" altLang="en-US" dirty="0" smtClean="0"/>
              <a:t>Area</a:t>
            </a:r>
            <a:br>
              <a:rPr lang="en-US" altLang="en-US" dirty="0" smtClean="0"/>
            </a:br>
            <a:endParaRPr lang="en-US" altLang="en-US" dirty="0"/>
          </a:p>
        </p:txBody>
      </p:sp>
      <p:sp>
        <p:nvSpPr>
          <p:cNvPr id="7171" name="Rectangle 3"/>
          <p:cNvSpPr>
            <a:spLocks noGrp="1" noChangeArrowheads="1"/>
          </p:cNvSpPr>
          <p:nvPr>
            <p:ph idx="1"/>
          </p:nvPr>
        </p:nvSpPr>
        <p:spPr>
          <a:xfrm>
            <a:off x="622138" y="1242485"/>
            <a:ext cx="10944549" cy="3658260"/>
          </a:xfrm>
        </p:spPr>
        <p:txBody>
          <a:bodyPr/>
          <a:lstStyle/>
          <a:p>
            <a:pPr lvl="1" eaLnBrk="1" hangingPunct="1"/>
            <a:r>
              <a:rPr lang="en-US" altLang="en-US" dirty="0"/>
              <a:t>Fast recovery area:</a:t>
            </a:r>
          </a:p>
          <a:p>
            <a:pPr lvl="2" eaLnBrk="1" hangingPunct="1"/>
            <a:r>
              <a:rPr lang="en-US" altLang="en-US" dirty="0"/>
              <a:t>Strongly recommended for simplified backup storage management</a:t>
            </a:r>
          </a:p>
          <a:p>
            <a:pPr lvl="2" eaLnBrk="1" hangingPunct="1"/>
            <a:r>
              <a:rPr lang="en-US" altLang="en-US" dirty="0"/>
              <a:t>Storage space (separate from working database files)</a:t>
            </a:r>
          </a:p>
          <a:p>
            <a:pPr lvl="2" eaLnBrk="1" hangingPunct="1"/>
            <a:r>
              <a:rPr lang="en-US" altLang="en-US" dirty="0"/>
              <a:t>Location specified by the </a:t>
            </a:r>
            <a:r>
              <a:rPr lang="en-US" altLang="en-US" dirty="0">
                <a:latin typeface="Courier New" panose="02070309020205020404" pitchFamily="49" charset="0"/>
              </a:rPr>
              <a:t>DB_RECOVERY_FILE_DEST</a:t>
            </a:r>
            <a:r>
              <a:rPr lang="en-US" altLang="en-US" dirty="0"/>
              <a:t> parameter</a:t>
            </a:r>
          </a:p>
          <a:p>
            <a:pPr lvl="2" eaLnBrk="1" hangingPunct="1"/>
            <a:r>
              <a:rPr lang="en-US" altLang="en-US" dirty="0"/>
              <a:t>Size specified by the </a:t>
            </a:r>
            <a:r>
              <a:rPr lang="en-US" altLang="en-US" dirty="0">
                <a:latin typeface="Courier New" panose="02070309020205020404" pitchFamily="49" charset="0"/>
              </a:rPr>
              <a:t>DB_RECOVERY_FILE_DEST_SIZE</a:t>
            </a:r>
            <a:r>
              <a:rPr lang="en-US" altLang="en-US" dirty="0"/>
              <a:t> parameter</a:t>
            </a:r>
          </a:p>
          <a:p>
            <a:pPr lvl="2" eaLnBrk="1" hangingPunct="1"/>
            <a:r>
              <a:rPr lang="en-US" altLang="en-US" dirty="0"/>
              <a:t>Large enough for backups, archived logs, flashback logs, multiplexed control files, and multiplexed redo logs</a:t>
            </a:r>
          </a:p>
          <a:p>
            <a:pPr lvl="2" eaLnBrk="1" hangingPunct="1"/>
            <a:r>
              <a:rPr lang="en-US" altLang="en-US" dirty="0"/>
              <a:t>Automatically managed according to your retention policy</a:t>
            </a:r>
          </a:p>
          <a:p>
            <a:pPr lvl="1" eaLnBrk="1" hangingPunct="1"/>
            <a:r>
              <a:rPr lang="en-US" altLang="en-US" dirty="0"/>
              <a:t>Configuration of the fast recovery area includes specifying the location, size, and retention policy.</a:t>
            </a:r>
          </a:p>
        </p:txBody>
      </p:sp>
      <p:sp>
        <p:nvSpPr>
          <p:cNvPr id="4" name="Content Placeholder 2"/>
          <p:cNvSpPr txBox="1">
            <a:spLocks/>
          </p:cNvSpPr>
          <p:nvPr/>
        </p:nvSpPr>
        <p:spPr bwMode="gray">
          <a:xfrm>
            <a:off x="1059018" y="4991897"/>
            <a:ext cx="10750394"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609493" indent="-609493" defTabSz="533307">
              <a:tabLst>
                <a:tab pos="533307" algn="r"/>
                <a:tab pos="897310" algn="l"/>
              </a:tabLst>
              <a:defRPr/>
            </a:pPr>
            <a:r>
              <a:rPr lang="en-US" b="1" dirty="0">
                <a:latin typeface="Courier New" pitchFamily="49" charset="0"/>
              </a:rPr>
              <a:t>ALTER SYSTEM SET db_recovery_file_dest = </a:t>
            </a:r>
            <a:r>
              <a:rPr lang="en-US" b="1" i="1" dirty="0">
                <a:latin typeface="Courier New" pitchFamily="49" charset="0"/>
              </a:rPr>
              <a:t>directory | disk group</a:t>
            </a:r>
          </a:p>
          <a:p>
            <a:pPr marL="609493" indent="-609493" defTabSz="533307">
              <a:tabLst>
                <a:tab pos="533307" algn="r"/>
                <a:tab pos="897310" algn="l"/>
              </a:tabLst>
              <a:defRPr/>
            </a:pPr>
            <a:r>
              <a:rPr lang="en-US" b="1" dirty="0">
                <a:latin typeface="Courier New" pitchFamily="49" charset="0"/>
              </a:rPr>
              <a:t>ALTER SYSTEM SET db_recovery_file_destsize = </a:t>
            </a:r>
            <a:r>
              <a:rPr lang="en-US" b="1" i="1" dirty="0">
                <a:latin typeface="Courier New" pitchFamily="49" charset="0"/>
              </a:rPr>
              <a:t>integer [K | M | G]</a:t>
            </a:r>
          </a:p>
        </p:txBody>
      </p:sp>
    </p:spTree>
    <p:custDataLst>
      <p:tags r:id="rId1"/>
    </p:custDataLst>
    <p:extLst>
      <p:ext uri="{BB962C8B-B14F-4D97-AF65-F5344CB8AC3E}">
        <p14:creationId xmlns:p14="http://schemas.microsoft.com/office/powerpoint/2010/main" val="148085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Monitoring the Fast Recovery </a:t>
            </a:r>
            <a:r>
              <a:rPr lang="en-US" altLang="en-US" dirty="0" smtClean="0"/>
              <a:t>Area</a:t>
            </a:r>
            <a:br>
              <a:rPr lang="en-US" altLang="en-US" dirty="0" smtClean="0"/>
            </a:br>
            <a:endParaRPr lang="en-US" altLang="en-US" dirty="0">
              <a:solidFill>
                <a:srgbClr val="FF0000"/>
              </a:solidFill>
            </a:endParaRPr>
          </a:p>
        </p:txBody>
      </p:sp>
      <p:sp>
        <p:nvSpPr>
          <p:cNvPr id="5" name="Rectangle 3"/>
          <p:cNvSpPr>
            <a:spLocks noGrp="1" noChangeArrowheads="1"/>
          </p:cNvSpPr>
          <p:nvPr>
            <p:ph idx="1"/>
          </p:nvPr>
        </p:nvSpPr>
        <p:spPr>
          <a:xfrm>
            <a:off x="622138" y="1242485"/>
            <a:ext cx="10944549" cy="3727509"/>
          </a:xfrm>
        </p:spPr>
        <p:txBody>
          <a:bodyPr/>
          <a:lstStyle/>
          <a:p>
            <a:pPr lvl="1"/>
            <a:r>
              <a:rPr lang="en-US" altLang="en-US" dirty="0"/>
              <a:t>Monitor the fast recovery area to ensure that it does not reach its capacity. </a:t>
            </a:r>
          </a:p>
          <a:p>
            <a:pPr lvl="1"/>
            <a:r>
              <a:rPr lang="en-US" altLang="en-US" dirty="0"/>
              <a:t>The instance will pause if there isn’t enough space in the fast recovery area to create an archived log.</a:t>
            </a:r>
          </a:p>
          <a:p>
            <a:pPr lvl="1"/>
            <a:r>
              <a:rPr lang="en-US" altLang="en-US" dirty="0"/>
              <a:t>Query the </a:t>
            </a:r>
            <a:r>
              <a:rPr lang="en-US" altLang="en-US" dirty="0">
                <a:latin typeface="Courier New" panose="02070309020205020404" pitchFamily="49" charset="0"/>
                <a:cs typeface="Courier New" panose="02070309020205020404" pitchFamily="49" charset="0"/>
              </a:rPr>
              <a:t>V$RECOVERY_FILE_DEST</a:t>
            </a:r>
            <a:r>
              <a:rPr lang="en-US" altLang="en-US" dirty="0"/>
              <a:t> view to determine the current location, disk quota, space in use, space reclaimable by deleting files, and total number of files in the fast recovery area.</a:t>
            </a:r>
          </a:p>
          <a:p>
            <a:pPr lvl="1"/>
            <a:r>
              <a:rPr lang="en-US" altLang="en-US" dirty="0"/>
              <a:t>Query the </a:t>
            </a:r>
            <a:r>
              <a:rPr lang="en-US" altLang="en-US" dirty="0">
                <a:latin typeface="Courier New" panose="02070309020205020404" pitchFamily="49" charset="0"/>
                <a:cs typeface="Courier New" panose="02070309020205020404" pitchFamily="49" charset="0"/>
              </a:rPr>
              <a:t>V$RECOVERY_AREA_USAGE</a:t>
            </a:r>
            <a:r>
              <a:rPr lang="en-US" altLang="en-US" dirty="0"/>
              <a:t> view to determine the percentage of the total disk quota used by different types of files.</a:t>
            </a:r>
          </a:p>
          <a:p>
            <a:pPr lvl="1"/>
            <a:r>
              <a:rPr lang="en-US" altLang="en-US" dirty="0"/>
              <a:t>You can also use GUI tools such as Enterprise Manager Cloud Control to monitor the space usage.</a:t>
            </a:r>
          </a:p>
        </p:txBody>
      </p:sp>
    </p:spTree>
    <p:custDataLst>
      <p:tags r:id="rId1"/>
    </p:custDataLst>
    <p:extLst>
      <p:ext uri="{BB962C8B-B14F-4D97-AF65-F5344CB8AC3E}">
        <p14:creationId xmlns:p14="http://schemas.microsoft.com/office/powerpoint/2010/main" val="276044624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Multiplexing Control Files</a:t>
            </a:r>
          </a:p>
        </p:txBody>
      </p:sp>
      <p:sp>
        <p:nvSpPr>
          <p:cNvPr id="9219" name="Rectangle 3"/>
          <p:cNvSpPr>
            <a:spLocks noGrp="1" noChangeArrowheads="1"/>
          </p:cNvSpPr>
          <p:nvPr>
            <p:ph idx="1"/>
          </p:nvPr>
        </p:nvSpPr>
        <p:spPr/>
        <p:txBody>
          <a:bodyPr/>
          <a:lstStyle/>
          <a:p>
            <a:r>
              <a:rPr lang="en-US" altLang="en-US" dirty="0"/>
              <a:t>To protect against database failure, your database should have multiple copies of the control file.</a:t>
            </a:r>
          </a:p>
        </p:txBody>
      </p:sp>
      <p:graphicFrame>
        <p:nvGraphicFramePr>
          <p:cNvPr id="5" name="Group 465"/>
          <p:cNvGraphicFramePr>
            <a:graphicFrameLocks noGrp="1"/>
          </p:cNvGraphicFramePr>
          <p:nvPr>
            <p:extLst>
              <p:ext uri="{D42A27DB-BD31-4B8C-83A1-F6EECF244321}">
                <p14:modId xmlns:p14="http://schemas.microsoft.com/office/powerpoint/2010/main" val="850815150"/>
              </p:ext>
            </p:extLst>
          </p:nvPr>
        </p:nvGraphicFramePr>
        <p:xfrm>
          <a:off x="1674812" y="2785220"/>
          <a:ext cx="8382000" cy="3408308"/>
        </p:xfrm>
        <a:graphic>
          <a:graphicData uri="http://schemas.openxmlformats.org/drawingml/2006/table">
            <a:tbl>
              <a:tblPr firstRow="1" firstCol="1" bandRow="1">
                <a:tableStyleId>{5FD0F851-EC5A-4D38-B0AD-8093EC10F338}</a:tableStyleId>
              </a:tblPr>
              <a:tblGrid>
                <a:gridCol w="1327150">
                  <a:extLst>
                    <a:ext uri="{9D8B030D-6E8A-4147-A177-3AD203B41FA5}">
                      <a16:colId xmlns:a16="http://schemas.microsoft.com/office/drawing/2014/main" xmlns="" val="20000"/>
                    </a:ext>
                  </a:extLst>
                </a:gridCol>
                <a:gridCol w="2711450">
                  <a:extLst>
                    <a:ext uri="{9D8B030D-6E8A-4147-A177-3AD203B41FA5}">
                      <a16:colId xmlns:a16="http://schemas.microsoft.com/office/drawing/2014/main" xmlns="" val="20001"/>
                    </a:ext>
                  </a:extLst>
                </a:gridCol>
                <a:gridCol w="4343400">
                  <a:extLst>
                    <a:ext uri="{9D8B030D-6E8A-4147-A177-3AD203B41FA5}">
                      <a16:colId xmlns:a16="http://schemas.microsoft.com/office/drawing/2014/main" xmlns="" val="20002"/>
                    </a:ext>
                  </a:extLst>
                </a:gridCol>
              </a:tblGrid>
              <a:tr h="22869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1800" b="1" i="0" u="none" strike="noStrike" cap="none" normalizeH="0" baseline="0" dirty="0">
                        <a:ln>
                          <a:noFill/>
                        </a:ln>
                        <a:solidFill>
                          <a:srgbClr val="000000"/>
                        </a:solidFill>
                        <a:effectLst/>
                        <a:latin typeface="Arial" charset="0"/>
                      </a:endParaRPr>
                    </a:p>
                  </a:txBody>
                  <a:tcPr marT="91459" marB="91459"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ASM Storage</a:t>
                      </a:r>
                    </a:p>
                  </a:txBody>
                  <a:tcPr marT="91459" marB="91459"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File System Storage</a:t>
                      </a:r>
                    </a:p>
                  </a:txBody>
                  <a:tcPr marT="91459" marB="91459" horzOverflow="overflow"/>
                </a:tc>
                <a:extLst>
                  <a:ext uri="{0D108BD9-81ED-4DB2-BD59-A6C34878D82A}">
                    <a16:rowId xmlns:a16="http://schemas.microsoft.com/office/drawing/2014/main" xmlns="" val="10000"/>
                  </a:ext>
                </a:extLst>
              </a:tr>
              <a:tr h="9145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Best Practice</a:t>
                      </a:r>
                    </a:p>
                  </a:txBody>
                  <a:tcPr marT="91459" marB="91459"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One copy on each disk group (such as +DATA and +FRA)</a:t>
                      </a:r>
                    </a:p>
                  </a:txBody>
                  <a:tcPr marT="91459" marB="91459"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At least two copies, each on a separate disk (at least one on a separate disk controller)</a:t>
                      </a:r>
                    </a:p>
                  </a:txBody>
                  <a:tcPr marT="91459" marB="91459" horzOverflow="overflow">
                    <a:solidFill>
                      <a:schemeClr val="accent6">
                        <a:lumMod val="20000"/>
                        <a:lumOff val="80000"/>
                      </a:schemeClr>
                    </a:solidFill>
                  </a:tcPr>
                </a:tc>
                <a:extLst>
                  <a:ext uri="{0D108BD9-81ED-4DB2-BD59-A6C34878D82A}">
                    <a16:rowId xmlns:a16="http://schemas.microsoft.com/office/drawing/2014/main" xmlns="" val="10001"/>
                  </a:ext>
                </a:extLst>
              </a:tr>
              <a:tr h="20364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Steps to create additional control files</a:t>
                      </a:r>
                    </a:p>
                  </a:txBody>
                  <a:tcPr marT="91459" marB="91459"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No additional control file copies required</a:t>
                      </a:r>
                    </a:p>
                  </a:txBody>
                  <a:tcPr marT="91459" marB="91459" horzOverflow="overflow"/>
                </a:tc>
                <a:tc>
                  <a:txBody>
                    <a:bodyPr/>
                    <a:lstStyle/>
                    <a:p>
                      <a:pPr marL="457200" marR="0" lvl="1" indent="-34290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600" b="0" i="0" u="none" strike="noStrike" cap="none" normalizeH="0" baseline="0" dirty="0">
                          <a:ln>
                            <a:noFill/>
                          </a:ln>
                          <a:solidFill>
                            <a:schemeClr val="accent1"/>
                          </a:solidFill>
                          <a:effectLst/>
                          <a:latin typeface="Arial" charset="0"/>
                        </a:rPr>
                        <a:t>1.</a:t>
                      </a:r>
                      <a:r>
                        <a:rPr kumimoji="0" lang="en-US" sz="1600" b="0" i="0" u="none" strike="noStrike" cap="none" normalizeH="0" baseline="0" dirty="0">
                          <a:ln>
                            <a:noFill/>
                          </a:ln>
                          <a:solidFill>
                            <a:srgbClr val="000000"/>
                          </a:solidFill>
                          <a:effectLst/>
                          <a:latin typeface="Arial" charset="0"/>
                        </a:rPr>
                        <a:t>	</a:t>
                      </a:r>
                      <a:r>
                        <a:rPr kumimoji="0" lang="en-US" sz="1600" b="0" i="0" u="none" strike="noStrike" cap="none" normalizeH="0" baseline="0" dirty="0">
                          <a:ln>
                            <a:noFill/>
                          </a:ln>
                          <a:solidFill>
                            <a:srgbClr val="000000"/>
                          </a:solidFill>
                          <a:effectLst/>
                          <a:latin typeface="Arial" pitchFamily="34" charset="0"/>
                          <a:cs typeface="Arial" pitchFamily="34" charset="0"/>
                        </a:rPr>
                        <a:t>Alter the SPFILE </a:t>
                      </a:r>
                      <a:r>
                        <a:rPr kumimoji="0" lang="en-US" sz="1600" b="0" i="0" u="none" strike="noStrike" cap="none" normalizeH="0" baseline="0" dirty="0">
                          <a:ln>
                            <a:noFill/>
                          </a:ln>
                          <a:solidFill>
                            <a:srgbClr val="000000"/>
                          </a:solidFill>
                          <a:effectLst/>
                          <a:latin typeface="Arial" charset="0"/>
                        </a:rPr>
                        <a:t>with the </a:t>
                      </a:r>
                      <a:r>
                        <a:rPr kumimoji="0" lang="en-US" sz="1600" b="0" i="0" u="none" strike="noStrike" cap="none" normalizeH="0" baseline="0" dirty="0">
                          <a:ln>
                            <a:noFill/>
                          </a:ln>
                          <a:solidFill>
                            <a:srgbClr val="000000"/>
                          </a:solidFill>
                          <a:effectLst/>
                          <a:latin typeface="Courier New" pitchFamily="49" charset="0"/>
                        </a:rPr>
                        <a:t>ALTER SYSTEM SET</a:t>
                      </a:r>
                      <a:r>
                        <a:rPr kumimoji="0" lang="en-US" sz="1600" b="0" i="0" u="none" strike="noStrike" cap="none" normalizeH="0" baseline="0" dirty="0">
                          <a:ln>
                            <a:noFill/>
                          </a:ln>
                          <a:solidFill>
                            <a:srgbClr val="000000"/>
                          </a:solidFill>
                          <a:effectLst/>
                          <a:latin typeface="Arial" charset="0"/>
                        </a:rPr>
                        <a:t> </a:t>
                      </a:r>
                      <a:r>
                        <a:rPr kumimoji="0" lang="en-US" sz="1600" b="0" i="0" u="none" strike="noStrike" cap="none" normalizeH="0" baseline="0" dirty="0">
                          <a:ln>
                            <a:noFill/>
                          </a:ln>
                          <a:solidFill>
                            <a:srgbClr val="000000"/>
                          </a:solidFill>
                          <a:effectLst/>
                          <a:latin typeface="Courier New" pitchFamily="49" charset="0"/>
                        </a:rPr>
                        <a:t>control_files</a:t>
                      </a:r>
                      <a:r>
                        <a:rPr kumimoji="0" lang="en-US" sz="1600" b="0" i="0" u="none" strike="noStrike" cap="none" normalizeH="0" baseline="0" dirty="0">
                          <a:ln>
                            <a:noFill/>
                          </a:ln>
                          <a:solidFill>
                            <a:srgbClr val="000000"/>
                          </a:solidFill>
                          <a:effectLst/>
                          <a:latin typeface="Arial" charset="0"/>
                        </a:rPr>
                        <a:t> command.</a:t>
                      </a:r>
                    </a:p>
                    <a:p>
                      <a:pPr marL="457200" marR="0" lvl="1" indent="-34290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600" b="0" i="0" u="none" strike="noStrike" cap="none" normalizeH="0" baseline="0" dirty="0">
                          <a:ln>
                            <a:noFill/>
                          </a:ln>
                          <a:solidFill>
                            <a:schemeClr val="accent1"/>
                          </a:solidFill>
                          <a:effectLst/>
                          <a:latin typeface="Arial" charset="0"/>
                        </a:rPr>
                        <a:t>2.</a:t>
                      </a:r>
                      <a:r>
                        <a:rPr kumimoji="0" lang="en-US" sz="1600" b="0" i="0" u="none" strike="noStrike" cap="none" normalizeH="0" baseline="0" dirty="0">
                          <a:ln>
                            <a:noFill/>
                          </a:ln>
                          <a:solidFill>
                            <a:srgbClr val="000000"/>
                          </a:solidFill>
                          <a:effectLst/>
                          <a:latin typeface="Arial" charset="0"/>
                        </a:rPr>
                        <a:t>	Shut down the database.</a:t>
                      </a:r>
                    </a:p>
                    <a:p>
                      <a:pPr marL="457200" marR="0" lvl="1" indent="-34290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600" b="0" i="0" u="none" strike="noStrike" cap="none" normalizeH="0" baseline="0" dirty="0">
                          <a:ln>
                            <a:noFill/>
                          </a:ln>
                          <a:solidFill>
                            <a:schemeClr val="accent1"/>
                          </a:solidFill>
                          <a:effectLst/>
                          <a:latin typeface="Arial" charset="0"/>
                        </a:rPr>
                        <a:t>3.</a:t>
                      </a:r>
                      <a:r>
                        <a:rPr kumimoji="0" lang="en-US" sz="1600" b="0" i="0" u="none" strike="noStrike" cap="none" normalizeH="0" baseline="0" dirty="0">
                          <a:ln>
                            <a:noFill/>
                          </a:ln>
                          <a:solidFill>
                            <a:srgbClr val="000000"/>
                          </a:solidFill>
                          <a:effectLst/>
                          <a:latin typeface="Arial" charset="0"/>
                        </a:rPr>
                        <a:t>	Copy the control file to a new location.</a:t>
                      </a:r>
                    </a:p>
                    <a:p>
                      <a:pPr marL="457200" marR="0" lvl="1" indent="-34290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600" b="0" i="0" u="none" strike="noStrike" cap="none" normalizeH="0" baseline="0" dirty="0">
                          <a:ln>
                            <a:noFill/>
                          </a:ln>
                          <a:solidFill>
                            <a:schemeClr val="accent1"/>
                          </a:solidFill>
                          <a:effectLst/>
                          <a:latin typeface="Arial" charset="0"/>
                        </a:rPr>
                        <a:t>4.</a:t>
                      </a:r>
                      <a:r>
                        <a:rPr kumimoji="0" lang="en-US" sz="1600" b="0" i="0" u="none" strike="noStrike" cap="none" normalizeH="0" baseline="0" dirty="0">
                          <a:ln>
                            <a:noFill/>
                          </a:ln>
                          <a:solidFill>
                            <a:srgbClr val="000000"/>
                          </a:solidFill>
                          <a:effectLst/>
                          <a:latin typeface="Arial" charset="0"/>
                        </a:rPr>
                        <a:t>	Open the database and verify the addition of the new control file.</a:t>
                      </a:r>
                    </a:p>
                  </a:txBody>
                  <a:tcPr marT="91459" marB="91459" horzOverflow="overflow"/>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7565633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dirty="0"/>
          </a:p>
        </p:txBody>
      </p:sp>
      <p:sp>
        <p:nvSpPr>
          <p:cNvPr id="10243"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20602446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Redo Log </a:t>
            </a:r>
            <a:r>
              <a:rPr lang="en-US" altLang="en-US" dirty="0" smtClean="0"/>
              <a:t>Files</a:t>
            </a:r>
            <a:br>
              <a:rPr lang="en-US" altLang="en-US" dirty="0" smtClean="0"/>
            </a:br>
            <a:endParaRPr lang="en-US" altLang="en-US" dirty="0"/>
          </a:p>
        </p:txBody>
      </p:sp>
      <p:sp>
        <p:nvSpPr>
          <p:cNvPr id="11267" name="Rectangle 3"/>
          <p:cNvSpPr>
            <a:spLocks noGrp="1" noChangeArrowheads="1"/>
          </p:cNvSpPr>
          <p:nvPr>
            <p:ph idx="1"/>
          </p:nvPr>
        </p:nvSpPr>
        <p:spPr>
          <a:xfrm>
            <a:off x="622138" y="1243014"/>
            <a:ext cx="10944549" cy="3824287"/>
          </a:xfrm>
        </p:spPr>
        <p:txBody>
          <a:bodyPr/>
          <a:lstStyle/>
          <a:p>
            <a:pPr eaLnBrk="1" hangingPunct="1"/>
            <a:r>
              <a:rPr lang="en-US" altLang="en-US" dirty="0"/>
              <a:t>Multiplex redo log groups to protect against media failure and loss of data. This increases database I/O. </a:t>
            </a:r>
            <a:r>
              <a:rPr lang="en-US" altLang="en-US" dirty="0">
                <a:solidFill>
                  <a:srgbClr val="000000"/>
                </a:solidFill>
                <a:ea typeface="SimSun" panose="02010600030101010101" pitchFamily="2" charset="-122"/>
              </a:rPr>
              <a:t>It is suggested that redo log groups have</a:t>
            </a:r>
            <a:r>
              <a:rPr lang="en-US" altLang="en-US" dirty="0"/>
              <a:t>:</a:t>
            </a:r>
          </a:p>
          <a:p>
            <a:pPr lvl="1" eaLnBrk="1" hangingPunct="1"/>
            <a:r>
              <a:rPr lang="en-US" altLang="en-US" dirty="0"/>
              <a:t>At least two members (files) per group</a:t>
            </a:r>
          </a:p>
          <a:p>
            <a:pPr lvl="1" eaLnBrk="1" hangingPunct="1"/>
            <a:r>
              <a:rPr lang="en-US" altLang="en-US" dirty="0"/>
              <a:t>Each member:</a:t>
            </a:r>
          </a:p>
          <a:p>
            <a:pPr lvl="2" eaLnBrk="1" hangingPunct="1"/>
            <a:r>
              <a:rPr lang="en-US" altLang="en-US" dirty="0"/>
              <a:t>On a separate disk or </a:t>
            </a:r>
            <a:br>
              <a:rPr lang="en-US" altLang="en-US" dirty="0"/>
            </a:br>
            <a:r>
              <a:rPr lang="en-US" altLang="en-US" dirty="0"/>
              <a:t>controller if using </a:t>
            </a:r>
            <a:br>
              <a:rPr lang="en-US" altLang="en-US" dirty="0"/>
            </a:br>
            <a:r>
              <a:rPr lang="en-US" altLang="en-US" dirty="0"/>
              <a:t>file system storage</a:t>
            </a:r>
          </a:p>
          <a:p>
            <a:pPr lvl="2" eaLnBrk="1" hangingPunct="1"/>
            <a:r>
              <a:rPr lang="en-US" altLang="en-US" dirty="0"/>
              <a:t>In a separate disk </a:t>
            </a:r>
            <a:br>
              <a:rPr lang="en-US" altLang="en-US" dirty="0"/>
            </a:br>
            <a:r>
              <a:rPr lang="en-US" altLang="en-US" dirty="0"/>
              <a:t>group (such as +DATA </a:t>
            </a:r>
            <a:br>
              <a:rPr lang="en-US" altLang="en-US" dirty="0"/>
            </a:br>
            <a:r>
              <a:rPr lang="en-US" altLang="en-US" dirty="0"/>
              <a:t>and +FRA) if using ASM</a:t>
            </a:r>
          </a:p>
        </p:txBody>
      </p:sp>
      <p:grpSp>
        <p:nvGrpSpPr>
          <p:cNvPr id="2" name="Group 1"/>
          <p:cNvGrpSpPr/>
          <p:nvPr/>
        </p:nvGrpSpPr>
        <p:grpSpPr>
          <a:xfrm>
            <a:off x="6109757" y="2743200"/>
            <a:ext cx="4608514" cy="1943100"/>
            <a:chOff x="6124574" y="2819400"/>
            <a:chExt cx="4608514" cy="1943100"/>
          </a:xfrm>
        </p:grpSpPr>
        <p:sp>
          <p:nvSpPr>
            <p:cNvPr id="11268" name="Rectangle 4"/>
            <p:cNvSpPr>
              <a:spLocks noChangeArrowheads="1"/>
            </p:cNvSpPr>
            <p:nvPr/>
          </p:nvSpPr>
          <p:spPr bwMode="blackWhite">
            <a:xfrm>
              <a:off x="7085012" y="2819400"/>
              <a:ext cx="3416300" cy="1943100"/>
            </a:xfrm>
            <a:prstGeom prst="rect">
              <a:avLst/>
            </a:prstGeom>
            <a:solidFill>
              <a:srgbClr val="99CC00"/>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nvGrpSpPr>
            <p:cNvPr id="11269" name="Group 5"/>
            <p:cNvGrpSpPr>
              <a:grpSpLocks/>
            </p:cNvGrpSpPr>
            <p:nvPr/>
          </p:nvGrpSpPr>
          <p:grpSpPr bwMode="auto">
            <a:xfrm>
              <a:off x="9440862" y="2917826"/>
              <a:ext cx="946150" cy="701675"/>
              <a:chOff x="2128" y="3492"/>
              <a:chExt cx="532" cy="412"/>
            </a:xfrm>
          </p:grpSpPr>
          <p:sp>
            <p:nvSpPr>
              <p:cNvPr id="11303" name="Rectangle 6"/>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304" name="Oval 7"/>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305" name="Oval 8"/>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0" name="Group 9"/>
            <p:cNvGrpSpPr>
              <a:grpSpLocks/>
            </p:cNvGrpSpPr>
            <p:nvPr/>
          </p:nvGrpSpPr>
          <p:grpSpPr bwMode="auto">
            <a:xfrm>
              <a:off x="8345487" y="3717926"/>
              <a:ext cx="946150" cy="701675"/>
              <a:chOff x="2128" y="3492"/>
              <a:chExt cx="532" cy="412"/>
            </a:xfrm>
          </p:grpSpPr>
          <p:sp>
            <p:nvSpPr>
              <p:cNvPr id="11300" name="Rectangle 1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301" name="Oval 1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302" name="Oval 1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1" name="Group 13"/>
            <p:cNvGrpSpPr>
              <a:grpSpLocks/>
            </p:cNvGrpSpPr>
            <p:nvPr/>
          </p:nvGrpSpPr>
          <p:grpSpPr bwMode="auto">
            <a:xfrm>
              <a:off x="9444037" y="3717926"/>
              <a:ext cx="946150" cy="701675"/>
              <a:chOff x="2128" y="3492"/>
              <a:chExt cx="532" cy="412"/>
            </a:xfrm>
          </p:grpSpPr>
          <p:sp>
            <p:nvSpPr>
              <p:cNvPr id="11297" name="Rectangle 14"/>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8" name="Oval 15"/>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9" name="Oval 16"/>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2" name="Group 17"/>
            <p:cNvGrpSpPr>
              <a:grpSpLocks/>
            </p:cNvGrpSpPr>
            <p:nvPr/>
          </p:nvGrpSpPr>
          <p:grpSpPr bwMode="auto">
            <a:xfrm>
              <a:off x="8345487" y="2917826"/>
              <a:ext cx="946150" cy="701675"/>
              <a:chOff x="2128" y="3492"/>
              <a:chExt cx="532" cy="412"/>
            </a:xfrm>
          </p:grpSpPr>
          <p:sp>
            <p:nvSpPr>
              <p:cNvPr id="11294" name="Rectangle 18"/>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5" name="Oval 19"/>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6" name="Oval 20"/>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3" name="Group 21"/>
            <p:cNvGrpSpPr>
              <a:grpSpLocks/>
            </p:cNvGrpSpPr>
            <p:nvPr/>
          </p:nvGrpSpPr>
          <p:grpSpPr bwMode="auto">
            <a:xfrm>
              <a:off x="7205662" y="3717926"/>
              <a:ext cx="946150" cy="701675"/>
              <a:chOff x="2128" y="3492"/>
              <a:chExt cx="532" cy="412"/>
            </a:xfrm>
          </p:grpSpPr>
          <p:sp>
            <p:nvSpPr>
              <p:cNvPr id="11291" name="Rectangle 22"/>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2" name="Oval 23"/>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3" name="Oval 24"/>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4" name="Group 25"/>
            <p:cNvGrpSpPr>
              <a:grpSpLocks/>
            </p:cNvGrpSpPr>
            <p:nvPr/>
          </p:nvGrpSpPr>
          <p:grpSpPr bwMode="auto">
            <a:xfrm>
              <a:off x="7205662" y="2905126"/>
              <a:ext cx="946150" cy="701675"/>
              <a:chOff x="2128" y="3492"/>
              <a:chExt cx="532" cy="412"/>
            </a:xfrm>
          </p:grpSpPr>
          <p:sp>
            <p:nvSpPr>
              <p:cNvPr id="11288" name="Rectangle 26"/>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89" name="Oval 27"/>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0" name="Oval 28"/>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sp>
          <p:nvSpPr>
            <p:cNvPr id="11275" name="Rectangle 29"/>
            <p:cNvSpPr>
              <a:spLocks noChangeArrowheads="1"/>
            </p:cNvSpPr>
            <p:nvPr/>
          </p:nvSpPr>
          <p:spPr bwMode="auto">
            <a:xfrm>
              <a:off x="7177088" y="4443413"/>
              <a:ext cx="10112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Group 1</a:t>
              </a:r>
            </a:p>
          </p:txBody>
        </p:sp>
        <p:sp>
          <p:nvSpPr>
            <p:cNvPr id="11276" name="Rectangle 30"/>
            <p:cNvSpPr>
              <a:spLocks noChangeArrowheads="1"/>
            </p:cNvSpPr>
            <p:nvPr/>
          </p:nvSpPr>
          <p:spPr bwMode="auto">
            <a:xfrm>
              <a:off x="8307388" y="4443413"/>
              <a:ext cx="10112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Group 2</a:t>
              </a:r>
            </a:p>
          </p:txBody>
        </p:sp>
        <p:sp>
          <p:nvSpPr>
            <p:cNvPr id="11277" name="Rectangle 31"/>
            <p:cNvSpPr>
              <a:spLocks noChangeArrowheads="1"/>
            </p:cNvSpPr>
            <p:nvPr/>
          </p:nvSpPr>
          <p:spPr bwMode="auto">
            <a:xfrm>
              <a:off x="9453563" y="4443413"/>
              <a:ext cx="9112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Group 3</a:t>
              </a:r>
            </a:p>
          </p:txBody>
        </p:sp>
        <p:sp>
          <p:nvSpPr>
            <p:cNvPr id="11278" name="Line 32"/>
            <p:cNvSpPr>
              <a:spLocks noChangeShapeType="1"/>
            </p:cNvSpPr>
            <p:nvPr/>
          </p:nvSpPr>
          <p:spPr bwMode="auto">
            <a:xfrm>
              <a:off x="6480175" y="3659188"/>
              <a:ext cx="4252913" cy="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1279" name="Rectangle 33"/>
            <p:cNvSpPr>
              <a:spLocks noChangeArrowheads="1"/>
            </p:cNvSpPr>
            <p:nvPr/>
          </p:nvSpPr>
          <p:spPr bwMode="auto">
            <a:xfrm>
              <a:off x="6124574" y="3213101"/>
              <a:ext cx="10112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+DATA</a:t>
              </a:r>
            </a:p>
          </p:txBody>
        </p:sp>
        <p:sp>
          <p:nvSpPr>
            <p:cNvPr id="11280" name="Rectangle 34"/>
            <p:cNvSpPr>
              <a:spLocks noChangeArrowheads="1"/>
            </p:cNvSpPr>
            <p:nvPr/>
          </p:nvSpPr>
          <p:spPr bwMode="auto">
            <a:xfrm>
              <a:off x="6124574" y="3944938"/>
              <a:ext cx="101123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+FRA</a:t>
              </a:r>
            </a:p>
          </p:txBody>
        </p:sp>
        <p:sp>
          <p:nvSpPr>
            <p:cNvPr id="11281" name="Rectangle 35"/>
            <p:cNvSpPr>
              <a:spLocks noChangeArrowheads="1"/>
            </p:cNvSpPr>
            <p:nvPr/>
          </p:nvSpPr>
          <p:spPr bwMode="auto">
            <a:xfrm>
              <a:off x="7177088" y="3163889"/>
              <a:ext cx="10112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a</a:t>
              </a:r>
            </a:p>
          </p:txBody>
        </p:sp>
        <p:sp>
          <p:nvSpPr>
            <p:cNvPr id="11282" name="Rectangle 36"/>
            <p:cNvSpPr>
              <a:spLocks noChangeArrowheads="1"/>
            </p:cNvSpPr>
            <p:nvPr/>
          </p:nvSpPr>
          <p:spPr bwMode="auto">
            <a:xfrm>
              <a:off x="8307388" y="3163889"/>
              <a:ext cx="10112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a</a:t>
              </a:r>
            </a:p>
          </p:txBody>
        </p:sp>
        <p:sp>
          <p:nvSpPr>
            <p:cNvPr id="11283" name="Rectangle 37"/>
            <p:cNvSpPr>
              <a:spLocks noChangeArrowheads="1"/>
            </p:cNvSpPr>
            <p:nvPr/>
          </p:nvSpPr>
          <p:spPr bwMode="auto">
            <a:xfrm>
              <a:off x="9404349" y="3163889"/>
              <a:ext cx="10096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a</a:t>
              </a:r>
            </a:p>
          </p:txBody>
        </p:sp>
        <p:sp>
          <p:nvSpPr>
            <p:cNvPr id="11284" name="Rectangle 38"/>
            <p:cNvSpPr>
              <a:spLocks noChangeArrowheads="1"/>
            </p:cNvSpPr>
            <p:nvPr/>
          </p:nvSpPr>
          <p:spPr bwMode="auto">
            <a:xfrm>
              <a:off x="7177088" y="3960814"/>
              <a:ext cx="10112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b</a:t>
              </a:r>
            </a:p>
          </p:txBody>
        </p:sp>
        <p:sp>
          <p:nvSpPr>
            <p:cNvPr id="11285" name="Rectangle 39"/>
            <p:cNvSpPr>
              <a:spLocks noChangeArrowheads="1"/>
            </p:cNvSpPr>
            <p:nvPr/>
          </p:nvSpPr>
          <p:spPr bwMode="auto">
            <a:xfrm>
              <a:off x="8307388" y="3960814"/>
              <a:ext cx="10112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b</a:t>
              </a:r>
            </a:p>
          </p:txBody>
        </p:sp>
        <p:sp>
          <p:nvSpPr>
            <p:cNvPr id="11286" name="Rectangle 40"/>
            <p:cNvSpPr>
              <a:spLocks noChangeArrowheads="1"/>
            </p:cNvSpPr>
            <p:nvPr/>
          </p:nvSpPr>
          <p:spPr bwMode="auto">
            <a:xfrm>
              <a:off x="9404349" y="3960814"/>
              <a:ext cx="10096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b</a:t>
              </a:r>
            </a:p>
          </p:txBody>
        </p:sp>
      </p:grpSp>
      <p:sp>
        <p:nvSpPr>
          <p:cNvPr id="11287" name="Text Box 41"/>
          <p:cNvSpPr txBox="1">
            <a:spLocks noChangeArrowheads="1"/>
          </p:cNvSpPr>
          <p:nvPr/>
        </p:nvSpPr>
        <p:spPr bwMode="auto">
          <a:xfrm>
            <a:off x="2112168" y="5638800"/>
            <a:ext cx="7964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b="1" dirty="0">
                <a:solidFill>
                  <a:srgbClr val="000000"/>
                </a:solidFill>
              </a:rPr>
              <a:t>Note: </a:t>
            </a:r>
            <a:r>
              <a:rPr lang="en-US" altLang="en-US" dirty="0">
                <a:solidFill>
                  <a:srgbClr val="000000"/>
                </a:solidFill>
              </a:rPr>
              <a:t>Multiplexing redo logs may impact overall database performance.</a:t>
            </a:r>
            <a:endParaRPr lang="en-US" altLang="en-US" dirty="0">
              <a:solidFill>
                <a:srgbClr val="000000"/>
              </a:solidFill>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61127047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p:txBody>
          <a:bodyPr/>
          <a:lstStyle/>
          <a:p>
            <a:pPr eaLnBrk="1" hangingPunct="1"/>
            <a:r>
              <a:rPr lang="en-US" altLang="en-US" dirty="0"/>
              <a:t>Multiplexing the Redo </a:t>
            </a:r>
            <a:r>
              <a:rPr lang="en-US" altLang="en-US" dirty="0" smtClean="0"/>
              <a:t>Log</a:t>
            </a:r>
            <a:br>
              <a:rPr lang="en-US" altLang="en-US" dirty="0" smtClean="0"/>
            </a:br>
            <a:endParaRPr lang="en-US" altLang="en-US" dirty="0">
              <a:solidFill>
                <a:srgbClr val="FF0000"/>
              </a:solidFill>
            </a:endParaRPr>
          </a:p>
        </p:txBody>
      </p:sp>
      <p:sp>
        <p:nvSpPr>
          <p:cNvPr id="3" name="Content Placeholder 2"/>
          <p:cNvSpPr>
            <a:spLocks noGrp="1"/>
          </p:cNvSpPr>
          <p:nvPr>
            <p:ph idx="1"/>
          </p:nvPr>
        </p:nvSpPr>
        <p:spPr>
          <a:xfrm>
            <a:off x="622138" y="1242485"/>
            <a:ext cx="10944549" cy="1673101"/>
          </a:xfrm>
        </p:spPr>
        <p:txBody>
          <a:bodyPr/>
          <a:lstStyle/>
          <a:p>
            <a:r>
              <a:rPr lang="en-US" altLang="en-US" dirty="0"/>
              <a:t>Add a member to an existing log group:</a:t>
            </a:r>
          </a:p>
          <a:p>
            <a:pPr lvl="1"/>
            <a:r>
              <a:rPr lang="en-US" altLang="en-US" dirty="0"/>
              <a:t>Navigate to the Redo Log Groups page in Enterprise Manager Database Express</a:t>
            </a:r>
          </a:p>
          <a:p>
            <a:pPr lvl="1"/>
            <a:r>
              <a:rPr lang="en-US" altLang="en-US" dirty="0"/>
              <a:t>Use the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command</a:t>
            </a:r>
          </a:p>
          <a:p>
            <a:endParaRPr lang="en-US" dirty="0"/>
          </a:p>
        </p:txBody>
      </p:sp>
      <p:sp>
        <p:nvSpPr>
          <p:cNvPr id="13" name="Rectangle 3"/>
          <p:cNvSpPr txBox="1">
            <a:spLocks noChangeArrowheads="1"/>
          </p:cNvSpPr>
          <p:nvPr/>
        </p:nvSpPr>
        <p:spPr>
          <a:xfrm>
            <a:off x="622138" y="1242485"/>
            <a:ext cx="10944549" cy="2111682"/>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endParaRPr lang="en-US" altLang="en-US" kern="0" dirty="0"/>
          </a:p>
        </p:txBody>
      </p:sp>
      <p:sp>
        <p:nvSpPr>
          <p:cNvPr id="14" name="Content Placeholder 2"/>
          <p:cNvSpPr txBox="1">
            <a:spLocks/>
          </p:cNvSpPr>
          <p:nvPr/>
        </p:nvSpPr>
        <p:spPr bwMode="gray">
          <a:xfrm>
            <a:off x="1059018" y="2629697"/>
            <a:ext cx="10750394" cy="10279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609493" indent="-609493" defTabSz="533307">
              <a:tabLst>
                <a:tab pos="533307" algn="r"/>
                <a:tab pos="897310" algn="l"/>
              </a:tabLst>
              <a:defRPr/>
            </a:pPr>
            <a:r>
              <a:rPr lang="en-US" b="1" dirty="0">
                <a:latin typeface="Courier New" pitchFamily="49" charset="0"/>
              </a:rPr>
              <a:t>SQL&gt; ALTER DATABASE </a:t>
            </a:r>
          </a:p>
          <a:p>
            <a:pPr marL="609493" indent="-609493" defTabSz="533307">
              <a:tabLst>
                <a:tab pos="533307" algn="r"/>
                <a:tab pos="897310" algn="l"/>
              </a:tabLst>
              <a:defRPr/>
            </a:pPr>
            <a:r>
              <a:rPr lang="en-US" b="1" dirty="0">
                <a:latin typeface="Courier New" pitchFamily="49" charset="0"/>
              </a:rPr>
              <a:t>  2  ADD LOGFILE MEMBER '/u01/app/oracle/oradata/orcl/redo1a.log' </a:t>
            </a:r>
          </a:p>
          <a:p>
            <a:pPr marL="609493" indent="-609493" defTabSz="533307">
              <a:tabLst>
                <a:tab pos="533307" algn="r"/>
                <a:tab pos="897310" algn="l"/>
              </a:tabLst>
              <a:defRPr/>
            </a:pPr>
            <a:r>
              <a:rPr lang="en-US" b="1" dirty="0">
                <a:latin typeface="Courier New" pitchFamily="49" charset="0"/>
              </a:rPr>
              <a:t>  3  TO GROUP 1;</a:t>
            </a:r>
          </a:p>
        </p:txBody>
      </p:sp>
    </p:spTree>
    <p:custDataLst>
      <p:tags r:id="rId1"/>
    </p:custDataLst>
    <p:extLst>
      <p:ext uri="{BB962C8B-B14F-4D97-AF65-F5344CB8AC3E}">
        <p14:creationId xmlns:p14="http://schemas.microsoft.com/office/powerpoint/2010/main" val="313664911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OTEHDR" val="Redo Log Files"/>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Multiplexing the Redo Log"/>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NOTEHDR" val="The Archiver (ARCn) Process"/>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Archive Log File: Naming and Destinations"/>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Configuring for Recoverability"/>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Configuring the Fast Recovery Area"/>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NOTEHDR" val="Monitoring the Fast Recovery Area"/>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Multiplexing Control Files"/>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Multiplexing Control Files (continued)"/>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2855</Words>
  <Application>Microsoft Office PowerPoint</Application>
  <PresentationFormat>Custom</PresentationFormat>
  <Paragraphs>200</Paragraphs>
  <Slides>15</Slides>
  <Notes>15</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Backup and Recovery Configuration</vt:lpstr>
      <vt:lpstr>Objectives</vt:lpstr>
      <vt:lpstr>Configuring for Recoverability</vt:lpstr>
      <vt:lpstr>Configuring the Fast Recovery Area </vt:lpstr>
      <vt:lpstr>Monitoring the Fast Recovery Area </vt:lpstr>
      <vt:lpstr>Multiplexing Control Files</vt:lpstr>
      <vt:lpstr>PowerPoint Presentation</vt:lpstr>
      <vt:lpstr>Redo Log Files </vt:lpstr>
      <vt:lpstr>Multiplexing the Redo Log </vt:lpstr>
      <vt:lpstr>Creating Archived Redo Log Files</vt:lpstr>
      <vt:lpstr>Archiver (ARCn) Process</vt:lpstr>
      <vt:lpstr>Archived Redo Log Files: Naming and Destinations</vt:lpstr>
      <vt:lpstr>Configuring ARCHIVELOG Mode</vt:lpstr>
      <vt:lpstr>Summary</vt:lpstr>
      <vt:lpstr>Practice 17: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51</cp:revision>
  <cp:lastPrinted>2002-03-28T23:57:22Z</cp:lastPrinted>
  <dcterms:created xsi:type="dcterms:W3CDTF">2017-12-14T14:58:14Z</dcterms:created>
  <dcterms:modified xsi:type="dcterms:W3CDTF">2021-01-06T19:46:34Z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