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notesSlides/notesSlide32.xml" ContentType="application/vnd.openxmlformats-officedocument.presentationml.notesSlide+xml"/>
  <Override PartName="/ppt/tags/tag35.xml" ContentType="application/vnd.openxmlformats-officedocument.presentationml.tags+xml"/>
  <Override PartName="/ppt/notesSlides/notesSlide33.xml" ContentType="application/vnd.openxmlformats-officedocument.presentationml.notesSlide+xml"/>
  <Override PartName="/ppt/tags/tag36.xml" ContentType="application/vnd.openxmlformats-officedocument.presentationml.tags+xml"/>
  <Override PartName="/ppt/notesSlides/notesSlide34.xml" ContentType="application/vnd.openxmlformats-officedocument.presentationml.notesSlide+xml"/>
  <Override PartName="/ppt/tags/tag37.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37"/>
  </p:notesMasterIdLst>
  <p:handoutMasterIdLst>
    <p:handoutMasterId r:id="rId38"/>
  </p:handoutMasterIdLst>
  <p:sldIdLst>
    <p:sldId id="259" r:id="rId2"/>
    <p:sldId id="261" r:id="rId3"/>
    <p:sldId id="283" r:id="rId4"/>
    <p:sldId id="284" r:id="rId5"/>
    <p:sldId id="285" r:id="rId6"/>
    <p:sldId id="286" r:id="rId7"/>
    <p:sldId id="287" r:id="rId8"/>
    <p:sldId id="288" r:id="rId9"/>
    <p:sldId id="312" r:id="rId10"/>
    <p:sldId id="313" r:id="rId11"/>
    <p:sldId id="311" r:id="rId12"/>
    <p:sldId id="307" r:id="rId13"/>
    <p:sldId id="308" r:id="rId14"/>
    <p:sldId id="309" r:id="rId15"/>
    <p:sldId id="310" r:id="rId16"/>
    <p:sldId id="296" r:id="rId17"/>
    <p:sldId id="289" r:id="rId18"/>
    <p:sldId id="293" r:id="rId19"/>
    <p:sldId id="294" r:id="rId20"/>
    <p:sldId id="292" r:id="rId21"/>
    <p:sldId id="290" r:id="rId22"/>
    <p:sldId id="291" r:id="rId23"/>
    <p:sldId id="295" r:id="rId24"/>
    <p:sldId id="297" r:id="rId25"/>
    <p:sldId id="303" r:id="rId26"/>
    <p:sldId id="298" r:id="rId27"/>
    <p:sldId id="304" r:id="rId28"/>
    <p:sldId id="299" r:id="rId29"/>
    <p:sldId id="305" r:id="rId30"/>
    <p:sldId id="300" r:id="rId31"/>
    <p:sldId id="301" r:id="rId32"/>
    <p:sldId id="306" r:id="rId33"/>
    <p:sldId id="302" r:id="rId34"/>
    <p:sldId id="275" r:id="rId35"/>
    <p:sldId id="276" r:id="rId36"/>
  </p:sldIdLst>
  <p:sldSz cx="12188825" cy="6858000"/>
  <p:notesSz cx="6991350" cy="9282113"/>
  <p:custDataLst>
    <p:tags r:id="rId3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80" autoAdjust="0"/>
    <p:restoredTop sz="86372" autoAdjust="0"/>
  </p:normalViewPr>
  <p:slideViewPr>
    <p:cSldViewPr showGuides="1">
      <p:cViewPr varScale="1">
        <p:scale>
          <a:sx n="99" d="100"/>
          <a:sy n="99" d="100"/>
        </p:scale>
        <p:origin x="1603" y="77"/>
      </p:cViewPr>
      <p:guideLst>
        <p:guide orient="horz" pos="2160"/>
        <p:guide orient="horz" pos="864"/>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2042"/>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20 -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20 - </a:t>
            </a:r>
            <a:fld id="{A8026F63-6033-47A9-9B09-CA2F0D592540}" type="slidenum">
              <a:rPr lang="en-US" altLang="en-US" smtClean="0"/>
              <a:t>10</a:t>
            </a:fld>
            <a:endParaRPr lang="en-US" altLang="en-US" dirty="0"/>
          </a:p>
        </p:txBody>
      </p:sp>
      <p:sp>
        <p:nvSpPr>
          <p:cNvPr id="8" name="Notes Placeholder 7"/>
          <p:cNvSpPr>
            <a:spLocks noGrp="1"/>
          </p:cNvSpPr>
          <p:nvPr>
            <p:ph type="body" idx="1"/>
          </p:nvPr>
        </p:nvSpPr>
        <p:spPr>
          <a:xfrm>
            <a:off x="292608" y="450056"/>
            <a:ext cx="6400800" cy="8191024"/>
          </a:xfrm>
        </p:spPr>
        <p:txBody>
          <a:bodyPr/>
          <a:lstStyle/>
          <a:p>
            <a:pPr lvl="1"/>
            <a:r>
              <a:rPr lang="en-US" altLang="en-US" b="1" dirty="0"/>
              <a:t>Memory Advisors</a:t>
            </a:r>
          </a:p>
          <a:p>
            <a:pPr lvl="1"/>
            <a:r>
              <a:rPr lang="en-US" altLang="en-US" dirty="0"/>
              <a:t>Memory Advisor is actually a collection of several advisory functions that help determine the best settings for the total memory used by the database instance. The System Global Area (SGA) has a set of advisors for the shared pool, database buffer cache, Java pool, and streams pool. The Java pool and streams pool advisors are not exposed on the Enterprise Manager Memory Advisor page. There is an advisor for the Program Global Area (PGA). In addition to the advisory functions, this advisor provides a central point of control for the large pool and the Java pool.</a:t>
            </a:r>
          </a:p>
          <a:p>
            <a:pPr lvl="1"/>
            <a:r>
              <a:rPr lang="en-US" altLang="en-US" b="1" dirty="0"/>
              <a:t>Mean-Time-To-Recover (MTTR) Advisor</a:t>
            </a:r>
            <a:endParaRPr lang="en-US" altLang="en-US" dirty="0"/>
          </a:p>
          <a:p>
            <a:pPr lvl="1"/>
            <a:r>
              <a:rPr lang="en-US" altLang="en-US" dirty="0"/>
              <a:t>Using MTTR Advisor, you set the length of time required for the database to recover after an instance crash.</a:t>
            </a:r>
          </a:p>
          <a:p>
            <a:pPr lvl="1"/>
            <a:r>
              <a:rPr lang="en-US" altLang="en-US" b="1" dirty="0"/>
              <a:t>Segment Advisor</a:t>
            </a:r>
            <a:endParaRPr lang="en-US" altLang="en-US" dirty="0"/>
          </a:p>
          <a:p>
            <a:pPr lvl="1"/>
            <a:r>
              <a:rPr lang="en-US" altLang="en-US" dirty="0"/>
              <a:t>This advisor looks for tables and indexes that consume more space than they require. The advisor checks for inefficient space consumption at the tablespace or schema level and produces scripts to reduce space consumption where possible.</a:t>
            </a:r>
            <a:endParaRPr lang="en-US" altLang="en-US" b="1" dirty="0"/>
          </a:p>
          <a:p>
            <a:pPr lvl="1"/>
            <a:r>
              <a:rPr lang="en-US" altLang="en-US" b="1" dirty="0"/>
              <a:t>SQL Access Advisor</a:t>
            </a:r>
          </a:p>
          <a:p>
            <a:pPr lvl="1"/>
            <a:r>
              <a:rPr lang="en-US" altLang="en-US" dirty="0"/>
              <a:t>This advisor analyzes all SQL statements that are issued in a given period and suggests the creation of additional indexes or materialized views that will improve performance.</a:t>
            </a:r>
          </a:p>
          <a:p>
            <a:pPr lvl="1"/>
            <a:r>
              <a:rPr lang="en-US" altLang="en-US" b="1" dirty="0"/>
              <a:t>SQL Tuning Advisor</a:t>
            </a:r>
          </a:p>
          <a:p>
            <a:pPr lvl="1"/>
            <a:r>
              <a:rPr lang="en-US" altLang="en-US" dirty="0"/>
              <a:t>This advisor analyzes an individual SQL statement and makes recommendations for improving its performance. Recommendations may include actions, such as rewriting the statement, changing the instance configuration, or adding indexes.</a:t>
            </a:r>
            <a:endParaRPr lang="en-US" altLang="en-US" b="1" dirty="0"/>
          </a:p>
          <a:p>
            <a:pPr lvl="1"/>
            <a:r>
              <a:rPr lang="en-US" altLang="en-US" b="1" dirty="0"/>
              <a:t>Undo Management Advisor</a:t>
            </a:r>
            <a:endParaRPr lang="en-US" altLang="en-US" dirty="0"/>
          </a:p>
          <a:p>
            <a:pPr lvl="1"/>
            <a:r>
              <a:rPr lang="en-US" altLang="en-US" dirty="0"/>
              <a:t>With Undo Management Advisor, you can determine the undo tablespace size that is required to support a given retention period. Undo management and the use of the advisor is covered in the lesson titled “Managing Undo Data.”</a:t>
            </a:r>
          </a:p>
          <a:p>
            <a:pPr lvl="1"/>
            <a:r>
              <a:rPr lang="en-US" altLang="en-US" b="1" dirty="0"/>
              <a:t>Data Recovery Advisor</a:t>
            </a:r>
          </a:p>
          <a:p>
            <a:pPr lvl="1"/>
            <a:r>
              <a:rPr lang="en-US" altLang="en-US" dirty="0"/>
              <a:t>This advisor automatically diagnoses persistent data failures, presents repair options to the user, and executes repairs at the user’s request. The purpose of Data Recovery Advisor is to reduce the mean time to recover (MTTR) and provide a centralized tool for automated data repair. </a:t>
            </a:r>
          </a:p>
          <a:p>
            <a:pPr lvl="1"/>
            <a:r>
              <a:rPr lang="en-US" altLang="en-US" b="1" dirty="0"/>
              <a:t>SQL Repair Advisor</a:t>
            </a:r>
          </a:p>
          <a:p>
            <a:pPr lvl="1"/>
            <a:r>
              <a:rPr lang="en-US" altLang="en-US" dirty="0"/>
              <a:t>You run SQL Repair Advisor after a SQL statement fails with a critical error that generates a problem in the Automatic Diagnostic Repository. The advisor analyzes the statement and, in many cases, recommends a patch to repair the statement. If you implement the recommendation, the applied SQL patch circumvents the failure by causing the query optimizer to choose an alternative execution plan for future executions. This is done without changing the SQL statement itself.</a:t>
            </a:r>
          </a:p>
        </p:txBody>
      </p:sp>
    </p:spTree>
    <p:extLst>
      <p:ext uri="{BB962C8B-B14F-4D97-AF65-F5344CB8AC3E}">
        <p14:creationId xmlns:p14="http://schemas.microsoft.com/office/powerpoint/2010/main" val="2302226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5"/>
          <p:cNvSpPr>
            <a:spLocks noGrp="1" noRot="1" noChangeAspect="1" noTextEdit="1"/>
          </p:cNvSpPr>
          <p:nvPr>
            <p:ph type="sldImg"/>
          </p:nvPr>
        </p:nvSpPr>
        <p:spPr>
          <a:ln/>
        </p:spPr>
      </p:sp>
      <p:sp>
        <p:nvSpPr>
          <p:cNvPr id="5529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By analyzing the information stored in the AWR, the database server can identify the need to perform routine maintenance tasks, such as optimizer statistics refresh. The automated maintenance tasks infrastructure enables the Oracle Database server to automatically perform such operations. It uses the Scheduler to run such tasks in predefined maintenance windows.</a:t>
            </a:r>
          </a:p>
          <a:p>
            <a:pPr lvl="1"/>
            <a:r>
              <a:rPr lang="en-US" altLang="en-US" dirty="0"/>
              <a:t>By default, the weekday maintenance windows start at 10:00 PM and last four hours. On Saturday and Sunday, the maintenance window starts at 6:00 AM and lasts for 20 hours. All attributes of the maintenance windows are customizable, including the start and end times, frequency, days of the week, and so on. In addition, the impact of automated maintenance tasks on normal database operations can be limited by associating a Database Resource Manager resource plan to the maintenance window.</a:t>
            </a:r>
          </a:p>
          <a:p>
            <a:pPr lvl="1"/>
            <a:r>
              <a:rPr lang="en-US" altLang="en-US" dirty="0"/>
              <a:t>Examples of maintenance:</a:t>
            </a:r>
          </a:p>
          <a:p>
            <a:pPr lvl="2"/>
            <a:r>
              <a:rPr lang="en-US" altLang="en-US" dirty="0"/>
              <a:t>Optimizer statistics are automatically refreshed by using the automatic maintenance task infrastructure.</a:t>
            </a:r>
          </a:p>
          <a:p>
            <a:pPr lvl="2"/>
            <a:r>
              <a:rPr lang="en-US" altLang="en-US" dirty="0"/>
              <a:t>Automatic Segment Advisor has default jobs, which run in the maintenance window.</a:t>
            </a:r>
          </a:p>
          <a:p>
            <a:pPr lvl="2"/>
            <a:r>
              <a:rPr lang="en-US" altLang="en-US" dirty="0"/>
              <a:t>When creating a database with the DBCA, you can initiate regular database backups.</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42D3932F-0C55-4900-9C24-0169A3E4EB38}" type="slidenum">
              <a:rPr lang="en-US" altLang="en-US" smtClean="0"/>
              <a:t>11</a:t>
            </a:fld>
            <a:endParaRPr lang="en-US" altLang="en-US" dirty="0"/>
          </a:p>
        </p:txBody>
      </p:sp>
    </p:spTree>
    <p:extLst>
      <p:ext uri="{BB962C8B-B14F-4D97-AF65-F5344CB8AC3E}">
        <p14:creationId xmlns:p14="http://schemas.microsoft.com/office/powerpoint/2010/main" val="1286786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5"/>
          <p:cNvSpPr>
            <a:spLocks noGrp="1" noRot="1" noChangeAspect="1" noTextEdit="1"/>
          </p:cNvSpPr>
          <p:nvPr>
            <p:ph type="sldImg"/>
          </p:nvPr>
        </p:nvSpPr>
        <p:spPr>
          <a:ln/>
        </p:spPr>
      </p:sp>
      <p:sp>
        <p:nvSpPr>
          <p:cNvPr id="5837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Bef>
                <a:spcPts val="350"/>
              </a:spcBef>
            </a:pPr>
            <a:r>
              <a:rPr lang="en-US" altLang="en-US" dirty="0"/>
              <a:t>Alerts are notifications of when a database is in an undesirable state and needs your attention. By default, the Oracle Database server provides alerts via Enterprise Manager. Optionally, Enterprise Manager can be configured to send an email message to the administrator about problem conditions as well as display alert information on the console. </a:t>
            </a:r>
          </a:p>
          <a:p>
            <a:pPr lvl="1">
              <a:spcBef>
                <a:spcPts val="350"/>
              </a:spcBef>
            </a:pPr>
            <a:r>
              <a:rPr lang="en-US" altLang="en-US" dirty="0"/>
              <a:t>You can also set thresholds on many of the pertinent metrics for your system. Oracle Database proactively notifies you if the database deviates sufficiently from normal readings to reach those thresholds. An early notification of potential problems enables you to respond quickly and, in many cases, resolve issues before users even notice them.</a:t>
            </a:r>
          </a:p>
          <a:p>
            <a:pPr lvl="1">
              <a:spcBef>
                <a:spcPts val="350"/>
              </a:spcBef>
            </a:pPr>
            <a:r>
              <a:rPr lang="en-US" altLang="en-US" dirty="0"/>
              <a:t>Approximately 60 metrics are monitored by default, among which are:</a:t>
            </a:r>
          </a:p>
          <a:p>
            <a:pPr lvl="2"/>
            <a:r>
              <a:rPr lang="en-US" altLang="en-US" dirty="0"/>
              <a:t>Broken Job Count</a:t>
            </a:r>
          </a:p>
          <a:p>
            <a:pPr lvl="2"/>
            <a:r>
              <a:rPr lang="en-US" altLang="en-US" dirty="0"/>
              <a:t>Database Time Spent Waiting (%)</a:t>
            </a:r>
          </a:p>
          <a:p>
            <a:pPr lvl="2"/>
            <a:r>
              <a:rPr lang="en-US" altLang="en-US" dirty="0"/>
              <a:t>Dump Area Used (%)</a:t>
            </a:r>
          </a:p>
          <a:p>
            <a:pPr lvl="2"/>
            <a:r>
              <a:rPr lang="en-US" altLang="en-US" dirty="0"/>
              <a:t>SQL Response Time (%) Compared to Baseline</a:t>
            </a:r>
          </a:p>
          <a:p>
            <a:pPr lvl="2"/>
            <a:r>
              <a:rPr lang="en-US" altLang="en-US" dirty="0"/>
              <a:t>Tablespace Used (%)</a:t>
            </a:r>
          </a:p>
          <a:p>
            <a:pPr lvl="2"/>
            <a:r>
              <a:rPr lang="en-US" altLang="en-US" dirty="0"/>
              <a:t>Generic Incident</a:t>
            </a:r>
          </a:p>
          <a:p>
            <a:pPr lvl="1">
              <a:spcBef>
                <a:spcPts val="350"/>
              </a:spcBef>
            </a:pPr>
            <a:r>
              <a:rPr lang="en-US" altLang="en-US" dirty="0"/>
              <a:t>A few additional key metrics can provide early problem notification:</a:t>
            </a:r>
          </a:p>
          <a:p>
            <a:pPr lvl="2"/>
            <a:r>
              <a:rPr lang="en-US" altLang="en-US" dirty="0"/>
              <a:t>Average File Read Time (centiseconds)</a:t>
            </a:r>
          </a:p>
          <a:p>
            <a:pPr lvl="2"/>
            <a:r>
              <a:rPr lang="en-US" altLang="en-US" dirty="0"/>
              <a:t>Response Time (per transaction)</a:t>
            </a:r>
          </a:p>
          <a:p>
            <a:pPr lvl="2"/>
            <a:r>
              <a:rPr lang="en-US" altLang="en-US" dirty="0"/>
              <a:t>Wait Time (%)</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B9DF9EC6-E077-4595-BCCA-CD2E1071D46B}" type="slidenum">
              <a:rPr lang="en-US" altLang="en-US" smtClean="0"/>
              <a:t>12</a:t>
            </a:fld>
            <a:endParaRPr lang="en-US" altLang="en-US" dirty="0"/>
          </a:p>
        </p:txBody>
      </p:sp>
    </p:spTree>
    <p:extLst>
      <p:ext uri="{BB962C8B-B14F-4D97-AF65-F5344CB8AC3E}">
        <p14:creationId xmlns:p14="http://schemas.microsoft.com/office/powerpoint/2010/main" val="1162851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5"/>
          <p:cNvSpPr>
            <a:spLocks noGrp="1" noRot="1" noChangeAspect="1" noTextEdit="1"/>
          </p:cNvSpPr>
          <p:nvPr>
            <p:ph type="sldImg"/>
          </p:nvPr>
        </p:nvSpPr>
        <p:spPr>
          <a:ln/>
        </p:spPr>
      </p:sp>
      <p:sp>
        <p:nvSpPr>
          <p:cNvPr id="5939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To access the Metric and Collection Settings page, expand the Oracle Database menu and select Metric and Collection Settings from the Monitoring submenu.</a:t>
            </a:r>
          </a:p>
          <a:p>
            <a:pPr lvl="1"/>
            <a:r>
              <a:rPr lang="en-US" altLang="en-US" dirty="0"/>
              <a:t>Enter your desired warning and critical threshold values for the metric. The appropriate alerts appear when the database reaches your specified values. </a:t>
            </a:r>
          </a:p>
          <a:p>
            <a:pPr lvl="1"/>
            <a:r>
              <a:rPr lang="en-US" altLang="en-US" dirty="0"/>
              <a:t>The thresholds that are already set appear in the “Metrics with thresholds” list. By default, approximately 60 metrics have preset thresholds; you may change these as needed. The “All metrics” list shows the metrics that do not have thresholds set. </a:t>
            </a:r>
          </a:p>
          <a:p>
            <a:pPr lvl="1"/>
            <a:r>
              <a:rPr lang="en-US" altLang="en-US" dirty="0"/>
              <a:t>Click the Edit icon to access a page where you can specify additional corrective actions for either warning or critical thresholds. </a:t>
            </a:r>
          </a:p>
          <a:p>
            <a:pPr lvl="1"/>
            <a:r>
              <a:rPr lang="en-US" altLang="en-US" dirty="0"/>
              <a:t>Click a Collection Schedule link to change the scheduled collection interval. Be aware that each schedule affects a group of metrics.</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46DBC157-0563-4182-AF6C-1EB89915D548}" type="slidenum">
              <a:rPr lang="en-US" altLang="en-US" smtClean="0"/>
              <a:t>13</a:t>
            </a:fld>
            <a:endParaRPr lang="en-US" altLang="en-US" dirty="0"/>
          </a:p>
        </p:txBody>
      </p:sp>
    </p:spTree>
    <p:extLst>
      <p:ext uri="{BB962C8B-B14F-4D97-AF65-F5344CB8AC3E}">
        <p14:creationId xmlns:p14="http://schemas.microsoft.com/office/powerpoint/2010/main" val="4130280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5"/>
          <p:cNvSpPr>
            <a:spLocks noGrp="1" noRot="1" noChangeAspect="1" noTextEdit="1"/>
          </p:cNvSpPr>
          <p:nvPr>
            <p:ph type="sldImg"/>
          </p:nvPr>
        </p:nvSpPr>
        <p:spPr>
          <a:ln/>
        </p:spPr>
      </p:sp>
      <p:sp>
        <p:nvSpPr>
          <p:cNvPr id="6041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When you receive an alert, follow the recommendations that it provides. You can also consider running the ADDM (or another advisor as appropriate) to obtain more detailed diagnostics of system or object behavior. </a:t>
            </a:r>
          </a:p>
          <a:p>
            <a:pPr lvl="1"/>
            <a:r>
              <a:rPr lang="en-US" altLang="en-US" dirty="0"/>
              <a:t>Alerts and incidents are generated for critical errors. Critical errors usually generate incidents that are collected into problems. You use the Support Workbench to investigate and possibly report the problem to Oracle Support. </a:t>
            </a:r>
          </a:p>
          <a:p>
            <a:pPr lvl="1"/>
            <a:r>
              <a:rPr lang="en-US" altLang="en-US" dirty="0"/>
              <a:t>Most alerts (such as “Out of Space”) are cleared automatically when the cause of the problem disappears. However, other alerts (such as Generic Alert Log Error) are sent to you for notification and must be acknowledged by you. After taking the necessary corrective measures, you acknowledge an alert by clearing or purging it. Clearing an alert sends the alert to the Alert History, which is accessible from the Monitoring submenu. Purging an alert removes it from the Alert History.</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94E12A7F-50CE-4BCD-91B6-7113A396A041}" type="slidenum">
              <a:rPr lang="en-US" altLang="en-US" smtClean="0"/>
              <a:t>14</a:t>
            </a:fld>
            <a:endParaRPr lang="en-US" altLang="en-US" dirty="0"/>
          </a:p>
        </p:txBody>
      </p:sp>
    </p:spTree>
    <p:extLst>
      <p:ext uri="{BB962C8B-B14F-4D97-AF65-F5344CB8AC3E}">
        <p14:creationId xmlns:p14="http://schemas.microsoft.com/office/powerpoint/2010/main" val="938997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5"/>
          <p:cNvSpPr>
            <a:spLocks noGrp="1" noRot="1" noChangeAspect="1" noTextEdit="1"/>
          </p:cNvSpPr>
          <p:nvPr>
            <p:ph type="sldImg"/>
          </p:nvPr>
        </p:nvSpPr>
        <p:spPr>
          <a:ln/>
        </p:spPr>
      </p:sp>
      <p:sp>
        <p:nvSpPr>
          <p:cNvPr id="6144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There are two kinds of server-generated alerts: threshold and nonthreshold. </a:t>
            </a:r>
          </a:p>
          <a:p>
            <a:pPr lvl="1"/>
            <a:r>
              <a:rPr lang="en-US" altLang="en-US" dirty="0"/>
              <a:t>Most server-generated alerts are configured by setting a warning and critical threshold values on database metrics. You can define thresholds for more than 120 metrics, including the following:</a:t>
            </a:r>
          </a:p>
          <a:p>
            <a:pPr lvl="2"/>
            <a:r>
              <a:rPr lang="en-US" altLang="en-US" dirty="0"/>
              <a:t>Physical Reads Per Sec</a:t>
            </a:r>
          </a:p>
          <a:p>
            <a:pPr lvl="2"/>
            <a:r>
              <a:rPr lang="en-US" altLang="en-US" dirty="0"/>
              <a:t>User Commits Per Sec</a:t>
            </a:r>
          </a:p>
          <a:p>
            <a:pPr lvl="2"/>
            <a:r>
              <a:rPr lang="en-US" altLang="en-US" dirty="0"/>
              <a:t>SQL Service Response Time</a:t>
            </a:r>
          </a:p>
          <a:p>
            <a:pPr lvl="1"/>
            <a:r>
              <a:rPr lang="en-US" altLang="en-US" dirty="0"/>
              <a:t>Except for the Tablespace Space Usage metric, which is database related, the other metrics are instance related. Threshold alerts are also referred to as </a:t>
            </a:r>
            <a:r>
              <a:rPr lang="en-US" altLang="en-US" i="1" dirty="0"/>
              <a:t>stateful alerts</a:t>
            </a:r>
            <a:r>
              <a:rPr lang="en-US" altLang="en-US" dirty="0"/>
              <a:t>,</a:t>
            </a:r>
            <a:r>
              <a:rPr lang="en-US" altLang="en-US" i="1" dirty="0"/>
              <a:t> </a:t>
            </a:r>
            <a:r>
              <a:rPr lang="en-US" altLang="en-US" dirty="0"/>
              <a:t>which are automatically cleared when an alert condition clears. Stateful alerts appear in </a:t>
            </a:r>
            <a:r>
              <a:rPr lang="en-US" altLang="en-US" dirty="0">
                <a:latin typeface="Courier New" panose="02070309020205020404" pitchFamily="49" charset="0"/>
              </a:rPr>
              <a:t>DBA_OUTSTANDING_ALERTS</a:t>
            </a:r>
            <a:r>
              <a:rPr lang="en-US" altLang="en-US" dirty="0"/>
              <a:t> and, when cleared, go to </a:t>
            </a:r>
            <a:r>
              <a:rPr lang="en-US" altLang="en-US" dirty="0">
                <a:latin typeface="Courier New" panose="02070309020205020404" pitchFamily="49" charset="0"/>
              </a:rPr>
              <a:t>DBA_ALERT_HISTORY</a:t>
            </a:r>
            <a:r>
              <a:rPr lang="en-US" altLang="en-US" dirty="0"/>
              <a:t>. </a:t>
            </a:r>
          </a:p>
          <a:p>
            <a:pPr lvl="1"/>
            <a:r>
              <a:rPr lang="en-US" altLang="en-US" dirty="0"/>
              <a:t>Other server-generated alerts correspond to specific database events, such as </a:t>
            </a:r>
            <a:r>
              <a:rPr lang="en-US" altLang="en-US" dirty="0">
                <a:latin typeface="Courier New" panose="02070309020205020404" pitchFamily="49" charset="0"/>
              </a:rPr>
              <a:t>ORA-*</a:t>
            </a:r>
            <a:r>
              <a:rPr lang="en-US" altLang="en-US" dirty="0"/>
              <a:t> errors, “Snapshot too old” errors, Recovery Area Low On Free Space, and Resumable Session Suspended. These are non-threshold-based alerts, also referred to as </a:t>
            </a:r>
            <a:r>
              <a:rPr lang="en-US" altLang="en-US" i="1" dirty="0"/>
              <a:t>stateless alerts</a:t>
            </a:r>
            <a:r>
              <a:rPr lang="en-US" altLang="en-US" dirty="0"/>
              <a:t>. Stateless alerts go directly to the History table</a:t>
            </a:r>
            <a:r>
              <a:rPr lang="en-US" altLang="en-US" dirty="0">
                <a:solidFill>
                  <a:schemeClr val="tx1"/>
                </a:solidFill>
              </a:rPr>
              <a:t>.</a:t>
            </a:r>
            <a:r>
              <a:rPr lang="en-US" altLang="en-US" dirty="0">
                <a:solidFill>
                  <a:srgbClr val="FF0000"/>
                </a:solidFill>
              </a:rPr>
              <a:t> </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F39D6DCA-6FE4-40E5-90D8-0B4435257637}" type="slidenum">
              <a:rPr lang="en-US" altLang="en-US" smtClean="0"/>
              <a:t>15</a:t>
            </a:fld>
            <a:endParaRPr lang="en-US" altLang="en-US" dirty="0"/>
          </a:p>
        </p:txBody>
      </p:sp>
    </p:spTree>
    <p:extLst>
      <p:ext uri="{BB962C8B-B14F-4D97-AF65-F5344CB8AC3E}">
        <p14:creationId xmlns:p14="http://schemas.microsoft.com/office/powerpoint/2010/main" val="1014974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5"/>
          <p:cNvSpPr>
            <a:spLocks noGrp="1" noRot="1" noChangeAspect="1" noTextEdit="1"/>
          </p:cNvSpPr>
          <p:nvPr>
            <p:ph type="sldImg"/>
          </p:nvPr>
        </p:nvSpPr>
        <p:spPr>
          <a:ln/>
        </p:spPr>
      </p:sp>
      <p:sp>
        <p:nvSpPr>
          <p:cNvPr id="3481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Oracle Database server software captures information about its own operation. Three major types of data are collected: cumulative statistics, metrics, and sampled statistics.</a:t>
            </a:r>
          </a:p>
          <a:p>
            <a:pPr lvl="1"/>
            <a:r>
              <a:rPr lang="en-US" altLang="en-US" dirty="0"/>
              <a:t>Cumulative statistics are counts and timing information of a variety of events that occur in the database server. Some are quite important, such as buffer busy waits. Others have little impact on tuning, such as index block split. The most important events for tuning are usually the ones showing the greatest cumulative time values. The statistics in Oracle Database are correlated by the use of a time model. The time model statistics are based on a percentage of DB time, giving them a common basis for comparison.</a:t>
            </a:r>
          </a:p>
          <a:p>
            <a:pPr lvl="1"/>
            <a:r>
              <a:rPr lang="en-US" altLang="en-US" dirty="0"/>
              <a:t>Metrics are statistic counts per unit. The unit could be time (such as seconds), transaction, or session. Metrics provide a base to proactively monitor performance. You can set thresholds on a metric, causing an alert to be generated. For example, you can set thresholds for when the reads per millisecond exceed a previously recorded peak value or when the archive log area is 95% full.</a:t>
            </a:r>
          </a:p>
          <a:p>
            <a:pPr lvl="1"/>
            <a:r>
              <a:rPr lang="en-US" altLang="en-US" dirty="0"/>
              <a:t>Sampled statistics are gathered automatically when </a:t>
            </a:r>
            <a:r>
              <a:rPr lang="en-US" altLang="en-US" dirty="0">
                <a:latin typeface="Courier New" panose="02070309020205020404" pitchFamily="49" charset="0"/>
                <a:cs typeface="Courier New" panose="02070309020205020404" pitchFamily="49" charset="0"/>
              </a:rPr>
              <a:t>STATISTICS_LEVEL</a:t>
            </a:r>
            <a:r>
              <a:rPr lang="en-US" altLang="en-US" dirty="0"/>
              <a:t> is set to </a:t>
            </a:r>
            <a:r>
              <a:rPr lang="en-US" altLang="en-US" dirty="0">
                <a:latin typeface="Courier New" panose="02070309020205020404" pitchFamily="49" charset="0"/>
                <a:cs typeface="Courier New" panose="02070309020205020404" pitchFamily="49" charset="0"/>
              </a:rPr>
              <a:t>TYPICAL</a:t>
            </a:r>
            <a:r>
              <a:rPr lang="en-US" altLang="en-US" dirty="0"/>
              <a:t> or </a:t>
            </a:r>
            <a:r>
              <a:rPr lang="en-US" altLang="en-US" dirty="0">
                <a:latin typeface="Courier New" panose="02070309020205020404" pitchFamily="49" charset="0"/>
                <a:cs typeface="Courier New" panose="02070309020205020404" pitchFamily="49" charset="0"/>
              </a:rPr>
              <a:t>ALL</a:t>
            </a:r>
            <a:r>
              <a:rPr lang="en-US" altLang="en-US" dirty="0"/>
              <a:t>. Sampled statistics allow you to look back in time. You can view session and system statistics that were gathered in the past, in various dimensions, even if you had not thought of specifying data collection for these beforehand.</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4DC3886D-328F-40DF-B46E-FA77162164A3}" type="slidenum">
              <a:rPr lang="en-US" altLang="en-US" smtClean="0"/>
              <a:t>16</a:t>
            </a:fld>
            <a:endParaRPr lang="en-US" altLang="en-US" dirty="0"/>
          </a:p>
        </p:txBody>
      </p:sp>
    </p:spTree>
    <p:extLst>
      <p:ext uri="{BB962C8B-B14F-4D97-AF65-F5344CB8AC3E}">
        <p14:creationId xmlns:p14="http://schemas.microsoft.com/office/powerpoint/2010/main" val="1958647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5"/>
          <p:cNvSpPr>
            <a:spLocks noGrp="1" noRot="1" noChangeAspect="1" noTextEdit="1"/>
          </p:cNvSpPr>
          <p:nvPr>
            <p:ph type="sldImg"/>
          </p:nvPr>
        </p:nvSpPr>
        <p:spPr>
          <a:ln/>
        </p:spPr>
      </p:sp>
      <p:sp>
        <p:nvSpPr>
          <p:cNvPr id="2867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You can respond to changes in performance only if you know the performance has changed. Oracle Database provides several ways to monitor the current performance of the database instance.</a:t>
            </a:r>
          </a:p>
          <a:p>
            <a:pPr lvl="2"/>
            <a:r>
              <a:rPr lang="en-US" altLang="en-US" b="1" dirty="0"/>
              <a:t>Enterprise Manager Database Express: </a:t>
            </a:r>
            <a:r>
              <a:rPr lang="en-US" altLang="en-US" dirty="0"/>
              <a:t>The database home page provides a quick check of the health of the instance and the server, with graphs showing CPU usage, active sessions, memory, and data storage usage. The home page also shows any alerts that have been triggered. Additional details are available on the Performance Hub page. As mentioned earlier in the lesson, the ADDM analysis results are accessible through Enterprise Manager.</a:t>
            </a:r>
          </a:p>
          <a:p>
            <a:pPr lvl="2"/>
            <a:r>
              <a:rPr lang="en-US" altLang="en-US" b="1" dirty="0"/>
              <a:t>Enterprise Manager Cloud Control: </a:t>
            </a:r>
            <a:r>
              <a:rPr lang="en-US" altLang="en-US" dirty="0"/>
              <a:t>Enterprise Manager Cloud Control also provides performance monitoring capabilities.</a:t>
            </a:r>
          </a:p>
          <a:p>
            <a:pPr lvl="2"/>
            <a:r>
              <a:rPr lang="en-US" altLang="en-US" b="1" dirty="0"/>
              <a:t>Performance views: </a:t>
            </a:r>
            <a:r>
              <a:rPr lang="en-US" altLang="en-US" dirty="0"/>
              <a:t>You can access these views directly with SQL*Plus. Occasionally, you may need to access these views for some details about the raw statistics.</a:t>
            </a:r>
          </a:p>
          <a:p>
            <a:pPr lvl="1"/>
            <a:r>
              <a:rPr lang="en-US" altLang="en-US" dirty="0"/>
              <a:t>See </a:t>
            </a:r>
            <a:r>
              <a:rPr lang="en-US" altLang="en-US" i="1" dirty="0"/>
              <a:t>Oracle Database Performance Tuning Guide</a:t>
            </a:r>
            <a:r>
              <a:rPr lang="en-US" altLang="en-US" dirty="0"/>
              <a:t> and </a:t>
            </a:r>
            <a:r>
              <a:rPr lang="en-US" altLang="en-US" i="1" dirty="0"/>
              <a:t>Oracle Database Reference</a:t>
            </a:r>
            <a:r>
              <a:rPr lang="en-US" altLang="en-US" dirty="0"/>
              <a:t> for details and examples.</a:t>
            </a:r>
          </a:p>
          <a:p>
            <a:pPr lvl="1"/>
            <a:endParaRPr lang="en-US" altLang="en-US" dirty="0"/>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F39FF40C-ABCE-495B-858C-7CF03C86366F}" type="slidenum">
              <a:rPr lang="en-US" altLang="en-US" smtClean="0"/>
              <a:t>17</a:t>
            </a:fld>
            <a:endParaRPr lang="en-US" altLang="en-US" dirty="0"/>
          </a:p>
        </p:txBody>
      </p:sp>
    </p:spTree>
    <p:extLst>
      <p:ext uri="{BB962C8B-B14F-4D97-AF65-F5344CB8AC3E}">
        <p14:creationId xmlns:p14="http://schemas.microsoft.com/office/powerpoint/2010/main" val="389621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20 - </a:t>
            </a:r>
            <a:fld id="{6672709E-5256-4935-9A5D-B1DA6C862A55}" type="slidenum">
              <a:rPr lang="en-US" altLang="en-US" smtClean="0"/>
              <a:t>18</a:t>
            </a:fld>
            <a:endParaRPr lang="en-US" alt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a:xfrm>
            <a:off x="292608" y="4434840"/>
            <a:ext cx="6400800" cy="4473416"/>
          </a:xfrm>
        </p:spPr>
        <p:txBody>
          <a:bodyPr/>
          <a:lstStyle/>
          <a:p>
            <a:pPr lvl="1">
              <a:lnSpc>
                <a:spcPct val="95000"/>
              </a:lnSpc>
            </a:pPr>
            <a:r>
              <a:rPr lang="en-US" altLang="en-US" dirty="0"/>
              <a:t>To effectively diagnose performance problems, statistics must be available. The Oracle Database instance generates many types of cumulative statistics for the system, sessions, and individual SQL statements at the instance level. The Oracle Database server also tracks cumulative statistics on segments and services. When analyzing a performance problem in any of these scopes, you typically look at the change in statistics (delta value) over the period of time you are interested in.</a:t>
            </a:r>
          </a:p>
          <a:p>
            <a:pPr lvl="1">
              <a:lnSpc>
                <a:spcPct val="95000"/>
              </a:lnSpc>
            </a:pPr>
            <a:r>
              <a:rPr lang="en-US" altLang="en-US" b="1" dirty="0"/>
              <a:t>Note</a:t>
            </a:r>
            <a:r>
              <a:rPr lang="en-US" altLang="en-US" dirty="0"/>
              <a:t>: Instance statistics are dynamic and are reset at every instance startup. These statistics can be captured at a point in time and held in the database in the form of snapshots.</a:t>
            </a:r>
          </a:p>
          <a:p>
            <a:pPr lvl="1">
              <a:lnSpc>
                <a:spcPct val="95000"/>
              </a:lnSpc>
            </a:pPr>
            <a:r>
              <a:rPr lang="en-US" altLang="en-US" b="1" dirty="0"/>
              <a:t>Wait Event Statistics</a:t>
            </a:r>
          </a:p>
          <a:p>
            <a:pPr lvl="1">
              <a:lnSpc>
                <a:spcPct val="95000"/>
              </a:lnSpc>
            </a:pPr>
            <a:r>
              <a:rPr lang="en-US" altLang="en-US" dirty="0"/>
              <a:t>All the possible wait events are cataloged in the </a:t>
            </a:r>
            <a:r>
              <a:rPr lang="en-US" altLang="en-US" dirty="0">
                <a:latin typeface="Courier New" panose="02070309020205020404" pitchFamily="49" charset="0"/>
                <a:cs typeface="Courier New" panose="02070309020205020404" pitchFamily="49" charset="0"/>
              </a:rPr>
              <a:t>V$EVENT_NAME</a:t>
            </a:r>
            <a:r>
              <a:rPr lang="en-US" altLang="en-US" dirty="0"/>
              <a:t> view.</a:t>
            </a:r>
          </a:p>
          <a:p>
            <a:pPr lvl="1">
              <a:lnSpc>
                <a:spcPct val="95000"/>
              </a:lnSpc>
            </a:pPr>
            <a:r>
              <a:rPr lang="en-US" altLang="en-US" dirty="0"/>
              <a:t>Cumulative statistics for all sessions are stored in </a:t>
            </a:r>
            <a:r>
              <a:rPr lang="en-US" altLang="en-US" dirty="0">
                <a:latin typeface="Courier New" panose="02070309020205020404" pitchFamily="49" charset="0"/>
                <a:cs typeface="Courier New" panose="02070309020205020404" pitchFamily="49" charset="0"/>
              </a:rPr>
              <a:t>V$SYSTEM_EVENT</a:t>
            </a:r>
            <a:r>
              <a:rPr lang="en-US" altLang="en-US" dirty="0"/>
              <a:t>, which shows the total waits for a particular event since instance startup.</a:t>
            </a:r>
          </a:p>
          <a:p>
            <a:pPr lvl="1">
              <a:lnSpc>
                <a:spcPct val="95000"/>
              </a:lnSpc>
            </a:pPr>
            <a:r>
              <a:rPr lang="en-US" altLang="en-US" dirty="0"/>
              <a:t>When you are troubleshooting, you need to know whether a process has waited for any resource.</a:t>
            </a:r>
          </a:p>
          <a:p>
            <a:pPr lvl="1">
              <a:lnSpc>
                <a:spcPct val="95000"/>
              </a:lnSpc>
            </a:pPr>
            <a:r>
              <a:rPr lang="en-US" altLang="en-US" b="1" dirty="0"/>
              <a:t>System-Wide Statistics</a:t>
            </a:r>
          </a:p>
          <a:p>
            <a:pPr lvl="1">
              <a:lnSpc>
                <a:spcPct val="95000"/>
              </a:lnSpc>
            </a:pPr>
            <a:r>
              <a:rPr lang="en-US" altLang="en-US" dirty="0"/>
              <a:t>All the system-wide statistics are cataloged in the </a:t>
            </a:r>
            <a:r>
              <a:rPr lang="en-US" altLang="en-US" dirty="0">
                <a:latin typeface="Courier New" panose="02070309020205020404" pitchFamily="49" charset="0"/>
                <a:cs typeface="Courier New" panose="02070309020205020404" pitchFamily="49" charset="0"/>
              </a:rPr>
              <a:t>V$STATNAME</a:t>
            </a:r>
            <a:r>
              <a:rPr lang="en-US" altLang="en-US" dirty="0"/>
              <a:t> view. Over 400 statistics are available in Oracle Database.</a:t>
            </a:r>
          </a:p>
          <a:p>
            <a:pPr lvl="1">
              <a:lnSpc>
                <a:spcPct val="95000"/>
              </a:lnSpc>
            </a:pPr>
            <a:r>
              <a:rPr lang="en-US" altLang="en-US" dirty="0"/>
              <a:t>The server displays all calculated system statistics in the </a:t>
            </a:r>
            <a:r>
              <a:rPr lang="en-US" altLang="en-US" dirty="0">
                <a:latin typeface="Courier New" panose="02070309020205020404" pitchFamily="49" charset="0"/>
                <a:cs typeface="Courier New" panose="02070309020205020404" pitchFamily="49" charset="0"/>
              </a:rPr>
              <a:t>V$SYSSTAT</a:t>
            </a:r>
            <a:r>
              <a:rPr lang="en-US" altLang="en-US" dirty="0"/>
              <a:t> view. You can query this view to find cumulative totals since the instance started.</a:t>
            </a:r>
          </a:p>
          <a:p>
            <a:pPr lvl="1">
              <a:lnSpc>
                <a:spcPct val="95000"/>
              </a:lnSpc>
            </a:pPr>
            <a:r>
              <a:rPr lang="en-US" altLang="en-US" dirty="0"/>
              <a:t>System-wide statistics are classified by the tuning topic and the debugging purpose. The classes include general instance activity, redo log buffer activity, locking, database buffer cache activity, and so on. Each of the system statistics can belong to more than one class, so you cannot do a simple join on </a:t>
            </a:r>
            <a:r>
              <a:rPr lang="en-US" altLang="en-US" dirty="0">
                <a:latin typeface="Courier New" panose="02070309020205020404" pitchFamily="49" charset="0"/>
                <a:cs typeface="Courier New" panose="02070309020205020404" pitchFamily="49" charset="0"/>
              </a:rPr>
              <a:t>V$SYSSTATS.CLASS</a:t>
            </a:r>
            <a:r>
              <a:rPr lang="en-US" altLang="en-US" dirty="0"/>
              <a:t> and </a:t>
            </a:r>
            <a:r>
              <a:rPr lang="en-US" altLang="en-US" dirty="0">
                <a:latin typeface="Courier New" panose="02070309020205020404" pitchFamily="49" charset="0"/>
                <a:cs typeface="Courier New" panose="02070309020205020404" pitchFamily="49" charset="0"/>
              </a:rPr>
              <a:t>V$SYSTEM_WAIT_CLASS.WAIT_CLASS#</a:t>
            </a:r>
            <a:r>
              <a:rPr lang="en-US" altLang="en-US" dirty="0"/>
              <a:t>.</a:t>
            </a:r>
          </a:p>
          <a:p>
            <a:pPr lvl="1">
              <a:lnSpc>
                <a:spcPct val="95000"/>
              </a:lnSpc>
            </a:pPr>
            <a:r>
              <a:rPr lang="en-US" altLang="en-US" dirty="0"/>
              <a:t>You can also view all wait events for a particular wait class by querying </a:t>
            </a:r>
            <a:r>
              <a:rPr lang="en-US" altLang="en-US" dirty="0">
                <a:latin typeface="Courier New" panose="02070309020205020404" pitchFamily="49" charset="0"/>
                <a:cs typeface="Courier New" panose="02070309020205020404" pitchFamily="49" charset="0"/>
              </a:rPr>
              <a:t>V$SYSTEM_WAIT_CLASS</a:t>
            </a:r>
            <a:r>
              <a:rPr lang="en-US" altLang="en-US" dirty="0"/>
              <a:t>.</a:t>
            </a:r>
          </a:p>
        </p:txBody>
      </p:sp>
    </p:spTree>
    <p:extLst>
      <p:ext uri="{BB962C8B-B14F-4D97-AF65-F5344CB8AC3E}">
        <p14:creationId xmlns:p14="http://schemas.microsoft.com/office/powerpoint/2010/main" val="1338570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20 - </a:t>
            </a:r>
            <a:fld id="{5B20B043-3440-4614-987B-36DDB3AF7D05}" type="slidenum">
              <a:rPr lang="en-US" smtClean="0"/>
              <a:t>19</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b="1" dirty="0">
                <a:latin typeface="Arial" charset="0"/>
                <a:cs typeface="Arial" charset="0"/>
              </a:rPr>
              <a:t>SGA Global Statistics</a:t>
            </a:r>
          </a:p>
          <a:p>
            <a:pPr lvl="1" eaLnBrk="1" hangingPunct="1"/>
            <a:r>
              <a:rPr lang="en-US" dirty="0">
                <a:latin typeface="Arial" charset="0"/>
                <a:cs typeface="Arial" charset="0"/>
              </a:rPr>
              <a:t>The server displays all calculated memory statistics in the </a:t>
            </a:r>
            <a:r>
              <a:rPr lang="en-US" dirty="0">
                <a:latin typeface="Courier New" panose="02070309020205020404" pitchFamily="49" charset="0"/>
                <a:cs typeface="Courier New" panose="02070309020205020404" pitchFamily="49" charset="0"/>
              </a:rPr>
              <a:t>V$SGASTAT</a:t>
            </a:r>
            <a:r>
              <a:rPr lang="en-US" dirty="0">
                <a:latin typeface="Arial" charset="0"/>
                <a:cs typeface="Arial" charset="0"/>
              </a:rPr>
              <a:t> view. You can query this view to find cumulative totals of detailed SGA usage since the instance started.</a:t>
            </a:r>
          </a:p>
          <a:p>
            <a:pPr lvl="1" eaLnBrk="1" hangingPunct="1"/>
            <a:r>
              <a:rPr lang="en-US" dirty="0">
                <a:latin typeface="Arial" charset="0"/>
                <a:cs typeface="Arial" charset="0"/>
              </a:rPr>
              <a:t>When the </a:t>
            </a:r>
            <a:r>
              <a:rPr lang="en-US" dirty="0">
                <a:latin typeface="Courier New" panose="02070309020205020404" pitchFamily="49" charset="0"/>
                <a:cs typeface="Courier New" panose="02070309020205020404" pitchFamily="49" charset="0"/>
              </a:rPr>
              <a:t>STATISTICS_LEVEL</a:t>
            </a:r>
            <a:r>
              <a:rPr lang="en-US" dirty="0">
                <a:latin typeface="Arial" charset="0"/>
                <a:cs typeface="Arial" charset="0"/>
              </a:rPr>
              <a:t> parameter is set to </a:t>
            </a:r>
            <a:r>
              <a:rPr lang="en-US" dirty="0">
                <a:latin typeface="Courier New" panose="02070309020205020404" pitchFamily="49" charset="0"/>
                <a:cs typeface="Courier New" panose="02070309020205020404" pitchFamily="49" charset="0"/>
              </a:rPr>
              <a:t>BASIC</a:t>
            </a:r>
            <a:r>
              <a:rPr lang="en-US" dirty="0">
                <a:latin typeface="Arial" charset="0"/>
                <a:cs typeface="Arial" charset="0"/>
              </a:rPr>
              <a:t>, the value of the </a:t>
            </a:r>
            <a:r>
              <a:rPr lang="en-US" dirty="0">
                <a:latin typeface="Courier New" panose="02070309020205020404" pitchFamily="49" charset="0"/>
                <a:cs typeface="Courier New" panose="02070309020205020404" pitchFamily="49" charset="0"/>
              </a:rPr>
              <a:t>TIMED_STATISTICS</a:t>
            </a:r>
            <a:r>
              <a:rPr lang="en-US" dirty="0">
                <a:latin typeface="Arial" charset="0"/>
                <a:cs typeface="Arial" charset="0"/>
              </a:rPr>
              <a:t> parameter defaults to </a:t>
            </a:r>
            <a:r>
              <a:rPr lang="en-US" dirty="0">
                <a:latin typeface="Courier New" panose="02070309020205020404" pitchFamily="49" charset="0"/>
                <a:cs typeface="Courier New" panose="02070309020205020404" pitchFamily="49" charset="0"/>
              </a:rPr>
              <a:t>FALSE</a:t>
            </a:r>
            <a:r>
              <a:rPr lang="en-US" dirty="0">
                <a:latin typeface="Arial" charset="0"/>
                <a:cs typeface="Arial" charset="0"/>
              </a:rPr>
              <a:t>. Timing information is not collected for wait events, and much of the performance-monitoring capability of the database is disabled. The explicit setting of </a:t>
            </a:r>
            <a:r>
              <a:rPr lang="en-US" dirty="0">
                <a:latin typeface="Courier New" panose="02070309020205020404" pitchFamily="49" charset="0"/>
                <a:cs typeface="Courier New" panose="02070309020205020404" pitchFamily="49" charset="0"/>
              </a:rPr>
              <a:t>TIMED_STATISTICS</a:t>
            </a:r>
            <a:r>
              <a:rPr lang="en-US" dirty="0">
                <a:latin typeface="Arial" charset="0"/>
                <a:cs typeface="Arial" charset="0"/>
              </a:rPr>
              <a:t> overrides the value derived from </a:t>
            </a:r>
            <a:r>
              <a:rPr lang="en-US" dirty="0">
                <a:latin typeface="Courier New" panose="02070309020205020404" pitchFamily="49" charset="0"/>
                <a:cs typeface="Courier New" panose="02070309020205020404" pitchFamily="49" charset="0"/>
              </a:rPr>
              <a:t>STATISTICS_LEVEL</a:t>
            </a:r>
            <a:r>
              <a:rPr lang="en-US" dirty="0">
                <a:latin typeface="Arial" charset="0"/>
                <a:cs typeface="Arial" charset="0"/>
              </a:rPr>
              <a:t>.</a:t>
            </a:r>
          </a:p>
        </p:txBody>
      </p:sp>
    </p:spTree>
    <p:extLst>
      <p:ext uri="{BB962C8B-B14F-4D97-AF65-F5344CB8AC3E}">
        <p14:creationId xmlns:p14="http://schemas.microsoft.com/office/powerpoint/2010/main" val="1707396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20 - </a:t>
            </a:r>
            <a:fld id="{34E4D2E9-8DF8-4B70-B5EF-315975B1C954}"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5"/>
          <p:cNvSpPr>
            <a:spLocks noGrp="1" noRot="1" noChangeAspect="1" noTextEdit="1"/>
          </p:cNvSpPr>
          <p:nvPr>
            <p:ph type="sldImg"/>
          </p:nvPr>
        </p:nvSpPr>
        <p:spPr>
          <a:ln/>
        </p:spPr>
      </p:sp>
      <p:sp>
        <p:nvSpPr>
          <p:cNvPr id="3174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Wait events are statistics that are incremented by a server process or thread to indicate that it had to wait for an event to complete before being able to continue processing. Wait event data reveals various symptoms of problems that might be impacting performance, such as latch contention, buffer contention, and I/O contention. Remember that these are only symptoms of problems, not the actual causes.</a:t>
            </a:r>
          </a:p>
          <a:p>
            <a:pPr lvl="1"/>
            <a:r>
              <a:rPr lang="en-US" altLang="en-US" dirty="0"/>
              <a:t>A collection of wait events provides information about the sessions or processes that had to wait or must wait for different reasons.</a:t>
            </a:r>
          </a:p>
          <a:p>
            <a:pPr lvl="1"/>
            <a:r>
              <a:rPr lang="en-US" altLang="en-US" dirty="0"/>
              <a:t>Wait events are grouped into classes. The wait event classes include: Administrative, Application, Cluster, Commit, Concurrency, Configuration, Idle, Network, Other, Scheduler, System I/O, and User I/O.</a:t>
            </a:r>
          </a:p>
          <a:p>
            <a:pPr lvl="1"/>
            <a:r>
              <a:rPr lang="en-US" altLang="en-US" dirty="0"/>
              <a:t>Wait events are listed in the </a:t>
            </a:r>
            <a:r>
              <a:rPr lang="en-US" altLang="en-US" dirty="0">
                <a:latin typeface="Courier New" panose="02070309020205020404" pitchFamily="49" charset="0"/>
                <a:cs typeface="Courier New" panose="02070309020205020404" pitchFamily="49" charset="0"/>
              </a:rPr>
              <a:t>V$EVENT_NAME</a:t>
            </a:r>
            <a:r>
              <a:rPr lang="en-US" altLang="en-US" dirty="0"/>
              <a:t> view. There are more than 800 wait events in the Oracle Database, including free buffer wait, latch free, buffer busy waits, DB file sequential read, and DB file scattered read.</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F670BC67-15D9-4027-8148-3043ED7CF102}" type="slidenum">
              <a:rPr lang="en-US" altLang="en-US" smtClean="0"/>
              <a:t>20</a:t>
            </a:fld>
            <a:endParaRPr lang="en-US" altLang="en-US" dirty="0"/>
          </a:p>
        </p:txBody>
      </p:sp>
    </p:spTree>
    <p:extLst>
      <p:ext uri="{BB962C8B-B14F-4D97-AF65-F5344CB8AC3E}">
        <p14:creationId xmlns:p14="http://schemas.microsoft.com/office/powerpoint/2010/main" val="3904720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You can display current session information for each user logged on by querying </a:t>
            </a:r>
            <a:r>
              <a:rPr lang="en-US" altLang="en-US" dirty="0">
                <a:latin typeface="Courier New" panose="02070309020205020404" pitchFamily="49" charset="0"/>
                <a:cs typeface="Courier New" panose="02070309020205020404" pitchFamily="49" charset="0"/>
              </a:rPr>
              <a:t>V$SESSION</a:t>
            </a:r>
            <a:r>
              <a:rPr lang="en-US" altLang="en-US" dirty="0"/>
              <a:t>. For example, you can use </a:t>
            </a:r>
            <a:r>
              <a:rPr lang="en-US" altLang="en-US" dirty="0">
                <a:latin typeface="Courier New" panose="02070309020205020404" pitchFamily="49" charset="0"/>
                <a:cs typeface="Courier New" panose="02070309020205020404" pitchFamily="49" charset="0"/>
              </a:rPr>
              <a:t>V$SESSION</a:t>
            </a:r>
            <a:r>
              <a:rPr lang="en-US" altLang="en-US" dirty="0"/>
              <a:t> to determine whether a session represents a user session, or was created by a database server process (background).</a:t>
            </a:r>
          </a:p>
          <a:p>
            <a:pPr lvl="1"/>
            <a:r>
              <a:rPr lang="en-US" altLang="en-US" dirty="0"/>
              <a:t>You can query either </a:t>
            </a:r>
            <a:r>
              <a:rPr lang="en-US" altLang="en-US" dirty="0">
                <a:latin typeface="Courier New" panose="02070309020205020404" pitchFamily="49" charset="0"/>
                <a:cs typeface="Courier New" panose="02070309020205020404" pitchFamily="49" charset="0"/>
              </a:rPr>
              <a:t>V$SESSION</a:t>
            </a:r>
            <a:r>
              <a:rPr lang="en-US" altLang="en-US" dirty="0"/>
              <a:t> or </a:t>
            </a:r>
            <a:r>
              <a:rPr lang="en-US" altLang="en-US" dirty="0">
                <a:latin typeface="Courier New" panose="02070309020205020404" pitchFamily="49" charset="0"/>
                <a:cs typeface="Courier New" panose="02070309020205020404" pitchFamily="49" charset="0"/>
              </a:rPr>
              <a:t>V$SESSION_WAIT</a:t>
            </a:r>
            <a:r>
              <a:rPr lang="en-US" altLang="en-US" dirty="0"/>
              <a:t> to determine the resources or events for which active sessions are waiting.</a:t>
            </a:r>
          </a:p>
          <a:p>
            <a:pPr lvl="1"/>
            <a:r>
              <a:rPr lang="en-US" altLang="en-US" dirty="0"/>
              <a:t>You can view user session statistics in </a:t>
            </a:r>
            <a:r>
              <a:rPr lang="en-US" altLang="en-US" dirty="0">
                <a:latin typeface="Courier New" panose="02070309020205020404" pitchFamily="49" charset="0"/>
                <a:cs typeface="Courier New" panose="02070309020205020404" pitchFamily="49" charset="0"/>
              </a:rPr>
              <a:t>V$SESSTAT</a:t>
            </a:r>
            <a:r>
              <a:rPr lang="en-US" altLang="en-US" dirty="0"/>
              <a:t>. The </a:t>
            </a:r>
            <a:r>
              <a:rPr lang="en-US" altLang="en-US" dirty="0">
                <a:latin typeface="Courier New" panose="02070309020205020404" pitchFamily="49" charset="0"/>
                <a:cs typeface="Courier New" panose="02070309020205020404" pitchFamily="49" charset="0"/>
              </a:rPr>
              <a:t>V$SESSION_EVENT</a:t>
            </a:r>
            <a:r>
              <a:rPr lang="en-US" altLang="en-US" dirty="0"/>
              <a:t> view lists information about waits for an event by session.</a:t>
            </a:r>
          </a:p>
          <a:p>
            <a:pPr lvl="1"/>
            <a:r>
              <a:rPr lang="en-US" altLang="en-US" dirty="0"/>
              <a:t>Cumulative values for instance statistics are generally available through dynamic performance views, such as </a:t>
            </a:r>
            <a:r>
              <a:rPr lang="en-US" altLang="en-US" dirty="0">
                <a:latin typeface="Courier New" panose="02070309020205020404" pitchFamily="49" charset="0"/>
                <a:cs typeface="Courier New" panose="02070309020205020404" pitchFamily="49" charset="0"/>
              </a:rPr>
              <a:t>V$SESSTAT</a:t>
            </a:r>
            <a:r>
              <a:rPr lang="en-US" altLang="en-US" dirty="0"/>
              <a:t> and </a:t>
            </a:r>
            <a:r>
              <a:rPr lang="en-US" altLang="en-US" dirty="0">
                <a:latin typeface="Courier New" panose="02070309020205020404" pitchFamily="49" charset="0"/>
                <a:cs typeface="Courier New" panose="02070309020205020404" pitchFamily="49" charset="0"/>
              </a:rPr>
              <a:t>V$SYSSTAT</a:t>
            </a:r>
            <a:r>
              <a:rPr lang="en-US" altLang="en-US" dirty="0"/>
              <a:t>. Note that the cumulative values in dynamic views are reset when the database instance is shut down.</a:t>
            </a:r>
          </a:p>
          <a:p>
            <a:pPr lvl="1"/>
            <a:r>
              <a:rPr lang="en-US" altLang="en-US" dirty="0"/>
              <a:t>The </a:t>
            </a:r>
            <a:r>
              <a:rPr lang="en-US" altLang="en-US" dirty="0">
                <a:latin typeface="Courier New" panose="02070309020205020404" pitchFamily="49" charset="0"/>
                <a:cs typeface="Courier New" panose="02070309020205020404" pitchFamily="49" charset="0"/>
              </a:rPr>
              <a:t>V$MYSTAT</a:t>
            </a:r>
            <a:r>
              <a:rPr lang="en-US" altLang="en-US" dirty="0"/>
              <a:t> view displays the statistics of the current session.</a:t>
            </a:r>
          </a:p>
          <a:p>
            <a:pPr lvl="1"/>
            <a:r>
              <a:rPr lang="en-US" altLang="en-US" dirty="0"/>
              <a:t>You can also query </a:t>
            </a:r>
            <a:r>
              <a:rPr lang="en-US" altLang="en-US" dirty="0">
                <a:latin typeface="Courier New" panose="02070309020205020404" pitchFamily="49" charset="0"/>
                <a:cs typeface="Courier New" panose="02070309020205020404" pitchFamily="49" charset="0"/>
              </a:rPr>
              <a:t>V$SESSMETRIC</a:t>
            </a:r>
            <a:r>
              <a:rPr lang="en-US" altLang="en-US" dirty="0"/>
              <a:t> to display the performance metric values for all active sessions. This view lists performance metrics, such as CPU usage, number of physical reads, number of hard parses, and the logical read ratio.</a:t>
            </a:r>
          </a:p>
        </p:txBody>
      </p:sp>
      <p:sp>
        <p:nvSpPr>
          <p:cNvPr id="29699" name="Slide Image Placeholder 9"/>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42026A6D-0A28-4550-8ABF-3D986A059021}" type="slidenum">
              <a:rPr lang="en-US" altLang="en-US" smtClean="0"/>
              <a:t>21</a:t>
            </a:fld>
            <a:endParaRPr lang="en-US" altLang="en-US" dirty="0"/>
          </a:p>
        </p:txBody>
      </p:sp>
    </p:spTree>
    <p:extLst>
      <p:ext uri="{BB962C8B-B14F-4D97-AF65-F5344CB8AC3E}">
        <p14:creationId xmlns:p14="http://schemas.microsoft.com/office/powerpoint/2010/main" val="1221592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5"/>
          <p:cNvSpPr>
            <a:spLocks noGrp="1" noRot="1" noChangeAspect="1" noTextEdit="1"/>
          </p:cNvSpPr>
          <p:nvPr>
            <p:ph type="sldImg"/>
          </p:nvPr>
        </p:nvSpPr>
        <p:spPr>
          <a:ln/>
        </p:spPr>
      </p:sp>
      <p:sp>
        <p:nvSpPr>
          <p:cNvPr id="3072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In a multi-tier environment where there is an application server that is pooling database connections, viewing sessions may not provide the information you need to analyze performance. Grouping sessions into service names enables you to monitor performance more accurately. Regardless of the session that was used for a particular request, if it connected via one of these services, the performance data of the session is captured under that service name.</a:t>
            </a:r>
          </a:p>
          <a:p>
            <a:pPr lvl="1"/>
            <a:r>
              <a:rPr lang="en-US" altLang="en-US" dirty="0"/>
              <a:t>You can define a service in the database by using the </a:t>
            </a:r>
            <a:r>
              <a:rPr lang="en-US" altLang="en-US" dirty="0">
                <a:latin typeface="Courier New" panose="02070309020205020404" pitchFamily="49" charset="0"/>
                <a:cs typeface="Courier New" panose="02070309020205020404" pitchFamily="49" charset="0"/>
              </a:rPr>
              <a:t>DBMS_SERVICE</a:t>
            </a:r>
            <a:r>
              <a:rPr lang="en-US" altLang="en-US" dirty="0"/>
              <a:t> package and can use the net service name to assign applications to a service.</a:t>
            </a:r>
          </a:p>
          <a:p>
            <a:pPr lvl="1"/>
            <a:r>
              <a:rPr lang="en-US" altLang="en-US" dirty="0"/>
              <a:t>Two views provide the same information that their like-named session counterparts provide, except that the information is presented at the service level rather than at the session level.</a:t>
            </a:r>
          </a:p>
          <a:p>
            <a:pPr lvl="2"/>
            <a:r>
              <a:rPr lang="en-US" altLang="en-US" dirty="0">
                <a:latin typeface="Courier New" panose="02070309020205020404" pitchFamily="49" charset="0"/>
                <a:cs typeface="Courier New" panose="02070309020205020404" pitchFamily="49" charset="0"/>
              </a:rPr>
              <a:t>V$SERVICE_WAIT_CLASS</a:t>
            </a:r>
            <a:r>
              <a:rPr lang="en-US" altLang="en-US" dirty="0"/>
              <a:t> shows wait statistics for each service, broken down by wait class.</a:t>
            </a:r>
          </a:p>
          <a:p>
            <a:pPr lvl="2"/>
            <a:r>
              <a:rPr lang="en-US" altLang="en-US" dirty="0">
                <a:latin typeface="Courier New" panose="02070309020205020404" pitchFamily="49" charset="0"/>
                <a:cs typeface="Courier New" panose="02070309020205020404" pitchFamily="49" charset="0"/>
              </a:rPr>
              <a:t>V$SERVICE_EVENT</a:t>
            </a:r>
            <a:r>
              <a:rPr lang="en-US" altLang="en-US" dirty="0"/>
              <a:t> shows the same information as </a:t>
            </a:r>
            <a:r>
              <a:rPr lang="en-US" altLang="en-US" dirty="0">
                <a:latin typeface="Courier New" panose="02070309020205020404" pitchFamily="49" charset="0"/>
                <a:cs typeface="Courier New" panose="02070309020205020404" pitchFamily="49" charset="0"/>
              </a:rPr>
              <a:t>V$SERVICE_WAIT_CLASS</a:t>
            </a:r>
            <a:r>
              <a:rPr lang="en-US" altLang="en-US" dirty="0"/>
              <a:t>, except that it is further broken down by event ID.</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89F274BD-863B-4B3F-B639-40B0C9DCEB55}" type="slidenum">
              <a:rPr lang="en-US" altLang="en-US" smtClean="0"/>
              <a:t>22</a:t>
            </a:fld>
            <a:endParaRPr lang="en-US" altLang="en-US" dirty="0"/>
          </a:p>
        </p:txBody>
      </p:sp>
    </p:spTree>
    <p:extLst>
      <p:ext uri="{BB962C8B-B14F-4D97-AF65-F5344CB8AC3E}">
        <p14:creationId xmlns:p14="http://schemas.microsoft.com/office/powerpoint/2010/main" val="968685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a:ln/>
        </p:spPr>
      </p:sp>
      <p:sp>
        <p:nvSpPr>
          <p:cNvPr id="3379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Oracle has developed a tuning methodology based on years of experience. The basic steps are:</a:t>
            </a:r>
          </a:p>
          <a:p>
            <a:pPr lvl="2">
              <a:buFont typeface="+mj-lt"/>
              <a:buAutoNum type="arabicPeriod"/>
            </a:pPr>
            <a:r>
              <a:rPr lang="en-US" altLang="en-US" dirty="0"/>
              <a:t>Check the OS statistics and general machine health before tuning the instance to be sure that the problem is in the database.</a:t>
            </a:r>
          </a:p>
          <a:p>
            <a:pPr lvl="2">
              <a:buFont typeface="+mj-lt"/>
              <a:buAutoNum type="arabicPeriod"/>
            </a:pPr>
            <a:r>
              <a:rPr lang="en-US" altLang="en-US" dirty="0"/>
              <a:t>Tune from the top down. Start with the design, then the application, and then the instance. For example, try to eliminate full table scans that cause I/O contention before tuning the tablespace layout on disk. This activity often requires access to the application code.</a:t>
            </a:r>
          </a:p>
          <a:p>
            <a:pPr lvl="2">
              <a:buFont typeface="+mj-lt"/>
              <a:buAutoNum type="arabicPeriod"/>
            </a:pPr>
            <a:r>
              <a:rPr lang="en-US" altLang="en-US" dirty="0"/>
              <a:t>Tune the area with the greatest potential benefit. The tuning methodology presented in this course is simple. Identify the biggest bottleneck and tune it. Repeat this step. All the various tuning tools have some way to identify the SQL statements, resource contention, or services that are taking the most time. The Oracle database provides a time model and metrics to automate the process of identifying bottlenecks. The advisors available in Oracle Database use this methodology.</a:t>
            </a:r>
          </a:p>
          <a:p>
            <a:pPr lvl="2">
              <a:buFont typeface="+mj-lt"/>
              <a:buAutoNum type="arabicPeriod"/>
            </a:pPr>
            <a:r>
              <a:rPr lang="en-US" altLang="en-US" dirty="0"/>
              <a:t>Stop tuning when you meet your goal. This step implies that you set tuning goals.</a:t>
            </a:r>
          </a:p>
          <a:p>
            <a:pPr lvl="1"/>
            <a:r>
              <a:rPr lang="en-US" altLang="en-US" dirty="0"/>
              <a:t>This is a general approach to tuning the database instance and may require multiple passes.</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4AFE6825-638E-438A-8B3D-BF1FD6336625}" type="slidenum">
              <a:rPr lang="en-US" altLang="en-US" smtClean="0"/>
              <a:t>23</a:t>
            </a:fld>
            <a:endParaRPr lang="en-US" altLang="en-US" dirty="0"/>
          </a:p>
        </p:txBody>
      </p:sp>
    </p:spTree>
    <p:extLst>
      <p:ext uri="{BB962C8B-B14F-4D97-AF65-F5344CB8AC3E}">
        <p14:creationId xmlns:p14="http://schemas.microsoft.com/office/powerpoint/2010/main" val="3810129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5"/>
          <p:cNvSpPr>
            <a:spLocks noGrp="1" noRot="1" noChangeAspect="1" noTextEdit="1"/>
          </p:cNvSpPr>
          <p:nvPr>
            <p:ph type="sldImg"/>
          </p:nvPr>
        </p:nvSpPr>
        <p:spPr>
          <a:ln/>
        </p:spPr>
      </p:sp>
      <p:sp>
        <p:nvSpPr>
          <p:cNvPr id="3584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Because there is a finite amount of memory available on a database server and an Oracle Database instance, you must pay attention to how memory is allocated. If too much memory is allowed to be used by a particular area that does not need it, other areas may not function properly because of lack of memory. With the ability to have memory allocation automatically determined and maintained for you, the task is simplified greatly. But even automatically tuned memory needs to be monitored for optimization and may need to be manually configured to some extent.</a:t>
            </a:r>
          </a:p>
          <a:p>
            <a:pPr lvl="1"/>
            <a:r>
              <a:rPr lang="en-US" altLang="en-US" dirty="0"/>
              <a:t>Guidelines for efficient memory usage include the following.</a:t>
            </a:r>
          </a:p>
          <a:p>
            <a:pPr lvl="2"/>
            <a:r>
              <a:rPr lang="en-US" altLang="en-US" b="1" dirty="0"/>
              <a:t>Fit the SGA into physical memory: </a:t>
            </a:r>
            <a:r>
              <a:rPr lang="en-US" altLang="en-US" dirty="0"/>
              <a:t>If possible, it is best to fit the SGA into physical memory, which provides the fastest access. Even though the OS may provide additional virtual memory, this memory, by its nature, can often be swapped out to disk. On some platforms, you can use the </a:t>
            </a:r>
            <a:r>
              <a:rPr lang="en-US" altLang="en-US" dirty="0">
                <a:latin typeface="Courier New" panose="02070309020205020404" pitchFamily="49" charset="0"/>
                <a:cs typeface="Courier New" panose="02070309020205020404" pitchFamily="49" charset="0"/>
              </a:rPr>
              <a:t>LOCK_SGA</a:t>
            </a:r>
            <a:r>
              <a:rPr lang="en-US" altLang="en-US" dirty="0"/>
              <a:t> initialization parameter to lock the SGA into physical memory. This parameter cannot be used in conjunction with Automatic Memory Management (AMM) or Automatic Shared Memory Management (ASMM).</a:t>
            </a:r>
          </a:p>
          <a:p>
            <a:pPr lvl="2"/>
            <a:r>
              <a:rPr lang="en-US" altLang="en-US" b="1" dirty="0"/>
              <a:t>Tune for the most efficient use of memory: </a:t>
            </a:r>
            <a:r>
              <a:rPr lang="en-US" altLang="en-US" dirty="0"/>
              <a:t>When a SQL statement executes, data blocks are requested for reading or writing, or both. This is considered a logical I/O. As the block is requested, it is checked to see whether it already exists in memory. If it is not in memory, it is read from disk, which is called a physical I/O. When the block is found in memory, the cost is several orders of magnitude less than the cost of reading the block from disk. The size of the SGA components in combination with the workload has a large effect on the number of physical reads. A simple view of this implies that you should increase the memory for the SGA components as much as possible. A larger SGA is not always better. There is a point where adding more memory yields diminishing returns. This principle applies to the buffer cache, the shared pool, and other SGA components. In practice, you find that</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C58342A5-8FED-4CAF-84F8-23821C0DA851}" type="slidenum">
              <a:rPr lang="en-US" altLang="en-US" smtClean="0"/>
              <a:t>24</a:t>
            </a:fld>
            <a:endParaRPr lang="en-US" altLang="en-US" dirty="0"/>
          </a:p>
        </p:txBody>
      </p:sp>
    </p:spTree>
    <p:extLst>
      <p:ext uri="{BB962C8B-B14F-4D97-AF65-F5344CB8AC3E}">
        <p14:creationId xmlns:p14="http://schemas.microsoft.com/office/powerpoint/2010/main" val="648044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20 - </a:t>
            </a:r>
            <a:fld id="{D6863E26-4C39-43D5-837C-239FF685EC46}" type="slidenum">
              <a:rPr lang="en-US" smtClean="0"/>
              <a:t>25</a:t>
            </a:fld>
            <a:endParaRPr lang="en-US" dirty="0"/>
          </a:p>
        </p:txBody>
      </p:sp>
      <p:sp>
        <p:nvSpPr>
          <p:cNvPr id="8" name="Notes Placeholder 7"/>
          <p:cNvSpPr>
            <a:spLocks noGrp="1"/>
          </p:cNvSpPr>
          <p:nvPr>
            <p:ph type="body" idx="1"/>
          </p:nvPr>
        </p:nvSpPr>
        <p:spPr>
          <a:xfrm>
            <a:off x="292608" y="450056"/>
            <a:ext cx="6400800" cy="8191024"/>
          </a:xfrm>
        </p:spPr>
        <p:txBody>
          <a:bodyPr/>
          <a:lstStyle/>
          <a:p>
            <a:pPr marL="304746" lvl="2" indent="0" eaLnBrk="1" hangingPunct="1">
              <a:buNone/>
            </a:pPr>
            <a:r>
              <a:rPr lang="en-US" dirty="0">
                <a:latin typeface="Arial" charset="0"/>
                <a:cs typeface="Arial" charset="0"/>
              </a:rPr>
              <a:t>shifting memory from one SGA component to another may increase overall performance, without changing the total amount of memory given to the SGA depending on the characteristics of the workload. Memory has an upper limit in all current machines. That limit may be imposed by the hardware, operating system, or the cost of the memory. The goal of memory tuning is to produce the most efficient use of existing memory. When the workload changes often, the most efficient division of memory between the SGA components will change. There is also the amount of memory allocated to SGA and PGA. Online transaction processing (OLTP) systems typically use very little PGA memory compared to data warehouse (DW) or decision support systems (DSS). Using the existing memory efficiently also includes tuning the applications. A poorly tuned application can use large quantities of memory. For example, an application that uses frequent full table scans because indexes do not exist or are unusable can cause a large amount of I/O, reducing performance. The first and most effective tuning technique is to tune high cost SQL statements.</a:t>
            </a:r>
          </a:p>
          <a:p>
            <a:pPr lvl="1" eaLnBrk="1" hangingPunct="1"/>
            <a:r>
              <a:rPr lang="en-US" dirty="0">
                <a:latin typeface="Arial" charset="0"/>
                <a:cs typeface="Arial" charset="0"/>
              </a:rPr>
              <a:t>Enterprise Manager Cloud Control and Enterprise Manager Database Express both provide Memory Advisors. These tools monitor the memory usage by the SGA components and PGA and project the differences in terms of efficiency for increased and decreased memory allocations. These projections use the current workload. They can help you size the SGA based on the activity in your particular database. The advisors make sizing recommendations for manual settings, when the automatic memory management is disabled. These same advisors provide input to automatic memory management to determine the most efficient component sizes.</a:t>
            </a:r>
          </a:p>
        </p:txBody>
      </p:sp>
    </p:spTree>
    <p:extLst>
      <p:ext uri="{BB962C8B-B14F-4D97-AF65-F5344CB8AC3E}">
        <p14:creationId xmlns:p14="http://schemas.microsoft.com/office/powerpoint/2010/main" val="2546690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Automatic Memory Management (AMM) allows the Oracle Database server to manage SGA memory and instance PGA memory sizing automatically. To do so (on most platforms), you set only a target memory size initialization parameter (</a:t>
            </a:r>
            <a:r>
              <a:rPr lang="en-US" altLang="en-US" dirty="0">
                <a:latin typeface="Courier New" panose="02070309020205020404" pitchFamily="49" charset="0"/>
                <a:cs typeface="Courier New" panose="02070309020205020404" pitchFamily="49" charset="0"/>
              </a:rPr>
              <a:t>MEMORY_TARGET</a:t>
            </a:r>
            <a:r>
              <a:rPr lang="en-US" altLang="en-US" dirty="0"/>
              <a:t>) and a maximum memory size initialization parameter (</a:t>
            </a:r>
            <a:r>
              <a:rPr lang="en-US" altLang="en-US" dirty="0">
                <a:latin typeface="Courier New" panose="02070309020205020404" pitchFamily="49" charset="0"/>
                <a:cs typeface="Courier New" panose="02070309020205020404" pitchFamily="49" charset="0"/>
              </a:rPr>
              <a:t>MEMORY_MAX_TARGET</a:t>
            </a:r>
            <a:r>
              <a:rPr lang="en-US" altLang="en-US" dirty="0"/>
              <a:t>), and the database server dynamically exchanges memory between the SGA and the instance PGA, as needed, to meet processing demands.</a:t>
            </a:r>
          </a:p>
          <a:p>
            <a:pPr lvl="1"/>
            <a:r>
              <a:rPr lang="en-US" altLang="en-US" dirty="0"/>
              <a:t>With this memory management method, the database server also dynamically tunes the sizes of the individual SGA components and the sizes of the individual PGAs.</a:t>
            </a:r>
          </a:p>
          <a:p>
            <a:pPr lvl="1"/>
            <a:r>
              <a:rPr lang="en-US" altLang="en-US" dirty="0"/>
              <a:t>Because the target memory initialization parameter is dynamic, you can change the target memory size at any time without restarting the database instance. The maximum memory size serves as an upper limit so that you cannot accidentally set the target memory size too high. Because certain SGA components either cannot easily shrink or must remain at a minimum size, the database server also prevents you from setting the target memory size too low.</a:t>
            </a:r>
          </a:p>
          <a:p>
            <a:pPr lvl="1"/>
            <a:r>
              <a:rPr lang="en-US" altLang="en-US" dirty="0"/>
              <a:t>This indirect memory transfer relies on the operating system (OS) mechanism of freeing shared memory. After memory is released to the OS, the other components can allocate memory by requesting memory from the OS. Currently, Automatic Memory Management is implemented on Linux, Solaris, HPUX, AIX, and Windows.</a:t>
            </a:r>
          </a:p>
          <a:p>
            <a:pPr lvl="1"/>
            <a:r>
              <a:rPr lang="en-US" altLang="en-US" dirty="0"/>
              <a:t>Oracle recommends the use of AMM unless you have special requirements.</a:t>
            </a:r>
          </a:p>
        </p:txBody>
      </p:sp>
      <p:sp>
        <p:nvSpPr>
          <p:cNvPr id="36867" name="Slide Image Placeholder 9"/>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93885CB2-4B7D-4EBA-AC5C-80EA595FC85C}" type="slidenum">
              <a:rPr lang="en-US" altLang="en-US" smtClean="0"/>
              <a:t>26</a:t>
            </a:fld>
            <a:endParaRPr lang="en-US" altLang="en-US" dirty="0"/>
          </a:p>
        </p:txBody>
      </p:sp>
    </p:spTree>
    <p:extLst>
      <p:ext uri="{BB962C8B-B14F-4D97-AF65-F5344CB8AC3E}">
        <p14:creationId xmlns:p14="http://schemas.microsoft.com/office/powerpoint/2010/main" val="2455567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20 - </a:t>
            </a:r>
            <a:fld id="{46F37E07-840B-416E-8B9B-B76938B6EB1F}" type="slidenum">
              <a:rPr lang="en-US" smtClean="0"/>
              <a:t>27</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dirty="0">
                <a:latin typeface="Arial" charset="0"/>
                <a:cs typeface="Arial" charset="0"/>
              </a:rPr>
              <a:t>Use the following views to monitor Automatic Memory Management:</a:t>
            </a:r>
          </a:p>
          <a:p>
            <a:pPr lvl="2" eaLnBrk="1" hangingPunct="1"/>
            <a:r>
              <a:rPr lang="en-US" dirty="0">
                <a:latin typeface="Courier New" panose="02070309020205020404" pitchFamily="49" charset="0"/>
                <a:cs typeface="Courier New" panose="02070309020205020404" pitchFamily="49" charset="0"/>
              </a:rPr>
              <a:t>V$MEMORY_DYNAMIC_COMPONENTS</a:t>
            </a:r>
            <a:r>
              <a:rPr lang="en-US" dirty="0">
                <a:latin typeface="Arial" charset="0"/>
                <a:cs typeface="Arial" charset="0"/>
              </a:rPr>
              <a:t>: Shows the current sizes of all dynamically tuned memory components, including the total sizes of the SGA and instance PGA</a:t>
            </a:r>
          </a:p>
          <a:p>
            <a:pPr lvl="2" eaLnBrk="1" hangingPunct="1"/>
            <a:r>
              <a:rPr lang="en-US" dirty="0">
                <a:latin typeface="Courier New" panose="02070309020205020404" pitchFamily="49" charset="0"/>
                <a:cs typeface="Courier New" panose="02070309020205020404" pitchFamily="49" charset="0"/>
              </a:rPr>
              <a:t>V$MEMORY_RESIZE_OPS</a:t>
            </a:r>
            <a:r>
              <a:rPr lang="en-US" dirty="0">
                <a:latin typeface="Arial" charset="0"/>
                <a:cs typeface="Arial" charset="0"/>
              </a:rPr>
              <a:t>: Shows a circular history buffer of the last 800 memory resize requests</a:t>
            </a:r>
          </a:p>
          <a:p>
            <a:pPr lvl="2" eaLnBrk="1" hangingPunct="1"/>
            <a:r>
              <a:rPr lang="en-US" dirty="0">
                <a:latin typeface="Courier New" panose="02070309020205020404" pitchFamily="49" charset="0"/>
                <a:cs typeface="Courier New" panose="02070309020205020404" pitchFamily="49" charset="0"/>
              </a:rPr>
              <a:t>V$MEMORY_TARGET_ADVICE</a:t>
            </a:r>
            <a:r>
              <a:rPr lang="en-US" dirty="0">
                <a:latin typeface="Arial" charset="0"/>
                <a:cs typeface="Arial" charset="0"/>
              </a:rPr>
              <a:t>: Provides tuning advice for the </a:t>
            </a:r>
            <a:r>
              <a:rPr lang="en-US" dirty="0">
                <a:latin typeface="Courier New" panose="02070309020205020404" pitchFamily="49" charset="0"/>
                <a:cs typeface="Courier New" panose="02070309020205020404" pitchFamily="49" charset="0"/>
              </a:rPr>
              <a:t>MEMORY_TARGET</a:t>
            </a:r>
            <a:r>
              <a:rPr lang="en-US" dirty="0">
                <a:latin typeface="Arial" charset="0"/>
                <a:cs typeface="Arial" charset="0"/>
              </a:rPr>
              <a:t> initialization parameter</a:t>
            </a:r>
          </a:p>
        </p:txBody>
      </p:sp>
    </p:spTree>
    <p:extLst>
      <p:ext uri="{BB962C8B-B14F-4D97-AF65-F5344CB8AC3E}">
        <p14:creationId xmlns:p14="http://schemas.microsoft.com/office/powerpoint/2010/main" val="3326367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If you need a fixed PGA, consider the use of Automatic Shared Memory Management (ASMM), which also simplifies SGA memory management. You specify the total amount of SGA memory available to an instance by using the </a:t>
            </a:r>
            <a:r>
              <a:rPr lang="en-US" altLang="en-US" dirty="0">
                <a:latin typeface="Courier New" panose="02070309020205020404" pitchFamily="49" charset="0"/>
                <a:cs typeface="Courier New" panose="02070309020205020404" pitchFamily="49" charset="0"/>
              </a:rPr>
              <a:t>SGA_TARGET</a:t>
            </a:r>
            <a:r>
              <a:rPr lang="en-US" altLang="en-US" dirty="0"/>
              <a:t> initialization parameter, and the Oracle Database server automatically distributes this memory among the various SGA components to ensure the most effective memory utilization.</a:t>
            </a:r>
          </a:p>
          <a:p>
            <a:pPr lvl="1"/>
            <a:r>
              <a:rPr lang="en-US" altLang="en-US" dirty="0"/>
              <a:t>For example, in a system that runs large online transactional processing (OLTP) jobs during the day (requiring a large buffer cache) and runs parallel batch jobs at night (requiring a large value for the large pool), you would have to simultaneously configure both the buffer cache and the large pool to accommodate your peak requirements.</a:t>
            </a:r>
          </a:p>
          <a:p>
            <a:pPr lvl="1"/>
            <a:r>
              <a:rPr lang="en-US" altLang="en-US" dirty="0"/>
              <a:t>With ASMM, when the OLTP job runs, the buffer cache uses most of the memory to allow for good I/O performance. When the data analysis and reporting batch job starts up later, the memory is automatically migrated to the large pool so that it can be used by parallel query operations without producing memory overflow errors.</a:t>
            </a:r>
          </a:p>
          <a:p>
            <a:pPr lvl="1"/>
            <a:r>
              <a:rPr lang="en-US" altLang="en-US" dirty="0"/>
              <a:t>The Oracle Database server remembers the sizes of the automatically tuned components across instance shutdowns if you are using a server parameter file (SPFILE). As a result, the system needs to learn the characteristics of the workload again each time an instance is started. It can begin with information from the past instance and continue evaluating the workload where it left off at the last shutdown.</a:t>
            </a:r>
          </a:p>
          <a:p>
            <a:pPr lvl="1"/>
            <a:r>
              <a:rPr lang="en-US" altLang="en-US" dirty="0"/>
              <a:t>The Automatic Shared Memory Management feature uses the SGA memory broker that is implemented by two background processes: Manageability Monitor (MMON) and Memory Manager (MMAN). Statistics and memory advisory data are periodically captured in memory by MMON. MMAN coordinates the sizing of the memory components according to MMON decisions. The SGA memory broker keeps track of the sizes of the components and pending resize operations.</a:t>
            </a:r>
          </a:p>
        </p:txBody>
      </p:sp>
      <p:sp>
        <p:nvSpPr>
          <p:cNvPr id="37891" name="Slide Image Placeholder 12"/>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F56B277F-9648-49E4-B673-7B715A643D05}" type="slidenum">
              <a:rPr lang="en-US" altLang="en-US" smtClean="0"/>
              <a:t>28</a:t>
            </a:fld>
            <a:endParaRPr lang="en-US" altLang="en-US" dirty="0"/>
          </a:p>
        </p:txBody>
      </p:sp>
    </p:spTree>
    <p:extLst>
      <p:ext uri="{BB962C8B-B14F-4D97-AF65-F5344CB8AC3E}">
        <p14:creationId xmlns:p14="http://schemas.microsoft.com/office/powerpoint/2010/main" val="42346085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20 - </a:t>
            </a:r>
            <a:fld id="{CC0168F7-9D09-41D9-99D5-04B152831108}" type="slidenum">
              <a:rPr lang="en-US" smtClean="0"/>
              <a:t>29</a:t>
            </a:fld>
            <a:endParaRPr lang="en-US" dirty="0"/>
          </a:p>
        </p:txBody>
      </p:sp>
      <p:sp>
        <p:nvSpPr>
          <p:cNvPr id="8" name="Notes Placeholder 7"/>
          <p:cNvSpPr>
            <a:spLocks noGrp="1"/>
          </p:cNvSpPr>
          <p:nvPr>
            <p:ph type="body" idx="1"/>
          </p:nvPr>
        </p:nvSpPr>
        <p:spPr>
          <a:xfrm>
            <a:off x="292608" y="450056"/>
            <a:ext cx="6400800" cy="8191024"/>
          </a:xfrm>
        </p:spPr>
        <p:txBody>
          <a:bodyPr/>
          <a:lstStyle/>
          <a:p>
            <a:pPr lvl="1" eaLnBrk="1" hangingPunct="1"/>
            <a:r>
              <a:rPr lang="en-US" dirty="0">
                <a:latin typeface="Arial" charset="0"/>
                <a:cs typeface="Arial" charset="0"/>
              </a:rPr>
              <a:t>The SGA memory broker observes the system and workload in order to determine the ideal distribution of memory. It performs this check every few minutes so that memory can always be present where needed. In the absence of Automatic Shared Memory Management, components had to be sized to anticipate their individual worst-case memory requirements.</a:t>
            </a:r>
          </a:p>
          <a:p>
            <a:pPr lvl="1" eaLnBrk="1" hangingPunct="1"/>
            <a:r>
              <a:rPr lang="en-US" dirty="0">
                <a:latin typeface="Arial" charset="0"/>
                <a:cs typeface="Arial" charset="0"/>
              </a:rPr>
              <a:t>On the basis of workload information, Automatic Shared Memory Management:</a:t>
            </a:r>
          </a:p>
          <a:p>
            <a:pPr lvl="2" eaLnBrk="1" hangingPunct="1"/>
            <a:r>
              <a:rPr lang="en-US" dirty="0">
                <a:latin typeface="Arial" charset="0"/>
                <a:cs typeface="Arial" charset="0"/>
              </a:rPr>
              <a:t>Captures statistics periodically in the background</a:t>
            </a:r>
          </a:p>
          <a:p>
            <a:pPr lvl="2" eaLnBrk="1" hangingPunct="1"/>
            <a:r>
              <a:rPr lang="en-US" dirty="0">
                <a:latin typeface="Arial" charset="0"/>
                <a:cs typeface="Arial" charset="0"/>
              </a:rPr>
              <a:t>Uses memory advisors</a:t>
            </a:r>
          </a:p>
          <a:p>
            <a:pPr lvl="2" eaLnBrk="1" hangingPunct="1"/>
            <a:r>
              <a:rPr lang="en-US" dirty="0">
                <a:latin typeface="Arial" charset="0"/>
                <a:cs typeface="Arial" charset="0"/>
              </a:rPr>
              <a:t>Performs what-if analysis to determine the best distribution of memory</a:t>
            </a:r>
          </a:p>
          <a:p>
            <a:pPr lvl="2" eaLnBrk="1" hangingPunct="1"/>
            <a:r>
              <a:rPr lang="en-US" dirty="0">
                <a:latin typeface="Arial" charset="0"/>
                <a:cs typeface="Arial" charset="0"/>
              </a:rPr>
              <a:t>Moves memory to where it is most needed</a:t>
            </a:r>
          </a:p>
          <a:p>
            <a:pPr lvl="2" eaLnBrk="1" hangingPunct="1"/>
            <a:r>
              <a:rPr lang="en-US" dirty="0">
                <a:latin typeface="Arial" charset="0"/>
                <a:cs typeface="Arial" charset="0"/>
              </a:rPr>
              <a:t>Saves component sizes after shutdown if an SPFILE is used (the sizes can be resurrected from before the last shutdown)</a:t>
            </a:r>
          </a:p>
        </p:txBody>
      </p:sp>
    </p:spTree>
    <p:extLst>
      <p:ext uri="{BB962C8B-B14F-4D97-AF65-F5344CB8AC3E}">
        <p14:creationId xmlns:p14="http://schemas.microsoft.com/office/powerpoint/2010/main" val="2143495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5"/>
          <p:cNvSpPr>
            <a:spLocks noGrp="1" noRot="1" noChangeAspect="1" noTextEdit="1"/>
          </p:cNvSpPr>
          <p:nvPr>
            <p:ph type="sldImg"/>
          </p:nvPr>
        </p:nvSpPr>
        <p:spPr>
          <a:ln/>
        </p:spPr>
      </p:sp>
      <p:sp>
        <p:nvSpPr>
          <p:cNvPr id="5325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Performance management includes the following activities:</a:t>
            </a:r>
          </a:p>
          <a:p>
            <a:pPr lvl="2"/>
            <a:r>
              <a:rPr lang="en-US" altLang="en-US" dirty="0"/>
              <a:t>Performance planning is the process of establishing the environment: the hardware, software, operating system, network infrastructure, and so on.</a:t>
            </a:r>
          </a:p>
          <a:p>
            <a:pPr lvl="2"/>
            <a:r>
              <a:rPr lang="en-US" altLang="en-US" dirty="0"/>
              <a:t>Performance monitoring is an activity that helps the DBA locate bottlenecks and correct problem areas.</a:t>
            </a:r>
          </a:p>
          <a:p>
            <a:pPr lvl="2"/>
            <a:r>
              <a:rPr lang="en-US" altLang="en-US" dirty="0"/>
              <a:t>Instance tuning is the actual adjustment of Oracle Database parameters and operating system (OS) parameters to gain better performance of the Oracle Database.</a:t>
            </a:r>
          </a:p>
          <a:p>
            <a:pPr lvl="2"/>
            <a:r>
              <a:rPr lang="en-US" altLang="en-US" dirty="0"/>
              <a:t>SQL tuning involves making your application submit efficient SQL statements. SQL tuning is performed for the application as a whole, as well as for individual statements. At the application level, you want to be sure that different parts of the application are taking advantage of each other’s work and are not competing for resources unnecessarily.</a:t>
            </a:r>
          </a:p>
          <a:p>
            <a:pPr lvl="1"/>
            <a:r>
              <a:rPr lang="en-US" altLang="en-US" dirty="0"/>
              <a:t>A DBA can look at hundreds of performance measurements, covering everything from network performance and disk input/output (I/O) speed to the time spent working on individual application operations. These performance measurements are commonly referred to as database metrics.</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1813F874-D8CE-4552-8F54-DAEDDFCDAD61}" type="slidenum">
              <a:rPr lang="en-US" altLang="en-US" smtClean="0"/>
              <a:t>3</a:t>
            </a:fld>
            <a:endParaRPr lang="en-US" altLang="en-US" dirty="0"/>
          </a:p>
        </p:txBody>
      </p:sp>
    </p:spTree>
    <p:extLst>
      <p:ext uri="{BB962C8B-B14F-4D97-AF65-F5344CB8AC3E}">
        <p14:creationId xmlns:p14="http://schemas.microsoft.com/office/powerpoint/2010/main" val="11975907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cs typeface="Arial" panose="020B0604020202020204" pitchFamily="34" charset="0"/>
              </a:rPr>
              <a:t>In a CDB, there is one SGA allocation for the instance, shared by all containers including the CDB root and all PDBs. Most of the SGA is a cache that favors frequently accessed objects in the buffer cache, the shared pool, and the in-memory column store. In Oracle Database 12c Release 1, active PDBs dominate the space in the SGA cache. In the graphic, the Support PDB has an active memory-intensive workload. It monopolizes the SGA. The Marketing PDB needs very little SGA. Sales PDB performance depends on critical buffer cache data and parsed cursors. The Support PDB is more active and is evicting its data.</a:t>
            </a:r>
          </a:p>
          <a:p>
            <a:pPr lvl="1"/>
            <a:r>
              <a:rPr lang="en-US" altLang="en-US" dirty="0">
                <a:cs typeface="Arial" panose="020B0604020202020204" pitchFamily="34" charset="0"/>
              </a:rPr>
              <a:t>Oracle Database 12c Release 2 provides SGA and PGA memory management at the PDB level:</a:t>
            </a:r>
          </a:p>
          <a:p>
            <a:pPr lvl="2"/>
            <a:r>
              <a:rPr lang="en-US" altLang="en-US" dirty="0">
                <a:cs typeface="Arial" panose="020B0604020202020204" pitchFamily="34" charset="0"/>
              </a:rPr>
              <a:t>Setting an </a:t>
            </a:r>
            <a:r>
              <a:rPr lang="en-US" altLang="en-US" dirty="0">
                <a:latin typeface="Courier New" panose="02070309020205020404" pitchFamily="49" charset="0"/>
                <a:cs typeface="Courier New" panose="02070309020205020404" pitchFamily="49" charset="0"/>
              </a:rPr>
              <a:t>SGA_TARGET</a:t>
            </a:r>
            <a:r>
              <a:rPr lang="en-US" altLang="en-US" dirty="0">
                <a:cs typeface="Arial" panose="020B0604020202020204" pitchFamily="34" charset="0"/>
              </a:rPr>
              <a:t> for a PDB enforces a hard limit for the PDB’s SGA and provides more SGA for the other containers within the CDB. The sum of all PDB </a:t>
            </a:r>
            <a:r>
              <a:rPr lang="en-US" altLang="en-US" dirty="0">
                <a:latin typeface="Courier New" panose="02070309020205020404" pitchFamily="49" charset="0"/>
                <a:cs typeface="Courier New" panose="02070309020205020404" pitchFamily="49" charset="0"/>
              </a:rPr>
              <a:t>SGA_TARGET</a:t>
            </a:r>
            <a:r>
              <a:rPr lang="en-US" altLang="en-US" dirty="0">
                <a:cs typeface="Arial" panose="020B0604020202020204" pitchFamily="34" charset="0"/>
              </a:rPr>
              <a:t> parameter values does not necessarily need to be less than the instance </a:t>
            </a:r>
            <a:r>
              <a:rPr lang="en-US" altLang="en-US" dirty="0">
                <a:latin typeface="Courier New" panose="02070309020205020404" pitchFamily="49" charset="0"/>
                <a:cs typeface="Courier New" panose="02070309020205020404" pitchFamily="49" charset="0"/>
              </a:rPr>
              <a:t>SGA_TARGET</a:t>
            </a:r>
            <a:r>
              <a:rPr lang="en-US" altLang="en-US" dirty="0">
                <a:cs typeface="Arial" panose="020B0604020202020204" pitchFamily="34" charset="0"/>
              </a:rPr>
              <a:t> value, but each PDB </a:t>
            </a:r>
            <a:r>
              <a:rPr lang="en-US" altLang="en-US" dirty="0">
                <a:latin typeface="Courier New" panose="02070309020205020404" pitchFamily="49" charset="0"/>
                <a:cs typeface="Courier New" panose="02070309020205020404" pitchFamily="49" charset="0"/>
              </a:rPr>
              <a:t>SGA_TARGET</a:t>
            </a:r>
            <a:r>
              <a:rPr lang="en-US" altLang="en-US" dirty="0">
                <a:cs typeface="Arial" panose="020B0604020202020204" pitchFamily="34" charset="0"/>
              </a:rPr>
              <a:t> value cannot exceed the instance </a:t>
            </a:r>
            <a:r>
              <a:rPr lang="en-US" altLang="en-US" dirty="0">
                <a:latin typeface="Courier New" panose="02070309020205020404" pitchFamily="49" charset="0"/>
                <a:cs typeface="Courier New" panose="02070309020205020404" pitchFamily="49" charset="0"/>
              </a:rPr>
              <a:t>SGA_TARGET,</a:t>
            </a:r>
            <a:r>
              <a:rPr lang="en-US" altLang="en-US" dirty="0">
                <a:cs typeface="Arial" panose="020B0604020202020204" pitchFamily="34" charset="0"/>
              </a:rPr>
              <a:t> nor </a:t>
            </a:r>
            <a:r>
              <a:rPr lang="en-US" altLang="en-US" dirty="0">
                <a:latin typeface="Courier New" panose="02070309020205020404" pitchFamily="49" charset="0"/>
                <a:cs typeface="Courier New" panose="02070309020205020404" pitchFamily="49" charset="0"/>
              </a:rPr>
              <a:t>SGA_MAX_SIZE</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SGA_TARGET</a:t>
            </a:r>
            <a:r>
              <a:rPr lang="en-US" altLang="en-US" dirty="0">
                <a:cs typeface="Arial" panose="020B0604020202020204" pitchFamily="34" charset="0"/>
              </a:rPr>
              <a:t> for PDBs works only if the CDB’s </a:t>
            </a:r>
            <a:r>
              <a:rPr lang="en-US" altLang="en-US" dirty="0">
                <a:latin typeface="Courier New" panose="02070309020205020404" pitchFamily="49" charset="0"/>
                <a:cs typeface="Courier New" panose="02070309020205020404" pitchFamily="49" charset="0"/>
              </a:rPr>
              <a:t>SGA_TARGET</a:t>
            </a:r>
            <a:r>
              <a:rPr lang="en-US" altLang="en-US" dirty="0">
                <a:cs typeface="Arial" panose="020B0604020202020204" pitchFamily="34" charset="0"/>
              </a:rPr>
              <a:t> parameter is set.</a:t>
            </a:r>
          </a:p>
          <a:p>
            <a:pPr lvl="2"/>
            <a:r>
              <a:rPr lang="en-US" altLang="en-US" dirty="0">
                <a:cs typeface="Arial" panose="020B0604020202020204" pitchFamily="34" charset="0"/>
              </a:rPr>
              <a:t>Setting </a:t>
            </a:r>
            <a:r>
              <a:rPr lang="en-US" altLang="en-US" dirty="0">
                <a:latin typeface="Courier New" panose="02070309020205020404" pitchFamily="49" charset="0"/>
                <a:cs typeface="Courier New" panose="02070309020205020404" pitchFamily="49" charset="0"/>
              </a:rPr>
              <a:t>DB_CACHE_SIZE</a:t>
            </a:r>
            <a:r>
              <a:rPr lang="en-US" altLang="en-US" dirty="0">
                <a:cs typeface="Arial" panose="020B0604020202020204" pitchFamily="34" charset="0"/>
              </a:rPr>
              <a:t> and </a:t>
            </a:r>
            <a:r>
              <a:rPr lang="en-US" altLang="en-US" dirty="0">
                <a:latin typeface="Courier New" panose="02070309020205020404" pitchFamily="49" charset="0"/>
                <a:cs typeface="Courier New" panose="02070309020205020404" pitchFamily="49" charset="0"/>
              </a:rPr>
              <a:t>SHARED_POOL_SIZE</a:t>
            </a:r>
            <a:r>
              <a:rPr lang="en-US" altLang="en-US" dirty="0">
                <a:cs typeface="Arial" panose="020B0604020202020204" pitchFamily="34" charset="0"/>
              </a:rPr>
              <a:t> guarantees minimum sizes for the PDB.</a:t>
            </a:r>
          </a:p>
          <a:p>
            <a:pPr lvl="2"/>
            <a:r>
              <a:rPr lang="en-US" altLang="en-US" dirty="0">
                <a:cs typeface="Arial" panose="020B0604020202020204" pitchFamily="34" charset="0"/>
              </a:rPr>
              <a:t>Setting an </a:t>
            </a:r>
            <a:r>
              <a:rPr lang="en-US" altLang="en-US" dirty="0">
                <a:latin typeface="Courier New" panose="02070309020205020404" pitchFamily="49" charset="0"/>
                <a:cs typeface="Courier New" panose="02070309020205020404" pitchFamily="49" charset="0"/>
              </a:rPr>
              <a:t>SGA_MIN_SIZE</a:t>
            </a:r>
            <a:r>
              <a:rPr lang="en-US" altLang="en-US" dirty="0">
                <a:cs typeface="Arial" panose="020B0604020202020204" pitchFamily="34" charset="0"/>
              </a:rPr>
              <a:t> for a PDB guarantees the SGA space for the PDB.</a:t>
            </a:r>
          </a:p>
          <a:p>
            <a:pPr lvl="1"/>
            <a:r>
              <a:rPr lang="en-US" altLang="en-US" dirty="0">
                <a:latin typeface="Courier New" panose="02070309020205020404" pitchFamily="49" charset="0"/>
                <a:cs typeface="Courier New" panose="02070309020205020404" pitchFamily="49" charset="0"/>
              </a:rPr>
              <a:t>SGA_TARGET</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DB_CACHE_SIZE</a:t>
            </a:r>
            <a:r>
              <a:rPr lang="en-US" altLang="en-US" dirty="0">
                <a:cs typeface="Arial" panose="020B0604020202020204" pitchFamily="34" charset="0"/>
              </a:rPr>
              <a:t>, and </a:t>
            </a:r>
            <a:r>
              <a:rPr lang="en-US" altLang="en-US" dirty="0">
                <a:latin typeface="Courier New" panose="02070309020205020404" pitchFamily="49" charset="0"/>
                <a:cs typeface="Courier New" panose="02070309020205020404" pitchFamily="49" charset="0"/>
              </a:rPr>
              <a:t>SHARED_POOL_SIZE</a:t>
            </a:r>
            <a:r>
              <a:rPr lang="en-US" altLang="en-US" dirty="0">
                <a:cs typeface="Arial" panose="020B0604020202020204" pitchFamily="34" charset="0"/>
              </a:rPr>
              <a:t> do not work if </a:t>
            </a:r>
            <a:r>
              <a:rPr lang="en-US" altLang="en-US" dirty="0">
                <a:latin typeface="Courier New" panose="02070309020205020404" pitchFamily="49" charset="0"/>
                <a:cs typeface="Courier New" panose="02070309020205020404" pitchFamily="49" charset="0"/>
              </a:rPr>
              <a:t>MEMORY_TARGET</a:t>
            </a:r>
            <a:r>
              <a:rPr lang="en-US" altLang="en-US" dirty="0">
                <a:cs typeface="Arial" panose="020B0604020202020204" pitchFamily="34" charset="0"/>
              </a:rPr>
              <a:t> is set for the CDB.</a:t>
            </a:r>
          </a:p>
          <a:p>
            <a:pPr lvl="1"/>
            <a:r>
              <a:rPr lang="en-US" altLang="en-US" dirty="0">
                <a:cs typeface="Arial" panose="020B0604020202020204" pitchFamily="34" charset="0"/>
              </a:rPr>
              <a:t>No more than 50% of the memory can be set aside for the PDB minimums: </a:t>
            </a:r>
            <a:r>
              <a:rPr lang="en-US" altLang="en-US" dirty="0">
                <a:latin typeface="Courier New" panose="02070309020205020404" pitchFamily="49" charset="0"/>
                <a:cs typeface="Courier New" panose="02070309020205020404" pitchFamily="49" charset="0"/>
              </a:rPr>
              <a:t>SGA_MIN_SIZE</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DB_CACHE_SIZE</a:t>
            </a:r>
            <a:r>
              <a:rPr lang="en-US" altLang="en-US" dirty="0">
                <a:cs typeface="Arial" panose="020B0604020202020204" pitchFamily="34" charset="0"/>
              </a:rPr>
              <a:t>, and </a:t>
            </a:r>
            <a:r>
              <a:rPr lang="en-US" altLang="en-US" dirty="0">
                <a:latin typeface="Courier New" panose="02070309020205020404" pitchFamily="49" charset="0"/>
                <a:cs typeface="Courier New" panose="02070309020205020404" pitchFamily="49" charset="0"/>
              </a:rPr>
              <a:t>SHARED_POOL_SIZE</a:t>
            </a:r>
            <a:r>
              <a:rPr lang="en-US" altLang="en-US" dirty="0">
                <a:cs typeface="Arial" panose="020B0604020202020204" pitchFamily="34" charset="0"/>
              </a:rPr>
              <a:t>.</a:t>
            </a:r>
          </a:p>
        </p:txBody>
      </p:sp>
      <p:sp>
        <p:nvSpPr>
          <p:cNvPr id="4" name="Footer Placeholder 3"/>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6EB39A77-BCA6-4858-9017-7357BDAE6EAB}" type="slidenum">
              <a:rPr lang="en-US" altLang="en-US" smtClean="0"/>
              <a:t>30</a:t>
            </a:fld>
            <a:endParaRPr lang="en-US" altLang="en-US" dirty="0"/>
          </a:p>
        </p:txBody>
      </p:sp>
    </p:spTree>
    <p:extLst>
      <p:ext uri="{BB962C8B-B14F-4D97-AF65-F5344CB8AC3E}">
        <p14:creationId xmlns:p14="http://schemas.microsoft.com/office/powerpoint/2010/main" val="14493600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959225"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956" tIns="43978" rIns="87956" bIns="4397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39939" name="Rectangle 3"/>
          <p:cNvSpPr>
            <a:spLocks noChangeArrowheads="1"/>
          </p:cNvSpPr>
          <p:nvPr/>
        </p:nvSpPr>
        <p:spPr bwMode="auto">
          <a:xfrm>
            <a:off x="0" y="8816975"/>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956" tIns="43978" rIns="87956" bIns="4397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39940" name="Rectangle 4"/>
          <p:cNvSpPr>
            <a:spLocks noChangeArrowheads="1"/>
          </p:cNvSpPr>
          <p:nvPr/>
        </p:nvSpPr>
        <p:spPr bwMode="auto">
          <a:xfrm>
            <a:off x="0"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956" tIns="43978" rIns="87956" bIns="4397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39941" name="Rectangle 5"/>
          <p:cNvSpPr>
            <a:spLocks noChangeArrowheads="1"/>
          </p:cNvSpPr>
          <p:nvPr/>
        </p:nvSpPr>
        <p:spPr bwMode="auto">
          <a:xfrm>
            <a:off x="3959225"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956" tIns="43978" rIns="87956" bIns="4397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39942" name="Rectangle 6"/>
          <p:cNvSpPr>
            <a:spLocks noChangeArrowheads="1"/>
          </p:cNvSpPr>
          <p:nvPr/>
        </p:nvSpPr>
        <p:spPr bwMode="auto">
          <a:xfrm>
            <a:off x="0" y="8816975"/>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956" tIns="43978" rIns="87956" bIns="4397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39943" name="Rectangle 7"/>
          <p:cNvSpPr>
            <a:spLocks noChangeArrowheads="1"/>
          </p:cNvSpPr>
          <p:nvPr/>
        </p:nvSpPr>
        <p:spPr bwMode="auto">
          <a:xfrm>
            <a:off x="0"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956" tIns="43978" rIns="87956" bIns="4397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39944" name="Rectangle 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program global area (PGA) is a memory region that contains data and control information for a server process. It is nonshared memory created by the Oracle server when a server process is started. Access to it is exclusive to that server process. The total PGA memory allocated by all server processes attached to an Oracle instance is also referred to as the aggregated PGA memory allocated by the instance.</a:t>
            </a:r>
          </a:p>
          <a:p>
            <a:pPr lvl="1"/>
            <a:r>
              <a:rPr lang="en-US" altLang="en-US" dirty="0"/>
              <a:t>Part of the PGA can be located in the SGA when using shared servers.</a:t>
            </a:r>
          </a:p>
          <a:p>
            <a:pPr lvl="1"/>
            <a:r>
              <a:rPr lang="en-US" altLang="en-US" dirty="0"/>
              <a:t>PGA memory typically contains the following:</a:t>
            </a:r>
          </a:p>
          <a:p>
            <a:pPr lvl="2"/>
            <a:r>
              <a:rPr lang="en-US" altLang="en-US" b="1" dirty="0"/>
              <a:t>Private SQL Area: </a:t>
            </a:r>
            <a:r>
              <a:rPr lang="en-US" altLang="en-US" dirty="0"/>
              <a:t>A private SQL area, also called the user global area (UGA), contains data, such as bind information and runtime memory structures. This information is specific to each session’s invocation of the SQL statement; bind variables hold different values, and the state of the cursor is different, among other things. Each session that issues a SQL statement has a private SQL area. Each user that submits the same SQL statement has his or her own private SQL area that uses a single shared SQL area. Thus, many private SQL areas can be associated with the same shared SQL area. The location of a private SQL area depends on the type of connection established for a session. If a session is connected through a dedicated server, private SQL areas are located in the server process’s PGA. However, if a session is connected through a shared server, part of the private SQL area is kept in the SGA.</a:t>
            </a:r>
          </a:p>
          <a:p>
            <a:pPr lvl="2"/>
            <a:r>
              <a:rPr lang="en-US" altLang="en-US" b="1" dirty="0"/>
              <a:t>Cursor and SQL Areas: </a:t>
            </a:r>
            <a:r>
              <a:rPr lang="en-US" altLang="en-US" dirty="0"/>
              <a:t>The application developer of an Oracle Pro*C program or Oracle Call Interface (OCI) program can explicitly open cursors or handles to specific private SQL areas and use them as a named resource throughout the execution of the program. Recursive cursors that the database issues implicitly for some SQL statements also use shared SQL areas.</a:t>
            </a:r>
          </a:p>
        </p:txBody>
      </p:sp>
      <p:sp>
        <p:nvSpPr>
          <p:cNvPr id="39945" name="Slide Image Placeholder 15"/>
          <p:cNvSpPr>
            <a:spLocks noGrp="1" noRot="1" noChangeAspect="1" noTextEdit="1"/>
          </p:cNvSpPr>
          <p:nvPr>
            <p:ph type="sldImg"/>
          </p:nvPr>
        </p:nvSpPr>
        <p:spPr>
          <a:ln/>
        </p:spPr>
      </p:sp>
      <p:sp>
        <p:nvSpPr>
          <p:cNvPr id="11" name="Footer Placeholder 10"/>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7FA348FB-3CC7-42FE-A538-8FD7F8A7E548}" type="slidenum">
              <a:rPr lang="en-US" altLang="en-US" smtClean="0"/>
              <a:t>31</a:t>
            </a:fld>
            <a:endParaRPr lang="en-US" altLang="en-US" dirty="0"/>
          </a:p>
        </p:txBody>
      </p:sp>
    </p:spTree>
    <p:extLst>
      <p:ext uri="{BB962C8B-B14F-4D97-AF65-F5344CB8AC3E}">
        <p14:creationId xmlns:p14="http://schemas.microsoft.com/office/powerpoint/2010/main" val="40669296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20 - </a:t>
            </a:r>
            <a:fld id="{2F78D8E8-99EB-40FA-9BE3-E48C68CE700C}" type="slidenum">
              <a:rPr lang="en-US" smtClean="0"/>
              <a:t>32</a:t>
            </a:fld>
            <a:endParaRPr lang="en-US" dirty="0"/>
          </a:p>
        </p:txBody>
      </p:sp>
      <p:sp>
        <p:nvSpPr>
          <p:cNvPr id="5" name="Notes Placeholder 4"/>
          <p:cNvSpPr>
            <a:spLocks noGrp="1"/>
          </p:cNvSpPr>
          <p:nvPr>
            <p:ph type="body" idx="1"/>
          </p:nvPr>
        </p:nvSpPr>
        <p:spPr>
          <a:xfrm>
            <a:off x="292608" y="450056"/>
            <a:ext cx="6400800" cy="8191024"/>
          </a:xfrm>
        </p:spPr>
        <p:txBody>
          <a:bodyPr/>
          <a:lstStyle/>
          <a:p>
            <a:pPr lvl="2" eaLnBrk="1" hangingPunct="1"/>
            <a:r>
              <a:rPr lang="en-US" b="1" dirty="0">
                <a:latin typeface="Arial" charset="0"/>
                <a:cs typeface="Arial" charset="0"/>
              </a:rPr>
              <a:t>Work Area: </a:t>
            </a:r>
            <a:r>
              <a:rPr lang="en-US" dirty="0">
                <a:latin typeface="Arial" charset="0"/>
                <a:cs typeface="Arial" charset="0"/>
              </a:rPr>
              <a:t>For complex queries (for example, decision support queries), a big portion of the PGA is dedicated to work areas allocated by memory-intensive operators. A sort operator uses a work area (the sort area) to perform the in-memory sort of a set of rows. Similarly, a hash-join operator uses a work area (the hash area) to build a hash table from its left input. The size of a work area can be controlled and tuned. Generally, bigger work areas can significantly improve the performance of a particular operator at the cost of higher memory consumption.</a:t>
            </a:r>
          </a:p>
          <a:p>
            <a:pPr lvl="2" eaLnBrk="1" hangingPunct="1"/>
            <a:r>
              <a:rPr lang="en-US" b="1" dirty="0">
                <a:latin typeface="Arial" charset="0"/>
                <a:cs typeface="Arial" charset="0"/>
              </a:rPr>
              <a:t>Session Memory: </a:t>
            </a:r>
            <a:r>
              <a:rPr lang="en-US" dirty="0">
                <a:latin typeface="Arial" charset="0"/>
                <a:cs typeface="Arial" charset="0"/>
              </a:rPr>
              <a:t>Session memory is the memory allocated to hold a session’s variables (logon information) and other information related to the session. For a shared server, the session memory is shared and not private.</a:t>
            </a:r>
          </a:p>
          <a:p>
            <a:pPr lvl="1" eaLnBrk="1" hangingPunct="1"/>
            <a:r>
              <a:rPr lang="en-US" dirty="0">
                <a:latin typeface="Arial" charset="0"/>
                <a:cs typeface="Arial" charset="0"/>
              </a:rPr>
              <a:t>By default, Oracle Database automatically and globally manages the total amount of memory dedicated to the instance PGA. You can control this amount by setting the </a:t>
            </a:r>
            <a:r>
              <a:rPr lang="en-US" dirty="0">
                <a:latin typeface="Courier New" panose="02070309020205020404" pitchFamily="49" charset="0"/>
                <a:cs typeface="Courier New" panose="02070309020205020404" pitchFamily="49" charset="0"/>
              </a:rPr>
              <a:t>PGA_AGGREGATE_TARGET</a:t>
            </a:r>
            <a:r>
              <a:rPr lang="en-US" dirty="0">
                <a:latin typeface="Arial" charset="0"/>
                <a:cs typeface="Arial" charset="0"/>
              </a:rPr>
              <a:t> initialization parameter. Oracle Database then tries to ensure that the total amount of PGA memory allocated across all database server processes and background processes never exceeds this target. But this is a target value and not a hard limit. </a:t>
            </a:r>
            <a:r>
              <a:rPr lang="en-US" dirty="0">
                <a:latin typeface="Courier New" panose="02070309020205020404" pitchFamily="49" charset="0"/>
                <a:cs typeface="Courier New" panose="02070309020205020404" pitchFamily="49" charset="0"/>
              </a:rPr>
              <a:t>PGA_AGGREGATE_LIMIT</a:t>
            </a:r>
            <a:r>
              <a:rPr lang="en-US" dirty="0">
                <a:latin typeface="Arial" charset="0"/>
                <a:cs typeface="Arial" charset="0"/>
              </a:rPr>
              <a:t> sets a hard limit for the amount of PGA that can be used. The minimum value is 1024 MB and the maximum is 120% of physical memory minus the total SGA, and it must be at least as large as </a:t>
            </a:r>
            <a:r>
              <a:rPr lang="en-US" dirty="0">
                <a:latin typeface="Courier New" panose="02070309020205020404" pitchFamily="49" charset="0"/>
                <a:cs typeface="Courier New" panose="02070309020205020404" pitchFamily="49" charset="0"/>
              </a:rPr>
              <a:t>PGA_AGGREGATE_TARGET</a:t>
            </a:r>
            <a:r>
              <a:rPr lang="en-US" dirty="0">
                <a:latin typeface="Arial" charset="0"/>
                <a:cs typeface="Arial" charset="0"/>
              </a:rPr>
              <a:t>. If </a:t>
            </a:r>
            <a:r>
              <a:rPr lang="en-US" dirty="0">
                <a:latin typeface="Courier New" panose="02070309020205020404" pitchFamily="49" charset="0"/>
                <a:cs typeface="Courier New" panose="02070309020205020404" pitchFamily="49" charset="0"/>
              </a:rPr>
              <a:t>PGA_AGGREGATE_LIMIT</a:t>
            </a:r>
            <a:r>
              <a:rPr lang="en-US" dirty="0">
                <a:latin typeface="Arial" charset="0"/>
                <a:cs typeface="Arial" charset="0"/>
              </a:rPr>
              <a:t> is not set, it defaults to 200% of </a:t>
            </a:r>
            <a:r>
              <a:rPr lang="en-US" dirty="0">
                <a:latin typeface="Courier New" panose="02070309020205020404" pitchFamily="49" charset="0"/>
                <a:cs typeface="Courier New" panose="02070309020205020404" pitchFamily="49" charset="0"/>
              </a:rPr>
              <a:t>PGA_AGGREGATE_TARGET</a:t>
            </a:r>
            <a:r>
              <a:rPr lang="en-US" dirty="0">
                <a:latin typeface="Arial" charset="0"/>
                <a:cs typeface="Arial" charset="0"/>
              </a:rPr>
              <a:t> within the same minimum and maximum as stated. When </a:t>
            </a:r>
            <a:r>
              <a:rPr lang="en-US" dirty="0">
                <a:latin typeface="Courier New" panose="02070309020205020404" pitchFamily="49" charset="0"/>
                <a:cs typeface="Courier New" panose="02070309020205020404" pitchFamily="49" charset="0"/>
              </a:rPr>
              <a:t>PGA_AGGREGATE_LIMIT</a:t>
            </a:r>
            <a:r>
              <a:rPr lang="en-US" dirty="0">
                <a:latin typeface="Arial" charset="0"/>
                <a:cs typeface="Arial" charset="0"/>
              </a:rPr>
              <a:t> is exceeded, the sessions using the most memory will have their calls aborted. Parallel queries will be treated as a unit. If the total PGA memory usage is still over the limit, sessions using the most memory will be terminated. SYS processes and fatal background processes are exempt from this limit.</a:t>
            </a:r>
          </a:p>
        </p:txBody>
      </p:sp>
    </p:spTree>
    <p:extLst>
      <p:ext uri="{BB962C8B-B14F-4D97-AF65-F5344CB8AC3E}">
        <p14:creationId xmlns:p14="http://schemas.microsoft.com/office/powerpoint/2010/main" val="6743810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You can set the following the parameters at the PDB level:</a:t>
            </a:r>
          </a:p>
          <a:p>
            <a:pPr lvl="2"/>
            <a:r>
              <a:rPr lang="en-US" altLang="en-US" dirty="0">
                <a:latin typeface="Courier New" panose="02070309020205020404" pitchFamily="49" charset="0"/>
                <a:cs typeface="Courier New" panose="02070309020205020404" pitchFamily="49" charset="0"/>
              </a:rPr>
              <a:t>PGA_AGGREGATE_TARGET</a:t>
            </a:r>
            <a:r>
              <a:rPr lang="en-US" altLang="en-US" dirty="0"/>
              <a:t>: Specifies the target aggregate PGA memory available to all server processes attached to the instance</a:t>
            </a:r>
          </a:p>
          <a:p>
            <a:pPr lvl="2"/>
            <a:r>
              <a:rPr lang="en-US" altLang="en-US" dirty="0">
                <a:latin typeface="Courier New" panose="02070309020205020404" pitchFamily="49" charset="0"/>
                <a:cs typeface="Courier New" panose="02070309020205020404" pitchFamily="49" charset="0"/>
              </a:rPr>
              <a:t>PGA_AGGREGATE_LIMIT</a:t>
            </a:r>
            <a:r>
              <a:rPr lang="en-US" altLang="en-US" dirty="0"/>
              <a:t>: Specifies a hard limit for aggregate PGA memory</a:t>
            </a:r>
          </a:p>
        </p:txBody>
      </p:sp>
      <p:sp>
        <p:nvSpPr>
          <p:cNvPr id="4" name="Footer Placeholder 3"/>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3AEAE7FC-75FF-4E60-A578-DEEA5E0A2779}" type="slidenum">
              <a:rPr lang="en-US" altLang="en-US" smtClean="0"/>
              <a:t>33</a:t>
            </a:fld>
            <a:endParaRPr lang="en-US" altLang="en-US" dirty="0"/>
          </a:p>
        </p:txBody>
      </p:sp>
    </p:spTree>
    <p:extLst>
      <p:ext uri="{BB962C8B-B14F-4D97-AF65-F5344CB8AC3E}">
        <p14:creationId xmlns:p14="http://schemas.microsoft.com/office/powerpoint/2010/main" val="40751224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20 - </a:t>
            </a:r>
            <a:fld id="{23998C0B-83FB-45A9-B5E8-969C4334AAEC}" type="slidenum">
              <a:rPr lang="en-US" smtClean="0"/>
              <a:t>34</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20 - </a:t>
            </a:r>
            <a:fld id="{F582FD53-6015-4B12-8276-C194CC97BBAB}" type="slidenum">
              <a:rPr lang="en-US" smtClean="0"/>
              <a:t>35</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5"/>
          <p:cNvSpPr>
            <a:spLocks noGrp="1" noRot="1" noChangeAspect="1" noTextEdit="1"/>
          </p:cNvSpPr>
          <p:nvPr>
            <p:ph type="sldImg"/>
          </p:nvPr>
        </p:nvSpPr>
        <p:spPr>
          <a:ln/>
        </p:spPr>
      </p:sp>
      <p:sp>
        <p:nvSpPr>
          <p:cNvPr id="2457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There are many facets to performance planning. Planning must include a balance between performance (speed), cost, and reliability.</a:t>
            </a:r>
          </a:p>
          <a:p>
            <a:pPr lvl="1"/>
            <a:r>
              <a:rPr lang="en-US" altLang="en-US" b="1" dirty="0"/>
              <a:t>Investment in System Architecture: </a:t>
            </a:r>
            <a:r>
              <a:rPr lang="en-US" altLang="en-US" dirty="0"/>
              <a:t>You must consider the investment in your system architecture—the hardware and software infrastructure needed to meet your requirements. This, of course, requires analysis to determine the value for your given environment, application, and performance requirements. For example, the number of hard drives and controllers has an impact on the speed of data access.</a:t>
            </a:r>
          </a:p>
          <a:p>
            <a:pPr lvl="1"/>
            <a:r>
              <a:rPr lang="en-US" altLang="en-US" b="1" dirty="0"/>
              <a:t>Scalability: </a:t>
            </a:r>
            <a:r>
              <a:rPr lang="en-US" altLang="en-US" dirty="0"/>
              <a:t>The ability of an application to scale is also important. This means that you are able to handle more and more users, clients, sessions, or transactions without incurring a huge impact on overall system performance. The most obvious violator of scalability is serializing operations among users. If all users go through a single path one at a time, then, as more users are added, there are definitely adverse effects on performance. This is because more and more users line up to go through that path. Poorly written SQL also affects scalability. It requires many users to wait for inefficient SQL to complete, each user competing with the other on a large number of resources that they are not actually in need of.</a:t>
            </a:r>
          </a:p>
          <a:p>
            <a:pPr lvl="1"/>
            <a:r>
              <a:rPr lang="en-US" altLang="en-US" b="1" dirty="0"/>
              <a:t>Application Design Principles: </a:t>
            </a:r>
            <a:r>
              <a:rPr lang="en-US" altLang="en-US" dirty="0"/>
              <a:t>The principles of application design can greatly affect performance. Simplicity of design, use of views and indexes, and data modeling are all very important.</a:t>
            </a:r>
          </a:p>
          <a:p>
            <a:pPr lvl="1"/>
            <a:r>
              <a:rPr lang="en-US" altLang="en-US" b="1" dirty="0"/>
              <a:t>Workload Testing: </a:t>
            </a:r>
            <a:r>
              <a:rPr lang="en-US" altLang="en-US" dirty="0"/>
              <a:t>Any application must be tested under a representative production workload. This requires estimating database size and workload and generating test data and system load.</a:t>
            </a:r>
          </a:p>
          <a:p>
            <a:pPr lvl="1"/>
            <a:r>
              <a:rPr lang="en-US" altLang="en-US" b="1" dirty="0"/>
              <a:t>Deployment of New Applications: </a:t>
            </a:r>
            <a:r>
              <a:rPr lang="en-US" altLang="en-US" dirty="0"/>
              <a:t>Performance must be considered as new applications (or new versions of applications) are deployed. Sometimes, design decisions are made to maintain compatibility with old systems during the rollout. A new database should be configured (on the basis of the production environment) specifically for the applications that it hosts.</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05D0DFAB-4749-47BA-8953-1CAD042AC4F5}" type="slidenum">
              <a:rPr lang="en-US" altLang="en-US" smtClean="0"/>
              <a:t>4</a:t>
            </a:fld>
            <a:endParaRPr lang="en-US" altLang="en-US" dirty="0"/>
          </a:p>
        </p:txBody>
      </p:sp>
    </p:spTree>
    <p:extLst>
      <p:ext uri="{BB962C8B-B14F-4D97-AF65-F5344CB8AC3E}">
        <p14:creationId xmlns:p14="http://schemas.microsoft.com/office/powerpoint/2010/main" val="9586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20 - </a:t>
            </a:r>
            <a:fld id="{164C1E07-265A-4225-B8F3-1D98789E5690}" type="slidenum">
              <a:rPr lang="en-US" smtClean="0"/>
              <a:t>5</a:t>
            </a:fld>
            <a:endParaRPr lang="en-US" dirty="0"/>
          </a:p>
        </p:txBody>
      </p:sp>
      <p:sp>
        <p:nvSpPr>
          <p:cNvPr id="5" name="Notes Placeholder 4"/>
          <p:cNvSpPr>
            <a:spLocks noGrp="1"/>
          </p:cNvSpPr>
          <p:nvPr>
            <p:ph type="body" idx="1"/>
          </p:nvPr>
        </p:nvSpPr>
        <p:spPr>
          <a:xfrm>
            <a:off x="292608" y="450056"/>
            <a:ext cx="6400800" cy="8191024"/>
          </a:xfrm>
        </p:spPr>
        <p:txBody>
          <a:bodyPr/>
          <a:lstStyle/>
          <a:p>
            <a:pPr marL="0" lvl="1"/>
            <a:r>
              <a:rPr lang="en-US" dirty="0">
                <a:latin typeface="Arial" charset="0"/>
                <a:cs typeface="Arial" charset="0"/>
              </a:rPr>
              <a:t>A difficult and necessary task is testing the existing applications when changing the infrastructure (for example, upgrading the database to a newer version or changing the operating system or server hardware). Before the application is deployed for production in the new configuration, you want to know the impact. The application will almost certainly require additional tuning. You need to know that the critical functionality will perform, without errors.</a:t>
            </a:r>
          </a:p>
        </p:txBody>
      </p:sp>
    </p:spTree>
    <p:extLst>
      <p:ext uri="{BB962C8B-B14F-4D97-AF65-F5344CB8AC3E}">
        <p14:creationId xmlns:p14="http://schemas.microsoft.com/office/powerpoint/2010/main" val="35470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5"/>
          <p:cNvSpPr>
            <a:spLocks noGrp="1" noRot="1" noChangeAspect="1" noTextEdit="1"/>
          </p:cNvSpPr>
          <p:nvPr>
            <p:ph type="sldImg"/>
          </p:nvPr>
        </p:nvSpPr>
        <p:spPr>
          <a:ln/>
        </p:spPr>
      </p:sp>
      <p:sp>
        <p:nvSpPr>
          <p:cNvPr id="2560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108000"/>
              </a:lnSpc>
            </a:pPr>
            <a:r>
              <a:rPr lang="en-US" altLang="en-US" dirty="0"/>
              <a:t>Proactive database maintenance is made easy by the sophisticated infrastructure of the Oracle Database, including the following main elements:</a:t>
            </a:r>
          </a:p>
          <a:p>
            <a:pPr lvl="2">
              <a:lnSpc>
                <a:spcPct val="108000"/>
              </a:lnSpc>
            </a:pPr>
            <a:r>
              <a:rPr lang="en-US" altLang="en-US" dirty="0"/>
              <a:t>The Automatic Workload Repository (AWR) is a built-in repository in each Oracle database. At regular intervals, the Oracle Database server takes a snapshot of all its vital statistics and workload information and stores this data in the AWR. The captured data can be analyzed by you, by the database server itself, or by both.</a:t>
            </a:r>
          </a:p>
          <a:p>
            <a:pPr lvl="2">
              <a:lnSpc>
                <a:spcPct val="108000"/>
              </a:lnSpc>
            </a:pPr>
            <a:r>
              <a:rPr lang="en-US" altLang="en-US" dirty="0"/>
              <a:t>Using automated tasks, the database server performs routine maintenance operations, such as regular backups, refreshing optimizer statistics, and database health checks.</a:t>
            </a:r>
          </a:p>
          <a:p>
            <a:pPr lvl="1">
              <a:lnSpc>
                <a:spcPct val="108000"/>
              </a:lnSpc>
            </a:pPr>
            <a:r>
              <a:rPr lang="en-US" altLang="en-US" dirty="0"/>
              <a:t>Reactive database maintenance includes critical errors and conditions discovered by database health checkers:</a:t>
            </a:r>
          </a:p>
          <a:p>
            <a:pPr lvl="2">
              <a:lnSpc>
                <a:spcPct val="108000"/>
              </a:lnSpc>
            </a:pPr>
            <a:r>
              <a:rPr lang="en-US" altLang="en-US" dirty="0"/>
              <a:t>For problems that cannot be resolved automatically and require administrators to be notified (such as running out of space), the Oracle Database server provides server-generated alerts. The Oracle Database server, by default, monitors itself and sends out alerts to notify you of problems. The alerts notify you and often also provide recommendations on how to resolve the reported problem. The DBA can also be alerted by users whose transactions are locked by other users' transactions and are waiting for locks to be released.</a:t>
            </a:r>
          </a:p>
          <a:p>
            <a:pPr lvl="2">
              <a:lnSpc>
                <a:spcPct val="108000"/>
              </a:lnSpc>
            </a:pPr>
            <a:r>
              <a:rPr lang="en-US" altLang="en-US" dirty="0"/>
              <a:t>Recommendations are generated from several advisors, each of which is responsible for a subsystem. For example, there are memory, segment, and SQL advisors.</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6984F279-8738-4DB6-A333-CEEF6419593A}" type="slidenum">
              <a:rPr lang="en-US" altLang="en-US" smtClean="0"/>
              <a:t>6</a:t>
            </a:fld>
            <a:endParaRPr lang="en-US" altLang="en-US" dirty="0"/>
          </a:p>
        </p:txBody>
      </p:sp>
    </p:spTree>
    <p:extLst>
      <p:ext uri="{BB962C8B-B14F-4D97-AF65-F5344CB8AC3E}">
        <p14:creationId xmlns:p14="http://schemas.microsoft.com/office/powerpoint/2010/main" val="4197343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5"/>
          <p:cNvSpPr>
            <a:spLocks noGrp="1" noRot="1" noChangeAspect="1" noTextEdit="1"/>
          </p:cNvSpPr>
          <p:nvPr>
            <p:ph type="sldImg"/>
          </p:nvPr>
        </p:nvSpPr>
        <p:spPr>
          <a:ln/>
        </p:spPr>
      </p:sp>
      <p:sp>
        <p:nvSpPr>
          <p:cNvPr id="2662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Automatic Workload Repository (AWR) is the infrastructure that provides services to Oracle Database components to collect, maintain, and use statistics for problem detection and self-tuning purposes. You can view it as a data warehouse for database statistics, metrics, and so on.</a:t>
            </a:r>
          </a:p>
          <a:p>
            <a:pPr lvl="1"/>
            <a:r>
              <a:rPr lang="en-US" altLang="en-US" dirty="0"/>
              <a:t>Every 60 minutes (by default), the database automatically captures statistical information from the SGA and stores it in the AWR in the form of snapshots. These snapshots are stored on disk by a background process called Manageability Monitor (MMON). By default, snapshots are retained for eight days. You can modify both the snapshot interval and the retention intervals.</a:t>
            </a:r>
          </a:p>
          <a:p>
            <a:pPr lvl="1"/>
            <a:r>
              <a:rPr lang="en-US" altLang="en-US" dirty="0"/>
              <a:t>The AWR contains hundreds of tables, all belonging to the </a:t>
            </a:r>
            <a:r>
              <a:rPr lang="en-US" altLang="en-US" dirty="0">
                <a:latin typeface="Courier New" panose="02070309020205020404" pitchFamily="49" charset="0"/>
                <a:cs typeface="Courier New" panose="02070309020205020404" pitchFamily="49" charset="0"/>
              </a:rPr>
              <a:t>SYS</a:t>
            </a:r>
            <a:r>
              <a:rPr lang="en-US" altLang="en-US" dirty="0"/>
              <a:t> schema and stored in the </a:t>
            </a:r>
            <a:r>
              <a:rPr lang="en-US" altLang="en-US" dirty="0">
                <a:latin typeface="Courier New" panose="02070309020205020404" pitchFamily="49" charset="0"/>
                <a:cs typeface="Courier New" panose="02070309020205020404" pitchFamily="49" charset="0"/>
              </a:rPr>
              <a:t>SYSAUX</a:t>
            </a:r>
            <a:r>
              <a:rPr lang="en-US" altLang="en-US" dirty="0"/>
              <a:t> tablespace. Oracle recommends that the repository be accessed only through Enterprise Manager or the </a:t>
            </a:r>
            <a:r>
              <a:rPr lang="en-US" altLang="en-US" dirty="0">
                <a:latin typeface="Courier New" panose="02070309020205020404" pitchFamily="49" charset="0"/>
                <a:cs typeface="Courier New" panose="02070309020205020404" pitchFamily="49" charset="0"/>
              </a:rPr>
              <a:t>DBMS_WORKLOAD_REPOSITORY</a:t>
            </a:r>
            <a:r>
              <a:rPr lang="en-US" altLang="en-US" dirty="0"/>
              <a:t> package to work with the AWR. Direct data manipulation language (DML) commands against the repository tables are not supported.</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FA08B6D8-F65A-434A-B876-BC1400DC43B8}" type="slidenum">
              <a:rPr lang="en-US" altLang="en-US" smtClean="0"/>
              <a:t>7</a:t>
            </a:fld>
            <a:endParaRPr lang="en-US" altLang="en-US" dirty="0"/>
          </a:p>
        </p:txBody>
      </p:sp>
    </p:spTree>
    <p:extLst>
      <p:ext uri="{BB962C8B-B14F-4D97-AF65-F5344CB8AC3E}">
        <p14:creationId xmlns:p14="http://schemas.microsoft.com/office/powerpoint/2010/main" val="3827724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5"/>
          <p:cNvSpPr>
            <a:spLocks noGrp="1" noRot="1" noChangeAspect="1" noTextEdit="1"/>
          </p:cNvSpPr>
          <p:nvPr>
            <p:ph type="sldImg"/>
          </p:nvPr>
        </p:nvSpPr>
        <p:spPr>
          <a:ln/>
        </p:spPr>
      </p:sp>
      <p:sp>
        <p:nvSpPr>
          <p:cNvPr id="2765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Unlike the other advisors, the ADDM runs automatically after each AWR snapshot. Each time a snapshot is taken, the ADDM performs an analysis of the period corresponding to the last two snapshots. The ADDM proactively monitors the instance and detects most bottlenecks before they become a significant problem.</a:t>
            </a:r>
          </a:p>
          <a:p>
            <a:pPr lvl="1"/>
            <a:r>
              <a:rPr lang="en-US" altLang="en-US" dirty="0"/>
              <a:t>In many cases, the ADDM recommends solutions for detected problems and even quantifies the benefits for the recommendations.</a:t>
            </a:r>
          </a:p>
          <a:p>
            <a:pPr lvl="1"/>
            <a:r>
              <a:rPr lang="en-US" altLang="en-US" dirty="0"/>
              <a:t>Some common problems that are detected by the ADDM:</a:t>
            </a:r>
          </a:p>
          <a:p>
            <a:pPr lvl="2"/>
            <a:r>
              <a:rPr lang="en-US" altLang="en-US" dirty="0"/>
              <a:t>CPU bottlenecks</a:t>
            </a:r>
          </a:p>
          <a:p>
            <a:pPr lvl="2"/>
            <a:r>
              <a:rPr lang="en-US" altLang="en-US" dirty="0"/>
              <a:t>Poor Oracle Net connection management</a:t>
            </a:r>
          </a:p>
          <a:p>
            <a:pPr lvl="2"/>
            <a:r>
              <a:rPr lang="en-US" altLang="en-US" dirty="0"/>
              <a:t>Lock contention</a:t>
            </a:r>
          </a:p>
          <a:p>
            <a:pPr lvl="2"/>
            <a:r>
              <a:rPr lang="en-US" altLang="en-US" dirty="0"/>
              <a:t>Input/output (I/O) capacity</a:t>
            </a:r>
          </a:p>
          <a:p>
            <a:pPr lvl="2"/>
            <a:r>
              <a:rPr lang="en-US" altLang="en-US" dirty="0"/>
              <a:t>Undersized database instance memory structures</a:t>
            </a:r>
          </a:p>
          <a:p>
            <a:pPr lvl="2"/>
            <a:r>
              <a:rPr lang="en-US" altLang="en-US" dirty="0"/>
              <a:t>High-load SQL statements</a:t>
            </a:r>
          </a:p>
          <a:p>
            <a:pPr lvl="1"/>
            <a:r>
              <a:rPr lang="en-US" altLang="en-US" dirty="0"/>
              <a:t>The results of each ADDM analysis are stored in the AWR and are also accessible through Enterprise Manager.</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82BF41B0-F39D-47B7-954F-81CC1C1A2E40}" type="slidenum">
              <a:rPr lang="en-US" altLang="en-US" smtClean="0"/>
              <a:t>8</a:t>
            </a:fld>
            <a:endParaRPr lang="en-US" altLang="en-US" dirty="0"/>
          </a:p>
        </p:txBody>
      </p:sp>
    </p:spTree>
    <p:extLst>
      <p:ext uri="{BB962C8B-B14F-4D97-AF65-F5344CB8AC3E}">
        <p14:creationId xmlns:p14="http://schemas.microsoft.com/office/powerpoint/2010/main" val="3405273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5"/>
          <p:cNvSpPr>
            <a:spLocks noGrp="1" noRot="1" noChangeAspect="1" noTextEdit="1"/>
          </p:cNvSpPr>
          <p:nvPr>
            <p:ph type="sldImg"/>
          </p:nvPr>
        </p:nvSpPr>
        <p:spPr>
          <a:ln/>
        </p:spPr>
      </p:sp>
      <p:sp>
        <p:nvSpPr>
          <p:cNvPr id="5120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Advisors provide you with useful feedback about resource utilization and performance for their respective server components. For example, Memory Advisor provides a recommended value for the </a:t>
            </a:r>
            <a:r>
              <a:rPr lang="en-US" altLang="en-US" dirty="0">
                <a:latin typeface="Courier New" panose="02070309020205020404" pitchFamily="49" charset="0"/>
              </a:rPr>
              <a:t>MEMORY_TARGET</a:t>
            </a:r>
            <a:r>
              <a:rPr lang="en-US" altLang="en-US" dirty="0"/>
              <a:t> initialization parameter, which controls the total amount of memory used by the Oracle database instance.</a:t>
            </a:r>
          </a:p>
          <a:p>
            <a:pPr lvl="1"/>
            <a:r>
              <a:rPr lang="en-US" altLang="en-US" dirty="0"/>
              <a:t>By building on the data captured in the AWR, the ADDM enables the Oracle Database server to diagnose its own performance and determine how identified problems can be resolved. ADDM runs automatically after each AWR statistics capture. It can potentially call other advisors.</a:t>
            </a:r>
          </a:p>
          <a:p>
            <a:pPr lvl="1"/>
            <a:r>
              <a:rPr lang="en-US" altLang="en-US" dirty="0"/>
              <a:t>Here are the major benefits that are provided by the advisor infrastructure:</a:t>
            </a:r>
          </a:p>
          <a:p>
            <a:pPr lvl="2"/>
            <a:r>
              <a:rPr lang="en-US" altLang="en-US" dirty="0"/>
              <a:t>All advisors use a uniform interface.</a:t>
            </a:r>
          </a:p>
          <a:p>
            <a:pPr lvl="2"/>
            <a:r>
              <a:rPr lang="en-US" altLang="en-US" dirty="0"/>
              <a:t>All advisors have a common data source and results storage by using the workload repository.</a:t>
            </a:r>
          </a:p>
          <a:p>
            <a:pPr lvl="1"/>
            <a:r>
              <a:rPr lang="en-US" altLang="en-US" dirty="0"/>
              <a:t>Not all advisors are shown in the slide (for example, Data Recovery Advisor and SQL Repair Advisor are not listed). </a:t>
            </a:r>
          </a:p>
          <a:p>
            <a:pPr lvl="1"/>
            <a:r>
              <a:rPr lang="en-US" altLang="en-US" b="1" dirty="0"/>
              <a:t>Automatic Database Diagnostic Monitor (ADDM)</a:t>
            </a:r>
            <a:endParaRPr lang="en-US" altLang="en-US" dirty="0"/>
          </a:p>
          <a:p>
            <a:pPr lvl="1"/>
            <a:r>
              <a:rPr lang="en-US" altLang="en-US" dirty="0"/>
              <a:t>The ADDM is a server-based expert that reviews database performance every 60 minutes. Its goal is to detect possible system bottlenecks early and recommend fixes before system performance degrades noticeably.</a:t>
            </a:r>
            <a:endParaRPr lang="en-US" altLang="en-US" b="1" dirty="0"/>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1E7A5E3F-0845-4B21-8A51-8E30381D4C25}" type="slidenum">
              <a:rPr lang="en-US" altLang="en-US" smtClean="0"/>
              <a:t>9</a:t>
            </a:fld>
            <a:endParaRPr lang="en-US" altLang="en-US" dirty="0"/>
          </a:p>
        </p:txBody>
      </p:sp>
    </p:spTree>
    <p:extLst>
      <p:ext uri="{BB962C8B-B14F-4D97-AF65-F5344CB8AC3E}">
        <p14:creationId xmlns:p14="http://schemas.microsoft.com/office/powerpoint/2010/main" val="3678416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D716024D-4C17-4A61-81D5-ED7DD842DC4D}"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64F5DC99-823E-4BEA-9D41-D599F1B6DB4C}"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3184939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D716024D-4C17-4A61-81D5-ED7DD842DC4D}"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64F5DC99-823E-4BEA-9D41-D599F1B6DB4C}" type="slidenum">
              <a:rPr lang="" smtClean="0"/>
              <a:t>‹#›</a:t>
            </a:fld>
            <a:endParaRPr lang=""/>
          </a:p>
        </p:txBody>
      </p:sp>
    </p:spTree>
    <p:extLst>
      <p:ext uri="{BB962C8B-B14F-4D97-AF65-F5344CB8AC3E}">
        <p14:creationId xmlns:p14="http://schemas.microsoft.com/office/powerpoint/2010/main" val="3312562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D716024D-4C17-4A61-81D5-ED7DD842DC4D}"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64F5DC99-823E-4BEA-9D41-D599F1B6DB4C}" type="slidenum">
              <a:rPr lang="" smtClean="0"/>
              <a:t>‹#›</a:t>
            </a:fld>
            <a:endParaRPr lang=""/>
          </a:p>
        </p:txBody>
      </p:sp>
    </p:spTree>
    <p:extLst>
      <p:ext uri="{BB962C8B-B14F-4D97-AF65-F5344CB8AC3E}">
        <p14:creationId xmlns:p14="http://schemas.microsoft.com/office/powerpoint/2010/main" val="199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D716024D-4C17-4A61-81D5-ED7DD842DC4D}"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64F5DC99-823E-4BEA-9D41-D599F1B6DB4C}" type="slidenum">
              <a:rPr lang="" smtClean="0"/>
              <a:t>‹#›</a:t>
            </a:fld>
            <a:endParaRPr lang=""/>
          </a:p>
        </p:txBody>
      </p:sp>
    </p:spTree>
    <p:extLst>
      <p:ext uri="{BB962C8B-B14F-4D97-AF65-F5344CB8AC3E}">
        <p14:creationId xmlns:p14="http://schemas.microsoft.com/office/powerpoint/2010/main" val="3920708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16024D-4C17-4A61-81D5-ED7DD842DC4D}"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64F5DC99-823E-4BEA-9D41-D599F1B6DB4C}" type="slidenum">
              <a:rPr lang="" smtClean="0"/>
              <a:t>‹#›</a:t>
            </a:fld>
            <a:endParaRPr lang=""/>
          </a:p>
        </p:txBody>
      </p:sp>
    </p:spTree>
    <p:extLst>
      <p:ext uri="{BB962C8B-B14F-4D97-AF65-F5344CB8AC3E}">
        <p14:creationId xmlns:p14="http://schemas.microsoft.com/office/powerpoint/2010/main" val="1026251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D716024D-4C17-4A61-81D5-ED7DD842DC4D}"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64F5DC99-823E-4BEA-9D41-D599F1B6DB4C}" type="slidenum">
              <a:rPr lang="" smtClean="0"/>
              <a:t>‹#›</a:t>
            </a:fld>
            <a:endParaRPr lang=""/>
          </a:p>
        </p:txBody>
      </p:sp>
    </p:spTree>
    <p:extLst>
      <p:ext uri="{BB962C8B-B14F-4D97-AF65-F5344CB8AC3E}">
        <p14:creationId xmlns:p14="http://schemas.microsoft.com/office/powerpoint/2010/main" val="698237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D716024D-4C17-4A61-81D5-ED7DD842DC4D}" type="datetimeFigureOut">
              <a:rPr lang="" smtClean="0"/>
              <a:t>07/01/2021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64F5DC99-823E-4BEA-9D41-D599F1B6DB4C}" type="slidenum">
              <a:rPr lang="" smtClean="0"/>
              <a:t>‹#›</a:t>
            </a:fld>
            <a:endParaRPr lang=""/>
          </a:p>
        </p:txBody>
      </p:sp>
    </p:spTree>
    <p:extLst>
      <p:ext uri="{BB962C8B-B14F-4D97-AF65-F5344CB8AC3E}">
        <p14:creationId xmlns:p14="http://schemas.microsoft.com/office/powerpoint/2010/main" val="339756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D716024D-4C17-4A61-81D5-ED7DD842DC4D}" type="datetimeFigureOut">
              <a:rPr lang="" smtClean="0"/>
              <a:t>07/01/2021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64F5DC99-823E-4BEA-9D41-D599F1B6DB4C}" type="slidenum">
              <a:rPr lang="" smtClean="0"/>
              <a:t>‹#›</a:t>
            </a:fld>
            <a:endParaRPr lang=""/>
          </a:p>
        </p:txBody>
      </p:sp>
    </p:spTree>
    <p:extLst>
      <p:ext uri="{BB962C8B-B14F-4D97-AF65-F5344CB8AC3E}">
        <p14:creationId xmlns:p14="http://schemas.microsoft.com/office/powerpoint/2010/main" val="2267776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16024D-4C17-4A61-81D5-ED7DD842DC4D}" type="datetimeFigureOut">
              <a:rPr lang="" smtClean="0"/>
              <a:t>07/01/2021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64F5DC99-823E-4BEA-9D41-D599F1B6DB4C}" type="slidenum">
              <a:rPr lang="" smtClean="0"/>
              <a:t>‹#›</a:t>
            </a:fld>
            <a:endParaRPr lang=""/>
          </a:p>
        </p:txBody>
      </p:sp>
    </p:spTree>
    <p:extLst>
      <p:ext uri="{BB962C8B-B14F-4D97-AF65-F5344CB8AC3E}">
        <p14:creationId xmlns:p14="http://schemas.microsoft.com/office/powerpoint/2010/main" val="3895487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16024D-4C17-4A61-81D5-ED7DD842DC4D}"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64F5DC99-823E-4BEA-9D41-D599F1B6DB4C}" type="slidenum">
              <a:rPr lang="" smtClean="0"/>
              <a:t>‹#›</a:t>
            </a:fld>
            <a:endParaRPr lang=""/>
          </a:p>
        </p:txBody>
      </p:sp>
    </p:spTree>
    <p:extLst>
      <p:ext uri="{BB962C8B-B14F-4D97-AF65-F5344CB8AC3E}">
        <p14:creationId xmlns:p14="http://schemas.microsoft.com/office/powerpoint/2010/main" val="424425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16024D-4C17-4A61-81D5-ED7DD842DC4D}"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64F5DC99-823E-4BEA-9D41-D599F1B6DB4C}" type="slidenum">
              <a:rPr lang="" smtClean="0"/>
              <a:t>‹#›</a:t>
            </a:fld>
            <a:endParaRPr lang=""/>
          </a:p>
        </p:txBody>
      </p:sp>
    </p:spTree>
    <p:extLst>
      <p:ext uri="{BB962C8B-B14F-4D97-AF65-F5344CB8AC3E}">
        <p14:creationId xmlns:p14="http://schemas.microsoft.com/office/powerpoint/2010/main" val="2710471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6024D-4C17-4A61-81D5-ED7DD842DC4D}" type="datetimeFigureOut">
              <a:rPr lang="" smtClean="0"/>
              <a:t>07/01/2021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5DC99-823E-4BEA-9D41-D599F1B6DB4C}" type="slidenum">
              <a:rPr lang="" smtClean="0"/>
              <a:t>‹#›</a:t>
            </a:fld>
            <a:endParaRPr lang=""/>
          </a:p>
        </p:txBody>
      </p:sp>
    </p:spTree>
    <p:extLst>
      <p:ext uri="{BB962C8B-B14F-4D97-AF65-F5344CB8AC3E}">
        <p14:creationId xmlns:p14="http://schemas.microsoft.com/office/powerpoint/2010/main" val="773959117"/>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oleObject" Target="../embeddings/oleObject1.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image" Target="../media/image18.gif"/><Relationship Id="rId3" Type="http://schemas.openxmlformats.org/officeDocument/2006/relationships/notesSlide" Target="../notesSlides/notesSlide12.xml"/><Relationship Id="rId7" Type="http://schemas.openxmlformats.org/officeDocument/2006/relationships/image" Target="../media/image17.png"/><Relationship Id="rId2" Type="http://schemas.openxmlformats.org/officeDocument/2006/relationships/slideLayout" Target="../slideLayouts/slideLayout6.xml"/><Relationship Id="rId1" Type="http://schemas.openxmlformats.org/officeDocument/2006/relationships/tags" Target="../tags/tag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6.xm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4.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23.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31.png"/><Relationship Id="rId5" Type="http://schemas.openxmlformats.org/officeDocument/2006/relationships/image" Target="../media/image6.png"/><Relationship Id="rId10" Type="http://schemas.openxmlformats.org/officeDocument/2006/relationships/image" Target="../media/image29.png"/><Relationship Id="rId4" Type="http://schemas.openxmlformats.org/officeDocument/2006/relationships/image" Target="../media/image30.png"/><Relationship Id="rId9"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4.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7012" y="2438400"/>
            <a:ext cx="10512862" cy="1325563"/>
          </a:xfrm>
        </p:spPr>
        <p:txBody>
          <a:bodyPr/>
          <a:lstStyle/>
          <a:p>
            <a:r>
              <a:rPr lang="en-US" dirty="0"/>
              <a:t>Monitoring and Tuning Database Performance</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endParaRPr lang="en-US" altLang="en-US" dirty="0"/>
          </a:p>
        </p:txBody>
      </p:sp>
      <p:sp>
        <p:nvSpPr>
          <p:cNvPr id="21507" name="Rectangle 3"/>
          <p:cNvSpPr>
            <a:spLocks noGrp="1" noChangeArrowheads="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9611114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027" name="Rectangle 7"/>
          <p:cNvSpPr>
            <a:spLocks noGrp="1" noChangeArrowheads="1"/>
          </p:cNvSpPr>
          <p:nvPr>
            <p:ph type="title"/>
          </p:nvPr>
        </p:nvSpPr>
        <p:spPr/>
        <p:txBody>
          <a:bodyPr/>
          <a:lstStyle/>
          <a:p>
            <a:pPr eaLnBrk="1" hangingPunct="1"/>
            <a:r>
              <a:rPr lang="en-US" altLang="en-US" dirty="0"/>
              <a:t>Automated Maintenance </a:t>
            </a:r>
            <a:r>
              <a:rPr lang="en-US" altLang="en-US" dirty="0" smtClean="0"/>
              <a:t>Tasks</a:t>
            </a:r>
            <a:br>
              <a:rPr lang="en-US" altLang="en-US" dirty="0" smtClean="0"/>
            </a:br>
            <a:endParaRPr lang="en-US" altLang="en-US" dirty="0"/>
          </a:p>
        </p:txBody>
      </p:sp>
      <p:sp>
        <p:nvSpPr>
          <p:cNvPr id="1028" name="Rectangle 8"/>
          <p:cNvSpPr>
            <a:spLocks noGrp="1" noChangeArrowheads="1"/>
          </p:cNvSpPr>
          <p:nvPr>
            <p:ph idx="1"/>
          </p:nvPr>
        </p:nvSpPr>
        <p:spPr>
          <a:xfrm>
            <a:off x="622138" y="1242485"/>
            <a:ext cx="10944549" cy="3465899"/>
          </a:xfrm>
        </p:spPr>
        <p:txBody>
          <a:bodyPr/>
          <a:lstStyle/>
          <a:p>
            <a:pPr lvl="1"/>
            <a:r>
              <a:rPr lang="en-US" altLang="en-US" dirty="0"/>
              <a:t>Autotask maintenance process:</a:t>
            </a:r>
          </a:p>
          <a:p>
            <a:pPr lvl="2">
              <a:buFont typeface="Arial" panose="020B0604020202020204" pitchFamily="34" charset="0"/>
              <a:buAutoNum type="arabicPeriod"/>
            </a:pPr>
            <a:r>
              <a:rPr lang="en-US" altLang="en-US" dirty="0"/>
              <a:t>Maintenance window opens.</a:t>
            </a:r>
          </a:p>
          <a:p>
            <a:pPr lvl="2">
              <a:buFont typeface="Arial" panose="020B0604020202020204" pitchFamily="34" charset="0"/>
              <a:buAutoNum type="arabicPeriod"/>
            </a:pPr>
            <a:r>
              <a:rPr lang="en-US" altLang="en-US" dirty="0"/>
              <a:t>Autotask background process schedules jobs.</a:t>
            </a:r>
          </a:p>
          <a:p>
            <a:pPr lvl="2">
              <a:buFont typeface="Arial" panose="020B0604020202020204" pitchFamily="34" charset="0"/>
              <a:buAutoNum type="arabicPeriod"/>
            </a:pPr>
            <a:r>
              <a:rPr lang="en-US" altLang="en-US" dirty="0"/>
              <a:t>Scheduler initiates jobs.</a:t>
            </a:r>
          </a:p>
          <a:p>
            <a:pPr lvl="2">
              <a:buFont typeface="Arial" panose="020B0604020202020204" pitchFamily="34" charset="0"/>
              <a:buAutoNum type="arabicPeriod"/>
            </a:pPr>
            <a:r>
              <a:rPr lang="en-US" altLang="en-US" dirty="0"/>
              <a:t>Resource Manager limits the impact of Autotask jobs.</a:t>
            </a:r>
          </a:p>
          <a:p>
            <a:pPr lvl="1"/>
            <a:r>
              <a:rPr lang="en-US" altLang="en-US" dirty="0"/>
              <a:t>Default Autotask maintenance jobs:</a:t>
            </a:r>
          </a:p>
          <a:p>
            <a:pPr lvl="2"/>
            <a:r>
              <a:rPr lang="en-US" altLang="en-US" dirty="0"/>
              <a:t>Gathering optimizer statistics</a:t>
            </a:r>
          </a:p>
          <a:p>
            <a:pPr lvl="2"/>
            <a:r>
              <a:rPr lang="en-US" altLang="en-US" dirty="0"/>
              <a:t>Automatic Segment Advisor</a:t>
            </a:r>
          </a:p>
          <a:p>
            <a:pPr lvl="2"/>
            <a:r>
              <a:rPr lang="en-US" altLang="en-US" dirty="0"/>
              <a:t>Automatic SQL Advisor</a:t>
            </a:r>
          </a:p>
        </p:txBody>
      </p:sp>
      <p:graphicFrame>
        <p:nvGraphicFramePr>
          <p:cNvPr id="1026" name="Object 0"/>
          <p:cNvGraphicFramePr>
            <a:graphicFrameLocks noChangeAspect="1"/>
          </p:cNvGraphicFramePr>
          <p:nvPr>
            <p:extLst>
              <p:ext uri="{D42A27DB-BD31-4B8C-83A1-F6EECF244321}">
                <p14:modId xmlns:p14="http://schemas.microsoft.com/office/powerpoint/2010/main" val="2081223176"/>
              </p:ext>
            </p:extLst>
          </p:nvPr>
        </p:nvGraphicFramePr>
        <p:xfrm>
          <a:off x="10006156" y="4487969"/>
          <a:ext cx="1267778" cy="1383030"/>
        </p:xfrm>
        <a:graphic>
          <a:graphicData uri="http://schemas.openxmlformats.org/presentationml/2006/ole">
            <mc:AlternateContent xmlns:mc="http://schemas.openxmlformats.org/markup-compatibility/2006">
              <mc:Choice xmlns:v="urn:schemas-microsoft-com:vml" Requires="v">
                <p:oleObj spid="_x0000_s1049" name="Photo Editor Photo" r:id="rId5" imgW="1047619" imgH="1142857" progId="MSPhotoEd.3">
                  <p:embed/>
                </p:oleObj>
              </mc:Choice>
              <mc:Fallback>
                <p:oleObj name="Photo Editor Photo" r:id="rId5" imgW="1047619" imgH="1142857" progId="MSPhotoEd.3">
                  <p:embed/>
                  <p:pic>
                    <p:nvPicPr>
                      <p:cNvPr id="1026" name="Object 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10006156" y="4487969"/>
                        <a:ext cx="1267778" cy="138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814373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989485" y="1140886"/>
            <a:ext cx="8209854" cy="4654346"/>
            <a:chOff x="830654" y="1268641"/>
            <a:chExt cx="7482693" cy="3028416"/>
          </a:xfrm>
        </p:grpSpPr>
        <p:sp>
          <p:nvSpPr>
            <p:cNvPr id="22" name="Freeform 21"/>
            <p:cNvSpPr/>
            <p:nvPr/>
          </p:nvSpPr>
          <p:spPr bwMode="auto">
            <a:xfrm>
              <a:off x="1005948" y="4251338"/>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3" name="Rounded Rectangle 22"/>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26626" name="Rectangle 2"/>
          <p:cNvSpPr>
            <a:spLocks noGrp="1" noChangeArrowheads="1"/>
          </p:cNvSpPr>
          <p:nvPr>
            <p:ph type="title"/>
          </p:nvPr>
        </p:nvSpPr>
        <p:spPr>
          <a:noFill/>
        </p:spPr>
        <p:txBody>
          <a:bodyPr/>
          <a:lstStyle/>
          <a:p>
            <a:pPr eaLnBrk="1" hangingPunct="1"/>
            <a:r>
              <a:rPr lang="en-US" altLang="en-US" dirty="0"/>
              <a:t>Server-Generated </a:t>
            </a:r>
            <a:r>
              <a:rPr lang="en-US" altLang="en-US" dirty="0" smtClean="0"/>
              <a:t>Alerts</a:t>
            </a:r>
            <a:br>
              <a:rPr lang="en-US" altLang="en-US" dirty="0" smtClean="0"/>
            </a:br>
            <a:endParaRPr lang="en-US" altLang="en-US" dirty="0"/>
          </a:p>
        </p:txBody>
      </p:sp>
      <p:grpSp>
        <p:nvGrpSpPr>
          <p:cNvPr id="3" name="Group 2"/>
          <p:cNvGrpSpPr/>
          <p:nvPr/>
        </p:nvGrpSpPr>
        <p:grpSpPr>
          <a:xfrm>
            <a:off x="3125787" y="1484313"/>
            <a:ext cx="5937250" cy="3889375"/>
            <a:chOff x="3122612" y="2159001"/>
            <a:chExt cx="5937250" cy="3889375"/>
          </a:xfrm>
        </p:grpSpPr>
        <p:sp>
          <p:nvSpPr>
            <p:cNvPr id="26629" name="Text Box 4"/>
            <p:cNvSpPr txBox="1">
              <a:spLocks noChangeArrowheads="1"/>
            </p:cNvSpPr>
            <p:nvPr/>
          </p:nvSpPr>
          <p:spPr bwMode="auto">
            <a:xfrm>
              <a:off x="7129462" y="3853657"/>
              <a:ext cx="9207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Server</a:t>
              </a:r>
              <a:br>
                <a:rPr lang="en-US" altLang="en-US" dirty="0">
                  <a:solidFill>
                    <a:srgbClr val="000000"/>
                  </a:solidFill>
                </a:rPr>
              </a:br>
              <a:r>
                <a:rPr lang="en-US" altLang="en-US" dirty="0">
                  <a:solidFill>
                    <a:srgbClr val="000000"/>
                  </a:solidFill>
                </a:rPr>
                <a:t>alerts</a:t>
              </a:r>
              <a:br>
                <a:rPr lang="en-US" altLang="en-US" dirty="0">
                  <a:solidFill>
                    <a:srgbClr val="000000"/>
                  </a:solidFill>
                </a:rPr>
              </a:br>
              <a:r>
                <a:rPr lang="en-US" altLang="en-US" dirty="0">
                  <a:solidFill>
                    <a:srgbClr val="000000"/>
                  </a:solidFill>
                </a:rPr>
                <a:t>queue.</a:t>
              </a:r>
            </a:p>
          </p:txBody>
        </p:sp>
        <p:sp>
          <p:nvSpPr>
            <p:cNvPr id="26630" name="Text Box 5"/>
            <p:cNvSpPr txBox="1">
              <a:spLocks noChangeArrowheads="1"/>
            </p:cNvSpPr>
            <p:nvPr/>
          </p:nvSpPr>
          <p:spPr bwMode="auto">
            <a:xfrm>
              <a:off x="4511850" y="4829176"/>
              <a:ext cx="17363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Metric exceeds</a:t>
              </a:r>
            </a:p>
            <a:p>
              <a:pPr algn="ctr" eaLnBrk="1" hangingPunct="1"/>
              <a:r>
                <a:rPr lang="en-US" altLang="en-US" dirty="0">
                  <a:solidFill>
                    <a:srgbClr val="000000"/>
                  </a:solidFill>
                </a:rPr>
                <a:t>threshold.</a:t>
              </a:r>
            </a:p>
          </p:txBody>
        </p:sp>
        <p:pic>
          <p:nvPicPr>
            <p:cNvPr id="26631" name="Picture 6" descr="que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186487" y="3930651"/>
              <a:ext cx="89852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7" descr="swr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8464550" y="4884739"/>
              <a:ext cx="460375"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3" name="Text Box 8"/>
            <p:cNvSpPr txBox="1">
              <a:spLocks noChangeArrowheads="1"/>
            </p:cNvSpPr>
            <p:nvPr/>
          </p:nvSpPr>
          <p:spPr bwMode="auto">
            <a:xfrm>
              <a:off x="8329612" y="5681664"/>
              <a:ext cx="730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AWR</a:t>
              </a:r>
            </a:p>
          </p:txBody>
        </p:sp>
        <p:pic>
          <p:nvPicPr>
            <p:cNvPr id="26634" name="Picture 9" descr="issu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6958012" y="2159001"/>
              <a:ext cx="715963"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5" name="Text Box 10"/>
            <p:cNvSpPr txBox="1">
              <a:spLocks noChangeArrowheads="1"/>
            </p:cNvSpPr>
            <p:nvPr/>
          </p:nvSpPr>
          <p:spPr bwMode="auto">
            <a:xfrm>
              <a:off x="3975625" y="2422010"/>
              <a:ext cx="22108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chemeClr val="accent1"/>
                  </a:solidFill>
                </a:rPr>
                <a:t>Enterprise Manager</a:t>
              </a:r>
            </a:p>
          </p:txBody>
        </p:sp>
        <p:sp>
          <p:nvSpPr>
            <p:cNvPr id="26636" name="Line 11"/>
            <p:cNvSpPr>
              <a:spLocks noChangeShapeType="1"/>
            </p:cNvSpPr>
            <p:nvPr/>
          </p:nvSpPr>
          <p:spPr bwMode="auto">
            <a:xfrm flipV="1">
              <a:off x="6608762" y="3152776"/>
              <a:ext cx="0" cy="84772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6637" name="Line 12"/>
            <p:cNvSpPr>
              <a:spLocks noChangeShapeType="1"/>
            </p:cNvSpPr>
            <p:nvPr/>
          </p:nvSpPr>
          <p:spPr bwMode="auto">
            <a:xfrm flipV="1">
              <a:off x="6635750" y="4657726"/>
              <a:ext cx="0" cy="838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6638" name="Line 13"/>
            <p:cNvSpPr>
              <a:spLocks noChangeShapeType="1"/>
            </p:cNvSpPr>
            <p:nvPr/>
          </p:nvSpPr>
          <p:spPr bwMode="auto">
            <a:xfrm>
              <a:off x="3636962" y="5210176"/>
              <a:ext cx="0" cy="304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6639" name="Line 14"/>
            <p:cNvSpPr>
              <a:spLocks noChangeShapeType="1"/>
            </p:cNvSpPr>
            <p:nvPr/>
          </p:nvSpPr>
          <p:spPr bwMode="auto">
            <a:xfrm>
              <a:off x="3636962" y="5495926"/>
              <a:ext cx="48006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grpSp>
          <p:nvGrpSpPr>
            <p:cNvPr id="26640" name="Group 15"/>
            <p:cNvGrpSpPr>
              <a:grpSpLocks/>
            </p:cNvGrpSpPr>
            <p:nvPr/>
          </p:nvGrpSpPr>
          <p:grpSpPr bwMode="auto">
            <a:xfrm>
              <a:off x="3122612" y="4043364"/>
              <a:ext cx="1246188" cy="1177925"/>
              <a:chOff x="528" y="1584"/>
              <a:chExt cx="785" cy="742"/>
            </a:xfrm>
          </p:grpSpPr>
          <p:pic>
            <p:nvPicPr>
              <p:cNvPr id="26642" name="Picture 16" descr="Concept: Clouds, Shape, Though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528" y="1584"/>
                <a:ext cx="785" cy="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3" name="Text Box 17"/>
              <p:cNvSpPr txBox="1">
                <a:spLocks noChangeArrowheads="1"/>
              </p:cNvSpPr>
              <p:nvPr/>
            </p:nvSpPr>
            <p:spPr bwMode="gray">
              <a:xfrm>
                <a:off x="597" y="1776"/>
                <a:ext cx="65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dirty="0">
                    <a:solidFill>
                      <a:srgbClr val="000000"/>
                    </a:solidFill>
                  </a:rPr>
                  <a:t>Oracle </a:t>
                </a:r>
              </a:p>
              <a:p>
                <a:pPr algn="ctr" eaLnBrk="1" hangingPunct="1">
                  <a:lnSpc>
                    <a:spcPct val="90000"/>
                  </a:lnSpc>
                </a:pPr>
                <a:r>
                  <a:rPr lang="en-US" altLang="en-US" dirty="0">
                    <a:solidFill>
                      <a:srgbClr val="000000"/>
                    </a:solidFill>
                  </a:rPr>
                  <a:t>instance</a:t>
                </a:r>
              </a:p>
            </p:txBody>
          </p:sp>
        </p:grpSp>
        <p:pic>
          <p:nvPicPr>
            <p:cNvPr id="26641" name="Picture 18" descr="issu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190322" y="3914776"/>
              <a:ext cx="715963"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33730" y="2167778"/>
              <a:ext cx="529565" cy="880222"/>
            </a:xfrm>
            <a:prstGeom prst="rect">
              <a:avLst/>
            </a:prstGeom>
          </p:spPr>
        </p:pic>
      </p:grpSp>
    </p:spTree>
    <p:custDataLst>
      <p:tags r:id="rId1"/>
    </p:custDataLst>
    <p:extLst>
      <p:ext uri="{BB962C8B-B14F-4D97-AF65-F5344CB8AC3E}">
        <p14:creationId xmlns:p14="http://schemas.microsoft.com/office/powerpoint/2010/main" val="3990322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eaLnBrk="1" hangingPunct="1"/>
            <a:r>
              <a:rPr lang="en-US" altLang="en-US" dirty="0"/>
              <a:t>Setting Metric </a:t>
            </a:r>
            <a:r>
              <a:rPr lang="en-US" altLang="en-US" dirty="0" smtClean="0"/>
              <a:t>Thresholds</a:t>
            </a:r>
            <a:br>
              <a:rPr lang="en-US" altLang="en-US" dirty="0" smtClean="0"/>
            </a:br>
            <a:r>
              <a:rPr lang="en-US" altLang="en-US" dirty="0"/>
              <a:t/>
            </a:r>
            <a:br>
              <a:rPr lang="en-US" altLang="en-US" dirty="0"/>
            </a:br>
            <a:endParaRPr lang="en-US" altLang="en-US" dirty="0">
              <a:solidFill>
                <a:srgbClr val="0000FF"/>
              </a:solidFill>
            </a:endParaRPr>
          </a:p>
        </p:txBody>
      </p:sp>
      <p:pic>
        <p:nvPicPr>
          <p:cNvPr id="27651" name="Picture 3" descr="EMCC_MetricCollSetting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27237" y="1100138"/>
            <a:ext cx="8134350" cy="4657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651586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28674" name="Rectangle 5"/>
          <p:cNvSpPr>
            <a:spLocks noGrp="1" noChangeArrowheads="1"/>
          </p:cNvSpPr>
          <p:nvPr>
            <p:ph type="title"/>
          </p:nvPr>
        </p:nvSpPr>
        <p:spPr/>
        <p:txBody>
          <a:bodyPr/>
          <a:lstStyle/>
          <a:p>
            <a:pPr eaLnBrk="1" hangingPunct="1"/>
            <a:r>
              <a:rPr lang="en-US" altLang="en-US" dirty="0"/>
              <a:t>Reacting to </a:t>
            </a:r>
            <a:r>
              <a:rPr lang="en-US" altLang="en-US" dirty="0" smtClean="0"/>
              <a:t>Alerts</a:t>
            </a:r>
            <a:br>
              <a:rPr lang="en-US" altLang="en-US" dirty="0" smtClean="0"/>
            </a:br>
            <a:endParaRPr lang="en-US" altLang="en-US" dirty="0"/>
          </a:p>
        </p:txBody>
      </p:sp>
      <p:sp>
        <p:nvSpPr>
          <p:cNvPr id="28675" name="Rectangle 6"/>
          <p:cNvSpPr>
            <a:spLocks noGrp="1" noChangeArrowheads="1"/>
          </p:cNvSpPr>
          <p:nvPr>
            <p:ph idx="1"/>
          </p:nvPr>
        </p:nvSpPr>
        <p:spPr>
          <a:xfrm>
            <a:off x="622138" y="1242485"/>
            <a:ext cx="10944549" cy="1996266"/>
          </a:xfrm>
        </p:spPr>
        <p:txBody>
          <a:bodyPr/>
          <a:lstStyle/>
          <a:p>
            <a:pPr lvl="1" eaLnBrk="1" hangingPunct="1"/>
            <a:r>
              <a:rPr lang="en-US" altLang="en-US" dirty="0"/>
              <a:t>If necessary, you should gather more input (for example, by running ADDM or another advisor).</a:t>
            </a:r>
          </a:p>
          <a:p>
            <a:pPr lvl="1" eaLnBrk="1" hangingPunct="1"/>
            <a:r>
              <a:rPr lang="en-US" altLang="en-US" dirty="0"/>
              <a:t>Investigate critical errors.</a:t>
            </a:r>
          </a:p>
          <a:p>
            <a:pPr lvl="1" eaLnBrk="1" hangingPunct="1"/>
            <a:r>
              <a:rPr lang="en-US" altLang="en-US" dirty="0"/>
              <a:t>Take corrective measures.</a:t>
            </a:r>
          </a:p>
          <a:p>
            <a:pPr lvl="1" eaLnBrk="1" hangingPunct="1"/>
            <a:r>
              <a:rPr lang="en-US" altLang="en-US" dirty="0"/>
              <a:t>Acknowledge alerts that are not automatically cleared.</a:t>
            </a:r>
          </a:p>
        </p:txBody>
      </p:sp>
      <p:pic>
        <p:nvPicPr>
          <p:cNvPr id="28676" name="Picture 4" descr="do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0590212" y="4395259"/>
            <a:ext cx="658812"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975255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1127451" y="914400"/>
            <a:ext cx="9933923" cy="5108491"/>
            <a:chOff x="830654" y="1268641"/>
            <a:chExt cx="7482693" cy="3021738"/>
          </a:xfrm>
        </p:grpSpPr>
        <p:sp>
          <p:nvSpPr>
            <p:cNvPr id="41" name="Freeform 40"/>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42" name="Rounded Rectangle 41"/>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29698" name="Rectangle 2"/>
          <p:cNvSpPr>
            <a:spLocks noGrp="1" noChangeArrowheads="1"/>
          </p:cNvSpPr>
          <p:nvPr>
            <p:ph type="title"/>
          </p:nvPr>
        </p:nvSpPr>
        <p:spPr/>
        <p:txBody>
          <a:bodyPr>
            <a:normAutofit fontScale="90000"/>
          </a:bodyPr>
          <a:lstStyle/>
          <a:p>
            <a:pPr eaLnBrk="1" hangingPunct="1"/>
            <a:r>
              <a:rPr lang="en-US" altLang="en-US" dirty="0"/>
              <a:t>Alert Types and Clearing </a:t>
            </a:r>
            <a:r>
              <a:rPr lang="en-US" altLang="en-US" dirty="0" smtClean="0"/>
              <a:t>Alerts</a:t>
            </a:r>
            <a:br>
              <a:rPr lang="en-US" altLang="en-US" dirty="0" smtClean="0"/>
            </a:br>
            <a:r>
              <a:rPr lang="en-US" altLang="en-US" dirty="0"/>
              <a:t/>
            </a:r>
            <a:br>
              <a:rPr lang="en-US" altLang="en-US" dirty="0"/>
            </a:br>
            <a:endParaRPr lang="en-US" altLang="en-US" dirty="0">
              <a:solidFill>
                <a:srgbClr val="FF0000"/>
              </a:solidFill>
            </a:endParaRPr>
          </a:p>
        </p:txBody>
      </p:sp>
      <p:grpSp>
        <p:nvGrpSpPr>
          <p:cNvPr id="3" name="Group 2"/>
          <p:cNvGrpSpPr/>
          <p:nvPr/>
        </p:nvGrpSpPr>
        <p:grpSpPr>
          <a:xfrm>
            <a:off x="2027113" y="1080911"/>
            <a:ext cx="8134599" cy="4786489"/>
            <a:chOff x="2447582" y="1360311"/>
            <a:chExt cx="8134599" cy="4786489"/>
          </a:xfrm>
        </p:grpSpPr>
        <p:sp>
          <p:nvSpPr>
            <p:cNvPr id="29700" name="Rectangle 3"/>
            <p:cNvSpPr>
              <a:spLocks noChangeArrowheads="1"/>
            </p:cNvSpPr>
            <p:nvPr/>
          </p:nvSpPr>
          <p:spPr bwMode="auto">
            <a:xfrm>
              <a:off x="5148088" y="1752469"/>
              <a:ext cx="2501900" cy="1003419"/>
            </a:xfrm>
            <a:prstGeom prst="rect">
              <a:avLst/>
            </a:prstGeom>
            <a:solidFill>
              <a:srgbClr val="FFFF99"/>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9701" name="Oval 4"/>
            <p:cNvSpPr>
              <a:spLocks noChangeArrowheads="1"/>
            </p:cNvSpPr>
            <p:nvPr/>
          </p:nvSpPr>
          <p:spPr bwMode="auto">
            <a:xfrm>
              <a:off x="6019625" y="2997217"/>
              <a:ext cx="762000" cy="685881"/>
            </a:xfrm>
            <a:prstGeom prst="ellipse">
              <a:avLst/>
            </a:prstGeom>
            <a:solidFill>
              <a:srgbClr val="FFCC99"/>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9702" name="Text Box 5"/>
            <p:cNvSpPr txBox="1">
              <a:spLocks noChangeArrowheads="1"/>
            </p:cNvSpPr>
            <p:nvPr/>
          </p:nvSpPr>
          <p:spPr bwMode="auto">
            <a:xfrm>
              <a:off x="6057725" y="3179801"/>
              <a:ext cx="704850" cy="35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700" dirty="0">
                  <a:solidFill>
                    <a:srgbClr val="000000"/>
                  </a:solidFill>
                  <a:latin typeface="Courier New" panose="02070309020205020404" pitchFamily="49" charset="0"/>
                </a:rPr>
                <a:t>MMON</a:t>
              </a:r>
            </a:p>
          </p:txBody>
        </p:sp>
        <p:sp>
          <p:nvSpPr>
            <p:cNvPr id="29703" name="Line 6"/>
            <p:cNvSpPr>
              <a:spLocks noChangeShapeType="1"/>
            </p:cNvSpPr>
            <p:nvPr/>
          </p:nvSpPr>
          <p:spPr bwMode="auto">
            <a:xfrm flipH="1" flipV="1">
              <a:off x="5219525" y="1942992"/>
              <a:ext cx="736600" cy="0"/>
            </a:xfrm>
            <a:prstGeom prst="line">
              <a:avLst/>
            </a:prstGeom>
            <a:noFill/>
            <a:ln w="28575">
              <a:solidFill>
                <a:schemeClr val="tx2"/>
              </a:solidFill>
              <a:round/>
              <a:headEnd type="triangle" w="lg" len="lg"/>
              <a:tailEnd w="lg" len="lg"/>
            </a:ln>
            <a:extLst>
              <a:ext uri="{909E8E84-426E-40DD-AFC4-6F175D3DCCD1}">
                <a14:hiddenFill xmlns:a14="http://schemas.microsoft.com/office/drawing/2010/main">
                  <a:noFill/>
                </a14:hiddenFill>
              </a:ext>
            </a:extLst>
          </p:spPr>
          <p:txBody>
            <a:bodyPr/>
            <a:lstStyle/>
            <a:p>
              <a:endParaRPr lang="en-US" dirty="0"/>
            </a:p>
          </p:txBody>
        </p:sp>
        <p:sp>
          <p:nvSpPr>
            <p:cNvPr id="29704" name="Line 7"/>
            <p:cNvSpPr>
              <a:spLocks noChangeShapeType="1"/>
            </p:cNvSpPr>
            <p:nvPr/>
          </p:nvSpPr>
          <p:spPr bwMode="auto">
            <a:xfrm flipH="1" flipV="1">
              <a:off x="5219525" y="2514560"/>
              <a:ext cx="755650" cy="0"/>
            </a:xfrm>
            <a:prstGeom prst="line">
              <a:avLst/>
            </a:prstGeom>
            <a:noFill/>
            <a:ln w="28575">
              <a:solidFill>
                <a:schemeClr val="tx2"/>
              </a:solidFill>
              <a:round/>
              <a:headEnd type="triangle" w="lg" len="lg"/>
              <a:tailEnd w="lg" len="lg"/>
            </a:ln>
            <a:extLst>
              <a:ext uri="{909E8E84-426E-40DD-AFC4-6F175D3DCCD1}">
                <a14:hiddenFill xmlns:a14="http://schemas.microsoft.com/office/drawing/2010/main">
                  <a:noFill/>
                </a14:hiddenFill>
              </a:ext>
            </a:extLst>
          </p:spPr>
          <p:txBody>
            <a:bodyPr/>
            <a:lstStyle/>
            <a:p>
              <a:endParaRPr lang="en-US" dirty="0"/>
            </a:p>
          </p:txBody>
        </p:sp>
        <p:sp>
          <p:nvSpPr>
            <p:cNvPr id="29705" name="Rectangle 8"/>
            <p:cNvSpPr>
              <a:spLocks noChangeArrowheads="1"/>
            </p:cNvSpPr>
            <p:nvPr/>
          </p:nvSpPr>
          <p:spPr bwMode="auto">
            <a:xfrm>
              <a:off x="5829125" y="2336739"/>
              <a:ext cx="1828800" cy="35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rgbClr val="000000"/>
                  </a:solidFill>
                </a:rPr>
                <a:t>85% Warning</a:t>
              </a:r>
            </a:p>
          </p:txBody>
        </p:sp>
        <p:sp>
          <p:nvSpPr>
            <p:cNvPr id="29706" name="Rectangle 9"/>
            <p:cNvSpPr>
              <a:spLocks noChangeArrowheads="1"/>
            </p:cNvSpPr>
            <p:nvPr/>
          </p:nvSpPr>
          <p:spPr bwMode="auto">
            <a:xfrm>
              <a:off x="5867225" y="1765171"/>
              <a:ext cx="1600200" cy="35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rgbClr val="000000"/>
                  </a:solidFill>
                </a:rPr>
                <a:t>97% Critical</a:t>
              </a:r>
            </a:p>
          </p:txBody>
        </p:sp>
        <p:pic>
          <p:nvPicPr>
            <p:cNvPr id="29707" name="Picture 10" descr="iss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082875" y="2260530"/>
              <a:ext cx="638175" cy="61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8" name="AutoShape 11"/>
            <p:cNvCxnSpPr>
              <a:cxnSpLocks noChangeShapeType="1"/>
              <a:stCxn id="29701" idx="0"/>
              <a:endCxn id="29700" idx="2"/>
            </p:cNvCxnSpPr>
            <p:nvPr/>
          </p:nvCxnSpPr>
          <p:spPr bwMode="auto">
            <a:xfrm flipH="1" flipV="1">
              <a:off x="6399038" y="2770178"/>
              <a:ext cx="1587" cy="212750"/>
            </a:xfrm>
            <a:prstGeom prst="straightConnector1">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cxnSp>
        <p:pic>
          <p:nvPicPr>
            <p:cNvPr id="29709" name="Picture 12" descr="iss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082875" y="1625454"/>
              <a:ext cx="638175" cy="61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0" name="Rectangle 13"/>
            <p:cNvSpPr>
              <a:spLocks noChangeArrowheads="1"/>
            </p:cNvSpPr>
            <p:nvPr/>
          </p:nvSpPr>
          <p:spPr bwMode="auto">
            <a:xfrm>
              <a:off x="7975425" y="1777872"/>
              <a:ext cx="977900" cy="327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600" dirty="0">
                  <a:solidFill>
                    <a:srgbClr val="000000"/>
                  </a:solidFill>
                </a:rPr>
                <a:t>Cleared</a:t>
              </a:r>
            </a:p>
          </p:txBody>
        </p:sp>
        <p:sp>
          <p:nvSpPr>
            <p:cNvPr id="29711" name="Rectangle 14"/>
            <p:cNvSpPr>
              <a:spLocks noChangeArrowheads="1"/>
            </p:cNvSpPr>
            <p:nvPr/>
          </p:nvSpPr>
          <p:spPr bwMode="auto">
            <a:xfrm>
              <a:off x="7975425" y="2362142"/>
              <a:ext cx="977900" cy="327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600" dirty="0">
                  <a:solidFill>
                    <a:srgbClr val="000000"/>
                  </a:solidFill>
                </a:rPr>
                <a:t>Cleared</a:t>
              </a:r>
            </a:p>
          </p:txBody>
        </p:sp>
        <p:sp>
          <p:nvSpPr>
            <p:cNvPr id="29723" name="Text Box 26"/>
            <p:cNvSpPr txBox="1">
              <a:spLocks noChangeArrowheads="1"/>
            </p:cNvSpPr>
            <p:nvPr/>
          </p:nvSpPr>
          <p:spPr bwMode="gray">
            <a:xfrm>
              <a:off x="5597055" y="1360311"/>
              <a:ext cx="1505540" cy="369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FF0000"/>
                  </a:solidFill>
                </a:rPr>
                <a:t>Metric based</a:t>
              </a:r>
            </a:p>
          </p:txBody>
        </p:sp>
        <p:sp>
          <p:nvSpPr>
            <p:cNvPr id="29724" name="Text Box 27"/>
            <p:cNvSpPr txBox="1">
              <a:spLocks noChangeArrowheads="1"/>
            </p:cNvSpPr>
            <p:nvPr/>
          </p:nvSpPr>
          <p:spPr bwMode="gray">
            <a:xfrm>
              <a:off x="5719478" y="5777424"/>
              <a:ext cx="1467068" cy="369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FF0000"/>
                  </a:solidFill>
                </a:rPr>
                <a:t>Event based</a:t>
              </a:r>
            </a:p>
          </p:txBody>
        </p:sp>
        <p:sp>
          <p:nvSpPr>
            <p:cNvPr id="29725" name="Text Box 28"/>
            <p:cNvSpPr txBox="1">
              <a:spLocks noChangeArrowheads="1"/>
            </p:cNvSpPr>
            <p:nvPr/>
          </p:nvSpPr>
          <p:spPr bwMode="auto">
            <a:xfrm>
              <a:off x="2899731" y="1839793"/>
              <a:ext cx="1210588" cy="9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Threshold</a:t>
              </a:r>
              <a:br>
                <a:rPr lang="en-US" altLang="en-US" dirty="0">
                  <a:solidFill>
                    <a:srgbClr val="000000"/>
                  </a:solidFill>
                </a:rPr>
              </a:br>
              <a:r>
                <a:rPr lang="en-US" altLang="en-US" dirty="0">
                  <a:solidFill>
                    <a:srgbClr val="000000"/>
                  </a:solidFill>
                </a:rPr>
                <a:t>(stateful)</a:t>
              </a:r>
              <a:br>
                <a:rPr lang="en-US" altLang="en-US" dirty="0">
                  <a:solidFill>
                    <a:srgbClr val="000000"/>
                  </a:solidFill>
                </a:rPr>
              </a:br>
              <a:r>
                <a:rPr lang="en-US" altLang="en-US" dirty="0">
                  <a:solidFill>
                    <a:srgbClr val="000000"/>
                  </a:solidFill>
                </a:rPr>
                <a:t>alerts</a:t>
              </a:r>
            </a:p>
          </p:txBody>
        </p:sp>
        <p:grpSp>
          <p:nvGrpSpPr>
            <p:cNvPr id="2" name="Group 1"/>
            <p:cNvGrpSpPr/>
            <p:nvPr/>
          </p:nvGrpSpPr>
          <p:grpSpPr>
            <a:xfrm>
              <a:off x="2539825" y="4228187"/>
              <a:ext cx="6654800" cy="1746457"/>
              <a:chOff x="2373312" y="4188149"/>
              <a:chExt cx="6654800" cy="1746457"/>
            </a:xfrm>
          </p:grpSpPr>
          <p:sp>
            <p:nvSpPr>
              <p:cNvPr id="29712" name="Line 15"/>
              <p:cNvSpPr>
                <a:spLocks noChangeShapeType="1"/>
              </p:cNvSpPr>
              <p:nvPr/>
            </p:nvSpPr>
            <p:spPr bwMode="gray">
              <a:xfrm>
                <a:off x="3998912" y="5355099"/>
                <a:ext cx="5029200" cy="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9713" name="Line 16"/>
              <p:cNvSpPr>
                <a:spLocks noChangeShapeType="1"/>
              </p:cNvSpPr>
              <p:nvPr/>
            </p:nvSpPr>
            <p:spPr bwMode="auto">
              <a:xfrm>
                <a:off x="4748212" y="5231260"/>
                <a:ext cx="0" cy="27943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9714" name="Line 17"/>
              <p:cNvSpPr>
                <a:spLocks noChangeShapeType="1"/>
              </p:cNvSpPr>
              <p:nvPr/>
            </p:nvSpPr>
            <p:spPr bwMode="auto">
              <a:xfrm>
                <a:off x="6323012" y="5231260"/>
                <a:ext cx="0" cy="27943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9715" name="Line 18"/>
              <p:cNvSpPr>
                <a:spLocks noChangeShapeType="1"/>
              </p:cNvSpPr>
              <p:nvPr/>
            </p:nvSpPr>
            <p:spPr bwMode="auto">
              <a:xfrm>
                <a:off x="7910512" y="5231260"/>
                <a:ext cx="0" cy="27943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pic>
            <p:nvPicPr>
              <p:cNvPr id="29716" name="Picture 19" descr="iss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418012" y="5047088"/>
                <a:ext cx="638175" cy="61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7" name="Rectangle 20"/>
              <p:cNvSpPr>
                <a:spLocks noChangeArrowheads="1"/>
              </p:cNvSpPr>
              <p:nvPr/>
            </p:nvSpPr>
            <p:spPr bwMode="auto">
              <a:xfrm>
                <a:off x="4351337" y="5577376"/>
                <a:ext cx="749300" cy="35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rgbClr val="000000"/>
                    </a:solidFill>
                  </a:rPr>
                  <a:t>Alert</a:t>
                </a:r>
              </a:p>
            </p:txBody>
          </p:sp>
          <p:pic>
            <p:nvPicPr>
              <p:cNvPr id="29718" name="Picture 21" descr="iss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967412" y="5047088"/>
                <a:ext cx="638175" cy="61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9" name="Picture 22" descr="iss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580312" y="5047088"/>
                <a:ext cx="638175" cy="61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0" name="Text Box 23"/>
              <p:cNvSpPr txBox="1">
                <a:spLocks noChangeArrowheads="1"/>
              </p:cNvSpPr>
              <p:nvPr/>
            </p:nvSpPr>
            <p:spPr bwMode="auto">
              <a:xfrm>
                <a:off x="4130466" y="4442179"/>
                <a:ext cx="1159292" cy="64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Snapshot</a:t>
                </a:r>
                <a:br>
                  <a:rPr lang="en-US" altLang="en-US" dirty="0">
                    <a:solidFill>
                      <a:srgbClr val="000000"/>
                    </a:solidFill>
                  </a:rPr>
                </a:br>
                <a:r>
                  <a:rPr lang="en-US" altLang="en-US" dirty="0">
                    <a:solidFill>
                      <a:srgbClr val="000000"/>
                    </a:solidFill>
                  </a:rPr>
                  <a:t>Too Old</a:t>
                </a:r>
              </a:p>
            </p:txBody>
          </p:sp>
          <p:sp>
            <p:nvSpPr>
              <p:cNvPr id="29721" name="Text Box 24"/>
              <p:cNvSpPr txBox="1">
                <a:spLocks noChangeArrowheads="1"/>
              </p:cNvSpPr>
              <p:nvPr/>
            </p:nvSpPr>
            <p:spPr bwMode="auto">
              <a:xfrm>
                <a:off x="5570986" y="4200851"/>
                <a:ext cx="1351652" cy="9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Resumable</a:t>
                </a:r>
                <a:br>
                  <a:rPr lang="en-US" altLang="en-US" dirty="0">
                    <a:solidFill>
                      <a:srgbClr val="000000"/>
                    </a:solidFill>
                  </a:rPr>
                </a:br>
                <a:r>
                  <a:rPr lang="en-US" altLang="en-US" dirty="0">
                    <a:solidFill>
                      <a:srgbClr val="000000"/>
                    </a:solidFill>
                  </a:rPr>
                  <a:t>Session</a:t>
                </a:r>
                <a:br>
                  <a:rPr lang="en-US" altLang="en-US" dirty="0">
                    <a:solidFill>
                      <a:srgbClr val="000000"/>
                    </a:solidFill>
                  </a:rPr>
                </a:br>
                <a:r>
                  <a:rPr lang="en-US" altLang="en-US" dirty="0">
                    <a:solidFill>
                      <a:srgbClr val="000000"/>
                    </a:solidFill>
                  </a:rPr>
                  <a:t>Suspended</a:t>
                </a:r>
              </a:p>
            </p:txBody>
          </p:sp>
          <p:sp>
            <p:nvSpPr>
              <p:cNvPr id="29722" name="Text Box 25"/>
              <p:cNvSpPr txBox="1">
                <a:spLocks noChangeArrowheads="1"/>
              </p:cNvSpPr>
              <p:nvPr/>
            </p:nvSpPr>
            <p:spPr bwMode="auto">
              <a:xfrm>
                <a:off x="7070745" y="4188149"/>
                <a:ext cx="1762084" cy="9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Recovery Area </a:t>
                </a:r>
                <a:br>
                  <a:rPr lang="en-US" altLang="en-US" dirty="0">
                    <a:solidFill>
                      <a:srgbClr val="000000"/>
                    </a:solidFill>
                  </a:rPr>
                </a:br>
                <a:r>
                  <a:rPr lang="en-US" altLang="en-US" dirty="0">
                    <a:solidFill>
                      <a:srgbClr val="000000"/>
                    </a:solidFill>
                  </a:rPr>
                  <a:t>Low On </a:t>
                </a:r>
                <a:br>
                  <a:rPr lang="en-US" altLang="en-US" dirty="0">
                    <a:solidFill>
                      <a:srgbClr val="000000"/>
                    </a:solidFill>
                  </a:rPr>
                </a:br>
                <a:r>
                  <a:rPr lang="en-US" altLang="en-US" dirty="0">
                    <a:solidFill>
                      <a:srgbClr val="000000"/>
                    </a:solidFill>
                  </a:rPr>
                  <a:t>Free Space</a:t>
                </a:r>
              </a:p>
            </p:txBody>
          </p:sp>
          <p:sp>
            <p:nvSpPr>
              <p:cNvPr id="29726" name="Text Box 29"/>
              <p:cNvSpPr txBox="1">
                <a:spLocks noChangeArrowheads="1"/>
              </p:cNvSpPr>
              <p:nvPr/>
            </p:nvSpPr>
            <p:spPr bwMode="auto">
              <a:xfrm>
                <a:off x="2373312" y="4886732"/>
                <a:ext cx="1905000" cy="91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Nonthreshold (stateless)</a:t>
                </a:r>
                <a:br>
                  <a:rPr lang="en-US" altLang="en-US" dirty="0">
                    <a:solidFill>
                      <a:srgbClr val="000000"/>
                    </a:solidFill>
                  </a:rPr>
                </a:br>
                <a:r>
                  <a:rPr lang="en-US" altLang="en-US" dirty="0">
                    <a:solidFill>
                      <a:srgbClr val="000000"/>
                    </a:solidFill>
                  </a:rPr>
                  <a:t>alerts</a:t>
                </a:r>
              </a:p>
            </p:txBody>
          </p:sp>
        </p:grpSp>
        <p:cxnSp>
          <p:nvCxnSpPr>
            <p:cNvPr id="29729" name="AutoShape 32"/>
            <p:cNvCxnSpPr>
              <a:cxnSpLocks noChangeShapeType="1"/>
            </p:cNvCxnSpPr>
            <p:nvPr/>
          </p:nvCxnSpPr>
          <p:spPr bwMode="auto">
            <a:xfrm>
              <a:off x="5754511" y="3880138"/>
              <a:ext cx="1508125" cy="0"/>
            </a:xfrm>
            <a:prstGeom prst="straightConnector1">
              <a:avLst/>
            </a:prstGeom>
            <a:noFill/>
            <a:ln w="28575">
              <a:solidFill>
                <a:schemeClr val="tx1"/>
              </a:solidFill>
              <a:prstDash val="dash"/>
              <a:round/>
              <a:headEnd w="lg" len="lg"/>
              <a:tailEnd type="triangle" w="lg" len="lg"/>
            </a:ln>
            <a:extLst>
              <a:ext uri="{909E8E84-426E-40DD-AFC4-6F175D3DCCD1}">
                <a14:hiddenFill xmlns:a14="http://schemas.microsoft.com/office/drawing/2010/main">
                  <a:noFill/>
                </a14:hiddenFill>
              </a:ext>
            </a:extLst>
          </p:spPr>
        </p:cxnSp>
        <p:sp>
          <p:nvSpPr>
            <p:cNvPr id="29730" name="Line 33"/>
            <p:cNvSpPr>
              <a:spLocks noChangeShapeType="1"/>
            </p:cNvSpPr>
            <p:nvPr/>
          </p:nvSpPr>
          <p:spPr bwMode="auto">
            <a:xfrm flipH="1" flipV="1">
              <a:off x="4863925" y="1422230"/>
              <a:ext cx="0" cy="1765509"/>
            </a:xfrm>
            <a:prstGeom prst="line">
              <a:avLst/>
            </a:prstGeom>
            <a:noFill/>
            <a:ln w="28575">
              <a:solidFill>
                <a:schemeClr val="accent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9731" name="Line 34"/>
            <p:cNvSpPr>
              <a:spLocks noChangeShapeType="1"/>
            </p:cNvSpPr>
            <p:nvPr/>
          </p:nvSpPr>
          <p:spPr bwMode="invGray">
            <a:xfrm flipH="1" flipV="1">
              <a:off x="7924625" y="1409529"/>
              <a:ext cx="0" cy="1765509"/>
            </a:xfrm>
            <a:prstGeom prst="line">
              <a:avLst/>
            </a:prstGeom>
            <a:noFill/>
            <a:ln w="28575">
              <a:solidFill>
                <a:srgbClr val="00B050"/>
              </a:solidFill>
              <a:round/>
              <a:headEnd type="triangle" w="lg" len="lg"/>
              <a:tailEnd w="lg" len="lg"/>
            </a:ln>
            <a:extLst>
              <a:ext uri="{909E8E84-426E-40DD-AFC4-6F175D3DCCD1}">
                <a14:hiddenFill xmlns:a14="http://schemas.microsoft.com/office/drawing/2010/main">
                  <a:noFill/>
                </a14:hiddenFill>
              </a:ext>
            </a:extLst>
          </p:spPr>
          <p:txBody>
            <a:bodyPr/>
            <a:lstStyle/>
            <a:p>
              <a:endParaRPr lang="en-US" dirty="0"/>
            </a:p>
          </p:txBody>
        </p:sp>
        <p:sp>
          <p:nvSpPr>
            <p:cNvPr id="36" name="Content Placeholder 2"/>
            <p:cNvSpPr txBox="1">
              <a:spLocks/>
            </p:cNvSpPr>
            <p:nvPr/>
          </p:nvSpPr>
          <p:spPr bwMode="gray">
            <a:xfrm>
              <a:off x="2447582" y="3702322"/>
              <a:ext cx="3303931" cy="416302"/>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algn="ctr" eaLnBrk="1" hangingPunct="1">
                <a:buClr>
                  <a:srgbClr val="000000"/>
                </a:buClr>
              </a:pPr>
              <a:r>
                <a:rPr lang="en-US" altLang="en-US" sz="1600" b="1" dirty="0">
                  <a:latin typeface="Courier New" panose="02070309020205020404" pitchFamily="49" charset="0"/>
                </a:rPr>
                <a:t>DBA_OUTSTANDING_ALERTS</a:t>
              </a:r>
            </a:p>
          </p:txBody>
        </p:sp>
        <p:sp>
          <p:nvSpPr>
            <p:cNvPr id="37" name="Content Placeholder 2"/>
            <p:cNvSpPr txBox="1">
              <a:spLocks/>
            </p:cNvSpPr>
            <p:nvPr/>
          </p:nvSpPr>
          <p:spPr bwMode="gray">
            <a:xfrm>
              <a:off x="7278250" y="3669223"/>
              <a:ext cx="3303931" cy="416302"/>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algn="ctr" eaLnBrk="1" hangingPunct="1">
                <a:buClr>
                  <a:srgbClr val="000000"/>
                </a:buClr>
              </a:pPr>
              <a:r>
                <a:rPr lang="en-US" altLang="en-US" sz="1600" b="1" dirty="0">
                  <a:latin typeface="Courier New" panose="02070309020205020404" pitchFamily="49" charset="0"/>
                </a:rPr>
                <a:t>DBA_ALERT_HISTORY</a:t>
              </a:r>
            </a:p>
          </p:txBody>
        </p:sp>
      </p:grpSp>
    </p:spTree>
    <p:custDataLst>
      <p:tags r:id="rId1"/>
    </p:custDataLst>
    <p:extLst>
      <p:ext uri="{BB962C8B-B14F-4D97-AF65-F5344CB8AC3E}">
        <p14:creationId xmlns:p14="http://schemas.microsoft.com/office/powerpoint/2010/main" val="584955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684213" y="3719207"/>
            <a:ext cx="4078502" cy="2246222"/>
            <a:chOff x="830654" y="1268641"/>
            <a:chExt cx="7482693" cy="3052420"/>
          </a:xfrm>
        </p:grpSpPr>
        <p:sp>
          <p:nvSpPr>
            <p:cNvPr id="23" name="Freeform 22"/>
            <p:cNvSpPr/>
            <p:nvPr/>
          </p:nvSpPr>
          <p:spPr bwMode="auto">
            <a:xfrm>
              <a:off x="1005948" y="4275342"/>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4" name="Rounded Rectangle 23"/>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grpSp>
        <p:nvGrpSpPr>
          <p:cNvPr id="19" name="Group 18"/>
          <p:cNvGrpSpPr/>
          <p:nvPr/>
        </p:nvGrpSpPr>
        <p:grpSpPr>
          <a:xfrm>
            <a:off x="7474835" y="2209800"/>
            <a:ext cx="4078502" cy="3755629"/>
            <a:chOff x="830654" y="1268641"/>
            <a:chExt cx="7482693" cy="3052420"/>
          </a:xfrm>
        </p:grpSpPr>
        <p:sp>
          <p:nvSpPr>
            <p:cNvPr id="20" name="Freeform 19"/>
            <p:cNvSpPr/>
            <p:nvPr/>
          </p:nvSpPr>
          <p:spPr bwMode="auto">
            <a:xfrm>
              <a:off x="1005948" y="4275342"/>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1" name="Rounded Rectangle 20"/>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grpSp>
        <p:nvGrpSpPr>
          <p:cNvPr id="16" name="Group 15"/>
          <p:cNvGrpSpPr/>
          <p:nvPr/>
        </p:nvGrpSpPr>
        <p:grpSpPr>
          <a:xfrm>
            <a:off x="684213" y="1182778"/>
            <a:ext cx="4078502" cy="2246222"/>
            <a:chOff x="830654" y="1268641"/>
            <a:chExt cx="7482693" cy="3052420"/>
          </a:xfrm>
        </p:grpSpPr>
        <p:sp>
          <p:nvSpPr>
            <p:cNvPr id="17" name="Freeform 16"/>
            <p:cNvSpPr/>
            <p:nvPr/>
          </p:nvSpPr>
          <p:spPr bwMode="auto">
            <a:xfrm>
              <a:off x="1005948" y="4275342"/>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8" name="Rounded Rectangle 1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5362" name="Rectangle 2"/>
          <p:cNvSpPr>
            <a:spLocks noGrp="1" noChangeArrowheads="1"/>
          </p:cNvSpPr>
          <p:nvPr>
            <p:ph type="title"/>
          </p:nvPr>
        </p:nvSpPr>
        <p:spPr/>
        <p:txBody>
          <a:bodyPr>
            <a:normAutofit fontScale="90000"/>
          </a:bodyPr>
          <a:lstStyle/>
          <a:p>
            <a:pPr eaLnBrk="1" hangingPunct="1"/>
            <a:r>
              <a:rPr lang="en-US" altLang="en-US" dirty="0"/>
              <a:t>Database Server Statistics and </a:t>
            </a:r>
            <a:r>
              <a:rPr lang="en-US" altLang="en-US" dirty="0" smtClean="0"/>
              <a:t>Metrics</a:t>
            </a:r>
            <a:br>
              <a:rPr lang="en-US" altLang="en-US" dirty="0" smtClean="0"/>
            </a:br>
            <a:r>
              <a:rPr lang="en-US" altLang="en-US" dirty="0"/>
              <a:t/>
            </a:r>
            <a:br>
              <a:rPr lang="en-US" altLang="en-US" dirty="0"/>
            </a:br>
            <a:endParaRPr lang="en-US" altLang="en-US" dirty="0"/>
          </a:p>
        </p:txBody>
      </p:sp>
      <p:sp>
        <p:nvSpPr>
          <p:cNvPr id="13" name="Content Placeholder 9"/>
          <p:cNvSpPr>
            <a:spLocks noGrp="1"/>
          </p:cNvSpPr>
          <p:nvPr>
            <p:ph idx="1"/>
          </p:nvPr>
        </p:nvSpPr>
        <p:spPr>
          <a:xfrm>
            <a:off x="1003138" y="1395030"/>
            <a:ext cx="3224375" cy="1695527"/>
          </a:xfrm>
        </p:spPr>
        <p:txBody>
          <a:bodyPr>
            <a:normAutofit fontScale="92500" lnSpcReduction="10000"/>
          </a:bodyPr>
          <a:lstStyle/>
          <a:p>
            <a:pPr>
              <a:buClr>
                <a:schemeClr val="accent1"/>
              </a:buClr>
              <a:defRPr/>
            </a:pPr>
            <a:r>
              <a:rPr lang="en-US" dirty="0"/>
              <a:t>Cumulative statistics:</a:t>
            </a:r>
          </a:p>
          <a:p>
            <a:pPr lvl="1">
              <a:buClr>
                <a:schemeClr val="accent1"/>
              </a:buClr>
              <a:defRPr/>
            </a:pPr>
            <a:r>
              <a:rPr lang="en-US" dirty="0"/>
              <a:t>Wait events with time information</a:t>
            </a:r>
          </a:p>
          <a:p>
            <a:pPr lvl="1">
              <a:buClr>
                <a:schemeClr val="accent1"/>
              </a:buClr>
              <a:defRPr/>
            </a:pPr>
            <a:r>
              <a:rPr lang="en-US" dirty="0"/>
              <a:t>Time model</a:t>
            </a:r>
          </a:p>
        </p:txBody>
      </p:sp>
      <p:sp>
        <p:nvSpPr>
          <p:cNvPr id="15363" name="Rectangle 13"/>
          <p:cNvSpPr>
            <a:spLocks noChangeArrowheads="1"/>
          </p:cNvSpPr>
          <p:nvPr/>
        </p:nvSpPr>
        <p:spPr bwMode="auto">
          <a:xfrm>
            <a:off x="5286375" y="4687888"/>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364" name="Rectangle 14"/>
          <p:cNvSpPr>
            <a:spLocks noChangeArrowheads="1"/>
          </p:cNvSpPr>
          <p:nvPr/>
        </p:nvSpPr>
        <p:spPr bwMode="auto">
          <a:xfrm>
            <a:off x="5946775" y="4700588"/>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pic>
        <p:nvPicPr>
          <p:cNvPr id="15367" name="Picture 15" descr="Database_modern_cnt2063124.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80037" y="2542382"/>
            <a:ext cx="1428750"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7" descr="Statistics_magnify_cnt2495782.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950671" y="1770593"/>
            <a:ext cx="15240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4037012" y="1090230"/>
            <a:ext cx="1574380" cy="1180785"/>
            <a:chOff x="2894012" y="1219200"/>
            <a:chExt cx="1905000" cy="1428750"/>
          </a:xfrm>
        </p:grpSpPr>
        <p:pic>
          <p:nvPicPr>
            <p:cNvPr id="15370" name="Picture 20" descr="Clock_cnt2495872.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94012" y="1219200"/>
              <a:ext cx="13525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19" descr="BarGraph_cnt2495855.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579812" y="12192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372" name="Picture 21" descr="BarGraph_cnt2296433.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24062" y="4048262"/>
            <a:ext cx="159067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9"/>
          <p:cNvSpPr txBox="1">
            <a:spLocks/>
          </p:cNvSpPr>
          <p:nvPr/>
        </p:nvSpPr>
        <p:spPr bwMode="gray">
          <a:xfrm>
            <a:off x="1316762" y="5444067"/>
            <a:ext cx="2805274" cy="35735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lvl1pPr marL="0" indent="10582" algn="l" defTabSz="304747" rtl="0" eaLnBrk="1" fontAlgn="base" hangingPunct="1">
              <a:spcBef>
                <a:spcPts val="900"/>
              </a:spcBef>
              <a:spcAft>
                <a:spcPct val="0"/>
              </a:spcAft>
              <a:buClr>
                <a:srgbClr val="000000"/>
              </a:buClr>
              <a:buFont typeface="Arial" charset="0"/>
              <a:defRPr sz="2100">
                <a:solidFill>
                  <a:srgbClr val="000000"/>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000000"/>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000000"/>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000000"/>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000000"/>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pPr algn="ctr">
              <a:buClr>
                <a:schemeClr val="accent1"/>
              </a:buClr>
              <a:defRPr/>
            </a:pPr>
            <a:r>
              <a:rPr lang="en-US" kern="0" dirty="0"/>
              <a:t>Metrics: Statistic rates</a:t>
            </a:r>
          </a:p>
        </p:txBody>
      </p:sp>
      <p:sp>
        <p:nvSpPr>
          <p:cNvPr id="15" name="Content Placeholder 9"/>
          <p:cNvSpPr txBox="1">
            <a:spLocks/>
          </p:cNvSpPr>
          <p:nvPr/>
        </p:nvSpPr>
        <p:spPr bwMode="gray">
          <a:xfrm>
            <a:off x="7900365" y="3505200"/>
            <a:ext cx="3200400" cy="199626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lvl1pPr marL="0" indent="10582" algn="l" defTabSz="304747" rtl="0" eaLnBrk="1" fontAlgn="base" hangingPunct="1">
              <a:spcBef>
                <a:spcPts val="900"/>
              </a:spcBef>
              <a:spcAft>
                <a:spcPct val="0"/>
              </a:spcAft>
              <a:buClr>
                <a:srgbClr val="000000"/>
              </a:buClr>
              <a:buFont typeface="Arial" charset="0"/>
              <a:defRPr sz="2100">
                <a:solidFill>
                  <a:srgbClr val="000000"/>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000000"/>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000000"/>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000000"/>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000000"/>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pPr>
              <a:buClr>
                <a:schemeClr val="accent1"/>
              </a:buClr>
              <a:defRPr/>
            </a:pPr>
            <a:r>
              <a:rPr lang="en-US" kern="0" dirty="0"/>
              <a:t>Sampled statistics:</a:t>
            </a:r>
          </a:p>
          <a:p>
            <a:pPr lvl="1">
              <a:buClr>
                <a:schemeClr val="accent1"/>
              </a:buClr>
              <a:defRPr/>
            </a:pPr>
            <a:r>
              <a:rPr lang="en-US" kern="0" dirty="0"/>
              <a:t>Active session history</a:t>
            </a:r>
          </a:p>
          <a:p>
            <a:pPr lvl="1">
              <a:buClr>
                <a:schemeClr val="accent1"/>
              </a:buClr>
              <a:defRPr/>
            </a:pPr>
            <a:r>
              <a:rPr lang="en-US" kern="0" dirty="0"/>
              <a:t>Statistics by session, SQL, and service</a:t>
            </a:r>
          </a:p>
          <a:p>
            <a:pPr lvl="1">
              <a:buClr>
                <a:schemeClr val="accent1"/>
              </a:buClr>
              <a:defRPr/>
            </a:pPr>
            <a:r>
              <a:rPr lang="en-US" kern="0" dirty="0"/>
              <a:t>Other dimensions</a:t>
            </a:r>
          </a:p>
        </p:txBody>
      </p:sp>
    </p:spTree>
    <p:custDataLst>
      <p:tags r:id="rId1"/>
    </p:custDataLst>
    <p:extLst>
      <p:ext uri="{BB962C8B-B14F-4D97-AF65-F5344CB8AC3E}">
        <p14:creationId xmlns:p14="http://schemas.microsoft.com/office/powerpoint/2010/main" val="3484507181"/>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blackWhite">
          <a:xfrm>
            <a:off x="4660727" y="1360311"/>
            <a:ext cx="3452813" cy="2971800"/>
          </a:xfrm>
          <a:prstGeom prst="rect">
            <a:avLst/>
          </a:prstGeom>
          <a:solidFill>
            <a:srgbClr val="99CCFF"/>
          </a:solidFill>
          <a:ln w="28575">
            <a:solidFill>
              <a:schemeClr val="bg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9219" name="Rectangle 3"/>
          <p:cNvSpPr>
            <a:spLocks noChangeArrowheads="1"/>
          </p:cNvSpPr>
          <p:nvPr/>
        </p:nvSpPr>
        <p:spPr bwMode="auto">
          <a:xfrm>
            <a:off x="4710733" y="1426986"/>
            <a:ext cx="33528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u="sng" dirty="0">
                <a:solidFill>
                  <a:srgbClr val="000000"/>
                </a:solidFill>
              </a:rPr>
              <a:t>Instance/Database</a:t>
            </a:r>
          </a:p>
          <a:p>
            <a:r>
              <a:rPr lang="en-US" altLang="en-US" b="1" dirty="0">
                <a:solidFill>
                  <a:srgbClr val="000000"/>
                </a:solidFill>
                <a:latin typeface="Courier New" panose="02070309020205020404" pitchFamily="49" charset="0"/>
              </a:rPr>
              <a:t>V$DATABASE</a:t>
            </a:r>
            <a:endParaRPr lang="en-US" altLang="en-US" b="1" dirty="0">
              <a:solidFill>
                <a:srgbClr val="000000"/>
              </a:solidFill>
            </a:endParaRPr>
          </a:p>
          <a:p>
            <a:r>
              <a:rPr lang="en-US" altLang="en-US" b="1" dirty="0">
                <a:solidFill>
                  <a:srgbClr val="000000"/>
                </a:solidFill>
                <a:latin typeface="Courier New" panose="02070309020205020404" pitchFamily="49" charset="0"/>
              </a:rPr>
              <a:t>V$INSTANCE</a:t>
            </a:r>
            <a:endParaRPr lang="en-US" altLang="en-US" b="1" dirty="0">
              <a:solidFill>
                <a:srgbClr val="000000"/>
              </a:solidFill>
            </a:endParaRPr>
          </a:p>
          <a:p>
            <a:r>
              <a:rPr lang="en-US" altLang="en-US" b="1" dirty="0">
                <a:solidFill>
                  <a:srgbClr val="000000"/>
                </a:solidFill>
                <a:latin typeface="Courier New" panose="02070309020205020404" pitchFamily="49" charset="0"/>
              </a:rPr>
              <a:t>V$PARAMETER</a:t>
            </a:r>
          </a:p>
          <a:p>
            <a:r>
              <a:rPr lang="en-US" altLang="en-US" b="1" dirty="0">
                <a:solidFill>
                  <a:srgbClr val="000000"/>
                </a:solidFill>
                <a:latin typeface="Courier New" panose="02070309020205020404" pitchFamily="49" charset="0"/>
              </a:rPr>
              <a:t>V$SPPARAMETER</a:t>
            </a:r>
          </a:p>
          <a:p>
            <a:r>
              <a:rPr lang="en-US" altLang="en-US" b="1" dirty="0">
                <a:solidFill>
                  <a:srgbClr val="000000"/>
                </a:solidFill>
                <a:latin typeface="Courier New" panose="02070309020205020404" pitchFamily="49" charset="0"/>
              </a:rPr>
              <a:t>V$SYSTEM_PARAMETER</a:t>
            </a:r>
            <a:endParaRPr lang="en-US" altLang="en-US" b="1" dirty="0">
              <a:solidFill>
                <a:srgbClr val="000000"/>
              </a:solidFill>
            </a:endParaRPr>
          </a:p>
          <a:p>
            <a:r>
              <a:rPr lang="en-US" altLang="en-US" b="1" dirty="0">
                <a:solidFill>
                  <a:srgbClr val="000000"/>
                </a:solidFill>
                <a:latin typeface="Courier New" panose="02070309020205020404" pitchFamily="49" charset="0"/>
              </a:rPr>
              <a:t>V$PROCESS</a:t>
            </a:r>
          </a:p>
          <a:p>
            <a:r>
              <a:rPr lang="en-US" altLang="en-US" b="1" dirty="0">
                <a:solidFill>
                  <a:srgbClr val="000000"/>
                </a:solidFill>
                <a:latin typeface="Courier New" panose="02070309020205020404" pitchFamily="49" charset="0"/>
              </a:rPr>
              <a:t>V$BGPROCESS</a:t>
            </a:r>
            <a:endParaRPr lang="en-US" altLang="en-US" b="1" dirty="0">
              <a:solidFill>
                <a:srgbClr val="000000"/>
              </a:solidFill>
            </a:endParaRPr>
          </a:p>
          <a:p>
            <a:r>
              <a:rPr lang="en-US" altLang="en-US" b="1" dirty="0">
                <a:solidFill>
                  <a:srgbClr val="000000"/>
                </a:solidFill>
                <a:latin typeface="Courier New" panose="02070309020205020404" pitchFamily="49" charset="0"/>
              </a:rPr>
              <a:t>V$PX_PROCESS_SYSSTAT</a:t>
            </a:r>
            <a:r>
              <a:rPr lang="en-US" altLang="en-US" b="1" dirty="0">
                <a:solidFill>
                  <a:srgbClr val="000000"/>
                </a:solidFill>
              </a:rPr>
              <a:t>	</a:t>
            </a:r>
          </a:p>
          <a:p>
            <a:r>
              <a:rPr lang="en-US" altLang="en-US" b="1" dirty="0">
                <a:solidFill>
                  <a:srgbClr val="000000"/>
                </a:solidFill>
                <a:latin typeface="Courier New" panose="02070309020205020404" pitchFamily="49" charset="0"/>
              </a:rPr>
              <a:t>V$SYSTEM_EVENT</a:t>
            </a:r>
          </a:p>
        </p:txBody>
      </p:sp>
      <p:sp>
        <p:nvSpPr>
          <p:cNvPr id="9220" name="Rectangle 4"/>
          <p:cNvSpPr>
            <a:spLocks noGrp="1" noChangeArrowheads="1"/>
          </p:cNvSpPr>
          <p:nvPr>
            <p:ph type="title"/>
          </p:nvPr>
        </p:nvSpPr>
        <p:spPr/>
        <p:txBody>
          <a:bodyPr/>
          <a:lstStyle/>
          <a:p>
            <a:pPr eaLnBrk="1" hangingPunct="1"/>
            <a:r>
              <a:rPr lang="en-US" altLang="en-US" dirty="0"/>
              <a:t>Performance </a:t>
            </a:r>
            <a:r>
              <a:rPr lang="en-US" altLang="en-US" dirty="0" smtClean="0"/>
              <a:t>Monitoring</a:t>
            </a:r>
            <a:br>
              <a:rPr lang="en-US" altLang="en-US" dirty="0" smtClean="0"/>
            </a:br>
            <a:endParaRPr lang="en-US" altLang="en-US" dirty="0"/>
          </a:p>
        </p:txBody>
      </p:sp>
      <p:sp>
        <p:nvSpPr>
          <p:cNvPr id="9221" name="Rectangle 5"/>
          <p:cNvSpPr>
            <a:spLocks noChangeArrowheads="1"/>
          </p:cNvSpPr>
          <p:nvPr/>
        </p:nvSpPr>
        <p:spPr bwMode="blackWhite">
          <a:xfrm>
            <a:off x="8273170" y="1360311"/>
            <a:ext cx="3155242" cy="2971800"/>
          </a:xfrm>
          <a:prstGeom prst="rect">
            <a:avLst/>
          </a:prstGeom>
          <a:solidFill>
            <a:srgbClr val="99CCFF"/>
          </a:solidFill>
          <a:ln w="28575">
            <a:solidFill>
              <a:schemeClr val="bg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9222" name="Rectangle 6"/>
          <p:cNvSpPr>
            <a:spLocks noChangeArrowheads="1"/>
          </p:cNvSpPr>
          <p:nvPr/>
        </p:nvSpPr>
        <p:spPr bwMode="auto">
          <a:xfrm>
            <a:off x="8364891" y="1564305"/>
            <a:ext cx="297180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u="sng" dirty="0">
                <a:solidFill>
                  <a:srgbClr val="000000"/>
                </a:solidFill>
              </a:rPr>
              <a:t>Disk</a:t>
            </a:r>
            <a:endParaRPr lang="en-US" altLang="en-US" b="1" dirty="0">
              <a:solidFill>
                <a:srgbClr val="000000"/>
              </a:solidFill>
            </a:endParaRPr>
          </a:p>
          <a:p>
            <a:r>
              <a:rPr lang="en-US" altLang="en-US" b="1" dirty="0">
                <a:solidFill>
                  <a:srgbClr val="000000"/>
                </a:solidFill>
                <a:latin typeface="Courier New" panose="02070309020205020404" pitchFamily="49" charset="0"/>
              </a:rPr>
              <a:t>V$DATAFILE</a:t>
            </a:r>
            <a:endParaRPr lang="en-US" altLang="en-US" b="1" dirty="0">
              <a:solidFill>
                <a:srgbClr val="000000"/>
              </a:solidFill>
            </a:endParaRPr>
          </a:p>
          <a:p>
            <a:r>
              <a:rPr lang="en-US" altLang="en-US" b="1" dirty="0">
                <a:solidFill>
                  <a:srgbClr val="000000"/>
                </a:solidFill>
                <a:latin typeface="Courier New" panose="02070309020205020404" pitchFamily="49" charset="0"/>
              </a:rPr>
              <a:t>V$FILESTAT</a:t>
            </a:r>
            <a:endParaRPr lang="en-US" altLang="en-US" b="1" dirty="0">
              <a:solidFill>
                <a:srgbClr val="000000"/>
              </a:solidFill>
            </a:endParaRPr>
          </a:p>
          <a:p>
            <a:r>
              <a:rPr lang="en-US" altLang="en-US" b="1" dirty="0">
                <a:solidFill>
                  <a:srgbClr val="000000"/>
                </a:solidFill>
                <a:latin typeface="Courier New" panose="02070309020205020404" pitchFamily="49" charset="0"/>
              </a:rPr>
              <a:t>V$LOG</a:t>
            </a:r>
            <a:endParaRPr lang="en-US" altLang="en-US" b="1" dirty="0">
              <a:solidFill>
                <a:srgbClr val="000000"/>
              </a:solidFill>
            </a:endParaRPr>
          </a:p>
          <a:p>
            <a:r>
              <a:rPr lang="en-US" altLang="en-US" b="1" dirty="0">
                <a:solidFill>
                  <a:srgbClr val="000000"/>
                </a:solidFill>
                <a:latin typeface="Courier New" panose="02070309020205020404" pitchFamily="49" charset="0"/>
              </a:rPr>
              <a:t>V$LOG_HISTORY</a:t>
            </a:r>
            <a:endParaRPr lang="en-US" altLang="en-US" b="1" dirty="0">
              <a:solidFill>
                <a:srgbClr val="000000"/>
              </a:solidFill>
            </a:endParaRPr>
          </a:p>
          <a:p>
            <a:r>
              <a:rPr lang="en-US" altLang="en-US" b="1" dirty="0">
                <a:solidFill>
                  <a:srgbClr val="000000"/>
                </a:solidFill>
                <a:latin typeface="Courier New" panose="02070309020205020404" pitchFamily="49" charset="0"/>
              </a:rPr>
              <a:t>V$DBFILE</a:t>
            </a:r>
            <a:endParaRPr lang="en-US" altLang="en-US" b="1" dirty="0">
              <a:solidFill>
                <a:srgbClr val="000000"/>
              </a:solidFill>
            </a:endParaRPr>
          </a:p>
          <a:p>
            <a:r>
              <a:rPr lang="en-US" altLang="en-US" b="1" dirty="0">
                <a:solidFill>
                  <a:srgbClr val="000000"/>
                </a:solidFill>
                <a:latin typeface="Courier New" panose="02070309020205020404" pitchFamily="49" charset="0"/>
              </a:rPr>
              <a:t>V$TEMPFILE</a:t>
            </a:r>
            <a:endParaRPr lang="en-US" altLang="en-US" b="1" dirty="0">
              <a:solidFill>
                <a:srgbClr val="000000"/>
              </a:solidFill>
            </a:endParaRPr>
          </a:p>
          <a:p>
            <a:r>
              <a:rPr lang="en-US" altLang="en-US" b="1" dirty="0">
                <a:solidFill>
                  <a:srgbClr val="000000"/>
                </a:solidFill>
                <a:latin typeface="Courier New" panose="02070309020205020404" pitchFamily="49" charset="0"/>
              </a:rPr>
              <a:t>V$TEMPSEG_USAGE</a:t>
            </a:r>
            <a:endParaRPr lang="en-US" altLang="en-US" b="1" dirty="0">
              <a:solidFill>
                <a:srgbClr val="000000"/>
              </a:solidFill>
            </a:endParaRPr>
          </a:p>
          <a:p>
            <a:r>
              <a:rPr lang="en-US" altLang="en-US" b="1" dirty="0">
                <a:solidFill>
                  <a:srgbClr val="000000"/>
                </a:solidFill>
                <a:latin typeface="Courier New" panose="02070309020205020404" pitchFamily="49" charset="0"/>
              </a:rPr>
              <a:t>V$SEGMENT_STATISTICS</a:t>
            </a:r>
          </a:p>
        </p:txBody>
      </p:sp>
      <p:sp>
        <p:nvSpPr>
          <p:cNvPr id="9223" name="Rectangle 7"/>
          <p:cNvSpPr>
            <a:spLocks noChangeArrowheads="1"/>
          </p:cNvSpPr>
          <p:nvPr/>
        </p:nvSpPr>
        <p:spPr bwMode="blackWhite">
          <a:xfrm>
            <a:off x="8273170" y="4484511"/>
            <a:ext cx="3155242" cy="1447800"/>
          </a:xfrm>
          <a:prstGeom prst="rect">
            <a:avLst/>
          </a:prstGeom>
          <a:solidFill>
            <a:srgbClr val="92D050"/>
          </a:solidFill>
          <a:ln w="28575">
            <a:solidFill>
              <a:schemeClr val="bg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9224" name="Rectangle 8"/>
          <p:cNvSpPr>
            <a:spLocks noChangeArrowheads="1"/>
          </p:cNvSpPr>
          <p:nvPr/>
        </p:nvSpPr>
        <p:spPr bwMode="auto">
          <a:xfrm>
            <a:off x="8364891" y="4478337"/>
            <a:ext cx="29718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u="sng" dirty="0">
                <a:solidFill>
                  <a:srgbClr val="000000"/>
                </a:solidFill>
              </a:rPr>
              <a:t>Contention</a:t>
            </a:r>
            <a:endParaRPr lang="en-US" altLang="en-US" b="1" dirty="0">
              <a:solidFill>
                <a:srgbClr val="000000"/>
              </a:solidFill>
            </a:endParaRPr>
          </a:p>
          <a:p>
            <a:r>
              <a:rPr lang="en-US" altLang="en-US" b="1" dirty="0">
                <a:solidFill>
                  <a:srgbClr val="000000"/>
                </a:solidFill>
                <a:latin typeface="Courier New" panose="02070309020205020404" pitchFamily="49" charset="0"/>
              </a:rPr>
              <a:t>V$LOCK</a:t>
            </a:r>
            <a:endParaRPr lang="en-US" altLang="en-US" b="1" dirty="0">
              <a:solidFill>
                <a:srgbClr val="000000"/>
              </a:solidFill>
            </a:endParaRPr>
          </a:p>
          <a:p>
            <a:r>
              <a:rPr lang="en-US" altLang="en-US" b="1" dirty="0">
                <a:solidFill>
                  <a:srgbClr val="000000"/>
                </a:solidFill>
                <a:latin typeface="Courier New" panose="02070309020205020404" pitchFamily="49" charset="0"/>
              </a:rPr>
              <a:t>V$UNDOSTAT</a:t>
            </a:r>
            <a:endParaRPr lang="en-US" altLang="en-US" b="1" dirty="0">
              <a:solidFill>
                <a:srgbClr val="000000"/>
              </a:solidFill>
            </a:endParaRPr>
          </a:p>
          <a:p>
            <a:r>
              <a:rPr lang="en-US" altLang="en-US" b="1" dirty="0">
                <a:solidFill>
                  <a:srgbClr val="000000"/>
                </a:solidFill>
                <a:latin typeface="Courier New" panose="02070309020205020404" pitchFamily="49" charset="0"/>
              </a:rPr>
              <a:t>V$WAITSTAT</a:t>
            </a:r>
            <a:endParaRPr lang="en-US" altLang="en-US" b="1" dirty="0">
              <a:solidFill>
                <a:srgbClr val="000000"/>
              </a:solidFill>
            </a:endParaRPr>
          </a:p>
          <a:p>
            <a:r>
              <a:rPr lang="en-US" altLang="en-US" b="1" dirty="0">
                <a:solidFill>
                  <a:srgbClr val="000000"/>
                </a:solidFill>
                <a:latin typeface="Courier New" panose="02070309020205020404" pitchFamily="49" charset="0"/>
              </a:rPr>
              <a:t>V$LATCH</a:t>
            </a:r>
          </a:p>
        </p:txBody>
      </p:sp>
      <p:sp>
        <p:nvSpPr>
          <p:cNvPr id="9225" name="Rectangle 9"/>
          <p:cNvSpPr>
            <a:spLocks noChangeArrowheads="1"/>
          </p:cNvSpPr>
          <p:nvPr/>
        </p:nvSpPr>
        <p:spPr bwMode="blackWhite">
          <a:xfrm>
            <a:off x="4660726" y="4484511"/>
            <a:ext cx="3452814" cy="1447800"/>
          </a:xfrm>
          <a:prstGeom prst="rect">
            <a:avLst/>
          </a:prstGeom>
          <a:solidFill>
            <a:srgbClr val="92D050"/>
          </a:solidFill>
          <a:ln w="28575">
            <a:solidFill>
              <a:schemeClr val="bg2"/>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u="sng" dirty="0">
                <a:solidFill>
                  <a:srgbClr val="000000"/>
                </a:solidFill>
              </a:rPr>
              <a:t>Memory</a:t>
            </a:r>
            <a:endParaRPr lang="en-US" altLang="en-US" b="1" dirty="0">
              <a:solidFill>
                <a:srgbClr val="000000"/>
              </a:solidFill>
            </a:endParaRPr>
          </a:p>
          <a:p>
            <a:r>
              <a:rPr lang="en-US" altLang="en-US" b="1" dirty="0">
                <a:solidFill>
                  <a:srgbClr val="000000"/>
                </a:solidFill>
                <a:latin typeface="Courier New" panose="02070309020205020404" pitchFamily="49" charset="0"/>
              </a:rPr>
              <a:t>V$BUFFER_POOL_STATISTICS</a:t>
            </a:r>
            <a:endParaRPr lang="en-US" altLang="en-US" b="1" dirty="0">
              <a:solidFill>
                <a:srgbClr val="000000"/>
              </a:solidFill>
            </a:endParaRPr>
          </a:p>
          <a:p>
            <a:r>
              <a:rPr lang="en-US" altLang="en-US" b="1" dirty="0">
                <a:solidFill>
                  <a:srgbClr val="000000"/>
                </a:solidFill>
                <a:latin typeface="Courier New" panose="02070309020205020404" pitchFamily="49" charset="0"/>
              </a:rPr>
              <a:t>V$LIBRARYCACHE</a:t>
            </a:r>
            <a:endParaRPr lang="en-US" altLang="en-US" b="1" dirty="0">
              <a:solidFill>
                <a:srgbClr val="000000"/>
              </a:solidFill>
            </a:endParaRPr>
          </a:p>
          <a:p>
            <a:r>
              <a:rPr lang="en-US" altLang="en-US" b="1" dirty="0">
                <a:solidFill>
                  <a:srgbClr val="000000"/>
                </a:solidFill>
                <a:latin typeface="Courier New" panose="02070309020205020404" pitchFamily="49" charset="0"/>
              </a:rPr>
              <a:t>V$SGAINFO</a:t>
            </a:r>
            <a:endParaRPr lang="en-US" altLang="en-US" b="1" dirty="0">
              <a:solidFill>
                <a:srgbClr val="000000"/>
              </a:solidFill>
            </a:endParaRPr>
          </a:p>
          <a:p>
            <a:r>
              <a:rPr lang="en-US" altLang="en-US" b="1" dirty="0">
                <a:solidFill>
                  <a:srgbClr val="000000"/>
                </a:solidFill>
                <a:latin typeface="Courier New" panose="02070309020205020404" pitchFamily="49" charset="0"/>
              </a:rPr>
              <a:t>V$PGASTAT</a:t>
            </a:r>
            <a:endParaRPr lang="en-US" altLang="en-US" b="1" dirty="0">
              <a:solidFill>
                <a:srgbClr val="000000"/>
              </a:solidFill>
            </a:endParaRPr>
          </a:p>
        </p:txBody>
      </p:sp>
      <p:sp>
        <p:nvSpPr>
          <p:cNvPr id="10" name="Content Placeholder 9"/>
          <p:cNvSpPr txBox="1">
            <a:spLocks/>
          </p:cNvSpPr>
          <p:nvPr/>
        </p:nvSpPr>
        <p:spPr>
          <a:xfrm>
            <a:off x="622139" y="1242485"/>
            <a:ext cx="3362488" cy="1234519"/>
          </a:xfrm>
          <a:prstGeom prst="rect">
            <a:avLst/>
          </a:prstGeom>
        </p:spPr>
        <p:txBody>
          <a:bodyPr/>
          <a:lstStyle>
            <a:lvl1pPr marL="0" indent="10582" algn="l" defTabSz="304747" rtl="0" eaLnBrk="1" fontAlgn="base" hangingPunct="1">
              <a:spcBef>
                <a:spcPts val="900"/>
              </a:spcBef>
              <a:spcAft>
                <a:spcPct val="0"/>
              </a:spcAft>
              <a:buClr>
                <a:srgbClr val="000000"/>
              </a:buClr>
              <a:buFont typeface="Arial" charset="0"/>
              <a:defRPr sz="2100">
                <a:solidFill>
                  <a:srgbClr val="000000"/>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000000"/>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000000"/>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000000"/>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000000"/>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pPr lvl="1">
              <a:buClr>
                <a:schemeClr val="accent1"/>
              </a:buClr>
              <a:defRPr/>
            </a:pPr>
            <a:r>
              <a:rPr lang="en-US" kern="0" dirty="0"/>
              <a:t>Enterprise Manager Database Express</a:t>
            </a:r>
          </a:p>
          <a:p>
            <a:pPr lvl="1">
              <a:buClr>
                <a:schemeClr val="accent1"/>
              </a:buClr>
              <a:defRPr/>
            </a:pPr>
            <a:r>
              <a:rPr lang="en-US" kern="0" dirty="0"/>
              <a:t>Enterprise Manager Cloud Control</a:t>
            </a:r>
          </a:p>
          <a:p>
            <a:pPr lvl="1">
              <a:buClr>
                <a:schemeClr val="accent1"/>
              </a:buClr>
              <a:defRPr/>
            </a:pPr>
            <a:r>
              <a:rPr lang="en-US" kern="0" dirty="0"/>
              <a:t>Performance views</a:t>
            </a:r>
          </a:p>
        </p:txBody>
      </p:sp>
    </p:spTree>
    <p:custDataLst>
      <p:tags r:id="rId1"/>
    </p:custDataLst>
    <p:extLst>
      <p:ext uri="{BB962C8B-B14F-4D97-AF65-F5344CB8AC3E}">
        <p14:creationId xmlns:p14="http://schemas.microsoft.com/office/powerpoint/2010/main" val="195074922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Grp="1" noChangeArrowheads="1"/>
          </p:cNvSpPr>
          <p:nvPr>
            <p:ph type="title"/>
          </p:nvPr>
        </p:nvSpPr>
        <p:spPr/>
        <p:txBody>
          <a:bodyPr>
            <a:normAutofit fontScale="90000"/>
          </a:bodyPr>
          <a:lstStyle/>
          <a:p>
            <a:pPr eaLnBrk="1" hangingPunct="1"/>
            <a:r>
              <a:rPr lang="en-US" altLang="en-US" dirty="0"/>
              <a:t>Viewing Statistics </a:t>
            </a:r>
            <a:r>
              <a:rPr lang="en-US" altLang="en-US" dirty="0" smtClean="0"/>
              <a:t>Information</a:t>
            </a:r>
            <a:br>
              <a:rPr lang="en-US" altLang="en-US" dirty="0" smtClean="0"/>
            </a:br>
            <a:r>
              <a:rPr lang="en-US" altLang="en-US" dirty="0"/>
              <a:t/>
            </a:r>
            <a:br>
              <a:rPr lang="en-US" altLang="en-US" dirty="0"/>
            </a:br>
            <a:endParaRPr lang="en-US" altLang="en-US" dirty="0">
              <a:solidFill>
                <a:srgbClr val="0000FF"/>
              </a:solidFill>
            </a:endParaRPr>
          </a:p>
        </p:txBody>
      </p:sp>
      <p:grpSp>
        <p:nvGrpSpPr>
          <p:cNvPr id="13315" name="Group 8"/>
          <p:cNvGrpSpPr>
            <a:grpSpLocks/>
          </p:cNvGrpSpPr>
          <p:nvPr/>
        </p:nvGrpSpPr>
        <p:grpSpPr bwMode="auto">
          <a:xfrm>
            <a:off x="2397919" y="990600"/>
            <a:ext cx="7392987" cy="4876800"/>
            <a:chOff x="862013" y="1371600"/>
            <a:chExt cx="7392987" cy="4876800"/>
          </a:xfrm>
        </p:grpSpPr>
        <p:sp>
          <p:nvSpPr>
            <p:cNvPr id="13316" name="AutoShape 2"/>
            <p:cNvSpPr>
              <a:spLocks noChangeArrowheads="1"/>
            </p:cNvSpPr>
            <p:nvPr/>
          </p:nvSpPr>
          <p:spPr bwMode="blackWhite">
            <a:xfrm>
              <a:off x="6654800" y="1371600"/>
              <a:ext cx="1600200" cy="1752600"/>
            </a:xfrm>
            <a:prstGeom prst="roundRect">
              <a:avLst>
                <a:gd name="adj" fmla="val 12421"/>
              </a:avLst>
            </a:prstGeom>
            <a:solidFill>
              <a:srgbClr val="99CCFF"/>
            </a:solidFill>
            <a:ln w="28575">
              <a:solidFill>
                <a:schemeClr val="bg2"/>
              </a:solidFill>
              <a:round/>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buClr>
                  <a:schemeClr val="accent1"/>
                </a:buClr>
              </a:pPr>
              <a:r>
                <a:rPr lang="en-US" altLang="en-US" sz="2000" b="1" dirty="0">
                  <a:solidFill>
                    <a:srgbClr val="000000"/>
                  </a:solidFill>
                  <a:latin typeface="Courier New" panose="02070309020205020404" pitchFamily="49" charset="0"/>
                </a:rPr>
                <a:t>V$SGASTAT</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POOL</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NAME</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BYTES</a:t>
              </a:r>
            </a:p>
            <a:p>
              <a:pPr eaLnBrk="1" hangingPunct="1">
                <a:lnSpc>
                  <a:spcPct val="95000"/>
                </a:lnSpc>
                <a:buClr>
                  <a:schemeClr val="accent1"/>
                </a:buClr>
              </a:pPr>
              <a:endParaRPr lang="en-US" altLang="en-US" sz="2000" b="1" dirty="0">
                <a:solidFill>
                  <a:srgbClr val="000000"/>
                </a:solidFill>
              </a:endParaRPr>
            </a:p>
          </p:txBody>
        </p:sp>
        <p:sp>
          <p:nvSpPr>
            <p:cNvPr id="13317" name="AutoShape 3"/>
            <p:cNvSpPr>
              <a:spLocks noChangeArrowheads="1"/>
            </p:cNvSpPr>
            <p:nvPr/>
          </p:nvSpPr>
          <p:spPr bwMode="blackWhite">
            <a:xfrm>
              <a:off x="862013" y="1371600"/>
              <a:ext cx="2209800" cy="1957388"/>
            </a:xfrm>
            <a:prstGeom prst="roundRect">
              <a:avLst>
                <a:gd name="adj" fmla="val 12421"/>
              </a:avLst>
            </a:prstGeom>
            <a:solidFill>
              <a:srgbClr val="99CCFF"/>
            </a:solidFill>
            <a:ln w="28575">
              <a:solidFill>
                <a:schemeClr val="bg2"/>
              </a:solidFill>
              <a:round/>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buClr>
                  <a:schemeClr val="accent1"/>
                </a:buClr>
              </a:pPr>
              <a:r>
                <a:rPr lang="en-US" altLang="en-US" sz="2000" b="1" dirty="0">
                  <a:solidFill>
                    <a:srgbClr val="000000"/>
                  </a:solidFill>
                  <a:latin typeface="Courier New" panose="02070309020205020404" pitchFamily="49" charset="0"/>
                </a:rPr>
                <a:t>V$SYSSTAT</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STATISTIC# </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NAME</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CLASS</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VALUE</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STAT_ID</a:t>
              </a:r>
              <a:endParaRPr lang="en-US" altLang="en-US" sz="2000" b="1" dirty="0">
                <a:solidFill>
                  <a:srgbClr val="000000"/>
                </a:solidFill>
              </a:endParaRPr>
            </a:p>
          </p:txBody>
        </p:sp>
        <p:sp>
          <p:nvSpPr>
            <p:cNvPr id="13318" name="AutoShape 4"/>
            <p:cNvSpPr>
              <a:spLocks noChangeArrowheads="1"/>
            </p:cNvSpPr>
            <p:nvPr/>
          </p:nvSpPr>
          <p:spPr bwMode="blackWhite">
            <a:xfrm>
              <a:off x="4686300" y="3695700"/>
              <a:ext cx="3386138" cy="2376488"/>
            </a:xfrm>
            <a:prstGeom prst="roundRect">
              <a:avLst>
                <a:gd name="adj" fmla="val 12421"/>
              </a:avLst>
            </a:prstGeom>
            <a:solidFill>
              <a:srgbClr val="99CCFF"/>
            </a:solidFill>
            <a:ln w="28575">
              <a:solidFill>
                <a:schemeClr val="bg2"/>
              </a:solidFill>
              <a:round/>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buClr>
                  <a:schemeClr val="accent1"/>
                </a:buClr>
              </a:pPr>
              <a:r>
                <a:rPr lang="en-US" altLang="en-US" sz="2000" b="1" dirty="0">
                  <a:solidFill>
                    <a:srgbClr val="000000"/>
                  </a:solidFill>
                  <a:latin typeface="Courier New" panose="02070309020205020404" pitchFamily="49" charset="0"/>
                </a:rPr>
                <a:t>V$SYSTEM_EVENT</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EVENT</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TOTAL_WAITS</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TOTAL_TIMEOUTS</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TIME_WAITED</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AVERAGE_WAIT</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TIME_WAITED_MICRO</a:t>
              </a:r>
              <a:endParaRPr lang="en-US" altLang="en-US" sz="2000" b="1" dirty="0">
                <a:solidFill>
                  <a:srgbClr val="000000"/>
                </a:solidFill>
              </a:endParaRPr>
            </a:p>
          </p:txBody>
        </p:sp>
        <p:sp>
          <p:nvSpPr>
            <p:cNvPr id="13319" name="AutoShape 6"/>
            <p:cNvSpPr>
              <a:spLocks noChangeArrowheads="1"/>
            </p:cNvSpPr>
            <p:nvPr/>
          </p:nvSpPr>
          <p:spPr bwMode="blackWhite">
            <a:xfrm>
              <a:off x="1054100" y="3505200"/>
              <a:ext cx="2743200" cy="2743200"/>
            </a:xfrm>
            <a:prstGeom prst="roundRect">
              <a:avLst>
                <a:gd name="adj" fmla="val 12421"/>
              </a:avLst>
            </a:prstGeom>
            <a:solidFill>
              <a:srgbClr val="99CCFF"/>
            </a:solidFill>
            <a:ln w="28575">
              <a:solidFill>
                <a:schemeClr val="bg2"/>
              </a:solidFill>
              <a:round/>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buClr>
                  <a:schemeClr val="accent1"/>
                </a:buClr>
              </a:pPr>
              <a:r>
                <a:rPr lang="en-US" altLang="en-US" sz="2000" b="1" dirty="0">
                  <a:solidFill>
                    <a:srgbClr val="000000"/>
                  </a:solidFill>
                  <a:latin typeface="Courier New" panose="02070309020205020404" pitchFamily="49" charset="0"/>
                </a:rPr>
                <a:t>V$EVENT_NAME</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EVENT_NUMBER</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EVENT_ID</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NAME</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PARAMETER1 </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PARAMETER2 </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PARAMETER3</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WAIT_CLASS</a:t>
              </a:r>
              <a:r>
                <a:rPr lang="en-US" altLang="en-US" sz="2000" b="1" dirty="0">
                  <a:solidFill>
                    <a:srgbClr val="000000"/>
                  </a:solidFill>
                </a:rPr>
                <a:t> </a:t>
              </a:r>
            </a:p>
          </p:txBody>
        </p:sp>
        <p:sp>
          <p:nvSpPr>
            <p:cNvPr id="13320" name="Freeform 7"/>
            <p:cNvSpPr>
              <a:spLocks/>
            </p:cNvSpPr>
            <p:nvPr/>
          </p:nvSpPr>
          <p:spPr bwMode="auto">
            <a:xfrm>
              <a:off x="2247900" y="4267200"/>
              <a:ext cx="2619375" cy="457200"/>
            </a:xfrm>
            <a:custGeom>
              <a:avLst/>
              <a:gdLst>
                <a:gd name="T0" fmla="*/ 0 w 1655"/>
                <a:gd name="T1" fmla="*/ 2147483647 h 247"/>
                <a:gd name="T2" fmla="*/ 2147483647 w 1655"/>
                <a:gd name="T3" fmla="*/ 2147483647 h 247"/>
                <a:gd name="T4" fmla="*/ 2147483647 w 1655"/>
                <a:gd name="T5" fmla="*/ 2147483647 h 247"/>
                <a:gd name="T6" fmla="*/ 2147483647 w 1655"/>
                <a:gd name="T7" fmla="*/ 0 h 247"/>
                <a:gd name="T8" fmla="*/ 0 60000 65536"/>
                <a:gd name="T9" fmla="*/ 0 60000 65536"/>
                <a:gd name="T10" fmla="*/ 0 60000 65536"/>
                <a:gd name="T11" fmla="*/ 0 60000 65536"/>
                <a:gd name="T12" fmla="*/ 0 w 1655"/>
                <a:gd name="T13" fmla="*/ 0 h 247"/>
                <a:gd name="T14" fmla="*/ 1655 w 1655"/>
                <a:gd name="T15" fmla="*/ 247 h 247"/>
              </a:gdLst>
              <a:ahLst/>
              <a:cxnLst>
                <a:cxn ang="T8">
                  <a:pos x="T0" y="T1"/>
                </a:cxn>
                <a:cxn ang="T9">
                  <a:pos x="T2" y="T3"/>
                </a:cxn>
                <a:cxn ang="T10">
                  <a:pos x="T4" y="T5"/>
                </a:cxn>
                <a:cxn ang="T11">
                  <a:pos x="T6" y="T7"/>
                </a:cxn>
              </a:cxnLst>
              <a:rect l="T12" t="T13" r="T14" b="T15"/>
              <a:pathLst>
                <a:path w="1655" h="247">
                  <a:moveTo>
                    <a:pt x="0" y="246"/>
                  </a:moveTo>
                  <a:lnTo>
                    <a:pt x="1253" y="247"/>
                  </a:lnTo>
                  <a:lnTo>
                    <a:pt x="1253" y="1"/>
                  </a:lnTo>
                  <a:lnTo>
                    <a:pt x="1655" y="0"/>
                  </a:lnTo>
                </a:path>
              </a:pathLst>
            </a:custGeom>
            <a:noFill/>
            <a:ln w="28575" cap="flat" cmpd="sng">
              <a:solidFill>
                <a:schemeClr val="tx1"/>
              </a:solidFill>
              <a:prstDash val="solid"/>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endParaRPr>
            </a:p>
          </p:txBody>
        </p:sp>
        <p:sp>
          <p:nvSpPr>
            <p:cNvPr id="13321" name="AutoShape 8"/>
            <p:cNvSpPr>
              <a:spLocks noChangeArrowheads="1"/>
            </p:cNvSpPr>
            <p:nvPr/>
          </p:nvSpPr>
          <p:spPr bwMode="blackWhite">
            <a:xfrm>
              <a:off x="3314700" y="1371600"/>
              <a:ext cx="3200400" cy="1957388"/>
            </a:xfrm>
            <a:prstGeom prst="roundRect">
              <a:avLst>
                <a:gd name="adj" fmla="val 12421"/>
              </a:avLst>
            </a:prstGeom>
            <a:solidFill>
              <a:srgbClr val="99CCFF"/>
            </a:solidFill>
            <a:ln w="28575">
              <a:solidFill>
                <a:schemeClr val="bg2"/>
              </a:solidFill>
              <a:round/>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buClr>
                  <a:schemeClr val="accent1"/>
                </a:buClr>
              </a:pPr>
              <a:r>
                <a:rPr lang="en-US" altLang="en-US" sz="2000" b="1" dirty="0">
                  <a:solidFill>
                    <a:srgbClr val="000000"/>
                  </a:solidFill>
                  <a:latin typeface="Courier New" panose="02070309020205020404" pitchFamily="49" charset="0"/>
                </a:rPr>
                <a:t>V$SYSTEM_WAIT_CLASS</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WAIT_CLASS_ID </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WAIT_CLASS#</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WAIT_CLASS</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TOTAL_WAITS</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TIME_WAITED</a:t>
              </a:r>
              <a:endParaRPr lang="en-US" altLang="en-US" sz="2000" b="1" dirty="0">
                <a:solidFill>
                  <a:srgbClr val="000000"/>
                </a:solidFill>
              </a:endParaRPr>
            </a:p>
          </p:txBody>
        </p:sp>
      </p:grpSp>
    </p:spTree>
    <p:custDataLst>
      <p:tags r:id="rId1"/>
    </p:custDataLst>
    <p:extLst>
      <p:ext uri="{BB962C8B-B14F-4D97-AF65-F5344CB8AC3E}">
        <p14:creationId xmlns:p14="http://schemas.microsoft.com/office/powerpoint/2010/main" val="78230168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222924252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smtClean="0"/>
              <a:t>Objectives</a:t>
            </a:r>
            <a:br>
              <a:rPr lang="en-US" altLang="es-MX" dirty="0" smtClean="0"/>
            </a:br>
            <a:endParaRPr lang="en-US" altLang="es-MX" dirty="0"/>
          </a:p>
        </p:txBody>
      </p:sp>
      <p:sp>
        <p:nvSpPr>
          <p:cNvPr id="9" name="Content Placeholder 8"/>
          <p:cNvSpPr>
            <a:spLocks noGrp="1"/>
          </p:cNvSpPr>
          <p:nvPr>
            <p:ph idx="1"/>
          </p:nvPr>
        </p:nvSpPr>
        <p:spPr>
          <a:xfrm>
            <a:off x="622138" y="1242485"/>
            <a:ext cx="10944549" cy="3196595"/>
          </a:xfrm>
        </p:spPr>
        <p:txBody>
          <a:bodyPr/>
          <a:lstStyle/>
          <a:p>
            <a:r>
              <a:rPr lang="en-US" dirty="0"/>
              <a:t>After completing this lesson, you should be able to:</a:t>
            </a:r>
          </a:p>
          <a:p>
            <a:pPr lvl="1"/>
            <a:r>
              <a:rPr lang="en-US" dirty="0"/>
              <a:t>Describe the activities that you perform to manage database performance</a:t>
            </a:r>
          </a:p>
          <a:p>
            <a:pPr lvl="1"/>
            <a:r>
              <a:rPr lang="en-US" dirty="0"/>
              <a:t>Use Enterprise Manager Database Express and performance views to monitor database instance performance</a:t>
            </a:r>
          </a:p>
          <a:p>
            <a:pPr lvl="1"/>
            <a:r>
              <a:rPr lang="en-US" dirty="0"/>
              <a:t>Describe the Oracle performance tuning methodology</a:t>
            </a:r>
          </a:p>
          <a:p>
            <a:pPr lvl="1"/>
            <a:r>
              <a:rPr lang="en-US" dirty="0"/>
              <a:t>Describe the server statistics and metrics that are collected by the Oracle Database server</a:t>
            </a:r>
          </a:p>
          <a:p>
            <a:pPr lvl="1"/>
            <a:r>
              <a:rPr lang="en-US" dirty="0"/>
              <a:t>Configure and monitor memory components for optimal performance</a:t>
            </a:r>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11" name="Picture 10"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989485" y="1146604"/>
            <a:ext cx="8209854" cy="4644083"/>
            <a:chOff x="830654" y="1268641"/>
            <a:chExt cx="7482693" cy="3021738"/>
          </a:xfrm>
        </p:grpSpPr>
        <p:sp>
          <p:nvSpPr>
            <p:cNvPr id="17" name="Freeform 16"/>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8" name="Rounded Rectangle 1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2290" name="Rectangle 2"/>
          <p:cNvSpPr>
            <a:spLocks noGrp="1" noChangeArrowheads="1"/>
          </p:cNvSpPr>
          <p:nvPr>
            <p:ph type="title"/>
          </p:nvPr>
        </p:nvSpPr>
        <p:spPr/>
        <p:txBody>
          <a:bodyPr/>
          <a:lstStyle/>
          <a:p>
            <a:pPr eaLnBrk="1" hangingPunct="1"/>
            <a:r>
              <a:rPr lang="en-US" altLang="en-US" dirty="0"/>
              <a:t>Monitoring Wait </a:t>
            </a:r>
            <a:r>
              <a:rPr lang="en-US" altLang="en-US" dirty="0" smtClean="0"/>
              <a:t>Events</a:t>
            </a:r>
            <a:br>
              <a:rPr lang="en-US" altLang="en-US" dirty="0" smtClean="0"/>
            </a:br>
            <a:endParaRPr lang="en-US" altLang="en-US" dirty="0"/>
          </a:p>
        </p:txBody>
      </p:sp>
      <p:sp>
        <p:nvSpPr>
          <p:cNvPr id="12291" name="Rectangle 13"/>
          <p:cNvSpPr>
            <a:spLocks noChangeArrowheads="1"/>
          </p:cNvSpPr>
          <p:nvPr/>
        </p:nvSpPr>
        <p:spPr bwMode="auto">
          <a:xfrm>
            <a:off x="5286375" y="4687888"/>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2292" name="Rectangle 14"/>
          <p:cNvSpPr>
            <a:spLocks noChangeArrowheads="1"/>
          </p:cNvSpPr>
          <p:nvPr/>
        </p:nvSpPr>
        <p:spPr bwMode="auto">
          <a:xfrm>
            <a:off x="5946775" y="4700588"/>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5" name="Rectangle 11"/>
          <p:cNvSpPr>
            <a:spLocks noChangeArrowheads="1"/>
          </p:cNvSpPr>
          <p:nvPr/>
        </p:nvSpPr>
        <p:spPr bwMode="blackWhite">
          <a:xfrm>
            <a:off x="3427412" y="3505200"/>
            <a:ext cx="5334000" cy="609600"/>
          </a:xfrm>
          <a:prstGeom prst="rect">
            <a:avLst/>
          </a:prstGeom>
          <a:noFill/>
          <a:ln w="28575">
            <a:solidFill>
              <a:schemeClr val="tx1"/>
            </a:solidFill>
            <a:miter lim="800000"/>
            <a:headEnd/>
            <a:tailEnd/>
          </a:ln>
        </p:spPr>
        <p:txBody>
          <a:bodyPr lIns="46038" tIns="46038" rIns="46038" bIns="46038" anchor="ctr"/>
          <a:lstStyle/>
          <a:p>
            <a:pPr algn="ctr" defTabSz="822325" eaLnBrk="0" hangingPunct="0">
              <a:defRPr/>
            </a:pPr>
            <a:r>
              <a:rPr lang="en-US" b="1" i="1" dirty="0">
                <a:latin typeface="+mj-lt"/>
                <a:cs typeface="Courier New" pitchFamily="49" charset="0"/>
              </a:rPr>
              <a:t>Wait events</a:t>
            </a:r>
            <a:r>
              <a:rPr lang="en-US" b="1" dirty="0">
                <a:latin typeface="+mj-lt"/>
                <a:cs typeface="Courier New" pitchFamily="49" charset="0"/>
              </a:rPr>
              <a:t>: Statistics indicating the server process had to wait for an event to complete</a:t>
            </a:r>
          </a:p>
        </p:txBody>
      </p:sp>
      <p:sp>
        <p:nvSpPr>
          <p:cNvPr id="12294" name="AutoShape 14"/>
          <p:cNvSpPr>
            <a:spLocks noChangeArrowheads="1"/>
          </p:cNvSpPr>
          <p:nvPr/>
        </p:nvSpPr>
        <p:spPr bwMode="blackWhite">
          <a:xfrm>
            <a:off x="4785158" y="4533299"/>
            <a:ext cx="2770909" cy="687003"/>
          </a:xfrm>
          <a:prstGeom prst="roundRect">
            <a:avLst>
              <a:gd name="adj" fmla="val 12421"/>
            </a:avLst>
          </a:prstGeom>
          <a:solidFill>
            <a:srgbClr val="99CCFF"/>
          </a:solidFill>
          <a:ln w="28575">
            <a:solidFill>
              <a:schemeClr val="bg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2295" name="Rectangle 15"/>
          <p:cNvSpPr>
            <a:spLocks noChangeArrowheads="1"/>
          </p:cNvSpPr>
          <p:nvPr/>
        </p:nvSpPr>
        <p:spPr bwMode="auto">
          <a:xfrm>
            <a:off x="4679950" y="4693356"/>
            <a:ext cx="29813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15888" tIns="57150" rIns="115888" bIns="57150">
            <a:spAutoFit/>
          </a:bodyPr>
          <a:lstStyle>
            <a:lvl1pPr defTabSz="1306513" eaLnBrk="0" hangingPunct="0">
              <a:defRPr>
                <a:solidFill>
                  <a:schemeClr val="tx1"/>
                </a:solidFill>
                <a:latin typeface="Arial" panose="020B0604020202020204" pitchFamily="34" charset="0"/>
                <a:cs typeface="Arial" panose="020B0604020202020204" pitchFamily="34" charset="0"/>
              </a:defRPr>
            </a:lvl1pPr>
            <a:lvl2pPr marL="742950" indent="-285750" defTabSz="1306513" eaLnBrk="0" hangingPunct="0">
              <a:defRPr>
                <a:solidFill>
                  <a:schemeClr val="tx1"/>
                </a:solidFill>
                <a:latin typeface="Arial" panose="020B0604020202020204" pitchFamily="34" charset="0"/>
                <a:cs typeface="Arial" panose="020B0604020202020204" pitchFamily="34" charset="0"/>
              </a:defRPr>
            </a:lvl2pPr>
            <a:lvl3pPr marL="1143000" indent="-228600" defTabSz="1306513" eaLnBrk="0" hangingPunct="0">
              <a:defRPr>
                <a:solidFill>
                  <a:schemeClr val="tx1"/>
                </a:solidFill>
                <a:latin typeface="Arial" panose="020B0604020202020204" pitchFamily="34" charset="0"/>
                <a:cs typeface="Arial" panose="020B0604020202020204" pitchFamily="34" charset="0"/>
              </a:defRPr>
            </a:lvl3pPr>
            <a:lvl4pPr marL="1600200" indent="-228600" defTabSz="1306513" eaLnBrk="0" hangingPunct="0">
              <a:defRPr>
                <a:solidFill>
                  <a:schemeClr val="tx1"/>
                </a:solidFill>
                <a:latin typeface="Arial" panose="020B0604020202020204" pitchFamily="34" charset="0"/>
                <a:cs typeface="Arial" panose="020B0604020202020204" pitchFamily="34" charset="0"/>
              </a:defRPr>
            </a:lvl4pPr>
            <a:lvl5pPr marL="2057400" indent="-228600" defTabSz="1306513" eaLnBrk="0" hangingPunct="0">
              <a:defRPr>
                <a:solidFill>
                  <a:schemeClr val="tx1"/>
                </a:solidFill>
                <a:latin typeface="Arial" panose="020B0604020202020204" pitchFamily="34" charset="0"/>
                <a:cs typeface="Arial" panose="020B0604020202020204" pitchFamily="34" charset="0"/>
              </a:defRPr>
            </a:lvl5pPr>
            <a:lvl6pPr marL="25146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b="1" dirty="0">
                <a:solidFill>
                  <a:srgbClr val="000000"/>
                </a:solidFill>
                <a:latin typeface="Courier New" panose="02070309020205020404" pitchFamily="49" charset="0"/>
              </a:rPr>
              <a:t>V$EVENT_NAME</a:t>
            </a:r>
          </a:p>
        </p:txBody>
      </p:sp>
      <p:sp>
        <p:nvSpPr>
          <p:cNvPr id="12" name="TextBox 16"/>
          <p:cNvSpPr txBox="1">
            <a:spLocks noChangeArrowheads="1"/>
          </p:cNvSpPr>
          <p:nvPr/>
        </p:nvSpPr>
        <p:spPr bwMode="auto">
          <a:xfrm>
            <a:off x="5124451" y="1989139"/>
            <a:ext cx="1044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MX" dirty="0">
                <a:solidFill>
                  <a:schemeClr val="accent1"/>
                </a:solidFill>
              </a:rPr>
              <a:t>Request</a:t>
            </a:r>
          </a:p>
        </p:txBody>
      </p:sp>
      <p:cxnSp>
        <p:nvCxnSpPr>
          <p:cNvPr id="13" name="Straight Arrow Connector 12"/>
          <p:cNvCxnSpPr/>
          <p:nvPr/>
        </p:nvCxnSpPr>
        <p:spPr bwMode="auto">
          <a:xfrm>
            <a:off x="4787901" y="2349500"/>
            <a:ext cx="2592387" cy="0"/>
          </a:xfrm>
          <a:prstGeom prst="straightConnector1">
            <a:avLst/>
          </a:prstGeom>
          <a:noFill/>
          <a:ln w="28575" cap="flat" cmpd="sng" algn="ctr">
            <a:solidFill>
              <a:schemeClr val="accent4"/>
            </a:solidFill>
            <a:prstDash val="solid"/>
            <a:round/>
            <a:headEnd type="none" w="sm" len="sm"/>
            <a:tailEnd type="triangle" w="lg" len="lg"/>
          </a:ln>
          <a:effectLst/>
        </p:spPr>
      </p:cxnSp>
      <p:sp>
        <p:nvSpPr>
          <p:cNvPr id="14" name="TextBox 10"/>
          <p:cNvSpPr txBox="1">
            <a:spLocks noChangeArrowheads="1"/>
          </p:cNvSpPr>
          <p:nvPr/>
        </p:nvSpPr>
        <p:spPr bwMode="auto">
          <a:xfrm>
            <a:off x="6100763" y="2541589"/>
            <a:ext cx="1222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MX" dirty="0">
                <a:solidFill>
                  <a:schemeClr val="accent1"/>
                </a:solidFill>
              </a:rPr>
              <a:t>Response</a:t>
            </a:r>
          </a:p>
        </p:txBody>
      </p:sp>
      <p:cxnSp>
        <p:nvCxnSpPr>
          <p:cNvPr id="15" name="Straight Arrow Connector 14"/>
          <p:cNvCxnSpPr/>
          <p:nvPr/>
        </p:nvCxnSpPr>
        <p:spPr bwMode="auto">
          <a:xfrm>
            <a:off x="4924426" y="2547938"/>
            <a:ext cx="2592387" cy="0"/>
          </a:xfrm>
          <a:prstGeom prst="straightConnector1">
            <a:avLst/>
          </a:prstGeom>
          <a:noFill/>
          <a:ln w="28575" cap="flat" cmpd="sng" algn="ctr">
            <a:solidFill>
              <a:schemeClr val="accent4"/>
            </a:solidFill>
            <a:prstDash val="solid"/>
            <a:round/>
            <a:headEnd type="triangle" w="lg" len="lg"/>
            <a:tailEnd type="none" w="lg" len="lg"/>
          </a:ln>
          <a:effectLst/>
        </p:spPr>
      </p:cxnSp>
      <p:pic>
        <p:nvPicPr>
          <p:cNvPr id="12300" name="Picture 21" descr="web_serv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66012" y="1524000"/>
            <a:ext cx="1042431" cy="16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1" name="Picture 17" descr="Oracle_laptop.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68581" y="1750905"/>
            <a:ext cx="1382831" cy="120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81703870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ChangeArrowheads="1"/>
          </p:cNvSpPr>
          <p:nvPr/>
        </p:nvSpPr>
        <p:spPr bwMode="blackWhite">
          <a:xfrm>
            <a:off x="1979612" y="3124200"/>
            <a:ext cx="2743200" cy="2971800"/>
          </a:xfrm>
          <a:prstGeom prst="roundRect">
            <a:avLst>
              <a:gd name="adj" fmla="val 12421"/>
            </a:avLst>
          </a:prstGeom>
          <a:solidFill>
            <a:srgbClr val="99CCFF"/>
          </a:solidFill>
          <a:ln w="28575">
            <a:solidFill>
              <a:schemeClr val="bg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0243" name="AutoShape 3"/>
          <p:cNvSpPr>
            <a:spLocks noChangeArrowheads="1"/>
          </p:cNvSpPr>
          <p:nvPr/>
        </p:nvSpPr>
        <p:spPr bwMode="blackWhite">
          <a:xfrm>
            <a:off x="7402511" y="914400"/>
            <a:ext cx="2806699" cy="5181600"/>
          </a:xfrm>
          <a:prstGeom prst="roundRect">
            <a:avLst>
              <a:gd name="adj" fmla="val 12421"/>
            </a:avLst>
          </a:prstGeom>
          <a:solidFill>
            <a:srgbClr val="99CCFF"/>
          </a:solidFill>
          <a:ln w="28575">
            <a:solidFill>
              <a:schemeClr val="bg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0244" name="AutoShape 4"/>
          <p:cNvSpPr>
            <a:spLocks noChangeArrowheads="1"/>
          </p:cNvSpPr>
          <p:nvPr/>
        </p:nvSpPr>
        <p:spPr bwMode="blackWhite">
          <a:xfrm>
            <a:off x="2513012" y="914400"/>
            <a:ext cx="2133600" cy="1981200"/>
          </a:xfrm>
          <a:prstGeom prst="roundRect">
            <a:avLst>
              <a:gd name="adj" fmla="val 12421"/>
            </a:avLst>
          </a:prstGeom>
          <a:solidFill>
            <a:srgbClr val="99CCFF"/>
          </a:solidFill>
          <a:ln w="28575">
            <a:solidFill>
              <a:schemeClr val="bg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0245" name="Rectangle 5"/>
          <p:cNvSpPr>
            <a:spLocks noGrp="1" noChangeArrowheads="1"/>
          </p:cNvSpPr>
          <p:nvPr>
            <p:ph type="title"/>
          </p:nvPr>
        </p:nvSpPr>
        <p:spPr/>
        <p:txBody>
          <a:bodyPr>
            <a:normAutofit fontScale="90000"/>
          </a:bodyPr>
          <a:lstStyle/>
          <a:p>
            <a:pPr eaLnBrk="1" hangingPunct="1"/>
            <a:r>
              <a:rPr lang="en-US" altLang="en-US" dirty="0"/>
              <a:t>Monitoring </a:t>
            </a:r>
            <a:r>
              <a:rPr lang="en-US" altLang="en-US" dirty="0" smtClean="0"/>
              <a:t>Sessions</a:t>
            </a:r>
            <a:br>
              <a:rPr lang="en-US" altLang="en-US" dirty="0" smtClean="0"/>
            </a:br>
            <a:r>
              <a:rPr lang="en-US" altLang="en-US" dirty="0"/>
              <a:t/>
            </a:r>
            <a:br>
              <a:rPr lang="en-US" altLang="en-US" dirty="0"/>
            </a:br>
            <a:endParaRPr lang="en-US" altLang="en-US" dirty="0"/>
          </a:p>
        </p:txBody>
      </p:sp>
      <p:sp>
        <p:nvSpPr>
          <p:cNvPr id="360454" name="Rectangle 6"/>
          <p:cNvSpPr>
            <a:spLocks noChangeArrowheads="1"/>
          </p:cNvSpPr>
          <p:nvPr/>
        </p:nvSpPr>
        <p:spPr bwMode="auto">
          <a:xfrm>
            <a:off x="5784851" y="1365250"/>
            <a:ext cx="185737" cy="1016000"/>
          </a:xfrm>
          <a:prstGeom prst="rect">
            <a:avLst/>
          </a:prstGeom>
          <a:noFill/>
          <a:ln w="28575">
            <a:noFill/>
            <a:miter lim="800000"/>
            <a:headEnd/>
            <a:tailEnd/>
          </a:ln>
          <a:effectLst/>
        </p:spPr>
        <p:txBody>
          <a:bodyPr wrap="none" lIns="92075" tIns="46038" rIns="92075" bIns="46038">
            <a:spAutoFit/>
          </a:bodyPr>
          <a:lstStyle/>
          <a:p>
            <a:pPr defTabSz="822325" eaLnBrk="0" hangingPunct="0">
              <a:spcBef>
                <a:spcPct val="50000"/>
              </a:spcBef>
              <a:defRPr/>
            </a:pPr>
            <a:endParaRPr lang="en-US" sz="2400" b="1" dirty="0">
              <a:solidFill>
                <a:srgbClr val="D3EAF8"/>
              </a:solidFill>
              <a:effectLst>
                <a:outerShdw blurRad="38100" dist="38100" dir="2700000" algn="tl">
                  <a:srgbClr val="C0C0C0"/>
                </a:outerShdw>
              </a:effectLst>
            </a:endParaRPr>
          </a:p>
          <a:p>
            <a:pPr defTabSz="822325" eaLnBrk="0" hangingPunct="0">
              <a:spcBef>
                <a:spcPct val="50000"/>
              </a:spcBef>
              <a:defRPr/>
            </a:pPr>
            <a:endParaRPr lang="en-US" sz="2400" b="1" dirty="0">
              <a:solidFill>
                <a:srgbClr val="D3EAF8"/>
              </a:solidFill>
              <a:effectLst>
                <a:outerShdw blurRad="38100" dist="38100" dir="2700000" algn="tl">
                  <a:srgbClr val="C0C0C0"/>
                </a:outerShdw>
              </a:effectLst>
            </a:endParaRPr>
          </a:p>
        </p:txBody>
      </p:sp>
      <p:sp>
        <p:nvSpPr>
          <p:cNvPr id="10247" name="Rectangle 7"/>
          <p:cNvSpPr>
            <a:spLocks noChangeArrowheads="1"/>
          </p:cNvSpPr>
          <p:nvPr/>
        </p:nvSpPr>
        <p:spPr bwMode="auto">
          <a:xfrm>
            <a:off x="2513013" y="990600"/>
            <a:ext cx="2492375" cy="19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15888" tIns="57150" rIns="115888" bIns="57150">
            <a:spAutoFit/>
          </a:bodyPr>
          <a:lstStyle>
            <a:lvl1pPr defTabSz="1306513" eaLnBrk="0" hangingPunct="0">
              <a:defRPr>
                <a:solidFill>
                  <a:schemeClr val="tx1"/>
                </a:solidFill>
                <a:latin typeface="Arial" panose="020B0604020202020204" pitchFamily="34" charset="0"/>
                <a:cs typeface="Arial" panose="020B0604020202020204" pitchFamily="34" charset="0"/>
              </a:defRPr>
            </a:lvl1pPr>
            <a:lvl2pPr marL="742950" indent="-285750" defTabSz="1306513" eaLnBrk="0" hangingPunct="0">
              <a:defRPr>
                <a:solidFill>
                  <a:schemeClr val="tx1"/>
                </a:solidFill>
                <a:latin typeface="Arial" panose="020B0604020202020204" pitchFamily="34" charset="0"/>
                <a:cs typeface="Arial" panose="020B0604020202020204" pitchFamily="34" charset="0"/>
              </a:defRPr>
            </a:lvl2pPr>
            <a:lvl3pPr marL="1143000" indent="-228600" defTabSz="1306513" eaLnBrk="0" hangingPunct="0">
              <a:defRPr>
                <a:solidFill>
                  <a:schemeClr val="tx1"/>
                </a:solidFill>
                <a:latin typeface="Arial" panose="020B0604020202020204" pitchFamily="34" charset="0"/>
                <a:cs typeface="Arial" panose="020B0604020202020204" pitchFamily="34" charset="0"/>
              </a:defRPr>
            </a:lvl3pPr>
            <a:lvl4pPr marL="1600200" indent="-228600" defTabSz="1306513" eaLnBrk="0" hangingPunct="0">
              <a:defRPr>
                <a:solidFill>
                  <a:schemeClr val="tx1"/>
                </a:solidFill>
                <a:latin typeface="Arial" panose="020B0604020202020204" pitchFamily="34" charset="0"/>
                <a:cs typeface="Arial" panose="020B0604020202020204" pitchFamily="34" charset="0"/>
              </a:defRPr>
            </a:lvl4pPr>
            <a:lvl5pPr marL="2057400" indent="-228600" defTabSz="1306513" eaLnBrk="0" hangingPunct="0">
              <a:defRPr>
                <a:solidFill>
                  <a:schemeClr val="tx1"/>
                </a:solidFill>
                <a:latin typeface="Arial" panose="020B0604020202020204" pitchFamily="34" charset="0"/>
                <a:cs typeface="Arial" panose="020B0604020202020204" pitchFamily="34" charset="0"/>
              </a:defRPr>
            </a:lvl5pPr>
            <a:lvl6pPr marL="25146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75000"/>
              </a:lnSpc>
              <a:spcBef>
                <a:spcPct val="50000"/>
              </a:spcBef>
            </a:pPr>
            <a:r>
              <a:rPr lang="en-US" altLang="en-US" b="1" dirty="0">
                <a:solidFill>
                  <a:srgbClr val="000000"/>
                </a:solidFill>
                <a:latin typeface="Courier New" panose="02070309020205020404" pitchFamily="49" charset="0"/>
              </a:rPr>
              <a:t>V$STATNAME</a:t>
            </a:r>
          </a:p>
          <a:p>
            <a:pPr>
              <a:lnSpc>
                <a:spcPct val="75000"/>
              </a:lnSpc>
              <a:spcBef>
                <a:spcPct val="50000"/>
              </a:spcBef>
              <a:buClr>
                <a:schemeClr val="accent1"/>
              </a:buClr>
              <a:buFontTx/>
              <a:buChar char="•"/>
            </a:pPr>
            <a:r>
              <a:rPr lang="en-US" altLang="en-US" b="1" dirty="0">
                <a:solidFill>
                  <a:srgbClr val="000000"/>
                </a:solidFill>
                <a:latin typeface="Courier New" panose="02070309020205020404" pitchFamily="49" charset="0"/>
              </a:rPr>
              <a:t> STATISTIC# </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NAME </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CLASS</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STAT_ID</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DISPLAY_NAME</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CON_ID</a:t>
            </a:r>
          </a:p>
        </p:txBody>
      </p:sp>
      <p:sp>
        <p:nvSpPr>
          <p:cNvPr id="10248" name="AutoShape 8"/>
          <p:cNvSpPr>
            <a:spLocks noChangeArrowheads="1"/>
          </p:cNvSpPr>
          <p:nvPr/>
        </p:nvSpPr>
        <p:spPr bwMode="blackWhite">
          <a:xfrm>
            <a:off x="5103812" y="914400"/>
            <a:ext cx="1792288" cy="2019300"/>
          </a:xfrm>
          <a:prstGeom prst="roundRect">
            <a:avLst>
              <a:gd name="adj" fmla="val 12421"/>
            </a:avLst>
          </a:prstGeom>
          <a:solidFill>
            <a:srgbClr val="99CCFF"/>
          </a:solidFill>
          <a:ln w="28575">
            <a:solidFill>
              <a:schemeClr val="bg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0249" name="Rectangle 9"/>
          <p:cNvSpPr>
            <a:spLocks noChangeArrowheads="1"/>
          </p:cNvSpPr>
          <p:nvPr/>
        </p:nvSpPr>
        <p:spPr bwMode="auto">
          <a:xfrm>
            <a:off x="5027612" y="1163638"/>
            <a:ext cx="2362200" cy="138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15888" tIns="57150" rIns="115888" bIns="57150">
            <a:spAutoFit/>
          </a:bodyPr>
          <a:lstStyle>
            <a:lvl1pPr defTabSz="1306513" eaLnBrk="0" hangingPunct="0">
              <a:defRPr>
                <a:solidFill>
                  <a:schemeClr val="tx1"/>
                </a:solidFill>
                <a:latin typeface="Arial" panose="020B0604020202020204" pitchFamily="34" charset="0"/>
                <a:cs typeface="Arial" panose="020B0604020202020204" pitchFamily="34" charset="0"/>
              </a:defRPr>
            </a:lvl1pPr>
            <a:lvl2pPr marL="742950" indent="-285750" defTabSz="1306513" eaLnBrk="0" hangingPunct="0">
              <a:defRPr>
                <a:solidFill>
                  <a:schemeClr val="tx1"/>
                </a:solidFill>
                <a:latin typeface="Arial" panose="020B0604020202020204" pitchFamily="34" charset="0"/>
                <a:cs typeface="Arial" panose="020B0604020202020204" pitchFamily="34" charset="0"/>
              </a:defRPr>
            </a:lvl2pPr>
            <a:lvl3pPr marL="1143000" indent="-228600" defTabSz="1306513" eaLnBrk="0" hangingPunct="0">
              <a:defRPr>
                <a:solidFill>
                  <a:schemeClr val="tx1"/>
                </a:solidFill>
                <a:latin typeface="Arial" panose="020B0604020202020204" pitchFamily="34" charset="0"/>
                <a:cs typeface="Arial" panose="020B0604020202020204" pitchFamily="34" charset="0"/>
              </a:defRPr>
            </a:lvl3pPr>
            <a:lvl4pPr marL="1600200" indent="-228600" defTabSz="1306513" eaLnBrk="0" hangingPunct="0">
              <a:defRPr>
                <a:solidFill>
                  <a:schemeClr val="tx1"/>
                </a:solidFill>
                <a:latin typeface="Arial" panose="020B0604020202020204" pitchFamily="34" charset="0"/>
                <a:cs typeface="Arial" panose="020B0604020202020204" pitchFamily="34" charset="0"/>
              </a:defRPr>
            </a:lvl4pPr>
            <a:lvl5pPr marL="2057400" indent="-228600" defTabSz="1306513" eaLnBrk="0" hangingPunct="0">
              <a:defRPr>
                <a:solidFill>
                  <a:schemeClr val="tx1"/>
                </a:solidFill>
                <a:latin typeface="Arial" panose="020B0604020202020204" pitchFamily="34" charset="0"/>
                <a:cs typeface="Arial" panose="020B0604020202020204" pitchFamily="34" charset="0"/>
              </a:defRPr>
            </a:lvl5pPr>
            <a:lvl6pPr marL="25146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b="1" dirty="0">
                <a:solidFill>
                  <a:srgbClr val="000000"/>
                </a:solidFill>
                <a:latin typeface="Courier New" panose="02070309020205020404" pitchFamily="49" charset="0"/>
              </a:rPr>
              <a:t>V$SESSTAT</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SID</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STATISTIC#</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VALUE</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CON_ID</a:t>
            </a:r>
          </a:p>
        </p:txBody>
      </p:sp>
      <p:sp>
        <p:nvSpPr>
          <p:cNvPr id="10250" name="Rectangle 10"/>
          <p:cNvSpPr>
            <a:spLocks noChangeArrowheads="1"/>
          </p:cNvSpPr>
          <p:nvPr/>
        </p:nvSpPr>
        <p:spPr bwMode="auto">
          <a:xfrm>
            <a:off x="7423679" y="1163639"/>
            <a:ext cx="2743200" cy="37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15888" tIns="57150" rIns="115888" bIns="57150">
            <a:spAutoFit/>
          </a:bodyPr>
          <a:lstStyle>
            <a:lvl1pPr defTabSz="1306513" eaLnBrk="0" hangingPunct="0">
              <a:defRPr>
                <a:solidFill>
                  <a:schemeClr val="tx1"/>
                </a:solidFill>
                <a:latin typeface="Arial" panose="020B0604020202020204" pitchFamily="34" charset="0"/>
                <a:cs typeface="Arial" panose="020B0604020202020204" pitchFamily="34" charset="0"/>
              </a:defRPr>
            </a:lvl1pPr>
            <a:lvl2pPr marL="742950" indent="-285750" defTabSz="1306513" eaLnBrk="0" hangingPunct="0">
              <a:defRPr>
                <a:solidFill>
                  <a:schemeClr val="tx1"/>
                </a:solidFill>
                <a:latin typeface="Arial" panose="020B0604020202020204" pitchFamily="34" charset="0"/>
                <a:cs typeface="Arial" panose="020B0604020202020204" pitchFamily="34" charset="0"/>
              </a:defRPr>
            </a:lvl2pPr>
            <a:lvl3pPr marL="1143000" indent="-228600" defTabSz="1306513" eaLnBrk="0" hangingPunct="0">
              <a:defRPr>
                <a:solidFill>
                  <a:schemeClr val="tx1"/>
                </a:solidFill>
                <a:latin typeface="Arial" panose="020B0604020202020204" pitchFamily="34" charset="0"/>
                <a:cs typeface="Arial" panose="020B0604020202020204" pitchFamily="34" charset="0"/>
              </a:defRPr>
            </a:lvl3pPr>
            <a:lvl4pPr marL="1600200" indent="-228600" defTabSz="1306513" eaLnBrk="0" hangingPunct="0">
              <a:defRPr>
                <a:solidFill>
                  <a:schemeClr val="tx1"/>
                </a:solidFill>
                <a:latin typeface="Arial" panose="020B0604020202020204" pitchFamily="34" charset="0"/>
                <a:cs typeface="Arial" panose="020B0604020202020204" pitchFamily="34" charset="0"/>
              </a:defRPr>
            </a:lvl4pPr>
            <a:lvl5pPr marL="2057400" indent="-228600" defTabSz="1306513" eaLnBrk="0" hangingPunct="0">
              <a:defRPr>
                <a:solidFill>
                  <a:schemeClr val="tx1"/>
                </a:solidFill>
                <a:latin typeface="Arial" panose="020B0604020202020204" pitchFamily="34" charset="0"/>
                <a:cs typeface="Arial" panose="020B0604020202020204" pitchFamily="34" charset="0"/>
              </a:defRPr>
            </a:lvl5pPr>
            <a:lvl6pPr marL="25146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b="1" dirty="0">
                <a:solidFill>
                  <a:srgbClr val="000000"/>
                </a:solidFill>
                <a:latin typeface="Courier New" panose="02070309020205020404" pitchFamily="49" charset="0"/>
              </a:rPr>
              <a:t>V$SESSION</a:t>
            </a:r>
          </a:p>
          <a:p>
            <a:pPr>
              <a:lnSpc>
                <a:spcPct val="95000"/>
              </a:lnSpc>
              <a:buClr>
                <a:schemeClr val="accent1"/>
              </a:buClr>
              <a:buFontTx/>
              <a:buChar char="•"/>
            </a:pPr>
            <a:r>
              <a:rPr lang="en-US" altLang="en-US" b="1" dirty="0">
                <a:solidFill>
                  <a:srgbClr val="000000"/>
                </a:solidFill>
                <a:latin typeface="Courier New" panose="02070309020205020404" pitchFamily="49" charset="0"/>
              </a:rPr>
              <a:t> SADDR </a:t>
            </a:r>
          </a:p>
          <a:p>
            <a:pPr>
              <a:lnSpc>
                <a:spcPct val="95000"/>
              </a:lnSpc>
              <a:buClr>
                <a:schemeClr val="accent1"/>
              </a:buClr>
              <a:buFontTx/>
              <a:buChar char="•"/>
            </a:pPr>
            <a:r>
              <a:rPr lang="en-US" altLang="en-US" b="1" dirty="0">
                <a:solidFill>
                  <a:srgbClr val="000000"/>
                </a:solidFill>
                <a:latin typeface="Courier New" panose="02070309020205020404" pitchFamily="49" charset="0"/>
              </a:rPr>
              <a:t> SID</a:t>
            </a:r>
          </a:p>
          <a:p>
            <a:pPr>
              <a:lnSpc>
                <a:spcPct val="95000"/>
              </a:lnSpc>
              <a:buClr>
                <a:schemeClr val="accent1"/>
              </a:buClr>
              <a:buFontTx/>
              <a:buChar char="•"/>
            </a:pPr>
            <a:r>
              <a:rPr lang="en-US" altLang="en-US" b="1" dirty="0">
                <a:solidFill>
                  <a:srgbClr val="000000"/>
                </a:solidFill>
                <a:latin typeface="Courier New" panose="02070309020205020404" pitchFamily="49" charset="0"/>
              </a:rPr>
              <a:t> …</a:t>
            </a:r>
          </a:p>
          <a:p>
            <a:pPr>
              <a:lnSpc>
                <a:spcPct val="95000"/>
              </a:lnSpc>
              <a:buClr>
                <a:schemeClr val="accent1"/>
              </a:buClr>
              <a:buFontTx/>
              <a:buChar char="•"/>
            </a:pPr>
            <a:r>
              <a:rPr lang="en-US" altLang="en-US" b="1" dirty="0">
                <a:solidFill>
                  <a:srgbClr val="000000"/>
                </a:solidFill>
                <a:latin typeface="Courier New" panose="02070309020205020404" pitchFamily="49" charset="0"/>
              </a:rPr>
              <a:t> EVENT#</a:t>
            </a:r>
          </a:p>
          <a:p>
            <a:pPr>
              <a:lnSpc>
                <a:spcPct val="95000"/>
              </a:lnSpc>
              <a:buClr>
                <a:schemeClr val="accent1"/>
              </a:buClr>
              <a:buFontTx/>
              <a:buChar char="•"/>
            </a:pPr>
            <a:r>
              <a:rPr lang="en-US" altLang="en-US" b="1" dirty="0">
                <a:solidFill>
                  <a:srgbClr val="000000"/>
                </a:solidFill>
                <a:latin typeface="Courier New" panose="02070309020205020404" pitchFamily="49" charset="0"/>
              </a:rPr>
              <a:t> EVENT</a:t>
            </a:r>
          </a:p>
          <a:p>
            <a:pPr>
              <a:lnSpc>
                <a:spcPct val="95000"/>
              </a:lnSpc>
              <a:buClr>
                <a:schemeClr val="accent1"/>
              </a:buClr>
              <a:buFontTx/>
              <a:buChar char="•"/>
            </a:pPr>
            <a:r>
              <a:rPr lang="en-US" altLang="en-US" b="1" dirty="0">
                <a:solidFill>
                  <a:srgbClr val="000000"/>
                </a:solidFill>
                <a:latin typeface="Courier New" panose="02070309020205020404" pitchFamily="49" charset="0"/>
              </a:rPr>
              <a:t> P1/2/3TEXT</a:t>
            </a:r>
          </a:p>
          <a:p>
            <a:pPr>
              <a:lnSpc>
                <a:spcPct val="95000"/>
              </a:lnSpc>
              <a:buClr>
                <a:schemeClr val="accent1"/>
              </a:buClr>
              <a:buFontTx/>
              <a:buChar char="•"/>
            </a:pPr>
            <a:r>
              <a:rPr lang="en-US" altLang="en-US" b="1" dirty="0">
                <a:solidFill>
                  <a:srgbClr val="000000"/>
                </a:solidFill>
                <a:latin typeface="Courier New" panose="02070309020205020404" pitchFamily="49" charset="0"/>
              </a:rPr>
              <a:t> P1/2/3</a:t>
            </a:r>
          </a:p>
          <a:p>
            <a:pPr>
              <a:lnSpc>
                <a:spcPct val="95000"/>
              </a:lnSpc>
              <a:buClr>
                <a:schemeClr val="accent1"/>
              </a:buClr>
              <a:buFontTx/>
              <a:buChar char="•"/>
            </a:pPr>
            <a:r>
              <a:rPr lang="en-US" altLang="en-US" b="1" dirty="0">
                <a:solidFill>
                  <a:srgbClr val="000000"/>
                </a:solidFill>
                <a:latin typeface="Courier New" panose="02070309020205020404" pitchFamily="49" charset="0"/>
              </a:rPr>
              <a:t> P1/2/3RAW</a:t>
            </a:r>
          </a:p>
          <a:p>
            <a:pPr>
              <a:lnSpc>
                <a:spcPct val="95000"/>
              </a:lnSpc>
              <a:buClr>
                <a:schemeClr val="accent1"/>
              </a:buClr>
              <a:buFontTx/>
              <a:buChar char="•"/>
            </a:pPr>
            <a:r>
              <a:rPr lang="en-US" altLang="en-US" b="1" dirty="0">
                <a:solidFill>
                  <a:srgbClr val="000000"/>
                </a:solidFill>
                <a:latin typeface="Courier New" panose="02070309020205020404" pitchFamily="49" charset="0"/>
              </a:rPr>
              <a:t> WAIT_CLASS</a:t>
            </a:r>
          </a:p>
          <a:p>
            <a:pPr>
              <a:lnSpc>
                <a:spcPct val="95000"/>
              </a:lnSpc>
              <a:buClr>
                <a:schemeClr val="accent1"/>
              </a:buClr>
              <a:buFontTx/>
              <a:buChar char="•"/>
            </a:pPr>
            <a:r>
              <a:rPr lang="en-US" altLang="en-US" b="1" dirty="0">
                <a:solidFill>
                  <a:srgbClr val="000000"/>
                </a:solidFill>
                <a:latin typeface="Courier New" panose="02070309020205020404" pitchFamily="49" charset="0"/>
              </a:rPr>
              <a:t> WAIT_TIME</a:t>
            </a:r>
          </a:p>
          <a:p>
            <a:pPr>
              <a:lnSpc>
                <a:spcPct val="95000"/>
              </a:lnSpc>
              <a:buClr>
                <a:schemeClr val="accent1"/>
              </a:buClr>
              <a:buFontTx/>
              <a:buChar char="•"/>
            </a:pPr>
            <a:r>
              <a:rPr lang="en-US" altLang="en-US" b="1" dirty="0">
                <a:solidFill>
                  <a:srgbClr val="000000"/>
                </a:solidFill>
                <a:latin typeface="Courier New" panose="02070309020205020404" pitchFamily="49" charset="0"/>
              </a:rPr>
              <a:t> SECONDS_IN_WAIT</a:t>
            </a:r>
          </a:p>
          <a:p>
            <a:pPr>
              <a:lnSpc>
                <a:spcPct val="95000"/>
              </a:lnSpc>
              <a:buClr>
                <a:schemeClr val="accent1"/>
              </a:buClr>
              <a:buFontTx/>
              <a:buChar char="•"/>
            </a:pPr>
            <a:r>
              <a:rPr lang="en-US" altLang="en-US" b="1" dirty="0">
                <a:solidFill>
                  <a:srgbClr val="000000"/>
                </a:solidFill>
                <a:latin typeface="Courier New" panose="02070309020205020404" pitchFamily="49" charset="0"/>
              </a:rPr>
              <a:t> STATE</a:t>
            </a:r>
          </a:p>
          <a:p>
            <a:pPr>
              <a:lnSpc>
                <a:spcPct val="95000"/>
              </a:lnSpc>
              <a:buClr>
                <a:schemeClr val="accent1"/>
              </a:buClr>
              <a:buFontTx/>
              <a:buChar char="•"/>
            </a:pPr>
            <a:r>
              <a:rPr lang="en-US" altLang="en-US" b="1" dirty="0">
                <a:solidFill>
                  <a:srgbClr val="000000"/>
                </a:solidFill>
                <a:latin typeface="Courier New" panose="02070309020205020404" pitchFamily="49" charset="0"/>
              </a:rPr>
              <a:t> ...</a:t>
            </a:r>
          </a:p>
        </p:txBody>
      </p:sp>
      <p:sp>
        <p:nvSpPr>
          <p:cNvPr id="360460" name="Rectangle 12"/>
          <p:cNvSpPr>
            <a:spLocks noChangeArrowheads="1"/>
          </p:cNvSpPr>
          <p:nvPr/>
        </p:nvSpPr>
        <p:spPr bwMode="auto">
          <a:xfrm>
            <a:off x="3154362" y="3816350"/>
            <a:ext cx="185738" cy="1016000"/>
          </a:xfrm>
          <a:prstGeom prst="rect">
            <a:avLst/>
          </a:prstGeom>
          <a:noFill/>
          <a:ln w="28575">
            <a:noFill/>
            <a:miter lim="800000"/>
            <a:headEnd/>
            <a:tailEnd/>
          </a:ln>
          <a:effectLst/>
        </p:spPr>
        <p:txBody>
          <a:bodyPr wrap="none" lIns="92075" tIns="46038" rIns="92075" bIns="46038">
            <a:spAutoFit/>
          </a:bodyPr>
          <a:lstStyle/>
          <a:p>
            <a:pPr defTabSz="822325" eaLnBrk="0" hangingPunct="0">
              <a:spcBef>
                <a:spcPct val="50000"/>
              </a:spcBef>
              <a:defRPr/>
            </a:pPr>
            <a:endParaRPr lang="en-US" sz="2400" b="1" dirty="0">
              <a:solidFill>
                <a:srgbClr val="D3EAF8"/>
              </a:solidFill>
              <a:effectLst>
                <a:outerShdw blurRad="38100" dist="38100" dir="2700000" algn="tl">
                  <a:srgbClr val="C0C0C0"/>
                </a:outerShdw>
              </a:effectLst>
            </a:endParaRPr>
          </a:p>
          <a:p>
            <a:pPr defTabSz="822325" eaLnBrk="0" hangingPunct="0">
              <a:spcBef>
                <a:spcPct val="50000"/>
              </a:spcBef>
              <a:defRPr/>
            </a:pPr>
            <a:endParaRPr lang="en-US" sz="2400" b="1" dirty="0">
              <a:solidFill>
                <a:srgbClr val="D3EAF8"/>
              </a:solidFill>
              <a:effectLst>
                <a:outerShdw blurRad="38100" dist="38100" dir="2700000" algn="tl">
                  <a:srgbClr val="C0C0C0"/>
                </a:outerShdw>
              </a:effectLst>
            </a:endParaRPr>
          </a:p>
        </p:txBody>
      </p:sp>
      <p:sp>
        <p:nvSpPr>
          <p:cNvPr id="10252" name="Rectangle 13"/>
          <p:cNvSpPr>
            <a:spLocks noChangeArrowheads="1"/>
          </p:cNvSpPr>
          <p:nvPr/>
        </p:nvSpPr>
        <p:spPr bwMode="auto">
          <a:xfrm>
            <a:off x="1979612" y="3200400"/>
            <a:ext cx="2895600"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15888" tIns="57150" rIns="115888" bIns="57150">
            <a:spAutoFit/>
          </a:bodyPr>
          <a:lstStyle>
            <a:lvl1pPr defTabSz="1306513" eaLnBrk="0" hangingPunct="0">
              <a:defRPr>
                <a:solidFill>
                  <a:schemeClr val="tx1"/>
                </a:solidFill>
                <a:latin typeface="Arial" panose="020B0604020202020204" pitchFamily="34" charset="0"/>
                <a:cs typeface="Arial" panose="020B0604020202020204" pitchFamily="34" charset="0"/>
              </a:defRPr>
            </a:lvl1pPr>
            <a:lvl2pPr marL="742950" indent="-285750" defTabSz="1306513" eaLnBrk="0" hangingPunct="0">
              <a:defRPr>
                <a:solidFill>
                  <a:schemeClr val="tx1"/>
                </a:solidFill>
                <a:latin typeface="Arial" panose="020B0604020202020204" pitchFamily="34" charset="0"/>
                <a:cs typeface="Arial" panose="020B0604020202020204" pitchFamily="34" charset="0"/>
              </a:defRPr>
            </a:lvl2pPr>
            <a:lvl3pPr marL="1143000" indent="-228600" defTabSz="1306513" eaLnBrk="0" hangingPunct="0">
              <a:defRPr>
                <a:solidFill>
                  <a:schemeClr val="tx1"/>
                </a:solidFill>
                <a:latin typeface="Arial" panose="020B0604020202020204" pitchFamily="34" charset="0"/>
                <a:cs typeface="Arial" panose="020B0604020202020204" pitchFamily="34" charset="0"/>
              </a:defRPr>
            </a:lvl3pPr>
            <a:lvl4pPr marL="1600200" indent="-228600" defTabSz="1306513" eaLnBrk="0" hangingPunct="0">
              <a:defRPr>
                <a:solidFill>
                  <a:schemeClr val="tx1"/>
                </a:solidFill>
                <a:latin typeface="Arial" panose="020B0604020202020204" pitchFamily="34" charset="0"/>
                <a:cs typeface="Arial" panose="020B0604020202020204" pitchFamily="34" charset="0"/>
              </a:defRPr>
            </a:lvl4pPr>
            <a:lvl5pPr marL="2057400" indent="-228600" defTabSz="1306513" eaLnBrk="0" hangingPunct="0">
              <a:defRPr>
                <a:solidFill>
                  <a:schemeClr val="tx1"/>
                </a:solidFill>
                <a:latin typeface="Arial" panose="020B0604020202020204" pitchFamily="34" charset="0"/>
                <a:cs typeface="Arial" panose="020B0604020202020204" pitchFamily="34" charset="0"/>
              </a:defRPr>
            </a:lvl5pPr>
            <a:lvl6pPr marL="25146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b="1" dirty="0">
                <a:solidFill>
                  <a:srgbClr val="000000"/>
                </a:solidFill>
                <a:latin typeface="Courier New" panose="02070309020205020404" pitchFamily="49" charset="0"/>
              </a:rPr>
              <a:t>V$SESSION_EVENT</a:t>
            </a:r>
          </a:p>
          <a:p>
            <a:pPr>
              <a:lnSpc>
                <a:spcPct val="95000"/>
              </a:lnSpc>
              <a:buClr>
                <a:schemeClr val="accent1"/>
              </a:buClr>
              <a:buFontTx/>
              <a:buChar char="•"/>
            </a:pPr>
            <a:r>
              <a:rPr lang="en-US" altLang="en-US" b="1" dirty="0">
                <a:solidFill>
                  <a:srgbClr val="000000"/>
                </a:solidFill>
                <a:latin typeface="Courier New" panose="02070309020205020404" pitchFamily="49" charset="0"/>
              </a:rPr>
              <a:t> SID</a:t>
            </a:r>
          </a:p>
          <a:p>
            <a:pPr>
              <a:lnSpc>
                <a:spcPct val="95000"/>
              </a:lnSpc>
              <a:buClr>
                <a:schemeClr val="accent1"/>
              </a:buClr>
              <a:buFontTx/>
              <a:buChar char="•"/>
            </a:pPr>
            <a:r>
              <a:rPr lang="en-US" altLang="en-US" b="1" dirty="0">
                <a:solidFill>
                  <a:srgbClr val="000000"/>
                </a:solidFill>
                <a:latin typeface="Courier New" panose="02070309020205020404" pitchFamily="49" charset="0"/>
              </a:rPr>
              <a:t> EVENT</a:t>
            </a:r>
          </a:p>
          <a:p>
            <a:pPr>
              <a:lnSpc>
                <a:spcPct val="95000"/>
              </a:lnSpc>
              <a:buClr>
                <a:schemeClr val="accent1"/>
              </a:buClr>
              <a:buFontTx/>
              <a:buChar char="•"/>
            </a:pPr>
            <a:r>
              <a:rPr lang="en-US" altLang="en-US" b="1" dirty="0">
                <a:solidFill>
                  <a:srgbClr val="000000"/>
                </a:solidFill>
                <a:latin typeface="Courier New" panose="02070309020205020404" pitchFamily="49" charset="0"/>
              </a:rPr>
              <a:t> TOTAL_WAITS</a:t>
            </a:r>
          </a:p>
          <a:p>
            <a:pPr>
              <a:lnSpc>
                <a:spcPct val="95000"/>
              </a:lnSpc>
              <a:buClr>
                <a:schemeClr val="accent1"/>
              </a:buClr>
              <a:buFontTx/>
              <a:buChar char="•"/>
            </a:pPr>
            <a:r>
              <a:rPr lang="en-US" altLang="en-US" b="1" dirty="0">
                <a:solidFill>
                  <a:srgbClr val="000000"/>
                </a:solidFill>
                <a:latin typeface="Courier New" panose="02070309020205020404" pitchFamily="49" charset="0"/>
              </a:rPr>
              <a:t> TOTAL_TIMEOUTS</a:t>
            </a:r>
          </a:p>
          <a:p>
            <a:pPr>
              <a:lnSpc>
                <a:spcPct val="95000"/>
              </a:lnSpc>
              <a:buClr>
                <a:schemeClr val="accent1"/>
              </a:buClr>
              <a:buFontTx/>
              <a:buChar char="•"/>
            </a:pPr>
            <a:r>
              <a:rPr lang="en-US" altLang="en-US" b="1" dirty="0">
                <a:solidFill>
                  <a:srgbClr val="000000"/>
                </a:solidFill>
                <a:latin typeface="Courier New" panose="02070309020205020404" pitchFamily="49" charset="0"/>
              </a:rPr>
              <a:t> TIME_WAITED</a:t>
            </a:r>
          </a:p>
          <a:p>
            <a:pPr>
              <a:lnSpc>
                <a:spcPct val="95000"/>
              </a:lnSpc>
              <a:buClr>
                <a:schemeClr val="accent1"/>
              </a:buClr>
              <a:buFontTx/>
              <a:buChar char="•"/>
            </a:pPr>
            <a:r>
              <a:rPr lang="en-US" altLang="en-US" b="1" dirty="0">
                <a:solidFill>
                  <a:srgbClr val="000000"/>
                </a:solidFill>
                <a:latin typeface="Courier New" panose="02070309020205020404" pitchFamily="49" charset="0"/>
              </a:rPr>
              <a:t> AVERAGE_WAIT</a:t>
            </a:r>
          </a:p>
          <a:p>
            <a:pPr>
              <a:lnSpc>
                <a:spcPct val="95000"/>
              </a:lnSpc>
              <a:buClr>
                <a:schemeClr val="accent1"/>
              </a:buClr>
              <a:buFontTx/>
              <a:buChar char="•"/>
            </a:pPr>
            <a:r>
              <a:rPr lang="en-US" altLang="en-US" b="1" dirty="0">
                <a:solidFill>
                  <a:srgbClr val="000000"/>
                </a:solidFill>
                <a:latin typeface="Courier New" panose="02070309020205020404" pitchFamily="49" charset="0"/>
              </a:rPr>
              <a:t> MAX_WAIT</a:t>
            </a:r>
          </a:p>
          <a:p>
            <a:pPr>
              <a:lnSpc>
                <a:spcPct val="95000"/>
              </a:lnSpc>
              <a:buClr>
                <a:schemeClr val="accent1"/>
              </a:buClr>
              <a:buFontTx/>
              <a:buChar char="•"/>
            </a:pPr>
            <a:r>
              <a:rPr lang="en-US" altLang="en-US" b="1" dirty="0">
                <a:solidFill>
                  <a:srgbClr val="000000"/>
                </a:solidFill>
                <a:latin typeface="Courier New" panose="02070309020205020404" pitchFamily="49" charset="0"/>
              </a:rPr>
              <a:t> TIME_WAITED_MICRO</a:t>
            </a:r>
          </a:p>
          <a:p>
            <a:pPr>
              <a:lnSpc>
                <a:spcPct val="95000"/>
              </a:lnSpc>
              <a:buClr>
                <a:schemeClr val="accent1"/>
              </a:buClr>
              <a:buFontTx/>
              <a:buChar char="•"/>
            </a:pPr>
            <a:r>
              <a:rPr lang="en-US" altLang="en-US" b="1" dirty="0">
                <a:solidFill>
                  <a:srgbClr val="000000"/>
                </a:solidFill>
                <a:latin typeface="Courier New" panose="02070309020205020404" pitchFamily="49" charset="0"/>
              </a:rPr>
              <a:t> EVENT_ID</a:t>
            </a:r>
          </a:p>
          <a:p>
            <a:pPr>
              <a:lnSpc>
                <a:spcPct val="95000"/>
              </a:lnSpc>
              <a:buClr>
                <a:schemeClr val="accent1"/>
              </a:buClr>
              <a:buFontTx/>
              <a:buChar char="•"/>
            </a:pPr>
            <a:r>
              <a:rPr lang="en-US" altLang="en-US" b="1" dirty="0">
                <a:solidFill>
                  <a:srgbClr val="000000"/>
                </a:solidFill>
                <a:latin typeface="Courier New" panose="02070309020205020404" pitchFamily="49" charset="0"/>
              </a:rPr>
              <a:t> …</a:t>
            </a:r>
          </a:p>
        </p:txBody>
      </p:sp>
      <p:sp>
        <p:nvSpPr>
          <p:cNvPr id="10253" name="AutoShape 14"/>
          <p:cNvSpPr>
            <a:spLocks noChangeArrowheads="1"/>
          </p:cNvSpPr>
          <p:nvPr/>
        </p:nvSpPr>
        <p:spPr bwMode="blackWhite">
          <a:xfrm>
            <a:off x="5180012" y="3219450"/>
            <a:ext cx="1854200" cy="2876550"/>
          </a:xfrm>
          <a:prstGeom prst="roundRect">
            <a:avLst>
              <a:gd name="adj" fmla="val 12421"/>
            </a:avLst>
          </a:prstGeom>
          <a:solidFill>
            <a:srgbClr val="99CCFF"/>
          </a:solidFill>
          <a:ln w="28575">
            <a:solidFill>
              <a:schemeClr val="bg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0254" name="Rectangle 15"/>
          <p:cNvSpPr>
            <a:spLocks noChangeArrowheads="1"/>
          </p:cNvSpPr>
          <p:nvPr/>
        </p:nvSpPr>
        <p:spPr bwMode="auto">
          <a:xfrm>
            <a:off x="5170488" y="3314701"/>
            <a:ext cx="1990725"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15888" tIns="57150" rIns="115888" bIns="57150">
            <a:spAutoFit/>
          </a:bodyPr>
          <a:lstStyle>
            <a:lvl1pPr defTabSz="1306513" eaLnBrk="0" hangingPunct="0">
              <a:defRPr>
                <a:solidFill>
                  <a:schemeClr val="tx1"/>
                </a:solidFill>
                <a:latin typeface="Arial" panose="020B0604020202020204" pitchFamily="34" charset="0"/>
                <a:cs typeface="Arial" panose="020B0604020202020204" pitchFamily="34" charset="0"/>
              </a:defRPr>
            </a:lvl1pPr>
            <a:lvl2pPr marL="742950" indent="-285750" defTabSz="1306513" eaLnBrk="0" hangingPunct="0">
              <a:defRPr>
                <a:solidFill>
                  <a:schemeClr val="tx1"/>
                </a:solidFill>
                <a:latin typeface="Arial" panose="020B0604020202020204" pitchFamily="34" charset="0"/>
                <a:cs typeface="Arial" panose="020B0604020202020204" pitchFamily="34" charset="0"/>
              </a:defRPr>
            </a:lvl2pPr>
            <a:lvl3pPr marL="1143000" indent="-228600" defTabSz="1306513" eaLnBrk="0" hangingPunct="0">
              <a:defRPr>
                <a:solidFill>
                  <a:schemeClr val="tx1"/>
                </a:solidFill>
                <a:latin typeface="Arial" panose="020B0604020202020204" pitchFamily="34" charset="0"/>
                <a:cs typeface="Arial" panose="020B0604020202020204" pitchFamily="34" charset="0"/>
              </a:defRPr>
            </a:lvl3pPr>
            <a:lvl4pPr marL="1600200" indent="-228600" defTabSz="1306513" eaLnBrk="0" hangingPunct="0">
              <a:defRPr>
                <a:solidFill>
                  <a:schemeClr val="tx1"/>
                </a:solidFill>
                <a:latin typeface="Arial" panose="020B0604020202020204" pitchFamily="34" charset="0"/>
                <a:cs typeface="Arial" panose="020B0604020202020204" pitchFamily="34" charset="0"/>
              </a:defRPr>
            </a:lvl4pPr>
            <a:lvl5pPr marL="2057400" indent="-228600" defTabSz="1306513" eaLnBrk="0" hangingPunct="0">
              <a:defRPr>
                <a:solidFill>
                  <a:schemeClr val="tx1"/>
                </a:solidFill>
                <a:latin typeface="Arial" panose="020B0604020202020204" pitchFamily="34" charset="0"/>
                <a:cs typeface="Arial" panose="020B0604020202020204" pitchFamily="34" charset="0"/>
              </a:defRPr>
            </a:lvl5pPr>
            <a:lvl6pPr marL="25146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b="1" dirty="0">
                <a:solidFill>
                  <a:srgbClr val="000000"/>
                </a:solidFill>
                <a:latin typeface="Courier New" panose="02070309020205020404" pitchFamily="49" charset="0"/>
              </a:rPr>
              <a:t>V$EVENT_NAME</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EVENT#</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EVENT_ID</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NAME</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PARAMETER1</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PARAMETER2 </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PARAMETER3</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a:t>
            </a:r>
          </a:p>
        </p:txBody>
      </p:sp>
      <p:sp>
        <p:nvSpPr>
          <p:cNvPr id="10255" name="Freeform 16"/>
          <p:cNvSpPr>
            <a:spLocks/>
          </p:cNvSpPr>
          <p:nvPr/>
        </p:nvSpPr>
        <p:spPr bwMode="auto">
          <a:xfrm>
            <a:off x="4351338" y="1524001"/>
            <a:ext cx="752475" cy="334963"/>
          </a:xfrm>
          <a:custGeom>
            <a:avLst/>
            <a:gdLst>
              <a:gd name="T0" fmla="*/ 2147483647 w 471"/>
              <a:gd name="T1" fmla="*/ 2147483647 h 134"/>
              <a:gd name="T2" fmla="*/ 2147483647 w 471"/>
              <a:gd name="T3" fmla="*/ 2147483647 h 134"/>
              <a:gd name="T4" fmla="*/ 2147483647 w 471"/>
              <a:gd name="T5" fmla="*/ 0 h 134"/>
              <a:gd name="T6" fmla="*/ 0 w 471"/>
              <a:gd name="T7" fmla="*/ 0 h 134"/>
              <a:gd name="T8" fmla="*/ 0 60000 65536"/>
              <a:gd name="T9" fmla="*/ 0 60000 65536"/>
              <a:gd name="T10" fmla="*/ 0 60000 65536"/>
              <a:gd name="T11" fmla="*/ 0 60000 65536"/>
              <a:gd name="T12" fmla="*/ 0 w 471"/>
              <a:gd name="T13" fmla="*/ 0 h 134"/>
              <a:gd name="T14" fmla="*/ 471 w 471"/>
              <a:gd name="T15" fmla="*/ 134 h 134"/>
            </a:gdLst>
            <a:ahLst/>
            <a:cxnLst>
              <a:cxn ang="T8">
                <a:pos x="T0" y="T1"/>
              </a:cxn>
              <a:cxn ang="T9">
                <a:pos x="T2" y="T3"/>
              </a:cxn>
              <a:cxn ang="T10">
                <a:pos x="T4" y="T5"/>
              </a:cxn>
              <a:cxn ang="T11">
                <a:pos x="T6" y="T7"/>
              </a:cxn>
            </a:cxnLst>
            <a:rect l="T12" t="T13" r="T14" b="T15"/>
            <a:pathLst>
              <a:path w="471" h="134">
                <a:moveTo>
                  <a:pt x="470" y="133"/>
                </a:moveTo>
                <a:lnTo>
                  <a:pt x="249" y="133"/>
                </a:lnTo>
                <a:lnTo>
                  <a:pt x="249" y="0"/>
                </a:lnTo>
                <a:lnTo>
                  <a:pt x="0" y="0"/>
                </a:lnTo>
              </a:path>
            </a:pathLst>
          </a:custGeom>
          <a:noFill/>
          <a:ln w="28575" cap="rnd" cmpd="sng">
            <a:solidFill>
              <a:schemeClr val="tx1"/>
            </a:solidFill>
            <a:prstDash val="solid"/>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256" name="Freeform 18"/>
          <p:cNvSpPr>
            <a:spLocks/>
          </p:cNvSpPr>
          <p:nvPr/>
        </p:nvSpPr>
        <p:spPr bwMode="auto">
          <a:xfrm>
            <a:off x="3198812" y="1120775"/>
            <a:ext cx="4191000" cy="2514600"/>
          </a:xfrm>
          <a:custGeom>
            <a:avLst/>
            <a:gdLst>
              <a:gd name="T0" fmla="*/ 0 w 2688"/>
              <a:gd name="T1" fmla="*/ 2147483647 h 1824"/>
              <a:gd name="T2" fmla="*/ 2147483647 w 2688"/>
              <a:gd name="T3" fmla="*/ 2147483647 h 1824"/>
              <a:gd name="T4" fmla="*/ 2147483647 w 2688"/>
              <a:gd name="T5" fmla="*/ 0 h 1824"/>
              <a:gd name="T6" fmla="*/ 2147483647 w 2688"/>
              <a:gd name="T7" fmla="*/ 0 h 1824"/>
              <a:gd name="T8" fmla="*/ 2147483647 w 2688"/>
              <a:gd name="T9" fmla="*/ 2147483647 h 1824"/>
              <a:gd name="T10" fmla="*/ 2147483647 w 2688"/>
              <a:gd name="T11" fmla="*/ 2147483647 h 1824"/>
              <a:gd name="T12" fmla="*/ 0 60000 65536"/>
              <a:gd name="T13" fmla="*/ 0 60000 65536"/>
              <a:gd name="T14" fmla="*/ 0 60000 65536"/>
              <a:gd name="T15" fmla="*/ 0 60000 65536"/>
              <a:gd name="T16" fmla="*/ 0 60000 65536"/>
              <a:gd name="T17" fmla="*/ 0 60000 65536"/>
              <a:gd name="T18" fmla="*/ 0 w 2688"/>
              <a:gd name="T19" fmla="*/ 0 h 1824"/>
              <a:gd name="T20" fmla="*/ 2688 w 2688"/>
              <a:gd name="T21" fmla="*/ 1824 h 1824"/>
            </a:gdLst>
            <a:ahLst/>
            <a:cxnLst>
              <a:cxn ang="T12">
                <a:pos x="T0" y="T1"/>
              </a:cxn>
              <a:cxn ang="T13">
                <a:pos x="T2" y="T3"/>
              </a:cxn>
              <a:cxn ang="T14">
                <a:pos x="T4" y="T5"/>
              </a:cxn>
              <a:cxn ang="T15">
                <a:pos x="T6" y="T7"/>
              </a:cxn>
              <a:cxn ang="T16">
                <a:pos x="T8" y="T9"/>
              </a:cxn>
              <a:cxn ang="T17">
                <a:pos x="T10" y="T11"/>
              </a:cxn>
            </a:cxnLst>
            <a:rect l="T18" t="T19" r="T20" b="T21"/>
            <a:pathLst>
              <a:path w="2688" h="1824">
                <a:moveTo>
                  <a:pt x="0" y="1824"/>
                </a:moveTo>
                <a:lnTo>
                  <a:pt x="1104" y="1824"/>
                </a:lnTo>
                <a:lnTo>
                  <a:pt x="1104" y="0"/>
                </a:lnTo>
                <a:lnTo>
                  <a:pt x="2448" y="0"/>
                </a:lnTo>
                <a:lnTo>
                  <a:pt x="2448" y="384"/>
                </a:lnTo>
                <a:lnTo>
                  <a:pt x="2688" y="384"/>
                </a:lnTo>
              </a:path>
            </a:pathLst>
          </a:custGeom>
          <a:noFill/>
          <a:ln w="28575" cap="flat" cmpd="sng">
            <a:solidFill>
              <a:schemeClr val="tx1"/>
            </a:solidFill>
            <a:prstDash val="solid"/>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257" name="Freeform 19"/>
          <p:cNvSpPr>
            <a:spLocks/>
          </p:cNvSpPr>
          <p:nvPr/>
        </p:nvSpPr>
        <p:spPr bwMode="auto">
          <a:xfrm>
            <a:off x="3808412" y="4038600"/>
            <a:ext cx="1420811" cy="1676400"/>
          </a:xfrm>
          <a:custGeom>
            <a:avLst/>
            <a:gdLst>
              <a:gd name="T0" fmla="*/ 0 w 960"/>
              <a:gd name="T1" fmla="*/ 2147483647 h 1344"/>
              <a:gd name="T2" fmla="*/ 2147483647 w 960"/>
              <a:gd name="T3" fmla="*/ 2147483647 h 1344"/>
              <a:gd name="T4" fmla="*/ 2147483647 w 960"/>
              <a:gd name="T5" fmla="*/ 0 h 1344"/>
              <a:gd name="T6" fmla="*/ 2147483647 w 960"/>
              <a:gd name="T7" fmla="*/ 0 h 1344"/>
              <a:gd name="T8" fmla="*/ 0 60000 65536"/>
              <a:gd name="T9" fmla="*/ 0 60000 65536"/>
              <a:gd name="T10" fmla="*/ 0 60000 65536"/>
              <a:gd name="T11" fmla="*/ 0 60000 65536"/>
              <a:gd name="T12" fmla="*/ 0 w 960"/>
              <a:gd name="T13" fmla="*/ 0 h 1344"/>
              <a:gd name="T14" fmla="*/ 960 w 960"/>
              <a:gd name="T15" fmla="*/ 1344 h 1344"/>
            </a:gdLst>
            <a:ahLst/>
            <a:cxnLst>
              <a:cxn ang="T8">
                <a:pos x="T0" y="T1"/>
              </a:cxn>
              <a:cxn ang="T9">
                <a:pos x="T2" y="T3"/>
              </a:cxn>
              <a:cxn ang="T10">
                <a:pos x="T4" y="T5"/>
              </a:cxn>
              <a:cxn ang="T11">
                <a:pos x="T6" y="T7"/>
              </a:cxn>
            </a:cxnLst>
            <a:rect l="T12" t="T13" r="T14" b="T15"/>
            <a:pathLst>
              <a:path w="960" h="1344">
                <a:moveTo>
                  <a:pt x="0" y="1344"/>
                </a:moveTo>
                <a:lnTo>
                  <a:pt x="816" y="1344"/>
                </a:lnTo>
                <a:lnTo>
                  <a:pt x="816" y="0"/>
                </a:lnTo>
                <a:lnTo>
                  <a:pt x="960" y="0"/>
                </a:lnTo>
              </a:path>
            </a:pathLst>
          </a:custGeom>
          <a:noFill/>
          <a:ln w="28575" cap="flat" cmpd="sng">
            <a:solidFill>
              <a:schemeClr val="tx1"/>
            </a:solidFill>
            <a:prstDash val="solid"/>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258" name="Freeform 20"/>
          <p:cNvSpPr>
            <a:spLocks/>
          </p:cNvSpPr>
          <p:nvPr/>
        </p:nvSpPr>
        <p:spPr bwMode="auto">
          <a:xfrm>
            <a:off x="6456361" y="2362200"/>
            <a:ext cx="967317" cy="1371600"/>
          </a:xfrm>
          <a:custGeom>
            <a:avLst/>
            <a:gdLst>
              <a:gd name="T0" fmla="*/ 0 w 768"/>
              <a:gd name="T1" fmla="*/ 2147483647 h 384"/>
              <a:gd name="T2" fmla="*/ 2147483647 w 768"/>
              <a:gd name="T3" fmla="*/ 2147483647 h 384"/>
              <a:gd name="T4" fmla="*/ 2147483647 w 768"/>
              <a:gd name="T5" fmla="*/ 0 h 384"/>
              <a:gd name="T6" fmla="*/ 2147483647 w 768"/>
              <a:gd name="T7" fmla="*/ 0 h 384"/>
              <a:gd name="T8" fmla="*/ 0 60000 65536"/>
              <a:gd name="T9" fmla="*/ 0 60000 65536"/>
              <a:gd name="T10" fmla="*/ 0 60000 65536"/>
              <a:gd name="T11" fmla="*/ 0 60000 65536"/>
              <a:gd name="T12" fmla="*/ 0 w 768"/>
              <a:gd name="T13" fmla="*/ 0 h 384"/>
              <a:gd name="T14" fmla="*/ 768 w 768"/>
              <a:gd name="T15" fmla="*/ 384 h 384"/>
            </a:gdLst>
            <a:ahLst/>
            <a:cxnLst>
              <a:cxn ang="T8">
                <a:pos x="T0" y="T1"/>
              </a:cxn>
              <a:cxn ang="T9">
                <a:pos x="T2" y="T3"/>
              </a:cxn>
              <a:cxn ang="T10">
                <a:pos x="T4" y="T5"/>
              </a:cxn>
              <a:cxn ang="T11">
                <a:pos x="T6" y="T7"/>
              </a:cxn>
            </a:cxnLst>
            <a:rect l="T12" t="T13" r="T14" b="T15"/>
            <a:pathLst>
              <a:path w="768" h="384">
                <a:moveTo>
                  <a:pt x="0" y="384"/>
                </a:moveTo>
                <a:lnTo>
                  <a:pt x="624" y="384"/>
                </a:lnTo>
                <a:lnTo>
                  <a:pt x="624" y="0"/>
                </a:lnTo>
                <a:lnTo>
                  <a:pt x="768" y="0"/>
                </a:lnTo>
              </a:path>
            </a:pathLst>
          </a:custGeom>
          <a:noFill/>
          <a:ln w="28575" cap="flat" cmpd="sng">
            <a:solidFill>
              <a:schemeClr val="tx1"/>
            </a:solidFill>
            <a:prstDash val="solid"/>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259" name="Freeform 16"/>
          <p:cNvSpPr>
            <a:spLocks/>
          </p:cNvSpPr>
          <p:nvPr/>
        </p:nvSpPr>
        <p:spPr bwMode="auto">
          <a:xfrm>
            <a:off x="5807076" y="1600200"/>
            <a:ext cx="1590675" cy="152400"/>
          </a:xfrm>
          <a:custGeom>
            <a:avLst/>
            <a:gdLst>
              <a:gd name="T0" fmla="*/ 2147483647 w 471"/>
              <a:gd name="T1" fmla="*/ 2147483647 h 134"/>
              <a:gd name="T2" fmla="*/ 2147483647 w 471"/>
              <a:gd name="T3" fmla="*/ 2147483647 h 134"/>
              <a:gd name="T4" fmla="*/ 2147483647 w 471"/>
              <a:gd name="T5" fmla="*/ 0 h 134"/>
              <a:gd name="T6" fmla="*/ 0 w 471"/>
              <a:gd name="T7" fmla="*/ 0 h 134"/>
              <a:gd name="T8" fmla="*/ 0 60000 65536"/>
              <a:gd name="T9" fmla="*/ 0 60000 65536"/>
              <a:gd name="T10" fmla="*/ 0 60000 65536"/>
              <a:gd name="T11" fmla="*/ 0 60000 65536"/>
              <a:gd name="T12" fmla="*/ 0 w 471"/>
              <a:gd name="T13" fmla="*/ 0 h 134"/>
              <a:gd name="T14" fmla="*/ 471 w 471"/>
              <a:gd name="T15" fmla="*/ 134 h 134"/>
            </a:gdLst>
            <a:ahLst/>
            <a:cxnLst>
              <a:cxn ang="T8">
                <a:pos x="T0" y="T1"/>
              </a:cxn>
              <a:cxn ang="T9">
                <a:pos x="T2" y="T3"/>
              </a:cxn>
              <a:cxn ang="T10">
                <a:pos x="T4" y="T5"/>
              </a:cxn>
              <a:cxn ang="T11">
                <a:pos x="T6" y="T7"/>
              </a:cxn>
            </a:cxnLst>
            <a:rect l="T12" t="T13" r="T14" b="T15"/>
            <a:pathLst>
              <a:path w="471" h="134">
                <a:moveTo>
                  <a:pt x="470" y="133"/>
                </a:moveTo>
                <a:lnTo>
                  <a:pt x="249" y="133"/>
                </a:lnTo>
                <a:lnTo>
                  <a:pt x="249" y="0"/>
                </a:lnTo>
                <a:lnTo>
                  <a:pt x="0" y="0"/>
                </a:lnTo>
              </a:path>
            </a:pathLst>
          </a:custGeom>
          <a:noFill/>
          <a:ln w="28575" cap="rnd" cmpd="sng">
            <a:solidFill>
              <a:schemeClr val="tx1"/>
            </a:solidFill>
            <a:prstDash val="solid"/>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260" name="Freeform 16"/>
          <p:cNvSpPr>
            <a:spLocks/>
          </p:cNvSpPr>
          <p:nvPr/>
        </p:nvSpPr>
        <p:spPr bwMode="auto">
          <a:xfrm>
            <a:off x="3427412" y="3886200"/>
            <a:ext cx="1828800" cy="381000"/>
          </a:xfrm>
          <a:custGeom>
            <a:avLst/>
            <a:gdLst>
              <a:gd name="T0" fmla="*/ 2147483647 w 471"/>
              <a:gd name="T1" fmla="*/ 2147483647 h 134"/>
              <a:gd name="T2" fmla="*/ 2147483647 w 471"/>
              <a:gd name="T3" fmla="*/ 2147483647 h 134"/>
              <a:gd name="T4" fmla="*/ 2147483647 w 471"/>
              <a:gd name="T5" fmla="*/ 0 h 134"/>
              <a:gd name="T6" fmla="*/ 0 w 471"/>
              <a:gd name="T7" fmla="*/ 0 h 134"/>
              <a:gd name="T8" fmla="*/ 0 60000 65536"/>
              <a:gd name="T9" fmla="*/ 0 60000 65536"/>
              <a:gd name="T10" fmla="*/ 0 60000 65536"/>
              <a:gd name="T11" fmla="*/ 0 60000 65536"/>
              <a:gd name="T12" fmla="*/ 0 w 471"/>
              <a:gd name="T13" fmla="*/ 0 h 134"/>
              <a:gd name="T14" fmla="*/ 471 w 471"/>
              <a:gd name="T15" fmla="*/ 134 h 134"/>
            </a:gdLst>
            <a:ahLst/>
            <a:cxnLst>
              <a:cxn ang="T8">
                <a:pos x="T0" y="T1"/>
              </a:cxn>
              <a:cxn ang="T9">
                <a:pos x="T2" y="T3"/>
              </a:cxn>
              <a:cxn ang="T10">
                <a:pos x="T4" y="T5"/>
              </a:cxn>
              <a:cxn ang="T11">
                <a:pos x="T6" y="T7"/>
              </a:cxn>
            </a:cxnLst>
            <a:rect l="T12" t="T13" r="T14" b="T15"/>
            <a:pathLst>
              <a:path w="471" h="134">
                <a:moveTo>
                  <a:pt x="470" y="133"/>
                </a:moveTo>
                <a:lnTo>
                  <a:pt x="249" y="133"/>
                </a:lnTo>
                <a:lnTo>
                  <a:pt x="249" y="0"/>
                </a:lnTo>
                <a:lnTo>
                  <a:pt x="0" y="0"/>
                </a:lnTo>
              </a:path>
            </a:pathLst>
          </a:custGeom>
          <a:noFill/>
          <a:ln w="28575" cap="rnd" cmpd="sng">
            <a:solidFill>
              <a:schemeClr val="tx1"/>
            </a:solidFill>
            <a:prstDash val="solid"/>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Tree>
    <p:custDataLst>
      <p:tags r:id="rId1"/>
    </p:custDataLst>
    <p:extLst>
      <p:ext uri="{BB962C8B-B14F-4D97-AF65-F5344CB8AC3E}">
        <p14:creationId xmlns:p14="http://schemas.microsoft.com/office/powerpoint/2010/main" val="32203801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578993" y="1066800"/>
            <a:ext cx="9030839" cy="4644083"/>
            <a:chOff x="830654" y="1268641"/>
            <a:chExt cx="7482693" cy="3021738"/>
          </a:xfrm>
        </p:grpSpPr>
        <p:sp>
          <p:nvSpPr>
            <p:cNvPr id="13" name="Freeform 12"/>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4" name="Rounded Rectangle 13"/>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1266" name="Rectangle 2"/>
          <p:cNvSpPr>
            <a:spLocks noGrp="1" noChangeArrowheads="1"/>
          </p:cNvSpPr>
          <p:nvPr>
            <p:ph type="title"/>
          </p:nvPr>
        </p:nvSpPr>
        <p:spPr/>
        <p:txBody>
          <a:bodyPr>
            <a:normAutofit fontScale="90000"/>
          </a:bodyPr>
          <a:lstStyle/>
          <a:p>
            <a:pPr eaLnBrk="1" hangingPunct="1"/>
            <a:r>
              <a:rPr lang="en-US" altLang="en-US" dirty="0"/>
              <a:t>Monitoring </a:t>
            </a:r>
            <a:r>
              <a:rPr lang="en-US" altLang="en-US" dirty="0" smtClean="0"/>
              <a:t>Services</a:t>
            </a:r>
            <a:br>
              <a:rPr lang="en-US" altLang="en-US" dirty="0" smtClean="0"/>
            </a:br>
            <a:r>
              <a:rPr lang="en-US" altLang="en-US" dirty="0"/>
              <a:t/>
            </a:r>
            <a:br>
              <a:rPr lang="en-US" altLang="en-US" dirty="0"/>
            </a:br>
            <a:endParaRPr lang="en-US" altLang="en-US" dirty="0"/>
          </a:p>
        </p:txBody>
      </p:sp>
      <p:sp>
        <p:nvSpPr>
          <p:cNvPr id="11267" name="Rectangle 13"/>
          <p:cNvSpPr>
            <a:spLocks noChangeArrowheads="1"/>
          </p:cNvSpPr>
          <p:nvPr/>
        </p:nvSpPr>
        <p:spPr bwMode="auto">
          <a:xfrm>
            <a:off x="5286375" y="4531371"/>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68" name="Rectangle 14"/>
          <p:cNvSpPr>
            <a:spLocks noChangeArrowheads="1"/>
          </p:cNvSpPr>
          <p:nvPr/>
        </p:nvSpPr>
        <p:spPr bwMode="auto">
          <a:xfrm>
            <a:off x="5946775" y="4544071"/>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nvGrpSpPr>
          <p:cNvPr id="2" name="Group 1"/>
          <p:cNvGrpSpPr/>
          <p:nvPr/>
        </p:nvGrpSpPr>
        <p:grpSpPr>
          <a:xfrm>
            <a:off x="2436812" y="1367483"/>
            <a:ext cx="7315200" cy="3986252"/>
            <a:chOff x="2436812" y="1524000"/>
            <a:chExt cx="7315200" cy="3986252"/>
          </a:xfrm>
        </p:grpSpPr>
        <p:sp>
          <p:nvSpPr>
            <p:cNvPr id="22" name="Rectangle 11"/>
            <p:cNvSpPr>
              <a:spLocks noChangeArrowheads="1"/>
            </p:cNvSpPr>
            <p:nvPr/>
          </p:nvSpPr>
          <p:spPr bwMode="blackWhite">
            <a:xfrm>
              <a:off x="7313612" y="1590675"/>
              <a:ext cx="2438400" cy="25146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8575">
              <a:solidFill>
                <a:schemeClr val="tx1"/>
              </a:solidFill>
              <a:miter lim="800000"/>
              <a:headEnd/>
              <a:tailEnd/>
            </a:ln>
          </p:spPr>
          <p:txBody>
            <a:bodyPr lIns="46038" tIns="46038" rIns="46038" bIns="46038" anchor="b"/>
            <a:lstStyle/>
            <a:p>
              <a:pPr algn="ctr" defTabSz="822325" eaLnBrk="0" hangingPunct="0">
                <a:defRPr/>
              </a:pPr>
              <a:r>
                <a:rPr lang="en-US" dirty="0">
                  <a:solidFill>
                    <a:srgbClr val="000000"/>
                  </a:solidFill>
                  <a:latin typeface="+mn-lt"/>
                  <a:cs typeface="Courier New" pitchFamily="49" charset="0"/>
                </a:rPr>
                <a:t>Service</a:t>
              </a:r>
            </a:p>
          </p:txBody>
        </p:sp>
        <p:sp>
          <p:nvSpPr>
            <p:cNvPr id="11269" name="Rectangle 11"/>
            <p:cNvSpPr>
              <a:spLocks noChangeArrowheads="1"/>
            </p:cNvSpPr>
            <p:nvPr/>
          </p:nvSpPr>
          <p:spPr bwMode="blackWhite">
            <a:xfrm>
              <a:off x="2436812" y="2990850"/>
              <a:ext cx="3962400" cy="609600"/>
            </a:xfrm>
            <a:prstGeom prst="rect">
              <a:avLst/>
            </a:prstGeom>
            <a:solidFill>
              <a:srgbClr val="FFFFFF"/>
            </a:solidFill>
            <a:ln w="28575">
              <a:solidFill>
                <a:schemeClr val="tx1"/>
              </a:solidFill>
              <a:miter lim="800000"/>
              <a:headEnd/>
              <a:tailEnd/>
            </a:ln>
            <a:extLst/>
          </p:spPr>
          <p:txBody>
            <a:bodyPr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b="1" dirty="0">
                  <a:latin typeface="Courier New" panose="02070309020205020404" pitchFamily="49" charset="0"/>
                  <a:cs typeface="Courier New" panose="02070309020205020404" pitchFamily="49" charset="0"/>
                </a:rPr>
                <a:t>DBMS_SERVICE.CREATE_SERVICE</a:t>
              </a:r>
            </a:p>
          </p:txBody>
        </p:sp>
        <p:pic>
          <p:nvPicPr>
            <p:cNvPr id="11270" name="Picture 16" descr="Package_cnt204264.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79862" y="1524000"/>
              <a:ext cx="8763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AutoShape 14"/>
            <p:cNvSpPr>
              <a:spLocks noChangeArrowheads="1"/>
            </p:cNvSpPr>
            <p:nvPr/>
          </p:nvSpPr>
          <p:spPr bwMode="blackWhite">
            <a:xfrm>
              <a:off x="4494212" y="4376698"/>
              <a:ext cx="3352800" cy="1133554"/>
            </a:xfrm>
            <a:prstGeom prst="roundRect">
              <a:avLst>
                <a:gd name="adj" fmla="val 12421"/>
              </a:avLst>
            </a:prstGeom>
            <a:solidFill>
              <a:srgbClr val="99CCFF"/>
            </a:solidFill>
            <a:ln w="28575">
              <a:solidFill>
                <a:schemeClr val="bg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solidFill>
                  <a:srgbClr val="000000"/>
                </a:solidFill>
              </a:endParaRPr>
            </a:p>
          </p:txBody>
        </p:sp>
        <p:sp>
          <p:nvSpPr>
            <p:cNvPr id="11272" name="Rectangle 15"/>
            <p:cNvSpPr>
              <a:spLocks noChangeArrowheads="1"/>
            </p:cNvSpPr>
            <p:nvPr/>
          </p:nvSpPr>
          <p:spPr bwMode="auto">
            <a:xfrm>
              <a:off x="4679950" y="4575969"/>
              <a:ext cx="2981325"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15888" tIns="57150" rIns="115888" bIns="57150">
              <a:spAutoFit/>
            </a:bodyPr>
            <a:lstStyle>
              <a:lvl1pPr defTabSz="1306513" eaLnBrk="0" hangingPunct="0">
                <a:defRPr>
                  <a:solidFill>
                    <a:schemeClr val="tx1"/>
                  </a:solidFill>
                  <a:latin typeface="Arial" panose="020B0604020202020204" pitchFamily="34" charset="0"/>
                  <a:cs typeface="Arial" panose="020B0604020202020204" pitchFamily="34" charset="0"/>
                </a:defRPr>
              </a:lvl1pPr>
              <a:lvl2pPr marL="742950" indent="-285750" defTabSz="1306513" eaLnBrk="0" hangingPunct="0">
                <a:defRPr>
                  <a:solidFill>
                    <a:schemeClr val="tx1"/>
                  </a:solidFill>
                  <a:latin typeface="Arial" panose="020B0604020202020204" pitchFamily="34" charset="0"/>
                  <a:cs typeface="Arial" panose="020B0604020202020204" pitchFamily="34" charset="0"/>
                </a:defRPr>
              </a:lvl2pPr>
              <a:lvl3pPr marL="1143000" indent="-228600" defTabSz="1306513" eaLnBrk="0" hangingPunct="0">
                <a:defRPr>
                  <a:solidFill>
                    <a:schemeClr val="tx1"/>
                  </a:solidFill>
                  <a:latin typeface="Arial" panose="020B0604020202020204" pitchFamily="34" charset="0"/>
                  <a:cs typeface="Arial" panose="020B0604020202020204" pitchFamily="34" charset="0"/>
                </a:defRPr>
              </a:lvl3pPr>
              <a:lvl4pPr marL="1600200" indent="-228600" defTabSz="1306513" eaLnBrk="0" hangingPunct="0">
                <a:defRPr>
                  <a:solidFill>
                    <a:schemeClr val="tx1"/>
                  </a:solidFill>
                  <a:latin typeface="Arial" panose="020B0604020202020204" pitchFamily="34" charset="0"/>
                  <a:cs typeface="Arial" panose="020B0604020202020204" pitchFamily="34" charset="0"/>
                </a:defRPr>
              </a:lvl4pPr>
              <a:lvl5pPr marL="2057400" indent="-228600" defTabSz="1306513" eaLnBrk="0" hangingPunct="0">
                <a:defRPr>
                  <a:solidFill>
                    <a:schemeClr val="tx1"/>
                  </a:solidFill>
                  <a:latin typeface="Arial" panose="020B0604020202020204" pitchFamily="34" charset="0"/>
                  <a:cs typeface="Arial" panose="020B0604020202020204" pitchFamily="34" charset="0"/>
                </a:defRPr>
              </a:lvl5pPr>
              <a:lvl6pPr marL="25146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b="1" dirty="0">
                  <a:solidFill>
                    <a:srgbClr val="000000"/>
                  </a:solidFill>
                  <a:latin typeface="Courier New" panose="02070309020205020404" pitchFamily="49" charset="0"/>
                </a:rPr>
                <a:t>V$SERVICE_WAIT_CLASS</a:t>
              </a:r>
            </a:p>
            <a:p>
              <a:pPr>
                <a:lnSpc>
                  <a:spcPct val="85000"/>
                </a:lnSpc>
                <a:spcBef>
                  <a:spcPct val="50000"/>
                </a:spcBef>
              </a:pPr>
              <a:r>
                <a:rPr lang="en-US" altLang="en-US" b="1" dirty="0">
                  <a:solidFill>
                    <a:srgbClr val="000000"/>
                  </a:solidFill>
                  <a:latin typeface="Courier New" panose="02070309020205020404" pitchFamily="49" charset="0"/>
                  <a:cs typeface="Courier New" panose="02070309020205020404" pitchFamily="49" charset="0"/>
                </a:rPr>
                <a:t>V$SERVICE_EVENT</a:t>
              </a:r>
            </a:p>
          </p:txBody>
        </p:sp>
        <p:pic>
          <p:nvPicPr>
            <p:cNvPr id="11273" name="Picture 20" descr="Screens_multiple_cnt2427997.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08454" y="1990725"/>
              <a:ext cx="1848716"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Line 53"/>
            <p:cNvSpPr>
              <a:spLocks noChangeShapeType="1"/>
            </p:cNvSpPr>
            <p:nvPr/>
          </p:nvSpPr>
          <p:spPr bwMode="auto">
            <a:xfrm>
              <a:off x="6484938" y="3295650"/>
              <a:ext cx="752475" cy="0"/>
            </a:xfrm>
            <a:prstGeom prst="line">
              <a:avLst/>
            </a:prstGeom>
            <a:noFill/>
            <a:ln w="28575" cap="rnd">
              <a:solidFill>
                <a:schemeClr val="accent4"/>
              </a:solidFill>
              <a:round/>
              <a:headEnd type="none" w="sm" len="sm"/>
              <a:tailEnd type="triangle" w="lg" len="lg"/>
            </a:ln>
          </p:spPr>
          <p:txBody>
            <a:bodyPr/>
            <a:lstStyle/>
            <a:p>
              <a:pPr>
                <a:defRPr/>
              </a:pPr>
              <a:endParaRPr lang="en-US" dirty="0">
                <a:latin typeface="Arial" charset="0"/>
                <a:cs typeface="Arial" charset="0"/>
              </a:endParaRPr>
            </a:p>
          </p:txBody>
        </p:sp>
      </p:grpSp>
    </p:spTree>
    <p:custDataLst>
      <p:tags r:id="rId1"/>
    </p:custDataLst>
    <p:extLst>
      <p:ext uri="{BB962C8B-B14F-4D97-AF65-F5344CB8AC3E}">
        <p14:creationId xmlns:p14="http://schemas.microsoft.com/office/powerpoint/2010/main" val="883927324"/>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578993" y="911309"/>
            <a:ext cx="9030839" cy="5108491"/>
            <a:chOff x="830654" y="1268641"/>
            <a:chExt cx="7482693" cy="3021738"/>
          </a:xfrm>
        </p:grpSpPr>
        <p:sp>
          <p:nvSpPr>
            <p:cNvPr id="17" name="Freeform 16"/>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8" name="Rounded Rectangle 1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4339" name="Rectangle 2"/>
          <p:cNvSpPr>
            <a:spLocks noGrp="1" noChangeArrowheads="1"/>
          </p:cNvSpPr>
          <p:nvPr>
            <p:ph type="title"/>
          </p:nvPr>
        </p:nvSpPr>
        <p:spPr/>
        <p:txBody>
          <a:bodyPr>
            <a:normAutofit fontScale="90000"/>
          </a:bodyPr>
          <a:lstStyle/>
          <a:p>
            <a:pPr eaLnBrk="1" hangingPunct="1"/>
            <a:r>
              <a:rPr lang="en-US" altLang="en-US" dirty="0"/>
              <a:t>Performance Tuning </a:t>
            </a:r>
            <a:r>
              <a:rPr lang="en-US" altLang="en-US" dirty="0" smtClean="0"/>
              <a:t>Methodology</a:t>
            </a:r>
            <a:br>
              <a:rPr lang="en-US" altLang="en-US" dirty="0" smtClean="0"/>
            </a:br>
            <a:r>
              <a:rPr lang="en-US" altLang="en-US" dirty="0"/>
              <a:t/>
            </a:r>
            <a:br>
              <a:rPr lang="en-US" altLang="en-US" dirty="0"/>
            </a:br>
            <a:endParaRPr lang="en-US" altLang="en-US" dirty="0"/>
          </a:p>
        </p:txBody>
      </p:sp>
      <p:sp>
        <p:nvSpPr>
          <p:cNvPr id="14340" name="Rectangle 13"/>
          <p:cNvSpPr>
            <a:spLocks noChangeArrowheads="1"/>
          </p:cNvSpPr>
          <p:nvPr/>
        </p:nvSpPr>
        <p:spPr bwMode="auto">
          <a:xfrm>
            <a:off x="5286375" y="4687888"/>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4341" name="Rectangle 14"/>
          <p:cNvSpPr>
            <a:spLocks noChangeArrowheads="1"/>
          </p:cNvSpPr>
          <p:nvPr/>
        </p:nvSpPr>
        <p:spPr bwMode="auto">
          <a:xfrm>
            <a:off x="5946775" y="4700588"/>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nvGrpSpPr>
          <p:cNvPr id="14342" name="Group 72"/>
          <p:cNvGrpSpPr>
            <a:grpSpLocks/>
          </p:cNvGrpSpPr>
          <p:nvPr/>
        </p:nvGrpSpPr>
        <p:grpSpPr bwMode="auto">
          <a:xfrm>
            <a:off x="5093625" y="1275761"/>
            <a:ext cx="1142738" cy="1259505"/>
            <a:chOff x="6444208" y="1196752"/>
            <a:chExt cx="1763479" cy="1872208"/>
          </a:xfrm>
        </p:grpSpPr>
        <p:pic>
          <p:nvPicPr>
            <p:cNvPr id="14350" name="Picture 10" descr="server-02.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4208" y="1196752"/>
              <a:ext cx="1335274" cy="1700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11" descr="server01.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92280" y="1340768"/>
              <a:ext cx="1115407"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43" name="Rectangle 11"/>
          <p:cNvSpPr>
            <a:spLocks noChangeArrowheads="1"/>
          </p:cNvSpPr>
          <p:nvPr/>
        </p:nvSpPr>
        <p:spPr bwMode="blackWhite">
          <a:xfrm>
            <a:off x="6497637" y="1600713"/>
            <a:ext cx="3559175" cy="609600"/>
          </a:xfrm>
          <a:prstGeom prst="rect">
            <a:avLst/>
          </a:prstGeom>
          <a:solidFill>
            <a:schemeClr val="bg1"/>
          </a:solidFill>
          <a:ln w="28575">
            <a:solidFill>
              <a:schemeClr val="tx1"/>
            </a:solidFill>
            <a:miter lim="800000"/>
            <a:headEnd/>
            <a:tailEnd/>
          </a:ln>
          <a:extLst/>
        </p:spPr>
        <p:txBody>
          <a:bodyPr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solidFill>
                  <a:srgbClr val="000000"/>
                </a:solidFill>
              </a:rPr>
              <a:t>System Health and OS Statistics</a:t>
            </a:r>
          </a:p>
        </p:txBody>
      </p:sp>
      <p:sp>
        <p:nvSpPr>
          <p:cNvPr id="14345" name="Rectangle 11"/>
          <p:cNvSpPr>
            <a:spLocks noChangeArrowheads="1"/>
          </p:cNvSpPr>
          <p:nvPr/>
        </p:nvSpPr>
        <p:spPr bwMode="blackWhite">
          <a:xfrm>
            <a:off x="3904541" y="2774907"/>
            <a:ext cx="2941467" cy="1219200"/>
          </a:xfrm>
          <a:prstGeom prst="rect">
            <a:avLst/>
          </a:prstGeom>
          <a:solidFill>
            <a:schemeClr val="bg1"/>
          </a:solidFill>
          <a:ln w="28575">
            <a:solidFill>
              <a:schemeClr val="tx1"/>
            </a:solidFill>
            <a:miter lim="800000"/>
            <a:headEnd/>
            <a:tailEnd/>
          </a:ln>
          <a:extLst/>
        </p:spPr>
        <p:txBody>
          <a:bodyPr lIns="46038" tIns="46038" rIns="46038" bIns="46038" anchor="ctr"/>
          <a:lstStyle/>
          <a:p>
            <a:pPr algn="ctr" defTabSz="822325" eaLnBrk="0" hangingPunct="0"/>
            <a:r>
              <a:rPr lang="en-US" altLang="en-US" dirty="0">
                <a:solidFill>
                  <a:srgbClr val="000000"/>
                </a:solidFill>
                <a:latin typeface="Arial" panose="020B0604020202020204" pitchFamily="34" charset="0"/>
                <a:cs typeface="Arial" panose="020B0604020202020204" pitchFamily="34" charset="0"/>
              </a:rPr>
              <a:t>Top Down Approach:</a:t>
            </a:r>
          </a:p>
          <a:p>
            <a:pPr algn="ctr" defTabSz="822325" eaLnBrk="0" hangingPunct="0"/>
            <a:r>
              <a:rPr lang="en-US" altLang="en-US" dirty="0">
                <a:solidFill>
                  <a:srgbClr val="000000"/>
                </a:solidFill>
                <a:latin typeface="Arial" panose="020B0604020202020204" pitchFamily="34" charset="0"/>
                <a:cs typeface="Arial" panose="020B0604020202020204" pitchFamily="34" charset="0"/>
              </a:rPr>
              <a:t>Design</a:t>
            </a:r>
          </a:p>
          <a:p>
            <a:pPr algn="ctr" defTabSz="822325" eaLnBrk="0" hangingPunct="0"/>
            <a:r>
              <a:rPr lang="en-US" altLang="en-US" dirty="0">
                <a:solidFill>
                  <a:srgbClr val="000000"/>
                </a:solidFill>
                <a:latin typeface="Arial" panose="020B0604020202020204" pitchFamily="34" charset="0"/>
                <a:cs typeface="Arial" panose="020B0604020202020204" pitchFamily="34" charset="0"/>
              </a:rPr>
              <a:t>Application</a:t>
            </a:r>
          </a:p>
          <a:p>
            <a:pPr algn="ctr" defTabSz="822325" eaLnBrk="0" hangingPunct="0"/>
            <a:r>
              <a:rPr lang="en-US" altLang="en-US" dirty="0">
                <a:solidFill>
                  <a:srgbClr val="000000"/>
                </a:solidFill>
                <a:latin typeface="Arial" panose="020B0604020202020204" pitchFamily="34" charset="0"/>
                <a:cs typeface="Arial" panose="020B0604020202020204" pitchFamily="34" charset="0"/>
              </a:rPr>
              <a:t>Database Instance</a:t>
            </a:r>
          </a:p>
        </p:txBody>
      </p:sp>
      <p:grpSp>
        <p:nvGrpSpPr>
          <p:cNvPr id="4" name="Group 3"/>
          <p:cNvGrpSpPr/>
          <p:nvPr/>
        </p:nvGrpSpPr>
        <p:grpSpPr>
          <a:xfrm>
            <a:off x="2082301" y="2325525"/>
            <a:ext cx="1692774" cy="2117964"/>
            <a:chOff x="2115638" y="2330305"/>
            <a:chExt cx="1692774" cy="2117964"/>
          </a:xfrm>
        </p:grpSpPr>
        <p:grpSp>
          <p:nvGrpSpPr>
            <p:cNvPr id="2" name="Group 1"/>
            <p:cNvGrpSpPr/>
            <p:nvPr/>
          </p:nvGrpSpPr>
          <p:grpSpPr>
            <a:xfrm>
              <a:off x="2115638" y="2330305"/>
              <a:ext cx="1464174" cy="1531085"/>
              <a:chOff x="2513012" y="2362201"/>
              <a:chExt cx="1771650" cy="1852612"/>
            </a:xfrm>
          </p:grpSpPr>
          <p:pic>
            <p:nvPicPr>
              <p:cNvPr id="14338" name="Picture 18" descr="books026_open_purple.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351212" y="2362201"/>
                <a:ext cx="93345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29" descr="Application_cnt2296439.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13012" y="2881313"/>
                <a:ext cx="13906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346" name="Picture 17" descr="instance2.gif"/>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20283" y="3160140"/>
              <a:ext cx="1288129" cy="1288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47" name="Rectangle 11"/>
          <p:cNvSpPr>
            <a:spLocks noChangeArrowheads="1"/>
          </p:cNvSpPr>
          <p:nvPr/>
        </p:nvSpPr>
        <p:spPr bwMode="blackWhite">
          <a:xfrm>
            <a:off x="6497637" y="4629858"/>
            <a:ext cx="3559175" cy="609600"/>
          </a:xfrm>
          <a:prstGeom prst="rect">
            <a:avLst/>
          </a:prstGeom>
          <a:solidFill>
            <a:schemeClr val="bg1"/>
          </a:solidFill>
          <a:ln w="28575">
            <a:solidFill>
              <a:schemeClr val="tx1"/>
            </a:solidFill>
            <a:miter lim="800000"/>
            <a:headEnd/>
            <a:tailEnd/>
          </a:ln>
          <a:extLst/>
        </p:spPr>
        <p:txBody>
          <a:bodyPr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solidFill>
                  <a:srgbClr val="000000"/>
                </a:solidFill>
              </a:rPr>
              <a:t>Tune Areas with Greatest Benefit</a:t>
            </a:r>
          </a:p>
        </p:txBody>
      </p:sp>
      <p:grpSp>
        <p:nvGrpSpPr>
          <p:cNvPr id="3" name="Group 2"/>
          <p:cNvGrpSpPr/>
          <p:nvPr/>
        </p:nvGrpSpPr>
        <p:grpSpPr>
          <a:xfrm>
            <a:off x="4949522" y="4154317"/>
            <a:ext cx="1401081" cy="1560683"/>
            <a:chOff x="4873323" y="4267200"/>
            <a:chExt cx="1401081" cy="1560683"/>
          </a:xfrm>
        </p:grpSpPr>
        <p:pic>
          <p:nvPicPr>
            <p:cNvPr id="14348" name="Picture 20" descr="SQL_cnt204676.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873323" y="4267200"/>
              <a:ext cx="535289" cy="111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9" name="Picture 21" descr="Screens_multiple_cnt2427997.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085747" y="4725817"/>
              <a:ext cx="1188657" cy="110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4168044206"/>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1989485" y="914400"/>
            <a:ext cx="8209854" cy="5108491"/>
            <a:chOff x="830654" y="1268641"/>
            <a:chExt cx="7482693" cy="3021738"/>
          </a:xfrm>
        </p:grpSpPr>
        <p:sp>
          <p:nvSpPr>
            <p:cNvPr id="52" name="Freeform 51"/>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53" name="Rounded Rectangle 52"/>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6386" name="Rectangle 180"/>
          <p:cNvSpPr>
            <a:spLocks noGrp="1" noChangeArrowheads="1"/>
          </p:cNvSpPr>
          <p:nvPr>
            <p:ph type="title"/>
          </p:nvPr>
        </p:nvSpPr>
        <p:spPr/>
        <p:txBody>
          <a:bodyPr>
            <a:normAutofit fontScale="90000"/>
          </a:bodyPr>
          <a:lstStyle/>
          <a:p>
            <a:pPr eaLnBrk="1" hangingPunct="1"/>
            <a:r>
              <a:rPr lang="en-US" altLang="en-US" dirty="0"/>
              <a:t>Managing Memory </a:t>
            </a:r>
            <a:r>
              <a:rPr lang="en-US" altLang="en-US" dirty="0" smtClean="0"/>
              <a:t>Components</a:t>
            </a:r>
            <a:br>
              <a:rPr lang="en-US" altLang="en-US" dirty="0" smtClean="0"/>
            </a:br>
            <a:r>
              <a:rPr lang="en-US" altLang="en-US" dirty="0"/>
              <a:t/>
            </a:r>
            <a:br>
              <a:rPr lang="en-US" altLang="en-US" dirty="0"/>
            </a:br>
            <a:endParaRPr lang="en-US" altLang="en-US" dirty="0">
              <a:solidFill>
                <a:srgbClr val="0000FF"/>
              </a:solidFill>
            </a:endParaRPr>
          </a:p>
        </p:txBody>
      </p:sp>
      <p:grpSp>
        <p:nvGrpSpPr>
          <p:cNvPr id="16387" name="Group 49"/>
          <p:cNvGrpSpPr>
            <a:grpSpLocks/>
          </p:cNvGrpSpPr>
          <p:nvPr/>
        </p:nvGrpSpPr>
        <p:grpSpPr bwMode="auto">
          <a:xfrm>
            <a:off x="2436812" y="1202919"/>
            <a:ext cx="7315200" cy="4410364"/>
            <a:chOff x="914400" y="1309688"/>
            <a:chExt cx="7315200" cy="4850844"/>
          </a:xfrm>
        </p:grpSpPr>
        <p:sp>
          <p:nvSpPr>
            <p:cNvPr id="9220" name="Oval 107"/>
            <p:cNvSpPr>
              <a:spLocks noChangeArrowheads="1"/>
            </p:cNvSpPr>
            <p:nvPr/>
          </p:nvSpPr>
          <p:spPr bwMode="blackWhite">
            <a:xfrm>
              <a:off x="1162050" y="2514462"/>
              <a:ext cx="1279525" cy="731754"/>
            </a:xfrm>
            <a:prstGeom prst="ellipse">
              <a:avLst/>
            </a:prstGeom>
            <a:solidFill>
              <a:srgbClr val="CCFFFF"/>
            </a:solidFill>
            <a:ln w="28575">
              <a:solidFill>
                <a:schemeClr val="bg2"/>
              </a:solidFill>
              <a:round/>
              <a:headEnd/>
              <a:tailEnd/>
            </a:ln>
          </p:spPr>
          <p:txBody>
            <a:bodyPr wrap="none" lIns="92075" tIns="46038" rIns="92075" bIns="46038" anchor="ctr"/>
            <a:lstStyle/>
            <a:p>
              <a:pPr algn="ctr" defTabSz="822325" eaLnBrk="0" hangingPunct="0">
                <a:spcBef>
                  <a:spcPct val="50000"/>
                </a:spcBef>
                <a:defRPr/>
              </a:pPr>
              <a:r>
                <a:rPr lang="en-US" sz="1400" dirty="0">
                  <a:solidFill>
                    <a:schemeClr val="tx1">
                      <a:lumMod val="50000"/>
                    </a:schemeClr>
                  </a:solidFill>
                </a:rPr>
                <a:t>Server</a:t>
              </a:r>
              <a:br>
                <a:rPr lang="en-US" sz="1400" dirty="0">
                  <a:solidFill>
                    <a:schemeClr val="tx1">
                      <a:lumMod val="50000"/>
                    </a:schemeClr>
                  </a:solidFill>
                </a:rPr>
              </a:br>
              <a:r>
                <a:rPr lang="en-US" sz="1400" dirty="0">
                  <a:solidFill>
                    <a:schemeClr val="tx1">
                      <a:lumMod val="50000"/>
                    </a:schemeClr>
                  </a:solidFill>
                </a:rPr>
                <a:t>process 1</a:t>
              </a:r>
            </a:p>
          </p:txBody>
        </p:sp>
        <p:sp>
          <p:nvSpPr>
            <p:cNvPr id="16389" name="AutoShape 108"/>
            <p:cNvSpPr>
              <a:spLocks noChangeArrowheads="1"/>
            </p:cNvSpPr>
            <p:nvPr/>
          </p:nvSpPr>
          <p:spPr bwMode="blackWhite">
            <a:xfrm>
              <a:off x="914400" y="3733800"/>
              <a:ext cx="5715000" cy="20447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sp>
          <p:nvSpPr>
            <p:cNvPr id="16390" name="Rectangle 109"/>
            <p:cNvSpPr>
              <a:spLocks noChangeArrowheads="1"/>
            </p:cNvSpPr>
            <p:nvPr/>
          </p:nvSpPr>
          <p:spPr bwMode="blackWhite">
            <a:xfrm>
              <a:off x="1066800" y="4984750"/>
              <a:ext cx="1612900" cy="685800"/>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391" name="Rectangle 110"/>
            <p:cNvSpPr>
              <a:spLocks noChangeArrowheads="1"/>
            </p:cNvSpPr>
            <p:nvPr/>
          </p:nvSpPr>
          <p:spPr bwMode="blackWhite">
            <a:xfrm>
              <a:off x="2841625" y="4984750"/>
              <a:ext cx="1028700"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392" name="Rectangle 111"/>
            <p:cNvSpPr>
              <a:spLocks noChangeArrowheads="1"/>
            </p:cNvSpPr>
            <p:nvPr/>
          </p:nvSpPr>
          <p:spPr bwMode="blackWhite">
            <a:xfrm>
              <a:off x="1066800" y="3868738"/>
              <a:ext cx="1584325" cy="1041400"/>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393" name="Text Box 112"/>
            <p:cNvSpPr txBox="1">
              <a:spLocks noChangeArrowheads="1"/>
            </p:cNvSpPr>
            <p:nvPr/>
          </p:nvSpPr>
          <p:spPr bwMode="gray">
            <a:xfrm>
              <a:off x="1219200" y="4224338"/>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Shared pool</a:t>
              </a:r>
            </a:p>
          </p:txBody>
        </p:sp>
        <p:sp>
          <p:nvSpPr>
            <p:cNvPr id="9226" name="Rectangle 113"/>
            <p:cNvSpPr>
              <a:spLocks noChangeArrowheads="1"/>
            </p:cNvSpPr>
            <p:nvPr/>
          </p:nvSpPr>
          <p:spPr bwMode="blackWhite">
            <a:xfrm>
              <a:off x="2819400" y="3854158"/>
              <a:ext cx="2286000" cy="1044455"/>
            </a:xfrm>
            <a:prstGeom prst="rect">
              <a:avLst/>
            </a:prstGeom>
            <a:solidFill>
              <a:srgbClr val="FFCC99"/>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Database</a:t>
              </a:r>
              <a:br>
                <a:rPr lang="en-US" sz="1400" dirty="0">
                  <a:solidFill>
                    <a:srgbClr val="000000"/>
                  </a:solidFill>
                </a:rPr>
              </a:br>
              <a:r>
                <a:rPr lang="en-US" sz="1400" dirty="0">
                  <a:solidFill>
                    <a:srgbClr val="000000"/>
                  </a:solidFill>
                </a:rPr>
                <a:t>buffer</a:t>
              </a:r>
              <a:br>
                <a:rPr lang="en-US" sz="1400" dirty="0">
                  <a:solidFill>
                    <a:srgbClr val="000000"/>
                  </a:solidFill>
                </a:rPr>
              </a:br>
              <a:r>
                <a:rPr lang="en-US" sz="1400" dirty="0">
                  <a:solidFill>
                    <a:srgbClr val="000000"/>
                  </a:solidFill>
                </a:rPr>
                <a:t>cache</a:t>
              </a:r>
            </a:p>
          </p:txBody>
        </p:sp>
        <p:sp>
          <p:nvSpPr>
            <p:cNvPr id="16395" name="Rectangle 115"/>
            <p:cNvSpPr>
              <a:spLocks noChangeArrowheads="1"/>
            </p:cNvSpPr>
            <p:nvPr/>
          </p:nvSpPr>
          <p:spPr bwMode="blackWhite">
            <a:xfrm>
              <a:off x="3927475" y="4983338"/>
              <a:ext cx="1158875"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ym typeface="Wingdings" panose="05000000000000000000" pitchFamily="2" charset="2"/>
              </a:endParaRPr>
            </a:p>
          </p:txBody>
        </p:sp>
        <p:sp>
          <p:nvSpPr>
            <p:cNvPr id="16396" name="Text Box 116"/>
            <p:cNvSpPr txBox="1">
              <a:spLocks noChangeArrowheads="1"/>
            </p:cNvSpPr>
            <p:nvPr/>
          </p:nvSpPr>
          <p:spPr bwMode="gray">
            <a:xfrm>
              <a:off x="3935412" y="5053340"/>
              <a:ext cx="1143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Streams pool</a:t>
              </a:r>
            </a:p>
          </p:txBody>
        </p:sp>
        <p:sp>
          <p:nvSpPr>
            <p:cNvPr id="16397" name="Text Box 117"/>
            <p:cNvSpPr txBox="1">
              <a:spLocks noChangeArrowheads="1"/>
            </p:cNvSpPr>
            <p:nvPr/>
          </p:nvSpPr>
          <p:spPr bwMode="gray">
            <a:xfrm>
              <a:off x="1231900" y="51435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chemeClr val="bg1"/>
                  </a:solidFill>
                </a:rPr>
                <a:t>Large pool</a:t>
              </a:r>
            </a:p>
          </p:txBody>
        </p:sp>
        <p:sp>
          <p:nvSpPr>
            <p:cNvPr id="16398" name="Text Box 118"/>
            <p:cNvSpPr txBox="1">
              <a:spLocks noChangeArrowheads="1"/>
            </p:cNvSpPr>
            <p:nvPr/>
          </p:nvSpPr>
          <p:spPr bwMode="gray">
            <a:xfrm>
              <a:off x="2811463" y="5149850"/>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Java pool</a:t>
              </a:r>
            </a:p>
          </p:txBody>
        </p:sp>
        <p:sp>
          <p:nvSpPr>
            <p:cNvPr id="16399" name="AutoShape 119"/>
            <p:cNvSpPr>
              <a:spLocks noChangeArrowheads="1"/>
            </p:cNvSpPr>
            <p:nvPr/>
          </p:nvSpPr>
          <p:spPr bwMode="blackWhite">
            <a:xfrm>
              <a:off x="2228850" y="1690688"/>
              <a:ext cx="2362200" cy="11303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sp>
          <p:nvSpPr>
            <p:cNvPr id="16400" name="Text Box 125"/>
            <p:cNvSpPr txBox="1">
              <a:spLocks noChangeArrowheads="1"/>
            </p:cNvSpPr>
            <p:nvPr/>
          </p:nvSpPr>
          <p:spPr bwMode="gray">
            <a:xfrm>
              <a:off x="2381250" y="1766888"/>
              <a:ext cx="914400" cy="971550"/>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Stack</a:t>
              </a:r>
            </a:p>
            <a:p>
              <a:pPr algn="ctr" eaLnBrk="1" hangingPunct="1">
                <a:spcBef>
                  <a:spcPct val="50000"/>
                </a:spcBef>
              </a:pPr>
              <a:r>
                <a:rPr lang="en-US" altLang="en-US" sz="1400" dirty="0">
                  <a:solidFill>
                    <a:srgbClr val="000000"/>
                  </a:solidFill>
                </a:rPr>
                <a:t>Space</a:t>
              </a:r>
            </a:p>
            <a:p>
              <a:pPr algn="ctr" eaLnBrk="1" hangingPunct="1">
                <a:spcBef>
                  <a:spcPct val="50000"/>
                </a:spcBef>
              </a:pPr>
              <a:endParaRPr lang="en-US" altLang="en-US" sz="1400" dirty="0">
                <a:solidFill>
                  <a:srgbClr val="000000"/>
                </a:solidFill>
              </a:endParaRPr>
            </a:p>
          </p:txBody>
        </p:sp>
        <p:sp>
          <p:nvSpPr>
            <p:cNvPr id="16401" name="Text Box 126"/>
            <p:cNvSpPr txBox="1">
              <a:spLocks noChangeArrowheads="1"/>
            </p:cNvSpPr>
            <p:nvPr/>
          </p:nvSpPr>
          <p:spPr bwMode="auto">
            <a:xfrm>
              <a:off x="2307365" y="5791200"/>
              <a:ext cx="29290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System Global Area (SGA)</a:t>
              </a:r>
            </a:p>
          </p:txBody>
        </p:sp>
        <p:sp>
          <p:nvSpPr>
            <p:cNvPr id="16402" name="Text Box 127"/>
            <p:cNvSpPr txBox="1">
              <a:spLocks noChangeArrowheads="1"/>
            </p:cNvSpPr>
            <p:nvPr/>
          </p:nvSpPr>
          <p:spPr bwMode="auto">
            <a:xfrm>
              <a:off x="1887706" y="1309688"/>
              <a:ext cx="3044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Program Global Area (PGA)</a:t>
              </a:r>
            </a:p>
          </p:txBody>
        </p:sp>
        <p:sp>
          <p:nvSpPr>
            <p:cNvPr id="9235" name="Oval 133"/>
            <p:cNvSpPr>
              <a:spLocks noChangeArrowheads="1"/>
            </p:cNvSpPr>
            <p:nvPr/>
          </p:nvSpPr>
          <p:spPr bwMode="blackWhite">
            <a:xfrm>
              <a:off x="4876800" y="2544621"/>
              <a:ext cx="1279525" cy="731753"/>
            </a:xfrm>
            <a:prstGeom prst="ellipse">
              <a:avLst/>
            </a:prstGeom>
            <a:solidFill>
              <a:srgbClr val="CCFFFF"/>
            </a:solidFill>
            <a:ln w="28575">
              <a:solidFill>
                <a:schemeClr val="bg2"/>
              </a:solidFill>
              <a:round/>
              <a:headEnd/>
              <a:tailEnd/>
            </a:ln>
          </p:spPr>
          <p:txBody>
            <a:bodyPr wrap="none" lIns="92075" tIns="46038" rIns="92075" bIns="46038" anchor="ctr"/>
            <a:lstStyle/>
            <a:p>
              <a:pPr algn="ctr" defTabSz="822325" eaLnBrk="0" hangingPunct="0">
                <a:spcBef>
                  <a:spcPct val="50000"/>
                </a:spcBef>
                <a:defRPr/>
              </a:pPr>
              <a:r>
                <a:rPr lang="en-US" sz="1400" dirty="0">
                  <a:solidFill>
                    <a:schemeClr val="tx1">
                      <a:lumMod val="50000"/>
                    </a:schemeClr>
                  </a:solidFill>
                </a:rPr>
                <a:t>Server</a:t>
              </a:r>
              <a:br>
                <a:rPr lang="en-US" sz="1400" dirty="0">
                  <a:solidFill>
                    <a:schemeClr val="tx1">
                      <a:lumMod val="50000"/>
                    </a:schemeClr>
                  </a:solidFill>
                </a:rPr>
              </a:br>
              <a:r>
                <a:rPr lang="en-US" sz="1400" dirty="0">
                  <a:solidFill>
                    <a:schemeClr val="tx1">
                      <a:lumMod val="50000"/>
                    </a:schemeClr>
                  </a:solidFill>
                </a:rPr>
                <a:t>process 2</a:t>
              </a:r>
            </a:p>
          </p:txBody>
        </p:sp>
        <p:sp>
          <p:nvSpPr>
            <p:cNvPr id="16404" name="Line 171"/>
            <p:cNvSpPr>
              <a:spLocks noChangeShapeType="1"/>
            </p:cNvSpPr>
            <p:nvPr/>
          </p:nvSpPr>
          <p:spPr bwMode="gray">
            <a:xfrm>
              <a:off x="1801813" y="3263900"/>
              <a:ext cx="0" cy="45720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9237" name="Rectangle 172"/>
            <p:cNvSpPr>
              <a:spLocks noChangeArrowheads="1"/>
            </p:cNvSpPr>
            <p:nvPr/>
          </p:nvSpPr>
          <p:spPr bwMode="blackWhite">
            <a:xfrm>
              <a:off x="3448050" y="1752549"/>
              <a:ext cx="962025" cy="990486"/>
            </a:xfrm>
            <a:prstGeom prst="rect">
              <a:avLst/>
            </a:prstGeom>
            <a:solidFill>
              <a:srgbClr val="FFFF99"/>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User</a:t>
              </a:r>
            </a:p>
            <a:p>
              <a:pPr algn="ctr" defTabSz="822325" eaLnBrk="0" hangingPunct="0">
                <a:spcBef>
                  <a:spcPct val="50000"/>
                </a:spcBef>
                <a:defRPr/>
              </a:pPr>
              <a:r>
                <a:rPr lang="en-US" sz="1400" dirty="0">
                  <a:solidFill>
                    <a:srgbClr val="000000"/>
                  </a:solidFill>
                </a:rPr>
                <a:t>Global</a:t>
              </a:r>
            </a:p>
            <a:p>
              <a:pPr algn="ctr" defTabSz="822325" eaLnBrk="0" hangingPunct="0">
                <a:spcBef>
                  <a:spcPct val="50000"/>
                </a:spcBef>
                <a:defRPr/>
              </a:pPr>
              <a:r>
                <a:rPr lang="en-US" sz="1400" dirty="0">
                  <a:solidFill>
                    <a:srgbClr val="000000"/>
                  </a:solidFill>
                </a:rPr>
                <a:t>Area</a:t>
              </a:r>
            </a:p>
          </p:txBody>
        </p:sp>
        <p:sp>
          <p:nvSpPr>
            <p:cNvPr id="16406" name="AutoShape 173"/>
            <p:cNvSpPr>
              <a:spLocks noChangeArrowheads="1"/>
            </p:cNvSpPr>
            <p:nvPr/>
          </p:nvSpPr>
          <p:spPr bwMode="blackWhite">
            <a:xfrm>
              <a:off x="5867400" y="1689100"/>
              <a:ext cx="2362200" cy="11303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sp>
          <p:nvSpPr>
            <p:cNvPr id="16407" name="Text Box 174"/>
            <p:cNvSpPr txBox="1">
              <a:spLocks noChangeArrowheads="1"/>
            </p:cNvSpPr>
            <p:nvPr/>
          </p:nvSpPr>
          <p:spPr bwMode="gray">
            <a:xfrm>
              <a:off x="6019800" y="1765300"/>
              <a:ext cx="914400" cy="971550"/>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Stack</a:t>
              </a:r>
            </a:p>
            <a:p>
              <a:pPr algn="ctr" eaLnBrk="1" hangingPunct="1">
                <a:spcBef>
                  <a:spcPct val="50000"/>
                </a:spcBef>
              </a:pPr>
              <a:r>
                <a:rPr lang="en-US" altLang="en-US" sz="1400" dirty="0">
                  <a:solidFill>
                    <a:srgbClr val="000000"/>
                  </a:solidFill>
                </a:rPr>
                <a:t>Space</a:t>
              </a:r>
            </a:p>
            <a:p>
              <a:pPr algn="ctr" eaLnBrk="1" hangingPunct="1">
                <a:spcBef>
                  <a:spcPct val="50000"/>
                </a:spcBef>
              </a:pPr>
              <a:endParaRPr lang="en-US" altLang="en-US" sz="1400" dirty="0">
                <a:solidFill>
                  <a:srgbClr val="000000"/>
                </a:solidFill>
              </a:endParaRPr>
            </a:p>
          </p:txBody>
        </p:sp>
        <p:sp>
          <p:nvSpPr>
            <p:cNvPr id="9240" name="Rectangle 175"/>
            <p:cNvSpPr>
              <a:spLocks noChangeArrowheads="1"/>
            </p:cNvSpPr>
            <p:nvPr/>
          </p:nvSpPr>
          <p:spPr bwMode="blackWhite">
            <a:xfrm>
              <a:off x="7086600" y="1750962"/>
              <a:ext cx="962025" cy="990486"/>
            </a:xfrm>
            <a:prstGeom prst="rect">
              <a:avLst/>
            </a:prstGeom>
            <a:solidFill>
              <a:srgbClr val="FFFF99"/>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User</a:t>
              </a:r>
            </a:p>
            <a:p>
              <a:pPr algn="ctr" defTabSz="822325" eaLnBrk="0" hangingPunct="0">
                <a:spcBef>
                  <a:spcPct val="50000"/>
                </a:spcBef>
                <a:defRPr/>
              </a:pPr>
              <a:r>
                <a:rPr lang="en-US" sz="1400" dirty="0">
                  <a:solidFill>
                    <a:srgbClr val="000000"/>
                  </a:solidFill>
                </a:rPr>
                <a:t>Global</a:t>
              </a:r>
            </a:p>
            <a:p>
              <a:pPr algn="ctr" defTabSz="822325" eaLnBrk="0" hangingPunct="0">
                <a:spcBef>
                  <a:spcPct val="50000"/>
                </a:spcBef>
                <a:defRPr/>
              </a:pPr>
              <a:r>
                <a:rPr lang="en-US" sz="1400" dirty="0">
                  <a:solidFill>
                    <a:srgbClr val="000000"/>
                  </a:solidFill>
                </a:rPr>
                <a:t>Area</a:t>
              </a:r>
            </a:p>
          </p:txBody>
        </p:sp>
        <p:sp>
          <p:nvSpPr>
            <p:cNvPr id="16409" name="Line 176"/>
            <p:cNvSpPr>
              <a:spLocks noChangeShapeType="1"/>
            </p:cNvSpPr>
            <p:nvPr/>
          </p:nvSpPr>
          <p:spPr bwMode="gray">
            <a:xfrm>
              <a:off x="5516563" y="3263900"/>
              <a:ext cx="0" cy="45720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16410" name="Text Box 177"/>
            <p:cNvSpPr txBox="1">
              <a:spLocks noChangeArrowheads="1"/>
            </p:cNvSpPr>
            <p:nvPr/>
          </p:nvSpPr>
          <p:spPr bwMode="auto">
            <a:xfrm>
              <a:off x="6708775" y="1309688"/>
              <a:ext cx="679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PGA</a:t>
              </a:r>
            </a:p>
          </p:txBody>
        </p:sp>
        <p:sp>
          <p:nvSpPr>
            <p:cNvPr id="16411" name="Rectangle 110"/>
            <p:cNvSpPr>
              <a:spLocks noChangeArrowheads="1"/>
            </p:cNvSpPr>
            <p:nvPr/>
          </p:nvSpPr>
          <p:spPr bwMode="blackWhite">
            <a:xfrm>
              <a:off x="5330914" y="4964288"/>
              <a:ext cx="1028700" cy="685800"/>
            </a:xfrm>
            <a:prstGeom prst="rect">
              <a:avLst/>
            </a:prstGeom>
            <a:solidFill>
              <a:srgbClr val="99CC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12" name="Text Box 118"/>
            <p:cNvSpPr txBox="1">
              <a:spLocks noChangeArrowheads="1"/>
            </p:cNvSpPr>
            <p:nvPr/>
          </p:nvSpPr>
          <p:spPr bwMode="gray">
            <a:xfrm>
              <a:off x="5309483" y="5154788"/>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Fixed SGA</a:t>
              </a:r>
            </a:p>
          </p:txBody>
        </p:sp>
        <p:grpSp>
          <p:nvGrpSpPr>
            <p:cNvPr id="3" name="Group 129"/>
            <p:cNvGrpSpPr>
              <a:grpSpLocks/>
            </p:cNvGrpSpPr>
            <p:nvPr/>
          </p:nvGrpSpPr>
          <p:grpSpPr bwMode="auto">
            <a:xfrm>
              <a:off x="5181600" y="3886198"/>
              <a:ext cx="1295395" cy="1066593"/>
              <a:chOff x="3168" y="2680"/>
              <a:chExt cx="1283" cy="1033"/>
            </a:xfrm>
            <a:solidFill>
              <a:srgbClr val="FFFF99"/>
            </a:solidFill>
          </p:grpSpPr>
          <p:sp>
            <p:nvSpPr>
              <p:cNvPr id="30" name="Oval 82"/>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lgn="ctr">
                  <a:defRPr/>
                </a:pPr>
                <a:endParaRPr lang="en-US" dirty="0">
                  <a:latin typeface="Arial" charset="0"/>
                  <a:cs typeface="Arial" charset="0"/>
                </a:endParaRPr>
              </a:p>
            </p:txBody>
          </p:sp>
          <p:sp>
            <p:nvSpPr>
              <p:cNvPr id="31" name="Oval 83"/>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algn="ctr" defTabSz="228600">
                  <a:defRPr/>
                </a:pPr>
                <a:endParaRPr lang="en-US" b="1" dirty="0">
                  <a:latin typeface="Arial" charset="0"/>
                  <a:cs typeface="Arial" charset="0"/>
                </a:endParaRPr>
              </a:p>
            </p:txBody>
          </p:sp>
          <p:sp>
            <p:nvSpPr>
              <p:cNvPr id="32" name="Line 84"/>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3" name="Line 85"/>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4" name="Line 86"/>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5" name="Line 87"/>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6" name="Line 88"/>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7" name="Line 89"/>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8" name="Line 90"/>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9" name="Line 91"/>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0" name="Line 92"/>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1" name="Line 93"/>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2" name="Line 94"/>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3" name="Line 95"/>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4" name="Line 96"/>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5" name="Line 97"/>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6" name="Line 98"/>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7" name="Line 99"/>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8" name="Freeform 101"/>
              <p:cNvSpPr>
                <a:spLocks/>
              </p:cNvSpPr>
              <p:nvPr/>
            </p:nvSpPr>
            <p:spPr bwMode="blackWhite">
              <a:xfrm>
                <a:off x="4259" y="3337"/>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grpFill/>
              <a:ln w="28575" cap="flat" cmpd="sng">
                <a:solidFill>
                  <a:schemeClr val="tx1"/>
                </a:solidFill>
                <a:prstDash val="sysDot"/>
                <a:round/>
                <a:headEnd type="none" w="med" len="med"/>
                <a:tailEnd type="triangle" w="lg" len="lg"/>
              </a:ln>
              <a:effectLst/>
            </p:spPr>
            <p:txBody>
              <a:bodyPr/>
              <a:lstStyle/>
              <a:p>
                <a:pPr algn="ctr">
                  <a:defRPr/>
                </a:pPr>
                <a:endParaRPr lang="en-US" dirty="0">
                  <a:latin typeface="Arial" charset="0"/>
                  <a:cs typeface="Arial" charset="0"/>
                </a:endParaRPr>
              </a:p>
            </p:txBody>
          </p:sp>
          <p:sp>
            <p:nvSpPr>
              <p:cNvPr id="49" name="Freeform 102"/>
              <p:cNvSpPr>
                <a:spLocks/>
              </p:cNvSpPr>
              <p:nvPr/>
            </p:nvSpPr>
            <p:spPr bwMode="blackWhite">
              <a:xfrm>
                <a:off x="3168" y="2754"/>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grpFill/>
              <a:ln w="28575" cap="flat" cmpd="sng">
                <a:solidFill>
                  <a:schemeClr val="tx1"/>
                </a:solidFill>
                <a:prstDash val="solid"/>
                <a:round/>
                <a:headEnd type="none" w="med" len="med"/>
                <a:tailEnd type="triangle" w="lg" len="lg"/>
              </a:ln>
              <a:effectLst/>
            </p:spPr>
            <p:txBody>
              <a:bodyPr/>
              <a:lstStyle/>
              <a:p>
                <a:pPr algn="ctr">
                  <a:defRPr/>
                </a:pPr>
                <a:endParaRPr lang="en-US" dirty="0">
                  <a:latin typeface="Arial" charset="0"/>
                  <a:cs typeface="Arial" charset="0"/>
                </a:endParaRPr>
              </a:p>
            </p:txBody>
          </p:sp>
        </p:grpSp>
        <p:sp>
          <p:nvSpPr>
            <p:cNvPr id="16414" name="Text Box 46"/>
            <p:cNvSpPr txBox="1">
              <a:spLocks noChangeArrowheads="1"/>
            </p:cNvSpPr>
            <p:nvPr/>
          </p:nvSpPr>
          <p:spPr bwMode="gray">
            <a:xfrm>
              <a:off x="5257800" y="4161187"/>
              <a:ext cx="11430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b="1" dirty="0"/>
                <a:t>Redo log buffer</a:t>
              </a:r>
            </a:p>
          </p:txBody>
        </p:sp>
      </p:grpSp>
    </p:spTree>
    <p:custDataLst>
      <p:tags r:id="rId1"/>
    </p:custDataLst>
    <p:extLst>
      <p:ext uri="{BB962C8B-B14F-4D97-AF65-F5344CB8AC3E}">
        <p14:creationId xmlns:p14="http://schemas.microsoft.com/office/powerpoint/2010/main" val="1198254967"/>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151482275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578993" y="2209800"/>
            <a:ext cx="9030839" cy="3701267"/>
            <a:chOff x="830654" y="1268641"/>
            <a:chExt cx="7482693" cy="3021738"/>
          </a:xfrm>
        </p:grpSpPr>
        <p:sp>
          <p:nvSpPr>
            <p:cNvPr id="26" name="Freeform 25"/>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7" name="Rounded Rectangle 26"/>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7410" name="Rectangle 2050"/>
          <p:cNvSpPr>
            <a:spLocks noGrp="1" noChangeArrowheads="1"/>
          </p:cNvSpPr>
          <p:nvPr>
            <p:ph type="title"/>
          </p:nvPr>
        </p:nvSpPr>
        <p:spPr>
          <a:noFill/>
        </p:spPr>
        <p:txBody>
          <a:bodyPr/>
          <a:lstStyle/>
          <a:p>
            <a:pPr eaLnBrk="1" hangingPunct="1"/>
            <a:r>
              <a:rPr lang="en-US" altLang="en-US" dirty="0"/>
              <a:t>Automatic Memory </a:t>
            </a:r>
            <a:r>
              <a:rPr lang="en-US" altLang="en-US" dirty="0" smtClean="0"/>
              <a:t>Management</a:t>
            </a:r>
            <a:br>
              <a:rPr lang="en-US" altLang="en-US" dirty="0" smtClean="0"/>
            </a:br>
            <a:endParaRPr lang="en-US" altLang="en-US" dirty="0"/>
          </a:p>
        </p:txBody>
      </p:sp>
      <p:sp>
        <p:nvSpPr>
          <p:cNvPr id="24" name="Content Placeholder 8"/>
          <p:cNvSpPr>
            <a:spLocks noGrp="1"/>
          </p:cNvSpPr>
          <p:nvPr>
            <p:ph idx="1"/>
          </p:nvPr>
        </p:nvSpPr>
        <p:spPr>
          <a:xfrm>
            <a:off x="622138" y="1242485"/>
            <a:ext cx="10944549" cy="680521"/>
          </a:xfrm>
        </p:spPr>
        <p:txBody>
          <a:bodyPr>
            <a:normAutofit fontScale="92500" lnSpcReduction="20000"/>
          </a:bodyPr>
          <a:lstStyle/>
          <a:p>
            <a:r>
              <a:rPr lang="en-US" dirty="0"/>
              <a:t>With Automatic Memory Management, the database server can size the SGA and PGA automatically according to your workload.</a:t>
            </a:r>
          </a:p>
        </p:txBody>
      </p:sp>
      <p:grpSp>
        <p:nvGrpSpPr>
          <p:cNvPr id="2" name="Group 1"/>
          <p:cNvGrpSpPr/>
          <p:nvPr/>
        </p:nvGrpSpPr>
        <p:grpSpPr>
          <a:xfrm>
            <a:off x="1951301" y="2364649"/>
            <a:ext cx="8286223" cy="3127572"/>
            <a:chOff x="2052637" y="2055988"/>
            <a:chExt cx="8286223" cy="3784362"/>
          </a:xfrm>
        </p:grpSpPr>
        <p:sp>
          <p:nvSpPr>
            <p:cNvPr id="17411" name="Rectangle 2052"/>
            <p:cNvSpPr>
              <a:spLocks noChangeArrowheads="1"/>
            </p:cNvSpPr>
            <p:nvPr/>
          </p:nvSpPr>
          <p:spPr bwMode="blackWhite">
            <a:xfrm>
              <a:off x="3505200" y="2411413"/>
              <a:ext cx="1370012" cy="3428937"/>
            </a:xfrm>
            <a:prstGeom prst="rect">
              <a:avLst/>
            </a:prstGeom>
            <a:solidFill>
              <a:srgbClr val="CCCC00"/>
            </a:solidFill>
            <a:ln>
              <a:noFill/>
            </a:ln>
            <a:extLst>
              <a:ext uri="{91240B29-F687-4F45-9708-019B960494DF}">
                <a14:hiddenLine xmlns:a14="http://schemas.microsoft.com/office/drawing/2010/main" w="38100" cap="rnd">
                  <a:solidFill>
                    <a:srgbClr val="000000"/>
                  </a:solidFill>
                  <a:prstDash val="sysDot"/>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7412" name="Text Box 2053"/>
            <p:cNvSpPr txBox="1">
              <a:spLocks noChangeArrowheads="1"/>
            </p:cNvSpPr>
            <p:nvPr/>
          </p:nvSpPr>
          <p:spPr bwMode="auto">
            <a:xfrm>
              <a:off x="3980877" y="2055988"/>
              <a:ext cx="499624" cy="4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600" b="1" dirty="0">
                  <a:solidFill>
                    <a:srgbClr val="000000"/>
                  </a:solidFill>
                </a:rPr>
                <a:t>11</a:t>
              </a:r>
              <a:r>
                <a:rPr lang="en-US" altLang="en-US" sz="1600" b="1" dirty="0">
                  <a:solidFill>
                    <a:srgbClr val="000000"/>
                  </a:solidFill>
                  <a:latin typeface="Times New Roman" panose="02020603050405020304" pitchFamily="18" charset="0"/>
                </a:rPr>
                <a:t>g</a:t>
              </a:r>
            </a:p>
          </p:txBody>
        </p:sp>
        <p:sp>
          <p:nvSpPr>
            <p:cNvPr id="17413" name="Line 2054"/>
            <p:cNvSpPr>
              <a:spLocks noChangeShapeType="1"/>
            </p:cNvSpPr>
            <p:nvPr/>
          </p:nvSpPr>
          <p:spPr bwMode="blackWhite">
            <a:xfrm>
              <a:off x="2208213" y="3821113"/>
              <a:ext cx="1198563" cy="4762"/>
            </a:xfrm>
            <a:prstGeom prst="line">
              <a:avLst/>
            </a:prstGeom>
            <a:noFill/>
            <a:ln w="28575">
              <a:solidFill>
                <a:srgbClr val="FF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7414" name="Text Box 2058"/>
            <p:cNvSpPr txBox="1">
              <a:spLocks noChangeArrowheads="1"/>
            </p:cNvSpPr>
            <p:nvPr/>
          </p:nvSpPr>
          <p:spPr bwMode="blackWhite">
            <a:xfrm>
              <a:off x="2055813" y="2436814"/>
              <a:ext cx="1274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t>Memory</a:t>
              </a:r>
              <a:br>
                <a:rPr lang="en-US" altLang="en-US" sz="1400" b="1" dirty="0"/>
              </a:br>
              <a:r>
                <a:rPr lang="en-US" altLang="en-US" sz="1400" b="1" dirty="0"/>
                <a:t>Max Target</a:t>
              </a:r>
            </a:p>
          </p:txBody>
        </p:sp>
        <p:sp>
          <p:nvSpPr>
            <p:cNvPr id="17415" name="Text Box 2059"/>
            <p:cNvSpPr txBox="1">
              <a:spLocks noChangeArrowheads="1"/>
            </p:cNvSpPr>
            <p:nvPr/>
          </p:nvSpPr>
          <p:spPr bwMode="auto">
            <a:xfrm>
              <a:off x="4894263" y="3641725"/>
              <a:ext cx="993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dirty="0">
                  <a:solidFill>
                    <a:srgbClr val="000099"/>
                  </a:solidFill>
                </a:rPr>
                <a:t>640 MB</a:t>
              </a:r>
            </a:p>
          </p:txBody>
        </p:sp>
        <p:sp>
          <p:nvSpPr>
            <p:cNvPr id="17416" name="Text Box 2060"/>
            <p:cNvSpPr txBox="1">
              <a:spLocks noChangeArrowheads="1"/>
            </p:cNvSpPr>
            <p:nvPr/>
          </p:nvSpPr>
          <p:spPr bwMode="auto">
            <a:xfrm>
              <a:off x="4864630" y="2205039"/>
              <a:ext cx="1120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dirty="0">
                  <a:solidFill>
                    <a:srgbClr val="000099"/>
                  </a:solidFill>
                </a:rPr>
                <a:t>1000 MB</a:t>
              </a:r>
            </a:p>
          </p:txBody>
        </p:sp>
        <p:sp>
          <p:nvSpPr>
            <p:cNvPr id="28682" name="Text Box 2061"/>
            <p:cNvSpPr txBox="1">
              <a:spLocks noChangeArrowheads="1"/>
            </p:cNvSpPr>
            <p:nvPr/>
          </p:nvSpPr>
          <p:spPr bwMode="auto">
            <a:xfrm>
              <a:off x="4926013" y="4318001"/>
              <a:ext cx="2803525" cy="646113"/>
            </a:xfrm>
            <a:prstGeom prst="rect">
              <a:avLst/>
            </a:prstGeom>
            <a:solidFill>
              <a:schemeClr val="accent1"/>
            </a:solidFill>
            <a:ln w="28575">
              <a:solidFill>
                <a:schemeClr val="tx1"/>
              </a:solidFill>
              <a:miter lim="800000"/>
              <a:headEnd/>
              <a:tailEnd/>
            </a:ln>
          </p:spPr>
          <p:txBody>
            <a:bodyPr wrap="none">
              <a:spAutoFit/>
            </a:bodyPr>
            <a:lstStyle/>
            <a:p>
              <a:pPr algn="ctr" defTabSz="228600">
                <a:spcBef>
                  <a:spcPct val="50000"/>
                </a:spcBef>
                <a:defRPr/>
              </a:pPr>
              <a:r>
                <a:rPr lang="en-US" b="1" dirty="0">
                  <a:solidFill>
                    <a:schemeClr val="bg1"/>
                  </a:solidFill>
                  <a:latin typeface="Courier New" pitchFamily="49" charset="0"/>
                  <a:cs typeface="Arial" charset="0"/>
                </a:rPr>
                <a:t>ALTER SYSTEM SET </a:t>
              </a:r>
              <a:br>
                <a:rPr lang="en-US" b="1" dirty="0">
                  <a:solidFill>
                    <a:schemeClr val="bg1"/>
                  </a:solidFill>
                  <a:latin typeface="Courier New" pitchFamily="49" charset="0"/>
                  <a:cs typeface="Arial" charset="0"/>
                </a:rPr>
              </a:br>
              <a:r>
                <a:rPr lang="en-US" b="1" dirty="0">
                  <a:solidFill>
                    <a:schemeClr val="bg1"/>
                  </a:solidFill>
                  <a:latin typeface="Courier New" pitchFamily="49" charset="0"/>
                  <a:cs typeface="Arial" charset="0"/>
                </a:rPr>
                <a:t>MEMORY_TARGET=800M;</a:t>
              </a:r>
            </a:p>
          </p:txBody>
        </p:sp>
        <p:sp>
          <p:nvSpPr>
            <p:cNvPr id="17418" name="Rectangle 2062"/>
            <p:cNvSpPr>
              <a:spLocks noChangeArrowheads="1"/>
            </p:cNvSpPr>
            <p:nvPr/>
          </p:nvSpPr>
          <p:spPr bwMode="blackWhite">
            <a:xfrm>
              <a:off x="7810500" y="2411413"/>
              <a:ext cx="1408112" cy="3379787"/>
            </a:xfrm>
            <a:prstGeom prst="rect">
              <a:avLst/>
            </a:prstGeom>
            <a:solidFill>
              <a:srgbClr val="CCCC00"/>
            </a:solidFill>
            <a:ln w="28575" cap="rnd">
              <a:solidFill>
                <a:schemeClr val="tx1"/>
              </a:solidFill>
              <a:prstDash val="sysDot"/>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7419" name="Text Box 2063"/>
            <p:cNvSpPr txBox="1">
              <a:spLocks noChangeArrowheads="1"/>
            </p:cNvSpPr>
            <p:nvPr/>
          </p:nvSpPr>
          <p:spPr bwMode="auto">
            <a:xfrm>
              <a:off x="8286177" y="2055988"/>
              <a:ext cx="499624" cy="4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600" b="1" dirty="0">
                  <a:solidFill>
                    <a:srgbClr val="000000"/>
                  </a:solidFill>
                </a:rPr>
                <a:t>11</a:t>
              </a:r>
              <a:r>
                <a:rPr lang="en-US" altLang="en-US" sz="1600" b="1" dirty="0">
                  <a:solidFill>
                    <a:srgbClr val="000000"/>
                  </a:solidFill>
                  <a:latin typeface="Times New Roman" panose="02020603050405020304" pitchFamily="18" charset="0"/>
                </a:rPr>
                <a:t>g</a:t>
              </a:r>
            </a:p>
          </p:txBody>
        </p:sp>
        <p:sp>
          <p:nvSpPr>
            <p:cNvPr id="17420" name="Line 2064"/>
            <p:cNvSpPr>
              <a:spLocks noChangeShapeType="1"/>
            </p:cNvSpPr>
            <p:nvPr/>
          </p:nvSpPr>
          <p:spPr bwMode="blackWhite">
            <a:xfrm>
              <a:off x="6475413" y="3287714"/>
              <a:ext cx="1235075" cy="3175"/>
            </a:xfrm>
            <a:prstGeom prst="line">
              <a:avLst/>
            </a:prstGeom>
            <a:noFill/>
            <a:ln w="28575">
              <a:solidFill>
                <a:srgbClr val="FF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7421" name="Text Box 2068"/>
            <p:cNvSpPr txBox="1">
              <a:spLocks noChangeArrowheads="1"/>
            </p:cNvSpPr>
            <p:nvPr/>
          </p:nvSpPr>
          <p:spPr bwMode="blackWhite">
            <a:xfrm>
              <a:off x="6399213" y="2436814"/>
              <a:ext cx="1236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t>Memory</a:t>
              </a:r>
              <a:br>
                <a:rPr lang="en-US" altLang="en-US" sz="1400" b="1" dirty="0"/>
              </a:br>
              <a:r>
                <a:rPr lang="en-US" altLang="en-US" sz="1400" b="1" dirty="0"/>
                <a:t>Max Target</a:t>
              </a:r>
            </a:p>
          </p:txBody>
        </p:sp>
        <p:sp>
          <p:nvSpPr>
            <p:cNvPr id="17422" name="Text Box 2069"/>
            <p:cNvSpPr txBox="1">
              <a:spLocks noChangeArrowheads="1"/>
            </p:cNvSpPr>
            <p:nvPr/>
          </p:nvSpPr>
          <p:spPr bwMode="auto">
            <a:xfrm>
              <a:off x="9225140" y="3095978"/>
              <a:ext cx="993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dirty="0">
                  <a:solidFill>
                    <a:srgbClr val="000099"/>
                  </a:solidFill>
                </a:rPr>
                <a:t>800 MB</a:t>
              </a:r>
            </a:p>
          </p:txBody>
        </p:sp>
        <p:sp>
          <p:nvSpPr>
            <p:cNvPr id="17423" name="Text Box 2070"/>
            <p:cNvSpPr txBox="1">
              <a:spLocks noChangeArrowheads="1"/>
            </p:cNvSpPr>
            <p:nvPr/>
          </p:nvSpPr>
          <p:spPr bwMode="auto">
            <a:xfrm>
              <a:off x="9218085" y="2195514"/>
              <a:ext cx="1120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dirty="0">
                  <a:solidFill>
                    <a:srgbClr val="000099"/>
                  </a:solidFill>
                </a:rPr>
                <a:t>1000 MB</a:t>
              </a:r>
            </a:p>
          </p:txBody>
        </p:sp>
        <p:sp>
          <p:nvSpPr>
            <p:cNvPr id="17424" name="Rectangle 2072"/>
            <p:cNvSpPr>
              <a:spLocks noChangeArrowheads="1"/>
            </p:cNvSpPr>
            <p:nvPr/>
          </p:nvSpPr>
          <p:spPr bwMode="blackWhite">
            <a:xfrm>
              <a:off x="3492500" y="2398713"/>
              <a:ext cx="1370012" cy="1485900"/>
            </a:xfrm>
            <a:prstGeom prst="rect">
              <a:avLst/>
            </a:prstGeom>
            <a:noFill/>
            <a:ln w="2857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7425" name="Rectangle 2056"/>
            <p:cNvSpPr>
              <a:spLocks noChangeArrowheads="1"/>
            </p:cNvSpPr>
            <p:nvPr/>
          </p:nvSpPr>
          <p:spPr bwMode="blackWhite">
            <a:xfrm>
              <a:off x="3479800" y="3821113"/>
              <a:ext cx="1384300" cy="2019237"/>
            </a:xfrm>
            <a:prstGeom prst="rect">
              <a:avLst/>
            </a:prstGeom>
            <a:solidFill>
              <a:srgbClr val="FFFF00"/>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7426" name="Rectangle 2073"/>
            <p:cNvSpPr>
              <a:spLocks noChangeArrowheads="1"/>
            </p:cNvSpPr>
            <p:nvPr/>
          </p:nvSpPr>
          <p:spPr bwMode="blackWhite">
            <a:xfrm>
              <a:off x="7823200" y="2398713"/>
              <a:ext cx="1370012" cy="901700"/>
            </a:xfrm>
            <a:prstGeom prst="rect">
              <a:avLst/>
            </a:prstGeom>
            <a:noFill/>
            <a:ln w="381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7427" name="Rectangle 2066"/>
            <p:cNvSpPr>
              <a:spLocks noChangeArrowheads="1"/>
            </p:cNvSpPr>
            <p:nvPr/>
          </p:nvSpPr>
          <p:spPr bwMode="blackWhite">
            <a:xfrm>
              <a:off x="7804150" y="3295651"/>
              <a:ext cx="1408112" cy="2495549"/>
            </a:xfrm>
            <a:prstGeom prst="rect">
              <a:avLst/>
            </a:prstGeom>
            <a:solidFill>
              <a:srgbClr val="FFFF00"/>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7428" name="Line 2074"/>
            <p:cNvSpPr>
              <a:spLocks noChangeShapeType="1"/>
            </p:cNvSpPr>
            <p:nvPr/>
          </p:nvSpPr>
          <p:spPr bwMode="blackWhite">
            <a:xfrm>
              <a:off x="2208213" y="2411413"/>
              <a:ext cx="1198563" cy="4762"/>
            </a:xfrm>
            <a:prstGeom prst="line">
              <a:avLst/>
            </a:prstGeom>
            <a:noFill/>
            <a:ln w="28575">
              <a:solidFill>
                <a:srgbClr val="FF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7429" name="Line 2078"/>
            <p:cNvSpPr>
              <a:spLocks noChangeShapeType="1"/>
            </p:cNvSpPr>
            <p:nvPr/>
          </p:nvSpPr>
          <p:spPr bwMode="blackWhite">
            <a:xfrm>
              <a:off x="6475413" y="2411414"/>
              <a:ext cx="1235075" cy="3175"/>
            </a:xfrm>
            <a:prstGeom prst="line">
              <a:avLst/>
            </a:prstGeom>
            <a:noFill/>
            <a:ln w="28575">
              <a:solidFill>
                <a:srgbClr val="FF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7430" name="Text Box 2055"/>
            <p:cNvSpPr txBox="1">
              <a:spLocks noChangeArrowheads="1"/>
            </p:cNvSpPr>
            <p:nvPr/>
          </p:nvSpPr>
          <p:spPr bwMode="blackWhite">
            <a:xfrm>
              <a:off x="2052637" y="3817938"/>
              <a:ext cx="1455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t>Memory Target</a:t>
              </a:r>
            </a:p>
          </p:txBody>
        </p:sp>
        <p:sp>
          <p:nvSpPr>
            <p:cNvPr id="17431" name="Text Box 2065"/>
            <p:cNvSpPr txBox="1">
              <a:spLocks noChangeArrowheads="1"/>
            </p:cNvSpPr>
            <p:nvPr/>
          </p:nvSpPr>
          <p:spPr bwMode="blackWhite">
            <a:xfrm>
              <a:off x="6351587" y="3281363"/>
              <a:ext cx="1455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t>Memory Target</a:t>
              </a:r>
            </a:p>
          </p:txBody>
        </p:sp>
      </p:grpSp>
    </p:spTree>
    <p:custDataLst>
      <p:tags r:id="rId1"/>
    </p:custDataLst>
    <p:extLst>
      <p:ext uri="{BB962C8B-B14F-4D97-AF65-F5344CB8AC3E}">
        <p14:creationId xmlns:p14="http://schemas.microsoft.com/office/powerpoint/2010/main" val="4166763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96137888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2362660" y="2651988"/>
            <a:ext cx="7463504" cy="3489168"/>
            <a:chOff x="830654" y="1268641"/>
            <a:chExt cx="7482693" cy="3021738"/>
          </a:xfrm>
        </p:grpSpPr>
        <p:sp>
          <p:nvSpPr>
            <p:cNvPr id="32" name="Freeform 31"/>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33" name="Rounded Rectangle 32"/>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8434" name="Rectangle 2"/>
          <p:cNvSpPr>
            <a:spLocks noGrp="1" noChangeArrowheads="1"/>
          </p:cNvSpPr>
          <p:nvPr>
            <p:ph type="title"/>
          </p:nvPr>
        </p:nvSpPr>
        <p:spPr>
          <a:noFill/>
        </p:spPr>
        <p:txBody>
          <a:bodyPr/>
          <a:lstStyle/>
          <a:p>
            <a:pPr eaLnBrk="1" hangingPunct="1"/>
            <a:r>
              <a:rPr lang="en-US" altLang="en-US" dirty="0"/>
              <a:t>Automatic Shared Memory </a:t>
            </a:r>
            <a:r>
              <a:rPr lang="en-US" altLang="en-US" dirty="0" smtClean="0"/>
              <a:t>Management</a:t>
            </a:r>
            <a:br>
              <a:rPr lang="en-US" altLang="en-US" dirty="0" smtClean="0"/>
            </a:br>
            <a:endParaRPr lang="en-US" altLang="en-US" dirty="0"/>
          </a:p>
        </p:txBody>
      </p:sp>
      <p:sp>
        <p:nvSpPr>
          <p:cNvPr id="29" name="Content Placeholder 9"/>
          <p:cNvSpPr>
            <a:spLocks noGrp="1"/>
          </p:cNvSpPr>
          <p:nvPr>
            <p:ph idx="1"/>
          </p:nvPr>
        </p:nvSpPr>
        <p:spPr>
          <a:xfrm>
            <a:off x="622138" y="1242485"/>
            <a:ext cx="10944549" cy="1234519"/>
          </a:xfrm>
        </p:spPr>
        <p:txBody>
          <a:bodyPr/>
          <a:lstStyle/>
          <a:p>
            <a:pPr lvl="1">
              <a:buClr>
                <a:schemeClr val="accent1"/>
              </a:buClr>
              <a:defRPr/>
            </a:pPr>
            <a:r>
              <a:rPr lang="en-US" dirty="0"/>
              <a:t>Automatically adapts to workload changes</a:t>
            </a:r>
          </a:p>
          <a:p>
            <a:pPr lvl="1">
              <a:buClr>
                <a:schemeClr val="accent1"/>
              </a:buClr>
              <a:defRPr/>
            </a:pPr>
            <a:r>
              <a:rPr lang="en-US" dirty="0"/>
              <a:t>Maximizes memory utilization</a:t>
            </a:r>
          </a:p>
          <a:p>
            <a:pPr lvl="1">
              <a:buClr>
                <a:schemeClr val="accent1"/>
              </a:buClr>
              <a:defRPr/>
            </a:pPr>
            <a:r>
              <a:rPr lang="en-US" dirty="0"/>
              <a:t>Helps eliminate out-of-memory errors</a:t>
            </a:r>
          </a:p>
        </p:txBody>
      </p:sp>
      <p:grpSp>
        <p:nvGrpSpPr>
          <p:cNvPr id="2" name="Group 1"/>
          <p:cNvGrpSpPr/>
          <p:nvPr/>
        </p:nvGrpSpPr>
        <p:grpSpPr>
          <a:xfrm>
            <a:off x="2801360" y="2900580"/>
            <a:ext cx="5893955" cy="3147580"/>
            <a:chOff x="2506662" y="2743201"/>
            <a:chExt cx="6483351" cy="3462338"/>
          </a:xfrm>
        </p:grpSpPr>
        <p:sp>
          <p:nvSpPr>
            <p:cNvPr id="18435" name="Line 20"/>
            <p:cNvSpPr>
              <a:spLocks noChangeShapeType="1"/>
            </p:cNvSpPr>
            <p:nvPr/>
          </p:nvSpPr>
          <p:spPr bwMode="blackWhite">
            <a:xfrm>
              <a:off x="5776912" y="4419600"/>
              <a:ext cx="1181100" cy="0"/>
            </a:xfrm>
            <a:prstGeom prst="line">
              <a:avLst/>
            </a:prstGeom>
            <a:noFill/>
            <a:ln w="28575">
              <a:solidFill>
                <a:srgbClr val="FF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18436" name="Text Box 21"/>
            <p:cNvSpPr txBox="1">
              <a:spLocks noChangeArrowheads="1"/>
            </p:cNvSpPr>
            <p:nvPr/>
          </p:nvSpPr>
          <p:spPr bwMode="auto">
            <a:xfrm>
              <a:off x="4270374" y="5838826"/>
              <a:ext cx="156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Online users</a:t>
              </a:r>
            </a:p>
          </p:txBody>
        </p:sp>
        <p:sp>
          <p:nvSpPr>
            <p:cNvPr id="18437" name="Text Box 22"/>
            <p:cNvSpPr txBox="1">
              <a:spLocks noChangeArrowheads="1"/>
            </p:cNvSpPr>
            <p:nvPr/>
          </p:nvSpPr>
          <p:spPr bwMode="auto">
            <a:xfrm>
              <a:off x="7316787" y="5838826"/>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Batch jobs</a:t>
              </a:r>
            </a:p>
          </p:txBody>
        </p:sp>
        <p:cxnSp>
          <p:nvCxnSpPr>
            <p:cNvPr id="18438" name="AutoShape 23"/>
            <p:cNvCxnSpPr>
              <a:cxnSpLocks noChangeShapeType="1"/>
            </p:cNvCxnSpPr>
            <p:nvPr/>
          </p:nvCxnSpPr>
          <p:spPr bwMode="auto">
            <a:xfrm>
              <a:off x="6022598" y="6059437"/>
              <a:ext cx="1110415" cy="0"/>
            </a:xfrm>
            <a:prstGeom prst="straightConnector1">
              <a:avLst/>
            </a:prstGeom>
            <a:noFill/>
            <a:ln w="28575">
              <a:solidFill>
                <a:schemeClr val="accent1"/>
              </a:solidFill>
              <a:round/>
              <a:headEnd/>
              <a:tailEnd type="triangle" w="lg" len="lg"/>
            </a:ln>
            <a:extLst>
              <a:ext uri="{909E8E84-426E-40DD-AFC4-6F175D3DCCD1}">
                <a14:hiddenFill xmlns:a14="http://schemas.microsoft.com/office/drawing/2010/main">
                  <a:noFill/>
                </a14:hiddenFill>
              </a:ext>
            </a:extLst>
          </p:spPr>
        </p:cxnSp>
        <p:sp>
          <p:nvSpPr>
            <p:cNvPr id="18439" name="Freeform 24"/>
            <p:cNvSpPr>
              <a:spLocks/>
            </p:cNvSpPr>
            <p:nvPr/>
          </p:nvSpPr>
          <p:spPr bwMode="gray">
            <a:xfrm>
              <a:off x="5773738" y="3429001"/>
              <a:ext cx="1190625" cy="542925"/>
            </a:xfrm>
            <a:custGeom>
              <a:avLst/>
              <a:gdLst>
                <a:gd name="T0" fmla="*/ 0 w 720"/>
                <a:gd name="T1" fmla="*/ 2147483647 h 384"/>
                <a:gd name="T2" fmla="*/ 2147483647 w 720"/>
                <a:gd name="T3" fmla="*/ 2147483647 h 384"/>
                <a:gd name="T4" fmla="*/ 2147483647 w 720"/>
                <a:gd name="T5" fmla="*/ 0 h 384"/>
                <a:gd name="T6" fmla="*/ 2147483647 w 720"/>
                <a:gd name="T7" fmla="*/ 0 h 384"/>
                <a:gd name="T8" fmla="*/ 0 60000 65536"/>
                <a:gd name="T9" fmla="*/ 0 60000 65536"/>
                <a:gd name="T10" fmla="*/ 0 60000 65536"/>
                <a:gd name="T11" fmla="*/ 0 60000 65536"/>
                <a:gd name="T12" fmla="*/ 0 w 720"/>
                <a:gd name="T13" fmla="*/ 0 h 384"/>
                <a:gd name="T14" fmla="*/ 720 w 720"/>
                <a:gd name="T15" fmla="*/ 384 h 384"/>
              </a:gdLst>
              <a:ahLst/>
              <a:cxnLst>
                <a:cxn ang="T8">
                  <a:pos x="T0" y="T1"/>
                </a:cxn>
                <a:cxn ang="T9">
                  <a:pos x="T2" y="T3"/>
                </a:cxn>
                <a:cxn ang="T10">
                  <a:pos x="T4" y="T5"/>
                </a:cxn>
                <a:cxn ang="T11">
                  <a:pos x="T6" y="T7"/>
                </a:cxn>
              </a:cxnLst>
              <a:rect l="T12" t="T13" r="T14" b="T15"/>
              <a:pathLst>
                <a:path w="720" h="384">
                  <a:moveTo>
                    <a:pt x="0" y="384"/>
                  </a:moveTo>
                  <a:lnTo>
                    <a:pt x="288" y="384"/>
                  </a:lnTo>
                  <a:lnTo>
                    <a:pt x="288" y="0"/>
                  </a:lnTo>
                  <a:lnTo>
                    <a:pt x="720" y="0"/>
                  </a:lnTo>
                </a:path>
              </a:pathLst>
            </a:custGeom>
            <a:noFill/>
            <a:ln w="28575" cap="flat" cmpd="sng">
              <a:solidFill>
                <a:srgbClr val="FF0000"/>
              </a:solidFill>
              <a:prstDash val="dash"/>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dirty="0">
                <a:solidFill>
                  <a:srgbClr val="000000"/>
                </a:solidFill>
              </a:endParaRPr>
            </a:p>
          </p:txBody>
        </p:sp>
        <p:sp>
          <p:nvSpPr>
            <p:cNvPr id="18440" name="Rectangle 4"/>
            <p:cNvSpPr>
              <a:spLocks noChangeArrowheads="1"/>
            </p:cNvSpPr>
            <p:nvPr/>
          </p:nvSpPr>
          <p:spPr bwMode="blackWhite">
            <a:xfrm>
              <a:off x="3960812" y="2743201"/>
              <a:ext cx="2133600" cy="1230313"/>
            </a:xfrm>
            <a:prstGeom prst="rect">
              <a:avLst/>
            </a:prstGeom>
            <a:solidFill>
              <a:srgbClr val="B3EDF5"/>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solidFill>
                  <a:srgbClr val="000000"/>
                </a:solidFill>
              </a:endParaRPr>
            </a:p>
          </p:txBody>
        </p:sp>
        <p:sp>
          <p:nvSpPr>
            <p:cNvPr id="18441" name="Rectangle 5"/>
            <p:cNvSpPr>
              <a:spLocks noChangeArrowheads="1"/>
            </p:cNvSpPr>
            <p:nvPr/>
          </p:nvSpPr>
          <p:spPr bwMode="blackWhite">
            <a:xfrm>
              <a:off x="3960812" y="3973513"/>
              <a:ext cx="2133600" cy="430212"/>
            </a:xfrm>
            <a:prstGeom prst="rect">
              <a:avLst/>
            </a:prstGeom>
            <a:solidFill>
              <a:srgbClr val="FFE395"/>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solidFill>
                  <a:srgbClr val="000000"/>
                </a:solidFill>
              </a:endParaRPr>
            </a:p>
          </p:txBody>
        </p:sp>
        <p:sp>
          <p:nvSpPr>
            <p:cNvPr id="18442" name="Rectangle 6"/>
            <p:cNvSpPr>
              <a:spLocks noChangeArrowheads="1"/>
            </p:cNvSpPr>
            <p:nvPr/>
          </p:nvSpPr>
          <p:spPr bwMode="blackWhite">
            <a:xfrm>
              <a:off x="3960812" y="4419600"/>
              <a:ext cx="2133600" cy="738188"/>
            </a:xfrm>
            <a:prstGeom prst="rect">
              <a:avLst/>
            </a:prstGeom>
            <a:solidFill>
              <a:srgbClr val="FF99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solidFill>
                  <a:srgbClr val="000000"/>
                </a:solidFill>
              </a:endParaRPr>
            </a:p>
          </p:txBody>
        </p:sp>
        <p:sp>
          <p:nvSpPr>
            <p:cNvPr id="18443" name="Rectangle 7"/>
            <p:cNvSpPr>
              <a:spLocks noChangeArrowheads="1"/>
            </p:cNvSpPr>
            <p:nvPr/>
          </p:nvSpPr>
          <p:spPr bwMode="blackWhite">
            <a:xfrm>
              <a:off x="3960812" y="5141914"/>
              <a:ext cx="2133600" cy="338137"/>
            </a:xfrm>
            <a:prstGeom prst="rect">
              <a:avLst/>
            </a:prstGeom>
            <a:solidFill>
              <a:srgbClr val="99CC99"/>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solidFill>
                  <a:srgbClr val="000000"/>
                </a:solidFill>
              </a:endParaRPr>
            </a:p>
          </p:txBody>
        </p:sp>
        <p:sp>
          <p:nvSpPr>
            <p:cNvPr id="18444" name="Text Box 8"/>
            <p:cNvSpPr txBox="1">
              <a:spLocks noChangeArrowheads="1"/>
            </p:cNvSpPr>
            <p:nvPr/>
          </p:nvSpPr>
          <p:spPr bwMode="blackWhite">
            <a:xfrm>
              <a:off x="4263230" y="3095625"/>
              <a:ext cx="158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Buffer cache</a:t>
              </a:r>
            </a:p>
          </p:txBody>
        </p:sp>
        <p:sp>
          <p:nvSpPr>
            <p:cNvPr id="18445" name="Text Box 9"/>
            <p:cNvSpPr txBox="1">
              <a:spLocks noChangeArrowheads="1"/>
            </p:cNvSpPr>
            <p:nvPr/>
          </p:nvSpPr>
          <p:spPr bwMode="blackWhite">
            <a:xfrm>
              <a:off x="4377531" y="3956051"/>
              <a:ext cx="13541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Large pool</a:t>
              </a:r>
            </a:p>
          </p:txBody>
        </p:sp>
        <p:sp>
          <p:nvSpPr>
            <p:cNvPr id="18446" name="Text Box 10"/>
            <p:cNvSpPr txBox="1">
              <a:spLocks noChangeArrowheads="1"/>
            </p:cNvSpPr>
            <p:nvPr/>
          </p:nvSpPr>
          <p:spPr bwMode="blackWhite">
            <a:xfrm>
              <a:off x="4302124" y="4567415"/>
              <a:ext cx="1504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Shared pool</a:t>
              </a:r>
            </a:p>
          </p:txBody>
        </p:sp>
        <p:sp>
          <p:nvSpPr>
            <p:cNvPr id="18447" name="Text Box 11"/>
            <p:cNvSpPr txBox="1">
              <a:spLocks noChangeArrowheads="1"/>
            </p:cNvSpPr>
            <p:nvPr/>
          </p:nvSpPr>
          <p:spPr bwMode="blackWhite">
            <a:xfrm>
              <a:off x="4429918" y="5123570"/>
              <a:ext cx="1249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Java pool</a:t>
              </a:r>
            </a:p>
          </p:txBody>
        </p:sp>
        <p:sp>
          <p:nvSpPr>
            <p:cNvPr id="18448" name="Rectangle 25"/>
            <p:cNvSpPr>
              <a:spLocks noChangeArrowheads="1"/>
            </p:cNvSpPr>
            <p:nvPr/>
          </p:nvSpPr>
          <p:spPr bwMode="blackWhite">
            <a:xfrm>
              <a:off x="3960812" y="5481639"/>
              <a:ext cx="2133600" cy="407987"/>
            </a:xfrm>
            <a:prstGeom prst="rect">
              <a:avLst/>
            </a:prstGeom>
            <a:solidFill>
              <a:srgbClr val="FF9933"/>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solidFill>
                  <a:srgbClr val="000000"/>
                </a:solidFill>
              </a:endParaRPr>
            </a:p>
          </p:txBody>
        </p:sp>
        <p:sp>
          <p:nvSpPr>
            <p:cNvPr id="18449" name="Text Box 27"/>
            <p:cNvSpPr txBox="1">
              <a:spLocks noChangeArrowheads="1"/>
            </p:cNvSpPr>
            <p:nvPr/>
          </p:nvSpPr>
          <p:spPr bwMode="gray">
            <a:xfrm>
              <a:off x="4238624" y="5493457"/>
              <a:ext cx="163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Streams pool</a:t>
              </a:r>
            </a:p>
          </p:txBody>
        </p:sp>
        <p:sp>
          <p:nvSpPr>
            <p:cNvPr id="18450" name="Rectangle 12"/>
            <p:cNvSpPr>
              <a:spLocks noChangeArrowheads="1"/>
            </p:cNvSpPr>
            <p:nvPr/>
          </p:nvSpPr>
          <p:spPr bwMode="blackWhite">
            <a:xfrm>
              <a:off x="6983412" y="2743201"/>
              <a:ext cx="2006600" cy="1235075"/>
            </a:xfrm>
            <a:prstGeom prst="rect">
              <a:avLst/>
            </a:prstGeom>
            <a:solidFill>
              <a:srgbClr val="B3EDF5"/>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solidFill>
                  <a:srgbClr val="000000"/>
                </a:solidFill>
              </a:endParaRPr>
            </a:p>
          </p:txBody>
        </p:sp>
        <p:sp>
          <p:nvSpPr>
            <p:cNvPr id="18451" name="Rectangle 13"/>
            <p:cNvSpPr>
              <a:spLocks noChangeArrowheads="1"/>
            </p:cNvSpPr>
            <p:nvPr/>
          </p:nvSpPr>
          <p:spPr bwMode="blackWhite">
            <a:xfrm>
              <a:off x="6986588" y="3390901"/>
              <a:ext cx="2003425" cy="1019175"/>
            </a:xfrm>
            <a:prstGeom prst="rect">
              <a:avLst/>
            </a:prstGeom>
            <a:solidFill>
              <a:srgbClr val="FFE395"/>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solidFill>
                  <a:srgbClr val="000000"/>
                </a:solidFill>
              </a:endParaRPr>
            </a:p>
          </p:txBody>
        </p:sp>
        <p:sp>
          <p:nvSpPr>
            <p:cNvPr id="18452" name="Rectangle 14"/>
            <p:cNvSpPr>
              <a:spLocks noChangeArrowheads="1"/>
            </p:cNvSpPr>
            <p:nvPr/>
          </p:nvSpPr>
          <p:spPr bwMode="blackWhite">
            <a:xfrm>
              <a:off x="6986588" y="4410076"/>
              <a:ext cx="2003425" cy="741363"/>
            </a:xfrm>
            <a:prstGeom prst="rect">
              <a:avLst/>
            </a:prstGeom>
            <a:solidFill>
              <a:srgbClr val="FF99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solidFill>
                  <a:srgbClr val="000000"/>
                </a:solidFill>
              </a:endParaRPr>
            </a:p>
          </p:txBody>
        </p:sp>
        <p:sp>
          <p:nvSpPr>
            <p:cNvPr id="18453" name="Rectangle 15"/>
            <p:cNvSpPr>
              <a:spLocks noChangeArrowheads="1"/>
            </p:cNvSpPr>
            <p:nvPr/>
          </p:nvSpPr>
          <p:spPr bwMode="blackWhite">
            <a:xfrm>
              <a:off x="6983412" y="5151439"/>
              <a:ext cx="2006600" cy="338137"/>
            </a:xfrm>
            <a:prstGeom prst="rect">
              <a:avLst/>
            </a:prstGeom>
            <a:solidFill>
              <a:srgbClr val="99CC99"/>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solidFill>
                  <a:srgbClr val="000000"/>
                </a:solidFill>
              </a:endParaRPr>
            </a:p>
          </p:txBody>
        </p:sp>
        <p:sp>
          <p:nvSpPr>
            <p:cNvPr id="18454" name="Text Box 16"/>
            <p:cNvSpPr txBox="1">
              <a:spLocks noChangeArrowheads="1"/>
            </p:cNvSpPr>
            <p:nvPr/>
          </p:nvSpPr>
          <p:spPr bwMode="blackWhite">
            <a:xfrm>
              <a:off x="7208837" y="2878844"/>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Buffer cache</a:t>
              </a:r>
            </a:p>
          </p:txBody>
        </p:sp>
        <p:sp>
          <p:nvSpPr>
            <p:cNvPr id="18455" name="Text Box 17"/>
            <p:cNvSpPr txBox="1">
              <a:spLocks noChangeArrowheads="1"/>
            </p:cNvSpPr>
            <p:nvPr/>
          </p:nvSpPr>
          <p:spPr bwMode="blackWhite">
            <a:xfrm>
              <a:off x="7311231" y="3680178"/>
              <a:ext cx="13636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Large pool</a:t>
              </a:r>
            </a:p>
          </p:txBody>
        </p:sp>
        <p:sp>
          <p:nvSpPr>
            <p:cNvPr id="18456" name="Text Box 18"/>
            <p:cNvSpPr txBox="1">
              <a:spLocks noChangeArrowheads="1"/>
            </p:cNvSpPr>
            <p:nvPr/>
          </p:nvSpPr>
          <p:spPr bwMode="blackWhite">
            <a:xfrm>
              <a:off x="7240587" y="4573765"/>
              <a:ext cx="1504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Shared pool</a:t>
              </a:r>
            </a:p>
          </p:txBody>
        </p:sp>
        <p:sp>
          <p:nvSpPr>
            <p:cNvPr id="18457" name="Text Box 19"/>
            <p:cNvSpPr txBox="1">
              <a:spLocks noChangeArrowheads="1"/>
            </p:cNvSpPr>
            <p:nvPr/>
          </p:nvSpPr>
          <p:spPr bwMode="blackWhite">
            <a:xfrm>
              <a:off x="7373937" y="5131507"/>
              <a:ext cx="123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Java pool</a:t>
              </a:r>
            </a:p>
          </p:txBody>
        </p:sp>
        <p:sp>
          <p:nvSpPr>
            <p:cNvPr id="18458" name="Rectangle 26"/>
            <p:cNvSpPr>
              <a:spLocks noChangeArrowheads="1"/>
            </p:cNvSpPr>
            <p:nvPr/>
          </p:nvSpPr>
          <p:spPr bwMode="blackWhite">
            <a:xfrm>
              <a:off x="6983412" y="5492751"/>
              <a:ext cx="2006600" cy="396875"/>
            </a:xfrm>
            <a:prstGeom prst="rect">
              <a:avLst/>
            </a:prstGeom>
            <a:solidFill>
              <a:srgbClr val="FF9933"/>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solidFill>
                  <a:srgbClr val="000000"/>
                </a:solidFill>
              </a:endParaRPr>
            </a:p>
          </p:txBody>
        </p:sp>
        <p:sp>
          <p:nvSpPr>
            <p:cNvPr id="18459" name="Text Box 28"/>
            <p:cNvSpPr txBox="1">
              <a:spLocks noChangeArrowheads="1"/>
            </p:cNvSpPr>
            <p:nvPr/>
          </p:nvSpPr>
          <p:spPr bwMode="gray">
            <a:xfrm>
              <a:off x="7177087" y="5498219"/>
              <a:ext cx="1631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Streams pool</a:t>
              </a:r>
            </a:p>
          </p:txBody>
        </p:sp>
        <p:sp>
          <p:nvSpPr>
            <p:cNvPr id="18460" name="Text Box 29"/>
            <p:cNvSpPr txBox="1">
              <a:spLocks noChangeArrowheads="1"/>
            </p:cNvSpPr>
            <p:nvPr/>
          </p:nvSpPr>
          <p:spPr bwMode="gray">
            <a:xfrm>
              <a:off x="2506662" y="3733801"/>
              <a:ext cx="120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Example:</a:t>
              </a:r>
            </a:p>
          </p:txBody>
        </p:sp>
      </p:grpSp>
    </p:spTree>
    <p:custDataLst>
      <p:tags r:id="rId1"/>
    </p:custDataLst>
    <p:extLst>
      <p:ext uri="{BB962C8B-B14F-4D97-AF65-F5344CB8AC3E}">
        <p14:creationId xmlns:p14="http://schemas.microsoft.com/office/powerpoint/2010/main" val="123411161"/>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12826634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eaLnBrk="1" hangingPunct="1"/>
            <a:r>
              <a:rPr lang="en-US" altLang="en-US" dirty="0"/>
              <a:t>Performance Management </a:t>
            </a:r>
            <a:r>
              <a:rPr lang="en-US" altLang="en-US" dirty="0" smtClean="0"/>
              <a:t>Activities</a:t>
            </a:r>
            <a:br>
              <a:rPr lang="en-US" altLang="en-US" dirty="0" smtClean="0"/>
            </a:br>
            <a:r>
              <a:rPr lang="en-US" altLang="en-US" dirty="0"/>
              <a:t/>
            </a:r>
            <a:br>
              <a:rPr lang="en-US" altLang="en-US" dirty="0"/>
            </a:br>
            <a:endParaRPr lang="en-US" altLang="en-US" dirty="0"/>
          </a:p>
        </p:txBody>
      </p:sp>
      <p:grpSp>
        <p:nvGrpSpPr>
          <p:cNvPr id="3" name="Group 2"/>
          <p:cNvGrpSpPr/>
          <p:nvPr/>
        </p:nvGrpSpPr>
        <p:grpSpPr>
          <a:xfrm>
            <a:off x="2474912" y="1164431"/>
            <a:ext cx="7239000" cy="4529138"/>
            <a:chOff x="2513012" y="1600200"/>
            <a:chExt cx="7239000" cy="4529138"/>
          </a:xfrm>
        </p:grpSpPr>
        <p:grpSp>
          <p:nvGrpSpPr>
            <p:cNvPr id="6147" name="Group 3"/>
            <p:cNvGrpSpPr>
              <a:grpSpLocks/>
            </p:cNvGrpSpPr>
            <p:nvPr/>
          </p:nvGrpSpPr>
          <p:grpSpPr bwMode="auto">
            <a:xfrm>
              <a:off x="2513012" y="1600200"/>
              <a:ext cx="7239000" cy="4529138"/>
              <a:chOff x="960" y="684"/>
              <a:chExt cx="532" cy="412"/>
            </a:xfrm>
          </p:grpSpPr>
          <p:sp>
            <p:nvSpPr>
              <p:cNvPr id="6163" name="Rectangle 4"/>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6164" name="Oval 5"/>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6165" name="Oval 6"/>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sp>
          <p:nvSpPr>
            <p:cNvPr id="6148" name="Cloud"/>
            <p:cNvSpPr>
              <a:spLocks noChangeAspect="1" noEditPoints="1" noChangeArrowheads="1"/>
            </p:cNvSpPr>
            <p:nvPr/>
          </p:nvSpPr>
          <p:spPr bwMode="gray">
            <a:xfrm>
              <a:off x="5056188" y="1676400"/>
              <a:ext cx="2124075" cy="11747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C"/>
            </a:solidFill>
            <a:ln w="28575">
              <a:solidFill>
                <a:schemeClr val="accent3">
                  <a:lumMod val="60000"/>
                  <a:lumOff val="40000"/>
                </a:schemeClr>
              </a:solidFill>
              <a:miter lim="800000"/>
              <a:headEnd/>
              <a:tailEnd/>
            </a:ln>
          </p:spPr>
          <p:txBody>
            <a:bodyPr lIns="27432" rIns="27432"/>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pPr>
              <a:r>
                <a:rPr lang="en-US" altLang="en-US" dirty="0">
                  <a:solidFill>
                    <a:srgbClr val="000000"/>
                  </a:solidFill>
                </a:rPr>
                <a:t>Memory </a:t>
              </a:r>
            </a:p>
            <a:p>
              <a:pPr algn="ctr">
                <a:lnSpc>
                  <a:spcPct val="90000"/>
                </a:lnSpc>
              </a:pPr>
              <a:r>
                <a:rPr lang="en-US" altLang="en-US" dirty="0">
                  <a:solidFill>
                    <a:srgbClr val="000000"/>
                  </a:solidFill>
                </a:rPr>
                <a:t>allocation</a:t>
              </a:r>
            </a:p>
            <a:p>
              <a:pPr algn="ctr">
                <a:lnSpc>
                  <a:spcPct val="90000"/>
                </a:lnSpc>
              </a:pPr>
              <a:r>
                <a:rPr lang="en-US" altLang="en-US" dirty="0">
                  <a:solidFill>
                    <a:srgbClr val="000000"/>
                  </a:solidFill>
                </a:rPr>
                <a:t>issues</a:t>
              </a:r>
            </a:p>
          </p:txBody>
        </p:sp>
        <p:sp>
          <p:nvSpPr>
            <p:cNvPr id="6149" name="Cloud"/>
            <p:cNvSpPr>
              <a:spLocks noChangeAspect="1" noEditPoints="1" noChangeArrowheads="1"/>
            </p:cNvSpPr>
            <p:nvPr/>
          </p:nvSpPr>
          <p:spPr bwMode="auto">
            <a:xfrm>
              <a:off x="2592388" y="2738438"/>
              <a:ext cx="2227263" cy="11874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C"/>
            </a:solidFill>
            <a:ln w="28575">
              <a:solidFill>
                <a:schemeClr val="accent3">
                  <a:lumMod val="60000"/>
                  <a:lumOff val="40000"/>
                </a:schemeClr>
              </a:solidFill>
              <a:miter lim="800000"/>
              <a:headEnd/>
              <a:tailEnd/>
            </a:ln>
          </p:spPr>
          <p:txBody>
            <a:bodyPr lIns="27432" rIns="27432"/>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pPr>
              <a:r>
                <a:rPr lang="en-US" altLang="en-US" dirty="0">
                  <a:solidFill>
                    <a:srgbClr val="000000"/>
                  </a:solidFill>
                </a:rPr>
                <a:t>Input/output</a:t>
              </a:r>
            </a:p>
            <a:p>
              <a:pPr algn="ctr">
                <a:lnSpc>
                  <a:spcPct val="90000"/>
                </a:lnSpc>
              </a:pPr>
              <a:r>
                <a:rPr lang="en-US" altLang="en-US" dirty="0">
                  <a:solidFill>
                    <a:srgbClr val="000000"/>
                  </a:solidFill>
                </a:rPr>
                <a:t>device</a:t>
              </a:r>
            </a:p>
            <a:p>
              <a:pPr algn="ctr">
                <a:lnSpc>
                  <a:spcPct val="90000"/>
                </a:lnSpc>
              </a:pPr>
              <a:r>
                <a:rPr lang="en-US" altLang="en-US" dirty="0">
                  <a:solidFill>
                    <a:srgbClr val="000000"/>
                  </a:solidFill>
                </a:rPr>
                <a:t>contention</a:t>
              </a:r>
            </a:p>
          </p:txBody>
        </p:sp>
        <p:sp>
          <p:nvSpPr>
            <p:cNvPr id="6150" name="Cloud"/>
            <p:cNvSpPr>
              <a:spLocks noChangeAspect="1" noEditPoints="1" noChangeArrowheads="1"/>
            </p:cNvSpPr>
            <p:nvPr/>
          </p:nvSpPr>
          <p:spPr bwMode="auto">
            <a:xfrm>
              <a:off x="2630487" y="4300538"/>
              <a:ext cx="2139950" cy="11747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C"/>
            </a:solidFill>
            <a:ln w="28575">
              <a:solidFill>
                <a:schemeClr val="accent3">
                  <a:lumMod val="60000"/>
                  <a:lumOff val="40000"/>
                </a:schemeClr>
              </a:solidFill>
              <a:miter lim="800000"/>
              <a:headEnd/>
              <a:tailEnd/>
            </a:ln>
          </p:spPr>
          <p:txBody>
            <a:bodyPr lIns="27432" rIns="27432"/>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pPr>
              <a:r>
                <a:rPr lang="en-US" altLang="en-US" dirty="0">
                  <a:solidFill>
                    <a:srgbClr val="000000"/>
                  </a:solidFill>
                </a:rPr>
                <a:t>Application </a:t>
              </a:r>
            </a:p>
            <a:p>
              <a:pPr algn="ctr">
                <a:lnSpc>
                  <a:spcPct val="90000"/>
                </a:lnSpc>
              </a:pPr>
              <a:r>
                <a:rPr lang="en-US" altLang="en-US" dirty="0">
                  <a:solidFill>
                    <a:srgbClr val="000000"/>
                  </a:solidFill>
                </a:rPr>
                <a:t>code problems</a:t>
              </a:r>
            </a:p>
          </p:txBody>
        </p:sp>
        <p:sp>
          <p:nvSpPr>
            <p:cNvPr id="6151" name="Cloud"/>
            <p:cNvSpPr>
              <a:spLocks noChangeAspect="1" noEditPoints="1" noChangeArrowheads="1"/>
            </p:cNvSpPr>
            <p:nvPr/>
          </p:nvSpPr>
          <p:spPr bwMode="gray">
            <a:xfrm>
              <a:off x="7418388" y="2725738"/>
              <a:ext cx="2181225" cy="11747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C"/>
            </a:solidFill>
            <a:ln w="28575">
              <a:solidFill>
                <a:schemeClr val="accent3">
                  <a:lumMod val="60000"/>
                  <a:lumOff val="40000"/>
                </a:schemeClr>
              </a:solidFill>
              <a:miter lim="800000"/>
              <a:headEnd/>
              <a:tailEnd/>
            </a:ln>
          </p:spPr>
          <p:txBody>
            <a:bodyPr lIns="27432" rIns="27432"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pPr>
              <a:r>
                <a:rPr lang="en-US" altLang="en-US" dirty="0">
                  <a:solidFill>
                    <a:srgbClr val="000000"/>
                  </a:solidFill>
                </a:rPr>
                <a:t>Resource</a:t>
              </a:r>
            </a:p>
            <a:p>
              <a:pPr algn="ctr">
                <a:lnSpc>
                  <a:spcPct val="90000"/>
                </a:lnSpc>
              </a:pPr>
              <a:r>
                <a:rPr lang="en-US" altLang="en-US" dirty="0">
                  <a:solidFill>
                    <a:srgbClr val="000000"/>
                  </a:solidFill>
                </a:rPr>
                <a:t>contention</a:t>
              </a:r>
            </a:p>
          </p:txBody>
        </p:sp>
        <p:sp>
          <p:nvSpPr>
            <p:cNvPr id="6152" name="Cloud"/>
            <p:cNvSpPr>
              <a:spLocks noChangeAspect="1" noEditPoints="1" noChangeArrowheads="1"/>
            </p:cNvSpPr>
            <p:nvPr/>
          </p:nvSpPr>
          <p:spPr bwMode="gray">
            <a:xfrm>
              <a:off x="7443787" y="4249738"/>
              <a:ext cx="2127250" cy="11747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C"/>
            </a:solidFill>
            <a:ln w="28575">
              <a:solidFill>
                <a:schemeClr val="accent3">
                  <a:lumMod val="60000"/>
                  <a:lumOff val="40000"/>
                </a:schemeClr>
              </a:solidFill>
              <a:miter lim="800000"/>
              <a:headEnd/>
              <a:tailEnd/>
            </a:ln>
          </p:spPr>
          <p:txBody>
            <a:bodyPr lIns="27432" rIns="27432"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pPr>
              <a:r>
                <a:rPr lang="en-US" altLang="en-US" dirty="0">
                  <a:solidFill>
                    <a:srgbClr val="000000"/>
                  </a:solidFill>
                </a:rPr>
                <a:t>Network </a:t>
              </a:r>
            </a:p>
            <a:p>
              <a:pPr algn="ctr">
                <a:lnSpc>
                  <a:spcPct val="90000"/>
                </a:lnSpc>
              </a:pPr>
              <a:r>
                <a:rPr lang="en-US" altLang="en-US" dirty="0">
                  <a:solidFill>
                    <a:srgbClr val="000000"/>
                  </a:solidFill>
                </a:rPr>
                <a:t>bottlenecks</a:t>
              </a:r>
            </a:p>
          </p:txBody>
        </p:sp>
        <p:pic>
          <p:nvPicPr>
            <p:cNvPr id="6153" name="Picture 12" descr="coordina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462587" y="3495676"/>
              <a:ext cx="1320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Rectangle 13"/>
            <p:cNvSpPr>
              <a:spLocks noChangeArrowheads="1"/>
            </p:cNvSpPr>
            <p:nvPr/>
          </p:nvSpPr>
          <p:spPr bwMode="auto">
            <a:xfrm>
              <a:off x="5286375" y="4687888"/>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6155" name="Rectangle 14"/>
            <p:cNvSpPr>
              <a:spLocks noChangeArrowheads="1"/>
            </p:cNvSpPr>
            <p:nvPr/>
          </p:nvSpPr>
          <p:spPr bwMode="auto">
            <a:xfrm>
              <a:off x="5946775" y="4700588"/>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cxnSp>
          <p:nvCxnSpPr>
            <p:cNvPr id="6156" name="AutoShape 15"/>
            <p:cNvCxnSpPr>
              <a:cxnSpLocks noChangeShapeType="1"/>
              <a:endCxn id="6150" idx="1"/>
            </p:cNvCxnSpPr>
            <p:nvPr/>
          </p:nvCxnSpPr>
          <p:spPr bwMode="auto">
            <a:xfrm rot="5400000">
              <a:off x="4396581" y="4080669"/>
              <a:ext cx="711200" cy="2103438"/>
            </a:xfrm>
            <a:prstGeom prst="bentConnector3">
              <a:avLst>
                <a:gd name="adj1" fmla="val 130356"/>
              </a:avLst>
            </a:prstGeom>
            <a:noFill/>
            <a:ln w="28575">
              <a:solidFill>
                <a:schemeClr val="tx1"/>
              </a:solidFill>
              <a:miter lim="800000"/>
              <a:headEnd type="triangle" w="lg" len="lg"/>
              <a:tailEnd type="triangle" w="lg" len="lg"/>
            </a:ln>
            <a:extLst>
              <a:ext uri="{909E8E84-426E-40DD-AFC4-6F175D3DCCD1}">
                <a14:hiddenFill xmlns:a14="http://schemas.microsoft.com/office/drawing/2010/main">
                  <a:noFill/>
                </a14:hiddenFill>
              </a:ext>
            </a:extLst>
          </p:spPr>
        </p:cxnSp>
        <p:cxnSp>
          <p:nvCxnSpPr>
            <p:cNvPr id="6157" name="AutoShape 16"/>
            <p:cNvCxnSpPr>
              <a:cxnSpLocks noChangeShapeType="1"/>
              <a:endCxn id="6152" idx="1"/>
            </p:cNvCxnSpPr>
            <p:nvPr/>
          </p:nvCxnSpPr>
          <p:spPr bwMode="auto">
            <a:xfrm rot="16200000" flipH="1">
              <a:off x="7162006" y="4091782"/>
              <a:ext cx="647700" cy="2043112"/>
            </a:xfrm>
            <a:prstGeom prst="bentConnector3">
              <a:avLst>
                <a:gd name="adj1" fmla="val 142048"/>
              </a:avLst>
            </a:prstGeom>
            <a:noFill/>
            <a:ln w="28575">
              <a:solidFill>
                <a:schemeClr val="tx1"/>
              </a:solidFill>
              <a:miter lim="800000"/>
              <a:headEnd type="triangle" w="lg" len="lg"/>
              <a:tailEnd type="triangle" w="lg" len="lg"/>
            </a:ln>
            <a:extLst>
              <a:ext uri="{909E8E84-426E-40DD-AFC4-6F175D3DCCD1}">
                <a14:hiddenFill xmlns:a14="http://schemas.microsoft.com/office/drawing/2010/main">
                  <a:noFill/>
                </a14:hiddenFill>
              </a:ext>
            </a:extLst>
          </p:spPr>
        </p:cxnSp>
        <p:cxnSp>
          <p:nvCxnSpPr>
            <p:cNvPr id="6158" name="AutoShape 17"/>
            <p:cNvCxnSpPr>
              <a:cxnSpLocks noChangeShapeType="1"/>
              <a:endCxn id="6149" idx="2"/>
            </p:cNvCxnSpPr>
            <p:nvPr/>
          </p:nvCxnSpPr>
          <p:spPr bwMode="auto">
            <a:xfrm rot="10800000">
              <a:off x="4832351" y="3332163"/>
              <a:ext cx="630237" cy="819150"/>
            </a:xfrm>
            <a:prstGeom prst="bentConnector3">
              <a:avLst>
                <a:gd name="adj1" fmla="val 50880"/>
              </a:avLst>
            </a:prstGeom>
            <a:noFill/>
            <a:ln w="28575">
              <a:solidFill>
                <a:schemeClr val="tx1"/>
              </a:solidFill>
              <a:miter lim="800000"/>
              <a:headEnd type="triangle" w="lg" len="lg"/>
              <a:tailEnd type="triangle" w="lg" len="lg"/>
            </a:ln>
            <a:extLst>
              <a:ext uri="{909E8E84-426E-40DD-AFC4-6F175D3DCCD1}">
                <a14:hiddenFill xmlns:a14="http://schemas.microsoft.com/office/drawing/2010/main">
                  <a:noFill/>
                </a14:hiddenFill>
              </a:ext>
            </a:extLst>
          </p:spPr>
        </p:cxnSp>
        <p:cxnSp>
          <p:nvCxnSpPr>
            <p:cNvPr id="6159" name="AutoShape 18"/>
            <p:cNvCxnSpPr>
              <a:cxnSpLocks noChangeShapeType="1"/>
              <a:endCxn id="6151" idx="0"/>
            </p:cNvCxnSpPr>
            <p:nvPr/>
          </p:nvCxnSpPr>
          <p:spPr bwMode="auto">
            <a:xfrm flipV="1">
              <a:off x="6783388" y="3313113"/>
              <a:ext cx="627063" cy="838200"/>
            </a:xfrm>
            <a:prstGeom prst="bentConnector3">
              <a:avLst>
                <a:gd name="adj1" fmla="val 50634"/>
              </a:avLst>
            </a:prstGeom>
            <a:noFill/>
            <a:ln w="28575">
              <a:solidFill>
                <a:schemeClr val="tx1"/>
              </a:solidFill>
              <a:miter lim="800000"/>
              <a:headEnd type="triangle" w="lg" len="lg"/>
              <a:tailEnd type="triangle" w="lg" len="lg"/>
            </a:ln>
            <a:extLst>
              <a:ext uri="{909E8E84-426E-40DD-AFC4-6F175D3DCCD1}">
                <a14:hiddenFill xmlns:a14="http://schemas.microsoft.com/office/drawing/2010/main">
                  <a:noFill/>
                </a14:hiddenFill>
              </a:ext>
            </a:extLst>
          </p:spPr>
        </p:cxnSp>
        <p:sp>
          <p:nvSpPr>
            <p:cNvPr id="6160" name="Text Box 20"/>
            <p:cNvSpPr txBox="1">
              <a:spLocks noChangeArrowheads="1"/>
            </p:cNvSpPr>
            <p:nvPr/>
          </p:nvSpPr>
          <p:spPr bwMode="auto">
            <a:xfrm>
              <a:off x="5646737" y="3625850"/>
              <a:ext cx="368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dirty="0">
                  <a:latin typeface="Times New Roman" panose="02020603050405020304" pitchFamily="18" charset="0"/>
                </a:rPr>
                <a:t>?</a:t>
              </a:r>
            </a:p>
          </p:txBody>
        </p:sp>
        <p:sp>
          <p:nvSpPr>
            <p:cNvPr id="6161" name="Text Box 21"/>
            <p:cNvSpPr txBox="1">
              <a:spLocks noChangeArrowheads="1"/>
            </p:cNvSpPr>
            <p:nvPr/>
          </p:nvSpPr>
          <p:spPr bwMode="auto">
            <a:xfrm>
              <a:off x="5783262" y="4329113"/>
              <a:ext cx="679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DBA</a:t>
              </a:r>
            </a:p>
          </p:txBody>
        </p:sp>
        <p:cxnSp>
          <p:nvCxnSpPr>
            <p:cNvPr id="6162" name="Straight Arrow Connector 22"/>
            <p:cNvCxnSpPr>
              <a:cxnSpLocks noChangeShapeType="1"/>
            </p:cNvCxnSpPr>
            <p:nvPr/>
          </p:nvCxnSpPr>
          <p:spPr bwMode="auto">
            <a:xfrm>
              <a:off x="6094412" y="2852738"/>
              <a:ext cx="0" cy="685800"/>
            </a:xfrm>
            <a:prstGeom prst="straightConnector1">
              <a:avLst/>
            </a:prstGeom>
            <a:noFill/>
            <a:ln w="28575" algn="ctr">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1743957574"/>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836613" y="911309"/>
            <a:ext cx="5791200" cy="5108491"/>
            <a:chOff x="830654" y="1268641"/>
            <a:chExt cx="7482693" cy="3021738"/>
          </a:xfrm>
        </p:grpSpPr>
        <p:sp>
          <p:nvSpPr>
            <p:cNvPr id="30" name="Freeform 29"/>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31" name="Rounded Rectangle 30"/>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9458" name="Title 1"/>
          <p:cNvSpPr>
            <a:spLocks noGrp="1"/>
          </p:cNvSpPr>
          <p:nvPr>
            <p:ph type="title"/>
          </p:nvPr>
        </p:nvSpPr>
        <p:spPr/>
        <p:txBody>
          <a:bodyPr>
            <a:normAutofit fontScale="90000"/>
          </a:bodyPr>
          <a:lstStyle/>
          <a:p>
            <a:pPr eaLnBrk="1" hangingPunct="1"/>
            <a:r>
              <a:rPr lang="en-US" altLang="en-US" dirty="0"/>
              <a:t>Managing the SGA for </a:t>
            </a:r>
            <a:r>
              <a:rPr lang="en-US" altLang="en-US" dirty="0" smtClean="0"/>
              <a:t>PDBs</a:t>
            </a:r>
            <a:br>
              <a:rPr lang="en-US" altLang="en-US" dirty="0" smtClean="0"/>
            </a:br>
            <a:r>
              <a:rPr lang="en-US" altLang="en-US" dirty="0"/>
              <a:t/>
            </a:r>
            <a:br>
              <a:rPr lang="en-US" altLang="en-US" dirty="0"/>
            </a:br>
            <a:endParaRPr lang="en-US" altLang="en-US" dirty="0"/>
          </a:p>
        </p:txBody>
      </p:sp>
      <p:sp>
        <p:nvSpPr>
          <p:cNvPr id="26" name="Content Placeholder 32"/>
          <p:cNvSpPr>
            <a:spLocks noGrp="1"/>
          </p:cNvSpPr>
          <p:nvPr>
            <p:ph idx="1"/>
          </p:nvPr>
        </p:nvSpPr>
        <p:spPr>
          <a:xfrm>
            <a:off x="7313612" y="978362"/>
            <a:ext cx="3673475" cy="4871412"/>
          </a:xfrm>
        </p:spPr>
        <p:txBody>
          <a:bodyPr/>
          <a:lstStyle/>
          <a:p>
            <a:pPr lvl="1">
              <a:defRPr/>
            </a:pPr>
            <a:r>
              <a:rPr lang="en-US" sz="2000" b="1" dirty="0">
                <a:solidFill>
                  <a:srgbClr val="7030A0"/>
                </a:solidFill>
                <a:latin typeface="Courier New" pitchFamily="49" charset="0"/>
                <a:cs typeface="Courier New" pitchFamily="49" charset="0"/>
              </a:rPr>
              <a:t>SGA_TARGET</a:t>
            </a:r>
            <a:r>
              <a:rPr lang="en-US" sz="2000" dirty="0">
                <a:solidFill>
                  <a:schemeClr val="tx1"/>
                </a:solidFill>
                <a:cs typeface="Arial" pitchFamily="34" charset="0"/>
              </a:rPr>
              <a:t> </a:t>
            </a:r>
            <a:r>
              <a:rPr lang="en-US" sz="2000" dirty="0">
                <a:cs typeface="Arial" pitchFamily="34" charset="0"/>
              </a:rPr>
              <a:t>set at PDB level enforces a hard limit for the PDB’s SGA.</a:t>
            </a:r>
          </a:p>
          <a:p>
            <a:pPr lvl="1">
              <a:defRPr/>
            </a:pPr>
            <a:r>
              <a:rPr lang="en-US" sz="2000" b="1" dirty="0">
                <a:solidFill>
                  <a:schemeClr val="tx1"/>
                </a:solidFill>
                <a:latin typeface="Courier New" pitchFamily="49" charset="0"/>
                <a:cs typeface="Courier New" pitchFamily="49" charset="0"/>
              </a:rPr>
              <a:t>SGA_TARGET</a:t>
            </a:r>
            <a:r>
              <a:rPr lang="en-US" sz="2000" dirty="0">
                <a:solidFill>
                  <a:schemeClr val="tx1"/>
                </a:solidFill>
                <a:cs typeface="Arial" pitchFamily="34" charset="0"/>
              </a:rPr>
              <a:t> </a:t>
            </a:r>
            <a:r>
              <a:rPr lang="en-US" sz="2000" dirty="0">
                <a:cs typeface="Arial" pitchFamily="34" charset="0"/>
              </a:rPr>
              <a:t>at PDB level  provides more SGA for other containers.</a:t>
            </a:r>
          </a:p>
          <a:p>
            <a:pPr lvl="1">
              <a:defRPr/>
            </a:pPr>
            <a:r>
              <a:rPr lang="en-US" sz="2000" b="1" dirty="0">
                <a:solidFill>
                  <a:schemeClr val="accent1"/>
                </a:solidFill>
                <a:latin typeface="Courier New" pitchFamily="49" charset="0"/>
                <a:cs typeface="Courier New" pitchFamily="49" charset="0"/>
              </a:rPr>
              <a:t>SGA_MIN_SIZE</a:t>
            </a:r>
            <a:r>
              <a:rPr lang="en-US" sz="2000" dirty="0">
                <a:solidFill>
                  <a:schemeClr val="tx1"/>
                </a:solidFill>
                <a:cs typeface="Arial" pitchFamily="34" charset="0"/>
              </a:rPr>
              <a:t> </a:t>
            </a:r>
            <a:r>
              <a:rPr lang="en-US" sz="2000" dirty="0">
                <a:cs typeface="Arial" pitchFamily="34" charset="0"/>
              </a:rPr>
              <a:t>set for a PDB guarantees SGA space for the PDB.</a:t>
            </a:r>
          </a:p>
          <a:p>
            <a:pPr lvl="1">
              <a:defRPr/>
            </a:pPr>
            <a:r>
              <a:rPr lang="fr-FR" sz="2000" dirty="0">
                <a:cs typeface="Arial" pitchFamily="34" charset="0"/>
              </a:rPr>
              <a:t>Parameters at PDB level:</a:t>
            </a:r>
            <a:endParaRPr lang="en-US" sz="2000" dirty="0">
              <a:cs typeface="Arial" pitchFamily="34" charset="0"/>
            </a:endParaRPr>
          </a:p>
          <a:p>
            <a:pPr lvl="2">
              <a:buFont typeface="Courier New" pitchFamily="49" charset="0"/>
              <a:buChar char="−"/>
              <a:defRPr/>
            </a:pPr>
            <a:r>
              <a:rPr lang="en-US" sz="1800" b="1" dirty="0">
                <a:latin typeface="Courier New" pitchFamily="49" charset="0"/>
                <a:cs typeface="Courier New" pitchFamily="49" charset="0"/>
              </a:rPr>
              <a:t>DB_CACHE_SIZE</a:t>
            </a:r>
          </a:p>
          <a:p>
            <a:pPr lvl="2">
              <a:buFont typeface="Courier New" pitchFamily="49" charset="0"/>
              <a:buChar char="−"/>
              <a:defRPr/>
            </a:pPr>
            <a:r>
              <a:rPr lang="fr-FR" sz="1800" b="1" dirty="0">
                <a:latin typeface="Courier New" pitchFamily="49" charset="0"/>
                <a:cs typeface="Courier New" pitchFamily="49" charset="0"/>
              </a:rPr>
              <a:t>SHARED_POOL_SIZE</a:t>
            </a:r>
            <a:endParaRPr lang="en-US" sz="1800" b="1" dirty="0">
              <a:cs typeface="Arial" pitchFamily="34" charset="0"/>
            </a:endParaRPr>
          </a:p>
          <a:p>
            <a:pPr lvl="1">
              <a:defRPr/>
            </a:pPr>
            <a:r>
              <a:rPr lang="en-US" sz="2000" dirty="0">
                <a:latin typeface="+mj-lt"/>
                <a:cs typeface="Courier New" pitchFamily="49" charset="0"/>
              </a:rPr>
              <a:t>PDB minimums cannot be &gt; 50% of memory</a:t>
            </a:r>
            <a:endParaRPr lang="fr-FR" sz="2000" dirty="0">
              <a:latin typeface="+mj-lt"/>
            </a:endParaRPr>
          </a:p>
        </p:txBody>
      </p:sp>
      <p:grpSp>
        <p:nvGrpSpPr>
          <p:cNvPr id="2" name="Group 1"/>
          <p:cNvGrpSpPr/>
          <p:nvPr/>
        </p:nvGrpSpPr>
        <p:grpSpPr>
          <a:xfrm>
            <a:off x="1500188" y="1143000"/>
            <a:ext cx="4464051" cy="4486274"/>
            <a:chOff x="1917700" y="1341439"/>
            <a:chExt cx="4464051" cy="4486274"/>
          </a:xfrm>
        </p:grpSpPr>
        <p:sp>
          <p:nvSpPr>
            <p:cNvPr id="7" name="Rectangle 6"/>
            <p:cNvSpPr/>
            <p:nvPr/>
          </p:nvSpPr>
          <p:spPr>
            <a:xfrm>
              <a:off x="1992312" y="5346700"/>
              <a:ext cx="2014538" cy="457200"/>
            </a:xfrm>
            <a:prstGeom prst="rect">
              <a:avLst/>
            </a:prstGeom>
            <a:solidFill>
              <a:srgbClr val="FFFF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en-US" sz="1400" b="1" dirty="0">
                  <a:solidFill>
                    <a:srgbClr val="000000"/>
                  </a:solidFill>
                </a:rPr>
                <a:t>Sales PDB SGA</a:t>
              </a:r>
            </a:p>
          </p:txBody>
        </p:sp>
        <p:sp>
          <p:nvSpPr>
            <p:cNvPr id="8" name="Rectangle 7"/>
            <p:cNvSpPr/>
            <p:nvPr/>
          </p:nvSpPr>
          <p:spPr>
            <a:xfrm>
              <a:off x="1992312" y="4965700"/>
              <a:ext cx="2014538" cy="381000"/>
            </a:xfrm>
            <a:prstGeom prst="rect">
              <a:avLst/>
            </a:prstGeom>
            <a:solidFill>
              <a:srgbClr val="92D05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en-US" sz="1400" b="1" dirty="0">
                  <a:solidFill>
                    <a:srgbClr val="000000"/>
                  </a:solidFill>
                </a:rPr>
                <a:t>Marketing PDB SGA</a:t>
              </a:r>
            </a:p>
          </p:txBody>
        </p:sp>
        <p:sp>
          <p:nvSpPr>
            <p:cNvPr id="9" name="Rectangle 8"/>
            <p:cNvSpPr/>
            <p:nvPr/>
          </p:nvSpPr>
          <p:spPr>
            <a:xfrm>
              <a:off x="1992312" y="2386014"/>
              <a:ext cx="2014538" cy="2613025"/>
            </a:xfrm>
            <a:prstGeom prst="rect">
              <a:avLst/>
            </a:prstGeom>
            <a:solidFill>
              <a:srgbClr val="99CCF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en-US" sz="1400" b="1" dirty="0">
                  <a:solidFill>
                    <a:srgbClr val="000000"/>
                  </a:solidFill>
                </a:rPr>
                <a:t>Support PDB SGA</a:t>
              </a:r>
            </a:p>
          </p:txBody>
        </p:sp>
        <p:sp>
          <p:nvSpPr>
            <p:cNvPr id="11" name="Rectangle 10"/>
            <p:cNvSpPr/>
            <p:nvPr/>
          </p:nvSpPr>
          <p:spPr>
            <a:xfrm>
              <a:off x="1992312" y="1928813"/>
              <a:ext cx="2014538" cy="4572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en-US" sz="1400" b="1" dirty="0">
                  <a:solidFill>
                    <a:schemeClr val="bg1"/>
                  </a:solidFill>
                </a:rPr>
                <a:t>CDB Root SGA</a:t>
              </a:r>
            </a:p>
          </p:txBody>
        </p:sp>
        <p:sp>
          <p:nvSpPr>
            <p:cNvPr id="19463" name="Rectangle 14"/>
            <p:cNvSpPr>
              <a:spLocks noChangeArrowheads="1"/>
            </p:cNvSpPr>
            <p:nvPr/>
          </p:nvSpPr>
          <p:spPr bwMode="auto">
            <a:xfrm>
              <a:off x="1990726" y="1928814"/>
              <a:ext cx="2016125" cy="3887787"/>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19464" name="TextBox 16"/>
            <p:cNvSpPr txBox="1">
              <a:spLocks noChangeArrowheads="1"/>
            </p:cNvSpPr>
            <p:nvPr/>
          </p:nvSpPr>
          <p:spPr bwMode="auto">
            <a:xfrm>
              <a:off x="1917700" y="1587501"/>
              <a:ext cx="17954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fr-FR" altLang="en-US" sz="1400" b="1" dirty="0">
                  <a:solidFill>
                    <a:srgbClr val="000000"/>
                  </a:solidFill>
                  <a:latin typeface="Courier New" panose="02070309020205020404" pitchFamily="49" charset="0"/>
                  <a:cs typeface="Courier New" panose="02070309020205020404" pitchFamily="49" charset="0"/>
                </a:rPr>
                <a:t>SGA_TARGET=10TB</a:t>
              </a:r>
              <a:endParaRPr lang="en-US" altLang="en-US" sz="1400" b="1" dirty="0">
                <a:solidFill>
                  <a:srgbClr val="000000"/>
                </a:solidFill>
                <a:latin typeface="Courier New" panose="02070309020205020404" pitchFamily="49" charset="0"/>
                <a:cs typeface="Courier New" panose="02070309020205020404" pitchFamily="49" charset="0"/>
              </a:endParaRPr>
            </a:p>
          </p:txBody>
        </p:sp>
        <p:sp>
          <p:nvSpPr>
            <p:cNvPr id="19465" name="TextBox 98"/>
            <p:cNvSpPr txBox="1">
              <a:spLocks noChangeArrowheads="1"/>
            </p:cNvSpPr>
            <p:nvPr/>
          </p:nvSpPr>
          <p:spPr bwMode="auto">
            <a:xfrm>
              <a:off x="2565400" y="1341439"/>
              <a:ext cx="16573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400" b="1" dirty="0">
                  <a:solidFill>
                    <a:srgbClr val="000000"/>
                  </a:solidFill>
                </a:rPr>
                <a:t>CDB Instance</a:t>
              </a:r>
            </a:p>
          </p:txBody>
        </p:sp>
        <p:sp>
          <p:nvSpPr>
            <p:cNvPr id="19466" name="Rectangle 3"/>
            <p:cNvSpPr>
              <a:spLocks noChangeArrowheads="1"/>
            </p:cNvSpPr>
            <p:nvPr/>
          </p:nvSpPr>
          <p:spPr bwMode="blackGray">
            <a:xfrm>
              <a:off x="2062162" y="1406525"/>
              <a:ext cx="503238" cy="177800"/>
            </a:xfrm>
            <a:prstGeom prst="rect">
              <a:avLst/>
            </a:prstGeom>
            <a:solidFill>
              <a:srgbClr val="FFFF00"/>
            </a:solidFill>
            <a:ln w="12700">
              <a:solidFill>
                <a:schemeClr val="tx1"/>
              </a:solidFill>
              <a:miter lim="800000"/>
              <a:headEnd/>
              <a:tailEnd/>
            </a:ln>
          </p:spPr>
          <p:txBody>
            <a:bodyPr lIns="0" tIns="0" rIns="0" bIns="0" anchor="ctr"/>
            <a:lstStyle>
              <a:lvl1pPr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1pPr>
              <a:lvl2pPr marL="742950" indent="-285750"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2pPr>
              <a:lvl3pPr marL="1143000" indent="-228600"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3pPr>
              <a:lvl4pPr marL="1600200" indent="-228600"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4pPr>
              <a:lvl5pPr marL="2057400" indent="-228600"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5pPr>
              <a:lvl6pPr marL="25146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6pPr>
              <a:lvl7pPr marL="29718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7pPr>
              <a:lvl8pPr marL="34290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8pPr>
              <a:lvl9pPr marL="38862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800" i="1" dirty="0">
                  <a:solidFill>
                    <a:srgbClr val="000000"/>
                  </a:solidFill>
                </a:rPr>
                <a:t>12.1</a:t>
              </a:r>
            </a:p>
          </p:txBody>
        </p:sp>
        <p:sp>
          <p:nvSpPr>
            <p:cNvPr id="19467" name="Rectangle 11"/>
            <p:cNvSpPr>
              <a:spLocks noChangeArrowheads="1"/>
            </p:cNvSpPr>
            <p:nvPr/>
          </p:nvSpPr>
          <p:spPr bwMode="blackGray">
            <a:xfrm>
              <a:off x="4365626" y="1406525"/>
              <a:ext cx="395287" cy="179388"/>
            </a:xfrm>
            <a:prstGeom prst="rect">
              <a:avLst/>
            </a:prstGeom>
            <a:solidFill>
              <a:srgbClr val="C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nchor="ctr"/>
            <a:lstStyle>
              <a:lvl1pPr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1pPr>
              <a:lvl2pPr marL="742950" indent="-285750"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2pPr>
              <a:lvl3pPr marL="1143000" indent="-228600"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3pPr>
              <a:lvl4pPr marL="1600200" indent="-228600"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4pPr>
              <a:lvl5pPr marL="2057400" indent="-228600"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5pPr>
              <a:lvl6pPr marL="25146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6pPr>
              <a:lvl7pPr marL="29718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7pPr>
              <a:lvl8pPr marL="34290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8pPr>
              <a:lvl9pPr marL="38862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800" i="1" dirty="0">
                  <a:solidFill>
                    <a:schemeClr val="bg1"/>
                  </a:solidFill>
                </a:rPr>
                <a:t>12.2</a:t>
              </a:r>
            </a:p>
          </p:txBody>
        </p:sp>
        <p:sp>
          <p:nvSpPr>
            <p:cNvPr id="19468" name="Rounded Rectangle 20"/>
            <p:cNvSpPr>
              <a:spLocks noChangeArrowheads="1"/>
            </p:cNvSpPr>
            <p:nvPr/>
          </p:nvSpPr>
          <p:spPr bwMode="auto">
            <a:xfrm>
              <a:off x="2206626" y="2551114"/>
              <a:ext cx="1584325" cy="719137"/>
            </a:xfrm>
            <a:prstGeom prst="roundRect">
              <a:avLst>
                <a:gd name="adj" fmla="val 16667"/>
              </a:avLst>
            </a:prstGeom>
            <a:solidFill>
              <a:srgbClr val="D9E6FF"/>
            </a:solidFill>
            <a:ln w="28575" algn="ctr">
              <a:solidFill>
                <a:schemeClr val="tx1"/>
              </a:solidFill>
              <a:round/>
              <a:headEnd type="none" w="sm" len="sm"/>
              <a:tailEnd type="none" w="lg" len="lg"/>
            </a:ln>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fr-FR" altLang="en-US" sz="1200" dirty="0">
                  <a:solidFill>
                    <a:srgbClr val="000000"/>
                  </a:solidFill>
                </a:rPr>
                <a:t>Should the </a:t>
              </a:r>
              <a:r>
                <a:rPr lang="fr-FR" altLang="en-US" sz="1200" dirty="0">
                  <a:solidFill>
                    <a:srgbClr val="000000"/>
                  </a:solidFill>
                  <a:latin typeface="Courier New" panose="02070309020205020404" pitchFamily="49" charset="0"/>
                  <a:cs typeface="Courier New" panose="02070309020205020404" pitchFamily="49" charset="0"/>
                </a:rPr>
                <a:t>SUPPORT</a:t>
              </a:r>
              <a:r>
                <a:rPr lang="fr-FR" altLang="en-US" sz="1200" dirty="0">
                  <a:solidFill>
                    <a:srgbClr val="000000"/>
                  </a:solidFill>
                </a:rPr>
                <a:t> PDB use most of the SGA? </a:t>
              </a:r>
              <a:endParaRPr lang="en-US" altLang="en-US" sz="1200" dirty="0">
                <a:solidFill>
                  <a:srgbClr val="000000"/>
                </a:solidFill>
              </a:endParaRPr>
            </a:p>
          </p:txBody>
        </p:sp>
        <p:sp>
          <p:nvSpPr>
            <p:cNvPr id="22" name="Rectangle 21"/>
            <p:cNvSpPr/>
            <p:nvPr/>
          </p:nvSpPr>
          <p:spPr>
            <a:xfrm>
              <a:off x="4368800" y="4278313"/>
              <a:ext cx="2012950" cy="1549400"/>
            </a:xfrm>
            <a:prstGeom prst="rect">
              <a:avLst/>
            </a:prstGeom>
            <a:solidFill>
              <a:srgbClr val="FFFF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en-US" sz="1400" b="1" dirty="0">
                  <a:solidFill>
                    <a:srgbClr val="000000"/>
                  </a:solidFill>
                </a:rPr>
                <a:t>       Sales </a:t>
              </a:r>
            </a:p>
            <a:p>
              <a:pPr algn="ctr">
                <a:lnSpc>
                  <a:spcPct val="90000"/>
                </a:lnSpc>
                <a:defRPr/>
              </a:pPr>
              <a:r>
                <a:rPr lang="en-US" sz="1400" b="1" dirty="0">
                  <a:solidFill>
                    <a:srgbClr val="000000"/>
                  </a:solidFill>
                </a:rPr>
                <a:t>        PDB SGA</a:t>
              </a:r>
            </a:p>
          </p:txBody>
        </p:sp>
        <p:sp>
          <p:nvSpPr>
            <p:cNvPr id="23" name="Rectangle 22"/>
            <p:cNvSpPr/>
            <p:nvPr/>
          </p:nvSpPr>
          <p:spPr>
            <a:xfrm>
              <a:off x="4368800" y="3990975"/>
              <a:ext cx="2012950" cy="287338"/>
            </a:xfrm>
            <a:prstGeom prst="rect">
              <a:avLst/>
            </a:prstGeom>
            <a:solidFill>
              <a:srgbClr val="92D05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en-US" sz="1400" b="1" dirty="0">
                  <a:solidFill>
                    <a:srgbClr val="000000"/>
                  </a:solidFill>
                </a:rPr>
                <a:t>Marketing PDB SGA</a:t>
              </a:r>
            </a:p>
          </p:txBody>
        </p:sp>
        <p:sp>
          <p:nvSpPr>
            <p:cNvPr id="24" name="Rectangle 23"/>
            <p:cNvSpPr/>
            <p:nvPr/>
          </p:nvSpPr>
          <p:spPr>
            <a:xfrm>
              <a:off x="4368800" y="2392363"/>
              <a:ext cx="2012950" cy="1598612"/>
            </a:xfrm>
            <a:prstGeom prst="rect">
              <a:avLst/>
            </a:prstGeom>
            <a:solidFill>
              <a:srgbClr val="99CCF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en-US" sz="1400" b="1" dirty="0">
                  <a:solidFill>
                    <a:srgbClr val="000000"/>
                  </a:solidFill>
                </a:rPr>
                <a:t>           Support</a:t>
              </a:r>
            </a:p>
            <a:p>
              <a:pPr algn="ctr">
                <a:lnSpc>
                  <a:spcPct val="90000"/>
                </a:lnSpc>
                <a:defRPr/>
              </a:pPr>
              <a:r>
                <a:rPr lang="en-US" sz="1400" b="1" dirty="0">
                  <a:solidFill>
                    <a:srgbClr val="000000"/>
                  </a:solidFill>
                </a:rPr>
                <a:t>           PDB SGA</a:t>
              </a:r>
            </a:p>
          </p:txBody>
        </p:sp>
        <p:sp>
          <p:nvSpPr>
            <p:cNvPr id="25" name="Rectangle 24"/>
            <p:cNvSpPr/>
            <p:nvPr/>
          </p:nvSpPr>
          <p:spPr>
            <a:xfrm>
              <a:off x="4368800" y="1935163"/>
              <a:ext cx="2012950" cy="4572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en-US" sz="1400" b="1" dirty="0"/>
                <a:t>CDB Root SGA</a:t>
              </a:r>
            </a:p>
          </p:txBody>
        </p:sp>
        <p:sp>
          <p:nvSpPr>
            <p:cNvPr id="19473" name="Rectangle 25"/>
            <p:cNvSpPr>
              <a:spLocks noChangeArrowheads="1"/>
            </p:cNvSpPr>
            <p:nvPr/>
          </p:nvSpPr>
          <p:spPr bwMode="auto">
            <a:xfrm>
              <a:off x="4365626" y="1935164"/>
              <a:ext cx="2016125" cy="3887787"/>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19474" name="TextBox 26"/>
            <p:cNvSpPr txBox="1">
              <a:spLocks noChangeArrowheads="1"/>
            </p:cNvSpPr>
            <p:nvPr/>
          </p:nvSpPr>
          <p:spPr bwMode="auto">
            <a:xfrm>
              <a:off x="4294188" y="1593851"/>
              <a:ext cx="17954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400" b="1" dirty="0">
                  <a:solidFill>
                    <a:srgbClr val="000000"/>
                  </a:solidFill>
                  <a:latin typeface="Courier New" panose="02070309020205020404" pitchFamily="49" charset="0"/>
                  <a:cs typeface="Courier New" panose="02070309020205020404" pitchFamily="49" charset="0"/>
                </a:rPr>
                <a:t>SGA_TARGET=10TB</a:t>
              </a:r>
              <a:endParaRPr lang="en-US" altLang="en-US" sz="1400" b="1" dirty="0">
                <a:solidFill>
                  <a:srgbClr val="000000"/>
                </a:solidFill>
                <a:latin typeface="Courier New" panose="02070309020205020404" pitchFamily="49" charset="0"/>
                <a:cs typeface="Courier New" panose="02070309020205020404" pitchFamily="49" charset="0"/>
              </a:endParaRPr>
            </a:p>
          </p:txBody>
        </p:sp>
        <p:sp>
          <p:nvSpPr>
            <p:cNvPr id="28" name="Up-Down Arrow 27"/>
            <p:cNvSpPr/>
            <p:nvPr/>
          </p:nvSpPr>
          <p:spPr>
            <a:xfrm>
              <a:off x="4396308" y="2369223"/>
              <a:ext cx="612000" cy="1620000"/>
            </a:xfrm>
            <a:prstGeom prst="upDownArrow">
              <a:avLst/>
            </a:prstGeom>
            <a:solidFill>
              <a:schemeClr val="bg1">
                <a:lumMod val="95000"/>
              </a:schemeClr>
            </a:solidFill>
            <a:ln w="28575">
              <a:solidFill>
                <a:schemeClr val="tx1"/>
              </a:solidFill>
              <a:miter lim="800000"/>
              <a:tailEnd w="lg" len="lg"/>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lnSpc>
                  <a:spcPct val="90000"/>
                </a:lnSpc>
                <a:defRPr/>
              </a:pPr>
              <a:r>
                <a:rPr lang="en-US" sz="1400" b="1" dirty="0">
                  <a:solidFill>
                    <a:srgbClr val="7030A0"/>
                  </a:solidFill>
                </a:rPr>
                <a:t>SGA_TARGET</a:t>
              </a:r>
            </a:p>
          </p:txBody>
        </p:sp>
        <p:sp>
          <p:nvSpPr>
            <p:cNvPr id="29" name="Up-Down Arrow 28"/>
            <p:cNvSpPr/>
            <p:nvPr/>
          </p:nvSpPr>
          <p:spPr>
            <a:xfrm>
              <a:off x="4396308" y="4422949"/>
              <a:ext cx="612000" cy="1368152"/>
            </a:xfrm>
            <a:prstGeom prst="upDownArrow">
              <a:avLst/>
            </a:prstGeom>
            <a:solidFill>
              <a:schemeClr val="bg1">
                <a:lumMod val="95000"/>
              </a:schemeClr>
            </a:solidFill>
            <a:ln w="28575">
              <a:solidFill>
                <a:schemeClr val="tx1"/>
              </a:solidFill>
              <a:miter lim="800000"/>
              <a:tailEnd w="lg" len="lg"/>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lnSpc>
                  <a:spcPct val="90000"/>
                </a:lnSpc>
                <a:defRPr/>
              </a:pPr>
              <a:r>
                <a:rPr lang="en-US" sz="1000" b="1" dirty="0">
                  <a:solidFill>
                    <a:srgbClr val="C00000"/>
                  </a:solidFill>
                </a:rPr>
                <a:t>SGA_MIN_SIZE</a:t>
              </a:r>
            </a:p>
          </p:txBody>
        </p:sp>
        <p:cxnSp>
          <p:nvCxnSpPr>
            <p:cNvPr id="19477" name="Straight Connector 31"/>
            <p:cNvCxnSpPr>
              <a:cxnSpLocks noChangeShapeType="1"/>
            </p:cNvCxnSpPr>
            <p:nvPr/>
          </p:nvCxnSpPr>
          <p:spPr bwMode="auto">
            <a:xfrm>
              <a:off x="4365626" y="4422775"/>
              <a:ext cx="2016125" cy="0"/>
            </a:xfrm>
            <a:prstGeom prst="line">
              <a:avLst/>
            </a:prstGeom>
            <a:noFill/>
            <a:ln w="28575" algn="ctr">
              <a:solidFill>
                <a:schemeClr val="tx1"/>
              </a:solidFill>
              <a:prstDash val="sysDash"/>
              <a:round/>
              <a:headEnd type="none" w="sm" len="sm"/>
              <a:tailEnd type="none" w="sm" len="sm"/>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357294762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674812" y="914400"/>
            <a:ext cx="8610600" cy="4644083"/>
            <a:chOff x="830654" y="1268641"/>
            <a:chExt cx="7482693" cy="3021738"/>
          </a:xfrm>
        </p:grpSpPr>
        <p:sp>
          <p:nvSpPr>
            <p:cNvPr id="40" name="Freeform 39"/>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41" name="Rounded Rectangle 40"/>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20482" name="Rectangle 2"/>
          <p:cNvSpPr>
            <a:spLocks noGrp="1" noChangeArrowheads="1"/>
          </p:cNvSpPr>
          <p:nvPr>
            <p:ph type="title"/>
          </p:nvPr>
        </p:nvSpPr>
        <p:spPr/>
        <p:txBody>
          <a:bodyPr>
            <a:normAutofit fontScale="90000"/>
          </a:bodyPr>
          <a:lstStyle/>
          <a:p>
            <a:pPr eaLnBrk="1" hangingPunct="1"/>
            <a:r>
              <a:rPr lang="en-US" altLang="en-US" dirty="0"/>
              <a:t>Managing the Program Global Area (PGA</a:t>
            </a:r>
            <a:r>
              <a:rPr lang="en-US" altLang="en-US" dirty="0" smtClean="0"/>
              <a:t>)</a:t>
            </a:r>
            <a:br>
              <a:rPr lang="en-US" altLang="en-US" dirty="0" smtClean="0"/>
            </a:br>
            <a:r>
              <a:rPr lang="en-US" altLang="en-US" dirty="0"/>
              <a:t/>
            </a:r>
            <a:br>
              <a:rPr lang="en-US" altLang="en-US" dirty="0"/>
            </a:br>
            <a:endParaRPr lang="en-US" altLang="en-US" dirty="0"/>
          </a:p>
        </p:txBody>
      </p:sp>
      <p:grpSp>
        <p:nvGrpSpPr>
          <p:cNvPr id="2" name="Group 1"/>
          <p:cNvGrpSpPr/>
          <p:nvPr/>
        </p:nvGrpSpPr>
        <p:grpSpPr>
          <a:xfrm>
            <a:off x="2091134" y="1232222"/>
            <a:ext cx="7777956" cy="4008438"/>
            <a:chOff x="2278856" y="1485900"/>
            <a:chExt cx="7777956" cy="4008438"/>
          </a:xfrm>
        </p:grpSpPr>
        <p:sp>
          <p:nvSpPr>
            <p:cNvPr id="20483" name="Rectangle 33"/>
            <p:cNvSpPr>
              <a:spLocks noChangeArrowheads="1"/>
            </p:cNvSpPr>
            <p:nvPr/>
          </p:nvSpPr>
          <p:spPr bwMode="auto">
            <a:xfrm>
              <a:off x="2278856" y="1485900"/>
              <a:ext cx="3200400" cy="1866900"/>
            </a:xfrm>
            <a:prstGeom prst="rect">
              <a:avLst/>
            </a:prstGeom>
            <a:solidFill>
              <a:srgbClr val="CCEC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20484" name="Rectangle 3"/>
            <p:cNvSpPr>
              <a:spLocks noChangeArrowheads="1"/>
            </p:cNvSpPr>
            <p:nvPr/>
          </p:nvSpPr>
          <p:spPr bwMode="auto">
            <a:xfrm>
              <a:off x="7577137" y="2982914"/>
              <a:ext cx="763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FontTx/>
                <a:buChar char=" "/>
              </a:pPr>
              <a:r>
                <a:rPr lang="en-US" altLang="en-US" b="1" dirty="0">
                  <a:solidFill>
                    <a:srgbClr val="000000"/>
                  </a:solidFill>
                </a:rPr>
                <a:t>UGA</a:t>
              </a:r>
            </a:p>
          </p:txBody>
        </p:sp>
        <p:sp>
          <p:nvSpPr>
            <p:cNvPr id="20485" name="Rectangle 4"/>
            <p:cNvSpPr>
              <a:spLocks noChangeArrowheads="1"/>
            </p:cNvSpPr>
            <p:nvPr/>
          </p:nvSpPr>
          <p:spPr bwMode="blackWhite">
            <a:xfrm>
              <a:off x="2584715" y="1685925"/>
              <a:ext cx="950913" cy="661988"/>
            </a:xfrm>
            <a:prstGeom prst="rect">
              <a:avLst/>
            </a:prstGeom>
            <a:solidFill>
              <a:srgbClr val="CCCC99"/>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b="1" dirty="0">
                  <a:solidFill>
                    <a:srgbClr val="000000"/>
                  </a:solidFill>
                </a:rPr>
                <a:t>Server</a:t>
              </a:r>
            </a:p>
            <a:p>
              <a:pPr algn="ctr"/>
              <a:r>
                <a:rPr lang="en-US" altLang="en-US" sz="1600" b="1" dirty="0">
                  <a:solidFill>
                    <a:srgbClr val="000000"/>
                  </a:solidFill>
                </a:rPr>
                <a:t>process</a:t>
              </a:r>
            </a:p>
          </p:txBody>
        </p:sp>
        <p:sp>
          <p:nvSpPr>
            <p:cNvPr id="20486" name="Rectangle 5"/>
            <p:cNvSpPr>
              <a:spLocks noChangeArrowheads="1"/>
            </p:cNvSpPr>
            <p:nvPr/>
          </p:nvSpPr>
          <p:spPr bwMode="blackWhite">
            <a:xfrm>
              <a:off x="3921389" y="1693864"/>
              <a:ext cx="1295400" cy="1125537"/>
            </a:xfrm>
            <a:prstGeom prst="rect">
              <a:avLst/>
            </a:prstGeom>
            <a:solidFill>
              <a:srgbClr val="FF9999"/>
            </a:solidFill>
            <a:ln w="28575">
              <a:solidFill>
                <a:srgbClr val="000000"/>
              </a:solidFill>
              <a:miter lim="800000"/>
              <a:headEnd/>
              <a:tailEnd/>
            </a:ln>
          </p:spPr>
          <p:txBody>
            <a:bodyPr wrap="none" lIns="46038" tIns="46038" rIns="46038" bIns="46038"/>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b="1" dirty="0">
                  <a:solidFill>
                    <a:srgbClr val="000000"/>
                  </a:solidFill>
                </a:rPr>
                <a:t>PGA</a:t>
              </a:r>
            </a:p>
          </p:txBody>
        </p:sp>
        <p:sp>
          <p:nvSpPr>
            <p:cNvPr id="20487" name="Text Box 9"/>
            <p:cNvSpPr txBox="1">
              <a:spLocks noChangeArrowheads="1"/>
            </p:cNvSpPr>
            <p:nvPr/>
          </p:nvSpPr>
          <p:spPr bwMode="auto">
            <a:xfrm>
              <a:off x="3680089" y="2787650"/>
              <a:ext cx="1530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solidFill>
                    <a:srgbClr val="000000"/>
                  </a:solidFill>
                </a:rPr>
                <a:t>Dedicated</a:t>
              </a:r>
              <a:br>
                <a:rPr lang="en-US" altLang="en-US" b="1" dirty="0">
                  <a:solidFill>
                    <a:srgbClr val="000000"/>
                  </a:solidFill>
                </a:rPr>
              </a:br>
              <a:r>
                <a:rPr lang="en-US" altLang="en-US" b="1" dirty="0">
                  <a:solidFill>
                    <a:srgbClr val="000000"/>
                  </a:solidFill>
                </a:rPr>
                <a:t>connections</a:t>
              </a:r>
            </a:p>
          </p:txBody>
        </p:sp>
        <p:cxnSp>
          <p:nvCxnSpPr>
            <p:cNvPr id="20488" name="AutoShape 15"/>
            <p:cNvCxnSpPr>
              <a:cxnSpLocks noChangeShapeType="1"/>
            </p:cNvCxnSpPr>
            <p:nvPr/>
          </p:nvCxnSpPr>
          <p:spPr bwMode="blackWhite">
            <a:xfrm flipH="1">
              <a:off x="3540389" y="1981200"/>
              <a:ext cx="381000" cy="0"/>
            </a:xfrm>
            <a:prstGeom prst="straightConnector1">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sp>
          <p:nvSpPr>
            <p:cNvPr id="20489" name="AutoShape 16"/>
            <p:cNvSpPr>
              <a:spLocks noChangeArrowheads="1"/>
            </p:cNvSpPr>
            <p:nvPr/>
          </p:nvSpPr>
          <p:spPr bwMode="blackWhite">
            <a:xfrm>
              <a:off x="6018212" y="1739900"/>
              <a:ext cx="3962400" cy="1143000"/>
            </a:xfrm>
            <a:prstGeom prst="roundRect">
              <a:avLst>
                <a:gd name="adj" fmla="val 12394"/>
              </a:avLst>
            </a:prstGeom>
            <a:solidFill>
              <a:srgbClr val="99CCFF"/>
            </a:solidFill>
            <a:ln w="28575">
              <a:solidFill>
                <a:schemeClr val="bg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20490" name="Rectangle 17"/>
            <p:cNvSpPr>
              <a:spLocks noChangeArrowheads="1"/>
            </p:cNvSpPr>
            <p:nvPr/>
          </p:nvSpPr>
          <p:spPr bwMode="blackWhite">
            <a:xfrm>
              <a:off x="5894387" y="1852614"/>
              <a:ext cx="10668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FontTx/>
                <a:buChar char=" "/>
              </a:pPr>
              <a:r>
                <a:rPr lang="en-US" altLang="en-US" b="1" dirty="0">
                  <a:solidFill>
                    <a:srgbClr val="000000"/>
                  </a:solidFill>
                </a:rPr>
                <a:t>Private</a:t>
              </a:r>
              <a:br>
                <a:rPr lang="en-US" altLang="en-US" b="1" dirty="0">
                  <a:solidFill>
                    <a:srgbClr val="000000"/>
                  </a:solidFill>
                </a:rPr>
              </a:br>
              <a:r>
                <a:rPr lang="en-US" altLang="en-US" b="1" dirty="0">
                  <a:solidFill>
                    <a:srgbClr val="000000"/>
                  </a:solidFill>
                </a:rPr>
                <a:t>SQL</a:t>
              </a:r>
              <a:br>
                <a:rPr lang="en-US" altLang="en-US" b="1" dirty="0">
                  <a:solidFill>
                    <a:srgbClr val="000000"/>
                  </a:solidFill>
                </a:rPr>
              </a:br>
              <a:r>
                <a:rPr lang="en-US" altLang="en-US" b="1" dirty="0">
                  <a:solidFill>
                    <a:srgbClr val="000000"/>
                  </a:solidFill>
                </a:rPr>
                <a:t>areas</a:t>
              </a:r>
            </a:p>
          </p:txBody>
        </p:sp>
        <p:sp>
          <p:nvSpPr>
            <p:cNvPr id="20491" name="Line 18"/>
            <p:cNvSpPr>
              <a:spLocks noChangeShapeType="1"/>
            </p:cNvSpPr>
            <p:nvPr/>
          </p:nvSpPr>
          <p:spPr bwMode="blackWhite">
            <a:xfrm flipH="1">
              <a:off x="6899275" y="1739900"/>
              <a:ext cx="0" cy="1143000"/>
            </a:xfrm>
            <a:prstGeom prst="line">
              <a:avLst/>
            </a:prstGeom>
            <a:noFill/>
            <a:ln w="28575">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0492" name="Rectangle 19"/>
            <p:cNvSpPr>
              <a:spLocks noChangeArrowheads="1"/>
            </p:cNvSpPr>
            <p:nvPr/>
          </p:nvSpPr>
          <p:spPr bwMode="blackWhite">
            <a:xfrm>
              <a:off x="6775450" y="1852614"/>
              <a:ext cx="12954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FontTx/>
                <a:buChar char=" "/>
              </a:pPr>
              <a:r>
                <a:rPr lang="en-US" altLang="en-US" b="1" dirty="0">
                  <a:solidFill>
                    <a:srgbClr val="000000"/>
                  </a:solidFill>
                </a:rPr>
                <a:t>Cursor</a:t>
              </a:r>
            </a:p>
            <a:p>
              <a:pPr algn="ctr">
                <a:buFontTx/>
                <a:buChar char=" "/>
              </a:pPr>
              <a:r>
                <a:rPr lang="en-US" altLang="en-US" b="1" dirty="0">
                  <a:solidFill>
                    <a:srgbClr val="000000"/>
                  </a:solidFill>
                </a:rPr>
                <a:t>and SQL</a:t>
              </a:r>
            </a:p>
            <a:p>
              <a:pPr algn="ctr">
                <a:buFontTx/>
                <a:buChar char=" "/>
              </a:pPr>
              <a:r>
                <a:rPr lang="en-US" altLang="en-US" b="1" dirty="0">
                  <a:solidFill>
                    <a:srgbClr val="000000"/>
                  </a:solidFill>
                </a:rPr>
                <a:t>area</a:t>
              </a:r>
            </a:p>
          </p:txBody>
        </p:sp>
        <p:sp>
          <p:nvSpPr>
            <p:cNvPr id="20493" name="Line 20"/>
            <p:cNvSpPr>
              <a:spLocks noChangeShapeType="1"/>
            </p:cNvSpPr>
            <p:nvPr/>
          </p:nvSpPr>
          <p:spPr bwMode="blackWhite">
            <a:xfrm flipH="1">
              <a:off x="7989887" y="1739900"/>
              <a:ext cx="0" cy="1143000"/>
            </a:xfrm>
            <a:prstGeom prst="line">
              <a:avLst/>
            </a:prstGeom>
            <a:noFill/>
            <a:ln w="28575">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0494" name="Rectangle 21"/>
            <p:cNvSpPr>
              <a:spLocks noChangeArrowheads="1"/>
            </p:cNvSpPr>
            <p:nvPr/>
          </p:nvSpPr>
          <p:spPr bwMode="blackWhite">
            <a:xfrm>
              <a:off x="7885112" y="1990725"/>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FontTx/>
                <a:buChar char=" "/>
              </a:pPr>
              <a:r>
                <a:rPr lang="en-US" altLang="en-US" b="1" dirty="0">
                  <a:solidFill>
                    <a:srgbClr val="000000"/>
                  </a:solidFill>
                </a:rPr>
                <a:t>Session</a:t>
              </a:r>
              <a:br>
                <a:rPr lang="en-US" altLang="en-US" b="1" dirty="0">
                  <a:solidFill>
                    <a:srgbClr val="000000"/>
                  </a:solidFill>
                </a:rPr>
              </a:br>
              <a:r>
                <a:rPr lang="en-US" altLang="en-US" b="1" dirty="0">
                  <a:solidFill>
                    <a:srgbClr val="000000"/>
                  </a:solidFill>
                </a:rPr>
                <a:t>memory</a:t>
              </a:r>
            </a:p>
          </p:txBody>
        </p:sp>
        <p:sp>
          <p:nvSpPr>
            <p:cNvPr id="20495" name="Line 22"/>
            <p:cNvSpPr>
              <a:spLocks noChangeShapeType="1"/>
            </p:cNvSpPr>
            <p:nvPr/>
          </p:nvSpPr>
          <p:spPr bwMode="blackWhite">
            <a:xfrm flipH="1">
              <a:off x="9066212" y="1739900"/>
              <a:ext cx="0" cy="1143000"/>
            </a:xfrm>
            <a:prstGeom prst="line">
              <a:avLst/>
            </a:prstGeom>
            <a:noFill/>
            <a:ln w="28575">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0496" name="Rectangle 23"/>
            <p:cNvSpPr>
              <a:spLocks noChangeArrowheads="1"/>
            </p:cNvSpPr>
            <p:nvPr/>
          </p:nvSpPr>
          <p:spPr bwMode="blackWhite">
            <a:xfrm>
              <a:off x="8990012" y="1990725"/>
              <a:ext cx="1066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FontTx/>
                <a:buChar char=" "/>
              </a:pPr>
              <a:r>
                <a:rPr lang="en-US" altLang="en-US" b="1" dirty="0">
                  <a:solidFill>
                    <a:srgbClr val="000000"/>
                  </a:solidFill>
                </a:rPr>
                <a:t>Work</a:t>
              </a:r>
              <a:br>
                <a:rPr lang="en-US" altLang="en-US" b="1" dirty="0">
                  <a:solidFill>
                    <a:srgbClr val="000000"/>
                  </a:solidFill>
                </a:rPr>
              </a:br>
              <a:r>
                <a:rPr lang="en-US" altLang="en-US" b="1" dirty="0">
                  <a:solidFill>
                    <a:srgbClr val="000000"/>
                  </a:solidFill>
                </a:rPr>
                <a:t>area</a:t>
              </a:r>
            </a:p>
          </p:txBody>
        </p:sp>
        <p:cxnSp>
          <p:nvCxnSpPr>
            <p:cNvPr id="20497" name="AutoShape 24"/>
            <p:cNvCxnSpPr>
              <a:cxnSpLocks noChangeShapeType="1"/>
            </p:cNvCxnSpPr>
            <p:nvPr/>
          </p:nvCxnSpPr>
          <p:spPr bwMode="blackWhite">
            <a:xfrm flipH="1">
              <a:off x="3081602" y="2329497"/>
              <a:ext cx="1587" cy="418367"/>
            </a:xfrm>
            <a:prstGeom prst="straightConnector1">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grpSp>
          <p:nvGrpSpPr>
            <p:cNvPr id="20498" name="Group 25"/>
            <p:cNvGrpSpPr>
              <a:grpSpLocks/>
            </p:cNvGrpSpPr>
            <p:nvPr/>
          </p:nvGrpSpPr>
          <p:grpSpPr bwMode="auto">
            <a:xfrm>
              <a:off x="2638689" y="2715820"/>
              <a:ext cx="844550" cy="540537"/>
              <a:chOff x="960" y="684"/>
              <a:chExt cx="532" cy="412"/>
            </a:xfrm>
          </p:grpSpPr>
          <p:sp>
            <p:nvSpPr>
              <p:cNvPr id="20514" name="Rectangle 26"/>
              <p:cNvSpPr>
                <a:spLocks noChangeArrowheads="1"/>
              </p:cNvSpPr>
              <p:nvPr/>
            </p:nvSpPr>
            <p:spPr bwMode="gray">
              <a:xfrm>
                <a:off x="960" y="768"/>
                <a:ext cx="532" cy="246"/>
              </a:xfrm>
              <a:prstGeom prst="rect">
                <a:avLst/>
              </a:prstGeom>
              <a:solidFill>
                <a:schemeClr val="folHlink"/>
              </a:solidFill>
              <a:ln w="2857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20515" name="Oval 27"/>
              <p:cNvSpPr>
                <a:spLocks noChangeArrowheads="1"/>
              </p:cNvSpPr>
              <p:nvPr/>
            </p:nvSpPr>
            <p:spPr bwMode="gray">
              <a:xfrm>
                <a:off x="960" y="684"/>
                <a:ext cx="532" cy="158"/>
              </a:xfrm>
              <a:prstGeom prst="ellipse">
                <a:avLst/>
              </a:prstGeom>
              <a:solidFill>
                <a:schemeClr val="accent1"/>
              </a:solidFill>
              <a:ln w="28575">
                <a:solidFill>
                  <a:schemeClr val="folHlink"/>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20516" name="Oval 28"/>
              <p:cNvSpPr>
                <a:spLocks noChangeArrowheads="1"/>
              </p:cNvSpPr>
              <p:nvPr/>
            </p:nvSpPr>
            <p:spPr bwMode="gray">
              <a:xfrm>
                <a:off x="960" y="938"/>
                <a:ext cx="532" cy="158"/>
              </a:xfrm>
              <a:prstGeom prst="ellipse">
                <a:avLst/>
              </a:prstGeom>
              <a:solidFill>
                <a:schemeClr val="folHlink"/>
              </a:solidFill>
              <a:ln w="28575">
                <a:solidFill>
                  <a:schemeClr val="folHlink"/>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grpSp>
        <p:grpSp>
          <p:nvGrpSpPr>
            <p:cNvPr id="20499" name="Group 36"/>
            <p:cNvGrpSpPr>
              <a:grpSpLocks/>
            </p:cNvGrpSpPr>
            <p:nvPr/>
          </p:nvGrpSpPr>
          <p:grpSpPr bwMode="auto">
            <a:xfrm>
              <a:off x="2284413" y="3563938"/>
              <a:ext cx="7696201" cy="1930400"/>
              <a:chOff x="480" y="2551"/>
              <a:chExt cx="4848" cy="1216"/>
            </a:xfrm>
          </p:grpSpPr>
          <p:sp>
            <p:nvSpPr>
              <p:cNvPr id="20510" name="Rectangle 35"/>
              <p:cNvSpPr>
                <a:spLocks noChangeArrowheads="1"/>
              </p:cNvSpPr>
              <p:nvPr/>
            </p:nvSpPr>
            <p:spPr bwMode="auto">
              <a:xfrm>
                <a:off x="480" y="2551"/>
                <a:ext cx="4848" cy="1216"/>
              </a:xfrm>
              <a:prstGeom prst="rect">
                <a:avLst/>
              </a:prstGeom>
              <a:solidFill>
                <a:srgbClr val="FFFFFF"/>
              </a:solidFill>
              <a:ln w="28575">
                <a:solidFill>
                  <a:schemeClr val="tx1"/>
                </a:solidFill>
                <a:miter lim="800000"/>
                <a:headEnd type="none" w="sm" len="sm"/>
                <a:tailEnd type="none" w="sm" len="sm"/>
              </a:ln>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20501" name="AutoShape 6"/>
              <p:cNvSpPr>
                <a:spLocks noChangeArrowheads="1"/>
              </p:cNvSpPr>
              <p:nvPr/>
            </p:nvSpPr>
            <p:spPr bwMode="blackWhite">
              <a:xfrm>
                <a:off x="3211" y="2722"/>
                <a:ext cx="1920" cy="865"/>
              </a:xfrm>
              <a:prstGeom prst="roundRect">
                <a:avLst>
                  <a:gd name="adj" fmla="val 12394"/>
                </a:avLst>
              </a:prstGeom>
              <a:solidFill>
                <a:srgbClr val="FFFF99"/>
              </a:solidFill>
              <a:ln w="28575">
                <a:solidFill>
                  <a:schemeClr val="bg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20502" name="Rectangle 7"/>
              <p:cNvSpPr>
                <a:spLocks noChangeArrowheads="1"/>
              </p:cNvSpPr>
              <p:nvPr/>
            </p:nvSpPr>
            <p:spPr bwMode="blackWhite">
              <a:xfrm>
                <a:off x="3156" y="2819"/>
                <a:ext cx="11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FontTx/>
                  <a:buChar char=" "/>
                </a:pPr>
                <a:r>
                  <a:rPr lang="en-US" altLang="en-US" b="1" dirty="0">
                    <a:solidFill>
                      <a:srgbClr val="000000"/>
                    </a:solidFill>
                  </a:rPr>
                  <a:t>Shared pool</a:t>
                </a:r>
                <a:br>
                  <a:rPr lang="en-US" altLang="en-US" b="1" dirty="0">
                    <a:solidFill>
                      <a:srgbClr val="000000"/>
                    </a:solidFill>
                  </a:rPr>
                </a:br>
                <a:r>
                  <a:rPr lang="en-US" altLang="en-US" b="1" dirty="0">
                    <a:solidFill>
                      <a:srgbClr val="000000"/>
                    </a:solidFill>
                  </a:rPr>
                  <a:t>or</a:t>
                </a:r>
                <a:br>
                  <a:rPr lang="en-US" altLang="en-US" b="1" dirty="0">
                    <a:solidFill>
                      <a:srgbClr val="000000"/>
                    </a:solidFill>
                  </a:rPr>
                </a:br>
                <a:r>
                  <a:rPr lang="en-US" altLang="en-US" b="1" dirty="0">
                    <a:solidFill>
                      <a:srgbClr val="000000"/>
                    </a:solidFill>
                  </a:rPr>
                  <a:t>large pool</a:t>
                </a:r>
              </a:p>
            </p:txBody>
          </p:sp>
          <p:sp>
            <p:nvSpPr>
              <p:cNvPr id="20503" name="AutoShape 8"/>
              <p:cNvSpPr>
                <a:spLocks noChangeArrowheads="1"/>
              </p:cNvSpPr>
              <p:nvPr/>
            </p:nvSpPr>
            <p:spPr bwMode="blackWhite">
              <a:xfrm>
                <a:off x="4404" y="2915"/>
                <a:ext cx="631" cy="384"/>
              </a:xfrm>
              <a:prstGeom prst="roundRect">
                <a:avLst>
                  <a:gd name="adj" fmla="val 12394"/>
                </a:avLst>
              </a:prstGeom>
              <a:solidFill>
                <a:srgbClr val="99CCFF"/>
              </a:solidFill>
              <a:ln w="28575">
                <a:solidFill>
                  <a:schemeClr val="bg2"/>
                </a:solidFill>
                <a:round/>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b="1" dirty="0">
                    <a:solidFill>
                      <a:srgbClr val="000000"/>
                    </a:solidFill>
                  </a:rPr>
                  <a:t>UGA</a:t>
                </a:r>
              </a:p>
            </p:txBody>
          </p:sp>
          <p:sp>
            <p:nvSpPr>
              <p:cNvPr id="20504" name="Rectangle 10"/>
              <p:cNvSpPr>
                <a:spLocks noChangeArrowheads="1"/>
              </p:cNvSpPr>
              <p:nvPr/>
            </p:nvSpPr>
            <p:spPr bwMode="blackWhite">
              <a:xfrm>
                <a:off x="808" y="2672"/>
                <a:ext cx="599" cy="417"/>
              </a:xfrm>
              <a:prstGeom prst="rect">
                <a:avLst/>
              </a:prstGeom>
              <a:solidFill>
                <a:srgbClr val="CCCC99"/>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b="1" dirty="0">
                    <a:solidFill>
                      <a:srgbClr val="000000"/>
                    </a:solidFill>
                  </a:rPr>
                  <a:t>Shared</a:t>
                </a:r>
              </a:p>
              <a:p>
                <a:pPr algn="ctr"/>
                <a:r>
                  <a:rPr lang="en-US" altLang="en-US" sz="1600" b="1" dirty="0">
                    <a:solidFill>
                      <a:srgbClr val="000000"/>
                    </a:solidFill>
                  </a:rPr>
                  <a:t>server</a:t>
                </a:r>
              </a:p>
            </p:txBody>
          </p:sp>
          <p:sp>
            <p:nvSpPr>
              <p:cNvPr id="20505" name="Rectangle 11"/>
              <p:cNvSpPr>
                <a:spLocks noChangeArrowheads="1"/>
              </p:cNvSpPr>
              <p:nvPr/>
            </p:nvSpPr>
            <p:spPr bwMode="blackWhite">
              <a:xfrm>
                <a:off x="1686" y="2781"/>
                <a:ext cx="378" cy="199"/>
              </a:xfrm>
              <a:prstGeom prst="rect">
                <a:avLst/>
              </a:prstGeom>
              <a:solidFill>
                <a:srgbClr val="FF9999"/>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b="1" dirty="0">
                    <a:solidFill>
                      <a:srgbClr val="000000"/>
                    </a:solidFill>
                  </a:rPr>
                  <a:t>PGA</a:t>
                </a:r>
              </a:p>
            </p:txBody>
          </p:sp>
          <p:sp>
            <p:nvSpPr>
              <p:cNvPr id="20507" name="Text Box 13"/>
              <p:cNvSpPr txBox="1">
                <a:spLocks noChangeArrowheads="1"/>
              </p:cNvSpPr>
              <p:nvPr/>
            </p:nvSpPr>
            <p:spPr bwMode="auto">
              <a:xfrm>
                <a:off x="1612" y="3248"/>
                <a:ext cx="10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solidFill>
                      <a:srgbClr val="000000"/>
                    </a:solidFill>
                  </a:rPr>
                  <a:t>Shared server</a:t>
                </a:r>
                <a:br>
                  <a:rPr lang="en-US" altLang="en-US" b="1" dirty="0">
                    <a:solidFill>
                      <a:srgbClr val="000000"/>
                    </a:solidFill>
                  </a:rPr>
                </a:br>
                <a:r>
                  <a:rPr lang="en-US" altLang="en-US" b="1" dirty="0">
                    <a:solidFill>
                      <a:srgbClr val="000000"/>
                    </a:solidFill>
                  </a:rPr>
                  <a:t>connections</a:t>
                </a:r>
              </a:p>
            </p:txBody>
          </p:sp>
          <p:cxnSp>
            <p:nvCxnSpPr>
              <p:cNvPr id="20508" name="AutoShape 14"/>
              <p:cNvCxnSpPr>
                <a:cxnSpLocks noChangeShapeType="1"/>
                <a:stCxn id="20505" idx="1"/>
                <a:endCxn id="20504" idx="3"/>
              </p:cNvCxnSpPr>
              <p:nvPr/>
            </p:nvCxnSpPr>
            <p:spPr bwMode="blackWhite">
              <a:xfrm flipH="1">
                <a:off x="1407" y="2880"/>
                <a:ext cx="279" cy="0"/>
              </a:xfrm>
              <a:prstGeom prst="straightConnector1">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grpSp>
            <p:nvGrpSpPr>
              <p:cNvPr id="20509" name="Group 29"/>
              <p:cNvGrpSpPr>
                <a:grpSpLocks/>
              </p:cNvGrpSpPr>
              <p:nvPr/>
            </p:nvGrpSpPr>
            <p:grpSpPr bwMode="auto">
              <a:xfrm>
                <a:off x="840" y="3300"/>
                <a:ext cx="532" cy="412"/>
                <a:chOff x="960" y="684"/>
                <a:chExt cx="532" cy="412"/>
              </a:xfrm>
            </p:grpSpPr>
            <p:sp>
              <p:nvSpPr>
                <p:cNvPr id="20511" name="Rectangle 30"/>
                <p:cNvSpPr>
                  <a:spLocks noChangeArrowheads="1"/>
                </p:cNvSpPr>
                <p:nvPr/>
              </p:nvSpPr>
              <p:spPr bwMode="gray">
                <a:xfrm>
                  <a:off x="960" y="768"/>
                  <a:ext cx="532" cy="246"/>
                </a:xfrm>
                <a:prstGeom prst="rect">
                  <a:avLst/>
                </a:prstGeom>
                <a:solidFill>
                  <a:schemeClr val="folHlink"/>
                </a:solidFill>
                <a:ln w="2857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20512" name="Oval 31"/>
                <p:cNvSpPr>
                  <a:spLocks noChangeArrowheads="1"/>
                </p:cNvSpPr>
                <p:nvPr/>
              </p:nvSpPr>
              <p:spPr bwMode="gray">
                <a:xfrm>
                  <a:off x="960" y="684"/>
                  <a:ext cx="532" cy="158"/>
                </a:xfrm>
                <a:prstGeom prst="ellipse">
                  <a:avLst/>
                </a:prstGeom>
                <a:solidFill>
                  <a:schemeClr val="accent1"/>
                </a:solidFill>
                <a:ln w="28575">
                  <a:solidFill>
                    <a:schemeClr val="folHlink"/>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20513" name="Oval 32"/>
                <p:cNvSpPr>
                  <a:spLocks noChangeArrowheads="1"/>
                </p:cNvSpPr>
                <p:nvPr/>
              </p:nvSpPr>
              <p:spPr bwMode="gray">
                <a:xfrm>
                  <a:off x="960" y="938"/>
                  <a:ext cx="532" cy="158"/>
                </a:xfrm>
                <a:prstGeom prst="ellipse">
                  <a:avLst/>
                </a:prstGeom>
                <a:solidFill>
                  <a:schemeClr val="folHlink"/>
                </a:solidFill>
                <a:ln w="28575">
                  <a:solidFill>
                    <a:schemeClr val="folHlink"/>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grpSp>
          <p:cxnSp>
            <p:nvCxnSpPr>
              <p:cNvPr id="20506" name="AutoShape 12"/>
              <p:cNvCxnSpPr>
                <a:cxnSpLocks noChangeShapeType="1"/>
              </p:cNvCxnSpPr>
              <p:nvPr/>
            </p:nvCxnSpPr>
            <p:spPr bwMode="blackWhite">
              <a:xfrm flipH="1">
                <a:off x="1107" y="3061"/>
                <a:ext cx="1" cy="264"/>
              </a:xfrm>
              <a:prstGeom prst="straightConnector1">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grpSp>
        <p:sp>
          <p:nvSpPr>
            <p:cNvPr id="20500" name="AutoShape 8"/>
            <p:cNvSpPr>
              <a:spLocks noChangeArrowheads="1"/>
            </p:cNvSpPr>
            <p:nvPr/>
          </p:nvSpPr>
          <p:spPr bwMode="blackWhite">
            <a:xfrm>
              <a:off x="4073790" y="2057400"/>
              <a:ext cx="1001713" cy="609600"/>
            </a:xfrm>
            <a:prstGeom prst="roundRect">
              <a:avLst>
                <a:gd name="adj" fmla="val 12394"/>
              </a:avLst>
            </a:prstGeom>
            <a:solidFill>
              <a:srgbClr val="99CCFF"/>
            </a:solidFill>
            <a:ln w="28575">
              <a:solidFill>
                <a:schemeClr val="bg2"/>
              </a:solidFill>
              <a:round/>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b="1" dirty="0">
                  <a:solidFill>
                    <a:srgbClr val="000000"/>
                  </a:solidFill>
                </a:rPr>
                <a:t>UGA</a:t>
              </a:r>
            </a:p>
          </p:txBody>
        </p:sp>
      </p:grpSp>
      <p:sp>
        <p:nvSpPr>
          <p:cNvPr id="37" name="Content Placeholder 8"/>
          <p:cNvSpPr txBox="1">
            <a:spLocks/>
          </p:cNvSpPr>
          <p:nvPr/>
        </p:nvSpPr>
        <p:spPr>
          <a:xfrm>
            <a:off x="2356774" y="5773064"/>
            <a:ext cx="7475276" cy="422550"/>
          </a:xfrm>
          <a:prstGeom prst="rect">
            <a:avLst/>
          </a:prstGeom>
        </p:spPr>
        <p:txBody>
          <a:bodyPr anchor="ctr"/>
          <a:lstStyle>
            <a:lvl1pPr marL="0" indent="10582" algn="l" defTabSz="304747" rtl="0" eaLnBrk="1" fontAlgn="base" hangingPunct="1">
              <a:spcBef>
                <a:spcPts val="900"/>
              </a:spcBef>
              <a:spcAft>
                <a:spcPct val="0"/>
              </a:spcAft>
              <a:buClr>
                <a:srgbClr val="000000"/>
              </a:buClr>
              <a:buFont typeface="Arial" charset="0"/>
              <a:defRPr sz="2100">
                <a:solidFill>
                  <a:srgbClr val="000000"/>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000000"/>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000000"/>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000000"/>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000000"/>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pPr algn="ctr"/>
            <a:r>
              <a:rPr lang="en-US" kern="0" dirty="0"/>
              <a:t>Automatic PGA memory management is enabled by default.</a:t>
            </a:r>
          </a:p>
        </p:txBody>
      </p:sp>
    </p:spTree>
    <p:custDataLst>
      <p:tags r:id="rId1"/>
    </p:custDataLst>
    <p:extLst>
      <p:ext uri="{BB962C8B-B14F-4D97-AF65-F5344CB8AC3E}">
        <p14:creationId xmlns:p14="http://schemas.microsoft.com/office/powerpoint/2010/main" val="1665850238"/>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110050363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6429693" y="762000"/>
            <a:ext cx="4693919" cy="5260891"/>
            <a:chOff x="830654" y="1268641"/>
            <a:chExt cx="7482693" cy="3021738"/>
          </a:xfrm>
        </p:grpSpPr>
        <p:sp>
          <p:nvSpPr>
            <p:cNvPr id="17" name="Freeform 16"/>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8" name="Rounded Rectangle 1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21506" name="Title 1"/>
          <p:cNvSpPr>
            <a:spLocks noGrp="1"/>
          </p:cNvSpPr>
          <p:nvPr>
            <p:ph type="title"/>
          </p:nvPr>
        </p:nvSpPr>
        <p:spPr/>
        <p:txBody>
          <a:bodyPr>
            <a:normAutofit fontScale="90000"/>
          </a:bodyPr>
          <a:lstStyle/>
          <a:p>
            <a:r>
              <a:rPr lang="en-US" altLang="en-US" dirty="0"/>
              <a:t>Managing the PGA for </a:t>
            </a:r>
            <a:r>
              <a:rPr lang="en-US" altLang="en-US" dirty="0" smtClean="0"/>
              <a:t>PDBs</a:t>
            </a:r>
            <a:br>
              <a:rPr lang="en-US" altLang="en-US" dirty="0" smtClean="0"/>
            </a:br>
            <a:r>
              <a:rPr lang="en-US" altLang="en-US" dirty="0"/>
              <a:t/>
            </a:r>
            <a:br>
              <a:rPr lang="en-US" altLang="en-US" dirty="0"/>
            </a:br>
            <a:endParaRPr lang="en-US" altLang="en-US" dirty="0"/>
          </a:p>
        </p:txBody>
      </p:sp>
      <p:sp>
        <p:nvSpPr>
          <p:cNvPr id="14" name="Content Placeholder 42"/>
          <p:cNvSpPr>
            <a:spLocks noGrp="1"/>
          </p:cNvSpPr>
          <p:nvPr>
            <p:ph idx="1"/>
          </p:nvPr>
        </p:nvSpPr>
        <p:spPr>
          <a:xfrm>
            <a:off x="622139" y="1242485"/>
            <a:ext cx="5700874" cy="1831606"/>
          </a:xfrm>
        </p:spPr>
        <p:txBody>
          <a:bodyPr>
            <a:normAutofit fontScale="47500" lnSpcReduction="20000"/>
          </a:bodyPr>
          <a:lstStyle/>
          <a:p>
            <a:pPr>
              <a:lnSpc>
                <a:spcPct val="90000"/>
              </a:lnSpc>
              <a:buFont typeface="Arial" charset="0"/>
              <a:buNone/>
              <a:defRPr/>
            </a:pPr>
            <a:r>
              <a:rPr lang="en-US" dirty="0">
                <a:latin typeface="+mj-lt"/>
                <a:cs typeface="Courier New" pitchFamily="49" charset="0"/>
              </a:rPr>
              <a:t>Instance </a:t>
            </a:r>
            <a:r>
              <a:rPr lang="en-US" dirty="0">
                <a:latin typeface="Courier New" pitchFamily="49" charset="0"/>
                <a:cs typeface="Courier New" pitchFamily="49" charset="0"/>
              </a:rPr>
              <a:t>PGA_AGGREGATE_LIMIT</a:t>
            </a:r>
          </a:p>
          <a:p>
            <a:pPr lvl="1">
              <a:lnSpc>
                <a:spcPct val="90000"/>
              </a:lnSpc>
              <a:defRPr/>
            </a:pPr>
            <a:r>
              <a:rPr lang="en-US" dirty="0"/>
              <a:t>No more PGA can be allocated.</a:t>
            </a:r>
          </a:p>
          <a:p>
            <a:pPr lvl="1">
              <a:lnSpc>
                <a:spcPct val="90000"/>
              </a:lnSpc>
              <a:defRPr/>
            </a:pPr>
            <a:r>
              <a:rPr lang="en-US" dirty="0"/>
              <a:t>Calls or sessions of the largest PGA users are terminated.</a:t>
            </a:r>
          </a:p>
          <a:p>
            <a:pPr>
              <a:lnSpc>
                <a:spcPct val="90000"/>
              </a:lnSpc>
              <a:buFont typeface="Arial" charset="0"/>
              <a:buNone/>
              <a:defRPr/>
            </a:pPr>
            <a:r>
              <a:rPr lang="en-US" dirty="0">
                <a:cs typeface="Courier New" pitchFamily="49" charset="0"/>
              </a:rPr>
              <a:t>Instance </a:t>
            </a:r>
            <a:r>
              <a:rPr lang="en-US" dirty="0">
                <a:latin typeface="Courier New" pitchFamily="49" charset="0"/>
                <a:cs typeface="Courier New" pitchFamily="49" charset="0"/>
              </a:rPr>
              <a:t>PGA_AGGREGATE_TARGET</a:t>
            </a:r>
          </a:p>
          <a:p>
            <a:pPr lvl="1">
              <a:defRPr/>
            </a:pPr>
            <a:r>
              <a:rPr lang="en-US" dirty="0"/>
              <a:t>All sessions must use TEMP rather than PGA.</a:t>
            </a:r>
          </a:p>
          <a:p>
            <a:pPr>
              <a:buFont typeface="Arial" charset="0"/>
              <a:buNone/>
              <a:defRPr/>
            </a:pPr>
            <a:r>
              <a:rPr lang="en-US" dirty="0">
                <a:cs typeface="Courier New" pitchFamily="49" charset="0"/>
              </a:rPr>
              <a:t>PDB </a:t>
            </a:r>
            <a:r>
              <a:rPr lang="en-US" dirty="0">
                <a:latin typeface="Courier New" pitchFamily="49" charset="0"/>
                <a:cs typeface="Courier New" pitchFamily="49" charset="0"/>
              </a:rPr>
              <a:t>PGA_AGGREGATE_LIMIT</a:t>
            </a:r>
          </a:p>
          <a:p>
            <a:pPr>
              <a:buFont typeface="Arial" charset="0"/>
              <a:buNone/>
              <a:defRPr/>
            </a:pPr>
            <a:r>
              <a:rPr lang="en-US" dirty="0">
                <a:cs typeface="Courier New" pitchFamily="49" charset="0"/>
              </a:rPr>
              <a:t>PDB </a:t>
            </a:r>
            <a:r>
              <a:rPr lang="en-US" dirty="0">
                <a:latin typeface="Courier New" pitchFamily="49" charset="0"/>
                <a:cs typeface="Courier New" pitchFamily="49" charset="0"/>
              </a:rPr>
              <a:t>PGA_AGGREGATE_TARGET</a:t>
            </a:r>
            <a:endParaRPr lang="en-US" dirty="0"/>
          </a:p>
          <a:p>
            <a:pPr lvl="1">
              <a:defRPr/>
            </a:pPr>
            <a:r>
              <a:rPr lang="en-US" dirty="0"/>
              <a:t>These parameters set the same behavior at the PDB level.</a:t>
            </a:r>
          </a:p>
        </p:txBody>
      </p:sp>
      <p:grpSp>
        <p:nvGrpSpPr>
          <p:cNvPr id="2" name="Group 1"/>
          <p:cNvGrpSpPr/>
          <p:nvPr/>
        </p:nvGrpSpPr>
        <p:grpSpPr>
          <a:xfrm>
            <a:off x="6891813" y="1045327"/>
            <a:ext cx="3769678" cy="4694237"/>
            <a:chOff x="1604009" y="1341439"/>
            <a:chExt cx="3769678" cy="4694237"/>
          </a:xfrm>
        </p:grpSpPr>
        <p:sp>
          <p:nvSpPr>
            <p:cNvPr id="22" name="Rectangle 21"/>
            <p:cNvSpPr/>
            <p:nvPr/>
          </p:nvSpPr>
          <p:spPr>
            <a:xfrm>
              <a:off x="2641600" y="4724401"/>
              <a:ext cx="2660650" cy="1311275"/>
            </a:xfrm>
            <a:prstGeom prst="rect">
              <a:avLst/>
            </a:prstGeom>
            <a:solidFill>
              <a:srgbClr val="FFFF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90000"/>
                </a:lnSpc>
                <a:defRPr/>
              </a:pPr>
              <a:r>
                <a:rPr lang="en-US" sz="1400" b="1" dirty="0">
                  <a:solidFill>
                    <a:srgbClr val="000000"/>
                  </a:solidFill>
                </a:rPr>
                <a:t>Sales PDB SGA</a:t>
              </a:r>
            </a:p>
          </p:txBody>
        </p:sp>
        <p:sp>
          <p:nvSpPr>
            <p:cNvPr id="24" name="Rectangle 23"/>
            <p:cNvSpPr/>
            <p:nvPr/>
          </p:nvSpPr>
          <p:spPr>
            <a:xfrm>
              <a:off x="2641600" y="2600326"/>
              <a:ext cx="2660650" cy="2124075"/>
            </a:xfrm>
            <a:prstGeom prst="rect">
              <a:avLst/>
            </a:prstGeom>
            <a:solidFill>
              <a:srgbClr val="99CCF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90000"/>
                </a:lnSpc>
                <a:defRPr/>
              </a:pPr>
              <a:r>
                <a:rPr lang="en-US" sz="1400" b="1" dirty="0">
                  <a:solidFill>
                    <a:srgbClr val="000000"/>
                  </a:solidFill>
                </a:rPr>
                <a:t>Support PDB SGA</a:t>
              </a:r>
            </a:p>
          </p:txBody>
        </p:sp>
        <p:sp>
          <p:nvSpPr>
            <p:cNvPr id="25" name="Rectangle 24"/>
            <p:cNvSpPr/>
            <p:nvPr/>
          </p:nvSpPr>
          <p:spPr>
            <a:xfrm>
              <a:off x="2641600" y="2143125"/>
              <a:ext cx="2660650" cy="4572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en-US" sz="1400" b="1" dirty="0"/>
                <a:t>CDB Root PGA</a:t>
              </a:r>
            </a:p>
          </p:txBody>
        </p:sp>
        <p:sp>
          <p:nvSpPr>
            <p:cNvPr id="21510" name="Rectangle 25"/>
            <p:cNvSpPr>
              <a:spLocks noChangeArrowheads="1"/>
            </p:cNvSpPr>
            <p:nvPr/>
          </p:nvSpPr>
          <p:spPr bwMode="auto">
            <a:xfrm>
              <a:off x="2638426" y="2143125"/>
              <a:ext cx="2663825" cy="3887788"/>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21511" name="TextBox 26"/>
            <p:cNvSpPr txBox="1">
              <a:spLocks noChangeArrowheads="1"/>
            </p:cNvSpPr>
            <p:nvPr/>
          </p:nvSpPr>
          <p:spPr bwMode="auto">
            <a:xfrm>
              <a:off x="1680209" y="1593851"/>
              <a:ext cx="2976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400" b="1" dirty="0">
                  <a:solidFill>
                    <a:srgbClr val="000000"/>
                  </a:solidFill>
                  <a:latin typeface="Courier New" panose="02070309020205020404" pitchFamily="49" charset="0"/>
                  <a:cs typeface="Courier New" panose="02070309020205020404" pitchFamily="49" charset="0"/>
                </a:rPr>
                <a:t>PGA_AGGREGATE_LIMIT=1TB</a:t>
              </a:r>
            </a:p>
            <a:p>
              <a:pPr eaLnBrk="1" hangingPunct="1"/>
              <a:r>
                <a:rPr lang="fr-FR" altLang="en-US" sz="1400" b="1" dirty="0">
                  <a:solidFill>
                    <a:srgbClr val="000000"/>
                  </a:solidFill>
                  <a:latin typeface="Courier New" panose="02070309020205020404" pitchFamily="49" charset="0"/>
                  <a:cs typeface="Courier New" panose="02070309020205020404" pitchFamily="49" charset="0"/>
                </a:rPr>
                <a:t>PGA_AGGREGATE_TARGET=500GB</a:t>
              </a:r>
              <a:endParaRPr lang="en-US" altLang="en-US" sz="1400" b="1" dirty="0">
                <a:solidFill>
                  <a:srgbClr val="000000"/>
                </a:solidFill>
                <a:latin typeface="Courier New" panose="02070309020205020404" pitchFamily="49" charset="0"/>
                <a:cs typeface="Courier New" panose="02070309020205020404" pitchFamily="49" charset="0"/>
              </a:endParaRPr>
            </a:p>
          </p:txBody>
        </p:sp>
        <p:cxnSp>
          <p:nvCxnSpPr>
            <p:cNvPr id="21512" name="Straight Connector 31"/>
            <p:cNvCxnSpPr>
              <a:cxnSpLocks noChangeShapeType="1"/>
            </p:cNvCxnSpPr>
            <p:nvPr/>
          </p:nvCxnSpPr>
          <p:spPr bwMode="auto">
            <a:xfrm>
              <a:off x="2638426" y="5443538"/>
              <a:ext cx="2663825" cy="0"/>
            </a:xfrm>
            <a:prstGeom prst="line">
              <a:avLst/>
            </a:prstGeom>
            <a:noFill/>
            <a:ln w="28575" algn="ctr">
              <a:solidFill>
                <a:schemeClr val="tx1"/>
              </a:solidFill>
              <a:prstDash val="sysDash"/>
              <a:round/>
              <a:headEnd type="none" w="sm" len="sm"/>
              <a:tailEnd type="none" w="sm" len="sm"/>
            </a:ln>
            <a:extLst>
              <a:ext uri="{909E8E84-426E-40DD-AFC4-6F175D3DCCD1}">
                <a14:hiddenFill xmlns:a14="http://schemas.microsoft.com/office/drawing/2010/main">
                  <a:noFill/>
                </a14:hiddenFill>
              </a:ext>
            </a:extLst>
          </p:spPr>
        </p:cxnSp>
        <p:sp>
          <p:nvSpPr>
            <p:cNvPr id="21513" name="TextBox 98"/>
            <p:cNvSpPr txBox="1">
              <a:spLocks noChangeArrowheads="1"/>
            </p:cNvSpPr>
            <p:nvPr/>
          </p:nvSpPr>
          <p:spPr bwMode="auto">
            <a:xfrm>
              <a:off x="1680209" y="1341439"/>
              <a:ext cx="16557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400" b="1" dirty="0">
                  <a:solidFill>
                    <a:srgbClr val="000000"/>
                  </a:solidFill>
                </a:rPr>
                <a:t>CDB Instance</a:t>
              </a:r>
            </a:p>
          </p:txBody>
        </p:sp>
        <p:cxnSp>
          <p:nvCxnSpPr>
            <p:cNvPr id="21514" name="Straight Connector 40"/>
            <p:cNvCxnSpPr>
              <a:cxnSpLocks noChangeShapeType="1"/>
            </p:cNvCxnSpPr>
            <p:nvPr/>
          </p:nvCxnSpPr>
          <p:spPr bwMode="auto">
            <a:xfrm>
              <a:off x="2638426" y="3903663"/>
              <a:ext cx="2663825" cy="0"/>
            </a:xfrm>
            <a:prstGeom prst="line">
              <a:avLst/>
            </a:prstGeom>
            <a:noFill/>
            <a:ln w="28575" algn="ctr">
              <a:solidFill>
                <a:schemeClr val="tx1"/>
              </a:solidFill>
              <a:prstDash val="sysDash"/>
              <a:round/>
              <a:headEnd type="none" w="sm" len="sm"/>
              <a:tailEnd type="none" w="sm" len="sm"/>
            </a:ln>
            <a:extLst>
              <a:ext uri="{909E8E84-426E-40DD-AFC4-6F175D3DCCD1}">
                <a14:hiddenFill xmlns:a14="http://schemas.microsoft.com/office/drawing/2010/main">
                  <a:noFill/>
                </a14:hiddenFill>
              </a:ext>
            </a:extLst>
          </p:spPr>
        </p:cxnSp>
        <p:sp>
          <p:nvSpPr>
            <p:cNvPr id="42" name="Up Arrow 41"/>
            <p:cNvSpPr/>
            <p:nvPr/>
          </p:nvSpPr>
          <p:spPr>
            <a:xfrm>
              <a:off x="1604009" y="2132856"/>
              <a:ext cx="801079" cy="3888432"/>
            </a:xfrm>
            <a:prstGeom prst="upArrow">
              <a:avLst/>
            </a:prstGeom>
            <a:solidFill>
              <a:schemeClr val="bg1">
                <a:lumMod val="75000"/>
              </a:schemeClr>
            </a:solidFill>
            <a:ln w="19050">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lnSpc>
                  <a:spcPct val="90000"/>
                </a:lnSpc>
                <a:defRPr/>
              </a:pPr>
              <a:r>
                <a:rPr lang="en-US" b="1" dirty="0">
                  <a:solidFill>
                    <a:srgbClr val="000000"/>
                  </a:solidFill>
                </a:rPr>
                <a:t>Actual  PGA  Usage</a:t>
              </a:r>
            </a:p>
          </p:txBody>
        </p:sp>
        <p:sp>
          <p:nvSpPr>
            <p:cNvPr id="21516" name="TextBox 43"/>
            <p:cNvSpPr txBox="1">
              <a:spLocks noChangeArrowheads="1"/>
            </p:cNvSpPr>
            <p:nvPr/>
          </p:nvSpPr>
          <p:spPr bwMode="auto">
            <a:xfrm>
              <a:off x="2613025" y="2636839"/>
              <a:ext cx="276066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sz="1400" b="1" dirty="0">
                <a:latin typeface="Courier New" panose="02070309020205020404" pitchFamily="49" charset="0"/>
                <a:cs typeface="Courier New" panose="02070309020205020404" pitchFamily="49" charset="0"/>
              </a:endParaRPr>
            </a:p>
            <a:p>
              <a:pPr eaLnBrk="1" hangingPunct="1"/>
              <a:r>
                <a:rPr lang="fr-FR" altLang="en-US" sz="1400" b="1" dirty="0">
                  <a:solidFill>
                    <a:srgbClr val="C00000"/>
                  </a:solidFill>
                  <a:latin typeface="Courier New" panose="02070309020205020404" pitchFamily="49" charset="0"/>
                  <a:cs typeface="Courier New" panose="02070309020205020404" pitchFamily="49" charset="0"/>
                </a:rPr>
                <a:t>PGA_AGGREGATE_LIMIT</a:t>
              </a:r>
              <a:r>
                <a:rPr lang="fr-FR" altLang="en-US" sz="1400" b="1" dirty="0">
                  <a:solidFill>
                    <a:srgbClr val="000000"/>
                  </a:solidFill>
                  <a:latin typeface="Courier New" panose="02070309020205020404" pitchFamily="49" charset="0"/>
                  <a:cs typeface="Courier New" panose="02070309020205020404" pitchFamily="49" charset="0"/>
                </a:rPr>
                <a:t>=300M</a:t>
              </a:r>
            </a:p>
            <a:p>
              <a:pPr eaLnBrk="1" hangingPunct="1"/>
              <a:endParaRPr lang="fr-FR" altLang="en-US" sz="1400" b="1" dirty="0">
                <a:latin typeface="Courier New" panose="02070309020205020404" pitchFamily="49" charset="0"/>
                <a:cs typeface="Courier New" panose="02070309020205020404" pitchFamily="49" charset="0"/>
              </a:endParaRPr>
            </a:p>
            <a:p>
              <a:pPr eaLnBrk="1" hangingPunct="1"/>
              <a:endParaRPr lang="fr-FR" altLang="en-US" sz="1400" b="1" dirty="0">
                <a:latin typeface="Courier New" panose="02070309020205020404" pitchFamily="49" charset="0"/>
                <a:cs typeface="Courier New" panose="02070309020205020404" pitchFamily="49" charset="0"/>
              </a:endParaRPr>
            </a:p>
            <a:p>
              <a:pPr eaLnBrk="1" hangingPunct="1"/>
              <a:endParaRPr lang="fr-FR" altLang="en-US" sz="1400" b="1" dirty="0">
                <a:latin typeface="Courier New" panose="02070309020205020404" pitchFamily="49" charset="0"/>
                <a:cs typeface="Courier New" panose="02070309020205020404" pitchFamily="49" charset="0"/>
              </a:endParaRPr>
            </a:p>
            <a:p>
              <a:pPr eaLnBrk="1" hangingPunct="1"/>
              <a:endParaRPr lang="fr-FR" altLang="en-US" sz="1400" b="1" dirty="0">
                <a:latin typeface="Courier New" panose="02070309020205020404" pitchFamily="49" charset="0"/>
                <a:cs typeface="Courier New" panose="02070309020205020404" pitchFamily="49" charset="0"/>
              </a:endParaRPr>
            </a:p>
            <a:p>
              <a:pPr eaLnBrk="1" hangingPunct="1"/>
              <a:r>
                <a:rPr lang="fr-FR" altLang="en-US" sz="1200" b="1" dirty="0">
                  <a:solidFill>
                    <a:srgbClr val="C00000"/>
                  </a:solidFill>
                  <a:latin typeface="Courier New" panose="02070309020205020404" pitchFamily="49" charset="0"/>
                  <a:cs typeface="Courier New" panose="02070309020205020404" pitchFamily="49" charset="0"/>
                </a:rPr>
                <a:t>PGA_AGGREGATE_TARGET</a:t>
              </a:r>
              <a:r>
                <a:rPr lang="fr-FR" altLang="en-US" sz="1200" b="1" dirty="0">
                  <a:solidFill>
                    <a:srgbClr val="000000"/>
                  </a:solidFill>
                  <a:latin typeface="Courier New" panose="02070309020205020404" pitchFamily="49" charset="0"/>
                  <a:cs typeface="Courier New" panose="02070309020205020404" pitchFamily="49" charset="0"/>
                </a:rPr>
                <a:t>=150M</a:t>
              </a:r>
              <a:endParaRPr lang="en-US" altLang="en-US" sz="1200" b="1" dirty="0">
                <a:solidFill>
                  <a:srgbClr val="000000"/>
                </a:solidFill>
                <a:latin typeface="Courier New" panose="02070309020205020404" pitchFamily="49" charset="0"/>
                <a:cs typeface="Courier New" panose="02070309020205020404" pitchFamily="49" charset="0"/>
              </a:endParaRPr>
            </a:p>
          </p:txBody>
        </p:sp>
        <p:sp>
          <p:nvSpPr>
            <p:cNvPr id="21517" name="TextBox 48"/>
            <p:cNvSpPr txBox="1">
              <a:spLocks noChangeArrowheads="1"/>
            </p:cNvSpPr>
            <p:nvPr/>
          </p:nvSpPr>
          <p:spPr bwMode="auto">
            <a:xfrm>
              <a:off x="2609850" y="4940300"/>
              <a:ext cx="27606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400" b="1" dirty="0">
                  <a:solidFill>
                    <a:srgbClr val="C00000"/>
                  </a:solidFill>
                  <a:latin typeface="Courier New" panose="02070309020205020404" pitchFamily="49" charset="0"/>
                  <a:cs typeface="Courier New" panose="02070309020205020404" pitchFamily="49" charset="0"/>
                </a:rPr>
                <a:t>PGA_AGGREGATE_LIMIT</a:t>
              </a:r>
              <a:r>
                <a:rPr lang="fr-FR" altLang="en-US" sz="1400" b="1" dirty="0">
                  <a:solidFill>
                    <a:srgbClr val="000000"/>
                  </a:solidFill>
                  <a:latin typeface="Courier New" panose="02070309020205020404" pitchFamily="49" charset="0"/>
                  <a:cs typeface="Courier New" panose="02070309020205020404" pitchFamily="49" charset="0"/>
                </a:rPr>
                <a:t>=200M</a:t>
              </a:r>
            </a:p>
            <a:p>
              <a:pPr eaLnBrk="1" hangingPunct="1"/>
              <a:endParaRPr lang="fr-FR" altLang="en-US" sz="1400" b="1" dirty="0">
                <a:latin typeface="Courier New" panose="02070309020205020404" pitchFamily="49" charset="0"/>
                <a:cs typeface="Courier New" panose="02070309020205020404" pitchFamily="49" charset="0"/>
              </a:endParaRPr>
            </a:p>
            <a:p>
              <a:pPr eaLnBrk="1" hangingPunct="1"/>
              <a:endParaRPr lang="fr-FR" altLang="en-US" sz="800" b="1" dirty="0">
                <a:latin typeface="Courier New" panose="02070309020205020404" pitchFamily="49" charset="0"/>
                <a:cs typeface="Courier New" panose="02070309020205020404" pitchFamily="49" charset="0"/>
              </a:endParaRPr>
            </a:p>
            <a:p>
              <a:pPr eaLnBrk="1" hangingPunct="1"/>
              <a:r>
                <a:rPr lang="fr-FR" altLang="en-US" sz="1200" b="1" dirty="0">
                  <a:solidFill>
                    <a:srgbClr val="C00000"/>
                  </a:solidFill>
                  <a:latin typeface="Courier New" panose="02070309020205020404" pitchFamily="49" charset="0"/>
                  <a:cs typeface="Courier New" panose="02070309020205020404" pitchFamily="49" charset="0"/>
                </a:rPr>
                <a:t>PGA_AGGREGATE_TARGET</a:t>
              </a:r>
              <a:r>
                <a:rPr lang="fr-FR" altLang="en-US" sz="1200" b="1" dirty="0">
                  <a:solidFill>
                    <a:srgbClr val="000000"/>
                  </a:solidFill>
                  <a:latin typeface="Courier New" panose="02070309020205020404" pitchFamily="49" charset="0"/>
                  <a:cs typeface="Courier New" panose="02070309020205020404" pitchFamily="49" charset="0"/>
                </a:rPr>
                <a:t>=100M</a:t>
              </a:r>
              <a:endParaRPr lang="en-US" altLang="en-US" sz="1200" b="1" dirty="0">
                <a:solidFill>
                  <a:srgbClr val="000000"/>
                </a:solidFill>
                <a:latin typeface="Courier New" panose="02070309020205020404" pitchFamily="49" charset="0"/>
                <a:cs typeface="Courier New" panose="02070309020205020404" pitchFamily="49" charset="0"/>
              </a:endParaRPr>
            </a:p>
          </p:txBody>
        </p:sp>
      </p:grpSp>
    </p:spTree>
    <p:custDataLst>
      <p:tags r:id="rId1"/>
    </p:custDataLst>
    <p:extLst>
      <p:ext uri="{BB962C8B-B14F-4D97-AF65-F5344CB8AC3E}">
        <p14:creationId xmlns:p14="http://schemas.microsoft.com/office/powerpoint/2010/main" val="60684766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2550264"/>
          </a:xfrm>
        </p:spPr>
        <p:txBody>
          <a:bodyPr/>
          <a:lstStyle/>
          <a:p>
            <a:r>
              <a:rPr lang="en-US" dirty="0"/>
              <a:t>In this lesson, you should have learned how to:</a:t>
            </a:r>
          </a:p>
          <a:p>
            <a:pPr lvl="1"/>
            <a:r>
              <a:rPr lang="en-US" dirty="0"/>
              <a:t>Describe the activities that you perform to manage database performance</a:t>
            </a:r>
          </a:p>
          <a:p>
            <a:pPr lvl="1"/>
            <a:r>
              <a:rPr lang="en-US" dirty="0"/>
              <a:t>Use performance views and tools to monitor database instance performance</a:t>
            </a:r>
          </a:p>
          <a:p>
            <a:pPr lvl="1"/>
            <a:r>
              <a:rPr lang="en-US" dirty="0"/>
              <a:t>Describe the Oracle performance tuning methodology</a:t>
            </a:r>
          </a:p>
          <a:p>
            <a:pPr lvl="1"/>
            <a:r>
              <a:rPr lang="en-US" dirty="0"/>
              <a:t>Describe statistics and metrics that are collected by the Oracle Database server</a:t>
            </a:r>
          </a:p>
          <a:p>
            <a:pPr lvl="1"/>
            <a:r>
              <a:rPr lang="en-US" dirty="0"/>
              <a:t>Configure and monitor memory components for optimal performance</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20: Overview</a:t>
            </a:r>
          </a:p>
        </p:txBody>
      </p:sp>
      <p:sp>
        <p:nvSpPr>
          <p:cNvPr id="28675" name="Rectangle 18"/>
          <p:cNvSpPr>
            <a:spLocks noGrp="1" noChangeArrowheads="1"/>
          </p:cNvSpPr>
          <p:nvPr>
            <p:ph idx="1"/>
          </p:nvPr>
        </p:nvSpPr>
        <p:spPr>
          <a:xfrm>
            <a:off x="622138" y="1242485"/>
            <a:ext cx="10944549" cy="795938"/>
          </a:xfrm>
        </p:spPr>
        <p:txBody>
          <a:bodyPr>
            <a:normAutofit lnSpcReduction="10000"/>
          </a:bodyPr>
          <a:lstStyle/>
          <a:p>
            <a:pPr lvl="1">
              <a:buClr>
                <a:schemeClr val="accent1"/>
              </a:buClr>
            </a:pPr>
            <a:r>
              <a:rPr lang="en-US" dirty="0"/>
              <a:t>20-1: Managing Performance</a:t>
            </a:r>
          </a:p>
          <a:p>
            <a:pPr lvl="1">
              <a:buClr>
                <a:schemeClr val="accent1"/>
              </a:buClr>
            </a:pPr>
            <a:r>
              <a:rPr lang="en-US" dirty="0"/>
              <a:t>20-2: Resolving Lock Conflicts</a:t>
            </a:r>
          </a:p>
        </p:txBody>
      </p:sp>
    </p:spTree>
    <p:custDataLst>
      <p:tags r:id="rId1"/>
    </p:custData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r>
              <a:rPr lang="en-US" altLang="en-US" dirty="0"/>
              <a:t>Performance Planning </a:t>
            </a:r>
            <a:r>
              <a:rPr lang="en-US" altLang="en-US" dirty="0" smtClean="0"/>
              <a:t>Considerations</a:t>
            </a:r>
            <a:br>
              <a:rPr lang="en-US" altLang="en-US" dirty="0" smtClean="0"/>
            </a:br>
            <a:r>
              <a:rPr lang="en-US" altLang="en-US" dirty="0"/>
              <a:t/>
            </a:r>
            <a:br>
              <a:rPr lang="en-US" altLang="en-US" dirty="0"/>
            </a:br>
            <a:endParaRPr lang="en-US" altLang="en-US" dirty="0"/>
          </a:p>
        </p:txBody>
      </p:sp>
      <p:grpSp>
        <p:nvGrpSpPr>
          <p:cNvPr id="2" name="Group 1"/>
          <p:cNvGrpSpPr/>
          <p:nvPr/>
        </p:nvGrpSpPr>
        <p:grpSpPr>
          <a:xfrm>
            <a:off x="1560292" y="955405"/>
            <a:ext cx="9068241" cy="4947190"/>
            <a:chOff x="1522412" y="1073813"/>
            <a:chExt cx="9068241" cy="4947190"/>
          </a:xfrm>
        </p:grpSpPr>
        <p:sp>
          <p:nvSpPr>
            <p:cNvPr id="36" name="Rounded Rectangle 35"/>
            <p:cNvSpPr/>
            <p:nvPr/>
          </p:nvSpPr>
          <p:spPr bwMode="auto">
            <a:xfrm>
              <a:off x="4664683" y="2423321"/>
              <a:ext cx="2783698" cy="2277929"/>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37" name="Rounded Rectangle 36"/>
            <p:cNvSpPr/>
            <p:nvPr/>
          </p:nvSpPr>
          <p:spPr bwMode="auto">
            <a:xfrm>
              <a:off x="4798404" y="2567078"/>
              <a:ext cx="2516255" cy="1423854"/>
            </a:xfrm>
            <a:prstGeom prst="roundRect">
              <a:avLst>
                <a:gd name="adj" fmla="val 19689"/>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5123" name="Rectangle 13"/>
            <p:cNvSpPr>
              <a:spLocks noChangeArrowheads="1"/>
            </p:cNvSpPr>
            <p:nvPr/>
          </p:nvSpPr>
          <p:spPr bwMode="auto">
            <a:xfrm>
              <a:off x="5286375" y="4687888"/>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5124" name="Rectangle 14"/>
            <p:cNvSpPr>
              <a:spLocks noChangeArrowheads="1"/>
            </p:cNvSpPr>
            <p:nvPr/>
          </p:nvSpPr>
          <p:spPr bwMode="auto">
            <a:xfrm>
              <a:off x="5946775" y="4700588"/>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5127" name="Rectangle 11"/>
            <p:cNvSpPr>
              <a:spLocks noChangeArrowheads="1"/>
            </p:cNvSpPr>
            <p:nvPr/>
          </p:nvSpPr>
          <p:spPr bwMode="blackWhite">
            <a:xfrm>
              <a:off x="5000624" y="4038600"/>
              <a:ext cx="2187575" cy="60960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solidFill>
                    <a:srgbClr val="000000"/>
                  </a:solidFill>
                </a:rPr>
                <a:t>Application Design Principles</a:t>
              </a:r>
            </a:p>
          </p:txBody>
        </p:sp>
        <p:pic>
          <p:nvPicPr>
            <p:cNvPr id="5132" name="Picture 30" descr="Index_cnt204554.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98483" y="2684676"/>
              <a:ext cx="991859" cy="1188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ounded Rectangle 16"/>
            <p:cNvSpPr/>
            <p:nvPr/>
          </p:nvSpPr>
          <p:spPr bwMode="auto">
            <a:xfrm>
              <a:off x="1522412" y="1073813"/>
              <a:ext cx="2783698" cy="2277929"/>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18" name="Rounded Rectangle 17"/>
            <p:cNvSpPr/>
            <p:nvPr/>
          </p:nvSpPr>
          <p:spPr bwMode="auto">
            <a:xfrm>
              <a:off x="1656133" y="1217570"/>
              <a:ext cx="2516255" cy="1423854"/>
            </a:xfrm>
            <a:prstGeom prst="roundRect">
              <a:avLst>
                <a:gd name="adj" fmla="val 19689"/>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19" name=" 7"/>
            <p:cNvSpPr/>
            <p:nvPr/>
          </p:nvSpPr>
          <p:spPr>
            <a:xfrm>
              <a:off x="1766887" y="2677159"/>
              <a:ext cx="2300685" cy="646327"/>
            </a:xfrm>
            <a:prstGeom prst="rect">
              <a:avLst/>
            </a:prstGeom>
          </p:spPr>
          <p:txBody>
            <a:bodyPr wrap="none" lIns="91436" tIns="45718" rIns="91436" bIns="45718">
              <a:spAutoFit/>
            </a:bodyPr>
            <a:lstStyle/>
            <a:p>
              <a:pPr algn="ctr"/>
              <a:r>
                <a:rPr lang="en-US" altLang="en-US" dirty="0">
                  <a:solidFill>
                    <a:srgbClr val="000000"/>
                  </a:solidFill>
                </a:rPr>
                <a:t>System Architecture </a:t>
              </a:r>
            </a:p>
            <a:p>
              <a:pPr algn="ctr"/>
              <a:r>
                <a:rPr lang="en-US" altLang="en-US" dirty="0">
                  <a:solidFill>
                    <a:srgbClr val="000000"/>
                  </a:solidFill>
                </a:rPr>
                <a:t>Investment</a:t>
              </a:r>
            </a:p>
          </p:txBody>
        </p:sp>
        <p:grpSp>
          <p:nvGrpSpPr>
            <p:cNvPr id="5125" name="Group 72"/>
            <p:cNvGrpSpPr>
              <a:grpSpLocks/>
            </p:cNvGrpSpPr>
            <p:nvPr/>
          </p:nvGrpSpPr>
          <p:grpSpPr bwMode="auto">
            <a:xfrm>
              <a:off x="2311765" y="1275661"/>
              <a:ext cx="1204640" cy="1279455"/>
              <a:chOff x="6444208" y="1196752"/>
              <a:chExt cx="1763479" cy="1872208"/>
            </a:xfrm>
          </p:grpSpPr>
          <p:pic>
            <p:nvPicPr>
              <p:cNvPr id="5135" name="Picture 10" descr="server-02.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44208" y="1196752"/>
                <a:ext cx="1335274" cy="1700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11" descr="server01.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92280" y="1340768"/>
                <a:ext cx="1115407"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Rounded Rectangle 19"/>
            <p:cNvSpPr/>
            <p:nvPr/>
          </p:nvSpPr>
          <p:spPr bwMode="auto">
            <a:xfrm>
              <a:off x="1522412" y="3743074"/>
              <a:ext cx="2783698" cy="2277929"/>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21" name="Rounded Rectangle 20"/>
            <p:cNvSpPr/>
            <p:nvPr/>
          </p:nvSpPr>
          <p:spPr bwMode="auto">
            <a:xfrm>
              <a:off x="1656133" y="3886831"/>
              <a:ext cx="2516255" cy="1423854"/>
            </a:xfrm>
            <a:prstGeom prst="roundRect">
              <a:avLst>
                <a:gd name="adj" fmla="val 19689"/>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22" name=" 7"/>
            <p:cNvSpPr/>
            <p:nvPr/>
          </p:nvSpPr>
          <p:spPr>
            <a:xfrm>
              <a:off x="1944179" y="5479747"/>
              <a:ext cx="1946101" cy="369328"/>
            </a:xfrm>
            <a:prstGeom prst="rect">
              <a:avLst/>
            </a:prstGeom>
          </p:spPr>
          <p:txBody>
            <a:bodyPr wrap="none" lIns="91436" tIns="45718" rIns="91436" bIns="45718">
              <a:spAutoFit/>
            </a:bodyPr>
            <a:lstStyle/>
            <a:p>
              <a:pPr algn="ctr"/>
              <a:r>
                <a:rPr lang="en-US" altLang="en-US" dirty="0">
                  <a:solidFill>
                    <a:srgbClr val="000000"/>
                  </a:solidFill>
                </a:rPr>
                <a:t>Workload Testing</a:t>
              </a:r>
            </a:p>
          </p:txBody>
        </p:sp>
        <p:pic>
          <p:nvPicPr>
            <p:cNvPr id="5133" name="Picture 31" descr="Checklist_cnt204618.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38555" y="4029962"/>
              <a:ext cx="751409" cy="115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ounded Rectangle 25"/>
            <p:cNvSpPr/>
            <p:nvPr/>
          </p:nvSpPr>
          <p:spPr bwMode="auto">
            <a:xfrm>
              <a:off x="7806955" y="1073813"/>
              <a:ext cx="2783698" cy="2277929"/>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27" name="Rounded Rectangle 26"/>
            <p:cNvSpPr/>
            <p:nvPr/>
          </p:nvSpPr>
          <p:spPr bwMode="auto">
            <a:xfrm>
              <a:off x="7940676" y="1217570"/>
              <a:ext cx="2516255" cy="1423854"/>
            </a:xfrm>
            <a:prstGeom prst="roundRect">
              <a:avLst>
                <a:gd name="adj" fmla="val 19689"/>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28" name=" 7"/>
            <p:cNvSpPr/>
            <p:nvPr/>
          </p:nvSpPr>
          <p:spPr>
            <a:xfrm>
              <a:off x="8590071" y="2784675"/>
              <a:ext cx="1223405" cy="369328"/>
            </a:xfrm>
            <a:prstGeom prst="rect">
              <a:avLst/>
            </a:prstGeom>
          </p:spPr>
          <p:txBody>
            <a:bodyPr wrap="none" lIns="91436" tIns="45718" rIns="91436" bIns="45718">
              <a:spAutoFit/>
            </a:bodyPr>
            <a:lstStyle/>
            <a:p>
              <a:pPr algn="ctr"/>
              <a:r>
                <a:rPr lang="en-US" altLang="en-US" dirty="0">
                  <a:solidFill>
                    <a:srgbClr val="000000"/>
                  </a:solidFill>
                </a:rPr>
                <a:t>Scalability</a:t>
              </a:r>
            </a:p>
          </p:txBody>
        </p:sp>
        <p:sp>
          <p:nvSpPr>
            <p:cNvPr id="32" name="Rounded Rectangle 31"/>
            <p:cNvSpPr/>
            <p:nvPr/>
          </p:nvSpPr>
          <p:spPr bwMode="auto">
            <a:xfrm>
              <a:off x="7806955" y="3743074"/>
              <a:ext cx="2783698" cy="2277929"/>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33" name="Rounded Rectangle 32"/>
            <p:cNvSpPr/>
            <p:nvPr/>
          </p:nvSpPr>
          <p:spPr bwMode="auto">
            <a:xfrm>
              <a:off x="7940676" y="3886831"/>
              <a:ext cx="2516255" cy="1423854"/>
            </a:xfrm>
            <a:prstGeom prst="roundRect">
              <a:avLst>
                <a:gd name="adj" fmla="val 19689"/>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34" name=" 7"/>
            <p:cNvSpPr/>
            <p:nvPr/>
          </p:nvSpPr>
          <p:spPr>
            <a:xfrm>
              <a:off x="8256615" y="5352422"/>
              <a:ext cx="1890318" cy="646327"/>
            </a:xfrm>
            <a:prstGeom prst="rect">
              <a:avLst/>
            </a:prstGeom>
          </p:spPr>
          <p:txBody>
            <a:bodyPr wrap="none" lIns="91436" tIns="45718" rIns="91436" bIns="45718">
              <a:spAutoFit/>
            </a:bodyPr>
            <a:lstStyle/>
            <a:p>
              <a:pPr algn="ctr"/>
              <a:r>
                <a:rPr lang="en-US" altLang="en-US" dirty="0">
                  <a:solidFill>
                    <a:srgbClr val="000000"/>
                  </a:solidFill>
                </a:rPr>
                <a:t>New Application </a:t>
              </a:r>
            </a:p>
            <a:p>
              <a:pPr algn="ctr"/>
              <a:r>
                <a:rPr lang="en-US" altLang="en-US" dirty="0">
                  <a:solidFill>
                    <a:srgbClr val="000000"/>
                  </a:solidFill>
                </a:rPr>
                <a:t>Deployment</a:t>
              </a:r>
            </a:p>
          </p:txBody>
        </p:sp>
        <p:pic>
          <p:nvPicPr>
            <p:cNvPr id="5134" name="Picture 32" descr="Computer_cnt2554091.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618620" y="1326871"/>
              <a:ext cx="1151312" cy="1182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29" descr="Application_cnt2296439.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88032" y="4043148"/>
              <a:ext cx="1149297" cy="110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113447914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83773886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normAutofit fontScale="90000"/>
          </a:bodyPr>
          <a:lstStyle/>
          <a:p>
            <a:pPr eaLnBrk="1" hangingPunct="1"/>
            <a:r>
              <a:rPr lang="en-US" altLang="en-US" dirty="0"/>
              <a:t>Database </a:t>
            </a:r>
            <a:r>
              <a:rPr lang="en-US" altLang="en-US" dirty="0" smtClean="0"/>
              <a:t>Maintenance</a:t>
            </a:r>
            <a:br>
              <a:rPr lang="en-US" altLang="en-US" dirty="0" smtClean="0"/>
            </a:br>
            <a:r>
              <a:rPr lang="en-US" altLang="en-US" dirty="0"/>
              <a:t/>
            </a:r>
            <a:br>
              <a:rPr lang="en-US" altLang="en-US" dirty="0"/>
            </a:br>
            <a:endParaRPr lang="en-US" altLang="en-US" dirty="0"/>
          </a:p>
        </p:txBody>
      </p:sp>
      <p:grpSp>
        <p:nvGrpSpPr>
          <p:cNvPr id="6147" name="Group 25"/>
          <p:cNvGrpSpPr>
            <a:grpSpLocks/>
          </p:cNvGrpSpPr>
          <p:nvPr/>
        </p:nvGrpSpPr>
        <p:grpSpPr bwMode="auto">
          <a:xfrm>
            <a:off x="2654300" y="1066800"/>
            <a:ext cx="7478712" cy="4746625"/>
            <a:chOff x="546100" y="1447800"/>
            <a:chExt cx="7478713" cy="4746844"/>
          </a:xfrm>
        </p:grpSpPr>
        <p:sp>
          <p:nvSpPr>
            <p:cNvPr id="6148" name="Rectangle 2"/>
            <p:cNvSpPr>
              <a:spLocks noChangeArrowheads="1"/>
            </p:cNvSpPr>
            <p:nvPr/>
          </p:nvSpPr>
          <p:spPr bwMode="blackWhite">
            <a:xfrm>
              <a:off x="1636713" y="1447800"/>
              <a:ext cx="4572000" cy="3365500"/>
            </a:xfrm>
            <a:prstGeom prst="rect">
              <a:avLst/>
            </a:prstGeom>
            <a:solidFill>
              <a:srgbClr val="FFCCCC"/>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6149" name="Line 3"/>
            <p:cNvSpPr>
              <a:spLocks noChangeShapeType="1"/>
            </p:cNvSpPr>
            <p:nvPr/>
          </p:nvSpPr>
          <p:spPr bwMode="auto">
            <a:xfrm flipH="1">
              <a:off x="3484563" y="2890838"/>
              <a:ext cx="1485900" cy="0"/>
            </a:xfrm>
            <a:prstGeom prst="line">
              <a:avLst/>
            </a:prstGeom>
            <a:noFill/>
            <a:ln w="28575">
              <a:solidFill>
                <a:schemeClr val="tx1"/>
              </a:solidFill>
              <a:prstDash val="dash"/>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6150" name="Text Box 5"/>
            <p:cNvSpPr txBox="1">
              <a:spLocks noChangeArrowheads="1"/>
            </p:cNvSpPr>
            <p:nvPr/>
          </p:nvSpPr>
          <p:spPr bwMode="blackWhite">
            <a:xfrm>
              <a:off x="3173413" y="3692525"/>
              <a:ext cx="1600200" cy="944563"/>
            </a:xfrm>
            <a:prstGeom prst="rect">
              <a:avLst/>
            </a:prstGeom>
            <a:solidFill>
              <a:srgbClr val="FFCC66"/>
            </a:solidFill>
            <a:ln w="28575">
              <a:solidFill>
                <a:schemeClr val="tx1"/>
              </a:solidFill>
              <a:miter lim="800000"/>
              <a:headEnd type="none" w="sm" len="sm"/>
              <a:tailEnd type="none" w="sm" len="sm"/>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rgbClr val="000000"/>
                  </a:solidFill>
                </a:rPr>
                <a:t>Automatic</a:t>
              </a:r>
              <a:br>
                <a:rPr lang="en-US" altLang="en-US" dirty="0">
                  <a:solidFill>
                    <a:srgbClr val="000000"/>
                  </a:solidFill>
                </a:rPr>
              </a:br>
              <a:r>
                <a:rPr lang="en-US" altLang="en-US" dirty="0">
                  <a:solidFill>
                    <a:srgbClr val="000000"/>
                  </a:solidFill>
                </a:rPr>
                <a:t>Workload Repository</a:t>
              </a:r>
            </a:p>
          </p:txBody>
        </p:sp>
        <p:sp>
          <p:nvSpPr>
            <p:cNvPr id="6151" name="Text Box 6"/>
            <p:cNvSpPr txBox="1">
              <a:spLocks noChangeArrowheads="1"/>
            </p:cNvSpPr>
            <p:nvPr/>
          </p:nvSpPr>
          <p:spPr bwMode="blackWhite">
            <a:xfrm>
              <a:off x="2028825" y="2555875"/>
              <a:ext cx="1423988" cy="669925"/>
            </a:xfrm>
            <a:prstGeom prst="rect">
              <a:avLst/>
            </a:prstGeom>
            <a:solidFill>
              <a:srgbClr val="999999"/>
            </a:solidFill>
            <a:ln w="28575">
              <a:solidFill>
                <a:schemeClr val="tx1"/>
              </a:solidFill>
              <a:miter lim="800000"/>
              <a:headEnd type="none" w="sm" len="sm"/>
              <a:tailEnd type="none" w="sm" len="sm"/>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chemeClr val="bg1"/>
                  </a:solidFill>
                </a:rPr>
                <a:t>Advisory</a:t>
              </a:r>
              <a:br>
                <a:rPr lang="en-US" altLang="en-US" dirty="0">
                  <a:solidFill>
                    <a:schemeClr val="bg1"/>
                  </a:solidFill>
                </a:rPr>
              </a:br>
              <a:r>
                <a:rPr lang="en-US" altLang="en-US" dirty="0">
                  <a:solidFill>
                    <a:schemeClr val="bg1"/>
                  </a:solidFill>
                </a:rPr>
                <a:t>framework</a:t>
              </a:r>
            </a:p>
          </p:txBody>
        </p:sp>
        <p:sp>
          <p:nvSpPr>
            <p:cNvPr id="6152" name="Text Box 7"/>
            <p:cNvSpPr txBox="1">
              <a:spLocks noChangeArrowheads="1"/>
            </p:cNvSpPr>
            <p:nvPr/>
          </p:nvSpPr>
          <p:spPr bwMode="blackWhite">
            <a:xfrm>
              <a:off x="3222625" y="1611313"/>
              <a:ext cx="1500188" cy="669925"/>
            </a:xfrm>
            <a:prstGeom prst="rect">
              <a:avLst/>
            </a:prstGeom>
            <a:solidFill>
              <a:srgbClr val="999999"/>
            </a:solidFill>
            <a:ln w="28575">
              <a:solidFill>
                <a:schemeClr val="tx1"/>
              </a:solidFill>
              <a:miter lim="800000"/>
              <a:headEnd type="none" w="sm" len="sm"/>
              <a:tailEnd type="none" w="sm" len="sm"/>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chemeClr val="bg1"/>
                  </a:solidFill>
                </a:rPr>
                <a:t>Automated</a:t>
              </a:r>
              <a:br>
                <a:rPr lang="en-US" altLang="en-US" dirty="0">
                  <a:solidFill>
                    <a:schemeClr val="bg1"/>
                  </a:solidFill>
                </a:rPr>
              </a:br>
              <a:r>
                <a:rPr lang="en-US" altLang="en-US" dirty="0">
                  <a:solidFill>
                    <a:schemeClr val="bg1"/>
                  </a:solidFill>
                </a:rPr>
                <a:t>tasks</a:t>
              </a:r>
            </a:p>
          </p:txBody>
        </p:sp>
        <p:sp>
          <p:nvSpPr>
            <p:cNvPr id="6153" name="Line 8"/>
            <p:cNvSpPr>
              <a:spLocks noChangeShapeType="1"/>
            </p:cNvSpPr>
            <p:nvPr/>
          </p:nvSpPr>
          <p:spPr bwMode="auto">
            <a:xfrm>
              <a:off x="4003852" y="2286000"/>
              <a:ext cx="0" cy="138430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spAutoFit/>
            </a:bodyPr>
            <a:lstStyle/>
            <a:p>
              <a:endParaRPr lang="en-US" dirty="0"/>
            </a:p>
          </p:txBody>
        </p:sp>
        <p:sp>
          <p:nvSpPr>
            <p:cNvPr id="6154" name="Freeform 9"/>
            <p:cNvSpPr>
              <a:spLocks/>
            </p:cNvSpPr>
            <p:nvPr/>
          </p:nvSpPr>
          <p:spPr bwMode="auto">
            <a:xfrm>
              <a:off x="2811463" y="3213100"/>
              <a:ext cx="342900" cy="369332"/>
            </a:xfrm>
            <a:custGeom>
              <a:avLst/>
              <a:gdLst>
                <a:gd name="T0" fmla="*/ 0 w 216"/>
                <a:gd name="T1" fmla="*/ 0 h 608"/>
                <a:gd name="T2" fmla="*/ 0 w 216"/>
                <a:gd name="T3" fmla="*/ 2147483647 h 608"/>
                <a:gd name="T4" fmla="*/ 2147483647 w 216"/>
                <a:gd name="T5" fmla="*/ 2147483647 h 608"/>
                <a:gd name="T6" fmla="*/ 0 60000 65536"/>
                <a:gd name="T7" fmla="*/ 0 60000 65536"/>
                <a:gd name="T8" fmla="*/ 0 60000 65536"/>
                <a:gd name="T9" fmla="*/ 0 w 216"/>
                <a:gd name="T10" fmla="*/ 0 h 608"/>
                <a:gd name="T11" fmla="*/ 216 w 216"/>
                <a:gd name="T12" fmla="*/ 608 h 608"/>
              </a:gdLst>
              <a:ahLst/>
              <a:cxnLst>
                <a:cxn ang="T6">
                  <a:pos x="T0" y="T1"/>
                </a:cxn>
                <a:cxn ang="T7">
                  <a:pos x="T2" y="T3"/>
                </a:cxn>
                <a:cxn ang="T8">
                  <a:pos x="T4" y="T5"/>
                </a:cxn>
              </a:cxnLst>
              <a:rect l="T9" t="T10" r="T11" b="T12"/>
              <a:pathLst>
                <a:path w="216" h="608">
                  <a:moveTo>
                    <a:pt x="0" y="0"/>
                  </a:moveTo>
                  <a:lnTo>
                    <a:pt x="0" y="608"/>
                  </a:lnTo>
                  <a:lnTo>
                    <a:pt x="216" y="608"/>
                  </a:lnTo>
                </a:path>
              </a:pathLst>
            </a:custGeom>
            <a:noFill/>
            <a:ln w="28575" cap="flat" cmpd="sng">
              <a:solidFill>
                <a:schemeClr val="tx1"/>
              </a:solidFill>
              <a:prstDash val="solid"/>
              <a:round/>
              <a:headEnd type="none" w="lg" len="lg"/>
              <a:tailEnd type="triangle" w="lg" len="lg"/>
            </a:ln>
            <a:extLst>
              <a:ext uri="{909E8E84-426E-40DD-AFC4-6F175D3DCCD1}">
                <a14:hiddenFill xmlns:a14="http://schemas.microsoft.com/office/drawing/2010/main">
                  <a:solidFill>
                    <a:srgbClr val="FFFFFF"/>
                  </a:solidFill>
                </a14:hiddenFill>
              </a:ext>
            </a:extLst>
          </p:spPr>
          <p:txBody>
            <a:bodyPr>
              <a:spAutoFit/>
            </a:bodyPr>
            <a:lstStyle/>
            <a:p>
              <a:endParaRPr lang="en-US" dirty="0"/>
            </a:p>
          </p:txBody>
        </p:sp>
        <p:sp>
          <p:nvSpPr>
            <p:cNvPr id="6155" name="Freeform 10"/>
            <p:cNvSpPr>
              <a:spLocks/>
            </p:cNvSpPr>
            <p:nvPr/>
          </p:nvSpPr>
          <p:spPr bwMode="auto">
            <a:xfrm flipH="1">
              <a:off x="4779963" y="3200400"/>
              <a:ext cx="342900" cy="369332"/>
            </a:xfrm>
            <a:custGeom>
              <a:avLst/>
              <a:gdLst>
                <a:gd name="T0" fmla="*/ 0 w 216"/>
                <a:gd name="T1" fmla="*/ 0 h 608"/>
                <a:gd name="T2" fmla="*/ 0 w 216"/>
                <a:gd name="T3" fmla="*/ 2147483647 h 608"/>
                <a:gd name="T4" fmla="*/ 2147483647 w 216"/>
                <a:gd name="T5" fmla="*/ 2147483647 h 608"/>
                <a:gd name="T6" fmla="*/ 0 60000 65536"/>
                <a:gd name="T7" fmla="*/ 0 60000 65536"/>
                <a:gd name="T8" fmla="*/ 0 60000 65536"/>
                <a:gd name="T9" fmla="*/ 0 w 216"/>
                <a:gd name="T10" fmla="*/ 0 h 608"/>
                <a:gd name="T11" fmla="*/ 216 w 216"/>
                <a:gd name="T12" fmla="*/ 608 h 608"/>
              </a:gdLst>
              <a:ahLst/>
              <a:cxnLst>
                <a:cxn ang="T6">
                  <a:pos x="T0" y="T1"/>
                </a:cxn>
                <a:cxn ang="T7">
                  <a:pos x="T2" y="T3"/>
                </a:cxn>
                <a:cxn ang="T8">
                  <a:pos x="T4" y="T5"/>
                </a:cxn>
              </a:cxnLst>
              <a:rect l="T9" t="T10" r="T11" b="T12"/>
              <a:pathLst>
                <a:path w="216" h="608">
                  <a:moveTo>
                    <a:pt x="0" y="0"/>
                  </a:moveTo>
                  <a:lnTo>
                    <a:pt x="0" y="608"/>
                  </a:lnTo>
                  <a:lnTo>
                    <a:pt x="216" y="608"/>
                  </a:lnTo>
                </a:path>
              </a:pathLst>
            </a:custGeom>
            <a:noFill/>
            <a:ln w="28575" cap="flat" cmpd="sng">
              <a:solidFill>
                <a:schemeClr val="tx1"/>
              </a:solidFill>
              <a:prstDash val="solid"/>
              <a:round/>
              <a:headEnd type="none" w="lg" len="lg"/>
              <a:tailEnd type="triangle" w="lg" len="lg"/>
            </a:ln>
            <a:extLst>
              <a:ext uri="{909E8E84-426E-40DD-AFC4-6F175D3DCCD1}">
                <a14:hiddenFill xmlns:a14="http://schemas.microsoft.com/office/drawing/2010/main">
                  <a:solidFill>
                    <a:srgbClr val="FFFFFF"/>
                  </a:solidFill>
                </a14:hiddenFill>
              </a:ext>
            </a:extLst>
          </p:spPr>
          <p:txBody>
            <a:bodyPr>
              <a:spAutoFit/>
            </a:bodyPr>
            <a:lstStyle/>
            <a:p>
              <a:endParaRPr lang="en-US" dirty="0"/>
            </a:p>
          </p:txBody>
        </p:sp>
        <p:sp>
          <p:nvSpPr>
            <p:cNvPr id="6156" name="Text Box 11"/>
            <p:cNvSpPr txBox="1">
              <a:spLocks noChangeArrowheads="1"/>
            </p:cNvSpPr>
            <p:nvPr/>
          </p:nvSpPr>
          <p:spPr bwMode="blackWhite">
            <a:xfrm>
              <a:off x="4492625" y="2555875"/>
              <a:ext cx="1246188" cy="669925"/>
            </a:xfrm>
            <a:prstGeom prst="rect">
              <a:avLst/>
            </a:prstGeom>
            <a:solidFill>
              <a:srgbClr val="999999"/>
            </a:solidFill>
            <a:ln w="28575">
              <a:solidFill>
                <a:schemeClr val="tx1"/>
              </a:solidFill>
              <a:miter lim="800000"/>
              <a:headEnd type="none" w="sm" len="sm"/>
              <a:tailEnd type="none" w="sm" len="sm"/>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chemeClr val="bg1"/>
                  </a:solidFill>
                </a:rPr>
                <a:t>Server alerts</a:t>
              </a:r>
            </a:p>
          </p:txBody>
        </p:sp>
        <p:sp>
          <p:nvSpPr>
            <p:cNvPr id="6157" name="Text Box 12"/>
            <p:cNvSpPr txBox="1">
              <a:spLocks noChangeArrowheads="1"/>
            </p:cNvSpPr>
            <p:nvPr/>
          </p:nvSpPr>
          <p:spPr bwMode="auto">
            <a:xfrm>
              <a:off x="546100" y="5535613"/>
              <a:ext cx="1936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rgbClr val="000000"/>
                  </a:solidFill>
                </a:rPr>
                <a:t>Data warehouse</a:t>
              </a:r>
              <a:br>
                <a:rPr lang="en-US" altLang="en-US" dirty="0">
                  <a:solidFill>
                    <a:srgbClr val="000000"/>
                  </a:solidFill>
                </a:rPr>
              </a:br>
              <a:r>
                <a:rPr lang="en-US" altLang="en-US" dirty="0">
                  <a:solidFill>
                    <a:srgbClr val="000000"/>
                  </a:solidFill>
                </a:rPr>
                <a:t>of the database</a:t>
              </a:r>
            </a:p>
          </p:txBody>
        </p:sp>
        <p:cxnSp>
          <p:nvCxnSpPr>
            <p:cNvPr id="6158" name="AutoShape 13"/>
            <p:cNvCxnSpPr>
              <a:cxnSpLocks noChangeShapeType="1"/>
              <a:stCxn id="6150" idx="2"/>
              <a:endCxn id="6157" idx="0"/>
            </p:cNvCxnSpPr>
            <p:nvPr/>
          </p:nvCxnSpPr>
          <p:spPr bwMode="auto">
            <a:xfrm rot="5400000">
              <a:off x="2301875" y="3863975"/>
              <a:ext cx="884238" cy="2459038"/>
            </a:xfrm>
            <a:prstGeom prst="bentConnector3">
              <a:avLst>
                <a:gd name="adj1" fmla="val 49190"/>
              </a:avLst>
            </a:prstGeom>
            <a:noFill/>
            <a:ln w="28575">
              <a:solidFill>
                <a:schemeClr val="tx1"/>
              </a:solidFill>
              <a:prstDash val="dash"/>
              <a:miter lim="800000"/>
              <a:headEnd w="lg" len="lg"/>
              <a:tailEnd type="triangle" w="lg" len="lg"/>
            </a:ln>
            <a:extLst>
              <a:ext uri="{909E8E84-426E-40DD-AFC4-6F175D3DCCD1}">
                <a14:hiddenFill xmlns:a14="http://schemas.microsoft.com/office/drawing/2010/main">
                  <a:noFill/>
                </a14:hiddenFill>
              </a:ext>
            </a:extLst>
          </p:spPr>
        </p:cxnSp>
        <p:sp>
          <p:nvSpPr>
            <p:cNvPr id="6159" name="Text Box 14"/>
            <p:cNvSpPr txBox="1">
              <a:spLocks noChangeArrowheads="1"/>
            </p:cNvSpPr>
            <p:nvPr/>
          </p:nvSpPr>
          <p:spPr bwMode="auto">
            <a:xfrm>
              <a:off x="2989637" y="5548313"/>
              <a:ext cx="23519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rgbClr val="000000"/>
                  </a:solidFill>
                </a:rPr>
                <a:t>Automatic collection </a:t>
              </a:r>
              <a:br>
                <a:rPr lang="en-US" altLang="en-US" dirty="0">
                  <a:solidFill>
                    <a:srgbClr val="000000"/>
                  </a:solidFill>
                </a:rPr>
              </a:br>
              <a:r>
                <a:rPr lang="en-US" altLang="en-US" dirty="0">
                  <a:solidFill>
                    <a:srgbClr val="000000"/>
                  </a:solidFill>
                </a:rPr>
                <a:t>of important statistics</a:t>
              </a:r>
            </a:p>
          </p:txBody>
        </p:sp>
        <p:sp>
          <p:nvSpPr>
            <p:cNvPr id="6160" name="Text Box 15"/>
            <p:cNvSpPr txBox="1">
              <a:spLocks noChangeArrowheads="1"/>
            </p:cNvSpPr>
            <p:nvPr/>
          </p:nvSpPr>
          <p:spPr bwMode="auto">
            <a:xfrm>
              <a:off x="5888461" y="5543550"/>
              <a:ext cx="16850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rgbClr val="000000"/>
                  </a:solidFill>
                </a:rPr>
                <a:t>Direct memory</a:t>
              </a:r>
              <a:br>
                <a:rPr lang="en-US" altLang="en-US" dirty="0">
                  <a:solidFill>
                    <a:srgbClr val="000000"/>
                  </a:solidFill>
                </a:rPr>
              </a:br>
              <a:r>
                <a:rPr lang="en-US" altLang="en-US" dirty="0">
                  <a:solidFill>
                    <a:srgbClr val="000000"/>
                  </a:solidFill>
                </a:rPr>
                <a:t>access</a:t>
              </a:r>
            </a:p>
          </p:txBody>
        </p:sp>
        <p:cxnSp>
          <p:nvCxnSpPr>
            <p:cNvPr id="6161" name="AutoShape 16"/>
            <p:cNvCxnSpPr>
              <a:cxnSpLocks noChangeShapeType="1"/>
              <a:endCxn id="6160" idx="0"/>
            </p:cNvCxnSpPr>
            <p:nvPr/>
          </p:nvCxnSpPr>
          <p:spPr bwMode="auto">
            <a:xfrm>
              <a:off x="3978275" y="5067300"/>
              <a:ext cx="2752724" cy="476250"/>
            </a:xfrm>
            <a:prstGeom prst="bentConnector2">
              <a:avLst/>
            </a:prstGeom>
            <a:noFill/>
            <a:ln w="28575">
              <a:solidFill>
                <a:schemeClr val="tx1"/>
              </a:solidFill>
              <a:prstDash val="dash"/>
              <a:miter lim="800000"/>
              <a:headEnd w="lg" len="lg"/>
              <a:tailEnd type="triangle" w="lg" len="lg"/>
            </a:ln>
            <a:extLst>
              <a:ext uri="{909E8E84-426E-40DD-AFC4-6F175D3DCCD1}">
                <a14:hiddenFill xmlns:a14="http://schemas.microsoft.com/office/drawing/2010/main">
                  <a:noFill/>
                </a14:hiddenFill>
              </a:ext>
            </a:extLst>
          </p:spPr>
        </p:cxnSp>
        <p:cxnSp>
          <p:nvCxnSpPr>
            <p:cNvPr id="6162" name="AutoShape 17"/>
            <p:cNvCxnSpPr>
              <a:cxnSpLocks noChangeShapeType="1"/>
            </p:cNvCxnSpPr>
            <p:nvPr/>
          </p:nvCxnSpPr>
          <p:spPr bwMode="auto">
            <a:xfrm rot="5400000">
              <a:off x="3750468" y="5310982"/>
              <a:ext cx="449263" cy="6350"/>
            </a:xfrm>
            <a:prstGeom prst="bentConnector3">
              <a:avLst>
                <a:gd name="adj1" fmla="val 49824"/>
              </a:avLst>
            </a:prstGeom>
            <a:noFill/>
            <a:ln w="28575">
              <a:solidFill>
                <a:schemeClr val="tx1"/>
              </a:solidFill>
              <a:prstDash val="dash"/>
              <a:miter lim="800000"/>
              <a:headEnd w="lg" len="lg"/>
              <a:tailEnd type="triangle" w="lg" len="lg"/>
            </a:ln>
            <a:extLst>
              <a:ext uri="{909E8E84-426E-40DD-AFC4-6F175D3DCCD1}">
                <a14:hiddenFill xmlns:a14="http://schemas.microsoft.com/office/drawing/2010/main">
                  <a:noFill/>
                </a14:hiddenFill>
              </a:ext>
            </a:extLst>
          </p:spPr>
        </p:cxnSp>
        <p:sp>
          <p:nvSpPr>
            <p:cNvPr id="6163" name="Text Box 18"/>
            <p:cNvSpPr txBox="1">
              <a:spLocks noChangeArrowheads="1"/>
            </p:cNvSpPr>
            <p:nvPr/>
          </p:nvSpPr>
          <p:spPr bwMode="auto">
            <a:xfrm>
              <a:off x="1744663" y="1598613"/>
              <a:ext cx="1327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rgbClr val="000000"/>
                  </a:solidFill>
                </a:rPr>
                <a:t>Automatic</a:t>
              </a:r>
            </a:p>
          </p:txBody>
        </p:sp>
        <p:sp>
          <p:nvSpPr>
            <p:cNvPr id="6164" name="Text Box 19"/>
            <p:cNvSpPr txBox="1">
              <a:spLocks noChangeArrowheads="1"/>
            </p:cNvSpPr>
            <p:nvPr/>
          </p:nvSpPr>
          <p:spPr bwMode="auto">
            <a:xfrm>
              <a:off x="4933804" y="1598613"/>
              <a:ext cx="11464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rgbClr val="000000"/>
                  </a:solidFill>
                </a:rPr>
                <a:t>Proactive</a:t>
              </a:r>
            </a:p>
          </p:txBody>
        </p:sp>
        <p:sp>
          <p:nvSpPr>
            <p:cNvPr id="6165" name="Text Box 20"/>
            <p:cNvSpPr txBox="1">
              <a:spLocks noChangeArrowheads="1"/>
            </p:cNvSpPr>
            <p:nvPr/>
          </p:nvSpPr>
          <p:spPr bwMode="auto">
            <a:xfrm>
              <a:off x="5031820" y="4354513"/>
              <a:ext cx="10012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rgbClr val="000000"/>
                  </a:solidFill>
                </a:rPr>
                <a:t>Efficient</a:t>
              </a:r>
            </a:p>
          </p:txBody>
        </p:sp>
        <p:sp>
          <p:nvSpPr>
            <p:cNvPr id="6166" name="Text Box 21"/>
            <p:cNvSpPr txBox="1">
              <a:spLocks noChangeArrowheads="1"/>
            </p:cNvSpPr>
            <p:nvPr/>
          </p:nvSpPr>
          <p:spPr bwMode="blackWhite">
            <a:xfrm>
              <a:off x="6424613" y="3692525"/>
              <a:ext cx="1600200" cy="944563"/>
            </a:xfrm>
            <a:prstGeom prst="rect">
              <a:avLst/>
            </a:prstGeom>
            <a:solidFill>
              <a:srgbClr val="FFCC66"/>
            </a:solidFill>
            <a:ln w="28575">
              <a:solidFill>
                <a:schemeClr val="tx1"/>
              </a:solidFill>
              <a:miter lim="800000"/>
              <a:headEnd type="none" w="sm" len="sm"/>
              <a:tailEnd type="none" w="sm" len="sm"/>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rgbClr val="000000"/>
                  </a:solidFill>
                </a:rPr>
                <a:t>Automatic</a:t>
              </a:r>
              <a:br>
                <a:rPr lang="en-US" altLang="en-US" dirty="0">
                  <a:solidFill>
                    <a:srgbClr val="000000"/>
                  </a:solidFill>
                </a:rPr>
              </a:br>
              <a:r>
                <a:rPr lang="en-US" altLang="en-US" dirty="0">
                  <a:solidFill>
                    <a:srgbClr val="000000"/>
                  </a:solidFill>
                </a:rPr>
                <a:t>Diagnostic Repository</a:t>
              </a:r>
            </a:p>
          </p:txBody>
        </p:sp>
        <p:sp>
          <p:nvSpPr>
            <p:cNvPr id="6167" name="Text Box 22"/>
            <p:cNvSpPr txBox="1">
              <a:spLocks noChangeArrowheads="1"/>
            </p:cNvSpPr>
            <p:nvPr/>
          </p:nvSpPr>
          <p:spPr bwMode="auto">
            <a:xfrm>
              <a:off x="6608763" y="1598613"/>
              <a:ext cx="1123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rgbClr val="000000"/>
                  </a:solidFill>
                </a:rPr>
                <a:t>Reactive</a:t>
              </a:r>
            </a:p>
          </p:txBody>
        </p:sp>
        <p:sp>
          <p:nvSpPr>
            <p:cNvPr id="6168" name="Text Box 23"/>
            <p:cNvSpPr txBox="1">
              <a:spLocks noChangeArrowheads="1"/>
            </p:cNvSpPr>
            <p:nvPr/>
          </p:nvSpPr>
          <p:spPr bwMode="blackWhite">
            <a:xfrm>
              <a:off x="6613525" y="2555875"/>
              <a:ext cx="1246188" cy="669925"/>
            </a:xfrm>
            <a:prstGeom prst="rect">
              <a:avLst/>
            </a:prstGeom>
            <a:solidFill>
              <a:srgbClr val="999999"/>
            </a:solidFill>
            <a:ln w="28575">
              <a:solidFill>
                <a:schemeClr val="tx1"/>
              </a:solidFill>
              <a:miter lim="800000"/>
              <a:headEnd type="none" w="sm" len="sm"/>
              <a:tailEnd type="none" w="sm" len="sm"/>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chemeClr val="bg1"/>
                  </a:solidFill>
                </a:rPr>
                <a:t>Critical errors</a:t>
              </a:r>
            </a:p>
          </p:txBody>
        </p:sp>
        <p:sp>
          <p:nvSpPr>
            <p:cNvPr id="6169" name="Line 24"/>
            <p:cNvSpPr>
              <a:spLocks noChangeShapeType="1"/>
            </p:cNvSpPr>
            <p:nvPr/>
          </p:nvSpPr>
          <p:spPr bwMode="auto">
            <a:xfrm>
              <a:off x="7213600" y="3238500"/>
              <a:ext cx="0" cy="44450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6170" name="Line 25"/>
            <p:cNvSpPr>
              <a:spLocks noChangeShapeType="1"/>
            </p:cNvSpPr>
            <p:nvPr/>
          </p:nvSpPr>
          <p:spPr bwMode="auto">
            <a:xfrm flipH="1">
              <a:off x="5740400" y="2871788"/>
              <a:ext cx="863600" cy="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grpSp>
    </p:spTree>
    <p:custDataLst>
      <p:tags r:id="rId1"/>
    </p:custDataLst>
    <p:extLst>
      <p:ext uri="{BB962C8B-B14F-4D97-AF65-F5344CB8AC3E}">
        <p14:creationId xmlns:p14="http://schemas.microsoft.com/office/powerpoint/2010/main" val="392989079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1989485" y="2743200"/>
            <a:ext cx="8209854" cy="3063605"/>
            <a:chOff x="830654" y="1268641"/>
            <a:chExt cx="7482693" cy="3035947"/>
          </a:xfrm>
        </p:grpSpPr>
        <p:sp>
          <p:nvSpPr>
            <p:cNvPr id="27" name="Freeform 26"/>
            <p:cNvSpPr/>
            <p:nvPr/>
          </p:nvSpPr>
          <p:spPr bwMode="auto">
            <a:xfrm>
              <a:off x="1005948" y="4258869"/>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8" name="Rounded Rectangle 2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7170" name="Rectangle 26"/>
          <p:cNvSpPr>
            <a:spLocks noGrp="1" noChangeArrowheads="1"/>
          </p:cNvSpPr>
          <p:nvPr>
            <p:ph type="title"/>
          </p:nvPr>
        </p:nvSpPr>
        <p:spPr/>
        <p:txBody>
          <a:bodyPr/>
          <a:lstStyle/>
          <a:p>
            <a:pPr eaLnBrk="1" hangingPunct="1"/>
            <a:r>
              <a:rPr lang="en-US" altLang="en-US" dirty="0"/>
              <a:t>Automatic Workload Repository (AWR</a:t>
            </a:r>
            <a:r>
              <a:rPr lang="en-US" altLang="en-US" dirty="0" smtClean="0"/>
              <a:t>)</a:t>
            </a:r>
            <a:br>
              <a:rPr lang="en-US" altLang="en-US" dirty="0" smtClean="0"/>
            </a:br>
            <a:endParaRPr lang="en-US" altLang="en-US" dirty="0"/>
          </a:p>
        </p:txBody>
      </p:sp>
      <p:sp>
        <p:nvSpPr>
          <p:cNvPr id="25" name="Content Placeholder 9"/>
          <p:cNvSpPr>
            <a:spLocks noGrp="1"/>
          </p:cNvSpPr>
          <p:nvPr>
            <p:ph idx="1"/>
          </p:nvPr>
        </p:nvSpPr>
        <p:spPr>
          <a:xfrm>
            <a:off x="622138" y="1242485"/>
            <a:ext cx="10944549" cy="1234519"/>
          </a:xfrm>
        </p:spPr>
        <p:txBody>
          <a:bodyPr>
            <a:normAutofit fontScale="92500"/>
          </a:bodyPr>
          <a:lstStyle/>
          <a:p>
            <a:pPr lvl="1">
              <a:buClr>
                <a:schemeClr val="accent1"/>
              </a:buClr>
              <a:defRPr/>
            </a:pPr>
            <a:r>
              <a:rPr lang="en-US" dirty="0"/>
              <a:t>Built-in repository of performance information</a:t>
            </a:r>
          </a:p>
          <a:p>
            <a:pPr lvl="1">
              <a:buClr>
                <a:schemeClr val="accent1"/>
              </a:buClr>
              <a:defRPr/>
            </a:pPr>
            <a:r>
              <a:rPr lang="en-US" dirty="0"/>
              <a:t>Snapshots of database metrics taken every 60 minutes and retained for eight days</a:t>
            </a:r>
          </a:p>
          <a:p>
            <a:pPr lvl="1">
              <a:buClr>
                <a:schemeClr val="accent1"/>
              </a:buClr>
              <a:defRPr/>
            </a:pPr>
            <a:r>
              <a:rPr lang="en-US" dirty="0"/>
              <a:t>Foundation for all self-management functions</a:t>
            </a:r>
          </a:p>
        </p:txBody>
      </p:sp>
      <p:grpSp>
        <p:nvGrpSpPr>
          <p:cNvPr id="7171" name="Group 4"/>
          <p:cNvGrpSpPr>
            <a:grpSpLocks/>
          </p:cNvGrpSpPr>
          <p:nvPr/>
        </p:nvGrpSpPr>
        <p:grpSpPr bwMode="auto">
          <a:xfrm>
            <a:off x="2474912" y="3187700"/>
            <a:ext cx="7239000" cy="2070100"/>
            <a:chOff x="528" y="2392"/>
            <a:chExt cx="4560" cy="1304"/>
          </a:xfrm>
        </p:grpSpPr>
        <p:sp>
          <p:nvSpPr>
            <p:cNvPr id="7172" name="Line 5"/>
            <p:cNvSpPr>
              <a:spLocks noChangeShapeType="1"/>
            </p:cNvSpPr>
            <p:nvPr/>
          </p:nvSpPr>
          <p:spPr bwMode="auto">
            <a:xfrm>
              <a:off x="1632" y="3145"/>
              <a:ext cx="192"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7173" name="Line 6"/>
            <p:cNvSpPr>
              <a:spLocks noChangeShapeType="1"/>
            </p:cNvSpPr>
            <p:nvPr/>
          </p:nvSpPr>
          <p:spPr bwMode="auto">
            <a:xfrm>
              <a:off x="2016" y="3145"/>
              <a:ext cx="48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nvGrpSpPr>
            <p:cNvPr id="7174" name="Group 7"/>
            <p:cNvGrpSpPr>
              <a:grpSpLocks/>
            </p:cNvGrpSpPr>
            <p:nvPr/>
          </p:nvGrpSpPr>
          <p:grpSpPr bwMode="auto">
            <a:xfrm>
              <a:off x="1776" y="2970"/>
              <a:ext cx="624" cy="382"/>
              <a:chOff x="1934" y="1920"/>
              <a:chExt cx="470" cy="350"/>
            </a:xfrm>
          </p:grpSpPr>
          <p:sp>
            <p:nvSpPr>
              <p:cNvPr id="7191" name="Oval 8"/>
              <p:cNvSpPr>
                <a:spLocks noChangeArrowheads="1"/>
              </p:cNvSpPr>
              <p:nvPr/>
            </p:nvSpPr>
            <p:spPr bwMode="blackWhite">
              <a:xfrm>
                <a:off x="1968" y="1920"/>
                <a:ext cx="400" cy="350"/>
              </a:xfrm>
              <a:prstGeom prst="ellipse">
                <a:avLst/>
              </a:prstGeom>
              <a:solidFill>
                <a:srgbClr val="FFCC99"/>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7192" name="Text Box 9"/>
              <p:cNvSpPr txBox="1">
                <a:spLocks noChangeArrowheads="1"/>
              </p:cNvSpPr>
              <p:nvPr/>
            </p:nvSpPr>
            <p:spPr bwMode="blackWhite">
              <a:xfrm>
                <a:off x="1934" y="1999"/>
                <a:ext cx="4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latin typeface="Courier New" panose="02070309020205020404" pitchFamily="49" charset="0"/>
                  </a:rPr>
                  <a:t>MMON</a:t>
                </a:r>
              </a:p>
            </p:txBody>
          </p:sp>
        </p:grpSp>
        <p:sp>
          <p:nvSpPr>
            <p:cNvPr id="7175" name="AutoShape 10"/>
            <p:cNvSpPr>
              <a:spLocks noChangeArrowheads="1"/>
            </p:cNvSpPr>
            <p:nvPr/>
          </p:nvSpPr>
          <p:spPr bwMode="blackWhite">
            <a:xfrm>
              <a:off x="528" y="2773"/>
              <a:ext cx="1152" cy="757"/>
            </a:xfrm>
            <a:prstGeom prst="roundRect">
              <a:avLst>
                <a:gd name="adj" fmla="val 0"/>
              </a:avLst>
            </a:prstGeom>
            <a:solidFill>
              <a:srgbClr val="FFCC99"/>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7176" name="Rectangle 11"/>
            <p:cNvSpPr>
              <a:spLocks noChangeArrowheads="1"/>
            </p:cNvSpPr>
            <p:nvPr/>
          </p:nvSpPr>
          <p:spPr bwMode="blackWhite">
            <a:xfrm>
              <a:off x="665" y="2822"/>
              <a:ext cx="887" cy="475"/>
            </a:xfrm>
            <a:prstGeom prst="rect">
              <a:avLst/>
            </a:prstGeom>
            <a:solidFill>
              <a:srgbClr val="FFFFCC"/>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7177" name="Text Box 12"/>
            <p:cNvSpPr txBox="1">
              <a:spLocks noChangeArrowheads="1"/>
            </p:cNvSpPr>
            <p:nvPr/>
          </p:nvSpPr>
          <p:spPr bwMode="auto">
            <a:xfrm>
              <a:off x="696" y="2857"/>
              <a:ext cx="81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In-memory</a:t>
              </a:r>
              <a:br>
                <a:rPr lang="en-US" altLang="en-US" dirty="0">
                  <a:solidFill>
                    <a:srgbClr val="000000"/>
                  </a:solidFill>
                </a:rPr>
              </a:br>
              <a:r>
                <a:rPr lang="en-US" altLang="en-US" dirty="0">
                  <a:solidFill>
                    <a:srgbClr val="000000"/>
                  </a:solidFill>
                </a:rPr>
                <a:t>statistics</a:t>
              </a:r>
            </a:p>
          </p:txBody>
        </p:sp>
        <p:sp>
          <p:nvSpPr>
            <p:cNvPr id="7178" name="Rectangle 13"/>
            <p:cNvSpPr>
              <a:spLocks noChangeArrowheads="1"/>
            </p:cNvSpPr>
            <p:nvPr/>
          </p:nvSpPr>
          <p:spPr bwMode="auto">
            <a:xfrm>
              <a:off x="1508" y="3277"/>
              <a:ext cx="46"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7179" name="AutoShape 14"/>
            <p:cNvSpPr>
              <a:spLocks noChangeArrowheads="1"/>
            </p:cNvSpPr>
            <p:nvPr/>
          </p:nvSpPr>
          <p:spPr bwMode="blackWhite">
            <a:xfrm>
              <a:off x="3888" y="2392"/>
              <a:ext cx="1200" cy="1304"/>
            </a:xfrm>
            <a:prstGeom prst="roundRect">
              <a:avLst>
                <a:gd name="adj" fmla="val 0"/>
              </a:avLst>
            </a:prstGeom>
            <a:solidFill>
              <a:srgbClr val="FFCCCC"/>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7180" name="AutoShape 15"/>
            <p:cNvSpPr>
              <a:spLocks noChangeArrowheads="1"/>
            </p:cNvSpPr>
            <p:nvPr/>
          </p:nvSpPr>
          <p:spPr bwMode="blackWhite">
            <a:xfrm>
              <a:off x="3965" y="2503"/>
              <a:ext cx="1068" cy="875"/>
            </a:xfrm>
            <a:prstGeom prst="can">
              <a:avLst>
                <a:gd name="adj" fmla="val 25000"/>
              </a:avLst>
            </a:prstGeom>
            <a:solidFill>
              <a:srgbClr val="FFFFCC"/>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7181" name="Text Box 16"/>
            <p:cNvSpPr txBox="1">
              <a:spLocks noChangeArrowheads="1"/>
            </p:cNvSpPr>
            <p:nvPr/>
          </p:nvSpPr>
          <p:spPr bwMode="blackWhite">
            <a:xfrm>
              <a:off x="4157" y="3118"/>
              <a:ext cx="72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Snapshots</a:t>
              </a:r>
            </a:p>
          </p:txBody>
        </p:sp>
        <p:sp>
          <p:nvSpPr>
            <p:cNvPr id="7182" name="Oval 17"/>
            <p:cNvSpPr>
              <a:spLocks noChangeArrowheads="1"/>
            </p:cNvSpPr>
            <p:nvPr/>
          </p:nvSpPr>
          <p:spPr bwMode="gray">
            <a:xfrm>
              <a:off x="3968" y="2888"/>
              <a:ext cx="1064" cy="216"/>
            </a:xfrm>
            <a:prstGeom prst="ellipse">
              <a:avLst/>
            </a:prstGeom>
            <a:solidFill>
              <a:srgbClr val="0000FF"/>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7183" name="Oval 18"/>
            <p:cNvSpPr>
              <a:spLocks noChangeArrowheads="1"/>
            </p:cNvSpPr>
            <p:nvPr/>
          </p:nvSpPr>
          <p:spPr bwMode="gray">
            <a:xfrm>
              <a:off x="3968" y="2768"/>
              <a:ext cx="1064" cy="216"/>
            </a:xfrm>
            <a:prstGeom prst="ellipse">
              <a:avLst/>
            </a:prstGeom>
            <a:solidFill>
              <a:srgbClr val="66FFFF"/>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7184" name="Oval 19"/>
            <p:cNvSpPr>
              <a:spLocks noChangeArrowheads="1"/>
            </p:cNvSpPr>
            <p:nvPr/>
          </p:nvSpPr>
          <p:spPr bwMode="blackWhite">
            <a:xfrm>
              <a:off x="3968" y="2640"/>
              <a:ext cx="1064" cy="216"/>
            </a:xfrm>
            <a:prstGeom prst="ellipse">
              <a:avLst/>
            </a:prstGeom>
            <a:solidFill>
              <a:srgbClr val="FFFFCC"/>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7185" name="Oval 20"/>
            <p:cNvSpPr>
              <a:spLocks noChangeArrowheads="1"/>
            </p:cNvSpPr>
            <p:nvPr/>
          </p:nvSpPr>
          <p:spPr bwMode="blackWhite">
            <a:xfrm>
              <a:off x="3968" y="2504"/>
              <a:ext cx="1064" cy="216"/>
            </a:xfrm>
            <a:prstGeom prst="ellipse">
              <a:avLst/>
            </a:prstGeom>
            <a:solidFill>
              <a:srgbClr val="FFFFCC"/>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7186" name="Text Box 21"/>
            <p:cNvSpPr txBox="1">
              <a:spLocks noChangeArrowheads="1"/>
            </p:cNvSpPr>
            <p:nvPr/>
          </p:nvSpPr>
          <p:spPr bwMode="blackWhite">
            <a:xfrm>
              <a:off x="4248" y="3456"/>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AWR</a:t>
              </a:r>
            </a:p>
          </p:txBody>
        </p:sp>
        <p:sp>
          <p:nvSpPr>
            <p:cNvPr id="7187" name="Text Box 22"/>
            <p:cNvSpPr txBox="1">
              <a:spLocks noChangeArrowheads="1"/>
            </p:cNvSpPr>
            <p:nvPr/>
          </p:nvSpPr>
          <p:spPr bwMode="auto">
            <a:xfrm>
              <a:off x="926" y="3318"/>
              <a:ext cx="3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SGA</a:t>
              </a:r>
            </a:p>
          </p:txBody>
        </p:sp>
        <p:sp>
          <p:nvSpPr>
            <p:cNvPr id="7188" name="Text Box 23"/>
            <p:cNvSpPr txBox="1">
              <a:spLocks noChangeArrowheads="1"/>
            </p:cNvSpPr>
            <p:nvPr/>
          </p:nvSpPr>
          <p:spPr bwMode="auto">
            <a:xfrm>
              <a:off x="3040" y="2920"/>
              <a:ext cx="8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60 minutes</a:t>
              </a:r>
            </a:p>
          </p:txBody>
        </p:sp>
        <p:sp>
          <p:nvSpPr>
            <p:cNvPr id="7189" name="Line 24"/>
            <p:cNvSpPr>
              <a:spLocks noChangeShapeType="1"/>
            </p:cNvSpPr>
            <p:nvPr/>
          </p:nvSpPr>
          <p:spPr bwMode="auto">
            <a:xfrm>
              <a:off x="2861" y="3145"/>
              <a:ext cx="1027"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pic>
          <p:nvPicPr>
            <p:cNvPr id="7190" name="Picture 25" descr="Electronics: Camera, M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503" y="2875"/>
              <a:ext cx="473"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335869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1989485" y="2743200"/>
            <a:ext cx="8209854" cy="3063605"/>
            <a:chOff x="830654" y="1268641"/>
            <a:chExt cx="7482693" cy="3035947"/>
          </a:xfrm>
        </p:grpSpPr>
        <p:sp>
          <p:nvSpPr>
            <p:cNvPr id="27" name="Freeform 26"/>
            <p:cNvSpPr/>
            <p:nvPr/>
          </p:nvSpPr>
          <p:spPr bwMode="auto">
            <a:xfrm>
              <a:off x="1005948" y="4258869"/>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8" name="Rounded Rectangle 2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8194" name="Rectangle 25"/>
          <p:cNvSpPr>
            <a:spLocks noGrp="1" noChangeArrowheads="1"/>
          </p:cNvSpPr>
          <p:nvPr>
            <p:ph type="title"/>
          </p:nvPr>
        </p:nvSpPr>
        <p:spPr/>
        <p:txBody>
          <a:bodyPr>
            <a:normAutofit fontScale="90000"/>
          </a:bodyPr>
          <a:lstStyle/>
          <a:p>
            <a:pPr eaLnBrk="1" hangingPunct="1"/>
            <a:r>
              <a:rPr lang="en-US" altLang="en-US" dirty="0"/>
              <a:t>Automatic Database Diagnostic Monitor (ADDM</a:t>
            </a:r>
            <a:r>
              <a:rPr lang="en-US" altLang="en-US" dirty="0" smtClean="0"/>
              <a:t>)</a:t>
            </a:r>
            <a:br>
              <a:rPr lang="en-US" altLang="en-US" dirty="0" smtClean="0"/>
            </a:br>
            <a:endParaRPr lang="en-US" altLang="en-US" dirty="0"/>
          </a:p>
        </p:txBody>
      </p:sp>
      <p:sp>
        <p:nvSpPr>
          <p:cNvPr id="24" name="Content Placeholder 9"/>
          <p:cNvSpPr>
            <a:spLocks noGrp="1"/>
          </p:cNvSpPr>
          <p:nvPr>
            <p:ph idx="1"/>
          </p:nvPr>
        </p:nvSpPr>
        <p:spPr>
          <a:xfrm>
            <a:off x="622138" y="1242485"/>
            <a:ext cx="10944549" cy="1234519"/>
          </a:xfrm>
        </p:spPr>
        <p:txBody>
          <a:bodyPr/>
          <a:lstStyle/>
          <a:p>
            <a:pPr lvl="1">
              <a:buClr>
                <a:schemeClr val="accent1"/>
              </a:buClr>
              <a:defRPr/>
            </a:pPr>
            <a:r>
              <a:rPr lang="en-US" dirty="0"/>
              <a:t>Runs after each AWR snapshot</a:t>
            </a:r>
          </a:p>
          <a:p>
            <a:pPr lvl="1">
              <a:buClr>
                <a:schemeClr val="accent1"/>
              </a:buClr>
              <a:defRPr/>
            </a:pPr>
            <a:r>
              <a:rPr lang="en-US" dirty="0"/>
              <a:t>Monitors the instance; detects bottlenecks</a:t>
            </a:r>
          </a:p>
          <a:p>
            <a:pPr lvl="1">
              <a:buClr>
                <a:schemeClr val="accent1"/>
              </a:buClr>
              <a:defRPr/>
            </a:pPr>
            <a:r>
              <a:rPr lang="en-US" dirty="0"/>
              <a:t>Stores results in the AWR</a:t>
            </a:r>
          </a:p>
        </p:txBody>
      </p:sp>
      <p:grpSp>
        <p:nvGrpSpPr>
          <p:cNvPr id="2" name="Group 1"/>
          <p:cNvGrpSpPr/>
          <p:nvPr/>
        </p:nvGrpSpPr>
        <p:grpSpPr>
          <a:xfrm>
            <a:off x="2988685" y="3014309"/>
            <a:ext cx="6211455" cy="2617469"/>
            <a:chOff x="2665412" y="3048001"/>
            <a:chExt cx="6832600" cy="3167137"/>
          </a:xfrm>
        </p:grpSpPr>
        <p:sp>
          <p:nvSpPr>
            <p:cNvPr id="8195" name="AutoShape 4"/>
            <p:cNvSpPr>
              <a:spLocks noChangeArrowheads="1"/>
            </p:cNvSpPr>
            <p:nvPr/>
          </p:nvSpPr>
          <p:spPr bwMode="blackWhite">
            <a:xfrm>
              <a:off x="7237412" y="3048001"/>
              <a:ext cx="2260600" cy="3097213"/>
            </a:xfrm>
            <a:prstGeom prst="roundRect">
              <a:avLst>
                <a:gd name="adj" fmla="val 0"/>
              </a:avLst>
            </a:prstGeom>
            <a:solidFill>
              <a:srgbClr val="FFCCCC"/>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nvGrpSpPr>
            <p:cNvPr id="8196" name="Group 5"/>
            <p:cNvGrpSpPr>
              <a:grpSpLocks/>
            </p:cNvGrpSpPr>
            <p:nvPr/>
          </p:nvGrpSpPr>
          <p:grpSpPr bwMode="auto">
            <a:xfrm>
              <a:off x="7529512" y="3111501"/>
              <a:ext cx="1701800" cy="1389063"/>
              <a:chOff x="3784" y="1987"/>
              <a:chExt cx="1072" cy="875"/>
            </a:xfrm>
          </p:grpSpPr>
          <p:sp>
            <p:nvSpPr>
              <p:cNvPr id="8210" name="AutoShape 6"/>
              <p:cNvSpPr>
                <a:spLocks noChangeArrowheads="1"/>
              </p:cNvSpPr>
              <p:nvPr/>
            </p:nvSpPr>
            <p:spPr bwMode="blackWhite">
              <a:xfrm>
                <a:off x="3788" y="1987"/>
                <a:ext cx="1068" cy="875"/>
              </a:xfrm>
              <a:prstGeom prst="can">
                <a:avLst>
                  <a:gd name="adj" fmla="val 25000"/>
                </a:avLst>
              </a:prstGeom>
              <a:solidFill>
                <a:srgbClr val="FFFFCC"/>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8211" name="Text Box 7"/>
              <p:cNvSpPr txBox="1">
                <a:spLocks noChangeArrowheads="1"/>
              </p:cNvSpPr>
              <p:nvPr/>
            </p:nvSpPr>
            <p:spPr bwMode="blackWhite">
              <a:xfrm>
                <a:off x="3971" y="2602"/>
                <a:ext cx="72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Snapshots</a:t>
                </a:r>
              </a:p>
            </p:txBody>
          </p:sp>
          <p:sp>
            <p:nvSpPr>
              <p:cNvPr id="8212" name="Oval 8"/>
              <p:cNvSpPr>
                <a:spLocks noChangeArrowheads="1"/>
              </p:cNvSpPr>
              <p:nvPr/>
            </p:nvSpPr>
            <p:spPr bwMode="blackWhite">
              <a:xfrm>
                <a:off x="3792" y="2372"/>
                <a:ext cx="1064" cy="216"/>
              </a:xfrm>
              <a:prstGeom prst="ellipse">
                <a:avLst/>
              </a:prstGeom>
              <a:solidFill>
                <a:srgbClr val="0000FF"/>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8213" name="Oval 9"/>
              <p:cNvSpPr>
                <a:spLocks noChangeArrowheads="1"/>
              </p:cNvSpPr>
              <p:nvPr/>
            </p:nvSpPr>
            <p:spPr bwMode="blackWhite">
              <a:xfrm>
                <a:off x="3792" y="2252"/>
                <a:ext cx="1064" cy="216"/>
              </a:xfrm>
              <a:prstGeom prst="ellipse">
                <a:avLst/>
              </a:prstGeom>
              <a:solidFill>
                <a:srgbClr val="66FFFF"/>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8214" name="Oval 10"/>
              <p:cNvSpPr>
                <a:spLocks noChangeArrowheads="1"/>
              </p:cNvSpPr>
              <p:nvPr/>
            </p:nvSpPr>
            <p:spPr bwMode="blackWhite">
              <a:xfrm>
                <a:off x="3784" y="2124"/>
                <a:ext cx="1064" cy="216"/>
              </a:xfrm>
              <a:prstGeom prst="ellipse">
                <a:avLst/>
              </a:prstGeom>
              <a:solidFill>
                <a:srgbClr val="FFFFCC"/>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8215" name="Oval 11"/>
              <p:cNvSpPr>
                <a:spLocks noChangeArrowheads="1"/>
              </p:cNvSpPr>
              <p:nvPr/>
            </p:nvSpPr>
            <p:spPr bwMode="blackWhite">
              <a:xfrm>
                <a:off x="3792" y="1988"/>
                <a:ext cx="1064" cy="216"/>
              </a:xfrm>
              <a:prstGeom prst="ellipse">
                <a:avLst/>
              </a:prstGeom>
              <a:solidFill>
                <a:srgbClr val="FFFFCC"/>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sp>
          <p:nvSpPr>
            <p:cNvPr id="8197" name="Text Box 12"/>
            <p:cNvSpPr txBox="1">
              <a:spLocks noChangeArrowheads="1"/>
            </p:cNvSpPr>
            <p:nvPr/>
          </p:nvSpPr>
          <p:spPr bwMode="auto">
            <a:xfrm>
              <a:off x="5124450" y="5124451"/>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ADDM</a:t>
              </a:r>
            </a:p>
          </p:txBody>
        </p:sp>
        <p:sp>
          <p:nvSpPr>
            <p:cNvPr id="8198" name="Rectangle 13"/>
            <p:cNvSpPr>
              <a:spLocks noChangeArrowheads="1"/>
            </p:cNvSpPr>
            <p:nvPr/>
          </p:nvSpPr>
          <p:spPr bwMode="auto">
            <a:xfrm>
              <a:off x="7326312" y="3821113"/>
              <a:ext cx="889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8199" name="Text Box 14"/>
            <p:cNvSpPr txBox="1">
              <a:spLocks noChangeArrowheads="1"/>
            </p:cNvSpPr>
            <p:nvPr/>
          </p:nvSpPr>
          <p:spPr bwMode="auto">
            <a:xfrm>
              <a:off x="8042536" y="5805488"/>
              <a:ext cx="720203" cy="4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AWR</a:t>
              </a:r>
            </a:p>
          </p:txBody>
        </p:sp>
        <p:sp>
          <p:nvSpPr>
            <p:cNvPr id="8200" name="Rectangle 15"/>
            <p:cNvSpPr>
              <a:spLocks noChangeArrowheads="1"/>
            </p:cNvSpPr>
            <p:nvPr/>
          </p:nvSpPr>
          <p:spPr bwMode="auto">
            <a:xfrm>
              <a:off x="7440612" y="3833813"/>
              <a:ext cx="1016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8201" name="Rectangle 16"/>
            <p:cNvSpPr>
              <a:spLocks noChangeArrowheads="1"/>
            </p:cNvSpPr>
            <p:nvPr/>
          </p:nvSpPr>
          <p:spPr bwMode="auto">
            <a:xfrm>
              <a:off x="5916612" y="4659313"/>
              <a:ext cx="889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pic>
          <p:nvPicPr>
            <p:cNvPr id="8202" name="Picture 17" descr="advisor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665412" y="3983039"/>
              <a:ext cx="1098550" cy="1163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203" name="Picture 18" descr="Documents: Identification Card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850187" y="4538663"/>
              <a:ext cx="11049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4" name="Text Box 19"/>
            <p:cNvSpPr txBox="1">
              <a:spLocks noChangeArrowheads="1"/>
            </p:cNvSpPr>
            <p:nvPr/>
          </p:nvSpPr>
          <p:spPr bwMode="auto">
            <a:xfrm>
              <a:off x="2894012" y="5124451"/>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EM</a:t>
              </a:r>
            </a:p>
          </p:txBody>
        </p:sp>
        <p:sp>
          <p:nvSpPr>
            <p:cNvPr id="8205" name="Line 20"/>
            <p:cNvSpPr>
              <a:spLocks noChangeShapeType="1"/>
            </p:cNvSpPr>
            <p:nvPr/>
          </p:nvSpPr>
          <p:spPr bwMode="auto">
            <a:xfrm flipH="1">
              <a:off x="3770312" y="4576763"/>
              <a:ext cx="13716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8206" name="Text Box 21"/>
            <p:cNvSpPr txBox="1">
              <a:spLocks noChangeArrowheads="1"/>
            </p:cNvSpPr>
            <p:nvPr/>
          </p:nvSpPr>
          <p:spPr bwMode="auto">
            <a:xfrm>
              <a:off x="7450137" y="5475466"/>
              <a:ext cx="1905000" cy="4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ADDM results</a:t>
              </a:r>
            </a:p>
          </p:txBody>
        </p:sp>
        <p:sp>
          <p:nvSpPr>
            <p:cNvPr id="8207" name="Line 22"/>
            <p:cNvSpPr>
              <a:spLocks noChangeShapeType="1"/>
            </p:cNvSpPr>
            <p:nvPr/>
          </p:nvSpPr>
          <p:spPr bwMode="auto">
            <a:xfrm>
              <a:off x="5942012" y="4881563"/>
              <a:ext cx="19050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8208" name="Line 23"/>
            <p:cNvSpPr>
              <a:spLocks noChangeShapeType="1"/>
            </p:cNvSpPr>
            <p:nvPr/>
          </p:nvSpPr>
          <p:spPr bwMode="auto">
            <a:xfrm flipH="1">
              <a:off x="5999163" y="4195763"/>
              <a:ext cx="1533525"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pic>
          <p:nvPicPr>
            <p:cNvPr id="8209" name="Picture 24"/>
            <p:cNvPicPr>
              <a:picLocks noChangeAspect="1" noChangeArrowheads="1"/>
            </p:cNvPicPr>
            <p:nvPr/>
          </p:nvPicPr>
          <p:blipFill>
            <a:blip r:embed="rId6">
              <a:lum bright="-6000" contrast="12000"/>
              <a:extLst>
                <a:ext uri="{28A0092B-C50C-407E-A947-70E740481C1C}">
                  <a14:useLocalDpi xmlns:a14="http://schemas.microsoft.com/office/drawing/2010/main" val="0"/>
                </a:ext>
              </a:extLst>
            </a:blip>
            <a:srcRect/>
            <a:stretch>
              <a:fillRect/>
            </a:stretch>
          </p:blipFill>
          <p:spPr bwMode="gray">
            <a:xfrm>
              <a:off x="5164138" y="4152901"/>
              <a:ext cx="796925" cy="822325"/>
            </a:xfrm>
            <a:prstGeom prst="rect">
              <a:avLst/>
            </a:prstGeom>
            <a:solidFill>
              <a:srgbClr val="00C2B0"/>
            </a:solidFill>
            <a:ln w="38100">
              <a:solidFill>
                <a:schemeClr val="hlink"/>
              </a:solidFill>
              <a:miter lim="800000"/>
              <a:headEnd/>
              <a:tailEnd/>
            </a:ln>
          </p:spPr>
        </p:pic>
      </p:grpSp>
    </p:spTree>
    <p:custDataLst>
      <p:tags r:id="rId1"/>
    </p:custDataLst>
    <p:extLst>
      <p:ext uri="{BB962C8B-B14F-4D97-AF65-F5344CB8AC3E}">
        <p14:creationId xmlns:p14="http://schemas.microsoft.com/office/powerpoint/2010/main" val="2226875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normAutofit fontScale="90000"/>
          </a:bodyPr>
          <a:lstStyle/>
          <a:p>
            <a:pPr eaLnBrk="1" hangingPunct="1"/>
            <a:r>
              <a:rPr lang="en-US" altLang="en-US" dirty="0"/>
              <a:t>Advisory </a:t>
            </a:r>
            <a:r>
              <a:rPr lang="en-US" altLang="en-US" dirty="0" smtClean="0"/>
              <a:t>Framework</a:t>
            </a:r>
            <a:br>
              <a:rPr lang="en-US" altLang="en-US" dirty="0" smtClean="0"/>
            </a:br>
            <a:r>
              <a:rPr lang="en-US" altLang="en-US" dirty="0"/>
              <a:t/>
            </a:r>
            <a:br>
              <a:rPr lang="en-US" altLang="en-US" dirty="0"/>
            </a:br>
            <a:endParaRPr lang="en-US" altLang="en-US" dirty="0"/>
          </a:p>
        </p:txBody>
      </p:sp>
      <p:grpSp>
        <p:nvGrpSpPr>
          <p:cNvPr id="20483" name="Group 36"/>
          <p:cNvGrpSpPr>
            <a:grpSpLocks/>
          </p:cNvGrpSpPr>
          <p:nvPr/>
        </p:nvGrpSpPr>
        <p:grpSpPr bwMode="auto">
          <a:xfrm>
            <a:off x="2459831" y="1004888"/>
            <a:ext cx="7269162" cy="4848225"/>
            <a:chOff x="922338" y="1362075"/>
            <a:chExt cx="7269162" cy="4848225"/>
          </a:xfrm>
        </p:grpSpPr>
        <p:sp>
          <p:nvSpPr>
            <p:cNvPr id="20484" name="Text Box 3"/>
            <p:cNvSpPr txBox="1">
              <a:spLocks noChangeArrowheads="1"/>
            </p:cNvSpPr>
            <p:nvPr/>
          </p:nvSpPr>
          <p:spPr bwMode="blackWhite">
            <a:xfrm>
              <a:off x="922338" y="1362075"/>
              <a:ext cx="898525" cy="685800"/>
            </a:xfrm>
            <a:prstGeom prst="rect">
              <a:avLst/>
            </a:prstGeom>
            <a:solidFill>
              <a:srgbClr val="99FF99"/>
            </a:solidFill>
            <a:ln w="28575">
              <a:solidFill>
                <a:schemeClr val="tx1"/>
              </a:solidFill>
              <a:miter lim="800000"/>
              <a:headEnd type="none" w="sm" len="sm"/>
              <a:tailEnd type="none" w="sm" len="sm"/>
            </a:ln>
          </p:spPr>
          <p:txBody>
            <a:bodyPr anchor="ctr" anchorCtr="1"/>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ADDM</a:t>
              </a:r>
            </a:p>
          </p:txBody>
        </p:sp>
        <p:sp>
          <p:nvSpPr>
            <p:cNvPr id="20485" name="Text Box 4"/>
            <p:cNvSpPr txBox="1">
              <a:spLocks noChangeArrowheads="1"/>
            </p:cNvSpPr>
            <p:nvPr/>
          </p:nvSpPr>
          <p:spPr bwMode="blackWhite">
            <a:xfrm>
              <a:off x="2295525" y="1362075"/>
              <a:ext cx="1600200" cy="669925"/>
            </a:xfrm>
            <a:prstGeom prst="rect">
              <a:avLst/>
            </a:prstGeom>
            <a:solidFill>
              <a:srgbClr val="FFCCFF"/>
            </a:solidFill>
            <a:ln w="28575">
              <a:solidFill>
                <a:schemeClr val="tx1"/>
              </a:solidFill>
              <a:miter lim="800000"/>
              <a:headEnd type="none" w="sm" len="sm"/>
              <a:tailEnd type="none" w="sm" len="sm"/>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SQL Tuning Advisor</a:t>
              </a:r>
            </a:p>
          </p:txBody>
        </p:sp>
        <p:sp>
          <p:nvSpPr>
            <p:cNvPr id="20486" name="Text Box 5"/>
            <p:cNvSpPr txBox="1">
              <a:spLocks noChangeArrowheads="1"/>
            </p:cNvSpPr>
            <p:nvPr/>
          </p:nvSpPr>
          <p:spPr bwMode="blackWhite">
            <a:xfrm>
              <a:off x="2295525" y="2189163"/>
              <a:ext cx="1600200" cy="669925"/>
            </a:xfrm>
            <a:prstGeom prst="rect">
              <a:avLst/>
            </a:prstGeom>
            <a:solidFill>
              <a:srgbClr val="FFCCFF"/>
            </a:solidFill>
            <a:ln w="28575">
              <a:solidFill>
                <a:schemeClr val="tx1"/>
              </a:solidFill>
              <a:miter lim="800000"/>
              <a:headEnd type="none" w="sm" len="sm"/>
              <a:tailEnd type="none" w="sm" len="sm"/>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SQL Access Advisor</a:t>
              </a:r>
            </a:p>
          </p:txBody>
        </p:sp>
        <p:sp>
          <p:nvSpPr>
            <p:cNvPr id="20487" name="Text Box 6"/>
            <p:cNvSpPr txBox="1">
              <a:spLocks noChangeArrowheads="1"/>
            </p:cNvSpPr>
            <p:nvPr/>
          </p:nvSpPr>
          <p:spPr bwMode="blackWhite">
            <a:xfrm>
              <a:off x="2295525" y="3017838"/>
              <a:ext cx="1600200" cy="669925"/>
            </a:xfrm>
            <a:prstGeom prst="rect">
              <a:avLst/>
            </a:prstGeom>
            <a:solidFill>
              <a:srgbClr val="FFFFCC"/>
            </a:solidFill>
            <a:ln w="28575">
              <a:solidFill>
                <a:schemeClr val="tx1"/>
              </a:solidFill>
              <a:miter lim="800000"/>
              <a:headEnd type="none" w="sm" len="sm"/>
              <a:tailEnd type="none" w="sm" len="sm"/>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Memory Advisor</a:t>
              </a:r>
            </a:p>
          </p:txBody>
        </p:sp>
        <p:sp>
          <p:nvSpPr>
            <p:cNvPr id="20488" name="Text Box 7"/>
            <p:cNvSpPr txBox="1">
              <a:spLocks noChangeArrowheads="1"/>
            </p:cNvSpPr>
            <p:nvPr/>
          </p:nvSpPr>
          <p:spPr bwMode="blackWhite">
            <a:xfrm>
              <a:off x="2295525" y="4938713"/>
              <a:ext cx="1600200" cy="369332"/>
            </a:xfrm>
            <a:prstGeom prst="rect">
              <a:avLst/>
            </a:prstGeom>
            <a:solidFill>
              <a:srgbClr val="CCECFF"/>
            </a:solidFill>
            <a:ln w="28575">
              <a:solidFill>
                <a:schemeClr val="tx1"/>
              </a:solidFill>
              <a:miter lim="800000"/>
              <a:headEnd type="none" w="sm" len="sm"/>
              <a:tailEnd type="none" w="sm" len="sm"/>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Space</a:t>
              </a:r>
            </a:p>
          </p:txBody>
        </p:sp>
        <p:sp>
          <p:nvSpPr>
            <p:cNvPr id="20489" name="Text Box 8"/>
            <p:cNvSpPr txBox="1">
              <a:spLocks noChangeArrowheads="1"/>
            </p:cNvSpPr>
            <p:nvPr/>
          </p:nvSpPr>
          <p:spPr bwMode="blackWhite">
            <a:xfrm>
              <a:off x="4892675" y="3371850"/>
              <a:ext cx="874713" cy="668338"/>
            </a:xfrm>
            <a:prstGeom prst="rect">
              <a:avLst/>
            </a:prstGeom>
            <a:solidFill>
              <a:srgbClr val="FFFF99"/>
            </a:solidFill>
            <a:ln w="28575">
              <a:solidFill>
                <a:schemeClr val="tx1"/>
              </a:solidFill>
              <a:miter lim="800000"/>
              <a:headEnd type="none" w="sm" len="sm"/>
              <a:tailEnd type="none" w="sm" len="sm"/>
            </a:ln>
          </p:spPr>
          <p:txBody>
            <a:bodyPr wrap="none" anchor="ctr" anchorCtr="1"/>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SGA</a:t>
              </a:r>
            </a:p>
            <a:p>
              <a:pPr algn="ctr" eaLnBrk="1" hangingPunct="1"/>
              <a:r>
                <a:rPr lang="en-US" altLang="en-US" sz="1600" dirty="0">
                  <a:solidFill>
                    <a:srgbClr val="000000"/>
                  </a:solidFill>
                </a:rPr>
                <a:t>Advisor</a:t>
              </a:r>
            </a:p>
          </p:txBody>
        </p:sp>
        <p:sp>
          <p:nvSpPr>
            <p:cNvPr id="20490" name="Text Box 9"/>
            <p:cNvSpPr txBox="1">
              <a:spLocks noChangeArrowheads="1"/>
            </p:cNvSpPr>
            <p:nvPr/>
          </p:nvSpPr>
          <p:spPr bwMode="blackWhite">
            <a:xfrm>
              <a:off x="5772150" y="4767263"/>
              <a:ext cx="2419350" cy="325437"/>
            </a:xfrm>
            <a:prstGeom prst="rect">
              <a:avLst/>
            </a:prstGeom>
            <a:solidFill>
              <a:srgbClr val="CCECFF"/>
            </a:solidFill>
            <a:ln w="28575">
              <a:solidFill>
                <a:schemeClr val="tx1"/>
              </a:solidFill>
              <a:miter lim="800000"/>
              <a:headEnd type="none" w="sm" len="sm"/>
              <a:tailEnd type="none" w="sm" len="sm"/>
            </a:ln>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Segment Advisor</a:t>
              </a:r>
            </a:p>
          </p:txBody>
        </p:sp>
        <p:sp>
          <p:nvSpPr>
            <p:cNvPr id="20491" name="Text Box 10"/>
            <p:cNvSpPr txBox="1">
              <a:spLocks noChangeArrowheads="1"/>
            </p:cNvSpPr>
            <p:nvPr/>
          </p:nvSpPr>
          <p:spPr bwMode="blackWhite">
            <a:xfrm>
              <a:off x="5772150" y="5200650"/>
              <a:ext cx="2419350" cy="342900"/>
            </a:xfrm>
            <a:prstGeom prst="rect">
              <a:avLst/>
            </a:prstGeom>
            <a:solidFill>
              <a:srgbClr val="CCECFF"/>
            </a:solidFill>
            <a:ln w="28575">
              <a:solidFill>
                <a:schemeClr val="tx1"/>
              </a:solidFill>
              <a:miter lim="800000"/>
              <a:headEnd type="none" w="sm" len="sm"/>
              <a:tailEnd type="none" w="sm" len="sm"/>
            </a:ln>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Undo Advisor</a:t>
              </a:r>
            </a:p>
          </p:txBody>
        </p:sp>
        <p:sp>
          <p:nvSpPr>
            <p:cNvPr id="20492" name="Text Box 11"/>
            <p:cNvSpPr txBox="1">
              <a:spLocks noChangeArrowheads="1"/>
            </p:cNvSpPr>
            <p:nvPr/>
          </p:nvSpPr>
          <p:spPr bwMode="blackWhite">
            <a:xfrm>
              <a:off x="6608763" y="1397000"/>
              <a:ext cx="1582737" cy="584775"/>
            </a:xfrm>
            <a:prstGeom prst="rect">
              <a:avLst/>
            </a:prstGeom>
            <a:solidFill>
              <a:srgbClr val="FFFF99"/>
            </a:solidFill>
            <a:ln w="28575">
              <a:solidFill>
                <a:schemeClr val="tx1"/>
              </a:solidFill>
              <a:miter lim="800000"/>
              <a:headEnd type="none" w="sm" len="sm"/>
              <a:tailEnd type="none" w="sm" len="sm"/>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Buffer Cache</a:t>
              </a:r>
            </a:p>
            <a:p>
              <a:pPr algn="ctr" eaLnBrk="1" hangingPunct="1"/>
              <a:r>
                <a:rPr lang="en-US" altLang="en-US" sz="1600" dirty="0">
                  <a:solidFill>
                    <a:srgbClr val="000000"/>
                  </a:solidFill>
                </a:rPr>
                <a:t>Advisor</a:t>
              </a:r>
            </a:p>
          </p:txBody>
        </p:sp>
        <p:sp>
          <p:nvSpPr>
            <p:cNvPr id="20493" name="Text Box 12"/>
            <p:cNvSpPr txBox="1">
              <a:spLocks noChangeArrowheads="1"/>
            </p:cNvSpPr>
            <p:nvPr/>
          </p:nvSpPr>
          <p:spPr bwMode="blackWhite">
            <a:xfrm>
              <a:off x="6608763" y="2236788"/>
              <a:ext cx="1563687" cy="584775"/>
            </a:xfrm>
            <a:prstGeom prst="rect">
              <a:avLst/>
            </a:prstGeom>
            <a:solidFill>
              <a:srgbClr val="FFFF99"/>
            </a:solidFill>
            <a:ln w="28575">
              <a:solidFill>
                <a:schemeClr val="tx1"/>
              </a:solidFill>
              <a:miter lim="800000"/>
              <a:headEnd type="none" w="sm" len="sm"/>
              <a:tailEnd type="none" w="sm" len="sm"/>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Shared Pool</a:t>
              </a:r>
            </a:p>
            <a:p>
              <a:pPr algn="ctr" eaLnBrk="1" hangingPunct="1"/>
              <a:r>
                <a:rPr lang="en-US" altLang="en-US" sz="1600" dirty="0">
                  <a:solidFill>
                    <a:srgbClr val="000000"/>
                  </a:solidFill>
                </a:rPr>
                <a:t>Advisor</a:t>
              </a:r>
            </a:p>
          </p:txBody>
        </p:sp>
        <p:cxnSp>
          <p:nvCxnSpPr>
            <p:cNvPr id="20494" name="AutoShape 13"/>
            <p:cNvCxnSpPr>
              <a:cxnSpLocks noChangeShapeType="1"/>
              <a:stCxn id="20488" idx="3"/>
              <a:endCxn id="20490" idx="1"/>
            </p:cNvCxnSpPr>
            <p:nvPr/>
          </p:nvCxnSpPr>
          <p:spPr bwMode="blackWhite">
            <a:xfrm flipV="1">
              <a:off x="3895725" y="4929982"/>
              <a:ext cx="1876425" cy="193397"/>
            </a:xfrm>
            <a:prstGeom prst="bentConnector3">
              <a:avLst>
                <a:gd name="adj1" fmla="val 50000"/>
              </a:avLst>
            </a:prstGeom>
            <a:noFill/>
            <a:ln w="28575">
              <a:solidFill>
                <a:schemeClr val="tx1"/>
              </a:solidFill>
              <a:miter lim="800000"/>
              <a:headEnd/>
              <a:tailEnd type="triangle" w="lg" len="lg"/>
            </a:ln>
            <a:extLst>
              <a:ext uri="{909E8E84-426E-40DD-AFC4-6F175D3DCCD1}">
                <a14:hiddenFill xmlns:a14="http://schemas.microsoft.com/office/drawing/2010/main">
                  <a:noFill/>
                </a14:hiddenFill>
              </a:ext>
            </a:extLst>
          </p:spPr>
        </p:cxnSp>
        <p:cxnSp>
          <p:nvCxnSpPr>
            <p:cNvPr id="20495" name="AutoShape 14"/>
            <p:cNvCxnSpPr>
              <a:cxnSpLocks noChangeShapeType="1"/>
              <a:stCxn id="20488" idx="3"/>
              <a:endCxn id="20491" idx="1"/>
            </p:cNvCxnSpPr>
            <p:nvPr/>
          </p:nvCxnSpPr>
          <p:spPr bwMode="blackWhite">
            <a:xfrm>
              <a:off x="3895725" y="5123379"/>
              <a:ext cx="1876425" cy="248721"/>
            </a:xfrm>
            <a:prstGeom prst="bentConnector3">
              <a:avLst>
                <a:gd name="adj1" fmla="val 50000"/>
              </a:avLst>
            </a:prstGeom>
            <a:noFill/>
            <a:ln w="28575">
              <a:solidFill>
                <a:schemeClr val="tx1"/>
              </a:solidFill>
              <a:miter lim="800000"/>
              <a:headEnd/>
              <a:tailEnd type="triangle" w="lg" len="lg"/>
            </a:ln>
            <a:extLst>
              <a:ext uri="{909E8E84-426E-40DD-AFC4-6F175D3DCCD1}">
                <a14:hiddenFill xmlns:a14="http://schemas.microsoft.com/office/drawing/2010/main">
                  <a:noFill/>
                </a14:hiddenFill>
              </a:ext>
            </a:extLst>
          </p:spPr>
        </p:cxnSp>
        <p:cxnSp>
          <p:nvCxnSpPr>
            <p:cNvPr id="20496" name="AutoShape 15"/>
            <p:cNvCxnSpPr>
              <a:cxnSpLocks noChangeShapeType="1"/>
              <a:stCxn id="20484" idx="3"/>
              <a:endCxn id="20487" idx="1"/>
            </p:cNvCxnSpPr>
            <p:nvPr/>
          </p:nvCxnSpPr>
          <p:spPr bwMode="blackWhite">
            <a:xfrm>
              <a:off x="1835150" y="1704975"/>
              <a:ext cx="446088" cy="1647825"/>
            </a:xfrm>
            <a:prstGeom prst="bentConnector3">
              <a:avLst>
                <a:gd name="adj1" fmla="val 49824"/>
              </a:avLst>
            </a:prstGeom>
            <a:noFill/>
            <a:ln w="28575">
              <a:solidFill>
                <a:schemeClr val="tx1"/>
              </a:solidFill>
              <a:miter lim="800000"/>
              <a:headEnd/>
              <a:tailEnd type="triangle" w="lg" len="lg"/>
            </a:ln>
            <a:extLst>
              <a:ext uri="{909E8E84-426E-40DD-AFC4-6F175D3DCCD1}">
                <a14:hiddenFill xmlns:a14="http://schemas.microsoft.com/office/drawing/2010/main">
                  <a:noFill/>
                </a14:hiddenFill>
              </a:ext>
            </a:extLst>
          </p:spPr>
        </p:cxnSp>
        <p:cxnSp>
          <p:nvCxnSpPr>
            <p:cNvPr id="20497" name="AutoShape 16"/>
            <p:cNvCxnSpPr>
              <a:cxnSpLocks noChangeShapeType="1"/>
              <a:stCxn id="20484" idx="3"/>
              <a:endCxn id="20486" idx="1"/>
            </p:cNvCxnSpPr>
            <p:nvPr/>
          </p:nvCxnSpPr>
          <p:spPr bwMode="blackWhite">
            <a:xfrm>
              <a:off x="1835150" y="1704975"/>
              <a:ext cx="446088" cy="819150"/>
            </a:xfrm>
            <a:prstGeom prst="bentConnector3">
              <a:avLst>
                <a:gd name="adj1" fmla="val 49824"/>
              </a:avLst>
            </a:prstGeom>
            <a:noFill/>
            <a:ln w="28575">
              <a:solidFill>
                <a:schemeClr val="tx1"/>
              </a:solidFill>
              <a:miter lim="800000"/>
              <a:headEnd/>
              <a:tailEnd type="triangle" w="lg" len="lg"/>
            </a:ln>
            <a:extLst>
              <a:ext uri="{909E8E84-426E-40DD-AFC4-6F175D3DCCD1}">
                <a14:hiddenFill xmlns:a14="http://schemas.microsoft.com/office/drawing/2010/main">
                  <a:noFill/>
                </a14:hiddenFill>
              </a:ext>
            </a:extLst>
          </p:spPr>
        </p:cxnSp>
        <p:cxnSp>
          <p:nvCxnSpPr>
            <p:cNvPr id="20498" name="AutoShape 17"/>
            <p:cNvCxnSpPr>
              <a:cxnSpLocks noChangeShapeType="1"/>
              <a:stCxn id="20484" idx="3"/>
              <a:endCxn id="20500" idx="1"/>
            </p:cNvCxnSpPr>
            <p:nvPr/>
          </p:nvCxnSpPr>
          <p:spPr bwMode="blackWhite">
            <a:xfrm>
              <a:off x="1820863" y="1704975"/>
              <a:ext cx="474662" cy="4313754"/>
            </a:xfrm>
            <a:prstGeom prst="bentConnector3">
              <a:avLst>
                <a:gd name="adj1" fmla="val 50000"/>
              </a:avLst>
            </a:prstGeom>
            <a:noFill/>
            <a:ln w="28575">
              <a:solidFill>
                <a:schemeClr val="tx1"/>
              </a:solidFill>
              <a:miter lim="800000"/>
              <a:headEnd/>
              <a:tailEnd type="triangle" w="lg" len="lg"/>
            </a:ln>
            <a:extLst>
              <a:ext uri="{909E8E84-426E-40DD-AFC4-6F175D3DCCD1}">
                <a14:hiddenFill xmlns:a14="http://schemas.microsoft.com/office/drawing/2010/main">
                  <a:noFill/>
                </a14:hiddenFill>
              </a:ext>
            </a:extLst>
          </p:spPr>
        </p:cxnSp>
        <p:cxnSp>
          <p:nvCxnSpPr>
            <p:cNvPr id="20499" name="AutoShape 18"/>
            <p:cNvCxnSpPr>
              <a:cxnSpLocks noChangeShapeType="1"/>
              <a:stCxn id="20485" idx="3"/>
              <a:endCxn id="20486" idx="3"/>
            </p:cNvCxnSpPr>
            <p:nvPr/>
          </p:nvCxnSpPr>
          <p:spPr bwMode="blackWhite">
            <a:xfrm>
              <a:off x="3910013" y="1697038"/>
              <a:ext cx="1587" cy="827087"/>
            </a:xfrm>
            <a:prstGeom prst="bentConnector3">
              <a:avLst>
                <a:gd name="adj1" fmla="val 17768056"/>
              </a:avLst>
            </a:prstGeom>
            <a:noFill/>
            <a:ln w="28575">
              <a:solidFill>
                <a:schemeClr val="tx1"/>
              </a:solidFill>
              <a:prstDash val="sysDot"/>
              <a:miter lim="800000"/>
              <a:headEnd type="triangle" w="med" len="med"/>
              <a:tailEnd type="triangle" w="lg" len="lg"/>
            </a:ln>
            <a:extLst>
              <a:ext uri="{909E8E84-426E-40DD-AFC4-6F175D3DCCD1}">
                <a14:hiddenFill xmlns:a14="http://schemas.microsoft.com/office/drawing/2010/main">
                  <a:noFill/>
                </a14:hiddenFill>
              </a:ext>
            </a:extLst>
          </p:spPr>
        </p:cxnSp>
        <p:sp>
          <p:nvSpPr>
            <p:cNvPr id="20500" name="Text Box 19"/>
            <p:cNvSpPr txBox="1">
              <a:spLocks noChangeArrowheads="1"/>
            </p:cNvSpPr>
            <p:nvPr/>
          </p:nvSpPr>
          <p:spPr bwMode="blackWhite">
            <a:xfrm>
              <a:off x="2295525" y="5834063"/>
              <a:ext cx="1600200" cy="369332"/>
            </a:xfrm>
            <a:prstGeom prst="rect">
              <a:avLst/>
            </a:prstGeom>
            <a:solidFill>
              <a:srgbClr val="CCCCFF"/>
            </a:solidFill>
            <a:ln w="28575">
              <a:solidFill>
                <a:schemeClr val="tx1"/>
              </a:solidFill>
              <a:miter lim="800000"/>
              <a:headEnd type="none" w="sm" len="sm"/>
              <a:tailEnd type="none" w="sm" len="sm"/>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Backup</a:t>
              </a:r>
            </a:p>
          </p:txBody>
        </p:sp>
        <p:sp>
          <p:nvSpPr>
            <p:cNvPr id="20501" name="Text Box 20"/>
            <p:cNvSpPr txBox="1">
              <a:spLocks noChangeArrowheads="1"/>
            </p:cNvSpPr>
            <p:nvPr/>
          </p:nvSpPr>
          <p:spPr bwMode="blackWhite">
            <a:xfrm>
              <a:off x="5772150" y="5803900"/>
              <a:ext cx="2419350" cy="406400"/>
            </a:xfrm>
            <a:prstGeom prst="rect">
              <a:avLst/>
            </a:prstGeom>
            <a:solidFill>
              <a:srgbClr val="CCCCFF"/>
            </a:solidFill>
            <a:ln w="28575">
              <a:solidFill>
                <a:schemeClr val="tx1"/>
              </a:solidFill>
              <a:miter lim="800000"/>
              <a:headEnd type="none" w="sm" len="sm"/>
              <a:tailEnd type="none" w="sm" len="sm"/>
            </a:ln>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MTTR Advisor</a:t>
              </a:r>
            </a:p>
          </p:txBody>
        </p:sp>
        <p:sp>
          <p:nvSpPr>
            <p:cNvPr id="20502" name="Line 21"/>
            <p:cNvSpPr>
              <a:spLocks noChangeShapeType="1"/>
            </p:cNvSpPr>
            <p:nvPr/>
          </p:nvSpPr>
          <p:spPr bwMode="gray">
            <a:xfrm flipV="1">
              <a:off x="3900488" y="6035675"/>
              <a:ext cx="1868487" cy="317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0503" name="Line 22"/>
            <p:cNvSpPr>
              <a:spLocks noChangeShapeType="1"/>
            </p:cNvSpPr>
            <p:nvPr/>
          </p:nvSpPr>
          <p:spPr bwMode="auto">
            <a:xfrm>
              <a:off x="2047875" y="1704975"/>
              <a:ext cx="24765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0504" name="Text Box 23"/>
            <p:cNvSpPr txBox="1">
              <a:spLocks noChangeArrowheads="1"/>
            </p:cNvSpPr>
            <p:nvPr/>
          </p:nvSpPr>
          <p:spPr bwMode="blackWhite">
            <a:xfrm>
              <a:off x="6600825" y="3081338"/>
              <a:ext cx="1590675" cy="584775"/>
            </a:xfrm>
            <a:prstGeom prst="rect">
              <a:avLst/>
            </a:prstGeom>
            <a:solidFill>
              <a:srgbClr val="FFFF99"/>
            </a:solidFill>
            <a:ln w="28575">
              <a:solidFill>
                <a:schemeClr val="tx1"/>
              </a:solidFill>
              <a:miter lim="800000"/>
              <a:headEnd type="none" w="sm" len="sm"/>
              <a:tailEnd type="none" w="sm" len="sm"/>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Java Pool</a:t>
              </a:r>
            </a:p>
            <a:p>
              <a:pPr algn="ctr" eaLnBrk="1" hangingPunct="1"/>
              <a:r>
                <a:rPr lang="en-US" altLang="en-US" sz="1600" dirty="0">
                  <a:solidFill>
                    <a:srgbClr val="000000"/>
                  </a:solidFill>
                </a:rPr>
                <a:t>Advisor</a:t>
              </a:r>
            </a:p>
          </p:txBody>
        </p:sp>
        <p:sp>
          <p:nvSpPr>
            <p:cNvPr id="20505" name="Text Box 24"/>
            <p:cNvSpPr txBox="1">
              <a:spLocks noChangeArrowheads="1"/>
            </p:cNvSpPr>
            <p:nvPr/>
          </p:nvSpPr>
          <p:spPr bwMode="blackWhite">
            <a:xfrm>
              <a:off x="6610350" y="3933825"/>
              <a:ext cx="1581150" cy="584775"/>
            </a:xfrm>
            <a:prstGeom prst="rect">
              <a:avLst/>
            </a:prstGeom>
            <a:solidFill>
              <a:srgbClr val="FFFF99"/>
            </a:solidFill>
            <a:ln w="28575">
              <a:solidFill>
                <a:schemeClr val="tx1"/>
              </a:solidFill>
              <a:miter lim="800000"/>
              <a:headEnd type="none" w="sm" len="sm"/>
              <a:tailEnd type="none" w="sm" len="sm"/>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Streams Pool</a:t>
              </a:r>
            </a:p>
            <a:p>
              <a:pPr algn="ctr" eaLnBrk="1" hangingPunct="1"/>
              <a:r>
                <a:rPr lang="en-US" altLang="en-US" sz="1600" dirty="0">
                  <a:solidFill>
                    <a:srgbClr val="000000"/>
                  </a:solidFill>
                </a:rPr>
                <a:t>Advisor</a:t>
              </a:r>
            </a:p>
          </p:txBody>
        </p:sp>
        <p:sp>
          <p:nvSpPr>
            <p:cNvPr id="20506" name="Line 25"/>
            <p:cNvSpPr>
              <a:spLocks noChangeShapeType="1"/>
            </p:cNvSpPr>
            <p:nvPr/>
          </p:nvSpPr>
          <p:spPr bwMode="auto">
            <a:xfrm flipV="1">
              <a:off x="6161088" y="1720850"/>
              <a:ext cx="420687"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0507" name="Line 26"/>
            <p:cNvSpPr>
              <a:spLocks noChangeShapeType="1"/>
            </p:cNvSpPr>
            <p:nvPr/>
          </p:nvSpPr>
          <p:spPr bwMode="auto">
            <a:xfrm flipH="1" flipV="1">
              <a:off x="6161088" y="1720850"/>
              <a:ext cx="0" cy="25796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0508" name="Line 27"/>
            <p:cNvSpPr>
              <a:spLocks noChangeShapeType="1"/>
            </p:cNvSpPr>
            <p:nvPr/>
          </p:nvSpPr>
          <p:spPr bwMode="auto">
            <a:xfrm>
              <a:off x="3902075" y="3324225"/>
              <a:ext cx="649288"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0509" name="Line 28"/>
            <p:cNvSpPr>
              <a:spLocks noChangeShapeType="1"/>
            </p:cNvSpPr>
            <p:nvPr/>
          </p:nvSpPr>
          <p:spPr bwMode="auto">
            <a:xfrm>
              <a:off x="2073275" y="5095875"/>
              <a:ext cx="20955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0510" name="Line 29"/>
            <p:cNvSpPr>
              <a:spLocks noChangeShapeType="1"/>
            </p:cNvSpPr>
            <p:nvPr/>
          </p:nvSpPr>
          <p:spPr bwMode="auto">
            <a:xfrm>
              <a:off x="4551363" y="1981200"/>
              <a:ext cx="0" cy="17621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0511" name="Line 30"/>
            <p:cNvSpPr>
              <a:spLocks noChangeShapeType="1"/>
            </p:cNvSpPr>
            <p:nvPr/>
          </p:nvSpPr>
          <p:spPr bwMode="auto">
            <a:xfrm flipV="1">
              <a:off x="4560888" y="3722688"/>
              <a:ext cx="325437" cy="1587"/>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0512" name="Text Box 31"/>
            <p:cNvSpPr txBox="1">
              <a:spLocks noChangeArrowheads="1"/>
            </p:cNvSpPr>
            <p:nvPr/>
          </p:nvSpPr>
          <p:spPr bwMode="blackWhite">
            <a:xfrm>
              <a:off x="4892675" y="1635125"/>
              <a:ext cx="874713" cy="668338"/>
            </a:xfrm>
            <a:prstGeom prst="rect">
              <a:avLst/>
            </a:prstGeom>
            <a:solidFill>
              <a:srgbClr val="FFFF99"/>
            </a:solidFill>
            <a:ln w="28575">
              <a:solidFill>
                <a:schemeClr val="tx1"/>
              </a:solidFill>
              <a:miter lim="800000"/>
              <a:headEnd type="none" w="sm" len="sm"/>
              <a:tailEnd type="none" w="sm" len="sm"/>
            </a:ln>
          </p:spPr>
          <p:txBody>
            <a:bodyPr wrap="none" anchor="ctr" anchorCtr="1"/>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PGA</a:t>
              </a:r>
            </a:p>
            <a:p>
              <a:pPr algn="ctr" eaLnBrk="1" hangingPunct="1"/>
              <a:r>
                <a:rPr lang="en-US" altLang="en-US" sz="1600" dirty="0">
                  <a:solidFill>
                    <a:srgbClr val="000000"/>
                  </a:solidFill>
                </a:rPr>
                <a:t>Advisor</a:t>
              </a:r>
            </a:p>
          </p:txBody>
        </p:sp>
        <p:sp>
          <p:nvSpPr>
            <p:cNvPr id="20513" name="Line 32"/>
            <p:cNvSpPr>
              <a:spLocks noChangeShapeType="1"/>
            </p:cNvSpPr>
            <p:nvPr/>
          </p:nvSpPr>
          <p:spPr bwMode="auto">
            <a:xfrm flipV="1">
              <a:off x="4551363" y="1993900"/>
              <a:ext cx="315912" cy="158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0514" name="Line 33"/>
            <p:cNvSpPr>
              <a:spLocks noChangeShapeType="1"/>
            </p:cNvSpPr>
            <p:nvPr/>
          </p:nvSpPr>
          <p:spPr bwMode="auto">
            <a:xfrm flipV="1">
              <a:off x="6161088" y="4297892"/>
              <a:ext cx="420687"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0515" name="Line 34"/>
            <p:cNvSpPr>
              <a:spLocks noChangeShapeType="1"/>
            </p:cNvSpPr>
            <p:nvPr/>
          </p:nvSpPr>
          <p:spPr bwMode="auto">
            <a:xfrm flipV="1">
              <a:off x="6161088" y="3444875"/>
              <a:ext cx="420687"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0516" name="Line 35"/>
            <p:cNvSpPr>
              <a:spLocks noChangeShapeType="1"/>
            </p:cNvSpPr>
            <p:nvPr/>
          </p:nvSpPr>
          <p:spPr bwMode="auto">
            <a:xfrm flipV="1">
              <a:off x="6161088" y="2578100"/>
              <a:ext cx="420687"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0517" name="Line 36"/>
            <p:cNvSpPr>
              <a:spLocks noChangeShapeType="1"/>
            </p:cNvSpPr>
            <p:nvPr/>
          </p:nvSpPr>
          <p:spPr bwMode="auto">
            <a:xfrm flipV="1">
              <a:off x="5789613" y="3673475"/>
              <a:ext cx="363537"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spTree>
    <p:custDataLst>
      <p:tags r:id="rId1"/>
    </p:custDataLst>
    <p:extLst>
      <p:ext uri="{BB962C8B-B14F-4D97-AF65-F5344CB8AC3E}">
        <p14:creationId xmlns:p14="http://schemas.microsoft.com/office/powerpoint/2010/main" val="125336737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3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NOTEHDR" val="Automatic Database Diagnostic Monitor (ADDM)"/>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NOTEHDR" val="Advisory Framework"/>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NOTEHDR" val="Advisory Framework (continued)"/>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NOTEHDR" val="Automated Maintenance Tasks"/>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NOTEHDR" val="Server-Generated Alerts"/>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NOTEHDR" val="Setting Thresholds"/>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NOTEHDR" val="Reacting to Alerts"/>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NOTEHDR" val="Alert Types and Clearing Alerts"/>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NOTEHDR" val="Performance Monitoring"/>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NOTEHDR" val="Troubleshooting and Tuning Views"/>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NOTEHDR" val="Performance Monitoring"/>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NOTEHDR" val="Performance Monitoring"/>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NOTEHDR" val="Performance Monitoring"/>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NOTEHDR" val="Oracle Database Memory Structures"/>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NOTEHDR" val="Performance Monitoring"/>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NOTEHDR" val="Performance Monitoring"/>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NOTEHDR" val="Database Maintenance"/>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NOTEHDR" val="Automatic Workload Repository (AWR)"/>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710</TotalTime>
  <Words>7935</Words>
  <Application>Microsoft Office PowerPoint</Application>
  <PresentationFormat>Custom</PresentationFormat>
  <Paragraphs>612</Paragraphs>
  <Slides>35</Slides>
  <Notes>35</Notes>
  <HiddenSlides>7</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Office Theme</vt:lpstr>
      <vt:lpstr>Photo Editor Photo</vt:lpstr>
      <vt:lpstr>Monitoring and Tuning Database Performance</vt:lpstr>
      <vt:lpstr>Objectives </vt:lpstr>
      <vt:lpstr>Performance Management Activities  </vt:lpstr>
      <vt:lpstr>Performance Planning Considerations  </vt:lpstr>
      <vt:lpstr>PowerPoint Presentation</vt:lpstr>
      <vt:lpstr>Database Maintenance  </vt:lpstr>
      <vt:lpstr>Automatic Workload Repository (AWR) </vt:lpstr>
      <vt:lpstr>Automatic Database Diagnostic Monitor (ADDM) </vt:lpstr>
      <vt:lpstr>Advisory Framework  </vt:lpstr>
      <vt:lpstr>PowerPoint Presentation</vt:lpstr>
      <vt:lpstr>Automated Maintenance Tasks </vt:lpstr>
      <vt:lpstr>Server-Generated Alerts </vt:lpstr>
      <vt:lpstr>Setting Metric Thresholds  </vt:lpstr>
      <vt:lpstr>Reacting to Alerts </vt:lpstr>
      <vt:lpstr>Alert Types and Clearing Alerts  </vt:lpstr>
      <vt:lpstr>Database Server Statistics and Metrics  </vt:lpstr>
      <vt:lpstr>Performance Monitoring </vt:lpstr>
      <vt:lpstr>Viewing Statistics Information  </vt:lpstr>
      <vt:lpstr>PowerPoint Presentation</vt:lpstr>
      <vt:lpstr>Monitoring Wait Events </vt:lpstr>
      <vt:lpstr>Monitoring Sessions  </vt:lpstr>
      <vt:lpstr>Monitoring Services  </vt:lpstr>
      <vt:lpstr>Performance Tuning Methodology  </vt:lpstr>
      <vt:lpstr>Managing Memory Components  </vt:lpstr>
      <vt:lpstr>PowerPoint Presentation</vt:lpstr>
      <vt:lpstr>Automatic Memory Management </vt:lpstr>
      <vt:lpstr>PowerPoint Presentation</vt:lpstr>
      <vt:lpstr>Automatic Shared Memory Management </vt:lpstr>
      <vt:lpstr>PowerPoint Presentation</vt:lpstr>
      <vt:lpstr>Managing the SGA for PDBs  </vt:lpstr>
      <vt:lpstr>Managing the Program Global Area (PGA)  </vt:lpstr>
      <vt:lpstr>PowerPoint Presentation</vt:lpstr>
      <vt:lpstr>Managing the PGA for PDBs  </vt:lpstr>
      <vt:lpstr>Summary</vt:lpstr>
      <vt:lpstr>Practice 20: Overview</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61</cp:revision>
  <cp:lastPrinted>2002-03-28T23:57:22Z</cp:lastPrinted>
  <dcterms:created xsi:type="dcterms:W3CDTF">2017-12-14T14:58:14Z</dcterms:created>
  <dcterms:modified xsi:type="dcterms:W3CDTF">2021-01-06T20:00:47Z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