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sldIdLst>
    <p:sldId id="660" r:id="rId2"/>
    <p:sldId id="664" r:id="rId3"/>
    <p:sldId id="661" r:id="rId4"/>
    <p:sldId id="662" r:id="rId5"/>
    <p:sldId id="66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9" r:id="rId40"/>
    <p:sldId id="340" r:id="rId41"/>
    <p:sldId id="341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80" r:id="rId50"/>
    <p:sldId id="381" r:id="rId51"/>
    <p:sldId id="382" r:id="rId52"/>
    <p:sldId id="383" r:id="rId53"/>
    <p:sldId id="384" r:id="rId54"/>
    <p:sldId id="411" r:id="rId55"/>
    <p:sldId id="412" r:id="rId56"/>
    <p:sldId id="413" r:id="rId57"/>
    <p:sldId id="420" r:id="rId58"/>
    <p:sldId id="421" r:id="rId59"/>
    <p:sldId id="422" r:id="rId60"/>
    <p:sldId id="423" r:id="rId61"/>
    <p:sldId id="424" r:id="rId62"/>
    <p:sldId id="425" r:id="rId63"/>
    <p:sldId id="426" r:id="rId64"/>
    <p:sldId id="427" r:id="rId65"/>
    <p:sldId id="428" r:id="rId66"/>
    <p:sldId id="429" r:id="rId67"/>
    <p:sldId id="430" r:id="rId68"/>
    <p:sldId id="431" r:id="rId69"/>
    <p:sldId id="432" r:id="rId70"/>
    <p:sldId id="433" r:id="rId71"/>
    <p:sldId id="434" r:id="rId72"/>
    <p:sldId id="435" r:id="rId73"/>
    <p:sldId id="436" r:id="rId74"/>
    <p:sldId id="437" r:id="rId75"/>
    <p:sldId id="438" r:id="rId76"/>
    <p:sldId id="439" r:id="rId77"/>
    <p:sldId id="440" r:id="rId78"/>
    <p:sldId id="441" r:id="rId79"/>
    <p:sldId id="442" r:id="rId80"/>
    <p:sldId id="443" r:id="rId81"/>
    <p:sldId id="444" r:id="rId82"/>
    <p:sldId id="456" r:id="rId83"/>
    <p:sldId id="457" r:id="rId84"/>
    <p:sldId id="458" r:id="rId85"/>
    <p:sldId id="459" r:id="rId86"/>
    <p:sldId id="460" r:id="rId87"/>
    <p:sldId id="461" r:id="rId88"/>
    <p:sldId id="464" r:id="rId89"/>
    <p:sldId id="548" r:id="rId90"/>
    <p:sldId id="549" r:id="rId91"/>
    <p:sldId id="550" r:id="rId92"/>
    <p:sldId id="551" r:id="rId93"/>
    <p:sldId id="552" r:id="rId94"/>
    <p:sldId id="556" r:id="rId95"/>
    <p:sldId id="557" r:id="rId96"/>
    <p:sldId id="558" r:id="rId97"/>
    <p:sldId id="559" r:id="rId98"/>
    <p:sldId id="560" r:id="rId99"/>
    <p:sldId id="561" r:id="rId100"/>
    <p:sldId id="562" r:id="rId101"/>
    <p:sldId id="563" r:id="rId102"/>
    <p:sldId id="564" r:id="rId103"/>
    <p:sldId id="659" r:id="rId104"/>
    <p:sldId id="573" r:id="rId105"/>
    <p:sldId id="574" r:id="rId106"/>
    <p:sldId id="578" r:id="rId107"/>
    <p:sldId id="579" r:id="rId108"/>
    <p:sldId id="580" r:id="rId109"/>
    <p:sldId id="581" r:id="rId110"/>
    <p:sldId id="582" r:id="rId111"/>
    <p:sldId id="583" r:id="rId112"/>
    <p:sldId id="584" r:id="rId113"/>
    <p:sldId id="585" r:id="rId114"/>
    <p:sldId id="586" r:id="rId115"/>
    <p:sldId id="587" r:id="rId116"/>
    <p:sldId id="588" r:id="rId117"/>
    <p:sldId id="589" r:id="rId118"/>
    <p:sldId id="590" r:id="rId119"/>
    <p:sldId id="594" r:id="rId120"/>
    <p:sldId id="596" r:id="rId121"/>
    <p:sldId id="597" r:id="rId122"/>
    <p:sldId id="598" r:id="rId123"/>
    <p:sldId id="599" r:id="rId124"/>
    <p:sldId id="600" r:id="rId125"/>
    <p:sldId id="601" r:id="rId126"/>
    <p:sldId id="602" r:id="rId127"/>
    <p:sldId id="603" r:id="rId128"/>
    <p:sldId id="604" r:id="rId129"/>
    <p:sldId id="605" r:id="rId130"/>
  </p:sldIdLst>
  <p:sldSz cx="10058400" cy="10058400"/>
  <p:notesSz cx="10058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39C6BB-FBEE-3D48-B79E-BDA195371786}">
          <p14:sldIdLst>
            <p14:sldId id="660"/>
            <p14:sldId id="664"/>
            <p14:sldId id="661"/>
            <p14:sldId id="662"/>
            <p14:sldId id="66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9"/>
            <p14:sldId id="340"/>
            <p14:sldId id="341"/>
            <p14:sldId id="343"/>
            <p14:sldId id="344"/>
            <p14:sldId id="345"/>
            <p14:sldId id="346"/>
            <p14:sldId id="347"/>
            <p14:sldId id="348"/>
            <p14:sldId id="349"/>
            <p14:sldId id="380"/>
            <p14:sldId id="381"/>
            <p14:sldId id="382"/>
            <p14:sldId id="383"/>
            <p14:sldId id="384"/>
            <p14:sldId id="411"/>
            <p14:sldId id="412"/>
            <p14:sldId id="413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56"/>
            <p14:sldId id="457"/>
            <p14:sldId id="458"/>
            <p14:sldId id="459"/>
            <p14:sldId id="460"/>
            <p14:sldId id="461"/>
            <p14:sldId id="464"/>
            <p14:sldId id="548"/>
            <p14:sldId id="549"/>
            <p14:sldId id="550"/>
            <p14:sldId id="551"/>
            <p14:sldId id="552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659"/>
          </p14:sldIdLst>
        </p14:section>
        <p14:section name="Untitled Section" id="{9D75788F-3441-4044-B28E-2626A8B57796}">
          <p14:sldIdLst>
            <p14:sldId id="573"/>
            <p14:sldId id="574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4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78" autoAdjust="0"/>
  </p:normalViewPr>
  <p:slideViewPr>
    <p:cSldViewPr>
      <p:cViewPr>
        <p:scale>
          <a:sx n="102" d="100"/>
          <a:sy n="102" d="100"/>
        </p:scale>
        <p:origin x="3352" y="2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30"/>
    </p:cViewPr>
  </p:sorterViewPr>
  <p:notesViewPr>
    <p:cSldViewPr>
      <p:cViewPr varScale="1">
        <p:scale>
          <a:sx n="69" d="100"/>
          <a:sy n="69" d="100"/>
        </p:scale>
        <p:origin x="1627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notesMaster" Target="notesMasters/notesMaster1.xml"/><Relationship Id="rId132" Type="http://schemas.openxmlformats.org/officeDocument/2006/relationships/presProps" Target="presProps.xml"/><Relationship Id="rId133" Type="http://schemas.openxmlformats.org/officeDocument/2006/relationships/viewProps" Target="viewProps.xml"/><Relationship Id="rId134" Type="http://schemas.openxmlformats.org/officeDocument/2006/relationships/theme" Target="theme/theme1.xml"/><Relationship Id="rId13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45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2163" y="1257300"/>
            <a:ext cx="33940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06475" y="4840288"/>
            <a:ext cx="8045450" cy="39608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2163" y="1257300"/>
            <a:ext cx="33940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06475" y="4840288"/>
            <a:ext cx="8045450" cy="39608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9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2163" y="1257300"/>
            <a:ext cx="33940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06475" y="4840288"/>
            <a:ext cx="8045450" cy="39608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6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7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5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5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ángulo rectángulo 6"/>
          <p:cNvSpPr/>
          <p:nvPr userDrawn="1"/>
        </p:nvSpPr>
        <p:spPr>
          <a:xfrm flipH="1">
            <a:off x="4322718" y="5258046"/>
            <a:ext cx="2649750" cy="298027"/>
          </a:xfrm>
          <a:prstGeom prst="rtTriangle">
            <a:avLst/>
          </a:prstGeom>
          <a:gradFill>
            <a:gsLst>
              <a:gs pos="0">
                <a:srgbClr val="F7941D"/>
              </a:gs>
              <a:gs pos="50000">
                <a:srgbClr val="F7941D"/>
              </a:gs>
              <a:gs pos="100000">
                <a:srgbClr val="F7941D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sz="1485"/>
          </a:p>
        </p:txBody>
      </p:sp>
      <p:sp>
        <p:nvSpPr>
          <p:cNvPr id="8" name="Triángulo rectángulo 7"/>
          <p:cNvSpPr/>
          <p:nvPr userDrawn="1"/>
        </p:nvSpPr>
        <p:spPr>
          <a:xfrm flipH="1">
            <a:off x="3028616" y="1"/>
            <a:ext cx="7029785" cy="10058400"/>
          </a:xfrm>
          <a:prstGeom prst="rtTriangle">
            <a:avLst/>
          </a:prstGeom>
          <a:solidFill>
            <a:srgbClr val="F7941D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85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4313947" y="5556073"/>
            <a:ext cx="5744455" cy="1839813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VE" sz="2970" b="1" dirty="0">
              <a:solidFill>
                <a:srgbClr val="F794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echa izquierda 9"/>
          <p:cNvSpPr/>
          <p:nvPr userDrawn="1"/>
        </p:nvSpPr>
        <p:spPr>
          <a:xfrm>
            <a:off x="3745586" y="6880051"/>
            <a:ext cx="6312817" cy="1996889"/>
          </a:xfrm>
          <a:prstGeom prst="leftArrow">
            <a:avLst/>
          </a:prstGeom>
          <a:solidFill>
            <a:srgbClr val="818286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VE" sz="1073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8" y="6330091"/>
            <a:ext cx="3593203" cy="2419721"/>
          </a:xfrm>
          <a:prstGeom prst="rect">
            <a:avLst/>
          </a:prstGeom>
          <a:noFill/>
        </p:spPr>
      </p:pic>
      <p:sp>
        <p:nvSpPr>
          <p:cNvPr id="14" name="Marcador de texto 13"/>
          <p:cNvSpPr>
            <a:spLocks noGrp="1"/>
          </p:cNvSpPr>
          <p:nvPr>
            <p:ph type="body" sz="quarter" idx="10"/>
          </p:nvPr>
        </p:nvSpPr>
        <p:spPr>
          <a:xfrm>
            <a:off x="4380824" y="5642948"/>
            <a:ext cx="5610701" cy="1384995"/>
          </a:xfrm>
        </p:spPr>
        <p:txBody>
          <a:bodyPr/>
          <a:lstStyle>
            <a:lvl1pPr marL="0" indent="0">
              <a:buNone/>
              <a:defRPr b="1">
                <a:solidFill>
                  <a:srgbClr val="F7941D"/>
                </a:solidFill>
              </a:defRPr>
            </a:lvl1pPr>
            <a:lvl2pPr marL="377171" indent="-377171">
              <a:buNone/>
              <a:defRPr i="1"/>
            </a:lvl2pPr>
            <a:lvl3pPr marL="754343" indent="0">
              <a:buNone/>
              <a:defRPr/>
            </a:lvl3pPr>
            <a:lvl4pPr marL="1131513" indent="0">
              <a:buNone/>
              <a:defRPr/>
            </a:lvl4pPr>
            <a:lvl5pPr marL="1508685" indent="0"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VE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4314111" y="7318908"/>
            <a:ext cx="5744289" cy="1384995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27933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9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5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5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5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5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78">
        <a:defRPr>
          <a:latin typeface="+mn-lt"/>
          <a:ea typeface="+mn-ea"/>
          <a:cs typeface="+mn-cs"/>
        </a:defRPr>
      </a:lvl2pPr>
      <a:lvl3pPr marL="914354">
        <a:defRPr>
          <a:latin typeface="+mn-lt"/>
          <a:ea typeface="+mn-ea"/>
          <a:cs typeface="+mn-cs"/>
        </a:defRPr>
      </a:lvl3pPr>
      <a:lvl4pPr marL="1371532">
        <a:defRPr>
          <a:latin typeface="+mn-lt"/>
          <a:ea typeface="+mn-ea"/>
          <a:cs typeface="+mn-cs"/>
        </a:defRPr>
      </a:lvl4pPr>
      <a:lvl5pPr marL="1828709">
        <a:defRPr>
          <a:latin typeface="+mn-lt"/>
          <a:ea typeface="+mn-ea"/>
          <a:cs typeface="+mn-cs"/>
        </a:defRPr>
      </a:lvl5pPr>
      <a:lvl6pPr marL="2285886">
        <a:defRPr>
          <a:latin typeface="+mn-lt"/>
          <a:ea typeface="+mn-ea"/>
          <a:cs typeface="+mn-cs"/>
        </a:defRPr>
      </a:lvl6pPr>
      <a:lvl7pPr marL="2743064">
        <a:defRPr>
          <a:latin typeface="+mn-lt"/>
          <a:ea typeface="+mn-ea"/>
          <a:cs typeface="+mn-cs"/>
        </a:defRPr>
      </a:lvl7pPr>
      <a:lvl8pPr marL="3200240">
        <a:defRPr>
          <a:latin typeface="+mn-lt"/>
          <a:ea typeface="+mn-ea"/>
          <a:cs typeface="+mn-cs"/>
        </a:defRPr>
      </a:lvl8pPr>
      <a:lvl9pPr marL="365741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78">
        <a:defRPr>
          <a:latin typeface="+mn-lt"/>
          <a:ea typeface="+mn-ea"/>
          <a:cs typeface="+mn-cs"/>
        </a:defRPr>
      </a:lvl2pPr>
      <a:lvl3pPr marL="914354">
        <a:defRPr>
          <a:latin typeface="+mn-lt"/>
          <a:ea typeface="+mn-ea"/>
          <a:cs typeface="+mn-cs"/>
        </a:defRPr>
      </a:lvl3pPr>
      <a:lvl4pPr marL="1371532">
        <a:defRPr>
          <a:latin typeface="+mn-lt"/>
          <a:ea typeface="+mn-ea"/>
          <a:cs typeface="+mn-cs"/>
        </a:defRPr>
      </a:lvl4pPr>
      <a:lvl5pPr marL="1828709">
        <a:defRPr>
          <a:latin typeface="+mn-lt"/>
          <a:ea typeface="+mn-ea"/>
          <a:cs typeface="+mn-cs"/>
        </a:defRPr>
      </a:lvl5pPr>
      <a:lvl6pPr marL="2285886">
        <a:defRPr>
          <a:latin typeface="+mn-lt"/>
          <a:ea typeface="+mn-ea"/>
          <a:cs typeface="+mn-cs"/>
        </a:defRPr>
      </a:lvl6pPr>
      <a:lvl7pPr marL="2743064">
        <a:defRPr>
          <a:latin typeface="+mn-lt"/>
          <a:ea typeface="+mn-ea"/>
          <a:cs typeface="+mn-cs"/>
        </a:defRPr>
      </a:lvl7pPr>
      <a:lvl8pPr marL="3200240">
        <a:defRPr>
          <a:latin typeface="+mn-lt"/>
          <a:ea typeface="+mn-ea"/>
          <a:cs typeface="+mn-cs"/>
        </a:defRPr>
      </a:lvl8pPr>
      <a:lvl9pPr marL="365741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51.xml"/><Relationship Id="rId20" Type="http://schemas.openxmlformats.org/officeDocument/2006/relationships/slide" Target="slide102.xml"/><Relationship Id="rId21" Type="http://schemas.openxmlformats.org/officeDocument/2006/relationships/slide" Target="slide104.xml"/><Relationship Id="rId22" Type="http://schemas.openxmlformats.org/officeDocument/2006/relationships/slide" Target="slide105.xml"/><Relationship Id="rId23" Type="http://schemas.openxmlformats.org/officeDocument/2006/relationships/slide" Target="slide115.xml"/><Relationship Id="rId24" Type="http://schemas.openxmlformats.org/officeDocument/2006/relationships/slide" Target="slide119.xml"/><Relationship Id="rId10" Type="http://schemas.openxmlformats.org/officeDocument/2006/relationships/slide" Target="slide54.xml"/><Relationship Id="rId11" Type="http://schemas.openxmlformats.org/officeDocument/2006/relationships/slide" Target="slide57.xml"/><Relationship Id="rId12" Type="http://schemas.openxmlformats.org/officeDocument/2006/relationships/slide" Target="slide66.xml"/><Relationship Id="rId13" Type="http://schemas.openxmlformats.org/officeDocument/2006/relationships/slide" Target="slide75.xml"/><Relationship Id="rId14" Type="http://schemas.openxmlformats.org/officeDocument/2006/relationships/slide" Target="slide80.xml"/><Relationship Id="rId15" Type="http://schemas.openxmlformats.org/officeDocument/2006/relationships/slide" Target="slide82.xml"/><Relationship Id="rId16" Type="http://schemas.openxmlformats.org/officeDocument/2006/relationships/slide" Target="slide88.xml"/><Relationship Id="rId17" Type="http://schemas.openxmlformats.org/officeDocument/2006/relationships/slide" Target="slide89.xml"/><Relationship Id="rId18" Type="http://schemas.openxmlformats.org/officeDocument/2006/relationships/slide" Target="slide94.xml"/><Relationship Id="rId19" Type="http://schemas.openxmlformats.org/officeDocument/2006/relationships/slide" Target="slide96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18.xml"/><Relationship Id="rId5" Type="http://schemas.openxmlformats.org/officeDocument/2006/relationships/slide" Target="slide31.xml"/><Relationship Id="rId6" Type="http://schemas.openxmlformats.org/officeDocument/2006/relationships/slide" Target="slide39.xml"/><Relationship Id="rId7" Type="http://schemas.openxmlformats.org/officeDocument/2006/relationships/slide" Target="slide42.xml"/><Relationship Id="rId8" Type="http://schemas.openxmlformats.org/officeDocument/2006/relationships/slide" Target="slide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4314111" y="5867769"/>
            <a:ext cx="5439490" cy="754380"/>
          </a:xfrm>
        </p:spPr>
        <p:txBody>
          <a:bodyPr anchor="ctr">
            <a:noAutofit/>
          </a:bodyPr>
          <a:lstStyle/>
          <a:p>
            <a:pPr algn="ctr"/>
            <a:r>
              <a:rPr lang="en-US" sz="3300" dirty="0"/>
              <a:t>Oracle 19c Multi Tenant</a:t>
            </a:r>
          </a:p>
          <a:p>
            <a:pPr algn="ctr"/>
            <a:r>
              <a:rPr lang="en-US" sz="3300" dirty="0" err="1"/>
              <a:t>LAbs</a:t>
            </a:r>
            <a:endParaRPr lang="en-US" sz="33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4314112" y="6270011"/>
            <a:ext cx="5744289" cy="754380"/>
          </a:xfrm>
        </p:spPr>
        <p:txBody>
          <a:bodyPr anchor="ctr">
            <a:normAutofit/>
          </a:bodyPr>
          <a:lstStyle/>
          <a:p>
            <a:r>
              <a:rPr lang="es-VE" sz="3300" i="1" dirty="0"/>
              <a:t>19c Multi Tenant</a:t>
            </a:r>
          </a:p>
        </p:txBody>
      </p:sp>
    </p:spTree>
    <p:extLst>
      <p:ext uri="{BB962C8B-B14F-4D97-AF65-F5344CB8AC3E}">
        <p14:creationId xmlns:p14="http://schemas.microsoft.com/office/powerpoint/2010/main" val="13387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92174" y="734059"/>
            <a:ext cx="5550535" cy="3020416"/>
          </a:xfrm>
          <a:custGeom>
            <a:avLst/>
            <a:gdLst/>
            <a:ahLst/>
            <a:cxnLst/>
            <a:rect l="l" t="t" r="r" b="b"/>
            <a:pathLst>
              <a:path w="5550534" h="3155950">
                <a:moveTo>
                  <a:pt x="9525" y="1954593"/>
                </a:moveTo>
                <a:lnTo>
                  <a:pt x="0" y="1954593"/>
                </a:lnTo>
                <a:lnTo>
                  <a:pt x="0" y="2145284"/>
                </a:lnTo>
                <a:lnTo>
                  <a:pt x="0" y="2145411"/>
                </a:lnTo>
                <a:lnTo>
                  <a:pt x="0" y="2345309"/>
                </a:lnTo>
                <a:lnTo>
                  <a:pt x="9525" y="2345309"/>
                </a:lnTo>
                <a:lnTo>
                  <a:pt x="9525" y="2145411"/>
                </a:lnTo>
                <a:lnTo>
                  <a:pt x="9525" y="2145284"/>
                </a:lnTo>
                <a:lnTo>
                  <a:pt x="9525" y="1954593"/>
                </a:lnTo>
                <a:close/>
              </a:path>
              <a:path w="5550534" h="3155950">
                <a:moveTo>
                  <a:pt x="9525" y="1754200"/>
                </a:moveTo>
                <a:lnTo>
                  <a:pt x="0" y="1754200"/>
                </a:lnTo>
                <a:lnTo>
                  <a:pt x="0" y="1954530"/>
                </a:lnTo>
                <a:lnTo>
                  <a:pt x="9525" y="1954530"/>
                </a:lnTo>
                <a:lnTo>
                  <a:pt x="9525" y="1754200"/>
                </a:lnTo>
                <a:close/>
              </a:path>
              <a:path w="5550534" h="3155950">
                <a:moveTo>
                  <a:pt x="9525" y="1363408"/>
                </a:moveTo>
                <a:lnTo>
                  <a:pt x="0" y="1363408"/>
                </a:lnTo>
                <a:lnTo>
                  <a:pt x="0" y="1554099"/>
                </a:lnTo>
                <a:lnTo>
                  <a:pt x="0" y="1554226"/>
                </a:lnTo>
                <a:lnTo>
                  <a:pt x="0" y="1754124"/>
                </a:lnTo>
                <a:lnTo>
                  <a:pt x="9525" y="1754124"/>
                </a:lnTo>
                <a:lnTo>
                  <a:pt x="9525" y="1554226"/>
                </a:lnTo>
                <a:lnTo>
                  <a:pt x="9525" y="1554099"/>
                </a:lnTo>
                <a:lnTo>
                  <a:pt x="9525" y="1363408"/>
                </a:lnTo>
                <a:close/>
              </a:path>
              <a:path w="5550534" h="3155950">
                <a:moveTo>
                  <a:pt x="9525" y="972502"/>
                </a:moveTo>
                <a:lnTo>
                  <a:pt x="0" y="972502"/>
                </a:lnTo>
                <a:lnTo>
                  <a:pt x="0" y="1163320"/>
                </a:lnTo>
                <a:lnTo>
                  <a:pt x="0" y="1363345"/>
                </a:lnTo>
                <a:lnTo>
                  <a:pt x="9525" y="1363345"/>
                </a:lnTo>
                <a:lnTo>
                  <a:pt x="9525" y="1163320"/>
                </a:lnTo>
                <a:lnTo>
                  <a:pt x="9525" y="972502"/>
                </a:lnTo>
                <a:close/>
              </a:path>
              <a:path w="5550534" h="3155950">
                <a:moveTo>
                  <a:pt x="9525" y="9601"/>
                </a:moveTo>
                <a:lnTo>
                  <a:pt x="0" y="9601"/>
                </a:lnTo>
                <a:lnTo>
                  <a:pt x="0" y="181356"/>
                </a:lnTo>
                <a:lnTo>
                  <a:pt x="0" y="381317"/>
                </a:lnTo>
                <a:lnTo>
                  <a:pt x="0" y="972439"/>
                </a:lnTo>
                <a:lnTo>
                  <a:pt x="9525" y="972439"/>
                </a:lnTo>
                <a:lnTo>
                  <a:pt x="9525" y="181356"/>
                </a:lnTo>
                <a:lnTo>
                  <a:pt x="9525" y="9601"/>
                </a:lnTo>
                <a:close/>
              </a:path>
              <a:path w="5550534" h="3155950">
                <a:moveTo>
                  <a:pt x="5550535" y="2345372"/>
                </a:moveTo>
                <a:lnTo>
                  <a:pt x="5541010" y="2345372"/>
                </a:lnTo>
                <a:lnTo>
                  <a:pt x="5541010" y="2536190"/>
                </a:lnTo>
                <a:lnTo>
                  <a:pt x="5541010" y="2736151"/>
                </a:lnTo>
                <a:lnTo>
                  <a:pt x="5541010" y="2936494"/>
                </a:lnTo>
                <a:lnTo>
                  <a:pt x="5541010" y="3146044"/>
                </a:lnTo>
                <a:lnTo>
                  <a:pt x="9525" y="3146044"/>
                </a:lnTo>
                <a:lnTo>
                  <a:pt x="9525" y="2345372"/>
                </a:lnTo>
                <a:lnTo>
                  <a:pt x="0" y="2345372"/>
                </a:lnTo>
                <a:lnTo>
                  <a:pt x="0" y="3155569"/>
                </a:lnTo>
                <a:lnTo>
                  <a:pt x="9525" y="3155569"/>
                </a:lnTo>
                <a:lnTo>
                  <a:pt x="5541010" y="3155569"/>
                </a:lnTo>
                <a:lnTo>
                  <a:pt x="5550535" y="3155569"/>
                </a:lnTo>
                <a:lnTo>
                  <a:pt x="5550535" y="2936494"/>
                </a:lnTo>
                <a:lnTo>
                  <a:pt x="5550535" y="2736215"/>
                </a:lnTo>
                <a:lnTo>
                  <a:pt x="5550535" y="2536190"/>
                </a:lnTo>
                <a:lnTo>
                  <a:pt x="5550535" y="2345372"/>
                </a:lnTo>
                <a:close/>
              </a:path>
              <a:path w="5550534" h="3155950">
                <a:moveTo>
                  <a:pt x="5550535" y="1954593"/>
                </a:moveTo>
                <a:lnTo>
                  <a:pt x="5541010" y="1954593"/>
                </a:lnTo>
                <a:lnTo>
                  <a:pt x="5541010" y="2145284"/>
                </a:lnTo>
                <a:lnTo>
                  <a:pt x="5541010" y="2145411"/>
                </a:lnTo>
                <a:lnTo>
                  <a:pt x="5541010" y="2345309"/>
                </a:lnTo>
                <a:lnTo>
                  <a:pt x="5550535" y="2345309"/>
                </a:lnTo>
                <a:lnTo>
                  <a:pt x="5550535" y="2145411"/>
                </a:lnTo>
                <a:lnTo>
                  <a:pt x="5550535" y="2145284"/>
                </a:lnTo>
                <a:lnTo>
                  <a:pt x="5550535" y="1954593"/>
                </a:lnTo>
                <a:close/>
              </a:path>
              <a:path w="5550534" h="3155950">
                <a:moveTo>
                  <a:pt x="5550535" y="1754200"/>
                </a:moveTo>
                <a:lnTo>
                  <a:pt x="5541010" y="1754200"/>
                </a:lnTo>
                <a:lnTo>
                  <a:pt x="5541010" y="1954530"/>
                </a:lnTo>
                <a:lnTo>
                  <a:pt x="5550535" y="1954530"/>
                </a:lnTo>
                <a:lnTo>
                  <a:pt x="5550535" y="1754200"/>
                </a:lnTo>
                <a:close/>
              </a:path>
              <a:path w="5550534" h="3155950">
                <a:moveTo>
                  <a:pt x="5550535" y="1363408"/>
                </a:moveTo>
                <a:lnTo>
                  <a:pt x="5541010" y="1363408"/>
                </a:lnTo>
                <a:lnTo>
                  <a:pt x="5541010" y="1554099"/>
                </a:lnTo>
                <a:lnTo>
                  <a:pt x="5541010" y="1554226"/>
                </a:lnTo>
                <a:lnTo>
                  <a:pt x="5541010" y="1754124"/>
                </a:lnTo>
                <a:lnTo>
                  <a:pt x="5550535" y="1754124"/>
                </a:lnTo>
                <a:lnTo>
                  <a:pt x="5550535" y="1554226"/>
                </a:lnTo>
                <a:lnTo>
                  <a:pt x="5550535" y="1554099"/>
                </a:lnTo>
                <a:lnTo>
                  <a:pt x="5550535" y="1363408"/>
                </a:lnTo>
                <a:close/>
              </a:path>
              <a:path w="5550534" h="3155950">
                <a:moveTo>
                  <a:pt x="5550535" y="972502"/>
                </a:moveTo>
                <a:lnTo>
                  <a:pt x="5541010" y="972502"/>
                </a:lnTo>
                <a:lnTo>
                  <a:pt x="5541010" y="1163320"/>
                </a:lnTo>
                <a:lnTo>
                  <a:pt x="5541010" y="1363345"/>
                </a:lnTo>
                <a:lnTo>
                  <a:pt x="5550535" y="1363345"/>
                </a:lnTo>
                <a:lnTo>
                  <a:pt x="5550535" y="1163320"/>
                </a:lnTo>
                <a:lnTo>
                  <a:pt x="5550535" y="972502"/>
                </a:lnTo>
                <a:close/>
              </a:path>
              <a:path w="5550534" h="3155950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81317"/>
                </a:lnTo>
                <a:lnTo>
                  <a:pt x="5541010" y="972439"/>
                </a:lnTo>
                <a:lnTo>
                  <a:pt x="5550535" y="972439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3155950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8756" y="1418232"/>
            <a:ext cx="4200525" cy="0"/>
          </a:xfrm>
          <a:custGeom>
            <a:avLst/>
            <a:gdLst/>
            <a:ahLst/>
            <a:cxnLst/>
            <a:rect l="l" t="t" r="r" b="b"/>
            <a:pathLst>
              <a:path w="4200525">
                <a:moveTo>
                  <a:pt x="0" y="0"/>
                </a:moveTo>
                <a:lnTo>
                  <a:pt x="420009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5809" y="141823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1700" y="4347592"/>
            <a:ext cx="5541010" cy="772160"/>
          </a:xfrm>
          <a:custGeom>
            <a:avLst/>
            <a:gdLst/>
            <a:ahLst/>
            <a:cxnLst/>
            <a:rect l="l" t="t" r="r" b="b"/>
            <a:pathLst>
              <a:path w="5541009" h="772160">
                <a:moveTo>
                  <a:pt x="5541010" y="0"/>
                </a:moveTo>
                <a:lnTo>
                  <a:pt x="5531485" y="0"/>
                </a:ln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772033"/>
                </a:lnTo>
                <a:lnTo>
                  <a:pt x="5541010" y="772033"/>
                </a:lnTo>
                <a:lnTo>
                  <a:pt x="5541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3000" y="728840"/>
            <a:ext cx="6910706" cy="47110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11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file_name, tablespace_name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24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cdb_data_files;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 dirty="0">
              <a:latin typeface="Courier New"/>
              <a:cs typeface="Courier New"/>
            </a:endParaRPr>
          </a:p>
          <a:p>
            <a:pPr marL="288911">
              <a:spcBef>
                <a:spcPts val="5"/>
              </a:spcBef>
              <a:tabLst>
                <a:tab pos="4665747" algn="l"/>
              </a:tabLst>
            </a:pPr>
            <a:r>
              <a:rPr sz="1100" dirty="0">
                <a:latin typeface="Courier New"/>
                <a:cs typeface="Courier New"/>
              </a:rPr>
              <a:t>FILE_NAME	</a:t>
            </a:r>
            <a:r>
              <a:rPr sz="1100" spc="-5" dirty="0">
                <a:latin typeface="Courier New"/>
                <a:cs typeface="Courier New"/>
              </a:rPr>
              <a:t>TABLESPACE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 dirty="0">
              <a:latin typeface="Courier New"/>
              <a:cs typeface="Courier New"/>
            </a:endParaRPr>
          </a:p>
          <a:p>
            <a:pPr marL="288911">
              <a:tabLst>
                <a:tab pos="4665747" algn="l"/>
              </a:tabLst>
            </a:pPr>
            <a:r>
              <a:rPr sz="1100" spc="-5" dirty="0">
                <a:latin typeface="Courier New"/>
                <a:cs typeface="Courier New"/>
              </a:rPr>
              <a:t>/u02/app/oracle/oradata/ORCL/users01.dbf	USERS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  <a:tabLst>
                <a:tab pos="4665747" algn="l"/>
              </a:tabLst>
            </a:pPr>
            <a:r>
              <a:rPr sz="1100" spc="-5" dirty="0">
                <a:latin typeface="Courier New"/>
                <a:cs typeface="Courier New"/>
              </a:rPr>
              <a:t>/u02/app/oracle/oradata/ORCL/undotbs01.dbf	</a:t>
            </a:r>
            <a:r>
              <a:rPr sz="1100" spc="-10" dirty="0">
                <a:latin typeface="Courier New"/>
                <a:cs typeface="Courier New"/>
              </a:rPr>
              <a:t>UNDOTBS1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180"/>
              </a:spcBef>
              <a:tabLst>
                <a:tab pos="4665747" algn="l"/>
              </a:tabLst>
            </a:pPr>
            <a:r>
              <a:rPr sz="1100" spc="-5" dirty="0">
                <a:latin typeface="Courier New"/>
                <a:cs typeface="Courier New"/>
              </a:rPr>
              <a:t>/u02/app/oracle/oradata/ORCL/system01.dbf	SYSTEM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60"/>
              </a:spcBef>
              <a:tabLst>
                <a:tab pos="4665747" algn="l"/>
              </a:tabLst>
            </a:pPr>
            <a:r>
              <a:rPr sz="1100" spc="-5" dirty="0">
                <a:latin typeface="Courier New"/>
                <a:cs typeface="Courier New"/>
              </a:rPr>
              <a:t>/u02/app/oracle/oradata/ORCL/sysaux01.dbf	SYSAUX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180"/>
              </a:spcBef>
              <a:tabLst>
                <a:tab pos="4665747" algn="l"/>
              </a:tabLst>
            </a:pPr>
            <a:r>
              <a:rPr sz="1100" spc="-5" dirty="0">
                <a:latin typeface="Courier New"/>
                <a:cs typeface="Courier New"/>
              </a:rPr>
              <a:t>/u02/app/oracle/oradata/ORCL/PDB1/system01.dbf	SYSTEM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  <a:tabLst>
                <a:tab pos="4665747" algn="l"/>
              </a:tabLst>
            </a:pPr>
            <a:r>
              <a:rPr sz="1100" spc="-5" dirty="0">
                <a:latin typeface="Courier New"/>
                <a:cs typeface="Courier New"/>
              </a:rPr>
              <a:t>/u02/app/oracle/oradata/ORCL/PDB1/sysaux01.dbf	SYSAUX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  <a:tabLst>
                <a:tab pos="4665747" algn="l"/>
              </a:tabLst>
            </a:pPr>
            <a:r>
              <a:rPr sz="1100" spc="-5" dirty="0">
                <a:latin typeface="Courier New"/>
                <a:cs typeface="Courier New"/>
              </a:rPr>
              <a:t>/u02/app/oracle/oradata/ORCL/PDB1/undotbs01.dbf	</a:t>
            </a:r>
            <a:r>
              <a:rPr sz="1100" spc="-10" dirty="0">
                <a:latin typeface="Courier New"/>
                <a:cs typeface="Courier New"/>
              </a:rPr>
              <a:t>UNDOTBS1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185"/>
              </a:spcBef>
              <a:tabLst>
                <a:tab pos="4665747" algn="l"/>
              </a:tabLst>
            </a:pPr>
            <a:r>
              <a:rPr sz="1100" spc="-5" dirty="0">
                <a:latin typeface="Courier New"/>
                <a:cs typeface="Courier New"/>
              </a:rPr>
              <a:t>/u02/app/oracle/oradata/ORCL/PDB1/PDB1_users01.dbf	USERS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 dirty="0">
              <a:latin typeface="Courier New"/>
              <a:cs typeface="Courier New"/>
            </a:endParaRPr>
          </a:p>
          <a:p>
            <a:pPr marL="288911"/>
            <a:r>
              <a:rPr sz="1100" spc="15" dirty="0">
                <a:latin typeface="Courier New"/>
                <a:cs typeface="Courier New"/>
              </a:rPr>
              <a:t>8 </a:t>
            </a:r>
            <a:r>
              <a:rPr sz="1100" spc="10" dirty="0">
                <a:latin typeface="Courier New"/>
                <a:cs typeface="Courier New"/>
              </a:rPr>
              <a:t>rows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</a:p>
          <a:p>
            <a:pPr>
              <a:spcBef>
                <a:spcPts val="40"/>
              </a:spcBef>
            </a:pPr>
            <a:endParaRPr sz="1650" dirty="0">
              <a:latin typeface="Courier New"/>
              <a:cs typeface="Courier New"/>
            </a:endParaRPr>
          </a:p>
          <a:p>
            <a:pPr marL="288911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  <a:p>
            <a:pPr marL="288911" marR="93976" indent="-276846">
              <a:lnSpc>
                <a:spcPct val="108200"/>
              </a:lnSpc>
              <a:spcBef>
                <a:spcPts val="300"/>
              </a:spcBef>
              <a:buAutoNum type="alphaLcPeriod" startAt="2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List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the tablespaces in 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(for </a:t>
            </a:r>
            <a:r>
              <a:rPr sz="1100" spc="-10" dirty="0">
                <a:latin typeface="Arial"/>
                <a:cs typeface="Arial"/>
              </a:rPr>
              <a:t>both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 and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PDBs) </a:t>
            </a:r>
            <a:r>
              <a:rPr sz="1100" spc="-5" dirty="0">
                <a:latin typeface="Arial"/>
                <a:cs typeface="Arial"/>
              </a:rPr>
              <a:t>by 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V$DATAFILE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V$TABLESPACE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views.</a:t>
            </a:r>
          </a:p>
          <a:p>
            <a:pPr marL="288911">
              <a:spcBef>
                <a:spcPts val="63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COL </a:t>
            </a:r>
            <a:r>
              <a:rPr sz="1100" b="1" spc="-10" dirty="0">
                <a:latin typeface="Courier New"/>
                <a:cs typeface="Courier New"/>
              </a:rPr>
              <a:t>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50" dirty="0">
                <a:latin typeface="Courier New"/>
                <a:cs typeface="Courier New"/>
              </a:rPr>
              <a:t> </a:t>
            </a:r>
            <a:r>
              <a:rPr sz="1100" b="1" spc="-15" dirty="0">
                <a:latin typeface="Courier New"/>
                <a:cs typeface="Courier New"/>
              </a:rPr>
              <a:t>A12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d.file#, </a:t>
            </a:r>
            <a:r>
              <a:rPr sz="1100" b="1" spc="-10" dirty="0">
                <a:latin typeface="Courier New"/>
                <a:cs typeface="Courier New"/>
              </a:rPr>
              <a:t>ts.name, </a:t>
            </a:r>
            <a:r>
              <a:rPr sz="1100" b="1" dirty="0">
                <a:latin typeface="Courier New"/>
                <a:cs typeface="Courier New"/>
              </a:rPr>
              <a:t>ts.ts#,</a:t>
            </a:r>
            <a:r>
              <a:rPr sz="1100" b="1" spc="-10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ts.con_id</a:t>
            </a:r>
            <a:endParaRPr sz="1100" dirty="0">
              <a:latin typeface="Courier New"/>
              <a:cs typeface="Courier New"/>
            </a:endParaRPr>
          </a:p>
          <a:p>
            <a:pPr marL="718149" lvl="1" indent="-258432">
              <a:spcBef>
                <a:spcPts val="254"/>
              </a:spcBef>
              <a:buFont typeface="Courier New"/>
              <a:buAutoNum type="arabicPlain" startAt="2"/>
              <a:tabLst>
                <a:tab pos="718149" algn="l"/>
                <a:tab pos="718784" algn="l"/>
              </a:tabLst>
            </a:pPr>
            <a:r>
              <a:rPr sz="1100" b="1" spc="-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v$datafile </a:t>
            </a:r>
            <a:r>
              <a:rPr sz="1100" b="1" spc="10" dirty="0">
                <a:latin typeface="Courier New"/>
                <a:cs typeface="Courier New"/>
              </a:rPr>
              <a:t>d, </a:t>
            </a:r>
            <a:r>
              <a:rPr sz="1100" b="1" spc="-5" dirty="0">
                <a:latin typeface="Courier New"/>
                <a:cs typeface="Courier New"/>
              </a:rPr>
              <a:t>v$tablespace</a:t>
            </a:r>
            <a:r>
              <a:rPr sz="1100" b="1" spc="-40" dirty="0">
                <a:latin typeface="Courier New"/>
                <a:cs typeface="Courier New"/>
              </a:rPr>
              <a:t> </a:t>
            </a:r>
            <a:r>
              <a:rPr sz="1100" b="1" spc="-25" dirty="0">
                <a:latin typeface="Courier New"/>
                <a:cs typeface="Courier New"/>
              </a:rPr>
              <a:t>ts</a:t>
            </a:r>
            <a:endParaRPr sz="1100" dirty="0">
              <a:latin typeface="Courier New"/>
              <a:cs typeface="Courier New"/>
            </a:endParaRPr>
          </a:p>
          <a:p>
            <a:pPr marL="718149" lvl="1" indent="-258432">
              <a:spcBef>
                <a:spcPts val="259"/>
              </a:spcBef>
              <a:buFont typeface="Courier New"/>
              <a:buAutoNum type="arabicPlain" startAt="2"/>
              <a:tabLst>
                <a:tab pos="718149" algn="l"/>
                <a:tab pos="718784" algn="l"/>
              </a:tabLst>
            </a:pPr>
            <a:r>
              <a:rPr sz="1100" b="1" spc="-5" dirty="0">
                <a:latin typeface="Courier New"/>
                <a:cs typeface="Courier New"/>
              </a:rPr>
              <a:t>WHERE d.ts#=ts.ts# </a:t>
            </a:r>
            <a:r>
              <a:rPr sz="1100" b="1" spc="10" dirty="0">
                <a:latin typeface="Courier New"/>
                <a:cs typeface="Courier New"/>
              </a:rPr>
              <a:t>AND</a:t>
            </a:r>
            <a:r>
              <a:rPr sz="1100" b="1" spc="-11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d.con_id=ts.con_id</a:t>
            </a:r>
            <a:endParaRPr sz="1100" dirty="0">
              <a:latin typeface="Courier New"/>
              <a:cs typeface="Courier New"/>
            </a:endParaRPr>
          </a:p>
          <a:p>
            <a:pPr marL="718149" lvl="1" indent="-258432">
              <a:spcBef>
                <a:spcPts val="180"/>
              </a:spcBef>
              <a:buFont typeface="Courier New"/>
              <a:buAutoNum type="arabicPlain" startAt="2"/>
              <a:tabLst>
                <a:tab pos="718149" algn="l"/>
                <a:tab pos="718784" algn="l"/>
              </a:tabLst>
            </a:pPr>
            <a:r>
              <a:rPr sz="1100" b="1" spc="-5" dirty="0">
                <a:latin typeface="Courier New"/>
                <a:cs typeface="Courier New"/>
              </a:rPr>
              <a:t>ORDER </a:t>
            </a:r>
            <a:r>
              <a:rPr sz="1100" b="1" spc="-25" dirty="0">
                <a:latin typeface="Courier New"/>
                <a:cs typeface="Courier New"/>
              </a:rPr>
              <a:t>BY</a:t>
            </a:r>
            <a:r>
              <a:rPr sz="1100" b="1" spc="2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4;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3185" y="5119688"/>
            <a:ext cx="9525" cy="3537585"/>
          </a:xfrm>
          <a:custGeom>
            <a:avLst/>
            <a:gdLst/>
            <a:ahLst/>
            <a:cxnLst/>
            <a:rect l="l" t="t" r="r" b="b"/>
            <a:pathLst>
              <a:path w="9525" h="3537584">
                <a:moveTo>
                  <a:pt x="9525" y="3146171"/>
                </a:moveTo>
                <a:lnTo>
                  <a:pt x="0" y="3146171"/>
                </a:lnTo>
                <a:lnTo>
                  <a:pt x="0" y="3346450"/>
                </a:lnTo>
                <a:lnTo>
                  <a:pt x="0" y="3537267"/>
                </a:lnTo>
                <a:lnTo>
                  <a:pt x="9525" y="3537267"/>
                </a:lnTo>
                <a:lnTo>
                  <a:pt x="9525" y="3346513"/>
                </a:lnTo>
                <a:lnTo>
                  <a:pt x="9525" y="3146171"/>
                </a:lnTo>
                <a:close/>
              </a:path>
              <a:path w="9525" h="3537584">
                <a:moveTo>
                  <a:pt x="9525" y="2364486"/>
                </a:moveTo>
                <a:lnTo>
                  <a:pt x="0" y="2364486"/>
                </a:lnTo>
                <a:lnTo>
                  <a:pt x="0" y="2555303"/>
                </a:lnTo>
                <a:lnTo>
                  <a:pt x="0" y="2755265"/>
                </a:lnTo>
                <a:lnTo>
                  <a:pt x="0" y="2946082"/>
                </a:lnTo>
                <a:lnTo>
                  <a:pt x="0" y="3146107"/>
                </a:lnTo>
                <a:lnTo>
                  <a:pt x="9525" y="3146107"/>
                </a:lnTo>
                <a:lnTo>
                  <a:pt x="9525" y="2946082"/>
                </a:lnTo>
                <a:lnTo>
                  <a:pt x="9525" y="2755328"/>
                </a:lnTo>
                <a:lnTo>
                  <a:pt x="9525" y="2555303"/>
                </a:lnTo>
                <a:lnTo>
                  <a:pt x="9525" y="2364486"/>
                </a:lnTo>
                <a:close/>
              </a:path>
              <a:path w="9525" h="3537584">
                <a:moveTo>
                  <a:pt x="9525" y="1773301"/>
                </a:moveTo>
                <a:lnTo>
                  <a:pt x="0" y="1773301"/>
                </a:lnTo>
                <a:lnTo>
                  <a:pt x="0" y="1964055"/>
                </a:lnTo>
                <a:lnTo>
                  <a:pt x="0" y="2164397"/>
                </a:lnTo>
                <a:lnTo>
                  <a:pt x="0" y="2364422"/>
                </a:lnTo>
                <a:lnTo>
                  <a:pt x="9525" y="2364422"/>
                </a:lnTo>
                <a:lnTo>
                  <a:pt x="9525" y="2164397"/>
                </a:lnTo>
                <a:lnTo>
                  <a:pt x="9525" y="1964118"/>
                </a:lnTo>
                <a:lnTo>
                  <a:pt x="9525" y="1773301"/>
                </a:lnTo>
                <a:close/>
              </a:path>
              <a:path w="9525" h="3537584">
                <a:moveTo>
                  <a:pt x="9525" y="982103"/>
                </a:moveTo>
                <a:lnTo>
                  <a:pt x="0" y="982103"/>
                </a:lnTo>
                <a:lnTo>
                  <a:pt x="0" y="1182433"/>
                </a:lnTo>
                <a:lnTo>
                  <a:pt x="0" y="1372870"/>
                </a:lnTo>
                <a:lnTo>
                  <a:pt x="0" y="1573212"/>
                </a:lnTo>
                <a:lnTo>
                  <a:pt x="0" y="1773237"/>
                </a:lnTo>
                <a:lnTo>
                  <a:pt x="9525" y="1773237"/>
                </a:lnTo>
                <a:lnTo>
                  <a:pt x="9525" y="1573212"/>
                </a:lnTo>
                <a:lnTo>
                  <a:pt x="9525" y="1372933"/>
                </a:lnTo>
                <a:lnTo>
                  <a:pt x="9525" y="1182433"/>
                </a:lnTo>
                <a:lnTo>
                  <a:pt x="9525" y="982103"/>
                </a:lnTo>
                <a:close/>
              </a:path>
              <a:path w="9525" h="3537584">
                <a:moveTo>
                  <a:pt x="9525" y="390918"/>
                </a:moveTo>
                <a:lnTo>
                  <a:pt x="0" y="390918"/>
                </a:lnTo>
                <a:lnTo>
                  <a:pt x="0" y="591248"/>
                </a:lnTo>
                <a:lnTo>
                  <a:pt x="0" y="791210"/>
                </a:lnTo>
                <a:lnTo>
                  <a:pt x="0" y="982027"/>
                </a:lnTo>
                <a:lnTo>
                  <a:pt x="9525" y="982027"/>
                </a:lnTo>
                <a:lnTo>
                  <a:pt x="9525" y="791273"/>
                </a:lnTo>
                <a:lnTo>
                  <a:pt x="9525" y="591248"/>
                </a:lnTo>
                <a:lnTo>
                  <a:pt x="9525" y="390918"/>
                </a:lnTo>
                <a:close/>
              </a:path>
              <a:path w="9525" h="3537584">
                <a:moveTo>
                  <a:pt x="9525" y="0"/>
                </a:moveTo>
                <a:lnTo>
                  <a:pt x="0" y="0"/>
                </a:lnTo>
                <a:lnTo>
                  <a:pt x="0" y="200342"/>
                </a:lnTo>
                <a:lnTo>
                  <a:pt x="0" y="390842"/>
                </a:lnTo>
                <a:lnTo>
                  <a:pt x="9525" y="390842"/>
                </a:lnTo>
                <a:lnTo>
                  <a:pt x="9525" y="200342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68757" y="5512488"/>
          <a:ext cx="3803647" cy="2780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9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035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LE#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CON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_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997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SYSTEM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453"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SYSAUX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79"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UNDOTBS1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389"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USERS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215"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SYSAUX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453"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USERS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389"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UNDOTBS1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342"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SYSTEM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5453"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SYSTEM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5389"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SYSAUX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5389"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UNDOTBS1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7925"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USERS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456056" y="8262873"/>
            <a:ext cx="1464310" cy="60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12 rows</a:t>
            </a:r>
            <a:r>
              <a:rPr sz="1100" spc="-1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12700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2176" y="4347592"/>
            <a:ext cx="5550535" cy="4538345"/>
          </a:xfrm>
          <a:custGeom>
            <a:avLst/>
            <a:gdLst/>
            <a:ahLst/>
            <a:cxnLst/>
            <a:rect l="l" t="t" r="r" b="b"/>
            <a:pathLst>
              <a:path w="5550534" h="4538345">
                <a:moveTo>
                  <a:pt x="5550535" y="4309364"/>
                </a:moveTo>
                <a:lnTo>
                  <a:pt x="5541010" y="4309364"/>
                </a:lnTo>
                <a:lnTo>
                  <a:pt x="5541010" y="4528439"/>
                </a:lnTo>
                <a:lnTo>
                  <a:pt x="9525" y="4528439"/>
                </a:lnTo>
                <a:lnTo>
                  <a:pt x="9525" y="0"/>
                </a:lnTo>
                <a:lnTo>
                  <a:pt x="0" y="0"/>
                </a:lnTo>
                <a:lnTo>
                  <a:pt x="0" y="4537964"/>
                </a:lnTo>
                <a:lnTo>
                  <a:pt x="9525" y="4537964"/>
                </a:lnTo>
                <a:lnTo>
                  <a:pt x="5541010" y="4537964"/>
                </a:lnTo>
                <a:lnTo>
                  <a:pt x="5550535" y="4537964"/>
                </a:lnTo>
                <a:lnTo>
                  <a:pt x="5550535" y="4309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56055" y="712216"/>
            <a:ext cx="48164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group#, members, archived, </a:t>
            </a:r>
            <a:r>
              <a:rPr sz="1100" b="1" spc="-5" dirty="0">
                <a:latin typeface="Courier New"/>
                <a:cs typeface="Courier New"/>
              </a:rPr>
              <a:t>status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1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v$log;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2174" y="734059"/>
            <a:ext cx="5550535" cy="1783080"/>
          </a:xfrm>
          <a:custGeom>
            <a:avLst/>
            <a:gdLst/>
            <a:ahLst/>
            <a:cxnLst/>
            <a:rect l="l" t="t" r="r" b="b"/>
            <a:pathLst>
              <a:path w="5550534" h="1783080">
                <a:moveTo>
                  <a:pt x="9525" y="972502"/>
                </a:moveTo>
                <a:lnTo>
                  <a:pt x="0" y="972502"/>
                </a:lnTo>
                <a:lnTo>
                  <a:pt x="0" y="1163320"/>
                </a:lnTo>
                <a:lnTo>
                  <a:pt x="0" y="1363345"/>
                </a:lnTo>
                <a:lnTo>
                  <a:pt x="9525" y="1363345"/>
                </a:lnTo>
                <a:lnTo>
                  <a:pt x="9525" y="1163320"/>
                </a:lnTo>
                <a:lnTo>
                  <a:pt x="9525" y="972502"/>
                </a:lnTo>
                <a:close/>
              </a:path>
              <a:path w="5550534" h="1783080">
                <a:moveTo>
                  <a:pt x="9525" y="9601"/>
                </a:moveTo>
                <a:lnTo>
                  <a:pt x="0" y="9601"/>
                </a:lnTo>
                <a:lnTo>
                  <a:pt x="0" y="181356"/>
                </a:lnTo>
                <a:lnTo>
                  <a:pt x="0" y="381317"/>
                </a:lnTo>
                <a:lnTo>
                  <a:pt x="0" y="972439"/>
                </a:lnTo>
                <a:lnTo>
                  <a:pt x="9525" y="972439"/>
                </a:lnTo>
                <a:lnTo>
                  <a:pt x="9525" y="181356"/>
                </a:lnTo>
                <a:lnTo>
                  <a:pt x="9525" y="9601"/>
                </a:lnTo>
                <a:close/>
              </a:path>
              <a:path w="5550534" h="1783080">
                <a:moveTo>
                  <a:pt x="5550535" y="1363408"/>
                </a:moveTo>
                <a:lnTo>
                  <a:pt x="5541010" y="1363408"/>
                </a:lnTo>
                <a:lnTo>
                  <a:pt x="5541010" y="1554099"/>
                </a:lnTo>
                <a:lnTo>
                  <a:pt x="5541010" y="1554226"/>
                </a:lnTo>
                <a:lnTo>
                  <a:pt x="5541010" y="1773174"/>
                </a:lnTo>
                <a:lnTo>
                  <a:pt x="9525" y="1773174"/>
                </a:lnTo>
                <a:lnTo>
                  <a:pt x="9525" y="1554226"/>
                </a:lnTo>
                <a:lnTo>
                  <a:pt x="9525" y="1554099"/>
                </a:lnTo>
                <a:lnTo>
                  <a:pt x="9525" y="1363408"/>
                </a:lnTo>
                <a:lnTo>
                  <a:pt x="0" y="1363408"/>
                </a:lnTo>
                <a:lnTo>
                  <a:pt x="0" y="1554099"/>
                </a:lnTo>
                <a:lnTo>
                  <a:pt x="0" y="1554226"/>
                </a:lnTo>
                <a:lnTo>
                  <a:pt x="0" y="1782699"/>
                </a:lnTo>
                <a:lnTo>
                  <a:pt x="9525" y="1782699"/>
                </a:lnTo>
                <a:lnTo>
                  <a:pt x="5541010" y="1782699"/>
                </a:lnTo>
                <a:lnTo>
                  <a:pt x="5550535" y="1782699"/>
                </a:lnTo>
                <a:lnTo>
                  <a:pt x="5550535" y="1554226"/>
                </a:lnTo>
                <a:lnTo>
                  <a:pt x="5550535" y="1554099"/>
                </a:lnTo>
                <a:lnTo>
                  <a:pt x="5550535" y="1363408"/>
                </a:lnTo>
                <a:close/>
              </a:path>
              <a:path w="5550534" h="1783080">
                <a:moveTo>
                  <a:pt x="5550535" y="972502"/>
                </a:moveTo>
                <a:lnTo>
                  <a:pt x="5541010" y="972502"/>
                </a:lnTo>
                <a:lnTo>
                  <a:pt x="5541010" y="1163320"/>
                </a:lnTo>
                <a:lnTo>
                  <a:pt x="5541010" y="1363345"/>
                </a:lnTo>
                <a:lnTo>
                  <a:pt x="5550535" y="1363345"/>
                </a:lnTo>
                <a:lnTo>
                  <a:pt x="5550535" y="1163320"/>
                </a:lnTo>
                <a:lnTo>
                  <a:pt x="5550535" y="972502"/>
                </a:lnTo>
                <a:close/>
              </a:path>
              <a:path w="5550534" h="1783080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81317"/>
                </a:lnTo>
                <a:lnTo>
                  <a:pt x="5541010" y="972439"/>
                </a:lnTo>
                <a:lnTo>
                  <a:pt x="5550535" y="972439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1783080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68755" y="1117398"/>
          <a:ext cx="3289296" cy="1007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5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0833"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GROUP#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EMBERS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ARC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STATUS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6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CURRENT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15"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02970" y="2236979"/>
            <a:ext cx="5964555" cy="192963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65757">
              <a:spcBef>
                <a:spcPts val="57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484"/>
              </a:spcBef>
              <a:tabLst>
                <a:tab pos="565121" algn="l"/>
              </a:tabLst>
            </a:pPr>
            <a:r>
              <a:rPr sz="1100" spc="-10" dirty="0">
                <a:latin typeface="Arial"/>
                <a:cs typeface="Arial"/>
              </a:rPr>
              <a:t>i.	</a:t>
            </a:r>
            <a:r>
              <a:rPr sz="1100" dirty="0">
                <a:latin typeface="Arial"/>
                <a:cs typeface="Arial"/>
              </a:rPr>
              <a:t>Question: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Can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LGWR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background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process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only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one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member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105"/>
              </a:spcBef>
            </a:pPr>
            <a:r>
              <a:rPr sz="1100" spc="10" dirty="0">
                <a:latin typeface="Courier New"/>
                <a:cs typeface="Courier New"/>
              </a:rPr>
              <a:t>CURRENT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group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case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other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members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missing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damaged?</a:t>
            </a:r>
            <a:endParaRPr sz="1100">
              <a:latin typeface="Arial"/>
              <a:cs typeface="Arial"/>
            </a:endParaRPr>
          </a:p>
          <a:p>
            <a:pPr marL="565757" marR="5080">
              <a:lnSpc>
                <a:spcPct val="113900"/>
              </a:lnSpc>
              <a:spcBef>
                <a:spcPts val="375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10" dirty="0">
                <a:latin typeface="Arial"/>
                <a:cs typeface="Arial"/>
              </a:rPr>
              <a:t>Yes, it </a:t>
            </a:r>
            <a:r>
              <a:rPr sz="1100" spc="5" dirty="0">
                <a:latin typeface="Arial"/>
                <a:cs typeface="Arial"/>
              </a:rPr>
              <a:t>can. </a:t>
            </a:r>
            <a:r>
              <a:rPr sz="1100" spc="-30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long </a:t>
            </a:r>
            <a:r>
              <a:rPr sz="1100" spc="-5" dirty="0">
                <a:latin typeface="Arial"/>
                <a:cs typeface="Arial"/>
              </a:rPr>
              <a:t>as there is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10" dirty="0">
                <a:latin typeface="Arial"/>
                <a:cs typeface="Arial"/>
              </a:rPr>
              <a:t>member </a:t>
            </a:r>
            <a:r>
              <a:rPr sz="1100" spc="-10" dirty="0">
                <a:latin typeface="Arial"/>
                <a:cs typeface="Arial"/>
              </a:rPr>
              <a:t>left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CURRENT</a:t>
            </a:r>
            <a:r>
              <a:rPr sz="1100" spc="-5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group, </a:t>
            </a:r>
            <a:r>
              <a:rPr sz="1100" spc="10" dirty="0">
                <a:latin typeface="Arial"/>
                <a:cs typeface="Arial"/>
              </a:rPr>
              <a:t>LGWR  </a:t>
            </a:r>
            <a:r>
              <a:rPr sz="1100" spc="15" dirty="0">
                <a:latin typeface="Arial"/>
                <a:cs typeface="Arial"/>
              </a:rPr>
              <a:t>can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marL="288911" marR="266051" indent="-276846">
              <a:lnSpc>
                <a:spcPct val="108100"/>
              </a:lnSpc>
              <a:spcBef>
                <a:spcPts val="370"/>
              </a:spcBef>
              <a:buAutoNum type="arabicPeriod" startAt="7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To </a:t>
            </a:r>
            <a:r>
              <a:rPr sz="1100" dirty="0">
                <a:latin typeface="Arial"/>
                <a:cs typeface="Arial"/>
              </a:rPr>
              <a:t>save </a:t>
            </a:r>
            <a:r>
              <a:rPr sz="1100" spc="15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10" dirty="0">
                <a:latin typeface="Arial"/>
                <a:cs typeface="Arial"/>
              </a:rPr>
              <a:t>course </a:t>
            </a:r>
            <a:r>
              <a:rPr sz="1100" spc="5" dirty="0">
                <a:latin typeface="Arial"/>
                <a:cs typeface="Arial"/>
              </a:rPr>
              <a:t>practice </a:t>
            </a:r>
            <a:r>
              <a:rPr sz="1100" spc="-10" dirty="0">
                <a:latin typeface="Arial"/>
                <a:cs typeface="Arial"/>
              </a:rPr>
              <a:t>environment, </a:t>
            </a:r>
            <a:r>
              <a:rPr sz="1100" spc="-5" dirty="0">
                <a:latin typeface="Arial"/>
                <a:cs typeface="Arial"/>
              </a:rPr>
              <a:t>drop the redo </a:t>
            </a:r>
            <a:r>
              <a:rPr sz="1100" spc="-10" dirty="0">
                <a:latin typeface="Arial"/>
                <a:cs typeface="Arial"/>
              </a:rPr>
              <a:t>log file </a:t>
            </a:r>
            <a:r>
              <a:rPr sz="1100" spc="10" dirty="0">
                <a:latin typeface="Arial"/>
                <a:cs typeface="Arial"/>
              </a:rPr>
              <a:t>members </a:t>
            </a:r>
            <a:r>
              <a:rPr sz="1100" spc="-10" dirty="0">
                <a:latin typeface="Arial"/>
                <a:cs typeface="Arial"/>
              </a:rPr>
              <a:t>you  </a:t>
            </a:r>
            <a:r>
              <a:rPr sz="1100" dirty="0">
                <a:latin typeface="Arial"/>
                <a:cs typeface="Arial"/>
              </a:rPr>
              <a:t>created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step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4.</a:t>
            </a:r>
            <a:endParaRPr sz="1100">
              <a:latin typeface="Arial"/>
              <a:cs typeface="Arial"/>
            </a:endParaRPr>
          </a:p>
          <a:p>
            <a:pPr marL="565757" marR="156837" lvl="1" indent="-276846">
              <a:lnSpc>
                <a:spcPct val="108000"/>
              </a:lnSpc>
              <a:spcBef>
                <a:spcPts val="38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Determine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group is </a:t>
            </a:r>
            <a:r>
              <a:rPr sz="1100" dirty="0">
                <a:latin typeface="Arial"/>
                <a:cs typeface="Arial"/>
              </a:rPr>
              <a:t>current.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cannot drop </a:t>
            </a:r>
            <a:r>
              <a:rPr sz="1100" spc="10" dirty="0">
                <a:latin typeface="Arial"/>
                <a:cs typeface="Arial"/>
              </a:rPr>
              <a:t>a member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dirty="0">
                <a:latin typeface="Arial"/>
                <a:cs typeface="Arial"/>
              </a:rPr>
              <a:t>current  </a:t>
            </a:r>
            <a:r>
              <a:rPr sz="1100" spc="-10" dirty="0">
                <a:latin typeface="Arial"/>
                <a:cs typeface="Arial"/>
              </a:rPr>
              <a:t>group.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92175" y="4209097"/>
          <a:ext cx="5548628" cy="1582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345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1099">
                <a:tc gridSpan="4"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SELECT 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group#,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status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1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v$log;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GR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UP#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STATUS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INACTIVE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CURRENT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INACTIVE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199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79513" y="5793741"/>
            <a:ext cx="5661660" cy="3777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080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5" dirty="0">
                <a:latin typeface="Arial"/>
                <a:cs typeface="Arial"/>
              </a:rPr>
              <a:t>Drop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member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5" dirty="0">
                <a:latin typeface="Arial"/>
                <a:cs typeface="Arial"/>
              </a:rPr>
              <a:t>previous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-10" dirty="0">
                <a:latin typeface="Arial"/>
                <a:cs typeface="Arial"/>
              </a:rPr>
              <a:t>and then </a:t>
            </a:r>
            <a:r>
              <a:rPr sz="1100" spc="-5" dirty="0">
                <a:latin typeface="Arial"/>
                <a:cs typeface="Arial"/>
              </a:rPr>
              <a:t>perform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10" dirty="0">
                <a:latin typeface="Arial"/>
                <a:cs typeface="Arial"/>
              </a:rPr>
              <a:t>switch.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example,  </a:t>
            </a:r>
            <a:r>
              <a:rPr sz="1100" spc="-5" dirty="0">
                <a:latin typeface="Arial"/>
                <a:cs typeface="Arial"/>
              </a:rPr>
              <a:t>group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2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current,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so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drops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member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group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6239827"/>
            <a:ext cx="5541010" cy="180305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1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DATABASE DROP </a:t>
            </a:r>
            <a:r>
              <a:rPr sz="1100" b="1" dirty="0">
                <a:latin typeface="Courier New"/>
                <a:cs typeface="Courier New"/>
              </a:rPr>
              <a:t>LOGFILE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MEMBER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</a:pPr>
            <a:r>
              <a:rPr sz="1100" b="1" spc="-5" dirty="0">
                <a:latin typeface="Courier New"/>
                <a:cs typeface="Courier New"/>
              </a:rPr>
              <a:t>'/u03/app/oracle/fast_recovery_area/ORCL/redo01b.log';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system switch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logfile;</a:t>
            </a:r>
            <a:endParaRPr sz="1100">
              <a:latin typeface="Courier New"/>
              <a:cs typeface="Courier New"/>
            </a:endParaRPr>
          </a:p>
          <a:p>
            <a:pPr marL="71752" marR="4194600">
              <a:lnSpc>
                <a:spcPts val="3150"/>
              </a:lnSpc>
              <a:spcBef>
                <a:spcPts val="415"/>
              </a:spcBef>
            </a:pP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 marL="71752" marR="4194600">
              <a:lnSpc>
                <a:spcPts val="3150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512" y="7986394"/>
            <a:ext cx="438721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5" dirty="0">
                <a:latin typeface="Arial"/>
                <a:cs typeface="Arial"/>
              </a:rPr>
              <a:t>Drop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member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5" dirty="0">
                <a:latin typeface="Arial"/>
                <a:cs typeface="Arial"/>
              </a:rPr>
              <a:t>next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-10" dirty="0">
                <a:latin typeface="Arial"/>
                <a:cs typeface="Arial"/>
              </a:rPr>
              <a:t>and then </a:t>
            </a:r>
            <a:r>
              <a:rPr sz="1100" spc="-5" dirty="0">
                <a:latin typeface="Arial"/>
                <a:cs typeface="Arial"/>
              </a:rPr>
              <a:t>perform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switch.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6937" y="8251508"/>
            <a:ext cx="5541010" cy="74379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DATABASE DROP </a:t>
            </a:r>
            <a:r>
              <a:rPr sz="1100" b="1" dirty="0">
                <a:latin typeface="Courier New"/>
                <a:cs typeface="Courier New"/>
              </a:rPr>
              <a:t>LOGFILE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MEMBER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b="1" spc="-5" dirty="0">
                <a:latin typeface="Courier New"/>
                <a:cs typeface="Courier New"/>
              </a:rPr>
              <a:t>'/u03/app/oracle/fast_recovery_area/ORCL/redo02b.log';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9848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system switch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logfile;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193331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193331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512" y="1732281"/>
            <a:ext cx="438721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spc="5" dirty="0">
                <a:latin typeface="Arial"/>
                <a:cs typeface="Arial"/>
              </a:rPr>
              <a:t>Drop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member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5" dirty="0">
                <a:latin typeface="Arial"/>
                <a:cs typeface="Arial"/>
              </a:rPr>
              <a:t>final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-10" dirty="0">
                <a:latin typeface="Arial"/>
                <a:cs typeface="Arial"/>
              </a:rPr>
              <a:t>and then </a:t>
            </a:r>
            <a:r>
              <a:rPr sz="1100" spc="-5" dirty="0">
                <a:latin typeface="Arial"/>
                <a:cs typeface="Arial"/>
              </a:rPr>
              <a:t>perform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switch.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1997393"/>
            <a:ext cx="5541010" cy="176202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DATABASE DROP </a:t>
            </a:r>
            <a:r>
              <a:rPr sz="1100" b="1" dirty="0">
                <a:latin typeface="Courier New"/>
                <a:cs typeface="Courier New"/>
              </a:rPr>
              <a:t>LOGFILE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MEMBER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b="1" spc="-5" dirty="0">
                <a:latin typeface="Courier New"/>
                <a:cs typeface="Courier New"/>
              </a:rPr>
              <a:t>'/u03/app/oracle/fast_recovery_area/ORCL/redo03b.log';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system switch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logfile;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194600"/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194600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9514" y="3734054"/>
            <a:ext cx="339788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e.	</a:t>
            </a: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group now </a:t>
            </a:r>
            <a:r>
              <a:rPr sz="1100" spc="-10" dirty="0">
                <a:latin typeface="Arial"/>
                <a:cs typeface="Arial"/>
              </a:rPr>
              <a:t>has only one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member.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92176" y="3999549"/>
          <a:ext cx="5556883" cy="196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82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4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90782">
                <a:tc gridSpan="8">
                  <a:txBody>
                    <a:bodyPr/>
                    <a:lstStyle/>
                    <a:p>
                      <a:pPr marL="7175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SELECT 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group#, members, archived,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status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100" b="1" spc="-1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v$log;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GR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UP#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MEM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ERS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RC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STATUS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ts val="1305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CURRENT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212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79513" y="5784216"/>
            <a:ext cx="155067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f.	</a:t>
            </a: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6039802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-5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513" y="6642100"/>
            <a:ext cx="359791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g.	</a:t>
            </a:r>
            <a:r>
              <a:rPr sz="1100" spc="5" dirty="0">
                <a:latin typeface="Arial"/>
                <a:cs typeface="Arial"/>
              </a:rPr>
              <a:t>Remove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physical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operating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6937" y="6907214"/>
            <a:ext cx="5541010" cy="32060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1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rm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</a:pPr>
            <a:r>
              <a:rPr sz="1100" b="1" spc="-5" dirty="0">
                <a:latin typeface="Courier New"/>
                <a:cs typeface="Courier New"/>
              </a:rPr>
              <a:t>/u03/app/oracle/fast_recovery_area/ORCL/redo*.log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9514" y="7271385"/>
            <a:ext cx="3316604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h.	</a:t>
            </a: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have </a:t>
            </a:r>
            <a:r>
              <a:rPr sz="1100" spc="-10" dirty="0">
                <a:latin typeface="Arial"/>
                <a:cs typeface="Arial"/>
              </a:rPr>
              <a:t>been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removed.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6937" y="7536498"/>
            <a:ext cx="5541010" cy="3616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-5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0" dirty="0">
                <a:latin typeface="Courier New"/>
                <a:cs typeface="Courier New"/>
              </a:rPr>
              <a:t>ls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/u03/app/oracle/fast_recovery_area/ORCL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  <a:tabLst>
                <a:tab pos="1080716" algn="l"/>
                <a:tab pos="2090315" algn="l"/>
                <a:tab pos="3347553" algn="l"/>
                <a:tab pos="4271431" algn="l"/>
              </a:tabLst>
            </a:pPr>
            <a:r>
              <a:rPr sz="1100" dirty="0">
                <a:latin typeface="Courier New"/>
                <a:cs typeface="Courier New"/>
              </a:rPr>
              <a:t>archivelog	autobackup	</a:t>
            </a:r>
            <a:r>
              <a:rPr sz="1100" spc="-5" dirty="0">
                <a:latin typeface="Courier New"/>
                <a:cs typeface="Courier New"/>
              </a:rPr>
              <a:t>control02.ctl	</a:t>
            </a:r>
            <a:r>
              <a:rPr sz="1100" dirty="0">
                <a:latin typeface="Courier New"/>
                <a:cs typeface="Courier New"/>
              </a:rPr>
              <a:t>flashback	onlinelog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73679" y="253591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4275" y="145727"/>
            <a:ext cx="5671820" cy="212968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20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Verifying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that</a:t>
            </a:r>
            <a:r>
              <a:rPr sz="1400" b="1" spc="-18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ARCHIVELOG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Mode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is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Configured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9300"/>
              </a:lnSpc>
              <a:spcBef>
                <a:spcPts val="1110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verify that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database is in </a:t>
            </a:r>
            <a:r>
              <a:rPr sz="1100" spc="10" dirty="0">
                <a:latin typeface="Courier New"/>
                <a:cs typeface="Courier New"/>
              </a:rPr>
              <a:t>ARCHIVELOG</a:t>
            </a:r>
            <a:r>
              <a:rPr sz="1100" spc="-56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logs </a:t>
            </a:r>
            <a:r>
              <a:rPr sz="1100" dirty="0">
                <a:latin typeface="Arial"/>
                <a:cs typeface="Arial"/>
              </a:rPr>
              <a:t>are  </a:t>
            </a:r>
            <a:r>
              <a:rPr sz="1100" spc="-10" dirty="0">
                <a:latin typeface="Arial"/>
                <a:cs typeface="Arial"/>
              </a:rPr>
              <a:t>archived.</a:t>
            </a:r>
            <a:endParaRPr sz="1100" dirty="0">
              <a:latin typeface="Arial"/>
              <a:cs typeface="Arial"/>
            </a:endParaRPr>
          </a:p>
          <a:p>
            <a:pPr marL="12700" marR="4690511">
              <a:lnSpc>
                <a:spcPts val="2780"/>
              </a:lnSpc>
              <a:spcBef>
                <a:spcPts val="260"/>
              </a:spcBef>
            </a:pPr>
            <a:r>
              <a:rPr sz="1200" b="1" spc="-50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ss</a:t>
            </a:r>
            <a:r>
              <a:rPr sz="1200" b="1" spc="15" dirty="0">
                <a:latin typeface="Arial"/>
                <a:cs typeface="Arial"/>
              </a:rPr>
              <a:t>u</a:t>
            </a:r>
            <a:r>
              <a:rPr sz="1200" b="1" spc="-20" dirty="0">
                <a:latin typeface="Arial"/>
                <a:cs typeface="Arial"/>
              </a:rPr>
              <a:t>m</a:t>
            </a:r>
            <a:r>
              <a:rPr sz="1200" b="1" spc="15" dirty="0">
                <a:latin typeface="Arial"/>
                <a:cs typeface="Arial"/>
              </a:rPr>
              <a:t>p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5" dirty="0">
                <a:latin typeface="Arial"/>
                <a:cs typeface="Arial"/>
              </a:rPr>
              <a:t>on</a:t>
            </a:r>
            <a:r>
              <a:rPr sz="1200" b="1" spc="-5" dirty="0">
                <a:latin typeface="Arial"/>
                <a:cs typeface="Arial"/>
              </a:rPr>
              <a:t>s  </a:t>
            </a:r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44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2941257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-5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10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20356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1" y="3514598"/>
            <a:ext cx="5736590" cy="421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spcBef>
                <a:spcPts val="3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dirty="0">
                <a:latin typeface="Arial"/>
                <a:cs typeface="Arial"/>
              </a:rPr>
              <a:t>Issue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ARCHIVE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LOG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LIST</a:t>
            </a:r>
            <a:r>
              <a:rPr sz="1100" spc="-35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verify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ARCHIVELOG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260"/>
              </a:spcBef>
            </a:pPr>
            <a:r>
              <a:rPr sz="1100" dirty="0">
                <a:latin typeface="Arial"/>
                <a:cs typeface="Arial"/>
              </a:rPr>
              <a:t>mode.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5" dirty="0">
                <a:latin typeface="Arial"/>
                <a:cs typeface="Arial"/>
              </a:rPr>
              <a:t>confirms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ARCHIVELOG</a:t>
            </a:r>
            <a:r>
              <a:rPr sz="1100" spc="-55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mode.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4018598"/>
            <a:ext cx="5541010" cy="159787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dirty="0">
                <a:latin typeface="Courier New"/>
                <a:cs typeface="Courier New"/>
              </a:rPr>
              <a:t>archive </a:t>
            </a:r>
            <a:r>
              <a:rPr sz="1100" b="1" spc="10" dirty="0">
                <a:latin typeface="Courier New"/>
                <a:cs typeface="Courier New"/>
              </a:rPr>
              <a:t>log</a:t>
            </a:r>
            <a:r>
              <a:rPr sz="1100" b="1" spc="-6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list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  <a:tabLst>
                <a:tab pos="2680836" algn="l"/>
              </a:tabLst>
            </a:pP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log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mode	</a:t>
            </a:r>
            <a:r>
              <a:rPr sz="1100" dirty="0">
                <a:latin typeface="Courier New"/>
                <a:cs typeface="Courier New"/>
              </a:rPr>
              <a:t>Archive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Mode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  <a:tabLst>
                <a:tab pos="2684645" algn="l"/>
              </a:tabLst>
            </a:pPr>
            <a:r>
              <a:rPr sz="1100" dirty="0">
                <a:latin typeface="Courier New"/>
                <a:cs typeface="Courier New"/>
              </a:rPr>
              <a:t>Automatic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archival	</a:t>
            </a:r>
            <a:r>
              <a:rPr sz="1100" spc="-5" dirty="0">
                <a:latin typeface="Courier New"/>
                <a:cs typeface="Courier New"/>
              </a:rPr>
              <a:t>Enabled</a:t>
            </a:r>
            <a:endParaRPr sz="1100" dirty="0">
              <a:latin typeface="Courier New"/>
              <a:cs typeface="Courier New"/>
            </a:endParaRPr>
          </a:p>
          <a:p>
            <a:pPr marL="71752" marR="756248">
              <a:lnSpc>
                <a:spcPts val="1580"/>
              </a:lnSpc>
              <a:spcBef>
                <a:spcPts val="20"/>
              </a:spcBef>
              <a:tabLst>
                <a:tab pos="2680836" algn="l"/>
              </a:tabLst>
            </a:pPr>
            <a:r>
              <a:rPr sz="1100" spc="10" dirty="0">
                <a:latin typeface="Courier New"/>
                <a:cs typeface="Courier New"/>
              </a:rPr>
              <a:t>Archiv</a:t>
            </a:r>
            <a:r>
              <a:rPr sz="1100" spc="15" dirty="0">
                <a:latin typeface="Courier New"/>
                <a:cs typeface="Courier New"/>
              </a:rPr>
              <a:t>e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des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inati</a:t>
            </a:r>
            <a:r>
              <a:rPr sz="1100" spc="-65" dirty="0">
                <a:latin typeface="Courier New"/>
                <a:cs typeface="Courier New"/>
              </a:rPr>
              <a:t>o</a:t>
            </a:r>
            <a:r>
              <a:rPr sz="1100" spc="15" dirty="0">
                <a:latin typeface="Courier New"/>
                <a:cs typeface="Courier New"/>
              </a:rPr>
              <a:t>n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U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E_DB</a:t>
            </a:r>
            <a:r>
              <a:rPr sz="1100" spc="-65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RECO</a:t>
            </a:r>
            <a:r>
              <a:rPr sz="1100" spc="-65" dirty="0">
                <a:latin typeface="Courier New"/>
                <a:cs typeface="Courier New"/>
              </a:rPr>
              <a:t>V</a:t>
            </a:r>
            <a:r>
              <a:rPr sz="1100" spc="10" dirty="0">
                <a:latin typeface="Courier New"/>
                <a:cs typeface="Courier New"/>
              </a:rPr>
              <a:t>ERY_</a:t>
            </a:r>
            <a:r>
              <a:rPr sz="1100" spc="-65" dirty="0">
                <a:latin typeface="Courier New"/>
                <a:cs typeface="Courier New"/>
              </a:rPr>
              <a:t>F</a:t>
            </a:r>
            <a:r>
              <a:rPr sz="1100" spc="10" dirty="0">
                <a:latin typeface="Courier New"/>
                <a:cs typeface="Courier New"/>
              </a:rPr>
              <a:t>ILE_D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0" dirty="0">
                <a:latin typeface="Courier New"/>
                <a:cs typeface="Courier New"/>
              </a:rPr>
              <a:t>ST  Oldest </a:t>
            </a:r>
            <a:r>
              <a:rPr sz="1100" spc="-5" dirty="0">
                <a:latin typeface="Courier New"/>
                <a:cs typeface="Courier New"/>
              </a:rPr>
              <a:t>online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log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sequence	</a:t>
            </a:r>
            <a:r>
              <a:rPr sz="1100" spc="10" dirty="0">
                <a:latin typeface="Courier New"/>
                <a:cs typeface="Courier New"/>
              </a:rPr>
              <a:t>27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80"/>
              </a:spcBef>
              <a:tabLst>
                <a:tab pos="2680836" algn="l"/>
              </a:tabLst>
            </a:pPr>
            <a:r>
              <a:rPr sz="1100" spc="10" dirty="0">
                <a:latin typeface="Courier New"/>
                <a:cs typeface="Courier New"/>
              </a:rPr>
              <a:t>Next </a:t>
            </a:r>
            <a:r>
              <a:rPr sz="1100" spc="-15" dirty="0">
                <a:latin typeface="Courier New"/>
                <a:cs typeface="Courier New"/>
              </a:rPr>
              <a:t>log </a:t>
            </a:r>
            <a:r>
              <a:rPr sz="1100" dirty="0">
                <a:latin typeface="Courier New"/>
                <a:cs typeface="Courier New"/>
              </a:rPr>
              <a:t>sequence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to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archive	</a:t>
            </a:r>
            <a:r>
              <a:rPr sz="1100" spc="10" dirty="0">
                <a:latin typeface="Courier New"/>
                <a:cs typeface="Courier New"/>
              </a:rPr>
              <a:t>29</a:t>
            </a:r>
            <a:endParaRPr sz="1100" dirty="0">
              <a:latin typeface="Courier New"/>
              <a:cs typeface="Courier New"/>
            </a:endParaRPr>
          </a:p>
          <a:p>
            <a:pPr marL="71752" marR="2680202">
              <a:lnSpc>
                <a:spcPts val="1650"/>
              </a:lnSpc>
              <a:spcBef>
                <a:spcPts val="40"/>
              </a:spcBef>
              <a:tabLst>
                <a:tab pos="2680836" algn="l"/>
              </a:tabLst>
            </a:pPr>
            <a:r>
              <a:rPr sz="1100" spc="10" dirty="0">
                <a:latin typeface="Courier New"/>
                <a:cs typeface="Courier New"/>
              </a:rPr>
              <a:t>Curren</a:t>
            </a:r>
            <a:r>
              <a:rPr sz="1100" spc="15" dirty="0">
                <a:latin typeface="Courier New"/>
                <a:cs typeface="Courier New"/>
              </a:rPr>
              <a:t>t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lo</a:t>
            </a:r>
            <a:r>
              <a:rPr sz="1100" spc="15" dirty="0">
                <a:latin typeface="Courier New"/>
                <a:cs typeface="Courier New"/>
              </a:rPr>
              <a:t>g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seque</a:t>
            </a: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0" dirty="0">
                <a:latin typeface="Courier New"/>
                <a:cs typeface="Courier New"/>
              </a:rPr>
              <a:t>c</a:t>
            </a:r>
            <a:r>
              <a:rPr sz="1100" spc="15" dirty="0">
                <a:latin typeface="Courier New"/>
                <a:cs typeface="Courier New"/>
              </a:rPr>
              <a:t>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29  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0" y="5592953"/>
            <a:ext cx="5958840" cy="7918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88911" marR="5080">
              <a:lnSpc>
                <a:spcPct val="110900"/>
              </a:lnSpc>
              <a:spcBef>
                <a:spcPts val="60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Database </a:t>
            </a:r>
            <a:r>
              <a:rPr sz="1100" spc="-5" dirty="0">
                <a:latin typeface="Arial"/>
                <a:cs typeface="Arial"/>
              </a:rPr>
              <a:t>Cloud </a:t>
            </a:r>
            <a:r>
              <a:rPr sz="1100" dirty="0">
                <a:latin typeface="Arial"/>
                <a:cs typeface="Arial"/>
              </a:rPr>
              <a:t>Service, </a:t>
            </a:r>
            <a:r>
              <a:rPr sz="1100" spc="-5" dirty="0">
                <a:latin typeface="Arial"/>
                <a:cs typeface="Arial"/>
              </a:rPr>
              <a:t>the database is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ARCHIVELOG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-5" dirty="0">
                <a:latin typeface="Arial"/>
                <a:cs typeface="Arial"/>
              </a:rPr>
              <a:t>by default. </a:t>
            </a:r>
            <a:r>
              <a:rPr sz="1100" spc="-40" dirty="0">
                <a:latin typeface="Arial"/>
                <a:cs typeface="Arial"/>
              </a:rPr>
              <a:t>If 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creating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5" dirty="0">
                <a:latin typeface="Arial"/>
                <a:cs typeface="Arial"/>
              </a:rPr>
              <a:t>own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-10" dirty="0">
                <a:latin typeface="Arial"/>
                <a:cs typeface="Arial"/>
              </a:rPr>
              <a:t>database, you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dirty="0">
                <a:latin typeface="Arial"/>
                <a:cs typeface="Arial"/>
              </a:rPr>
              <a:t>to place </a:t>
            </a:r>
            <a:r>
              <a:rPr sz="1100" spc="-5" dirty="0">
                <a:latin typeface="Arial"/>
                <a:cs typeface="Arial"/>
              </a:rPr>
              <a:t>the database in  </a:t>
            </a:r>
            <a:r>
              <a:rPr sz="1100" spc="-15" dirty="0">
                <a:latin typeface="Arial"/>
                <a:cs typeface="Arial"/>
              </a:rPr>
              <a:t>ARCHIVELOG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dirty="0">
                <a:latin typeface="Arial"/>
                <a:cs typeface="Arial"/>
              </a:rPr>
              <a:t>described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lesson.</a:t>
            </a:r>
          </a:p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6449758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981201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Place the database in </a:t>
            </a:r>
            <a:r>
              <a:rPr lang="en-US" dirty="0" err="1"/>
              <a:t>archivelog</a:t>
            </a:r>
            <a:r>
              <a:rPr lang="en-US" dirty="0"/>
              <a:t> mode</a:t>
            </a:r>
          </a:p>
          <a:p>
            <a:r>
              <a:rPr lang="en-US" dirty="0"/>
              <a:t>5) $ </a:t>
            </a:r>
            <a:r>
              <a:rPr lang="en-US" dirty="0" err="1"/>
              <a:t>mkdir</a:t>
            </a:r>
            <a:r>
              <a:rPr lang="en-US" dirty="0"/>
              <a:t> /u01/</a:t>
            </a:r>
            <a:r>
              <a:rPr lang="en-US" dirty="0" err="1"/>
              <a:t>fra</a:t>
            </a:r>
            <a:endParaRPr lang="en-US" dirty="0"/>
          </a:p>
          <a:p>
            <a:r>
              <a:rPr lang="en-US" dirty="0"/>
              <a:t>6) </a:t>
            </a:r>
            <a:r>
              <a:rPr lang="en-US" dirty="0" err="1"/>
              <a:t>Sqlplus</a:t>
            </a:r>
            <a:r>
              <a:rPr lang="en-US" dirty="0"/>
              <a:t> / as </a:t>
            </a:r>
            <a:r>
              <a:rPr lang="en-US" dirty="0" err="1"/>
              <a:t>sysdba</a:t>
            </a:r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&gt; alter system set </a:t>
            </a:r>
            <a:r>
              <a:rPr lang="en-US" dirty="0" err="1"/>
              <a:t>db_recovery_file_dest_size</a:t>
            </a:r>
            <a:r>
              <a:rPr lang="en-US" dirty="0"/>
              <a:t>=10g;</a:t>
            </a:r>
          </a:p>
          <a:p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&gt; alter system set </a:t>
            </a:r>
            <a:r>
              <a:rPr lang="en-US" dirty="0" err="1"/>
              <a:t>db_recovery_file_dest</a:t>
            </a:r>
            <a:r>
              <a:rPr lang="en-US" dirty="0"/>
              <a:t>=‘/u01/</a:t>
            </a:r>
            <a:r>
              <a:rPr lang="en-US" dirty="0" err="1"/>
              <a:t>fra</a:t>
            </a:r>
            <a:r>
              <a:rPr lang="en-US" dirty="0"/>
              <a:t>’</a:t>
            </a:r>
          </a:p>
          <a:p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&gt; shutdown immediate</a:t>
            </a:r>
          </a:p>
          <a:p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&gt; startup mount</a:t>
            </a:r>
          </a:p>
          <a:p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&gt; alter database </a:t>
            </a:r>
            <a:r>
              <a:rPr lang="en-US" dirty="0" err="1"/>
              <a:t>archivelog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&gt; alter database open;</a:t>
            </a:r>
          </a:p>
          <a:p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&gt; alter system switch </a:t>
            </a:r>
            <a:r>
              <a:rPr lang="en-US" dirty="0" err="1"/>
              <a:t>logfile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220469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681799"/>
            <a:ext cx="5796280" cy="30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1123">
              <a:lnSpc>
                <a:spcPct val="111600"/>
              </a:lnSpc>
              <a:spcBef>
                <a:spcPts val="9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21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35" dirty="0" smtClean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Verifying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Automatic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Backups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of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the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Control</a:t>
            </a:r>
            <a:r>
              <a:rPr sz="1400" b="1" spc="-18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File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and  </a:t>
            </a:r>
            <a:r>
              <a:rPr sz="1400" b="1" spc="25" dirty="0">
                <a:latin typeface="Arial"/>
                <a:cs typeface="Arial"/>
              </a:rPr>
              <a:t>SPFILE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30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 marR="155567" algn="just">
              <a:lnSpc>
                <a:spcPct val="108100"/>
              </a:lnSpc>
              <a:spcBef>
                <a:spcPts val="65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25" dirty="0">
                <a:latin typeface="Arial"/>
                <a:cs typeface="Arial"/>
              </a:rPr>
              <a:t>Manager </a:t>
            </a:r>
            <a:r>
              <a:rPr sz="1100" spc="-30" dirty="0">
                <a:latin typeface="Arial"/>
                <a:cs typeface="Arial"/>
              </a:rPr>
              <a:t>(RMAN)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configure automatic backups of the 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0" dirty="0">
                <a:latin typeface="Arial"/>
                <a:cs typeface="Arial"/>
              </a:rPr>
              <a:t>file and </a:t>
            </a:r>
            <a:r>
              <a:rPr sz="1100" dirty="0">
                <a:latin typeface="Arial"/>
                <a:cs typeface="Arial"/>
              </a:rPr>
              <a:t>server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(SPFILE)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backup of the database is </a:t>
            </a:r>
            <a:r>
              <a:rPr sz="1100" spc="5" dirty="0">
                <a:latin typeface="Arial"/>
                <a:cs typeface="Arial"/>
              </a:rPr>
              <a:t>made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there is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structural </a:t>
            </a:r>
            <a:r>
              <a:rPr sz="1100" spc="-5" dirty="0">
                <a:latin typeface="Arial"/>
                <a:cs typeface="Arial"/>
              </a:rPr>
              <a:t>change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database.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1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 marR="2045233">
              <a:lnSpc>
                <a:spcPct val="142200"/>
              </a:lnSpc>
              <a:spcBef>
                <a:spcPts val="204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 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completed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practices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Lesson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17.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100" dirty="0">
              <a:latin typeface="Arial"/>
              <a:cs typeface="Arial"/>
            </a:endParaRPr>
          </a:p>
          <a:p>
            <a:pPr marL="12700"/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 Recovery </a:t>
            </a:r>
            <a:r>
              <a:rPr sz="1100" spc="-25" dirty="0">
                <a:latin typeface="Arial"/>
                <a:cs typeface="Arial"/>
              </a:rPr>
              <a:t>Manager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root (target </a:t>
            </a:r>
            <a:r>
              <a:rPr sz="1100" spc="-10" dirty="0">
                <a:latin typeface="Arial"/>
                <a:cs typeface="Arial"/>
              </a:rPr>
              <a:t>database)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52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3732466"/>
            <a:ext cx="5541010" cy="2369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-5" dirty="0">
                <a:latin typeface="Courier New"/>
                <a:cs typeface="Courier New"/>
              </a:rPr>
              <a:t>[oracle@MYDBCS </a:t>
            </a:r>
            <a:r>
              <a:rPr sz="1100" spc="15" dirty="0">
                <a:latin typeface="Courier New"/>
                <a:cs typeface="Courier New"/>
              </a:rPr>
              <a:t>~]$ </a:t>
            </a:r>
            <a:r>
              <a:rPr sz="1100" b="1" spc="10" dirty="0">
                <a:latin typeface="Courier New"/>
                <a:cs typeface="Courier New"/>
              </a:rPr>
              <a:t>rman </a:t>
            </a:r>
            <a:r>
              <a:rPr sz="1100" b="1" spc="-5" dirty="0">
                <a:latin typeface="Courier New"/>
                <a:cs typeface="Courier New"/>
              </a:rPr>
              <a:t>target</a:t>
            </a:r>
            <a:r>
              <a:rPr sz="1100" b="1" spc="-130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71752" marR="246367">
              <a:lnSpc>
                <a:spcPts val="1200"/>
              </a:lnSpc>
            </a:pPr>
            <a:r>
              <a:rPr sz="1100" dirty="0">
                <a:latin typeface="Courier New"/>
                <a:cs typeface="Courier New"/>
              </a:rPr>
              <a:t>Recovery Manager: Release </a:t>
            </a:r>
            <a:r>
              <a:rPr sz="1100" spc="-5" dirty="0">
                <a:latin typeface="Courier New"/>
                <a:cs typeface="Courier New"/>
              </a:rPr>
              <a:t>18.0.0.0.0 </a:t>
            </a:r>
            <a:r>
              <a:rPr sz="1100" spc="15" dirty="0">
                <a:latin typeface="Courier New"/>
                <a:cs typeface="Courier New"/>
              </a:rPr>
              <a:t>- </a:t>
            </a:r>
            <a:r>
              <a:rPr sz="1100" spc="-5" dirty="0">
                <a:latin typeface="Courier New"/>
                <a:cs typeface="Courier New"/>
              </a:rPr>
              <a:t>Production </a:t>
            </a:r>
            <a:r>
              <a:rPr sz="1100" spc="10" dirty="0">
                <a:latin typeface="Courier New"/>
                <a:cs typeface="Courier New"/>
              </a:rPr>
              <a:t>on </a:t>
            </a:r>
            <a:r>
              <a:rPr sz="1100" spc="-15" dirty="0">
                <a:latin typeface="Courier New"/>
                <a:cs typeface="Courier New"/>
              </a:rPr>
              <a:t>Wed Apr </a:t>
            </a:r>
            <a:r>
              <a:rPr sz="1100" spc="15" dirty="0">
                <a:latin typeface="Courier New"/>
                <a:cs typeface="Courier New"/>
              </a:rPr>
              <a:t>4  </a:t>
            </a:r>
            <a:r>
              <a:rPr sz="1100" dirty="0">
                <a:latin typeface="Courier New"/>
                <a:cs typeface="Courier New"/>
              </a:rPr>
              <a:t>20:42:53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2018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35"/>
              </a:spcBef>
            </a:pPr>
            <a:r>
              <a:rPr sz="1100" spc="10" dirty="0">
                <a:latin typeface="Courier New"/>
                <a:cs typeface="Courier New"/>
              </a:rPr>
              <a:t>Version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18.1.0.0.0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22888">
              <a:lnSpc>
                <a:spcPts val="1280"/>
              </a:lnSpc>
              <a:tabLst>
                <a:tab pos="4861317" algn="l"/>
              </a:tabLst>
            </a:pPr>
            <a:r>
              <a:rPr sz="1100" spc="10" dirty="0">
                <a:latin typeface="Courier New"/>
                <a:cs typeface="Courier New"/>
              </a:rPr>
              <a:t>Copyri</a:t>
            </a:r>
            <a:r>
              <a:rPr sz="1100" spc="-65" dirty="0">
                <a:latin typeface="Courier New"/>
                <a:cs typeface="Courier New"/>
              </a:rPr>
              <a:t>g</a:t>
            </a:r>
            <a:r>
              <a:rPr sz="1100" spc="10" dirty="0">
                <a:latin typeface="Courier New"/>
                <a:cs typeface="Courier New"/>
              </a:rPr>
              <a:t>h</a:t>
            </a:r>
            <a:r>
              <a:rPr sz="1100" spc="1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 (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5" dirty="0">
                <a:latin typeface="Courier New"/>
                <a:cs typeface="Courier New"/>
              </a:rPr>
              <a:t>)</a:t>
            </a:r>
            <a:r>
              <a:rPr sz="1100" spc="10" dirty="0">
                <a:latin typeface="Courier New"/>
                <a:cs typeface="Courier New"/>
              </a:rPr>
              <a:t> 198</a:t>
            </a:r>
            <a:r>
              <a:rPr sz="1100" spc="-65" dirty="0">
                <a:latin typeface="Courier New"/>
                <a:cs typeface="Courier New"/>
              </a:rPr>
              <a:t>2</a:t>
            </a:r>
            <a:r>
              <a:rPr sz="1100" spc="15" dirty="0">
                <a:latin typeface="Courier New"/>
                <a:cs typeface="Courier New"/>
              </a:rPr>
              <a:t>,</a:t>
            </a:r>
            <a:r>
              <a:rPr sz="1100" spc="10" dirty="0">
                <a:latin typeface="Courier New"/>
                <a:cs typeface="Courier New"/>
              </a:rPr>
              <a:t> 20</a:t>
            </a:r>
            <a:r>
              <a:rPr sz="1100" spc="-65" dirty="0">
                <a:latin typeface="Courier New"/>
                <a:cs typeface="Courier New"/>
              </a:rPr>
              <a:t>1</a:t>
            </a:r>
            <a:r>
              <a:rPr sz="1100" spc="10" dirty="0">
                <a:latin typeface="Courier New"/>
                <a:cs typeface="Courier New"/>
              </a:rPr>
              <a:t>8</a:t>
            </a:r>
            <a:r>
              <a:rPr sz="1100" spc="15" dirty="0">
                <a:latin typeface="Courier New"/>
                <a:cs typeface="Courier New"/>
              </a:rPr>
              <a:t>,</a:t>
            </a:r>
            <a:r>
              <a:rPr sz="1100" spc="10" dirty="0">
                <a:latin typeface="Courier New"/>
                <a:cs typeface="Courier New"/>
              </a:rPr>
              <a:t> O</a:t>
            </a:r>
            <a:r>
              <a:rPr sz="1100" spc="-6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acl</a:t>
            </a:r>
            <a:r>
              <a:rPr sz="1100" spc="15" dirty="0">
                <a:latin typeface="Courier New"/>
                <a:cs typeface="Courier New"/>
              </a:rPr>
              <a:t>e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and/</a:t>
            </a:r>
            <a:r>
              <a:rPr sz="1100" spc="-65" dirty="0">
                <a:latin typeface="Courier New"/>
                <a:cs typeface="Courier New"/>
              </a:rPr>
              <a:t>o</a:t>
            </a:r>
            <a:r>
              <a:rPr sz="1100" spc="1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 it</a:t>
            </a:r>
            <a:r>
              <a:rPr sz="1100" spc="15" dirty="0">
                <a:latin typeface="Courier New"/>
                <a:cs typeface="Courier New"/>
              </a:rPr>
              <a:t>s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aff</a:t>
            </a:r>
            <a:r>
              <a:rPr sz="1100" spc="-65" dirty="0">
                <a:latin typeface="Courier New"/>
                <a:cs typeface="Courier New"/>
              </a:rPr>
              <a:t>i</a:t>
            </a:r>
            <a:r>
              <a:rPr sz="1100" spc="10" dirty="0">
                <a:latin typeface="Courier New"/>
                <a:cs typeface="Courier New"/>
              </a:rPr>
              <a:t>liate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5" dirty="0">
                <a:latin typeface="Courier New"/>
                <a:cs typeface="Courier New"/>
              </a:rPr>
              <a:t>.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A</a:t>
            </a:r>
            <a:r>
              <a:rPr sz="1100" spc="-65" dirty="0">
                <a:latin typeface="Courier New"/>
                <a:cs typeface="Courier New"/>
              </a:rPr>
              <a:t>l</a:t>
            </a:r>
            <a:r>
              <a:rPr sz="1100" spc="15" dirty="0">
                <a:latin typeface="Courier New"/>
                <a:cs typeface="Courier New"/>
              </a:rPr>
              <a:t>l  </a:t>
            </a:r>
            <a:r>
              <a:rPr sz="1100" spc="10" dirty="0">
                <a:latin typeface="Courier New"/>
                <a:cs typeface="Courier New"/>
              </a:rPr>
              <a:t>rights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reserved.</a:t>
            </a:r>
            <a:endParaRPr sz="1100">
              <a:latin typeface="Courier New"/>
              <a:cs typeface="Courier New"/>
            </a:endParaRPr>
          </a:p>
          <a:p>
            <a:pPr marL="71752" marR="1085796">
              <a:lnSpc>
                <a:spcPts val="3160"/>
              </a:lnSpc>
              <a:spcBef>
                <a:spcPts val="290"/>
              </a:spcBef>
            </a:pPr>
            <a:r>
              <a:rPr sz="1100" dirty="0">
                <a:latin typeface="Courier New"/>
                <a:cs typeface="Courier New"/>
              </a:rPr>
              <a:t>connected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spc="-10" dirty="0">
                <a:latin typeface="Courier New"/>
                <a:cs typeface="Courier New"/>
              </a:rPr>
              <a:t>database: ORCL </a:t>
            </a:r>
            <a:r>
              <a:rPr sz="1100" spc="-5" dirty="0">
                <a:latin typeface="Courier New"/>
                <a:cs typeface="Courier New"/>
              </a:rPr>
              <a:t>(DBID=2299035716)  </a:t>
            </a: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1" y="6012435"/>
            <a:ext cx="5572760" cy="3994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dirty="0">
                <a:latin typeface="Arial"/>
                <a:cs typeface="Arial"/>
              </a:rPr>
              <a:t>Show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30" dirty="0">
                <a:latin typeface="Arial"/>
                <a:cs typeface="Arial"/>
              </a:rPr>
              <a:t>RMAN </a:t>
            </a:r>
            <a:r>
              <a:rPr sz="1100" dirty="0">
                <a:latin typeface="Arial"/>
                <a:cs typeface="Arial"/>
              </a:rPr>
              <a:t>settings. </a:t>
            </a:r>
            <a:r>
              <a:rPr sz="1100" spc="-5" dirty="0">
                <a:latin typeface="Arial"/>
                <a:cs typeface="Arial"/>
              </a:rPr>
              <a:t>Notice the </a:t>
            </a:r>
            <a:r>
              <a:rPr sz="1100" spc="10" dirty="0">
                <a:latin typeface="Courier New"/>
                <a:cs typeface="Courier New"/>
              </a:rPr>
              <a:t>CONFIGURE CONTROLFILE AUTOBACKUP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ON;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185"/>
              </a:spcBef>
            </a:pPr>
            <a:r>
              <a:rPr sz="1100" spc="-5" dirty="0">
                <a:latin typeface="Arial"/>
                <a:cs typeface="Arial"/>
              </a:rPr>
              <a:t>setting.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6487859"/>
            <a:ext cx="5541010" cy="24568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ALL;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 marL="71752" marR="252083" algn="just">
              <a:lnSpc>
                <a:spcPct val="105200"/>
              </a:lnSpc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catalog  </a:t>
            </a:r>
            <a:r>
              <a:rPr sz="1100" spc="10" dirty="0">
                <a:latin typeface="Courier New"/>
                <a:cs typeface="Courier New"/>
              </a:rPr>
              <a:t>RMAN </a:t>
            </a:r>
            <a:r>
              <a:rPr sz="1100" spc="-5" dirty="0">
                <a:latin typeface="Courier New"/>
                <a:cs typeface="Courier New"/>
              </a:rPr>
              <a:t>configuration parameters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10" dirty="0">
                <a:latin typeface="Courier New"/>
                <a:cs typeface="Courier New"/>
              </a:rPr>
              <a:t>with </a:t>
            </a:r>
            <a:r>
              <a:rPr sz="1100" spc="-5" dirty="0">
                <a:latin typeface="Courier New"/>
                <a:cs typeface="Courier New"/>
              </a:rPr>
              <a:t>db_unique_name  </a:t>
            </a:r>
            <a:r>
              <a:rPr sz="1100" spc="10" dirty="0">
                <a:latin typeface="Courier New"/>
                <a:cs typeface="Courier New"/>
              </a:rPr>
              <a:t>ORCL </a:t>
            </a:r>
            <a:r>
              <a:rPr sz="1100" spc="-10" dirty="0">
                <a:latin typeface="Courier New"/>
                <a:cs typeface="Courier New"/>
              </a:rPr>
              <a:t>are:</a:t>
            </a:r>
            <a:endParaRPr sz="1100">
              <a:latin typeface="Courier New"/>
              <a:cs typeface="Courier New"/>
            </a:endParaRPr>
          </a:p>
          <a:p>
            <a:pPr marL="71752" marR="1003886">
              <a:lnSpc>
                <a:spcPts val="1580"/>
              </a:lnSpc>
              <a:spcBef>
                <a:spcPts val="20"/>
              </a:spcBef>
            </a:pP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10" dirty="0">
                <a:latin typeface="Courier New"/>
                <a:cs typeface="Courier New"/>
              </a:rPr>
              <a:t>RETENTION </a:t>
            </a:r>
            <a:r>
              <a:rPr sz="1100" spc="-5" dirty="0">
                <a:latin typeface="Courier New"/>
                <a:cs typeface="Courier New"/>
              </a:rPr>
              <a:t>POLICY </a:t>
            </a:r>
            <a:r>
              <a:rPr sz="1100" spc="-25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REDUNDANCY </a:t>
            </a:r>
            <a:r>
              <a:rPr sz="1100" spc="10" dirty="0">
                <a:latin typeface="Courier New"/>
                <a:cs typeface="Courier New"/>
              </a:rPr>
              <a:t>1; </a:t>
            </a:r>
            <a:r>
              <a:rPr sz="1100" spc="15" dirty="0">
                <a:latin typeface="Courier New"/>
                <a:cs typeface="Courier New"/>
              </a:rPr>
              <a:t># </a:t>
            </a:r>
            <a:r>
              <a:rPr sz="1100" spc="-5" dirty="0">
                <a:latin typeface="Courier New"/>
                <a:cs typeface="Courier New"/>
              </a:rPr>
              <a:t>default  </a:t>
            </a:r>
            <a:r>
              <a:rPr sz="1100" dirty="0">
                <a:latin typeface="Courier New"/>
                <a:cs typeface="Courier New"/>
              </a:rPr>
              <a:t>CONFIGURE BACKUP </a:t>
            </a:r>
            <a:r>
              <a:rPr sz="1100" spc="-10" dirty="0">
                <a:latin typeface="Courier New"/>
                <a:cs typeface="Courier New"/>
              </a:rPr>
              <a:t>OPTIMIZATION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ON;</a:t>
            </a:r>
            <a:endParaRPr sz="1100">
              <a:latin typeface="Courier New"/>
              <a:cs typeface="Courier New"/>
            </a:endParaRPr>
          </a:p>
          <a:p>
            <a:pPr marL="71752" marR="1422965">
              <a:lnSpc>
                <a:spcPts val="1500"/>
              </a:lnSpc>
              <a:spcBef>
                <a:spcPts val="55"/>
              </a:spcBef>
            </a:pPr>
            <a:r>
              <a:rPr sz="1100" dirty="0">
                <a:latin typeface="Courier New"/>
                <a:cs typeface="Courier New"/>
              </a:rPr>
              <a:t>CONFIGURE DEFAULT </a:t>
            </a:r>
            <a:r>
              <a:rPr sz="1100" spc="-5" dirty="0">
                <a:latin typeface="Courier New"/>
                <a:cs typeface="Courier New"/>
              </a:rPr>
              <a:t>DEVICE </a:t>
            </a:r>
            <a:r>
              <a:rPr sz="1100" spc="-10" dirty="0">
                <a:latin typeface="Courier New"/>
                <a:cs typeface="Courier New"/>
              </a:rPr>
              <a:t>TYPE </a:t>
            </a:r>
            <a:r>
              <a:rPr sz="1100" spc="10" dirty="0">
                <a:latin typeface="Courier New"/>
                <a:cs typeface="Courier New"/>
              </a:rPr>
              <a:t>TO DISK; </a:t>
            </a:r>
            <a:r>
              <a:rPr sz="1100" spc="15" dirty="0">
                <a:latin typeface="Courier New"/>
                <a:cs typeface="Courier New"/>
              </a:rPr>
              <a:t># </a:t>
            </a:r>
            <a:r>
              <a:rPr sz="1100" spc="-5" dirty="0">
                <a:latin typeface="Courier New"/>
                <a:cs typeface="Courier New"/>
              </a:rPr>
              <a:t>default  </a:t>
            </a: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5" dirty="0">
                <a:latin typeface="Courier New"/>
                <a:cs typeface="Courier New"/>
              </a:rPr>
              <a:t>CONTROLFILE AUTOBACKUP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ON;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5" dirty="0">
                <a:latin typeface="Courier New"/>
                <a:cs typeface="Courier New"/>
              </a:rPr>
              <a:t>CONTROLFILE AUTOBACKUP FORMAT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spc="-5" dirty="0">
                <a:latin typeface="Courier New"/>
                <a:cs typeface="Courier New"/>
              </a:rPr>
              <a:t>DEVICE </a:t>
            </a:r>
            <a:r>
              <a:rPr sz="1100" spc="-10" dirty="0">
                <a:latin typeface="Courier New"/>
                <a:cs typeface="Courier New"/>
              </a:rPr>
              <a:t>TYPE DISK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  <a:p>
            <a:pPr marL="71752" algn="just">
              <a:lnSpc>
                <a:spcPts val="1300"/>
              </a:lnSpc>
            </a:pPr>
            <a:r>
              <a:rPr sz="1100" spc="10" dirty="0">
                <a:latin typeface="Courier New"/>
                <a:cs typeface="Courier New"/>
              </a:rPr>
              <a:t>'%F'; </a:t>
            </a:r>
            <a:r>
              <a:rPr sz="1100" spc="15" dirty="0">
                <a:latin typeface="Courier New"/>
                <a:cs typeface="Courier New"/>
              </a:rPr>
              <a:t>#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default</a:t>
            </a:r>
            <a:endParaRPr sz="1100">
              <a:latin typeface="Courier New"/>
              <a:cs typeface="Courier New"/>
            </a:endParaRPr>
          </a:p>
          <a:p>
            <a:pPr marL="71752" algn="just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5" dirty="0">
                <a:latin typeface="Courier New"/>
                <a:cs typeface="Courier New"/>
              </a:rPr>
              <a:t>DEVICE </a:t>
            </a:r>
            <a:r>
              <a:rPr sz="1100" spc="-10" dirty="0">
                <a:latin typeface="Courier New"/>
                <a:cs typeface="Courier New"/>
              </a:rPr>
              <a:t>TYPE DISK </a:t>
            </a:r>
            <a:r>
              <a:rPr sz="1100" spc="-5" dirty="0">
                <a:latin typeface="Courier New"/>
                <a:cs typeface="Courier New"/>
              </a:rPr>
              <a:t>PARALLELISM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TYPE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  <a:p>
            <a:pPr marL="71752" algn="just">
              <a:spcBef>
                <a:spcPts val="30"/>
              </a:spcBef>
            </a:pPr>
            <a:r>
              <a:rPr sz="1100" dirty="0">
                <a:latin typeface="Courier New"/>
                <a:cs typeface="Courier New"/>
              </a:rPr>
              <a:t>BACKUPSET; </a:t>
            </a:r>
            <a:r>
              <a:rPr sz="1100" spc="15" dirty="0">
                <a:latin typeface="Courier New"/>
                <a:cs typeface="Courier New"/>
              </a:rPr>
              <a:t>#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default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7" y="457200"/>
            <a:ext cx="5541010" cy="29965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50"/>
              </a:lnSpc>
            </a:pPr>
            <a:r>
              <a:rPr sz="1100" dirty="0">
                <a:latin typeface="Courier New"/>
                <a:cs typeface="Courier New"/>
              </a:rPr>
              <a:t>CONFIGURE DATAFILE </a:t>
            </a:r>
            <a:r>
              <a:rPr sz="1100" spc="-5" dirty="0">
                <a:latin typeface="Courier New"/>
                <a:cs typeface="Courier New"/>
              </a:rPr>
              <a:t>BACKUP COPIES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spc="-5" dirty="0">
                <a:latin typeface="Courier New"/>
                <a:cs typeface="Courier New"/>
              </a:rPr>
              <a:t>DEVICE </a:t>
            </a:r>
            <a:r>
              <a:rPr sz="1100" spc="10" dirty="0">
                <a:latin typeface="Courier New"/>
                <a:cs typeface="Courier New"/>
              </a:rPr>
              <a:t>TYPE DISK TO 1;</a:t>
            </a:r>
            <a:r>
              <a:rPr sz="1100" spc="-36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#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10" dirty="0">
                <a:latin typeface="Courier New"/>
                <a:cs typeface="Courier New"/>
              </a:rPr>
              <a:t>default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5" dirty="0">
                <a:latin typeface="Courier New"/>
                <a:cs typeface="Courier New"/>
              </a:rPr>
              <a:t>ARCHIVELOG BACKUP COPIES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spc="-5" dirty="0">
                <a:latin typeface="Courier New"/>
                <a:cs typeface="Courier New"/>
              </a:rPr>
              <a:t>DEVICE </a:t>
            </a:r>
            <a:r>
              <a:rPr sz="1100" spc="-10" dirty="0">
                <a:latin typeface="Courier New"/>
                <a:cs typeface="Courier New"/>
              </a:rPr>
              <a:t>TYPE DISK </a:t>
            </a:r>
            <a:r>
              <a:rPr sz="1100" spc="10" dirty="0">
                <a:latin typeface="Courier New"/>
                <a:cs typeface="Courier New"/>
              </a:rPr>
              <a:t>TO 1;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#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10" dirty="0">
                <a:latin typeface="Courier New"/>
                <a:cs typeface="Courier New"/>
              </a:rPr>
              <a:t>default</a:t>
            </a:r>
            <a:endParaRPr sz="1100" dirty="0">
              <a:latin typeface="Courier New"/>
              <a:cs typeface="Courier New"/>
            </a:endParaRPr>
          </a:p>
          <a:p>
            <a:pPr marL="71752" marR="1259777">
              <a:lnSpc>
                <a:spcPct val="116599"/>
              </a:lnSpc>
              <a:spcBef>
                <a:spcPts val="40"/>
              </a:spcBef>
            </a:pP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5" dirty="0">
                <a:latin typeface="Courier New"/>
                <a:cs typeface="Courier New"/>
              </a:rPr>
              <a:t>MAXSETSIZE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UNLIMITED; </a:t>
            </a:r>
            <a:r>
              <a:rPr sz="1100" spc="15" dirty="0">
                <a:latin typeface="Courier New"/>
                <a:cs typeface="Courier New"/>
              </a:rPr>
              <a:t># </a:t>
            </a:r>
            <a:r>
              <a:rPr sz="1100" spc="-15" dirty="0">
                <a:latin typeface="Courier New"/>
                <a:cs typeface="Courier New"/>
              </a:rPr>
              <a:t>default  </a:t>
            </a: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5" dirty="0">
                <a:latin typeface="Courier New"/>
                <a:cs typeface="Courier New"/>
              </a:rPr>
              <a:t>ENCRYPTION </a:t>
            </a:r>
            <a:r>
              <a:rPr sz="1100" spc="-15" dirty="0">
                <a:latin typeface="Courier New"/>
                <a:cs typeface="Courier New"/>
              </a:rPr>
              <a:t>FOR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10" dirty="0">
                <a:latin typeface="Courier New"/>
                <a:cs typeface="Courier New"/>
              </a:rPr>
              <a:t>OFF; </a:t>
            </a:r>
            <a:r>
              <a:rPr sz="1100" spc="15" dirty="0">
                <a:latin typeface="Courier New"/>
                <a:cs typeface="Courier New"/>
              </a:rPr>
              <a:t># </a:t>
            </a:r>
            <a:r>
              <a:rPr sz="1100" spc="-5" dirty="0">
                <a:latin typeface="Courier New"/>
                <a:cs typeface="Courier New"/>
              </a:rPr>
              <a:t>default  </a:t>
            </a: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5" dirty="0">
                <a:latin typeface="Courier New"/>
                <a:cs typeface="Courier New"/>
              </a:rPr>
              <a:t>ENCRYPTION </a:t>
            </a:r>
            <a:r>
              <a:rPr sz="1100" spc="-10" dirty="0">
                <a:latin typeface="Courier New"/>
                <a:cs typeface="Courier New"/>
              </a:rPr>
              <a:t>ALGORITHM 'AES128'; </a:t>
            </a:r>
            <a:r>
              <a:rPr sz="1100" spc="15" dirty="0">
                <a:latin typeface="Courier New"/>
                <a:cs typeface="Courier New"/>
              </a:rPr>
              <a:t>#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default</a:t>
            </a:r>
            <a:endParaRPr sz="1100" dirty="0">
              <a:latin typeface="Courier New"/>
              <a:cs typeface="Courier New"/>
            </a:endParaRPr>
          </a:p>
          <a:p>
            <a:pPr marL="71752" marR="166362">
              <a:lnSpc>
                <a:spcPts val="1200"/>
              </a:lnSpc>
              <a:spcBef>
                <a:spcPts val="395"/>
              </a:spcBef>
            </a:pP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5" dirty="0">
                <a:latin typeface="Courier New"/>
                <a:cs typeface="Courier New"/>
              </a:rPr>
              <a:t>COMPRESSION </a:t>
            </a:r>
            <a:r>
              <a:rPr sz="1100" spc="-10" dirty="0">
                <a:latin typeface="Courier New"/>
                <a:cs typeface="Courier New"/>
              </a:rPr>
              <a:t>ALGORITHM </a:t>
            </a:r>
            <a:r>
              <a:rPr sz="1100" spc="-15" dirty="0">
                <a:latin typeface="Courier New"/>
                <a:cs typeface="Courier New"/>
              </a:rPr>
              <a:t>'BASIC' </a:t>
            </a:r>
            <a:r>
              <a:rPr sz="1100" spc="10" dirty="0">
                <a:latin typeface="Courier New"/>
                <a:cs typeface="Courier New"/>
              </a:rPr>
              <a:t>AS OF </a:t>
            </a:r>
            <a:r>
              <a:rPr sz="1100" dirty="0">
                <a:latin typeface="Courier New"/>
                <a:cs typeface="Courier New"/>
              </a:rPr>
              <a:t>RELEASE 'DEFAULT'  OPTIMIZE </a:t>
            </a:r>
            <a:r>
              <a:rPr sz="1100" spc="10" dirty="0">
                <a:latin typeface="Courier New"/>
                <a:cs typeface="Courier New"/>
              </a:rPr>
              <a:t>FOR LOAD TRUE </a:t>
            </a:r>
            <a:r>
              <a:rPr sz="1100" spc="15" dirty="0">
                <a:latin typeface="Courier New"/>
                <a:cs typeface="Courier New"/>
              </a:rPr>
              <a:t>; #</a:t>
            </a:r>
            <a:r>
              <a:rPr sz="1100" spc="-22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default</a:t>
            </a:r>
            <a:endParaRPr sz="1100" dirty="0">
              <a:latin typeface="Courier New"/>
              <a:cs typeface="Courier New"/>
            </a:endParaRPr>
          </a:p>
          <a:p>
            <a:pPr marL="71752" marR="841968">
              <a:lnSpc>
                <a:spcPct val="116700"/>
              </a:lnSpc>
              <a:spcBef>
                <a:spcPts val="15"/>
              </a:spcBef>
            </a:pP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10" dirty="0">
                <a:latin typeface="Courier New"/>
                <a:cs typeface="Courier New"/>
              </a:rPr>
              <a:t>RMAN </a:t>
            </a:r>
            <a:r>
              <a:rPr sz="1100" spc="-5" dirty="0">
                <a:latin typeface="Courier New"/>
                <a:cs typeface="Courier New"/>
              </a:rPr>
              <a:t>OUTPUT </a:t>
            </a:r>
            <a:r>
              <a:rPr sz="1100" spc="-25" dirty="0">
                <a:latin typeface="Courier New"/>
                <a:cs typeface="Courier New"/>
              </a:rPr>
              <a:t>TO </a:t>
            </a:r>
            <a:r>
              <a:rPr sz="1100" spc="-10" dirty="0">
                <a:latin typeface="Courier New"/>
                <a:cs typeface="Courier New"/>
              </a:rPr>
              <a:t>KEEP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spc="15" dirty="0">
                <a:latin typeface="Courier New"/>
                <a:cs typeface="Courier New"/>
              </a:rPr>
              <a:t>7 </a:t>
            </a:r>
            <a:r>
              <a:rPr sz="1100" spc="-5" dirty="0">
                <a:latin typeface="Courier New"/>
                <a:cs typeface="Courier New"/>
              </a:rPr>
              <a:t>DAYS; </a:t>
            </a:r>
            <a:r>
              <a:rPr sz="1100" spc="15" dirty="0">
                <a:latin typeface="Courier New"/>
                <a:cs typeface="Courier New"/>
              </a:rPr>
              <a:t># </a:t>
            </a:r>
            <a:r>
              <a:rPr sz="1100" spc="-5" dirty="0">
                <a:latin typeface="Courier New"/>
                <a:cs typeface="Courier New"/>
              </a:rPr>
              <a:t>default  </a:t>
            </a: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5" dirty="0">
                <a:latin typeface="Courier New"/>
                <a:cs typeface="Courier New"/>
              </a:rPr>
              <a:t>ARCHIVELOG </a:t>
            </a:r>
            <a:r>
              <a:rPr sz="1100" spc="-10" dirty="0">
                <a:latin typeface="Courier New"/>
                <a:cs typeface="Courier New"/>
              </a:rPr>
              <a:t>DELETION </a:t>
            </a:r>
            <a:r>
              <a:rPr sz="1100" spc="-5" dirty="0">
                <a:latin typeface="Courier New"/>
                <a:cs typeface="Courier New"/>
              </a:rPr>
              <a:t>POLICY </a:t>
            </a:r>
            <a:r>
              <a:rPr sz="1100" spc="-25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NONE; </a:t>
            </a:r>
            <a:r>
              <a:rPr sz="1100" spc="15" dirty="0">
                <a:latin typeface="Courier New"/>
                <a:cs typeface="Courier New"/>
              </a:rPr>
              <a:t># </a:t>
            </a:r>
            <a:r>
              <a:rPr sz="1100" dirty="0">
                <a:latin typeface="Courier New"/>
                <a:cs typeface="Courier New"/>
              </a:rPr>
              <a:t>default  CONFIGURE SNAPSHOT </a:t>
            </a:r>
            <a:r>
              <a:rPr sz="1100" spc="-5" dirty="0">
                <a:latin typeface="Courier New"/>
                <a:cs typeface="Courier New"/>
              </a:rPr>
              <a:t>CONTROLFILE </a:t>
            </a:r>
            <a:r>
              <a:rPr sz="1100" spc="-10" dirty="0">
                <a:latin typeface="Courier New"/>
                <a:cs typeface="Courier New"/>
              </a:rPr>
              <a:t>NAME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TO</a:t>
            </a:r>
            <a:endParaRPr sz="1100" dirty="0">
              <a:latin typeface="Courier New"/>
              <a:cs typeface="Courier New"/>
            </a:endParaRPr>
          </a:p>
          <a:p>
            <a:pPr marL="71752" marR="245098">
              <a:lnSpc>
                <a:spcPts val="1200"/>
              </a:lnSpc>
              <a:spcBef>
                <a:spcPts val="95"/>
              </a:spcBef>
            </a:pPr>
            <a:r>
              <a:rPr sz="1100" spc="-5" dirty="0">
                <a:latin typeface="Courier New"/>
                <a:cs typeface="Courier New"/>
              </a:rPr>
              <a:t>'/u01/app/oracle/product/18.0.0/dbhome_1/dbs/snapcf_ORCL.f'; </a:t>
            </a:r>
            <a:r>
              <a:rPr sz="1100" spc="15" dirty="0">
                <a:latin typeface="Courier New"/>
                <a:cs typeface="Courier New"/>
              </a:rPr>
              <a:t>#  </a:t>
            </a:r>
            <a:r>
              <a:rPr sz="1100" spc="10" dirty="0">
                <a:latin typeface="Courier New"/>
                <a:cs typeface="Courier New"/>
              </a:rPr>
              <a:t>default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50" dirty="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71" y="3695574"/>
            <a:ext cx="5889625" cy="1667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288911" indent="-276846">
              <a:lnSpc>
                <a:spcPct val="108200"/>
              </a:lnSpc>
              <a:spcBef>
                <a:spcPts val="95"/>
              </a:spcBef>
              <a:buAutoNum type="arabicPeriod" startAt="3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10" dirty="0">
                <a:latin typeface="Arial"/>
                <a:cs typeface="Arial"/>
              </a:rPr>
              <a:t>configuration, </a:t>
            </a:r>
            <a:r>
              <a:rPr sz="1100" spc="-5" dirty="0">
                <a:latin typeface="Arial"/>
                <a:cs typeface="Arial"/>
              </a:rPr>
              <a:t>does </a:t>
            </a:r>
            <a:r>
              <a:rPr sz="1100" spc="-30" dirty="0">
                <a:latin typeface="Arial"/>
                <a:cs typeface="Arial"/>
              </a:rPr>
              <a:t>RMAN </a:t>
            </a:r>
            <a:r>
              <a:rPr sz="1100" spc="-5" dirty="0">
                <a:latin typeface="Arial"/>
                <a:cs typeface="Arial"/>
              </a:rPr>
              <a:t>automatically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the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0" dirty="0">
                <a:latin typeface="Arial"/>
                <a:cs typeface="Arial"/>
              </a:rPr>
              <a:t>file and  </a:t>
            </a:r>
            <a:r>
              <a:rPr sz="1100" dirty="0">
                <a:latin typeface="Arial"/>
                <a:cs typeface="Arial"/>
              </a:rPr>
              <a:t>server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(SPFILE)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10" dirty="0">
                <a:latin typeface="Arial"/>
                <a:cs typeface="Arial"/>
              </a:rPr>
              <a:t>every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spc="10" dirty="0">
                <a:latin typeface="Arial"/>
                <a:cs typeface="Arial"/>
              </a:rPr>
              <a:t>structural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change?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480"/>
              </a:spcBef>
            </a:pPr>
            <a:r>
              <a:rPr sz="1100" spc="-5" dirty="0">
                <a:latin typeface="Arial"/>
                <a:cs typeface="Arial"/>
              </a:rPr>
              <a:t>Answer: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Yes,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because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CONTROLFILE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AUTOBACKUP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attribute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set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ON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8911" marR="200015" indent="-276846">
              <a:lnSpc>
                <a:spcPct val="113799"/>
              </a:lnSpc>
              <a:spcBef>
                <a:spcPts val="300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10" dirty="0">
                <a:latin typeface="Arial"/>
                <a:cs typeface="Arial"/>
              </a:rPr>
              <a:t>Will a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-10" dirty="0">
                <a:latin typeface="Arial"/>
                <a:cs typeface="Arial"/>
              </a:rPr>
              <a:t>operation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only one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multiplexed 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files?</a:t>
            </a:r>
            <a:endParaRPr sz="1100">
              <a:latin typeface="Arial"/>
              <a:cs typeface="Arial"/>
            </a:endParaRPr>
          </a:p>
          <a:p>
            <a:pPr marL="288911" marR="5080">
              <a:lnSpc>
                <a:spcPct val="113599"/>
              </a:lnSpc>
              <a:spcBef>
                <a:spcPts val="225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4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spc="-10" dirty="0">
                <a:latin typeface="Arial"/>
                <a:cs typeface="Arial"/>
              </a:rPr>
              <a:t>only one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multiplexed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identical.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09"/>
              </a:spcBef>
              <a:buAutoNum type="arabicPeriod" startAt="5"/>
              <a:tabLst>
                <a:tab pos="288911" algn="l"/>
                <a:tab pos="289545" algn="l"/>
              </a:tabLst>
            </a:pPr>
            <a:r>
              <a:rPr sz="1100" spc="-10" dirty="0">
                <a:latin typeface="Arial"/>
                <a:cs typeface="Arial"/>
              </a:rPr>
              <a:t>Exit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RMAN.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5420044"/>
            <a:ext cx="5541010" cy="7771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71752" marR="3270722">
              <a:lnSpc>
                <a:spcPct val="125000"/>
              </a:lnSpc>
            </a:pPr>
            <a:r>
              <a:rPr sz="1100" dirty="0">
                <a:latin typeface="Courier New"/>
                <a:cs typeface="Courier New"/>
              </a:rPr>
              <a:t>Recovery Manager </a:t>
            </a:r>
            <a:r>
              <a:rPr sz="1100" spc="-10" dirty="0">
                <a:latin typeface="Courier New"/>
                <a:cs typeface="Courier New"/>
              </a:rPr>
              <a:t>complete.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9820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11898"/>
            <a:ext cx="5892800" cy="34559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22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Creating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Whole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Database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Backup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0900"/>
              </a:lnSpc>
              <a:spcBef>
                <a:spcPts val="620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25" dirty="0">
                <a:latin typeface="Arial"/>
                <a:cs typeface="Arial"/>
              </a:rPr>
              <a:t>Manager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10" dirty="0">
                <a:latin typeface="Arial"/>
                <a:cs typeface="Arial"/>
              </a:rPr>
              <a:t>entire database, including </a:t>
            </a:r>
            <a:r>
              <a:rPr sz="1100" spc="-5" dirty="0">
                <a:latin typeface="Arial"/>
                <a:cs typeface="Arial"/>
              </a:rPr>
              <a:t>the  archived 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files, the </a:t>
            </a:r>
            <a:r>
              <a:rPr sz="1100" spc="-10" dirty="0">
                <a:latin typeface="Arial"/>
                <a:cs typeface="Arial"/>
              </a:rPr>
              <a:t>SPFILE, and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5" dirty="0">
                <a:latin typeface="Arial"/>
                <a:cs typeface="Arial"/>
              </a:rPr>
              <a:t>files. The backup should be the </a:t>
            </a:r>
            <a:r>
              <a:rPr sz="1100" spc="5" dirty="0">
                <a:latin typeface="Arial"/>
                <a:cs typeface="Arial"/>
              </a:rPr>
              <a:t>base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an  </a:t>
            </a:r>
            <a:r>
              <a:rPr sz="1100" dirty="0">
                <a:latin typeface="Arial"/>
                <a:cs typeface="Arial"/>
              </a:rPr>
              <a:t>incremental </a:t>
            </a:r>
            <a:r>
              <a:rPr sz="1100" spc="-5" dirty="0">
                <a:latin typeface="Arial"/>
                <a:cs typeface="Arial"/>
              </a:rPr>
              <a:t>backup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strategy.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10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 marR="2142383">
              <a:lnSpc>
                <a:spcPct val="142300"/>
              </a:lnSpc>
              <a:spcBef>
                <a:spcPts val="200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 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completed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following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practices:</a:t>
            </a:r>
            <a:endParaRPr sz="1100" dirty="0">
              <a:latin typeface="Arial"/>
              <a:cs typeface="Arial"/>
            </a:endParaRPr>
          </a:p>
          <a:p>
            <a:pPr marL="565757" indent="-276846">
              <a:spcBef>
                <a:spcPts val="484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Arial"/>
                <a:cs typeface="Arial"/>
              </a:rPr>
              <a:t>Practice </a:t>
            </a:r>
            <a:r>
              <a:rPr sz="1100" spc="-5" dirty="0">
                <a:latin typeface="Arial"/>
                <a:cs typeface="Arial"/>
              </a:rPr>
              <a:t>17-2 Configure the </a:t>
            </a:r>
            <a:r>
              <a:rPr sz="1100" spc="10" dirty="0">
                <a:latin typeface="Arial"/>
                <a:cs typeface="Arial"/>
              </a:rPr>
              <a:t>Size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5" dirty="0">
                <a:latin typeface="Arial"/>
                <a:cs typeface="Arial"/>
              </a:rPr>
              <a:t>Fast </a:t>
            </a:r>
            <a:r>
              <a:rPr sz="1100" dirty="0">
                <a:latin typeface="Arial"/>
                <a:cs typeface="Arial"/>
              </a:rPr>
              <a:t>Recovery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Area</a:t>
            </a:r>
            <a:endParaRPr sz="1100" dirty="0">
              <a:latin typeface="Arial"/>
              <a:cs typeface="Arial"/>
            </a:endParaRPr>
          </a:p>
          <a:p>
            <a:pPr marL="565757" indent="-276846">
              <a:spcBef>
                <a:spcPts val="55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Arial"/>
                <a:cs typeface="Arial"/>
              </a:rPr>
              <a:t>Practice </a:t>
            </a:r>
            <a:r>
              <a:rPr sz="1100" spc="-5" dirty="0">
                <a:latin typeface="Arial"/>
                <a:cs typeface="Arial"/>
              </a:rPr>
              <a:t>18-2 </a:t>
            </a:r>
            <a:r>
              <a:rPr sz="1100" spc="-20" dirty="0">
                <a:latin typeface="Arial"/>
                <a:cs typeface="Arial"/>
              </a:rPr>
              <a:t>Verifying </a:t>
            </a:r>
            <a:r>
              <a:rPr sz="1100" spc="-10" dirty="0">
                <a:latin typeface="Arial"/>
                <a:cs typeface="Arial"/>
              </a:rPr>
              <a:t>Automatic </a:t>
            </a:r>
            <a:r>
              <a:rPr sz="1100" dirty="0">
                <a:latin typeface="Arial"/>
                <a:cs typeface="Arial"/>
              </a:rPr>
              <a:t>Backups </a:t>
            </a:r>
            <a:r>
              <a:rPr sz="1100" spc="-5" dirty="0">
                <a:latin typeface="Arial"/>
                <a:cs typeface="Arial"/>
              </a:rPr>
              <a:t>of the Control </a:t>
            </a:r>
            <a:r>
              <a:rPr sz="1100" spc="-10" dirty="0">
                <a:latin typeface="Arial"/>
                <a:cs typeface="Arial"/>
              </a:rPr>
              <a:t>File and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SPFILE</a:t>
            </a:r>
            <a:endParaRPr sz="1100" dirty="0">
              <a:latin typeface="Arial"/>
              <a:cs typeface="Arial"/>
            </a:endParaRPr>
          </a:p>
          <a:p>
            <a:pPr marL="565757" indent="-276846">
              <a:spcBef>
                <a:spcPts val="48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Arial"/>
                <a:cs typeface="Arial"/>
              </a:rPr>
              <a:t>Practice </a:t>
            </a:r>
            <a:r>
              <a:rPr sz="1100" spc="-10" dirty="0">
                <a:latin typeface="Arial"/>
                <a:cs typeface="Arial"/>
              </a:rPr>
              <a:t>18-5: </a:t>
            </a:r>
            <a:r>
              <a:rPr sz="1100" spc="-5" dirty="0">
                <a:latin typeface="Arial"/>
                <a:cs typeface="Arial"/>
              </a:rPr>
              <a:t>Checking Storage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Availability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150" dirty="0">
              <a:latin typeface="Arial"/>
              <a:cs typeface="Arial"/>
            </a:endParaRPr>
          </a:p>
          <a:p>
            <a:pPr marL="12700"/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25" dirty="0">
                <a:latin typeface="Arial"/>
                <a:cs typeface="Arial"/>
              </a:rPr>
              <a:t>Manager </a:t>
            </a:r>
            <a:r>
              <a:rPr sz="1100" spc="-30" dirty="0">
                <a:latin typeface="Arial"/>
                <a:cs typeface="Arial"/>
              </a:rPr>
              <a:t>(RMAN)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10" dirty="0">
                <a:latin typeface="Arial"/>
                <a:cs typeface="Arial"/>
              </a:rPr>
              <a:t>root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4190047"/>
            <a:ext cx="5541010" cy="2369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0" dirty="0">
                <a:latin typeface="Courier New"/>
                <a:cs typeface="Courier New"/>
              </a:rPr>
              <a:t>rman </a:t>
            </a:r>
            <a:r>
              <a:rPr sz="1100" b="1" spc="-5" dirty="0">
                <a:latin typeface="Courier New"/>
                <a:cs typeface="Courier New"/>
              </a:rPr>
              <a:t>target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71752" marR="247638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Recovery Manager: Release </a:t>
            </a:r>
            <a:r>
              <a:rPr sz="1100" spc="-5" dirty="0">
                <a:latin typeface="Courier New"/>
                <a:cs typeface="Courier New"/>
              </a:rPr>
              <a:t>18.0.0.0.0 </a:t>
            </a:r>
            <a:r>
              <a:rPr sz="1100" spc="15" dirty="0">
                <a:latin typeface="Courier New"/>
                <a:cs typeface="Courier New"/>
              </a:rPr>
              <a:t>- </a:t>
            </a:r>
            <a:r>
              <a:rPr sz="1100" spc="-5" dirty="0">
                <a:latin typeface="Courier New"/>
                <a:cs typeface="Courier New"/>
              </a:rPr>
              <a:t>Production </a:t>
            </a:r>
            <a:r>
              <a:rPr sz="1100" spc="10" dirty="0">
                <a:latin typeface="Courier New"/>
                <a:cs typeface="Courier New"/>
              </a:rPr>
              <a:t>on </a:t>
            </a:r>
            <a:r>
              <a:rPr sz="1100" spc="-15" dirty="0">
                <a:latin typeface="Courier New"/>
                <a:cs typeface="Courier New"/>
              </a:rPr>
              <a:t>Thu Apr </a:t>
            </a:r>
            <a:r>
              <a:rPr sz="1100" spc="15" dirty="0">
                <a:latin typeface="Courier New"/>
                <a:cs typeface="Courier New"/>
              </a:rPr>
              <a:t>5  </a:t>
            </a:r>
            <a:r>
              <a:rPr sz="1100" dirty="0">
                <a:latin typeface="Courier New"/>
                <a:cs typeface="Courier New"/>
              </a:rPr>
              <a:t>13:43:04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2018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19"/>
              </a:spcBef>
            </a:pPr>
            <a:r>
              <a:rPr sz="1100" spc="10" dirty="0">
                <a:latin typeface="Courier New"/>
                <a:cs typeface="Courier New"/>
              </a:rPr>
              <a:t>Version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18.1.0.0.0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650">
              <a:latin typeface="Courier New"/>
              <a:cs typeface="Courier New"/>
            </a:endParaRPr>
          </a:p>
          <a:p>
            <a:pPr marL="71752" marR="422888">
              <a:lnSpc>
                <a:spcPts val="1200"/>
              </a:lnSpc>
              <a:tabLst>
                <a:tab pos="4861317" algn="l"/>
              </a:tabLst>
            </a:pPr>
            <a:r>
              <a:rPr sz="1100" spc="10" dirty="0">
                <a:latin typeface="Courier New"/>
                <a:cs typeface="Courier New"/>
              </a:rPr>
              <a:t>Copyri</a:t>
            </a:r>
            <a:r>
              <a:rPr sz="1100" spc="-65" dirty="0">
                <a:latin typeface="Courier New"/>
                <a:cs typeface="Courier New"/>
              </a:rPr>
              <a:t>g</a:t>
            </a:r>
            <a:r>
              <a:rPr sz="1100" spc="10" dirty="0">
                <a:latin typeface="Courier New"/>
                <a:cs typeface="Courier New"/>
              </a:rPr>
              <a:t>h</a:t>
            </a:r>
            <a:r>
              <a:rPr sz="1100" spc="1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 (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5" dirty="0">
                <a:latin typeface="Courier New"/>
                <a:cs typeface="Courier New"/>
              </a:rPr>
              <a:t>)</a:t>
            </a:r>
            <a:r>
              <a:rPr sz="1100" spc="10" dirty="0">
                <a:latin typeface="Courier New"/>
                <a:cs typeface="Courier New"/>
              </a:rPr>
              <a:t> 198</a:t>
            </a:r>
            <a:r>
              <a:rPr sz="1100" spc="-65" dirty="0">
                <a:latin typeface="Courier New"/>
                <a:cs typeface="Courier New"/>
              </a:rPr>
              <a:t>2</a:t>
            </a:r>
            <a:r>
              <a:rPr sz="1100" spc="15" dirty="0">
                <a:latin typeface="Courier New"/>
                <a:cs typeface="Courier New"/>
              </a:rPr>
              <a:t>,</a:t>
            </a:r>
            <a:r>
              <a:rPr sz="1100" spc="10" dirty="0">
                <a:latin typeface="Courier New"/>
                <a:cs typeface="Courier New"/>
              </a:rPr>
              <a:t> 20</a:t>
            </a:r>
            <a:r>
              <a:rPr sz="1100" spc="-65" dirty="0">
                <a:latin typeface="Courier New"/>
                <a:cs typeface="Courier New"/>
              </a:rPr>
              <a:t>1</a:t>
            </a:r>
            <a:r>
              <a:rPr sz="1100" spc="10" dirty="0">
                <a:latin typeface="Courier New"/>
                <a:cs typeface="Courier New"/>
              </a:rPr>
              <a:t>8</a:t>
            </a:r>
            <a:r>
              <a:rPr sz="1100" spc="15" dirty="0">
                <a:latin typeface="Courier New"/>
                <a:cs typeface="Courier New"/>
              </a:rPr>
              <a:t>,</a:t>
            </a:r>
            <a:r>
              <a:rPr sz="1100" spc="10" dirty="0">
                <a:latin typeface="Courier New"/>
                <a:cs typeface="Courier New"/>
              </a:rPr>
              <a:t> O</a:t>
            </a:r>
            <a:r>
              <a:rPr sz="1100" spc="-6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acl</a:t>
            </a:r>
            <a:r>
              <a:rPr sz="1100" spc="15" dirty="0">
                <a:latin typeface="Courier New"/>
                <a:cs typeface="Courier New"/>
              </a:rPr>
              <a:t>e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and/</a:t>
            </a:r>
            <a:r>
              <a:rPr sz="1100" spc="-65" dirty="0">
                <a:latin typeface="Courier New"/>
                <a:cs typeface="Courier New"/>
              </a:rPr>
              <a:t>o</a:t>
            </a:r>
            <a:r>
              <a:rPr sz="1100" spc="1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 it</a:t>
            </a:r>
            <a:r>
              <a:rPr sz="1100" spc="15" dirty="0">
                <a:latin typeface="Courier New"/>
                <a:cs typeface="Courier New"/>
              </a:rPr>
              <a:t>s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aff</a:t>
            </a:r>
            <a:r>
              <a:rPr sz="1100" spc="-65" dirty="0">
                <a:latin typeface="Courier New"/>
                <a:cs typeface="Courier New"/>
              </a:rPr>
              <a:t>i</a:t>
            </a:r>
            <a:r>
              <a:rPr sz="1100" spc="10" dirty="0">
                <a:latin typeface="Courier New"/>
                <a:cs typeface="Courier New"/>
              </a:rPr>
              <a:t>liate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5" dirty="0">
                <a:latin typeface="Courier New"/>
                <a:cs typeface="Courier New"/>
              </a:rPr>
              <a:t>.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A</a:t>
            </a:r>
            <a:r>
              <a:rPr sz="1100" spc="-65" dirty="0">
                <a:latin typeface="Courier New"/>
                <a:cs typeface="Courier New"/>
              </a:rPr>
              <a:t>l</a:t>
            </a:r>
            <a:r>
              <a:rPr sz="1100" spc="15" dirty="0">
                <a:latin typeface="Courier New"/>
                <a:cs typeface="Courier New"/>
              </a:rPr>
              <a:t>l  </a:t>
            </a:r>
            <a:r>
              <a:rPr sz="1100" spc="10" dirty="0">
                <a:latin typeface="Courier New"/>
                <a:cs typeface="Courier New"/>
              </a:rPr>
              <a:t>rights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reserved.</a:t>
            </a:r>
            <a:endParaRPr sz="1100">
              <a:latin typeface="Courier New"/>
              <a:cs typeface="Courier New"/>
            </a:endParaRPr>
          </a:p>
          <a:p>
            <a:pPr marL="71752" marR="1085796">
              <a:lnSpc>
                <a:spcPts val="3150"/>
              </a:lnSpc>
              <a:spcBef>
                <a:spcPts val="395"/>
              </a:spcBef>
            </a:pPr>
            <a:r>
              <a:rPr sz="1100" dirty="0">
                <a:latin typeface="Courier New"/>
                <a:cs typeface="Courier New"/>
              </a:rPr>
              <a:t>connected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spc="-10" dirty="0">
                <a:latin typeface="Courier New"/>
                <a:cs typeface="Courier New"/>
              </a:rPr>
              <a:t>database: ORCL </a:t>
            </a:r>
            <a:r>
              <a:rPr sz="1100" spc="-5" dirty="0">
                <a:latin typeface="Courier New"/>
                <a:cs typeface="Courier New"/>
              </a:rPr>
              <a:t>(DBID=2299035716)  </a:t>
            </a: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1700" y="6931090"/>
            <a:ext cx="5541010" cy="572135"/>
          </a:xfrm>
          <a:custGeom>
            <a:avLst/>
            <a:gdLst/>
            <a:ahLst/>
            <a:cxnLst/>
            <a:rect l="l" t="t" r="r" b="b"/>
            <a:pathLst>
              <a:path w="5541009" h="572134">
                <a:moveTo>
                  <a:pt x="5541010" y="0"/>
                </a:moveTo>
                <a:lnTo>
                  <a:pt x="5531485" y="0"/>
                </a:lnTo>
                <a:lnTo>
                  <a:pt x="0" y="0"/>
                </a:lnTo>
                <a:lnTo>
                  <a:pt x="0" y="9842"/>
                </a:lnTo>
                <a:lnTo>
                  <a:pt x="5531485" y="9842"/>
                </a:lnTo>
                <a:lnTo>
                  <a:pt x="5531485" y="572071"/>
                </a:lnTo>
                <a:lnTo>
                  <a:pt x="5541010" y="572071"/>
                </a:lnTo>
                <a:lnTo>
                  <a:pt x="5541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969" y="6470650"/>
            <a:ext cx="5880735" cy="12407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171441" indent="-276846">
              <a:lnSpc>
                <a:spcPct val="113599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structure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terms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20" dirty="0">
                <a:latin typeface="Arial"/>
                <a:cs typeface="Arial"/>
              </a:rPr>
              <a:t>PDBs, </a:t>
            </a:r>
            <a:r>
              <a:rPr sz="1100" dirty="0">
                <a:latin typeface="Arial"/>
                <a:cs typeface="Arial"/>
              </a:rPr>
              <a:t>tablespaces, </a:t>
            </a:r>
            <a:r>
              <a:rPr sz="1100" spc="-10" dirty="0">
                <a:latin typeface="Arial"/>
                <a:cs typeface="Arial"/>
              </a:rPr>
              <a:t>and 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(permanent 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temporary). </a:t>
            </a:r>
            <a:r>
              <a:rPr sz="1100" spc="-25" dirty="0">
                <a:latin typeface="Arial"/>
                <a:cs typeface="Arial"/>
              </a:rPr>
              <a:t>Your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dirty="0">
                <a:latin typeface="Arial"/>
                <a:cs typeface="Arial"/>
              </a:rPr>
              <a:t>numbers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differ </a:t>
            </a:r>
            <a:r>
              <a:rPr sz="1100" dirty="0">
                <a:latin typeface="Arial"/>
                <a:cs typeface="Arial"/>
              </a:rPr>
              <a:t>from those </a:t>
            </a:r>
            <a:r>
              <a:rPr sz="1100" spc="10" dirty="0">
                <a:latin typeface="Arial"/>
                <a:cs typeface="Arial"/>
              </a:rPr>
              <a:t>shown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below.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REPORT</a:t>
            </a:r>
            <a:r>
              <a:rPr sz="1100" b="1" spc="-6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schema;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565757" marR="5080">
              <a:lnSpc>
                <a:spcPct val="11390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catalog  </a:t>
            </a:r>
            <a:r>
              <a:rPr sz="1100" spc="10" dirty="0">
                <a:latin typeface="Courier New"/>
                <a:cs typeface="Courier New"/>
              </a:rPr>
              <a:t>Report of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schema </a:t>
            </a:r>
            <a:r>
              <a:rPr sz="1100" spc="-15" dirty="0">
                <a:latin typeface="Courier New"/>
                <a:cs typeface="Courier New"/>
              </a:rPr>
              <a:t>for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10" dirty="0">
                <a:latin typeface="Courier New"/>
                <a:cs typeface="Courier New"/>
              </a:rPr>
              <a:t>with </a:t>
            </a:r>
            <a:r>
              <a:rPr sz="1100" spc="-5" dirty="0">
                <a:latin typeface="Courier New"/>
                <a:cs typeface="Courier New"/>
              </a:rPr>
              <a:t>db_unique_name</a:t>
            </a:r>
            <a:r>
              <a:rPr sz="1100" spc="-229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3185" y="7503225"/>
            <a:ext cx="9525" cy="1382395"/>
          </a:xfrm>
          <a:custGeom>
            <a:avLst/>
            <a:gdLst/>
            <a:ahLst/>
            <a:cxnLst/>
            <a:rect l="l" t="t" r="r" b="b"/>
            <a:pathLst>
              <a:path w="9525" h="1382395">
                <a:moveTo>
                  <a:pt x="9525" y="791527"/>
                </a:moveTo>
                <a:lnTo>
                  <a:pt x="0" y="791527"/>
                </a:lnTo>
                <a:lnTo>
                  <a:pt x="0" y="981964"/>
                </a:lnTo>
                <a:lnTo>
                  <a:pt x="0" y="1182306"/>
                </a:lnTo>
                <a:lnTo>
                  <a:pt x="0" y="1382331"/>
                </a:lnTo>
                <a:lnTo>
                  <a:pt x="9525" y="1382331"/>
                </a:lnTo>
                <a:lnTo>
                  <a:pt x="9525" y="1182306"/>
                </a:lnTo>
                <a:lnTo>
                  <a:pt x="9525" y="982027"/>
                </a:lnTo>
                <a:lnTo>
                  <a:pt x="9525" y="791527"/>
                </a:lnTo>
                <a:close/>
              </a:path>
              <a:path w="9525" h="1382395">
                <a:moveTo>
                  <a:pt x="9525" y="0"/>
                </a:moveTo>
                <a:lnTo>
                  <a:pt x="0" y="0"/>
                </a:lnTo>
                <a:lnTo>
                  <a:pt x="0" y="200342"/>
                </a:lnTo>
                <a:lnTo>
                  <a:pt x="0" y="400304"/>
                </a:lnTo>
                <a:lnTo>
                  <a:pt x="0" y="591058"/>
                </a:lnTo>
                <a:lnTo>
                  <a:pt x="0" y="791400"/>
                </a:lnTo>
                <a:lnTo>
                  <a:pt x="9525" y="791400"/>
                </a:lnTo>
                <a:lnTo>
                  <a:pt x="9525" y="200342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11611" y="8291577"/>
            <a:ext cx="17748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RB segs </a:t>
            </a:r>
            <a:r>
              <a:rPr sz="1100" dirty="0">
                <a:latin typeface="Courier New"/>
                <a:cs typeface="Courier New"/>
              </a:rPr>
              <a:t>Datafile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8755" y="859754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7760" y="8597542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66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1125" y="8597542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223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15409" y="8597542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0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2921" y="8597542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>
                <a:moveTo>
                  <a:pt x="0" y="0"/>
                </a:moveTo>
                <a:lnTo>
                  <a:pt x="177150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68756" y="7881620"/>
            <a:ext cx="2289175" cy="101502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spcBef>
                <a:spcPts val="275"/>
              </a:spcBef>
            </a:pPr>
            <a:r>
              <a:rPr sz="1100" spc="10" dirty="0">
                <a:latin typeface="Courier New"/>
                <a:cs typeface="Courier New"/>
              </a:rPr>
              <a:t>List of </a:t>
            </a:r>
            <a:r>
              <a:rPr sz="1100" dirty="0">
                <a:latin typeface="Courier New"/>
                <a:cs typeface="Courier New"/>
              </a:rPr>
              <a:t>Permanent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Datafiles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===========================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File </a:t>
            </a:r>
            <a:r>
              <a:rPr sz="1100" spc="-10" dirty="0">
                <a:latin typeface="Courier New"/>
                <a:cs typeface="Courier New"/>
              </a:rPr>
              <a:t>Size(MB)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Tablespace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>
              <a:spcBef>
                <a:spcPts val="5"/>
              </a:spcBef>
              <a:tabLst>
                <a:tab pos="427969" algn="l"/>
                <a:tab pos="1181676" algn="l"/>
              </a:tabLst>
            </a:pPr>
            <a:r>
              <a:rPr sz="1100" spc="15" dirty="0">
                <a:latin typeface="Courier New"/>
                <a:cs typeface="Courier New"/>
              </a:rPr>
              <a:t>1	</a:t>
            </a:r>
            <a:r>
              <a:rPr sz="1100" spc="-15" dirty="0">
                <a:latin typeface="Courier New"/>
                <a:cs typeface="Courier New"/>
              </a:rPr>
              <a:t>870	</a:t>
            </a:r>
            <a:r>
              <a:rPr sz="1100" spc="-5" dirty="0">
                <a:latin typeface="Courier New"/>
                <a:cs typeface="Courier New"/>
              </a:rPr>
              <a:t>SYSTEM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13032" y="8682355"/>
            <a:ext cx="2698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YES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8755" y="8854122"/>
            <a:ext cx="34639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/u02/app/oracle/oradata/ORCL/system01.dbf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92176" y="6931090"/>
            <a:ext cx="5550535" cy="2136140"/>
          </a:xfrm>
          <a:custGeom>
            <a:avLst/>
            <a:gdLst/>
            <a:ahLst/>
            <a:cxnLst/>
            <a:rect l="l" t="t" r="r" b="b"/>
            <a:pathLst>
              <a:path w="5550534" h="2136140">
                <a:moveTo>
                  <a:pt x="5550535" y="1954466"/>
                </a:moveTo>
                <a:lnTo>
                  <a:pt x="5541010" y="1954466"/>
                </a:lnTo>
                <a:lnTo>
                  <a:pt x="5541010" y="2126234"/>
                </a:lnTo>
                <a:lnTo>
                  <a:pt x="9525" y="2126234"/>
                </a:lnTo>
                <a:lnTo>
                  <a:pt x="9525" y="0"/>
                </a:lnTo>
                <a:lnTo>
                  <a:pt x="0" y="0"/>
                </a:lnTo>
                <a:lnTo>
                  <a:pt x="0" y="2135759"/>
                </a:lnTo>
                <a:lnTo>
                  <a:pt x="9525" y="2135759"/>
                </a:lnTo>
                <a:lnTo>
                  <a:pt x="5541010" y="2135759"/>
                </a:lnTo>
                <a:lnTo>
                  <a:pt x="5550535" y="2135759"/>
                </a:lnTo>
                <a:lnTo>
                  <a:pt x="5550535" y="1954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56055" y="721741"/>
            <a:ext cx="7874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40669" algn="l"/>
              </a:tabLst>
            </a:pPr>
            <a:r>
              <a:rPr sz="1100" spc="15" dirty="0">
                <a:latin typeface="Courier New"/>
                <a:cs typeface="Courier New"/>
              </a:rPr>
              <a:t>3	</a:t>
            </a:r>
            <a:r>
              <a:rPr sz="1100" spc="10" dirty="0">
                <a:latin typeface="Courier New"/>
                <a:cs typeface="Courier New"/>
              </a:rPr>
              <a:t>1</a:t>
            </a:r>
            <a:r>
              <a:rPr sz="1100" spc="-65" dirty="0">
                <a:latin typeface="Courier New"/>
                <a:cs typeface="Courier New"/>
              </a:rPr>
              <a:t>4</a:t>
            </a:r>
            <a:r>
              <a:rPr sz="1100" spc="10" dirty="0">
                <a:latin typeface="Courier New"/>
                <a:cs typeface="Courier New"/>
              </a:rPr>
              <a:t>80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7017" y="721741"/>
            <a:ext cx="19589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774100" algn="l"/>
              </a:tabLst>
            </a:pP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65" dirty="0">
                <a:latin typeface="Courier New"/>
                <a:cs typeface="Courier New"/>
              </a:rPr>
              <a:t>A</a:t>
            </a:r>
            <a:r>
              <a:rPr sz="1100" spc="10" dirty="0">
                <a:latin typeface="Courier New"/>
                <a:cs typeface="Courier New"/>
              </a:rPr>
              <a:t>U</a:t>
            </a:r>
            <a:r>
              <a:rPr sz="1100" spc="15" dirty="0">
                <a:latin typeface="Courier New"/>
                <a:cs typeface="Courier New"/>
              </a:rPr>
              <a:t>X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01699" y="729297"/>
            <a:ext cx="5541010" cy="8037195"/>
            <a:chOff x="1401699" y="729297"/>
            <a:chExt cx="5541010" cy="8037195"/>
          </a:xfrm>
        </p:grpSpPr>
        <p:sp>
          <p:nvSpPr>
            <p:cNvPr id="9" name="object 9"/>
            <p:cNvSpPr/>
            <p:nvPr/>
          </p:nvSpPr>
          <p:spPr>
            <a:xfrm>
              <a:off x="1401699" y="734059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37946" y="734059"/>
              <a:ext cx="0" cy="8027670"/>
            </a:xfrm>
            <a:custGeom>
              <a:avLst/>
              <a:gdLst/>
              <a:ahLst/>
              <a:cxnLst/>
              <a:rect l="l" t="t" r="r" b="b"/>
              <a:pathLst>
                <a:path h="8027670">
                  <a:moveTo>
                    <a:pt x="0" y="0"/>
                  </a:moveTo>
                  <a:lnTo>
                    <a:pt x="0" y="802767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8755" y="6585862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7761" y="6585862"/>
              <a:ext cx="666750" cy="0"/>
            </a:xfrm>
            <a:custGeom>
              <a:avLst/>
              <a:gdLst/>
              <a:ahLst/>
              <a:cxnLst/>
              <a:rect l="l" t="t" r="r" b="b"/>
              <a:pathLst>
                <a:path w="666750">
                  <a:moveTo>
                    <a:pt x="0" y="0"/>
                  </a:moveTo>
                  <a:lnTo>
                    <a:pt x="666668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1125" y="6585862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223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5409" y="6585862"/>
              <a:ext cx="923925" cy="0"/>
            </a:xfrm>
            <a:custGeom>
              <a:avLst/>
              <a:gdLst/>
              <a:ahLst/>
              <a:cxnLst/>
              <a:rect l="l" t="t" r="r" b="b"/>
              <a:pathLst>
                <a:path w="923925">
                  <a:moveTo>
                    <a:pt x="0" y="0"/>
                  </a:moveTo>
                  <a:lnTo>
                    <a:pt x="923829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26328" y="6585862"/>
              <a:ext cx="1428750" cy="0"/>
            </a:xfrm>
            <a:custGeom>
              <a:avLst/>
              <a:gdLst/>
              <a:ahLst/>
              <a:cxnLst/>
              <a:rect l="l" t="t" r="r" b="b"/>
              <a:pathLst>
                <a:path w="1428750">
                  <a:moveTo>
                    <a:pt x="0" y="0"/>
                  </a:moveTo>
                  <a:lnTo>
                    <a:pt x="1428607" y="0"/>
                  </a:lnTo>
                </a:path>
              </a:pathLst>
            </a:custGeom>
            <a:ln w="842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56055" y="874141"/>
            <a:ext cx="34766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/u02/app/oracle/oradata/ORCL/sysaux01.dbf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6055" y="1074419"/>
            <a:ext cx="18827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40669" algn="l"/>
                <a:tab pos="1193105" algn="l"/>
              </a:tabLst>
            </a:pPr>
            <a:r>
              <a:rPr sz="1100" spc="15" dirty="0">
                <a:latin typeface="Courier New"/>
                <a:cs typeface="Courier New"/>
              </a:rPr>
              <a:t>4	</a:t>
            </a:r>
            <a:r>
              <a:rPr sz="1100" spc="10" dirty="0">
                <a:latin typeface="Courier New"/>
                <a:cs typeface="Courier New"/>
              </a:rPr>
              <a:t>60	</a:t>
            </a:r>
            <a:r>
              <a:rPr sz="1100" dirty="0">
                <a:latin typeface="Courier New"/>
                <a:cs typeface="Courier New"/>
              </a:rPr>
              <a:t>UNDOTBS1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8924" y="1074419"/>
            <a:ext cx="2825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YES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6057" y="1197991"/>
            <a:ext cx="4229735" cy="461280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spcBef>
                <a:spcPts val="35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/u02/app/oracle/oradata/ORCL/undotbs01.dbf</a:t>
            </a:r>
            <a:endParaRPr sz="1100">
              <a:latin typeface="Courier New"/>
              <a:cs typeface="Courier New"/>
            </a:endParaRPr>
          </a:p>
          <a:p>
            <a:pPr marL="440669" indent="-428604">
              <a:lnSpc>
                <a:spcPts val="1300"/>
              </a:lnSpc>
              <a:spcBef>
                <a:spcPts val="259"/>
              </a:spcBef>
              <a:buAutoNum type="arabicPlain" startAt="5"/>
              <a:tabLst>
                <a:tab pos="440669" algn="l"/>
                <a:tab pos="441303" algn="l"/>
                <a:tab pos="1194376" algn="l"/>
                <a:tab pos="2956412" algn="l"/>
              </a:tabLst>
            </a:pPr>
            <a:r>
              <a:rPr sz="1100" spc="-15" dirty="0">
                <a:latin typeface="Courier New"/>
                <a:cs typeface="Courier New"/>
              </a:rPr>
              <a:t>340	</a:t>
            </a:r>
            <a:r>
              <a:rPr sz="1100" spc="-5" dirty="0">
                <a:latin typeface="Courier New"/>
                <a:cs typeface="Courier New"/>
              </a:rPr>
              <a:t>PDB$SEED:SYSTEM	</a:t>
            </a:r>
            <a:r>
              <a:rPr sz="1100" spc="10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/u02/app/oracle/oradata/ORCL/pdbseed/system01.dbf</a:t>
            </a:r>
            <a:endParaRPr sz="1100">
              <a:latin typeface="Courier New"/>
              <a:cs typeface="Courier New"/>
            </a:endParaRPr>
          </a:p>
          <a:p>
            <a:pPr marL="440669" indent="-428604">
              <a:lnSpc>
                <a:spcPts val="1300"/>
              </a:lnSpc>
              <a:spcBef>
                <a:spcPts val="180"/>
              </a:spcBef>
              <a:buAutoNum type="arabicPlain" startAt="6"/>
              <a:tabLst>
                <a:tab pos="440669" algn="l"/>
                <a:tab pos="441303" algn="l"/>
                <a:tab pos="1193105" algn="l"/>
                <a:tab pos="2955143" algn="l"/>
              </a:tabLst>
            </a:pPr>
            <a:r>
              <a:rPr sz="1100" spc="-15" dirty="0">
                <a:latin typeface="Courier New"/>
                <a:cs typeface="Courier New"/>
              </a:rPr>
              <a:t>620	</a:t>
            </a:r>
            <a:r>
              <a:rPr sz="1100" spc="-5" dirty="0">
                <a:latin typeface="Courier New"/>
                <a:cs typeface="Courier New"/>
              </a:rPr>
              <a:t>PDB$SEED:SYSAUX	</a:t>
            </a:r>
            <a:r>
              <a:rPr sz="1100" spc="10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/u02/app/oracle/oradata/ORCL/pdbseed/sysaux01.dbf</a:t>
            </a:r>
            <a:endParaRPr sz="1100">
              <a:latin typeface="Courier New"/>
              <a:cs typeface="Courier New"/>
            </a:endParaRPr>
          </a:p>
          <a:p>
            <a:pPr marL="440669" indent="-428604">
              <a:lnSpc>
                <a:spcPts val="1300"/>
              </a:lnSpc>
              <a:spcBef>
                <a:spcPts val="185"/>
              </a:spcBef>
              <a:buAutoNum type="arabicPlain" startAt="7"/>
              <a:tabLst>
                <a:tab pos="440669" algn="l"/>
                <a:tab pos="441303" algn="l"/>
                <a:tab pos="1193105" algn="l"/>
                <a:tab pos="2955143" algn="l"/>
              </a:tabLst>
            </a:pPr>
            <a:r>
              <a:rPr sz="1100" spc="15" dirty="0">
                <a:latin typeface="Courier New"/>
                <a:cs typeface="Courier New"/>
              </a:rPr>
              <a:t>5	</a:t>
            </a:r>
            <a:r>
              <a:rPr sz="1100" spc="-5" dirty="0">
                <a:latin typeface="Courier New"/>
                <a:cs typeface="Courier New"/>
              </a:rPr>
              <a:t>USERS	</a:t>
            </a:r>
            <a:r>
              <a:rPr sz="1100" spc="10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/u02/app/oracle/oradata/ORCL/users01.dbf</a:t>
            </a:r>
            <a:endParaRPr sz="1100">
              <a:latin typeface="Courier New"/>
              <a:cs typeface="Courier New"/>
            </a:endParaRPr>
          </a:p>
          <a:p>
            <a:pPr marL="440669" indent="-428604">
              <a:lnSpc>
                <a:spcPts val="1260"/>
              </a:lnSpc>
              <a:spcBef>
                <a:spcPts val="254"/>
              </a:spcBef>
              <a:buAutoNum type="arabicPlain" startAt="8"/>
              <a:tabLst>
                <a:tab pos="440669" algn="l"/>
                <a:tab pos="441303" algn="l"/>
                <a:tab pos="1193105" algn="l"/>
                <a:tab pos="2955143" algn="l"/>
              </a:tabLst>
            </a:pPr>
            <a:r>
              <a:rPr sz="1100" spc="-15" dirty="0">
                <a:latin typeface="Courier New"/>
                <a:cs typeface="Courier New"/>
              </a:rPr>
              <a:t>200	</a:t>
            </a:r>
            <a:r>
              <a:rPr sz="1100" spc="-5" dirty="0">
                <a:latin typeface="Courier New"/>
                <a:cs typeface="Courier New"/>
              </a:rPr>
              <a:t>PDB$SEED:UNDOTBS1	</a:t>
            </a:r>
            <a:r>
              <a:rPr sz="1100" spc="10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/u02/app/oracle/oradata/ORCL/pdbseed/undotbs01.dbf</a:t>
            </a:r>
            <a:endParaRPr sz="1100">
              <a:latin typeface="Courier New"/>
              <a:cs typeface="Courier New"/>
            </a:endParaRPr>
          </a:p>
          <a:p>
            <a:pPr marL="440669" indent="-428604">
              <a:lnSpc>
                <a:spcPts val="1260"/>
              </a:lnSpc>
              <a:spcBef>
                <a:spcPts val="259"/>
              </a:spcBef>
              <a:buAutoNum type="arabicPlain" startAt="12"/>
              <a:tabLst>
                <a:tab pos="440669" algn="l"/>
                <a:tab pos="441303" algn="l"/>
                <a:tab pos="1194376" algn="l"/>
                <a:tab pos="2709410" algn="l"/>
              </a:tabLst>
            </a:pPr>
            <a:r>
              <a:rPr sz="1100" spc="-15" dirty="0">
                <a:latin typeface="Courier New"/>
                <a:cs typeface="Courier New"/>
              </a:rPr>
              <a:t>350	</a:t>
            </a:r>
            <a:r>
              <a:rPr sz="1100" spc="-5" dirty="0">
                <a:latin typeface="Courier New"/>
                <a:cs typeface="Courier New"/>
              </a:rPr>
              <a:t>PDB1:SYSTEM	</a:t>
            </a:r>
            <a:r>
              <a:rPr sz="1100" spc="-15" dirty="0">
                <a:latin typeface="Courier New"/>
                <a:cs typeface="Courier New"/>
              </a:rPr>
              <a:t>YES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/u02/app/oracle/oradata/ORCL/PDB1/system01.dbf</a:t>
            </a:r>
            <a:endParaRPr sz="1100">
              <a:latin typeface="Courier New"/>
              <a:cs typeface="Courier New"/>
            </a:endParaRPr>
          </a:p>
          <a:p>
            <a:pPr marL="440669" indent="-428604">
              <a:lnSpc>
                <a:spcPts val="1300"/>
              </a:lnSpc>
              <a:spcBef>
                <a:spcPts val="254"/>
              </a:spcBef>
              <a:buAutoNum type="arabicPlain" startAt="13"/>
              <a:tabLst>
                <a:tab pos="440669" algn="l"/>
                <a:tab pos="441303" algn="l"/>
                <a:tab pos="1194376" algn="l"/>
                <a:tab pos="2709410" algn="l"/>
              </a:tabLst>
            </a:pPr>
            <a:r>
              <a:rPr sz="1100" spc="-15" dirty="0">
                <a:latin typeface="Courier New"/>
                <a:cs typeface="Courier New"/>
              </a:rPr>
              <a:t>790	</a:t>
            </a:r>
            <a:r>
              <a:rPr sz="1100" spc="-5" dirty="0">
                <a:latin typeface="Courier New"/>
                <a:cs typeface="Courier New"/>
              </a:rPr>
              <a:t>PDB1:SYSAUX	</a:t>
            </a:r>
            <a:r>
              <a:rPr sz="1100" spc="-25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/u02/app/oracle/oradata/ORCL/PDB1/sysaux01.dbf</a:t>
            </a:r>
            <a:endParaRPr sz="1100">
              <a:latin typeface="Courier New"/>
              <a:cs typeface="Courier New"/>
            </a:endParaRPr>
          </a:p>
          <a:p>
            <a:pPr marL="440669" indent="-428604">
              <a:lnSpc>
                <a:spcPts val="1300"/>
              </a:lnSpc>
              <a:spcBef>
                <a:spcPts val="185"/>
              </a:spcBef>
              <a:buAutoNum type="arabicPlain" startAt="14"/>
              <a:tabLst>
                <a:tab pos="440669" algn="l"/>
                <a:tab pos="441303" algn="l"/>
                <a:tab pos="1194376" algn="l"/>
                <a:tab pos="2708775" algn="l"/>
              </a:tabLst>
            </a:pPr>
            <a:r>
              <a:rPr sz="1100" spc="-15" dirty="0">
                <a:latin typeface="Courier New"/>
                <a:cs typeface="Courier New"/>
              </a:rPr>
              <a:t>200	</a:t>
            </a:r>
            <a:r>
              <a:rPr sz="1100" spc="-5" dirty="0">
                <a:latin typeface="Courier New"/>
                <a:cs typeface="Courier New"/>
              </a:rPr>
              <a:t>PDB1:UNDOTBS1	</a:t>
            </a:r>
            <a:r>
              <a:rPr sz="1100" spc="-15" dirty="0">
                <a:latin typeface="Courier New"/>
                <a:cs typeface="Courier New"/>
              </a:rPr>
              <a:t>YES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/u02/app/oracle/oradata/ORCL/PDB1/undotbs01.dbf</a:t>
            </a:r>
            <a:endParaRPr sz="1100">
              <a:latin typeface="Courier New"/>
              <a:cs typeface="Courier New"/>
            </a:endParaRPr>
          </a:p>
          <a:p>
            <a:pPr marL="440669" indent="-428604">
              <a:lnSpc>
                <a:spcPts val="1260"/>
              </a:lnSpc>
              <a:spcBef>
                <a:spcPts val="254"/>
              </a:spcBef>
              <a:buAutoNum type="arabicPlain" startAt="15"/>
              <a:tabLst>
                <a:tab pos="440669" algn="l"/>
                <a:tab pos="441303" algn="l"/>
                <a:tab pos="1194376" algn="l"/>
                <a:tab pos="2709410" algn="l"/>
              </a:tabLst>
            </a:pPr>
            <a:r>
              <a:rPr sz="1100" spc="10" dirty="0">
                <a:latin typeface="Courier New"/>
                <a:cs typeface="Courier New"/>
              </a:rPr>
              <a:t>50	</a:t>
            </a:r>
            <a:r>
              <a:rPr sz="1100" spc="-5" dirty="0">
                <a:latin typeface="Courier New"/>
                <a:cs typeface="Courier New"/>
              </a:rPr>
              <a:t>PDB1:USERS	</a:t>
            </a:r>
            <a:r>
              <a:rPr sz="1100" spc="-25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/u02/app/oracle/oradata/ORCL/PDB1/PDB1_users01.dbf</a:t>
            </a:r>
            <a:endParaRPr sz="1100">
              <a:latin typeface="Courier New"/>
              <a:cs typeface="Courier New"/>
            </a:endParaRPr>
          </a:p>
          <a:p>
            <a:pPr marL="440669" indent="-428604">
              <a:lnSpc>
                <a:spcPts val="1260"/>
              </a:lnSpc>
              <a:spcBef>
                <a:spcPts val="260"/>
              </a:spcBef>
              <a:buAutoNum type="arabicPlain" startAt="19"/>
              <a:tabLst>
                <a:tab pos="440669" algn="l"/>
                <a:tab pos="441303" algn="l"/>
                <a:tab pos="1194376" algn="l"/>
                <a:tab pos="2709410" algn="l"/>
              </a:tabLst>
            </a:pPr>
            <a:r>
              <a:rPr sz="1100" spc="-15" dirty="0">
                <a:latin typeface="Courier New"/>
                <a:cs typeface="Courier New"/>
              </a:rPr>
              <a:t>350	</a:t>
            </a:r>
            <a:r>
              <a:rPr sz="1100" spc="-5" dirty="0">
                <a:latin typeface="Courier New"/>
                <a:cs typeface="Courier New"/>
              </a:rPr>
              <a:t>PDB2:SYSTEM	</a:t>
            </a:r>
            <a:r>
              <a:rPr sz="1100" spc="-15" dirty="0">
                <a:latin typeface="Courier New"/>
                <a:cs typeface="Courier New"/>
              </a:rPr>
              <a:t>YES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/u02/app/oracle/oradata/ORCL/PDB2/system01.dbf</a:t>
            </a:r>
            <a:endParaRPr sz="1100">
              <a:latin typeface="Courier New"/>
              <a:cs typeface="Courier New"/>
            </a:endParaRPr>
          </a:p>
          <a:p>
            <a:pPr marL="440669" indent="-428604">
              <a:lnSpc>
                <a:spcPts val="1300"/>
              </a:lnSpc>
              <a:spcBef>
                <a:spcPts val="254"/>
              </a:spcBef>
              <a:buAutoNum type="arabicPlain" startAt="20"/>
              <a:tabLst>
                <a:tab pos="440669" algn="l"/>
                <a:tab pos="441303" algn="l"/>
                <a:tab pos="1194376" algn="l"/>
                <a:tab pos="2709410" algn="l"/>
              </a:tabLst>
            </a:pPr>
            <a:r>
              <a:rPr sz="1100" spc="-15" dirty="0">
                <a:latin typeface="Courier New"/>
                <a:cs typeface="Courier New"/>
              </a:rPr>
              <a:t>670	</a:t>
            </a:r>
            <a:r>
              <a:rPr sz="1100" spc="-5" dirty="0">
                <a:latin typeface="Courier New"/>
                <a:cs typeface="Courier New"/>
              </a:rPr>
              <a:t>PDB2:SYSAUX	</a:t>
            </a:r>
            <a:r>
              <a:rPr sz="1100" spc="-25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/u02/app/oracle/oradata/ORCL/PDB2/sysaux01.dbf</a:t>
            </a:r>
            <a:endParaRPr sz="1100">
              <a:latin typeface="Courier New"/>
              <a:cs typeface="Courier New"/>
            </a:endParaRPr>
          </a:p>
          <a:p>
            <a:pPr marL="440669" indent="-428604">
              <a:lnSpc>
                <a:spcPts val="1300"/>
              </a:lnSpc>
              <a:spcBef>
                <a:spcPts val="180"/>
              </a:spcBef>
              <a:buAutoNum type="arabicPlain" startAt="21"/>
              <a:tabLst>
                <a:tab pos="440669" algn="l"/>
                <a:tab pos="441303" algn="l"/>
                <a:tab pos="1194376" algn="l"/>
                <a:tab pos="2708775" algn="l"/>
              </a:tabLst>
            </a:pPr>
            <a:r>
              <a:rPr sz="1100" spc="-15" dirty="0">
                <a:latin typeface="Courier New"/>
                <a:cs typeface="Courier New"/>
              </a:rPr>
              <a:t>200	</a:t>
            </a:r>
            <a:r>
              <a:rPr sz="1100" spc="-5" dirty="0">
                <a:latin typeface="Courier New"/>
                <a:cs typeface="Courier New"/>
              </a:rPr>
              <a:t>PDB2:UNDOTBS1	</a:t>
            </a:r>
            <a:r>
              <a:rPr sz="1100" spc="-15" dirty="0">
                <a:latin typeface="Courier New"/>
                <a:cs typeface="Courier New"/>
              </a:rPr>
              <a:t>YES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/u02/app/oracle/oradata/ORCL/PDB2/undotbs01.dbf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80"/>
              </a:spcBef>
              <a:tabLst>
                <a:tab pos="440669" algn="l"/>
                <a:tab pos="1194376" algn="l"/>
                <a:tab pos="2709410" algn="l"/>
              </a:tabLst>
            </a:pPr>
            <a:r>
              <a:rPr sz="1100" spc="10" dirty="0">
                <a:latin typeface="Courier New"/>
                <a:cs typeface="Courier New"/>
              </a:rPr>
              <a:t>38	</a:t>
            </a:r>
            <a:r>
              <a:rPr sz="1100" spc="15" dirty="0">
                <a:latin typeface="Courier New"/>
                <a:cs typeface="Courier New"/>
              </a:rPr>
              <a:t>7	</a:t>
            </a:r>
            <a:r>
              <a:rPr sz="1100" dirty="0">
                <a:latin typeface="Courier New"/>
                <a:cs typeface="Courier New"/>
              </a:rPr>
              <a:t>PDB1:INVENTORY	</a:t>
            </a:r>
            <a:r>
              <a:rPr sz="1100" spc="-25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/u02/app/oracle/oradata/ORCL/PDB1/INVENTORY01.DBF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6057" y="5850891"/>
            <a:ext cx="2044700" cy="6296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spcBef>
                <a:spcPts val="350"/>
              </a:spcBef>
            </a:pPr>
            <a:r>
              <a:rPr sz="1100" spc="10" dirty="0">
                <a:latin typeface="Courier New"/>
                <a:cs typeface="Courier New"/>
              </a:rPr>
              <a:t>List of </a:t>
            </a:r>
            <a:r>
              <a:rPr sz="1100" dirty="0">
                <a:latin typeface="Courier New"/>
                <a:cs typeface="Courier New"/>
              </a:rPr>
              <a:t>Temporary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Files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=======================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File </a:t>
            </a:r>
            <a:r>
              <a:rPr sz="1100" spc="-10" dirty="0">
                <a:latin typeface="Courier New"/>
                <a:cs typeface="Courier New"/>
              </a:rPr>
              <a:t>Size(MB)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Tablespace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98911" y="6279898"/>
            <a:ext cx="21209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Maxsize(MB) </a:t>
            </a:r>
            <a:r>
              <a:rPr sz="1100" spc="-10" dirty="0">
                <a:latin typeface="Courier New"/>
                <a:cs typeface="Courier New"/>
              </a:rPr>
              <a:t>Tempfile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6057" y="6670675"/>
            <a:ext cx="15494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40669" algn="l"/>
                <a:tab pos="1193105" algn="l"/>
              </a:tabLst>
            </a:pPr>
            <a:r>
              <a:rPr sz="1100" spc="15" dirty="0">
                <a:latin typeface="Courier New"/>
                <a:cs typeface="Courier New"/>
              </a:rPr>
              <a:t>1	</a:t>
            </a:r>
            <a:r>
              <a:rPr sz="1100" spc="10" dirty="0">
                <a:latin typeface="Courier New"/>
                <a:cs typeface="Courier New"/>
              </a:rPr>
              <a:t>1</a:t>
            </a:r>
            <a:r>
              <a:rPr sz="1100" spc="-65" dirty="0">
                <a:latin typeface="Courier New"/>
                <a:cs typeface="Courier New"/>
              </a:rPr>
              <a:t>3</a:t>
            </a:r>
            <a:r>
              <a:rPr sz="1100" spc="15" dirty="0">
                <a:latin typeface="Courier New"/>
                <a:cs typeface="Courier New"/>
              </a:rPr>
              <a:t>0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TEMP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98967" y="6670675"/>
            <a:ext cx="4445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32</a:t>
            </a:r>
            <a:r>
              <a:rPr sz="1100" spc="-65" dirty="0">
                <a:latin typeface="Courier New"/>
                <a:cs typeface="Courier New"/>
              </a:rPr>
              <a:t>7</a:t>
            </a:r>
            <a:r>
              <a:rPr sz="1100" spc="10" dirty="0">
                <a:latin typeface="Courier New"/>
                <a:cs typeface="Courier New"/>
              </a:rPr>
              <a:t>67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6056" y="6794883"/>
            <a:ext cx="5328285" cy="21993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spcBef>
                <a:spcPts val="350"/>
              </a:spcBef>
            </a:pPr>
            <a:r>
              <a:rPr sz="1100" spc="-5" dirty="0">
                <a:latin typeface="Courier New"/>
                <a:cs typeface="Courier New"/>
              </a:rPr>
              <a:t>/u04/app/oracle/oradata/temp/temp01.dbf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254"/>
              </a:spcBef>
              <a:tabLst>
                <a:tab pos="440669" algn="l"/>
                <a:tab pos="1193105" algn="l"/>
                <a:tab pos="2955143" algn="l"/>
              </a:tabLst>
            </a:pPr>
            <a:r>
              <a:rPr sz="1100" spc="15" dirty="0">
                <a:latin typeface="Courier New"/>
                <a:cs typeface="Courier New"/>
              </a:rPr>
              <a:t>2	</a:t>
            </a:r>
            <a:r>
              <a:rPr sz="1100" spc="10" dirty="0">
                <a:latin typeface="Courier New"/>
                <a:cs typeface="Courier New"/>
              </a:rPr>
              <a:t>62	</a:t>
            </a:r>
            <a:r>
              <a:rPr sz="1100" spc="-5" dirty="0">
                <a:latin typeface="Courier New"/>
                <a:cs typeface="Courier New"/>
              </a:rPr>
              <a:t>PDB$SEED:TEMP	32767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00"/>
              </a:lnSpc>
              <a:spcBef>
                <a:spcPts val="114"/>
              </a:spcBef>
            </a:pPr>
            <a:r>
              <a:rPr sz="1100" spc="-5" dirty="0">
                <a:latin typeface="Courier New"/>
                <a:cs typeface="Courier New"/>
              </a:rPr>
              <a:t>/u04/app/oracle/oradata/temp/pdbseed_temp012018-02-08_13-49-27-  </a:t>
            </a:r>
            <a:r>
              <a:rPr sz="1100" dirty="0">
                <a:latin typeface="Courier New"/>
                <a:cs typeface="Courier New"/>
              </a:rPr>
              <a:t>256-PM.dbf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  <a:spcBef>
                <a:spcPts val="240"/>
              </a:spcBef>
              <a:tabLst>
                <a:tab pos="440669" algn="l"/>
                <a:tab pos="1194376" algn="l"/>
                <a:tab pos="2709410" algn="l"/>
              </a:tabLst>
            </a:pPr>
            <a:r>
              <a:rPr sz="1100" spc="15" dirty="0">
                <a:latin typeface="Courier New"/>
                <a:cs typeface="Courier New"/>
              </a:rPr>
              <a:t>3	</a:t>
            </a:r>
            <a:r>
              <a:rPr sz="1100" spc="10" dirty="0">
                <a:latin typeface="Courier New"/>
                <a:cs typeface="Courier New"/>
              </a:rPr>
              <a:t>62	</a:t>
            </a:r>
            <a:r>
              <a:rPr sz="1100" dirty="0">
                <a:latin typeface="Courier New"/>
                <a:cs typeface="Courier New"/>
              </a:rPr>
              <a:t>PDB2:TEMP	</a:t>
            </a:r>
            <a:r>
              <a:rPr sz="1100" spc="-5" dirty="0">
                <a:latin typeface="Courier New"/>
                <a:cs typeface="Courier New"/>
              </a:rPr>
              <a:t>32767</a:t>
            </a:r>
            <a:endParaRPr sz="1100">
              <a:latin typeface="Courier New"/>
              <a:cs typeface="Courier New"/>
            </a:endParaRPr>
          </a:p>
          <a:p>
            <a:pPr marL="12700" marR="90800">
              <a:lnSpc>
                <a:spcPts val="1280"/>
              </a:lnSpc>
              <a:spcBef>
                <a:spcPts val="15"/>
              </a:spcBef>
            </a:pPr>
            <a:r>
              <a:rPr sz="1100" spc="-5" dirty="0">
                <a:latin typeface="Courier New"/>
                <a:cs typeface="Courier New"/>
              </a:rPr>
              <a:t>/u04/app/oracle/oradata/temp/PDB2/pdbseed_temp012018-02-08_13-  </a:t>
            </a:r>
            <a:r>
              <a:rPr sz="1100" dirty="0">
                <a:latin typeface="Courier New"/>
                <a:cs typeface="Courier New"/>
              </a:rPr>
              <a:t>49-27-256-PM.dbf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  <a:spcBef>
                <a:spcPts val="215"/>
              </a:spcBef>
              <a:tabLst>
                <a:tab pos="440669" algn="l"/>
                <a:tab pos="1194376" algn="l"/>
                <a:tab pos="2709410" algn="l"/>
              </a:tabLst>
            </a:pPr>
            <a:r>
              <a:rPr sz="1100" spc="15" dirty="0">
                <a:latin typeface="Courier New"/>
                <a:cs typeface="Courier New"/>
              </a:rPr>
              <a:t>4	</a:t>
            </a:r>
            <a:r>
              <a:rPr sz="1100" spc="10" dirty="0">
                <a:latin typeface="Courier New"/>
                <a:cs typeface="Courier New"/>
              </a:rPr>
              <a:t>62	</a:t>
            </a:r>
            <a:r>
              <a:rPr sz="1100" dirty="0">
                <a:latin typeface="Courier New"/>
                <a:cs typeface="Courier New"/>
              </a:rPr>
              <a:t>PDB1:TEMP	</a:t>
            </a:r>
            <a:r>
              <a:rPr sz="1100" spc="-5" dirty="0">
                <a:latin typeface="Courier New"/>
                <a:cs typeface="Courier New"/>
              </a:rPr>
              <a:t>32767</a:t>
            </a:r>
            <a:endParaRPr sz="1100">
              <a:latin typeface="Courier New"/>
              <a:cs typeface="Courier New"/>
            </a:endParaRPr>
          </a:p>
          <a:p>
            <a:pPr marL="12700" marR="339708">
              <a:lnSpc>
                <a:spcPts val="1280"/>
              </a:lnSpc>
              <a:spcBef>
                <a:spcPts val="20"/>
              </a:spcBef>
            </a:pPr>
            <a:r>
              <a:rPr sz="1100" spc="-5" dirty="0">
                <a:latin typeface="Courier New"/>
                <a:cs typeface="Courier New"/>
              </a:rPr>
              <a:t>/u04/app/oracle/oradata/temp/temp012018-02-08_13-49-27-256-  </a:t>
            </a:r>
            <a:r>
              <a:rPr sz="1100" spc="10" dirty="0">
                <a:latin typeface="Courier New"/>
                <a:cs typeface="Courier New"/>
              </a:rPr>
              <a:t>PM.dbf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550">
              <a:latin typeface="Courier New"/>
              <a:cs typeface="Courier New"/>
            </a:endParaRPr>
          </a:p>
          <a:p>
            <a:pPr marL="12700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92174" y="734059"/>
            <a:ext cx="5550535" cy="8247380"/>
          </a:xfrm>
          <a:custGeom>
            <a:avLst/>
            <a:gdLst/>
            <a:ahLst/>
            <a:cxnLst/>
            <a:rect l="l" t="t" r="r" b="b"/>
            <a:pathLst>
              <a:path w="5550534" h="8247380">
                <a:moveTo>
                  <a:pt x="5550535" y="8027670"/>
                </a:moveTo>
                <a:lnTo>
                  <a:pt x="5541010" y="8027670"/>
                </a:lnTo>
                <a:lnTo>
                  <a:pt x="5541010" y="8237537"/>
                </a:lnTo>
                <a:lnTo>
                  <a:pt x="9525" y="8237537"/>
                </a:lnTo>
                <a:lnTo>
                  <a:pt x="9525" y="0"/>
                </a:lnTo>
                <a:lnTo>
                  <a:pt x="0" y="0"/>
                </a:lnTo>
                <a:lnTo>
                  <a:pt x="0" y="8247062"/>
                </a:lnTo>
                <a:lnTo>
                  <a:pt x="9525" y="8247062"/>
                </a:lnTo>
                <a:lnTo>
                  <a:pt x="5541010" y="8247062"/>
                </a:lnTo>
                <a:lnTo>
                  <a:pt x="5550535" y="8247062"/>
                </a:lnTo>
                <a:lnTo>
                  <a:pt x="5550535" y="8027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401699" y="1139253"/>
            <a:ext cx="5541010" cy="7751445"/>
            <a:chOff x="1401699" y="1139253"/>
            <a:chExt cx="5541010" cy="7751445"/>
          </a:xfrm>
        </p:grpSpPr>
        <p:sp>
          <p:nvSpPr>
            <p:cNvPr id="7" name="object 7"/>
            <p:cNvSpPr/>
            <p:nvPr/>
          </p:nvSpPr>
          <p:spPr>
            <a:xfrm>
              <a:off x="1401699" y="1144016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7946" y="1144016"/>
              <a:ext cx="0" cy="7741920"/>
            </a:xfrm>
            <a:custGeom>
              <a:avLst/>
              <a:gdLst/>
              <a:ahLst/>
              <a:cxnLst/>
              <a:rect l="l" t="t" r="r" b="b"/>
              <a:pathLst>
                <a:path h="7741920">
                  <a:moveTo>
                    <a:pt x="0" y="0"/>
                  </a:moveTo>
                  <a:lnTo>
                    <a:pt x="0" y="77415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2970" y="693166"/>
            <a:ext cx="5964555" cy="85212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24764" indent="-276846">
              <a:lnSpc>
                <a:spcPct val="1080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1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the whole database. </a:t>
            </a:r>
            <a:r>
              <a:rPr sz="1100" spc="-25" dirty="0">
                <a:latin typeface="Arial"/>
                <a:cs typeface="Arial"/>
              </a:rPr>
              <a:t>Your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5" dirty="0">
                <a:latin typeface="Arial"/>
                <a:cs typeface="Arial"/>
              </a:rPr>
              <a:t>will be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10" dirty="0">
                <a:latin typeface="Arial"/>
                <a:cs typeface="Arial"/>
              </a:rPr>
              <a:t>shown </a:t>
            </a:r>
            <a:r>
              <a:rPr sz="1100" spc="-10" dirty="0">
                <a:latin typeface="Arial"/>
                <a:cs typeface="Arial"/>
              </a:rPr>
              <a:t>below; for  example,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piece </a:t>
            </a:r>
            <a:r>
              <a:rPr sz="1100" spc="-15" dirty="0">
                <a:latin typeface="Arial"/>
                <a:cs typeface="Arial"/>
              </a:rPr>
              <a:t>handle </a:t>
            </a:r>
            <a:r>
              <a:rPr sz="1100" dirty="0">
                <a:latin typeface="Arial"/>
                <a:cs typeface="Arial"/>
              </a:rPr>
              <a:t>names </a:t>
            </a:r>
            <a:r>
              <a:rPr sz="1100" spc="-5" dirty="0">
                <a:latin typeface="Arial"/>
                <a:cs typeface="Arial"/>
              </a:rPr>
              <a:t>will be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different.</a:t>
            </a:r>
            <a:endParaRPr sz="1100" dirty="0">
              <a:latin typeface="Arial"/>
              <a:cs typeface="Arial"/>
            </a:endParaRPr>
          </a:p>
          <a:p>
            <a:pPr marL="565757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BACKUP</a:t>
            </a:r>
            <a:r>
              <a:rPr sz="1100" b="1" spc="-6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DATABASE;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 dirty="0">
              <a:latin typeface="Courier New"/>
              <a:cs typeface="Courier New"/>
            </a:endParaRPr>
          </a:p>
          <a:p>
            <a:pPr marL="565757"/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09-APR-18</a:t>
            </a:r>
            <a:endParaRPr sz="1100" dirty="0">
              <a:latin typeface="Courier New"/>
              <a:cs typeface="Courier New"/>
            </a:endParaRPr>
          </a:p>
          <a:p>
            <a:pPr marL="565757" marR="180966">
              <a:lnSpc>
                <a:spcPct val="11930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catalog  </a:t>
            </a:r>
            <a:r>
              <a:rPr sz="1100" dirty="0">
                <a:latin typeface="Courier New"/>
                <a:cs typeface="Courier New"/>
              </a:rPr>
              <a:t>allocated channel: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 dirty="0">
              <a:latin typeface="Courier New"/>
              <a:cs typeface="Courier New"/>
            </a:endParaRPr>
          </a:p>
          <a:p>
            <a:pPr marL="565757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SID=46 device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type=DISK</a:t>
            </a:r>
          </a:p>
          <a:p>
            <a:pPr marL="565757" marR="685766">
              <a:lnSpc>
                <a:spcPts val="1580"/>
              </a:lnSpc>
              <a:spcBef>
                <a:spcPts val="9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10" dirty="0">
                <a:latin typeface="Courier New"/>
                <a:cs typeface="Courier New"/>
              </a:rPr>
              <a:t>full </a:t>
            </a:r>
            <a:r>
              <a:rPr sz="1100" dirty="0">
                <a:latin typeface="Courier New"/>
                <a:cs typeface="Courier New"/>
              </a:rPr>
              <a:t>datafile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set  channel </a:t>
            </a:r>
            <a:r>
              <a:rPr sz="1100" spc="-5" dirty="0">
                <a:latin typeface="Courier New"/>
                <a:cs typeface="Courier New"/>
              </a:rPr>
              <a:t>ORA_DISK_1: specifying datafile(s) </a:t>
            </a:r>
            <a:r>
              <a:rPr sz="1100" spc="10" dirty="0">
                <a:latin typeface="Courier New"/>
                <a:cs typeface="Courier New"/>
              </a:rPr>
              <a:t>in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set</a:t>
            </a:r>
            <a:endParaRPr sz="1100" dirty="0">
              <a:latin typeface="Courier New"/>
              <a:cs typeface="Courier New"/>
            </a:endParaRPr>
          </a:p>
          <a:p>
            <a:pPr marL="565757" marR="1523924">
              <a:lnSpc>
                <a:spcPct val="105200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datafile file </a:t>
            </a:r>
            <a:r>
              <a:rPr sz="1100" spc="-5" dirty="0">
                <a:latin typeface="Courier New"/>
                <a:cs typeface="Courier New"/>
              </a:rPr>
              <a:t>number=00001  name=/u02/app/oracle/oradata/ORCL/system01.dbf  </a:t>
            </a:r>
            <a:r>
              <a:rPr sz="1100" spc="10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datafile file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number=00003</a:t>
            </a:r>
            <a:endParaRPr sz="1100" dirty="0">
              <a:latin typeface="Courier New"/>
              <a:cs typeface="Courier New"/>
            </a:endParaRPr>
          </a:p>
          <a:p>
            <a:pPr marL="565757">
              <a:lnSpc>
                <a:spcPts val="1280"/>
              </a:lnSpc>
            </a:pPr>
            <a:r>
              <a:rPr sz="1100" spc="-5" dirty="0">
                <a:latin typeface="Courier New"/>
                <a:cs typeface="Courier New"/>
              </a:rPr>
              <a:t>name=/u02/app/oracle/oradata/ORCL/sysaux01.dbf</a:t>
            </a:r>
            <a:endParaRPr sz="1100" dirty="0">
              <a:latin typeface="Courier New"/>
              <a:cs typeface="Courier New"/>
            </a:endParaRPr>
          </a:p>
          <a:p>
            <a:pPr marL="565757" marR="1438203">
              <a:lnSpc>
                <a:spcPts val="1200"/>
              </a:lnSpc>
              <a:spcBef>
                <a:spcPts val="400"/>
              </a:spcBef>
            </a:pPr>
            <a:r>
              <a:rPr sz="1100" spc="10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datafile file </a:t>
            </a:r>
            <a:r>
              <a:rPr sz="1100" spc="-5" dirty="0">
                <a:latin typeface="Courier New"/>
                <a:cs typeface="Courier New"/>
              </a:rPr>
              <a:t>number=00004  name=/u02/app/oracle/oradata/ORCL/undotbs01.dbf</a:t>
            </a:r>
            <a:endParaRPr sz="1100" dirty="0">
              <a:latin typeface="Courier New"/>
              <a:cs typeface="Courier New"/>
            </a:endParaRPr>
          </a:p>
          <a:p>
            <a:pPr marL="565757" marR="1609645">
              <a:lnSpc>
                <a:spcPts val="1200"/>
              </a:lnSpc>
              <a:spcBef>
                <a:spcPts val="375"/>
              </a:spcBef>
            </a:pPr>
            <a:r>
              <a:rPr sz="1100" spc="10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datafile file </a:t>
            </a:r>
            <a:r>
              <a:rPr sz="1100" spc="-5" dirty="0">
                <a:latin typeface="Courier New"/>
                <a:cs typeface="Courier New"/>
              </a:rPr>
              <a:t>number=00007  name=/u02/app/oracle/oradata/ORCL/users01.dbf</a:t>
            </a:r>
            <a:endParaRPr sz="1100" dirty="0">
              <a:latin typeface="Courier New"/>
              <a:cs typeface="Courier New"/>
            </a:endParaRPr>
          </a:p>
          <a:p>
            <a:pPr marL="565757" marR="1280731" algn="just">
              <a:lnSpc>
                <a:spcPct val="116599"/>
              </a:lnSpc>
              <a:spcBef>
                <a:spcPts val="2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piece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0" dirty="0">
                <a:latin typeface="Courier New"/>
                <a:cs typeface="Courier New"/>
              </a:rPr>
              <a:t>09-APR-18  </a:t>
            </a: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finished </a:t>
            </a:r>
            <a:r>
              <a:rPr sz="1100" spc="-5" dirty="0">
                <a:latin typeface="Courier New"/>
                <a:cs typeface="Courier New"/>
              </a:rPr>
              <a:t>piece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0" dirty="0">
                <a:latin typeface="Courier New"/>
                <a:cs typeface="Courier New"/>
              </a:rPr>
              <a:t>09-APR-18  </a:t>
            </a:r>
            <a:r>
              <a:rPr sz="1100" spc="10" dirty="0">
                <a:latin typeface="Courier New"/>
                <a:cs typeface="Courier New"/>
              </a:rPr>
              <a:t>piece</a:t>
            </a:r>
            <a:endParaRPr sz="1100" dirty="0">
              <a:latin typeface="Courier New"/>
              <a:cs typeface="Courier New"/>
            </a:endParaRPr>
          </a:p>
          <a:p>
            <a:pPr marL="565757">
              <a:lnSpc>
                <a:spcPts val="1255"/>
              </a:lnSpc>
            </a:pPr>
            <a:r>
              <a:rPr sz="1100" spc="-5" dirty="0">
                <a:latin typeface="Courier New"/>
                <a:cs typeface="Courier New"/>
              </a:rPr>
              <a:t>handle=/u03/app/oracle/fast_recovery_area/ORCL/backupset/2018_04</a:t>
            </a:r>
            <a:endParaRPr sz="1100" dirty="0">
              <a:latin typeface="Courier New"/>
              <a:cs typeface="Courier New"/>
            </a:endParaRPr>
          </a:p>
          <a:p>
            <a:pPr marL="565757" marR="1352483">
              <a:lnSpc>
                <a:spcPts val="1200"/>
              </a:lnSpc>
              <a:spcBef>
                <a:spcPts val="120"/>
              </a:spcBef>
            </a:pPr>
            <a:r>
              <a:rPr sz="1100" spc="-5" dirty="0">
                <a:latin typeface="Courier New"/>
                <a:cs typeface="Courier New"/>
              </a:rPr>
              <a:t>_09/o1_mf_nnndf_TAG20180409T160501_fdqkvh9t_.bkp  </a:t>
            </a:r>
            <a:r>
              <a:rPr sz="1100" dirty="0">
                <a:latin typeface="Courier New"/>
                <a:cs typeface="Courier New"/>
              </a:rPr>
              <a:t>tag=TAG20180409T160501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comment=NONE</a:t>
            </a:r>
            <a:endParaRPr sz="1100" dirty="0">
              <a:latin typeface="Courier New"/>
              <a:cs typeface="Courier New"/>
            </a:endParaRPr>
          </a:p>
          <a:p>
            <a:pPr marL="565757" marR="95246">
              <a:lnSpc>
                <a:spcPct val="113599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backup </a:t>
            </a:r>
            <a:r>
              <a:rPr sz="1100" spc="-15" dirty="0">
                <a:latin typeface="Courier New"/>
                <a:cs typeface="Courier New"/>
              </a:rPr>
              <a:t>set </a:t>
            </a:r>
            <a:r>
              <a:rPr sz="1100" spc="-10" dirty="0">
                <a:latin typeface="Courier New"/>
                <a:cs typeface="Courier New"/>
              </a:rPr>
              <a:t>complete, </a:t>
            </a:r>
            <a:r>
              <a:rPr sz="1100" dirty="0">
                <a:latin typeface="Courier New"/>
                <a:cs typeface="Courier New"/>
              </a:rPr>
              <a:t>elapsed </a:t>
            </a:r>
            <a:r>
              <a:rPr sz="1100" spc="10" dirty="0">
                <a:latin typeface="Courier New"/>
                <a:cs typeface="Courier New"/>
              </a:rPr>
              <a:t>time: </a:t>
            </a:r>
            <a:r>
              <a:rPr sz="1100" dirty="0">
                <a:latin typeface="Courier New"/>
                <a:cs typeface="Courier New"/>
              </a:rPr>
              <a:t>00:01:25  </a:t>
            </a: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10" dirty="0">
                <a:latin typeface="Courier New"/>
                <a:cs typeface="Courier New"/>
              </a:rPr>
              <a:t>full </a:t>
            </a:r>
            <a:r>
              <a:rPr sz="1100" spc="5" dirty="0">
                <a:latin typeface="Courier New"/>
                <a:cs typeface="Courier New"/>
              </a:rPr>
              <a:t>datafile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27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set</a:t>
            </a:r>
            <a:endParaRPr sz="1100" dirty="0">
              <a:latin typeface="Courier New"/>
              <a:cs typeface="Courier New"/>
            </a:endParaRPr>
          </a:p>
          <a:p>
            <a:pPr marL="565757">
              <a:spcBef>
                <a:spcPts val="26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specifying datafile(s) </a:t>
            </a:r>
            <a:r>
              <a:rPr sz="1100" spc="10" dirty="0">
                <a:latin typeface="Courier New"/>
                <a:cs typeface="Courier New"/>
              </a:rPr>
              <a:t>in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10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set</a:t>
            </a:r>
            <a:endParaRPr sz="1100" dirty="0">
              <a:latin typeface="Courier New"/>
              <a:cs typeface="Courier New"/>
            </a:endParaRPr>
          </a:p>
          <a:p>
            <a:pPr marL="565757" marR="1438203">
              <a:lnSpc>
                <a:spcPts val="1200"/>
              </a:lnSpc>
              <a:spcBef>
                <a:spcPts val="395"/>
              </a:spcBef>
            </a:pPr>
            <a:r>
              <a:rPr sz="1100" spc="10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datafile file </a:t>
            </a:r>
            <a:r>
              <a:rPr sz="1100" spc="-5" dirty="0">
                <a:latin typeface="Courier New"/>
                <a:cs typeface="Courier New"/>
              </a:rPr>
              <a:t>number=00013  name=/u02/app/oracle/oradata/ORCL/PDB1/sysaux01</a:t>
            </a:r>
            <a:endParaRPr sz="1100" dirty="0">
              <a:latin typeface="Courier New"/>
              <a:cs typeface="Courier New"/>
            </a:endParaRPr>
          </a:p>
          <a:p>
            <a:pPr marL="565757">
              <a:spcBef>
                <a:spcPts val="24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 dirty="0">
              <a:latin typeface="Courier New"/>
              <a:cs typeface="Courier New"/>
            </a:endParaRPr>
          </a:p>
          <a:p>
            <a:pPr marL="565757" marR="1280731">
              <a:lnSpc>
                <a:spcPts val="1580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finished </a:t>
            </a:r>
            <a:r>
              <a:rPr sz="1100" spc="-5" dirty="0">
                <a:latin typeface="Courier New"/>
                <a:cs typeface="Courier New"/>
              </a:rPr>
              <a:t>piece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0" dirty="0">
                <a:latin typeface="Courier New"/>
                <a:cs typeface="Courier New"/>
              </a:rPr>
              <a:t>09-APR-18  </a:t>
            </a:r>
            <a:r>
              <a:rPr sz="1100" spc="10" dirty="0">
                <a:latin typeface="Courier New"/>
                <a:cs typeface="Courier New"/>
              </a:rPr>
              <a:t>piece</a:t>
            </a:r>
            <a:endParaRPr sz="1100" dirty="0">
              <a:latin typeface="Courier New"/>
              <a:cs typeface="Courier New"/>
            </a:endParaRPr>
          </a:p>
          <a:p>
            <a:pPr marL="565757">
              <a:lnSpc>
                <a:spcPts val="1115"/>
              </a:lnSpc>
            </a:pPr>
            <a:r>
              <a:rPr sz="1100" spc="-5" dirty="0">
                <a:latin typeface="Courier New"/>
                <a:cs typeface="Courier New"/>
              </a:rPr>
              <a:t>handle=/u03/app/oracle/fast_recovery_area/ORCL/69350B8874FA03C8E</a:t>
            </a:r>
            <a:endParaRPr sz="1100" dirty="0">
              <a:latin typeface="Courier New"/>
              <a:cs typeface="Courier New"/>
            </a:endParaRPr>
          </a:p>
          <a:p>
            <a:pPr marL="565757" marR="9525">
              <a:lnSpc>
                <a:spcPts val="1280"/>
              </a:lnSpc>
              <a:spcBef>
                <a:spcPts val="20"/>
              </a:spcBef>
            </a:pPr>
            <a:r>
              <a:rPr sz="1100" spc="-5" dirty="0">
                <a:latin typeface="Courier New"/>
                <a:cs typeface="Courier New"/>
              </a:rPr>
              <a:t>053A23F160AC9F7/backupset/2018_04_09/o1_mf_nnndf_TAG20180409T160  </a:t>
            </a:r>
            <a:r>
              <a:rPr sz="1100" dirty="0">
                <a:latin typeface="Courier New"/>
                <a:cs typeface="Courier New"/>
              </a:rPr>
              <a:t>501_fdql1xjr_.bkp </a:t>
            </a:r>
            <a:r>
              <a:rPr sz="1100" spc="-5" dirty="0">
                <a:latin typeface="Courier New"/>
                <a:cs typeface="Courier New"/>
              </a:rPr>
              <a:t>tag=TAG20180409T160501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comment=NONE</a:t>
            </a:r>
            <a:endParaRPr sz="1100" dirty="0">
              <a:latin typeface="Courier New"/>
              <a:cs typeface="Courier New"/>
            </a:endParaRPr>
          </a:p>
          <a:p>
            <a:pPr marL="565757" marR="95246">
              <a:lnSpc>
                <a:spcPct val="113599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backup </a:t>
            </a:r>
            <a:r>
              <a:rPr sz="1100" spc="-15" dirty="0">
                <a:latin typeface="Courier New"/>
                <a:cs typeface="Courier New"/>
              </a:rPr>
              <a:t>set </a:t>
            </a:r>
            <a:r>
              <a:rPr sz="1100" spc="-10" dirty="0">
                <a:latin typeface="Courier New"/>
                <a:cs typeface="Courier New"/>
              </a:rPr>
              <a:t>complete, </a:t>
            </a:r>
            <a:r>
              <a:rPr sz="1100" dirty="0">
                <a:latin typeface="Courier New"/>
                <a:cs typeface="Courier New"/>
              </a:rPr>
              <a:t>elapsed </a:t>
            </a:r>
            <a:r>
              <a:rPr sz="1100" spc="10" dirty="0">
                <a:latin typeface="Courier New"/>
                <a:cs typeface="Courier New"/>
              </a:rPr>
              <a:t>time: </a:t>
            </a:r>
            <a:r>
              <a:rPr sz="1100" dirty="0">
                <a:latin typeface="Courier New"/>
                <a:cs typeface="Courier New"/>
              </a:rPr>
              <a:t>00:00:55  Finished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09-APR-18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300" dirty="0">
              <a:latin typeface="Courier New"/>
              <a:cs typeface="Courier New"/>
            </a:endParaRPr>
          </a:p>
          <a:p>
            <a:pPr marL="565757" marR="680051">
              <a:lnSpc>
                <a:spcPct val="119500"/>
              </a:lnSpc>
            </a:pPr>
            <a:r>
              <a:rPr sz="1100" dirty="0">
                <a:latin typeface="Courier New"/>
                <a:cs typeface="Courier New"/>
              </a:rPr>
              <a:t>Starting 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5" dirty="0">
                <a:latin typeface="Courier New"/>
                <a:cs typeface="Courier New"/>
              </a:rPr>
              <a:t>and SPFILE </a:t>
            </a:r>
            <a:r>
              <a:rPr sz="1100" dirty="0">
                <a:latin typeface="Courier New"/>
                <a:cs typeface="Courier New"/>
              </a:rPr>
              <a:t>Autobackup </a:t>
            </a:r>
            <a:r>
              <a:rPr sz="1100" spc="10" dirty="0">
                <a:latin typeface="Courier New"/>
                <a:cs typeface="Courier New"/>
              </a:rPr>
              <a:t>at </a:t>
            </a:r>
            <a:r>
              <a:rPr sz="1100" spc="-5" dirty="0">
                <a:latin typeface="Courier New"/>
                <a:cs typeface="Courier New"/>
              </a:rPr>
              <a:t>09-APR-18  </a:t>
            </a:r>
            <a:r>
              <a:rPr sz="1100" spc="10" dirty="0">
                <a:latin typeface="Courier New"/>
                <a:cs typeface="Courier New"/>
              </a:rPr>
              <a:t>piece</a:t>
            </a:r>
            <a:endParaRPr sz="1100" dirty="0">
              <a:latin typeface="Courier New"/>
              <a:cs typeface="Courier New"/>
            </a:endParaRPr>
          </a:p>
          <a:p>
            <a:pPr marL="565757" marR="9525">
              <a:lnSpc>
                <a:spcPts val="1200"/>
              </a:lnSpc>
              <a:spcBef>
                <a:spcPts val="100"/>
              </a:spcBef>
            </a:pPr>
            <a:r>
              <a:rPr sz="1100" spc="-5" dirty="0">
                <a:latin typeface="Courier New"/>
                <a:cs typeface="Courier New"/>
              </a:rPr>
              <a:t>handle=/u03/app/oracle/fast_recovery_area/ORCL/autobackup/2018_0  4_09/o1_mf_s_973008564_fdql3o2s_.bkp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comment=NONE</a:t>
            </a:r>
            <a:endParaRPr sz="1100" dirty="0">
              <a:latin typeface="Courier New"/>
              <a:cs typeface="Courier New"/>
            </a:endParaRPr>
          </a:p>
          <a:p>
            <a:pPr marL="565757">
              <a:spcBef>
                <a:spcPts val="235"/>
              </a:spcBef>
            </a:pPr>
            <a:r>
              <a:rPr sz="1100" dirty="0">
                <a:latin typeface="Courier New"/>
                <a:cs typeface="Courier New"/>
              </a:rPr>
              <a:t>Finished 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15" dirty="0">
                <a:latin typeface="Courier New"/>
                <a:cs typeface="Courier New"/>
              </a:rPr>
              <a:t>and </a:t>
            </a:r>
            <a:r>
              <a:rPr sz="1100" spc="-5" dirty="0">
                <a:latin typeface="Courier New"/>
                <a:cs typeface="Courier New"/>
              </a:rPr>
              <a:t>SPFILE </a:t>
            </a:r>
            <a:r>
              <a:rPr sz="1100" dirty="0">
                <a:latin typeface="Courier New"/>
                <a:cs typeface="Courier New"/>
              </a:rPr>
              <a:t>Autobackup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09-APR-18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2176" y="1144016"/>
            <a:ext cx="5550535" cy="7960995"/>
          </a:xfrm>
          <a:custGeom>
            <a:avLst/>
            <a:gdLst/>
            <a:ahLst/>
            <a:cxnLst/>
            <a:rect l="l" t="t" r="r" b="b"/>
            <a:pathLst>
              <a:path w="5550534" h="7960995">
                <a:moveTo>
                  <a:pt x="5550535" y="7741539"/>
                </a:moveTo>
                <a:lnTo>
                  <a:pt x="5541010" y="7741539"/>
                </a:lnTo>
                <a:lnTo>
                  <a:pt x="5541010" y="7951406"/>
                </a:lnTo>
                <a:lnTo>
                  <a:pt x="9525" y="7951406"/>
                </a:lnTo>
                <a:lnTo>
                  <a:pt x="9525" y="0"/>
                </a:lnTo>
                <a:lnTo>
                  <a:pt x="0" y="0"/>
                </a:lnTo>
                <a:lnTo>
                  <a:pt x="0" y="7960931"/>
                </a:lnTo>
                <a:lnTo>
                  <a:pt x="9525" y="7960931"/>
                </a:lnTo>
                <a:lnTo>
                  <a:pt x="5541010" y="7960931"/>
                </a:lnTo>
                <a:lnTo>
                  <a:pt x="5550535" y="7960931"/>
                </a:lnTo>
                <a:lnTo>
                  <a:pt x="5550535" y="7741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55066"/>
            <a:ext cx="5921375" cy="349762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 indent="-276846">
              <a:spcBef>
                <a:spcPts val="500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20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shut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spc="-10" dirty="0">
                <a:latin typeface="Arial"/>
                <a:cs typeface="Arial"/>
              </a:rPr>
              <a:t>it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up?</a:t>
            </a:r>
            <a:endParaRPr sz="1100" dirty="0">
              <a:latin typeface="Arial"/>
              <a:cs typeface="Arial"/>
            </a:endParaRPr>
          </a:p>
          <a:p>
            <a:pPr marL="288911" marR="5080">
              <a:lnSpc>
                <a:spcPct val="109900"/>
              </a:lnSpc>
              <a:spcBef>
                <a:spcPts val="275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20" dirty="0">
                <a:latin typeface="Arial"/>
                <a:cs typeface="Arial"/>
              </a:rPr>
              <a:t>No,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long </a:t>
            </a:r>
            <a:r>
              <a:rPr sz="1100" spc="-5" dirty="0">
                <a:latin typeface="Arial"/>
                <a:cs typeface="Arial"/>
              </a:rPr>
              <a:t>as the database is in </a:t>
            </a:r>
            <a:r>
              <a:rPr sz="1100" spc="-15" dirty="0">
                <a:latin typeface="Arial"/>
                <a:cs typeface="Arial"/>
              </a:rPr>
              <a:t>ARCHIVELOG </a:t>
            </a:r>
            <a:r>
              <a:rPr sz="1100" dirty="0">
                <a:latin typeface="Arial"/>
                <a:cs typeface="Arial"/>
              </a:rPr>
              <a:t>mode, </a:t>
            </a:r>
            <a:r>
              <a:rPr sz="1100" spc="-5" dirty="0">
                <a:latin typeface="Arial"/>
                <a:cs typeface="Arial"/>
              </a:rPr>
              <a:t>the backup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take </a:t>
            </a:r>
            <a:r>
              <a:rPr sz="1100" dirty="0">
                <a:latin typeface="Arial"/>
                <a:cs typeface="Arial"/>
              </a:rPr>
              <a:t>place  </a:t>
            </a:r>
            <a:r>
              <a:rPr sz="1100" spc="-5" dirty="0">
                <a:latin typeface="Arial"/>
                <a:cs typeface="Arial"/>
              </a:rPr>
              <a:t>while the database is </a:t>
            </a:r>
            <a:r>
              <a:rPr sz="1100" spc="-15" dirty="0">
                <a:latin typeface="Arial"/>
                <a:cs typeface="Arial"/>
              </a:rPr>
              <a:t>opened.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hot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dirty="0">
                <a:latin typeface="Arial"/>
                <a:cs typeface="Arial"/>
              </a:rPr>
              <a:t>(or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spc="-5" dirty="0">
                <a:latin typeface="Arial"/>
                <a:cs typeface="Arial"/>
              </a:rPr>
              <a:t>backup).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cold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dirty="0">
                <a:latin typeface="Arial"/>
                <a:cs typeface="Arial"/>
              </a:rPr>
              <a:t>(or  </a:t>
            </a:r>
            <a:r>
              <a:rPr sz="1100" spc="-15" dirty="0">
                <a:latin typeface="Arial"/>
                <a:cs typeface="Arial"/>
              </a:rPr>
              <a:t>offline </a:t>
            </a:r>
            <a:r>
              <a:rPr sz="1100" spc="-10" dirty="0">
                <a:latin typeface="Arial"/>
                <a:cs typeface="Arial"/>
              </a:rPr>
              <a:t>backup)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dirty="0">
                <a:latin typeface="Arial"/>
                <a:cs typeface="Arial"/>
              </a:rPr>
              <a:t>completed </a:t>
            </a:r>
            <a:r>
              <a:rPr sz="1100" spc="-5" dirty="0">
                <a:latin typeface="Arial"/>
                <a:cs typeface="Arial"/>
              </a:rPr>
              <a:t>while the database is </a:t>
            </a:r>
            <a:r>
              <a:rPr sz="1100" spc="5" dirty="0">
                <a:latin typeface="Arial"/>
                <a:cs typeface="Arial"/>
              </a:rPr>
              <a:t>closed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required if </a:t>
            </a:r>
            <a:r>
              <a:rPr sz="1100" spc="-5" dirty="0">
                <a:latin typeface="Arial"/>
                <a:cs typeface="Arial"/>
              </a:rPr>
              <a:t>the  database is in </a:t>
            </a:r>
            <a:r>
              <a:rPr sz="1100" spc="-15" dirty="0">
                <a:latin typeface="Arial"/>
                <a:cs typeface="Arial"/>
              </a:rPr>
              <a:t>NOARCHIVELOG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mode.</a:t>
            </a:r>
          </a:p>
          <a:p>
            <a:pPr marL="288911" indent="-276846">
              <a:spcBef>
                <a:spcPts val="480"/>
              </a:spcBef>
              <a:buAutoNum type="arabicPeriod" startAt="5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-15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hot </a:t>
            </a:r>
            <a:r>
              <a:rPr sz="1100" spc="-5" dirty="0">
                <a:latin typeface="Arial"/>
                <a:cs typeface="Arial"/>
              </a:rPr>
              <a:t>backups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consistent?</a:t>
            </a:r>
            <a:endParaRPr sz="1100" dirty="0">
              <a:latin typeface="Arial"/>
              <a:cs typeface="Arial"/>
            </a:endParaRPr>
          </a:p>
          <a:p>
            <a:pPr marL="288911" marR="52067">
              <a:lnSpc>
                <a:spcPct val="110900"/>
              </a:lnSpc>
              <a:spcBef>
                <a:spcPts val="260"/>
              </a:spcBef>
            </a:pPr>
            <a:r>
              <a:rPr sz="1100" spc="-5" dirty="0">
                <a:latin typeface="Arial"/>
                <a:cs typeface="Arial"/>
              </a:rPr>
              <a:t>Answer: Online backups </a:t>
            </a:r>
            <a:r>
              <a:rPr sz="1100" dirty="0">
                <a:latin typeface="Arial"/>
                <a:cs typeface="Arial"/>
              </a:rPr>
              <a:t>are inconsistent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spc="-15" dirty="0">
                <a:latin typeface="Arial"/>
                <a:cs typeface="Arial"/>
              </a:rPr>
              <a:t>opened, </a:t>
            </a:r>
            <a:r>
              <a:rPr sz="1100" spc="-5" dirty="0">
                <a:latin typeface="Arial"/>
                <a:cs typeface="Arial"/>
              </a:rPr>
              <a:t>there is no  </a:t>
            </a:r>
            <a:r>
              <a:rPr sz="1100" spc="-10" dirty="0">
                <a:latin typeface="Arial"/>
                <a:cs typeface="Arial"/>
              </a:rPr>
              <a:t>guarantee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are synchronized 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5" dirty="0">
                <a:latin typeface="Arial"/>
                <a:cs typeface="Arial"/>
              </a:rPr>
              <a:t>files. </a:t>
            </a:r>
            <a:r>
              <a:rPr sz="1100" spc="-10" dirty="0">
                <a:latin typeface="Arial"/>
                <a:cs typeface="Arial"/>
              </a:rPr>
              <a:t>However, </a:t>
            </a:r>
            <a:r>
              <a:rPr sz="1100" spc="-15" dirty="0">
                <a:latin typeface="Arial"/>
                <a:cs typeface="Arial"/>
              </a:rPr>
              <a:t>offline  </a:t>
            </a:r>
            <a:r>
              <a:rPr sz="1100" spc="-5" dirty="0">
                <a:latin typeface="Arial"/>
                <a:cs typeface="Arial"/>
              </a:rPr>
              <a:t>backups </a:t>
            </a:r>
            <a:r>
              <a:rPr sz="1100" spc="-15" dirty="0">
                <a:latin typeface="Arial"/>
                <a:cs typeface="Arial"/>
              </a:rPr>
              <a:t>taken </a:t>
            </a:r>
            <a:r>
              <a:rPr sz="1100" spc="-5" dirty="0">
                <a:latin typeface="Arial"/>
                <a:cs typeface="Arial"/>
              </a:rPr>
              <a:t>while the database is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15" dirty="0">
                <a:latin typeface="Arial"/>
                <a:cs typeface="Arial"/>
              </a:rPr>
              <a:t>opened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5" dirty="0">
                <a:latin typeface="Arial"/>
                <a:cs typeface="Arial"/>
              </a:rPr>
              <a:t>consistent </a:t>
            </a:r>
            <a:r>
              <a:rPr sz="1100" dirty="0">
                <a:latin typeface="Arial"/>
                <a:cs typeface="Arial"/>
              </a:rPr>
              <a:t>because, </a:t>
            </a:r>
            <a:r>
              <a:rPr sz="1100" spc="-5" dirty="0">
                <a:latin typeface="Arial"/>
                <a:cs typeface="Arial"/>
              </a:rPr>
              <a:t>at the </a:t>
            </a:r>
            <a:r>
              <a:rPr sz="1100" spc="10" dirty="0">
                <a:latin typeface="Arial"/>
                <a:cs typeface="Arial"/>
              </a:rPr>
              <a:t>time </a:t>
            </a:r>
            <a:r>
              <a:rPr sz="1100" spc="-5" dirty="0">
                <a:latin typeface="Arial"/>
                <a:cs typeface="Arial"/>
              </a:rPr>
              <a:t>of the  </a:t>
            </a:r>
            <a:r>
              <a:rPr sz="1100" spc="-10" dirty="0">
                <a:latin typeface="Arial"/>
                <a:cs typeface="Arial"/>
              </a:rPr>
              <a:t>backup,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system </a:t>
            </a:r>
            <a:r>
              <a:rPr sz="1100" spc="-5" dirty="0">
                <a:latin typeface="Arial"/>
                <a:cs typeface="Arial"/>
              </a:rPr>
              <a:t>change number </a:t>
            </a:r>
            <a:r>
              <a:rPr sz="1100" dirty="0">
                <a:latin typeface="Arial"/>
                <a:cs typeface="Arial"/>
              </a:rPr>
              <a:t>(SCN)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data file headers </a:t>
            </a:r>
            <a:r>
              <a:rPr sz="1100" spc="5" dirty="0">
                <a:latin typeface="Arial"/>
                <a:cs typeface="Arial"/>
              </a:rPr>
              <a:t>matches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SCN </a:t>
            </a:r>
            <a:r>
              <a:rPr sz="1100" spc="-5" dirty="0">
                <a:latin typeface="Arial"/>
                <a:cs typeface="Arial"/>
              </a:rPr>
              <a:t>in the 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files.</a:t>
            </a:r>
            <a:endParaRPr sz="1100" dirty="0">
              <a:latin typeface="Arial"/>
              <a:cs typeface="Arial"/>
            </a:endParaRPr>
          </a:p>
          <a:p>
            <a:pPr marL="288911" marR="266051" indent="-276846">
              <a:lnSpc>
                <a:spcPct val="113900"/>
              </a:lnSpc>
              <a:spcBef>
                <a:spcPts val="225"/>
              </a:spcBef>
              <a:buAutoNum type="arabicPeriod" startAt="6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10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would </a:t>
            </a:r>
            <a:r>
              <a:rPr sz="1100" spc="-15" dirty="0">
                <a:latin typeface="Arial"/>
                <a:cs typeface="Arial"/>
              </a:rPr>
              <a:t>allow </a:t>
            </a:r>
            <a:r>
              <a:rPr sz="1100" spc="-10" dirty="0">
                <a:latin typeface="Arial"/>
                <a:cs typeface="Arial"/>
              </a:rPr>
              <a:t>hot </a:t>
            </a:r>
            <a:r>
              <a:rPr sz="1100" spc="-5" dirty="0">
                <a:latin typeface="Arial"/>
                <a:cs typeface="Arial"/>
              </a:rPr>
              <a:t>backups </a:t>
            </a:r>
            <a:r>
              <a:rPr sz="1100" spc="5" dirty="0">
                <a:latin typeface="Arial"/>
                <a:cs typeface="Arial"/>
              </a:rPr>
              <a:t>(inconsistent </a:t>
            </a:r>
            <a:r>
              <a:rPr sz="1100" dirty="0">
                <a:latin typeface="Arial"/>
                <a:cs typeface="Arial"/>
              </a:rPr>
              <a:t>backups) to </a:t>
            </a:r>
            <a:r>
              <a:rPr sz="1100" spc="-5" dirty="0">
                <a:latin typeface="Arial"/>
                <a:cs typeface="Arial"/>
              </a:rPr>
              <a:t>perform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complete 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recovery?</a:t>
            </a:r>
            <a:endParaRPr sz="1100" dirty="0">
              <a:latin typeface="Arial"/>
              <a:cs typeface="Arial"/>
            </a:endParaRPr>
          </a:p>
          <a:p>
            <a:pPr marL="288911" marR="377171">
              <a:lnSpc>
                <a:spcPct val="1081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Answer: During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complete </a:t>
            </a:r>
            <a:r>
              <a:rPr sz="1100" spc="-5" dirty="0">
                <a:latin typeface="Arial"/>
                <a:cs typeface="Arial"/>
              </a:rPr>
              <a:t>recovery, </a:t>
            </a:r>
            <a:r>
              <a:rPr sz="1100" dirty="0">
                <a:latin typeface="Arial"/>
                <a:cs typeface="Arial"/>
              </a:rPr>
              <a:t>restored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spc="-5" dirty="0">
                <a:latin typeface="Arial"/>
                <a:cs typeface="Arial"/>
              </a:rPr>
              <a:t>backups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recovered </a:t>
            </a:r>
            <a:r>
              <a:rPr sz="1100" spc="-15" dirty="0">
                <a:latin typeface="Arial"/>
                <a:cs typeface="Arial"/>
              </a:rPr>
              <a:t>until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20" dirty="0">
                <a:latin typeface="Arial"/>
                <a:cs typeface="Arial"/>
              </a:rPr>
              <a:t>SCN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matched, 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use </a:t>
            </a:r>
            <a:r>
              <a:rPr sz="1100" spc="-5" dirty="0">
                <a:latin typeface="Arial"/>
                <a:cs typeface="Arial"/>
              </a:rPr>
              <a:t>of the archive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files.</a:t>
            </a:r>
            <a:endParaRPr sz="1100" dirty="0">
              <a:latin typeface="Arial"/>
              <a:cs typeface="Arial"/>
            </a:endParaRPr>
          </a:p>
          <a:p>
            <a:pPr marL="288911" indent="-276846">
              <a:spcBef>
                <a:spcPts val="480"/>
              </a:spcBef>
              <a:buAutoNum type="arabicPeriod" startAt="7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5" dirty="0">
                <a:latin typeface="Arial"/>
                <a:cs typeface="Arial"/>
              </a:rPr>
              <a:t>Did </a:t>
            </a:r>
            <a:r>
              <a:rPr sz="1100" spc="-5" dirty="0">
                <a:latin typeface="Arial"/>
                <a:cs typeface="Arial"/>
              </a:rPr>
              <a:t>the backup include the </a:t>
            </a:r>
            <a:r>
              <a:rPr sz="1100" spc="-10" dirty="0">
                <a:latin typeface="Arial"/>
                <a:cs typeface="Arial"/>
              </a:rPr>
              <a:t>SPFILE and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files?</a:t>
            </a:r>
            <a:endParaRPr sz="1100" dirty="0">
              <a:latin typeface="Arial"/>
              <a:cs typeface="Arial"/>
            </a:endParaRPr>
          </a:p>
          <a:p>
            <a:pPr marL="288911">
              <a:spcBef>
                <a:spcPts val="405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10" dirty="0">
                <a:latin typeface="Arial"/>
                <a:cs typeface="Arial"/>
              </a:rPr>
              <a:t>Yes. This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dirty="0">
                <a:latin typeface="Arial"/>
                <a:cs typeface="Arial"/>
              </a:rPr>
              <a:t>last </a:t>
            </a:r>
            <a:r>
              <a:rPr sz="1100" spc="-10" dirty="0">
                <a:latin typeface="Arial"/>
                <a:cs typeface="Arial"/>
              </a:rPr>
              <a:t>operation </a:t>
            </a:r>
            <a:r>
              <a:rPr sz="1100" dirty="0">
                <a:latin typeface="Arial"/>
                <a:cs typeface="Arial"/>
              </a:rPr>
              <a:t>completed </a:t>
            </a:r>
            <a:r>
              <a:rPr sz="1100" spc="-5" dirty="0">
                <a:latin typeface="Arial"/>
                <a:cs typeface="Arial"/>
              </a:rPr>
              <a:t>at the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5" dirty="0">
                <a:latin typeface="Arial"/>
                <a:cs typeface="Arial"/>
              </a:rPr>
              <a:t>of the backup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937" y="4190048"/>
            <a:ext cx="5541010" cy="109260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 marR="750533">
              <a:lnSpc>
                <a:spcPts val="1500"/>
              </a:lnSpc>
              <a:spcBef>
                <a:spcPts val="80"/>
              </a:spcBef>
            </a:pPr>
            <a:r>
              <a:rPr sz="1100" dirty="0">
                <a:latin typeface="Courier New"/>
                <a:cs typeface="Courier New"/>
              </a:rPr>
              <a:t>Starting 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15" dirty="0">
                <a:latin typeface="Courier New"/>
                <a:cs typeface="Courier New"/>
              </a:rPr>
              <a:t>and </a:t>
            </a:r>
            <a:r>
              <a:rPr sz="1100" spc="-5" dirty="0">
                <a:latin typeface="Courier New"/>
                <a:cs typeface="Courier New"/>
              </a:rPr>
              <a:t>SPFILE </a:t>
            </a:r>
            <a:r>
              <a:rPr sz="1100" dirty="0">
                <a:latin typeface="Courier New"/>
                <a:cs typeface="Courier New"/>
              </a:rPr>
              <a:t>Autobackup </a:t>
            </a:r>
            <a:r>
              <a:rPr sz="1100" spc="10" dirty="0">
                <a:latin typeface="Courier New"/>
                <a:cs typeface="Courier New"/>
              </a:rPr>
              <a:t>at </a:t>
            </a:r>
            <a:r>
              <a:rPr sz="1100" spc="-5" dirty="0">
                <a:latin typeface="Courier New"/>
                <a:cs typeface="Courier New"/>
              </a:rPr>
              <a:t>09-APR-18  </a:t>
            </a:r>
            <a:r>
              <a:rPr sz="1100" spc="10" dirty="0">
                <a:latin typeface="Courier New"/>
                <a:cs typeface="Courier New"/>
              </a:rPr>
              <a:t>piece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175"/>
              </a:lnSpc>
            </a:pPr>
            <a:r>
              <a:rPr sz="1100" spc="-5" dirty="0">
                <a:latin typeface="Courier New"/>
                <a:cs typeface="Courier New"/>
              </a:rPr>
              <a:t>handle=/u03/app/oracle/fast_recovery_area/ORCL/autobackup/2018_0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4_09/o1_mf_s_973008564_fdql3o2s_.bkp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comment=NONE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Finished 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15" dirty="0">
                <a:latin typeface="Courier New"/>
                <a:cs typeface="Courier New"/>
              </a:rPr>
              <a:t>and </a:t>
            </a:r>
            <a:r>
              <a:rPr sz="1100" spc="-5" dirty="0">
                <a:latin typeface="Courier New"/>
                <a:cs typeface="Courier New"/>
              </a:rPr>
              <a:t>SPFILE </a:t>
            </a:r>
            <a:r>
              <a:rPr sz="1100" dirty="0">
                <a:latin typeface="Courier New"/>
                <a:cs typeface="Courier New"/>
              </a:rPr>
              <a:t>Autobackup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09-APR-18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1701" y="6654800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969" y="5259450"/>
            <a:ext cx="5852160" cy="2190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1391851" indent="-276846">
              <a:lnSpc>
                <a:spcPct val="130800"/>
              </a:lnSpc>
              <a:spcBef>
                <a:spcPts val="95"/>
              </a:spcBef>
              <a:buAutoNum type="arabicPeriod" startAt="8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Does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complete </a:t>
            </a:r>
            <a:r>
              <a:rPr sz="1100" spc="-10" dirty="0">
                <a:latin typeface="Arial"/>
                <a:cs typeface="Arial"/>
              </a:rPr>
              <a:t>operation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backup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set?  </a:t>
            </a: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20" dirty="0">
                <a:latin typeface="Arial"/>
                <a:cs typeface="Arial"/>
              </a:rPr>
              <a:t>No.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operation </a:t>
            </a:r>
            <a:r>
              <a:rPr sz="1100" dirty="0">
                <a:latin typeface="Arial"/>
                <a:cs typeface="Arial"/>
              </a:rPr>
              <a:t>creates </a:t>
            </a:r>
            <a:r>
              <a:rPr sz="1100" spc="-5" dirty="0">
                <a:latin typeface="Arial"/>
                <a:cs typeface="Arial"/>
              </a:rPr>
              <a:t>multiple backup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sets.</a:t>
            </a:r>
            <a:endParaRPr sz="1100">
              <a:latin typeface="Arial"/>
              <a:cs typeface="Arial"/>
            </a:endParaRPr>
          </a:p>
          <a:p>
            <a:pPr marL="565757" marR="5080" lvl="1" indent="-276846">
              <a:lnSpc>
                <a:spcPct val="113900"/>
              </a:lnSpc>
              <a:spcBef>
                <a:spcPts val="29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-10" dirty="0">
                <a:latin typeface="Arial"/>
                <a:cs typeface="Arial"/>
              </a:rPr>
              <a:t>Four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5" dirty="0">
                <a:latin typeface="Arial"/>
                <a:cs typeface="Arial"/>
              </a:rPr>
              <a:t>sets </a:t>
            </a:r>
            <a:r>
              <a:rPr sz="1100" spc="-10" dirty="0">
                <a:latin typeface="Arial"/>
                <a:cs typeface="Arial"/>
              </a:rPr>
              <a:t>including 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(one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dirty="0">
                <a:latin typeface="Arial"/>
                <a:cs typeface="Arial"/>
              </a:rPr>
              <a:t>containers):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root, </a:t>
            </a:r>
            <a:r>
              <a:rPr sz="1100" spc="25" dirty="0">
                <a:latin typeface="Arial"/>
                <a:cs typeface="Arial"/>
              </a:rPr>
              <a:t>PDB  </a:t>
            </a:r>
            <a:r>
              <a:rPr sz="1100" dirty="0">
                <a:latin typeface="Arial"/>
                <a:cs typeface="Arial"/>
              </a:rPr>
              <a:t>seed, </a:t>
            </a:r>
            <a:r>
              <a:rPr sz="1100" spc="10" dirty="0">
                <a:latin typeface="Arial"/>
                <a:cs typeface="Arial"/>
              </a:rPr>
              <a:t>PDB1,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PDB2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4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SPFILE and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00"/>
              </a:spcBef>
              <a:buAutoNum type="arabicPeriod" startAt="8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backup </a:t>
            </a:r>
            <a:r>
              <a:rPr sz="1100" spc="15" dirty="0">
                <a:latin typeface="Arial"/>
                <a:cs typeface="Arial"/>
              </a:rPr>
              <a:t>sets. </a:t>
            </a:r>
            <a:r>
              <a:rPr sz="1100" spc="-10" dirty="0">
                <a:latin typeface="Arial"/>
                <a:cs typeface="Arial"/>
              </a:rPr>
              <a:t>Look for </a:t>
            </a:r>
            <a:r>
              <a:rPr sz="1100" spc="5" dirty="0">
                <a:latin typeface="Arial"/>
                <a:cs typeface="Arial"/>
              </a:rPr>
              <a:t>Piece </a:t>
            </a:r>
            <a:r>
              <a:rPr sz="1100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backup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set.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560"/>
              </a:spcBef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0" dirty="0">
                <a:latin typeface="Courier New"/>
                <a:cs typeface="Courier New"/>
              </a:rPr>
              <a:t>LIST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BACKUP;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List of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Sets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185"/>
              </a:spcBef>
            </a:pPr>
            <a:r>
              <a:rPr sz="1100" spc="-5" dirty="0">
                <a:latin typeface="Courier New"/>
                <a:cs typeface="Courier New"/>
              </a:rPr>
              <a:t>===================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2213" y="7814944"/>
            <a:ext cx="10350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Type LV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2215" y="7814944"/>
            <a:ext cx="29591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Device </a:t>
            </a:r>
            <a:r>
              <a:rPr sz="1100" spc="10" dirty="0">
                <a:latin typeface="Courier New"/>
                <a:cs typeface="Courier New"/>
              </a:rPr>
              <a:t>Type </a:t>
            </a:r>
            <a:r>
              <a:rPr sz="1100" dirty="0">
                <a:latin typeface="Courier New"/>
                <a:cs typeface="Courier New"/>
              </a:rPr>
              <a:t>Elapsed </a:t>
            </a:r>
            <a:r>
              <a:rPr sz="1100" spc="-10" dirty="0">
                <a:latin typeface="Courier New"/>
                <a:cs typeface="Courier New"/>
              </a:rPr>
              <a:t>Time</a:t>
            </a:r>
            <a:r>
              <a:rPr sz="1100" spc="-1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Completion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6056" y="7814944"/>
            <a:ext cx="539750" cy="35907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sz="1100" spc="10" dirty="0">
                <a:latin typeface="Courier New"/>
                <a:cs typeface="Courier New"/>
              </a:rPr>
              <a:t>BS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Key  Time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45664" y="82828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2829" y="828283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9165" y="8282837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55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68755" y="8282838"/>
          <a:ext cx="5386704" cy="714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0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45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---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22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Full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BP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Key: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  <a:tabLst>
                          <a:tab pos="922655" algn="l"/>
                        </a:tabLst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17.95M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DISK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32740" algn="l"/>
                        </a:tabLst>
                      </a:pPr>
                      <a:r>
                        <a:rPr sz="1100" spc="15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Status:</a:t>
                      </a:r>
                      <a:r>
                        <a:rPr sz="11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AVAILABLE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310"/>
                        </a:lnSpc>
                        <a:tabLst>
                          <a:tab pos="109664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00:00:01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05-APR-18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1340485" algn="l"/>
                        </a:tabLst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Compressed:</a:t>
                      </a:r>
                      <a:r>
                        <a:rPr sz="11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NO	Tag: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456055" y="8892222"/>
            <a:ext cx="15494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dirty="0">
                <a:latin typeface="Courier New"/>
                <a:cs typeface="Courier New"/>
              </a:rPr>
              <a:t>TAG20180405T170539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92176" y="6654802"/>
            <a:ext cx="5550535" cy="2450465"/>
          </a:xfrm>
          <a:custGeom>
            <a:avLst/>
            <a:gdLst/>
            <a:ahLst/>
            <a:cxnLst/>
            <a:rect l="l" t="t" r="r" b="b"/>
            <a:pathLst>
              <a:path w="5550534" h="2450465">
                <a:moveTo>
                  <a:pt x="5550535" y="0"/>
                </a:moveTo>
                <a:lnTo>
                  <a:pt x="5541010" y="0"/>
                </a:lnTo>
                <a:lnTo>
                  <a:pt x="5541010" y="2440622"/>
                </a:lnTo>
                <a:lnTo>
                  <a:pt x="9525" y="2440622"/>
                </a:lnTo>
                <a:lnTo>
                  <a:pt x="9525" y="0"/>
                </a:lnTo>
                <a:lnTo>
                  <a:pt x="0" y="0"/>
                </a:lnTo>
                <a:lnTo>
                  <a:pt x="0" y="2450147"/>
                </a:lnTo>
                <a:lnTo>
                  <a:pt x="9525" y="2450147"/>
                </a:lnTo>
                <a:lnTo>
                  <a:pt x="5541010" y="2450147"/>
                </a:lnTo>
                <a:lnTo>
                  <a:pt x="5550535" y="2450147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92174" y="1153540"/>
            <a:ext cx="5550535" cy="1783080"/>
          </a:xfrm>
          <a:custGeom>
            <a:avLst/>
            <a:gdLst/>
            <a:ahLst/>
            <a:cxnLst/>
            <a:rect l="l" t="t" r="r" b="b"/>
            <a:pathLst>
              <a:path w="5550534" h="1783080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1773428"/>
                </a:lnTo>
                <a:lnTo>
                  <a:pt x="9525" y="1773428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782953"/>
                </a:lnTo>
                <a:lnTo>
                  <a:pt x="9525" y="1782953"/>
                </a:lnTo>
                <a:lnTo>
                  <a:pt x="5541010" y="1782953"/>
                </a:lnTo>
                <a:lnTo>
                  <a:pt x="5550535" y="1782953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8756" y="1837968"/>
            <a:ext cx="4200525" cy="0"/>
          </a:xfrm>
          <a:custGeom>
            <a:avLst/>
            <a:gdLst/>
            <a:ahLst/>
            <a:cxnLst/>
            <a:rect l="l" t="t" r="r" b="b"/>
            <a:pathLst>
              <a:path w="4200525">
                <a:moveTo>
                  <a:pt x="0" y="0"/>
                </a:moveTo>
                <a:lnTo>
                  <a:pt x="420009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60084" y="1837968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79512" y="693166"/>
            <a:ext cx="5494020" cy="267778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88911" indent="-276846">
              <a:spcBef>
                <a:spcPts val="200"/>
              </a:spcBef>
              <a:buAutoNum type="alphaLcPeriod" startAt="3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List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10" dirty="0">
                <a:latin typeface="Arial"/>
                <a:cs typeface="Arial"/>
              </a:rPr>
              <a:t>temp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(for the root </a:t>
            </a:r>
            <a:r>
              <a:rPr sz="1100" spc="-10" dirty="0">
                <a:latin typeface="Arial"/>
                <a:cs typeface="Arial"/>
              </a:rPr>
              <a:t>container and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20" dirty="0">
                <a:latin typeface="Arial"/>
                <a:cs typeface="Arial"/>
              </a:rPr>
              <a:t>PDBs)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105"/>
              </a:spcBef>
            </a:pPr>
            <a:r>
              <a:rPr sz="1100" spc="10" dirty="0">
                <a:latin typeface="Courier New"/>
                <a:cs typeface="Courier New"/>
              </a:rPr>
              <a:t>CDB_TEMP_FILES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63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file_name, tablespace_name </a:t>
            </a:r>
            <a:r>
              <a:rPr sz="1100" b="1" spc="20" dirty="0">
                <a:latin typeface="Courier New"/>
                <a:cs typeface="Courier New"/>
              </a:rPr>
              <a:t>FROM</a:t>
            </a:r>
            <a:r>
              <a:rPr sz="1100" b="1" spc="-27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cdb_temp_files;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288911">
              <a:tabLst>
                <a:tab pos="4574312" algn="l"/>
              </a:tabLst>
            </a:pPr>
            <a:r>
              <a:rPr sz="1100" dirty="0">
                <a:latin typeface="Courier New"/>
                <a:cs typeface="Courier New"/>
              </a:rPr>
              <a:t>FILE_NAME	</a:t>
            </a:r>
            <a:r>
              <a:rPr sz="1100" spc="-5" dirty="0">
                <a:latin typeface="Courier New"/>
                <a:cs typeface="Courier New"/>
              </a:rPr>
              <a:t>TABLESPACE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88911">
              <a:tabLst>
                <a:tab pos="4574312" algn="l"/>
              </a:tabLst>
            </a:pPr>
            <a:r>
              <a:rPr sz="1100" spc="-5" dirty="0">
                <a:latin typeface="Courier New"/>
                <a:cs typeface="Courier New"/>
              </a:rPr>
              <a:t>/u04/app/oracle/oradata/temp/temp01.dbf	</a:t>
            </a:r>
            <a:r>
              <a:rPr sz="1100" spc="-10" dirty="0">
                <a:latin typeface="Courier New"/>
                <a:cs typeface="Courier New"/>
              </a:rPr>
              <a:t>TEMP</a:t>
            </a:r>
            <a:endParaRPr sz="1100">
              <a:latin typeface="Courier New"/>
              <a:cs typeface="Courier New"/>
            </a:endParaRPr>
          </a:p>
          <a:p>
            <a:pPr marL="288911" marR="577187">
              <a:lnSpc>
                <a:spcPct val="113599"/>
              </a:lnSpc>
              <a:spcBef>
                <a:spcPts val="8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/u02/app/oracle/oradata/ORCL/PDB1/pdbseed_temp0120 </a:t>
            </a:r>
            <a:r>
              <a:rPr sz="1100" spc="-10" dirty="0">
                <a:latin typeface="Courier New"/>
                <a:cs typeface="Courier New"/>
              </a:rPr>
              <a:t>TEMP  </a:t>
            </a:r>
            <a:r>
              <a:rPr sz="1100" dirty="0">
                <a:latin typeface="Courier New"/>
                <a:cs typeface="Courier New"/>
              </a:rPr>
              <a:t>18-02-19_18-48-12-642-PM.dbf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288911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5080" indent="-276846">
              <a:lnSpc>
                <a:spcPct val="108200"/>
              </a:lnSpc>
              <a:spcBef>
                <a:spcPts val="375"/>
              </a:spcBef>
              <a:buAutoNum type="alphaLcPeriod" startAt="4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List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the 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(for the root </a:t>
            </a:r>
            <a:r>
              <a:rPr sz="1100" spc="-10" dirty="0">
                <a:latin typeface="Arial"/>
                <a:cs typeface="Arial"/>
              </a:rPr>
              <a:t>container and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20" dirty="0">
                <a:latin typeface="Arial"/>
                <a:cs typeface="Arial"/>
              </a:rPr>
              <a:t>PDBs)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V$LOGFILE</a:t>
            </a:r>
            <a:r>
              <a:rPr sz="1100" spc="-459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92175" y="3398837"/>
          <a:ext cx="5547992" cy="1964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6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6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96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1536">
                <a:tc gridSpan="6"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COLUMN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member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FORMAT</a:t>
                      </a:r>
                      <a:r>
                        <a:rPr sz="1100" b="1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15" dirty="0">
                          <a:latin typeface="Courier New"/>
                          <a:cs typeface="Courier New"/>
                        </a:rPr>
                        <a:t>A42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SELECT 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group#, member,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con_id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1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v$logfile;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GR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UP#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MEMBER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ON_ID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/u04/app/oracle/redo/redo03.log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/u04/app/oracle/redo/redo02.log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0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/u04/app/oracle/redo/redo01.log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62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79513" y="5345176"/>
            <a:ext cx="5557520" cy="41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5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e.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V$CONTROLFILE</a:t>
            </a:r>
            <a:r>
              <a:rPr sz="1100" spc="-35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5" dirty="0">
                <a:latin typeface="Arial"/>
                <a:cs typeface="Arial"/>
              </a:rPr>
              <a:t>There should  be </a:t>
            </a:r>
            <a:r>
              <a:rPr sz="1100" spc="5" dirty="0">
                <a:latin typeface="Arial"/>
                <a:cs typeface="Arial"/>
              </a:rPr>
              <a:t>two—</a:t>
            </a:r>
            <a:r>
              <a:rPr sz="1100" spc="5" dirty="0">
                <a:latin typeface="Courier New"/>
                <a:cs typeface="Courier New"/>
              </a:rPr>
              <a:t>control01.ctl</a:t>
            </a:r>
            <a:r>
              <a:rPr sz="1100" spc="-5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Courier New"/>
                <a:cs typeface="Courier New"/>
              </a:rPr>
              <a:t>control02.ctl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1701" y="5844287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68757" y="5803266"/>
            <a:ext cx="3711575" cy="81496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spcBef>
                <a:spcPts val="27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3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A55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name, </a:t>
            </a:r>
            <a:r>
              <a:rPr sz="1100" b="1" spc="-5" dirty="0">
                <a:latin typeface="Courier New"/>
                <a:cs typeface="Courier New"/>
              </a:rPr>
              <a:t>con_id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6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v$controlfile;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9822" y="6413120"/>
            <a:ext cx="5175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CON_ID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68756" y="6724523"/>
            <a:ext cx="4623435" cy="8890"/>
            <a:chOff x="1468755" y="6724522"/>
            <a:chExt cx="4623435" cy="8890"/>
          </a:xfrm>
        </p:grpSpPr>
        <p:sp>
          <p:nvSpPr>
            <p:cNvPr id="16" name="object 16"/>
            <p:cNvSpPr/>
            <p:nvPr/>
          </p:nvSpPr>
          <p:spPr>
            <a:xfrm>
              <a:off x="1468755" y="6728737"/>
              <a:ext cx="2857500" cy="0"/>
            </a:xfrm>
            <a:custGeom>
              <a:avLst/>
              <a:gdLst/>
              <a:ahLst/>
              <a:cxnLst/>
              <a:rect l="l" t="t" r="r" b="b"/>
              <a:pathLst>
                <a:path w="2857500">
                  <a:moveTo>
                    <a:pt x="0" y="0"/>
                  </a:moveTo>
                  <a:lnTo>
                    <a:pt x="2857228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684" y="6728737"/>
              <a:ext cx="1762125" cy="0"/>
            </a:xfrm>
            <a:custGeom>
              <a:avLst/>
              <a:gdLst/>
              <a:ahLst/>
              <a:cxnLst/>
              <a:rect l="l" t="t" r="r" b="b"/>
              <a:pathLst>
                <a:path w="1762125">
                  <a:moveTo>
                    <a:pt x="0" y="0"/>
                  </a:moveTo>
                  <a:lnTo>
                    <a:pt x="1761948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6179822" y="6728738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622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68757" y="6775832"/>
            <a:ext cx="4476115" cy="421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/u02/app/oracle/oradata/ORCL/control01.ctl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/u03/app/oracle/fast_recovery_area/ORCL/control02.ctl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71006" y="6775832"/>
            <a:ext cx="99060" cy="421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92176" y="5844285"/>
            <a:ext cx="5550535" cy="1783080"/>
          </a:xfrm>
          <a:custGeom>
            <a:avLst/>
            <a:gdLst/>
            <a:ahLst/>
            <a:cxnLst/>
            <a:rect l="l" t="t" r="r" b="b"/>
            <a:pathLst>
              <a:path w="5550534" h="1783079">
                <a:moveTo>
                  <a:pt x="5550535" y="0"/>
                </a:moveTo>
                <a:lnTo>
                  <a:pt x="5541010" y="0"/>
                </a:lnTo>
                <a:lnTo>
                  <a:pt x="5541010" y="1773555"/>
                </a:lnTo>
                <a:lnTo>
                  <a:pt x="9525" y="1773555"/>
                </a:lnTo>
                <a:lnTo>
                  <a:pt x="9525" y="0"/>
                </a:lnTo>
                <a:lnTo>
                  <a:pt x="0" y="0"/>
                </a:lnTo>
                <a:lnTo>
                  <a:pt x="0" y="1783080"/>
                </a:lnTo>
                <a:lnTo>
                  <a:pt x="9525" y="1783080"/>
                </a:lnTo>
                <a:lnTo>
                  <a:pt x="5541010" y="1783080"/>
                </a:lnTo>
                <a:lnTo>
                  <a:pt x="5550535" y="1783080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2971" y="7347204"/>
            <a:ext cx="5147945" cy="696986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65757">
              <a:spcBef>
                <a:spcPts val="57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indent="-276846">
              <a:spcBef>
                <a:spcPts val="484"/>
              </a:spcBef>
              <a:buAutoNum type="arabicPeriod" startAt="5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pre-created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your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CDB.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0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List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common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CDB_USERS</a:t>
            </a:r>
            <a:r>
              <a:rPr sz="1100" spc="-56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6937" y="8127682"/>
            <a:ext cx="5541010" cy="7643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DISTINCT </a:t>
            </a:r>
            <a:r>
              <a:rPr sz="1100" b="1" spc="-10" dirty="0">
                <a:latin typeface="Courier New"/>
                <a:cs typeface="Courier New"/>
              </a:rPr>
              <a:t>username FROM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cdb_users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180"/>
              </a:spcBef>
              <a:tabLst>
                <a:tab pos="500355" algn="l"/>
              </a:tabLst>
            </a:pPr>
            <a:r>
              <a:rPr sz="1100" spc="15" dirty="0">
                <a:latin typeface="Courier New"/>
                <a:cs typeface="Courier New"/>
              </a:rPr>
              <a:t>2	</a:t>
            </a:r>
            <a:r>
              <a:rPr sz="1100" b="1" spc="-5" dirty="0">
                <a:latin typeface="Courier New"/>
                <a:cs typeface="Courier New"/>
              </a:rPr>
              <a:t>WHERE common ='YES' ORDER </a:t>
            </a:r>
            <a:r>
              <a:rPr sz="1100" b="1" spc="10" dirty="0">
                <a:latin typeface="Courier New"/>
                <a:cs typeface="Courier New"/>
              </a:rPr>
              <a:t>BY</a:t>
            </a:r>
            <a:r>
              <a:rPr sz="1100" b="1" spc="-9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USERNAME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392174" y="734059"/>
            <a:ext cx="5550535" cy="4361815"/>
            <a:chOff x="1392174" y="734059"/>
            <a:chExt cx="5550535" cy="4361815"/>
          </a:xfrm>
        </p:grpSpPr>
        <p:sp>
          <p:nvSpPr>
            <p:cNvPr id="7" name="object 7"/>
            <p:cNvSpPr/>
            <p:nvPr/>
          </p:nvSpPr>
          <p:spPr>
            <a:xfrm>
              <a:off x="1392174" y="734059"/>
              <a:ext cx="5550535" cy="9525"/>
            </a:xfrm>
            <a:custGeom>
              <a:avLst/>
              <a:gdLst/>
              <a:ahLst/>
              <a:cxnLst/>
              <a:rect l="l" t="t" r="r" b="b"/>
              <a:pathLst>
                <a:path w="5550534" h="9525">
                  <a:moveTo>
                    <a:pt x="5550535" y="0"/>
                  </a:moveTo>
                  <a:lnTo>
                    <a:pt x="5541010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5541010" y="9525"/>
                  </a:lnTo>
                  <a:lnTo>
                    <a:pt x="5550535" y="9525"/>
                  </a:lnTo>
                  <a:lnTo>
                    <a:pt x="5550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6936" y="743648"/>
              <a:ext cx="0" cy="4347845"/>
            </a:xfrm>
            <a:custGeom>
              <a:avLst/>
              <a:gdLst/>
              <a:ahLst/>
              <a:cxnLst/>
              <a:rect l="l" t="t" r="r" b="b"/>
              <a:pathLst>
                <a:path h="4347845">
                  <a:moveTo>
                    <a:pt x="0" y="0"/>
                  </a:moveTo>
                  <a:lnTo>
                    <a:pt x="0" y="4347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3184" y="743660"/>
              <a:ext cx="9525" cy="686435"/>
            </a:xfrm>
            <a:custGeom>
              <a:avLst/>
              <a:gdLst/>
              <a:ahLst/>
              <a:cxnLst/>
              <a:rect l="l" t="t" r="r" b="b"/>
              <a:pathLst>
                <a:path w="9525" h="686435">
                  <a:moveTo>
                    <a:pt x="9525" y="0"/>
                  </a:moveTo>
                  <a:lnTo>
                    <a:pt x="0" y="0"/>
                  </a:lnTo>
                  <a:lnTo>
                    <a:pt x="0" y="171754"/>
                  </a:lnTo>
                  <a:lnTo>
                    <a:pt x="0" y="333616"/>
                  </a:lnTo>
                  <a:lnTo>
                    <a:pt x="0" y="486333"/>
                  </a:lnTo>
                  <a:lnTo>
                    <a:pt x="0" y="686358"/>
                  </a:lnTo>
                  <a:lnTo>
                    <a:pt x="9525" y="686358"/>
                  </a:lnTo>
                  <a:lnTo>
                    <a:pt x="9525" y="486333"/>
                  </a:lnTo>
                  <a:lnTo>
                    <a:pt x="9525" y="333679"/>
                  </a:lnTo>
                  <a:lnTo>
                    <a:pt x="9525" y="17175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56055" y="721741"/>
            <a:ext cx="5407025" cy="9137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8940">
              <a:lnSpc>
                <a:spcPts val="1260"/>
              </a:lnSpc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Piece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Name: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0"/>
              </a:lnSpc>
            </a:pPr>
            <a:r>
              <a:rPr sz="1100" spc="-5" dirty="0">
                <a:latin typeface="Courier New"/>
                <a:cs typeface="Courier New"/>
              </a:rPr>
              <a:t>/u03/app/oracle/fast_recovery_area/ORCL/autobackup/2018_04_05/o1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_mf_s_972666339_fdf3x4bf_.bkp</a:t>
            </a:r>
            <a:endParaRPr sz="1100">
              <a:latin typeface="Courier New"/>
              <a:cs typeface="Courier New"/>
            </a:endParaRPr>
          </a:p>
          <a:p>
            <a:pPr marL="184141" marR="1428679">
              <a:lnSpc>
                <a:spcPts val="1580"/>
              </a:lnSpc>
              <a:spcBef>
                <a:spcPts val="15"/>
              </a:spcBef>
            </a:pPr>
            <a:r>
              <a:rPr sz="1100" spc="-5" dirty="0">
                <a:latin typeface="Courier New"/>
                <a:cs typeface="Courier New"/>
              </a:rPr>
              <a:t>SPFILE </a:t>
            </a:r>
            <a:r>
              <a:rPr sz="1100" dirty="0">
                <a:latin typeface="Courier New"/>
                <a:cs typeface="Courier New"/>
              </a:rPr>
              <a:t>Included: </a:t>
            </a:r>
            <a:r>
              <a:rPr sz="1100" spc="-5" dirty="0">
                <a:latin typeface="Courier New"/>
                <a:cs typeface="Courier New"/>
              </a:rPr>
              <a:t>Modification time: </a:t>
            </a:r>
            <a:r>
              <a:rPr sz="1100" spc="5" dirty="0">
                <a:latin typeface="Courier New"/>
                <a:cs typeface="Courier New"/>
              </a:rPr>
              <a:t>05-APR-18  </a:t>
            </a:r>
            <a:r>
              <a:rPr sz="1100" spc="-5" dirty="0">
                <a:latin typeface="Courier New"/>
                <a:cs typeface="Courier New"/>
              </a:rPr>
              <a:t>SPFILE db_unique_name: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ORCL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64310" y="1429956"/>
            <a:ext cx="5478780" cy="1649730"/>
            <a:chOff x="1464310" y="1429956"/>
            <a:chExt cx="5478780" cy="1649730"/>
          </a:xfrm>
        </p:grpSpPr>
        <p:sp>
          <p:nvSpPr>
            <p:cNvPr id="12" name="object 12"/>
            <p:cNvSpPr/>
            <p:nvPr/>
          </p:nvSpPr>
          <p:spPr>
            <a:xfrm>
              <a:off x="6933184" y="1429956"/>
              <a:ext cx="9525" cy="1297305"/>
            </a:xfrm>
            <a:custGeom>
              <a:avLst/>
              <a:gdLst/>
              <a:ahLst/>
              <a:cxnLst/>
              <a:rect l="l" t="t" r="r" b="b"/>
              <a:pathLst>
                <a:path w="9525" h="1297305">
                  <a:moveTo>
                    <a:pt x="9525" y="743712"/>
                  </a:moveTo>
                  <a:lnTo>
                    <a:pt x="0" y="743712"/>
                  </a:lnTo>
                  <a:lnTo>
                    <a:pt x="0" y="944003"/>
                  </a:lnTo>
                  <a:lnTo>
                    <a:pt x="0" y="1144333"/>
                  </a:lnTo>
                  <a:lnTo>
                    <a:pt x="0" y="1296733"/>
                  </a:lnTo>
                  <a:lnTo>
                    <a:pt x="9525" y="1296733"/>
                  </a:lnTo>
                  <a:lnTo>
                    <a:pt x="9525" y="1144333"/>
                  </a:lnTo>
                  <a:lnTo>
                    <a:pt x="9525" y="944054"/>
                  </a:lnTo>
                  <a:lnTo>
                    <a:pt x="9525" y="743712"/>
                  </a:lnTo>
                  <a:close/>
                </a:path>
                <a:path w="9525" h="1297305">
                  <a:moveTo>
                    <a:pt x="9525" y="390906"/>
                  </a:moveTo>
                  <a:lnTo>
                    <a:pt x="0" y="390906"/>
                  </a:lnTo>
                  <a:lnTo>
                    <a:pt x="0" y="553148"/>
                  </a:lnTo>
                  <a:lnTo>
                    <a:pt x="0" y="743648"/>
                  </a:lnTo>
                  <a:lnTo>
                    <a:pt x="9525" y="743648"/>
                  </a:lnTo>
                  <a:lnTo>
                    <a:pt x="9525" y="553148"/>
                  </a:lnTo>
                  <a:lnTo>
                    <a:pt x="9525" y="390906"/>
                  </a:lnTo>
                  <a:close/>
                </a:path>
                <a:path w="9525" h="1297305">
                  <a:moveTo>
                    <a:pt x="9525" y="0"/>
                  </a:moveTo>
                  <a:lnTo>
                    <a:pt x="0" y="0"/>
                  </a:lnTo>
                  <a:lnTo>
                    <a:pt x="0" y="200342"/>
                  </a:lnTo>
                  <a:lnTo>
                    <a:pt x="0" y="390842"/>
                  </a:lnTo>
                  <a:lnTo>
                    <a:pt x="9525" y="390842"/>
                  </a:lnTo>
                  <a:lnTo>
                    <a:pt x="9525" y="200342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8755" y="2838981"/>
              <a:ext cx="600075" cy="0"/>
            </a:xfrm>
            <a:custGeom>
              <a:avLst/>
              <a:gdLst/>
              <a:ahLst/>
              <a:cxnLst/>
              <a:rect l="l" t="t" r="r" b="b"/>
              <a:pathLst>
                <a:path w="600075">
                  <a:moveTo>
                    <a:pt x="0" y="0"/>
                  </a:moveTo>
                  <a:lnTo>
                    <a:pt x="600075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5665" y="2838981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5400" y="2838981"/>
              <a:ext cx="1096010" cy="0"/>
            </a:xfrm>
            <a:custGeom>
              <a:avLst/>
              <a:gdLst/>
              <a:ahLst/>
              <a:cxnLst/>
              <a:rect l="l" t="t" r="r" b="b"/>
              <a:pathLst>
                <a:path w="1096010">
                  <a:moveTo>
                    <a:pt x="0" y="0"/>
                  </a:moveTo>
                  <a:lnTo>
                    <a:pt x="171450" y="0"/>
                  </a:lnTo>
                </a:path>
                <a:path w="1096010">
                  <a:moveTo>
                    <a:pt x="257429" y="0"/>
                  </a:moveTo>
                  <a:lnTo>
                    <a:pt x="1095533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7770" y="2838981"/>
              <a:ext cx="923925" cy="0"/>
            </a:xfrm>
            <a:custGeom>
              <a:avLst/>
              <a:gdLst/>
              <a:ahLst/>
              <a:cxnLst/>
              <a:rect l="l" t="t" r="r" b="b"/>
              <a:pathLst>
                <a:path w="923925">
                  <a:moveTo>
                    <a:pt x="0" y="0"/>
                  </a:moveTo>
                  <a:lnTo>
                    <a:pt x="923829" y="0"/>
                  </a:lnTo>
                </a:path>
              </a:pathLst>
            </a:custGeom>
            <a:ln w="842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49164" y="2838981"/>
              <a:ext cx="1009650" cy="0"/>
            </a:xfrm>
            <a:custGeom>
              <a:avLst/>
              <a:gdLst/>
              <a:ahLst/>
              <a:cxnLst/>
              <a:rect l="l" t="t" r="r" b="b"/>
              <a:pathLst>
                <a:path w="1009650">
                  <a:moveTo>
                    <a:pt x="0" y="0"/>
                  </a:moveTo>
                  <a:lnTo>
                    <a:pt x="1009554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45810" y="2838981"/>
              <a:ext cx="1009650" cy="0"/>
            </a:xfrm>
            <a:custGeom>
              <a:avLst/>
              <a:gdLst/>
              <a:ahLst/>
              <a:cxnLst/>
              <a:rect l="l" t="t" r="r" b="b"/>
              <a:pathLst>
                <a:path w="1009650">
                  <a:moveTo>
                    <a:pt x="0" y="0"/>
                  </a:moveTo>
                  <a:lnTo>
                    <a:pt x="1009554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3184" y="2726753"/>
              <a:ext cx="9525" cy="353060"/>
            </a:xfrm>
            <a:custGeom>
              <a:avLst/>
              <a:gdLst/>
              <a:ahLst/>
              <a:cxnLst/>
              <a:rect l="l" t="t" r="r" b="b"/>
              <a:pathLst>
                <a:path w="9525" h="353060">
                  <a:moveTo>
                    <a:pt x="9525" y="0"/>
                  </a:moveTo>
                  <a:lnTo>
                    <a:pt x="0" y="0"/>
                  </a:lnTo>
                  <a:lnTo>
                    <a:pt x="0" y="200215"/>
                  </a:lnTo>
                  <a:lnTo>
                    <a:pt x="0" y="200342"/>
                  </a:lnTo>
                  <a:lnTo>
                    <a:pt x="0" y="352615"/>
                  </a:lnTo>
                  <a:lnTo>
                    <a:pt x="9525" y="352615"/>
                  </a:lnTo>
                  <a:lnTo>
                    <a:pt x="9525" y="200342"/>
                  </a:lnTo>
                  <a:lnTo>
                    <a:pt x="9525" y="20021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08438" y="1627123"/>
            <a:ext cx="146113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5" dirty="0">
                <a:latin typeface="Courier New"/>
                <a:cs typeface="Courier New"/>
              </a:rPr>
              <a:t>Ckp </a:t>
            </a:r>
            <a:r>
              <a:rPr sz="1100" spc="-5" dirty="0">
                <a:latin typeface="Courier New"/>
                <a:cs typeface="Courier New"/>
              </a:rPr>
              <a:t>time: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05-APR-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6056" y="1627124"/>
            <a:ext cx="3473450" cy="5366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71441">
              <a:lnSpc>
                <a:spcPts val="12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Included: </a:t>
            </a:r>
            <a:r>
              <a:rPr sz="1100" spc="10" dirty="0">
                <a:latin typeface="Courier New"/>
                <a:cs typeface="Courier New"/>
              </a:rPr>
              <a:t>Ckp SCN: </a:t>
            </a:r>
            <a:r>
              <a:rPr sz="1100" spc="-5" dirty="0">
                <a:latin typeface="Courier New"/>
                <a:cs typeface="Courier New"/>
              </a:rPr>
              <a:t>2845204  </a:t>
            </a:r>
            <a:r>
              <a:rPr sz="1100" spc="1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235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6055" y="2370709"/>
            <a:ext cx="5234940" cy="35907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  <a:tabLst>
                <a:tab pos="688306" algn="l"/>
                <a:tab pos="2288426" algn="l"/>
              </a:tabLst>
            </a:pPr>
            <a:r>
              <a:rPr sz="1100" spc="10" dirty="0">
                <a:latin typeface="Courier New"/>
                <a:cs typeface="Courier New"/>
              </a:rPr>
              <a:t>BS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Key	Type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LV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	</a:t>
            </a:r>
            <a:r>
              <a:rPr sz="1100" spc="-5" dirty="0">
                <a:latin typeface="Courier New"/>
                <a:cs typeface="Courier New"/>
              </a:rPr>
              <a:t>Device </a:t>
            </a:r>
            <a:r>
              <a:rPr sz="1100" spc="10" dirty="0">
                <a:latin typeface="Courier New"/>
                <a:cs typeface="Courier New"/>
              </a:rPr>
              <a:t>Type </a:t>
            </a:r>
            <a:r>
              <a:rPr sz="1100" dirty="0">
                <a:latin typeface="Courier New"/>
                <a:cs typeface="Courier New"/>
              </a:rPr>
              <a:t>Elapsed </a:t>
            </a:r>
            <a:r>
              <a:rPr sz="1100" spc="-10" dirty="0">
                <a:latin typeface="Courier New"/>
                <a:cs typeface="Courier New"/>
              </a:rPr>
              <a:t>Time</a:t>
            </a:r>
            <a:r>
              <a:rPr sz="1100" spc="-1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Completion  </a:t>
            </a:r>
            <a:r>
              <a:rPr sz="1100" spc="10" dirty="0">
                <a:latin typeface="Courier New"/>
                <a:cs typeface="Courier New"/>
              </a:rPr>
              <a:t>Time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6057" y="2866263"/>
            <a:ext cx="1044575" cy="3994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</a:pPr>
            <a:r>
              <a:rPr sz="1100" spc="10" dirty="0">
                <a:latin typeface="Courier New"/>
                <a:cs typeface="Courier New"/>
              </a:rPr>
              <a:t>---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185"/>
              </a:spcBef>
              <a:tabLst>
                <a:tab pos="688306" algn="l"/>
              </a:tabLst>
            </a:pPr>
            <a:r>
              <a:rPr sz="1100" spc="10" dirty="0">
                <a:latin typeface="Courier New"/>
                <a:cs typeface="Courier New"/>
              </a:rPr>
              <a:t>1</a:t>
            </a:r>
            <a:r>
              <a:rPr sz="1100" spc="15" dirty="0">
                <a:latin typeface="Courier New"/>
                <a:cs typeface="Courier New"/>
              </a:rPr>
              <a:t>0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Full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10131" y="3076577"/>
            <a:ext cx="12827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935943" algn="l"/>
              </a:tabLst>
            </a:pPr>
            <a:r>
              <a:rPr sz="1100" spc="10" dirty="0">
                <a:latin typeface="Courier New"/>
                <a:cs typeface="Courier New"/>
              </a:rPr>
              <a:t>1</a:t>
            </a:r>
            <a:r>
              <a:rPr sz="1100" spc="-65" dirty="0">
                <a:latin typeface="Courier New"/>
                <a:cs typeface="Courier New"/>
              </a:rPr>
              <a:t>8</a:t>
            </a:r>
            <a:r>
              <a:rPr sz="1100" spc="10" dirty="0">
                <a:latin typeface="Courier New"/>
                <a:cs typeface="Courier New"/>
              </a:rPr>
              <a:t>.23</a:t>
            </a:r>
            <a:r>
              <a:rPr sz="1100" spc="15" dirty="0">
                <a:latin typeface="Courier New"/>
                <a:cs typeface="Courier New"/>
              </a:rPr>
              <a:t>M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5" dirty="0">
                <a:latin typeface="Courier New"/>
                <a:cs typeface="Courier New"/>
              </a:rPr>
              <a:t>D</a:t>
            </a:r>
            <a:r>
              <a:rPr sz="1100" spc="10" dirty="0">
                <a:latin typeface="Courier New"/>
                <a:cs typeface="Courier New"/>
              </a:rPr>
              <a:t>ISK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3845" y="3076576"/>
            <a:ext cx="7016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00:</a:t>
            </a:r>
            <a:r>
              <a:rPr sz="1100" spc="-65" dirty="0">
                <a:latin typeface="Courier New"/>
                <a:cs typeface="Courier New"/>
              </a:rPr>
              <a:t>0</a:t>
            </a:r>
            <a:r>
              <a:rPr sz="1100" spc="10" dirty="0">
                <a:latin typeface="Courier New"/>
                <a:cs typeface="Courier New"/>
              </a:rPr>
              <a:t>0:01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9068" y="3076576"/>
            <a:ext cx="78295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09-APR-18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92176" y="3079433"/>
            <a:ext cx="5550535" cy="2231390"/>
          </a:xfrm>
          <a:custGeom>
            <a:avLst/>
            <a:gdLst/>
            <a:ahLst/>
            <a:cxnLst/>
            <a:rect l="l" t="t" r="r" b="b"/>
            <a:pathLst>
              <a:path w="5550534" h="2231390">
                <a:moveTo>
                  <a:pt x="5550535" y="2011680"/>
                </a:moveTo>
                <a:lnTo>
                  <a:pt x="5541010" y="2011680"/>
                </a:lnTo>
                <a:lnTo>
                  <a:pt x="5541010" y="2221547"/>
                </a:lnTo>
                <a:lnTo>
                  <a:pt x="9525" y="2221547"/>
                </a:lnTo>
                <a:lnTo>
                  <a:pt x="9525" y="2011680"/>
                </a:lnTo>
                <a:lnTo>
                  <a:pt x="0" y="2011680"/>
                </a:lnTo>
                <a:lnTo>
                  <a:pt x="0" y="2231072"/>
                </a:lnTo>
                <a:lnTo>
                  <a:pt x="9525" y="2231072"/>
                </a:lnTo>
                <a:lnTo>
                  <a:pt x="5541010" y="2231072"/>
                </a:lnTo>
                <a:lnTo>
                  <a:pt x="5550535" y="2231072"/>
                </a:lnTo>
                <a:lnTo>
                  <a:pt x="5550535" y="2011680"/>
                </a:lnTo>
                <a:close/>
              </a:path>
              <a:path w="5550534" h="2231390">
                <a:moveTo>
                  <a:pt x="5550535" y="1067816"/>
                </a:moveTo>
                <a:lnTo>
                  <a:pt x="5541010" y="1067816"/>
                </a:lnTo>
                <a:lnTo>
                  <a:pt x="5541010" y="1268158"/>
                </a:lnTo>
                <a:lnTo>
                  <a:pt x="5541010" y="1458607"/>
                </a:lnTo>
                <a:lnTo>
                  <a:pt x="5541010" y="2011616"/>
                </a:lnTo>
                <a:lnTo>
                  <a:pt x="5550535" y="2011616"/>
                </a:lnTo>
                <a:lnTo>
                  <a:pt x="5550535" y="1268158"/>
                </a:lnTo>
                <a:lnTo>
                  <a:pt x="5550535" y="1067816"/>
                </a:lnTo>
                <a:close/>
              </a:path>
              <a:path w="5550534" h="2231390">
                <a:moveTo>
                  <a:pt x="5550535" y="753122"/>
                </a:moveTo>
                <a:lnTo>
                  <a:pt x="5541010" y="753122"/>
                </a:lnTo>
                <a:lnTo>
                  <a:pt x="5541010" y="915352"/>
                </a:lnTo>
                <a:lnTo>
                  <a:pt x="5541010" y="1067752"/>
                </a:lnTo>
                <a:lnTo>
                  <a:pt x="5550535" y="1067752"/>
                </a:lnTo>
                <a:lnTo>
                  <a:pt x="5550535" y="915352"/>
                </a:lnTo>
                <a:lnTo>
                  <a:pt x="5550535" y="753122"/>
                </a:lnTo>
                <a:close/>
              </a:path>
              <a:path w="5550534" h="2231390">
                <a:moveTo>
                  <a:pt x="5550535" y="0"/>
                </a:moveTo>
                <a:lnTo>
                  <a:pt x="5541010" y="0"/>
                </a:lnTo>
                <a:lnTo>
                  <a:pt x="5541010" y="200342"/>
                </a:lnTo>
                <a:lnTo>
                  <a:pt x="5541010" y="400304"/>
                </a:lnTo>
                <a:lnTo>
                  <a:pt x="5541010" y="553021"/>
                </a:lnTo>
                <a:lnTo>
                  <a:pt x="5541010" y="753046"/>
                </a:lnTo>
                <a:lnTo>
                  <a:pt x="5550535" y="753046"/>
                </a:lnTo>
                <a:lnTo>
                  <a:pt x="5550535" y="553021"/>
                </a:lnTo>
                <a:lnTo>
                  <a:pt x="5550535" y="400367"/>
                </a:lnTo>
                <a:lnTo>
                  <a:pt x="5550535" y="200342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28177" y="3276602"/>
            <a:ext cx="32924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602660" algn="l"/>
                <a:tab pos="2945618" algn="l"/>
              </a:tabLst>
            </a:pPr>
            <a:r>
              <a:rPr sz="1100" spc="10" dirty="0">
                <a:latin typeface="Courier New"/>
                <a:cs typeface="Courier New"/>
              </a:rPr>
              <a:t>S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atus</a:t>
            </a:r>
            <a:r>
              <a:rPr sz="1100" spc="15" dirty="0">
                <a:latin typeface="Courier New"/>
                <a:cs typeface="Courier New"/>
              </a:rPr>
              <a:t>: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AVA</a:t>
            </a:r>
            <a:r>
              <a:rPr sz="1100" spc="-65" dirty="0">
                <a:latin typeface="Courier New"/>
                <a:cs typeface="Courier New"/>
              </a:rPr>
              <a:t>I</a:t>
            </a:r>
            <a:r>
              <a:rPr sz="1100" spc="10" dirty="0">
                <a:latin typeface="Courier New"/>
                <a:cs typeface="Courier New"/>
              </a:rPr>
              <a:t>LABL</a:t>
            </a:r>
            <a:r>
              <a:rPr sz="1100" spc="15" dirty="0">
                <a:latin typeface="Courier New"/>
                <a:cs typeface="Courier New"/>
              </a:rPr>
              <a:t>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Co</a:t>
            </a:r>
            <a:r>
              <a:rPr sz="1100" spc="-65" dirty="0">
                <a:latin typeface="Courier New"/>
                <a:cs typeface="Courier New"/>
              </a:rPr>
              <a:t>m</a:t>
            </a:r>
            <a:r>
              <a:rPr sz="1100" spc="10" dirty="0">
                <a:latin typeface="Courier New"/>
                <a:cs typeface="Courier New"/>
              </a:rPr>
              <a:t>pres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ed</a:t>
            </a:r>
            <a:r>
              <a:rPr sz="1100" spc="15" dirty="0">
                <a:latin typeface="Courier New"/>
                <a:cs typeface="Courier New"/>
              </a:rPr>
              <a:t>:</a:t>
            </a:r>
            <a:r>
              <a:rPr sz="1100" spc="10" dirty="0">
                <a:latin typeface="Courier New"/>
                <a:cs typeface="Courier New"/>
              </a:rPr>
              <a:t> N</a:t>
            </a:r>
            <a:r>
              <a:rPr sz="1100" spc="15" dirty="0">
                <a:latin typeface="Courier New"/>
                <a:cs typeface="Courier New"/>
              </a:rPr>
              <a:t>O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Ta</a:t>
            </a:r>
            <a:r>
              <a:rPr sz="1100" spc="-65" dirty="0">
                <a:latin typeface="Courier New"/>
                <a:cs typeface="Courier New"/>
              </a:rPr>
              <a:t>g</a:t>
            </a:r>
            <a:r>
              <a:rPr sz="1100" spc="15" dirty="0"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56057" y="3276601"/>
            <a:ext cx="1626235" cy="54117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81276" indent="676876">
              <a:lnSpc>
                <a:spcPts val="1280"/>
              </a:lnSpc>
              <a:spcBef>
                <a:spcPts val="200"/>
              </a:spcBef>
            </a:pPr>
            <a:r>
              <a:rPr sz="1100" spc="10" dirty="0">
                <a:latin typeface="Courier New"/>
                <a:cs typeface="Courier New"/>
              </a:rPr>
              <a:t>BP </a:t>
            </a:r>
            <a:r>
              <a:rPr sz="1100" spc="-10" dirty="0">
                <a:latin typeface="Courier New"/>
                <a:cs typeface="Courier New"/>
              </a:rPr>
              <a:t>Key: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10  TAG201</a:t>
            </a:r>
            <a:r>
              <a:rPr sz="1100" spc="-65" dirty="0">
                <a:latin typeface="Courier New"/>
                <a:cs typeface="Courier New"/>
              </a:rPr>
              <a:t>8</a:t>
            </a:r>
            <a:r>
              <a:rPr sz="1100" spc="10" dirty="0">
                <a:latin typeface="Courier New"/>
                <a:cs typeface="Courier New"/>
              </a:rPr>
              <a:t>0409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160924</a:t>
            </a:r>
            <a:endParaRPr sz="1100">
              <a:latin typeface="Courier New"/>
              <a:cs typeface="Courier New"/>
            </a:endParaRPr>
          </a:p>
          <a:p>
            <a:pPr marL="688940">
              <a:spcBef>
                <a:spcPts val="140"/>
              </a:spcBef>
            </a:pPr>
            <a:r>
              <a:rPr sz="1100" spc="-5" dirty="0">
                <a:latin typeface="Courier New"/>
                <a:cs typeface="Courier New"/>
              </a:rPr>
              <a:t>Piece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Name: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2971" y="3791586"/>
            <a:ext cx="5967095" cy="17472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57">
              <a:lnSpc>
                <a:spcPts val="1300"/>
              </a:lnSpc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/u03/app/oracle/fast_recovery_area/ORCL/autobackup/2018_04_09/o1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295"/>
              </a:lnSpc>
            </a:pPr>
            <a:r>
              <a:rPr sz="1100" spc="-5" dirty="0">
                <a:latin typeface="Courier New"/>
                <a:cs typeface="Courier New"/>
              </a:rPr>
              <a:t>_mf_s_973008564_fdql3o2s_.bkp</a:t>
            </a:r>
            <a:endParaRPr sz="1100">
              <a:latin typeface="Courier New"/>
              <a:cs typeface="Courier New"/>
            </a:endParaRPr>
          </a:p>
          <a:p>
            <a:pPr marL="737198" marR="1435664">
              <a:lnSpc>
                <a:spcPts val="1580"/>
              </a:lnSpc>
              <a:spcBef>
                <a:spcPts val="15"/>
              </a:spcBef>
            </a:pPr>
            <a:r>
              <a:rPr sz="1100" spc="-5" dirty="0">
                <a:latin typeface="Courier New"/>
                <a:cs typeface="Courier New"/>
              </a:rPr>
              <a:t>SPFILE </a:t>
            </a:r>
            <a:r>
              <a:rPr sz="1100" dirty="0">
                <a:latin typeface="Courier New"/>
                <a:cs typeface="Courier New"/>
              </a:rPr>
              <a:t>Included: </a:t>
            </a:r>
            <a:r>
              <a:rPr sz="1100" spc="-5" dirty="0">
                <a:latin typeface="Courier New"/>
                <a:cs typeface="Courier New"/>
              </a:rPr>
              <a:t>Modification time: </a:t>
            </a:r>
            <a:r>
              <a:rPr sz="1100" spc="5" dirty="0">
                <a:latin typeface="Courier New"/>
                <a:cs typeface="Courier New"/>
              </a:rPr>
              <a:t>09-APR-18  </a:t>
            </a:r>
            <a:r>
              <a:rPr sz="1100" spc="-5" dirty="0">
                <a:latin typeface="Courier New"/>
                <a:cs typeface="Courier New"/>
              </a:rPr>
              <a:t>SPFILE db_unique_name: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ORCL</a:t>
            </a:r>
            <a:endParaRPr sz="1100">
              <a:latin typeface="Courier New"/>
              <a:cs typeface="Courier New"/>
            </a:endParaRPr>
          </a:p>
          <a:p>
            <a:pPr marL="565757" marR="5080" indent="171441">
              <a:lnSpc>
                <a:spcPts val="1280"/>
              </a:lnSpc>
              <a:spcBef>
                <a:spcPts val="160"/>
              </a:spcBef>
              <a:tabLst>
                <a:tab pos="4517799" algn="l"/>
              </a:tabLst>
            </a:pPr>
            <a:r>
              <a:rPr sz="1100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Included: </a:t>
            </a:r>
            <a:r>
              <a:rPr sz="1100" spc="10" dirty="0">
                <a:latin typeface="Courier New"/>
                <a:cs typeface="Courier New"/>
              </a:rPr>
              <a:t>Ckp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SCN: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3108607	</a:t>
            </a:r>
            <a:r>
              <a:rPr sz="1100" spc="-15" dirty="0">
                <a:latin typeface="Courier New"/>
                <a:cs typeface="Courier New"/>
              </a:rPr>
              <a:t>Ckp </a:t>
            </a:r>
            <a:r>
              <a:rPr sz="1100" spc="-5" dirty="0">
                <a:latin typeface="Courier New"/>
                <a:cs typeface="Courier New"/>
              </a:rPr>
              <a:t>time: </a:t>
            </a:r>
            <a:r>
              <a:rPr sz="1100" spc="5" dirty="0">
                <a:latin typeface="Courier New"/>
                <a:cs typeface="Courier New"/>
              </a:rPr>
              <a:t>09-APR-  </a:t>
            </a:r>
            <a:r>
              <a:rPr sz="1100" spc="1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550">
              <a:latin typeface="Courier New"/>
              <a:cs typeface="Courier New"/>
            </a:endParaRPr>
          </a:p>
          <a:p>
            <a:pPr marL="565757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</a:pPr>
            <a:r>
              <a:rPr sz="1100" spc="-10" dirty="0">
                <a:latin typeface="Arial"/>
                <a:cs typeface="Arial"/>
              </a:rPr>
              <a:t>10.  Exit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RMAN.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6937" y="5582190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969" y="5793741"/>
            <a:ext cx="33318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11. </a:t>
            </a: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5" dirty="0">
                <a:latin typeface="Arial"/>
                <a:cs typeface="Arial"/>
              </a:rPr>
              <a:t>stored </a:t>
            </a:r>
            <a:r>
              <a:rPr sz="1100" spc="-5" dirty="0">
                <a:latin typeface="Arial"/>
                <a:cs typeface="Arial"/>
              </a:rPr>
              <a:t>on </a:t>
            </a:r>
            <a:r>
              <a:rPr sz="1100" spc="5" dirty="0">
                <a:latin typeface="Arial"/>
                <a:cs typeface="Arial"/>
              </a:rPr>
              <a:t>disk </a:t>
            </a:r>
            <a:r>
              <a:rPr sz="1100" spc="-5" dirty="0">
                <a:latin typeface="Arial"/>
                <a:cs typeface="Arial"/>
              </a:rPr>
              <a:t>in the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FRA.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392176" y="6049329"/>
          <a:ext cx="5541643" cy="3031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0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2427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049859">
                <a:tc gridSpan="9"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Courier New"/>
                          <a:cs typeface="Courier New"/>
                        </a:rPr>
                        <a:t>$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cd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 /u03/app/oracle/fast_recovery_area/ORCL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5" dirty="0">
                          <a:latin typeface="Courier New"/>
                          <a:cs typeface="Courier New"/>
                        </a:rPr>
                        <a:t>$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ls</a:t>
                      </a:r>
                      <a:r>
                        <a:rPr sz="11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–ltR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.: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18608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681729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-rwxr-x--- </a:t>
                      </a:r>
                      <a:r>
                        <a:rPr sz="1100" spc="15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oracle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oinstall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19021824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Apr	</a:t>
                      </a:r>
                      <a:r>
                        <a:rPr sz="1100" spc="15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16:19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control02.ctl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 marR="1260475">
                        <a:lnSpc>
                          <a:spcPts val="1280"/>
                        </a:lnSpc>
                        <a:spcBef>
                          <a:spcPts val="330"/>
                        </a:spcBef>
                        <a:tabLst>
                          <a:tab pos="2844165" algn="l"/>
                          <a:tab pos="3681729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drwxr-x--- </a:t>
                      </a:r>
                      <a:r>
                        <a:rPr sz="1100" spc="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oracle</a:t>
                      </a:r>
                      <a:r>
                        <a:rPr sz="11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oinstall	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4096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Apr	</a:t>
                      </a:r>
                      <a:r>
                        <a:rPr sz="1100" spc="1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16:08  69350B8874FA03C8E053A23F160AC9F7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 marR="1260475">
                        <a:lnSpc>
                          <a:spcPts val="1280"/>
                        </a:lnSpc>
                        <a:spcBef>
                          <a:spcPts val="220"/>
                        </a:spcBef>
                        <a:tabLst>
                          <a:tab pos="2844165" algn="l"/>
                          <a:tab pos="3681729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drwxr-x--- </a:t>
                      </a:r>
                      <a:r>
                        <a:rPr sz="1100" spc="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oracle</a:t>
                      </a:r>
                      <a:r>
                        <a:rPr sz="11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oinstall	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4096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Apr	</a:t>
                      </a:r>
                      <a:r>
                        <a:rPr sz="1100" spc="1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16:07  64B4AE270F061AFDE0536604C40A9006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 marR="1260475">
                        <a:lnSpc>
                          <a:spcPts val="1280"/>
                        </a:lnSpc>
                        <a:spcBef>
                          <a:spcPts val="215"/>
                        </a:spcBef>
                        <a:tabLst>
                          <a:tab pos="2844165" algn="l"/>
                          <a:tab pos="3681729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drwxr-x--- </a:t>
                      </a:r>
                      <a:r>
                        <a:rPr sz="1100" spc="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oracle</a:t>
                      </a:r>
                      <a:r>
                        <a:rPr sz="11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oinstall	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4096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Apr	</a:t>
                      </a:r>
                      <a:r>
                        <a:rPr sz="1100" spc="1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16:06  692121551ED82717E053E20D130AEB6C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389">
                <a:tc>
                  <a:txBody>
                    <a:bodyPr/>
                    <a:lstStyle/>
                    <a:p>
                      <a:pPr marR="3492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drwx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r-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---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oracle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oinstall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4096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Apr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16:05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30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backupset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marR="34925"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drwx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r-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---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oracle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oinstall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4096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Apr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15:01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autobackup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215">
                <a:tc>
                  <a:txBody>
                    <a:bodyPr/>
                    <a:lstStyle/>
                    <a:p>
                      <a:pPr marR="3492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drwx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r-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---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oracle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oinstall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4096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Apr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14:33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archivelog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310">
                <a:tc>
                  <a:txBody>
                    <a:bodyPr/>
                    <a:lstStyle/>
                    <a:p>
                      <a:pPr marR="34925" algn="r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drwx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r-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---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oracle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oinstall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4096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Apr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16:51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31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flashback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79">
                <a:tc>
                  <a:txBody>
                    <a:bodyPr/>
                    <a:lstStyle/>
                    <a:p>
                      <a:pPr marR="34925" algn="r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drwx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r-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---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oracle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oinstall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4096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Apr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16:49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31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onlinelog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392174" y="734059"/>
            <a:ext cx="5550535" cy="4262120"/>
            <a:chOff x="1392174" y="734059"/>
            <a:chExt cx="5550535" cy="4262120"/>
          </a:xfrm>
        </p:grpSpPr>
        <p:sp>
          <p:nvSpPr>
            <p:cNvPr id="7" name="object 7"/>
            <p:cNvSpPr/>
            <p:nvPr/>
          </p:nvSpPr>
          <p:spPr>
            <a:xfrm>
              <a:off x="1401699" y="734059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7946" y="734059"/>
              <a:ext cx="0" cy="4032885"/>
            </a:xfrm>
            <a:custGeom>
              <a:avLst/>
              <a:gdLst/>
              <a:ahLst/>
              <a:cxnLst/>
              <a:rect l="l" t="t" r="r" b="b"/>
              <a:pathLst>
                <a:path h="4032885">
                  <a:moveTo>
                    <a:pt x="0" y="0"/>
                  </a:moveTo>
                  <a:lnTo>
                    <a:pt x="0" y="403288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2174" y="734059"/>
              <a:ext cx="5550535" cy="4262120"/>
            </a:xfrm>
            <a:custGeom>
              <a:avLst/>
              <a:gdLst/>
              <a:ahLst/>
              <a:cxnLst/>
              <a:rect l="l" t="t" r="r" b="b"/>
              <a:pathLst>
                <a:path w="5550534" h="4262120">
                  <a:moveTo>
                    <a:pt x="5550535" y="4032821"/>
                  </a:moveTo>
                  <a:lnTo>
                    <a:pt x="5541010" y="4032821"/>
                  </a:lnTo>
                  <a:lnTo>
                    <a:pt x="5541010" y="4252214"/>
                  </a:lnTo>
                  <a:lnTo>
                    <a:pt x="9525" y="4252214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4261739"/>
                  </a:lnTo>
                  <a:lnTo>
                    <a:pt x="9525" y="4261739"/>
                  </a:lnTo>
                  <a:lnTo>
                    <a:pt x="5541010" y="4261739"/>
                  </a:lnTo>
                  <a:lnTo>
                    <a:pt x="5550535" y="4261739"/>
                  </a:lnTo>
                  <a:lnTo>
                    <a:pt x="5550535" y="4032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68755" y="883412"/>
            <a:ext cx="4718685" cy="203029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-5" dirty="0">
                <a:latin typeface="Courier New"/>
                <a:cs typeface="Courier New"/>
              </a:rPr>
              <a:t>./69350B8874FA03C8E053A23F160AC9F7: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total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  <a:tabLst>
                <a:tab pos="3276437" algn="l"/>
              </a:tabLst>
            </a:pPr>
            <a:r>
              <a:rPr sz="1100" dirty="0">
                <a:latin typeface="Courier New"/>
                <a:cs typeface="Courier New"/>
              </a:rPr>
              <a:t>drwxr-x--- </a:t>
            </a:r>
            <a:r>
              <a:rPr sz="1100" spc="15" dirty="0">
                <a:latin typeface="Courier New"/>
                <a:cs typeface="Courier New"/>
              </a:rPr>
              <a:t>3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oinstall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4096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Apr	</a:t>
            </a:r>
            <a:r>
              <a:rPr sz="1100" spc="15" dirty="0">
                <a:latin typeface="Courier New"/>
                <a:cs typeface="Courier New"/>
              </a:rPr>
              <a:t>9 </a:t>
            </a:r>
            <a:r>
              <a:rPr sz="1100" spc="-5" dirty="0">
                <a:latin typeface="Courier New"/>
                <a:cs typeface="Courier New"/>
              </a:rPr>
              <a:t>16:08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backupset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R="2691630">
              <a:lnSpc>
                <a:spcPts val="1580"/>
              </a:lnSpc>
              <a:spcBef>
                <a:spcPts val="20"/>
              </a:spcBef>
            </a:pPr>
            <a:r>
              <a:rPr sz="1100" spc="-5" dirty="0">
                <a:latin typeface="Courier New"/>
                <a:cs typeface="Courier New"/>
              </a:rPr>
              <a:t>./archivelog/2018_04_06:  </a:t>
            </a:r>
            <a:r>
              <a:rPr sz="1100" spc="10" dirty="0">
                <a:latin typeface="Courier New"/>
                <a:cs typeface="Courier New"/>
              </a:rPr>
              <a:t>total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200">
              <a:latin typeface="Courier New"/>
              <a:cs typeface="Courier New"/>
            </a:endParaRPr>
          </a:p>
          <a:p>
            <a:pPr marR="2691630">
              <a:lnSpc>
                <a:spcPct val="119300"/>
              </a:lnSpc>
            </a:pPr>
            <a:r>
              <a:rPr sz="1100" spc="-5" dirty="0">
                <a:latin typeface="Courier New"/>
                <a:cs typeface="Courier New"/>
              </a:rPr>
              <a:t>./archivelog/2018_04_05:  </a:t>
            </a:r>
            <a:r>
              <a:rPr sz="1100" spc="10" dirty="0">
                <a:latin typeface="Courier New"/>
                <a:cs typeface="Courier New"/>
              </a:rPr>
              <a:t>total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0835" y="3467353"/>
            <a:ext cx="6032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5" dirty="0">
                <a:latin typeface="Courier New"/>
                <a:cs typeface="Courier New"/>
              </a:rPr>
              <a:t>9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16:15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0835" y="3820159"/>
            <a:ext cx="6032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5" dirty="0">
                <a:latin typeface="Courier New"/>
                <a:cs typeface="Courier New"/>
              </a:rPr>
              <a:t>5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16:52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8756" y="3057527"/>
            <a:ext cx="3633470" cy="113043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spcBef>
                <a:spcPts val="275"/>
              </a:spcBef>
            </a:pPr>
            <a:r>
              <a:rPr sz="1100" dirty="0">
                <a:latin typeface="Courier New"/>
                <a:cs typeface="Courier New"/>
              </a:rPr>
              <a:t>./flashback: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total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2097176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-rwxr-x---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oinstall </a:t>
            </a:r>
            <a:r>
              <a:rPr sz="1100" spc="-5" dirty="0">
                <a:latin typeface="Courier New"/>
                <a:cs typeface="Courier New"/>
              </a:rPr>
              <a:t>1073750016 </a:t>
            </a:r>
            <a:r>
              <a:rPr sz="1100" spc="10" dirty="0">
                <a:latin typeface="Courier New"/>
                <a:cs typeface="Courier New"/>
              </a:rPr>
              <a:t>Apr  </a:t>
            </a:r>
            <a:r>
              <a:rPr sz="1100" spc="-5" dirty="0">
                <a:latin typeface="Courier New"/>
                <a:cs typeface="Courier New"/>
              </a:rPr>
              <a:t>o1_mf_fdf30qbz_.flb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220"/>
              </a:spcBef>
            </a:pPr>
            <a:r>
              <a:rPr sz="1100" dirty="0">
                <a:latin typeface="Courier New"/>
                <a:cs typeface="Courier New"/>
              </a:rPr>
              <a:t>-rwxr-x---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oinstall </a:t>
            </a:r>
            <a:r>
              <a:rPr sz="1100" spc="-5" dirty="0">
                <a:latin typeface="Courier New"/>
                <a:cs typeface="Courier New"/>
              </a:rPr>
              <a:t>1073750016 </a:t>
            </a:r>
            <a:r>
              <a:rPr sz="1100" spc="10" dirty="0">
                <a:latin typeface="Courier New"/>
                <a:cs typeface="Courier New"/>
              </a:rPr>
              <a:t>Apr  </a:t>
            </a:r>
            <a:r>
              <a:rPr sz="1100" spc="-5" dirty="0">
                <a:latin typeface="Courier New"/>
                <a:cs typeface="Courier New"/>
              </a:rPr>
              <a:t>o1_mf_fdf32pm6_.flb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4344162"/>
            <a:ext cx="5783580" cy="2560188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65757">
              <a:spcBef>
                <a:spcPts val="350"/>
              </a:spcBef>
            </a:pPr>
            <a:r>
              <a:rPr sz="1100" dirty="0">
                <a:latin typeface="Courier New"/>
                <a:cs typeface="Courier New"/>
              </a:rPr>
              <a:t>./onlinelog:</a:t>
            </a:r>
            <a:endParaRPr sz="1100">
              <a:latin typeface="Courier New"/>
              <a:cs typeface="Courier New"/>
            </a:endParaRPr>
          </a:p>
          <a:p>
            <a:pPr marL="565757" marR="3436448">
              <a:lnSpc>
                <a:spcPct val="119500"/>
              </a:lnSpc>
            </a:pPr>
            <a:r>
              <a:rPr sz="1100" spc="10" dirty="0">
                <a:latin typeface="Courier New"/>
                <a:cs typeface="Courier New"/>
              </a:rPr>
              <a:t>total </a:t>
            </a:r>
            <a:r>
              <a:rPr sz="1100" spc="15" dirty="0">
                <a:latin typeface="Courier New"/>
                <a:cs typeface="Courier New"/>
              </a:rPr>
              <a:t>0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ORCL]$</a:t>
            </a:r>
            <a:endParaRPr sz="1100">
              <a:latin typeface="Courier New"/>
              <a:cs typeface="Courier New"/>
            </a:endParaRPr>
          </a:p>
          <a:p>
            <a:pPr marL="565757" marR="874351" indent="-276846">
              <a:lnSpc>
                <a:spcPct val="130900"/>
              </a:lnSpc>
              <a:spcBef>
                <a:spcPts val="7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10" dirty="0">
                <a:latin typeface="Arial"/>
                <a:cs typeface="Arial"/>
              </a:rPr>
              <a:t>Where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the backups of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SPFILE </a:t>
            </a:r>
            <a:r>
              <a:rPr sz="1100" spc="-5" dirty="0">
                <a:latin typeface="Arial"/>
                <a:cs typeface="Arial"/>
              </a:rPr>
              <a:t>located?  Answer: They </a:t>
            </a:r>
            <a:r>
              <a:rPr sz="1100" dirty="0">
                <a:latin typeface="Arial"/>
                <a:cs typeface="Arial"/>
              </a:rPr>
              <a:t>are created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autobackup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subdirectory.</a:t>
            </a:r>
            <a:endParaRPr sz="1100">
              <a:latin typeface="Arial"/>
              <a:cs typeface="Arial"/>
            </a:endParaRPr>
          </a:p>
          <a:p>
            <a:pPr marL="565757" indent="-276846">
              <a:spcBef>
                <a:spcPts val="56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-20" dirty="0">
                <a:latin typeface="Arial"/>
                <a:cs typeface="Arial"/>
              </a:rPr>
              <a:t>How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backups </a:t>
            </a:r>
            <a:r>
              <a:rPr sz="1100" spc="-15" dirty="0">
                <a:latin typeface="Arial"/>
                <a:cs typeface="Arial"/>
              </a:rPr>
              <a:t>deleted?</a:t>
            </a:r>
            <a:endParaRPr sz="1100">
              <a:latin typeface="Arial"/>
              <a:cs typeface="Arial"/>
            </a:endParaRPr>
          </a:p>
          <a:p>
            <a:pPr marL="565757" marR="5080">
              <a:lnSpc>
                <a:spcPct val="110000"/>
              </a:lnSpc>
              <a:spcBef>
                <a:spcPts val="270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5" dirty="0">
                <a:latin typeface="Arial"/>
                <a:cs typeface="Arial"/>
              </a:rPr>
              <a:t>Space </a:t>
            </a:r>
            <a:r>
              <a:rPr sz="110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5" dirty="0">
                <a:latin typeface="Arial"/>
                <a:cs typeface="Arial"/>
              </a:rPr>
              <a:t>FRA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governed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-10" dirty="0">
                <a:latin typeface="Arial"/>
                <a:cs typeface="Arial"/>
              </a:rPr>
              <a:t>retention policy. </a:t>
            </a:r>
            <a:r>
              <a:rPr sz="1100" spc="15" dirty="0">
                <a:latin typeface="Arial"/>
                <a:cs typeface="Arial"/>
              </a:rPr>
              <a:t>A  </a:t>
            </a:r>
            <a:r>
              <a:rPr sz="1100" spc="-10" dirty="0">
                <a:latin typeface="Arial"/>
                <a:cs typeface="Arial"/>
              </a:rPr>
              <a:t>retention </a:t>
            </a:r>
            <a:r>
              <a:rPr sz="1100" spc="-5" dirty="0">
                <a:latin typeface="Arial"/>
                <a:cs typeface="Arial"/>
              </a:rPr>
              <a:t>policy determines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obsolete,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means </a:t>
            </a:r>
            <a:r>
              <a:rPr sz="1100" spc="-10" dirty="0">
                <a:latin typeface="Arial"/>
                <a:cs typeface="Arial"/>
              </a:rPr>
              <a:t>that they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no  </a:t>
            </a:r>
            <a:r>
              <a:rPr sz="1100" spc="-15" dirty="0">
                <a:latin typeface="Arial"/>
                <a:cs typeface="Arial"/>
              </a:rPr>
              <a:t>longer needed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meet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5" dirty="0">
                <a:latin typeface="Arial"/>
                <a:cs typeface="Arial"/>
              </a:rPr>
              <a:t>objectives. 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Database server  </a:t>
            </a:r>
            <a:r>
              <a:rPr sz="1100" spc="-5" dirty="0">
                <a:latin typeface="Arial"/>
                <a:cs typeface="Arial"/>
              </a:rPr>
              <a:t>automatically manages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storage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deleting files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no </a:t>
            </a:r>
            <a:r>
              <a:rPr sz="1100" spc="-15" dirty="0">
                <a:latin typeface="Arial"/>
                <a:cs typeface="Arial"/>
              </a:rPr>
              <a:t>longer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needed.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84"/>
              </a:spcBef>
              <a:buAutoNum type="arabicPeriod" startAt="12"/>
              <a:tabLst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backup </a:t>
            </a:r>
            <a:r>
              <a:rPr sz="1100" spc="-10" dirty="0">
                <a:latin typeface="Arial"/>
                <a:cs typeface="Arial"/>
              </a:rPr>
              <a:t>retention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policy.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0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Start </a:t>
            </a:r>
            <a:r>
              <a:rPr sz="1100" spc="-30" dirty="0">
                <a:latin typeface="Arial"/>
                <a:cs typeface="Arial"/>
              </a:rPr>
              <a:t>RMAN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root as the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8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937" y="6955219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spc="10" dirty="0">
                <a:latin typeface="Courier New"/>
                <a:cs typeface="Courier New"/>
              </a:rPr>
              <a:t>rman </a:t>
            </a:r>
            <a:r>
              <a:rPr sz="1100" b="1" spc="-5" dirty="0">
                <a:latin typeface="Courier New"/>
                <a:cs typeface="Courier New"/>
              </a:rPr>
              <a:t>target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9514" y="7166610"/>
            <a:ext cx="513905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dirty="0">
                <a:latin typeface="Arial"/>
                <a:cs typeface="Arial"/>
              </a:rPr>
              <a:t>Issue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RETENTION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POLICY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policy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REDUNDANCY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1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6937" y="7431724"/>
            <a:ext cx="5541010" cy="153888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0" dirty="0">
                <a:latin typeface="Courier New"/>
                <a:cs typeface="Courier New"/>
              </a:rPr>
              <a:t>SHOW RETENTION</a:t>
            </a:r>
            <a:r>
              <a:rPr sz="1100" b="1" spc="3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POLICY;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catalog</a:t>
            </a:r>
            <a:endParaRPr sz="1100">
              <a:latin typeface="Courier New"/>
              <a:cs typeface="Courier New"/>
            </a:endParaRPr>
          </a:p>
          <a:p>
            <a:pPr marL="71752" marR="252083">
              <a:lnSpc>
                <a:spcPts val="1280"/>
              </a:lnSpc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RMAN </a:t>
            </a:r>
            <a:r>
              <a:rPr sz="1100" spc="-5" dirty="0">
                <a:latin typeface="Courier New"/>
                <a:cs typeface="Courier New"/>
              </a:rPr>
              <a:t>configuration parameters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10" dirty="0">
                <a:latin typeface="Courier New"/>
                <a:cs typeface="Courier New"/>
              </a:rPr>
              <a:t>with </a:t>
            </a:r>
            <a:r>
              <a:rPr sz="1100" spc="-5" dirty="0">
                <a:latin typeface="Courier New"/>
                <a:cs typeface="Courier New"/>
              </a:rPr>
              <a:t>db_unique_name 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are: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45"/>
              </a:spcBef>
            </a:pP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10" dirty="0">
                <a:latin typeface="Courier New"/>
                <a:cs typeface="Courier New"/>
              </a:rPr>
              <a:t>RETENTION </a:t>
            </a:r>
            <a:r>
              <a:rPr sz="1100" spc="-5" dirty="0">
                <a:latin typeface="Courier New"/>
                <a:cs typeface="Courier New"/>
              </a:rPr>
              <a:t>POLICY </a:t>
            </a:r>
            <a:r>
              <a:rPr sz="1100" spc="-25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REDUNDANCY </a:t>
            </a:r>
            <a:r>
              <a:rPr sz="1100" spc="10" dirty="0">
                <a:latin typeface="Courier New"/>
                <a:cs typeface="Courier New"/>
              </a:rPr>
              <a:t>1; </a:t>
            </a:r>
            <a:r>
              <a:rPr sz="1100" spc="15" dirty="0">
                <a:latin typeface="Courier New"/>
                <a:cs typeface="Courier New"/>
              </a:rPr>
              <a:t>#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default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401700" y="3284538"/>
            <a:ext cx="5541010" cy="5510530"/>
            <a:chOff x="1401699" y="3284537"/>
            <a:chExt cx="5541010" cy="5510530"/>
          </a:xfrm>
        </p:grpSpPr>
        <p:sp>
          <p:nvSpPr>
            <p:cNvPr id="7" name="object 7"/>
            <p:cNvSpPr/>
            <p:nvPr/>
          </p:nvSpPr>
          <p:spPr>
            <a:xfrm>
              <a:off x="1401699" y="3289300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7946" y="3289300"/>
              <a:ext cx="0" cy="5501005"/>
            </a:xfrm>
            <a:custGeom>
              <a:avLst/>
              <a:gdLst/>
              <a:ahLst/>
              <a:cxnLst/>
              <a:rect l="l" t="t" r="r" b="b"/>
              <a:pathLst>
                <a:path h="5501005">
                  <a:moveTo>
                    <a:pt x="0" y="0"/>
                  </a:moveTo>
                  <a:lnTo>
                    <a:pt x="0" y="550100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2969" y="655066"/>
            <a:ext cx="5840095" cy="422577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 indent="-276846">
              <a:spcBef>
                <a:spcPts val="500"/>
              </a:spcBef>
              <a:buAutoNum type="arabicPeriod" startAt="13"/>
              <a:tabLst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-20" dirty="0">
                <a:latin typeface="Arial"/>
                <a:cs typeface="Arial"/>
              </a:rPr>
              <a:t>How </a:t>
            </a:r>
            <a:r>
              <a:rPr sz="1100" spc="-10" dirty="0">
                <a:latin typeface="Arial"/>
                <a:cs typeface="Arial"/>
              </a:rPr>
              <a:t>does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-5" dirty="0">
                <a:latin typeface="Arial"/>
                <a:cs typeface="Arial"/>
              </a:rPr>
              <a:t>determine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obsolete?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405"/>
              </a:spcBef>
            </a:pPr>
            <a:r>
              <a:rPr sz="1100" spc="-5" dirty="0">
                <a:latin typeface="Arial"/>
                <a:cs typeface="Arial"/>
              </a:rPr>
              <a:t>Answer: There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10" dirty="0">
                <a:latin typeface="Arial"/>
                <a:cs typeface="Arial"/>
              </a:rPr>
              <a:t>two </a:t>
            </a:r>
            <a:r>
              <a:rPr sz="1100" spc="-10" dirty="0">
                <a:latin typeface="Arial"/>
                <a:cs typeface="Arial"/>
              </a:rPr>
              <a:t>retention </a:t>
            </a:r>
            <a:r>
              <a:rPr sz="1100" spc="-5" dirty="0">
                <a:latin typeface="Arial"/>
                <a:cs typeface="Arial"/>
              </a:rPr>
              <a:t>policy </a:t>
            </a:r>
            <a:r>
              <a:rPr sz="1100" dirty="0">
                <a:latin typeface="Arial"/>
                <a:cs typeface="Arial"/>
              </a:rPr>
              <a:t>parameters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mutually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exclusive:</a:t>
            </a:r>
            <a:endParaRPr sz="1100">
              <a:latin typeface="Arial"/>
              <a:cs typeface="Arial"/>
            </a:endParaRPr>
          </a:p>
          <a:p>
            <a:pPr marL="565757" marR="99690" lvl="1" indent="-276846">
              <a:lnSpc>
                <a:spcPct val="117600"/>
              </a:lnSpc>
              <a:spcBef>
                <a:spcPts val="32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retention </a:t>
            </a:r>
            <a:r>
              <a:rPr sz="1100" spc="-5" dirty="0">
                <a:latin typeface="Arial"/>
                <a:cs typeface="Arial"/>
              </a:rPr>
              <a:t>policy is </a:t>
            </a:r>
            <a:r>
              <a:rPr sz="1100" spc="-15" dirty="0">
                <a:latin typeface="Arial"/>
                <a:cs typeface="Arial"/>
              </a:rPr>
              <a:t>enabled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0" dirty="0">
                <a:latin typeface="Courier New"/>
                <a:cs typeface="Courier New"/>
              </a:rPr>
              <a:t>RECOVERY WINDOW OF </a:t>
            </a:r>
            <a:r>
              <a:rPr sz="1100" spc="15" dirty="0">
                <a:latin typeface="Courier New"/>
                <a:cs typeface="Courier New"/>
              </a:rPr>
              <a:t>5 </a:t>
            </a:r>
            <a:r>
              <a:rPr sz="1100" spc="10" dirty="0">
                <a:latin typeface="Courier New"/>
                <a:cs typeface="Courier New"/>
              </a:rPr>
              <a:t>DAYS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the window  </a:t>
            </a:r>
            <a:r>
              <a:rPr sz="1100" spc="5" dirty="0">
                <a:latin typeface="Arial"/>
                <a:cs typeface="Arial"/>
              </a:rPr>
              <a:t>stretches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10" dirty="0">
                <a:latin typeface="Arial"/>
                <a:cs typeface="Arial"/>
              </a:rPr>
              <a:t>time (</a:t>
            </a:r>
            <a:r>
              <a:rPr sz="1100" spc="10" dirty="0">
                <a:latin typeface="Courier New"/>
                <a:cs typeface="Courier New"/>
              </a:rPr>
              <a:t>SYSDATE</a:t>
            </a:r>
            <a:r>
              <a:rPr sz="1100" spc="10" dirty="0">
                <a:latin typeface="Arial"/>
                <a:cs typeface="Arial"/>
              </a:rPr>
              <a:t>)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point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recoverability,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earliest </a:t>
            </a:r>
            <a:r>
              <a:rPr sz="1100" spc="-10" dirty="0">
                <a:latin typeface="Arial"/>
                <a:cs typeface="Arial"/>
              </a:rPr>
              <a:t>date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want to recover.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point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recoverability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Courier New"/>
                <a:cs typeface="Courier New"/>
              </a:rPr>
              <a:t>SYSDATE </a:t>
            </a:r>
            <a:r>
              <a:rPr sz="1100" spc="5" dirty="0">
                <a:latin typeface="Arial"/>
                <a:cs typeface="Arial"/>
              </a:rPr>
              <a:t>-  </a:t>
            </a:r>
            <a:r>
              <a:rPr sz="1100" spc="10" dirty="0">
                <a:latin typeface="Courier New"/>
                <a:cs typeface="Courier New"/>
              </a:rPr>
              <a:t>integer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days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in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the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past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5757" marR="5080" lvl="1" indent="-276846">
              <a:lnSpc>
                <a:spcPct val="119500"/>
              </a:lnSpc>
              <a:spcBef>
                <a:spcPts val="29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retention </a:t>
            </a:r>
            <a:r>
              <a:rPr sz="1100" spc="-5" dirty="0">
                <a:latin typeface="Arial"/>
                <a:cs typeface="Arial"/>
              </a:rPr>
              <a:t>policy is </a:t>
            </a:r>
            <a:r>
              <a:rPr sz="1100" spc="-15" dirty="0">
                <a:latin typeface="Arial"/>
                <a:cs typeface="Arial"/>
              </a:rPr>
              <a:t>enabled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0" dirty="0">
                <a:latin typeface="Courier New"/>
                <a:cs typeface="Courier New"/>
              </a:rPr>
              <a:t>REDUNDANCY r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then </a:t>
            </a:r>
            <a:r>
              <a:rPr sz="1100" spc="-30" dirty="0">
                <a:latin typeface="Arial"/>
                <a:cs typeface="Arial"/>
              </a:rPr>
              <a:t>RMAN </a:t>
            </a:r>
            <a:r>
              <a:rPr sz="1100" spc="-5" dirty="0">
                <a:latin typeface="Arial"/>
                <a:cs typeface="Arial"/>
              </a:rPr>
              <a:t>skips backups </a:t>
            </a:r>
            <a:r>
              <a:rPr sz="1100" spc="-10" dirty="0">
                <a:latin typeface="Arial"/>
                <a:cs typeface="Arial"/>
              </a:rPr>
              <a:t>only if  </a:t>
            </a:r>
            <a:r>
              <a:rPr sz="1100" spc="-5" dirty="0">
                <a:latin typeface="Arial"/>
                <a:cs typeface="Arial"/>
              </a:rPr>
              <a:t>at </a:t>
            </a:r>
            <a:r>
              <a:rPr sz="1100" dirty="0">
                <a:latin typeface="Arial"/>
                <a:cs typeface="Arial"/>
              </a:rPr>
              <a:t>least </a:t>
            </a:r>
            <a:r>
              <a:rPr sz="1100" i="1" spc="15" dirty="0">
                <a:latin typeface="Courier New"/>
                <a:cs typeface="Courier New"/>
              </a:rPr>
              <a:t>n </a:t>
            </a:r>
            <a:r>
              <a:rPr sz="1100" spc="-5" dirty="0">
                <a:latin typeface="Arial"/>
                <a:cs typeface="Arial"/>
              </a:rPr>
              <a:t>backups of an </a:t>
            </a:r>
            <a:r>
              <a:rPr sz="1100" spc="-10" dirty="0">
                <a:latin typeface="Arial"/>
                <a:cs typeface="Arial"/>
              </a:rPr>
              <a:t>identical file </a:t>
            </a:r>
            <a:r>
              <a:rPr sz="1100" spc="-5" dirty="0">
                <a:latin typeface="Arial"/>
                <a:cs typeface="Arial"/>
              </a:rPr>
              <a:t>exist on the </a:t>
            </a:r>
            <a:r>
              <a:rPr sz="1100" dirty="0">
                <a:latin typeface="Arial"/>
                <a:cs typeface="Arial"/>
              </a:rPr>
              <a:t>specified </a:t>
            </a:r>
            <a:r>
              <a:rPr sz="1100" spc="-10" dirty="0">
                <a:latin typeface="Arial"/>
                <a:cs typeface="Arial"/>
              </a:rPr>
              <a:t>device, </a:t>
            </a:r>
            <a:r>
              <a:rPr sz="1100" dirty="0">
                <a:latin typeface="Arial"/>
                <a:cs typeface="Arial"/>
              </a:rPr>
              <a:t>where </a:t>
            </a:r>
            <a:r>
              <a:rPr sz="1100" spc="10" dirty="0">
                <a:latin typeface="Courier New"/>
                <a:cs typeface="Courier New"/>
              </a:rPr>
              <a:t>n=r+1  </a:t>
            </a:r>
            <a:r>
              <a:rPr sz="1100" spc="-10" dirty="0">
                <a:latin typeface="Arial"/>
                <a:cs typeface="Arial"/>
              </a:rPr>
              <a:t>(default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1).</a:t>
            </a:r>
            <a:endParaRPr sz="1100">
              <a:latin typeface="Arial"/>
              <a:cs typeface="Arial"/>
            </a:endParaRPr>
          </a:p>
          <a:p>
            <a:pPr marL="288911" marR="104134">
              <a:lnSpc>
                <a:spcPct val="113799"/>
              </a:lnSpc>
              <a:spcBef>
                <a:spcPts val="225"/>
              </a:spcBef>
            </a:pPr>
            <a:r>
              <a:rPr sz="1100" spc="-30" dirty="0">
                <a:latin typeface="Arial"/>
                <a:cs typeface="Arial"/>
              </a:rPr>
              <a:t>RMAN </a:t>
            </a:r>
            <a:r>
              <a:rPr sz="1100" spc="-5" dirty="0">
                <a:latin typeface="Arial"/>
                <a:cs typeface="Arial"/>
              </a:rPr>
              <a:t>automatically </a:t>
            </a:r>
            <a:r>
              <a:rPr sz="1100" spc="-15" dirty="0">
                <a:latin typeface="Arial"/>
                <a:cs typeface="Arial"/>
              </a:rPr>
              <a:t>deletes </a:t>
            </a:r>
            <a:r>
              <a:rPr sz="1100" spc="-5" dirty="0">
                <a:latin typeface="Arial"/>
                <a:cs typeface="Arial"/>
              </a:rPr>
              <a:t>obsolete backup </a:t>
            </a:r>
            <a:r>
              <a:rPr sz="1100" spc="5" dirty="0">
                <a:latin typeface="Arial"/>
                <a:cs typeface="Arial"/>
              </a:rPr>
              <a:t>sets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copies in the </a:t>
            </a:r>
            <a:r>
              <a:rPr sz="1100" spc="15" dirty="0">
                <a:latin typeface="Arial"/>
                <a:cs typeface="Arial"/>
              </a:rPr>
              <a:t>FRA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15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20" dirty="0">
                <a:latin typeface="Arial"/>
                <a:cs typeface="Arial"/>
              </a:rPr>
              <a:t>needed.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05"/>
              </a:spcBef>
              <a:buAutoNum type="arabicPeriod" startAt="14"/>
              <a:tabLst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Manually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delete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obsolete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files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issuing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DELETE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OBSOLETE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630"/>
              </a:spcBef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delete</a:t>
            </a:r>
            <a:r>
              <a:rPr sz="1100" b="1" spc="-6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obsolete;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565757" marR="57147">
              <a:lnSpc>
                <a:spcPct val="119500"/>
              </a:lnSpc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catalog  </a:t>
            </a:r>
            <a:r>
              <a:rPr sz="1100" spc="10" dirty="0">
                <a:latin typeface="Courier New"/>
                <a:cs typeface="Courier New"/>
              </a:rPr>
              <a:t>RMAN </a:t>
            </a:r>
            <a:r>
              <a:rPr sz="1100" spc="-10" dirty="0">
                <a:latin typeface="Courier New"/>
                <a:cs typeface="Courier New"/>
              </a:rPr>
              <a:t>retention </a:t>
            </a:r>
            <a:r>
              <a:rPr sz="1100" spc="-5" dirty="0">
                <a:latin typeface="Courier New"/>
                <a:cs typeface="Courier New"/>
              </a:rPr>
              <a:t>policy </a:t>
            </a:r>
            <a:r>
              <a:rPr sz="1100" spc="-10" dirty="0">
                <a:latin typeface="Courier New"/>
                <a:cs typeface="Courier New"/>
              </a:rPr>
              <a:t>will </a:t>
            </a:r>
            <a:r>
              <a:rPr sz="1100" spc="-25" dirty="0">
                <a:latin typeface="Courier New"/>
                <a:cs typeface="Courier New"/>
              </a:rPr>
              <a:t>be </a:t>
            </a:r>
            <a:r>
              <a:rPr sz="1100" dirty="0">
                <a:latin typeface="Courier New"/>
                <a:cs typeface="Courier New"/>
              </a:rPr>
              <a:t>applied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15" dirty="0">
                <a:latin typeface="Courier New"/>
                <a:cs typeface="Courier New"/>
              </a:rPr>
              <a:t>the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command</a:t>
            </a:r>
            <a:endParaRPr sz="1100">
              <a:latin typeface="Courier New"/>
              <a:cs typeface="Courier New"/>
            </a:endParaRPr>
          </a:p>
          <a:p>
            <a:pPr marL="565757" marR="1570912">
              <a:lnSpc>
                <a:spcPct val="113900"/>
              </a:lnSpc>
              <a:spcBef>
                <a:spcPts val="70"/>
              </a:spcBef>
            </a:pPr>
            <a:r>
              <a:rPr sz="1100" spc="10" dirty="0">
                <a:latin typeface="Courier New"/>
                <a:cs typeface="Courier New"/>
              </a:rPr>
              <a:t>RMAN </a:t>
            </a:r>
            <a:r>
              <a:rPr sz="1100" spc="-10" dirty="0">
                <a:latin typeface="Courier New"/>
                <a:cs typeface="Courier New"/>
              </a:rPr>
              <a:t>retention </a:t>
            </a:r>
            <a:r>
              <a:rPr sz="1100" spc="-5" dirty="0">
                <a:latin typeface="Courier New"/>
                <a:cs typeface="Courier New"/>
              </a:rPr>
              <a:t>policy </a:t>
            </a:r>
            <a:r>
              <a:rPr sz="1100" spc="-25" dirty="0">
                <a:latin typeface="Courier New"/>
                <a:cs typeface="Courier New"/>
              </a:rPr>
              <a:t>is </a:t>
            </a:r>
            <a:r>
              <a:rPr sz="1100" spc="10" dirty="0">
                <a:latin typeface="Courier New"/>
                <a:cs typeface="Courier New"/>
              </a:rPr>
              <a:t>set to </a:t>
            </a:r>
            <a:r>
              <a:rPr sz="1100" spc="-5" dirty="0">
                <a:latin typeface="Courier New"/>
                <a:cs typeface="Courier New"/>
              </a:rPr>
              <a:t>redundancy </a:t>
            </a:r>
            <a:r>
              <a:rPr sz="1100" spc="15" dirty="0">
                <a:latin typeface="Courier New"/>
                <a:cs typeface="Courier New"/>
              </a:rPr>
              <a:t>1  </a:t>
            </a:r>
            <a:r>
              <a:rPr sz="1100" dirty="0">
                <a:latin typeface="Courier New"/>
                <a:cs typeface="Courier New"/>
              </a:rPr>
              <a:t>allocated channel: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>
              <a:latin typeface="Courier New"/>
              <a:cs typeface="Courier New"/>
            </a:endParaRPr>
          </a:p>
          <a:p>
            <a:pPr marL="565757" marR="979756">
              <a:lnSpc>
                <a:spcPct val="119300"/>
              </a:lnSpc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SID=4 device </a:t>
            </a:r>
            <a:r>
              <a:rPr sz="1100" dirty="0">
                <a:latin typeface="Courier New"/>
                <a:cs typeface="Courier New"/>
              </a:rPr>
              <a:t>type=DISK  Deleting </a:t>
            </a: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dirty="0">
                <a:latin typeface="Courier New"/>
                <a:cs typeface="Courier New"/>
              </a:rPr>
              <a:t>following obsolete </a:t>
            </a:r>
            <a:r>
              <a:rPr sz="1100" spc="-15" dirty="0">
                <a:latin typeface="Courier New"/>
                <a:cs typeface="Courier New"/>
              </a:rPr>
              <a:t>backups </a:t>
            </a:r>
            <a:r>
              <a:rPr sz="1100" spc="10" dirty="0">
                <a:latin typeface="Courier New"/>
                <a:cs typeface="Courier New"/>
              </a:rPr>
              <a:t>and</a:t>
            </a:r>
            <a:r>
              <a:rPr sz="1100" spc="-1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copies: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24351" y="5155461"/>
            <a:ext cx="1514475" cy="0"/>
          </a:xfrm>
          <a:custGeom>
            <a:avLst/>
            <a:gdLst/>
            <a:ahLst/>
            <a:cxnLst/>
            <a:rect l="l" t="t" r="r" b="b"/>
            <a:pathLst>
              <a:path w="1514475">
                <a:moveTo>
                  <a:pt x="0" y="0"/>
                </a:moveTo>
                <a:lnTo>
                  <a:pt x="151433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68756" y="4845103"/>
          <a:ext cx="5386702" cy="978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60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0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Key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159829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Completion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Time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Filename/Handle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---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Backup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Set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urier New"/>
                          <a:cs typeface="Courier New"/>
                        </a:rPr>
                        <a:t>05-APR-18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814">
                <a:tc>
                  <a:txBody>
                    <a:bodyPr/>
                    <a:lstStyle/>
                    <a:p>
                      <a:pPr marL="171450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Backup Piece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5" dirty="0">
                          <a:latin typeface="Courier New"/>
                          <a:cs typeface="Courier New"/>
                        </a:rPr>
                        <a:t>05-APR-18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37007" y="6103420"/>
          <a:ext cx="3181985" cy="425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28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Backup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Set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2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-18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878">
                <a:tc>
                  <a:txBody>
                    <a:bodyPr/>
                    <a:lstStyle/>
                    <a:p>
                      <a:pPr marL="203200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Backup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Piece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2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-18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37007" y="6818811"/>
          <a:ext cx="3181985" cy="425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26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Backup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Set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2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-18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pPr marL="203200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Backup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Piece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2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-18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37007" y="7524294"/>
          <a:ext cx="3181985" cy="425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26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Backup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Set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2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-18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pPr marL="203200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Backup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Piece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2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-18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456057" y="5745735"/>
            <a:ext cx="5407025" cy="335540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/u03/app/oracle/fast_recovery_area/ORCL/autobackup/2018_04_05/o1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_mf_s_972666339_fdf3x4bf_.bkp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/u03/app/oracle/fast_recovery_area/ORCL/autobackup/2018_04_06/o1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_mf_s_972751516_fdhq2y5d_.bkp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sz="1100" spc="-5" dirty="0">
                <a:latin typeface="Courier New"/>
                <a:cs typeface="Courier New"/>
              </a:rPr>
              <a:t>/u03/app/oracle/fast_recovery_area/ORCL/autobackup/2018_04_09/o1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sz="1100" spc="-5" dirty="0">
                <a:latin typeface="Courier New"/>
                <a:cs typeface="Courier New"/>
              </a:rPr>
              <a:t>_mf_s_973004494_fdqg4gqp_.bkp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/u03/app/oracle/fast_recovery_area/ORCL/autobackup/2018_04_09/o1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_mf_s_973005697_fdqhb2cd_.bkp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650">
              <a:latin typeface="Courier New"/>
              <a:cs typeface="Courier New"/>
            </a:endParaRPr>
          </a:p>
          <a:p>
            <a:pPr marL="12700" marR="347963">
              <a:lnSpc>
                <a:spcPts val="1200"/>
              </a:lnSpc>
            </a:pPr>
            <a:r>
              <a:rPr sz="1100" spc="10" dirty="0">
                <a:latin typeface="Courier New"/>
                <a:cs typeface="Courier New"/>
              </a:rPr>
              <a:t>Do you </a:t>
            </a:r>
            <a:r>
              <a:rPr sz="1100" spc="-5" dirty="0">
                <a:latin typeface="Courier New"/>
                <a:cs typeface="Courier New"/>
              </a:rPr>
              <a:t>really </a:t>
            </a:r>
            <a:r>
              <a:rPr sz="1100" spc="10" dirty="0">
                <a:latin typeface="Courier New"/>
                <a:cs typeface="Courier New"/>
              </a:rPr>
              <a:t>want to </a:t>
            </a:r>
            <a:r>
              <a:rPr sz="1100" spc="-5" dirty="0">
                <a:latin typeface="Courier New"/>
                <a:cs typeface="Courier New"/>
              </a:rPr>
              <a:t>delete </a:t>
            </a:r>
            <a:r>
              <a:rPr sz="1100" spc="10" dirty="0">
                <a:latin typeface="Courier New"/>
                <a:cs typeface="Courier New"/>
              </a:rPr>
              <a:t>the above </a:t>
            </a:r>
            <a:r>
              <a:rPr sz="1100" dirty="0">
                <a:latin typeface="Courier New"/>
                <a:cs typeface="Courier New"/>
              </a:rPr>
              <a:t>objects </a:t>
            </a:r>
            <a:r>
              <a:rPr sz="1100" spc="-5" dirty="0">
                <a:latin typeface="Courier New"/>
                <a:cs typeface="Courier New"/>
              </a:rPr>
              <a:t>(enter </a:t>
            </a:r>
            <a:r>
              <a:rPr sz="1100" spc="10" dirty="0">
                <a:latin typeface="Courier New"/>
                <a:cs typeface="Courier New"/>
              </a:rPr>
              <a:t>YES</a:t>
            </a:r>
            <a:r>
              <a:rPr sz="1100" spc="-390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or  </a:t>
            </a:r>
            <a:r>
              <a:rPr sz="1100" spc="10" dirty="0">
                <a:latin typeface="Courier New"/>
                <a:cs typeface="Courier New"/>
              </a:rPr>
              <a:t>NO)? </a:t>
            </a:r>
            <a:r>
              <a:rPr sz="1100" b="1" spc="-15" dirty="0">
                <a:latin typeface="Courier New"/>
                <a:cs typeface="Courier New"/>
              </a:rPr>
              <a:t>yes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390"/>
              </a:spcBef>
            </a:pPr>
            <a:r>
              <a:rPr sz="1100" spc="10" dirty="0">
                <a:latin typeface="Courier New"/>
                <a:cs typeface="Courier New"/>
              </a:rPr>
              <a:t>deleted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piece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2176" y="3289300"/>
            <a:ext cx="5550535" cy="5720715"/>
          </a:xfrm>
          <a:custGeom>
            <a:avLst/>
            <a:gdLst/>
            <a:ahLst/>
            <a:cxnLst/>
            <a:rect l="l" t="t" r="r" b="b"/>
            <a:pathLst>
              <a:path w="5550534" h="5720715">
                <a:moveTo>
                  <a:pt x="5550535" y="5501005"/>
                </a:moveTo>
                <a:lnTo>
                  <a:pt x="5541010" y="5501005"/>
                </a:lnTo>
                <a:lnTo>
                  <a:pt x="5541010" y="5710872"/>
                </a:lnTo>
                <a:lnTo>
                  <a:pt x="9525" y="5710872"/>
                </a:lnTo>
                <a:lnTo>
                  <a:pt x="9525" y="0"/>
                </a:lnTo>
                <a:lnTo>
                  <a:pt x="0" y="0"/>
                </a:lnTo>
                <a:lnTo>
                  <a:pt x="0" y="5720397"/>
                </a:lnTo>
                <a:lnTo>
                  <a:pt x="9525" y="5720397"/>
                </a:lnTo>
                <a:lnTo>
                  <a:pt x="5541010" y="5720397"/>
                </a:lnTo>
                <a:lnTo>
                  <a:pt x="5550535" y="5720397"/>
                </a:lnTo>
                <a:lnTo>
                  <a:pt x="5550535" y="5501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7" y="738823"/>
            <a:ext cx="5541010" cy="3470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71752" marR="79371">
              <a:lnSpc>
                <a:spcPct val="93800"/>
              </a:lnSpc>
              <a:spcBef>
                <a:spcPts val="70"/>
              </a:spcBef>
            </a:pPr>
            <a:r>
              <a:rPr sz="1100" spc="10" dirty="0">
                <a:latin typeface="Courier New"/>
                <a:cs typeface="Courier New"/>
              </a:rPr>
              <a:t>backup piece  </a:t>
            </a:r>
            <a:r>
              <a:rPr sz="1100" spc="-5" dirty="0">
                <a:latin typeface="Courier New"/>
                <a:cs typeface="Courier New"/>
              </a:rPr>
              <a:t>handle=/u03/app/oracle/fast_recovery_area/ORCL/autobackup/2018_0  4_05/o1_mf_s_972666339_fdf3x4bf_.bkp </a:t>
            </a:r>
            <a:r>
              <a:rPr sz="1100" spc="-15" dirty="0">
                <a:latin typeface="Courier New"/>
                <a:cs typeface="Courier New"/>
              </a:rPr>
              <a:t>RECID=2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STAMP=972666340</a:t>
            </a:r>
            <a:endParaRPr sz="1100">
              <a:latin typeface="Courier New"/>
              <a:cs typeface="Courier New"/>
            </a:endParaRPr>
          </a:p>
          <a:p>
            <a:pPr marL="71752" marR="3775522">
              <a:lnSpc>
                <a:spcPts val="1580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deleted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piece  </a:t>
            </a:r>
            <a:r>
              <a:rPr sz="1100" spc="10" dirty="0">
                <a:latin typeface="Courier New"/>
                <a:cs typeface="Courier New"/>
              </a:rPr>
              <a:t>backup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piece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120"/>
              </a:lnSpc>
            </a:pPr>
            <a:r>
              <a:rPr sz="1100" spc="-5" dirty="0">
                <a:latin typeface="Courier New"/>
                <a:cs typeface="Courier New"/>
              </a:rPr>
              <a:t>handle=/u03/app/oracle/fast_recovery_area/ORCL/autobackup/2018_0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4_06/o1_mf_s_972751516_fdhq2y5d_.bkp RECID=3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STAMP=972751517</a:t>
            </a:r>
            <a:endParaRPr sz="1100">
              <a:latin typeface="Courier New"/>
              <a:cs typeface="Courier New"/>
            </a:endParaRPr>
          </a:p>
          <a:p>
            <a:pPr marL="71752" marR="3775522">
              <a:lnSpc>
                <a:spcPct val="113799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deleted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piece  </a:t>
            </a:r>
            <a:r>
              <a:rPr sz="1100" spc="10" dirty="0">
                <a:latin typeface="Courier New"/>
                <a:cs typeface="Courier New"/>
              </a:rPr>
              <a:t>backup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piece</a:t>
            </a:r>
            <a:endParaRPr sz="1100">
              <a:latin typeface="Courier New"/>
              <a:cs typeface="Courier New"/>
            </a:endParaRPr>
          </a:p>
          <a:p>
            <a:pPr marL="71752" marR="80006">
              <a:lnSpc>
                <a:spcPts val="1280"/>
              </a:lnSpc>
              <a:spcBef>
                <a:spcPts val="30"/>
              </a:spcBef>
            </a:pPr>
            <a:r>
              <a:rPr sz="1100" spc="-5" dirty="0">
                <a:latin typeface="Courier New"/>
                <a:cs typeface="Courier New"/>
              </a:rPr>
              <a:t>handle=/u03/app/oracle/fast_recovery_area/ORCL/autobackup/2018_0  4_09/o1_mf_s_973004494_fdqg4gqp_.bkp </a:t>
            </a:r>
            <a:r>
              <a:rPr sz="1100" spc="-15" dirty="0">
                <a:latin typeface="Courier New"/>
                <a:cs typeface="Courier New"/>
              </a:rPr>
              <a:t>RECID=4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STAMP=973004494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45"/>
              </a:spcBef>
            </a:pPr>
            <a:r>
              <a:rPr sz="1100" spc="10" dirty="0">
                <a:latin typeface="Courier New"/>
                <a:cs typeface="Courier New"/>
              </a:rPr>
              <a:t>deleted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piece</a:t>
            </a:r>
            <a:endParaRPr sz="1100">
              <a:latin typeface="Courier New"/>
              <a:cs typeface="Courier New"/>
            </a:endParaRPr>
          </a:p>
          <a:p>
            <a:pPr marL="71752" marR="75561">
              <a:lnSpc>
                <a:spcPct val="93900"/>
              </a:lnSpc>
              <a:spcBef>
                <a:spcPts val="335"/>
              </a:spcBef>
            </a:pPr>
            <a:r>
              <a:rPr sz="1100" spc="10" dirty="0">
                <a:latin typeface="Courier New"/>
                <a:cs typeface="Courier New"/>
              </a:rPr>
              <a:t>backup piece  </a:t>
            </a:r>
            <a:r>
              <a:rPr sz="1100" spc="-5" dirty="0">
                <a:latin typeface="Courier New"/>
                <a:cs typeface="Courier New"/>
              </a:rPr>
              <a:t>handle=/u03/app/oracle/fast_recovery_area/ORCL/autobackup/2018_0  4_09/o1_mf_s_973005697_fdqhb2cd_.bkp </a:t>
            </a:r>
            <a:r>
              <a:rPr sz="1100" spc="-15" dirty="0">
                <a:latin typeface="Courier New"/>
                <a:cs typeface="Courier New"/>
              </a:rPr>
              <a:t>RECID=5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STAMP=973005698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Deleted </a:t>
            </a:r>
            <a:r>
              <a:rPr sz="1100" spc="15" dirty="0">
                <a:latin typeface="Courier New"/>
                <a:cs typeface="Courier New"/>
              </a:rPr>
              <a:t>4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objects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71752">
              <a:spcBef>
                <a:spcPts val="690"/>
              </a:spcBef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71" y="4172966"/>
            <a:ext cx="5759450" cy="6111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08000"/>
              </a:lnSpc>
              <a:spcBef>
                <a:spcPts val="95"/>
              </a:spcBef>
              <a:buAutoNum type="arabicPeriod" startAt="15"/>
              <a:tabLst>
                <a:tab pos="289545" algn="l"/>
              </a:tabLst>
            </a:pPr>
            <a:r>
              <a:rPr sz="1100" spc="1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the database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archive </a:t>
            </a:r>
            <a:r>
              <a:rPr sz="1100" spc="-10" dirty="0">
                <a:latin typeface="Arial"/>
                <a:cs typeface="Arial"/>
              </a:rPr>
              <a:t>logs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dirty="0">
                <a:latin typeface="Arial"/>
                <a:cs typeface="Arial"/>
              </a:rPr>
              <a:t>image copies. </a:t>
            </a:r>
            <a:r>
              <a:rPr sz="1100" spc="-3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5" dirty="0">
                <a:latin typeface="Arial"/>
                <a:cs typeface="Arial"/>
              </a:rPr>
              <a:t>same </a:t>
            </a:r>
            <a:r>
              <a:rPr sz="1100" dirty="0">
                <a:latin typeface="Arial"/>
                <a:cs typeface="Arial"/>
              </a:rPr>
              <a:t>time, free </a:t>
            </a:r>
            <a:r>
              <a:rPr sz="1100" spc="15" dirty="0">
                <a:latin typeface="Arial"/>
                <a:cs typeface="Arial"/>
              </a:rPr>
              <a:t>space</a:t>
            </a:r>
            <a:r>
              <a:rPr sz="1100" spc="-229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  the </a:t>
            </a:r>
            <a:r>
              <a:rPr sz="1100" spc="15" dirty="0">
                <a:latin typeface="Arial"/>
                <a:cs typeface="Arial"/>
              </a:rPr>
              <a:t>FRA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deleting </a:t>
            </a:r>
            <a:r>
              <a:rPr sz="1100" spc="-5" dirty="0">
                <a:latin typeface="Arial"/>
                <a:cs typeface="Arial"/>
              </a:rPr>
              <a:t>the archive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5" dirty="0">
                <a:latin typeface="Arial"/>
                <a:cs typeface="Arial"/>
              </a:rPr>
              <a:t>once </a:t>
            </a:r>
            <a:r>
              <a:rPr sz="1100" spc="-10" dirty="0">
                <a:latin typeface="Arial"/>
                <a:cs typeface="Arial"/>
              </a:rPr>
              <a:t>they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backed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up.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Perform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backup.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4847908"/>
            <a:ext cx="5541010" cy="425013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BACKUP </a:t>
            </a:r>
            <a:r>
              <a:rPr sz="1100" b="1" spc="10" dirty="0">
                <a:latin typeface="Courier New"/>
                <a:cs typeface="Courier New"/>
              </a:rPr>
              <a:t>AS </a:t>
            </a:r>
            <a:r>
              <a:rPr sz="1100" b="1" spc="-10" dirty="0">
                <a:latin typeface="Courier New"/>
                <a:cs typeface="Courier New"/>
              </a:rPr>
              <a:t>COPY DATABASE PLUS </a:t>
            </a:r>
            <a:r>
              <a:rPr sz="1100" b="1" spc="-5" dirty="0">
                <a:latin typeface="Courier New"/>
                <a:cs typeface="Courier New"/>
              </a:rPr>
              <a:t>ARCHIVELOG DELETE</a:t>
            </a:r>
            <a:r>
              <a:rPr sz="1100" b="1" spc="3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INPUT;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350" dirty="0">
              <a:latin typeface="Courier New"/>
              <a:cs typeface="Courier New"/>
            </a:endParaRPr>
          </a:p>
          <a:p>
            <a:pPr marL="71752" marR="3096105">
              <a:lnSpc>
                <a:spcPct val="119300"/>
              </a:lnSpc>
            </a:pP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 </a:t>
            </a:r>
            <a:r>
              <a:rPr sz="1100" spc="5" dirty="0">
                <a:latin typeface="Courier New"/>
                <a:cs typeface="Courier New"/>
              </a:rPr>
              <a:t>06-JUN-18  </a:t>
            </a:r>
            <a:r>
              <a:rPr sz="1100" spc="10" dirty="0">
                <a:latin typeface="Courier New"/>
                <a:cs typeface="Courier New"/>
              </a:rPr>
              <a:t>current log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archived</a:t>
            </a:r>
          </a:p>
          <a:p>
            <a:pPr marL="71752" marR="252083">
              <a:lnSpc>
                <a:spcPts val="1580"/>
              </a:lnSpc>
              <a:spcBef>
                <a:spcPts val="20"/>
              </a:spcBef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catalog  </a:t>
            </a:r>
            <a:r>
              <a:rPr sz="1100" dirty="0">
                <a:latin typeface="Courier New"/>
                <a:cs typeface="Courier New"/>
              </a:rPr>
              <a:t>allocated channel: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8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SID=284 </a:t>
            </a:r>
            <a:r>
              <a:rPr sz="1100" spc="-5" dirty="0">
                <a:latin typeface="Courier New"/>
                <a:cs typeface="Courier New"/>
              </a:rPr>
              <a:t>device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type=DISK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6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archived </a:t>
            </a:r>
            <a:r>
              <a:rPr sz="1100" spc="10" dirty="0">
                <a:latin typeface="Courier New"/>
                <a:cs typeface="Courier New"/>
              </a:rPr>
              <a:t>log</a:t>
            </a:r>
            <a:r>
              <a:rPr sz="1100" spc="-19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copy</a:t>
            </a:r>
            <a:endParaRPr sz="1100" dirty="0">
              <a:latin typeface="Courier New"/>
              <a:cs typeface="Courier New"/>
            </a:endParaRPr>
          </a:p>
          <a:p>
            <a:pPr marL="71752" marR="80006">
              <a:lnSpc>
                <a:spcPct val="113900"/>
              </a:lnSpc>
              <a:spcBef>
                <a:spcPts val="70"/>
              </a:spcBef>
            </a:pPr>
            <a:r>
              <a:rPr sz="1100" spc="10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archived </a:t>
            </a:r>
            <a:r>
              <a:rPr sz="1100" spc="10" dirty="0">
                <a:latin typeface="Courier New"/>
                <a:cs typeface="Courier New"/>
              </a:rPr>
              <a:t>log </a:t>
            </a:r>
            <a:r>
              <a:rPr sz="1100" dirty="0">
                <a:latin typeface="Courier New"/>
                <a:cs typeface="Courier New"/>
              </a:rPr>
              <a:t>thread=1 </a:t>
            </a:r>
            <a:r>
              <a:rPr sz="1100" spc="-5" dirty="0">
                <a:latin typeface="Courier New"/>
                <a:cs typeface="Courier New"/>
              </a:rPr>
              <a:t>sequence=15 </a:t>
            </a:r>
            <a:r>
              <a:rPr sz="1100" dirty="0">
                <a:latin typeface="Courier New"/>
                <a:cs typeface="Courier New"/>
              </a:rPr>
              <a:t>RECID=15 STAMP=978029619  </a:t>
            </a:r>
            <a:r>
              <a:rPr sz="1100" spc="10" dirty="0">
                <a:latin typeface="Courier New"/>
                <a:cs typeface="Courier New"/>
              </a:rPr>
              <a:t>output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file</a:t>
            </a:r>
            <a:endParaRPr sz="1100" dirty="0">
              <a:latin typeface="Courier New"/>
              <a:cs typeface="Courier New"/>
            </a:endParaRPr>
          </a:p>
          <a:p>
            <a:pPr marL="71752" marR="80006">
              <a:lnSpc>
                <a:spcPts val="1200"/>
              </a:lnSpc>
              <a:spcBef>
                <a:spcPts val="95"/>
              </a:spcBef>
            </a:pPr>
            <a:r>
              <a:rPr sz="1100" spc="-5" dirty="0">
                <a:latin typeface="Courier New"/>
                <a:cs typeface="Courier New"/>
              </a:rPr>
              <a:t>name=/u03/app/oracle/fast_recovery_area/ORCL/archivelog/2018_06_  06/o1_mf_1_15_fkj1fpws_.arc </a:t>
            </a:r>
            <a:r>
              <a:rPr sz="1100" spc="5" dirty="0">
                <a:latin typeface="Courier New"/>
                <a:cs typeface="Courier New"/>
              </a:rPr>
              <a:t>RECID=21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STAMP=978105797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4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Finished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06-JUN-18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350" dirty="0">
              <a:latin typeface="Courier New"/>
              <a:cs typeface="Courier New"/>
            </a:endParaRPr>
          </a:p>
          <a:p>
            <a:pPr marL="71752" marR="3096105">
              <a:lnSpc>
                <a:spcPct val="113799"/>
              </a:lnSpc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 </a:t>
            </a:r>
            <a:r>
              <a:rPr sz="1100" spc="5" dirty="0">
                <a:latin typeface="Courier New"/>
                <a:cs typeface="Courier New"/>
              </a:rPr>
              <a:t>06-JUN-18  </a:t>
            </a: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15" dirty="0">
                <a:latin typeface="Courier New"/>
                <a:cs typeface="Courier New"/>
              </a:rPr>
              <a:t>channel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datafile</a:t>
            </a:r>
            <a:r>
              <a:rPr sz="1100" spc="-20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copy</a:t>
            </a:r>
            <a:endParaRPr sz="1100" dirty="0">
              <a:latin typeface="Courier New"/>
              <a:cs typeface="Courier New"/>
            </a:endParaRPr>
          </a:p>
          <a:p>
            <a:pPr marL="71752" marR="1594406">
              <a:lnSpc>
                <a:spcPts val="1200"/>
              </a:lnSpc>
              <a:spcBef>
                <a:spcPts val="395"/>
              </a:spcBef>
            </a:pPr>
            <a:r>
              <a:rPr sz="1100" spc="10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datafile file </a:t>
            </a:r>
            <a:r>
              <a:rPr sz="1100" spc="-5" dirty="0">
                <a:latin typeface="Courier New"/>
                <a:cs typeface="Courier New"/>
              </a:rPr>
              <a:t>number=00003  name=/u02/app/oracle/oradata/ORCL/sysaux01.dbf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4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Starting 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15" dirty="0">
                <a:latin typeface="Courier New"/>
                <a:cs typeface="Courier New"/>
              </a:rPr>
              <a:t>and </a:t>
            </a:r>
            <a:r>
              <a:rPr sz="1100" spc="-5" dirty="0">
                <a:latin typeface="Courier New"/>
                <a:cs typeface="Courier New"/>
              </a:rPr>
              <a:t>SPFILE </a:t>
            </a:r>
            <a:r>
              <a:rPr sz="1100" dirty="0">
                <a:latin typeface="Courier New"/>
                <a:cs typeface="Courier New"/>
              </a:rPr>
              <a:t>Autobackup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06-JUN-18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110453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71752" marR="80006">
              <a:lnSpc>
                <a:spcPct val="93800"/>
              </a:lnSpc>
              <a:spcBef>
                <a:spcPts val="70"/>
              </a:spcBef>
            </a:pPr>
            <a:r>
              <a:rPr sz="1100" spc="10" dirty="0">
                <a:latin typeface="Courier New"/>
                <a:cs typeface="Courier New"/>
              </a:rPr>
              <a:t>piece  </a:t>
            </a:r>
            <a:r>
              <a:rPr sz="1100" spc="-5" dirty="0">
                <a:latin typeface="Courier New"/>
                <a:cs typeface="Courier New"/>
              </a:rPr>
              <a:t>handle=/u03/app/oracle/fast_recovery_area/ORCL/autobackup/2018_0  6_06/o1_mf_s_978106455_fkj22r3p_.bkp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comment=NONE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Finished 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15" dirty="0">
                <a:latin typeface="Courier New"/>
                <a:cs typeface="Courier New"/>
              </a:rPr>
              <a:t>and </a:t>
            </a:r>
            <a:r>
              <a:rPr sz="1100" spc="-5" dirty="0">
                <a:latin typeface="Courier New"/>
                <a:cs typeface="Courier New"/>
              </a:rPr>
              <a:t>SPFILE </a:t>
            </a:r>
            <a:r>
              <a:rPr sz="1100" dirty="0">
                <a:latin typeface="Courier New"/>
                <a:cs typeface="Courier New"/>
              </a:rPr>
              <a:t>Autobackup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06-JUN-18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513" y="1856106"/>
            <a:ext cx="46526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10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would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error </a:t>
            </a:r>
            <a:r>
              <a:rPr sz="1100" spc="20" dirty="0">
                <a:latin typeface="Arial"/>
                <a:cs typeface="Arial"/>
              </a:rPr>
              <a:t>such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-10" dirty="0">
                <a:latin typeface="Arial"/>
                <a:cs typeface="Arial"/>
              </a:rPr>
              <a:t>following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occurs?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2111692"/>
            <a:ext cx="5541010" cy="19765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50"/>
              </a:lnSpc>
            </a:pPr>
            <a:r>
              <a:rPr sz="1100" dirty="0">
                <a:latin typeface="Courier New"/>
                <a:cs typeface="Courier New"/>
              </a:rPr>
              <a:t>RMAN-00571:</a:t>
            </a:r>
          </a:p>
          <a:p>
            <a:pPr marL="71752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===========================================================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RMAN-00569: =============== </a:t>
            </a:r>
            <a:r>
              <a:rPr sz="1100" spc="10" dirty="0">
                <a:latin typeface="Courier New"/>
                <a:cs typeface="Courier New"/>
              </a:rPr>
              <a:t>ERROR </a:t>
            </a:r>
            <a:r>
              <a:rPr sz="1100" dirty="0">
                <a:latin typeface="Courier New"/>
                <a:cs typeface="Courier New"/>
              </a:rPr>
              <a:t>MESSAGE </a:t>
            </a:r>
            <a:r>
              <a:rPr sz="1100" spc="-5" dirty="0">
                <a:latin typeface="Courier New"/>
                <a:cs typeface="Courier New"/>
              </a:rPr>
              <a:t>STACK</a:t>
            </a:r>
            <a:r>
              <a:rPr sz="1100" spc="-2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FOLLOWS</a:t>
            </a:r>
          </a:p>
          <a:p>
            <a:pPr marL="71752">
              <a:lnSpc>
                <a:spcPts val="1300"/>
              </a:lnSpc>
            </a:pPr>
            <a:r>
              <a:rPr sz="1100" dirty="0">
                <a:latin typeface="Courier New"/>
                <a:cs typeface="Courier New"/>
              </a:rPr>
              <a:t>===============</a:t>
            </a:r>
          </a:p>
          <a:p>
            <a:pPr marL="71752">
              <a:lnSpc>
                <a:spcPts val="13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RMAN-00571:</a:t>
            </a:r>
          </a:p>
          <a:p>
            <a:pPr marL="71752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===========================================================</a:t>
            </a:r>
            <a:endParaRPr sz="1100" dirty="0">
              <a:latin typeface="Courier New"/>
              <a:cs typeface="Courier New"/>
            </a:endParaRPr>
          </a:p>
          <a:p>
            <a:pPr marL="71752" marR="755612">
              <a:lnSpc>
                <a:spcPts val="1200"/>
              </a:lnSpc>
              <a:spcBef>
                <a:spcPts val="395"/>
              </a:spcBef>
            </a:pPr>
            <a:r>
              <a:rPr sz="1100" dirty="0">
                <a:latin typeface="Courier New"/>
                <a:cs typeface="Courier New"/>
              </a:rPr>
              <a:t>RMAN-03002: failure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-10" dirty="0">
                <a:latin typeface="Courier New"/>
                <a:cs typeface="Courier New"/>
              </a:rPr>
              <a:t>plus </a:t>
            </a:r>
            <a:r>
              <a:rPr sz="1100" spc="-5" dirty="0">
                <a:latin typeface="Courier New"/>
                <a:cs typeface="Courier New"/>
              </a:rPr>
              <a:t>archivelog </a:t>
            </a:r>
            <a:r>
              <a:rPr sz="1100" dirty="0">
                <a:latin typeface="Courier New"/>
                <a:cs typeface="Courier New"/>
              </a:rPr>
              <a:t>command </a:t>
            </a:r>
            <a:r>
              <a:rPr sz="1100" spc="10" dirty="0">
                <a:latin typeface="Courier New"/>
                <a:cs typeface="Courier New"/>
              </a:rPr>
              <a:t>at  </a:t>
            </a:r>
            <a:r>
              <a:rPr sz="1100" dirty="0">
                <a:latin typeface="Courier New"/>
                <a:cs typeface="Courier New"/>
              </a:rPr>
              <a:t>01/23/2017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11:05:08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40"/>
              </a:spcBef>
            </a:pPr>
            <a:r>
              <a:rPr sz="1100" dirty="0">
                <a:latin typeface="Courier New"/>
                <a:cs typeface="Courier New"/>
              </a:rPr>
              <a:t>ORA-19809: </a:t>
            </a:r>
            <a:r>
              <a:rPr sz="1100" spc="-5" dirty="0">
                <a:latin typeface="Courier New"/>
                <a:cs typeface="Courier New"/>
              </a:rPr>
              <a:t>limit </a:t>
            </a:r>
            <a:r>
              <a:rPr sz="1100" spc="-10" dirty="0">
                <a:latin typeface="Courier New"/>
                <a:cs typeface="Courier New"/>
              </a:rPr>
              <a:t>exceeded </a:t>
            </a:r>
            <a:r>
              <a:rPr sz="1100" spc="-15" dirty="0">
                <a:latin typeface="Courier New"/>
                <a:cs typeface="Courier New"/>
              </a:rPr>
              <a:t>for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files</a:t>
            </a:r>
            <a:endParaRPr sz="1100" dirty="0">
              <a:latin typeface="Courier New"/>
              <a:cs typeface="Courier New"/>
            </a:endParaRPr>
          </a:p>
          <a:p>
            <a:pPr marL="71752" marR="756248">
              <a:lnSpc>
                <a:spcPct val="102499"/>
              </a:lnSpc>
              <a:spcBef>
                <a:spcPts val="145"/>
              </a:spcBef>
            </a:pPr>
            <a:r>
              <a:rPr sz="1100" dirty="0">
                <a:latin typeface="Courier New"/>
                <a:cs typeface="Courier New"/>
              </a:rPr>
              <a:t>ORA-19804: </a:t>
            </a:r>
            <a:r>
              <a:rPr sz="1100" spc="-5" dirty="0">
                <a:latin typeface="Courier New"/>
                <a:cs typeface="Courier New"/>
              </a:rPr>
              <a:t>cannot </a:t>
            </a:r>
            <a:r>
              <a:rPr sz="1100" dirty="0">
                <a:latin typeface="Courier New"/>
                <a:cs typeface="Courier New"/>
              </a:rPr>
              <a:t>reclaim </a:t>
            </a:r>
            <a:r>
              <a:rPr sz="1100" spc="-10" dirty="0">
                <a:latin typeface="Courier New"/>
                <a:cs typeface="Courier New"/>
              </a:rPr>
              <a:t>67108864 </a:t>
            </a:r>
            <a:r>
              <a:rPr sz="1100" spc="-5" dirty="0">
                <a:latin typeface="Courier New"/>
                <a:cs typeface="Courier New"/>
              </a:rPr>
              <a:t>bytes </a:t>
            </a:r>
            <a:r>
              <a:rPr sz="1100" spc="-10" dirty="0">
                <a:latin typeface="Courier New"/>
                <a:cs typeface="Courier New"/>
              </a:rPr>
              <a:t>disk </a:t>
            </a:r>
            <a:r>
              <a:rPr sz="1100" spc="-5" dirty="0">
                <a:latin typeface="Courier New"/>
                <a:cs typeface="Courier New"/>
              </a:rPr>
              <a:t>space </a:t>
            </a:r>
            <a:r>
              <a:rPr sz="1100" spc="-10" dirty="0">
                <a:latin typeface="Courier New"/>
                <a:cs typeface="Courier New"/>
              </a:rPr>
              <a:t>from  </a:t>
            </a:r>
            <a:r>
              <a:rPr sz="1100" dirty="0">
                <a:latin typeface="Courier New"/>
                <a:cs typeface="Courier New"/>
              </a:rPr>
              <a:t>19327352832 </a:t>
            </a:r>
            <a:r>
              <a:rPr sz="1100" spc="10" dirty="0">
                <a:latin typeface="Courier New"/>
                <a:cs typeface="Courier New"/>
              </a:rPr>
              <a:t>bytes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limit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6057" y="4068192"/>
            <a:ext cx="5247005" cy="415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Answer: Increase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Courier New"/>
                <a:cs typeface="Courier New"/>
              </a:rPr>
              <a:t>DB_RECOVERY_FILE_DEST_SIZE</a:t>
            </a:r>
            <a:r>
              <a:rPr sz="1100" spc="-4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30G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  </a:t>
            </a:r>
            <a:r>
              <a:rPr sz="1100" spc="5" dirty="0">
                <a:latin typeface="Arial"/>
                <a:cs typeface="Arial"/>
              </a:rPr>
              <a:t>issuing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following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command: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4552378"/>
            <a:ext cx="5541010" cy="360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71752" marR="841968">
              <a:lnSpc>
                <a:spcPts val="1350"/>
              </a:lnSpc>
              <a:spcBef>
                <a:spcPts val="10"/>
              </a:spcBef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spc="-5" dirty="0">
                <a:latin typeface="Courier New"/>
                <a:cs typeface="Courier New"/>
              </a:rPr>
              <a:t>ALTER </a:t>
            </a:r>
            <a:r>
              <a:rPr sz="1100" spc="10" dirty="0">
                <a:latin typeface="Courier New"/>
                <a:cs typeface="Courier New"/>
              </a:rPr>
              <a:t>SYSTEM SET </a:t>
            </a:r>
            <a:r>
              <a:rPr sz="1100" spc="-5" dirty="0">
                <a:latin typeface="Courier New"/>
                <a:cs typeface="Courier New"/>
              </a:rPr>
              <a:t>db_recovery_file_dest_size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24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30G  </a:t>
            </a:r>
            <a:r>
              <a:rPr sz="1100" dirty="0">
                <a:latin typeface="Courier New"/>
                <a:cs typeface="Courier New"/>
              </a:rPr>
              <a:t>SCOPE=both;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0" y="4877944"/>
            <a:ext cx="5922010" cy="308674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5757" indent="-276846">
              <a:spcBef>
                <a:spcPts val="500"/>
              </a:spcBef>
              <a:buAutoNum type="alphaLcPeriod" startAt="3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10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-15" dirty="0">
                <a:latin typeface="Arial"/>
                <a:cs typeface="Arial"/>
              </a:rPr>
              <a:t>advantage </a:t>
            </a:r>
            <a:r>
              <a:rPr sz="1100" spc="-5" dirty="0">
                <a:latin typeface="Arial"/>
                <a:cs typeface="Arial"/>
              </a:rPr>
              <a:t>of creating backups as </a:t>
            </a:r>
            <a:r>
              <a:rPr sz="1100" dirty="0">
                <a:latin typeface="Arial"/>
                <a:cs typeface="Arial"/>
              </a:rPr>
              <a:t>image </a:t>
            </a:r>
            <a:r>
              <a:rPr sz="1100" spc="5" dirty="0">
                <a:latin typeface="Arial"/>
                <a:cs typeface="Arial"/>
              </a:rPr>
              <a:t>copies?</a:t>
            </a:r>
            <a:endParaRPr sz="1100">
              <a:latin typeface="Arial"/>
              <a:cs typeface="Arial"/>
            </a:endParaRPr>
          </a:p>
          <a:p>
            <a:pPr marL="565757" marR="5080">
              <a:lnSpc>
                <a:spcPct val="111800"/>
              </a:lnSpc>
              <a:spcBef>
                <a:spcPts val="254"/>
              </a:spcBef>
            </a:pPr>
            <a:r>
              <a:rPr sz="1100" spc="-5" dirty="0">
                <a:latin typeface="Arial"/>
                <a:cs typeface="Arial"/>
              </a:rPr>
              <a:t>Answer: The </a:t>
            </a:r>
            <a:r>
              <a:rPr sz="1100" spc="-15" dirty="0">
                <a:latin typeface="Arial"/>
                <a:cs typeface="Arial"/>
              </a:rPr>
              <a:t>advantage </a:t>
            </a:r>
            <a:r>
              <a:rPr sz="1100" spc="-5" dirty="0">
                <a:latin typeface="Arial"/>
                <a:cs typeface="Arial"/>
              </a:rPr>
              <a:t>of creating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backup as an </a:t>
            </a:r>
            <a:r>
              <a:rPr sz="1100" dirty="0">
                <a:latin typeface="Arial"/>
                <a:cs typeface="Arial"/>
              </a:rPr>
              <a:t>image </a:t>
            </a:r>
            <a:r>
              <a:rPr sz="1100" spc="5" dirty="0">
                <a:latin typeface="Arial"/>
                <a:cs typeface="Arial"/>
              </a:rPr>
              <a:t>copy </a:t>
            </a:r>
            <a:r>
              <a:rPr sz="1100" spc="-5" dirty="0">
                <a:latin typeface="Arial"/>
                <a:cs typeface="Arial"/>
              </a:rPr>
              <a:t>is improved </a:t>
            </a:r>
            <a:r>
              <a:rPr sz="1100" spc="-10" dirty="0">
                <a:latin typeface="Arial"/>
                <a:cs typeface="Arial"/>
              </a:rPr>
              <a:t>granularity 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5" dirty="0">
                <a:latin typeface="Arial"/>
                <a:cs typeface="Arial"/>
              </a:rPr>
              <a:t>restore </a:t>
            </a:r>
            <a:r>
              <a:rPr sz="1100" spc="-15" dirty="0">
                <a:latin typeface="Arial"/>
                <a:cs typeface="Arial"/>
              </a:rPr>
              <a:t>operation. </a:t>
            </a:r>
            <a:r>
              <a:rPr sz="1100" spc="15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image </a:t>
            </a:r>
            <a:r>
              <a:rPr sz="1100" spc="-5" dirty="0">
                <a:latin typeface="Arial"/>
                <a:cs typeface="Arial"/>
              </a:rPr>
              <a:t>copy,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-10" dirty="0">
                <a:latin typeface="Arial"/>
                <a:cs typeface="Arial"/>
              </a:rPr>
              <a:t>retrieved 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-10" dirty="0">
                <a:latin typeface="Arial"/>
                <a:cs typeface="Arial"/>
              </a:rPr>
              <a:t>location. </a:t>
            </a:r>
            <a:r>
              <a:rPr sz="1100" spc="15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15" dirty="0">
                <a:latin typeface="Arial"/>
                <a:cs typeface="Arial"/>
              </a:rPr>
              <a:t>sets,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entire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-10" dirty="0">
                <a:latin typeface="Arial"/>
                <a:cs typeface="Arial"/>
              </a:rPr>
              <a:t>retrieved 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backup location </a:t>
            </a:r>
            <a:r>
              <a:rPr sz="1100" spc="-10" dirty="0">
                <a:latin typeface="Arial"/>
                <a:cs typeface="Arial"/>
              </a:rPr>
              <a:t>before you </a:t>
            </a:r>
            <a:r>
              <a:rPr sz="1100" dirty="0">
                <a:latin typeface="Arial"/>
                <a:cs typeface="Arial"/>
              </a:rPr>
              <a:t>extract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28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needed.</a:t>
            </a:r>
            <a:endParaRPr sz="1100">
              <a:latin typeface="Arial"/>
              <a:cs typeface="Arial"/>
            </a:endParaRPr>
          </a:p>
          <a:p>
            <a:pPr marL="565757" indent="-276846">
              <a:spcBef>
                <a:spcPts val="405"/>
              </a:spcBef>
              <a:buAutoNum type="alphaLcPeriod" startAt="4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10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-15" dirty="0">
                <a:latin typeface="Arial"/>
                <a:cs typeface="Arial"/>
              </a:rPr>
              <a:t>advantage </a:t>
            </a:r>
            <a:r>
              <a:rPr sz="1100" spc="-5" dirty="0">
                <a:latin typeface="Arial"/>
                <a:cs typeface="Arial"/>
              </a:rPr>
              <a:t>of creating backups as backup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sets?</a:t>
            </a:r>
            <a:endParaRPr sz="1100">
              <a:latin typeface="Arial"/>
              <a:cs typeface="Arial"/>
            </a:endParaRPr>
          </a:p>
          <a:p>
            <a:pPr marL="565757" marR="12064">
              <a:lnSpc>
                <a:spcPct val="110900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Answer: The </a:t>
            </a:r>
            <a:r>
              <a:rPr sz="1100" spc="-15" dirty="0">
                <a:latin typeface="Arial"/>
                <a:cs typeface="Arial"/>
              </a:rPr>
              <a:t>advantage </a:t>
            </a:r>
            <a:r>
              <a:rPr sz="1100" spc="-5" dirty="0">
                <a:latin typeface="Arial"/>
                <a:cs typeface="Arial"/>
              </a:rPr>
              <a:t>of creating backups as backup </a:t>
            </a:r>
            <a:r>
              <a:rPr sz="1100" spc="5" dirty="0">
                <a:latin typeface="Arial"/>
                <a:cs typeface="Arial"/>
              </a:rPr>
              <a:t>sets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better </a:t>
            </a:r>
            <a:r>
              <a:rPr sz="1100" spc="15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usage. </a:t>
            </a:r>
            <a:r>
              <a:rPr sz="1100" spc="-35" dirty="0">
                <a:latin typeface="Arial"/>
                <a:cs typeface="Arial"/>
              </a:rPr>
              <a:t>In  </a:t>
            </a:r>
            <a:r>
              <a:rPr sz="1100" spc="20" dirty="0">
                <a:latin typeface="Arial"/>
                <a:cs typeface="Arial"/>
              </a:rPr>
              <a:t>most </a:t>
            </a:r>
            <a:r>
              <a:rPr sz="1100" spc="-5" dirty="0">
                <a:latin typeface="Arial"/>
                <a:cs typeface="Arial"/>
              </a:rPr>
              <a:t>databases, 20% or </a:t>
            </a:r>
            <a:r>
              <a:rPr sz="1100" spc="15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blocks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5" dirty="0">
                <a:latin typeface="Arial"/>
                <a:cs typeface="Arial"/>
              </a:rPr>
              <a:t>empty </a:t>
            </a:r>
            <a:r>
              <a:rPr sz="1100" dirty="0">
                <a:latin typeface="Arial"/>
                <a:cs typeface="Arial"/>
              </a:rPr>
              <a:t>blocks. </a:t>
            </a:r>
            <a:r>
              <a:rPr sz="1100" spc="-10" dirty="0">
                <a:latin typeface="Arial"/>
                <a:cs typeface="Arial"/>
              </a:rPr>
              <a:t>Image </a:t>
            </a:r>
            <a:r>
              <a:rPr sz="1100" spc="-5" dirty="0">
                <a:latin typeface="Arial"/>
                <a:cs typeface="Arial"/>
              </a:rPr>
              <a:t>copies</a:t>
            </a:r>
            <a:r>
              <a:rPr sz="1100" spc="-204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back 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spc="-10" dirty="0">
                <a:latin typeface="Arial"/>
                <a:cs typeface="Arial"/>
              </a:rPr>
              <a:t>every data </a:t>
            </a:r>
            <a:r>
              <a:rPr sz="1100" spc="-5" dirty="0">
                <a:latin typeface="Arial"/>
                <a:cs typeface="Arial"/>
              </a:rPr>
              <a:t>block, </a:t>
            </a:r>
            <a:r>
              <a:rPr sz="1100" spc="-15" dirty="0">
                <a:latin typeface="Arial"/>
                <a:cs typeface="Arial"/>
              </a:rPr>
              <a:t>even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dirty="0">
                <a:latin typeface="Arial"/>
                <a:cs typeface="Arial"/>
              </a:rPr>
              <a:t>block </a:t>
            </a:r>
            <a:r>
              <a:rPr sz="1100" spc="-5" dirty="0">
                <a:latin typeface="Arial"/>
                <a:cs typeface="Arial"/>
              </a:rPr>
              <a:t>is empty. </a:t>
            </a:r>
            <a:r>
              <a:rPr sz="1100" dirty="0">
                <a:latin typeface="Arial"/>
                <a:cs typeface="Arial"/>
              </a:rPr>
              <a:t>Backup </a:t>
            </a:r>
            <a:r>
              <a:rPr sz="1100" spc="5" dirty="0">
                <a:latin typeface="Arial"/>
                <a:cs typeface="Arial"/>
              </a:rPr>
              <a:t>sets </a:t>
            </a:r>
            <a:r>
              <a:rPr sz="1100" spc="-5" dirty="0">
                <a:latin typeface="Arial"/>
                <a:cs typeface="Arial"/>
              </a:rPr>
              <a:t>significantly </a:t>
            </a:r>
            <a:r>
              <a:rPr sz="1100" dirty="0">
                <a:latin typeface="Arial"/>
                <a:cs typeface="Arial"/>
              </a:rPr>
              <a:t>reduce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space </a:t>
            </a:r>
            <a:r>
              <a:rPr sz="1100" spc="-10" dirty="0">
                <a:latin typeface="Arial"/>
                <a:cs typeface="Arial"/>
              </a:rPr>
              <a:t>required </a:t>
            </a:r>
            <a:r>
              <a:rPr sz="1100" spc="-5" dirty="0">
                <a:latin typeface="Arial"/>
                <a:cs typeface="Arial"/>
              </a:rPr>
              <a:t>by the </a:t>
            </a:r>
            <a:r>
              <a:rPr sz="1100" spc="-10" dirty="0">
                <a:latin typeface="Arial"/>
                <a:cs typeface="Arial"/>
              </a:rPr>
              <a:t>backup.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20" dirty="0">
                <a:latin typeface="Arial"/>
                <a:cs typeface="Arial"/>
              </a:rPr>
              <a:t>most </a:t>
            </a:r>
            <a:r>
              <a:rPr sz="1100" spc="15" dirty="0">
                <a:latin typeface="Arial"/>
                <a:cs typeface="Arial"/>
              </a:rPr>
              <a:t>systems,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advantages </a:t>
            </a:r>
            <a:r>
              <a:rPr sz="1100" spc="-5" dirty="0">
                <a:latin typeface="Arial"/>
                <a:cs typeface="Arial"/>
              </a:rPr>
              <a:t>of backup </a:t>
            </a:r>
            <a:r>
              <a:rPr sz="1100" spc="5" dirty="0">
                <a:latin typeface="Arial"/>
                <a:cs typeface="Arial"/>
              </a:rPr>
              <a:t>sets  </a:t>
            </a:r>
            <a:r>
              <a:rPr sz="1100" spc="-10" dirty="0">
                <a:latin typeface="Arial"/>
                <a:cs typeface="Arial"/>
              </a:rPr>
              <a:t>outweigh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advantages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image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copies.</a:t>
            </a:r>
            <a:endParaRPr sz="1100">
              <a:latin typeface="Arial"/>
              <a:cs typeface="Arial"/>
            </a:endParaRPr>
          </a:p>
          <a:p>
            <a:pPr marL="565757" indent="-276846">
              <a:spcBef>
                <a:spcPts val="405"/>
              </a:spcBef>
              <a:buAutoNum type="alphaLcPeriod" startAt="5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-20" dirty="0">
                <a:latin typeface="Arial"/>
                <a:cs typeface="Arial"/>
              </a:rPr>
              <a:t>How </a:t>
            </a:r>
            <a:r>
              <a:rPr sz="1100" spc="5" dirty="0">
                <a:latin typeface="Arial"/>
                <a:cs typeface="Arial"/>
              </a:rPr>
              <a:t>many </a:t>
            </a:r>
            <a:r>
              <a:rPr sz="1100" dirty="0">
                <a:latin typeface="Arial"/>
                <a:cs typeface="Arial"/>
              </a:rPr>
              <a:t>image </a:t>
            </a:r>
            <a:r>
              <a:rPr sz="1100" spc="-5" dirty="0">
                <a:latin typeface="Arial"/>
                <a:cs typeface="Arial"/>
              </a:rPr>
              <a:t>copies of 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created?</a:t>
            </a:r>
            <a:endParaRPr sz="1100">
              <a:latin typeface="Arial"/>
              <a:cs typeface="Arial"/>
            </a:endParaRPr>
          </a:p>
          <a:p>
            <a:pPr marL="565757" marR="243828">
              <a:lnSpc>
                <a:spcPct val="108200"/>
              </a:lnSpc>
              <a:spcBef>
                <a:spcPts val="375"/>
              </a:spcBef>
            </a:pPr>
            <a:r>
              <a:rPr sz="1100" spc="-5" dirty="0">
                <a:latin typeface="Arial"/>
                <a:cs typeface="Arial"/>
              </a:rPr>
              <a:t>Answer: There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15 </a:t>
            </a:r>
            <a:r>
              <a:rPr sz="1100" dirty="0">
                <a:latin typeface="Arial"/>
                <a:cs typeface="Arial"/>
              </a:rPr>
              <a:t>image copies,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dirty="0">
                <a:latin typeface="Arial"/>
                <a:cs typeface="Arial"/>
              </a:rPr>
              <a:t>image </a:t>
            </a:r>
            <a:r>
              <a:rPr sz="1100" spc="5" dirty="0">
                <a:latin typeface="Arial"/>
                <a:cs typeface="Arial"/>
              </a:rPr>
              <a:t>copy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10" dirty="0">
                <a:latin typeface="Arial"/>
                <a:cs typeface="Arial"/>
              </a:rPr>
              <a:t>data file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5" dirty="0">
                <a:latin typeface="Arial"/>
                <a:cs typeface="Arial"/>
              </a:rPr>
              <a:t>CDB,  PDBs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included.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405"/>
              </a:spcBef>
            </a:pPr>
            <a:r>
              <a:rPr sz="1100" spc="-10" dirty="0">
                <a:latin typeface="Arial"/>
                <a:cs typeface="Arial"/>
              </a:rPr>
              <a:t>16. Exit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RMAN.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8003857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49998"/>
            <a:ext cx="5768975" cy="23514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23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Creating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Partial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Database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Backups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8000"/>
              </a:lnSpc>
              <a:spcBef>
                <a:spcPts val="65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25" dirty="0">
                <a:latin typeface="Arial"/>
                <a:cs typeface="Arial"/>
              </a:rPr>
              <a:t>Manager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spc="10" dirty="0">
                <a:latin typeface="Arial"/>
                <a:cs typeface="Arial"/>
              </a:rPr>
              <a:t>PDB1, </a:t>
            </a:r>
            <a:r>
              <a:rPr sz="1100" spc="-10" dirty="0">
                <a:latin typeface="Arial"/>
                <a:cs typeface="Arial"/>
              </a:rPr>
              <a:t>including </a:t>
            </a:r>
            <a:r>
              <a:rPr sz="1100" spc="-5" dirty="0">
                <a:latin typeface="Arial"/>
                <a:cs typeface="Arial"/>
              </a:rPr>
              <a:t>the archived redo </a:t>
            </a:r>
            <a:r>
              <a:rPr sz="1100" spc="-10" dirty="0">
                <a:latin typeface="Arial"/>
                <a:cs typeface="Arial"/>
              </a:rPr>
              <a:t>log  </a:t>
            </a:r>
            <a:r>
              <a:rPr sz="1100" spc="-5" dirty="0">
                <a:latin typeface="Arial"/>
                <a:cs typeface="Arial"/>
              </a:rPr>
              <a:t>files.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partial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backup.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15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 Recovery </a:t>
            </a:r>
            <a:r>
              <a:rPr sz="1100" spc="-25" dirty="0">
                <a:latin typeface="Arial"/>
                <a:cs typeface="Arial"/>
              </a:rPr>
              <a:t>Manager </a:t>
            </a:r>
            <a:r>
              <a:rPr sz="1100" spc="-30" dirty="0">
                <a:latin typeface="Arial"/>
                <a:cs typeface="Arial"/>
              </a:rPr>
              <a:t>(RMAN)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root as the </a:t>
            </a:r>
            <a:r>
              <a:rPr sz="1100" spc="-10" dirty="0">
                <a:latin typeface="Arial"/>
                <a:cs typeface="Arial"/>
              </a:rPr>
              <a:t>SYS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3112707"/>
            <a:ext cx="5541010" cy="23519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-5" dirty="0">
                <a:latin typeface="Courier New"/>
                <a:cs typeface="Courier New"/>
              </a:rPr>
              <a:t>[oracle@MYDBCS ORCL]$ </a:t>
            </a:r>
            <a:r>
              <a:rPr sz="1100" b="1" spc="-10" dirty="0">
                <a:latin typeface="Courier New"/>
                <a:cs typeface="Courier New"/>
              </a:rPr>
              <a:t>rman </a:t>
            </a:r>
            <a:r>
              <a:rPr sz="1100" b="1" spc="-5" dirty="0">
                <a:latin typeface="Courier New"/>
                <a:cs typeface="Courier New"/>
              </a:rPr>
              <a:t>target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71752" marR="247638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Recovery Manager: Release </a:t>
            </a:r>
            <a:r>
              <a:rPr sz="1100" spc="-5" dirty="0">
                <a:latin typeface="Courier New"/>
                <a:cs typeface="Courier New"/>
              </a:rPr>
              <a:t>18.0.0.0.0 </a:t>
            </a:r>
            <a:r>
              <a:rPr sz="1100" spc="15" dirty="0">
                <a:latin typeface="Courier New"/>
                <a:cs typeface="Courier New"/>
              </a:rPr>
              <a:t>- </a:t>
            </a:r>
            <a:r>
              <a:rPr sz="1100" spc="-5" dirty="0">
                <a:latin typeface="Courier New"/>
                <a:cs typeface="Courier New"/>
              </a:rPr>
              <a:t>Production </a:t>
            </a:r>
            <a:r>
              <a:rPr sz="1100" spc="10" dirty="0">
                <a:latin typeface="Courier New"/>
                <a:cs typeface="Courier New"/>
              </a:rPr>
              <a:t>on </a:t>
            </a:r>
            <a:r>
              <a:rPr sz="1100" spc="-15" dirty="0">
                <a:latin typeface="Courier New"/>
                <a:cs typeface="Courier New"/>
              </a:rPr>
              <a:t>Wed Jun </a:t>
            </a:r>
            <a:r>
              <a:rPr sz="1100" spc="15" dirty="0">
                <a:latin typeface="Courier New"/>
                <a:cs typeface="Courier New"/>
              </a:rPr>
              <a:t>6  </a:t>
            </a:r>
            <a:r>
              <a:rPr sz="1100" dirty="0">
                <a:latin typeface="Courier New"/>
                <a:cs typeface="Courier New"/>
              </a:rPr>
              <a:t>16:48:45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2018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45"/>
              </a:spcBef>
            </a:pPr>
            <a:r>
              <a:rPr sz="1100" spc="10" dirty="0">
                <a:latin typeface="Courier New"/>
                <a:cs typeface="Courier New"/>
              </a:rPr>
              <a:t>Version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18.1.0.0.0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700">
              <a:latin typeface="Courier New"/>
              <a:cs typeface="Courier New"/>
            </a:endParaRPr>
          </a:p>
          <a:p>
            <a:pPr marL="71752" marR="422888">
              <a:lnSpc>
                <a:spcPts val="1200"/>
              </a:lnSpc>
              <a:tabLst>
                <a:tab pos="4861317" algn="l"/>
              </a:tabLst>
            </a:pPr>
            <a:r>
              <a:rPr sz="1100" spc="10" dirty="0">
                <a:latin typeface="Courier New"/>
                <a:cs typeface="Courier New"/>
              </a:rPr>
              <a:t>Copyri</a:t>
            </a:r>
            <a:r>
              <a:rPr sz="1100" spc="-65" dirty="0">
                <a:latin typeface="Courier New"/>
                <a:cs typeface="Courier New"/>
              </a:rPr>
              <a:t>g</a:t>
            </a:r>
            <a:r>
              <a:rPr sz="1100" spc="10" dirty="0">
                <a:latin typeface="Courier New"/>
                <a:cs typeface="Courier New"/>
              </a:rPr>
              <a:t>h</a:t>
            </a:r>
            <a:r>
              <a:rPr sz="1100" spc="1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 (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5" dirty="0">
                <a:latin typeface="Courier New"/>
                <a:cs typeface="Courier New"/>
              </a:rPr>
              <a:t>)</a:t>
            </a:r>
            <a:r>
              <a:rPr sz="1100" spc="10" dirty="0">
                <a:latin typeface="Courier New"/>
                <a:cs typeface="Courier New"/>
              </a:rPr>
              <a:t> 198</a:t>
            </a:r>
            <a:r>
              <a:rPr sz="1100" spc="-65" dirty="0">
                <a:latin typeface="Courier New"/>
                <a:cs typeface="Courier New"/>
              </a:rPr>
              <a:t>2</a:t>
            </a:r>
            <a:r>
              <a:rPr sz="1100" spc="15" dirty="0">
                <a:latin typeface="Courier New"/>
                <a:cs typeface="Courier New"/>
              </a:rPr>
              <a:t>,</a:t>
            </a:r>
            <a:r>
              <a:rPr sz="1100" spc="10" dirty="0">
                <a:latin typeface="Courier New"/>
                <a:cs typeface="Courier New"/>
              </a:rPr>
              <a:t> 20</a:t>
            </a:r>
            <a:r>
              <a:rPr sz="1100" spc="-65" dirty="0">
                <a:latin typeface="Courier New"/>
                <a:cs typeface="Courier New"/>
              </a:rPr>
              <a:t>1</a:t>
            </a:r>
            <a:r>
              <a:rPr sz="1100" spc="10" dirty="0">
                <a:latin typeface="Courier New"/>
                <a:cs typeface="Courier New"/>
              </a:rPr>
              <a:t>8</a:t>
            </a:r>
            <a:r>
              <a:rPr sz="1100" spc="15" dirty="0">
                <a:latin typeface="Courier New"/>
                <a:cs typeface="Courier New"/>
              </a:rPr>
              <a:t>,</a:t>
            </a:r>
            <a:r>
              <a:rPr sz="1100" spc="10" dirty="0">
                <a:latin typeface="Courier New"/>
                <a:cs typeface="Courier New"/>
              </a:rPr>
              <a:t> O</a:t>
            </a:r>
            <a:r>
              <a:rPr sz="1100" spc="-6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acl</a:t>
            </a:r>
            <a:r>
              <a:rPr sz="1100" spc="15" dirty="0">
                <a:latin typeface="Courier New"/>
                <a:cs typeface="Courier New"/>
              </a:rPr>
              <a:t>e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and/</a:t>
            </a:r>
            <a:r>
              <a:rPr sz="1100" spc="-65" dirty="0">
                <a:latin typeface="Courier New"/>
                <a:cs typeface="Courier New"/>
              </a:rPr>
              <a:t>o</a:t>
            </a:r>
            <a:r>
              <a:rPr sz="1100" spc="1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 it</a:t>
            </a:r>
            <a:r>
              <a:rPr sz="1100" spc="15" dirty="0">
                <a:latin typeface="Courier New"/>
                <a:cs typeface="Courier New"/>
              </a:rPr>
              <a:t>s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aff</a:t>
            </a:r>
            <a:r>
              <a:rPr sz="1100" spc="-65" dirty="0">
                <a:latin typeface="Courier New"/>
                <a:cs typeface="Courier New"/>
              </a:rPr>
              <a:t>i</a:t>
            </a:r>
            <a:r>
              <a:rPr sz="1100" spc="10" dirty="0">
                <a:latin typeface="Courier New"/>
                <a:cs typeface="Courier New"/>
              </a:rPr>
              <a:t>liate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5" dirty="0">
                <a:latin typeface="Courier New"/>
                <a:cs typeface="Courier New"/>
              </a:rPr>
              <a:t>.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A</a:t>
            </a:r>
            <a:r>
              <a:rPr sz="1100" spc="-65" dirty="0">
                <a:latin typeface="Courier New"/>
                <a:cs typeface="Courier New"/>
              </a:rPr>
              <a:t>l</a:t>
            </a:r>
            <a:r>
              <a:rPr sz="1100" spc="15" dirty="0">
                <a:latin typeface="Courier New"/>
                <a:cs typeface="Courier New"/>
              </a:rPr>
              <a:t>l  </a:t>
            </a:r>
            <a:r>
              <a:rPr sz="1100" spc="10" dirty="0">
                <a:latin typeface="Courier New"/>
                <a:cs typeface="Courier New"/>
              </a:rPr>
              <a:t>rights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reserved.</a:t>
            </a:r>
            <a:endParaRPr sz="1100">
              <a:latin typeface="Courier New"/>
              <a:cs typeface="Courier New"/>
            </a:endParaRPr>
          </a:p>
          <a:p>
            <a:pPr marL="71752" marR="1089606">
              <a:lnSpc>
                <a:spcPts val="3229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connected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spc="-10" dirty="0">
                <a:latin typeface="Courier New"/>
                <a:cs typeface="Courier New"/>
              </a:rPr>
              <a:t>database: ORCL </a:t>
            </a:r>
            <a:r>
              <a:rPr sz="1100" spc="-5" dirty="0">
                <a:latin typeface="Courier New"/>
                <a:cs typeface="Courier New"/>
              </a:rPr>
              <a:t>(DBID=1505229725)  </a:t>
            </a: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1" y="5412105"/>
            <a:ext cx="351218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1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spc="10" dirty="0">
                <a:latin typeface="Arial"/>
                <a:cs typeface="Arial"/>
              </a:rPr>
              <a:t>PDB1, </a:t>
            </a:r>
            <a:r>
              <a:rPr sz="1100" spc="-10" dirty="0">
                <a:latin typeface="Arial"/>
                <a:cs typeface="Arial"/>
              </a:rPr>
              <a:t>including </a:t>
            </a:r>
            <a:r>
              <a:rPr sz="1100" spc="-5" dirty="0">
                <a:latin typeface="Arial"/>
                <a:cs typeface="Arial"/>
              </a:rPr>
              <a:t>the archived redo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5668074"/>
            <a:ext cx="5541010" cy="35032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BACKUP </a:t>
            </a:r>
            <a:r>
              <a:rPr sz="1100" b="1" dirty="0">
                <a:latin typeface="Courier New"/>
                <a:cs typeface="Courier New"/>
              </a:rPr>
              <a:t>PLUGGABLE DATABASE </a:t>
            </a:r>
            <a:r>
              <a:rPr sz="1100" b="1" spc="-10" dirty="0">
                <a:latin typeface="Courier New"/>
                <a:cs typeface="Courier New"/>
              </a:rPr>
              <a:t>PDB1 PLUS</a:t>
            </a:r>
            <a:r>
              <a:rPr sz="1100" b="1" spc="-8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ARCHIVELOG;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350" dirty="0">
              <a:latin typeface="Courier New"/>
              <a:cs typeface="Courier New"/>
            </a:endParaRPr>
          </a:p>
          <a:p>
            <a:pPr marL="71752" marR="3096105">
              <a:lnSpc>
                <a:spcPct val="119500"/>
              </a:lnSpc>
            </a:pP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 </a:t>
            </a:r>
            <a:r>
              <a:rPr sz="1100" spc="5" dirty="0">
                <a:latin typeface="Courier New"/>
                <a:cs typeface="Courier New"/>
              </a:rPr>
              <a:t>06-JUN-18  </a:t>
            </a:r>
            <a:r>
              <a:rPr sz="1100" spc="10" dirty="0">
                <a:latin typeface="Courier New"/>
                <a:cs typeface="Courier New"/>
              </a:rPr>
              <a:t>current log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archived</a:t>
            </a:r>
          </a:p>
          <a:p>
            <a:pPr marL="71752" marR="250813">
              <a:lnSpc>
                <a:spcPts val="1580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catalog  </a:t>
            </a:r>
            <a:r>
              <a:rPr sz="1100" dirty="0">
                <a:latin typeface="Courier New"/>
                <a:cs typeface="Courier New"/>
              </a:rPr>
              <a:t>allocated channel: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16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SID=41 device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type=DISK</a:t>
            </a:r>
          </a:p>
          <a:p>
            <a:pPr marL="71752" marR="422888">
              <a:lnSpc>
                <a:spcPts val="1580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archived </a:t>
            </a:r>
            <a:r>
              <a:rPr sz="1100" spc="10" dirty="0">
                <a:latin typeface="Courier New"/>
                <a:cs typeface="Courier New"/>
              </a:rPr>
              <a:t>log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set  channel </a:t>
            </a:r>
            <a:r>
              <a:rPr sz="1100" spc="-5" dirty="0">
                <a:latin typeface="Courier New"/>
                <a:cs typeface="Courier New"/>
              </a:rPr>
              <a:t>ORA_DISK_1: specifying </a:t>
            </a:r>
            <a:r>
              <a:rPr sz="1100" spc="-10" dirty="0">
                <a:latin typeface="Courier New"/>
                <a:cs typeface="Courier New"/>
              </a:rPr>
              <a:t>archived </a:t>
            </a:r>
            <a:r>
              <a:rPr sz="1100" spc="-5" dirty="0">
                <a:latin typeface="Courier New"/>
                <a:cs typeface="Courier New"/>
              </a:rPr>
              <a:t>log(s) </a:t>
            </a:r>
            <a:r>
              <a:rPr sz="1100" spc="-25" dirty="0">
                <a:latin typeface="Courier New"/>
                <a:cs typeface="Courier New"/>
              </a:rPr>
              <a:t>in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set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80"/>
              </a:spcBef>
            </a:pPr>
            <a:r>
              <a:rPr sz="1100" spc="10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archived </a:t>
            </a:r>
            <a:r>
              <a:rPr sz="1100" spc="10" dirty="0">
                <a:latin typeface="Courier New"/>
                <a:cs typeface="Courier New"/>
              </a:rPr>
              <a:t>log </a:t>
            </a:r>
            <a:r>
              <a:rPr sz="1100" dirty="0">
                <a:latin typeface="Courier New"/>
                <a:cs typeface="Courier New"/>
              </a:rPr>
              <a:t>thread=1 </a:t>
            </a:r>
            <a:r>
              <a:rPr sz="1100" spc="-5" dirty="0">
                <a:latin typeface="Courier New"/>
                <a:cs typeface="Courier New"/>
              </a:rPr>
              <a:t>sequence=14 </a:t>
            </a:r>
            <a:r>
              <a:rPr sz="1100" dirty="0">
                <a:latin typeface="Courier New"/>
                <a:cs typeface="Courier New"/>
              </a:rPr>
              <a:t>RECID=22</a:t>
            </a:r>
            <a:r>
              <a:rPr sz="1100" spc="-1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STAMP=978105812</a:t>
            </a:r>
          </a:p>
          <a:p>
            <a:pPr marL="71752">
              <a:spcBef>
                <a:spcPts val="26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 dirty="0">
              <a:latin typeface="Courier New"/>
              <a:cs typeface="Courier New"/>
            </a:endParaRPr>
          </a:p>
          <a:p>
            <a:pPr marL="71752" marR="750533">
              <a:lnSpc>
                <a:spcPct val="113599"/>
              </a:lnSpc>
              <a:spcBef>
                <a:spcPts val="75"/>
              </a:spcBef>
            </a:pPr>
            <a:r>
              <a:rPr sz="1100" dirty="0">
                <a:latin typeface="Courier New"/>
                <a:cs typeface="Courier New"/>
              </a:rPr>
              <a:t>Starting 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15" dirty="0">
                <a:latin typeface="Courier New"/>
                <a:cs typeface="Courier New"/>
              </a:rPr>
              <a:t>and </a:t>
            </a:r>
            <a:r>
              <a:rPr sz="1100" spc="-5" dirty="0">
                <a:latin typeface="Courier New"/>
                <a:cs typeface="Courier New"/>
              </a:rPr>
              <a:t>SPFILE </a:t>
            </a:r>
            <a:r>
              <a:rPr sz="1100" dirty="0">
                <a:latin typeface="Courier New"/>
                <a:cs typeface="Courier New"/>
              </a:rPr>
              <a:t>Autobackup </a:t>
            </a:r>
            <a:r>
              <a:rPr sz="1100" spc="10" dirty="0">
                <a:latin typeface="Courier New"/>
                <a:cs typeface="Courier New"/>
              </a:rPr>
              <a:t>at </a:t>
            </a:r>
            <a:r>
              <a:rPr sz="1100" spc="-5" dirty="0">
                <a:latin typeface="Courier New"/>
                <a:cs typeface="Courier New"/>
              </a:rPr>
              <a:t>06-JUN-18  </a:t>
            </a:r>
            <a:r>
              <a:rPr sz="1100" spc="10" dirty="0">
                <a:latin typeface="Courier New"/>
                <a:cs typeface="Courier New"/>
              </a:rPr>
              <a:t>piece</a:t>
            </a:r>
            <a:endParaRPr sz="1100" dirty="0">
              <a:latin typeface="Courier New"/>
              <a:cs typeface="Courier New"/>
            </a:endParaRPr>
          </a:p>
          <a:p>
            <a:pPr marL="71752" marR="80006">
              <a:lnSpc>
                <a:spcPts val="1280"/>
              </a:lnSpc>
              <a:spcBef>
                <a:spcPts val="35"/>
              </a:spcBef>
            </a:pPr>
            <a:r>
              <a:rPr sz="1100" spc="-5" dirty="0">
                <a:latin typeface="Courier New"/>
                <a:cs typeface="Courier New"/>
              </a:rPr>
              <a:t>handle=/u03/app/oracle/fast_recovery_area/ORCL/autobackup/2018_0  6_06/o1_mf_s_978108946_fkj4jm29_.bkp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comment=NONE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140"/>
              </a:spcBef>
            </a:pPr>
            <a:r>
              <a:rPr sz="1100" dirty="0">
                <a:latin typeface="Courier New"/>
                <a:cs typeface="Courier New"/>
              </a:rPr>
              <a:t>Finished 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15" dirty="0">
                <a:latin typeface="Courier New"/>
                <a:cs typeface="Courier New"/>
              </a:rPr>
              <a:t>and </a:t>
            </a:r>
            <a:r>
              <a:rPr sz="1100" spc="-5" dirty="0">
                <a:latin typeface="Courier New"/>
                <a:cs typeface="Courier New"/>
              </a:rPr>
              <a:t>SPFILE </a:t>
            </a:r>
            <a:r>
              <a:rPr sz="1100" dirty="0">
                <a:latin typeface="Courier New"/>
                <a:cs typeface="Courier New"/>
              </a:rPr>
              <a:t>Autobackup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06-JUN-18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702691"/>
            <a:ext cx="10083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RMAN.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936" y="958278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 marR="3270722">
              <a:lnSpc>
                <a:spcPts val="1650"/>
              </a:lnSpc>
              <a:spcBef>
                <a:spcPts val="35"/>
              </a:spcBef>
            </a:pPr>
            <a:r>
              <a:rPr sz="1100" dirty="0">
                <a:latin typeface="Courier New"/>
                <a:cs typeface="Courier New"/>
              </a:rPr>
              <a:t>Recovery Manager </a:t>
            </a:r>
            <a:r>
              <a:rPr sz="1100" spc="-10" dirty="0">
                <a:latin typeface="Courier New"/>
                <a:cs typeface="Courier New"/>
              </a:rPr>
              <a:t>complete.  </a:t>
            </a:r>
            <a:r>
              <a:rPr sz="1100" spc="-5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ORCL]$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1502917"/>
            <a:ext cx="5835015" cy="2599686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5" dirty="0">
                <a:latin typeface="Arial"/>
                <a:cs typeface="Arial"/>
              </a:rPr>
              <a:t>Did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partial </a:t>
            </a:r>
            <a:r>
              <a:rPr sz="1100" spc="-5" dirty="0">
                <a:latin typeface="Arial"/>
                <a:cs typeface="Arial"/>
              </a:rPr>
              <a:t>backup automatically include the </a:t>
            </a:r>
            <a:r>
              <a:rPr sz="1100" spc="-10" dirty="0">
                <a:latin typeface="Arial"/>
                <a:cs typeface="Arial"/>
              </a:rPr>
              <a:t>SPFILE and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files?</a:t>
            </a:r>
            <a:endParaRPr sz="1100">
              <a:latin typeface="Arial"/>
              <a:cs typeface="Arial"/>
            </a:endParaRPr>
          </a:p>
          <a:p>
            <a:pPr marL="288911" marR="273037">
              <a:lnSpc>
                <a:spcPct val="108000"/>
              </a:lnSpc>
              <a:spcBef>
                <a:spcPts val="380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10" dirty="0">
                <a:latin typeface="Arial"/>
                <a:cs typeface="Arial"/>
              </a:rPr>
              <a:t>Yes. </a:t>
            </a:r>
            <a:r>
              <a:rPr sz="1100" spc="-5" dirty="0">
                <a:latin typeface="Arial"/>
                <a:cs typeface="Arial"/>
              </a:rPr>
              <a:t>The setting </a:t>
            </a:r>
            <a:r>
              <a:rPr sz="1100" spc="-15" dirty="0">
                <a:latin typeface="Arial"/>
                <a:cs typeface="Arial"/>
              </a:rPr>
              <a:t>verified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Practice </a:t>
            </a:r>
            <a:r>
              <a:rPr sz="1100" spc="5" dirty="0">
                <a:latin typeface="Arial"/>
                <a:cs typeface="Arial"/>
              </a:rPr>
              <a:t>18-2 </a:t>
            </a:r>
            <a:r>
              <a:rPr sz="1100" spc="-20" dirty="0">
                <a:latin typeface="Arial"/>
                <a:cs typeface="Arial"/>
              </a:rPr>
              <a:t>Verifying </a:t>
            </a:r>
            <a:r>
              <a:rPr sz="1100" spc="-10" dirty="0">
                <a:latin typeface="Arial"/>
                <a:cs typeface="Arial"/>
              </a:rPr>
              <a:t>Automatic </a:t>
            </a:r>
            <a:r>
              <a:rPr sz="1100" dirty="0">
                <a:latin typeface="Arial"/>
                <a:cs typeface="Arial"/>
              </a:rPr>
              <a:t>Backups </a:t>
            </a:r>
            <a:r>
              <a:rPr sz="1100" spc="-5" dirty="0">
                <a:latin typeface="Arial"/>
                <a:cs typeface="Arial"/>
              </a:rPr>
              <a:t>of the  Control </a:t>
            </a:r>
            <a:r>
              <a:rPr sz="1100" spc="-10" dirty="0">
                <a:latin typeface="Arial"/>
                <a:cs typeface="Arial"/>
              </a:rPr>
              <a:t>File and SPFILE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also </a:t>
            </a:r>
            <a:r>
              <a:rPr sz="1100" spc="-15" dirty="0">
                <a:latin typeface="Arial"/>
                <a:cs typeface="Arial"/>
              </a:rPr>
              <a:t>valid </a:t>
            </a:r>
            <a:r>
              <a:rPr sz="1100" spc="-10" dirty="0">
                <a:latin typeface="Arial"/>
                <a:cs typeface="Arial"/>
              </a:rPr>
              <a:t>for partial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backups.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80"/>
              </a:spcBef>
              <a:buAutoNum type="arabicPeriod" startAt="5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-20" dirty="0">
                <a:latin typeface="Arial"/>
                <a:cs typeface="Arial"/>
              </a:rPr>
              <a:t>How </a:t>
            </a:r>
            <a:r>
              <a:rPr sz="1100" spc="5" dirty="0">
                <a:latin typeface="Arial"/>
                <a:cs typeface="Arial"/>
              </a:rPr>
              <a:t>many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5" dirty="0">
                <a:latin typeface="Arial"/>
                <a:cs typeface="Arial"/>
              </a:rPr>
              <a:t>sets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created?</a:t>
            </a:r>
            <a:endParaRPr sz="1100">
              <a:latin typeface="Arial"/>
              <a:cs typeface="Arial"/>
            </a:endParaRPr>
          </a:p>
          <a:p>
            <a:pPr marL="288911" marR="5080">
              <a:lnSpc>
                <a:spcPct val="110900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10" dirty="0">
                <a:latin typeface="Arial"/>
                <a:cs typeface="Arial"/>
              </a:rPr>
              <a:t>Four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15" dirty="0">
                <a:latin typeface="Arial"/>
                <a:cs typeface="Arial"/>
              </a:rPr>
              <a:t>sets: </a:t>
            </a:r>
            <a:r>
              <a:rPr sz="1100" spc="-10" dirty="0">
                <a:latin typeface="Arial"/>
                <a:cs typeface="Arial"/>
              </a:rPr>
              <a:t>one 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files, </a:t>
            </a:r>
            <a:r>
              <a:rPr sz="1100" spc="-10" dirty="0">
                <a:latin typeface="Arial"/>
                <a:cs typeface="Arial"/>
              </a:rPr>
              <a:t>one 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SPFILE and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file,  </a:t>
            </a:r>
            <a:r>
              <a:rPr sz="1100" spc="-10" dirty="0">
                <a:latin typeface="Arial"/>
                <a:cs typeface="Arial"/>
              </a:rPr>
              <a:t>one for </a:t>
            </a:r>
            <a:r>
              <a:rPr sz="1100" spc="-5" dirty="0">
                <a:latin typeface="Arial"/>
                <a:cs typeface="Arial"/>
              </a:rPr>
              <a:t>the archived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before the </a:t>
            </a:r>
            <a:r>
              <a:rPr sz="1100" spc="-10" dirty="0">
                <a:latin typeface="Arial"/>
                <a:cs typeface="Arial"/>
              </a:rPr>
              <a:t>data file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5" dirty="0">
                <a:latin typeface="Arial"/>
                <a:cs typeface="Arial"/>
              </a:rPr>
              <a:t>set, </a:t>
            </a:r>
            <a:r>
              <a:rPr sz="1100" spc="-10" dirty="0">
                <a:latin typeface="Arial"/>
                <a:cs typeface="Arial"/>
              </a:rPr>
              <a:t>and one for </a:t>
            </a:r>
            <a:r>
              <a:rPr sz="1100" spc="-5" dirty="0">
                <a:latin typeface="Arial"/>
                <a:cs typeface="Arial"/>
              </a:rPr>
              <a:t>the archived </a:t>
            </a:r>
            <a:r>
              <a:rPr sz="1100" spc="-10" dirty="0">
                <a:latin typeface="Arial"/>
                <a:cs typeface="Arial"/>
              </a:rPr>
              <a:t>log 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after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file </a:t>
            </a:r>
            <a:r>
              <a:rPr sz="1100" spc="-5" dirty="0">
                <a:latin typeface="Arial"/>
                <a:cs typeface="Arial"/>
              </a:rPr>
              <a:t>backup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set.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05"/>
              </a:spcBef>
              <a:buAutoNum type="arabicPeriod" startAt="6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RMAN </a:t>
            </a:r>
            <a:r>
              <a:rPr sz="1100" spc="-5" dirty="0">
                <a:latin typeface="Arial"/>
                <a:cs typeface="Arial"/>
              </a:rPr>
              <a:t>directly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perform the </a:t>
            </a:r>
            <a:r>
              <a:rPr sz="1100" spc="25" dirty="0">
                <a:latin typeface="Arial"/>
                <a:cs typeface="Arial"/>
              </a:rPr>
              <a:t>same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backup?</a:t>
            </a:r>
            <a:endParaRPr sz="1100">
              <a:latin typeface="Arial"/>
              <a:cs typeface="Arial"/>
            </a:endParaRPr>
          </a:p>
          <a:p>
            <a:pPr marL="288911" marR="215889">
              <a:lnSpc>
                <a:spcPct val="108100"/>
              </a:lnSpc>
              <a:spcBef>
                <a:spcPts val="375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10" dirty="0">
                <a:latin typeface="Arial"/>
                <a:cs typeface="Arial"/>
              </a:rPr>
              <a:t>Yes.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10" dirty="0">
                <a:latin typeface="Arial"/>
                <a:cs typeface="Arial"/>
              </a:rPr>
              <a:t>case,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specify </a:t>
            </a:r>
            <a:r>
              <a:rPr sz="1100" spc="-10" dirty="0">
                <a:latin typeface="Arial"/>
                <a:cs typeface="Arial"/>
              </a:rPr>
              <a:t>that you </a:t>
            </a:r>
            <a:r>
              <a:rPr sz="1100" dirty="0">
                <a:latin typeface="Arial"/>
                <a:cs typeface="Arial"/>
              </a:rPr>
              <a:t>want to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15" dirty="0">
                <a:latin typeface="Arial"/>
                <a:cs typeface="Arial"/>
              </a:rPr>
              <a:t>PDB.  </a:t>
            </a:r>
            <a:r>
              <a:rPr sz="1100" spc="-15" dirty="0">
                <a:latin typeface="Arial"/>
                <a:cs typeface="Arial"/>
              </a:rPr>
              <a:t>Instead,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use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simple </a:t>
            </a:r>
            <a:r>
              <a:rPr sz="1100" spc="-10" dirty="0">
                <a:latin typeface="Arial"/>
                <a:cs typeface="Arial"/>
              </a:rPr>
              <a:t>BACKUP </a:t>
            </a:r>
            <a:r>
              <a:rPr sz="1100" spc="-15" dirty="0">
                <a:latin typeface="Arial"/>
                <a:cs typeface="Arial"/>
              </a:rPr>
              <a:t>DATABASE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05"/>
              </a:spcBef>
              <a:buAutoNum type="arabicPeriod" startAt="7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Perform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partial </a:t>
            </a:r>
            <a:r>
              <a:rPr sz="1100" spc="-5" dirty="0">
                <a:latin typeface="Arial"/>
                <a:cs typeface="Arial"/>
              </a:rPr>
              <a:t>database backup in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38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directly.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56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Start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RMAN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6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37" y="4151947"/>
            <a:ext cx="5541010" cy="97206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-5" dirty="0">
                <a:latin typeface="Courier New"/>
                <a:cs typeface="Courier New"/>
              </a:rPr>
              <a:t>[oracle@MYDBCS ORCL]$ </a:t>
            </a:r>
            <a:r>
              <a:rPr sz="1100" b="1" spc="-10" dirty="0">
                <a:latin typeface="Courier New"/>
                <a:cs typeface="Courier New"/>
              </a:rPr>
              <a:t>rman </a:t>
            </a:r>
            <a:r>
              <a:rPr sz="1100" b="1" spc="-5" dirty="0">
                <a:latin typeface="Courier New"/>
                <a:cs typeface="Courier New"/>
              </a:rPr>
              <a:t>target</a:t>
            </a:r>
            <a:r>
              <a:rPr sz="1100" b="1" spc="2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@PDB1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b="1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connected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spc="-10" dirty="0">
                <a:latin typeface="Courier New"/>
                <a:cs typeface="Courier New"/>
              </a:rPr>
              <a:t>database: </a:t>
            </a:r>
            <a:r>
              <a:rPr sz="1100" spc="-5" dirty="0">
                <a:latin typeface="Courier New"/>
                <a:cs typeface="Courier New"/>
              </a:rPr>
              <a:t>ORCL:PDB1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(DBID=2133829969)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9514" y="5116829"/>
            <a:ext cx="5630545" cy="415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3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dirty="0">
                <a:latin typeface="Arial"/>
                <a:cs typeface="Arial"/>
              </a:rPr>
              <a:t>Execute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BACKUP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DATABASE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Notice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SPFILE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 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backed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up.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937" y="5601398"/>
            <a:ext cx="5541010" cy="307436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BACKUP</a:t>
            </a:r>
            <a:r>
              <a:rPr sz="1100" b="1" spc="-6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DATABASE;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06-JUN-18</a:t>
            </a:r>
            <a:endParaRPr sz="1100">
              <a:latin typeface="Courier New"/>
              <a:cs typeface="Courier New"/>
            </a:endParaRPr>
          </a:p>
          <a:p>
            <a:pPr marL="71752" marR="252083">
              <a:lnSpc>
                <a:spcPts val="1580"/>
              </a:lnSpc>
              <a:spcBef>
                <a:spcPts val="90"/>
              </a:spcBef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catalog  </a:t>
            </a:r>
            <a:r>
              <a:rPr sz="1100" dirty="0">
                <a:latin typeface="Courier New"/>
                <a:cs typeface="Courier New"/>
              </a:rPr>
              <a:t>allocated channel: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8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SID=41 device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type=DISK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 marR="1351213" algn="just">
              <a:lnSpc>
                <a:spcPct val="11670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piece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0" dirty="0">
                <a:latin typeface="Courier New"/>
                <a:cs typeface="Courier New"/>
              </a:rPr>
              <a:t>06-JUN-18  </a:t>
            </a: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finished </a:t>
            </a:r>
            <a:r>
              <a:rPr sz="1100" spc="-5" dirty="0">
                <a:latin typeface="Courier New"/>
                <a:cs typeface="Courier New"/>
              </a:rPr>
              <a:t>piece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0" dirty="0">
                <a:latin typeface="Courier New"/>
                <a:cs typeface="Courier New"/>
              </a:rPr>
              <a:t>06-JUN-18  </a:t>
            </a:r>
            <a:r>
              <a:rPr sz="1100" spc="10" dirty="0">
                <a:latin typeface="Courier New"/>
                <a:cs typeface="Courier New"/>
              </a:rPr>
              <a:t>piece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180"/>
              </a:lnSpc>
            </a:pPr>
            <a:r>
              <a:rPr sz="1100" spc="-5" dirty="0">
                <a:latin typeface="Courier New"/>
                <a:cs typeface="Courier New"/>
              </a:rPr>
              <a:t>handle=/u03/app/oracle/fast_recovery_area/ORCL/6D5DA61701C1285EE</a:t>
            </a:r>
            <a:endParaRPr sz="1100">
              <a:latin typeface="Courier New"/>
              <a:cs typeface="Courier New"/>
            </a:endParaRPr>
          </a:p>
          <a:p>
            <a:pPr marL="71752" marR="78101">
              <a:lnSpc>
                <a:spcPts val="1280"/>
              </a:lnSpc>
              <a:spcBef>
                <a:spcPts val="55"/>
              </a:spcBef>
            </a:pPr>
            <a:r>
              <a:rPr sz="1100" spc="-5" dirty="0">
                <a:latin typeface="Courier New"/>
                <a:cs typeface="Courier New"/>
              </a:rPr>
              <a:t>0533E89810ACAA5/backupset/2018_06_06/o1_mf_nnndf_TAG20180606T165  </a:t>
            </a:r>
            <a:r>
              <a:rPr sz="1100" dirty="0">
                <a:latin typeface="Courier New"/>
                <a:cs typeface="Courier New"/>
              </a:rPr>
              <a:t>917_fkj4q7w6_.bkp </a:t>
            </a:r>
            <a:r>
              <a:rPr sz="1100" spc="-5" dirty="0">
                <a:latin typeface="Courier New"/>
                <a:cs typeface="Courier New"/>
              </a:rPr>
              <a:t>tag=TAG20180606T165917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comment=NONE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4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backup </a:t>
            </a:r>
            <a:r>
              <a:rPr sz="1100" spc="-15" dirty="0">
                <a:latin typeface="Courier New"/>
                <a:cs typeface="Courier New"/>
              </a:rPr>
              <a:t>set </a:t>
            </a:r>
            <a:r>
              <a:rPr sz="1100" spc="-10" dirty="0">
                <a:latin typeface="Courier New"/>
                <a:cs typeface="Courier New"/>
              </a:rPr>
              <a:t>complete, </a:t>
            </a:r>
            <a:r>
              <a:rPr sz="1100" dirty="0">
                <a:latin typeface="Courier New"/>
                <a:cs typeface="Courier New"/>
              </a:rPr>
              <a:t>elapsed </a:t>
            </a:r>
            <a:r>
              <a:rPr sz="1100" spc="10" dirty="0">
                <a:latin typeface="Courier New"/>
                <a:cs typeface="Courier New"/>
              </a:rPr>
              <a:t>time: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00:01:25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Finished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06-JUN-18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93166"/>
            <a:ext cx="5920105" cy="5706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5080" indent="-276846">
              <a:lnSpc>
                <a:spcPct val="110900"/>
              </a:lnSpc>
              <a:spcBef>
                <a:spcPts val="5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8.	</a:t>
            </a:r>
            <a:r>
              <a:rPr sz="1100" spc="5" dirty="0">
                <a:latin typeface="Arial"/>
                <a:cs typeface="Arial"/>
              </a:rPr>
              <a:t>Try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configure the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5" dirty="0">
                <a:latin typeface="Arial"/>
                <a:cs typeface="Arial"/>
              </a:rPr>
              <a:t>setting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SPFILE and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dirty="0">
                <a:latin typeface="Arial"/>
                <a:cs typeface="Arial"/>
              </a:rPr>
              <a:t>are  </a:t>
            </a:r>
            <a:r>
              <a:rPr sz="1100" spc="-5" dirty="0">
                <a:latin typeface="Arial"/>
                <a:cs typeface="Arial"/>
              </a:rPr>
              <a:t>backed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up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too.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get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error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message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because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must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connected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root 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configure </a:t>
            </a:r>
            <a:r>
              <a:rPr sz="1100" spc="-10" dirty="0">
                <a:latin typeface="Arial"/>
                <a:cs typeface="Arial"/>
              </a:rPr>
              <a:t>any </a:t>
            </a:r>
            <a:r>
              <a:rPr sz="1100" dirty="0">
                <a:latin typeface="Arial"/>
                <a:cs typeface="Arial"/>
              </a:rPr>
              <a:t>recovery settings.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937" y="1330007"/>
            <a:ext cx="5541010" cy="223907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0" dirty="0">
                <a:latin typeface="Courier New"/>
                <a:cs typeface="Courier New"/>
              </a:rPr>
              <a:t>CONFIGURE </a:t>
            </a:r>
            <a:r>
              <a:rPr sz="1100" b="1" spc="-5" dirty="0">
                <a:latin typeface="Courier New"/>
                <a:cs typeface="Courier New"/>
              </a:rPr>
              <a:t>CONTROLFILE </a:t>
            </a:r>
            <a:r>
              <a:rPr sz="1100" b="1" dirty="0">
                <a:latin typeface="Courier New"/>
                <a:cs typeface="Courier New"/>
              </a:rPr>
              <a:t>AUTOBACKUP</a:t>
            </a:r>
            <a:r>
              <a:rPr sz="1100" b="1" spc="-10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ON;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RMAN-00571: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RMAN-00569: =============== </a:t>
            </a:r>
            <a:r>
              <a:rPr sz="1100" spc="10" dirty="0">
                <a:latin typeface="Courier New"/>
                <a:cs typeface="Courier New"/>
              </a:rPr>
              <a:t>ERROR </a:t>
            </a:r>
            <a:r>
              <a:rPr sz="1100" dirty="0">
                <a:latin typeface="Courier New"/>
                <a:cs typeface="Courier New"/>
              </a:rPr>
              <a:t>MESSAGE </a:t>
            </a:r>
            <a:r>
              <a:rPr sz="1100" spc="-5" dirty="0">
                <a:latin typeface="Courier New"/>
                <a:cs typeface="Courier New"/>
              </a:rPr>
              <a:t>STACK</a:t>
            </a:r>
            <a:r>
              <a:rPr sz="1100" spc="-2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FOLLOWS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dirty="0">
                <a:latin typeface="Courier New"/>
                <a:cs typeface="Courier New"/>
              </a:rPr>
              <a:t>===============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RMAN-00571: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60"/>
              </a:spcBef>
            </a:pPr>
            <a:r>
              <a:rPr sz="1100" dirty="0">
                <a:latin typeface="Courier New"/>
                <a:cs typeface="Courier New"/>
              </a:rPr>
              <a:t>RMAN-03002: failure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configure command </a:t>
            </a:r>
            <a:r>
              <a:rPr sz="1100" spc="10" dirty="0">
                <a:latin typeface="Courier New"/>
                <a:cs typeface="Courier New"/>
              </a:rPr>
              <a:t>at </a:t>
            </a:r>
            <a:r>
              <a:rPr sz="1100" dirty="0">
                <a:latin typeface="Courier New"/>
                <a:cs typeface="Courier New"/>
              </a:rPr>
              <a:t>06/06/2018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17:02:27</a:t>
            </a:r>
            <a:endParaRPr sz="1100">
              <a:latin typeface="Courier New"/>
              <a:cs typeface="Courier New"/>
            </a:endParaRPr>
          </a:p>
          <a:p>
            <a:pPr marL="71752" marR="333994">
              <a:lnSpc>
                <a:spcPts val="1200"/>
              </a:lnSpc>
              <a:spcBef>
                <a:spcPts val="395"/>
              </a:spcBef>
            </a:pPr>
            <a:r>
              <a:rPr sz="1100" dirty="0">
                <a:latin typeface="Courier New"/>
                <a:cs typeface="Courier New"/>
              </a:rPr>
              <a:t>RMAN-07536: command </a:t>
            </a:r>
            <a:r>
              <a:rPr sz="1100" spc="10" dirty="0">
                <a:latin typeface="Courier New"/>
                <a:cs typeface="Courier New"/>
              </a:rPr>
              <a:t>not </a:t>
            </a:r>
            <a:r>
              <a:rPr sz="1100" dirty="0">
                <a:latin typeface="Courier New"/>
                <a:cs typeface="Courier New"/>
              </a:rPr>
              <a:t>allowed when </a:t>
            </a:r>
            <a:r>
              <a:rPr sz="1100" spc="-10" dirty="0">
                <a:latin typeface="Courier New"/>
                <a:cs typeface="Courier New"/>
              </a:rPr>
              <a:t>connected </a:t>
            </a:r>
            <a:r>
              <a:rPr sz="1100" spc="-25" dirty="0">
                <a:latin typeface="Courier New"/>
                <a:cs typeface="Courier New"/>
              </a:rPr>
              <a:t>to </a:t>
            </a:r>
            <a:r>
              <a:rPr sz="1100" spc="15" dirty="0">
                <a:latin typeface="Courier New"/>
                <a:cs typeface="Courier New"/>
              </a:rPr>
              <a:t>a </a:t>
            </a:r>
            <a:r>
              <a:rPr sz="1100" spc="-10" dirty="0">
                <a:latin typeface="Courier New"/>
                <a:cs typeface="Courier New"/>
              </a:rPr>
              <a:t>Pluggable  </a:t>
            </a:r>
            <a:r>
              <a:rPr sz="1100" dirty="0">
                <a:latin typeface="Courier New"/>
                <a:cs typeface="Courier New"/>
              </a:rPr>
              <a:t>Database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70" y="3553078"/>
            <a:ext cx="10083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9.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RMAN.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37" y="3808667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71" y="3953129"/>
            <a:ext cx="2955290" cy="4988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8911" indent="-276846">
              <a:spcBef>
                <a:spcPts val="650"/>
              </a:spcBef>
              <a:buAutoNum type="arabicPeriod" startAt="10"/>
              <a:tabLst>
                <a:tab pos="289545" algn="l"/>
              </a:tabLst>
            </a:pPr>
            <a:r>
              <a:rPr sz="1100" spc="1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the </a:t>
            </a:r>
            <a:r>
              <a:rPr sz="1100" spc="10" dirty="0">
                <a:latin typeface="Courier New"/>
                <a:cs typeface="Courier New"/>
              </a:rPr>
              <a:t>TBS_APP</a:t>
            </a:r>
            <a:r>
              <a:rPr sz="1100" spc="-59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56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Connect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937" y="4523805"/>
            <a:ext cx="5541010" cy="9797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spc="10" dirty="0">
                <a:latin typeface="Courier New"/>
                <a:cs typeface="Courier New"/>
              </a:rPr>
              <a:t>rman </a:t>
            </a:r>
            <a:r>
              <a:rPr sz="1100" b="1" spc="-5" dirty="0">
                <a:latin typeface="Courier New"/>
                <a:cs typeface="Courier New"/>
              </a:rPr>
              <a:t>target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@PDB2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connected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spc="-10" dirty="0">
                <a:latin typeface="Courier New"/>
                <a:cs typeface="Courier New"/>
              </a:rPr>
              <a:t>database: ORCL:PDB2</a:t>
            </a:r>
            <a:r>
              <a:rPr sz="1100" spc="-5" dirty="0">
                <a:latin typeface="Courier New"/>
                <a:cs typeface="Courier New"/>
              </a:rPr>
              <a:t> (DBID=3237529478)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9513" y="5526661"/>
            <a:ext cx="1799589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1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the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tablespace.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937" y="5782374"/>
            <a:ext cx="5541010" cy="321857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BACKUP </a:t>
            </a:r>
            <a:r>
              <a:rPr sz="1100" b="1" dirty="0">
                <a:latin typeface="Courier New"/>
                <a:cs typeface="Courier New"/>
              </a:rPr>
              <a:t>TABLESPACE</a:t>
            </a:r>
            <a:r>
              <a:rPr sz="1100" b="1" spc="-12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tbs_app;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06-JUN-18</a:t>
            </a:r>
            <a:endParaRPr sz="1100">
              <a:latin typeface="Courier New"/>
              <a:cs typeface="Courier New"/>
            </a:endParaRPr>
          </a:p>
          <a:p>
            <a:pPr marL="71752" marR="252083">
              <a:lnSpc>
                <a:spcPts val="1570"/>
              </a:lnSpc>
              <a:spcBef>
                <a:spcPts val="30"/>
              </a:spcBef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catalog  </a:t>
            </a:r>
            <a:r>
              <a:rPr sz="1100" dirty="0">
                <a:latin typeface="Courier New"/>
                <a:cs typeface="Courier New"/>
              </a:rPr>
              <a:t>allocated channel: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9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SID=55 device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type=DISK</a:t>
            </a:r>
            <a:endParaRPr sz="1100">
              <a:latin typeface="Courier New"/>
              <a:cs typeface="Courier New"/>
            </a:endParaRPr>
          </a:p>
          <a:p>
            <a:pPr marL="71752" marR="756248">
              <a:lnSpc>
                <a:spcPts val="1580"/>
              </a:lnSpc>
              <a:spcBef>
                <a:spcPts val="9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10" dirty="0">
                <a:latin typeface="Courier New"/>
                <a:cs typeface="Courier New"/>
              </a:rPr>
              <a:t>full </a:t>
            </a:r>
            <a:r>
              <a:rPr sz="1100" dirty="0">
                <a:latin typeface="Courier New"/>
                <a:cs typeface="Courier New"/>
              </a:rPr>
              <a:t>datafile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set  channel </a:t>
            </a:r>
            <a:r>
              <a:rPr sz="1100" spc="-5" dirty="0">
                <a:latin typeface="Courier New"/>
                <a:cs typeface="Courier New"/>
              </a:rPr>
              <a:t>ORA_DISK_1: specifying datafile(s) </a:t>
            </a:r>
            <a:r>
              <a:rPr sz="1100" spc="10" dirty="0">
                <a:latin typeface="Courier New"/>
                <a:cs typeface="Courier New"/>
              </a:rPr>
              <a:t>in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set</a:t>
            </a:r>
            <a:endParaRPr sz="1100">
              <a:latin typeface="Courier New"/>
              <a:cs typeface="Courier New"/>
            </a:endParaRPr>
          </a:p>
          <a:p>
            <a:pPr marL="71752" marR="1089606">
              <a:lnSpc>
                <a:spcPct val="105200"/>
              </a:lnSpc>
              <a:spcBef>
                <a:spcPts val="20"/>
              </a:spcBef>
            </a:pPr>
            <a:r>
              <a:rPr sz="1100" spc="10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datafile file </a:t>
            </a:r>
            <a:r>
              <a:rPr sz="1100" spc="-5" dirty="0">
                <a:latin typeface="Courier New"/>
                <a:cs typeface="Courier New"/>
              </a:rPr>
              <a:t>number=00059  name=/u02/app/oracle/oradata/ORCL/PDB2/tbs_app01.dbf  </a:t>
            </a: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piece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25" dirty="0">
                <a:latin typeface="Courier New"/>
                <a:cs typeface="Courier New"/>
              </a:rPr>
              <a:t>at</a:t>
            </a:r>
            <a:r>
              <a:rPr sz="1100" spc="-1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06-JUN-18</a:t>
            </a:r>
            <a:endParaRPr sz="1100">
              <a:latin typeface="Courier New"/>
              <a:cs typeface="Courier New"/>
            </a:endParaRPr>
          </a:p>
          <a:p>
            <a:pPr marL="71752" marR="1351213">
              <a:lnSpc>
                <a:spcPts val="1580"/>
              </a:lnSpc>
              <a:spcBef>
                <a:spcPts val="9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finished </a:t>
            </a:r>
            <a:r>
              <a:rPr sz="1100" spc="-5" dirty="0">
                <a:latin typeface="Courier New"/>
                <a:cs typeface="Courier New"/>
              </a:rPr>
              <a:t>piece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5" dirty="0">
                <a:latin typeface="Courier New"/>
                <a:cs typeface="Courier New"/>
              </a:rPr>
              <a:t>06-JUN-18  </a:t>
            </a:r>
            <a:r>
              <a:rPr sz="1100" spc="10" dirty="0">
                <a:latin typeface="Courier New"/>
                <a:cs typeface="Courier New"/>
              </a:rPr>
              <a:t>piece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080"/>
              </a:lnSpc>
            </a:pPr>
            <a:r>
              <a:rPr sz="1100" spc="-5" dirty="0">
                <a:latin typeface="Courier New"/>
                <a:cs typeface="Courier New"/>
              </a:rPr>
              <a:t>handle=/u03/app/oracle/fast_recovery_area/ORCL/6D975E8B80B85F14E</a:t>
            </a:r>
            <a:endParaRPr sz="1100">
              <a:latin typeface="Courier New"/>
              <a:cs typeface="Courier New"/>
            </a:endParaRPr>
          </a:p>
          <a:p>
            <a:pPr marL="71752" marR="80006">
              <a:lnSpc>
                <a:spcPts val="1200"/>
              </a:lnSpc>
              <a:spcBef>
                <a:spcPts val="114"/>
              </a:spcBef>
            </a:pPr>
            <a:r>
              <a:rPr sz="1100" spc="-5" dirty="0">
                <a:latin typeface="Courier New"/>
                <a:cs typeface="Courier New"/>
              </a:rPr>
              <a:t>0537A051D0A3C0D/backupset/2018_06_06/o1_mf_nnndf_TAG20180606T170  </a:t>
            </a:r>
            <a:r>
              <a:rPr sz="1100" dirty="0">
                <a:latin typeface="Courier New"/>
                <a:cs typeface="Courier New"/>
              </a:rPr>
              <a:t>407_fkj5091o_.bkp </a:t>
            </a:r>
            <a:r>
              <a:rPr sz="1100" spc="-5" dirty="0">
                <a:latin typeface="Courier New"/>
                <a:cs typeface="Courier New"/>
              </a:rPr>
              <a:t>tag=TAG20180606T170407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comment=NONE</a:t>
            </a:r>
            <a:endParaRPr sz="1100">
              <a:latin typeface="Courier New"/>
              <a:cs typeface="Courier New"/>
            </a:endParaRPr>
          </a:p>
          <a:p>
            <a:pPr marL="71752" marR="161918">
              <a:lnSpc>
                <a:spcPts val="1580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backup </a:t>
            </a:r>
            <a:r>
              <a:rPr sz="1100" spc="-15" dirty="0">
                <a:latin typeface="Courier New"/>
                <a:cs typeface="Courier New"/>
              </a:rPr>
              <a:t>set </a:t>
            </a:r>
            <a:r>
              <a:rPr sz="1100" spc="-5" dirty="0">
                <a:latin typeface="Courier New"/>
                <a:cs typeface="Courier New"/>
              </a:rPr>
              <a:t>complete, </a:t>
            </a:r>
            <a:r>
              <a:rPr sz="1100" dirty="0">
                <a:latin typeface="Courier New"/>
                <a:cs typeface="Courier New"/>
              </a:rPr>
              <a:t>elapsed </a:t>
            </a:r>
            <a:r>
              <a:rPr sz="1100" spc="10" dirty="0">
                <a:latin typeface="Courier New"/>
                <a:cs typeface="Courier New"/>
              </a:rPr>
              <a:t>time: </a:t>
            </a:r>
            <a:r>
              <a:rPr sz="1100" dirty="0">
                <a:latin typeface="Courier New"/>
                <a:cs typeface="Courier New"/>
              </a:rPr>
              <a:t>00:00:04  Finished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06-JUN-18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1667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512" y="950341"/>
            <a:ext cx="10083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RMAN.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6" y="1206182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 marR="3270722">
              <a:lnSpc>
                <a:spcPts val="1650"/>
              </a:lnSpc>
              <a:spcBef>
                <a:spcPts val="35"/>
              </a:spcBef>
            </a:pPr>
            <a:r>
              <a:rPr sz="1100" dirty="0">
                <a:latin typeface="Courier New"/>
                <a:cs typeface="Courier New"/>
              </a:rPr>
              <a:t>Recovery Manager </a:t>
            </a:r>
            <a:r>
              <a:rPr sz="1100" spc="-10" dirty="0">
                <a:latin typeface="Courier New"/>
                <a:cs typeface="Courier New"/>
              </a:rPr>
              <a:t>complete.  </a:t>
            </a:r>
            <a:r>
              <a:rPr sz="1100" dirty="0">
                <a:latin typeface="Courier New"/>
                <a:cs typeface="Courier New"/>
              </a:rPr>
              <a:t>[oracle@DKKDBCS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ORCL]$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1751330"/>
            <a:ext cx="4448810" cy="47641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11"/>
              <a:tabLst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Can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root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perform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5" dirty="0">
                <a:latin typeface="Arial"/>
                <a:cs typeface="Arial"/>
              </a:rPr>
              <a:t>same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operation?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Start </a:t>
            </a:r>
            <a:r>
              <a:rPr sz="1100" spc="-30" dirty="0">
                <a:latin typeface="Arial"/>
                <a:cs typeface="Arial"/>
              </a:rPr>
              <a:t>RMAN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root as the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9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2302447"/>
            <a:ext cx="5541010" cy="9797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spc="10" dirty="0">
                <a:latin typeface="Courier New"/>
                <a:cs typeface="Courier New"/>
              </a:rPr>
              <a:t>rman </a:t>
            </a:r>
            <a:r>
              <a:rPr sz="1100" b="1" spc="-5" dirty="0">
                <a:latin typeface="Courier New"/>
                <a:cs typeface="Courier New"/>
              </a:rPr>
              <a:t>target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connected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spc="-10" dirty="0">
                <a:latin typeface="Courier New"/>
                <a:cs typeface="Courier New"/>
              </a:rPr>
              <a:t>database: ORCL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(DBID=1505229725)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2176" y="3756280"/>
            <a:ext cx="5550535" cy="4700905"/>
            <a:chOff x="1392174" y="3756278"/>
            <a:chExt cx="5550535" cy="4700905"/>
          </a:xfrm>
        </p:grpSpPr>
        <p:sp>
          <p:nvSpPr>
            <p:cNvPr id="12" name="object 12"/>
            <p:cNvSpPr/>
            <p:nvPr/>
          </p:nvSpPr>
          <p:spPr>
            <a:xfrm>
              <a:off x="1401699" y="3756278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37946" y="3756278"/>
              <a:ext cx="0" cy="4471670"/>
            </a:xfrm>
            <a:custGeom>
              <a:avLst/>
              <a:gdLst/>
              <a:ahLst/>
              <a:cxnLst/>
              <a:rect l="l" t="t" r="r" b="b"/>
              <a:pathLst>
                <a:path h="4471670">
                  <a:moveTo>
                    <a:pt x="0" y="0"/>
                  </a:moveTo>
                  <a:lnTo>
                    <a:pt x="0" y="447141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2174" y="3756278"/>
              <a:ext cx="5550535" cy="4700905"/>
            </a:xfrm>
            <a:custGeom>
              <a:avLst/>
              <a:gdLst/>
              <a:ahLst/>
              <a:cxnLst/>
              <a:rect l="l" t="t" r="r" b="b"/>
              <a:pathLst>
                <a:path w="5550534" h="4700905">
                  <a:moveTo>
                    <a:pt x="5550535" y="4471479"/>
                  </a:moveTo>
                  <a:lnTo>
                    <a:pt x="5541010" y="4471479"/>
                  </a:lnTo>
                  <a:lnTo>
                    <a:pt x="5541010" y="4690872"/>
                  </a:lnTo>
                  <a:lnTo>
                    <a:pt x="9525" y="4690872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4700397"/>
                  </a:lnTo>
                  <a:lnTo>
                    <a:pt x="9525" y="4700397"/>
                  </a:lnTo>
                  <a:lnTo>
                    <a:pt x="5541010" y="4700397"/>
                  </a:lnTo>
                  <a:lnTo>
                    <a:pt x="5550535" y="4700397"/>
                  </a:lnTo>
                  <a:lnTo>
                    <a:pt x="5550535" y="4471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79513" y="3276347"/>
            <a:ext cx="5684520" cy="546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305420" indent="-276846">
              <a:lnSpc>
                <a:spcPct val="119500"/>
              </a:lnSpc>
              <a:spcBef>
                <a:spcPts val="95"/>
              </a:spcBef>
              <a:buAutoNum type="alphaLcPeriod" startAt="2"/>
              <a:tabLst>
                <a:tab pos="288911" algn="l"/>
                <a:tab pos="289545" algn="l"/>
              </a:tabLst>
            </a:pPr>
            <a:r>
              <a:rPr sz="1100" spc="15" dirty="0">
                <a:latin typeface="Arial"/>
                <a:cs typeface="Arial"/>
              </a:rPr>
              <a:t>Back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up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TBS_APP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tablespace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10" dirty="0">
                <a:latin typeface="Arial"/>
                <a:cs typeface="Arial"/>
              </a:rPr>
              <a:t>.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must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specify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PDB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which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dirty="0">
                <a:latin typeface="Arial"/>
                <a:cs typeface="Arial"/>
              </a:rPr>
              <a:t>tablespace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exists.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BACKUP </a:t>
            </a:r>
            <a:r>
              <a:rPr sz="1100" b="1" dirty="0">
                <a:latin typeface="Courier New"/>
                <a:cs typeface="Courier New"/>
              </a:rPr>
              <a:t>TABLESPACE</a:t>
            </a:r>
            <a:r>
              <a:rPr sz="1100" b="1" spc="-11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PDB2:tbs_app;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06-JUN-18</a:t>
            </a:r>
            <a:endParaRPr sz="1100">
              <a:latin typeface="Courier New"/>
              <a:cs typeface="Courier New"/>
            </a:endParaRPr>
          </a:p>
          <a:p>
            <a:pPr marL="288911" marR="177156">
              <a:lnSpc>
                <a:spcPct val="113599"/>
              </a:lnSpc>
              <a:spcBef>
                <a:spcPts val="80"/>
              </a:spcBef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catalog  </a:t>
            </a:r>
            <a:r>
              <a:rPr sz="1100" dirty="0">
                <a:latin typeface="Courier New"/>
                <a:cs typeface="Courier New"/>
              </a:rPr>
              <a:t>allocated channel: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SID=271 </a:t>
            </a:r>
            <a:r>
              <a:rPr sz="1100" spc="-5" dirty="0">
                <a:latin typeface="Courier New"/>
                <a:cs typeface="Courier New"/>
              </a:rPr>
              <a:t>device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type=DISK</a:t>
            </a:r>
            <a:endParaRPr sz="1100">
              <a:latin typeface="Courier New"/>
              <a:cs typeface="Courier New"/>
            </a:endParaRPr>
          </a:p>
          <a:p>
            <a:pPr marL="288911" marR="682591">
              <a:lnSpc>
                <a:spcPct val="113799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10" dirty="0">
                <a:latin typeface="Courier New"/>
                <a:cs typeface="Courier New"/>
              </a:rPr>
              <a:t>full </a:t>
            </a:r>
            <a:r>
              <a:rPr sz="1100" dirty="0">
                <a:latin typeface="Courier New"/>
                <a:cs typeface="Courier New"/>
              </a:rPr>
              <a:t>datafile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set  channel </a:t>
            </a:r>
            <a:r>
              <a:rPr sz="1100" spc="-5" dirty="0">
                <a:latin typeface="Courier New"/>
                <a:cs typeface="Courier New"/>
              </a:rPr>
              <a:t>ORA_DISK_1: specifying datafile(s) </a:t>
            </a:r>
            <a:r>
              <a:rPr sz="1100" spc="10" dirty="0">
                <a:latin typeface="Courier New"/>
                <a:cs typeface="Courier New"/>
              </a:rPr>
              <a:t>in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set</a:t>
            </a:r>
            <a:endParaRPr sz="1100">
              <a:latin typeface="Courier New"/>
              <a:cs typeface="Courier New"/>
            </a:endParaRPr>
          </a:p>
          <a:p>
            <a:pPr marL="288911" marR="1016584">
              <a:lnSpc>
                <a:spcPts val="1200"/>
              </a:lnSpc>
              <a:spcBef>
                <a:spcPts val="395"/>
              </a:spcBef>
            </a:pPr>
            <a:r>
              <a:rPr sz="1100" spc="10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datafile file </a:t>
            </a:r>
            <a:r>
              <a:rPr sz="1100" spc="-5" dirty="0">
                <a:latin typeface="Courier New"/>
                <a:cs typeface="Courier New"/>
              </a:rPr>
              <a:t>number=00059  name=/u02/app/oracle/oradata/ORCL/PDB2/tbs_app01.dbf</a:t>
            </a:r>
            <a:endParaRPr sz="1100">
              <a:latin typeface="Courier New"/>
              <a:cs typeface="Courier New"/>
            </a:endParaRPr>
          </a:p>
          <a:p>
            <a:pPr marL="288911" marR="1276922" algn="just">
              <a:lnSpc>
                <a:spcPct val="116599"/>
              </a:lnSpc>
              <a:spcBef>
                <a:spcPts val="2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piece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0" dirty="0">
                <a:latin typeface="Courier New"/>
                <a:cs typeface="Courier New"/>
              </a:rPr>
              <a:t>06-JUN-18  </a:t>
            </a: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finished </a:t>
            </a:r>
            <a:r>
              <a:rPr sz="1100" spc="-5" dirty="0">
                <a:latin typeface="Courier New"/>
                <a:cs typeface="Courier New"/>
              </a:rPr>
              <a:t>piece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0" dirty="0">
                <a:latin typeface="Courier New"/>
                <a:cs typeface="Courier New"/>
              </a:rPr>
              <a:t>06-JUN-18  </a:t>
            </a:r>
            <a:r>
              <a:rPr sz="1100" spc="10" dirty="0">
                <a:latin typeface="Courier New"/>
                <a:cs typeface="Courier New"/>
              </a:rPr>
              <a:t>piece</a:t>
            </a:r>
            <a:endParaRPr sz="1100">
              <a:latin typeface="Courier New"/>
              <a:cs typeface="Courier New"/>
            </a:endParaRPr>
          </a:p>
          <a:p>
            <a:pPr marL="288911" marR="5080" algn="just">
              <a:lnSpc>
                <a:spcPct val="93900"/>
              </a:lnSpc>
              <a:spcBef>
                <a:spcPts val="35"/>
              </a:spcBef>
            </a:pPr>
            <a:r>
              <a:rPr sz="1100" spc="-5" dirty="0">
                <a:latin typeface="Courier New"/>
                <a:cs typeface="Courier New"/>
              </a:rPr>
              <a:t>handle=/u03/app/oracle/fast_recovery_area/ORCL/6D975E8B80B85F14E  0537A051D0A3C0D/backupset/2018_06_06/o1_mf_nnndf_TAG20180606T170  </a:t>
            </a:r>
            <a:r>
              <a:rPr sz="1100" dirty="0">
                <a:latin typeface="Courier New"/>
                <a:cs typeface="Courier New"/>
              </a:rPr>
              <a:t>547_fkj53f1h_.bkp </a:t>
            </a:r>
            <a:r>
              <a:rPr sz="1100" spc="-5" dirty="0">
                <a:latin typeface="Courier New"/>
                <a:cs typeface="Courier New"/>
              </a:rPr>
              <a:t>tag=TAG20180606T170547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comment=NONE</a:t>
            </a:r>
            <a:endParaRPr sz="1100">
              <a:latin typeface="Courier New"/>
              <a:cs typeface="Courier New"/>
            </a:endParaRPr>
          </a:p>
          <a:p>
            <a:pPr marL="288911" marR="92071" algn="just">
              <a:lnSpc>
                <a:spcPct val="113599"/>
              </a:lnSpc>
              <a:spcBef>
                <a:spcPts val="8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backup </a:t>
            </a:r>
            <a:r>
              <a:rPr sz="1100" spc="-15" dirty="0">
                <a:latin typeface="Courier New"/>
                <a:cs typeface="Courier New"/>
              </a:rPr>
              <a:t>set </a:t>
            </a:r>
            <a:r>
              <a:rPr sz="1100" spc="-10" dirty="0">
                <a:latin typeface="Courier New"/>
                <a:cs typeface="Courier New"/>
              </a:rPr>
              <a:t>complete, </a:t>
            </a:r>
            <a:r>
              <a:rPr sz="1100" dirty="0">
                <a:latin typeface="Courier New"/>
                <a:cs typeface="Courier New"/>
              </a:rPr>
              <a:t>elapsed </a:t>
            </a:r>
            <a:r>
              <a:rPr sz="1100" spc="10" dirty="0">
                <a:latin typeface="Courier New"/>
                <a:cs typeface="Courier New"/>
              </a:rPr>
              <a:t>time: </a:t>
            </a:r>
            <a:r>
              <a:rPr sz="1100" dirty="0">
                <a:latin typeface="Courier New"/>
                <a:cs typeface="Courier New"/>
              </a:rPr>
              <a:t>00:00:03  Finished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06-JUN-18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50">
              <a:latin typeface="Courier New"/>
              <a:cs typeface="Courier New"/>
            </a:endParaRPr>
          </a:p>
          <a:p>
            <a:pPr marL="288911" marR="676241">
              <a:lnSpc>
                <a:spcPct val="113599"/>
              </a:lnSpc>
            </a:pPr>
            <a:r>
              <a:rPr sz="1100" dirty="0">
                <a:latin typeface="Courier New"/>
                <a:cs typeface="Courier New"/>
              </a:rPr>
              <a:t>Starting 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15" dirty="0">
                <a:latin typeface="Courier New"/>
                <a:cs typeface="Courier New"/>
              </a:rPr>
              <a:t>and </a:t>
            </a:r>
            <a:r>
              <a:rPr sz="1100" spc="-5" dirty="0">
                <a:latin typeface="Courier New"/>
                <a:cs typeface="Courier New"/>
              </a:rPr>
              <a:t>SPFILE </a:t>
            </a:r>
            <a:r>
              <a:rPr sz="1100" dirty="0">
                <a:latin typeface="Courier New"/>
                <a:cs typeface="Courier New"/>
              </a:rPr>
              <a:t>Autobackup </a:t>
            </a:r>
            <a:r>
              <a:rPr sz="1100" spc="10" dirty="0">
                <a:latin typeface="Courier New"/>
                <a:cs typeface="Courier New"/>
              </a:rPr>
              <a:t>at </a:t>
            </a:r>
            <a:r>
              <a:rPr sz="1100" spc="-5" dirty="0">
                <a:latin typeface="Courier New"/>
                <a:cs typeface="Courier New"/>
              </a:rPr>
              <a:t>06-JUN-18  </a:t>
            </a:r>
            <a:r>
              <a:rPr sz="1100" spc="10" dirty="0">
                <a:latin typeface="Courier New"/>
                <a:cs typeface="Courier New"/>
              </a:rPr>
              <a:t>piece</a:t>
            </a:r>
            <a:endParaRPr sz="1100">
              <a:latin typeface="Courier New"/>
              <a:cs typeface="Courier New"/>
            </a:endParaRPr>
          </a:p>
          <a:p>
            <a:pPr marL="288911" marR="6350">
              <a:lnSpc>
                <a:spcPts val="1200"/>
              </a:lnSpc>
              <a:spcBef>
                <a:spcPts val="100"/>
              </a:spcBef>
            </a:pPr>
            <a:r>
              <a:rPr sz="1100" spc="-5" dirty="0">
                <a:latin typeface="Courier New"/>
                <a:cs typeface="Courier New"/>
              </a:rPr>
              <a:t>handle=/u03/app/oracle/fast_recovery_area/ORCL/autobackup/2018_0  6_06/o1_mf_s_978109551_fkj53l2p_.bkp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comment=NONE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235"/>
              </a:spcBef>
            </a:pPr>
            <a:r>
              <a:rPr sz="1100" dirty="0">
                <a:latin typeface="Courier New"/>
                <a:cs typeface="Courier New"/>
              </a:rPr>
              <a:t>Finished 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15" dirty="0">
                <a:latin typeface="Courier New"/>
                <a:cs typeface="Courier New"/>
              </a:rPr>
              <a:t>and </a:t>
            </a:r>
            <a:r>
              <a:rPr sz="1100" spc="-5" dirty="0">
                <a:latin typeface="Courier New"/>
                <a:cs typeface="Courier New"/>
              </a:rPr>
              <a:t>SPFILE </a:t>
            </a:r>
            <a:r>
              <a:rPr sz="1100" dirty="0">
                <a:latin typeface="Courier New"/>
                <a:cs typeface="Courier New"/>
              </a:rPr>
              <a:t>Autobackup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06-JUN-18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288911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  <a:p>
            <a:pPr marL="288911" indent="-276846">
              <a:spcBef>
                <a:spcPts val="480"/>
              </a:spcBef>
              <a:buAutoNum type="alphaLcPeriod" startAt="3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5" dirty="0">
                <a:latin typeface="Arial"/>
                <a:cs typeface="Arial"/>
              </a:rPr>
              <a:t>Did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operation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10" dirty="0">
                <a:latin typeface="Arial"/>
                <a:cs typeface="Arial"/>
              </a:rPr>
              <a:t>data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9820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71" y="711898"/>
            <a:ext cx="5949950" cy="58115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24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Recovering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from</a:t>
            </a:r>
            <a:r>
              <a:rPr sz="1400" b="1" spc="-15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the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Loss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of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 </a:t>
            </a:r>
            <a:r>
              <a:rPr sz="1400" b="1" spc="10" dirty="0">
                <a:latin typeface="Arial"/>
                <a:cs typeface="Arial"/>
              </a:rPr>
              <a:t>System-Critical</a:t>
            </a:r>
            <a:r>
              <a:rPr sz="1400" b="1" spc="-19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Data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 marR="29207">
              <a:lnSpc>
                <a:spcPct val="119300"/>
              </a:lnSpc>
              <a:spcBef>
                <a:spcPts val="509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recover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10" dirty="0">
                <a:latin typeface="Arial"/>
                <a:cs typeface="Arial"/>
              </a:rPr>
              <a:t>after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file 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SYSTEM </a:t>
            </a:r>
            <a:r>
              <a:rPr sz="1100" dirty="0">
                <a:latin typeface="Arial"/>
                <a:cs typeface="Arial"/>
              </a:rPr>
              <a:t>tablespace (in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CDB  </a:t>
            </a:r>
            <a:r>
              <a:rPr sz="1100" spc="-5" dirty="0">
                <a:latin typeface="Arial"/>
                <a:cs typeface="Arial"/>
              </a:rPr>
              <a:t>root) </a:t>
            </a:r>
            <a:r>
              <a:rPr sz="1100" spc="-10" dirty="0">
                <a:latin typeface="Arial"/>
                <a:cs typeface="Arial"/>
              </a:rPr>
              <a:t>has been </a:t>
            </a:r>
            <a:r>
              <a:rPr sz="1100" spc="-15" dirty="0">
                <a:latin typeface="Arial"/>
                <a:cs typeface="Arial"/>
              </a:rPr>
              <a:t>inadvertently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removed.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050" dirty="0">
              <a:latin typeface="Arial"/>
              <a:cs typeface="Arial"/>
            </a:endParaRPr>
          </a:p>
          <a:p>
            <a:pPr marL="12700"/>
            <a:r>
              <a:rPr sz="1100" b="1" spc="25" dirty="0">
                <a:latin typeface="Arial"/>
                <a:cs typeface="Arial"/>
              </a:rPr>
              <a:t>Tip</a:t>
            </a:r>
            <a:endParaRPr sz="1100" dirty="0">
              <a:latin typeface="Arial"/>
              <a:cs typeface="Arial"/>
            </a:endParaRPr>
          </a:p>
          <a:p>
            <a:pPr marL="12700" marR="197475">
              <a:lnSpc>
                <a:spcPct val="113599"/>
              </a:lnSpc>
              <a:spcBef>
                <a:spcPts val="600"/>
              </a:spcBef>
            </a:pPr>
            <a:r>
              <a:rPr sz="1100" spc="10" dirty="0">
                <a:latin typeface="Arial"/>
                <a:cs typeface="Arial"/>
              </a:rPr>
              <a:t>Because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use </a:t>
            </a:r>
            <a:r>
              <a:rPr sz="1100" spc="-5" dirty="0">
                <a:latin typeface="Arial"/>
                <a:cs typeface="Arial"/>
              </a:rPr>
              <a:t>several </a:t>
            </a:r>
            <a:r>
              <a:rPr sz="1100" dirty="0">
                <a:latin typeface="Arial"/>
                <a:cs typeface="Arial"/>
              </a:rPr>
              <a:t>windows </a:t>
            </a:r>
            <a:r>
              <a:rPr sz="1100" spc="-5" dirty="0">
                <a:latin typeface="Arial"/>
                <a:cs typeface="Arial"/>
              </a:rPr>
              <a:t>at the </a:t>
            </a:r>
            <a:r>
              <a:rPr sz="1100" spc="25" dirty="0">
                <a:latin typeface="Arial"/>
                <a:cs typeface="Arial"/>
              </a:rPr>
              <a:t>same </a:t>
            </a:r>
            <a:r>
              <a:rPr sz="1100" spc="10" dirty="0">
                <a:latin typeface="Arial"/>
                <a:cs typeface="Arial"/>
              </a:rPr>
              <a:t>time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may</a:t>
            </a:r>
            <a:r>
              <a:rPr sz="1100" spc="-229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find it </a:t>
            </a:r>
            <a:r>
              <a:rPr sz="1100" spc="-15" dirty="0">
                <a:latin typeface="Arial"/>
                <a:cs typeface="Arial"/>
              </a:rPr>
              <a:t>helpful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change the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of them in </a:t>
            </a:r>
            <a:r>
              <a:rPr sz="1100" spc="-15" dirty="0">
                <a:latin typeface="Arial"/>
                <a:cs typeface="Arial"/>
              </a:rPr>
              <a:t>their banner </a:t>
            </a:r>
            <a:r>
              <a:rPr sz="1100" spc="-5" dirty="0">
                <a:latin typeface="Arial"/>
                <a:cs typeface="Arial"/>
              </a:rPr>
              <a:t>at 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top.</a:t>
            </a: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409"/>
              </a:spcBef>
            </a:pP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set a </a:t>
            </a:r>
            <a:r>
              <a:rPr sz="1100" spc="-10" dirty="0">
                <a:latin typeface="Arial"/>
                <a:cs typeface="Arial"/>
              </a:rPr>
              <a:t>title for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terminal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window:</a:t>
            </a:r>
            <a:endParaRPr sz="1100" dirty="0">
              <a:latin typeface="Arial"/>
              <a:cs typeface="Arial"/>
            </a:endParaRPr>
          </a:p>
          <a:p>
            <a:pPr marL="288911" marR="5080" indent="-276846">
              <a:lnSpc>
                <a:spcPct val="113599"/>
              </a:lnSpc>
              <a:spcBef>
                <a:spcPts val="225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the terminal </a:t>
            </a:r>
            <a:r>
              <a:rPr sz="1100" dirty="0">
                <a:latin typeface="Arial"/>
                <a:cs typeface="Arial"/>
              </a:rPr>
              <a:t>window's menu, </a:t>
            </a:r>
            <a:r>
              <a:rPr sz="1100" spc="5" dirty="0">
                <a:latin typeface="Arial"/>
                <a:cs typeface="Arial"/>
              </a:rPr>
              <a:t>select </a:t>
            </a:r>
            <a:r>
              <a:rPr sz="1100" b="1" spc="5" dirty="0">
                <a:latin typeface="Arial"/>
                <a:cs typeface="Arial"/>
              </a:rPr>
              <a:t>Terminal </a:t>
            </a:r>
            <a:r>
              <a:rPr sz="1100" spc="-10" dirty="0">
                <a:latin typeface="Arial"/>
                <a:cs typeface="Arial"/>
              </a:rPr>
              <a:t>and then </a:t>
            </a:r>
            <a:r>
              <a:rPr sz="1100" b="1" spc="25" dirty="0">
                <a:latin typeface="Arial"/>
                <a:cs typeface="Arial"/>
              </a:rPr>
              <a:t>Set </a:t>
            </a:r>
            <a:r>
              <a:rPr sz="1100" b="1" spc="20" dirty="0">
                <a:latin typeface="Arial"/>
                <a:cs typeface="Arial"/>
              </a:rPr>
              <a:t>Title</a:t>
            </a:r>
            <a:r>
              <a:rPr sz="1100" spc="20" dirty="0">
                <a:latin typeface="Arial"/>
                <a:cs typeface="Arial"/>
              </a:rPr>
              <a:t>.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Set </a:t>
            </a:r>
            <a:r>
              <a:rPr sz="1100" spc="-10" dirty="0">
                <a:latin typeface="Arial"/>
                <a:cs typeface="Arial"/>
              </a:rPr>
              <a:t>Title </a:t>
            </a:r>
            <a:r>
              <a:rPr sz="1100" spc="-15" dirty="0">
                <a:latin typeface="Arial"/>
                <a:cs typeface="Arial"/>
              </a:rPr>
              <a:t>dialog </a:t>
            </a:r>
            <a:r>
              <a:rPr sz="1100" spc="-10" dirty="0">
                <a:latin typeface="Arial"/>
                <a:cs typeface="Arial"/>
              </a:rPr>
              <a:t>box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0" dirty="0">
                <a:latin typeface="Arial"/>
                <a:cs typeface="Arial"/>
              </a:rPr>
              <a:t>displayed.</a:t>
            </a:r>
            <a:endParaRPr sz="1100" dirty="0">
              <a:latin typeface="Arial"/>
              <a:cs typeface="Arial"/>
            </a:endParaRPr>
          </a:p>
          <a:p>
            <a:pPr marL="288911" indent="-276846">
              <a:spcBef>
                <a:spcPts val="409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Title </a:t>
            </a:r>
            <a:r>
              <a:rPr sz="1100" spc="-15" dirty="0">
                <a:latin typeface="Arial"/>
                <a:cs typeface="Arial"/>
              </a:rPr>
              <a:t>box, </a:t>
            </a:r>
            <a:r>
              <a:rPr sz="1100" spc="-1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the window</a:t>
            </a:r>
            <a:r>
              <a:rPr sz="1100" spc="229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number.</a:t>
            </a:r>
          </a:p>
          <a:p>
            <a:pPr marL="288911" indent="-276846">
              <a:spcBef>
                <a:spcPts val="405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Click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</a:rPr>
              <a:t>OK</a:t>
            </a:r>
            <a:r>
              <a:rPr sz="1100" spc="2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AutoNum type="arabicPeriod"/>
            </a:pPr>
            <a:endParaRPr sz="11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835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31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05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completed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following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practices:</a:t>
            </a:r>
            <a:endParaRPr sz="1100" dirty="0">
              <a:latin typeface="Arial"/>
              <a:cs typeface="Arial"/>
            </a:endParaRPr>
          </a:p>
          <a:p>
            <a:pPr marL="565757" lvl="1" indent="-276846">
              <a:spcBef>
                <a:spcPts val="3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Arial"/>
                <a:cs typeface="Arial"/>
              </a:rPr>
              <a:t>Practice </a:t>
            </a:r>
            <a:r>
              <a:rPr sz="1100" spc="-5" dirty="0">
                <a:latin typeface="Arial"/>
                <a:cs typeface="Arial"/>
              </a:rPr>
              <a:t>18-2 </a:t>
            </a:r>
            <a:r>
              <a:rPr sz="1100" spc="-20" dirty="0">
                <a:latin typeface="Arial"/>
                <a:cs typeface="Arial"/>
              </a:rPr>
              <a:t>Verifying </a:t>
            </a:r>
            <a:r>
              <a:rPr sz="1100" spc="-10" dirty="0">
                <a:latin typeface="Arial"/>
                <a:cs typeface="Arial"/>
              </a:rPr>
              <a:t>Automatic </a:t>
            </a:r>
            <a:r>
              <a:rPr sz="1100" dirty="0">
                <a:latin typeface="Arial"/>
                <a:cs typeface="Arial"/>
              </a:rPr>
              <a:t>Backups </a:t>
            </a:r>
            <a:r>
              <a:rPr sz="1100" spc="-5" dirty="0">
                <a:latin typeface="Arial"/>
                <a:cs typeface="Arial"/>
              </a:rPr>
              <a:t>of the Control </a:t>
            </a:r>
            <a:r>
              <a:rPr sz="1100" spc="-10" dirty="0">
                <a:latin typeface="Arial"/>
                <a:cs typeface="Arial"/>
              </a:rPr>
              <a:t>File and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SPFILE</a:t>
            </a:r>
            <a:endParaRPr sz="1100" dirty="0">
              <a:latin typeface="Arial"/>
              <a:cs typeface="Arial"/>
            </a:endParaRPr>
          </a:p>
          <a:p>
            <a:pPr marL="565757" lvl="1" indent="-276846">
              <a:spcBef>
                <a:spcPts val="55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Arial"/>
                <a:cs typeface="Arial"/>
              </a:rPr>
              <a:t>Practice </a:t>
            </a:r>
            <a:r>
              <a:rPr sz="1100" spc="-5" dirty="0">
                <a:latin typeface="Arial"/>
                <a:cs typeface="Arial"/>
              </a:rPr>
              <a:t>18-4 Creating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Whole </a:t>
            </a:r>
            <a:r>
              <a:rPr sz="1100" dirty="0">
                <a:latin typeface="Arial"/>
                <a:cs typeface="Arial"/>
              </a:rPr>
              <a:t>Database</a:t>
            </a:r>
            <a:r>
              <a:rPr sz="1100" spc="-2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Backup</a:t>
            </a:r>
          </a:p>
          <a:p>
            <a:pPr>
              <a:spcBef>
                <a:spcPts val="20"/>
              </a:spcBef>
            </a:pPr>
            <a:endParaRPr sz="1100" dirty="0">
              <a:latin typeface="Arial"/>
              <a:cs typeface="Arial"/>
            </a:endParaRPr>
          </a:p>
          <a:p>
            <a:pPr marL="12700"/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12700" marR="3047847">
              <a:lnSpc>
                <a:spcPts val="2700"/>
              </a:lnSpc>
              <a:spcBef>
                <a:spcPts val="225"/>
              </a:spcBef>
            </a:pPr>
            <a:r>
              <a:rPr sz="1100" b="1" spc="15" dirty="0">
                <a:latin typeface="Arial"/>
                <a:cs typeface="Arial"/>
              </a:rPr>
              <a:t>Create </a:t>
            </a:r>
            <a:r>
              <a:rPr sz="1100" b="1" spc="10" dirty="0">
                <a:latin typeface="Arial"/>
                <a:cs typeface="Arial"/>
              </a:rPr>
              <a:t>a </a:t>
            </a:r>
            <a:r>
              <a:rPr sz="1100" b="1" spc="-5" dirty="0">
                <a:latin typeface="Arial"/>
                <a:cs typeface="Arial"/>
              </a:rPr>
              <a:t>Loss </a:t>
            </a:r>
            <a:r>
              <a:rPr sz="1100" b="1" dirty="0">
                <a:latin typeface="Arial"/>
                <a:cs typeface="Arial"/>
              </a:rPr>
              <a:t>of </a:t>
            </a:r>
            <a:r>
              <a:rPr sz="1100" b="1" spc="10" dirty="0">
                <a:latin typeface="Arial"/>
                <a:cs typeface="Arial"/>
              </a:rPr>
              <a:t>a </a:t>
            </a:r>
            <a:r>
              <a:rPr sz="1100" b="1" spc="-5" dirty="0">
                <a:latin typeface="Arial"/>
                <a:cs typeface="Arial"/>
              </a:rPr>
              <a:t>System-Critical </a:t>
            </a:r>
            <a:r>
              <a:rPr sz="1100" b="1" spc="5" dirty="0">
                <a:latin typeface="Arial"/>
                <a:cs typeface="Arial"/>
              </a:rPr>
              <a:t>Data</a:t>
            </a:r>
            <a:r>
              <a:rPr sz="1100" b="1" spc="-2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File  </a:t>
            </a:r>
            <a:r>
              <a:rPr sz="1100" b="1" spc="-10" dirty="0">
                <a:latin typeface="Arial"/>
                <a:cs typeface="Arial"/>
              </a:rPr>
              <a:t>Window</a:t>
            </a:r>
            <a:r>
              <a:rPr sz="1100" b="1" spc="10" dirty="0">
                <a:latin typeface="Arial"/>
                <a:cs typeface="Arial"/>
              </a:rPr>
              <a:t> 1</a:t>
            </a:r>
            <a:endParaRPr sz="1100" dirty="0">
              <a:latin typeface="Arial"/>
              <a:cs typeface="Arial"/>
            </a:endParaRPr>
          </a:p>
          <a:p>
            <a:pPr marL="288911" marR="463526" indent="-276846">
              <a:lnSpc>
                <a:spcPct val="108200"/>
              </a:lnSpc>
              <a:spcBef>
                <a:spcPts val="35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terminal window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5" dirty="0">
                <a:latin typeface="Arial"/>
                <a:cs typeface="Arial"/>
              </a:rPr>
              <a:t>node.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window will be  referred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5" dirty="0">
                <a:latin typeface="Arial"/>
                <a:cs typeface="Arial"/>
              </a:rPr>
              <a:t>Window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304" y="7162801"/>
            <a:ext cx="8067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4" indent="-342884">
              <a:buAutoNum type="arabicParenR" startAt="2"/>
            </a:pPr>
            <a:r>
              <a:rPr lang="en-US" dirty="0"/>
              <a:t>Identify the system </a:t>
            </a:r>
            <a:r>
              <a:rPr lang="en-US" dirty="0" err="1"/>
              <a:t>datafile</a:t>
            </a:r>
            <a:r>
              <a:rPr lang="en-US" dirty="0"/>
              <a:t> under the root container</a:t>
            </a:r>
          </a:p>
          <a:p>
            <a:pPr marL="342884" indent="-342884">
              <a:buAutoNum type="arabicParenR" startAt="2"/>
            </a:pPr>
            <a:r>
              <a:rPr lang="en-US" dirty="0"/>
              <a:t>Select * from </a:t>
            </a:r>
            <a:r>
              <a:rPr lang="en-US" dirty="0" err="1"/>
              <a:t>dba_data_files</a:t>
            </a:r>
            <a:r>
              <a:rPr lang="en-US" dirty="0"/>
              <a:t> where </a:t>
            </a:r>
            <a:r>
              <a:rPr lang="en-US" dirty="0" err="1"/>
              <a:t>tablespace_name</a:t>
            </a:r>
            <a:r>
              <a:rPr lang="en-US" dirty="0"/>
              <a:t> = ‘SYSTEM’ and </a:t>
            </a:r>
            <a:r>
              <a:rPr lang="en-US" dirty="0" err="1"/>
              <a:t>con_id</a:t>
            </a:r>
            <a:r>
              <a:rPr lang="en-US" dirty="0"/>
              <a:t> = 1</a:t>
            </a:r>
          </a:p>
          <a:p>
            <a:pPr marL="342884" indent="-342884">
              <a:buAutoNum type="arabicParenR" startAt="2"/>
            </a:pPr>
            <a:r>
              <a:rPr lang="en-US" dirty="0"/>
              <a:t>From the OS </a:t>
            </a:r>
            <a:r>
              <a:rPr lang="en-US" dirty="0" err="1"/>
              <a:t>rm</a:t>
            </a:r>
            <a:r>
              <a:rPr lang="en-US" dirty="0"/>
              <a:t> the </a:t>
            </a:r>
            <a:r>
              <a:rPr lang="en-US" dirty="0" err="1"/>
              <a:t>datafile</a:t>
            </a:r>
            <a:r>
              <a:rPr lang="en-US" dirty="0"/>
              <a:t> associated to that </a:t>
            </a:r>
            <a:r>
              <a:rPr lang="en-US" dirty="0" err="1"/>
              <a:t>tablespace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03200" y="381000"/>
            <a:ext cx="5541010" cy="258179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dirty="0">
                <a:latin typeface="Courier New"/>
                <a:cs typeface="Courier New"/>
              </a:rPr>
              <a:t>ANONYMOUS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APPQOSSYS</a:t>
            </a:r>
          </a:p>
          <a:p>
            <a:pPr marL="71752" marR="4194600">
              <a:lnSpc>
                <a:spcPct val="113599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AUDSYS  C##DBA</a:t>
            </a:r>
            <a:r>
              <a:rPr sz="1100" spc="-65" dirty="0">
                <a:latin typeface="Courier New"/>
                <a:cs typeface="Courier New"/>
              </a:rPr>
              <a:t>A</a:t>
            </a:r>
            <a:r>
              <a:rPr sz="1100" spc="10" dirty="0">
                <a:latin typeface="Courier New"/>
                <a:cs typeface="Courier New"/>
              </a:rPr>
              <a:t>S_BA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0" dirty="0">
                <a:latin typeface="Courier New"/>
                <a:cs typeface="Courier New"/>
              </a:rPr>
              <a:t>KUP</a:t>
            </a:r>
            <a:endParaRPr sz="1100" dirty="0">
              <a:latin typeface="Courier New"/>
              <a:cs typeface="Courier New"/>
            </a:endParaRPr>
          </a:p>
          <a:p>
            <a:pPr marL="71752" marR="4860682">
              <a:lnSpc>
                <a:spcPct val="116599"/>
              </a:lnSpc>
              <a:spcBef>
                <a:spcPts val="40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SYSTEM  WMSYS  XDB  XS$NULL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38 rows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513" y="3276347"/>
            <a:ext cx="5701665" cy="616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4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every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CDB_USERS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5" dirty="0">
                <a:latin typeface="Arial"/>
                <a:cs typeface="Arial"/>
              </a:rPr>
              <a:t>results,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notice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accounts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listed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PDB1</a:t>
            </a:r>
            <a:r>
              <a:rPr sz="1100" spc="-5" dirty="0">
                <a:latin typeface="Arial"/>
                <a:cs typeface="Arial"/>
              </a:rPr>
              <a:t>.  The root container's id is 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PDB1's </a:t>
            </a:r>
            <a:r>
              <a:rPr sz="1100" spc="-5" dirty="0">
                <a:latin typeface="Arial"/>
                <a:cs typeface="Arial"/>
              </a:rPr>
              <a:t>id is </a:t>
            </a:r>
            <a:r>
              <a:rPr sz="1100" spc="5" dirty="0">
                <a:latin typeface="Courier New"/>
                <a:cs typeface="Courier New"/>
              </a:rPr>
              <a:t>3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6" y="3970972"/>
            <a:ext cx="5842063" cy="5565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dirty="0">
                <a:latin typeface="Courier New"/>
                <a:cs typeface="Courier New"/>
              </a:rPr>
              <a:t>username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14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A25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con_id, username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17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cdb_users</a:t>
            </a:r>
            <a:endParaRPr sz="1100" dirty="0">
              <a:latin typeface="Courier New"/>
              <a:cs typeface="Courier New"/>
            </a:endParaRPr>
          </a:p>
          <a:p>
            <a:pPr marL="243192">
              <a:spcBef>
                <a:spcPts val="254"/>
              </a:spcBef>
              <a:tabLst>
                <a:tab pos="500355" algn="l"/>
              </a:tabLst>
            </a:pPr>
            <a:r>
              <a:rPr sz="1100" spc="15" dirty="0">
                <a:latin typeface="Courier New"/>
                <a:cs typeface="Courier New"/>
              </a:rPr>
              <a:t>2	</a:t>
            </a:r>
            <a:r>
              <a:rPr sz="1100" b="1" spc="-5" dirty="0">
                <a:latin typeface="Courier New"/>
                <a:cs typeface="Courier New"/>
              </a:rPr>
              <a:t>ORDER </a:t>
            </a:r>
            <a:r>
              <a:rPr sz="1100" b="1" spc="-25" dirty="0">
                <a:latin typeface="Courier New"/>
                <a:cs typeface="Courier New"/>
              </a:rPr>
              <a:t>BY </a:t>
            </a:r>
            <a:r>
              <a:rPr sz="1100" b="1" dirty="0">
                <a:latin typeface="Courier New"/>
                <a:cs typeface="Courier New"/>
              </a:rPr>
              <a:t>username,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con_id</a:t>
            </a:r>
            <a:r>
              <a:rPr sz="1100" b="1" spc="-5" dirty="0" smtClean="0">
                <a:latin typeface="Courier New"/>
                <a:cs typeface="Courier New"/>
              </a:rPr>
              <a:t>;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02969" y="902462"/>
            <a:ext cx="5903595" cy="100283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216599">
              <a:lnSpc>
                <a:spcPts val="2780"/>
              </a:lnSpc>
              <a:spcBef>
                <a:spcPts val="185"/>
              </a:spcBef>
            </a:pPr>
            <a:r>
              <a:rPr sz="1100" b="1" spc="25" dirty="0">
                <a:latin typeface="Arial"/>
                <a:cs typeface="Arial"/>
              </a:rPr>
              <a:t>Recover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the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Database </a:t>
            </a:r>
            <a:r>
              <a:rPr sz="1100" b="1" spc="5" dirty="0">
                <a:latin typeface="Arial"/>
                <a:cs typeface="Arial"/>
              </a:rPr>
              <a:t>by</a:t>
            </a:r>
            <a:r>
              <a:rPr sz="1100" b="1" spc="-10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Using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the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RESTORE</a:t>
            </a:r>
            <a:r>
              <a:rPr sz="1100" b="1" spc="-43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Arial"/>
                <a:cs typeface="Arial"/>
              </a:rPr>
              <a:t>and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RECOVER</a:t>
            </a:r>
            <a:r>
              <a:rPr sz="1100" b="1" spc="-425" dirty="0">
                <a:latin typeface="Courier New"/>
                <a:cs typeface="Courier New"/>
              </a:rPr>
              <a:t> </a:t>
            </a:r>
            <a:r>
              <a:rPr sz="1100" b="1" spc="-20" dirty="0">
                <a:latin typeface="Arial"/>
                <a:cs typeface="Arial"/>
              </a:rPr>
              <a:t>Commands  </a:t>
            </a:r>
            <a:r>
              <a:rPr sz="1100" b="1" spc="-10" dirty="0">
                <a:latin typeface="Arial"/>
                <a:cs typeface="Arial"/>
              </a:rPr>
              <a:t>Window</a:t>
            </a:r>
            <a:r>
              <a:rPr sz="1100" b="1" spc="10" dirty="0">
                <a:latin typeface="Arial"/>
                <a:cs typeface="Arial"/>
              </a:rPr>
              <a:t> 1</a:t>
            </a: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44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 Recovery </a:t>
            </a:r>
            <a:r>
              <a:rPr sz="1100" spc="-25" dirty="0">
                <a:latin typeface="Arial"/>
                <a:cs typeface="Arial"/>
              </a:rPr>
              <a:t>Manager </a:t>
            </a:r>
            <a:r>
              <a:rPr sz="1100" spc="-30" dirty="0">
                <a:latin typeface="Arial"/>
                <a:cs typeface="Arial"/>
              </a:rPr>
              <a:t>(RMAN)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target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spc="20" dirty="0">
                <a:latin typeface="Arial"/>
                <a:cs typeface="Arial"/>
              </a:rPr>
              <a:t>(CDB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root).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3999547"/>
            <a:ext cx="5541010" cy="9848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0" dirty="0">
                <a:latin typeface="Courier New"/>
                <a:cs typeface="Courier New"/>
              </a:rPr>
              <a:t>rman </a:t>
            </a:r>
            <a:r>
              <a:rPr sz="1100" b="1" spc="-5" dirty="0">
                <a:latin typeface="Courier New"/>
                <a:cs typeface="Courier New"/>
              </a:rPr>
              <a:t>target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connected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spc="-10" dirty="0">
                <a:latin typeface="Courier New"/>
                <a:cs typeface="Courier New"/>
              </a:rPr>
              <a:t>database: ORCL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(DBID=1500451933)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1" y="4992624"/>
            <a:ext cx="557339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dirty="0">
                <a:latin typeface="Arial"/>
                <a:cs typeface="Arial"/>
              </a:rPr>
              <a:t>Issue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RESTORE</a:t>
            </a:r>
            <a:r>
              <a:rPr sz="1100" spc="-59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spc="-10" dirty="0">
                <a:latin typeface="Arial"/>
                <a:cs typeface="Arial"/>
              </a:rPr>
              <a:t>provide </a:t>
            </a:r>
            <a:r>
              <a:rPr sz="1100" spc="-5" dirty="0">
                <a:latin typeface="Arial"/>
                <a:cs typeface="Arial"/>
              </a:rPr>
              <a:t>the number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missing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5267642"/>
            <a:ext cx="5541010" cy="39664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5" dirty="0">
                <a:latin typeface="Courier New"/>
                <a:cs typeface="Courier New"/>
              </a:rPr>
              <a:t>RESTORE </a:t>
            </a:r>
            <a:r>
              <a:rPr sz="1100" b="1" dirty="0">
                <a:latin typeface="Courier New"/>
                <a:cs typeface="Courier New"/>
              </a:rPr>
              <a:t>DATAFILE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Starting restore </a:t>
            </a:r>
            <a:r>
              <a:rPr sz="1100" spc="-25" dirty="0">
                <a:latin typeface="Courier New"/>
                <a:cs typeface="Courier New"/>
              </a:rPr>
              <a:t>at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13-JUN-18</a:t>
            </a:r>
            <a:endParaRPr sz="1100">
              <a:latin typeface="Courier New"/>
              <a:cs typeface="Courier New"/>
            </a:endParaRPr>
          </a:p>
          <a:p>
            <a:pPr marL="71752" marR="252083">
              <a:lnSpc>
                <a:spcPts val="1580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catalog  </a:t>
            </a:r>
            <a:r>
              <a:rPr sz="1100" dirty="0">
                <a:latin typeface="Courier New"/>
                <a:cs typeface="Courier New"/>
              </a:rPr>
              <a:t>allocated channel: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6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SID=46 device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type=DISK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350">
              <a:latin typeface="Courier New"/>
              <a:cs typeface="Courier New"/>
            </a:endParaRPr>
          </a:p>
          <a:p>
            <a:pPr marL="71752" marR="1419789">
              <a:lnSpc>
                <a:spcPct val="11390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spc="-10" dirty="0">
                <a:latin typeface="Courier New"/>
                <a:cs typeface="Courier New"/>
              </a:rPr>
              <a:t>restoring </a:t>
            </a:r>
            <a:r>
              <a:rPr sz="1100" dirty="0">
                <a:latin typeface="Courier New"/>
                <a:cs typeface="Courier New"/>
              </a:rPr>
              <a:t>datafile </a:t>
            </a:r>
            <a:r>
              <a:rPr sz="1100" spc="-5" dirty="0">
                <a:latin typeface="Courier New"/>
                <a:cs typeface="Courier New"/>
              </a:rPr>
              <a:t>00001  </a:t>
            </a:r>
            <a:r>
              <a:rPr sz="1100" spc="10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datafile copy </a:t>
            </a:r>
            <a:r>
              <a:rPr sz="1100" dirty="0">
                <a:latin typeface="Courier New"/>
                <a:cs typeface="Courier New"/>
              </a:rPr>
              <a:t>RECID=2 STAMP=978678712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71752" marR="80006">
              <a:lnSpc>
                <a:spcPts val="1280"/>
              </a:lnSpc>
              <a:spcBef>
                <a:spcPts val="30"/>
              </a:spcBef>
            </a:pPr>
            <a:r>
              <a:rPr sz="1100" spc="-5" dirty="0">
                <a:latin typeface="Courier New"/>
                <a:cs typeface="Courier New"/>
              </a:rPr>
              <a:t>name=/u03/app/oracle/fast_recovery_area/ORCL/datafile/o1_mf_syst  </a:t>
            </a:r>
            <a:r>
              <a:rPr sz="1100" dirty="0">
                <a:latin typeface="Courier New"/>
                <a:cs typeface="Courier New"/>
              </a:rPr>
              <a:t>em_fl1jwb73_.dbf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  <a:spcBef>
                <a:spcPts val="140"/>
              </a:spcBef>
            </a:pPr>
            <a:r>
              <a:rPr sz="1100" dirty="0">
                <a:latin typeface="Courier New"/>
                <a:cs typeface="Courier New"/>
              </a:rPr>
              <a:t>destination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dirty="0">
                <a:latin typeface="Courier New"/>
                <a:cs typeface="Courier New"/>
              </a:rPr>
              <a:t>restore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spc="-10" dirty="0">
                <a:latin typeface="Courier New"/>
                <a:cs typeface="Courier New"/>
              </a:rPr>
              <a:t>datafile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00001: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/u02/app/oracle/oradata/ORCL/system01.dbf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RMAN-00571: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RMAN-00569: =============== </a:t>
            </a:r>
            <a:r>
              <a:rPr sz="1100" spc="10" dirty="0">
                <a:latin typeface="Courier New"/>
                <a:cs typeface="Courier New"/>
              </a:rPr>
              <a:t>ERROR </a:t>
            </a:r>
            <a:r>
              <a:rPr sz="1100" dirty="0">
                <a:latin typeface="Courier New"/>
                <a:cs typeface="Courier New"/>
              </a:rPr>
              <a:t>MESSAGE </a:t>
            </a:r>
            <a:r>
              <a:rPr sz="1100" spc="-5" dirty="0">
                <a:latin typeface="Courier New"/>
                <a:cs typeface="Courier New"/>
              </a:rPr>
              <a:t>STACK</a:t>
            </a:r>
            <a:r>
              <a:rPr sz="1100" spc="-2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FOLLOWS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dirty="0">
                <a:latin typeface="Courier New"/>
                <a:cs typeface="Courier New"/>
              </a:rPr>
              <a:t>===============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RMAN-00571: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RMAN-03002: failure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restore command </a:t>
            </a:r>
            <a:r>
              <a:rPr sz="1100" spc="10" dirty="0">
                <a:latin typeface="Courier New"/>
                <a:cs typeface="Courier New"/>
              </a:rPr>
              <a:t>at </a:t>
            </a:r>
            <a:r>
              <a:rPr sz="1100" spc="-5" dirty="0">
                <a:latin typeface="Courier New"/>
                <a:cs typeface="Courier New"/>
              </a:rPr>
              <a:t>06/13/2018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08:08:12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5"/>
              </a:spcBef>
            </a:pPr>
            <a:r>
              <a:rPr sz="1100" dirty="0">
                <a:latin typeface="Courier New"/>
                <a:cs typeface="Courier New"/>
              </a:rPr>
              <a:t>ORA-19573: </a:t>
            </a:r>
            <a:r>
              <a:rPr sz="1100" spc="-5" dirty="0">
                <a:latin typeface="Courier New"/>
                <a:cs typeface="Courier New"/>
              </a:rPr>
              <a:t>cannot obtain </a:t>
            </a:r>
            <a:r>
              <a:rPr sz="1100" spc="-10" dirty="0">
                <a:latin typeface="Courier New"/>
                <a:cs typeface="Courier New"/>
              </a:rPr>
              <a:t>exclusive </a:t>
            </a:r>
            <a:r>
              <a:rPr sz="1100" dirty="0">
                <a:latin typeface="Courier New"/>
                <a:cs typeface="Courier New"/>
              </a:rPr>
              <a:t>enqueue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spc="-5" dirty="0">
                <a:latin typeface="Courier New"/>
                <a:cs typeface="Courier New"/>
              </a:rPr>
              <a:t>datafile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14071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71752" marR="337169">
              <a:lnSpc>
                <a:spcPts val="1200"/>
              </a:lnSpc>
              <a:spcBef>
                <a:spcPts val="130"/>
              </a:spcBef>
            </a:pPr>
            <a:r>
              <a:rPr sz="1100" dirty="0">
                <a:latin typeface="Courier New"/>
                <a:cs typeface="Courier New"/>
              </a:rPr>
              <a:t>ORA-45909: </a:t>
            </a:r>
            <a:r>
              <a:rPr sz="1100" spc="-10" dirty="0">
                <a:latin typeface="Courier New"/>
                <a:cs typeface="Courier New"/>
              </a:rPr>
              <a:t>restore, </a:t>
            </a:r>
            <a:r>
              <a:rPr sz="1100" dirty="0">
                <a:latin typeface="Courier New"/>
                <a:cs typeface="Courier New"/>
              </a:rPr>
              <a:t>recover </a:t>
            </a:r>
            <a:r>
              <a:rPr sz="1100" spc="10" dirty="0">
                <a:latin typeface="Courier New"/>
                <a:cs typeface="Courier New"/>
              </a:rPr>
              <a:t>or </a:t>
            </a:r>
            <a:r>
              <a:rPr sz="1100" spc="-5" dirty="0">
                <a:latin typeface="Courier New"/>
                <a:cs typeface="Courier New"/>
              </a:rPr>
              <a:t>block media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15" dirty="0">
                <a:latin typeface="Courier New"/>
                <a:cs typeface="Courier New"/>
              </a:rPr>
              <a:t>may </a:t>
            </a:r>
            <a:r>
              <a:rPr sz="1100" spc="10" dirty="0">
                <a:latin typeface="Courier New"/>
                <a:cs typeface="Courier New"/>
              </a:rPr>
              <a:t>be in  </a:t>
            </a:r>
            <a:r>
              <a:rPr sz="1100" dirty="0">
                <a:latin typeface="Courier New"/>
                <a:cs typeface="Courier New"/>
              </a:rPr>
              <a:t>progress</a:t>
            </a:r>
            <a:endParaRPr sz="1100">
              <a:latin typeface="Courier New"/>
              <a:cs typeface="Courier New"/>
            </a:endParaRPr>
          </a:p>
          <a:p>
            <a:pPr marL="71752" marR="80006">
              <a:lnSpc>
                <a:spcPct val="93800"/>
              </a:lnSpc>
              <a:spcBef>
                <a:spcPts val="320"/>
              </a:spcBef>
            </a:pPr>
            <a:r>
              <a:rPr sz="1100" dirty="0">
                <a:latin typeface="Courier New"/>
                <a:cs typeface="Courier New"/>
              </a:rPr>
              <a:t>ORA-19600: </a:t>
            </a:r>
            <a:r>
              <a:rPr sz="1100" spc="-5" dirty="0">
                <a:latin typeface="Courier New"/>
                <a:cs typeface="Courier New"/>
              </a:rPr>
              <a:t>input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25" dirty="0">
                <a:latin typeface="Courier New"/>
                <a:cs typeface="Courier New"/>
              </a:rPr>
              <a:t>is </a:t>
            </a:r>
            <a:r>
              <a:rPr sz="1100" dirty="0">
                <a:latin typeface="Courier New"/>
                <a:cs typeface="Courier New"/>
              </a:rPr>
              <a:t>datafile-copy </a:t>
            </a:r>
            <a:r>
              <a:rPr sz="1100" spc="15" dirty="0">
                <a:latin typeface="Courier New"/>
                <a:cs typeface="Courier New"/>
              </a:rPr>
              <a:t>2  </a:t>
            </a:r>
            <a:r>
              <a:rPr sz="1100" spc="-5" dirty="0">
                <a:latin typeface="Courier New"/>
                <a:cs typeface="Courier New"/>
              </a:rPr>
              <a:t>(/u03/app/oracle/fast_recovery_area/ORCL/datafile/o1_mf_system_f  l1jwb73_.dbf)</a:t>
            </a:r>
            <a:endParaRPr sz="1100">
              <a:latin typeface="Courier New"/>
              <a:cs typeface="Courier New"/>
            </a:endParaRPr>
          </a:p>
          <a:p>
            <a:pPr marL="71752" marR="1840139">
              <a:lnSpc>
                <a:spcPts val="1200"/>
              </a:lnSpc>
              <a:spcBef>
                <a:spcPts val="395"/>
              </a:spcBef>
            </a:pPr>
            <a:r>
              <a:rPr sz="1100" dirty="0">
                <a:latin typeface="Courier New"/>
                <a:cs typeface="Courier New"/>
              </a:rPr>
              <a:t>ORA-19601: </a:t>
            </a:r>
            <a:r>
              <a:rPr sz="1100" spc="-5" dirty="0">
                <a:latin typeface="Courier New"/>
                <a:cs typeface="Courier New"/>
              </a:rPr>
              <a:t>output </a:t>
            </a:r>
            <a:r>
              <a:rPr sz="1100" spc="10" dirty="0">
                <a:latin typeface="Courier New"/>
                <a:cs typeface="Courier New"/>
              </a:rPr>
              <a:t>file is </a:t>
            </a:r>
            <a:r>
              <a:rPr sz="1100" spc="-10" dirty="0">
                <a:latin typeface="Courier New"/>
                <a:cs typeface="Courier New"/>
              </a:rPr>
              <a:t>datafile </a:t>
            </a:r>
            <a:r>
              <a:rPr sz="1100" spc="15" dirty="0">
                <a:latin typeface="Courier New"/>
                <a:cs typeface="Courier New"/>
              </a:rPr>
              <a:t>1  </a:t>
            </a:r>
            <a:r>
              <a:rPr sz="1100" spc="-5" dirty="0">
                <a:latin typeface="Courier New"/>
                <a:cs typeface="Courier New"/>
              </a:rPr>
              <a:t>(/u02/app/oracle/oradata/ORCL/system01.dbf)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10"/>
              </a:spcBef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70" y="2161158"/>
            <a:ext cx="5885815" cy="18661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130804" indent="-276846" algn="just">
              <a:lnSpc>
                <a:spcPct val="108000"/>
              </a:lnSpc>
              <a:spcBef>
                <a:spcPts val="95"/>
              </a:spcBef>
              <a:buAutoNum type="arabicPeriod" startAt="3"/>
              <a:tabLst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10" dirty="0">
                <a:latin typeface="Arial"/>
                <a:cs typeface="Arial"/>
              </a:rPr>
              <a:t>What </a:t>
            </a:r>
            <a:r>
              <a:rPr sz="1100" spc="-10" dirty="0">
                <a:latin typeface="Arial"/>
                <a:cs typeface="Arial"/>
              </a:rPr>
              <a:t>does </a:t>
            </a:r>
            <a:r>
              <a:rPr sz="1100" spc="-5" dirty="0">
                <a:latin typeface="Arial"/>
                <a:cs typeface="Arial"/>
              </a:rPr>
              <a:t>the error </a:t>
            </a:r>
            <a:r>
              <a:rPr sz="1100" spc="15" dirty="0">
                <a:latin typeface="Arial"/>
                <a:cs typeface="Arial"/>
              </a:rPr>
              <a:t>message </a:t>
            </a:r>
            <a:r>
              <a:rPr sz="1100" spc="-5" dirty="0">
                <a:latin typeface="Arial"/>
                <a:cs typeface="Arial"/>
              </a:rPr>
              <a:t>"cannot </a:t>
            </a:r>
            <a:r>
              <a:rPr sz="1100" spc="-15" dirty="0">
                <a:latin typeface="Arial"/>
                <a:cs typeface="Arial"/>
              </a:rPr>
              <a:t>obtain </a:t>
            </a:r>
            <a:r>
              <a:rPr sz="1100" spc="-5" dirty="0">
                <a:latin typeface="Arial"/>
                <a:cs typeface="Arial"/>
              </a:rPr>
              <a:t>exclusive </a:t>
            </a:r>
            <a:r>
              <a:rPr sz="1100" spc="-15" dirty="0">
                <a:latin typeface="Arial"/>
                <a:cs typeface="Arial"/>
              </a:rPr>
              <a:t>enqueue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datafile </a:t>
            </a:r>
            <a:r>
              <a:rPr sz="1100" spc="-5" dirty="0">
                <a:latin typeface="Arial"/>
                <a:cs typeface="Arial"/>
              </a:rPr>
              <a:t>1"  </a:t>
            </a:r>
            <a:r>
              <a:rPr sz="1100" dirty="0">
                <a:latin typeface="Arial"/>
                <a:cs typeface="Arial"/>
              </a:rPr>
              <a:t>mean?</a:t>
            </a:r>
            <a:endParaRPr sz="1100">
              <a:latin typeface="Arial"/>
              <a:cs typeface="Arial"/>
            </a:endParaRPr>
          </a:p>
          <a:p>
            <a:pPr marL="288911" marR="5080" algn="just">
              <a:lnSpc>
                <a:spcPct val="1137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Answer: The </a:t>
            </a:r>
            <a:r>
              <a:rPr sz="1100" spc="5" dirty="0">
                <a:latin typeface="Arial"/>
                <a:cs typeface="Arial"/>
              </a:rPr>
              <a:t>restore </a:t>
            </a:r>
            <a:r>
              <a:rPr sz="1100" spc="-10" dirty="0">
                <a:latin typeface="Arial"/>
                <a:cs typeface="Arial"/>
              </a:rPr>
              <a:t>operation requires </a:t>
            </a:r>
            <a:r>
              <a:rPr sz="1100" spc="-5" dirty="0">
                <a:latin typeface="Arial"/>
                <a:cs typeface="Arial"/>
              </a:rPr>
              <a:t>an exclusive </a:t>
            </a:r>
            <a:r>
              <a:rPr sz="1100" spc="-15" dirty="0">
                <a:latin typeface="Arial"/>
                <a:cs typeface="Arial"/>
              </a:rPr>
              <a:t>enqueue </a:t>
            </a:r>
            <a:r>
              <a:rPr sz="1100" spc="5" dirty="0">
                <a:latin typeface="Arial"/>
                <a:cs typeface="Arial"/>
              </a:rPr>
              <a:t>lock </a:t>
            </a:r>
            <a:r>
              <a:rPr sz="1100" spc="-5" dirty="0">
                <a:latin typeface="Arial"/>
                <a:cs typeface="Arial"/>
              </a:rPr>
              <a:t>on the </a:t>
            </a:r>
            <a:r>
              <a:rPr sz="1100" spc="-10" dirty="0">
                <a:latin typeface="Arial"/>
                <a:cs typeface="Arial"/>
              </a:rPr>
              <a:t>data file </a:t>
            </a:r>
            <a:r>
              <a:rPr sz="1100" spc="10" dirty="0">
                <a:latin typeface="Arial"/>
                <a:cs typeface="Arial"/>
              </a:rPr>
              <a:t>1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15" dirty="0">
                <a:latin typeface="Arial"/>
                <a:cs typeface="Arial"/>
              </a:rPr>
              <a:t>obtainable.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10" dirty="0">
                <a:latin typeface="Arial"/>
                <a:cs typeface="Arial"/>
              </a:rPr>
              <a:t>case,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open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MOUNT </a:t>
            </a:r>
            <a:r>
              <a:rPr sz="1100" dirty="0">
                <a:latin typeface="Arial"/>
                <a:cs typeface="Arial"/>
              </a:rPr>
              <a:t>mode. </a:t>
            </a:r>
            <a:r>
              <a:rPr sz="1100" spc="-10" dirty="0">
                <a:latin typeface="Arial"/>
                <a:cs typeface="Arial"/>
              </a:rPr>
              <a:t>This  </a:t>
            </a:r>
            <a:r>
              <a:rPr sz="1100" dirty="0">
                <a:latin typeface="Arial"/>
                <a:cs typeface="Arial"/>
              </a:rPr>
              <a:t>means </a:t>
            </a:r>
            <a:r>
              <a:rPr sz="1100" spc="-10" dirty="0">
                <a:latin typeface="Arial"/>
                <a:cs typeface="Arial"/>
              </a:rPr>
              <a:t>that you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shut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10" dirty="0">
                <a:latin typeface="Arial"/>
                <a:cs typeface="Arial"/>
              </a:rPr>
              <a:t>if it did not already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abort.</a:t>
            </a:r>
            <a:endParaRPr sz="1100">
              <a:latin typeface="Arial"/>
              <a:cs typeface="Arial"/>
            </a:endParaRPr>
          </a:p>
          <a:p>
            <a:pPr marL="288911" indent="-276846" algn="just">
              <a:spcBef>
                <a:spcPts val="409"/>
              </a:spcBef>
              <a:buAutoNum type="arabicPeriod" startAt="4"/>
              <a:tabLst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10" dirty="0">
                <a:latin typeface="Arial"/>
                <a:cs typeface="Arial"/>
              </a:rPr>
              <a:t>What </a:t>
            </a:r>
            <a:r>
              <a:rPr sz="1100" spc="-10" dirty="0">
                <a:latin typeface="Arial"/>
                <a:cs typeface="Arial"/>
              </a:rPr>
              <a:t>does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5" dirty="0">
                <a:latin typeface="Arial"/>
                <a:cs typeface="Arial"/>
              </a:rPr>
              <a:t>shut </a:t>
            </a:r>
            <a:r>
              <a:rPr sz="1100" dirty="0">
                <a:latin typeface="Arial"/>
                <a:cs typeface="Arial"/>
              </a:rPr>
              <a:t>down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do?</a:t>
            </a:r>
            <a:endParaRPr sz="1100">
              <a:latin typeface="Arial"/>
              <a:cs typeface="Arial"/>
            </a:endParaRPr>
          </a:p>
          <a:p>
            <a:pPr marL="288911" marR="265417" algn="just">
              <a:lnSpc>
                <a:spcPct val="108000"/>
              </a:lnSpc>
              <a:spcBef>
                <a:spcPts val="375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closes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15" dirty="0">
                <a:latin typeface="Arial"/>
                <a:cs typeface="Arial"/>
              </a:rPr>
              <a:t>PDBs </a:t>
            </a:r>
            <a:r>
              <a:rPr sz="1100" spc="-10" dirty="0">
                <a:latin typeface="Arial"/>
                <a:cs typeface="Arial"/>
              </a:rPr>
              <a:t>and therefore prevents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working </a:t>
            </a:r>
            <a:r>
              <a:rPr sz="1100" spc="-10" dirty="0">
                <a:latin typeface="Arial"/>
                <a:cs typeface="Arial"/>
              </a:rPr>
              <a:t>during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dirty="0">
                <a:latin typeface="Arial"/>
                <a:cs typeface="Arial"/>
              </a:rPr>
              <a:t>recovery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operation.</a:t>
            </a:r>
            <a:endParaRPr sz="1100">
              <a:latin typeface="Arial"/>
              <a:cs typeface="Arial"/>
            </a:endParaRPr>
          </a:p>
          <a:p>
            <a:pPr marL="288911" indent="-276846" algn="just">
              <a:spcBef>
                <a:spcPts val="480"/>
              </a:spcBef>
              <a:buAutoNum type="arabicPeriod" startAt="5"/>
              <a:tabLst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Try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shut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IMMEDIATE</a:t>
            </a:r>
            <a:r>
              <a:rPr sz="1100" spc="-50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mode.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10" dirty="0">
                <a:latin typeface="Arial"/>
                <a:cs typeface="Arial"/>
              </a:rPr>
              <a:t>get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error.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4085273"/>
            <a:ext cx="5541010" cy="324422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0" dirty="0">
                <a:latin typeface="Courier New"/>
                <a:cs typeface="Courier New"/>
              </a:rPr>
              <a:t>SHUTDOWN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IMMEDIATE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dirty="0">
                <a:latin typeface="Courier New"/>
                <a:cs typeface="Courier New"/>
              </a:rPr>
              <a:t>RMAN-00571: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</a:pPr>
            <a:r>
              <a:rPr sz="1100" spc="-5" dirty="0">
                <a:latin typeface="Courier New"/>
                <a:cs typeface="Courier New"/>
              </a:rPr>
              <a:t>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RMAN-00569: =============== </a:t>
            </a:r>
            <a:r>
              <a:rPr sz="1100" spc="10" dirty="0">
                <a:latin typeface="Courier New"/>
                <a:cs typeface="Courier New"/>
              </a:rPr>
              <a:t>ERROR </a:t>
            </a:r>
            <a:r>
              <a:rPr sz="1100" dirty="0">
                <a:latin typeface="Courier New"/>
                <a:cs typeface="Courier New"/>
              </a:rPr>
              <a:t>MESSAGE </a:t>
            </a:r>
            <a:r>
              <a:rPr sz="1100" spc="-5" dirty="0">
                <a:latin typeface="Courier New"/>
                <a:cs typeface="Courier New"/>
              </a:rPr>
              <a:t>STACK</a:t>
            </a:r>
            <a:r>
              <a:rPr sz="1100" spc="-2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FOLLOWS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</a:pPr>
            <a:r>
              <a:rPr sz="1100" dirty="0">
                <a:latin typeface="Courier New"/>
                <a:cs typeface="Courier New"/>
              </a:rPr>
              <a:t>===============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RMAN-00571: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71752" marR="251448">
              <a:lnSpc>
                <a:spcPct val="113599"/>
              </a:lnSpc>
              <a:spcBef>
                <a:spcPts val="80"/>
              </a:spcBef>
            </a:pPr>
            <a:r>
              <a:rPr sz="1100" dirty="0">
                <a:latin typeface="Courier New"/>
                <a:cs typeface="Courier New"/>
              </a:rPr>
              <a:t>RMAN-03002: failure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shutdown </a:t>
            </a:r>
            <a:r>
              <a:rPr sz="1100" spc="-15" dirty="0">
                <a:latin typeface="Courier New"/>
                <a:cs typeface="Courier New"/>
              </a:rPr>
              <a:t>command </a:t>
            </a:r>
            <a:r>
              <a:rPr sz="1100" spc="10" dirty="0">
                <a:latin typeface="Courier New"/>
                <a:cs typeface="Courier New"/>
              </a:rPr>
              <a:t>at </a:t>
            </a:r>
            <a:r>
              <a:rPr sz="1100" dirty="0">
                <a:latin typeface="Courier New"/>
                <a:cs typeface="Courier New"/>
              </a:rPr>
              <a:t>06/13/2018 08:10:09  ORA-01116: </a:t>
            </a:r>
            <a:r>
              <a:rPr sz="1100" spc="-5" dirty="0">
                <a:latin typeface="Courier New"/>
                <a:cs typeface="Courier New"/>
              </a:rPr>
              <a:t>error </a:t>
            </a:r>
            <a:r>
              <a:rPr sz="1100" spc="-25" dirty="0">
                <a:latin typeface="Courier New"/>
                <a:cs typeface="Courier New"/>
              </a:rPr>
              <a:t>in </a:t>
            </a:r>
            <a:r>
              <a:rPr sz="1100" dirty="0">
                <a:latin typeface="Courier New"/>
                <a:cs typeface="Courier New"/>
              </a:rPr>
              <a:t>opening database </a:t>
            </a:r>
            <a:r>
              <a:rPr sz="1100" spc="-10" dirty="0">
                <a:latin typeface="Courier New"/>
                <a:cs typeface="Courier New"/>
              </a:rPr>
              <a:t>file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71752" marR="1840139">
              <a:lnSpc>
                <a:spcPct val="105200"/>
              </a:lnSpc>
              <a:spcBef>
                <a:spcPts val="190"/>
              </a:spcBef>
            </a:pPr>
            <a:r>
              <a:rPr sz="1100" dirty="0">
                <a:latin typeface="Courier New"/>
                <a:cs typeface="Courier New"/>
              </a:rPr>
              <a:t>ORA-01110: </a:t>
            </a:r>
            <a:r>
              <a:rPr sz="1100" spc="-10" dirty="0">
                <a:latin typeface="Courier New"/>
                <a:cs typeface="Courier New"/>
              </a:rPr>
              <a:t>data file </a:t>
            </a:r>
            <a:r>
              <a:rPr sz="1100" spc="10" dirty="0">
                <a:latin typeface="Courier New"/>
                <a:cs typeface="Courier New"/>
              </a:rPr>
              <a:t>1:  </a:t>
            </a:r>
            <a:r>
              <a:rPr sz="1100" spc="-5" dirty="0">
                <a:latin typeface="Courier New"/>
                <a:cs typeface="Courier New"/>
              </a:rPr>
              <a:t>'/u02/app/oracle/oradata/ORCL/system01.dbf'  </a:t>
            </a:r>
            <a:r>
              <a:rPr sz="1100" dirty="0">
                <a:latin typeface="Courier New"/>
                <a:cs typeface="Courier New"/>
              </a:rPr>
              <a:t>ORA-27041: </a:t>
            </a:r>
            <a:r>
              <a:rPr sz="1100" spc="-5" dirty="0">
                <a:latin typeface="Courier New"/>
                <a:cs typeface="Courier New"/>
              </a:rPr>
              <a:t>unable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10" dirty="0">
                <a:latin typeface="Courier New"/>
                <a:cs typeface="Courier New"/>
              </a:rPr>
              <a:t>open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71752" marR="1422329">
              <a:lnSpc>
                <a:spcPct val="113599"/>
              </a:lnSpc>
              <a:spcBef>
                <a:spcPts val="75"/>
              </a:spcBef>
            </a:pPr>
            <a:r>
              <a:rPr sz="1100" spc="5" dirty="0">
                <a:latin typeface="Courier New"/>
                <a:cs typeface="Courier New"/>
              </a:rPr>
              <a:t>Linux-x86_64 </a:t>
            </a:r>
            <a:r>
              <a:rPr sz="1100" spc="-5" dirty="0">
                <a:latin typeface="Courier New"/>
                <a:cs typeface="Courier New"/>
              </a:rPr>
              <a:t>Error: </a:t>
            </a:r>
            <a:r>
              <a:rPr sz="1100" spc="10" dirty="0">
                <a:latin typeface="Courier New"/>
                <a:cs typeface="Courier New"/>
              </a:rPr>
              <a:t>2: No </a:t>
            </a:r>
            <a:r>
              <a:rPr sz="1100" spc="-10" dirty="0">
                <a:latin typeface="Courier New"/>
                <a:cs typeface="Courier New"/>
              </a:rPr>
              <a:t>such file </a:t>
            </a:r>
            <a:r>
              <a:rPr sz="1100" spc="10" dirty="0">
                <a:latin typeface="Courier New"/>
                <a:cs typeface="Courier New"/>
              </a:rPr>
              <a:t>or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directory  Additional </a:t>
            </a:r>
            <a:r>
              <a:rPr sz="1100" spc="-5" dirty="0">
                <a:latin typeface="Courier New"/>
                <a:cs typeface="Courier New"/>
              </a:rPr>
              <a:t>information: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7223380"/>
            <a:ext cx="5766435" cy="113633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8911" indent="-276846">
              <a:spcBef>
                <a:spcPts val="650"/>
              </a:spcBef>
              <a:buAutoNum type="arabicPeriod" startAt="6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5" dirty="0">
                <a:latin typeface="Arial"/>
                <a:cs typeface="Arial"/>
              </a:rPr>
              <a:t>Why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does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SHUTDOWN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IMMEDIATE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command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fail?</a:t>
            </a:r>
            <a:endParaRPr sz="1100">
              <a:latin typeface="Arial"/>
              <a:cs typeface="Arial"/>
            </a:endParaRPr>
          </a:p>
          <a:p>
            <a:pPr marL="288911" marR="5080">
              <a:lnSpc>
                <a:spcPct val="108000"/>
              </a:lnSpc>
              <a:spcBef>
                <a:spcPts val="455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30" dirty="0">
                <a:latin typeface="Arial"/>
                <a:cs typeface="Arial"/>
              </a:rPr>
              <a:t>RMAN </a:t>
            </a:r>
            <a:r>
              <a:rPr sz="1100" spc="-15" dirty="0">
                <a:latin typeface="Arial"/>
                <a:cs typeface="Arial"/>
              </a:rPr>
              <a:t>needs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close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cleanly by writing 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20" dirty="0">
                <a:latin typeface="Arial"/>
                <a:cs typeface="Arial"/>
              </a:rPr>
              <a:t>SCN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10" dirty="0">
                <a:latin typeface="Arial"/>
                <a:cs typeface="Arial"/>
              </a:rPr>
              <a:t>data  file </a:t>
            </a:r>
            <a:r>
              <a:rPr sz="1100" spc="-5" dirty="0">
                <a:latin typeface="Arial"/>
                <a:cs typeface="Arial"/>
              </a:rPr>
              <a:t>headers.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cannot be </a:t>
            </a:r>
            <a:r>
              <a:rPr sz="1100" spc="-10" dirty="0">
                <a:latin typeface="Arial"/>
                <a:cs typeface="Arial"/>
              </a:rPr>
              <a:t>done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-10" dirty="0">
                <a:latin typeface="Arial"/>
                <a:cs typeface="Arial"/>
              </a:rPr>
              <a:t>data file </a:t>
            </a:r>
            <a:r>
              <a:rPr sz="1100" spc="10" dirty="0">
                <a:latin typeface="Arial"/>
                <a:cs typeface="Arial"/>
              </a:rPr>
              <a:t>1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missing.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05"/>
              </a:spcBef>
              <a:buAutoNum type="arabicPeriod" startAt="7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Reconnect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database.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84"/>
              </a:spcBef>
              <a:buAutoNum type="arabicPeriod" startAt="7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Try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shut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spc="5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ABORT</a:t>
            </a:r>
            <a:r>
              <a:rPr sz="1100" spc="-55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mode.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8432863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0" dirty="0">
                <a:latin typeface="Courier New"/>
                <a:cs typeface="Courier New"/>
              </a:rPr>
              <a:t>SHUTDOWN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ABORT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 </a:t>
            </a:r>
            <a:r>
              <a:rPr sz="1100" spc="-10" dirty="0">
                <a:latin typeface="Courier New"/>
                <a:cs typeface="Courier New"/>
              </a:rPr>
              <a:t>shut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down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3783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1141094"/>
            <a:ext cx="30403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9.	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MOUNT</a:t>
            </a:r>
            <a:r>
              <a:rPr sz="1100" spc="-49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mode.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1700" y="1410970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8755" y="1388999"/>
            <a:ext cx="2032000" cy="12037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5" dirty="0">
                <a:latin typeface="Courier New"/>
                <a:cs typeface="Courier New"/>
              </a:rPr>
              <a:t>STARTUP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MOUNT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R="81276">
              <a:lnSpc>
                <a:spcPct val="119300"/>
              </a:lnSpc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started 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mounted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10" dirty="0">
                <a:latin typeface="Courier New"/>
                <a:cs typeface="Courier New"/>
              </a:rPr>
              <a:t>Total </a:t>
            </a:r>
            <a:r>
              <a:rPr sz="1100" spc="-5" dirty="0">
                <a:latin typeface="Courier New"/>
                <a:cs typeface="Courier New"/>
              </a:rPr>
              <a:t>System Global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Area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1096" y="2380234"/>
            <a:ext cx="13557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dirty="0">
                <a:latin typeface="Courier New"/>
                <a:cs typeface="Courier New"/>
              </a:rPr>
              <a:t>2768239832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8756" y="2742819"/>
            <a:ext cx="1365250" cy="81368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>
              <a:lnSpc>
                <a:spcPct val="117500"/>
              </a:lnSpc>
              <a:spcBef>
                <a:spcPts val="114"/>
              </a:spcBef>
            </a:pPr>
            <a:r>
              <a:rPr sz="1100" spc="10" dirty="0">
                <a:latin typeface="Courier New"/>
                <a:cs typeface="Courier New"/>
              </a:rPr>
              <a:t>Fixed </a:t>
            </a:r>
            <a:r>
              <a:rPr sz="1100" spc="-10" dirty="0">
                <a:latin typeface="Courier New"/>
                <a:cs typeface="Courier New"/>
              </a:rPr>
              <a:t>Size  </a:t>
            </a:r>
            <a:r>
              <a:rPr sz="1100" dirty="0">
                <a:latin typeface="Courier New"/>
                <a:cs typeface="Courier New"/>
              </a:rPr>
              <a:t>Variable </a:t>
            </a:r>
            <a:r>
              <a:rPr sz="1100" spc="-10" dirty="0">
                <a:latin typeface="Courier New"/>
                <a:cs typeface="Courier New"/>
              </a:rPr>
              <a:t>Size 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Buffers  </a:t>
            </a:r>
            <a:r>
              <a:rPr sz="1100" spc="10" dirty="0">
                <a:latin typeface="Courier New"/>
                <a:cs typeface="Courier New"/>
              </a:rPr>
              <a:t>Redo</a:t>
            </a:r>
            <a:r>
              <a:rPr sz="1100" spc="-5" dirty="0">
                <a:latin typeface="Courier New"/>
                <a:cs typeface="Courier New"/>
              </a:rPr>
              <a:t> Buffers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4353" y="2742819"/>
            <a:ext cx="1355725" cy="8245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8255" algn="r">
              <a:spcBef>
                <a:spcPts val="350"/>
              </a:spcBef>
            </a:pPr>
            <a:r>
              <a:rPr sz="1100" dirty="0">
                <a:latin typeface="Courier New"/>
                <a:cs typeface="Courier New"/>
              </a:rPr>
              <a:t>8899800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R="8255" algn="r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704643072</a:t>
            </a:r>
            <a:r>
              <a:rPr sz="1100" spc="-1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R="5080" algn="r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1979711488</a:t>
            </a:r>
            <a:r>
              <a:rPr sz="1100" spc="-1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R="8255" algn="r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74985472</a:t>
            </a:r>
            <a:r>
              <a:rPr sz="1100" spc="-1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92175" y="1410970"/>
            <a:ext cx="5550535" cy="2564765"/>
          </a:xfrm>
          <a:custGeom>
            <a:avLst/>
            <a:gdLst/>
            <a:ahLst/>
            <a:cxnLst/>
            <a:rect l="l" t="t" r="r" b="b"/>
            <a:pathLst>
              <a:path w="5550534" h="2564765">
                <a:moveTo>
                  <a:pt x="5550535" y="0"/>
                </a:moveTo>
                <a:lnTo>
                  <a:pt x="5541010" y="0"/>
                </a:lnTo>
                <a:lnTo>
                  <a:pt x="5541010" y="2555240"/>
                </a:lnTo>
                <a:lnTo>
                  <a:pt x="9525" y="2555240"/>
                </a:lnTo>
                <a:lnTo>
                  <a:pt x="9525" y="0"/>
                </a:lnTo>
                <a:lnTo>
                  <a:pt x="0" y="0"/>
                </a:lnTo>
                <a:lnTo>
                  <a:pt x="0" y="2564765"/>
                </a:lnTo>
                <a:lnTo>
                  <a:pt x="9525" y="2564765"/>
                </a:lnTo>
                <a:lnTo>
                  <a:pt x="5541010" y="2564765"/>
                </a:lnTo>
                <a:lnTo>
                  <a:pt x="5550535" y="256476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392176" y="4242816"/>
            <a:ext cx="5550535" cy="4261485"/>
            <a:chOff x="1392174" y="4242815"/>
            <a:chExt cx="5550535" cy="4261485"/>
          </a:xfrm>
        </p:grpSpPr>
        <p:sp>
          <p:nvSpPr>
            <p:cNvPr id="15" name="object 15"/>
            <p:cNvSpPr/>
            <p:nvPr/>
          </p:nvSpPr>
          <p:spPr>
            <a:xfrm>
              <a:off x="1401699" y="4242815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7946" y="4242815"/>
              <a:ext cx="0" cy="4042410"/>
            </a:xfrm>
            <a:custGeom>
              <a:avLst/>
              <a:gdLst/>
              <a:ahLst/>
              <a:cxnLst/>
              <a:rect l="l" t="t" r="r" b="b"/>
              <a:pathLst>
                <a:path h="4042409">
                  <a:moveTo>
                    <a:pt x="0" y="0"/>
                  </a:moveTo>
                  <a:lnTo>
                    <a:pt x="0" y="404202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2174" y="4242815"/>
              <a:ext cx="5550535" cy="4261485"/>
            </a:xfrm>
            <a:custGeom>
              <a:avLst/>
              <a:gdLst/>
              <a:ahLst/>
              <a:cxnLst/>
              <a:rect l="l" t="t" r="r" b="b"/>
              <a:pathLst>
                <a:path w="5550534" h="4261484">
                  <a:moveTo>
                    <a:pt x="5550535" y="4042092"/>
                  </a:moveTo>
                  <a:lnTo>
                    <a:pt x="5541010" y="4042092"/>
                  </a:lnTo>
                  <a:lnTo>
                    <a:pt x="5541010" y="4251960"/>
                  </a:lnTo>
                  <a:lnTo>
                    <a:pt x="9525" y="425196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4261485"/>
                  </a:lnTo>
                  <a:lnTo>
                    <a:pt x="9525" y="4261485"/>
                  </a:lnTo>
                  <a:lnTo>
                    <a:pt x="5541010" y="4261485"/>
                  </a:lnTo>
                  <a:lnTo>
                    <a:pt x="5550535" y="4261485"/>
                  </a:lnTo>
                  <a:lnTo>
                    <a:pt x="5550535" y="4042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2970" y="3715385"/>
            <a:ext cx="5960110" cy="507446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5757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  <a:p>
            <a:pPr marL="288911" indent="-276846">
              <a:spcBef>
                <a:spcPts val="405"/>
              </a:spcBef>
              <a:buAutoNum type="arabicPeriod" startAt="10"/>
              <a:tabLst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Restore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missing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5" dirty="0">
                <a:latin typeface="Courier New"/>
                <a:cs typeface="Courier New"/>
              </a:rPr>
              <a:t>RESTORE </a:t>
            </a:r>
            <a:r>
              <a:rPr sz="1100" b="1" dirty="0">
                <a:latin typeface="Courier New"/>
                <a:cs typeface="Courier New"/>
              </a:rPr>
              <a:t>DATAFILE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50">
              <a:latin typeface="Courier New"/>
              <a:cs typeface="Courier New"/>
            </a:endParaRPr>
          </a:p>
          <a:p>
            <a:pPr marL="565757" marR="2947523">
              <a:lnSpc>
                <a:spcPct val="113799"/>
              </a:lnSpc>
            </a:pPr>
            <a:r>
              <a:rPr sz="1100" dirty="0">
                <a:latin typeface="Courier New"/>
                <a:cs typeface="Courier New"/>
              </a:rPr>
              <a:t>Starting restore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5" dirty="0">
                <a:latin typeface="Courier New"/>
                <a:cs typeface="Courier New"/>
              </a:rPr>
              <a:t>10-APR-18  </a:t>
            </a:r>
            <a:r>
              <a:rPr sz="1100" dirty="0">
                <a:latin typeface="Courier New"/>
                <a:cs typeface="Courier New"/>
              </a:rPr>
              <a:t>allocated channel: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SID=25 device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type=DISK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datafile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set</a:t>
            </a:r>
            <a:r>
              <a:rPr sz="1100" spc="-2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restore</a:t>
            </a:r>
            <a:endParaRPr sz="1100">
              <a:latin typeface="Courier New"/>
              <a:cs typeface="Courier New"/>
            </a:endParaRPr>
          </a:p>
          <a:p>
            <a:pPr marL="565757" marR="509879">
              <a:lnSpc>
                <a:spcPts val="1200"/>
              </a:lnSpc>
              <a:spcBef>
                <a:spcPts val="40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specifying datafile(s)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dirty="0">
                <a:latin typeface="Courier New"/>
                <a:cs typeface="Courier New"/>
              </a:rPr>
              <a:t>restore </a:t>
            </a:r>
            <a:r>
              <a:rPr sz="1100" spc="10" dirty="0">
                <a:latin typeface="Courier New"/>
                <a:cs typeface="Courier New"/>
              </a:rPr>
              <a:t>from  backup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set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300"/>
              </a:lnSpc>
              <a:spcBef>
                <a:spcPts val="23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spc="-10" dirty="0">
                <a:latin typeface="Courier New"/>
                <a:cs typeface="Courier New"/>
              </a:rPr>
              <a:t>restoring </a:t>
            </a:r>
            <a:r>
              <a:rPr sz="1100" dirty="0">
                <a:latin typeface="Courier New"/>
                <a:cs typeface="Courier New"/>
              </a:rPr>
              <a:t>datafile </a:t>
            </a:r>
            <a:r>
              <a:rPr sz="1100" spc="-5" dirty="0">
                <a:latin typeface="Courier New"/>
                <a:cs typeface="Courier New"/>
              </a:rPr>
              <a:t>00001</a:t>
            </a:r>
            <a:r>
              <a:rPr sz="1100" spc="-10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/u02/app/oracle/oradata/ORCL/system01.dbf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300"/>
              </a:lnSpc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reading </a:t>
            </a:r>
            <a:r>
              <a:rPr sz="1100" spc="10" dirty="0">
                <a:latin typeface="Courier New"/>
                <a:cs typeface="Courier New"/>
              </a:rPr>
              <a:t>from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2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piece</a:t>
            </a:r>
            <a:endParaRPr sz="1100">
              <a:latin typeface="Courier New"/>
              <a:cs typeface="Courier New"/>
            </a:endParaRPr>
          </a:p>
          <a:p>
            <a:pPr marL="565757" marR="5080">
              <a:lnSpc>
                <a:spcPts val="1200"/>
              </a:lnSpc>
              <a:spcBef>
                <a:spcPts val="120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/u03/app/oracle/fast_recovery_area/ORCL/backupset/2018_04_09/o1_  mf_nnndf_TAG20180409T160501_fdqkvh9t_.bkp</a:t>
            </a:r>
            <a:endParaRPr sz="1100">
              <a:latin typeface="Courier New"/>
              <a:cs typeface="Courier New"/>
            </a:endParaRPr>
          </a:p>
          <a:p>
            <a:pPr marL="565757" marR="5080">
              <a:lnSpc>
                <a:spcPts val="1280"/>
              </a:lnSpc>
              <a:spcBef>
                <a:spcPts val="31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piece  handle=/u03/app/oracle/fast_recovery_area/ORCL/backupset/2018_04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140"/>
              </a:lnSpc>
            </a:pPr>
            <a:r>
              <a:rPr sz="1100" spc="-5" dirty="0">
                <a:latin typeface="Courier New"/>
                <a:cs typeface="Courier New"/>
              </a:rPr>
              <a:t>_09/o1_mf_nnndf_TAG20180409T160501_fdqkvh9t_.bkp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295"/>
              </a:lnSpc>
            </a:pPr>
            <a:r>
              <a:rPr sz="1100" dirty="0">
                <a:latin typeface="Courier New"/>
                <a:cs typeface="Courier New"/>
              </a:rPr>
              <a:t>tag=TAG20180409T160501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restored </a:t>
            </a:r>
            <a:r>
              <a:rPr sz="1100" spc="-5" dirty="0">
                <a:latin typeface="Courier New"/>
                <a:cs typeface="Courier New"/>
              </a:rPr>
              <a:t>backup piece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565757" marR="347963">
              <a:lnSpc>
                <a:spcPts val="1580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restore complete, elapsed </a:t>
            </a:r>
            <a:r>
              <a:rPr sz="1100" spc="-5" dirty="0">
                <a:latin typeface="Courier New"/>
                <a:cs typeface="Courier New"/>
              </a:rPr>
              <a:t>time: </a:t>
            </a:r>
            <a:r>
              <a:rPr sz="1100" spc="-10" dirty="0">
                <a:latin typeface="Courier New"/>
                <a:cs typeface="Courier New"/>
              </a:rPr>
              <a:t>00:00:15  </a:t>
            </a:r>
            <a:r>
              <a:rPr sz="1100" dirty="0">
                <a:latin typeface="Courier New"/>
                <a:cs typeface="Courier New"/>
              </a:rPr>
              <a:t>Finished restore </a:t>
            </a:r>
            <a:r>
              <a:rPr sz="1100" spc="-25" dirty="0">
                <a:latin typeface="Courier New"/>
                <a:cs typeface="Courier New"/>
              </a:rPr>
              <a:t>at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10-APR-18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50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  <a:p>
            <a:pPr marL="288911" indent="-276846">
              <a:spcBef>
                <a:spcPts val="409"/>
              </a:spcBef>
              <a:buAutoNum type="arabicPeriod" startAt="11"/>
              <a:tabLst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Recover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missing </a:t>
            </a:r>
            <a:r>
              <a:rPr sz="1100" spc="-10" dirty="0">
                <a:latin typeface="Arial"/>
                <a:cs typeface="Arial"/>
              </a:rPr>
              <a:t>data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6937" y="8776017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5" dirty="0">
                <a:latin typeface="Courier New"/>
                <a:cs typeface="Courier New"/>
              </a:rPr>
              <a:t>RECOVER </a:t>
            </a:r>
            <a:r>
              <a:rPr sz="1100" b="1" dirty="0">
                <a:latin typeface="Courier New"/>
                <a:cs typeface="Courier New"/>
              </a:rPr>
              <a:t>DATAFILE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392174" y="734059"/>
            <a:ext cx="5550535" cy="4309745"/>
            <a:chOff x="1392174" y="734059"/>
            <a:chExt cx="5550535" cy="4309745"/>
          </a:xfrm>
        </p:grpSpPr>
        <p:sp>
          <p:nvSpPr>
            <p:cNvPr id="7" name="object 7"/>
            <p:cNvSpPr/>
            <p:nvPr/>
          </p:nvSpPr>
          <p:spPr>
            <a:xfrm>
              <a:off x="1401699" y="734059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7946" y="734059"/>
              <a:ext cx="0" cy="4090035"/>
            </a:xfrm>
            <a:custGeom>
              <a:avLst/>
              <a:gdLst/>
              <a:ahLst/>
              <a:cxnLst/>
              <a:rect l="l" t="t" r="r" b="b"/>
              <a:pathLst>
                <a:path h="4090035">
                  <a:moveTo>
                    <a:pt x="0" y="0"/>
                  </a:moveTo>
                  <a:lnTo>
                    <a:pt x="0" y="409003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2174" y="734059"/>
              <a:ext cx="5550535" cy="4309745"/>
            </a:xfrm>
            <a:custGeom>
              <a:avLst/>
              <a:gdLst/>
              <a:ahLst/>
              <a:cxnLst/>
              <a:rect l="l" t="t" r="r" b="b"/>
              <a:pathLst>
                <a:path w="5550534" h="4309745">
                  <a:moveTo>
                    <a:pt x="5550535" y="4089971"/>
                  </a:moveTo>
                  <a:lnTo>
                    <a:pt x="5541010" y="4089971"/>
                  </a:lnTo>
                  <a:lnTo>
                    <a:pt x="5541010" y="4299839"/>
                  </a:lnTo>
                  <a:lnTo>
                    <a:pt x="9525" y="4299839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4309364"/>
                  </a:lnTo>
                  <a:lnTo>
                    <a:pt x="9525" y="4309364"/>
                  </a:lnTo>
                  <a:lnTo>
                    <a:pt x="5541010" y="4309364"/>
                  </a:lnTo>
                  <a:lnTo>
                    <a:pt x="5550535" y="4309364"/>
                  </a:lnTo>
                  <a:lnTo>
                    <a:pt x="5550535" y="4089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2969" y="702691"/>
            <a:ext cx="5965825" cy="4626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757" marR="2960222">
              <a:lnSpc>
                <a:spcPct val="113599"/>
              </a:lnSpc>
              <a:spcBef>
                <a:spcPts val="95"/>
              </a:spcBef>
            </a:pPr>
            <a:r>
              <a:rPr sz="1100" dirty="0">
                <a:latin typeface="Courier New"/>
                <a:cs typeface="Courier New"/>
              </a:rPr>
              <a:t>Starting recover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5" dirty="0">
                <a:latin typeface="Courier New"/>
                <a:cs typeface="Courier New"/>
              </a:rPr>
              <a:t>10-APR-18  </a:t>
            </a: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15" dirty="0">
                <a:latin typeface="Courier New"/>
                <a:cs typeface="Courier New"/>
              </a:rPr>
              <a:t>channel</a:t>
            </a:r>
            <a:r>
              <a:rPr sz="1100" spc="-5" dirty="0">
                <a:latin typeface="Courier New"/>
                <a:cs typeface="Courier New"/>
              </a:rPr>
              <a:t> ORA_DISK_1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565757"/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media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recovery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700">
              <a:latin typeface="Courier New"/>
              <a:cs typeface="Courier New"/>
            </a:endParaRPr>
          </a:p>
          <a:p>
            <a:pPr marL="565757" marR="10795">
              <a:lnSpc>
                <a:spcPts val="1200"/>
              </a:lnSpc>
            </a:pPr>
            <a:r>
              <a:rPr sz="1100" dirty="0">
                <a:latin typeface="Courier New"/>
                <a:cs typeface="Courier New"/>
              </a:rPr>
              <a:t>archived </a:t>
            </a:r>
            <a:r>
              <a:rPr sz="1100" spc="10" dirty="0">
                <a:latin typeface="Courier New"/>
                <a:cs typeface="Courier New"/>
              </a:rPr>
              <a:t>log for </a:t>
            </a:r>
            <a:r>
              <a:rPr sz="1100" spc="-5" dirty="0">
                <a:latin typeface="Courier New"/>
                <a:cs typeface="Courier New"/>
              </a:rPr>
              <a:t>thread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10" dirty="0">
                <a:latin typeface="Courier New"/>
                <a:cs typeface="Courier New"/>
              </a:rPr>
              <a:t>with sequence </a:t>
            </a:r>
            <a:r>
              <a:rPr sz="1100" spc="10" dirty="0">
                <a:latin typeface="Courier New"/>
                <a:cs typeface="Courier New"/>
              </a:rPr>
              <a:t>14 is </a:t>
            </a:r>
            <a:r>
              <a:rPr sz="1100" dirty="0">
                <a:latin typeface="Courier New"/>
                <a:cs typeface="Courier New"/>
              </a:rPr>
              <a:t>already </a:t>
            </a:r>
            <a:r>
              <a:rPr sz="1100" spc="10" dirty="0">
                <a:latin typeface="Courier New"/>
                <a:cs typeface="Courier New"/>
              </a:rPr>
              <a:t>on </a:t>
            </a:r>
            <a:r>
              <a:rPr sz="1100" spc="-10" dirty="0">
                <a:latin typeface="Courier New"/>
                <a:cs typeface="Courier New"/>
              </a:rPr>
              <a:t>disk </a:t>
            </a:r>
            <a:r>
              <a:rPr sz="1100" spc="10" dirty="0">
                <a:latin typeface="Courier New"/>
                <a:cs typeface="Courier New"/>
              </a:rPr>
              <a:t>as  file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200"/>
              </a:lnSpc>
            </a:pPr>
            <a:r>
              <a:rPr sz="1100" spc="-5" dirty="0">
                <a:latin typeface="Courier New"/>
                <a:cs typeface="Courier New"/>
              </a:rPr>
              <a:t>/u03/app/oracle/fast_recovery_area/ORCL/archivelog/2018_04_10/o1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_mf_1_14_fdskgq34_.arc</a:t>
            </a:r>
            <a:endParaRPr sz="1100">
              <a:latin typeface="Courier New"/>
              <a:cs typeface="Courier New"/>
            </a:endParaRPr>
          </a:p>
          <a:p>
            <a:pPr marL="565757" marR="5080">
              <a:lnSpc>
                <a:spcPts val="1280"/>
              </a:lnSpc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archived </a:t>
            </a:r>
            <a:r>
              <a:rPr sz="1100" spc="10" dirty="0">
                <a:latin typeface="Courier New"/>
                <a:cs typeface="Courier New"/>
              </a:rPr>
              <a:t>log for </a:t>
            </a:r>
            <a:r>
              <a:rPr sz="1100" spc="-5" dirty="0">
                <a:latin typeface="Courier New"/>
                <a:cs typeface="Courier New"/>
              </a:rPr>
              <a:t>thread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10" dirty="0">
                <a:latin typeface="Courier New"/>
                <a:cs typeface="Courier New"/>
              </a:rPr>
              <a:t>with sequence </a:t>
            </a:r>
            <a:r>
              <a:rPr sz="1100" spc="10" dirty="0">
                <a:latin typeface="Courier New"/>
                <a:cs typeface="Courier New"/>
              </a:rPr>
              <a:t>15 is </a:t>
            </a:r>
            <a:r>
              <a:rPr sz="1100" dirty="0">
                <a:latin typeface="Courier New"/>
                <a:cs typeface="Courier New"/>
              </a:rPr>
              <a:t>already </a:t>
            </a:r>
            <a:r>
              <a:rPr sz="1100" spc="10" dirty="0">
                <a:latin typeface="Courier New"/>
                <a:cs typeface="Courier New"/>
              </a:rPr>
              <a:t>on </a:t>
            </a:r>
            <a:r>
              <a:rPr sz="1100" spc="-10" dirty="0">
                <a:latin typeface="Courier New"/>
                <a:cs typeface="Courier New"/>
              </a:rPr>
              <a:t>disk </a:t>
            </a:r>
            <a:r>
              <a:rPr sz="1100" spc="10" dirty="0">
                <a:latin typeface="Courier New"/>
                <a:cs typeface="Courier New"/>
              </a:rPr>
              <a:t>as  file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140"/>
              </a:lnSpc>
            </a:pPr>
            <a:r>
              <a:rPr sz="1100" spc="-5" dirty="0">
                <a:latin typeface="Courier New"/>
                <a:cs typeface="Courier New"/>
              </a:rPr>
              <a:t>/u03/app/oracle/fast_recovery_area/ORCL/archivelog/2018_04_10/o1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_mf_1_15_fdsmhyob_.arc</a:t>
            </a:r>
            <a:endParaRPr sz="1100">
              <a:latin typeface="Courier New"/>
              <a:cs typeface="Courier New"/>
            </a:endParaRPr>
          </a:p>
          <a:p>
            <a:pPr marL="565757" marR="10795">
              <a:lnSpc>
                <a:spcPts val="1280"/>
              </a:lnSpc>
              <a:spcBef>
                <a:spcPts val="259"/>
              </a:spcBef>
            </a:pPr>
            <a:r>
              <a:rPr sz="1100" dirty="0">
                <a:latin typeface="Courier New"/>
                <a:cs typeface="Courier New"/>
              </a:rPr>
              <a:t>archived </a:t>
            </a:r>
            <a:r>
              <a:rPr sz="1100" spc="10" dirty="0">
                <a:latin typeface="Courier New"/>
                <a:cs typeface="Courier New"/>
              </a:rPr>
              <a:t>log for </a:t>
            </a:r>
            <a:r>
              <a:rPr sz="1100" spc="-5" dirty="0">
                <a:latin typeface="Courier New"/>
                <a:cs typeface="Courier New"/>
              </a:rPr>
              <a:t>thread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10" dirty="0">
                <a:latin typeface="Courier New"/>
                <a:cs typeface="Courier New"/>
              </a:rPr>
              <a:t>with sequence </a:t>
            </a:r>
            <a:r>
              <a:rPr sz="1100" spc="10" dirty="0">
                <a:latin typeface="Courier New"/>
                <a:cs typeface="Courier New"/>
              </a:rPr>
              <a:t>16 is </a:t>
            </a:r>
            <a:r>
              <a:rPr sz="1100" dirty="0">
                <a:latin typeface="Courier New"/>
                <a:cs typeface="Courier New"/>
              </a:rPr>
              <a:t>already </a:t>
            </a:r>
            <a:r>
              <a:rPr sz="1100" spc="10" dirty="0">
                <a:latin typeface="Courier New"/>
                <a:cs typeface="Courier New"/>
              </a:rPr>
              <a:t>on </a:t>
            </a:r>
            <a:r>
              <a:rPr sz="1100" spc="-10" dirty="0">
                <a:latin typeface="Courier New"/>
                <a:cs typeface="Courier New"/>
              </a:rPr>
              <a:t>disk </a:t>
            </a:r>
            <a:r>
              <a:rPr sz="1100" spc="10" dirty="0">
                <a:latin typeface="Courier New"/>
                <a:cs typeface="Courier New"/>
              </a:rPr>
              <a:t>as  file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180"/>
              </a:lnSpc>
            </a:pPr>
            <a:r>
              <a:rPr sz="1100" spc="-5" dirty="0">
                <a:latin typeface="Courier New"/>
                <a:cs typeface="Courier New"/>
              </a:rPr>
              <a:t>/u03/app/oracle/fast_recovery_area/ORCL/archivelog/2018_04_10/o1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260"/>
              </a:lnSpc>
            </a:pPr>
            <a:r>
              <a:rPr sz="1100" dirty="0">
                <a:latin typeface="Courier New"/>
                <a:cs typeface="Courier New"/>
              </a:rPr>
              <a:t>_mf_1_16_fdsmhyqz_.arc</a:t>
            </a:r>
            <a:endParaRPr sz="1100">
              <a:latin typeface="Courier New"/>
              <a:cs typeface="Courier New"/>
            </a:endParaRPr>
          </a:p>
          <a:p>
            <a:pPr marL="565757" marR="10795">
              <a:lnSpc>
                <a:spcPct val="93900"/>
              </a:lnSpc>
              <a:spcBef>
                <a:spcPts val="335"/>
              </a:spcBef>
            </a:pPr>
            <a:r>
              <a:rPr sz="1100" dirty="0">
                <a:latin typeface="Courier New"/>
                <a:cs typeface="Courier New"/>
              </a:rPr>
              <a:t>archived </a:t>
            </a:r>
            <a:r>
              <a:rPr sz="1100" spc="10" dirty="0">
                <a:latin typeface="Courier New"/>
                <a:cs typeface="Courier New"/>
              </a:rPr>
              <a:t>log file  </a:t>
            </a:r>
            <a:r>
              <a:rPr sz="1100" spc="-5" dirty="0">
                <a:latin typeface="Courier New"/>
                <a:cs typeface="Courier New"/>
              </a:rPr>
              <a:t>name=/u03/app/oracle/fast_recovery_area/ORCL/archivelog/2018_04_  10/o1_mf_1_14_fdskgq34_.arc </a:t>
            </a:r>
            <a:r>
              <a:rPr sz="1100" dirty="0">
                <a:latin typeface="Courier New"/>
                <a:cs typeface="Courier New"/>
              </a:rPr>
              <a:t>thread=1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sequence=14</a:t>
            </a:r>
            <a:endParaRPr sz="1100">
              <a:latin typeface="Courier New"/>
              <a:cs typeface="Courier New"/>
            </a:endParaRPr>
          </a:p>
          <a:p>
            <a:pPr marL="565757" marR="1439473">
              <a:lnSpc>
                <a:spcPct val="113799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media </a:t>
            </a:r>
            <a:r>
              <a:rPr sz="1100" spc="-10" dirty="0">
                <a:latin typeface="Courier New"/>
                <a:cs typeface="Courier New"/>
              </a:rPr>
              <a:t>recovery complete, </a:t>
            </a:r>
            <a:r>
              <a:rPr sz="1100" dirty="0">
                <a:latin typeface="Courier New"/>
                <a:cs typeface="Courier New"/>
              </a:rPr>
              <a:t>elapsed </a:t>
            </a:r>
            <a:r>
              <a:rPr sz="1100" spc="10" dirty="0">
                <a:latin typeface="Courier New"/>
                <a:cs typeface="Courier New"/>
              </a:rPr>
              <a:t>time: </a:t>
            </a:r>
            <a:r>
              <a:rPr sz="1100" dirty="0">
                <a:latin typeface="Courier New"/>
                <a:cs typeface="Courier New"/>
              </a:rPr>
              <a:t>00:00:01  Finished recover </a:t>
            </a:r>
            <a:r>
              <a:rPr sz="1100" spc="-25" dirty="0">
                <a:latin typeface="Courier New"/>
                <a:cs typeface="Courier New"/>
              </a:rPr>
              <a:t>at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10-APR-18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565757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</a:pPr>
            <a:r>
              <a:rPr sz="1100" spc="-10" dirty="0">
                <a:latin typeface="Arial"/>
                <a:cs typeface="Arial"/>
              </a:rPr>
              <a:t>12. </a:t>
            </a: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root.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937" y="5305743"/>
            <a:ext cx="5541010" cy="102592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DATABASE</a:t>
            </a:r>
            <a:r>
              <a:rPr sz="1100" b="1" spc="-4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OPEN;</a:t>
            </a:r>
            <a:endParaRPr sz="1100">
              <a:latin typeface="Courier New"/>
              <a:cs typeface="Courier New"/>
            </a:endParaRPr>
          </a:p>
          <a:p>
            <a:pPr marL="71752" marR="3861242">
              <a:lnSpc>
                <a:spcPts val="3150"/>
              </a:lnSpc>
              <a:spcBef>
                <a:spcPts val="409"/>
              </a:spcBef>
            </a:pPr>
            <a:r>
              <a:rPr sz="1100" dirty="0">
                <a:latin typeface="Courier New"/>
                <a:cs typeface="Courier New"/>
              </a:rPr>
              <a:t>Statement </a:t>
            </a:r>
            <a:r>
              <a:rPr sz="1100" spc="-10" dirty="0">
                <a:latin typeface="Courier New"/>
                <a:cs typeface="Courier New"/>
              </a:rPr>
              <a:t>processed  </a:t>
            </a: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6308473"/>
            <a:ext cx="12744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13. </a:t>
            </a: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-15" dirty="0">
                <a:latin typeface="Arial"/>
                <a:cs typeface="Arial"/>
              </a:rPr>
              <a:t>all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PDBs.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937" y="6564059"/>
            <a:ext cx="5541010" cy="9630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PLUGGABLE </a:t>
            </a:r>
            <a:r>
              <a:rPr sz="1100" b="1" spc="-10" dirty="0">
                <a:latin typeface="Courier New"/>
                <a:cs typeface="Courier New"/>
              </a:rPr>
              <a:t>DATABASE </a:t>
            </a:r>
            <a:r>
              <a:rPr sz="1100" b="1" spc="-15" dirty="0">
                <a:latin typeface="Courier New"/>
                <a:cs typeface="Courier New"/>
              </a:rPr>
              <a:t>ALL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OPEN;</a:t>
            </a:r>
            <a:endParaRPr sz="1100">
              <a:latin typeface="Courier New"/>
              <a:cs typeface="Courier New"/>
            </a:endParaRPr>
          </a:p>
          <a:p>
            <a:pPr marL="71752" marR="3861242">
              <a:lnSpc>
                <a:spcPct val="238800"/>
              </a:lnSpc>
            </a:pPr>
            <a:r>
              <a:rPr sz="1100" dirty="0">
                <a:latin typeface="Courier New"/>
                <a:cs typeface="Courier New"/>
              </a:rPr>
              <a:t>Statement </a:t>
            </a:r>
            <a:r>
              <a:rPr sz="1100" spc="-10" dirty="0">
                <a:latin typeface="Courier New"/>
                <a:cs typeface="Courier New"/>
              </a:rPr>
              <a:t>processed  </a:t>
            </a: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70" y="7557517"/>
            <a:ext cx="10083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14. Exit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RMAN.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937" y="7822630"/>
            <a:ext cx="5541010" cy="76456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L="71752" marR="3270722">
              <a:lnSpc>
                <a:spcPct val="119400"/>
              </a:lnSpc>
            </a:pPr>
            <a:r>
              <a:rPr sz="1100" dirty="0">
                <a:latin typeface="Courier New"/>
                <a:cs typeface="Courier New"/>
              </a:rPr>
              <a:t>Recovery Manager </a:t>
            </a:r>
            <a:r>
              <a:rPr sz="1100" spc="-10" dirty="0">
                <a:latin typeface="Courier New"/>
                <a:cs typeface="Courier New"/>
              </a:rPr>
              <a:t>complete.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70" y="8605838"/>
            <a:ext cx="5939155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95"/>
              </a:spcBef>
            </a:pPr>
            <a:r>
              <a:rPr sz="1100" spc="-10" dirty="0">
                <a:latin typeface="Arial"/>
                <a:cs typeface="Arial"/>
              </a:rPr>
              <a:t>15.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root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Refer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Course</a:t>
            </a:r>
            <a:r>
              <a:rPr sz="1100" i="1" spc="-105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Practice  </a:t>
            </a:r>
            <a:r>
              <a:rPr sz="1100" i="1" dirty="0">
                <a:latin typeface="Arial"/>
                <a:cs typeface="Arial"/>
              </a:rPr>
              <a:t>Environment: Security </a:t>
            </a:r>
            <a:r>
              <a:rPr sz="1100" i="1" spc="-10" dirty="0">
                <a:latin typeface="Arial"/>
                <a:cs typeface="Arial"/>
              </a:rPr>
              <a:t>Credentials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password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70" y="1868976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-5" dirty="0">
                <a:latin typeface="Courier New"/>
                <a:cs typeface="Courier New"/>
              </a:rPr>
              <a:t>SYSTEM/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endParaRPr sz="1100" dirty="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2999130"/>
            <a:ext cx="446849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16. </a:t>
            </a:r>
            <a:r>
              <a:rPr sz="1100" spc="5" dirty="0">
                <a:latin typeface="Arial"/>
                <a:cs typeface="Arial"/>
              </a:rPr>
              <a:t>Try </a:t>
            </a:r>
            <a:r>
              <a:rPr sz="1100" spc="-5" dirty="0">
                <a:latin typeface="Arial"/>
                <a:cs typeface="Arial"/>
              </a:rPr>
              <a:t>creating the </a:t>
            </a:r>
            <a:r>
              <a:rPr sz="1100" spc="10" dirty="0">
                <a:latin typeface="Courier New"/>
                <a:cs typeface="Courier New"/>
              </a:rPr>
              <a:t>c##test</a:t>
            </a:r>
            <a:r>
              <a:rPr sz="1100" spc="-37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-15" dirty="0">
                <a:latin typeface="Arial"/>
                <a:cs typeface="Arial"/>
              </a:rPr>
              <a:t>again.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10" dirty="0">
                <a:latin typeface="Arial"/>
                <a:cs typeface="Arial"/>
              </a:rPr>
              <a:t>time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-5" dirty="0">
                <a:latin typeface="Arial"/>
                <a:cs typeface="Arial"/>
              </a:rPr>
              <a:t>is created.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70" y="659057"/>
            <a:ext cx="5541010" cy="102592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CREATE </a:t>
            </a:r>
            <a:r>
              <a:rPr sz="1100" b="1" spc="10" dirty="0">
                <a:latin typeface="Courier New"/>
                <a:cs typeface="Courier New"/>
              </a:rPr>
              <a:t>USER </a:t>
            </a:r>
            <a:r>
              <a:rPr sz="1100" b="1" spc="-15" dirty="0">
                <a:latin typeface="Courier New"/>
                <a:cs typeface="Courier New"/>
              </a:rPr>
              <a:t>c##test </a:t>
            </a:r>
            <a:r>
              <a:rPr sz="1100" b="1" spc="-5" dirty="0">
                <a:latin typeface="Courier New"/>
                <a:cs typeface="Courier New"/>
              </a:rPr>
              <a:t>IDENTIFIED </a:t>
            </a:r>
            <a:r>
              <a:rPr sz="1100" b="1" spc="10" dirty="0">
                <a:latin typeface="Courier New"/>
                <a:cs typeface="Courier New"/>
              </a:rPr>
              <a:t>BY</a:t>
            </a:r>
            <a:r>
              <a:rPr sz="1100" b="1" spc="-9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DBAdmin_1;</a:t>
            </a:r>
            <a:endParaRPr sz="1100" dirty="0">
              <a:latin typeface="Courier New"/>
              <a:cs typeface="Courier New"/>
            </a:endParaRPr>
          </a:p>
          <a:p>
            <a:pPr marL="71752" marR="4366041">
              <a:lnSpc>
                <a:spcPts val="3150"/>
              </a:lnSpc>
              <a:spcBef>
                <a:spcPts val="409"/>
              </a:spcBef>
            </a:pPr>
            <a:r>
              <a:rPr sz="1100" spc="10" dirty="0">
                <a:latin typeface="Courier New"/>
                <a:cs typeface="Courier New"/>
              </a:rPr>
              <a:t>User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created.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3886200"/>
            <a:ext cx="5960110" cy="99937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17. </a:t>
            </a:r>
            <a:r>
              <a:rPr sz="1100" spc="-5" dirty="0">
                <a:latin typeface="Arial"/>
                <a:cs typeface="Arial"/>
              </a:rPr>
              <a:t>Keep </a:t>
            </a:r>
            <a:r>
              <a:rPr sz="1100" spc="5" dirty="0">
                <a:latin typeface="Arial"/>
                <a:cs typeface="Arial"/>
              </a:rPr>
              <a:t>Window </a:t>
            </a:r>
            <a:r>
              <a:rPr sz="1100" spc="10" dirty="0">
                <a:latin typeface="Arial"/>
                <a:cs typeface="Arial"/>
              </a:rPr>
              <a:t>1 </a:t>
            </a:r>
            <a:r>
              <a:rPr sz="1100" spc="-10" dirty="0">
                <a:latin typeface="Arial"/>
                <a:cs typeface="Arial"/>
              </a:rPr>
              <a:t>open 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next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section.</a:t>
            </a:r>
          </a:p>
          <a:p>
            <a:pPr>
              <a:spcBef>
                <a:spcPts val="20"/>
              </a:spcBef>
            </a:pPr>
            <a:endParaRPr sz="105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100" b="1" spc="5" dirty="0">
                <a:latin typeface="Arial"/>
                <a:cs typeface="Arial"/>
              </a:rPr>
              <a:t>Use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the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Data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</a:rPr>
              <a:t>Recovery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Advisor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to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</a:rPr>
              <a:t>Recover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the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Database</a:t>
            </a:r>
            <a:endParaRPr sz="1100" dirty="0">
              <a:latin typeface="Arial"/>
              <a:cs typeface="Arial"/>
            </a:endParaRPr>
          </a:p>
          <a:p>
            <a:pPr marL="288911" marR="5080" indent="-276846">
              <a:lnSpc>
                <a:spcPct val="119500"/>
              </a:lnSpc>
              <a:spcBef>
                <a:spcPts val="60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b="1" spc="-10" dirty="0">
                <a:latin typeface="Arial"/>
                <a:cs typeface="Arial"/>
              </a:rPr>
              <a:t>Window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2: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Open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terminal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window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execute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RMAN_crash.sh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script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create 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failure. This </a:t>
            </a:r>
            <a:r>
              <a:rPr sz="1100" spc="-5" dirty="0">
                <a:latin typeface="Arial"/>
                <a:cs typeface="Arial"/>
              </a:rPr>
              <a:t>window will be referred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Arial"/>
                <a:cs typeface="Arial"/>
              </a:rPr>
              <a:t>Window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2.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93166"/>
            <a:ext cx="5923915" cy="1010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473685">
              <a:lnSpc>
                <a:spcPct val="108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Answer: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Remember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DBWR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background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process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necessarily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write  </a:t>
            </a:r>
            <a:r>
              <a:rPr sz="1100" spc="-5" dirty="0">
                <a:latin typeface="Arial"/>
                <a:cs typeface="Arial"/>
              </a:rPr>
              <a:t>immediately </a:t>
            </a:r>
            <a:r>
              <a:rPr sz="1100" spc="-10" dirty="0">
                <a:latin typeface="Arial"/>
                <a:cs typeface="Arial"/>
              </a:rPr>
              <a:t>into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files.</a:t>
            </a:r>
            <a:endParaRPr sz="1100">
              <a:latin typeface="Arial"/>
              <a:cs typeface="Arial"/>
            </a:endParaRPr>
          </a:p>
          <a:p>
            <a:pPr marL="288911" marR="5080" indent="-276846">
              <a:lnSpc>
                <a:spcPct val="116599"/>
              </a:lnSpc>
              <a:spcBef>
                <a:spcPts val="26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1: </a:t>
            </a:r>
            <a:r>
              <a:rPr sz="1100" spc="-10" dirty="0">
                <a:latin typeface="Arial"/>
                <a:cs typeface="Arial"/>
              </a:rPr>
              <a:t>Attempt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resize </a:t>
            </a:r>
            <a:r>
              <a:rPr sz="1100" spc="-15" dirty="0">
                <a:latin typeface="Arial"/>
                <a:cs typeface="Arial"/>
              </a:rPr>
              <a:t>datafile </a:t>
            </a:r>
            <a:r>
              <a:rPr sz="1100" dirty="0">
                <a:latin typeface="Arial"/>
                <a:cs typeface="Arial"/>
              </a:rPr>
              <a:t>1.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5" dirty="0">
                <a:latin typeface="Arial"/>
                <a:cs typeface="Arial"/>
              </a:rPr>
              <a:t>completes, </a:t>
            </a:r>
            <a:r>
              <a:rPr sz="1100" spc="-5" dirty="0">
                <a:latin typeface="Arial"/>
                <a:cs typeface="Arial"/>
              </a:rPr>
              <a:t>execute the </a:t>
            </a:r>
            <a:r>
              <a:rPr sz="1100" spc="10" dirty="0">
                <a:latin typeface="Courier New"/>
                <a:cs typeface="Courier New"/>
              </a:rPr>
              <a:t>ALTER SYSTEM  SWITCH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LOGFILE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should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receive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error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message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missing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data  </a:t>
            </a:r>
            <a:r>
              <a:rPr sz="1100" spc="-15" dirty="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937" y="1758886"/>
            <a:ext cx="5541010" cy="239809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DATABASE </a:t>
            </a:r>
            <a:r>
              <a:rPr sz="1100" b="1" dirty="0">
                <a:latin typeface="Courier New"/>
                <a:cs typeface="Courier New"/>
              </a:rPr>
              <a:t>DATAFILE </a:t>
            </a:r>
            <a:r>
              <a:rPr sz="1100" b="1" spc="15" dirty="0">
                <a:latin typeface="Courier New"/>
                <a:cs typeface="Courier New"/>
              </a:rPr>
              <a:t>1 </a:t>
            </a:r>
            <a:r>
              <a:rPr sz="1100" b="1" spc="-5" dirty="0">
                <a:latin typeface="Courier New"/>
                <a:cs typeface="Courier New"/>
              </a:rPr>
              <a:t>RESIZE</a:t>
            </a:r>
            <a:r>
              <a:rPr sz="1100" b="1" spc="-10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1G;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ALTER </a:t>
            </a:r>
            <a:r>
              <a:rPr sz="1100" spc="-10" dirty="0">
                <a:latin typeface="Courier New"/>
                <a:cs typeface="Courier New"/>
              </a:rPr>
              <a:t>DATABASE </a:t>
            </a:r>
            <a:r>
              <a:rPr sz="1100" dirty="0">
                <a:latin typeface="Courier New"/>
                <a:cs typeface="Courier New"/>
              </a:rPr>
              <a:t>DATAFILE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5" dirty="0">
                <a:latin typeface="Courier New"/>
                <a:cs typeface="Courier New"/>
              </a:rPr>
              <a:t>RESIZE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1G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*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ERROR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5" dirty="0">
                <a:latin typeface="Courier New"/>
                <a:cs typeface="Courier New"/>
              </a:rPr>
              <a:t>line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1:</a:t>
            </a:r>
            <a:endParaRPr sz="1100" dirty="0">
              <a:latin typeface="Courier New"/>
              <a:cs typeface="Courier New"/>
            </a:endParaRPr>
          </a:p>
          <a:p>
            <a:pPr marL="71752" marR="1842043">
              <a:lnSpc>
                <a:spcPts val="1580"/>
              </a:lnSpc>
              <a:spcBef>
                <a:spcPts val="20"/>
              </a:spcBef>
            </a:pPr>
            <a:r>
              <a:rPr sz="1100" dirty="0">
                <a:latin typeface="Courier New"/>
                <a:cs typeface="Courier New"/>
              </a:rPr>
              <a:t>ORA-01565: </a:t>
            </a:r>
            <a:r>
              <a:rPr sz="1100" spc="-5" dirty="0">
                <a:latin typeface="Courier New"/>
                <a:cs typeface="Courier New"/>
              </a:rPr>
              <a:t>error </a:t>
            </a:r>
            <a:r>
              <a:rPr sz="1100" spc="-25" dirty="0">
                <a:latin typeface="Courier New"/>
                <a:cs typeface="Courier New"/>
              </a:rPr>
              <a:t>in </a:t>
            </a:r>
            <a:r>
              <a:rPr sz="1100" spc="-5" dirty="0">
                <a:latin typeface="Courier New"/>
                <a:cs typeface="Courier New"/>
              </a:rPr>
              <a:t>identifying </a:t>
            </a:r>
            <a:r>
              <a:rPr sz="1100" spc="-10" dirty="0">
                <a:latin typeface="Courier New"/>
                <a:cs typeface="Courier New"/>
              </a:rPr>
              <a:t>file  </a:t>
            </a:r>
            <a:r>
              <a:rPr sz="1100" spc="-5" dirty="0">
                <a:latin typeface="Courier New"/>
                <a:cs typeface="Courier New"/>
              </a:rPr>
              <a:t>'/u02/app/oracle/oradata/ORCL/system01.dbf'  </a:t>
            </a:r>
            <a:r>
              <a:rPr sz="1100" dirty="0">
                <a:latin typeface="Courier New"/>
                <a:cs typeface="Courier New"/>
              </a:rPr>
              <a:t>ORA-27037: </a:t>
            </a:r>
            <a:r>
              <a:rPr sz="1100" spc="-5" dirty="0">
                <a:latin typeface="Courier New"/>
                <a:cs typeface="Courier New"/>
              </a:rPr>
              <a:t>unable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obtain </a:t>
            </a:r>
            <a:r>
              <a:rPr sz="1100" spc="10" dirty="0">
                <a:latin typeface="Courier New"/>
                <a:cs typeface="Courier New"/>
              </a:rPr>
              <a:t>file</a:t>
            </a:r>
            <a:r>
              <a:rPr sz="1100" spc="-1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status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80"/>
              </a:spcBef>
            </a:pPr>
            <a:r>
              <a:rPr sz="1100" spc="5" dirty="0">
                <a:latin typeface="Courier New"/>
                <a:cs typeface="Courier New"/>
              </a:rPr>
              <a:t>Linux-x86_64 </a:t>
            </a:r>
            <a:r>
              <a:rPr sz="1100" spc="-5" dirty="0">
                <a:latin typeface="Courier New"/>
                <a:cs typeface="Courier New"/>
              </a:rPr>
              <a:t>Error: </a:t>
            </a:r>
            <a:r>
              <a:rPr sz="1100" spc="10" dirty="0">
                <a:latin typeface="Courier New"/>
                <a:cs typeface="Courier New"/>
              </a:rPr>
              <a:t>2: No </a:t>
            </a:r>
            <a:r>
              <a:rPr sz="1100" spc="-10" dirty="0">
                <a:latin typeface="Courier New"/>
                <a:cs typeface="Courier New"/>
              </a:rPr>
              <a:t>such file </a:t>
            </a:r>
            <a:r>
              <a:rPr sz="1100" spc="10" dirty="0">
                <a:latin typeface="Courier New"/>
                <a:cs typeface="Courier New"/>
              </a:rPr>
              <a:t>or</a:t>
            </a:r>
            <a:r>
              <a:rPr sz="1100" spc="-1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directory</a:t>
            </a: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Additional </a:t>
            </a:r>
            <a:r>
              <a:rPr sz="1100" spc="-5" dirty="0">
                <a:latin typeface="Courier New"/>
                <a:cs typeface="Courier New"/>
              </a:rPr>
              <a:t>information: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7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71752">
              <a:spcBef>
                <a:spcPts val="69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70" y="4125340"/>
            <a:ext cx="1971039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1: 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37" y="4390453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59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71" y="4992624"/>
            <a:ext cx="40227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1: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30" dirty="0">
                <a:latin typeface="Arial"/>
                <a:cs typeface="Arial"/>
              </a:rPr>
              <a:t>RMAN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target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database.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937" y="5258118"/>
            <a:ext cx="5541010" cy="9848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spc="10" dirty="0">
                <a:latin typeface="Courier New"/>
                <a:cs typeface="Courier New"/>
              </a:rPr>
              <a:t>rman </a:t>
            </a:r>
            <a:r>
              <a:rPr sz="1100" b="1" spc="-5" dirty="0">
                <a:latin typeface="Courier New"/>
                <a:cs typeface="Courier New"/>
              </a:rPr>
              <a:t>target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connected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10" dirty="0">
                <a:latin typeface="Courier New"/>
                <a:cs typeface="Courier New"/>
              </a:rPr>
              <a:t>(not</a:t>
            </a:r>
            <a:r>
              <a:rPr sz="1100" spc="-1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started)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71" y="6251323"/>
            <a:ext cx="37839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7.	</a:t>
            </a:r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1: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MOUNT</a:t>
            </a:r>
            <a:r>
              <a:rPr sz="1100" spc="-38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mode.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92176" y="6521195"/>
            <a:ext cx="5550535" cy="972819"/>
          </a:xfrm>
          <a:custGeom>
            <a:avLst/>
            <a:gdLst/>
            <a:ahLst/>
            <a:cxnLst/>
            <a:rect l="l" t="t" r="r" b="b"/>
            <a:pathLst>
              <a:path w="5550534" h="972820">
                <a:moveTo>
                  <a:pt x="9525" y="381317"/>
                </a:moveTo>
                <a:lnTo>
                  <a:pt x="0" y="381317"/>
                </a:lnTo>
                <a:lnTo>
                  <a:pt x="0" y="581596"/>
                </a:lnTo>
                <a:lnTo>
                  <a:pt x="0" y="772414"/>
                </a:lnTo>
                <a:lnTo>
                  <a:pt x="0" y="972439"/>
                </a:lnTo>
                <a:lnTo>
                  <a:pt x="9525" y="972439"/>
                </a:lnTo>
                <a:lnTo>
                  <a:pt x="9525" y="772414"/>
                </a:lnTo>
                <a:lnTo>
                  <a:pt x="9525" y="581660"/>
                </a:lnTo>
                <a:lnTo>
                  <a:pt x="9525" y="381317"/>
                </a:lnTo>
                <a:close/>
              </a:path>
              <a:path w="5550534" h="972820">
                <a:moveTo>
                  <a:pt x="5550535" y="381317"/>
                </a:moveTo>
                <a:lnTo>
                  <a:pt x="5541010" y="381317"/>
                </a:lnTo>
                <a:lnTo>
                  <a:pt x="5541010" y="581596"/>
                </a:lnTo>
                <a:lnTo>
                  <a:pt x="5541010" y="772414"/>
                </a:lnTo>
                <a:lnTo>
                  <a:pt x="5541010" y="972439"/>
                </a:lnTo>
                <a:lnTo>
                  <a:pt x="5550535" y="972439"/>
                </a:lnTo>
                <a:lnTo>
                  <a:pt x="5550535" y="772414"/>
                </a:lnTo>
                <a:lnTo>
                  <a:pt x="5550535" y="581660"/>
                </a:lnTo>
                <a:lnTo>
                  <a:pt x="5550535" y="381317"/>
                </a:lnTo>
                <a:close/>
              </a:path>
              <a:path w="5550534" h="972820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381254"/>
                </a:lnTo>
                <a:lnTo>
                  <a:pt x="9525" y="381254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381254"/>
                </a:lnTo>
                <a:lnTo>
                  <a:pt x="5550535" y="381254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68756" y="6499226"/>
            <a:ext cx="2032000" cy="12037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5" dirty="0">
                <a:latin typeface="Courier New"/>
                <a:cs typeface="Courier New"/>
              </a:rPr>
              <a:t>STARTUP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MOUNT;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R="81276">
              <a:lnSpc>
                <a:spcPct val="119300"/>
              </a:lnSpc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started 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mounted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10" dirty="0">
                <a:latin typeface="Courier New"/>
                <a:cs typeface="Courier New"/>
              </a:rPr>
              <a:t>Total </a:t>
            </a:r>
            <a:r>
              <a:rPr sz="1100" spc="-5" dirty="0">
                <a:latin typeface="Courier New"/>
                <a:cs typeface="Courier New"/>
              </a:rPr>
              <a:t>System Global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Area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1096" y="7490842"/>
            <a:ext cx="13557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dirty="0">
                <a:latin typeface="Courier New"/>
                <a:cs typeface="Courier New"/>
              </a:rPr>
              <a:t>2768239832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2176" y="7493700"/>
            <a:ext cx="5550535" cy="1372870"/>
          </a:xfrm>
          <a:custGeom>
            <a:avLst/>
            <a:gdLst/>
            <a:ahLst/>
            <a:cxnLst/>
            <a:rect l="l" t="t" r="r" b="b"/>
            <a:pathLst>
              <a:path w="5550534" h="1372870">
                <a:moveTo>
                  <a:pt x="9525" y="781685"/>
                </a:moveTo>
                <a:lnTo>
                  <a:pt x="0" y="781685"/>
                </a:lnTo>
                <a:lnTo>
                  <a:pt x="0" y="981964"/>
                </a:lnTo>
                <a:lnTo>
                  <a:pt x="0" y="1182306"/>
                </a:lnTo>
                <a:lnTo>
                  <a:pt x="0" y="1372806"/>
                </a:lnTo>
                <a:lnTo>
                  <a:pt x="9525" y="1372806"/>
                </a:lnTo>
                <a:lnTo>
                  <a:pt x="9525" y="1182306"/>
                </a:lnTo>
                <a:lnTo>
                  <a:pt x="9525" y="982027"/>
                </a:lnTo>
                <a:lnTo>
                  <a:pt x="9525" y="781685"/>
                </a:lnTo>
                <a:close/>
              </a:path>
              <a:path w="5550534" h="1372870">
                <a:moveTo>
                  <a:pt x="9525" y="0"/>
                </a:moveTo>
                <a:lnTo>
                  <a:pt x="0" y="0"/>
                </a:lnTo>
                <a:lnTo>
                  <a:pt x="0" y="190817"/>
                </a:lnTo>
                <a:lnTo>
                  <a:pt x="0" y="390779"/>
                </a:lnTo>
                <a:lnTo>
                  <a:pt x="0" y="591121"/>
                </a:lnTo>
                <a:lnTo>
                  <a:pt x="0" y="781621"/>
                </a:lnTo>
                <a:lnTo>
                  <a:pt x="9525" y="781621"/>
                </a:lnTo>
                <a:lnTo>
                  <a:pt x="9525" y="591121"/>
                </a:lnTo>
                <a:lnTo>
                  <a:pt x="9525" y="390842"/>
                </a:lnTo>
                <a:lnTo>
                  <a:pt x="9525" y="190817"/>
                </a:lnTo>
                <a:lnTo>
                  <a:pt x="9525" y="0"/>
                </a:lnTo>
                <a:close/>
              </a:path>
              <a:path w="5550534" h="1372870">
                <a:moveTo>
                  <a:pt x="5550535" y="781685"/>
                </a:moveTo>
                <a:lnTo>
                  <a:pt x="5541010" y="781685"/>
                </a:lnTo>
                <a:lnTo>
                  <a:pt x="5541010" y="981964"/>
                </a:lnTo>
                <a:lnTo>
                  <a:pt x="5541010" y="1182306"/>
                </a:lnTo>
                <a:lnTo>
                  <a:pt x="5541010" y="1372806"/>
                </a:lnTo>
                <a:lnTo>
                  <a:pt x="5550535" y="1372806"/>
                </a:lnTo>
                <a:lnTo>
                  <a:pt x="5550535" y="1182306"/>
                </a:lnTo>
                <a:lnTo>
                  <a:pt x="5550535" y="982027"/>
                </a:lnTo>
                <a:lnTo>
                  <a:pt x="5550535" y="781685"/>
                </a:lnTo>
                <a:close/>
              </a:path>
              <a:path w="5550534" h="1372870">
                <a:moveTo>
                  <a:pt x="5550535" y="0"/>
                </a:moveTo>
                <a:lnTo>
                  <a:pt x="5541010" y="0"/>
                </a:lnTo>
                <a:lnTo>
                  <a:pt x="5541010" y="190817"/>
                </a:lnTo>
                <a:lnTo>
                  <a:pt x="5541010" y="390779"/>
                </a:lnTo>
                <a:lnTo>
                  <a:pt x="5541010" y="591121"/>
                </a:lnTo>
                <a:lnTo>
                  <a:pt x="5541010" y="781621"/>
                </a:lnTo>
                <a:lnTo>
                  <a:pt x="5550535" y="781621"/>
                </a:lnTo>
                <a:lnTo>
                  <a:pt x="5550535" y="591121"/>
                </a:lnTo>
                <a:lnTo>
                  <a:pt x="5550535" y="390842"/>
                </a:lnTo>
                <a:lnTo>
                  <a:pt x="5550535" y="190817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68756" y="7853045"/>
            <a:ext cx="1365250" cy="81368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>
              <a:lnSpc>
                <a:spcPct val="117500"/>
              </a:lnSpc>
              <a:spcBef>
                <a:spcPts val="114"/>
              </a:spcBef>
            </a:pPr>
            <a:r>
              <a:rPr sz="1100" spc="10" dirty="0">
                <a:latin typeface="Courier New"/>
                <a:cs typeface="Courier New"/>
              </a:rPr>
              <a:t>Fixed </a:t>
            </a:r>
            <a:r>
              <a:rPr sz="1100" spc="-10" dirty="0">
                <a:latin typeface="Courier New"/>
                <a:cs typeface="Courier New"/>
              </a:rPr>
              <a:t>Size  </a:t>
            </a:r>
            <a:r>
              <a:rPr sz="1100" dirty="0">
                <a:latin typeface="Courier New"/>
                <a:cs typeface="Courier New"/>
              </a:rPr>
              <a:t>Variable </a:t>
            </a:r>
            <a:r>
              <a:rPr sz="1100" spc="-10" dirty="0">
                <a:latin typeface="Courier New"/>
                <a:cs typeface="Courier New"/>
              </a:rPr>
              <a:t>Size 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Buffers  </a:t>
            </a:r>
            <a:r>
              <a:rPr sz="1100" spc="10" dirty="0">
                <a:latin typeface="Courier New"/>
                <a:cs typeface="Courier New"/>
              </a:rPr>
              <a:t>Redo</a:t>
            </a:r>
            <a:r>
              <a:rPr sz="1100" spc="-5" dirty="0">
                <a:latin typeface="Courier New"/>
                <a:cs typeface="Courier New"/>
              </a:rPr>
              <a:t> Buffers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1124" y="7853045"/>
            <a:ext cx="1355725" cy="8245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5080" algn="r">
              <a:spcBef>
                <a:spcPts val="350"/>
              </a:spcBef>
            </a:pPr>
            <a:r>
              <a:rPr sz="1100" dirty="0">
                <a:latin typeface="Courier New"/>
                <a:cs typeface="Courier New"/>
              </a:rPr>
              <a:t>8899800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R="5080" algn="r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704643072</a:t>
            </a:r>
            <a:r>
              <a:rPr sz="1100" spc="-1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R="5080" algn="r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1979711488</a:t>
            </a:r>
            <a:r>
              <a:rPr sz="1100" spc="-1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R="5080" algn="r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74985472</a:t>
            </a:r>
            <a:r>
              <a:rPr sz="1100" spc="-1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8755" y="8873172"/>
            <a:ext cx="4413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92174" y="8866505"/>
            <a:ext cx="5550535" cy="219710"/>
          </a:xfrm>
          <a:custGeom>
            <a:avLst/>
            <a:gdLst/>
            <a:ahLst/>
            <a:cxnLst/>
            <a:rect l="l" t="t" r="r" b="b"/>
            <a:pathLst>
              <a:path w="5550534" h="219709">
                <a:moveTo>
                  <a:pt x="5550535" y="0"/>
                </a:moveTo>
                <a:lnTo>
                  <a:pt x="5541010" y="0"/>
                </a:lnTo>
                <a:lnTo>
                  <a:pt x="5541010" y="209867"/>
                </a:lnTo>
                <a:lnTo>
                  <a:pt x="9525" y="209867"/>
                </a:lnTo>
                <a:lnTo>
                  <a:pt x="9525" y="0"/>
                </a:lnTo>
                <a:lnTo>
                  <a:pt x="0" y="0"/>
                </a:lnTo>
                <a:lnTo>
                  <a:pt x="0" y="219392"/>
                </a:lnTo>
                <a:lnTo>
                  <a:pt x="9525" y="219392"/>
                </a:lnTo>
                <a:lnTo>
                  <a:pt x="5541010" y="219392"/>
                </a:lnTo>
                <a:lnTo>
                  <a:pt x="5550535" y="219392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92174" y="1163065"/>
            <a:ext cx="5550535" cy="2726690"/>
          </a:xfrm>
          <a:custGeom>
            <a:avLst/>
            <a:gdLst/>
            <a:ahLst/>
            <a:cxnLst/>
            <a:rect l="l" t="t" r="r" b="b"/>
            <a:pathLst>
              <a:path w="5550534" h="2726690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2717038"/>
                </a:lnTo>
                <a:lnTo>
                  <a:pt x="9525" y="2717038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2726563"/>
                </a:lnTo>
                <a:lnTo>
                  <a:pt x="9525" y="2726563"/>
                </a:lnTo>
                <a:lnTo>
                  <a:pt x="5541010" y="2726563"/>
                </a:lnTo>
                <a:lnTo>
                  <a:pt x="5550535" y="2726563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8756" y="3029481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3221" y="3029481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668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6586" y="3029481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3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5802" y="3029481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527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8901" y="3029481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0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1701" y="4156710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970" y="683643"/>
            <a:ext cx="5792470" cy="47247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88911" indent="-276846">
              <a:spcBef>
                <a:spcPts val="275"/>
              </a:spcBef>
              <a:buFont typeface="Arial"/>
              <a:buAutoNum type="arabicPeriod" startAt="8"/>
              <a:tabLst>
                <a:tab pos="288911" algn="l"/>
                <a:tab pos="289545" algn="l"/>
              </a:tabLst>
            </a:pPr>
            <a:r>
              <a:rPr sz="1100" b="1" spc="-10" dirty="0">
                <a:latin typeface="Arial"/>
                <a:cs typeface="Arial"/>
              </a:rPr>
              <a:t>Window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1: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LIST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FAILURE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determine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Summary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column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tells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system01.dbf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missing.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630"/>
              </a:spcBef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10" dirty="0">
                <a:latin typeface="Courier New"/>
                <a:cs typeface="Courier New"/>
              </a:rPr>
              <a:t>LIST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FAILURE;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L="565757" marR="8890">
              <a:lnSpc>
                <a:spcPct val="119500"/>
              </a:lnSpc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5" dirty="0">
                <a:latin typeface="Courier New"/>
                <a:cs typeface="Courier New"/>
              </a:rPr>
              <a:t>target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15" dirty="0">
                <a:latin typeface="Courier New"/>
                <a:cs typeface="Courier New"/>
              </a:rPr>
              <a:t>control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dirty="0">
                <a:latin typeface="Courier New"/>
                <a:cs typeface="Courier New"/>
              </a:rPr>
              <a:t>instead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-5" dirty="0">
                <a:latin typeface="Courier New"/>
                <a:cs typeface="Courier New"/>
              </a:rPr>
              <a:t>catalog 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Role: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PRIMARY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List of </a:t>
            </a: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Failures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=========================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 marL="565757">
              <a:tabLst>
                <a:tab pos="3089120" algn="l"/>
              </a:tabLst>
            </a:pPr>
            <a:r>
              <a:rPr sz="1100" spc="10" dirty="0">
                <a:latin typeface="Courier New"/>
                <a:cs typeface="Courier New"/>
              </a:rPr>
              <a:t>Failure ID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Priority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Status	</a:t>
            </a:r>
            <a:r>
              <a:rPr sz="1100" spc="-10" dirty="0">
                <a:latin typeface="Courier New"/>
                <a:cs typeface="Courier New"/>
              </a:rPr>
              <a:t>Time </a:t>
            </a:r>
            <a:r>
              <a:rPr sz="1100" dirty="0">
                <a:latin typeface="Courier New"/>
                <a:cs typeface="Courier New"/>
              </a:rPr>
              <a:t>Detected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Summary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 marR="5080">
              <a:lnSpc>
                <a:spcPts val="1280"/>
              </a:lnSpc>
              <a:spcBef>
                <a:spcPts val="5"/>
              </a:spcBef>
              <a:tabLst>
                <a:tab pos="1498525" algn="l"/>
                <a:tab pos="3089120" algn="l"/>
                <a:tab pos="4264447" algn="l"/>
              </a:tabLst>
            </a:pPr>
            <a:r>
              <a:rPr sz="1100" spc="10" dirty="0">
                <a:latin typeface="Courier New"/>
                <a:cs typeface="Courier New"/>
              </a:rPr>
              <a:t>262	</a:t>
            </a:r>
            <a:r>
              <a:rPr sz="1100" spc="-10" dirty="0">
                <a:latin typeface="Courier New"/>
                <a:cs typeface="Courier New"/>
              </a:rPr>
              <a:t>CRITICAL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OPEN	</a:t>
            </a:r>
            <a:r>
              <a:rPr sz="1100" spc="-5" dirty="0">
                <a:latin typeface="Courier New"/>
                <a:cs typeface="Courier New"/>
              </a:rPr>
              <a:t>10-APR-18	System </a:t>
            </a:r>
            <a:r>
              <a:rPr sz="1100" dirty="0">
                <a:latin typeface="Courier New"/>
                <a:cs typeface="Courier New"/>
              </a:rPr>
              <a:t>datafile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1:  </a:t>
            </a:r>
            <a:r>
              <a:rPr sz="1100" spc="-5" dirty="0">
                <a:latin typeface="Courier New"/>
                <a:cs typeface="Courier New"/>
              </a:rPr>
              <a:t>'/u02/app/oracle/oradata/ORCL/system01.dbf' </a:t>
            </a:r>
            <a:r>
              <a:rPr sz="1100" spc="1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missing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550">
              <a:latin typeface="Courier New"/>
              <a:cs typeface="Courier New"/>
            </a:endParaRPr>
          </a:p>
          <a:p>
            <a:pPr marL="565757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  <a:p>
            <a:pPr marL="288911" indent="-276846">
              <a:spcBef>
                <a:spcPts val="330"/>
              </a:spcBef>
              <a:buFont typeface="Arial"/>
              <a:buAutoNum type="arabicPeriod" startAt="9"/>
              <a:tabLst>
                <a:tab pos="288911" algn="l"/>
                <a:tab pos="289545" algn="l"/>
              </a:tabLst>
            </a:pPr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1: </a:t>
            </a:r>
            <a:r>
              <a:rPr sz="1100" dirty="0">
                <a:latin typeface="Arial"/>
                <a:cs typeface="Arial"/>
              </a:rPr>
              <a:t>Display </a:t>
            </a:r>
            <a:r>
              <a:rPr sz="1100" spc="-10" dirty="0">
                <a:latin typeface="Arial"/>
                <a:cs typeface="Arial"/>
              </a:rPr>
              <a:t>repair </a:t>
            </a:r>
            <a:r>
              <a:rPr sz="1100" spc="-5" dirty="0">
                <a:latin typeface="Arial"/>
                <a:cs typeface="Arial"/>
              </a:rPr>
              <a:t>options. </a:t>
            </a:r>
            <a:r>
              <a:rPr sz="1100" spc="-3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very end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5" dirty="0">
                <a:latin typeface="Arial"/>
                <a:cs typeface="Arial"/>
              </a:rPr>
              <a:t>results,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repair </a:t>
            </a:r>
            <a:r>
              <a:rPr sz="1100" spc="10" dirty="0">
                <a:latin typeface="Arial"/>
                <a:cs typeface="Arial"/>
              </a:rPr>
              <a:t>script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listed.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635"/>
              </a:spcBef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ADVISE</a:t>
            </a:r>
            <a:r>
              <a:rPr sz="1100" b="1" spc="-6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FAILURE;</a:t>
            </a:r>
            <a:endParaRPr sz="1100">
              <a:latin typeface="Courier New"/>
              <a:cs typeface="Courier New"/>
            </a:endParaRPr>
          </a:p>
          <a:p>
            <a:pPr marL="565757" marR="3114519">
              <a:lnSpc>
                <a:spcPts val="3150"/>
              </a:lnSpc>
              <a:spcBef>
                <a:spcPts val="335"/>
              </a:spcBef>
            </a:pP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Role: PRIMARY  </a:t>
            </a:r>
            <a:r>
              <a:rPr sz="1100" spc="10" dirty="0">
                <a:latin typeface="Courier New"/>
                <a:cs typeface="Courier New"/>
              </a:rPr>
              <a:t>List of </a:t>
            </a: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Failures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095"/>
              </a:lnSpc>
            </a:pPr>
            <a:r>
              <a:rPr sz="1100" spc="-5" dirty="0">
                <a:latin typeface="Courier New"/>
                <a:cs typeface="Courier New"/>
              </a:rPr>
              <a:t>=========================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6057" y="5507610"/>
            <a:ext cx="22161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Failure ID </a:t>
            </a:r>
            <a:r>
              <a:rPr sz="1100" spc="-10" dirty="0">
                <a:latin typeface="Courier New"/>
                <a:cs typeface="Courier New"/>
              </a:rPr>
              <a:t>Priority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Status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9860" y="5507610"/>
            <a:ext cx="17875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Courier New"/>
                <a:cs typeface="Courier New"/>
              </a:rPr>
              <a:t>Time </a:t>
            </a:r>
            <a:r>
              <a:rPr sz="1100" dirty="0">
                <a:latin typeface="Courier New"/>
                <a:cs typeface="Courier New"/>
              </a:rPr>
              <a:t>Detected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Summary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68756" y="5822846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3221" y="5822846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668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6586" y="5822846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3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5802" y="5822846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527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8901" y="5822846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0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56057" y="5908041"/>
            <a:ext cx="5239385" cy="314675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65"/>
              </a:spcBef>
              <a:tabLst>
                <a:tab pos="945467" algn="l"/>
                <a:tab pos="2536064" algn="l"/>
                <a:tab pos="3711390" algn="l"/>
              </a:tabLst>
            </a:pPr>
            <a:r>
              <a:rPr sz="1100" spc="10" dirty="0">
                <a:latin typeface="Courier New"/>
                <a:cs typeface="Courier New"/>
              </a:rPr>
              <a:t>262	</a:t>
            </a:r>
            <a:r>
              <a:rPr sz="1100" spc="-10" dirty="0">
                <a:latin typeface="Courier New"/>
                <a:cs typeface="Courier New"/>
              </a:rPr>
              <a:t>CRITICAL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OPEN	</a:t>
            </a:r>
            <a:r>
              <a:rPr sz="1100" spc="-5" dirty="0">
                <a:latin typeface="Courier New"/>
                <a:cs typeface="Courier New"/>
              </a:rPr>
              <a:t>10-APR-18	System </a:t>
            </a:r>
            <a:r>
              <a:rPr sz="1100" dirty="0">
                <a:latin typeface="Courier New"/>
                <a:cs typeface="Courier New"/>
              </a:rPr>
              <a:t>datafile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1:  </a:t>
            </a:r>
            <a:r>
              <a:rPr sz="1100" spc="-5" dirty="0">
                <a:latin typeface="Courier New"/>
                <a:cs typeface="Courier New"/>
              </a:rPr>
              <a:t>'/u02/app/oracle/oradata/ORCL/system01.dbf' </a:t>
            </a:r>
            <a:r>
              <a:rPr sz="1100" spc="1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missing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256528">
              <a:lnSpc>
                <a:spcPct val="113599"/>
              </a:lnSpc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analyzing </a:t>
            </a:r>
            <a:r>
              <a:rPr sz="1100" spc="-10" dirty="0">
                <a:latin typeface="Courier New"/>
                <a:cs typeface="Courier New"/>
              </a:rPr>
              <a:t>automatic </a:t>
            </a:r>
            <a:r>
              <a:rPr sz="1100" spc="-5" dirty="0">
                <a:latin typeface="Courier New"/>
                <a:cs typeface="Courier New"/>
              </a:rPr>
              <a:t>repair </a:t>
            </a:r>
            <a:r>
              <a:rPr sz="1100" spc="-10" dirty="0">
                <a:latin typeface="Courier New"/>
                <a:cs typeface="Courier New"/>
              </a:rPr>
              <a:t>options; this </a:t>
            </a:r>
            <a:r>
              <a:rPr sz="1100" spc="-15" dirty="0">
                <a:latin typeface="Courier New"/>
                <a:cs typeface="Courier New"/>
              </a:rPr>
              <a:t>may </a:t>
            </a:r>
            <a:r>
              <a:rPr sz="1100" spc="-10" dirty="0">
                <a:latin typeface="Courier New"/>
                <a:cs typeface="Courier New"/>
              </a:rPr>
              <a:t>take </a:t>
            </a:r>
            <a:r>
              <a:rPr sz="1100" spc="10" dirty="0">
                <a:latin typeface="Courier New"/>
                <a:cs typeface="Courier New"/>
              </a:rPr>
              <a:t>some time  </a:t>
            </a:r>
            <a:r>
              <a:rPr sz="1100" dirty="0">
                <a:latin typeface="Courier New"/>
                <a:cs typeface="Courier New"/>
              </a:rPr>
              <a:t>allocated channel: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>
              <a:latin typeface="Courier New"/>
              <a:cs typeface="Courier New"/>
            </a:endParaRPr>
          </a:p>
          <a:p>
            <a:pPr marL="12700" marR="1598850">
              <a:lnSpc>
                <a:spcPct val="113599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SID=25 device </a:t>
            </a:r>
            <a:r>
              <a:rPr sz="1100" dirty="0">
                <a:latin typeface="Courier New"/>
                <a:cs typeface="Courier New"/>
              </a:rPr>
              <a:t>type=DISK  analyzing </a:t>
            </a:r>
            <a:r>
              <a:rPr sz="1100" spc="-10" dirty="0">
                <a:latin typeface="Courier New"/>
                <a:cs typeface="Courier New"/>
              </a:rPr>
              <a:t>automatic </a:t>
            </a:r>
            <a:r>
              <a:rPr sz="1100" spc="-5" dirty="0">
                <a:latin typeface="Courier New"/>
                <a:cs typeface="Courier New"/>
              </a:rPr>
              <a:t>repair </a:t>
            </a:r>
            <a:r>
              <a:rPr sz="1100" spc="-15" dirty="0">
                <a:latin typeface="Courier New"/>
                <a:cs typeface="Courier New"/>
              </a:rPr>
              <a:t>options</a:t>
            </a:r>
            <a:r>
              <a:rPr sz="1100" spc="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complete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12700"/>
            <a:r>
              <a:rPr sz="1100" dirty="0">
                <a:latin typeface="Courier New"/>
                <a:cs typeface="Courier New"/>
              </a:rPr>
              <a:t>Mandatory </a:t>
            </a:r>
            <a:r>
              <a:rPr sz="1100" spc="-5" dirty="0">
                <a:latin typeface="Courier New"/>
                <a:cs typeface="Courier New"/>
              </a:rPr>
              <a:t>Manual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Actions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185"/>
              </a:spcBef>
            </a:pPr>
            <a:r>
              <a:rPr sz="1100" spc="-5" dirty="0">
                <a:latin typeface="Courier New"/>
                <a:cs typeface="Courier New"/>
              </a:rPr>
              <a:t>========================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no </a:t>
            </a:r>
            <a:r>
              <a:rPr sz="1100" spc="-5" dirty="0">
                <a:latin typeface="Courier New"/>
                <a:cs typeface="Courier New"/>
              </a:rPr>
              <a:t>manual </a:t>
            </a:r>
            <a:r>
              <a:rPr sz="1100" dirty="0">
                <a:latin typeface="Courier New"/>
                <a:cs typeface="Courier New"/>
              </a:rPr>
              <a:t>actions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12700"/>
            <a:r>
              <a:rPr sz="1100" dirty="0">
                <a:latin typeface="Courier New"/>
                <a:cs typeface="Courier New"/>
              </a:rPr>
              <a:t>Optional </a:t>
            </a:r>
            <a:r>
              <a:rPr sz="1100" spc="-5" dirty="0">
                <a:latin typeface="Courier New"/>
                <a:cs typeface="Courier New"/>
              </a:rPr>
              <a:t>Manual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Actions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259"/>
              </a:spcBef>
            </a:pPr>
            <a:r>
              <a:rPr sz="1100" dirty="0">
                <a:latin typeface="Courier New"/>
                <a:cs typeface="Courier New"/>
              </a:rPr>
              <a:t>=======================</a:t>
            </a:r>
            <a:endParaRPr sz="1100">
              <a:latin typeface="Courier New"/>
              <a:cs typeface="Courier New"/>
            </a:endParaRPr>
          </a:p>
          <a:p>
            <a:pPr marL="12700" marR="508609">
              <a:lnSpc>
                <a:spcPct val="102299"/>
              </a:lnSpc>
              <a:spcBef>
                <a:spcPts val="150"/>
              </a:spcBef>
            </a:pPr>
            <a:r>
              <a:rPr sz="1100" spc="10" dirty="0">
                <a:latin typeface="Courier New"/>
                <a:cs typeface="Courier New"/>
              </a:rPr>
              <a:t>1. If </a:t>
            </a:r>
            <a:r>
              <a:rPr sz="1100" spc="-10" dirty="0">
                <a:latin typeface="Courier New"/>
                <a:cs typeface="Courier New"/>
              </a:rPr>
              <a:t>file </a:t>
            </a:r>
            <a:r>
              <a:rPr sz="1100" spc="-5" dirty="0">
                <a:latin typeface="Courier New"/>
                <a:cs typeface="Courier New"/>
              </a:rPr>
              <a:t>/u02/app/oracle/oradata/ORCL/system01.dbf </a:t>
            </a:r>
            <a:r>
              <a:rPr sz="1100" spc="-15" dirty="0">
                <a:latin typeface="Courier New"/>
                <a:cs typeface="Courier New"/>
              </a:rPr>
              <a:t>was  </a:t>
            </a:r>
            <a:r>
              <a:rPr sz="1100" dirty="0">
                <a:latin typeface="Courier New"/>
                <a:cs typeface="Courier New"/>
              </a:rPr>
              <a:t>unintentionally renamed </a:t>
            </a:r>
            <a:r>
              <a:rPr sz="1100" spc="10" dirty="0">
                <a:latin typeface="Courier New"/>
                <a:cs typeface="Courier New"/>
              </a:rPr>
              <a:t>or </a:t>
            </a:r>
            <a:r>
              <a:rPr sz="1100" spc="-5" dirty="0">
                <a:latin typeface="Courier New"/>
                <a:cs typeface="Courier New"/>
              </a:rPr>
              <a:t>moved, </a:t>
            </a:r>
            <a:r>
              <a:rPr sz="1100" dirty="0">
                <a:latin typeface="Courier New"/>
                <a:cs typeface="Courier New"/>
              </a:rPr>
              <a:t>restore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92176" y="4156710"/>
            <a:ext cx="5550535" cy="4843780"/>
          </a:xfrm>
          <a:custGeom>
            <a:avLst/>
            <a:gdLst/>
            <a:ahLst/>
            <a:cxnLst/>
            <a:rect l="l" t="t" r="r" b="b"/>
            <a:pathLst>
              <a:path w="5550534" h="4843780">
                <a:moveTo>
                  <a:pt x="5550535" y="0"/>
                </a:moveTo>
                <a:lnTo>
                  <a:pt x="5541010" y="0"/>
                </a:lnTo>
                <a:lnTo>
                  <a:pt x="5541010" y="4833937"/>
                </a:lnTo>
                <a:lnTo>
                  <a:pt x="9525" y="4833937"/>
                </a:lnTo>
                <a:lnTo>
                  <a:pt x="9525" y="0"/>
                </a:lnTo>
                <a:lnTo>
                  <a:pt x="0" y="0"/>
                </a:lnTo>
                <a:lnTo>
                  <a:pt x="0" y="4843462"/>
                </a:lnTo>
                <a:lnTo>
                  <a:pt x="9525" y="4843462"/>
                </a:lnTo>
                <a:lnTo>
                  <a:pt x="5541010" y="4843462"/>
                </a:lnTo>
                <a:lnTo>
                  <a:pt x="5550535" y="4843462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468755" y="1618511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9940" y="1618511"/>
            <a:ext cx="1514475" cy="0"/>
          </a:xfrm>
          <a:custGeom>
            <a:avLst/>
            <a:gdLst/>
            <a:ahLst/>
            <a:cxnLst/>
            <a:rect l="l" t="t" r="r" b="b"/>
            <a:pathLst>
              <a:path w="1514475">
                <a:moveTo>
                  <a:pt x="0" y="0"/>
                </a:moveTo>
                <a:lnTo>
                  <a:pt x="151433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6936" y="738822"/>
            <a:ext cx="5541010" cy="231986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Automated </a:t>
            </a:r>
            <a:r>
              <a:rPr sz="1100" spc="-5" dirty="0">
                <a:latin typeface="Courier New"/>
                <a:cs typeface="Courier New"/>
              </a:rPr>
              <a:t>Repair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Options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========================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Option </a:t>
            </a:r>
            <a:r>
              <a:rPr sz="1100" spc="-5" dirty="0">
                <a:latin typeface="Courier New"/>
                <a:cs typeface="Courier New"/>
              </a:rPr>
              <a:t>Repair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Description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  <a:tabLst>
                <a:tab pos="661637" algn="l"/>
              </a:tabLst>
            </a:pPr>
            <a:r>
              <a:rPr sz="1100" spc="15" dirty="0">
                <a:latin typeface="Courier New"/>
                <a:cs typeface="Courier New"/>
              </a:rPr>
              <a:t>1	</a:t>
            </a:r>
            <a:r>
              <a:rPr sz="1100" dirty="0">
                <a:latin typeface="Courier New"/>
                <a:cs typeface="Courier New"/>
              </a:rPr>
              <a:t>Restore </a:t>
            </a:r>
            <a:r>
              <a:rPr sz="1100" spc="10" dirty="0">
                <a:latin typeface="Courier New"/>
                <a:cs typeface="Courier New"/>
              </a:rPr>
              <a:t>and </a:t>
            </a:r>
            <a:r>
              <a:rPr sz="1100" dirty="0">
                <a:latin typeface="Courier New"/>
                <a:cs typeface="Courier New"/>
              </a:rPr>
              <a:t>recover </a:t>
            </a:r>
            <a:r>
              <a:rPr sz="1100" spc="-10" dirty="0">
                <a:latin typeface="Courier New"/>
                <a:cs typeface="Courier New"/>
              </a:rPr>
              <a:t>datafile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71752" marR="159377" indent="171441">
              <a:lnSpc>
                <a:spcPts val="128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Strategy: </a:t>
            </a: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repair </a:t>
            </a:r>
            <a:r>
              <a:rPr sz="1100" dirty="0">
                <a:latin typeface="Courier New"/>
                <a:cs typeface="Courier New"/>
              </a:rPr>
              <a:t>includes </a:t>
            </a:r>
            <a:r>
              <a:rPr sz="1100" spc="-10" dirty="0">
                <a:latin typeface="Courier New"/>
                <a:cs typeface="Courier New"/>
              </a:rPr>
              <a:t>complete </a:t>
            </a:r>
            <a:r>
              <a:rPr sz="1100" spc="-5" dirty="0">
                <a:latin typeface="Courier New"/>
                <a:cs typeface="Courier New"/>
              </a:rPr>
              <a:t>media </a:t>
            </a:r>
            <a:r>
              <a:rPr sz="1100" spc="-10" dirty="0">
                <a:latin typeface="Courier New"/>
                <a:cs typeface="Courier New"/>
              </a:rPr>
              <a:t>recovery with </a:t>
            </a:r>
            <a:r>
              <a:rPr sz="1100" spc="10" dirty="0">
                <a:latin typeface="Courier New"/>
                <a:cs typeface="Courier New"/>
              </a:rPr>
              <a:t>no  data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loss</a:t>
            </a:r>
            <a:endParaRPr sz="1100">
              <a:latin typeface="Courier New"/>
              <a:cs typeface="Courier New"/>
            </a:endParaRPr>
          </a:p>
          <a:p>
            <a:pPr marL="243192">
              <a:lnSpc>
                <a:spcPts val="1300"/>
              </a:lnSpc>
              <a:spcBef>
                <a:spcPts val="145"/>
              </a:spcBef>
            </a:pPr>
            <a:r>
              <a:rPr sz="1100" spc="-5" dirty="0">
                <a:latin typeface="Courier New"/>
                <a:cs typeface="Courier New"/>
              </a:rPr>
              <a:t>Repair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script: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/u01/app/oracle/diag/rdbms/orcl/ORCL/hm/reco_2771153169.hm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3018663"/>
            <a:ext cx="5758180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900"/>
              </a:lnSpc>
              <a:spcBef>
                <a:spcPts val="95"/>
              </a:spcBef>
            </a:pPr>
            <a:r>
              <a:rPr sz="1100" spc="-10" dirty="0">
                <a:latin typeface="Arial"/>
                <a:cs typeface="Arial"/>
              </a:rPr>
              <a:t>10.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Window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1: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REPAIR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FAILURE</a:t>
            </a:r>
            <a:r>
              <a:rPr sz="1100" spc="-1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PREVIEW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generate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script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all  </a:t>
            </a:r>
            <a:r>
              <a:rPr sz="1100" spc="-10" dirty="0">
                <a:latin typeface="Arial"/>
                <a:cs typeface="Arial"/>
              </a:rPr>
              <a:t>repair </a:t>
            </a:r>
            <a:r>
              <a:rPr sz="1100" spc="-5" dirty="0">
                <a:latin typeface="Arial"/>
                <a:cs typeface="Arial"/>
              </a:rPr>
              <a:t>actions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comments.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3494089"/>
            <a:ext cx="5541010" cy="27251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REPAIR </a:t>
            </a:r>
            <a:r>
              <a:rPr sz="1100" b="1" dirty="0">
                <a:latin typeface="Courier New"/>
                <a:cs typeface="Courier New"/>
              </a:rPr>
              <a:t>FAILURE</a:t>
            </a:r>
            <a:r>
              <a:rPr sz="1100" b="1" spc="-4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PREVIEW;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335264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Strategy: </a:t>
            </a:r>
            <a:r>
              <a:rPr sz="1100" spc="-15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repair </a:t>
            </a:r>
            <a:r>
              <a:rPr sz="1100" spc="-10" dirty="0">
                <a:latin typeface="Courier New"/>
                <a:cs typeface="Courier New"/>
              </a:rPr>
              <a:t>includes </a:t>
            </a:r>
            <a:r>
              <a:rPr sz="1100" dirty="0">
                <a:latin typeface="Courier New"/>
                <a:cs typeface="Courier New"/>
              </a:rPr>
              <a:t>complete </a:t>
            </a:r>
            <a:r>
              <a:rPr sz="1100" spc="-5" dirty="0">
                <a:latin typeface="Courier New"/>
                <a:cs typeface="Courier New"/>
              </a:rPr>
              <a:t>media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10" dirty="0">
                <a:latin typeface="Courier New"/>
                <a:cs typeface="Courier New"/>
              </a:rPr>
              <a:t>with no  data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loss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  <a:spcBef>
                <a:spcPts val="215"/>
              </a:spcBef>
            </a:pPr>
            <a:r>
              <a:rPr sz="1100" spc="10" dirty="0">
                <a:latin typeface="Courier New"/>
                <a:cs typeface="Courier New"/>
              </a:rPr>
              <a:t>Repair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script: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/u01/app/oracle/diag/rdbms/orcl/ORCL/hm/reco_2771153169.hm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contents </a:t>
            </a:r>
            <a:r>
              <a:rPr sz="1100" spc="10" dirty="0">
                <a:latin typeface="Courier New"/>
                <a:cs typeface="Courier New"/>
              </a:rPr>
              <a:t>of repair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script:</a:t>
            </a:r>
            <a:endParaRPr sz="1100">
              <a:latin typeface="Courier New"/>
              <a:cs typeface="Courier New"/>
            </a:endParaRPr>
          </a:p>
          <a:p>
            <a:pPr marL="328913"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# </a:t>
            </a:r>
            <a:r>
              <a:rPr sz="1100" dirty="0">
                <a:latin typeface="Courier New"/>
                <a:cs typeface="Courier New"/>
              </a:rPr>
              <a:t>restore </a:t>
            </a:r>
            <a:r>
              <a:rPr sz="1100" spc="10" dirty="0">
                <a:latin typeface="Courier New"/>
                <a:cs typeface="Courier New"/>
              </a:rPr>
              <a:t>and </a:t>
            </a:r>
            <a:r>
              <a:rPr sz="1100" spc="-15" dirty="0">
                <a:latin typeface="Courier New"/>
                <a:cs typeface="Courier New"/>
              </a:rPr>
              <a:t>recover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datafile</a:t>
            </a:r>
            <a:endParaRPr sz="1100">
              <a:latin typeface="Courier New"/>
              <a:cs typeface="Courier New"/>
            </a:endParaRPr>
          </a:p>
          <a:p>
            <a:pPr marL="328913" marR="3270086">
              <a:lnSpc>
                <a:spcPct val="113599"/>
              </a:lnSpc>
              <a:spcBef>
                <a:spcPts val="75"/>
              </a:spcBef>
            </a:pPr>
            <a:r>
              <a:rPr sz="1100" dirty="0">
                <a:latin typeface="Courier New"/>
                <a:cs typeface="Courier New"/>
              </a:rPr>
              <a:t>restore </a:t>
            </a:r>
            <a:r>
              <a:rPr sz="1100" spc="15" dirty="0">
                <a:latin typeface="Courier New"/>
                <a:cs typeface="Courier New"/>
              </a:rPr>
              <a:t>( </a:t>
            </a:r>
            <a:r>
              <a:rPr sz="1100" dirty="0">
                <a:latin typeface="Courier New"/>
                <a:cs typeface="Courier New"/>
              </a:rPr>
              <a:t>datafile 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2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);  </a:t>
            </a:r>
            <a:r>
              <a:rPr sz="1100" dirty="0">
                <a:latin typeface="Courier New"/>
                <a:cs typeface="Courier New"/>
              </a:rPr>
              <a:t>recover </a:t>
            </a:r>
            <a:r>
              <a:rPr sz="1100" spc="-10" dirty="0">
                <a:latin typeface="Courier New"/>
                <a:cs typeface="Courier New"/>
              </a:rPr>
              <a:t>datafile </a:t>
            </a:r>
            <a:r>
              <a:rPr sz="1100" spc="1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 marL="328913">
              <a:spcBef>
                <a:spcPts val="260"/>
              </a:spcBef>
            </a:pPr>
            <a:r>
              <a:rPr sz="1100" spc="10" dirty="0">
                <a:latin typeface="Courier New"/>
                <a:cs typeface="Courier New"/>
              </a:rPr>
              <a:t>sql </a:t>
            </a:r>
            <a:r>
              <a:rPr sz="1100" spc="-5" dirty="0">
                <a:latin typeface="Courier New"/>
                <a:cs typeface="Courier New"/>
              </a:rPr>
              <a:t>'alter </a:t>
            </a:r>
            <a:r>
              <a:rPr sz="1100" dirty="0">
                <a:latin typeface="Courier New"/>
                <a:cs typeface="Courier New"/>
              </a:rPr>
              <a:t>database datafile 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1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online';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0" y="6165724"/>
            <a:ext cx="5784850" cy="601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11.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Window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1: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REPAIR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FAILURE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repair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failures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identified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  the </a:t>
            </a:r>
            <a:r>
              <a:rPr sz="1100" dirty="0">
                <a:latin typeface="Arial"/>
                <a:cs typeface="Arial"/>
              </a:rPr>
              <a:t>Data Recovery </a:t>
            </a:r>
            <a:r>
              <a:rPr sz="1100" spc="-10" dirty="0">
                <a:latin typeface="Arial"/>
                <a:cs typeface="Arial"/>
              </a:rPr>
              <a:t>Advisor. </a:t>
            </a:r>
            <a:r>
              <a:rPr sz="1100" spc="15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prompted, </a:t>
            </a:r>
            <a:r>
              <a:rPr sz="1100" spc="-10" dirty="0">
                <a:latin typeface="Arial"/>
                <a:cs typeface="Arial"/>
              </a:rPr>
              <a:t>enter </a:t>
            </a:r>
            <a:r>
              <a:rPr sz="1100" spc="10" dirty="0">
                <a:latin typeface="Courier New"/>
                <a:cs typeface="Courier New"/>
              </a:rPr>
              <a:t>YES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execute the </a:t>
            </a:r>
            <a:r>
              <a:rPr sz="1100" spc="-10" dirty="0">
                <a:latin typeface="Arial"/>
                <a:cs typeface="Arial"/>
              </a:rPr>
              <a:t>repair. </a:t>
            </a:r>
            <a:r>
              <a:rPr sz="1100" spc="15" dirty="0">
                <a:latin typeface="Arial"/>
                <a:cs typeface="Arial"/>
              </a:rPr>
              <a:t>When  </a:t>
            </a:r>
            <a:r>
              <a:rPr sz="1100" dirty="0">
                <a:latin typeface="Arial"/>
                <a:cs typeface="Arial"/>
              </a:rPr>
              <a:t>prompted to </a:t>
            </a:r>
            <a:r>
              <a:rPr sz="1100" spc="-10" dirty="0">
                <a:latin typeface="Arial"/>
                <a:cs typeface="Arial"/>
              </a:rPr>
              <a:t>open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database, enter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YES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6850063"/>
            <a:ext cx="5541010" cy="229934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REPAIR</a:t>
            </a:r>
            <a:r>
              <a:rPr sz="1100" b="1" spc="-6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FAILURE;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700">
              <a:latin typeface="Courier New"/>
              <a:cs typeface="Courier New"/>
            </a:endParaRPr>
          </a:p>
          <a:p>
            <a:pPr marL="71752" marR="337803">
              <a:lnSpc>
                <a:spcPts val="1200"/>
              </a:lnSpc>
            </a:pPr>
            <a:r>
              <a:rPr sz="1100" dirty="0">
                <a:latin typeface="Courier New"/>
                <a:cs typeface="Courier New"/>
              </a:rPr>
              <a:t>Strategy: </a:t>
            </a:r>
            <a:r>
              <a:rPr sz="1100" spc="-15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repair </a:t>
            </a:r>
            <a:r>
              <a:rPr sz="1100" spc="-10" dirty="0">
                <a:latin typeface="Courier New"/>
                <a:cs typeface="Courier New"/>
              </a:rPr>
              <a:t>includes </a:t>
            </a:r>
            <a:r>
              <a:rPr sz="1100" dirty="0">
                <a:latin typeface="Courier New"/>
                <a:cs typeface="Courier New"/>
              </a:rPr>
              <a:t>complete </a:t>
            </a:r>
            <a:r>
              <a:rPr sz="1100" spc="-5" dirty="0">
                <a:latin typeface="Courier New"/>
                <a:cs typeface="Courier New"/>
              </a:rPr>
              <a:t>media </a:t>
            </a:r>
            <a:r>
              <a:rPr sz="1100" dirty="0">
                <a:latin typeface="Courier New"/>
                <a:cs typeface="Courier New"/>
              </a:rPr>
              <a:t>recovery </a:t>
            </a:r>
            <a:r>
              <a:rPr sz="1100" spc="10" dirty="0">
                <a:latin typeface="Courier New"/>
                <a:cs typeface="Courier New"/>
              </a:rPr>
              <a:t>with no  data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loss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  <a:spcBef>
                <a:spcPts val="240"/>
              </a:spcBef>
            </a:pPr>
            <a:r>
              <a:rPr sz="1100" spc="10" dirty="0">
                <a:latin typeface="Courier New"/>
                <a:cs typeface="Courier New"/>
              </a:rPr>
              <a:t>Repair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script: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/u01/app/oracle/diag/rdbms/orcl/ORCL/hm/reco_2771153169.hm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contents </a:t>
            </a:r>
            <a:r>
              <a:rPr sz="1100" spc="10" dirty="0">
                <a:latin typeface="Courier New"/>
                <a:cs typeface="Courier New"/>
              </a:rPr>
              <a:t>of repair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script:</a:t>
            </a:r>
            <a:endParaRPr sz="1100">
              <a:latin typeface="Courier New"/>
              <a:cs typeface="Courier New"/>
            </a:endParaRPr>
          </a:p>
          <a:p>
            <a:pPr marL="328913">
              <a:spcBef>
                <a:spcPts val="185"/>
              </a:spcBef>
            </a:pPr>
            <a:r>
              <a:rPr sz="1100" spc="15" dirty="0">
                <a:latin typeface="Courier New"/>
                <a:cs typeface="Courier New"/>
              </a:rPr>
              <a:t># </a:t>
            </a:r>
            <a:r>
              <a:rPr sz="1100" dirty="0">
                <a:latin typeface="Courier New"/>
                <a:cs typeface="Courier New"/>
              </a:rPr>
              <a:t>restore </a:t>
            </a:r>
            <a:r>
              <a:rPr sz="1100" spc="10" dirty="0">
                <a:latin typeface="Courier New"/>
                <a:cs typeface="Courier New"/>
              </a:rPr>
              <a:t>and </a:t>
            </a:r>
            <a:r>
              <a:rPr sz="1100" spc="-15" dirty="0">
                <a:latin typeface="Courier New"/>
                <a:cs typeface="Courier New"/>
              </a:rPr>
              <a:t>recover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datafile</a:t>
            </a:r>
            <a:endParaRPr sz="1100">
              <a:latin typeface="Courier New"/>
              <a:cs typeface="Courier New"/>
            </a:endParaRPr>
          </a:p>
          <a:p>
            <a:pPr marL="328913" marR="3270086">
              <a:lnSpc>
                <a:spcPct val="113599"/>
              </a:lnSpc>
              <a:spcBef>
                <a:spcPts val="80"/>
              </a:spcBef>
            </a:pPr>
            <a:r>
              <a:rPr sz="1100" dirty="0">
                <a:latin typeface="Courier New"/>
                <a:cs typeface="Courier New"/>
              </a:rPr>
              <a:t>restore </a:t>
            </a:r>
            <a:r>
              <a:rPr sz="1100" spc="15" dirty="0">
                <a:latin typeface="Courier New"/>
                <a:cs typeface="Courier New"/>
              </a:rPr>
              <a:t>( </a:t>
            </a:r>
            <a:r>
              <a:rPr sz="1100" dirty="0">
                <a:latin typeface="Courier New"/>
                <a:cs typeface="Courier New"/>
              </a:rPr>
              <a:t>datafile 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2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);  </a:t>
            </a:r>
            <a:r>
              <a:rPr sz="1100" dirty="0">
                <a:latin typeface="Courier New"/>
                <a:cs typeface="Courier New"/>
              </a:rPr>
              <a:t>recover </a:t>
            </a:r>
            <a:r>
              <a:rPr sz="1100" spc="-10" dirty="0">
                <a:latin typeface="Courier New"/>
                <a:cs typeface="Courier New"/>
              </a:rPr>
              <a:t>datafile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 marL="328913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sql </a:t>
            </a:r>
            <a:r>
              <a:rPr sz="1100" spc="-5" dirty="0">
                <a:latin typeface="Courier New"/>
                <a:cs typeface="Courier New"/>
              </a:rPr>
              <a:t>'alter </a:t>
            </a:r>
            <a:r>
              <a:rPr sz="1100" dirty="0">
                <a:latin typeface="Courier New"/>
                <a:cs typeface="Courier New"/>
              </a:rPr>
              <a:t>database datafile 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1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online';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392174" y="734059"/>
            <a:ext cx="5550535" cy="8223250"/>
            <a:chOff x="1392174" y="734059"/>
            <a:chExt cx="5550535" cy="8223250"/>
          </a:xfrm>
        </p:grpSpPr>
        <p:sp>
          <p:nvSpPr>
            <p:cNvPr id="7" name="object 7"/>
            <p:cNvSpPr/>
            <p:nvPr/>
          </p:nvSpPr>
          <p:spPr>
            <a:xfrm>
              <a:off x="1392174" y="734059"/>
              <a:ext cx="5550535" cy="9525"/>
            </a:xfrm>
            <a:custGeom>
              <a:avLst/>
              <a:gdLst/>
              <a:ahLst/>
              <a:cxnLst/>
              <a:rect l="l" t="t" r="r" b="b"/>
              <a:pathLst>
                <a:path w="5550534" h="9525">
                  <a:moveTo>
                    <a:pt x="5550535" y="0"/>
                  </a:moveTo>
                  <a:lnTo>
                    <a:pt x="5541010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5541010" y="9525"/>
                  </a:lnTo>
                  <a:lnTo>
                    <a:pt x="5550535" y="9525"/>
                  </a:lnTo>
                  <a:lnTo>
                    <a:pt x="5550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6936" y="743648"/>
              <a:ext cx="0" cy="8208645"/>
            </a:xfrm>
            <a:custGeom>
              <a:avLst/>
              <a:gdLst/>
              <a:ahLst/>
              <a:cxnLst/>
              <a:rect l="l" t="t" r="r" b="b"/>
              <a:pathLst>
                <a:path h="8208645">
                  <a:moveTo>
                    <a:pt x="0" y="0"/>
                  </a:moveTo>
                  <a:lnTo>
                    <a:pt x="0" y="820858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3184" y="743660"/>
              <a:ext cx="9525" cy="8208645"/>
            </a:xfrm>
            <a:custGeom>
              <a:avLst/>
              <a:gdLst/>
              <a:ahLst/>
              <a:cxnLst/>
              <a:rect l="l" t="t" r="r" b="b"/>
              <a:pathLst>
                <a:path w="9525" h="8208645">
                  <a:moveTo>
                    <a:pt x="9525" y="7617765"/>
                  </a:moveTo>
                  <a:lnTo>
                    <a:pt x="0" y="7617765"/>
                  </a:lnTo>
                  <a:lnTo>
                    <a:pt x="0" y="7817726"/>
                  </a:lnTo>
                  <a:lnTo>
                    <a:pt x="0" y="8018069"/>
                  </a:lnTo>
                  <a:lnTo>
                    <a:pt x="0" y="8208569"/>
                  </a:lnTo>
                  <a:lnTo>
                    <a:pt x="9525" y="8208569"/>
                  </a:lnTo>
                  <a:lnTo>
                    <a:pt x="9525" y="8018069"/>
                  </a:lnTo>
                  <a:lnTo>
                    <a:pt x="9525" y="7817790"/>
                  </a:lnTo>
                  <a:lnTo>
                    <a:pt x="9525" y="7617765"/>
                  </a:lnTo>
                  <a:close/>
                </a:path>
                <a:path w="9525" h="8208645">
                  <a:moveTo>
                    <a:pt x="9525" y="6788137"/>
                  </a:moveTo>
                  <a:lnTo>
                    <a:pt x="0" y="6788137"/>
                  </a:lnTo>
                  <a:lnTo>
                    <a:pt x="0" y="6950380"/>
                  </a:lnTo>
                  <a:lnTo>
                    <a:pt x="0" y="7102716"/>
                  </a:lnTo>
                  <a:lnTo>
                    <a:pt x="0" y="7617638"/>
                  </a:lnTo>
                  <a:lnTo>
                    <a:pt x="9525" y="7617638"/>
                  </a:lnTo>
                  <a:lnTo>
                    <a:pt x="9525" y="6950380"/>
                  </a:lnTo>
                  <a:lnTo>
                    <a:pt x="9525" y="6788137"/>
                  </a:lnTo>
                  <a:close/>
                </a:path>
                <a:path w="9525" h="8208645">
                  <a:moveTo>
                    <a:pt x="9525" y="6044552"/>
                  </a:moveTo>
                  <a:lnTo>
                    <a:pt x="0" y="6044552"/>
                  </a:lnTo>
                  <a:lnTo>
                    <a:pt x="0" y="6235370"/>
                  </a:lnTo>
                  <a:lnTo>
                    <a:pt x="0" y="6397231"/>
                  </a:lnTo>
                  <a:lnTo>
                    <a:pt x="0" y="6597574"/>
                  </a:lnTo>
                  <a:lnTo>
                    <a:pt x="0" y="6788074"/>
                  </a:lnTo>
                  <a:lnTo>
                    <a:pt x="9525" y="6788074"/>
                  </a:lnTo>
                  <a:lnTo>
                    <a:pt x="9525" y="6597574"/>
                  </a:lnTo>
                  <a:lnTo>
                    <a:pt x="9525" y="6397295"/>
                  </a:lnTo>
                  <a:lnTo>
                    <a:pt x="9525" y="6235370"/>
                  </a:lnTo>
                  <a:lnTo>
                    <a:pt x="9525" y="6044552"/>
                  </a:lnTo>
                  <a:close/>
                </a:path>
                <a:path w="9525" h="8208645">
                  <a:moveTo>
                    <a:pt x="9525" y="5367655"/>
                  </a:moveTo>
                  <a:lnTo>
                    <a:pt x="0" y="5367655"/>
                  </a:lnTo>
                  <a:lnTo>
                    <a:pt x="0" y="5567985"/>
                  </a:lnTo>
                  <a:lnTo>
                    <a:pt x="0" y="5729846"/>
                  </a:lnTo>
                  <a:lnTo>
                    <a:pt x="0" y="5882564"/>
                  </a:lnTo>
                  <a:lnTo>
                    <a:pt x="0" y="6044489"/>
                  </a:lnTo>
                  <a:lnTo>
                    <a:pt x="9525" y="6044489"/>
                  </a:lnTo>
                  <a:lnTo>
                    <a:pt x="9525" y="5882564"/>
                  </a:lnTo>
                  <a:lnTo>
                    <a:pt x="9525" y="5729910"/>
                  </a:lnTo>
                  <a:lnTo>
                    <a:pt x="9525" y="5567985"/>
                  </a:lnTo>
                  <a:lnTo>
                    <a:pt x="9525" y="5367655"/>
                  </a:lnTo>
                  <a:close/>
                </a:path>
                <a:path w="9525" h="8208645">
                  <a:moveTo>
                    <a:pt x="9525" y="4776470"/>
                  </a:moveTo>
                  <a:lnTo>
                    <a:pt x="0" y="4776470"/>
                  </a:lnTo>
                  <a:lnTo>
                    <a:pt x="0" y="4976800"/>
                  </a:lnTo>
                  <a:lnTo>
                    <a:pt x="0" y="5176761"/>
                  </a:lnTo>
                  <a:lnTo>
                    <a:pt x="0" y="5367579"/>
                  </a:lnTo>
                  <a:lnTo>
                    <a:pt x="9525" y="5367579"/>
                  </a:lnTo>
                  <a:lnTo>
                    <a:pt x="9525" y="5176825"/>
                  </a:lnTo>
                  <a:lnTo>
                    <a:pt x="9525" y="4976800"/>
                  </a:lnTo>
                  <a:lnTo>
                    <a:pt x="9525" y="4776470"/>
                  </a:lnTo>
                  <a:close/>
                </a:path>
                <a:path w="9525" h="8208645">
                  <a:moveTo>
                    <a:pt x="9525" y="4385551"/>
                  </a:moveTo>
                  <a:lnTo>
                    <a:pt x="0" y="4385551"/>
                  </a:lnTo>
                  <a:lnTo>
                    <a:pt x="0" y="4585894"/>
                  </a:lnTo>
                  <a:lnTo>
                    <a:pt x="0" y="4776394"/>
                  </a:lnTo>
                  <a:lnTo>
                    <a:pt x="9525" y="4776394"/>
                  </a:lnTo>
                  <a:lnTo>
                    <a:pt x="9525" y="4585894"/>
                  </a:lnTo>
                  <a:lnTo>
                    <a:pt x="9525" y="4385551"/>
                  </a:lnTo>
                  <a:close/>
                </a:path>
                <a:path w="9525" h="8208645">
                  <a:moveTo>
                    <a:pt x="9525" y="3441687"/>
                  </a:moveTo>
                  <a:lnTo>
                    <a:pt x="0" y="3441687"/>
                  </a:lnTo>
                  <a:lnTo>
                    <a:pt x="0" y="3603929"/>
                  </a:lnTo>
                  <a:lnTo>
                    <a:pt x="0" y="3794379"/>
                  </a:lnTo>
                  <a:lnTo>
                    <a:pt x="0" y="4385488"/>
                  </a:lnTo>
                  <a:lnTo>
                    <a:pt x="9525" y="4385488"/>
                  </a:lnTo>
                  <a:lnTo>
                    <a:pt x="9525" y="3603929"/>
                  </a:lnTo>
                  <a:lnTo>
                    <a:pt x="9525" y="3441687"/>
                  </a:lnTo>
                  <a:close/>
                </a:path>
                <a:path w="9525" h="8208645">
                  <a:moveTo>
                    <a:pt x="9525" y="3126994"/>
                  </a:moveTo>
                  <a:lnTo>
                    <a:pt x="0" y="3126994"/>
                  </a:lnTo>
                  <a:lnTo>
                    <a:pt x="0" y="3289223"/>
                  </a:lnTo>
                  <a:lnTo>
                    <a:pt x="0" y="3441623"/>
                  </a:lnTo>
                  <a:lnTo>
                    <a:pt x="9525" y="3441623"/>
                  </a:lnTo>
                  <a:lnTo>
                    <a:pt x="9525" y="3289223"/>
                  </a:lnTo>
                  <a:lnTo>
                    <a:pt x="9525" y="3126994"/>
                  </a:lnTo>
                  <a:close/>
                </a:path>
                <a:path w="9525" h="8208645">
                  <a:moveTo>
                    <a:pt x="9525" y="2411971"/>
                  </a:moveTo>
                  <a:lnTo>
                    <a:pt x="0" y="2411971"/>
                  </a:lnTo>
                  <a:lnTo>
                    <a:pt x="0" y="2612313"/>
                  </a:lnTo>
                  <a:lnTo>
                    <a:pt x="0" y="2774175"/>
                  </a:lnTo>
                  <a:lnTo>
                    <a:pt x="0" y="2926892"/>
                  </a:lnTo>
                  <a:lnTo>
                    <a:pt x="0" y="3126917"/>
                  </a:lnTo>
                  <a:lnTo>
                    <a:pt x="9525" y="3126917"/>
                  </a:lnTo>
                  <a:lnTo>
                    <a:pt x="9525" y="2926892"/>
                  </a:lnTo>
                  <a:lnTo>
                    <a:pt x="9525" y="2774238"/>
                  </a:lnTo>
                  <a:lnTo>
                    <a:pt x="9525" y="2612313"/>
                  </a:lnTo>
                  <a:lnTo>
                    <a:pt x="9525" y="2411971"/>
                  </a:lnTo>
                  <a:close/>
                </a:path>
                <a:path w="9525" h="8208645">
                  <a:moveTo>
                    <a:pt x="9525" y="2059292"/>
                  </a:moveTo>
                  <a:lnTo>
                    <a:pt x="0" y="2059292"/>
                  </a:lnTo>
                  <a:lnTo>
                    <a:pt x="0" y="2259507"/>
                  </a:lnTo>
                  <a:lnTo>
                    <a:pt x="0" y="2259634"/>
                  </a:lnTo>
                  <a:lnTo>
                    <a:pt x="0" y="2411907"/>
                  </a:lnTo>
                  <a:lnTo>
                    <a:pt x="9525" y="2411907"/>
                  </a:lnTo>
                  <a:lnTo>
                    <a:pt x="9525" y="2259634"/>
                  </a:lnTo>
                  <a:lnTo>
                    <a:pt x="9525" y="2259507"/>
                  </a:lnTo>
                  <a:lnTo>
                    <a:pt x="9525" y="2059292"/>
                  </a:lnTo>
                  <a:close/>
                </a:path>
                <a:path w="9525" h="8208645">
                  <a:moveTo>
                    <a:pt x="9525" y="1706499"/>
                  </a:moveTo>
                  <a:lnTo>
                    <a:pt x="0" y="1706499"/>
                  </a:lnTo>
                  <a:lnTo>
                    <a:pt x="0" y="1906828"/>
                  </a:lnTo>
                  <a:lnTo>
                    <a:pt x="0" y="2059228"/>
                  </a:lnTo>
                  <a:lnTo>
                    <a:pt x="9525" y="2059228"/>
                  </a:lnTo>
                  <a:lnTo>
                    <a:pt x="9525" y="1906828"/>
                  </a:lnTo>
                  <a:lnTo>
                    <a:pt x="9525" y="1706499"/>
                  </a:lnTo>
                  <a:close/>
                </a:path>
                <a:path w="9525" h="8208645">
                  <a:moveTo>
                    <a:pt x="9525" y="1315707"/>
                  </a:moveTo>
                  <a:lnTo>
                    <a:pt x="0" y="1315707"/>
                  </a:lnTo>
                  <a:lnTo>
                    <a:pt x="0" y="1506397"/>
                  </a:lnTo>
                  <a:lnTo>
                    <a:pt x="0" y="1506524"/>
                  </a:lnTo>
                  <a:lnTo>
                    <a:pt x="0" y="1706422"/>
                  </a:lnTo>
                  <a:lnTo>
                    <a:pt x="9525" y="1706422"/>
                  </a:lnTo>
                  <a:lnTo>
                    <a:pt x="9525" y="1506524"/>
                  </a:lnTo>
                  <a:lnTo>
                    <a:pt x="9525" y="1506397"/>
                  </a:lnTo>
                  <a:lnTo>
                    <a:pt x="9525" y="1315707"/>
                  </a:lnTo>
                  <a:close/>
                </a:path>
                <a:path w="9525" h="8208645">
                  <a:moveTo>
                    <a:pt x="9525" y="1115301"/>
                  </a:moveTo>
                  <a:lnTo>
                    <a:pt x="0" y="1115301"/>
                  </a:lnTo>
                  <a:lnTo>
                    <a:pt x="0" y="1315643"/>
                  </a:lnTo>
                  <a:lnTo>
                    <a:pt x="9525" y="1315643"/>
                  </a:lnTo>
                  <a:lnTo>
                    <a:pt x="9525" y="1115301"/>
                  </a:lnTo>
                  <a:close/>
                </a:path>
                <a:path w="9525" h="8208645">
                  <a:moveTo>
                    <a:pt x="9525" y="0"/>
                  </a:moveTo>
                  <a:lnTo>
                    <a:pt x="0" y="0"/>
                  </a:lnTo>
                  <a:lnTo>
                    <a:pt x="0" y="171754"/>
                  </a:lnTo>
                  <a:lnTo>
                    <a:pt x="0" y="371716"/>
                  </a:lnTo>
                  <a:lnTo>
                    <a:pt x="0" y="1115237"/>
                  </a:lnTo>
                  <a:lnTo>
                    <a:pt x="9525" y="1115237"/>
                  </a:lnTo>
                  <a:lnTo>
                    <a:pt x="9525" y="17175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56056" y="912242"/>
            <a:ext cx="5411470" cy="84048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352408">
              <a:lnSpc>
                <a:spcPts val="1200"/>
              </a:lnSpc>
              <a:spcBef>
                <a:spcPts val="265"/>
              </a:spcBef>
            </a:pPr>
            <a:r>
              <a:rPr sz="1100" spc="10" dirty="0">
                <a:latin typeface="Courier New"/>
                <a:cs typeface="Courier New"/>
              </a:rPr>
              <a:t>Do you </a:t>
            </a:r>
            <a:r>
              <a:rPr sz="1100" spc="-5" dirty="0">
                <a:latin typeface="Courier New"/>
                <a:cs typeface="Courier New"/>
              </a:rPr>
              <a:t>really </a:t>
            </a:r>
            <a:r>
              <a:rPr sz="1100" spc="10" dirty="0">
                <a:latin typeface="Courier New"/>
                <a:cs typeface="Courier New"/>
              </a:rPr>
              <a:t>want to </a:t>
            </a:r>
            <a:r>
              <a:rPr sz="1100" spc="-15" dirty="0">
                <a:latin typeface="Courier New"/>
                <a:cs typeface="Courier New"/>
              </a:rPr>
              <a:t>execute </a:t>
            </a: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above repair (enter </a:t>
            </a:r>
            <a:r>
              <a:rPr sz="1100" spc="10" dirty="0">
                <a:latin typeface="Courier New"/>
                <a:cs typeface="Courier New"/>
              </a:rPr>
              <a:t>YES </a:t>
            </a:r>
            <a:r>
              <a:rPr sz="1100" spc="-25" dirty="0">
                <a:latin typeface="Courier New"/>
                <a:cs typeface="Courier New"/>
              </a:rPr>
              <a:t>or  </a:t>
            </a:r>
            <a:r>
              <a:rPr sz="1100" spc="10" dirty="0">
                <a:latin typeface="Courier New"/>
                <a:cs typeface="Courier New"/>
              </a:rPr>
              <a:t>NO)? </a:t>
            </a:r>
            <a:r>
              <a:rPr sz="1100" b="1" spc="-15" dirty="0">
                <a:latin typeface="Courier New"/>
                <a:cs typeface="Courier New"/>
              </a:rPr>
              <a:t>YES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235"/>
              </a:spcBef>
            </a:pPr>
            <a:r>
              <a:rPr sz="1100" dirty="0">
                <a:latin typeface="Courier New"/>
                <a:cs typeface="Courier New"/>
              </a:rPr>
              <a:t>executing </a:t>
            </a:r>
            <a:r>
              <a:rPr sz="1100" spc="-5" dirty="0">
                <a:latin typeface="Courier New"/>
                <a:cs typeface="Courier New"/>
              </a:rPr>
              <a:t>repair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script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2958952">
              <a:lnSpc>
                <a:spcPct val="113900"/>
              </a:lnSpc>
            </a:pPr>
            <a:r>
              <a:rPr sz="1100" dirty="0">
                <a:latin typeface="Courier New"/>
                <a:cs typeface="Courier New"/>
              </a:rPr>
              <a:t>Starting restore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5" dirty="0">
                <a:latin typeface="Courier New"/>
                <a:cs typeface="Courier New"/>
              </a:rPr>
              <a:t>10-APR-18  </a:t>
            </a: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15" dirty="0">
                <a:latin typeface="Courier New"/>
                <a:cs typeface="Courier New"/>
              </a:rPr>
              <a:t>channel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starting datafile </a:t>
            </a:r>
            <a:r>
              <a:rPr sz="1100" spc="-5" dirty="0">
                <a:latin typeface="Courier New"/>
                <a:cs typeface="Courier New"/>
              </a:rPr>
              <a:t>backup </a:t>
            </a:r>
            <a:r>
              <a:rPr sz="1100" spc="10" dirty="0">
                <a:latin typeface="Courier New"/>
                <a:cs typeface="Courier New"/>
              </a:rPr>
              <a:t>set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restore</a:t>
            </a:r>
            <a:endParaRPr sz="1100">
              <a:latin typeface="Courier New"/>
              <a:cs typeface="Courier New"/>
            </a:endParaRPr>
          </a:p>
          <a:p>
            <a:pPr marL="12700" marR="514325">
              <a:lnSpc>
                <a:spcPts val="1280"/>
              </a:lnSpc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specifying datafile(s)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dirty="0">
                <a:latin typeface="Courier New"/>
                <a:cs typeface="Courier New"/>
              </a:rPr>
              <a:t>restore </a:t>
            </a:r>
            <a:r>
              <a:rPr sz="1100" spc="10" dirty="0">
                <a:latin typeface="Courier New"/>
                <a:cs typeface="Courier New"/>
              </a:rPr>
              <a:t>from  backup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4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spc="-10" dirty="0">
                <a:latin typeface="Courier New"/>
                <a:cs typeface="Courier New"/>
              </a:rPr>
              <a:t>restoring </a:t>
            </a:r>
            <a:r>
              <a:rPr sz="1100" dirty="0">
                <a:latin typeface="Courier New"/>
                <a:cs typeface="Courier New"/>
              </a:rPr>
              <a:t>datafile </a:t>
            </a:r>
            <a:r>
              <a:rPr sz="1100" spc="-5" dirty="0">
                <a:latin typeface="Courier New"/>
                <a:cs typeface="Courier New"/>
              </a:rPr>
              <a:t>00001</a:t>
            </a:r>
            <a:r>
              <a:rPr sz="1100" spc="-10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/u02/app/oracle/oradata/ORCL/system01.dbf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reading </a:t>
            </a:r>
            <a:r>
              <a:rPr sz="1100" spc="10" dirty="0">
                <a:latin typeface="Courier New"/>
                <a:cs typeface="Courier New"/>
              </a:rPr>
              <a:t>from </a:t>
            </a:r>
            <a:r>
              <a:rPr sz="1100" spc="-5" dirty="0">
                <a:latin typeface="Courier New"/>
                <a:cs typeface="Courier New"/>
              </a:rPr>
              <a:t>backup</a:t>
            </a:r>
            <a:r>
              <a:rPr sz="1100" spc="-2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piece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/u03/app/oracle/fast_recovery_area/ORCL/backupset/2018_04_09/o1_  mf_nnndf_TAG20180409T160501_fdqkvh9t_.bkp</a:t>
            </a:r>
            <a:endParaRPr sz="1100">
              <a:latin typeface="Courier New"/>
              <a:cs typeface="Courier New"/>
            </a:endParaRPr>
          </a:p>
          <a:p>
            <a:pPr marL="12700" marR="9525">
              <a:lnSpc>
                <a:spcPts val="1280"/>
              </a:lnSpc>
              <a:spcBef>
                <a:spcPts val="21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piece  handle=/u03/app/oracle/fast_recovery_area/ORCL/backupset/2018_04</a:t>
            </a:r>
            <a:endParaRPr sz="1100">
              <a:latin typeface="Courier New"/>
              <a:cs typeface="Courier New"/>
            </a:endParaRPr>
          </a:p>
          <a:p>
            <a:pPr marL="12700" marR="1351847">
              <a:lnSpc>
                <a:spcPts val="1200"/>
              </a:lnSpc>
              <a:spcBef>
                <a:spcPts val="60"/>
              </a:spcBef>
            </a:pPr>
            <a:r>
              <a:rPr sz="1100" spc="-5" dirty="0">
                <a:latin typeface="Courier New"/>
                <a:cs typeface="Courier New"/>
              </a:rPr>
              <a:t>_09/o1_mf_nnndf_TAG20180409T160501_fdqkvh9t_.bkp  tag=TAG20180409T160501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235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restored backup </a:t>
            </a:r>
            <a:r>
              <a:rPr sz="1100" spc="-5" dirty="0">
                <a:latin typeface="Courier New"/>
                <a:cs typeface="Courier New"/>
              </a:rPr>
              <a:t>piece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 marR="352408">
              <a:lnSpc>
                <a:spcPts val="1580"/>
              </a:lnSpc>
              <a:spcBef>
                <a:spcPts val="20"/>
              </a:spcBef>
            </a:pPr>
            <a:r>
              <a:rPr sz="1100" spc="10" dirty="0">
                <a:latin typeface="Courier New"/>
                <a:cs typeface="Courier New"/>
              </a:rPr>
              <a:t>channel </a:t>
            </a:r>
            <a:r>
              <a:rPr sz="1100" spc="-5" dirty="0">
                <a:latin typeface="Courier New"/>
                <a:cs typeface="Courier New"/>
              </a:rPr>
              <a:t>ORA_DISK_1: </a:t>
            </a:r>
            <a:r>
              <a:rPr sz="1100" dirty="0">
                <a:latin typeface="Courier New"/>
                <a:cs typeface="Courier New"/>
              </a:rPr>
              <a:t>restore complete, elapsed </a:t>
            </a:r>
            <a:r>
              <a:rPr sz="1100" spc="-5" dirty="0">
                <a:latin typeface="Courier New"/>
                <a:cs typeface="Courier New"/>
              </a:rPr>
              <a:t>time: </a:t>
            </a:r>
            <a:r>
              <a:rPr sz="1100" spc="-10" dirty="0">
                <a:latin typeface="Courier New"/>
                <a:cs typeface="Courier New"/>
              </a:rPr>
              <a:t>00:00:07  </a:t>
            </a:r>
            <a:r>
              <a:rPr sz="1100" dirty="0">
                <a:latin typeface="Courier New"/>
                <a:cs typeface="Courier New"/>
              </a:rPr>
              <a:t>Finished restore </a:t>
            </a:r>
            <a:r>
              <a:rPr sz="1100" spc="-25" dirty="0">
                <a:latin typeface="Courier New"/>
                <a:cs typeface="Courier New"/>
              </a:rPr>
              <a:t>at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10-APR-18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2958952">
              <a:lnSpc>
                <a:spcPct val="119300"/>
              </a:lnSpc>
            </a:pPr>
            <a:r>
              <a:rPr sz="1100" dirty="0">
                <a:latin typeface="Courier New"/>
                <a:cs typeface="Courier New"/>
              </a:rPr>
              <a:t>Starting recover </a:t>
            </a:r>
            <a:r>
              <a:rPr sz="1100" spc="-25" dirty="0">
                <a:latin typeface="Courier New"/>
                <a:cs typeface="Courier New"/>
              </a:rPr>
              <a:t>at </a:t>
            </a:r>
            <a:r>
              <a:rPr sz="1100" spc="-15" dirty="0">
                <a:latin typeface="Courier New"/>
                <a:cs typeface="Courier New"/>
              </a:rPr>
              <a:t>10-APR-18  </a:t>
            </a: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15" dirty="0">
                <a:latin typeface="Courier New"/>
                <a:cs typeface="Courier New"/>
              </a:rPr>
              <a:t>channel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ORA_DISK_1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12700"/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media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recovery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600">
              <a:latin typeface="Courier New"/>
              <a:cs typeface="Courier New"/>
            </a:endParaRPr>
          </a:p>
          <a:p>
            <a:pPr marL="12700" marR="8255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archived </a:t>
            </a:r>
            <a:r>
              <a:rPr sz="1100" spc="10" dirty="0">
                <a:latin typeface="Courier New"/>
                <a:cs typeface="Courier New"/>
              </a:rPr>
              <a:t>log for </a:t>
            </a:r>
            <a:r>
              <a:rPr sz="1100" spc="-5" dirty="0">
                <a:latin typeface="Courier New"/>
                <a:cs typeface="Courier New"/>
              </a:rPr>
              <a:t>thread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10" dirty="0">
                <a:latin typeface="Courier New"/>
                <a:cs typeface="Courier New"/>
              </a:rPr>
              <a:t>with sequence </a:t>
            </a:r>
            <a:r>
              <a:rPr sz="1100" spc="10" dirty="0">
                <a:latin typeface="Courier New"/>
                <a:cs typeface="Courier New"/>
              </a:rPr>
              <a:t>14 is </a:t>
            </a:r>
            <a:r>
              <a:rPr sz="1100" dirty="0">
                <a:latin typeface="Courier New"/>
                <a:cs typeface="Courier New"/>
              </a:rPr>
              <a:t>already </a:t>
            </a:r>
            <a:r>
              <a:rPr sz="1100" spc="10" dirty="0">
                <a:latin typeface="Courier New"/>
                <a:cs typeface="Courier New"/>
              </a:rPr>
              <a:t>on </a:t>
            </a:r>
            <a:r>
              <a:rPr sz="1100" spc="-10" dirty="0">
                <a:latin typeface="Courier New"/>
                <a:cs typeface="Courier New"/>
              </a:rPr>
              <a:t>disk </a:t>
            </a:r>
            <a:r>
              <a:rPr sz="1100" spc="10" dirty="0">
                <a:latin typeface="Courier New"/>
                <a:cs typeface="Courier New"/>
              </a:rPr>
              <a:t>as  file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sz="1100" spc="-5" dirty="0">
                <a:latin typeface="Courier New"/>
                <a:cs typeface="Courier New"/>
              </a:rPr>
              <a:t>/u03/app/oracle/fast_recovery_area/ORCL/archivelog/2018_04_10/o1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_mf_1_14_fdskgq34_.arc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00"/>
              </a:lnSpc>
              <a:spcBef>
                <a:spcPts val="400"/>
              </a:spcBef>
            </a:pPr>
            <a:r>
              <a:rPr sz="1100" dirty="0">
                <a:latin typeface="Courier New"/>
                <a:cs typeface="Courier New"/>
              </a:rPr>
              <a:t>archived </a:t>
            </a:r>
            <a:r>
              <a:rPr sz="1100" spc="10" dirty="0">
                <a:latin typeface="Courier New"/>
                <a:cs typeface="Courier New"/>
              </a:rPr>
              <a:t>log for </a:t>
            </a:r>
            <a:r>
              <a:rPr sz="1100" spc="-5" dirty="0">
                <a:latin typeface="Courier New"/>
                <a:cs typeface="Courier New"/>
              </a:rPr>
              <a:t>thread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10" dirty="0">
                <a:latin typeface="Courier New"/>
                <a:cs typeface="Courier New"/>
              </a:rPr>
              <a:t>with </a:t>
            </a:r>
            <a:r>
              <a:rPr sz="1100" spc="-5" dirty="0">
                <a:latin typeface="Courier New"/>
                <a:cs typeface="Courier New"/>
              </a:rPr>
              <a:t>sequence </a:t>
            </a:r>
            <a:r>
              <a:rPr sz="1100" spc="10" dirty="0">
                <a:latin typeface="Courier New"/>
                <a:cs typeface="Courier New"/>
              </a:rPr>
              <a:t>15 is </a:t>
            </a:r>
            <a:r>
              <a:rPr sz="1100" dirty="0">
                <a:latin typeface="Courier New"/>
                <a:cs typeface="Courier New"/>
              </a:rPr>
              <a:t>already </a:t>
            </a:r>
            <a:r>
              <a:rPr sz="1100" spc="10" dirty="0">
                <a:latin typeface="Courier New"/>
                <a:cs typeface="Courier New"/>
              </a:rPr>
              <a:t>on </a:t>
            </a:r>
            <a:r>
              <a:rPr sz="1100" spc="-10" dirty="0">
                <a:latin typeface="Courier New"/>
                <a:cs typeface="Courier New"/>
              </a:rPr>
              <a:t>disk </a:t>
            </a:r>
            <a:r>
              <a:rPr sz="1100" spc="10" dirty="0">
                <a:latin typeface="Courier New"/>
                <a:cs typeface="Courier New"/>
              </a:rPr>
              <a:t>as  file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235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12700" marR="7620">
              <a:lnSpc>
                <a:spcPct val="93900"/>
              </a:lnSpc>
              <a:spcBef>
                <a:spcPts val="335"/>
              </a:spcBef>
            </a:pPr>
            <a:r>
              <a:rPr sz="1100" dirty="0">
                <a:latin typeface="Courier New"/>
                <a:cs typeface="Courier New"/>
              </a:rPr>
              <a:t>archived </a:t>
            </a:r>
            <a:r>
              <a:rPr sz="1100" spc="10" dirty="0">
                <a:latin typeface="Courier New"/>
                <a:cs typeface="Courier New"/>
              </a:rPr>
              <a:t>log file  </a:t>
            </a:r>
            <a:r>
              <a:rPr sz="1100" spc="-5" dirty="0">
                <a:latin typeface="Courier New"/>
                <a:cs typeface="Courier New"/>
              </a:rPr>
              <a:t>name=/u03/app/oracle/fast_recovery_area/ORCL/archivelog/2018_04_  10/o1_mf_1_16_fdsmhyqz_.arc </a:t>
            </a:r>
            <a:r>
              <a:rPr sz="1100" dirty="0">
                <a:latin typeface="Courier New"/>
                <a:cs typeface="Courier New"/>
              </a:rPr>
              <a:t>thread=1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sequence=16</a:t>
            </a:r>
            <a:endParaRPr sz="1100">
              <a:latin typeface="Courier New"/>
              <a:cs typeface="Courier New"/>
            </a:endParaRPr>
          </a:p>
          <a:p>
            <a:pPr marL="12700" marR="9525">
              <a:lnSpc>
                <a:spcPts val="1280"/>
              </a:lnSpc>
              <a:spcBef>
                <a:spcPts val="259"/>
              </a:spcBef>
            </a:pPr>
            <a:r>
              <a:rPr sz="1100" dirty="0">
                <a:latin typeface="Courier New"/>
                <a:cs typeface="Courier New"/>
              </a:rPr>
              <a:t>archived </a:t>
            </a:r>
            <a:r>
              <a:rPr sz="1100" spc="10" dirty="0">
                <a:latin typeface="Courier New"/>
                <a:cs typeface="Courier New"/>
              </a:rPr>
              <a:t>log file  </a:t>
            </a:r>
            <a:r>
              <a:rPr sz="1100" spc="-5" dirty="0">
                <a:latin typeface="Courier New"/>
                <a:cs typeface="Courier New"/>
              </a:rPr>
              <a:t>name=/u03/app/oracle/fast_recovery_area/ORCL/archivelog/2018_04_  10/o1_mf_1_17_fdsn3sf0_.arc </a:t>
            </a:r>
            <a:r>
              <a:rPr sz="1100" dirty="0">
                <a:latin typeface="Courier New"/>
                <a:cs typeface="Courier New"/>
              </a:rPr>
              <a:t>thread=1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sequence=17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135"/>
              </a:spcBef>
            </a:pPr>
            <a:r>
              <a:rPr sz="1100" spc="10" dirty="0">
                <a:latin typeface="Courier New"/>
                <a:cs typeface="Courier New"/>
              </a:rPr>
              <a:t>media </a:t>
            </a:r>
            <a:r>
              <a:rPr sz="1100" spc="-10" dirty="0">
                <a:latin typeface="Courier New"/>
                <a:cs typeface="Courier New"/>
              </a:rPr>
              <a:t>recovery complete, </a:t>
            </a:r>
            <a:r>
              <a:rPr sz="1100" dirty="0">
                <a:latin typeface="Courier New"/>
                <a:cs typeface="Courier New"/>
              </a:rPr>
              <a:t>elapsed </a:t>
            </a:r>
            <a:r>
              <a:rPr sz="1100" spc="10" dirty="0">
                <a:latin typeface="Courier New"/>
                <a:cs typeface="Courier New"/>
              </a:rPr>
              <a:t>time: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00:00:01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Finished recover </a:t>
            </a:r>
            <a:r>
              <a:rPr sz="1100" spc="-25" dirty="0">
                <a:latin typeface="Courier New"/>
                <a:cs typeface="Courier New"/>
              </a:rPr>
              <a:t>at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10-APR-18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12700"/>
            <a:r>
              <a:rPr sz="1100" spc="10" dirty="0">
                <a:latin typeface="Courier New"/>
                <a:cs typeface="Courier New"/>
              </a:rPr>
              <a:t>sql </a:t>
            </a:r>
            <a:r>
              <a:rPr sz="1100" spc="-5" dirty="0">
                <a:latin typeface="Courier New"/>
                <a:cs typeface="Courier New"/>
              </a:rPr>
              <a:t>statement: alter </a:t>
            </a:r>
            <a:r>
              <a:rPr sz="1100" spc="-10" dirty="0">
                <a:latin typeface="Courier New"/>
                <a:cs typeface="Courier New"/>
              </a:rPr>
              <a:t>database </a:t>
            </a:r>
            <a:r>
              <a:rPr sz="1100" dirty="0">
                <a:latin typeface="Courier New"/>
                <a:cs typeface="Courier New"/>
              </a:rPr>
              <a:t>datafile 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online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2174" y="8952230"/>
            <a:ext cx="5550535" cy="219710"/>
          </a:xfrm>
          <a:custGeom>
            <a:avLst/>
            <a:gdLst/>
            <a:ahLst/>
            <a:cxnLst/>
            <a:rect l="l" t="t" r="r" b="b"/>
            <a:pathLst>
              <a:path w="5550534" h="219709">
                <a:moveTo>
                  <a:pt x="5550535" y="0"/>
                </a:moveTo>
                <a:lnTo>
                  <a:pt x="5541010" y="0"/>
                </a:lnTo>
                <a:lnTo>
                  <a:pt x="5541010" y="209867"/>
                </a:lnTo>
                <a:lnTo>
                  <a:pt x="9525" y="209867"/>
                </a:lnTo>
                <a:lnTo>
                  <a:pt x="9525" y="0"/>
                </a:lnTo>
                <a:lnTo>
                  <a:pt x="0" y="0"/>
                </a:lnTo>
                <a:lnTo>
                  <a:pt x="0" y="219392"/>
                </a:lnTo>
                <a:lnTo>
                  <a:pt x="9525" y="219392"/>
                </a:lnTo>
                <a:lnTo>
                  <a:pt x="5541010" y="219392"/>
                </a:lnTo>
                <a:lnTo>
                  <a:pt x="5550535" y="219392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119006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repair </a:t>
            </a:r>
            <a:r>
              <a:rPr sz="1100" dirty="0">
                <a:latin typeface="Courier New"/>
                <a:cs typeface="Courier New"/>
              </a:rPr>
              <a:t>failure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complete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Do you want to </a:t>
            </a:r>
            <a:r>
              <a:rPr sz="1100" spc="-10" dirty="0">
                <a:latin typeface="Courier New"/>
                <a:cs typeface="Courier New"/>
              </a:rPr>
              <a:t>open </a:t>
            </a: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(enter </a:t>
            </a:r>
            <a:r>
              <a:rPr sz="1100" spc="10" dirty="0">
                <a:latin typeface="Courier New"/>
                <a:cs typeface="Courier New"/>
              </a:rPr>
              <a:t>YES or </a:t>
            </a:r>
            <a:r>
              <a:rPr sz="1100" spc="-10" dirty="0">
                <a:latin typeface="Courier New"/>
                <a:cs typeface="Courier New"/>
              </a:rPr>
              <a:t>NO)?</a:t>
            </a:r>
            <a:r>
              <a:rPr sz="1100" spc="-275" dirty="0">
                <a:latin typeface="Courier New"/>
                <a:cs typeface="Courier New"/>
              </a:rPr>
              <a:t> </a:t>
            </a:r>
            <a:r>
              <a:rPr sz="1100" b="1" spc="-15" dirty="0">
                <a:latin typeface="Courier New"/>
                <a:cs typeface="Courier New"/>
              </a:rPr>
              <a:t>YES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opened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70" y="1922781"/>
            <a:ext cx="224663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12. </a:t>
            </a:r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1: </a:t>
            </a: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PDBs.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2187892"/>
            <a:ext cx="5541010" cy="9630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PLUGGABLE </a:t>
            </a:r>
            <a:r>
              <a:rPr sz="1100" b="1" spc="-10" dirty="0">
                <a:latin typeface="Courier New"/>
                <a:cs typeface="Courier New"/>
              </a:rPr>
              <a:t>DATABASE </a:t>
            </a:r>
            <a:r>
              <a:rPr sz="1100" b="1" spc="-15" dirty="0">
                <a:latin typeface="Courier New"/>
                <a:cs typeface="Courier New"/>
              </a:rPr>
              <a:t>ALL</a:t>
            </a:r>
            <a:r>
              <a:rPr sz="1100" b="1" spc="-5" dirty="0">
                <a:latin typeface="Courier New"/>
                <a:cs typeface="Courier New"/>
              </a:rPr>
              <a:t> OPEN;</a:t>
            </a:r>
            <a:endParaRPr sz="1100">
              <a:latin typeface="Courier New"/>
              <a:cs typeface="Courier New"/>
            </a:endParaRPr>
          </a:p>
          <a:p>
            <a:pPr marL="71752" marR="3861242">
              <a:lnSpc>
                <a:spcPct val="238800"/>
              </a:lnSpc>
            </a:pPr>
            <a:r>
              <a:rPr sz="1100" dirty="0">
                <a:latin typeface="Courier New"/>
                <a:cs typeface="Courier New"/>
              </a:rPr>
              <a:t>Statement </a:t>
            </a:r>
            <a:r>
              <a:rPr sz="1100" spc="-10" dirty="0">
                <a:latin typeface="Courier New"/>
                <a:cs typeface="Courier New"/>
              </a:rPr>
              <a:t>processed  </a:t>
            </a:r>
            <a:r>
              <a:rPr sz="1100" spc="10" dirty="0">
                <a:latin typeface="Courier New"/>
                <a:cs typeface="Courier New"/>
              </a:rPr>
              <a:t>RMAN&gt;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3181351"/>
            <a:ext cx="1742439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13. </a:t>
            </a:r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1: 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RMAN.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3446464"/>
            <a:ext cx="5541010" cy="7771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RMAN&gt;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71752" marR="3270722">
              <a:lnSpc>
                <a:spcPct val="125000"/>
              </a:lnSpc>
            </a:pPr>
            <a:r>
              <a:rPr sz="1100" dirty="0">
                <a:latin typeface="Courier New"/>
                <a:cs typeface="Courier New"/>
              </a:rPr>
              <a:t>Recovery Manager </a:t>
            </a:r>
            <a:r>
              <a:rPr sz="1100" spc="-10" dirty="0">
                <a:latin typeface="Courier New"/>
                <a:cs typeface="Courier New"/>
              </a:rPr>
              <a:t>complete.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1" y="4239640"/>
            <a:ext cx="271335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14. </a:t>
            </a:r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2: </a:t>
            </a:r>
            <a:r>
              <a:rPr sz="1100" spc="10" dirty="0">
                <a:latin typeface="Arial"/>
                <a:cs typeface="Arial"/>
              </a:rPr>
              <a:t>Close </a:t>
            </a:r>
            <a:r>
              <a:rPr sz="1100" spc="-5" dirty="0">
                <a:latin typeface="Arial"/>
                <a:cs typeface="Arial"/>
              </a:rPr>
              <a:t>the terminal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window.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3783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8755" y="2695852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>
                <a:moveTo>
                  <a:pt x="0" y="0"/>
                </a:moveTo>
                <a:lnTo>
                  <a:pt x="135245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8555" y="2695852"/>
            <a:ext cx="1000125" cy="0"/>
          </a:xfrm>
          <a:custGeom>
            <a:avLst/>
            <a:gdLst/>
            <a:ahLst/>
            <a:cxnLst/>
            <a:rect l="l" t="t" r="r" b="b"/>
            <a:pathLst>
              <a:path w="1000125">
                <a:moveTo>
                  <a:pt x="0" y="0"/>
                </a:moveTo>
                <a:lnTo>
                  <a:pt x="999996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5802" y="269585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2175" y="2002155"/>
            <a:ext cx="5550535" cy="1391920"/>
          </a:xfrm>
          <a:custGeom>
            <a:avLst/>
            <a:gdLst/>
            <a:ahLst/>
            <a:cxnLst/>
            <a:rect l="l" t="t" r="r" b="b"/>
            <a:pathLst>
              <a:path w="5550534" h="1391920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1382395"/>
                </a:lnTo>
                <a:lnTo>
                  <a:pt x="9525" y="1382395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391920"/>
                </a:lnTo>
                <a:lnTo>
                  <a:pt x="9525" y="1391920"/>
                </a:lnTo>
                <a:lnTo>
                  <a:pt x="5541010" y="1391920"/>
                </a:lnTo>
                <a:lnTo>
                  <a:pt x="5550535" y="1391920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2969" y="1083690"/>
            <a:ext cx="5834380" cy="312970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6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services.</a:t>
            </a:r>
            <a:endParaRPr sz="1100">
              <a:latin typeface="Arial"/>
              <a:cs typeface="Arial"/>
            </a:endParaRPr>
          </a:p>
          <a:p>
            <a:pPr marL="565757" marR="156837" lvl="1" indent="-276846">
              <a:lnSpc>
                <a:spcPct val="113799"/>
              </a:lnSpc>
              <a:spcBef>
                <a:spcPts val="30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name, </a:t>
            </a:r>
            <a:r>
              <a:rPr sz="1100" spc="-5" dirty="0">
                <a:latin typeface="Arial"/>
                <a:cs typeface="Arial"/>
              </a:rPr>
              <a:t>its </a:t>
            </a:r>
            <a:r>
              <a:rPr sz="1100" spc="5" dirty="0">
                <a:latin typeface="Arial"/>
                <a:cs typeface="Arial"/>
              </a:rPr>
              <a:t>status,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5" dirty="0">
                <a:latin typeface="Arial"/>
                <a:cs typeface="Arial"/>
              </a:rPr>
              <a:t>associated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V$INSTANCE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instance's status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Courier New"/>
                <a:cs typeface="Courier New"/>
              </a:rPr>
              <a:t>OPEN</a:t>
            </a:r>
            <a:r>
              <a:rPr sz="1100" spc="10" dirty="0">
                <a:latin typeface="Arial"/>
                <a:cs typeface="Arial"/>
              </a:rPr>
              <a:t>,  which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means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can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access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instance_name, </a:t>
            </a:r>
            <a:r>
              <a:rPr sz="1100" b="1" spc="-15" dirty="0">
                <a:latin typeface="Courier New"/>
                <a:cs typeface="Courier New"/>
              </a:rPr>
              <a:t>status, </a:t>
            </a:r>
            <a:r>
              <a:rPr sz="1100" b="1" spc="-5" dirty="0">
                <a:latin typeface="Courier New"/>
                <a:cs typeface="Courier New"/>
              </a:rPr>
              <a:t>con_id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8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v$instance;</a:t>
            </a:r>
            <a:endParaRPr sz="1100">
              <a:latin typeface="Courier New"/>
              <a:cs typeface="Courier New"/>
            </a:endParaRPr>
          </a:p>
          <a:p>
            <a:pPr marL="565757" marR="1896650">
              <a:lnSpc>
                <a:spcPct val="233300"/>
              </a:lnSpc>
              <a:spcBef>
                <a:spcPts val="75"/>
              </a:spcBef>
              <a:tabLst>
                <a:tab pos="2003325" algn="l"/>
                <a:tab pos="3422479" algn="l"/>
                <a:tab pos="3842828" algn="l"/>
              </a:tabLst>
            </a:pPr>
            <a:r>
              <a:rPr sz="1100" spc="10" dirty="0">
                <a:latin typeface="Courier New"/>
                <a:cs typeface="Courier New"/>
              </a:rPr>
              <a:t>INSTAN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0" dirty="0">
                <a:latin typeface="Courier New"/>
                <a:cs typeface="Courier New"/>
              </a:rPr>
              <a:t>E_NA</a:t>
            </a:r>
            <a:r>
              <a:rPr sz="1100" spc="-65" dirty="0">
                <a:latin typeface="Courier New"/>
                <a:cs typeface="Courier New"/>
              </a:rPr>
              <a:t>M</a:t>
            </a:r>
            <a:r>
              <a:rPr sz="1100" spc="15" dirty="0">
                <a:latin typeface="Courier New"/>
                <a:cs typeface="Courier New"/>
              </a:rPr>
              <a:t>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TATU</a:t>
            </a:r>
            <a:r>
              <a:rPr sz="1100" spc="15" dirty="0">
                <a:latin typeface="Courier New"/>
                <a:cs typeface="Courier New"/>
              </a:rPr>
              <a:t>S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CON</a:t>
            </a:r>
            <a:r>
              <a:rPr sz="1100" spc="-65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ID  ORC</a:t>
            </a:r>
            <a:r>
              <a:rPr sz="1100" spc="15" dirty="0">
                <a:latin typeface="Courier New"/>
                <a:cs typeface="Courier New"/>
              </a:rPr>
              <a:t>L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-65" dirty="0">
                <a:latin typeface="Courier New"/>
                <a:cs typeface="Courier New"/>
              </a:rPr>
              <a:t>O</a:t>
            </a:r>
            <a:r>
              <a:rPr sz="1100" spc="10" dirty="0">
                <a:latin typeface="Courier New"/>
                <a:cs typeface="Courier New"/>
              </a:rPr>
              <a:t>PE</a:t>
            </a:r>
            <a:r>
              <a:rPr sz="1100" spc="15" dirty="0">
                <a:latin typeface="Courier New"/>
                <a:cs typeface="Courier New"/>
              </a:rPr>
              <a:t>N</a:t>
            </a:r>
            <a:r>
              <a:rPr sz="1100" dirty="0">
                <a:latin typeface="Courier New"/>
                <a:cs typeface="Courier New"/>
              </a:rPr>
              <a:t>		</a:t>
            </a: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565757" marR="5080" lvl="1" indent="-276846">
              <a:lnSpc>
                <a:spcPct val="115599"/>
              </a:lnSpc>
              <a:spcBef>
                <a:spcPts val="204"/>
              </a:spcBef>
              <a:buAutoNum type="alphaLcPeriod" startAt="2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services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the containers in 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V$SERVICES</a:t>
            </a:r>
            <a:r>
              <a:rPr sz="1100" spc="-5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returns </a:t>
            </a:r>
            <a:r>
              <a:rPr sz="1100" spc="-15" dirty="0">
                <a:latin typeface="Arial"/>
                <a:cs typeface="Arial"/>
              </a:rPr>
              <a:t>five </a:t>
            </a:r>
            <a:r>
              <a:rPr sz="1100" spc="5" dirty="0">
                <a:latin typeface="Arial"/>
                <a:cs typeface="Arial"/>
              </a:rPr>
              <a:t>services.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PDB$SEED </a:t>
            </a:r>
            <a:r>
              <a:rPr sz="1100" spc="5" dirty="0">
                <a:latin typeface="Arial"/>
                <a:cs typeface="Arial"/>
              </a:rPr>
              <a:t>service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listed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-5" dirty="0">
                <a:latin typeface="Arial"/>
                <a:cs typeface="Arial"/>
              </a:rPr>
              <a:t>no </a:t>
            </a:r>
            <a:r>
              <a:rPr sz="1100" spc="-10" dirty="0">
                <a:latin typeface="Arial"/>
                <a:cs typeface="Arial"/>
              </a:rPr>
              <a:t>one 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it and </a:t>
            </a:r>
            <a:r>
              <a:rPr sz="1100" spc="-5" dirty="0">
                <a:latin typeface="Arial"/>
                <a:cs typeface="Arial"/>
              </a:rPr>
              <a:t>no </a:t>
            </a:r>
            <a:r>
              <a:rPr sz="1100" spc="-10" dirty="0">
                <a:latin typeface="Arial"/>
                <a:cs typeface="Arial"/>
              </a:rPr>
              <a:t>operation </a:t>
            </a:r>
            <a:r>
              <a:rPr sz="1100" spc="-5" dirty="0">
                <a:latin typeface="Arial"/>
                <a:cs typeface="Arial"/>
              </a:rPr>
              <a:t>should be </a:t>
            </a:r>
            <a:r>
              <a:rPr sz="1100" dirty="0">
                <a:latin typeface="Arial"/>
                <a:cs typeface="Arial"/>
              </a:rPr>
              <a:t>performed with </a:t>
            </a:r>
            <a:r>
              <a:rPr sz="1100" spc="-10" dirty="0">
                <a:latin typeface="Arial"/>
                <a:cs typeface="Arial"/>
              </a:rPr>
              <a:t>it. </a:t>
            </a:r>
            <a:r>
              <a:rPr sz="1100" spc="-4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reserved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template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spc="-10" dirty="0">
                <a:latin typeface="Arial"/>
                <a:cs typeface="Arial"/>
              </a:rPr>
              <a:t>other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PDBs.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8756" y="4926861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403222" y="4922646"/>
            <a:ext cx="4451350" cy="8890"/>
            <a:chOff x="2403220" y="4922646"/>
            <a:chExt cx="4451350" cy="8890"/>
          </a:xfrm>
        </p:grpSpPr>
        <p:sp>
          <p:nvSpPr>
            <p:cNvPr id="14" name="object 14"/>
            <p:cNvSpPr/>
            <p:nvPr/>
          </p:nvSpPr>
          <p:spPr>
            <a:xfrm>
              <a:off x="2403220" y="4926861"/>
              <a:ext cx="2181860" cy="0"/>
            </a:xfrm>
            <a:custGeom>
              <a:avLst/>
              <a:gdLst/>
              <a:ahLst/>
              <a:cxnLst/>
              <a:rect l="l" t="t" r="r" b="b"/>
              <a:pathLst>
                <a:path w="2181860">
                  <a:moveTo>
                    <a:pt x="0" y="0"/>
                  </a:moveTo>
                  <a:lnTo>
                    <a:pt x="2181288" y="0"/>
                  </a:lnTo>
                </a:path>
              </a:pathLst>
            </a:custGeom>
            <a:ln w="842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87239" y="4926861"/>
              <a:ext cx="2266950" cy="0"/>
            </a:xfrm>
            <a:custGeom>
              <a:avLst/>
              <a:gdLst/>
              <a:ahLst/>
              <a:cxnLst/>
              <a:rect l="l" t="t" r="r" b="b"/>
              <a:pathLst>
                <a:path w="2266950">
                  <a:moveTo>
                    <a:pt x="0" y="0"/>
                  </a:moveTo>
                  <a:lnTo>
                    <a:pt x="2266711" y="0"/>
                  </a:lnTo>
                </a:path>
              </a:pathLst>
            </a:custGeom>
            <a:ln w="842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96937" y="4238054"/>
            <a:ext cx="5541010" cy="221086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con_id, </a:t>
            </a:r>
            <a:r>
              <a:rPr sz="1100" b="1" spc="-10" dirty="0">
                <a:latin typeface="Courier New"/>
                <a:cs typeface="Courier New"/>
              </a:rPr>
              <a:t>name FROM </a:t>
            </a:r>
            <a:r>
              <a:rPr sz="1100" b="1" spc="-5" dirty="0">
                <a:latin typeface="Courier New"/>
                <a:cs typeface="Courier New"/>
              </a:rPr>
              <a:t>v$services ORDER </a:t>
            </a:r>
            <a:r>
              <a:rPr sz="1100" b="1" spc="-25" dirty="0">
                <a:latin typeface="Courier New"/>
                <a:cs typeface="Courier New"/>
              </a:rPr>
              <a:t>BY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414635"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CON_ID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834349"/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SYS$BACKGROUND</a:t>
            </a:r>
            <a:endParaRPr sz="1100">
              <a:latin typeface="Courier New"/>
              <a:cs typeface="Courier New"/>
            </a:endParaRPr>
          </a:p>
          <a:p>
            <a:pPr marL="834349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ORCL.588436052.oraclecloud.internal</a:t>
            </a:r>
            <a:endParaRPr sz="1100">
              <a:latin typeface="Courier New"/>
              <a:cs typeface="Courier New"/>
            </a:endParaRPr>
          </a:p>
          <a:p>
            <a:pPr marL="834349"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ORCL.588436052.oraclecloud.internalXDB</a:t>
            </a:r>
            <a:endParaRPr sz="1100">
              <a:latin typeface="Courier New"/>
              <a:cs typeface="Courier New"/>
            </a:endParaRPr>
          </a:p>
          <a:p>
            <a:pPr marL="834349">
              <a:spcBef>
                <a:spcPts val="260"/>
              </a:spcBef>
            </a:pP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SYS$USERS</a:t>
            </a:r>
            <a:endParaRPr sz="1100">
              <a:latin typeface="Courier New"/>
              <a:cs typeface="Courier New"/>
            </a:endParaRPr>
          </a:p>
          <a:p>
            <a:pPr marL="834349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3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pdb1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70" y="6413120"/>
            <a:ext cx="12382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7.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6937" y="6678613"/>
            <a:ext cx="5541010" cy="96180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 </a:t>
            </a:r>
            <a:r>
              <a:rPr sz="1100" spc="15" dirty="0">
                <a:latin typeface="Courier New"/>
                <a:cs typeface="Courier New"/>
              </a:rPr>
              <a:t>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Disconnected </a:t>
            </a:r>
            <a:r>
              <a:rPr sz="1100" spc="10" dirty="0">
                <a:latin typeface="Courier New"/>
                <a:cs typeface="Courier New"/>
              </a:rPr>
              <a:t>from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lang="en-US" sz="1100" spc="10" dirty="0">
                <a:latin typeface="Courier New"/>
                <a:cs typeface="Courier New"/>
              </a:rPr>
              <a:t>19c</a:t>
            </a:r>
            <a:r>
              <a:rPr sz="1100" spc="10" dirty="0">
                <a:latin typeface="Courier New"/>
                <a:cs typeface="Courier New"/>
              </a:rPr>
              <a:t> EE </a:t>
            </a:r>
            <a:r>
              <a:rPr sz="1100" spc="-10" dirty="0">
                <a:latin typeface="Courier New"/>
                <a:cs typeface="Courier New"/>
              </a:rPr>
              <a:t>High Perf</a:t>
            </a:r>
            <a:r>
              <a:rPr sz="1100" spc="-2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Release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dirty="0">
                <a:latin typeface="Courier New"/>
                <a:cs typeface="Courier New"/>
              </a:rPr>
              <a:t>18.0.0.0.0 </a:t>
            </a:r>
            <a:r>
              <a:rPr sz="1100" spc="15" dirty="0">
                <a:latin typeface="Courier New"/>
                <a:cs typeface="Courier New"/>
              </a:rPr>
              <a:t>-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Production</a:t>
            </a:r>
          </a:p>
          <a:p>
            <a:pPr marL="71752" marR="3936168">
              <a:lnSpc>
                <a:spcPts val="1650"/>
              </a:lnSpc>
              <a:spcBef>
                <a:spcPts val="40"/>
              </a:spcBef>
            </a:pPr>
            <a:r>
              <a:rPr sz="1100" spc="10" dirty="0">
                <a:latin typeface="Courier New"/>
                <a:cs typeface="Courier New"/>
              </a:rPr>
              <a:t>Version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18.1.0.0.0  [oracle@MYDBCS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49998"/>
            <a:ext cx="5960745" cy="17081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>
                <a:latin typeface="Arial"/>
                <a:cs typeface="Arial"/>
              </a:rPr>
              <a:t>Lab </a:t>
            </a:r>
            <a:r>
              <a:rPr lang="en-US" sz="1400" b="1" spc="25" dirty="0" smtClean="0">
                <a:latin typeface="Arial"/>
                <a:cs typeface="Arial"/>
              </a:rPr>
              <a:t>3: </a:t>
            </a:r>
            <a:r>
              <a:rPr lang="en-US" sz="1400" b="1" spc="25" dirty="0">
                <a:latin typeface="Arial"/>
                <a:cs typeface="Arial"/>
              </a:rPr>
              <a:t>Exploring the PDB configuration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288911" indent="-276846">
              <a:spcBef>
                <a:spcPts val="760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Connect to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37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indirectly </a:t>
            </a:r>
            <a:r>
              <a:rPr sz="1100" spc="-10" dirty="0">
                <a:latin typeface="Arial"/>
                <a:cs typeface="Arial"/>
              </a:rPr>
              <a:t>through </a:t>
            </a:r>
            <a:r>
              <a:rPr sz="1100" spc="-5" dirty="0">
                <a:latin typeface="Arial"/>
                <a:cs typeface="Arial"/>
              </a:rPr>
              <a:t>the root container.</a:t>
            </a:r>
            <a:endParaRPr sz="1100" dirty="0">
              <a:latin typeface="Arial"/>
              <a:cs typeface="Arial"/>
            </a:endParaRPr>
          </a:p>
          <a:p>
            <a:pPr marL="565757" marR="194300" lvl="1" indent="-276846">
              <a:lnSpc>
                <a:spcPct val="113700"/>
              </a:lnSpc>
              <a:spcBef>
                <a:spcPts val="37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Start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SYS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SYSDBA  </a:t>
            </a:r>
            <a:r>
              <a:rPr sz="1100" spc="-15" dirty="0">
                <a:latin typeface="Arial"/>
                <a:cs typeface="Arial"/>
              </a:rPr>
              <a:t>privilege.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-10" dirty="0">
                <a:latin typeface="Arial"/>
                <a:cs typeface="Arial"/>
              </a:rPr>
              <a:t>allows any </a:t>
            </a:r>
            <a:r>
              <a:rPr sz="1100" spc="20" dirty="0">
                <a:latin typeface="Arial"/>
                <a:cs typeface="Arial"/>
              </a:rPr>
              <a:t>DBA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-5" dirty="0">
                <a:latin typeface="Arial"/>
                <a:cs typeface="Arial"/>
              </a:rPr>
              <a:t>at the </a:t>
            </a:r>
            <a:r>
              <a:rPr sz="1100" spc="-10" dirty="0">
                <a:latin typeface="Arial"/>
                <a:cs typeface="Arial"/>
              </a:rPr>
              <a:t>operating </a:t>
            </a:r>
            <a:r>
              <a:rPr sz="1100" spc="10" dirty="0">
                <a:latin typeface="Arial"/>
                <a:cs typeface="Arial"/>
              </a:rPr>
              <a:t>system </a:t>
            </a:r>
            <a:r>
              <a:rPr sz="1100" spc="-15" dirty="0">
                <a:latin typeface="Arial"/>
                <a:cs typeface="Arial"/>
              </a:rPr>
              <a:t>level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log into 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without any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authentication.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838" y="2774988"/>
            <a:ext cx="5541010" cy="9630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1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ct val="238899"/>
              </a:lnSpc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578" y="4262864"/>
            <a:ext cx="5652770" cy="20627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8911" marR="5080" indent="-276846">
              <a:lnSpc>
                <a:spcPct val="115199"/>
              </a:lnSpc>
              <a:spcBef>
                <a:spcPts val="7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10" dirty="0">
                <a:latin typeface="Courier New"/>
                <a:cs typeface="Courier New"/>
              </a:rPr>
              <a:t>PDB1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open. </a:t>
            </a:r>
            <a:r>
              <a:rPr sz="1100" spc="-20" dirty="0">
                <a:latin typeface="Arial"/>
                <a:cs typeface="Arial"/>
              </a:rPr>
              <a:t>After </a:t>
            </a:r>
            <a:r>
              <a:rPr sz="1100" spc="20" dirty="0">
                <a:latin typeface="Arial"/>
                <a:cs typeface="Arial"/>
              </a:rPr>
              <a:t>DBCA </a:t>
            </a:r>
            <a:r>
              <a:rPr sz="1100" dirty="0">
                <a:latin typeface="Arial"/>
                <a:cs typeface="Arial"/>
              </a:rPr>
              <a:t>creates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15" dirty="0">
                <a:latin typeface="Arial"/>
                <a:cs typeface="Arial"/>
              </a:rPr>
              <a:t>PDB,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15" dirty="0">
                <a:latin typeface="Arial"/>
                <a:cs typeface="Arial"/>
              </a:rPr>
              <a:t>opens </a:t>
            </a:r>
            <a:r>
              <a:rPr sz="1100" spc="-10" dirty="0">
                <a:latin typeface="Arial"/>
                <a:cs typeface="Arial"/>
              </a:rPr>
              <a:t>it automatically.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dirty="0">
                <a:latin typeface="Arial"/>
                <a:cs typeface="Arial"/>
              </a:rPr>
              <a:t>results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below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indicate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mode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READ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which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means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open. 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0" dirty="0">
                <a:latin typeface="Courier New"/>
                <a:cs typeface="Courier New"/>
              </a:rPr>
              <a:t>SYSOPER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0" dirty="0">
                <a:latin typeface="Courier New"/>
                <a:cs typeface="Courier New"/>
              </a:rPr>
              <a:t>SYSBACKUP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0" dirty="0">
                <a:latin typeface="Courier New"/>
                <a:cs typeface="Courier New"/>
              </a:rPr>
              <a:t>SYSDG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0" dirty="0">
                <a:latin typeface="Courier New"/>
                <a:cs typeface="Courier New"/>
              </a:rPr>
              <a:t>SYSKM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10" dirty="0">
                <a:latin typeface="Courier New"/>
                <a:cs typeface="Courier New"/>
              </a:rPr>
              <a:t>SYSRAC  </a:t>
            </a:r>
            <a:r>
              <a:rPr sz="1100" spc="-15" dirty="0">
                <a:latin typeface="Arial"/>
                <a:cs typeface="Arial"/>
              </a:rPr>
              <a:t>privilege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closed </a:t>
            </a:r>
            <a:r>
              <a:rPr sz="1100" spc="15" dirty="0">
                <a:latin typeface="Arial"/>
                <a:cs typeface="Arial"/>
              </a:rPr>
              <a:t>PDB; </a:t>
            </a:r>
            <a:r>
              <a:rPr sz="1100" spc="-10" dirty="0">
                <a:latin typeface="Arial"/>
                <a:cs typeface="Arial"/>
              </a:rPr>
              <a:t>however,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10" dirty="0">
                <a:latin typeface="Arial"/>
                <a:cs typeface="Arial"/>
              </a:rPr>
              <a:t>other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spc="-10" dirty="0">
                <a:latin typeface="Arial"/>
                <a:cs typeface="Arial"/>
              </a:rPr>
              <a:t>only 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open.</a:t>
            </a:r>
            <a:endParaRPr sz="1100" dirty="0">
              <a:latin typeface="Arial"/>
              <a:cs typeface="Arial"/>
            </a:endParaRPr>
          </a:p>
          <a:p>
            <a:pPr marL="288911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con_id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-15" dirty="0">
                <a:latin typeface="Courier New"/>
                <a:cs typeface="Courier New"/>
              </a:rPr>
              <a:t>999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A10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18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con_id, </a:t>
            </a:r>
            <a:r>
              <a:rPr sz="1100" b="1" spc="-5" dirty="0">
                <a:latin typeface="Courier New"/>
                <a:cs typeface="Courier New"/>
              </a:rPr>
              <a:t>name, </a:t>
            </a:r>
            <a:r>
              <a:rPr sz="1100" b="1" spc="-10" dirty="0">
                <a:latin typeface="Courier New"/>
                <a:cs typeface="Courier New"/>
              </a:rPr>
              <a:t>open_mode FROM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v$pdbs;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55"/>
              </a:spcBef>
            </a:pPr>
            <a:endParaRPr sz="1700" dirty="0">
              <a:latin typeface="Courier New"/>
              <a:cs typeface="Courier New"/>
            </a:endParaRPr>
          </a:p>
          <a:p>
            <a:pPr marL="288911">
              <a:tabLst>
                <a:tab pos="1802674" algn="l"/>
              </a:tabLst>
            </a:pPr>
            <a:r>
              <a:rPr sz="1100" spc="10" dirty="0">
                <a:latin typeface="Courier New"/>
                <a:cs typeface="Courier New"/>
              </a:rPr>
              <a:t>CON_ID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dirty="0">
                <a:latin typeface="Courier New"/>
                <a:cs typeface="Courier New"/>
              </a:rPr>
              <a:t>OPEN_MODE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468755" y="836954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9939" y="836954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4754" y="836954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6936" y="738822"/>
            <a:ext cx="5541010" cy="99129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662272" indent="-162552">
              <a:buAutoNum type="arabicPlain" startAt="2"/>
              <a:tabLst>
                <a:tab pos="662907" algn="l"/>
                <a:tab pos="1586150" algn="l"/>
              </a:tabLst>
            </a:pPr>
            <a:r>
              <a:rPr sz="1100" dirty="0">
                <a:latin typeface="Courier New"/>
                <a:cs typeface="Courier New"/>
              </a:rPr>
              <a:t>PDB$SEED	</a:t>
            </a:r>
            <a:r>
              <a:rPr sz="1100" spc="10" dirty="0">
                <a:latin typeface="Courier New"/>
                <a:cs typeface="Courier New"/>
              </a:rPr>
              <a:t>READ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ONLY</a:t>
            </a:r>
            <a:endParaRPr sz="1100">
              <a:latin typeface="Courier New"/>
              <a:cs typeface="Courier New"/>
            </a:endParaRPr>
          </a:p>
          <a:p>
            <a:pPr marL="662907" indent="-163187">
              <a:spcBef>
                <a:spcPts val="260"/>
              </a:spcBef>
              <a:buAutoNum type="arabicPlain" startAt="2"/>
              <a:tabLst>
                <a:tab pos="663542" algn="l"/>
                <a:tab pos="1587421" algn="l"/>
              </a:tabLst>
            </a:pPr>
            <a:r>
              <a:rPr sz="1100" spc="10" dirty="0">
                <a:latin typeface="Courier New"/>
                <a:cs typeface="Courier New"/>
              </a:rPr>
              <a:t>PDB1	READ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9512" y="1703707"/>
            <a:ext cx="5427345" cy="415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3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-40" dirty="0">
                <a:latin typeface="Arial"/>
                <a:cs typeface="Arial"/>
              </a:rPr>
              <a:t>If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closed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some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reason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open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mode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was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MOUNTED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previous  </a:t>
            </a:r>
            <a:r>
              <a:rPr sz="1100" dirty="0">
                <a:latin typeface="Arial"/>
                <a:cs typeface="Arial"/>
              </a:rPr>
              <a:t>step,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PLUGGABLE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DATABASE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937" y="2207197"/>
            <a:ext cx="5541010" cy="10130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PLUGGABLE DATABASE PDB1</a:t>
            </a:r>
            <a:r>
              <a:rPr sz="1100" b="1" spc="9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OPEN;</a:t>
            </a:r>
            <a:endParaRPr sz="1100">
              <a:latin typeface="Courier New"/>
              <a:cs typeface="Courier New"/>
            </a:endParaRPr>
          </a:p>
          <a:p>
            <a:pPr marL="71752" marR="3185001">
              <a:lnSpc>
                <a:spcPts val="3229"/>
              </a:lnSpc>
              <a:spcBef>
                <a:spcPts val="275"/>
              </a:spcBef>
            </a:pPr>
            <a:r>
              <a:rPr sz="1100" dirty="0">
                <a:latin typeface="Courier New"/>
                <a:cs typeface="Courier New"/>
              </a:rPr>
              <a:t>Pluggable database altered.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9514" y="3171573"/>
            <a:ext cx="5704205" cy="814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911" marR="5080" indent="-276846">
              <a:lnSpc>
                <a:spcPct val="117600"/>
              </a:lnSpc>
              <a:spcBef>
                <a:spcPts val="12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spc="10" dirty="0">
                <a:latin typeface="Arial"/>
                <a:cs typeface="Arial"/>
              </a:rPr>
              <a:t>Switch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15" dirty="0">
                <a:latin typeface="Arial"/>
                <a:cs typeface="Arial"/>
              </a:rPr>
              <a:t>When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as an </a:t>
            </a:r>
            <a:r>
              <a:rPr sz="1100" spc="-10" dirty="0">
                <a:latin typeface="Arial"/>
                <a:cs typeface="Arial"/>
              </a:rPr>
              <a:t>appropriately </a:t>
            </a:r>
            <a:r>
              <a:rPr sz="1100" spc="-15" dirty="0">
                <a:latin typeface="Arial"/>
                <a:cs typeface="Arial"/>
              </a:rPr>
              <a:t>privileged </a:t>
            </a:r>
            <a:r>
              <a:rPr sz="1100" spc="5" dirty="0">
                <a:latin typeface="Arial"/>
                <a:cs typeface="Arial"/>
              </a:rPr>
              <a:t>user,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 use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switch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between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containers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within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CDB.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 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15" dirty="0">
                <a:latin typeface="Arial"/>
                <a:cs typeface="Arial"/>
              </a:rPr>
              <a:t>point </a:t>
            </a:r>
            <a:r>
              <a:rPr sz="1100" spc="-10" dirty="0">
                <a:latin typeface="Arial"/>
                <a:cs typeface="Arial"/>
              </a:rPr>
              <a:t>on,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10" dirty="0">
                <a:latin typeface="Arial"/>
                <a:cs typeface="Arial"/>
              </a:rPr>
              <a:t>queries </a:t>
            </a:r>
            <a:r>
              <a:rPr sz="1100" spc="-5" dirty="0">
                <a:latin typeface="Arial"/>
                <a:cs typeface="Arial"/>
              </a:rPr>
              <a:t>against 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dictionary will </a:t>
            </a:r>
            <a:r>
              <a:rPr sz="1100" spc="-10" dirty="0">
                <a:latin typeface="Arial"/>
                <a:cs typeface="Arial"/>
              </a:rPr>
              <a:t>retrieve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PDB1  </a:t>
            </a:r>
            <a:r>
              <a:rPr sz="1100" spc="-15" dirty="0">
                <a:latin typeface="Arial"/>
                <a:cs typeface="Arial"/>
              </a:rPr>
              <a:t>only.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937" y="4047173"/>
            <a:ext cx="5541010" cy="102592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SESSION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dirty="0">
                <a:latin typeface="Courier New"/>
                <a:cs typeface="Courier New"/>
              </a:rPr>
              <a:t>CONTAINER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19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PDB1;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ts val="3229"/>
              </a:lnSpc>
              <a:spcBef>
                <a:spcPts val="350"/>
              </a:spcBef>
            </a:pP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ts val="3229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9513" y="5049774"/>
            <a:ext cx="27355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e.	</a:t>
            </a: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68757" y="6004202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6937" y="5324794"/>
            <a:ext cx="5541010" cy="117570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L="71752" marR="5117845">
              <a:lnSpc>
                <a:spcPct val="119500"/>
              </a:lnSpc>
            </a:pPr>
            <a:r>
              <a:rPr sz="1100" spc="10" dirty="0">
                <a:latin typeface="Courier New"/>
                <a:cs typeface="Courier New"/>
              </a:rPr>
              <a:t>PDB1  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92176" y="7217157"/>
            <a:ext cx="5550535" cy="772795"/>
          </a:xfrm>
          <a:custGeom>
            <a:avLst/>
            <a:gdLst/>
            <a:ahLst/>
            <a:cxnLst/>
            <a:rect l="l" t="t" r="r" b="b"/>
            <a:pathLst>
              <a:path w="5550534" h="772795">
                <a:moveTo>
                  <a:pt x="9525" y="381317"/>
                </a:moveTo>
                <a:lnTo>
                  <a:pt x="0" y="381317"/>
                </a:lnTo>
                <a:lnTo>
                  <a:pt x="0" y="572071"/>
                </a:lnTo>
                <a:lnTo>
                  <a:pt x="0" y="772414"/>
                </a:lnTo>
                <a:lnTo>
                  <a:pt x="9525" y="772414"/>
                </a:lnTo>
                <a:lnTo>
                  <a:pt x="9525" y="572135"/>
                </a:lnTo>
                <a:lnTo>
                  <a:pt x="9525" y="381317"/>
                </a:lnTo>
                <a:close/>
              </a:path>
              <a:path w="5550534" h="772795">
                <a:moveTo>
                  <a:pt x="5550535" y="381317"/>
                </a:moveTo>
                <a:lnTo>
                  <a:pt x="5541010" y="381317"/>
                </a:lnTo>
                <a:lnTo>
                  <a:pt x="5541010" y="572071"/>
                </a:lnTo>
                <a:lnTo>
                  <a:pt x="5541010" y="772414"/>
                </a:lnTo>
                <a:lnTo>
                  <a:pt x="5550535" y="772414"/>
                </a:lnTo>
                <a:lnTo>
                  <a:pt x="5550535" y="572135"/>
                </a:lnTo>
                <a:lnTo>
                  <a:pt x="5550535" y="381317"/>
                </a:lnTo>
                <a:close/>
              </a:path>
              <a:path w="5550534" h="772795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381254"/>
                </a:lnTo>
                <a:lnTo>
                  <a:pt x="9525" y="381254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381254"/>
                </a:lnTo>
                <a:lnTo>
                  <a:pt x="5550535" y="381254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971" y="6461127"/>
            <a:ext cx="5965825" cy="1748556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2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dictionary </a:t>
            </a:r>
            <a:r>
              <a:rPr sz="1100" dirty="0">
                <a:latin typeface="Arial"/>
                <a:cs typeface="Arial"/>
              </a:rPr>
              <a:t>to 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temp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PDB1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tablespaces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they </a:t>
            </a:r>
            <a:r>
              <a:rPr sz="1100" spc="-15" dirty="0">
                <a:latin typeface="Arial"/>
                <a:cs typeface="Arial"/>
              </a:rPr>
              <a:t>belong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DBA_DATA_FILES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63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col </a:t>
            </a:r>
            <a:r>
              <a:rPr sz="1100" b="1" dirty="0">
                <a:latin typeface="Courier New"/>
                <a:cs typeface="Courier New"/>
              </a:rPr>
              <a:t>file_name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30" dirty="0">
                <a:latin typeface="Courier New"/>
                <a:cs typeface="Courier New"/>
              </a:rPr>
              <a:t> </a:t>
            </a:r>
            <a:r>
              <a:rPr sz="1100" b="1" spc="-15" dirty="0">
                <a:latin typeface="Courier New"/>
                <a:cs typeface="Courier New"/>
              </a:rPr>
              <a:t>a60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col </a:t>
            </a:r>
            <a:r>
              <a:rPr sz="1100" b="1" spc="-5" dirty="0">
                <a:latin typeface="Courier New"/>
                <a:cs typeface="Courier New"/>
              </a:rPr>
              <a:t>tablespace_name format</a:t>
            </a:r>
            <a:r>
              <a:rPr sz="1100" b="1" spc="45" dirty="0">
                <a:latin typeface="Courier New"/>
                <a:cs typeface="Courier New"/>
              </a:rPr>
              <a:t> </a:t>
            </a:r>
            <a:r>
              <a:rPr sz="1100" b="1" spc="-15" dirty="0">
                <a:latin typeface="Courier New"/>
                <a:cs typeface="Courier New"/>
              </a:rPr>
              <a:t>a10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file_name, tablespace_name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27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dba_data_files;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>
              <a:tabLst>
                <a:tab pos="5104510" algn="l"/>
              </a:tabLst>
            </a:pPr>
            <a:r>
              <a:rPr sz="1100" dirty="0">
                <a:latin typeface="Courier New"/>
                <a:cs typeface="Courier New"/>
              </a:rPr>
              <a:t>FILE_NAME	TABLESPACE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68756" y="8292362"/>
            <a:ext cx="4460875" cy="0"/>
          </a:xfrm>
          <a:custGeom>
            <a:avLst/>
            <a:gdLst/>
            <a:ahLst/>
            <a:cxnLst/>
            <a:rect l="l" t="t" r="r" b="b"/>
            <a:pathLst>
              <a:path w="4460875">
                <a:moveTo>
                  <a:pt x="0" y="0"/>
                </a:moveTo>
                <a:lnTo>
                  <a:pt x="4460430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8116" y="8292362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2175" y="7989570"/>
            <a:ext cx="5550535" cy="781685"/>
          </a:xfrm>
          <a:custGeom>
            <a:avLst/>
            <a:gdLst/>
            <a:ahLst/>
            <a:cxnLst/>
            <a:rect l="l" t="t" r="r" b="b"/>
            <a:pathLst>
              <a:path w="5550534" h="781684">
                <a:moveTo>
                  <a:pt x="9525" y="390906"/>
                </a:moveTo>
                <a:lnTo>
                  <a:pt x="0" y="390906"/>
                </a:lnTo>
                <a:lnTo>
                  <a:pt x="0" y="590867"/>
                </a:lnTo>
                <a:lnTo>
                  <a:pt x="0" y="781685"/>
                </a:lnTo>
                <a:lnTo>
                  <a:pt x="9525" y="781685"/>
                </a:lnTo>
                <a:lnTo>
                  <a:pt x="9525" y="590931"/>
                </a:lnTo>
                <a:lnTo>
                  <a:pt x="9525" y="390906"/>
                </a:lnTo>
                <a:close/>
              </a:path>
              <a:path w="5550534" h="781684">
                <a:moveTo>
                  <a:pt x="9525" y="0"/>
                </a:moveTo>
                <a:lnTo>
                  <a:pt x="0" y="0"/>
                </a:lnTo>
                <a:lnTo>
                  <a:pt x="0" y="190436"/>
                </a:lnTo>
                <a:lnTo>
                  <a:pt x="0" y="390779"/>
                </a:lnTo>
                <a:lnTo>
                  <a:pt x="9525" y="390779"/>
                </a:lnTo>
                <a:lnTo>
                  <a:pt x="9525" y="190500"/>
                </a:lnTo>
                <a:lnTo>
                  <a:pt x="9525" y="0"/>
                </a:lnTo>
                <a:close/>
              </a:path>
              <a:path w="5550534" h="781684">
                <a:moveTo>
                  <a:pt x="5550535" y="390906"/>
                </a:moveTo>
                <a:lnTo>
                  <a:pt x="5541010" y="390906"/>
                </a:lnTo>
                <a:lnTo>
                  <a:pt x="5541010" y="590867"/>
                </a:lnTo>
                <a:lnTo>
                  <a:pt x="5541010" y="781685"/>
                </a:lnTo>
                <a:lnTo>
                  <a:pt x="5550535" y="781685"/>
                </a:lnTo>
                <a:lnTo>
                  <a:pt x="5550535" y="590931"/>
                </a:lnTo>
                <a:lnTo>
                  <a:pt x="5550535" y="390906"/>
                </a:lnTo>
                <a:close/>
              </a:path>
              <a:path w="5550534" h="781684">
                <a:moveTo>
                  <a:pt x="5550535" y="0"/>
                </a:moveTo>
                <a:lnTo>
                  <a:pt x="5541010" y="0"/>
                </a:lnTo>
                <a:lnTo>
                  <a:pt x="5541010" y="190436"/>
                </a:lnTo>
                <a:lnTo>
                  <a:pt x="5541010" y="390779"/>
                </a:lnTo>
                <a:lnTo>
                  <a:pt x="5550535" y="390779"/>
                </a:lnTo>
                <a:lnTo>
                  <a:pt x="5550535" y="190500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68755" y="8348472"/>
            <a:ext cx="3970020" cy="6296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/u02/app/oracle/oradata/ORCL/PDB1/system01.dbf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9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/u02/app/oracle/oradata/ORCL/PDB1/sysaux01.dbf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/u02/app/oracle/oradata/ORCL/PDB1/undotbs01.dbf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08116" y="8348471"/>
            <a:ext cx="688975" cy="616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9400"/>
              </a:lnSpc>
              <a:spcBef>
                <a:spcPts val="95"/>
              </a:spcBef>
            </a:pPr>
            <a:r>
              <a:rPr sz="1100" spc="-5" dirty="0">
                <a:latin typeface="Courier New"/>
                <a:cs typeface="Courier New"/>
              </a:rPr>
              <a:t>SYSTEM  SYSAUX  </a:t>
            </a:r>
            <a:r>
              <a:rPr sz="1100" spc="10" dirty="0">
                <a:latin typeface="Courier New"/>
                <a:cs typeface="Courier New"/>
              </a:rPr>
              <a:t>UNDO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BS1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92175" y="8771256"/>
            <a:ext cx="5550535" cy="229235"/>
          </a:xfrm>
          <a:custGeom>
            <a:avLst/>
            <a:gdLst/>
            <a:ahLst/>
            <a:cxnLst/>
            <a:rect l="l" t="t" r="r" b="b"/>
            <a:pathLst>
              <a:path w="5550534" h="229234">
                <a:moveTo>
                  <a:pt x="5550535" y="0"/>
                </a:moveTo>
                <a:lnTo>
                  <a:pt x="5541010" y="0"/>
                </a:lnTo>
                <a:lnTo>
                  <a:pt x="5541010" y="219392"/>
                </a:lnTo>
                <a:lnTo>
                  <a:pt x="9525" y="219392"/>
                </a:lnTo>
                <a:lnTo>
                  <a:pt x="9525" y="0"/>
                </a:lnTo>
                <a:lnTo>
                  <a:pt x="0" y="0"/>
                </a:lnTo>
                <a:lnTo>
                  <a:pt x="0" y="228917"/>
                </a:lnTo>
                <a:lnTo>
                  <a:pt x="9525" y="228917"/>
                </a:lnTo>
                <a:lnTo>
                  <a:pt x="5541010" y="228917"/>
                </a:lnTo>
                <a:lnTo>
                  <a:pt x="5550535" y="228917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8755" y="721741"/>
            <a:ext cx="421703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/u02/app/oracle/oradata/ORCL/PDB1/PDB1_users01.dbf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8115" y="721741"/>
            <a:ext cx="4413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USERS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2174" y="734059"/>
            <a:ext cx="5550535" cy="600710"/>
          </a:xfrm>
          <a:custGeom>
            <a:avLst/>
            <a:gdLst/>
            <a:ahLst/>
            <a:cxnLst/>
            <a:rect l="l" t="t" r="r" b="b"/>
            <a:pathLst>
              <a:path w="5550534" h="600710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81317"/>
                </a:lnTo>
                <a:lnTo>
                  <a:pt x="5541010" y="591185"/>
                </a:lnTo>
                <a:lnTo>
                  <a:pt x="9525" y="591185"/>
                </a:lnTo>
                <a:lnTo>
                  <a:pt x="9525" y="381381"/>
                </a:lnTo>
                <a:lnTo>
                  <a:pt x="9525" y="181356"/>
                </a:lnTo>
                <a:lnTo>
                  <a:pt x="9525" y="9601"/>
                </a:lnTo>
                <a:lnTo>
                  <a:pt x="0" y="9601"/>
                </a:lnTo>
                <a:lnTo>
                  <a:pt x="0" y="181356"/>
                </a:lnTo>
                <a:lnTo>
                  <a:pt x="0" y="381317"/>
                </a:lnTo>
                <a:lnTo>
                  <a:pt x="0" y="600710"/>
                </a:lnTo>
                <a:lnTo>
                  <a:pt x="9525" y="600710"/>
                </a:lnTo>
                <a:lnTo>
                  <a:pt x="5541010" y="600710"/>
                </a:lnTo>
                <a:lnTo>
                  <a:pt x="5550535" y="600710"/>
                </a:lnTo>
                <a:lnTo>
                  <a:pt x="5550535" y="381381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600710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79512" y="1074419"/>
            <a:ext cx="5562600" cy="90794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temp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PDB1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tablespaces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which</a:t>
            </a:r>
            <a:r>
              <a:rPr sz="1100" spc="-2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they </a:t>
            </a:r>
            <a:r>
              <a:rPr sz="1100" spc="-15" dirty="0">
                <a:latin typeface="Arial"/>
                <a:cs typeface="Arial"/>
              </a:rPr>
              <a:t>belong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DBA_TEMP_FILES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56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file_name, tablespace_name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25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dba_temp_files;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2175" y="1801749"/>
            <a:ext cx="5550535" cy="1334770"/>
          </a:xfrm>
          <a:custGeom>
            <a:avLst/>
            <a:gdLst/>
            <a:ahLst/>
            <a:cxnLst/>
            <a:rect l="l" t="t" r="r" b="b"/>
            <a:pathLst>
              <a:path w="5550534" h="1334770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1325245"/>
                </a:lnTo>
                <a:lnTo>
                  <a:pt x="9525" y="1325245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334770"/>
                </a:lnTo>
                <a:lnTo>
                  <a:pt x="9525" y="1334770"/>
                </a:lnTo>
                <a:lnTo>
                  <a:pt x="5541010" y="1334770"/>
                </a:lnTo>
                <a:lnTo>
                  <a:pt x="5550535" y="1334770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8755" y="2157349"/>
            <a:ext cx="4053840" cy="37959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>
              <a:spcBef>
                <a:spcPts val="380"/>
              </a:spcBef>
            </a:pPr>
            <a:r>
              <a:rPr sz="950" spc="25" dirty="0">
                <a:latin typeface="Courier New"/>
                <a:cs typeface="Courier New"/>
              </a:rPr>
              <a:t>FILE_NAME</a:t>
            </a:r>
            <a:endParaRPr sz="950">
              <a:latin typeface="Courier New"/>
              <a:cs typeface="Courier New"/>
            </a:endParaRPr>
          </a:p>
          <a:p>
            <a:pPr>
              <a:spcBef>
                <a:spcPts val="285"/>
              </a:spcBef>
            </a:pPr>
            <a:r>
              <a:rPr sz="950" spc="25" dirty="0">
                <a:latin typeface="Courier New"/>
                <a:cs typeface="Courier New"/>
              </a:rPr>
              <a:t>-----------------------------------------------------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6215" y="2157349"/>
            <a:ext cx="774700" cy="37959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>
              <a:spcBef>
                <a:spcPts val="380"/>
              </a:spcBef>
            </a:pPr>
            <a:r>
              <a:rPr sz="950" spc="25" dirty="0">
                <a:latin typeface="Courier New"/>
                <a:cs typeface="Courier New"/>
              </a:rPr>
              <a:t>TABLESPACE</a:t>
            </a:r>
            <a:endParaRPr sz="950">
              <a:latin typeface="Courier New"/>
              <a:cs typeface="Courier New"/>
            </a:endParaRPr>
          </a:p>
          <a:p>
            <a:pPr>
              <a:spcBef>
                <a:spcPts val="285"/>
              </a:spcBef>
            </a:pPr>
            <a:r>
              <a:rPr sz="950" spc="25" dirty="0">
                <a:latin typeface="Courier New"/>
                <a:cs typeface="Courier New"/>
              </a:rPr>
              <a:t>----------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513" y="2509903"/>
            <a:ext cx="5260340" cy="826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>
              <a:lnSpc>
                <a:spcPct val="131800"/>
              </a:lnSpc>
              <a:spcBef>
                <a:spcPts val="95"/>
              </a:spcBef>
            </a:pPr>
            <a:r>
              <a:rPr sz="950" spc="25" dirty="0">
                <a:latin typeface="Courier New"/>
                <a:cs typeface="Courier New"/>
              </a:rPr>
              <a:t>/u02/app/oracle/oradata/ORCL/PDB1/pdbseed_temp012018-02-19_1 TEMP  8-48-12-642-PM.dbf</a:t>
            </a:r>
            <a:endParaRPr sz="950">
              <a:latin typeface="Courier New"/>
              <a:cs typeface="Courier New"/>
            </a:endParaRPr>
          </a:p>
          <a:p>
            <a:pPr marL="288911">
              <a:spcBef>
                <a:spcPts val="284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local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DBA_USERS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8757" y="4097297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6937" y="3417888"/>
            <a:ext cx="5541010" cy="31915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DISTINCT </a:t>
            </a:r>
            <a:r>
              <a:rPr sz="1100" b="1" spc="-10" dirty="0">
                <a:latin typeface="Courier New"/>
                <a:cs typeface="Courier New"/>
              </a:rPr>
              <a:t>username FROM dba_users </a:t>
            </a:r>
            <a:r>
              <a:rPr sz="1100" b="1" spc="-5" dirty="0">
                <a:latin typeface="Courier New"/>
                <a:cs typeface="Courier New"/>
              </a:rPr>
              <a:t>WHERE</a:t>
            </a:r>
            <a:r>
              <a:rPr sz="1100" b="1" spc="4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common='NO';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USERNAME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71752" marR="3689801">
              <a:lnSpc>
                <a:spcPct val="117200"/>
              </a:lnSpc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PDBADMIN  </a:t>
            </a:r>
            <a:r>
              <a:rPr sz="1100" spc="-5" dirty="0">
                <a:latin typeface="Courier New"/>
                <a:cs typeface="Courier New"/>
              </a:rPr>
              <a:t>APEX_LISTENER  </a:t>
            </a:r>
            <a:r>
              <a:rPr sz="1100" dirty="0">
                <a:latin typeface="Courier New"/>
                <a:cs typeface="Courier New"/>
              </a:rPr>
              <a:t>APEX_PUBLIC_USER  </a:t>
            </a:r>
            <a:r>
              <a:rPr sz="1100" spc="-5" dirty="0">
                <a:latin typeface="Courier New"/>
                <a:cs typeface="Courier New"/>
              </a:rPr>
              <a:t>APEX_REST_PUBLIC_USER  </a:t>
            </a:r>
            <a:r>
              <a:rPr sz="1100" dirty="0">
                <a:latin typeface="Courier New"/>
                <a:cs typeface="Courier New"/>
              </a:rPr>
              <a:t>FLOWS_FILES  APEX_050100</a:t>
            </a:r>
            <a:endParaRPr sz="1100">
              <a:latin typeface="Courier New"/>
              <a:cs typeface="Courier New"/>
            </a:endParaRPr>
          </a:p>
          <a:p>
            <a:pPr marL="71752" marR="3442163">
              <a:lnSpc>
                <a:spcPts val="1580"/>
              </a:lnSpc>
              <a:spcBef>
                <a:spcPts val="15"/>
              </a:spcBef>
            </a:pPr>
            <a:r>
              <a:rPr sz="1100" spc="-5" dirty="0">
                <a:latin typeface="Courier New"/>
                <a:cs typeface="Courier New"/>
              </a:rPr>
              <a:t>APEX_INSTANCE_ADMIN_USER  </a:t>
            </a:r>
            <a:r>
              <a:rPr sz="1100" spc="10" dirty="0">
                <a:latin typeface="Courier New"/>
                <a:cs typeface="Courier New"/>
              </a:rPr>
              <a:t>SCOTT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450">
              <a:latin typeface="Courier New"/>
              <a:cs typeface="Courier New"/>
            </a:endParaRPr>
          </a:p>
          <a:p>
            <a:pPr marL="71752"/>
            <a:r>
              <a:rPr sz="1100" spc="15" dirty="0">
                <a:latin typeface="Courier New"/>
                <a:cs typeface="Courier New"/>
              </a:rPr>
              <a:t>8 </a:t>
            </a:r>
            <a:r>
              <a:rPr sz="1100" spc="10" dirty="0">
                <a:latin typeface="Courier New"/>
                <a:cs typeface="Courier New"/>
              </a:rPr>
              <a:t>rows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71" y="6565900"/>
            <a:ext cx="5794375" cy="7912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5080" indent="-276846">
              <a:lnSpc>
                <a:spcPct val="110900"/>
              </a:lnSpc>
              <a:spcBef>
                <a:spcPts val="55"/>
              </a:spcBef>
              <a:buAutoNum type="arabicPeriod" startAt="3"/>
              <a:tabLst>
                <a:tab pos="288911" algn="l"/>
                <a:tab pos="289545" algn="l"/>
              </a:tabLst>
            </a:pPr>
            <a:r>
              <a:rPr sz="1100" spc="-35" dirty="0">
                <a:latin typeface="Arial"/>
                <a:cs typeface="Arial"/>
              </a:rPr>
              <a:t>Make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direct connection to </a:t>
            </a:r>
            <a:r>
              <a:rPr sz="1100" spc="15" dirty="0">
                <a:latin typeface="Arial"/>
                <a:cs typeface="Arial"/>
              </a:rPr>
              <a:t>PDB1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Easy </a:t>
            </a:r>
            <a:r>
              <a:rPr sz="1100" dirty="0">
                <a:latin typeface="Arial"/>
                <a:cs typeface="Arial"/>
              </a:rPr>
              <a:t>Connect </a:t>
            </a:r>
            <a:r>
              <a:rPr sz="1100" spc="-10" dirty="0">
                <a:latin typeface="Arial"/>
                <a:cs typeface="Arial"/>
              </a:rPr>
              <a:t>syntax.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Easy </a:t>
            </a:r>
            <a:r>
              <a:rPr sz="1100" dirty="0">
                <a:latin typeface="Arial"/>
                <a:cs typeface="Arial"/>
              </a:rPr>
              <a:t>Connect  </a:t>
            </a:r>
            <a:r>
              <a:rPr sz="1100" spc="-5" dirty="0">
                <a:latin typeface="Arial"/>
                <a:cs typeface="Arial"/>
              </a:rPr>
              <a:t>syntax </a:t>
            </a:r>
            <a:r>
              <a:rPr sz="1100" spc="-15" dirty="0">
                <a:latin typeface="Arial"/>
                <a:cs typeface="Arial"/>
              </a:rPr>
              <a:t>enables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10" dirty="0">
                <a:latin typeface="Arial"/>
                <a:cs typeface="Arial"/>
              </a:rPr>
              <a:t>without </a:t>
            </a:r>
            <a:r>
              <a:rPr sz="1100" spc="-5" dirty="0">
                <a:latin typeface="Arial"/>
                <a:cs typeface="Arial"/>
              </a:rPr>
              <a:t>1) </a:t>
            </a:r>
            <a:r>
              <a:rPr sz="1100" spc="-10" dirty="0">
                <a:latin typeface="Arial"/>
                <a:cs typeface="Arial"/>
              </a:rPr>
              <a:t>requiring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connection to </a:t>
            </a:r>
            <a:r>
              <a:rPr sz="1100" spc="-5" dirty="0">
                <a:latin typeface="Arial"/>
                <a:cs typeface="Arial"/>
              </a:rPr>
              <a:t>the root  </a:t>
            </a:r>
            <a:r>
              <a:rPr sz="1100" spc="-10" dirty="0">
                <a:latin typeface="Arial"/>
                <a:cs typeface="Arial"/>
              </a:rPr>
              <a:t>container and </a:t>
            </a:r>
            <a:r>
              <a:rPr sz="1100" spc="-5" dirty="0">
                <a:latin typeface="Arial"/>
                <a:cs typeface="Arial"/>
              </a:rPr>
              <a:t>2) </a:t>
            </a:r>
            <a:r>
              <a:rPr sz="1100" spc="-15" dirty="0">
                <a:latin typeface="Arial"/>
                <a:cs typeface="Arial"/>
              </a:rPr>
              <a:t>having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net </a:t>
            </a:r>
            <a:r>
              <a:rPr sz="1100" spc="5" dirty="0">
                <a:latin typeface="Arial"/>
                <a:cs typeface="Arial"/>
              </a:rPr>
              <a:t>service name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0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5" dirty="0">
                <a:latin typeface="Arial"/>
                <a:cs typeface="Arial"/>
              </a:rPr>
              <a:t>Disconnect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6937" y="7422198"/>
            <a:ext cx="5541010" cy="96180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 </a:t>
            </a:r>
            <a:r>
              <a:rPr sz="1100" spc="15" dirty="0">
                <a:latin typeface="Courier New"/>
                <a:cs typeface="Courier New"/>
              </a:rPr>
              <a:t>&gt; </a:t>
            </a:r>
            <a:r>
              <a:rPr sz="1100" b="1" spc="-5" dirty="0">
                <a:latin typeface="Courier New"/>
                <a:cs typeface="Courier New"/>
              </a:rPr>
              <a:t>DISCONNECT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Disconnected </a:t>
            </a:r>
            <a:r>
              <a:rPr sz="1100" spc="10" dirty="0">
                <a:latin typeface="Courier New"/>
                <a:cs typeface="Courier New"/>
              </a:rPr>
              <a:t>from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lang="en-US" sz="1100" spc="10" dirty="0">
                <a:latin typeface="Courier New"/>
                <a:cs typeface="Courier New"/>
              </a:rPr>
              <a:t>19c</a:t>
            </a:r>
            <a:r>
              <a:rPr sz="1100" spc="10" dirty="0">
                <a:latin typeface="Courier New"/>
                <a:cs typeface="Courier New"/>
              </a:rPr>
              <a:t> EE </a:t>
            </a:r>
            <a:r>
              <a:rPr sz="1100" spc="-10" dirty="0">
                <a:latin typeface="Courier New"/>
                <a:cs typeface="Courier New"/>
              </a:rPr>
              <a:t>High Perf</a:t>
            </a:r>
            <a:r>
              <a:rPr sz="1100" spc="-2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Release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dirty="0">
                <a:latin typeface="Courier New"/>
                <a:cs typeface="Courier New"/>
              </a:rPr>
              <a:t>18.0.0.0.0 </a:t>
            </a:r>
            <a:r>
              <a:rPr sz="1100" spc="15" dirty="0">
                <a:latin typeface="Courier New"/>
                <a:cs typeface="Courier New"/>
              </a:rPr>
              <a:t>-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Production</a:t>
            </a:r>
          </a:p>
          <a:p>
            <a:pPr marL="71752" marR="3937439">
              <a:lnSpc>
                <a:spcPts val="1650"/>
              </a:lnSpc>
              <a:spcBef>
                <a:spcPts val="40"/>
              </a:spcBef>
            </a:pPr>
            <a:r>
              <a:rPr sz="1100" spc="10" dirty="0">
                <a:latin typeface="Courier New"/>
                <a:cs typeface="Courier New"/>
              </a:rPr>
              <a:t>Version</a:t>
            </a:r>
            <a:r>
              <a:rPr sz="1100" spc="-1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18.1.0.0.0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9513" y="8367522"/>
            <a:ext cx="5395595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-15" dirty="0">
                <a:latin typeface="Arial"/>
                <a:cs typeface="Arial"/>
              </a:rPr>
              <a:t>Verify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aren't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connected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35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user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returns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"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"  </a:t>
            </a:r>
            <a:r>
              <a:rPr sz="1100" spc="-10" dirty="0">
                <a:latin typeface="Arial"/>
                <a:cs typeface="Arial"/>
              </a:rPr>
              <a:t>indicating that 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not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connected.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6936" y="8842692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user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37446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USER is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""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512" y="1112519"/>
            <a:ext cx="5661660" cy="81368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8911" marR="5080" indent="-276846">
              <a:lnSpc>
                <a:spcPct val="117600"/>
              </a:lnSpc>
              <a:spcBef>
                <a:spcPts val="114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directly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Easy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syntax.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See  </a:t>
            </a:r>
            <a:r>
              <a:rPr sz="1100" i="1" spc="10" dirty="0">
                <a:latin typeface="Arial"/>
                <a:cs typeface="Arial"/>
              </a:rPr>
              <a:t>Course Practice </a:t>
            </a:r>
            <a:r>
              <a:rPr sz="1100" i="1" dirty="0">
                <a:latin typeface="Arial"/>
                <a:cs typeface="Arial"/>
              </a:rPr>
              <a:t>Environment: Security </a:t>
            </a:r>
            <a:r>
              <a:rPr sz="1100" i="1" spc="-10" dirty="0">
                <a:latin typeface="Arial"/>
                <a:cs typeface="Arial"/>
              </a:rPr>
              <a:t>Credentials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SYSTEM </a:t>
            </a:r>
            <a:r>
              <a:rPr sz="1100" spc="5" dirty="0">
                <a:latin typeface="Arial"/>
                <a:cs typeface="Arial"/>
              </a:rPr>
              <a:t>user password. </a:t>
            </a:r>
            <a:r>
              <a:rPr sz="1100" spc="-35" dirty="0">
                <a:latin typeface="Arial"/>
                <a:cs typeface="Arial"/>
              </a:rPr>
              <a:t>In  </a:t>
            </a:r>
            <a:r>
              <a:rPr sz="1100" spc="10" dirty="0">
                <a:latin typeface="Arial"/>
                <a:cs typeface="Arial"/>
              </a:rPr>
              <a:t>Practice </a:t>
            </a:r>
            <a:r>
              <a:rPr sz="1100" spc="-5" dirty="0">
                <a:latin typeface="Arial"/>
                <a:cs typeface="Arial"/>
              </a:rPr>
              <a:t>5-3, </a:t>
            </a:r>
            <a:r>
              <a:rPr sz="1100" spc="5" dirty="0">
                <a:latin typeface="Arial"/>
                <a:cs typeface="Arial"/>
              </a:rPr>
              <a:t>step </a:t>
            </a:r>
            <a:r>
              <a:rPr sz="1100" spc="-10" dirty="0">
                <a:latin typeface="Arial"/>
                <a:cs typeface="Arial"/>
              </a:rPr>
              <a:t>6b, you queried </a:t>
            </a:r>
            <a:r>
              <a:rPr sz="1100" spc="10" dirty="0">
                <a:latin typeface="Courier New"/>
                <a:cs typeface="Courier New"/>
              </a:rPr>
              <a:t>V$SERVICES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20" dirty="0">
                <a:latin typeface="Arial"/>
                <a:cs typeface="Arial"/>
              </a:rPr>
              <a:t>Append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dirty="0">
                <a:latin typeface="Arial"/>
                <a:cs typeface="Arial"/>
              </a:rPr>
              <a:t>results  </a:t>
            </a:r>
            <a:r>
              <a:rPr sz="1100" spc="-10" dirty="0">
                <a:latin typeface="Arial"/>
                <a:cs typeface="Arial"/>
              </a:rPr>
              <a:t>following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create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service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name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shown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example.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2006918"/>
            <a:ext cx="5541010" cy="90281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CONNECT</a:t>
            </a:r>
            <a:endParaRPr sz="1100" dirty="0">
              <a:latin typeface="Courier New"/>
              <a:cs typeface="Courier New"/>
            </a:endParaRPr>
          </a:p>
          <a:p>
            <a:pPr marL="71752" marR="76196">
              <a:lnSpc>
                <a:spcPts val="1280"/>
              </a:lnSpc>
              <a:spcBef>
                <a:spcPts val="15"/>
              </a:spcBef>
            </a:pPr>
            <a:r>
              <a:rPr sz="1100" b="1" spc="-5" dirty="0">
                <a:latin typeface="Courier New"/>
                <a:cs typeface="Courier New"/>
              </a:rPr>
              <a:t>system/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@localhost:1521/</a:t>
            </a:r>
            <a:r>
              <a:rPr sz="1100" b="1" spc="-5" dirty="0" err="1">
                <a:latin typeface="Courier New"/>
                <a:cs typeface="Courier New"/>
              </a:rPr>
              <a:t>pdb</a:t>
            </a:r>
            <a:endParaRPr lang="en-US" sz="1100" b="1" spc="-5" dirty="0">
              <a:latin typeface="Courier New"/>
              <a:cs typeface="Courier New"/>
            </a:endParaRPr>
          </a:p>
          <a:p>
            <a:pPr marL="71752" marR="76196">
              <a:lnSpc>
                <a:spcPts val="1280"/>
              </a:lnSpc>
              <a:spcBef>
                <a:spcPts val="15"/>
              </a:spcBef>
            </a:pPr>
            <a:endParaRPr sz="1100" dirty="0">
              <a:latin typeface="Courier New"/>
              <a:cs typeface="Courier New"/>
            </a:endParaRPr>
          </a:p>
          <a:p>
            <a:pPr marL="71752" marR="4613045">
              <a:spcBef>
                <a:spcPts val="295"/>
              </a:spcBef>
            </a:pPr>
            <a:r>
              <a:rPr sz="1100" spc="10" dirty="0">
                <a:latin typeface="Courier New"/>
                <a:cs typeface="Courier New"/>
              </a:rPr>
              <a:t>Connec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ed.</a:t>
            </a:r>
            <a:endParaRPr sz="1100" dirty="0">
              <a:latin typeface="Courier New"/>
              <a:cs typeface="Courier New"/>
            </a:endParaRPr>
          </a:p>
          <a:p>
            <a:pPr marL="71752" marR="4613045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9514" y="2913888"/>
            <a:ext cx="5241925" cy="3994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spc="-15" dirty="0">
                <a:latin typeface="Arial"/>
                <a:cs typeface="Arial"/>
              </a:rPr>
              <a:t>Verify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connected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USER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185"/>
              </a:spcBef>
            </a:pP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again.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3389313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user</a:t>
            </a:r>
            <a:endParaRPr sz="1100">
              <a:latin typeface="Courier New"/>
              <a:cs typeface="Courier New"/>
            </a:endParaRPr>
          </a:p>
          <a:p>
            <a:pPr marL="71752" marR="3689801">
              <a:lnSpc>
                <a:spcPts val="165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spc="-10" dirty="0">
                <a:latin typeface="Courier New"/>
                <a:cs typeface="Courier New"/>
              </a:rPr>
              <a:t>USER </a:t>
            </a:r>
            <a:r>
              <a:rPr sz="1100" spc="10" dirty="0">
                <a:latin typeface="Courier New"/>
                <a:cs typeface="Courier New"/>
              </a:rPr>
              <a:t>is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"SYSTEM"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0" y="3991609"/>
            <a:ext cx="12382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4247578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49998"/>
            <a:ext cx="5868035" cy="8829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>
                <a:latin typeface="Arial"/>
                <a:cs typeface="Arial"/>
              </a:rPr>
              <a:t>Lab  4</a:t>
            </a:r>
            <a:r>
              <a:rPr lang="en-US" sz="1400" b="1" spc="25" dirty="0" smtClean="0">
                <a:latin typeface="Arial"/>
                <a:cs typeface="Arial"/>
              </a:rPr>
              <a:t>: </a:t>
            </a:r>
            <a:r>
              <a:rPr sz="1400" b="1" spc="-114" dirty="0" smtClean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Viewing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Initialization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Parameters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by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Using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SQL*Plus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8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50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185"/>
              </a:spcBef>
            </a:pPr>
            <a:r>
              <a:rPr sz="1100" spc="-15" dirty="0">
                <a:latin typeface="Arial"/>
                <a:cs typeface="Arial"/>
              </a:rPr>
              <a:t>privilege.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513" y="2190464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..  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4666" y="3439714"/>
            <a:ext cx="5859145" cy="12127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266687" indent="-276846">
              <a:lnSpc>
                <a:spcPct val="119300"/>
              </a:lnSpc>
              <a:spcBef>
                <a:spcPts val="95"/>
              </a:spcBef>
              <a:buAutoNum type="arabicPeriod" startAt="2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values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DB_NAME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DB_DOMAIN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parameters.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Together,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values 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global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name.</a:t>
            </a:r>
            <a:endParaRPr sz="1100" dirty="0">
              <a:latin typeface="Arial"/>
              <a:cs typeface="Arial"/>
            </a:endParaRPr>
          </a:p>
          <a:p>
            <a:pPr marL="565757" marR="5080" lvl="1" indent="-276846">
              <a:lnSpc>
                <a:spcPct val="113799"/>
              </a:lnSpc>
              <a:spcBef>
                <a:spcPts val="22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10" dirty="0">
                <a:latin typeface="Courier New"/>
                <a:cs typeface="Courier New"/>
              </a:rPr>
              <a:t>DB_NAME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current 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spc="-15" dirty="0">
                <a:latin typeface="Arial"/>
                <a:cs typeface="Arial"/>
              </a:rPr>
              <a:t>identifier </a:t>
            </a:r>
            <a:r>
              <a:rPr sz="1100" spc="-5" dirty="0">
                <a:latin typeface="Arial"/>
                <a:cs typeface="Arial"/>
              </a:rPr>
              <a:t>of up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eight </a:t>
            </a:r>
            <a:r>
              <a:rPr sz="1100" spc="5" dirty="0">
                <a:latin typeface="Arial"/>
                <a:cs typeface="Arial"/>
              </a:rPr>
              <a:t>characters.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multiple databases, the </a:t>
            </a:r>
            <a:r>
              <a:rPr sz="1100" spc="-15" dirty="0">
                <a:latin typeface="Arial"/>
                <a:cs typeface="Arial"/>
              </a:rPr>
              <a:t>value 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should </a:t>
            </a:r>
            <a:r>
              <a:rPr sz="1100" spc="15" dirty="0">
                <a:latin typeface="Arial"/>
                <a:cs typeface="Arial"/>
              </a:rPr>
              <a:t>match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15" dirty="0">
                <a:latin typeface="Arial"/>
                <a:cs typeface="Arial"/>
              </a:rPr>
              <a:t>identifier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avoid  </a:t>
            </a:r>
            <a:r>
              <a:rPr sz="1100" dirty="0">
                <a:latin typeface="Arial"/>
                <a:cs typeface="Arial"/>
              </a:rPr>
              <a:t>confusion with </a:t>
            </a:r>
            <a:r>
              <a:rPr sz="1100" spc="-10" dirty="0">
                <a:latin typeface="Arial"/>
                <a:cs typeface="Arial"/>
              </a:rPr>
              <a:t>other databases </a:t>
            </a:r>
            <a:r>
              <a:rPr sz="1100" spc="-5" dirty="0">
                <a:latin typeface="Arial"/>
                <a:cs typeface="Arial"/>
              </a:rPr>
              <a:t>running on 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system.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64828"/>
              </p:ext>
            </p:extLst>
          </p:nvPr>
        </p:nvGraphicFramePr>
        <p:xfrm>
          <a:off x="1282790" y="5186958"/>
          <a:ext cx="5541645" cy="9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6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8656">
                <a:tc>
                  <a:txBody>
                    <a:bodyPr/>
                    <a:lstStyle/>
                    <a:p>
                      <a:pPr marL="7175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30"/>
                        </a:lnSpc>
                      </a:pPr>
                      <a:r>
                        <a:rPr sz="1100" b="1" spc="-10" dirty="0">
                          <a:latin typeface="Courier New"/>
                          <a:cs typeface="Courier New"/>
                        </a:rPr>
                        <a:t>PARAMETER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30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db_name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434">
                <a:tc>
                  <a:txBody>
                    <a:bodyPr/>
                    <a:lstStyle/>
                    <a:p>
                      <a:pPr marL="71755" marR="196850">
                        <a:lnSpc>
                          <a:spcPct val="125200"/>
                        </a:lnSpc>
                        <a:spcBef>
                          <a:spcPts val="3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db_name 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14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ORCL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914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401700" y="8551927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0703" y="6416953"/>
            <a:ext cx="5616575" cy="125790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88911" marR="5080" indent="-276846">
              <a:lnSpc>
                <a:spcPct val="115700"/>
              </a:lnSpc>
              <a:spcBef>
                <a:spcPts val="14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10" dirty="0">
                <a:latin typeface="Courier New"/>
                <a:cs typeface="Courier New"/>
              </a:rPr>
              <a:t>DB_DOMAIN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distributed database </a:t>
            </a:r>
            <a:r>
              <a:rPr sz="1100" spc="15" dirty="0">
                <a:latin typeface="Arial"/>
                <a:cs typeface="Arial"/>
              </a:rPr>
              <a:t>system,  </a:t>
            </a:r>
            <a:r>
              <a:rPr sz="1100" spc="10" dirty="0">
                <a:latin typeface="Courier New"/>
                <a:cs typeface="Courier New"/>
              </a:rPr>
              <a:t>DB_DOMAIN</a:t>
            </a:r>
            <a:r>
              <a:rPr sz="1100" spc="-44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logical location of the database within the network </a:t>
            </a:r>
            <a:r>
              <a:rPr sz="1100" spc="5" dirty="0">
                <a:latin typeface="Arial"/>
                <a:cs typeface="Arial"/>
              </a:rPr>
              <a:t>structure. 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0" dirty="0">
                <a:latin typeface="Arial"/>
                <a:cs typeface="Arial"/>
              </a:rPr>
              <a:t>if this </a:t>
            </a:r>
            <a:r>
              <a:rPr sz="1100" spc="-5" dirty="0">
                <a:latin typeface="Arial"/>
                <a:cs typeface="Arial"/>
              </a:rPr>
              <a:t>database is or </a:t>
            </a:r>
            <a:r>
              <a:rPr sz="1100" spc="-15" dirty="0">
                <a:latin typeface="Arial"/>
                <a:cs typeface="Arial"/>
              </a:rPr>
              <a:t>ever </a:t>
            </a:r>
            <a:r>
              <a:rPr sz="1100" spc="-5" dirty="0">
                <a:latin typeface="Arial"/>
                <a:cs typeface="Arial"/>
              </a:rPr>
              <a:t>will be part of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distributed  </a:t>
            </a:r>
            <a:r>
              <a:rPr sz="1100" spc="15" dirty="0">
                <a:latin typeface="Arial"/>
                <a:cs typeface="Arial"/>
              </a:rPr>
              <a:t>system. </a:t>
            </a:r>
            <a:r>
              <a:rPr sz="1100" spc="-5" dirty="0">
                <a:latin typeface="Arial"/>
                <a:cs typeface="Arial"/>
              </a:rPr>
              <a:t>There is no </a:t>
            </a:r>
            <a:r>
              <a:rPr sz="1100" spc="-10" dirty="0">
                <a:latin typeface="Arial"/>
                <a:cs typeface="Arial"/>
              </a:rPr>
              <a:t>default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value.</a:t>
            </a:r>
            <a:endParaRPr sz="1100" dirty="0">
              <a:latin typeface="Arial"/>
              <a:cs typeface="Arial"/>
            </a:endParaRPr>
          </a:p>
          <a:p>
            <a:pPr marL="288911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db_domain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  <a:tabLst>
                <a:tab pos="2482091" algn="l"/>
                <a:tab pos="3149443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0" dirty="0">
                <a:latin typeface="Courier New"/>
                <a:cs typeface="Courier New"/>
              </a:rPr>
              <a:t>TYPE	</a:t>
            </a:r>
            <a:r>
              <a:rPr sz="1100" spc="-5" dirty="0">
                <a:latin typeface="Courier New"/>
                <a:cs typeface="Courier New"/>
              </a:rPr>
              <a:t>VALUE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92174" y="734059"/>
            <a:ext cx="5550535" cy="400685"/>
          </a:xfrm>
          <a:custGeom>
            <a:avLst/>
            <a:gdLst/>
            <a:ahLst/>
            <a:cxnLst/>
            <a:rect l="l" t="t" r="r" b="b"/>
            <a:pathLst>
              <a:path w="5550534" h="400684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90906"/>
                </a:lnTo>
                <a:lnTo>
                  <a:pt x="9525" y="390906"/>
                </a:lnTo>
                <a:lnTo>
                  <a:pt x="9525" y="181356"/>
                </a:lnTo>
                <a:lnTo>
                  <a:pt x="9525" y="9601"/>
                </a:lnTo>
                <a:lnTo>
                  <a:pt x="0" y="9601"/>
                </a:lnTo>
                <a:lnTo>
                  <a:pt x="0" y="181356"/>
                </a:lnTo>
                <a:lnTo>
                  <a:pt x="0" y="400431"/>
                </a:lnTo>
                <a:lnTo>
                  <a:pt x="9525" y="400431"/>
                </a:lnTo>
                <a:lnTo>
                  <a:pt x="5541010" y="400431"/>
                </a:lnTo>
                <a:lnTo>
                  <a:pt x="5550535" y="400431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400684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693166"/>
            <a:ext cx="5963920" cy="2507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757" marR="5080">
              <a:lnSpc>
                <a:spcPct val="119300"/>
              </a:lnSpc>
              <a:spcBef>
                <a:spcPts val="95"/>
              </a:spcBef>
              <a:tabLst>
                <a:tab pos="2756397" algn="l"/>
                <a:tab pos="3426289" algn="l"/>
              </a:tabLst>
            </a:pPr>
            <a:r>
              <a:rPr sz="1100" dirty="0">
                <a:latin typeface="Courier New"/>
                <a:cs typeface="Courier New"/>
              </a:rPr>
              <a:t>db_domain	</a:t>
            </a:r>
            <a:r>
              <a:rPr sz="1100" spc="-5" dirty="0">
                <a:latin typeface="Courier New"/>
                <a:cs typeface="Courier New"/>
              </a:rPr>
              <a:t>string	588436052.oraclecloud.internal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20319" indent="-276846">
              <a:lnSpc>
                <a:spcPct val="119300"/>
              </a:lnSpc>
              <a:spcBef>
                <a:spcPts val="1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-25" dirty="0">
                <a:latin typeface="Arial"/>
                <a:cs typeface="Arial"/>
              </a:rPr>
              <a:t>View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 New"/>
                <a:cs typeface="Courier New"/>
              </a:rPr>
              <a:t>DB_RECOVERY_FILE_DEST</a:t>
            </a:r>
            <a:r>
              <a:rPr sz="1100" spc="-4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Courier New"/>
                <a:cs typeface="Courier New"/>
              </a:rPr>
              <a:t>DB_RECOVERY_FILE_DEST_SIZE</a:t>
            </a:r>
            <a:r>
              <a:rPr sz="1100" spc="-40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parameters.  </a:t>
            </a:r>
            <a:r>
              <a:rPr sz="1100" spc="5" dirty="0">
                <a:latin typeface="Arial"/>
                <a:cs typeface="Arial"/>
              </a:rPr>
              <a:t>These </a:t>
            </a:r>
            <a:r>
              <a:rPr sz="1100" dirty="0">
                <a:latin typeface="Arial"/>
                <a:cs typeface="Arial"/>
              </a:rPr>
              <a:t>parameters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5" dirty="0">
                <a:latin typeface="Arial"/>
                <a:cs typeface="Arial"/>
              </a:rPr>
              <a:t>the location of the </a:t>
            </a:r>
            <a:r>
              <a:rPr sz="1100" spc="5" dirty="0">
                <a:latin typeface="Arial"/>
                <a:cs typeface="Arial"/>
              </a:rPr>
              <a:t>fast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5" dirty="0">
                <a:latin typeface="Arial"/>
                <a:cs typeface="Arial"/>
              </a:rPr>
              <a:t>area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size.</a:t>
            </a:r>
            <a:endParaRPr sz="1100">
              <a:latin typeface="Arial"/>
              <a:cs typeface="Arial"/>
            </a:endParaRPr>
          </a:p>
          <a:p>
            <a:pPr marL="288911" marR="59687">
              <a:lnSpc>
                <a:spcPct val="115199"/>
              </a:lnSpc>
              <a:spcBef>
                <a:spcPts val="204"/>
              </a:spcBef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 New"/>
                <a:cs typeface="Courier New"/>
              </a:rPr>
              <a:t>DB_RECOVERY_FILE_DEST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spc="-5" dirty="0">
                <a:latin typeface="Arial"/>
                <a:cs typeface="Arial"/>
              </a:rPr>
              <a:t>location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fast 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10" dirty="0">
                <a:latin typeface="Arial"/>
                <a:cs typeface="Arial"/>
              </a:rPr>
              <a:t>area.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fast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5" dirty="0">
                <a:latin typeface="Arial"/>
                <a:cs typeface="Arial"/>
              </a:rPr>
              <a:t>area contains </a:t>
            </a:r>
            <a:r>
              <a:rPr sz="1100" spc="-10" dirty="0">
                <a:latin typeface="Arial"/>
                <a:cs typeface="Arial"/>
              </a:rPr>
              <a:t>multiplexed </a:t>
            </a:r>
            <a:r>
              <a:rPr sz="1100" spc="-5" dirty="0">
                <a:latin typeface="Arial"/>
                <a:cs typeface="Arial"/>
              </a:rPr>
              <a:t>copies of </a:t>
            </a:r>
            <a:r>
              <a:rPr sz="1100" dirty="0">
                <a:latin typeface="Arial"/>
                <a:cs typeface="Arial"/>
              </a:rPr>
              <a:t>current control </a:t>
            </a:r>
            <a:r>
              <a:rPr sz="1100" spc="-15" dirty="0">
                <a:latin typeface="Arial"/>
                <a:cs typeface="Arial"/>
              </a:rPr>
              <a:t>files 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dirty="0">
                <a:latin typeface="Arial"/>
                <a:cs typeface="Arial"/>
              </a:rPr>
              <a:t>logs, </a:t>
            </a:r>
            <a:r>
              <a:rPr sz="1100" spc="-5" dirty="0">
                <a:latin typeface="Arial"/>
                <a:cs typeface="Arial"/>
              </a:rPr>
              <a:t>as well as archived redo </a:t>
            </a:r>
            <a:r>
              <a:rPr sz="1100" dirty="0">
                <a:latin typeface="Arial"/>
                <a:cs typeface="Arial"/>
              </a:rPr>
              <a:t>logs, flashback logs,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25" dirty="0">
                <a:latin typeface="Arial"/>
                <a:cs typeface="Arial"/>
              </a:rPr>
              <a:t>Manager  </a:t>
            </a:r>
            <a:r>
              <a:rPr sz="1100" spc="-30" dirty="0">
                <a:latin typeface="Arial"/>
                <a:cs typeface="Arial"/>
              </a:rPr>
              <a:t>(RMAN) </a:t>
            </a:r>
            <a:r>
              <a:rPr sz="1100" dirty="0">
                <a:latin typeface="Arial"/>
                <a:cs typeface="Arial"/>
              </a:rPr>
              <a:t>backups.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5" dirty="0">
                <a:latin typeface="Arial"/>
                <a:cs typeface="Arial"/>
              </a:rPr>
              <a:t>specify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Courier New"/>
                <a:cs typeface="Courier New"/>
              </a:rPr>
              <a:t>DB_RECOVERY_FILE_DEST</a:t>
            </a:r>
            <a:r>
              <a:rPr sz="1100" spc="5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spc="5" dirty="0">
                <a:latin typeface="Arial"/>
                <a:cs typeface="Arial"/>
              </a:rPr>
              <a:t>also  specify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Courier New"/>
                <a:cs typeface="Courier New"/>
              </a:rPr>
              <a:t>DB_RECOVERY_FILE_DEST_SIZE</a:t>
            </a:r>
            <a:r>
              <a:rPr sz="1100" spc="-39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dirty="0">
                <a:latin typeface="Arial"/>
                <a:cs typeface="Arial"/>
              </a:rPr>
              <a:t>parameter.</a:t>
            </a:r>
            <a:endParaRPr sz="1100">
              <a:latin typeface="Arial"/>
              <a:cs typeface="Arial"/>
            </a:endParaRPr>
          </a:p>
          <a:p>
            <a:pPr marL="288911" marR="66037">
              <a:lnSpc>
                <a:spcPct val="119500"/>
              </a:lnSpc>
              <a:spcBef>
                <a:spcPts val="229"/>
              </a:spcBef>
            </a:pP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DB_RECOVERY_FILE_DEST_SIZE</a:t>
            </a:r>
            <a:r>
              <a:rPr sz="1100" spc="-48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specifies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bytes) 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hard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limit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0" dirty="0">
                <a:latin typeface="Arial"/>
                <a:cs typeface="Arial"/>
              </a:rPr>
              <a:t>total </a:t>
            </a:r>
            <a:r>
              <a:rPr sz="1100" spc="15" dirty="0">
                <a:latin typeface="Arial"/>
                <a:cs typeface="Arial"/>
              </a:rPr>
              <a:t>space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5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target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created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5" dirty="0">
                <a:latin typeface="Arial"/>
                <a:cs typeface="Arial"/>
              </a:rPr>
              <a:t>fast </a:t>
            </a:r>
            <a:r>
              <a:rPr sz="1100" dirty="0">
                <a:latin typeface="Arial"/>
                <a:cs typeface="Arial"/>
              </a:rPr>
              <a:t>recovery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area.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db_recovery_file_dest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1701" y="3012695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04897" y="3177541"/>
            <a:ext cx="3138170" cy="74507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>
              <a:spcBef>
                <a:spcPts val="380"/>
              </a:spcBef>
              <a:tabLst>
                <a:tab pos="533373" algn="l"/>
              </a:tabLst>
            </a:pPr>
            <a:r>
              <a:rPr sz="950" spc="20" dirty="0">
                <a:latin typeface="Courier New"/>
                <a:cs typeface="Courier New"/>
              </a:rPr>
              <a:t>TYPE	</a:t>
            </a:r>
            <a:r>
              <a:rPr sz="950" spc="25" dirty="0">
                <a:latin typeface="Courier New"/>
                <a:cs typeface="Courier New"/>
              </a:rPr>
              <a:t>VALUE</a:t>
            </a:r>
            <a:endParaRPr sz="950">
              <a:latin typeface="Courier New"/>
              <a:cs typeface="Courier New"/>
            </a:endParaRPr>
          </a:p>
          <a:p>
            <a:pPr>
              <a:spcBef>
                <a:spcPts val="285"/>
              </a:spcBef>
            </a:pPr>
            <a:r>
              <a:rPr sz="950" spc="20" dirty="0">
                <a:latin typeface="Courier New"/>
                <a:cs typeface="Courier New"/>
              </a:rPr>
              <a:t>------</a:t>
            </a:r>
            <a:r>
              <a:rPr sz="950" spc="-10" dirty="0">
                <a:latin typeface="Courier New"/>
                <a:cs typeface="Courier New"/>
              </a:rPr>
              <a:t> </a:t>
            </a:r>
            <a:r>
              <a:rPr sz="950" spc="25" dirty="0">
                <a:latin typeface="Courier New"/>
                <a:cs typeface="Courier New"/>
              </a:rPr>
              <a:t>----------------------------------</a:t>
            </a:r>
            <a:endParaRPr sz="950">
              <a:latin typeface="Courier New"/>
              <a:cs typeface="Courier New"/>
            </a:endParaRPr>
          </a:p>
          <a:p>
            <a:pPr marR="5080">
              <a:lnSpc>
                <a:spcPct val="125000"/>
              </a:lnSpc>
            </a:pPr>
            <a:r>
              <a:rPr sz="950" spc="20" dirty="0">
                <a:latin typeface="Courier New"/>
                <a:cs typeface="Courier New"/>
              </a:rPr>
              <a:t>string </a:t>
            </a:r>
            <a:r>
              <a:rPr sz="950" spc="25" dirty="0">
                <a:latin typeface="Courier New"/>
                <a:cs typeface="Courier New"/>
              </a:rPr>
              <a:t>/u03/app/oracle/fast_recovery_area  </a:t>
            </a:r>
            <a:r>
              <a:rPr sz="950" spc="20" dirty="0">
                <a:latin typeface="Courier New"/>
                <a:cs typeface="Courier New"/>
              </a:rPr>
              <a:t>big integer</a:t>
            </a:r>
            <a:r>
              <a:rPr sz="950" spc="55" dirty="0">
                <a:latin typeface="Courier New"/>
                <a:cs typeface="Courier New"/>
              </a:rPr>
              <a:t> </a:t>
            </a:r>
            <a:r>
              <a:rPr sz="950" spc="25" dirty="0">
                <a:latin typeface="Courier New"/>
                <a:cs typeface="Courier New"/>
              </a:rPr>
              <a:t>4G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8756" y="3177540"/>
            <a:ext cx="1994535" cy="95667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>
              <a:spcBef>
                <a:spcPts val="380"/>
              </a:spcBef>
            </a:pPr>
            <a:r>
              <a:rPr sz="950" spc="25" dirty="0">
                <a:latin typeface="Courier New"/>
                <a:cs typeface="Courier New"/>
              </a:rPr>
              <a:t>NAME</a:t>
            </a:r>
            <a:endParaRPr sz="950">
              <a:latin typeface="Courier New"/>
              <a:cs typeface="Courier New"/>
            </a:endParaRPr>
          </a:p>
          <a:p>
            <a:pPr>
              <a:spcBef>
                <a:spcPts val="285"/>
              </a:spcBef>
            </a:pPr>
            <a:r>
              <a:rPr sz="950" spc="25" dirty="0">
                <a:latin typeface="Courier New"/>
                <a:cs typeface="Courier New"/>
              </a:rPr>
              <a:t>----------------------</a:t>
            </a:r>
            <a:endParaRPr sz="950">
              <a:latin typeface="Courier New"/>
              <a:cs typeface="Courier New"/>
            </a:endParaRPr>
          </a:p>
          <a:p>
            <a:pPr marR="5080">
              <a:lnSpc>
                <a:spcPct val="125099"/>
              </a:lnSpc>
            </a:pPr>
            <a:r>
              <a:rPr sz="950" spc="25" dirty="0">
                <a:latin typeface="Courier New"/>
                <a:cs typeface="Courier New"/>
              </a:rPr>
              <a:t>db_recovery_file_dest  db_r</a:t>
            </a:r>
            <a:r>
              <a:rPr sz="950" spc="30" dirty="0">
                <a:latin typeface="Courier New"/>
                <a:cs typeface="Courier New"/>
              </a:rPr>
              <a:t>e</a:t>
            </a:r>
            <a:r>
              <a:rPr sz="950" spc="25" dirty="0">
                <a:latin typeface="Courier New"/>
                <a:cs typeface="Courier New"/>
              </a:rPr>
              <a:t>covery_file_dest_size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2176" y="3012695"/>
            <a:ext cx="5550535" cy="1134745"/>
          </a:xfrm>
          <a:custGeom>
            <a:avLst/>
            <a:gdLst/>
            <a:ahLst/>
            <a:cxnLst/>
            <a:rect l="l" t="t" r="r" b="b"/>
            <a:pathLst>
              <a:path w="5550534" h="1134745">
                <a:moveTo>
                  <a:pt x="5550535" y="0"/>
                </a:moveTo>
                <a:lnTo>
                  <a:pt x="5541010" y="0"/>
                </a:lnTo>
                <a:lnTo>
                  <a:pt x="5541010" y="1124966"/>
                </a:lnTo>
                <a:lnTo>
                  <a:pt x="9525" y="1124966"/>
                </a:lnTo>
                <a:lnTo>
                  <a:pt x="9525" y="0"/>
                </a:lnTo>
                <a:lnTo>
                  <a:pt x="0" y="0"/>
                </a:lnTo>
                <a:lnTo>
                  <a:pt x="0" y="1134491"/>
                </a:lnTo>
                <a:lnTo>
                  <a:pt x="9525" y="1134491"/>
                </a:lnTo>
                <a:lnTo>
                  <a:pt x="5541010" y="1134491"/>
                </a:lnTo>
                <a:lnTo>
                  <a:pt x="5550535" y="1134491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970" y="4087242"/>
            <a:ext cx="5937250" cy="371204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spcBef>
                <a:spcPts val="6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spc="-25" dirty="0">
                <a:latin typeface="Arial"/>
                <a:cs typeface="Arial"/>
              </a:rPr>
              <a:t>View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SGA_TARGET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SGA_MAX_SIZE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parameters.</a:t>
            </a:r>
          </a:p>
          <a:p>
            <a:pPr marL="288911" marR="104771">
              <a:lnSpc>
                <a:spcPct val="119500"/>
              </a:lnSpc>
              <a:spcBef>
                <a:spcPts val="295"/>
              </a:spcBef>
            </a:pPr>
            <a:r>
              <a:rPr sz="1100" spc="10" dirty="0">
                <a:latin typeface="Courier New"/>
                <a:cs typeface="Courier New"/>
              </a:rPr>
              <a:t>SGA_TARGET</a:t>
            </a:r>
            <a:r>
              <a:rPr sz="1100" spc="-45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total </a:t>
            </a:r>
            <a:r>
              <a:rPr sz="1100" spc="-5" dirty="0">
                <a:latin typeface="Arial"/>
                <a:cs typeface="Arial"/>
              </a:rPr>
              <a:t>amount of SGA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-20" dirty="0">
                <a:latin typeface="Arial"/>
                <a:cs typeface="Arial"/>
              </a:rPr>
              <a:t>available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instance 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SGA_MAX_SIZE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sets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maximum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size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SGA.</a:t>
            </a:r>
            <a:endParaRPr sz="1100" dirty="0">
              <a:latin typeface="Arial"/>
              <a:cs typeface="Arial"/>
            </a:endParaRPr>
          </a:p>
          <a:p>
            <a:pPr marL="288911" marR="5080">
              <a:lnSpc>
                <a:spcPct val="112900"/>
              </a:lnSpc>
              <a:spcBef>
                <a:spcPts val="315"/>
              </a:spcBef>
            </a:pP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SGA_TARGET </a:t>
            </a:r>
            <a:r>
              <a:rPr sz="1100" spc="-5" dirty="0">
                <a:latin typeface="Arial"/>
                <a:cs typeface="Arial"/>
              </a:rPr>
              <a:t>parameter,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enable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Automatic </a:t>
            </a:r>
            <a:r>
              <a:rPr sz="1100" spc="-5" dirty="0">
                <a:latin typeface="Arial"/>
                <a:cs typeface="Arial"/>
              </a:rPr>
              <a:t>Shared </a:t>
            </a:r>
            <a:r>
              <a:rPr sz="1100" spc="-10" dirty="0">
                <a:latin typeface="Arial"/>
                <a:cs typeface="Arial"/>
              </a:rPr>
              <a:t>Memory  </a:t>
            </a:r>
            <a:r>
              <a:rPr sz="1100" spc="-15" dirty="0">
                <a:latin typeface="Arial"/>
                <a:cs typeface="Arial"/>
              </a:rPr>
              <a:t>Management </a:t>
            </a:r>
            <a:r>
              <a:rPr sz="1100" spc="-40" dirty="0">
                <a:latin typeface="Arial"/>
                <a:cs typeface="Arial"/>
              </a:rPr>
              <a:t>(ASMM) </a:t>
            </a:r>
            <a:r>
              <a:rPr sz="1100" spc="-10" dirty="0">
                <a:latin typeface="Arial"/>
                <a:cs typeface="Arial"/>
              </a:rPr>
              <a:t>feature.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Database server </a:t>
            </a:r>
            <a:r>
              <a:rPr sz="1100" spc="-5" dirty="0">
                <a:latin typeface="Arial"/>
                <a:cs typeface="Arial"/>
              </a:rPr>
              <a:t>will automatically distribute 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dirty="0">
                <a:latin typeface="Arial"/>
                <a:cs typeface="Arial"/>
              </a:rPr>
              <a:t>among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various </a:t>
            </a:r>
            <a:r>
              <a:rPr sz="1100" spc="-5" dirty="0">
                <a:latin typeface="Arial"/>
                <a:cs typeface="Arial"/>
              </a:rPr>
              <a:t>SGA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-15" dirty="0">
                <a:latin typeface="Arial"/>
                <a:cs typeface="Arial"/>
              </a:rPr>
              <a:t>pools </a:t>
            </a:r>
            <a:r>
              <a:rPr sz="1100" spc="-10" dirty="0">
                <a:latin typeface="Arial"/>
                <a:cs typeface="Arial"/>
              </a:rPr>
              <a:t>(buffer </a:t>
            </a:r>
            <a:r>
              <a:rPr sz="1100" spc="5" dirty="0">
                <a:latin typeface="Arial"/>
                <a:cs typeface="Arial"/>
              </a:rPr>
              <a:t>cache, </a:t>
            </a:r>
            <a:r>
              <a:rPr sz="1100" dirty="0">
                <a:latin typeface="Arial"/>
                <a:cs typeface="Arial"/>
              </a:rPr>
              <a:t>shared </a:t>
            </a:r>
            <a:r>
              <a:rPr sz="1100" spc="-15" dirty="0">
                <a:latin typeface="Arial"/>
                <a:cs typeface="Arial"/>
              </a:rPr>
              <a:t>pool, </a:t>
            </a:r>
            <a:r>
              <a:rPr sz="1100" spc="-5" dirty="0">
                <a:latin typeface="Arial"/>
                <a:cs typeface="Arial"/>
              </a:rPr>
              <a:t>large </a:t>
            </a:r>
            <a:r>
              <a:rPr sz="1100" spc="-15" dirty="0">
                <a:latin typeface="Arial"/>
                <a:cs typeface="Arial"/>
              </a:rPr>
              <a:t>pool, java  pool,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streams </a:t>
            </a:r>
            <a:r>
              <a:rPr sz="1100" spc="-10" dirty="0">
                <a:latin typeface="Arial"/>
                <a:cs typeface="Arial"/>
              </a:rPr>
              <a:t>pool), </a:t>
            </a:r>
            <a:r>
              <a:rPr sz="1100" spc="-5" dirty="0">
                <a:latin typeface="Arial"/>
                <a:cs typeface="Arial"/>
              </a:rPr>
              <a:t>ensuring the </a:t>
            </a:r>
            <a:r>
              <a:rPr sz="1100" spc="20" dirty="0">
                <a:latin typeface="Arial"/>
                <a:cs typeface="Arial"/>
              </a:rPr>
              <a:t>most </a:t>
            </a:r>
            <a:r>
              <a:rPr sz="1100" spc="-5" dirty="0">
                <a:latin typeface="Arial"/>
                <a:cs typeface="Arial"/>
              </a:rPr>
              <a:t>effective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-10" dirty="0">
                <a:latin typeface="Arial"/>
                <a:cs typeface="Arial"/>
              </a:rPr>
              <a:t>utilization. </a:t>
            </a:r>
            <a:r>
              <a:rPr sz="1100" spc="-20" dirty="0">
                <a:latin typeface="Arial"/>
                <a:cs typeface="Arial"/>
              </a:rPr>
              <a:t>Note,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log buffer  </a:t>
            </a:r>
            <a:r>
              <a:rPr sz="1100" spc="-15" dirty="0">
                <a:latin typeface="Arial"/>
                <a:cs typeface="Arial"/>
              </a:rPr>
              <a:t>pool, </a:t>
            </a:r>
            <a:r>
              <a:rPr sz="1100" spc="-10" dirty="0">
                <a:latin typeface="Arial"/>
                <a:cs typeface="Arial"/>
              </a:rPr>
              <a:t>other buffer </a:t>
            </a:r>
            <a:r>
              <a:rPr sz="1100" spc="5" dirty="0">
                <a:latin typeface="Arial"/>
                <a:cs typeface="Arial"/>
              </a:rPr>
              <a:t>caches </a:t>
            </a:r>
            <a:r>
              <a:rPr sz="1100" spc="20" dirty="0">
                <a:latin typeface="Arial"/>
                <a:cs typeface="Arial"/>
              </a:rPr>
              <a:t>(such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Courier New"/>
                <a:cs typeface="Courier New"/>
              </a:rPr>
              <a:t>KEEP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Courier New"/>
                <a:cs typeface="Courier New"/>
              </a:rPr>
              <a:t>RECYCLE</a:t>
            </a:r>
            <a:r>
              <a:rPr sz="1100" spc="10" dirty="0">
                <a:latin typeface="Arial"/>
                <a:cs typeface="Arial"/>
              </a:rPr>
              <a:t>), </a:t>
            </a:r>
            <a:r>
              <a:rPr sz="1100" spc="-10" dirty="0">
                <a:latin typeface="Arial"/>
                <a:cs typeface="Arial"/>
              </a:rPr>
              <a:t>other </a:t>
            </a:r>
            <a:r>
              <a:rPr sz="1100" dirty="0">
                <a:latin typeface="Arial"/>
                <a:cs typeface="Arial"/>
              </a:rPr>
              <a:t>block </a:t>
            </a:r>
            <a:r>
              <a:rPr sz="1100" spc="15" dirty="0">
                <a:latin typeface="Arial"/>
                <a:cs typeface="Arial"/>
              </a:rPr>
              <a:t>sizes, </a:t>
            </a:r>
            <a:r>
              <a:rPr sz="1100" spc="-15" dirty="0">
                <a:latin typeface="Arial"/>
                <a:cs typeface="Arial"/>
              </a:rPr>
              <a:t>fixed </a:t>
            </a:r>
            <a:r>
              <a:rPr sz="1100" spc="-20" dirty="0">
                <a:latin typeface="Arial"/>
                <a:cs typeface="Arial"/>
              </a:rPr>
              <a:t>SGA, </a:t>
            </a:r>
            <a:r>
              <a:rPr sz="1100" spc="-10" dirty="0">
                <a:latin typeface="Arial"/>
                <a:cs typeface="Arial"/>
              </a:rPr>
              <a:t>and  other internal allocations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be manually </a:t>
            </a:r>
            <a:r>
              <a:rPr sz="1100" spc="10" dirty="0">
                <a:latin typeface="Arial"/>
                <a:cs typeface="Arial"/>
              </a:rPr>
              <a:t>sized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affected by </a:t>
            </a:r>
            <a:r>
              <a:rPr sz="1100" spc="-50" dirty="0">
                <a:latin typeface="Arial"/>
                <a:cs typeface="Arial"/>
              </a:rPr>
              <a:t>ASMM.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-10" dirty="0">
                <a:latin typeface="Arial"/>
                <a:cs typeface="Arial"/>
              </a:rPr>
              <a:t>allocated </a:t>
            </a:r>
            <a:r>
              <a:rPr sz="1100" dirty="0">
                <a:latin typeface="Arial"/>
                <a:cs typeface="Arial"/>
              </a:rPr>
              <a:t>to these </a:t>
            </a:r>
            <a:r>
              <a:rPr sz="1100" spc="-15" dirty="0">
                <a:latin typeface="Arial"/>
                <a:cs typeface="Arial"/>
              </a:rPr>
              <a:t>pools </a:t>
            </a:r>
            <a:r>
              <a:rPr sz="1100" spc="-5" dirty="0">
                <a:latin typeface="Arial"/>
                <a:cs typeface="Arial"/>
              </a:rPr>
              <a:t>is deducted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total </a:t>
            </a:r>
            <a:r>
              <a:rPr sz="1100" spc="-20" dirty="0">
                <a:latin typeface="Arial"/>
                <a:cs typeface="Arial"/>
              </a:rPr>
              <a:t>available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-10" dirty="0">
                <a:latin typeface="Arial"/>
                <a:cs typeface="Arial"/>
              </a:rPr>
              <a:t>for  </a:t>
            </a:r>
            <a:r>
              <a:rPr sz="1100" spc="10" dirty="0">
                <a:latin typeface="Courier New"/>
                <a:cs typeface="Courier New"/>
              </a:rPr>
              <a:t>SGA_TARGET</a:t>
            </a:r>
            <a:r>
              <a:rPr sz="1100" spc="-37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30" dirty="0">
                <a:latin typeface="Arial"/>
                <a:cs typeface="Arial"/>
              </a:rPr>
              <a:t>ASMM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enabled.</a:t>
            </a:r>
            <a:endParaRPr sz="1100" dirty="0">
              <a:latin typeface="Arial"/>
              <a:cs typeface="Arial"/>
            </a:endParaRPr>
          </a:p>
          <a:p>
            <a:pPr marL="288911" marR="330818">
              <a:lnSpc>
                <a:spcPct val="108200"/>
              </a:lnSpc>
              <a:spcBef>
                <a:spcPts val="445"/>
              </a:spcBef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manageability </a:t>
            </a:r>
            <a:r>
              <a:rPr sz="1100" spc="-5" dirty="0">
                <a:latin typeface="Arial"/>
                <a:cs typeface="Arial"/>
              </a:rPr>
              <a:t>monitor </a:t>
            </a:r>
            <a:r>
              <a:rPr sz="1100" spc="10" dirty="0">
                <a:latin typeface="Arial"/>
                <a:cs typeface="Arial"/>
              </a:rPr>
              <a:t>process </a:t>
            </a:r>
            <a:r>
              <a:rPr sz="1100" spc="-30" dirty="0">
                <a:latin typeface="Arial"/>
                <a:cs typeface="Arial"/>
              </a:rPr>
              <a:t>(MMON) </a:t>
            </a:r>
            <a:r>
              <a:rPr sz="1100" spc="5" dirty="0">
                <a:latin typeface="Arial"/>
                <a:cs typeface="Arial"/>
              </a:rPr>
              <a:t>computes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of the automatically  </a:t>
            </a:r>
            <a:r>
              <a:rPr sz="1100" spc="-10" dirty="0">
                <a:latin typeface="Arial"/>
                <a:cs typeface="Arial"/>
              </a:rPr>
              <a:t>tuned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-15" dirty="0">
                <a:latin typeface="Arial"/>
                <a:cs typeface="Arial"/>
              </a:rPr>
              <a:t>pools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support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ASMM.</a:t>
            </a:r>
            <a:endParaRPr sz="1100" dirty="0">
              <a:latin typeface="Arial"/>
              <a:cs typeface="Arial"/>
            </a:endParaRPr>
          </a:p>
          <a:p>
            <a:pPr marL="288911" marR="56512">
              <a:lnSpc>
                <a:spcPct val="113700"/>
              </a:lnSpc>
              <a:spcBef>
                <a:spcPts val="22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addition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SGA_TARGET</a:t>
            </a:r>
            <a:r>
              <a:rPr sz="1100" spc="-58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Courier New"/>
                <a:cs typeface="Courier New"/>
              </a:rPr>
              <a:t>SGA_MAX_SIZE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5" dirty="0">
                <a:latin typeface="Arial"/>
                <a:cs typeface="Arial"/>
              </a:rPr>
              <a:t>minimum </a:t>
            </a:r>
            <a:r>
              <a:rPr sz="1100" dirty="0">
                <a:latin typeface="Arial"/>
                <a:cs typeface="Arial"/>
              </a:rPr>
              <a:t>nonzero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10" dirty="0">
                <a:latin typeface="Arial"/>
                <a:cs typeface="Arial"/>
              </a:rPr>
              <a:t>for 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-15" dirty="0">
                <a:latin typeface="Arial"/>
                <a:cs typeface="Arial"/>
              </a:rPr>
              <a:t>pool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10" dirty="0">
                <a:latin typeface="Arial"/>
                <a:cs typeface="Arial"/>
              </a:rPr>
              <a:t>application </a:t>
            </a:r>
            <a:r>
              <a:rPr sz="1100" dirty="0">
                <a:latin typeface="Arial"/>
                <a:cs typeface="Arial"/>
              </a:rPr>
              <a:t>component </a:t>
            </a:r>
            <a:r>
              <a:rPr sz="1100" spc="-15" dirty="0">
                <a:latin typeface="Arial"/>
                <a:cs typeface="Arial"/>
              </a:rPr>
              <a:t>needs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minimum </a:t>
            </a:r>
            <a:r>
              <a:rPr sz="1100" spc="-5" dirty="0">
                <a:latin typeface="Arial"/>
                <a:cs typeface="Arial"/>
              </a:rPr>
              <a:t>amount of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function </a:t>
            </a:r>
            <a:r>
              <a:rPr sz="1100" spc="-10" dirty="0">
                <a:latin typeface="Arial"/>
                <a:cs typeface="Arial"/>
              </a:rPr>
              <a:t>properly. </a:t>
            </a:r>
            <a:r>
              <a:rPr sz="1100" spc="-30" dirty="0">
                <a:latin typeface="Arial"/>
                <a:cs typeface="Arial"/>
              </a:rPr>
              <a:t>ASMM </a:t>
            </a:r>
            <a:r>
              <a:rPr sz="1100" spc="-5" dirty="0">
                <a:latin typeface="Arial"/>
                <a:cs typeface="Arial"/>
              </a:rPr>
              <a:t>will treat </a:t>
            </a:r>
            <a:r>
              <a:rPr sz="1100" dirty="0">
                <a:latin typeface="Arial"/>
                <a:cs typeface="Arial"/>
              </a:rPr>
              <a:t>those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5" dirty="0">
                <a:latin typeface="Arial"/>
                <a:cs typeface="Arial"/>
              </a:rPr>
              <a:t>minimum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levels.</a:t>
            </a:r>
            <a:endParaRPr sz="1100" dirty="0">
              <a:latin typeface="Arial"/>
              <a:cs typeface="Arial"/>
            </a:endParaRPr>
          </a:p>
          <a:p>
            <a:pPr marL="288911" marR="566392">
              <a:lnSpc>
                <a:spcPct val="113900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range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values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SGA_TARGET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can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64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MB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operating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system-  </a:t>
            </a:r>
            <a:r>
              <a:rPr sz="1100" spc="-15" dirty="0">
                <a:latin typeface="Arial"/>
                <a:cs typeface="Arial"/>
              </a:rPr>
              <a:t>dependent </a:t>
            </a:r>
            <a:r>
              <a:rPr sz="1100" spc="-20" dirty="0">
                <a:latin typeface="Arial"/>
                <a:cs typeface="Arial"/>
              </a:rPr>
              <a:t>value.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5" dirty="0">
                <a:latin typeface="Arial"/>
                <a:cs typeface="Arial"/>
              </a:rPr>
              <a:t>can't </a:t>
            </a:r>
            <a:r>
              <a:rPr sz="1100" dirty="0">
                <a:latin typeface="Arial"/>
                <a:cs typeface="Arial"/>
              </a:rPr>
              <a:t>modify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92176" y="7851204"/>
          <a:ext cx="5542279" cy="118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0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6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8783">
                <a:tc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 PARAMETER</a:t>
                      </a:r>
                      <a:r>
                        <a:rPr sz="1100" b="1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sga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allow_group_access_to_sga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boolean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FALSE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073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lock_sga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boolean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FALSE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342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pre_page_sga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boolean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TRUE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</p:spPr>
        <p:txBody>
          <a:bodyPr/>
          <a:lstStyle/>
          <a:p>
            <a:r>
              <a:rPr lang="en-US" dirty="0" smtClean="0"/>
              <a:t>Multitenant Labs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8069580" cy="1490921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+mj-lt"/>
                <a:hlinkClick r:id="rId2" action="ppaction://hlinksldjump"/>
              </a:rPr>
              <a:t>Lab 1 Installing the HR Schema</a:t>
            </a:r>
            <a:endParaRPr lang="en-US" b="1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 smtClean="0">
                <a:latin typeface="+mj-lt"/>
                <a:cs typeface="Arial"/>
                <a:hlinkClick r:id="rId3" action="ppaction://hlinksldjump"/>
              </a:rPr>
              <a:t>Lab </a:t>
            </a:r>
            <a:r>
              <a:rPr lang="en-US" b="1" spc="25" dirty="0">
                <a:latin typeface="+mj-lt"/>
                <a:cs typeface="Arial"/>
                <a:hlinkClick r:id="rId3" action="ppaction://hlinksldjump"/>
              </a:rPr>
              <a:t>2 Reviewing the Multitenant </a:t>
            </a:r>
            <a:r>
              <a:rPr lang="en-US" b="1" spc="25" dirty="0" smtClean="0">
                <a:latin typeface="+mj-lt"/>
                <a:cs typeface="Arial"/>
                <a:hlinkClick r:id="rId3" action="ppaction://hlinksldjump"/>
              </a:rPr>
              <a:t>configuration</a:t>
            </a:r>
            <a:endParaRPr lang="en-US" b="1" spc="2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4" action="ppaction://hlinksldjump"/>
              </a:rPr>
              <a:t>Lab 3 Exploring the PDB </a:t>
            </a:r>
            <a:r>
              <a:rPr lang="en-US" b="1" spc="25" dirty="0" smtClean="0">
                <a:latin typeface="+mj-lt"/>
                <a:cs typeface="Arial"/>
                <a:hlinkClick r:id="rId4" action="ppaction://hlinksldjump"/>
              </a:rPr>
              <a:t>configuration</a:t>
            </a:r>
            <a:endParaRPr lang="en-US" b="1" spc="2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4" action="ppaction://hlinksldjump"/>
              </a:rPr>
              <a:t>Lab  4: </a:t>
            </a:r>
            <a:r>
              <a:rPr lang="en-US" b="1" spc="-114" dirty="0">
                <a:latin typeface="+mj-lt"/>
                <a:cs typeface="Arial"/>
                <a:hlinkClick r:id="rId4" action="ppaction://hlinksldjump"/>
              </a:rPr>
              <a:t> </a:t>
            </a:r>
            <a:r>
              <a:rPr lang="en-US" b="1" spc="20" dirty="0">
                <a:latin typeface="+mj-lt"/>
                <a:cs typeface="Arial"/>
                <a:hlinkClick r:id="rId4" action="ppaction://hlinksldjump"/>
              </a:rPr>
              <a:t>Viewing</a:t>
            </a:r>
            <a:r>
              <a:rPr lang="en-US" b="1" spc="-140" dirty="0">
                <a:latin typeface="+mj-lt"/>
                <a:cs typeface="Arial"/>
                <a:hlinkClick r:id="rId4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4" action="ppaction://hlinksldjump"/>
              </a:rPr>
              <a:t>Initialization</a:t>
            </a:r>
            <a:r>
              <a:rPr lang="en-US" b="1" spc="-140" dirty="0">
                <a:latin typeface="+mj-lt"/>
                <a:cs typeface="Arial"/>
                <a:hlinkClick r:id="rId4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4" action="ppaction://hlinksldjump"/>
              </a:rPr>
              <a:t>Parameters</a:t>
            </a:r>
            <a:r>
              <a:rPr lang="en-US" b="1" spc="-135" dirty="0">
                <a:latin typeface="+mj-lt"/>
                <a:cs typeface="Arial"/>
                <a:hlinkClick r:id="rId4" action="ppaction://hlinksldjump"/>
              </a:rPr>
              <a:t> </a:t>
            </a:r>
            <a:r>
              <a:rPr lang="en-US" b="1" spc="25" dirty="0">
                <a:latin typeface="+mj-lt"/>
                <a:cs typeface="Arial"/>
                <a:hlinkClick r:id="rId4" action="ppaction://hlinksldjump"/>
              </a:rPr>
              <a:t>by</a:t>
            </a:r>
            <a:r>
              <a:rPr lang="en-US" b="1" spc="-135" dirty="0">
                <a:latin typeface="+mj-lt"/>
                <a:cs typeface="Arial"/>
                <a:hlinkClick r:id="rId4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4" action="ppaction://hlinksldjump"/>
              </a:rPr>
              <a:t>Using</a:t>
            </a:r>
            <a:r>
              <a:rPr lang="en-US" b="1" spc="-65" dirty="0">
                <a:latin typeface="+mj-lt"/>
                <a:cs typeface="Arial"/>
                <a:hlinkClick r:id="rId4" action="ppaction://hlinksldjump"/>
              </a:rPr>
              <a:t> </a:t>
            </a:r>
            <a:r>
              <a:rPr lang="en-US" b="1" spc="20" dirty="0" smtClean="0">
                <a:latin typeface="+mj-lt"/>
                <a:cs typeface="Arial"/>
                <a:hlinkClick r:id="rId4" action="ppaction://hlinksldjump"/>
              </a:rPr>
              <a:t>SQL*Plus</a:t>
            </a:r>
            <a:endParaRPr lang="en-US" b="1" spc="20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5" action="ppaction://hlinksldjump"/>
              </a:rPr>
              <a:t>Lab 5: Modifying Database </a:t>
            </a:r>
            <a:r>
              <a:rPr lang="en-US" b="1" spc="25" dirty="0" smtClean="0">
                <a:latin typeface="+mj-lt"/>
                <a:cs typeface="Arial"/>
                <a:hlinkClick r:id="rId5" action="ppaction://hlinksldjump"/>
              </a:rPr>
              <a:t>parameters</a:t>
            </a:r>
            <a:endParaRPr lang="en-US" b="1" spc="2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6" action="ppaction://hlinksldjump"/>
              </a:rPr>
              <a:t>Lab 6: Starting and Stopping the </a:t>
            </a:r>
            <a:r>
              <a:rPr lang="en-US" b="1" spc="25" dirty="0" smtClean="0">
                <a:latin typeface="+mj-lt"/>
                <a:cs typeface="Arial"/>
                <a:hlinkClick r:id="rId6" action="ppaction://hlinksldjump"/>
              </a:rPr>
              <a:t>container</a:t>
            </a:r>
            <a:endParaRPr lang="en-US" b="1" spc="2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7" action="ppaction://hlinksldjump"/>
              </a:rPr>
              <a:t>Lab 7: View Diagnostic </a:t>
            </a:r>
            <a:r>
              <a:rPr lang="en-US" b="1" spc="25" dirty="0" smtClean="0">
                <a:latin typeface="+mj-lt"/>
                <a:cs typeface="Arial"/>
                <a:hlinkClick r:id="rId7" action="ppaction://hlinksldjump"/>
              </a:rPr>
              <a:t>information</a:t>
            </a:r>
            <a:endParaRPr lang="en-US" b="1" spc="2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8" action="ppaction://hlinksldjump"/>
              </a:rPr>
              <a:t>Lab 8</a:t>
            </a:r>
            <a:r>
              <a:rPr lang="en-US" b="1" spc="15" dirty="0">
                <a:latin typeface="+mj-lt"/>
                <a:cs typeface="Arial"/>
                <a:hlinkClick r:id="rId8" action="ppaction://hlinksldjump"/>
              </a:rPr>
              <a:t>:</a:t>
            </a:r>
            <a:r>
              <a:rPr lang="en-US" b="1" spc="-114" dirty="0">
                <a:latin typeface="+mj-lt"/>
                <a:cs typeface="Arial"/>
                <a:hlinkClick r:id="rId8" action="ppaction://hlinksldjump"/>
              </a:rPr>
              <a:t> </a:t>
            </a:r>
            <a:r>
              <a:rPr lang="en-US" b="1" spc="25" dirty="0">
                <a:latin typeface="+mj-lt"/>
                <a:cs typeface="Arial"/>
                <a:hlinkClick r:id="rId8" action="ppaction://hlinksldjump"/>
              </a:rPr>
              <a:t>Creating</a:t>
            </a:r>
            <a:r>
              <a:rPr lang="en-US" b="1" spc="-215" dirty="0">
                <a:latin typeface="+mj-lt"/>
                <a:cs typeface="Arial"/>
                <a:hlinkClick r:id="rId8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8" action="ppaction://hlinksldjump"/>
              </a:rPr>
              <a:t>a</a:t>
            </a:r>
            <a:r>
              <a:rPr lang="en-US" b="1" spc="-60" dirty="0">
                <a:latin typeface="+mj-lt"/>
                <a:cs typeface="Arial"/>
                <a:hlinkClick r:id="rId8" action="ppaction://hlinksldjump"/>
              </a:rPr>
              <a:t> </a:t>
            </a:r>
            <a:r>
              <a:rPr lang="en-US" b="1" spc="35" dirty="0">
                <a:latin typeface="+mj-lt"/>
                <a:cs typeface="Arial"/>
                <a:hlinkClick r:id="rId8" action="ppaction://hlinksldjump"/>
              </a:rPr>
              <a:t>Local</a:t>
            </a:r>
            <a:r>
              <a:rPr lang="en-US" b="1" spc="-190" dirty="0">
                <a:latin typeface="+mj-lt"/>
                <a:cs typeface="Arial"/>
                <a:hlinkClick r:id="rId8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8" action="ppaction://hlinksldjump"/>
              </a:rPr>
              <a:t>User</a:t>
            </a:r>
            <a:r>
              <a:rPr lang="en-US" b="1" spc="-125" dirty="0">
                <a:latin typeface="+mj-lt"/>
                <a:cs typeface="Arial"/>
                <a:hlinkClick r:id="rId8" action="ppaction://hlinksldjump"/>
              </a:rPr>
              <a:t>s</a:t>
            </a:r>
            <a:endParaRPr lang="en-US" b="1" dirty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9" action="ppaction://hlinksldjump"/>
              </a:rPr>
              <a:t>Lab 9: Granting </a:t>
            </a:r>
            <a:r>
              <a:rPr lang="en-US" b="1" spc="25" dirty="0" smtClean="0">
                <a:latin typeface="+mj-lt"/>
                <a:cs typeface="Arial"/>
                <a:hlinkClick r:id="rId9" action="ppaction://hlinksldjump"/>
              </a:rPr>
              <a:t>Privilege</a:t>
            </a:r>
            <a:endParaRPr lang="en-US" b="1" spc="2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0" dirty="0">
                <a:latin typeface="+mj-lt"/>
                <a:cs typeface="Arial"/>
                <a:hlinkClick r:id="rId10" action="ppaction://hlinksldjump"/>
              </a:rPr>
              <a:t>Lab 10: Creating a Default</a:t>
            </a:r>
            <a:r>
              <a:rPr lang="en-US" b="1" spc="-190" dirty="0">
                <a:latin typeface="+mj-lt"/>
                <a:cs typeface="Arial"/>
                <a:hlinkClick r:id="rId10" action="ppaction://hlinksldjump"/>
              </a:rPr>
              <a:t> </a:t>
            </a:r>
            <a:r>
              <a:rPr lang="en-US" b="1" spc="-5" dirty="0">
                <a:latin typeface="+mj-lt"/>
                <a:cs typeface="Arial"/>
                <a:hlinkClick r:id="rId10" action="ppaction://hlinksldjump"/>
              </a:rPr>
              <a:t>Role</a:t>
            </a:r>
            <a:r>
              <a:rPr lang="en-US" b="1" spc="15" dirty="0">
                <a:latin typeface="+mj-lt"/>
                <a:cs typeface="Arial"/>
                <a:hlinkClick r:id="rId10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10" action="ppaction://hlinksldjump"/>
              </a:rPr>
              <a:t>for</a:t>
            </a:r>
            <a:r>
              <a:rPr lang="en-US" b="1" spc="-50" dirty="0">
                <a:latin typeface="+mj-lt"/>
                <a:cs typeface="Arial"/>
                <a:hlinkClick r:id="rId10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10" action="ppaction://hlinksldjump"/>
              </a:rPr>
              <a:t>a User</a:t>
            </a:r>
            <a:endParaRPr lang="en-US" b="1" dirty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11" action="ppaction://hlinksldjump"/>
              </a:rPr>
              <a:t>Lab 11 </a:t>
            </a:r>
            <a:r>
              <a:rPr lang="en-US" b="1" spc="20" dirty="0">
                <a:latin typeface="+mj-lt"/>
                <a:cs typeface="Arial"/>
                <a:hlinkClick r:id="rId11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11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11" action="ppaction://hlinksldjump"/>
              </a:rPr>
              <a:t>Creating</a:t>
            </a:r>
            <a:r>
              <a:rPr lang="en-US" b="1" spc="-65" dirty="0">
                <a:latin typeface="+mj-lt"/>
                <a:cs typeface="Arial"/>
                <a:hlinkClick r:id="rId11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11" action="ppaction://hlinksldjump"/>
              </a:rPr>
              <a:t>a</a:t>
            </a:r>
            <a:r>
              <a:rPr lang="en-US" b="1" spc="-135" dirty="0">
                <a:latin typeface="+mj-lt"/>
                <a:cs typeface="Arial"/>
                <a:hlinkClick r:id="rId11" action="ppaction://hlinksldjump"/>
              </a:rPr>
              <a:t> </a:t>
            </a:r>
            <a:r>
              <a:rPr lang="en-US" b="1" spc="30" dirty="0">
                <a:latin typeface="+mj-lt"/>
                <a:cs typeface="Arial"/>
                <a:hlinkClick r:id="rId11" action="ppaction://hlinksldjump"/>
              </a:rPr>
              <a:t>PDB</a:t>
            </a:r>
            <a:r>
              <a:rPr lang="en-US" b="1" spc="-145" dirty="0">
                <a:latin typeface="+mj-lt"/>
                <a:cs typeface="Arial"/>
                <a:hlinkClick r:id="rId11" action="ppaction://hlinksldjump"/>
              </a:rPr>
              <a:t> </a:t>
            </a:r>
            <a:r>
              <a:rPr lang="en-US" b="1" spc="20" dirty="0">
                <a:latin typeface="+mj-lt"/>
                <a:cs typeface="Arial"/>
                <a:hlinkClick r:id="rId11" action="ppaction://hlinksldjump"/>
              </a:rPr>
              <a:t>from</a:t>
            </a:r>
            <a:r>
              <a:rPr lang="en-US" b="1" spc="-160" dirty="0">
                <a:latin typeface="+mj-lt"/>
                <a:cs typeface="Arial"/>
                <a:hlinkClick r:id="rId11" action="ppaction://hlinksldjump"/>
              </a:rPr>
              <a:t> </a:t>
            </a:r>
            <a:r>
              <a:rPr lang="en-US" b="1" spc="35" dirty="0" smtClean="0">
                <a:latin typeface="+mj-lt"/>
                <a:cs typeface="Arial"/>
                <a:hlinkClick r:id="rId11" action="ppaction://hlinksldjump"/>
              </a:rPr>
              <a:t>Seed</a:t>
            </a:r>
            <a:endParaRPr lang="en-US" b="1" spc="3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12" action="ppaction://hlinksldjump"/>
              </a:rPr>
              <a:t>Lab 12</a:t>
            </a:r>
            <a:r>
              <a:rPr lang="en-US" b="1" spc="20" dirty="0">
                <a:latin typeface="+mj-lt"/>
                <a:cs typeface="Arial"/>
                <a:hlinkClick r:id="rId12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12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12" action="ppaction://hlinksldjump"/>
              </a:rPr>
              <a:t>Cloning</a:t>
            </a:r>
            <a:r>
              <a:rPr lang="en-US" b="1" spc="-215" dirty="0">
                <a:latin typeface="+mj-lt"/>
                <a:cs typeface="Arial"/>
                <a:hlinkClick r:id="rId12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12" action="ppaction://hlinksldjump"/>
              </a:rPr>
              <a:t>a</a:t>
            </a:r>
            <a:r>
              <a:rPr lang="en-US" b="1" spc="-60" dirty="0">
                <a:latin typeface="+mj-lt"/>
                <a:cs typeface="Arial"/>
                <a:hlinkClick r:id="rId12" action="ppaction://hlinksldjump"/>
              </a:rPr>
              <a:t> </a:t>
            </a:r>
            <a:r>
              <a:rPr lang="en-US" b="1" spc="30" dirty="0" smtClean="0">
                <a:latin typeface="+mj-lt"/>
                <a:cs typeface="Arial"/>
                <a:hlinkClick r:id="rId12" action="ppaction://hlinksldjump"/>
              </a:rPr>
              <a:t>PDB</a:t>
            </a:r>
            <a:endParaRPr lang="en-US" b="1" spc="30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13" action="ppaction://hlinksldjump"/>
              </a:rPr>
              <a:t>Lab 13</a:t>
            </a:r>
            <a:r>
              <a:rPr lang="en-US" b="1" spc="20" dirty="0">
                <a:latin typeface="+mj-lt"/>
                <a:cs typeface="Arial"/>
                <a:hlinkClick r:id="rId13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13" action="ppaction://hlinksldjump"/>
              </a:rPr>
              <a:t> </a:t>
            </a:r>
            <a:r>
              <a:rPr lang="en-US" b="1" dirty="0">
                <a:latin typeface="+mj-lt"/>
                <a:cs typeface="Arial"/>
                <a:hlinkClick r:id="rId13" action="ppaction://hlinksldjump"/>
              </a:rPr>
              <a:t>Unplugging</a:t>
            </a:r>
            <a:r>
              <a:rPr lang="en-US" b="1" spc="-65" dirty="0">
                <a:latin typeface="+mj-lt"/>
                <a:cs typeface="Arial"/>
                <a:hlinkClick r:id="rId13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13" action="ppaction://hlinksldjump"/>
              </a:rPr>
              <a:t>and</a:t>
            </a:r>
            <a:r>
              <a:rPr lang="en-US" b="1" spc="-140" dirty="0">
                <a:latin typeface="+mj-lt"/>
                <a:cs typeface="Arial"/>
                <a:hlinkClick r:id="rId13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13" action="ppaction://hlinksldjump"/>
              </a:rPr>
              <a:t>Plugging</a:t>
            </a:r>
            <a:r>
              <a:rPr lang="en-US" b="1" spc="-140" dirty="0">
                <a:latin typeface="+mj-lt"/>
                <a:cs typeface="Arial"/>
                <a:hlinkClick r:id="rId13" action="ppaction://hlinksldjump"/>
              </a:rPr>
              <a:t> </a:t>
            </a:r>
            <a:r>
              <a:rPr lang="en-US" b="1" spc="-5" dirty="0">
                <a:latin typeface="+mj-lt"/>
                <a:cs typeface="Arial"/>
                <a:hlinkClick r:id="rId13" action="ppaction://hlinksldjump"/>
              </a:rPr>
              <a:t>in</a:t>
            </a:r>
            <a:r>
              <a:rPr lang="en-US" b="1" spc="-65" dirty="0">
                <a:latin typeface="+mj-lt"/>
                <a:cs typeface="Arial"/>
                <a:hlinkClick r:id="rId13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13" action="ppaction://hlinksldjump"/>
              </a:rPr>
              <a:t>a</a:t>
            </a:r>
            <a:r>
              <a:rPr lang="en-US" b="1" spc="-60" dirty="0">
                <a:latin typeface="+mj-lt"/>
                <a:cs typeface="Arial"/>
                <a:hlinkClick r:id="rId13" action="ppaction://hlinksldjump"/>
              </a:rPr>
              <a:t> </a:t>
            </a:r>
            <a:r>
              <a:rPr lang="en-US" b="1" spc="30" dirty="0" smtClean="0">
                <a:latin typeface="+mj-lt"/>
                <a:cs typeface="Arial"/>
                <a:hlinkClick r:id="rId13" action="ppaction://hlinksldjump"/>
              </a:rPr>
              <a:t>PDB</a:t>
            </a:r>
            <a:endParaRPr lang="en-US" b="1" spc="30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14" action="ppaction://hlinksldjump"/>
              </a:rPr>
              <a:t>Lab 14</a:t>
            </a:r>
            <a:r>
              <a:rPr lang="en-US" b="1" spc="20" dirty="0">
                <a:latin typeface="+mj-lt"/>
                <a:cs typeface="Arial"/>
                <a:hlinkClick r:id="rId14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14" action="ppaction://hlinksldjump"/>
              </a:rPr>
              <a:t> </a:t>
            </a:r>
            <a:r>
              <a:rPr lang="en-US" b="1" dirty="0">
                <a:latin typeface="+mj-lt"/>
                <a:cs typeface="Arial"/>
                <a:hlinkClick r:id="rId14" action="ppaction://hlinksldjump"/>
              </a:rPr>
              <a:t>Dropping</a:t>
            </a:r>
            <a:r>
              <a:rPr lang="en-US" b="1" spc="-140" dirty="0">
                <a:latin typeface="+mj-lt"/>
                <a:cs typeface="Arial"/>
                <a:hlinkClick r:id="rId14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14" action="ppaction://hlinksldjump"/>
              </a:rPr>
              <a:t>a</a:t>
            </a:r>
            <a:r>
              <a:rPr lang="en-US" b="1" spc="-135" dirty="0">
                <a:latin typeface="+mj-lt"/>
                <a:cs typeface="Arial"/>
                <a:hlinkClick r:id="rId14" action="ppaction://hlinksldjump"/>
              </a:rPr>
              <a:t> </a:t>
            </a:r>
            <a:r>
              <a:rPr lang="en-US" b="1" spc="30" dirty="0" smtClean="0">
                <a:latin typeface="+mj-lt"/>
                <a:cs typeface="Arial"/>
                <a:hlinkClick r:id="rId14" action="ppaction://hlinksldjump"/>
              </a:rPr>
              <a:t>PDB</a:t>
            </a:r>
            <a:endParaRPr lang="en-US" b="1" spc="30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-125" dirty="0" smtClean="0">
                <a:latin typeface="+mj-lt"/>
                <a:cs typeface="Arial"/>
                <a:hlinkClick r:id="rId15" action="ppaction://hlinksldjump"/>
              </a:rPr>
              <a:t>Lab </a:t>
            </a:r>
            <a:r>
              <a:rPr lang="en-US" b="1" spc="-125" dirty="0">
                <a:latin typeface="+mj-lt"/>
                <a:cs typeface="Arial"/>
                <a:hlinkClick r:id="rId15" action="ppaction://hlinksldjump"/>
              </a:rPr>
              <a:t>15:  </a:t>
            </a:r>
            <a:r>
              <a:rPr lang="en-US" b="1" spc="5" dirty="0">
                <a:latin typeface="+mj-lt"/>
                <a:cs typeface="Arial"/>
                <a:hlinkClick r:id="rId15" action="ppaction://hlinksldjump"/>
              </a:rPr>
              <a:t>Viewing</a:t>
            </a:r>
            <a:r>
              <a:rPr lang="en-US" b="1" spc="-215" dirty="0">
                <a:latin typeface="+mj-lt"/>
                <a:cs typeface="Arial"/>
                <a:hlinkClick r:id="rId15" action="ppaction://hlinksldjump"/>
              </a:rPr>
              <a:t> </a:t>
            </a:r>
            <a:r>
              <a:rPr lang="en-US" b="1" spc="15" dirty="0" err="1">
                <a:latin typeface="+mj-lt"/>
                <a:cs typeface="Arial"/>
                <a:hlinkClick r:id="rId15" action="ppaction://hlinksldjump"/>
              </a:rPr>
              <a:t>Tablespace</a:t>
            </a:r>
            <a:r>
              <a:rPr lang="en-US" b="1" spc="-210" dirty="0">
                <a:latin typeface="+mj-lt"/>
                <a:cs typeface="Arial"/>
                <a:hlinkClick r:id="rId15" action="ppaction://hlinksldjump"/>
              </a:rPr>
              <a:t> </a:t>
            </a:r>
            <a:r>
              <a:rPr lang="en-US" b="1" spc="15" dirty="0" smtClean="0">
                <a:latin typeface="+mj-lt"/>
                <a:cs typeface="Arial"/>
                <a:hlinkClick r:id="rId15" action="ppaction://hlinksldjump"/>
              </a:rPr>
              <a:t>Information</a:t>
            </a:r>
            <a:endParaRPr lang="en-US" b="1" spc="1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16" action="ppaction://hlinksldjump"/>
              </a:rPr>
              <a:t>Lab 16</a:t>
            </a:r>
            <a:r>
              <a:rPr lang="en-US" b="1" spc="20" dirty="0">
                <a:latin typeface="+mj-lt"/>
                <a:cs typeface="Arial"/>
                <a:hlinkClick r:id="rId16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16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16" action="ppaction://hlinksldjump"/>
              </a:rPr>
              <a:t>Creating</a:t>
            </a:r>
            <a:r>
              <a:rPr lang="en-US" b="1" spc="-65" dirty="0">
                <a:latin typeface="+mj-lt"/>
                <a:cs typeface="Arial"/>
                <a:hlinkClick r:id="rId16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16" action="ppaction://hlinksldjump"/>
              </a:rPr>
              <a:t>a</a:t>
            </a:r>
            <a:r>
              <a:rPr lang="en-US" b="1" spc="-120" dirty="0">
                <a:latin typeface="+mj-lt"/>
                <a:cs typeface="Arial"/>
                <a:hlinkClick r:id="rId16" action="ppaction://hlinksldjump"/>
              </a:rPr>
              <a:t> </a:t>
            </a:r>
            <a:r>
              <a:rPr lang="en-US" b="1" spc="15" dirty="0" err="1" smtClean="0">
                <a:latin typeface="+mj-lt"/>
                <a:cs typeface="Arial"/>
                <a:hlinkClick r:id="rId16" action="ppaction://hlinksldjump"/>
              </a:rPr>
              <a:t>Tablespace</a:t>
            </a:r>
            <a:endParaRPr lang="en-US" b="1" spc="1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17" action="ppaction://hlinksldjump"/>
              </a:rPr>
              <a:t>Lab 17</a:t>
            </a:r>
            <a:r>
              <a:rPr lang="en-US" b="1" spc="20" dirty="0">
                <a:latin typeface="+mj-lt"/>
                <a:cs typeface="Arial"/>
                <a:hlinkClick r:id="rId17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17" action="ppaction://hlinksldjump"/>
              </a:rPr>
              <a:t> </a:t>
            </a:r>
            <a:r>
              <a:rPr lang="en-US" b="1" dirty="0">
                <a:latin typeface="+mj-lt"/>
                <a:cs typeface="Arial"/>
                <a:hlinkClick r:id="rId17" action="ppaction://hlinksldjump"/>
              </a:rPr>
              <a:t>Verifying</a:t>
            </a:r>
            <a:r>
              <a:rPr lang="en-US" b="1" spc="-135" dirty="0">
                <a:latin typeface="+mj-lt"/>
                <a:cs typeface="Arial"/>
                <a:hlinkClick r:id="rId17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17" action="ppaction://hlinksldjump"/>
              </a:rPr>
              <a:t>that</a:t>
            </a:r>
            <a:r>
              <a:rPr lang="en-US" b="1" spc="-185" dirty="0">
                <a:latin typeface="+mj-lt"/>
                <a:cs typeface="Arial"/>
                <a:hlinkClick r:id="rId17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17" action="ppaction://hlinksldjump"/>
              </a:rPr>
              <a:t>the</a:t>
            </a:r>
            <a:r>
              <a:rPr lang="en-US" b="1" spc="-60" dirty="0">
                <a:latin typeface="+mj-lt"/>
                <a:cs typeface="Arial"/>
                <a:hlinkClick r:id="rId17" action="ppaction://hlinksldjump"/>
              </a:rPr>
              <a:t> </a:t>
            </a:r>
            <a:r>
              <a:rPr lang="en-US" b="1" spc="25" dirty="0">
                <a:latin typeface="+mj-lt"/>
                <a:cs typeface="Arial"/>
                <a:hlinkClick r:id="rId17" action="ppaction://hlinksldjump"/>
              </a:rPr>
              <a:t>Control</a:t>
            </a:r>
            <a:r>
              <a:rPr lang="en-US" b="1" spc="-185" dirty="0">
                <a:latin typeface="+mj-lt"/>
                <a:cs typeface="Arial"/>
                <a:hlinkClick r:id="rId17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17" action="ppaction://hlinksldjump"/>
              </a:rPr>
              <a:t>File</a:t>
            </a:r>
            <a:r>
              <a:rPr lang="en-US" b="1" spc="-60" dirty="0">
                <a:latin typeface="+mj-lt"/>
                <a:cs typeface="Arial"/>
                <a:hlinkClick r:id="rId17" action="ppaction://hlinksldjump"/>
              </a:rPr>
              <a:t> </a:t>
            </a:r>
            <a:r>
              <a:rPr lang="en-US" b="1" spc="-5" dirty="0">
                <a:latin typeface="+mj-lt"/>
                <a:cs typeface="Arial"/>
                <a:hlinkClick r:id="rId17" action="ppaction://hlinksldjump"/>
              </a:rPr>
              <a:t>is</a:t>
            </a:r>
            <a:r>
              <a:rPr lang="en-US" b="1" spc="20" dirty="0">
                <a:latin typeface="+mj-lt"/>
                <a:cs typeface="Arial"/>
                <a:hlinkClick r:id="rId17" action="ppaction://hlinksldjump"/>
              </a:rPr>
              <a:t> </a:t>
            </a:r>
            <a:r>
              <a:rPr lang="en-US" b="1" spc="15" dirty="0" smtClean="0">
                <a:latin typeface="+mj-lt"/>
                <a:cs typeface="Arial"/>
                <a:hlinkClick r:id="rId17" action="ppaction://hlinksldjump"/>
              </a:rPr>
              <a:t>Multiplexed</a:t>
            </a:r>
            <a:endParaRPr lang="en-US" b="1" spc="1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18" action="ppaction://hlinksldjump"/>
              </a:rPr>
              <a:t>Lab 18</a:t>
            </a:r>
            <a:r>
              <a:rPr lang="en-US" b="1" spc="20" dirty="0">
                <a:latin typeface="+mj-lt"/>
                <a:cs typeface="Arial"/>
                <a:hlinkClick r:id="rId18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18" action="ppaction://hlinksldjump"/>
              </a:rPr>
              <a:t> </a:t>
            </a:r>
            <a:r>
              <a:rPr lang="en-US" b="1" dirty="0">
                <a:latin typeface="+mj-lt"/>
                <a:cs typeface="Arial"/>
                <a:hlinkClick r:id="rId18" action="ppaction://hlinksldjump"/>
              </a:rPr>
              <a:t>Configuring</a:t>
            </a:r>
            <a:r>
              <a:rPr lang="en-US" b="1" spc="-50" dirty="0">
                <a:latin typeface="+mj-lt"/>
                <a:cs typeface="Arial"/>
                <a:hlinkClick r:id="rId18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18" action="ppaction://hlinksldjump"/>
              </a:rPr>
              <a:t>the</a:t>
            </a:r>
            <a:r>
              <a:rPr lang="en-US" b="1" spc="-130" dirty="0">
                <a:latin typeface="+mj-lt"/>
                <a:cs typeface="Arial"/>
                <a:hlinkClick r:id="rId18" action="ppaction://hlinksldjump"/>
              </a:rPr>
              <a:t> </a:t>
            </a:r>
            <a:r>
              <a:rPr lang="en-US" b="1" spc="20" dirty="0">
                <a:latin typeface="+mj-lt"/>
                <a:cs typeface="Arial"/>
                <a:hlinkClick r:id="rId18" action="ppaction://hlinksldjump"/>
              </a:rPr>
              <a:t>Size</a:t>
            </a:r>
            <a:r>
              <a:rPr lang="en-US" b="1" spc="-135" dirty="0">
                <a:latin typeface="+mj-lt"/>
                <a:cs typeface="Arial"/>
                <a:hlinkClick r:id="rId18" action="ppaction://hlinksldjump"/>
              </a:rPr>
              <a:t> </a:t>
            </a:r>
            <a:r>
              <a:rPr lang="en-US" b="1" spc="25" dirty="0">
                <a:latin typeface="+mj-lt"/>
                <a:cs typeface="Arial"/>
                <a:hlinkClick r:id="rId18" action="ppaction://hlinksldjump"/>
              </a:rPr>
              <a:t>of</a:t>
            </a:r>
            <a:r>
              <a:rPr lang="en-US" b="1" spc="-114" dirty="0">
                <a:latin typeface="+mj-lt"/>
                <a:cs typeface="Arial"/>
                <a:hlinkClick r:id="rId18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18" action="ppaction://hlinksldjump"/>
              </a:rPr>
              <a:t>the</a:t>
            </a:r>
            <a:r>
              <a:rPr lang="en-US" b="1" spc="-40" dirty="0">
                <a:latin typeface="+mj-lt"/>
                <a:cs typeface="Arial"/>
                <a:hlinkClick r:id="rId18" action="ppaction://hlinksldjump"/>
              </a:rPr>
              <a:t> </a:t>
            </a:r>
            <a:r>
              <a:rPr lang="en-US" b="1" spc="35" dirty="0">
                <a:latin typeface="+mj-lt"/>
                <a:cs typeface="Arial"/>
                <a:hlinkClick r:id="rId18" action="ppaction://hlinksldjump"/>
              </a:rPr>
              <a:t>Fast</a:t>
            </a:r>
            <a:r>
              <a:rPr lang="en-US" b="1" spc="-114" dirty="0">
                <a:latin typeface="+mj-lt"/>
                <a:cs typeface="Arial"/>
                <a:hlinkClick r:id="rId18" action="ppaction://hlinksldjump"/>
              </a:rPr>
              <a:t> </a:t>
            </a:r>
            <a:r>
              <a:rPr lang="en-US" b="1" spc="30" dirty="0">
                <a:latin typeface="+mj-lt"/>
                <a:cs typeface="Arial"/>
                <a:hlinkClick r:id="rId18" action="ppaction://hlinksldjump"/>
              </a:rPr>
              <a:t>Recovery</a:t>
            </a:r>
            <a:r>
              <a:rPr lang="en-US" b="1" spc="-210" dirty="0">
                <a:latin typeface="+mj-lt"/>
                <a:cs typeface="Arial"/>
                <a:hlinkClick r:id="rId18" action="ppaction://hlinksldjump"/>
              </a:rPr>
              <a:t> </a:t>
            </a:r>
            <a:r>
              <a:rPr lang="en-US" b="1" spc="15" dirty="0" smtClean="0">
                <a:latin typeface="+mj-lt"/>
                <a:cs typeface="Arial"/>
                <a:hlinkClick r:id="rId18" action="ppaction://hlinksldjump"/>
              </a:rPr>
              <a:t>Area</a:t>
            </a:r>
            <a:endParaRPr lang="en-US" b="1" spc="1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19" action="ppaction://hlinksldjump"/>
              </a:rPr>
              <a:t>Lab 19</a:t>
            </a:r>
            <a:r>
              <a:rPr lang="en-US" b="1" spc="20" dirty="0">
                <a:latin typeface="+mj-lt"/>
                <a:cs typeface="Arial"/>
                <a:hlinkClick r:id="rId19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19" action="ppaction://hlinksldjump"/>
              </a:rPr>
              <a:t> </a:t>
            </a:r>
            <a:r>
              <a:rPr lang="en-US" b="1" dirty="0">
                <a:latin typeface="+mj-lt"/>
                <a:cs typeface="Arial"/>
                <a:hlinkClick r:id="rId19" action="ppaction://hlinksldjump"/>
              </a:rPr>
              <a:t>Verifying</a:t>
            </a:r>
            <a:r>
              <a:rPr lang="en-US" b="1" spc="-135" dirty="0">
                <a:latin typeface="+mj-lt"/>
                <a:cs typeface="Arial"/>
                <a:hlinkClick r:id="rId19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19" action="ppaction://hlinksldjump"/>
              </a:rPr>
              <a:t>that</a:t>
            </a:r>
            <a:r>
              <a:rPr lang="en-US" b="1" spc="-185" dirty="0">
                <a:latin typeface="+mj-lt"/>
                <a:cs typeface="Arial"/>
                <a:hlinkClick r:id="rId19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19" action="ppaction://hlinksldjump"/>
              </a:rPr>
              <a:t>the</a:t>
            </a:r>
            <a:r>
              <a:rPr lang="en-US" b="1" spc="-60" dirty="0">
                <a:latin typeface="+mj-lt"/>
                <a:cs typeface="Arial"/>
                <a:hlinkClick r:id="rId19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19" action="ppaction://hlinksldjump"/>
              </a:rPr>
              <a:t>Redo</a:t>
            </a:r>
            <a:r>
              <a:rPr lang="en-US" b="1" spc="-65" dirty="0">
                <a:latin typeface="+mj-lt"/>
                <a:cs typeface="Arial"/>
                <a:hlinkClick r:id="rId19" action="ppaction://hlinksldjump"/>
              </a:rPr>
              <a:t> </a:t>
            </a:r>
            <a:r>
              <a:rPr lang="en-US" b="1" spc="30" dirty="0">
                <a:latin typeface="+mj-lt"/>
                <a:cs typeface="Arial"/>
                <a:hlinkClick r:id="rId19" action="ppaction://hlinksldjump"/>
              </a:rPr>
              <a:t>Log</a:t>
            </a:r>
            <a:r>
              <a:rPr lang="en-US" b="1" spc="-65" dirty="0">
                <a:latin typeface="+mj-lt"/>
                <a:cs typeface="Arial"/>
                <a:hlinkClick r:id="rId19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19" action="ppaction://hlinksldjump"/>
              </a:rPr>
              <a:t>File</a:t>
            </a:r>
            <a:r>
              <a:rPr lang="en-US" b="1" spc="-55" dirty="0">
                <a:latin typeface="+mj-lt"/>
                <a:cs typeface="Arial"/>
                <a:hlinkClick r:id="rId19" action="ppaction://hlinksldjump"/>
              </a:rPr>
              <a:t> </a:t>
            </a:r>
            <a:r>
              <a:rPr lang="en-US" b="1" spc="-5" dirty="0">
                <a:latin typeface="+mj-lt"/>
                <a:cs typeface="Arial"/>
                <a:hlinkClick r:id="rId19" action="ppaction://hlinksldjump"/>
              </a:rPr>
              <a:t>is</a:t>
            </a:r>
            <a:r>
              <a:rPr lang="en-US" b="1" spc="15" dirty="0">
                <a:latin typeface="+mj-lt"/>
                <a:cs typeface="Arial"/>
                <a:hlinkClick r:id="rId19" action="ppaction://hlinksldjump"/>
              </a:rPr>
              <a:t> </a:t>
            </a:r>
            <a:r>
              <a:rPr lang="en-US" b="1" spc="15" dirty="0" smtClean="0">
                <a:latin typeface="+mj-lt"/>
                <a:cs typeface="Arial"/>
                <a:hlinkClick r:id="rId19" action="ppaction://hlinksldjump"/>
              </a:rPr>
              <a:t>Multiplexed</a:t>
            </a:r>
            <a:endParaRPr lang="en-US" b="1" spc="1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 smtClean="0">
                <a:latin typeface="+mj-lt"/>
                <a:cs typeface="Arial"/>
                <a:hlinkClick r:id="rId20" action="ppaction://hlinksldjump"/>
              </a:rPr>
              <a:t>Lab </a:t>
            </a:r>
            <a:r>
              <a:rPr lang="en-US" b="1" spc="25" dirty="0">
                <a:latin typeface="+mj-lt"/>
                <a:cs typeface="Arial"/>
                <a:hlinkClick r:id="rId20" action="ppaction://hlinksldjump"/>
              </a:rPr>
              <a:t>20</a:t>
            </a:r>
            <a:r>
              <a:rPr lang="en-US" b="1" spc="20" dirty="0">
                <a:latin typeface="+mj-lt"/>
                <a:cs typeface="Arial"/>
                <a:hlinkClick r:id="rId20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20" action="ppaction://hlinksldjump"/>
              </a:rPr>
              <a:t> </a:t>
            </a:r>
            <a:r>
              <a:rPr lang="en-US" b="1" dirty="0">
                <a:latin typeface="+mj-lt"/>
                <a:cs typeface="Arial"/>
                <a:hlinkClick r:id="rId20" action="ppaction://hlinksldjump"/>
              </a:rPr>
              <a:t>Verifying</a:t>
            </a:r>
            <a:r>
              <a:rPr lang="en-US" b="1" spc="-130" dirty="0">
                <a:latin typeface="+mj-lt"/>
                <a:cs typeface="Arial"/>
                <a:hlinkClick r:id="rId20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20" action="ppaction://hlinksldjump"/>
              </a:rPr>
              <a:t>that</a:t>
            </a:r>
            <a:r>
              <a:rPr lang="en-US" b="1" spc="-180" dirty="0">
                <a:latin typeface="+mj-lt"/>
                <a:cs typeface="Arial"/>
                <a:hlinkClick r:id="rId20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20" action="ppaction://hlinksldjump"/>
              </a:rPr>
              <a:t>ARCHIVELOG</a:t>
            </a:r>
            <a:r>
              <a:rPr lang="en-US" b="1" spc="-75" dirty="0">
                <a:latin typeface="+mj-lt"/>
                <a:cs typeface="Arial"/>
                <a:hlinkClick r:id="rId20" action="ppaction://hlinksldjump"/>
              </a:rPr>
              <a:t> </a:t>
            </a:r>
            <a:r>
              <a:rPr lang="en-US" b="1" spc="50" dirty="0">
                <a:latin typeface="+mj-lt"/>
                <a:cs typeface="Arial"/>
                <a:hlinkClick r:id="rId20" action="ppaction://hlinksldjump"/>
              </a:rPr>
              <a:t>Mode</a:t>
            </a:r>
            <a:r>
              <a:rPr lang="en-US" b="1" spc="-130" dirty="0">
                <a:latin typeface="+mj-lt"/>
                <a:cs typeface="Arial"/>
                <a:hlinkClick r:id="rId20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20" action="ppaction://hlinksldjump"/>
              </a:rPr>
              <a:t>is</a:t>
            </a:r>
            <a:r>
              <a:rPr lang="en-US" b="1" spc="-60" dirty="0">
                <a:latin typeface="+mj-lt"/>
                <a:cs typeface="Arial"/>
                <a:hlinkClick r:id="rId20" action="ppaction://hlinksldjump"/>
              </a:rPr>
              <a:t> </a:t>
            </a:r>
            <a:r>
              <a:rPr lang="en-US" b="1" spc="20" dirty="0" smtClean="0">
                <a:latin typeface="+mj-lt"/>
                <a:cs typeface="Arial"/>
                <a:hlinkClick r:id="rId20" action="ppaction://hlinksldjump"/>
              </a:rPr>
              <a:t>Configured</a:t>
            </a:r>
            <a:endParaRPr lang="en-US" b="1" spc="20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21" action="ppaction://hlinksldjump"/>
              </a:rPr>
              <a:t>Lab 21</a:t>
            </a:r>
            <a:r>
              <a:rPr lang="en-US" b="1" spc="20" dirty="0">
                <a:latin typeface="+mj-lt"/>
                <a:cs typeface="Arial"/>
                <a:hlinkClick r:id="rId21" action="ppaction://hlinksldjump"/>
              </a:rPr>
              <a:t>:</a:t>
            </a:r>
            <a:r>
              <a:rPr lang="en-US" b="1" spc="-35" dirty="0">
                <a:latin typeface="+mj-lt"/>
                <a:cs typeface="Arial"/>
                <a:hlinkClick r:id="rId21" action="ppaction://hlinksldjump"/>
              </a:rPr>
              <a:t> </a:t>
            </a:r>
            <a:r>
              <a:rPr lang="en-US" b="1" dirty="0">
                <a:latin typeface="+mj-lt"/>
                <a:cs typeface="Arial"/>
                <a:hlinkClick r:id="rId21" action="ppaction://hlinksldjump"/>
              </a:rPr>
              <a:t>Verifying</a:t>
            </a:r>
            <a:r>
              <a:rPr lang="en-US" b="1" spc="-114" dirty="0">
                <a:latin typeface="+mj-lt"/>
                <a:cs typeface="Arial"/>
                <a:hlinkClick r:id="rId21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21" action="ppaction://hlinksldjump"/>
              </a:rPr>
              <a:t>Automatic</a:t>
            </a:r>
            <a:r>
              <a:rPr lang="en-US" b="1" spc="-130" dirty="0">
                <a:latin typeface="+mj-lt"/>
                <a:cs typeface="Arial"/>
                <a:hlinkClick r:id="rId21" action="ppaction://hlinksldjump"/>
              </a:rPr>
              <a:t> </a:t>
            </a:r>
            <a:r>
              <a:rPr lang="en-US" b="1" spc="25" dirty="0">
                <a:latin typeface="+mj-lt"/>
                <a:cs typeface="Arial"/>
                <a:hlinkClick r:id="rId21" action="ppaction://hlinksldjump"/>
              </a:rPr>
              <a:t>Backups</a:t>
            </a:r>
            <a:r>
              <a:rPr lang="en-US" b="1" spc="-210" dirty="0">
                <a:latin typeface="+mj-lt"/>
                <a:cs typeface="Arial"/>
                <a:hlinkClick r:id="rId21" action="ppaction://hlinksldjump"/>
              </a:rPr>
              <a:t> </a:t>
            </a:r>
            <a:r>
              <a:rPr lang="en-US" b="1" spc="25" dirty="0">
                <a:latin typeface="+mj-lt"/>
                <a:cs typeface="Arial"/>
                <a:hlinkClick r:id="rId21" action="ppaction://hlinksldjump"/>
              </a:rPr>
              <a:t>of</a:t>
            </a:r>
            <a:r>
              <a:rPr lang="en-US" b="1" spc="-105" dirty="0">
                <a:latin typeface="+mj-lt"/>
                <a:cs typeface="Arial"/>
                <a:hlinkClick r:id="rId21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21" action="ppaction://hlinksldjump"/>
              </a:rPr>
              <a:t>the</a:t>
            </a:r>
            <a:r>
              <a:rPr lang="en-US" b="1" spc="-55" dirty="0">
                <a:latin typeface="+mj-lt"/>
                <a:cs typeface="Arial"/>
                <a:hlinkClick r:id="rId21" action="ppaction://hlinksldjump"/>
              </a:rPr>
              <a:t> </a:t>
            </a:r>
            <a:r>
              <a:rPr lang="en-US" b="1" spc="25" dirty="0">
                <a:latin typeface="+mj-lt"/>
                <a:cs typeface="Arial"/>
                <a:hlinkClick r:id="rId21" action="ppaction://hlinksldjump"/>
              </a:rPr>
              <a:t>Control</a:t>
            </a:r>
            <a:r>
              <a:rPr lang="en-US" b="1" spc="-180" dirty="0">
                <a:latin typeface="+mj-lt"/>
                <a:cs typeface="Arial"/>
                <a:hlinkClick r:id="rId21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21" action="ppaction://hlinksldjump"/>
              </a:rPr>
              <a:t>File</a:t>
            </a:r>
            <a:r>
              <a:rPr lang="en-US" b="1" spc="-50" dirty="0">
                <a:latin typeface="+mj-lt"/>
                <a:cs typeface="Arial"/>
                <a:hlinkClick r:id="rId21" action="ppaction://hlinksldjump"/>
              </a:rPr>
              <a:t> </a:t>
            </a:r>
            <a:r>
              <a:rPr lang="en-US" b="1" spc="30" dirty="0">
                <a:latin typeface="+mj-lt"/>
                <a:cs typeface="Arial"/>
                <a:hlinkClick r:id="rId21" action="ppaction://hlinksldjump"/>
              </a:rPr>
              <a:t>and  </a:t>
            </a:r>
            <a:r>
              <a:rPr lang="en-US" b="1" spc="25" dirty="0" smtClean="0">
                <a:latin typeface="+mj-lt"/>
                <a:cs typeface="Arial"/>
                <a:hlinkClick r:id="rId21" action="ppaction://hlinksldjump"/>
              </a:rPr>
              <a:t>SPFILE</a:t>
            </a:r>
            <a:endParaRPr lang="en-US" b="1" spc="2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22" action="ppaction://hlinksldjump"/>
              </a:rPr>
              <a:t>Lab 22</a:t>
            </a:r>
            <a:r>
              <a:rPr lang="en-US" b="1" spc="20" dirty="0">
                <a:latin typeface="+mj-lt"/>
                <a:cs typeface="Arial"/>
                <a:hlinkClick r:id="rId22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22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22" action="ppaction://hlinksldjump"/>
              </a:rPr>
              <a:t>Creating</a:t>
            </a:r>
            <a:r>
              <a:rPr lang="en-US" b="1" spc="-65" dirty="0">
                <a:latin typeface="+mj-lt"/>
                <a:cs typeface="Arial"/>
                <a:hlinkClick r:id="rId22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22" action="ppaction://hlinksldjump"/>
              </a:rPr>
              <a:t>a</a:t>
            </a:r>
            <a:r>
              <a:rPr lang="en-US" b="1" spc="-135" dirty="0">
                <a:latin typeface="+mj-lt"/>
                <a:cs typeface="Arial"/>
                <a:hlinkClick r:id="rId22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22" action="ppaction://hlinksldjump"/>
              </a:rPr>
              <a:t>Whole</a:t>
            </a:r>
            <a:r>
              <a:rPr lang="en-US" b="1" spc="-135" dirty="0">
                <a:latin typeface="+mj-lt"/>
                <a:cs typeface="Arial"/>
                <a:hlinkClick r:id="rId22" action="ppaction://hlinksldjump"/>
              </a:rPr>
              <a:t> </a:t>
            </a:r>
            <a:r>
              <a:rPr lang="en-US" b="1" spc="30" dirty="0">
                <a:latin typeface="+mj-lt"/>
                <a:cs typeface="Arial"/>
                <a:hlinkClick r:id="rId22" action="ppaction://hlinksldjump"/>
              </a:rPr>
              <a:t>Database</a:t>
            </a:r>
            <a:r>
              <a:rPr lang="en-US" b="1" spc="-60" dirty="0">
                <a:latin typeface="+mj-lt"/>
                <a:cs typeface="Arial"/>
                <a:hlinkClick r:id="rId22" action="ppaction://hlinksldjump"/>
              </a:rPr>
              <a:t> </a:t>
            </a:r>
            <a:r>
              <a:rPr lang="en-US" b="1" spc="10" dirty="0" smtClean="0">
                <a:latin typeface="+mj-lt"/>
                <a:cs typeface="Arial"/>
                <a:hlinkClick r:id="rId22" action="ppaction://hlinksldjump"/>
              </a:rPr>
              <a:t>Backup</a:t>
            </a:r>
            <a:endParaRPr lang="en-US" b="1" spc="10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23" action="ppaction://hlinksldjump"/>
              </a:rPr>
              <a:t>Lab 23</a:t>
            </a:r>
            <a:r>
              <a:rPr lang="en-US" b="1" spc="20" dirty="0">
                <a:latin typeface="+mj-lt"/>
                <a:cs typeface="Arial"/>
                <a:hlinkClick r:id="rId23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23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23" action="ppaction://hlinksldjump"/>
              </a:rPr>
              <a:t>Creating</a:t>
            </a:r>
            <a:r>
              <a:rPr lang="en-US" b="1" spc="-55" dirty="0">
                <a:latin typeface="+mj-lt"/>
                <a:cs typeface="Arial"/>
                <a:hlinkClick r:id="rId23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23" action="ppaction://hlinksldjump"/>
              </a:rPr>
              <a:t>Partial</a:t>
            </a:r>
            <a:r>
              <a:rPr lang="en-US" b="1" spc="-185" dirty="0">
                <a:latin typeface="+mj-lt"/>
                <a:cs typeface="Arial"/>
                <a:hlinkClick r:id="rId23" action="ppaction://hlinksldjump"/>
              </a:rPr>
              <a:t> </a:t>
            </a:r>
            <a:r>
              <a:rPr lang="en-US" b="1" spc="20" dirty="0">
                <a:latin typeface="+mj-lt"/>
                <a:cs typeface="Arial"/>
                <a:hlinkClick r:id="rId23" action="ppaction://hlinksldjump"/>
              </a:rPr>
              <a:t>Database</a:t>
            </a:r>
            <a:r>
              <a:rPr lang="en-US" b="1" spc="-210" dirty="0">
                <a:latin typeface="+mj-lt"/>
                <a:cs typeface="Arial"/>
                <a:hlinkClick r:id="rId23" action="ppaction://hlinksldjump"/>
              </a:rPr>
              <a:t> </a:t>
            </a:r>
            <a:r>
              <a:rPr lang="en-US" b="1" spc="30" dirty="0" smtClean="0">
                <a:latin typeface="+mj-lt"/>
                <a:cs typeface="Arial"/>
                <a:hlinkClick r:id="rId23" action="ppaction://hlinksldjump"/>
              </a:rPr>
              <a:t>Backups</a:t>
            </a:r>
            <a:endParaRPr lang="en-US" b="1" spc="30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spc="25" dirty="0">
                <a:latin typeface="+mj-lt"/>
                <a:cs typeface="Arial"/>
                <a:hlinkClick r:id="rId24" action="ppaction://hlinksldjump"/>
              </a:rPr>
              <a:t>Lab 24</a:t>
            </a:r>
            <a:r>
              <a:rPr lang="en-US" b="1" spc="20" dirty="0">
                <a:latin typeface="+mj-lt"/>
                <a:cs typeface="Arial"/>
                <a:hlinkClick r:id="rId24" action="ppaction://hlinksldjump"/>
              </a:rPr>
              <a:t>:</a:t>
            </a:r>
            <a:r>
              <a:rPr lang="en-US" b="1" spc="-40" dirty="0">
                <a:latin typeface="+mj-lt"/>
                <a:cs typeface="Arial"/>
                <a:hlinkClick r:id="rId24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24" action="ppaction://hlinksldjump"/>
              </a:rPr>
              <a:t>Recovering</a:t>
            </a:r>
            <a:r>
              <a:rPr lang="en-US" b="1" spc="-65" dirty="0">
                <a:latin typeface="+mj-lt"/>
                <a:cs typeface="Arial"/>
                <a:hlinkClick r:id="rId24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24" action="ppaction://hlinksldjump"/>
              </a:rPr>
              <a:t>from</a:t>
            </a:r>
            <a:r>
              <a:rPr lang="en-US" b="1" spc="-155" dirty="0">
                <a:latin typeface="+mj-lt"/>
                <a:cs typeface="Arial"/>
                <a:hlinkClick r:id="rId24" action="ppaction://hlinksldjump"/>
              </a:rPr>
              <a:t> </a:t>
            </a:r>
            <a:r>
              <a:rPr lang="en-US" b="1" spc="10" dirty="0">
                <a:latin typeface="+mj-lt"/>
                <a:cs typeface="Arial"/>
                <a:hlinkClick r:id="rId24" action="ppaction://hlinksldjump"/>
              </a:rPr>
              <a:t>the</a:t>
            </a:r>
            <a:r>
              <a:rPr lang="en-US" b="1" spc="-135" dirty="0">
                <a:latin typeface="+mj-lt"/>
                <a:cs typeface="Arial"/>
                <a:hlinkClick r:id="rId24" action="ppaction://hlinksldjump"/>
              </a:rPr>
              <a:t> </a:t>
            </a:r>
            <a:r>
              <a:rPr lang="en-US" b="1" spc="35" dirty="0">
                <a:latin typeface="+mj-lt"/>
                <a:cs typeface="Arial"/>
                <a:hlinkClick r:id="rId24" action="ppaction://hlinksldjump"/>
              </a:rPr>
              <a:t>Loss</a:t>
            </a:r>
            <a:r>
              <a:rPr lang="en-US" b="1" spc="-135" dirty="0">
                <a:latin typeface="+mj-lt"/>
                <a:cs typeface="Arial"/>
                <a:hlinkClick r:id="rId24" action="ppaction://hlinksldjump"/>
              </a:rPr>
              <a:t> </a:t>
            </a:r>
            <a:r>
              <a:rPr lang="en-US" b="1" spc="25" dirty="0">
                <a:latin typeface="+mj-lt"/>
                <a:cs typeface="Arial"/>
                <a:hlinkClick r:id="rId24" action="ppaction://hlinksldjump"/>
              </a:rPr>
              <a:t>of</a:t>
            </a:r>
            <a:r>
              <a:rPr lang="en-US" b="1" spc="-40" dirty="0">
                <a:latin typeface="+mj-lt"/>
                <a:cs typeface="Arial"/>
                <a:hlinkClick r:id="rId24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24" action="ppaction://hlinksldjump"/>
              </a:rPr>
              <a:t>a </a:t>
            </a:r>
            <a:r>
              <a:rPr lang="en-US" b="1" spc="10" dirty="0">
                <a:latin typeface="+mj-lt"/>
                <a:cs typeface="Arial"/>
                <a:hlinkClick r:id="rId24" action="ppaction://hlinksldjump"/>
              </a:rPr>
              <a:t>System-Critical</a:t>
            </a:r>
            <a:r>
              <a:rPr lang="en-US" b="1" spc="-190" dirty="0">
                <a:latin typeface="+mj-lt"/>
                <a:cs typeface="Arial"/>
                <a:hlinkClick r:id="rId24" action="ppaction://hlinksldjump"/>
              </a:rPr>
              <a:t> </a:t>
            </a:r>
            <a:r>
              <a:rPr lang="en-US" b="1" spc="15" dirty="0">
                <a:latin typeface="+mj-lt"/>
                <a:cs typeface="Arial"/>
                <a:hlinkClick r:id="rId24" action="ppaction://hlinksldjump"/>
              </a:rPr>
              <a:t>Data</a:t>
            </a:r>
            <a:r>
              <a:rPr lang="en-US" b="1" spc="-135" dirty="0">
                <a:latin typeface="+mj-lt"/>
                <a:cs typeface="Arial"/>
                <a:hlinkClick r:id="rId24" action="ppaction://hlinksldjump"/>
              </a:rPr>
              <a:t> </a:t>
            </a:r>
            <a:r>
              <a:rPr lang="en-US" b="1" spc="5" dirty="0">
                <a:latin typeface="+mj-lt"/>
                <a:cs typeface="Arial"/>
                <a:hlinkClick r:id="rId24" action="ppaction://hlinksldjump"/>
              </a:rPr>
              <a:t>File</a:t>
            </a:r>
            <a:endParaRPr lang="en-US" b="1" dirty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spc="25" dirty="0" smtClean="0">
              <a:latin typeface="+mj-lt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j-lt"/>
              <a:cs typeface="Arial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92174" y="734059"/>
            <a:ext cx="5550535" cy="572135"/>
          </a:xfrm>
          <a:custGeom>
            <a:avLst/>
            <a:gdLst/>
            <a:ahLst/>
            <a:cxnLst/>
            <a:rect l="l" t="t" r="r" b="b"/>
            <a:pathLst>
              <a:path w="5550534" h="572135">
                <a:moveTo>
                  <a:pt x="9525" y="9601"/>
                </a:moveTo>
                <a:lnTo>
                  <a:pt x="0" y="9601"/>
                </a:lnTo>
                <a:lnTo>
                  <a:pt x="0" y="181356"/>
                </a:lnTo>
                <a:lnTo>
                  <a:pt x="0" y="381317"/>
                </a:lnTo>
                <a:lnTo>
                  <a:pt x="0" y="572135"/>
                </a:lnTo>
                <a:lnTo>
                  <a:pt x="9525" y="572135"/>
                </a:lnTo>
                <a:lnTo>
                  <a:pt x="9525" y="381381"/>
                </a:lnTo>
                <a:lnTo>
                  <a:pt x="9525" y="181356"/>
                </a:lnTo>
                <a:lnTo>
                  <a:pt x="9525" y="9601"/>
                </a:lnTo>
                <a:close/>
              </a:path>
              <a:path w="5550534" h="572135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81317"/>
                </a:lnTo>
                <a:lnTo>
                  <a:pt x="5541010" y="572135"/>
                </a:lnTo>
                <a:lnTo>
                  <a:pt x="5550535" y="572135"/>
                </a:lnTo>
                <a:lnTo>
                  <a:pt x="5550535" y="381381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572135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3102" y="702691"/>
            <a:ext cx="1603375" cy="7970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6362">
              <a:lnSpc>
                <a:spcPct val="113599"/>
              </a:lnSpc>
              <a:spcBef>
                <a:spcPts val="95"/>
              </a:spcBef>
            </a:pPr>
            <a:r>
              <a:rPr sz="1100" spc="-15" dirty="0">
                <a:latin typeface="Courier New"/>
                <a:cs typeface="Courier New"/>
              </a:rPr>
              <a:t>big </a:t>
            </a:r>
            <a:r>
              <a:rPr sz="1100" dirty="0">
                <a:latin typeface="Courier New"/>
                <a:cs typeface="Courier New"/>
              </a:rPr>
              <a:t>integer</a:t>
            </a:r>
            <a:r>
              <a:rPr sz="1100" spc="-1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2640M  </a:t>
            </a:r>
            <a:r>
              <a:rPr sz="1100" spc="-15" dirty="0">
                <a:latin typeface="Courier New"/>
                <a:cs typeface="Courier New"/>
              </a:rPr>
              <a:t>big </a:t>
            </a:r>
            <a:r>
              <a:rPr sz="1100" dirty="0">
                <a:latin typeface="Courier New"/>
                <a:cs typeface="Courier New"/>
              </a:rPr>
              <a:t>integer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R="5080" indent="-635">
              <a:lnSpc>
                <a:spcPct val="113599"/>
              </a:lnSpc>
              <a:spcBef>
                <a:spcPts val="75"/>
              </a:spcBef>
              <a:tabLst>
                <a:tab pos="999440" algn="l"/>
              </a:tabLst>
            </a:pPr>
            <a:r>
              <a:rPr sz="1100" spc="-15" dirty="0">
                <a:latin typeface="Courier New"/>
                <a:cs typeface="Courier New"/>
              </a:rPr>
              <a:t>big </a:t>
            </a:r>
            <a:r>
              <a:rPr sz="1100" dirty="0">
                <a:latin typeface="Courier New"/>
                <a:cs typeface="Courier New"/>
              </a:rPr>
              <a:t>integer </a:t>
            </a:r>
            <a:r>
              <a:rPr sz="1100" spc="10" dirty="0">
                <a:latin typeface="Courier New"/>
                <a:cs typeface="Courier New"/>
              </a:rPr>
              <a:t>2640M  </a:t>
            </a:r>
            <a:r>
              <a:rPr sz="1100" spc="-65" dirty="0">
                <a:latin typeface="Courier New"/>
                <a:cs typeface="Courier New"/>
              </a:rPr>
              <a:t>i</a:t>
            </a:r>
            <a:r>
              <a:rPr sz="1100" spc="10" dirty="0">
                <a:latin typeface="Courier New"/>
                <a:cs typeface="Courier New"/>
              </a:rPr>
              <a:t>nteg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5" dirty="0">
                <a:latin typeface="Courier New"/>
                <a:cs typeface="Courier New"/>
              </a:rPr>
              <a:t>r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1048</a:t>
            </a:r>
            <a:r>
              <a:rPr sz="1100" spc="-65" dirty="0">
                <a:latin typeface="Courier New"/>
                <a:cs typeface="Courier New"/>
              </a:rPr>
              <a:t>5</a:t>
            </a:r>
            <a:r>
              <a:rPr sz="1100" spc="10" dirty="0">
                <a:latin typeface="Courier New"/>
                <a:cs typeface="Courier New"/>
              </a:rPr>
              <a:t>76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2175" y="1306195"/>
            <a:ext cx="5550535" cy="200025"/>
          </a:xfrm>
          <a:custGeom>
            <a:avLst/>
            <a:gdLst/>
            <a:ahLst/>
            <a:cxnLst/>
            <a:rect l="l" t="t" r="r" b="b"/>
            <a:pathLst>
              <a:path w="5550534" h="200025">
                <a:moveTo>
                  <a:pt x="9525" y="0"/>
                </a:moveTo>
                <a:lnTo>
                  <a:pt x="0" y="0"/>
                </a:lnTo>
                <a:lnTo>
                  <a:pt x="0" y="200025"/>
                </a:lnTo>
                <a:lnTo>
                  <a:pt x="9525" y="200025"/>
                </a:lnTo>
                <a:lnTo>
                  <a:pt x="9525" y="0"/>
                </a:lnTo>
                <a:close/>
              </a:path>
              <a:path w="5550534" h="200025">
                <a:moveTo>
                  <a:pt x="5550535" y="0"/>
                </a:moveTo>
                <a:lnTo>
                  <a:pt x="5541010" y="0"/>
                </a:lnTo>
                <a:lnTo>
                  <a:pt x="5541010" y="200025"/>
                </a:lnTo>
                <a:lnTo>
                  <a:pt x="5550535" y="2000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8755" y="702691"/>
            <a:ext cx="2374900" cy="100392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1347403" algn="just">
              <a:lnSpc>
                <a:spcPct val="116599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sga_ma</a:t>
            </a:r>
            <a:r>
              <a:rPr sz="1100" spc="-65" dirty="0">
                <a:latin typeface="Courier New"/>
                <a:cs typeface="Courier New"/>
              </a:rPr>
              <a:t>x</a:t>
            </a:r>
            <a:r>
              <a:rPr sz="1100" spc="10" dirty="0">
                <a:latin typeface="Courier New"/>
                <a:cs typeface="Courier New"/>
              </a:rPr>
              <a:t>_size  sga_mi</a:t>
            </a: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0" dirty="0">
                <a:latin typeface="Courier New"/>
                <a:cs typeface="Courier New"/>
              </a:rPr>
              <a:t>_size  </a:t>
            </a:r>
            <a:r>
              <a:rPr sz="1100" dirty="0">
                <a:latin typeface="Courier New"/>
                <a:cs typeface="Courier New"/>
              </a:rPr>
              <a:t>sga_target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unified_audit_sga_queue_size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2175" y="1506157"/>
            <a:ext cx="5550535" cy="219710"/>
          </a:xfrm>
          <a:custGeom>
            <a:avLst/>
            <a:gdLst/>
            <a:ahLst/>
            <a:cxnLst/>
            <a:rect l="l" t="t" r="r" b="b"/>
            <a:pathLst>
              <a:path w="5550534" h="219710">
                <a:moveTo>
                  <a:pt x="5550535" y="0"/>
                </a:moveTo>
                <a:lnTo>
                  <a:pt x="5541010" y="0"/>
                </a:lnTo>
                <a:lnTo>
                  <a:pt x="5541010" y="209867"/>
                </a:lnTo>
                <a:lnTo>
                  <a:pt x="9525" y="209867"/>
                </a:lnTo>
                <a:lnTo>
                  <a:pt x="9525" y="0"/>
                </a:lnTo>
                <a:lnTo>
                  <a:pt x="0" y="0"/>
                </a:lnTo>
                <a:lnTo>
                  <a:pt x="0" y="219392"/>
                </a:lnTo>
                <a:lnTo>
                  <a:pt x="9525" y="219392"/>
                </a:lnTo>
                <a:lnTo>
                  <a:pt x="5541010" y="219392"/>
                </a:lnTo>
                <a:lnTo>
                  <a:pt x="5550535" y="219392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2970" y="1703706"/>
            <a:ext cx="5957570" cy="11528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88911" marR="5080" indent="-276846">
              <a:lnSpc>
                <a:spcPct val="111400"/>
              </a:lnSpc>
              <a:spcBef>
                <a:spcPts val="20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UNDO_TABLESPACE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undo </a:t>
            </a:r>
            <a:r>
              <a:rPr sz="1100" dirty="0">
                <a:latin typeface="Arial"/>
                <a:cs typeface="Arial"/>
              </a:rPr>
              <a:t>tablespace to 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when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starts.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Oracle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Database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manages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information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5" dirty="0">
                <a:latin typeface="Arial"/>
                <a:cs typeface="Arial"/>
              </a:rPr>
              <a:t>used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roll back, or </a:t>
            </a:r>
            <a:r>
              <a:rPr sz="1100" spc="-15" dirty="0">
                <a:latin typeface="Arial"/>
                <a:cs typeface="Arial"/>
              </a:rPr>
              <a:t>undo, </a:t>
            </a:r>
            <a:r>
              <a:rPr sz="1100" spc="-5" dirty="0">
                <a:latin typeface="Arial"/>
                <a:cs typeface="Arial"/>
              </a:rPr>
              <a:t>changes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database. </a:t>
            </a:r>
            <a:r>
              <a:rPr sz="1100" spc="15" dirty="0">
                <a:latin typeface="Arial"/>
                <a:cs typeface="Arial"/>
              </a:rPr>
              <a:t>Such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spc="10" dirty="0">
                <a:latin typeface="Arial"/>
                <a:cs typeface="Arial"/>
              </a:rPr>
              <a:t>consists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records </a:t>
            </a:r>
            <a:r>
              <a:rPr sz="1100" spc="-5" dirty="0">
                <a:latin typeface="Arial"/>
                <a:cs typeface="Arial"/>
              </a:rPr>
              <a:t>of  the actions of </a:t>
            </a:r>
            <a:r>
              <a:rPr sz="1100" dirty="0">
                <a:latin typeface="Arial"/>
                <a:cs typeface="Arial"/>
              </a:rPr>
              <a:t>transactions, </a:t>
            </a:r>
            <a:r>
              <a:rPr sz="1100" spc="-5" dirty="0">
                <a:latin typeface="Arial"/>
                <a:cs typeface="Arial"/>
              </a:rPr>
              <a:t>primarily </a:t>
            </a:r>
            <a:r>
              <a:rPr sz="1100" spc="-10" dirty="0">
                <a:latin typeface="Arial"/>
                <a:cs typeface="Arial"/>
              </a:rPr>
              <a:t>before they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5" dirty="0">
                <a:latin typeface="Arial"/>
                <a:cs typeface="Arial"/>
              </a:rPr>
              <a:t>committed. These records </a:t>
            </a:r>
            <a:r>
              <a:rPr sz="1100" dirty="0">
                <a:latin typeface="Arial"/>
                <a:cs typeface="Arial"/>
              </a:rPr>
              <a:t>are  </a:t>
            </a:r>
            <a:r>
              <a:rPr sz="1100" spc="-5" dirty="0">
                <a:latin typeface="Arial"/>
                <a:cs typeface="Arial"/>
              </a:rPr>
              <a:t>collectively referred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undo and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5" dirty="0">
                <a:latin typeface="Arial"/>
                <a:cs typeface="Arial"/>
              </a:rPr>
              <a:t>stored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undo </a:t>
            </a:r>
            <a:r>
              <a:rPr sz="1100" spc="-5" dirty="0">
                <a:latin typeface="Arial"/>
                <a:cs typeface="Arial"/>
              </a:rPr>
              <a:t>tablespace. 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5" dirty="0">
                <a:latin typeface="Arial"/>
                <a:cs typeface="Arial"/>
              </a:rPr>
              <a:t>below  </a:t>
            </a:r>
            <a:r>
              <a:rPr sz="1100" spc="-5" dirty="0">
                <a:latin typeface="Arial"/>
                <a:cs typeface="Arial"/>
              </a:rPr>
              <a:t>indicate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undo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10" dirty="0">
                <a:latin typeface="Arial"/>
                <a:cs typeface="Arial"/>
              </a:rPr>
              <a:t>environment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204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UNDOTBS1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92176" y="2941258"/>
          <a:ext cx="5541645" cy="991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6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8656">
                <a:tc>
                  <a:txBody>
                    <a:bodyPr/>
                    <a:lstStyle/>
                    <a:p>
                      <a:pPr marL="7175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11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PARAMETER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30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undo_tablespace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59">
                <a:tc>
                  <a:txBody>
                    <a:bodyPr/>
                    <a:lstStyle/>
                    <a:p>
                      <a:pPr marL="71755" marR="368935">
                        <a:lnSpc>
                          <a:spcPct val="119300"/>
                        </a:lnSpc>
                        <a:spcBef>
                          <a:spcPts val="54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undo_t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bles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ace 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UNDOTBS1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02971" y="3924553"/>
            <a:ext cx="5904230" cy="11536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11" marR="5080" indent="-276846">
              <a:lnSpc>
                <a:spcPct val="111500"/>
              </a:lnSpc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COMPATIBLE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release with </a:t>
            </a:r>
            <a:r>
              <a:rPr sz="1100" spc="10" dirty="0">
                <a:latin typeface="Arial"/>
                <a:cs typeface="Arial"/>
              </a:rPr>
              <a:t>which Oracle 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maintain </a:t>
            </a:r>
            <a:r>
              <a:rPr sz="1100" spc="-10" dirty="0">
                <a:latin typeface="Arial"/>
                <a:cs typeface="Arial"/>
              </a:rPr>
              <a:t>compatibility. </a:t>
            </a:r>
            <a:r>
              <a:rPr sz="1100" spc="-40" dirty="0">
                <a:latin typeface="Arial"/>
                <a:cs typeface="Arial"/>
              </a:rPr>
              <a:t>It </a:t>
            </a:r>
            <a:r>
              <a:rPr sz="1100" spc="-15" dirty="0">
                <a:latin typeface="Arial"/>
                <a:cs typeface="Arial"/>
              </a:rPr>
              <a:t>enables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use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</a:t>
            </a:r>
            <a:r>
              <a:rPr sz="1100" dirty="0">
                <a:latin typeface="Arial"/>
                <a:cs typeface="Arial"/>
              </a:rPr>
              <a:t>release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Oracle, </a:t>
            </a:r>
            <a:r>
              <a:rPr sz="1100" spc="-5" dirty="0">
                <a:latin typeface="Arial"/>
                <a:cs typeface="Arial"/>
              </a:rPr>
              <a:t>while at the  </a:t>
            </a:r>
            <a:r>
              <a:rPr sz="1100" spc="25" dirty="0">
                <a:latin typeface="Arial"/>
                <a:cs typeface="Arial"/>
              </a:rPr>
              <a:t>same </a:t>
            </a:r>
            <a:r>
              <a:rPr sz="1100" spc="10" dirty="0">
                <a:latin typeface="Arial"/>
                <a:cs typeface="Arial"/>
              </a:rPr>
              <a:t>time </a:t>
            </a:r>
            <a:r>
              <a:rPr sz="1100" spc="-15" dirty="0">
                <a:latin typeface="Arial"/>
                <a:cs typeface="Arial"/>
              </a:rPr>
              <a:t>guaranteeing </a:t>
            </a:r>
            <a:r>
              <a:rPr sz="1100" dirty="0">
                <a:latin typeface="Arial"/>
                <a:cs typeface="Arial"/>
              </a:rPr>
              <a:t>backward </a:t>
            </a:r>
            <a:r>
              <a:rPr sz="1100" spc="-5" dirty="0">
                <a:latin typeface="Arial"/>
                <a:cs typeface="Arial"/>
              </a:rPr>
              <a:t>compatibility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15" dirty="0">
                <a:latin typeface="Arial"/>
                <a:cs typeface="Arial"/>
              </a:rPr>
              <a:t>earlier </a:t>
            </a:r>
            <a:r>
              <a:rPr sz="1100" spc="-5" dirty="0">
                <a:latin typeface="Arial"/>
                <a:cs typeface="Arial"/>
              </a:rPr>
              <a:t>release.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helpful </a:t>
            </a:r>
            <a:r>
              <a:rPr sz="1100" spc="-10" dirty="0">
                <a:latin typeface="Arial"/>
                <a:cs typeface="Arial"/>
              </a:rPr>
              <a:t>if it  </a:t>
            </a:r>
            <a:r>
              <a:rPr sz="1100" spc="5" dirty="0">
                <a:latin typeface="Arial"/>
                <a:cs typeface="Arial"/>
              </a:rPr>
              <a:t>becomes </a:t>
            </a:r>
            <a:r>
              <a:rPr sz="1100" spc="10" dirty="0">
                <a:latin typeface="Arial"/>
                <a:cs typeface="Arial"/>
              </a:rPr>
              <a:t>necessary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revert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earlier </a:t>
            </a:r>
            <a:r>
              <a:rPr sz="1100" spc="-5" dirty="0">
                <a:latin typeface="Arial"/>
                <a:cs typeface="Arial"/>
              </a:rPr>
              <a:t>release. </a:t>
            </a:r>
            <a:r>
              <a:rPr sz="1100" spc="10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default,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compatible  </a:t>
            </a:r>
            <a:r>
              <a:rPr sz="1100" spc="-5" dirty="0">
                <a:latin typeface="Arial"/>
                <a:cs typeface="Arial"/>
              </a:rPr>
              <a:t>entry </a:t>
            </a:r>
            <a:r>
              <a:rPr sz="1100" spc="-10" dirty="0">
                <a:latin typeface="Arial"/>
                <a:cs typeface="Arial"/>
              </a:rPr>
              <a:t>for this </a:t>
            </a:r>
            <a:r>
              <a:rPr sz="1100" spc="-5" dirty="0">
                <a:latin typeface="Arial"/>
                <a:cs typeface="Arial"/>
              </a:rPr>
              <a:t>parameter is </a:t>
            </a:r>
            <a:r>
              <a:rPr sz="1100" spc="-15" dirty="0">
                <a:latin typeface="Arial"/>
                <a:cs typeface="Arial"/>
              </a:rPr>
              <a:t>equal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version of 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Database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10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have  </a:t>
            </a:r>
            <a:r>
              <a:rPr sz="1100" spc="-10" dirty="0">
                <a:latin typeface="Arial"/>
                <a:cs typeface="Arial"/>
              </a:rPr>
              <a:t>installed.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92176" y="5133912"/>
          <a:ext cx="5541645" cy="1182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6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8910">
                <a:tc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11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PARAMETER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35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compatible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212">
                <a:tc>
                  <a:txBody>
                    <a:bodyPr/>
                    <a:lstStyle/>
                    <a:p>
                      <a:pPr marL="71755" marR="197485">
                        <a:lnSpc>
                          <a:spcPct val="113900"/>
                        </a:lnSpc>
                        <a:spcBef>
                          <a:spcPts val="61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compatible 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noncdb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_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comp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tible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0360">
                        <a:lnSpc>
                          <a:spcPct val="113900"/>
                        </a:lnSpc>
                        <a:spcBef>
                          <a:spcPts val="61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string  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oole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7747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18.0.0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FALSE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37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468755" y="7644153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87241" y="764415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8756" y="8425838"/>
            <a:ext cx="5381625" cy="0"/>
          </a:xfrm>
          <a:custGeom>
            <a:avLst/>
            <a:gdLst/>
            <a:ahLst/>
            <a:cxnLst/>
            <a:rect l="l" t="t" r="r" b="b"/>
            <a:pathLst>
              <a:path w="5381625">
                <a:moveTo>
                  <a:pt x="0" y="0"/>
                </a:moveTo>
                <a:lnTo>
                  <a:pt x="5381101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2176" y="7150481"/>
            <a:ext cx="5550535" cy="1754505"/>
          </a:xfrm>
          <a:custGeom>
            <a:avLst/>
            <a:gdLst/>
            <a:ahLst/>
            <a:cxnLst/>
            <a:rect l="l" t="t" r="r" b="b"/>
            <a:pathLst>
              <a:path w="5550534" h="1754504">
                <a:moveTo>
                  <a:pt x="9525" y="1163320"/>
                </a:moveTo>
                <a:lnTo>
                  <a:pt x="0" y="1163320"/>
                </a:lnTo>
                <a:lnTo>
                  <a:pt x="0" y="1363281"/>
                </a:lnTo>
                <a:lnTo>
                  <a:pt x="0" y="1563624"/>
                </a:lnTo>
                <a:lnTo>
                  <a:pt x="0" y="1754124"/>
                </a:lnTo>
                <a:lnTo>
                  <a:pt x="9525" y="1754124"/>
                </a:lnTo>
                <a:lnTo>
                  <a:pt x="9525" y="1563624"/>
                </a:lnTo>
                <a:lnTo>
                  <a:pt x="9525" y="1363345"/>
                </a:lnTo>
                <a:lnTo>
                  <a:pt x="9525" y="1163320"/>
                </a:lnTo>
                <a:close/>
              </a:path>
              <a:path w="5550534" h="1754504">
                <a:moveTo>
                  <a:pt x="5550535" y="1163320"/>
                </a:moveTo>
                <a:lnTo>
                  <a:pt x="5541010" y="1163320"/>
                </a:lnTo>
                <a:lnTo>
                  <a:pt x="5541010" y="1363281"/>
                </a:lnTo>
                <a:lnTo>
                  <a:pt x="5541010" y="1563624"/>
                </a:lnTo>
                <a:lnTo>
                  <a:pt x="5541010" y="1754124"/>
                </a:lnTo>
                <a:lnTo>
                  <a:pt x="5550535" y="1754124"/>
                </a:lnTo>
                <a:lnTo>
                  <a:pt x="5550535" y="1563624"/>
                </a:lnTo>
                <a:lnTo>
                  <a:pt x="5550535" y="1363345"/>
                </a:lnTo>
                <a:lnTo>
                  <a:pt x="5550535" y="1163320"/>
                </a:lnTo>
                <a:close/>
              </a:path>
              <a:path w="5550534" h="1754504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163193"/>
                </a:lnTo>
                <a:lnTo>
                  <a:pt x="9525" y="1163193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1163193"/>
                </a:lnTo>
                <a:lnTo>
                  <a:pt x="5550535" y="1163193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2971" y="6298692"/>
            <a:ext cx="5901055" cy="2889252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17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7.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CONTROL_FILES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parameter specifies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15" dirty="0">
                <a:latin typeface="Arial"/>
                <a:cs typeface="Arial"/>
              </a:rPr>
              <a:t>more 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5" dirty="0">
                <a:latin typeface="Arial"/>
                <a:cs typeface="Arial"/>
              </a:rPr>
              <a:t>files, separated by </a:t>
            </a:r>
            <a:r>
              <a:rPr sz="1100" spc="25" dirty="0">
                <a:latin typeface="Arial"/>
                <a:cs typeface="Arial"/>
              </a:rPr>
              <a:t>commas, </a:t>
            </a:r>
            <a:r>
              <a:rPr sz="1100" spc="-10" dirty="0">
                <a:latin typeface="Arial"/>
                <a:cs typeface="Arial"/>
              </a:rPr>
              <a:t>and including </a:t>
            </a:r>
            <a:r>
              <a:rPr sz="1100" spc="-5" dirty="0">
                <a:latin typeface="Arial"/>
                <a:cs typeface="Arial"/>
              </a:rPr>
              <a:t>paths. </a:t>
            </a:r>
            <a:r>
              <a:rPr sz="1100" spc="10" dirty="0">
                <a:latin typeface="Arial"/>
                <a:cs typeface="Arial"/>
              </a:rPr>
              <a:t>One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eight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dirty="0">
                <a:latin typeface="Arial"/>
                <a:cs typeface="Arial"/>
              </a:rPr>
              <a:t>names are </a:t>
            </a:r>
            <a:r>
              <a:rPr sz="1100" spc="-5" dirty="0">
                <a:latin typeface="Arial"/>
                <a:cs typeface="Arial"/>
              </a:rPr>
              <a:t>listed. 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-5" dirty="0">
                <a:latin typeface="Arial"/>
                <a:cs typeface="Arial"/>
              </a:rPr>
              <a:t>strongly </a:t>
            </a:r>
            <a:r>
              <a:rPr sz="1100" spc="10" dirty="0">
                <a:latin typeface="Arial"/>
                <a:cs typeface="Arial"/>
              </a:rPr>
              <a:t>recommends </a:t>
            </a:r>
            <a:r>
              <a:rPr sz="1100" spc="-10" dirty="0">
                <a:latin typeface="Arial"/>
                <a:cs typeface="Arial"/>
              </a:rPr>
              <a:t>that you multiplex and </a:t>
            </a:r>
            <a:r>
              <a:rPr sz="1100" spc="5" dirty="0">
                <a:latin typeface="Arial"/>
                <a:cs typeface="Arial"/>
              </a:rPr>
              <a:t>mirror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5" dirty="0">
                <a:latin typeface="Arial"/>
                <a:cs typeface="Arial"/>
              </a:rPr>
              <a:t>files. The </a:t>
            </a:r>
            <a:r>
              <a:rPr sz="1100" spc="-15" dirty="0">
                <a:latin typeface="Arial"/>
                <a:cs typeface="Arial"/>
              </a:rPr>
              <a:t>output </a:t>
            </a:r>
            <a:r>
              <a:rPr sz="1100" spc="-10" dirty="0">
                <a:latin typeface="Arial"/>
                <a:cs typeface="Arial"/>
              </a:rPr>
              <a:t>has  been </a:t>
            </a:r>
            <a:r>
              <a:rPr sz="1100" dirty="0">
                <a:latin typeface="Arial"/>
                <a:cs typeface="Arial"/>
              </a:rPr>
              <a:t>formatted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legibility.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control_files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  <a:tabLst>
                <a:tab pos="3683452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0" dirty="0"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>
              <a:tabLst>
                <a:tab pos="3679641" algn="l"/>
              </a:tabLst>
            </a:pPr>
            <a:r>
              <a:rPr sz="1100" spc="-5" dirty="0">
                <a:latin typeface="Courier New"/>
                <a:cs typeface="Courier New"/>
              </a:rPr>
              <a:t>control_files	string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 marL="565757"/>
            <a:r>
              <a:rPr sz="1100" spc="-5" dirty="0">
                <a:latin typeface="Courier New"/>
                <a:cs typeface="Courier New"/>
              </a:rPr>
              <a:t>/u02/app/oracle/oradata/ORCL/control01.ctl,</a:t>
            </a:r>
            <a:endParaRPr sz="1100">
              <a:latin typeface="Courier New"/>
              <a:cs typeface="Courier New"/>
            </a:endParaRPr>
          </a:p>
          <a:p>
            <a:pPr marL="565757" marR="865462">
              <a:lnSpc>
                <a:spcPts val="1580"/>
              </a:lnSpc>
              <a:spcBef>
                <a:spcPts val="90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/u03/app/oracle/fast_recovery_area/ORCL/control02.ctl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92174" y="8904605"/>
            <a:ext cx="5550535" cy="229235"/>
          </a:xfrm>
          <a:custGeom>
            <a:avLst/>
            <a:gdLst/>
            <a:ahLst/>
            <a:cxnLst/>
            <a:rect l="l" t="t" r="r" b="b"/>
            <a:pathLst>
              <a:path w="5550534" h="229234">
                <a:moveTo>
                  <a:pt x="5550535" y="0"/>
                </a:moveTo>
                <a:lnTo>
                  <a:pt x="5541010" y="0"/>
                </a:lnTo>
                <a:lnTo>
                  <a:pt x="5541010" y="219392"/>
                </a:lnTo>
                <a:lnTo>
                  <a:pt x="9525" y="219392"/>
                </a:lnTo>
                <a:lnTo>
                  <a:pt x="9525" y="0"/>
                </a:lnTo>
                <a:lnTo>
                  <a:pt x="0" y="0"/>
                </a:lnTo>
                <a:lnTo>
                  <a:pt x="0" y="228917"/>
                </a:lnTo>
                <a:lnTo>
                  <a:pt x="9525" y="228917"/>
                </a:lnTo>
                <a:lnTo>
                  <a:pt x="5541010" y="228917"/>
                </a:lnTo>
                <a:lnTo>
                  <a:pt x="5550535" y="228917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45541"/>
            <a:ext cx="5968365" cy="18255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8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PROCESSES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0" dirty="0">
                <a:latin typeface="Courier New"/>
                <a:cs typeface="Courier New"/>
              </a:rPr>
              <a:t>SESSIONS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Courier New"/>
                <a:cs typeface="Courier New"/>
              </a:rPr>
              <a:t>TRANSACTIONS</a:t>
            </a:r>
            <a:r>
              <a:rPr sz="1100" spc="-5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dirty="0">
                <a:latin typeface="Arial"/>
                <a:cs typeface="Arial"/>
              </a:rPr>
              <a:t>parameters.</a:t>
            </a:r>
            <a:endParaRPr sz="1100">
              <a:latin typeface="Arial"/>
              <a:cs typeface="Arial"/>
            </a:endParaRPr>
          </a:p>
          <a:p>
            <a:pPr marL="565757" marR="5080" lvl="1" indent="-276846">
              <a:lnSpc>
                <a:spcPct val="113700"/>
              </a:lnSpc>
              <a:spcBef>
                <a:spcPts val="30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PROCESSES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maximum </a:t>
            </a:r>
            <a:r>
              <a:rPr sz="1100" spc="-5" dirty="0">
                <a:latin typeface="Arial"/>
                <a:cs typeface="Arial"/>
              </a:rPr>
              <a:t>number of  </a:t>
            </a:r>
            <a:r>
              <a:rPr sz="1100" spc="-10" dirty="0">
                <a:latin typeface="Arial"/>
                <a:cs typeface="Arial"/>
              </a:rPr>
              <a:t>operating </a:t>
            </a:r>
            <a:r>
              <a:rPr sz="1100" spc="10" dirty="0">
                <a:latin typeface="Arial"/>
                <a:cs typeface="Arial"/>
              </a:rPr>
              <a:t>system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10" dirty="0">
                <a:latin typeface="Arial"/>
                <a:cs typeface="Arial"/>
              </a:rPr>
              <a:t>processes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simultaneously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server. 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-15" dirty="0">
                <a:latin typeface="Arial"/>
                <a:cs typeface="Arial"/>
              </a:rPr>
              <a:t>allow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10" dirty="0">
                <a:latin typeface="Arial"/>
                <a:cs typeface="Arial"/>
              </a:rPr>
              <a:t>background </a:t>
            </a:r>
            <a:r>
              <a:rPr sz="1100" spc="10" dirty="0">
                <a:latin typeface="Arial"/>
                <a:cs typeface="Arial"/>
              </a:rPr>
              <a:t>processes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10" dirty="0">
                <a:latin typeface="Arial"/>
                <a:cs typeface="Arial"/>
              </a:rPr>
              <a:t>processes.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default  values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TRANSACTIONS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initialization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parameters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derived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PROCESSES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Therefore, if you </a:t>
            </a:r>
            <a:r>
              <a:rPr sz="1100" spc="-5" dirty="0">
                <a:latin typeface="Arial"/>
                <a:cs typeface="Arial"/>
              </a:rPr>
              <a:t>change 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Courier New"/>
                <a:cs typeface="Courier New"/>
              </a:rPr>
              <a:t>PROCESSES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you 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-15" dirty="0">
                <a:latin typeface="Arial"/>
                <a:cs typeface="Arial"/>
              </a:rPr>
              <a:t>evaluate </a:t>
            </a:r>
            <a:r>
              <a:rPr sz="1100" spc="-10" dirty="0">
                <a:latin typeface="Arial"/>
                <a:cs typeface="Arial"/>
              </a:rPr>
              <a:t>whether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adjust the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those </a:t>
            </a:r>
            <a:r>
              <a:rPr sz="1100" spc="-15" dirty="0">
                <a:latin typeface="Arial"/>
                <a:cs typeface="Arial"/>
              </a:rPr>
              <a:t>derived </a:t>
            </a:r>
            <a:r>
              <a:rPr sz="1100" dirty="0">
                <a:latin typeface="Arial"/>
                <a:cs typeface="Arial"/>
              </a:rPr>
              <a:t>parameters. </a:t>
            </a:r>
            <a:r>
              <a:rPr sz="1100" spc="-5" dirty="0">
                <a:latin typeface="Arial"/>
                <a:cs typeface="Arial"/>
              </a:rPr>
              <a:t>The range  of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10" dirty="0">
                <a:latin typeface="Arial"/>
                <a:cs typeface="Arial"/>
              </a:rPr>
              <a:t>six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an OS-dependent </a:t>
            </a:r>
            <a:r>
              <a:rPr sz="1100" spc="-20" dirty="0">
                <a:latin typeface="Arial"/>
                <a:cs typeface="Arial"/>
              </a:rPr>
              <a:t>value.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spc="-10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 dynamic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15" dirty="0">
                <a:latin typeface="Arial"/>
                <a:cs typeface="Arial"/>
              </a:rPr>
              <a:t>dependent </a:t>
            </a:r>
            <a:r>
              <a:rPr sz="1100" spc="-5" dirty="0">
                <a:latin typeface="Arial"/>
                <a:cs typeface="Arial"/>
              </a:rPr>
              <a:t>on the number of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CPUs.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92176" y="2531047"/>
          <a:ext cx="5544183" cy="216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0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9384">
                <a:tc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 PARAMETER</a:t>
                      </a:r>
                      <a:r>
                        <a:rPr sz="1100" b="1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76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aq_tm_processes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389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db_writer_processes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389">
                <a:tc>
                  <a:txBody>
                    <a:bodyPr/>
                    <a:lstStyle/>
                    <a:p>
                      <a:pPr marL="7175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gcs_server_processes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215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global_txn_processes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643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job_queue_processes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4000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marL="7175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log_archive_max_processes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152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300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72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79512" y="4687317"/>
            <a:ext cx="5680710" cy="1331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11" marR="5080" indent="-276846">
              <a:lnSpc>
                <a:spcPct val="110900"/>
              </a:lnSpc>
              <a:spcBef>
                <a:spcPts val="13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SESSIONS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maximum </a:t>
            </a:r>
            <a:r>
              <a:rPr sz="1100" spc="-5" dirty="0">
                <a:latin typeface="Arial"/>
                <a:cs typeface="Arial"/>
              </a:rPr>
              <a:t>number of  </a:t>
            </a:r>
            <a:r>
              <a:rPr sz="1100" spc="10" dirty="0">
                <a:latin typeface="Arial"/>
                <a:cs typeface="Arial"/>
              </a:rPr>
              <a:t>sessions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dirty="0">
                <a:latin typeface="Arial"/>
                <a:cs typeface="Arial"/>
              </a:rPr>
              <a:t>created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5" dirty="0">
                <a:latin typeface="Arial"/>
                <a:cs typeface="Arial"/>
              </a:rPr>
              <a:t>system. </a:t>
            </a:r>
            <a:r>
              <a:rPr sz="1100" spc="10" dirty="0">
                <a:latin typeface="Arial"/>
                <a:cs typeface="Arial"/>
              </a:rPr>
              <a:t>Because </a:t>
            </a:r>
            <a:r>
              <a:rPr sz="1100" spc="-10" dirty="0">
                <a:latin typeface="Arial"/>
                <a:cs typeface="Arial"/>
              </a:rPr>
              <a:t>every </a:t>
            </a:r>
            <a:r>
              <a:rPr sz="1100" spc="-15" dirty="0">
                <a:latin typeface="Arial"/>
                <a:cs typeface="Arial"/>
              </a:rPr>
              <a:t>login </a:t>
            </a:r>
            <a:r>
              <a:rPr sz="1100" spc="-10" dirty="0">
                <a:latin typeface="Arial"/>
                <a:cs typeface="Arial"/>
              </a:rPr>
              <a:t>requires </a:t>
            </a:r>
            <a:r>
              <a:rPr sz="1100" spc="10" dirty="0">
                <a:latin typeface="Arial"/>
                <a:cs typeface="Arial"/>
              </a:rPr>
              <a:t>a session, 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0" dirty="0">
                <a:latin typeface="Arial"/>
                <a:cs typeface="Arial"/>
              </a:rPr>
              <a:t>effectively </a:t>
            </a:r>
            <a:r>
              <a:rPr sz="1100" spc="-5" dirty="0">
                <a:latin typeface="Arial"/>
                <a:cs typeface="Arial"/>
              </a:rPr>
              <a:t>determines the </a:t>
            </a:r>
            <a:r>
              <a:rPr sz="1100" spc="5" dirty="0">
                <a:latin typeface="Arial"/>
                <a:cs typeface="Arial"/>
              </a:rPr>
              <a:t>maximum </a:t>
            </a:r>
            <a:r>
              <a:rPr sz="1100" spc="-5" dirty="0">
                <a:latin typeface="Arial"/>
                <a:cs typeface="Arial"/>
              </a:rPr>
              <a:t>number of </a:t>
            </a:r>
            <a:r>
              <a:rPr sz="1100" dirty="0">
                <a:latin typeface="Arial"/>
                <a:cs typeface="Arial"/>
              </a:rPr>
              <a:t>concurrent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spc="-5" dirty="0">
                <a:latin typeface="Arial"/>
                <a:cs typeface="Arial"/>
              </a:rPr>
              <a:t>in the  </a:t>
            </a:r>
            <a:r>
              <a:rPr sz="1100" spc="15" dirty="0">
                <a:latin typeface="Arial"/>
                <a:cs typeface="Arial"/>
              </a:rPr>
              <a:t>system. </a:t>
            </a:r>
            <a:r>
              <a:rPr sz="1100" spc="-5" dirty="0">
                <a:latin typeface="Arial"/>
                <a:cs typeface="Arial"/>
              </a:rPr>
              <a:t>Notice in 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session </a:t>
            </a:r>
            <a:r>
              <a:rPr sz="1100" spc="-5" dirty="0">
                <a:latin typeface="Arial"/>
                <a:cs typeface="Arial"/>
              </a:rPr>
              <a:t>entry </a:t>
            </a:r>
            <a:r>
              <a:rPr sz="1100" spc="-10" dirty="0">
                <a:latin typeface="Arial"/>
                <a:cs typeface="Arial"/>
              </a:rPr>
              <a:t>has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472.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should  </a:t>
            </a:r>
            <a:r>
              <a:rPr sz="1100" spc="-10" dirty="0">
                <a:latin typeface="Arial"/>
                <a:cs typeface="Arial"/>
              </a:rPr>
              <a:t>always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0" dirty="0">
                <a:latin typeface="Arial"/>
                <a:cs typeface="Arial"/>
              </a:rPr>
              <a:t>explicitly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20" dirty="0">
                <a:latin typeface="Arial"/>
                <a:cs typeface="Arial"/>
              </a:rPr>
              <a:t>equivalent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5" dirty="0">
                <a:latin typeface="Arial"/>
                <a:cs typeface="Arial"/>
              </a:rPr>
              <a:t>estimate </a:t>
            </a:r>
            <a:r>
              <a:rPr sz="1100" spc="-5" dirty="0">
                <a:latin typeface="Arial"/>
                <a:cs typeface="Arial"/>
              </a:rPr>
              <a:t>of the  </a:t>
            </a:r>
            <a:r>
              <a:rPr sz="1100" spc="5" dirty="0">
                <a:latin typeface="Arial"/>
                <a:cs typeface="Arial"/>
              </a:rPr>
              <a:t>maximum </a:t>
            </a:r>
            <a:r>
              <a:rPr sz="1100" spc="-5" dirty="0">
                <a:latin typeface="Arial"/>
                <a:cs typeface="Arial"/>
              </a:rPr>
              <a:t>number of </a:t>
            </a:r>
            <a:r>
              <a:rPr sz="1100" dirty="0">
                <a:latin typeface="Arial"/>
                <a:cs typeface="Arial"/>
              </a:rPr>
              <a:t>concurrent </a:t>
            </a:r>
            <a:r>
              <a:rPr sz="1100" spc="10" dirty="0">
                <a:latin typeface="Arial"/>
                <a:cs typeface="Arial"/>
              </a:rPr>
              <a:t>users, </a:t>
            </a:r>
            <a:r>
              <a:rPr sz="1100" spc="-10" dirty="0">
                <a:latin typeface="Arial"/>
                <a:cs typeface="Arial"/>
              </a:rPr>
              <a:t>plus </a:t>
            </a: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number of </a:t>
            </a:r>
            <a:r>
              <a:rPr sz="1100" spc="-10" dirty="0">
                <a:latin typeface="Arial"/>
                <a:cs typeface="Arial"/>
              </a:rPr>
              <a:t>background </a:t>
            </a:r>
            <a:r>
              <a:rPr sz="1100" spc="10" dirty="0">
                <a:latin typeface="Arial"/>
                <a:cs typeface="Arial"/>
              </a:rPr>
              <a:t>processes, </a:t>
            </a:r>
            <a:r>
              <a:rPr sz="1100" spc="-10" dirty="0">
                <a:latin typeface="Arial"/>
                <a:cs typeface="Arial"/>
              </a:rPr>
              <a:t>plus  approximately </a:t>
            </a:r>
            <a:r>
              <a:rPr sz="1100" spc="-5" dirty="0">
                <a:latin typeface="Arial"/>
                <a:cs typeface="Arial"/>
              </a:rPr>
              <a:t>10%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recursive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sessions.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92176" y="6087427"/>
          <a:ext cx="5544183" cy="1964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0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8910">
                <a:tc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 PARAMETER</a:t>
                      </a:r>
                      <a:r>
                        <a:rPr sz="11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sessions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04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java_max_sessionspace_size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453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java_soft_sessionspace_limit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389">
                <a:tc>
                  <a:txBody>
                    <a:bodyPr/>
                    <a:lstStyle/>
                    <a:p>
                      <a:pPr marL="7175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license_max_sessions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151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license_sessions_warning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795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sessions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shared_server_sessions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472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31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79512" y="8033766"/>
            <a:ext cx="5680710" cy="10070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130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TRANSACTIONS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how </a:t>
            </a:r>
            <a:r>
              <a:rPr sz="1100" spc="5" dirty="0">
                <a:latin typeface="Arial"/>
                <a:cs typeface="Arial"/>
              </a:rPr>
              <a:t>many </a:t>
            </a:r>
            <a:r>
              <a:rPr sz="1100" spc="-5" dirty="0">
                <a:latin typeface="Arial"/>
                <a:cs typeface="Arial"/>
              </a:rPr>
              <a:t>rollback  </a:t>
            </a:r>
            <a:r>
              <a:rPr sz="1100" spc="5" dirty="0">
                <a:latin typeface="Arial"/>
                <a:cs typeface="Arial"/>
              </a:rPr>
              <a:t>segments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bring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UNDO_MANAGEMENT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spc="-5" dirty="0">
                <a:latin typeface="Arial"/>
                <a:cs typeface="Arial"/>
              </a:rPr>
              <a:t>parameter is </a:t>
            </a:r>
            <a:r>
              <a:rPr sz="1100" spc="-15" dirty="0">
                <a:latin typeface="Arial"/>
                <a:cs typeface="Arial"/>
              </a:rPr>
              <a:t>equal 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MANUAL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transaction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assigned to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rollback </a:t>
            </a:r>
            <a:r>
              <a:rPr sz="1100" spc="5" dirty="0">
                <a:latin typeface="Arial"/>
                <a:cs typeface="Arial"/>
              </a:rPr>
              <a:t>segment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transaction  </a:t>
            </a:r>
            <a:r>
              <a:rPr sz="1100" spc="10" dirty="0">
                <a:latin typeface="Arial"/>
                <a:cs typeface="Arial"/>
              </a:rPr>
              <a:t>starts, </a:t>
            </a:r>
            <a:r>
              <a:rPr sz="1100" spc="-10" dirty="0">
                <a:latin typeface="Arial"/>
                <a:cs typeface="Arial"/>
              </a:rPr>
              <a:t>and it </a:t>
            </a:r>
            <a:r>
              <a:rPr sz="1100" spc="5" dirty="0">
                <a:latin typeface="Arial"/>
                <a:cs typeface="Arial"/>
              </a:rPr>
              <a:t>can't </a:t>
            </a:r>
            <a:r>
              <a:rPr sz="1100" spc="-5" dirty="0">
                <a:latin typeface="Arial"/>
                <a:cs typeface="Arial"/>
              </a:rPr>
              <a:t>change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life </a:t>
            </a:r>
            <a:r>
              <a:rPr sz="1100" spc="-5" dirty="0">
                <a:latin typeface="Arial"/>
                <a:cs typeface="Arial"/>
              </a:rPr>
              <a:t>of the transaction.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transaction </a:t>
            </a:r>
            <a:r>
              <a:rPr sz="1100" spc="-10" dirty="0">
                <a:latin typeface="Arial"/>
                <a:cs typeface="Arial"/>
              </a:rPr>
              <a:t>table </a:t>
            </a:r>
            <a:r>
              <a:rPr sz="1100" spc="-5" dirty="0">
                <a:latin typeface="Arial"/>
                <a:cs typeface="Arial"/>
              </a:rPr>
              <a:t>exists in the  rollback </a:t>
            </a:r>
            <a:r>
              <a:rPr sz="1100" spc="5" dirty="0">
                <a:latin typeface="Arial"/>
                <a:cs typeface="Arial"/>
              </a:rPr>
              <a:t>segment </a:t>
            </a:r>
            <a:r>
              <a:rPr sz="1100" spc="-15" dirty="0">
                <a:latin typeface="Arial"/>
                <a:cs typeface="Arial"/>
              </a:rPr>
              <a:t>header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limited </a:t>
            </a:r>
            <a:r>
              <a:rPr sz="1100" spc="5" dirty="0">
                <a:latin typeface="Arial"/>
                <a:cs typeface="Arial"/>
              </a:rPr>
              <a:t>space, </a:t>
            </a:r>
            <a:r>
              <a:rPr sz="1100" spc="-5" dirty="0">
                <a:latin typeface="Arial"/>
                <a:cs typeface="Arial"/>
              </a:rPr>
              <a:t>limiting how </a:t>
            </a:r>
            <a:r>
              <a:rPr sz="1100" spc="5" dirty="0">
                <a:latin typeface="Arial"/>
                <a:cs typeface="Arial"/>
              </a:rPr>
              <a:t>many </a:t>
            </a:r>
            <a:r>
              <a:rPr sz="1100" dirty="0">
                <a:latin typeface="Arial"/>
                <a:cs typeface="Arial"/>
              </a:rPr>
              <a:t>transactions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single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56055" y="693166"/>
            <a:ext cx="5351780" cy="75379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70"/>
              </a:spcBef>
            </a:pPr>
            <a:r>
              <a:rPr sz="1100" spc="5" dirty="0">
                <a:latin typeface="Arial"/>
                <a:cs typeface="Arial"/>
              </a:rPr>
              <a:t>segment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support. Therefore, </a:t>
            </a:r>
            <a:r>
              <a:rPr sz="1100" spc="15" dirty="0">
                <a:latin typeface="Arial"/>
                <a:cs typeface="Arial"/>
              </a:rPr>
              <a:t>X </a:t>
            </a:r>
            <a:r>
              <a:rPr sz="1100" spc="-5" dirty="0">
                <a:latin typeface="Arial"/>
                <a:cs typeface="Arial"/>
              </a:rPr>
              <a:t>number of </a:t>
            </a:r>
            <a:r>
              <a:rPr sz="1100" dirty="0">
                <a:latin typeface="Arial"/>
                <a:cs typeface="Arial"/>
              </a:rPr>
              <a:t>concurrent transactions </a:t>
            </a:r>
            <a:r>
              <a:rPr sz="1100" spc="-5" dirty="0">
                <a:latin typeface="Arial"/>
                <a:cs typeface="Arial"/>
              </a:rPr>
              <a:t>require at </a:t>
            </a:r>
            <a:r>
              <a:rPr sz="1100" dirty="0">
                <a:latin typeface="Arial"/>
                <a:cs typeface="Arial"/>
              </a:rPr>
              <a:t>least  </a:t>
            </a:r>
            <a:r>
              <a:rPr sz="1100" spc="15" dirty="0">
                <a:latin typeface="Arial"/>
                <a:cs typeface="Arial"/>
              </a:rPr>
              <a:t>X </a:t>
            </a:r>
            <a:r>
              <a:rPr sz="1100" spc="-5" dirty="0">
                <a:latin typeface="Arial"/>
                <a:cs typeface="Arial"/>
              </a:rPr>
              <a:t>number of rollback </a:t>
            </a:r>
            <a:r>
              <a:rPr sz="1100" spc="5" dirty="0">
                <a:latin typeface="Arial"/>
                <a:cs typeface="Arial"/>
              </a:rPr>
              <a:t>segments. </a:t>
            </a:r>
            <a:r>
              <a:rPr sz="1100" spc="15" dirty="0">
                <a:latin typeface="Arial"/>
                <a:cs typeface="Arial"/>
              </a:rPr>
              <a:t>With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-10" dirty="0">
                <a:latin typeface="Arial"/>
                <a:cs typeface="Arial"/>
              </a:rPr>
              <a:t>Automatic </a:t>
            </a:r>
            <a:r>
              <a:rPr sz="1100" spc="-20" dirty="0">
                <a:latin typeface="Arial"/>
                <a:cs typeface="Arial"/>
              </a:rPr>
              <a:t>Undo </a:t>
            </a:r>
            <a:r>
              <a:rPr sz="1100" spc="-15" dirty="0">
                <a:latin typeface="Arial"/>
                <a:cs typeface="Arial"/>
              </a:rPr>
              <a:t>Management, </a:t>
            </a:r>
            <a:r>
              <a:rPr sz="1100" spc="-5" dirty="0">
                <a:latin typeface="Arial"/>
                <a:cs typeface="Arial"/>
              </a:rPr>
              <a:t>the  database </a:t>
            </a:r>
            <a:r>
              <a:rPr sz="1100" dirty="0">
                <a:latin typeface="Arial"/>
                <a:cs typeface="Arial"/>
              </a:rPr>
              <a:t>creates </a:t>
            </a:r>
            <a:r>
              <a:rPr sz="1100" spc="-5" dirty="0">
                <a:latin typeface="Arial"/>
                <a:cs typeface="Arial"/>
              </a:rPr>
              <a:t>rollback </a:t>
            </a:r>
            <a:r>
              <a:rPr sz="1100" spc="5" dirty="0">
                <a:latin typeface="Arial"/>
                <a:cs typeface="Arial"/>
              </a:rPr>
              <a:t>segments, </a:t>
            </a:r>
            <a:r>
              <a:rPr sz="1100" spc="-10" dirty="0">
                <a:latin typeface="Arial"/>
                <a:cs typeface="Arial"/>
              </a:rPr>
              <a:t>brings </a:t>
            </a:r>
            <a:r>
              <a:rPr sz="1100" spc="-5" dirty="0">
                <a:latin typeface="Arial"/>
                <a:cs typeface="Arial"/>
              </a:rPr>
              <a:t>them </a:t>
            </a:r>
            <a:r>
              <a:rPr sz="1100" spc="-15" dirty="0">
                <a:latin typeface="Arial"/>
                <a:cs typeface="Arial"/>
              </a:rPr>
              <a:t>online, takes </a:t>
            </a:r>
            <a:r>
              <a:rPr sz="1100" spc="-5" dirty="0">
                <a:latin typeface="Arial"/>
                <a:cs typeface="Arial"/>
              </a:rPr>
              <a:t>them </a:t>
            </a:r>
            <a:r>
              <a:rPr sz="1100" spc="-15" dirty="0">
                <a:latin typeface="Arial"/>
                <a:cs typeface="Arial"/>
              </a:rPr>
              <a:t>offline,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drops  them as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needed.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92175" y="1510983"/>
          <a:ext cx="5542913" cy="118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0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9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5595">
                <a:tc gridSpan="5"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 PARAMETER</a:t>
                      </a:r>
                      <a:r>
                        <a:rPr sz="1100" b="1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transactions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31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632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transactions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519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transactions_per_rollback_segment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970" y="2675637"/>
            <a:ext cx="5882640" cy="60080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88911" marR="5080" indent="-276846" algn="just">
              <a:lnSpc>
                <a:spcPct val="113799"/>
              </a:lnSpc>
              <a:spcBef>
                <a:spcPts val="170"/>
              </a:spcBef>
            </a:pPr>
            <a:r>
              <a:rPr sz="1100" spc="-5" dirty="0">
                <a:latin typeface="Arial"/>
                <a:cs typeface="Arial"/>
              </a:rPr>
              <a:t>9. 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configuration 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DB_FILES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maximum </a:t>
            </a:r>
            <a:r>
              <a:rPr sz="1100" spc="-5" dirty="0">
                <a:latin typeface="Arial"/>
                <a:cs typeface="Arial"/>
              </a:rPr>
              <a:t>number of database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-15" dirty="0">
                <a:latin typeface="Arial"/>
                <a:cs typeface="Arial"/>
              </a:rPr>
              <a:t>opened </a:t>
            </a:r>
            <a:r>
              <a:rPr sz="1100" spc="-10" dirty="0">
                <a:latin typeface="Arial"/>
                <a:cs typeface="Arial"/>
              </a:rPr>
              <a:t>for this database. </a:t>
            </a:r>
            <a:r>
              <a:rPr sz="1100" spc="-5" dirty="0">
                <a:latin typeface="Arial"/>
                <a:cs typeface="Arial"/>
              </a:rPr>
              <a:t>The range of 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OS-dependent.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92175" y="3351213"/>
          <a:ext cx="5541644" cy="9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9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6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8529">
                <a:tc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35"/>
                        </a:lnSpc>
                      </a:pPr>
                      <a:r>
                        <a:rPr sz="1100" b="1" spc="-10" dirty="0">
                          <a:latin typeface="Courier New"/>
                          <a:cs typeface="Courier New"/>
                        </a:rPr>
                        <a:t>PARAMETER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35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db_files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61">
                <a:tc>
                  <a:txBody>
                    <a:bodyPr/>
                    <a:lstStyle/>
                    <a:p>
                      <a:pPr marL="71755" marR="121285">
                        <a:lnSpc>
                          <a:spcPct val="125200"/>
                        </a:lnSpc>
                        <a:spcBef>
                          <a:spcPts val="3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db_fil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s 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14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500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14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392176" y="5663310"/>
            <a:ext cx="5550535" cy="1001394"/>
          </a:xfrm>
          <a:custGeom>
            <a:avLst/>
            <a:gdLst/>
            <a:ahLst/>
            <a:cxnLst/>
            <a:rect l="l" t="t" r="r" b="b"/>
            <a:pathLst>
              <a:path w="5550534" h="1001395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991489"/>
                </a:lnTo>
                <a:lnTo>
                  <a:pt x="9525" y="991489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001014"/>
                </a:lnTo>
                <a:lnTo>
                  <a:pt x="9525" y="1001014"/>
                </a:lnTo>
                <a:lnTo>
                  <a:pt x="5541010" y="1001014"/>
                </a:lnTo>
                <a:lnTo>
                  <a:pt x="5550535" y="1001014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8755" y="6156602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7241" y="6156602"/>
            <a:ext cx="925194" cy="0"/>
          </a:xfrm>
          <a:custGeom>
            <a:avLst/>
            <a:gdLst/>
            <a:ahLst/>
            <a:cxnLst/>
            <a:rect l="l" t="t" r="r" b="b"/>
            <a:pathLst>
              <a:path w="925195">
                <a:moveTo>
                  <a:pt x="0" y="0"/>
                </a:moveTo>
                <a:lnTo>
                  <a:pt x="924827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8253" y="6156602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0" y="0"/>
                </a:moveTo>
                <a:lnTo>
                  <a:pt x="118100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2971" y="4506341"/>
            <a:ext cx="5829935" cy="258788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</a:pPr>
            <a:r>
              <a:rPr sz="1100" b="1" dirty="0">
                <a:latin typeface="Arial"/>
                <a:cs typeface="Arial"/>
              </a:rPr>
              <a:t>View </a:t>
            </a:r>
            <a:r>
              <a:rPr sz="1100" b="1" spc="-5" dirty="0">
                <a:latin typeface="Arial"/>
                <a:cs typeface="Arial"/>
              </a:rPr>
              <a:t>Advanced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Parameters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480"/>
              </a:spcBef>
            </a:pPr>
            <a:r>
              <a:rPr sz="1100" spc="-3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section,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use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PARAMETER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advanced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parameters.</a:t>
            </a:r>
            <a:endParaRPr sz="1100">
              <a:latin typeface="Arial"/>
              <a:cs typeface="Arial"/>
            </a:endParaRPr>
          </a:p>
          <a:p>
            <a:pPr marL="288911" marR="132074" indent="-276846">
              <a:lnSpc>
                <a:spcPct val="113700"/>
              </a:lnSpc>
              <a:spcBef>
                <a:spcPts val="375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COMMIT_LOGGING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is </a:t>
            </a:r>
            <a:r>
              <a:rPr sz="1100" spc="5" dirty="0">
                <a:latin typeface="Arial"/>
                <a:cs typeface="Arial"/>
              </a:rPr>
              <a:t>used </a:t>
            </a:r>
            <a:r>
              <a:rPr sz="1100" dirty="0">
                <a:latin typeface="Arial"/>
                <a:cs typeface="Arial"/>
              </a:rPr>
              <a:t>to control </a:t>
            </a:r>
            <a:r>
              <a:rPr sz="1100" spc="-5" dirty="0">
                <a:latin typeface="Arial"/>
                <a:cs typeface="Arial"/>
              </a:rPr>
              <a:t>how redo is  batched by the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5" dirty="0">
                <a:latin typeface="Arial"/>
                <a:cs typeface="Arial"/>
              </a:rPr>
              <a:t>Writer </a:t>
            </a:r>
            <a:r>
              <a:rPr sz="1100" spc="10" dirty="0">
                <a:latin typeface="Arial"/>
                <a:cs typeface="Arial"/>
              </a:rPr>
              <a:t>process. </a:t>
            </a:r>
            <a:r>
              <a:rPr sz="1100" spc="-5" dirty="0">
                <a:latin typeface="Arial"/>
                <a:cs typeface="Arial"/>
              </a:rPr>
              <a:t>There is no </a:t>
            </a:r>
            <a:r>
              <a:rPr sz="1100" spc="-15" dirty="0">
                <a:latin typeface="Arial"/>
                <a:cs typeface="Arial"/>
              </a:rPr>
              <a:t>default value,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Arial"/>
                <a:cs typeface="Arial"/>
              </a:rPr>
              <a:t>shown </a:t>
            </a:r>
            <a:r>
              <a:rPr sz="1100" spc="-10" dirty="0">
                <a:latin typeface="Arial"/>
                <a:cs typeface="Arial"/>
              </a:rPr>
              <a:t>below.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 </a:t>
            </a:r>
            <a:r>
              <a:rPr sz="1100" dirty="0">
                <a:latin typeface="Arial"/>
                <a:cs typeface="Arial"/>
              </a:rPr>
              <a:t>modify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in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commit_logging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330"/>
              </a:spcBef>
              <a:tabLst>
                <a:tab pos="3679641" algn="l"/>
                <a:tab pos="4684796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0" dirty="0">
                <a:latin typeface="Courier New"/>
                <a:cs typeface="Courier New"/>
              </a:rPr>
              <a:t>TYPE	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 marL="565757">
              <a:tabLst>
                <a:tab pos="3679641" algn="l"/>
              </a:tabLst>
            </a:pPr>
            <a:r>
              <a:rPr sz="1100" spc="-5" dirty="0">
                <a:latin typeface="Courier New"/>
                <a:cs typeface="Courier New"/>
              </a:rPr>
              <a:t>commit_logging	string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5080" indent="-276846">
              <a:lnSpc>
                <a:spcPct val="113900"/>
              </a:lnSpc>
              <a:spcBef>
                <a:spcPts val="295"/>
              </a:spcBef>
              <a:buAutoNum type="arabicPeriod" startAt="2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COMMIT_WAIT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is </a:t>
            </a:r>
            <a:r>
              <a:rPr sz="1100" spc="5" dirty="0">
                <a:latin typeface="Arial"/>
                <a:cs typeface="Arial"/>
              </a:rPr>
              <a:t>used </a:t>
            </a:r>
            <a:r>
              <a:rPr sz="1100" dirty="0">
                <a:latin typeface="Arial"/>
                <a:cs typeface="Arial"/>
              </a:rPr>
              <a:t>to control when </a:t>
            </a:r>
            <a:r>
              <a:rPr sz="1100" spc="-5" dirty="0">
                <a:latin typeface="Arial"/>
                <a:cs typeface="Arial"/>
              </a:rPr>
              <a:t>the redo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Arial"/>
                <a:cs typeface="Arial"/>
              </a:rPr>
              <a:t>a  </a:t>
            </a:r>
            <a:r>
              <a:rPr sz="1100" spc="20" dirty="0">
                <a:latin typeface="Arial"/>
                <a:cs typeface="Arial"/>
              </a:rPr>
              <a:t>commit </a:t>
            </a:r>
            <a:r>
              <a:rPr sz="1100" spc="-5" dirty="0">
                <a:latin typeface="Arial"/>
                <a:cs typeface="Arial"/>
              </a:rPr>
              <a:t>is flushed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redo </a:t>
            </a:r>
            <a:r>
              <a:rPr sz="1100" dirty="0">
                <a:latin typeface="Arial"/>
                <a:cs typeface="Arial"/>
              </a:rPr>
              <a:t>logs. </a:t>
            </a:r>
            <a:r>
              <a:rPr sz="1100" spc="-5" dirty="0">
                <a:latin typeface="Arial"/>
                <a:cs typeface="Arial"/>
              </a:rPr>
              <a:t>There is no </a:t>
            </a:r>
            <a:r>
              <a:rPr sz="1100" spc="-15" dirty="0">
                <a:latin typeface="Arial"/>
                <a:cs typeface="Arial"/>
              </a:rPr>
              <a:t>default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92176" y="7126669"/>
          <a:ext cx="5541645" cy="981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6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8910">
                <a:tc>
                  <a:txBody>
                    <a:bodyPr/>
                    <a:lstStyle/>
                    <a:p>
                      <a:pPr marL="7175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11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PARAMETER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30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commit_wait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053">
                <a:tc>
                  <a:txBody>
                    <a:bodyPr/>
                    <a:lstStyle/>
                    <a:p>
                      <a:pPr marL="71755" marR="702945">
                        <a:lnSpc>
                          <a:spcPct val="125200"/>
                        </a:lnSpc>
                        <a:spcBef>
                          <a:spcPts val="3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commit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_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wait 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02970" y="8090789"/>
            <a:ext cx="5948045" cy="98680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17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SHARED_POOL_SIZE </a:t>
            </a:r>
            <a:r>
              <a:rPr sz="1100" spc="-5" dirty="0">
                <a:latin typeface="Arial"/>
                <a:cs typeface="Arial"/>
              </a:rPr>
              <a:t>parameter. This 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dirty="0">
                <a:latin typeface="Arial"/>
                <a:cs typeface="Arial"/>
              </a:rPr>
              <a:t>shared  </a:t>
            </a:r>
            <a:r>
              <a:rPr sz="1100" spc="-15" dirty="0">
                <a:latin typeface="Arial"/>
                <a:cs typeface="Arial"/>
              </a:rPr>
              <a:t>pool </a:t>
            </a:r>
            <a:r>
              <a:rPr sz="1100" spc="-5" dirty="0">
                <a:latin typeface="Arial"/>
                <a:cs typeface="Arial"/>
              </a:rPr>
              <a:t>in bytes. The </a:t>
            </a:r>
            <a:r>
              <a:rPr sz="1100" dirty="0">
                <a:latin typeface="Arial"/>
                <a:cs typeface="Arial"/>
              </a:rPr>
              <a:t>shared </a:t>
            </a:r>
            <a:r>
              <a:rPr sz="1100" spc="-15" dirty="0">
                <a:latin typeface="Arial"/>
                <a:cs typeface="Arial"/>
              </a:rPr>
              <a:t>pool </a:t>
            </a:r>
            <a:r>
              <a:rPr sz="1100" spc="-5" dirty="0">
                <a:latin typeface="Arial"/>
                <a:cs typeface="Arial"/>
              </a:rPr>
              <a:t>contains objects </a:t>
            </a:r>
            <a:r>
              <a:rPr sz="1100" spc="20" dirty="0">
                <a:latin typeface="Arial"/>
                <a:cs typeface="Arial"/>
              </a:rPr>
              <a:t>such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dirty="0">
                <a:latin typeface="Arial"/>
                <a:cs typeface="Arial"/>
              </a:rPr>
              <a:t>shared </a:t>
            </a:r>
            <a:r>
              <a:rPr sz="1100" spc="15" dirty="0">
                <a:latin typeface="Arial"/>
                <a:cs typeface="Arial"/>
              </a:rPr>
              <a:t>cursors, </a:t>
            </a:r>
            <a:r>
              <a:rPr sz="1100" spc="5" dirty="0">
                <a:latin typeface="Arial"/>
                <a:cs typeface="Arial"/>
              </a:rPr>
              <a:t>stored </a:t>
            </a:r>
            <a:r>
              <a:rPr sz="1100" dirty="0">
                <a:latin typeface="Arial"/>
                <a:cs typeface="Arial"/>
              </a:rPr>
              <a:t>procedures,  control </a:t>
            </a:r>
            <a:r>
              <a:rPr sz="1100" spc="10" dirty="0">
                <a:latin typeface="Arial"/>
                <a:cs typeface="Arial"/>
              </a:rPr>
              <a:t>structures,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parallel </a:t>
            </a:r>
            <a:r>
              <a:rPr sz="1100" spc="-10" dirty="0">
                <a:latin typeface="Arial"/>
                <a:cs typeface="Arial"/>
              </a:rPr>
              <a:t>execution </a:t>
            </a:r>
            <a:r>
              <a:rPr sz="1100" spc="15" dirty="0">
                <a:latin typeface="Arial"/>
                <a:cs typeface="Arial"/>
              </a:rPr>
              <a:t>message </a:t>
            </a:r>
            <a:r>
              <a:rPr sz="1100" spc="-5" dirty="0">
                <a:latin typeface="Arial"/>
                <a:cs typeface="Arial"/>
              </a:rPr>
              <a:t>buffers. The range of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45" dirty="0">
                <a:latin typeface="Arial"/>
                <a:cs typeface="Arial"/>
              </a:rPr>
              <a:t>OS-  </a:t>
            </a:r>
            <a:r>
              <a:rPr sz="1100" spc="-15" dirty="0">
                <a:latin typeface="Arial"/>
                <a:cs typeface="Arial"/>
              </a:rPr>
              <a:t>dependent.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default value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spc="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SGA_TARGET </a:t>
            </a:r>
            <a:r>
              <a:rPr sz="1100" spc="-5" dirty="0">
                <a:latin typeface="Arial"/>
                <a:cs typeface="Arial"/>
              </a:rPr>
              <a:t>parameter is </a:t>
            </a:r>
            <a:r>
              <a:rPr sz="1100" spc="10" dirty="0">
                <a:latin typeface="Arial"/>
                <a:cs typeface="Arial"/>
              </a:rPr>
              <a:t>set. </a:t>
            </a:r>
            <a:r>
              <a:rPr sz="1100" spc="5" dirty="0">
                <a:latin typeface="Arial"/>
                <a:cs typeface="Arial"/>
              </a:rPr>
              <a:t>Otherwise,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128 </a:t>
            </a:r>
            <a:r>
              <a:rPr sz="1100" spc="-40" dirty="0">
                <a:latin typeface="Arial"/>
                <a:cs typeface="Arial"/>
              </a:rPr>
              <a:t>MB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64-bit platform </a:t>
            </a:r>
            <a:r>
              <a:rPr sz="1100" spc="-5" dirty="0">
                <a:latin typeface="Arial"/>
                <a:cs typeface="Arial"/>
              </a:rPr>
              <a:t>or 48 </a:t>
            </a:r>
            <a:r>
              <a:rPr sz="1100" spc="-40" dirty="0">
                <a:latin typeface="Arial"/>
                <a:cs typeface="Arial"/>
              </a:rPr>
              <a:t>MB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32-bit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platform.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92174" y="734059"/>
            <a:ext cx="5550535" cy="991869"/>
          </a:xfrm>
          <a:custGeom>
            <a:avLst/>
            <a:gdLst/>
            <a:ahLst/>
            <a:cxnLst/>
            <a:rect l="l" t="t" r="r" b="b"/>
            <a:pathLst>
              <a:path w="5550534" h="991869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81317"/>
                </a:lnTo>
                <a:lnTo>
                  <a:pt x="5541010" y="981964"/>
                </a:lnTo>
                <a:lnTo>
                  <a:pt x="9525" y="981964"/>
                </a:lnTo>
                <a:lnTo>
                  <a:pt x="9525" y="9601"/>
                </a:lnTo>
                <a:lnTo>
                  <a:pt x="0" y="9601"/>
                </a:lnTo>
                <a:lnTo>
                  <a:pt x="0" y="991489"/>
                </a:lnTo>
                <a:lnTo>
                  <a:pt x="9525" y="991489"/>
                </a:lnTo>
                <a:lnTo>
                  <a:pt x="5541010" y="991489"/>
                </a:lnTo>
                <a:lnTo>
                  <a:pt x="5550535" y="991489"/>
                </a:lnTo>
                <a:lnTo>
                  <a:pt x="5550535" y="772160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991869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8755" y="1227732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587240" y="1223517"/>
            <a:ext cx="925194" cy="8890"/>
            <a:chOff x="4587240" y="1223517"/>
            <a:chExt cx="925194" cy="8890"/>
          </a:xfrm>
        </p:grpSpPr>
        <p:sp>
          <p:nvSpPr>
            <p:cNvPr id="9" name="object 9"/>
            <p:cNvSpPr/>
            <p:nvPr/>
          </p:nvSpPr>
          <p:spPr>
            <a:xfrm>
              <a:off x="4587240" y="1227732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49165" y="1227732"/>
              <a:ext cx="763270" cy="0"/>
            </a:xfrm>
            <a:custGeom>
              <a:avLst/>
              <a:gdLst/>
              <a:ahLst/>
              <a:cxnLst/>
              <a:rect l="l" t="t" r="r" b="b"/>
              <a:pathLst>
                <a:path w="763270">
                  <a:moveTo>
                    <a:pt x="0" y="0"/>
                  </a:moveTo>
                  <a:lnTo>
                    <a:pt x="762902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588253" y="1227732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72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969" y="683641"/>
            <a:ext cx="5652135" cy="1835118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65757">
              <a:spcBef>
                <a:spcPts val="35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shared_pool_size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  <a:tabLst>
                <a:tab pos="3679641" algn="l"/>
                <a:tab pos="4679716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0" dirty="0">
                <a:latin typeface="Courier New"/>
                <a:cs typeface="Courier New"/>
              </a:rPr>
              <a:t>TYPE	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565757" marR="878162">
              <a:lnSpc>
                <a:spcPct val="125200"/>
              </a:lnSpc>
              <a:tabLst>
                <a:tab pos="3679641" algn="l"/>
              </a:tabLst>
            </a:pPr>
            <a:r>
              <a:rPr sz="1100" dirty="0">
                <a:latin typeface="Courier New"/>
                <a:cs typeface="Courier New"/>
              </a:rPr>
              <a:t>shared_pool_size	</a:t>
            </a:r>
            <a:r>
              <a:rPr sz="1100" spc="-15" dirty="0">
                <a:latin typeface="Courier New"/>
                <a:cs typeface="Courier New"/>
              </a:rPr>
              <a:t>big </a:t>
            </a:r>
            <a:r>
              <a:rPr sz="1100" dirty="0">
                <a:latin typeface="Courier New"/>
                <a:cs typeface="Courier New"/>
              </a:rPr>
              <a:t>integer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0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5080" indent="-276846">
              <a:lnSpc>
                <a:spcPct val="113700"/>
              </a:lnSpc>
              <a:spcBef>
                <a:spcPts val="229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DB_BLOCK_SIZE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standard </a:t>
            </a:r>
            <a:r>
              <a:rPr sz="1100" spc="10" dirty="0">
                <a:latin typeface="Arial"/>
                <a:cs typeface="Arial"/>
              </a:rPr>
              <a:t>Oracle 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block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dirty="0">
                <a:latin typeface="Arial"/>
                <a:cs typeface="Arial"/>
              </a:rPr>
              <a:t>(in </a:t>
            </a:r>
            <a:r>
              <a:rPr sz="1100" spc="-5" dirty="0">
                <a:latin typeface="Arial"/>
                <a:cs typeface="Arial"/>
              </a:rPr>
              <a:t>bytes)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tablespaces by </a:t>
            </a:r>
            <a:r>
              <a:rPr sz="1100" spc="-15" dirty="0">
                <a:latin typeface="Arial"/>
                <a:cs typeface="Arial"/>
              </a:rPr>
              <a:t>default. </a:t>
            </a:r>
            <a:r>
              <a:rPr sz="1100" spc="-30" dirty="0">
                <a:latin typeface="Arial"/>
                <a:cs typeface="Arial"/>
              </a:rPr>
              <a:t>Its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set  </a:t>
            </a:r>
            <a:r>
              <a:rPr sz="1100" spc="-10" dirty="0">
                <a:latin typeface="Arial"/>
                <a:cs typeface="Arial"/>
              </a:rPr>
              <a:t>during </a:t>
            </a:r>
            <a:r>
              <a:rPr sz="1100" spc="-5" dirty="0">
                <a:latin typeface="Arial"/>
                <a:cs typeface="Arial"/>
              </a:rPr>
              <a:t>database creation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cannot be subsequently </a:t>
            </a:r>
            <a:r>
              <a:rPr sz="1100" spc="-10" dirty="0">
                <a:latin typeface="Arial"/>
                <a:cs typeface="Arial"/>
              </a:rPr>
              <a:t>changed. </a:t>
            </a:r>
            <a:r>
              <a:rPr sz="1100" spc="-5" dirty="0">
                <a:latin typeface="Arial"/>
                <a:cs typeface="Arial"/>
              </a:rPr>
              <a:t>The range of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10" dirty="0">
                <a:latin typeface="Arial"/>
                <a:cs typeface="Arial"/>
              </a:rPr>
              <a:t>2048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32768 </a:t>
            </a:r>
            <a:r>
              <a:rPr sz="1100" spc="-5" dirty="0">
                <a:latin typeface="Arial"/>
                <a:cs typeface="Arial"/>
              </a:rPr>
              <a:t>(OS-dependent). The </a:t>
            </a:r>
            <a:r>
              <a:rPr sz="1100" spc="-15" dirty="0">
                <a:latin typeface="Arial"/>
                <a:cs typeface="Arial"/>
              </a:rPr>
              <a:t>default value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8192.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92176" y="2560004"/>
          <a:ext cx="5541645" cy="981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6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8528">
                <a:tc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11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PARAMETER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35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db_block_size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71755" marR="539750">
                        <a:lnSpc>
                          <a:spcPct val="119300"/>
                        </a:lnSpc>
                        <a:spcBef>
                          <a:spcPts val="54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db_blo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k_si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e 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8192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68755" y="5060211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7241" y="5060211"/>
            <a:ext cx="925194" cy="0"/>
          </a:xfrm>
          <a:custGeom>
            <a:avLst/>
            <a:gdLst/>
            <a:ahLst/>
            <a:cxnLst/>
            <a:rect l="l" t="t" r="r" b="b"/>
            <a:pathLst>
              <a:path w="925195">
                <a:moveTo>
                  <a:pt x="0" y="0"/>
                </a:moveTo>
                <a:lnTo>
                  <a:pt x="924827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8255" y="5060211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72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2176" y="4566617"/>
            <a:ext cx="5550535" cy="991869"/>
          </a:xfrm>
          <a:custGeom>
            <a:avLst/>
            <a:gdLst/>
            <a:ahLst/>
            <a:cxnLst/>
            <a:rect l="l" t="t" r="r" b="b"/>
            <a:pathLst>
              <a:path w="5550534" h="991870">
                <a:moveTo>
                  <a:pt x="5550535" y="0"/>
                </a:moveTo>
                <a:lnTo>
                  <a:pt x="5541010" y="0"/>
                </a:lnTo>
                <a:lnTo>
                  <a:pt x="5541010" y="9829"/>
                </a:lnTo>
                <a:lnTo>
                  <a:pt x="5541010" y="982014"/>
                </a:lnTo>
                <a:lnTo>
                  <a:pt x="9525" y="982014"/>
                </a:lnTo>
                <a:lnTo>
                  <a:pt x="9525" y="9829"/>
                </a:lnTo>
                <a:lnTo>
                  <a:pt x="5541010" y="9829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91539"/>
                </a:lnTo>
                <a:lnTo>
                  <a:pt x="9525" y="991539"/>
                </a:lnTo>
                <a:lnTo>
                  <a:pt x="5541010" y="991539"/>
                </a:lnTo>
                <a:lnTo>
                  <a:pt x="5550535" y="991539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970" y="3524123"/>
            <a:ext cx="5916930" cy="344190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8911" marR="5080" indent="-276846">
              <a:lnSpc>
                <a:spcPct val="112300"/>
              </a:lnSpc>
              <a:spcBef>
                <a:spcPts val="190"/>
              </a:spcBef>
              <a:buAutoNum type="arabicPeriod" startAt="5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DB_CACHE_SIZE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configure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specify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spc="-5" dirty="0">
                <a:latin typeface="Arial"/>
                <a:cs typeface="Arial"/>
              </a:rPr>
              <a:t>of the standard </a:t>
            </a:r>
            <a:r>
              <a:rPr sz="1100" dirty="0">
                <a:latin typeface="Arial"/>
                <a:cs typeface="Arial"/>
              </a:rPr>
              <a:t>block </a:t>
            </a:r>
            <a:r>
              <a:rPr sz="1100" spc="-10" dirty="0">
                <a:latin typeface="Arial"/>
                <a:cs typeface="Arial"/>
              </a:rPr>
              <a:t>buffer </a:t>
            </a:r>
            <a:r>
              <a:rPr sz="1100" spc="15" dirty="0">
                <a:latin typeface="Arial"/>
                <a:cs typeface="Arial"/>
              </a:rPr>
              <a:t>cache </a:t>
            </a:r>
            <a:r>
              <a:rPr sz="1100" spc="-10" dirty="0">
                <a:latin typeface="Arial"/>
                <a:cs typeface="Arial"/>
              </a:rPr>
              <a:t>(default buffer pool). </a:t>
            </a:r>
            <a:r>
              <a:rPr sz="1100" spc="-5" dirty="0">
                <a:latin typeface="Arial"/>
                <a:cs typeface="Arial"/>
              </a:rPr>
              <a:t>The range of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is at  </a:t>
            </a:r>
            <a:r>
              <a:rPr sz="1100" dirty="0">
                <a:latin typeface="Arial"/>
                <a:cs typeface="Arial"/>
              </a:rPr>
              <a:t>least </a:t>
            </a:r>
            <a:r>
              <a:rPr sz="1100" spc="10" dirty="0">
                <a:latin typeface="Arial"/>
                <a:cs typeface="Arial"/>
              </a:rPr>
              <a:t>4 </a:t>
            </a:r>
            <a:r>
              <a:rPr sz="1100" spc="-40" dirty="0">
                <a:latin typeface="Arial"/>
                <a:cs typeface="Arial"/>
              </a:rPr>
              <a:t>MB </a:t>
            </a:r>
            <a:r>
              <a:rPr sz="1100" dirty="0">
                <a:latin typeface="Arial"/>
                <a:cs typeface="Arial"/>
              </a:rPr>
              <a:t>times </a:t>
            </a:r>
            <a:r>
              <a:rPr sz="1100" spc="-5" dirty="0">
                <a:latin typeface="Arial"/>
                <a:cs typeface="Arial"/>
              </a:rPr>
              <a:t>the number of </a:t>
            </a:r>
            <a:r>
              <a:rPr sz="1100" spc="10" dirty="0">
                <a:latin typeface="Arial"/>
                <a:cs typeface="Arial"/>
              </a:rPr>
              <a:t>CPUs. </a:t>
            </a:r>
            <a:r>
              <a:rPr sz="1100" dirty="0">
                <a:latin typeface="Arial"/>
                <a:cs typeface="Arial"/>
              </a:rPr>
              <a:t>Smaller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automatically </a:t>
            </a:r>
            <a:r>
              <a:rPr sz="1100" spc="-10" dirty="0">
                <a:latin typeface="Arial"/>
                <a:cs typeface="Arial"/>
              </a:rPr>
              <a:t>rounded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this  </a:t>
            </a:r>
            <a:r>
              <a:rPr sz="1100" spc="-15" dirty="0">
                <a:latin typeface="Arial"/>
                <a:cs typeface="Arial"/>
              </a:rPr>
              <a:t>value.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default value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SGA_TARGET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spc="-5" dirty="0">
                <a:latin typeface="Arial"/>
                <a:cs typeface="Arial"/>
              </a:rPr>
              <a:t>parameter is </a:t>
            </a:r>
            <a:r>
              <a:rPr sz="1100" spc="5" dirty="0">
                <a:latin typeface="Arial"/>
                <a:cs typeface="Arial"/>
              </a:rPr>
              <a:t>set,  </a:t>
            </a:r>
            <a:r>
              <a:rPr sz="1100" dirty="0">
                <a:latin typeface="Arial"/>
                <a:cs typeface="Arial"/>
              </a:rPr>
              <a:t>otherwise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larger </a:t>
            </a:r>
            <a:r>
              <a:rPr sz="1100" spc="-5" dirty="0">
                <a:latin typeface="Arial"/>
                <a:cs typeface="Arial"/>
              </a:rPr>
              <a:t>of 48 </a:t>
            </a:r>
            <a:r>
              <a:rPr sz="1100" spc="-40" dirty="0">
                <a:latin typeface="Arial"/>
                <a:cs typeface="Arial"/>
              </a:rPr>
              <a:t>MB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10" dirty="0">
                <a:latin typeface="Arial"/>
                <a:cs typeface="Arial"/>
              </a:rPr>
              <a:t>(4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MB*CPU_COUNT).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db_cache_size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  <a:tabLst>
                <a:tab pos="3679641" algn="l"/>
                <a:tab pos="4679716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0" dirty="0">
                <a:latin typeface="Courier New"/>
                <a:cs typeface="Courier New"/>
              </a:rPr>
              <a:t>TYPE	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250">
              <a:latin typeface="Courier New"/>
              <a:cs typeface="Courier New"/>
            </a:endParaRPr>
          </a:p>
          <a:p>
            <a:pPr marL="565757" marR="1142308">
              <a:lnSpc>
                <a:spcPct val="125000"/>
              </a:lnSpc>
              <a:tabLst>
                <a:tab pos="3679641" algn="l"/>
              </a:tabLst>
            </a:pPr>
            <a:r>
              <a:rPr sz="1100" spc="-5" dirty="0">
                <a:latin typeface="Courier New"/>
                <a:cs typeface="Courier New"/>
              </a:rPr>
              <a:t>db_cache_size	</a:t>
            </a:r>
            <a:r>
              <a:rPr sz="1100" spc="-15" dirty="0">
                <a:latin typeface="Courier New"/>
                <a:cs typeface="Courier New"/>
              </a:rPr>
              <a:t>big </a:t>
            </a:r>
            <a:r>
              <a:rPr sz="1100" dirty="0">
                <a:latin typeface="Courier New"/>
                <a:cs typeface="Courier New"/>
              </a:rPr>
              <a:t>integer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0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68577" indent="-276846">
              <a:lnSpc>
                <a:spcPct val="115599"/>
              </a:lnSpc>
              <a:spcBef>
                <a:spcPts val="200"/>
              </a:spcBef>
              <a:buAutoNum type="arabicPeriod" startAt="6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UNDO_MANAGEMENT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undo </a:t>
            </a:r>
            <a:r>
              <a:rPr sz="1100" spc="15" dirty="0">
                <a:latin typeface="Arial"/>
                <a:cs typeface="Arial"/>
              </a:rPr>
              <a:t>space  </a:t>
            </a:r>
            <a:r>
              <a:rPr sz="1100" dirty="0">
                <a:latin typeface="Arial"/>
                <a:cs typeface="Arial"/>
              </a:rPr>
              <a:t>management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mode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system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should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When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set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AUTO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started  </a:t>
            </a:r>
            <a:r>
              <a:rPr sz="1100" spc="-5" dirty="0">
                <a:latin typeface="Arial"/>
                <a:cs typeface="Arial"/>
              </a:rPr>
              <a:t>in automatic </a:t>
            </a:r>
            <a:r>
              <a:rPr sz="1100" spc="-10" dirty="0">
                <a:latin typeface="Arial"/>
                <a:cs typeface="Arial"/>
              </a:rPr>
              <a:t>undo </a:t>
            </a:r>
            <a:r>
              <a:rPr sz="1100" dirty="0">
                <a:latin typeface="Arial"/>
                <a:cs typeface="Arial"/>
              </a:rPr>
              <a:t>management mode. </a:t>
            </a:r>
            <a:r>
              <a:rPr sz="1100" spc="5" dirty="0">
                <a:latin typeface="Arial"/>
                <a:cs typeface="Arial"/>
              </a:rPr>
              <a:t>Otherwise,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started </a:t>
            </a:r>
            <a:r>
              <a:rPr sz="1100" spc="-5" dirty="0">
                <a:latin typeface="Arial"/>
                <a:cs typeface="Arial"/>
              </a:rPr>
              <a:t>in rollback </a:t>
            </a:r>
            <a:r>
              <a:rPr sz="1100" spc="-10" dirty="0">
                <a:latin typeface="Arial"/>
                <a:cs typeface="Arial"/>
              </a:rPr>
              <a:t>undo </a:t>
            </a:r>
            <a:r>
              <a:rPr sz="1100" dirty="0">
                <a:latin typeface="Arial"/>
                <a:cs typeface="Arial"/>
              </a:rPr>
              <a:t>mode. </a:t>
            </a:r>
            <a:r>
              <a:rPr sz="1100" spc="-35" dirty="0">
                <a:latin typeface="Arial"/>
                <a:cs typeface="Arial"/>
              </a:rPr>
              <a:t>In  </a:t>
            </a:r>
            <a:r>
              <a:rPr sz="1100" spc="-5" dirty="0">
                <a:latin typeface="Arial"/>
                <a:cs typeface="Arial"/>
              </a:rPr>
              <a:t>rollback </a:t>
            </a:r>
            <a:r>
              <a:rPr sz="1100" spc="-10" dirty="0">
                <a:latin typeface="Arial"/>
                <a:cs typeface="Arial"/>
              </a:rPr>
              <a:t>undo </a:t>
            </a:r>
            <a:r>
              <a:rPr sz="1100" dirty="0">
                <a:latin typeface="Arial"/>
                <a:cs typeface="Arial"/>
              </a:rPr>
              <a:t>mode, </a:t>
            </a:r>
            <a:r>
              <a:rPr sz="1100" spc="-10" dirty="0">
                <a:latin typeface="Arial"/>
                <a:cs typeface="Arial"/>
              </a:rPr>
              <a:t>undo </a:t>
            </a:r>
            <a:r>
              <a:rPr sz="1100" spc="15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is allocated as rollback </a:t>
            </a:r>
            <a:r>
              <a:rPr sz="1100" spc="5" dirty="0">
                <a:latin typeface="Arial"/>
                <a:cs typeface="Arial"/>
              </a:rPr>
              <a:t>segments.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automatic </a:t>
            </a:r>
            <a:r>
              <a:rPr sz="1100" spc="-10" dirty="0">
                <a:latin typeface="Arial"/>
                <a:cs typeface="Arial"/>
              </a:rPr>
              <a:t>undo  </a:t>
            </a:r>
            <a:r>
              <a:rPr sz="1100" dirty="0">
                <a:latin typeface="Arial"/>
                <a:cs typeface="Arial"/>
              </a:rPr>
              <a:t>mode, </a:t>
            </a:r>
            <a:r>
              <a:rPr sz="1100" spc="-10" dirty="0">
                <a:latin typeface="Arial"/>
                <a:cs typeface="Arial"/>
              </a:rPr>
              <a:t>undo </a:t>
            </a:r>
            <a:r>
              <a:rPr sz="1100" spc="15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allocated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undo </a:t>
            </a:r>
            <a:r>
              <a:rPr sz="1100" dirty="0">
                <a:latin typeface="Arial"/>
                <a:cs typeface="Arial"/>
              </a:rPr>
              <a:t>tablespaces.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Courier New"/>
                <a:cs typeface="Courier New"/>
              </a:rPr>
              <a:t>AUTO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10" dirty="0">
                <a:latin typeface="Courier New"/>
                <a:cs typeface="Courier New"/>
              </a:rPr>
              <a:t>MANUAL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UNDO_MANAGEMENT </a:t>
            </a:r>
            <a:r>
              <a:rPr sz="1100" spc="-5" dirty="0">
                <a:latin typeface="Arial"/>
                <a:cs typeface="Arial"/>
              </a:rPr>
              <a:t>parameter is </a:t>
            </a:r>
            <a:r>
              <a:rPr sz="1100" dirty="0">
                <a:latin typeface="Arial"/>
                <a:cs typeface="Arial"/>
              </a:rPr>
              <a:t>omitted when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is started, the </a:t>
            </a:r>
            <a:r>
              <a:rPr sz="1100" spc="-15" dirty="0">
                <a:latin typeface="Arial"/>
                <a:cs typeface="Arial"/>
              </a:rPr>
              <a:t>default value  </a:t>
            </a:r>
            <a:r>
              <a:rPr sz="1100" spc="10" dirty="0">
                <a:latin typeface="Courier New"/>
                <a:cs typeface="Courier New"/>
              </a:rPr>
              <a:t>AUTO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used.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92175" y="6993319"/>
          <a:ext cx="5541010" cy="991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6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8529">
                <a:tc>
                  <a:txBody>
                    <a:bodyPr/>
                    <a:lstStyle/>
                    <a:p>
                      <a:pPr marL="7175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11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PARAMETER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230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undo_management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59">
                <a:tc>
                  <a:txBody>
                    <a:bodyPr/>
                    <a:lstStyle/>
                    <a:p>
                      <a:pPr marL="71755" marR="369570">
                        <a:lnSpc>
                          <a:spcPct val="125000"/>
                        </a:lnSpc>
                        <a:spcBef>
                          <a:spcPts val="46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undo_m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nage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ent 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AUTO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902969" y="7967091"/>
            <a:ext cx="5787390" cy="8039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88911" marR="5080" indent="-276846">
              <a:lnSpc>
                <a:spcPct val="115700"/>
              </a:lnSpc>
              <a:spcBef>
                <a:spcPts val="14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7.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MEMORY_TARGET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Courier New"/>
                <a:cs typeface="Courier New"/>
              </a:rPr>
              <a:t>MEMORY_MAX_TARGET </a:t>
            </a:r>
            <a:r>
              <a:rPr sz="1100" dirty="0">
                <a:latin typeface="Arial"/>
                <a:cs typeface="Arial"/>
              </a:rPr>
              <a:t>parameters. </a:t>
            </a:r>
            <a:r>
              <a:rPr sz="1100" dirty="0">
                <a:latin typeface="Courier New"/>
                <a:cs typeface="Courier New"/>
              </a:rPr>
              <a:t>MEMORY_TARGET  </a:t>
            </a:r>
            <a:r>
              <a:rPr sz="1100" dirty="0">
                <a:latin typeface="Arial"/>
                <a:cs typeface="Arial"/>
              </a:rPr>
              <a:t>specifies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Oracle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system-wide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usable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memory.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tunes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MEMORY_TARGET </a:t>
            </a:r>
            <a:r>
              <a:rPr sz="1100" spc="-15" dirty="0">
                <a:latin typeface="Arial"/>
                <a:cs typeface="Arial"/>
              </a:rPr>
              <a:t>value, </a:t>
            </a:r>
            <a:r>
              <a:rPr sz="1100" spc="-5" dirty="0">
                <a:latin typeface="Arial"/>
                <a:cs typeface="Arial"/>
              </a:rPr>
              <a:t>reducing or </a:t>
            </a:r>
            <a:r>
              <a:rPr sz="1100" spc="-15" dirty="0">
                <a:latin typeface="Arial"/>
                <a:cs typeface="Arial"/>
              </a:rPr>
              <a:t>enlarging </a:t>
            </a:r>
            <a:r>
              <a:rPr sz="1100" spc="-5" dirty="0">
                <a:latin typeface="Arial"/>
                <a:cs typeface="Arial"/>
              </a:rPr>
              <a:t>the SGA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PGA as </a:t>
            </a:r>
            <a:r>
              <a:rPr sz="1100" spc="-15" dirty="0">
                <a:latin typeface="Arial"/>
                <a:cs typeface="Arial"/>
              </a:rPr>
              <a:t>needed.  </a:t>
            </a:r>
            <a:r>
              <a:rPr sz="1100" spc="10" dirty="0">
                <a:latin typeface="Courier New"/>
                <a:cs typeface="Courier New"/>
              </a:rPr>
              <a:t>MEMORY_MAX_TARGET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sets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maximum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MEMORY_TARGET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9512" y="683641"/>
            <a:ext cx="5663565" cy="164949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40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PFILE, if you </a:t>
            </a:r>
            <a:r>
              <a:rPr sz="1100" spc="5" dirty="0">
                <a:latin typeface="Arial"/>
                <a:cs typeface="Arial"/>
              </a:rPr>
              <a:t>omit </a:t>
            </a:r>
            <a:r>
              <a:rPr sz="1100" spc="10" dirty="0">
                <a:latin typeface="Courier New"/>
                <a:cs typeface="Courier New"/>
              </a:rPr>
              <a:t>MEMORY_MAX_TARGET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include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MEMORY_TARGET</a:t>
            </a:r>
            <a:r>
              <a:rPr sz="1100" spc="10" dirty="0">
                <a:latin typeface="Arial"/>
                <a:cs typeface="Arial"/>
              </a:rPr>
              <a:t>,  </a:t>
            </a:r>
            <a:r>
              <a:rPr sz="1100" spc="-5" dirty="0">
                <a:latin typeface="Arial"/>
                <a:cs typeface="Arial"/>
              </a:rPr>
              <a:t>the database automatically </a:t>
            </a:r>
            <a:r>
              <a:rPr sz="1100" spc="5" dirty="0">
                <a:latin typeface="Arial"/>
                <a:cs typeface="Arial"/>
              </a:rPr>
              <a:t>sets </a:t>
            </a:r>
            <a:r>
              <a:rPr sz="1100" spc="10" dirty="0">
                <a:latin typeface="Courier New"/>
                <a:cs typeface="Courier New"/>
              </a:rPr>
              <a:t>MEMORY_MAX_TARGET</a:t>
            </a:r>
            <a:r>
              <a:rPr sz="1100" spc="-59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Courier New"/>
                <a:cs typeface="Courier New"/>
              </a:rPr>
              <a:t>MEMORY_TARGET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40" dirty="0">
                <a:latin typeface="Arial"/>
                <a:cs typeface="Arial"/>
              </a:rPr>
              <a:t>If 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5" dirty="0">
                <a:latin typeface="Arial"/>
                <a:cs typeface="Arial"/>
              </a:rPr>
              <a:t>omit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line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MEMORY_TARGET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include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MEMORY_MAX_TARGET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MEMORY_TARGET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defaults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zero. </a:t>
            </a:r>
            <a:r>
              <a:rPr sz="1100" spc="-20" dirty="0">
                <a:latin typeface="Arial"/>
                <a:cs typeface="Arial"/>
              </a:rPr>
              <a:t>After </a:t>
            </a:r>
            <a:r>
              <a:rPr sz="1100" spc="-5" dirty="0">
                <a:latin typeface="Arial"/>
                <a:cs typeface="Arial"/>
              </a:rPr>
              <a:t>startup,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dynamically change  </a:t>
            </a:r>
            <a:r>
              <a:rPr sz="1100" spc="10" dirty="0">
                <a:latin typeface="Courier New"/>
                <a:cs typeface="Courier New"/>
              </a:rPr>
              <a:t>MEMORY_TARGET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nonzero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if it does not </a:t>
            </a:r>
            <a:r>
              <a:rPr sz="1100" spc="-5" dirty="0">
                <a:latin typeface="Arial"/>
                <a:cs typeface="Arial"/>
              </a:rPr>
              <a:t>exceed 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  </a:t>
            </a:r>
            <a:r>
              <a:rPr sz="1100" spc="10" dirty="0">
                <a:latin typeface="Courier New"/>
                <a:cs typeface="Courier New"/>
              </a:rPr>
              <a:t>MEMORY_MAX_TARGET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5" dirty="0">
                <a:latin typeface="Arial"/>
                <a:cs typeface="Arial"/>
              </a:rPr>
              <a:t>For </a:t>
            </a:r>
            <a:r>
              <a:rPr sz="1100" spc="5" dirty="0">
                <a:latin typeface="Courier New"/>
                <a:cs typeface="Courier New"/>
              </a:rPr>
              <a:t>MEMORY_TARGET</a:t>
            </a:r>
            <a:r>
              <a:rPr sz="1100" spc="5" dirty="0">
                <a:latin typeface="Arial"/>
                <a:cs typeface="Arial"/>
              </a:rPr>
              <a:t>,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range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10" dirty="0">
                <a:latin typeface="Courier New"/>
                <a:cs typeface="Courier New"/>
              </a:rPr>
              <a:t>152 MB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10" dirty="0">
                <a:latin typeface="Courier New"/>
                <a:cs typeface="Courier New"/>
              </a:rPr>
              <a:t>MEMORY_MAX_TARGET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56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a.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MEMORY_TARGET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2176" y="2383409"/>
            <a:ext cx="5550535" cy="191135"/>
          </a:xfrm>
          <a:custGeom>
            <a:avLst/>
            <a:gdLst/>
            <a:ahLst/>
            <a:cxnLst/>
            <a:rect l="l" t="t" r="r" b="b"/>
            <a:pathLst>
              <a:path w="5550534" h="191135">
                <a:moveTo>
                  <a:pt x="9525" y="9601"/>
                </a:moveTo>
                <a:lnTo>
                  <a:pt x="0" y="9601"/>
                </a:lnTo>
                <a:lnTo>
                  <a:pt x="0" y="190881"/>
                </a:lnTo>
                <a:lnTo>
                  <a:pt x="9525" y="190881"/>
                </a:lnTo>
                <a:lnTo>
                  <a:pt x="9525" y="9601"/>
                </a:lnTo>
                <a:close/>
              </a:path>
              <a:path w="5550534" h="191135">
                <a:moveTo>
                  <a:pt x="5550535" y="9601"/>
                </a:moveTo>
                <a:lnTo>
                  <a:pt x="5541010" y="9601"/>
                </a:lnTo>
                <a:lnTo>
                  <a:pt x="5541010" y="190881"/>
                </a:lnTo>
                <a:lnTo>
                  <a:pt x="5550535" y="190881"/>
                </a:lnTo>
                <a:lnTo>
                  <a:pt x="5550535" y="9601"/>
                </a:lnTo>
                <a:close/>
              </a:path>
              <a:path w="5550534" h="191135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68757" y="2322704"/>
            <a:ext cx="2795905" cy="43152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spcBef>
                <a:spcPts val="42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</a:t>
            </a:r>
            <a:r>
              <a:rPr sz="1100" b="1" spc="-5" dirty="0">
                <a:latin typeface="Courier New"/>
                <a:cs typeface="Courier New"/>
              </a:rPr>
              <a:t>PARAMETER memory_target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35"/>
              </a:spcBef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55" y="2877081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7241" y="2877081"/>
            <a:ext cx="925194" cy="0"/>
          </a:xfrm>
          <a:custGeom>
            <a:avLst/>
            <a:gdLst/>
            <a:ahLst/>
            <a:cxnLst/>
            <a:rect l="l" t="t" r="r" b="b"/>
            <a:pathLst>
              <a:path w="925195">
                <a:moveTo>
                  <a:pt x="0" y="0"/>
                </a:moveTo>
                <a:lnTo>
                  <a:pt x="924827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8255" y="2877081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72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2176" y="2574290"/>
            <a:ext cx="5550535" cy="581660"/>
          </a:xfrm>
          <a:custGeom>
            <a:avLst/>
            <a:gdLst/>
            <a:ahLst/>
            <a:cxnLst/>
            <a:rect l="l" t="t" r="r" b="b"/>
            <a:pathLst>
              <a:path w="5550534" h="581660">
                <a:moveTo>
                  <a:pt x="9525" y="190563"/>
                </a:moveTo>
                <a:lnTo>
                  <a:pt x="0" y="190563"/>
                </a:lnTo>
                <a:lnTo>
                  <a:pt x="0" y="390779"/>
                </a:lnTo>
                <a:lnTo>
                  <a:pt x="0" y="390906"/>
                </a:lnTo>
                <a:lnTo>
                  <a:pt x="0" y="581279"/>
                </a:lnTo>
                <a:lnTo>
                  <a:pt x="9525" y="581279"/>
                </a:lnTo>
                <a:lnTo>
                  <a:pt x="9525" y="390906"/>
                </a:lnTo>
                <a:lnTo>
                  <a:pt x="9525" y="390779"/>
                </a:lnTo>
                <a:lnTo>
                  <a:pt x="9525" y="190563"/>
                </a:lnTo>
                <a:close/>
              </a:path>
              <a:path w="5550534" h="581660">
                <a:moveTo>
                  <a:pt x="9525" y="0"/>
                </a:moveTo>
                <a:lnTo>
                  <a:pt x="0" y="0"/>
                </a:lnTo>
                <a:lnTo>
                  <a:pt x="0" y="190500"/>
                </a:lnTo>
                <a:lnTo>
                  <a:pt x="9525" y="190500"/>
                </a:lnTo>
                <a:lnTo>
                  <a:pt x="9525" y="0"/>
                </a:lnTo>
                <a:close/>
              </a:path>
              <a:path w="5550534" h="581660">
                <a:moveTo>
                  <a:pt x="5550535" y="190563"/>
                </a:moveTo>
                <a:lnTo>
                  <a:pt x="5541010" y="190563"/>
                </a:lnTo>
                <a:lnTo>
                  <a:pt x="5541010" y="390779"/>
                </a:lnTo>
                <a:lnTo>
                  <a:pt x="5541010" y="390906"/>
                </a:lnTo>
                <a:lnTo>
                  <a:pt x="5541010" y="581279"/>
                </a:lnTo>
                <a:lnTo>
                  <a:pt x="5550535" y="581279"/>
                </a:lnTo>
                <a:lnTo>
                  <a:pt x="5550535" y="390906"/>
                </a:lnTo>
                <a:lnTo>
                  <a:pt x="5550535" y="390779"/>
                </a:lnTo>
                <a:lnTo>
                  <a:pt x="5550535" y="190563"/>
                </a:lnTo>
                <a:close/>
              </a:path>
              <a:path w="5550534" h="581660">
                <a:moveTo>
                  <a:pt x="5550535" y="0"/>
                </a:moveTo>
                <a:lnTo>
                  <a:pt x="5541010" y="0"/>
                </a:lnTo>
                <a:lnTo>
                  <a:pt x="5541010" y="190500"/>
                </a:lnTo>
                <a:lnTo>
                  <a:pt x="5550535" y="190500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83089" y="2571117"/>
            <a:ext cx="1441450" cy="5931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  <a:tabLst>
                <a:tab pos="999440" algn="l"/>
              </a:tabLst>
            </a:pP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YP</a:t>
            </a:r>
            <a:r>
              <a:rPr sz="1100" spc="15" dirty="0">
                <a:latin typeface="Courier New"/>
                <a:cs typeface="Courier New"/>
              </a:rPr>
              <a:t>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-15" dirty="0">
                <a:latin typeface="Courier New"/>
                <a:cs typeface="Courier New"/>
              </a:rPr>
              <a:t>big </a:t>
            </a:r>
            <a:r>
              <a:rPr sz="1100" dirty="0">
                <a:latin typeface="Courier New"/>
                <a:cs typeface="Courier New"/>
              </a:rPr>
              <a:t>integer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8757" y="2932938"/>
            <a:ext cx="1108075" cy="41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9500"/>
              </a:lnSpc>
              <a:spcBef>
                <a:spcPts val="95"/>
              </a:spcBef>
            </a:pPr>
            <a:r>
              <a:rPr sz="1100" spc="10" dirty="0">
                <a:latin typeface="Courier New"/>
                <a:cs typeface="Courier New"/>
              </a:rPr>
              <a:t>memory</a:t>
            </a:r>
            <a:r>
              <a:rPr sz="1100" spc="-65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targ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5" dirty="0">
                <a:latin typeface="Courier New"/>
                <a:cs typeface="Courier New"/>
              </a:rPr>
              <a:t>t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2176" y="3155634"/>
            <a:ext cx="5550535" cy="229235"/>
          </a:xfrm>
          <a:custGeom>
            <a:avLst/>
            <a:gdLst/>
            <a:ahLst/>
            <a:cxnLst/>
            <a:rect l="l" t="t" r="r" b="b"/>
            <a:pathLst>
              <a:path w="5550534" h="229235">
                <a:moveTo>
                  <a:pt x="5550535" y="0"/>
                </a:moveTo>
                <a:lnTo>
                  <a:pt x="5541010" y="0"/>
                </a:lnTo>
                <a:lnTo>
                  <a:pt x="5541010" y="219392"/>
                </a:lnTo>
                <a:lnTo>
                  <a:pt x="9525" y="219392"/>
                </a:lnTo>
                <a:lnTo>
                  <a:pt x="9525" y="0"/>
                </a:lnTo>
                <a:lnTo>
                  <a:pt x="0" y="0"/>
                </a:lnTo>
                <a:lnTo>
                  <a:pt x="0" y="228917"/>
                </a:lnTo>
                <a:lnTo>
                  <a:pt x="9525" y="228917"/>
                </a:lnTo>
                <a:lnTo>
                  <a:pt x="5541010" y="228917"/>
                </a:lnTo>
                <a:lnTo>
                  <a:pt x="5550535" y="228917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8755" y="4144922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7241" y="4144922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88255" y="4144922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72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2176" y="3651503"/>
            <a:ext cx="5550535" cy="1001394"/>
          </a:xfrm>
          <a:custGeom>
            <a:avLst/>
            <a:gdLst/>
            <a:ahLst/>
            <a:cxnLst/>
            <a:rect l="l" t="t" r="r" b="b"/>
            <a:pathLst>
              <a:path w="5550534" h="1001395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991616"/>
                </a:lnTo>
                <a:lnTo>
                  <a:pt x="9525" y="991616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001141"/>
                </a:lnTo>
                <a:lnTo>
                  <a:pt x="9525" y="1001141"/>
                </a:lnTo>
                <a:lnTo>
                  <a:pt x="5541010" y="1001141"/>
                </a:lnTo>
                <a:lnTo>
                  <a:pt x="5550535" y="1001141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8755" y="6528331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87241" y="6528331"/>
            <a:ext cx="925194" cy="0"/>
          </a:xfrm>
          <a:custGeom>
            <a:avLst/>
            <a:gdLst/>
            <a:ahLst/>
            <a:cxnLst/>
            <a:rect l="l" t="t" r="r" b="b"/>
            <a:pathLst>
              <a:path w="925195">
                <a:moveTo>
                  <a:pt x="0" y="0"/>
                </a:moveTo>
                <a:lnTo>
                  <a:pt x="924827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8255" y="6528331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72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2176" y="6035040"/>
            <a:ext cx="5550535" cy="991869"/>
          </a:xfrm>
          <a:custGeom>
            <a:avLst/>
            <a:gdLst/>
            <a:ahLst/>
            <a:cxnLst/>
            <a:rect l="l" t="t" r="r" b="b"/>
            <a:pathLst>
              <a:path w="5550534" h="991870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982091"/>
                </a:lnTo>
                <a:lnTo>
                  <a:pt x="9525" y="982091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91616"/>
                </a:lnTo>
                <a:lnTo>
                  <a:pt x="9525" y="991616"/>
                </a:lnTo>
                <a:lnTo>
                  <a:pt x="5541010" y="991616"/>
                </a:lnTo>
                <a:lnTo>
                  <a:pt x="5550535" y="991616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2971" y="3323971"/>
            <a:ext cx="5967095" cy="523213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8911">
              <a:spcBef>
                <a:spcPts val="650"/>
              </a:spcBef>
              <a:tabLst>
                <a:tab pos="56512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MEMORY_MAX_TARGET</a:t>
            </a:r>
            <a:r>
              <a:rPr sz="1100" spc="-3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parameter.</a:t>
            </a:r>
            <a:endParaRPr sz="1100" dirty="0">
              <a:latin typeface="Arial"/>
              <a:cs typeface="Arial"/>
            </a:endParaRPr>
          </a:p>
          <a:p>
            <a:pPr marL="565757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memory_max_target</a:t>
            </a:r>
            <a:endParaRPr sz="1100" dirty="0">
              <a:latin typeface="Courier New"/>
              <a:cs typeface="Courier New"/>
            </a:endParaRPr>
          </a:p>
          <a:p>
            <a:pPr marL="565757">
              <a:spcBef>
                <a:spcPts val="335"/>
              </a:spcBef>
              <a:tabLst>
                <a:tab pos="3679641" algn="l"/>
                <a:tab pos="4679716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0" dirty="0">
                <a:latin typeface="Courier New"/>
                <a:cs typeface="Courier New"/>
              </a:rPr>
              <a:t>TYPE	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250" dirty="0">
              <a:latin typeface="Courier New"/>
              <a:cs typeface="Courier New"/>
            </a:endParaRPr>
          </a:p>
          <a:p>
            <a:pPr marL="565757" marR="1193105">
              <a:lnSpc>
                <a:spcPct val="125200"/>
              </a:lnSpc>
              <a:tabLst>
                <a:tab pos="3679641" algn="l"/>
              </a:tabLst>
            </a:pPr>
            <a:r>
              <a:rPr sz="1100" dirty="0">
                <a:latin typeface="Courier New"/>
                <a:cs typeface="Courier New"/>
              </a:rPr>
              <a:t>memory_max_target	</a:t>
            </a:r>
            <a:r>
              <a:rPr sz="1100" spc="-15" dirty="0">
                <a:latin typeface="Courier New"/>
                <a:cs typeface="Courier New"/>
              </a:rPr>
              <a:t>big </a:t>
            </a:r>
            <a:r>
              <a:rPr sz="1100" dirty="0">
                <a:latin typeface="Courier New"/>
                <a:cs typeface="Courier New"/>
              </a:rPr>
              <a:t>integer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0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  <a:p>
            <a:pPr marL="288911" marR="5080" indent="-276846">
              <a:lnSpc>
                <a:spcPct val="111900"/>
              </a:lnSpc>
              <a:spcBef>
                <a:spcPts val="2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8.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PGA_AGGREGATE_TARGET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amount of  </a:t>
            </a:r>
            <a:r>
              <a:rPr sz="1100" dirty="0">
                <a:latin typeface="Arial"/>
                <a:cs typeface="Arial"/>
              </a:rPr>
              <a:t>Program </a:t>
            </a:r>
            <a:r>
              <a:rPr sz="1100" spc="-20" dirty="0">
                <a:latin typeface="Arial"/>
                <a:cs typeface="Arial"/>
              </a:rPr>
              <a:t>Global </a:t>
            </a:r>
            <a:r>
              <a:rPr sz="1100" spc="-15" dirty="0">
                <a:latin typeface="Arial"/>
                <a:cs typeface="Arial"/>
              </a:rPr>
              <a:t>Area (PGA)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-20" dirty="0">
                <a:latin typeface="Arial"/>
                <a:cs typeface="Arial"/>
              </a:rPr>
              <a:t>available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server </a:t>
            </a:r>
            <a:r>
              <a:rPr sz="1100" spc="10" dirty="0">
                <a:latin typeface="Arial"/>
                <a:cs typeface="Arial"/>
              </a:rPr>
              <a:t>processes </a:t>
            </a:r>
            <a:r>
              <a:rPr sz="1100" spc="-5" dirty="0">
                <a:latin typeface="Arial"/>
                <a:cs typeface="Arial"/>
              </a:rPr>
              <a:t>attached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 database </a:t>
            </a:r>
            <a:r>
              <a:rPr sz="1100" dirty="0">
                <a:latin typeface="Arial"/>
                <a:cs typeface="Arial"/>
              </a:rPr>
              <a:t>instance.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-10" dirty="0">
                <a:latin typeface="Arial"/>
                <a:cs typeface="Arial"/>
              </a:rPr>
              <a:t>does not </a:t>
            </a:r>
            <a:r>
              <a:rPr sz="1100" dirty="0">
                <a:latin typeface="Arial"/>
                <a:cs typeface="Arial"/>
              </a:rPr>
              <a:t>reside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5" dirty="0">
                <a:latin typeface="Arial"/>
                <a:cs typeface="Arial"/>
              </a:rPr>
              <a:t>System </a:t>
            </a:r>
            <a:r>
              <a:rPr sz="1100" spc="-20" dirty="0">
                <a:latin typeface="Arial"/>
                <a:cs typeface="Arial"/>
              </a:rPr>
              <a:t>Global </a:t>
            </a:r>
            <a:r>
              <a:rPr sz="1100" spc="-15" dirty="0">
                <a:latin typeface="Arial"/>
                <a:cs typeface="Arial"/>
              </a:rPr>
              <a:t>Area </a:t>
            </a:r>
            <a:r>
              <a:rPr sz="1100" spc="-10" dirty="0">
                <a:latin typeface="Arial"/>
                <a:cs typeface="Arial"/>
              </a:rPr>
              <a:t>(SGA). </a:t>
            </a:r>
            <a:r>
              <a:rPr sz="1100" spc="-5" dirty="0">
                <a:latin typeface="Arial"/>
                <a:cs typeface="Arial"/>
              </a:rPr>
              <a:t>The  database </a:t>
            </a:r>
            <a:r>
              <a:rPr sz="1100" spc="5" dirty="0">
                <a:latin typeface="Arial"/>
                <a:cs typeface="Arial"/>
              </a:rPr>
              <a:t>uses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as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target amount of PGA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use. </a:t>
            </a:r>
            <a:r>
              <a:rPr sz="1100" spc="15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setting </a:t>
            </a:r>
            <a:r>
              <a:rPr sz="1100" spc="-10" dirty="0">
                <a:latin typeface="Arial"/>
                <a:cs typeface="Arial"/>
              </a:rPr>
              <a:t>this  </a:t>
            </a:r>
            <a:r>
              <a:rPr sz="1100" spc="-5" dirty="0">
                <a:latin typeface="Arial"/>
                <a:cs typeface="Arial"/>
              </a:rPr>
              <a:t>parameter, </a:t>
            </a:r>
            <a:r>
              <a:rPr sz="1100" spc="5" dirty="0">
                <a:latin typeface="Arial"/>
                <a:cs typeface="Arial"/>
              </a:rPr>
              <a:t>subtract </a:t>
            </a:r>
            <a:r>
              <a:rPr sz="1100" spc="-5" dirty="0">
                <a:latin typeface="Arial"/>
                <a:cs typeface="Arial"/>
              </a:rPr>
              <a:t>the SGA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total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-5" dirty="0">
                <a:latin typeface="Arial"/>
                <a:cs typeface="Arial"/>
              </a:rPr>
              <a:t>on the </a:t>
            </a:r>
            <a:r>
              <a:rPr sz="1100" spc="10" dirty="0">
                <a:latin typeface="Arial"/>
                <a:cs typeface="Arial"/>
              </a:rPr>
              <a:t>system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20" dirty="0">
                <a:latin typeface="Arial"/>
                <a:cs typeface="Arial"/>
              </a:rPr>
              <a:t>available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instance.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minimum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 10 </a:t>
            </a:r>
            <a:r>
              <a:rPr sz="1100" spc="-40" dirty="0">
                <a:latin typeface="Arial"/>
                <a:cs typeface="Arial"/>
              </a:rPr>
              <a:t>MB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maximum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4096 GB </a:t>
            </a:r>
            <a:r>
              <a:rPr sz="1100" dirty="0">
                <a:latin typeface="Arial"/>
                <a:cs typeface="Arial"/>
              </a:rPr>
              <a:t>minus </a:t>
            </a:r>
            <a:r>
              <a:rPr sz="1100" spc="-5" dirty="0">
                <a:latin typeface="Arial"/>
                <a:cs typeface="Arial"/>
              </a:rPr>
              <a:t>1.  The </a:t>
            </a:r>
            <a:r>
              <a:rPr sz="1100" spc="-15" dirty="0">
                <a:latin typeface="Arial"/>
                <a:cs typeface="Arial"/>
              </a:rPr>
              <a:t>default value </a:t>
            </a:r>
            <a:r>
              <a:rPr sz="1100" spc="-5" dirty="0">
                <a:latin typeface="Arial"/>
                <a:cs typeface="Arial"/>
              </a:rPr>
              <a:t>is 10 </a:t>
            </a:r>
            <a:r>
              <a:rPr sz="1100" spc="-40" dirty="0">
                <a:latin typeface="Arial"/>
                <a:cs typeface="Arial"/>
              </a:rPr>
              <a:t>MB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5" dirty="0">
                <a:latin typeface="Arial"/>
                <a:cs typeface="Arial"/>
              </a:rPr>
              <a:t>20%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20" dirty="0">
                <a:latin typeface="Arial"/>
                <a:cs typeface="Arial"/>
              </a:rPr>
              <a:t>SGA, </a:t>
            </a:r>
            <a:r>
              <a:rPr sz="1100" dirty="0">
                <a:latin typeface="Arial"/>
                <a:cs typeface="Arial"/>
              </a:rPr>
              <a:t>whichever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greater.</a:t>
            </a:r>
            <a:endParaRPr sz="1100" dirty="0">
              <a:latin typeface="Arial"/>
              <a:cs typeface="Arial"/>
            </a:endParaRPr>
          </a:p>
          <a:p>
            <a:pPr marL="565757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pga_aggregate_target</a:t>
            </a:r>
            <a:endParaRPr sz="1100" dirty="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  <a:tabLst>
                <a:tab pos="3679641" algn="l"/>
                <a:tab pos="4679716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0" dirty="0">
                <a:latin typeface="Courier New"/>
                <a:cs typeface="Courier New"/>
              </a:rPr>
              <a:t>TYPE	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250" dirty="0">
              <a:latin typeface="Courier New"/>
              <a:cs typeface="Courier New"/>
            </a:endParaRPr>
          </a:p>
          <a:p>
            <a:pPr marL="565757" marR="426699">
              <a:lnSpc>
                <a:spcPct val="125200"/>
              </a:lnSpc>
              <a:tabLst>
                <a:tab pos="3679641" algn="l"/>
              </a:tabLst>
            </a:pPr>
            <a:r>
              <a:rPr sz="1100" spc="-5" dirty="0">
                <a:latin typeface="Courier New"/>
                <a:cs typeface="Courier New"/>
              </a:rPr>
              <a:t>pga_aggregate_target	</a:t>
            </a:r>
            <a:r>
              <a:rPr sz="1100" spc="-15" dirty="0">
                <a:latin typeface="Courier New"/>
                <a:cs typeface="Courier New"/>
              </a:rPr>
              <a:t>big </a:t>
            </a:r>
            <a:r>
              <a:rPr sz="1100" dirty="0">
                <a:latin typeface="Courier New"/>
                <a:cs typeface="Courier New"/>
              </a:rPr>
              <a:t>integer 1837647360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12700">
              <a:spcBef>
                <a:spcPts val="770"/>
              </a:spcBef>
            </a:pPr>
            <a:r>
              <a:rPr sz="1100" b="1" spc="25" dirty="0">
                <a:latin typeface="Arial"/>
                <a:cs typeface="Arial"/>
              </a:rPr>
              <a:t>Query </a:t>
            </a:r>
            <a:r>
              <a:rPr sz="1100" b="1" spc="-10" dirty="0">
                <a:latin typeface="Arial"/>
                <a:cs typeface="Arial"/>
              </a:rPr>
              <a:t>Views </a:t>
            </a:r>
            <a:r>
              <a:rPr sz="1100" b="1" spc="5" dirty="0">
                <a:latin typeface="Arial"/>
                <a:cs typeface="Arial"/>
              </a:rPr>
              <a:t>for Parameter</a:t>
            </a:r>
            <a:r>
              <a:rPr sz="1100" b="1" spc="-2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Values</a:t>
            </a: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484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section, </a:t>
            </a:r>
            <a:r>
              <a:rPr sz="1100" spc="-10" dirty="0">
                <a:latin typeface="Arial"/>
                <a:cs typeface="Arial"/>
              </a:rPr>
              <a:t>you query </a:t>
            </a:r>
            <a:r>
              <a:rPr sz="1100" spc="-5" dirty="0">
                <a:latin typeface="Arial"/>
                <a:cs typeface="Arial"/>
              </a:rPr>
              <a:t>views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learn </a:t>
            </a:r>
            <a:r>
              <a:rPr sz="1100" spc="-15" dirty="0">
                <a:latin typeface="Arial"/>
                <a:cs typeface="Arial"/>
              </a:rPr>
              <a:t>about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parameters.</a:t>
            </a:r>
          </a:p>
          <a:p>
            <a:pPr marL="288911" marR="75561" indent="-276846">
              <a:lnSpc>
                <a:spcPct val="113700"/>
              </a:lnSpc>
              <a:spcBef>
                <a:spcPts val="2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dictionary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find </a:t>
            </a:r>
            <a:r>
              <a:rPr sz="1100" spc="-5" dirty="0">
                <a:latin typeface="Arial"/>
                <a:cs typeface="Arial"/>
              </a:rPr>
              <a:t>views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contain the </a:t>
            </a:r>
            <a:r>
              <a:rPr sz="1100" spc="5" dirty="0">
                <a:latin typeface="Arial"/>
                <a:cs typeface="Arial"/>
              </a:rPr>
              <a:t>word </a:t>
            </a:r>
            <a:r>
              <a:rPr sz="1100" dirty="0">
                <a:latin typeface="Arial"/>
                <a:cs typeface="Arial"/>
              </a:rPr>
              <a:t>"parameter."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spc="-15" dirty="0">
                <a:latin typeface="Arial"/>
                <a:cs typeface="Arial"/>
              </a:rPr>
              <a:t>below  </a:t>
            </a:r>
            <a:r>
              <a:rPr sz="1100" spc="-5" dirty="0">
                <a:latin typeface="Arial"/>
                <a:cs typeface="Arial"/>
              </a:rPr>
              <a:t>returns 66 </a:t>
            </a:r>
            <a:r>
              <a:rPr sz="1100" spc="15" dirty="0">
                <a:latin typeface="Arial"/>
                <a:cs typeface="Arial"/>
              </a:rPr>
              <a:t>rows. </a:t>
            </a:r>
            <a:r>
              <a:rPr sz="1100" spc="-20" dirty="0">
                <a:latin typeface="Arial"/>
                <a:cs typeface="Arial"/>
              </a:rPr>
              <a:t>Not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these </a:t>
            </a:r>
            <a:r>
              <a:rPr sz="1100" spc="-5" dirty="0">
                <a:latin typeface="Arial"/>
                <a:cs typeface="Arial"/>
              </a:rPr>
              <a:t>views contain 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dirty="0">
                <a:latin typeface="Arial"/>
                <a:cs typeface="Arial"/>
              </a:rPr>
              <a:t>parameters.  </a:t>
            </a:r>
            <a:r>
              <a:rPr sz="1100" spc="-10" dirty="0">
                <a:latin typeface="Arial"/>
                <a:cs typeface="Arial"/>
              </a:rPr>
              <a:t>Among </a:t>
            </a:r>
            <a:r>
              <a:rPr sz="1100" dirty="0">
                <a:latin typeface="Arial"/>
                <a:cs typeface="Arial"/>
              </a:rPr>
              <a:t>these </a:t>
            </a:r>
            <a:r>
              <a:rPr sz="1100" spc="5" dirty="0">
                <a:latin typeface="Arial"/>
                <a:cs typeface="Arial"/>
              </a:rPr>
              <a:t>rows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V$PARAMETER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0" dirty="0">
                <a:latin typeface="Courier New"/>
                <a:cs typeface="Courier New"/>
              </a:rPr>
              <a:t>V$SPPARAMETER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5" dirty="0">
                <a:latin typeface="Courier New"/>
                <a:cs typeface="Courier New"/>
              </a:rPr>
              <a:t>V$PARAMETER2</a:t>
            </a:r>
            <a:r>
              <a:rPr sz="1100" spc="5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10" dirty="0">
                <a:latin typeface="Courier New"/>
                <a:cs typeface="Courier New"/>
              </a:rPr>
              <a:t>V$SYSTEM_PARAMETER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views,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which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you'll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examine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next.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6937" y="8547164"/>
            <a:ext cx="5541010" cy="5120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SET </a:t>
            </a:r>
            <a:r>
              <a:rPr sz="1100" b="1" spc="-5" dirty="0">
                <a:latin typeface="Courier New"/>
                <a:cs typeface="Courier New"/>
              </a:rPr>
              <a:t>PAGES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100</a:t>
            </a:r>
            <a:endParaRPr sz="1100">
              <a:latin typeface="Courier New"/>
              <a:cs typeface="Courier New"/>
            </a:endParaRPr>
          </a:p>
          <a:p>
            <a:pPr marL="71752" marR="918164">
              <a:lnSpc>
                <a:spcPct val="102499"/>
              </a:lnSpc>
              <a:spcBef>
                <a:spcPts val="14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table_name </a:t>
            </a:r>
            <a:r>
              <a:rPr sz="1100" b="1" spc="10" dirty="0">
                <a:latin typeface="Courier New"/>
                <a:cs typeface="Courier New"/>
              </a:rPr>
              <a:t>FROM dict WHERE </a:t>
            </a:r>
            <a:r>
              <a:rPr sz="1100" b="1" spc="-5" dirty="0">
                <a:latin typeface="Courier New"/>
                <a:cs typeface="Courier New"/>
              </a:rPr>
              <a:t>table_name</a:t>
            </a:r>
            <a:r>
              <a:rPr sz="1100" b="1" spc="-36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LIKE  </a:t>
            </a:r>
            <a:r>
              <a:rPr sz="1100" b="1" spc="-5" dirty="0">
                <a:latin typeface="Courier New"/>
                <a:cs typeface="Courier New"/>
              </a:rPr>
              <a:t>'%PARAMETER%';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468755" y="1027454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7150" y="503036"/>
            <a:ext cx="5541010" cy="39774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dirty="0">
                <a:latin typeface="Courier New"/>
                <a:cs typeface="Courier New"/>
              </a:rPr>
              <a:t>TABLE_NAME</a:t>
            </a:r>
          </a:p>
          <a:p>
            <a:pPr>
              <a:spcBef>
                <a:spcPts val="5"/>
              </a:spcBef>
            </a:pPr>
            <a:endParaRPr sz="1350" dirty="0">
              <a:latin typeface="Courier New"/>
              <a:cs typeface="Courier New"/>
            </a:endParaRPr>
          </a:p>
          <a:p>
            <a:pPr marL="71752" marR="3099281">
              <a:lnSpc>
                <a:spcPct val="116599"/>
              </a:lnSpc>
            </a:pPr>
            <a:r>
              <a:rPr sz="1100" spc="-5" dirty="0">
                <a:latin typeface="Courier New"/>
                <a:cs typeface="Courier New"/>
              </a:rPr>
              <a:t>USER_ADVISOR_EXEC_PARAMETERS  </a:t>
            </a:r>
            <a:r>
              <a:rPr sz="1100" dirty="0">
                <a:latin typeface="Courier New"/>
                <a:cs typeface="Courier New"/>
              </a:rPr>
              <a:t>USER_ADVISOR_PARAMETERS  </a:t>
            </a:r>
            <a:r>
              <a:rPr sz="1100" spc="-5" dirty="0">
                <a:latin typeface="Courier New"/>
                <a:cs typeface="Courier New"/>
              </a:rPr>
              <a:t>USER_ADVISOR_SQLW_PARAMETERS  USER_XS_ACL_PARAMETERS  ALL_APPLY_PARAMETERS  ALL_CAPTURE_PARAMETERS  </a:t>
            </a:r>
            <a:r>
              <a:rPr sz="1100" dirty="0">
                <a:latin typeface="Courier New"/>
                <a:cs typeface="Courier New"/>
              </a:rPr>
              <a:t>ALL_XS_ACL_PARAMETERS</a:t>
            </a:r>
          </a:p>
          <a:p>
            <a:pPr marL="71752" marR="3442163">
              <a:lnSpc>
                <a:spcPct val="116599"/>
              </a:lnSpc>
              <a:spcBef>
                <a:spcPts val="40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-5" dirty="0">
                <a:latin typeface="Courier New"/>
                <a:cs typeface="Courier New"/>
              </a:rPr>
              <a:t>V$PARAMETER_VALID_VALUES  V$SPPARAMETER  </a:t>
            </a:r>
            <a:r>
              <a:rPr sz="1100" dirty="0">
                <a:latin typeface="Courier New"/>
                <a:cs typeface="Courier New"/>
              </a:rPr>
              <a:t>V$SYSTEM_PARAMETER  </a:t>
            </a:r>
            <a:r>
              <a:rPr sz="1100" spc="-5" dirty="0">
                <a:latin typeface="Courier New"/>
                <a:cs typeface="Courier New"/>
              </a:rPr>
              <a:t>V$SYSTEM_PARAMETER2</a:t>
            </a:r>
            <a:endParaRPr sz="1100" dirty="0">
              <a:latin typeface="Courier New"/>
              <a:cs typeface="Courier New"/>
            </a:endParaRPr>
          </a:p>
          <a:p>
            <a:pPr marL="71752" marR="3356442">
              <a:lnSpc>
                <a:spcPct val="119300"/>
              </a:lnSpc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V$SYSTEM_RESET_PARAMETER  V$SYSTEM_RESET_PARAMETER2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 dirty="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66 rows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1701" y="6740525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9077" y="4660020"/>
            <a:ext cx="5845810" cy="24957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154298" indent="-276846">
              <a:lnSpc>
                <a:spcPct val="119500"/>
              </a:lnSpc>
              <a:spcBef>
                <a:spcPts val="95"/>
              </a:spcBef>
              <a:buAutoNum type="arabicPeriod" startAt="2"/>
              <a:tabLst>
                <a:tab pos="288911" algn="l"/>
                <a:tab pos="289545" algn="l"/>
              </a:tabLst>
            </a:pPr>
            <a:r>
              <a:rPr sz="1100" spc="-10" dirty="0">
                <a:latin typeface="Arial"/>
                <a:cs typeface="Arial"/>
              </a:rPr>
              <a:t>Explore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V$PARAMETER </a:t>
            </a:r>
            <a:r>
              <a:rPr sz="1100" spc="-10" dirty="0">
                <a:latin typeface="Arial"/>
                <a:cs typeface="Arial"/>
              </a:rPr>
              <a:t>view. This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10" dirty="0">
                <a:latin typeface="Arial"/>
                <a:cs typeface="Arial"/>
              </a:rPr>
              <a:t>displays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in the  </a:t>
            </a:r>
            <a:r>
              <a:rPr sz="1100" dirty="0">
                <a:latin typeface="Arial"/>
                <a:cs typeface="Arial"/>
              </a:rPr>
              <a:t>current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session.</a:t>
            </a:r>
            <a:endParaRPr sz="1100" dirty="0">
              <a:latin typeface="Arial"/>
              <a:cs typeface="Arial"/>
            </a:endParaRPr>
          </a:p>
          <a:p>
            <a:pPr marL="565757" marR="5080" lvl="1" indent="-276846">
              <a:lnSpc>
                <a:spcPct val="116599"/>
              </a:lnSpc>
              <a:spcBef>
                <a:spcPts val="26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25" dirty="0">
                <a:latin typeface="Arial"/>
                <a:cs typeface="Arial"/>
              </a:rPr>
              <a:t>View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columns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V$PARAMETER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DESCRIBE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  </a:t>
            </a:r>
            <a:r>
              <a:rPr sz="1100" spc="15" dirty="0">
                <a:latin typeface="Arial"/>
                <a:cs typeface="Arial"/>
              </a:rPr>
              <a:t>command </a:t>
            </a:r>
            <a:r>
              <a:rPr sz="1100" spc="-5" dirty="0">
                <a:latin typeface="Arial"/>
                <a:cs typeface="Arial"/>
              </a:rPr>
              <a:t>returns </a:t>
            </a:r>
            <a:r>
              <a:rPr sz="1100" spc="10" dirty="0">
                <a:latin typeface="Arial"/>
                <a:cs typeface="Arial"/>
              </a:rPr>
              <a:t>column names, </a:t>
            </a:r>
            <a:r>
              <a:rPr sz="1100" spc="-10" dirty="0">
                <a:latin typeface="Arial"/>
                <a:cs typeface="Arial"/>
              </a:rPr>
              <a:t>whether </a:t>
            </a:r>
            <a:r>
              <a:rPr sz="1100" spc="-15" dirty="0">
                <a:latin typeface="Arial"/>
                <a:cs typeface="Arial"/>
              </a:rPr>
              <a:t>null values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allowed </a:t>
            </a:r>
            <a:r>
              <a:rPr sz="1100" spc="25" dirty="0">
                <a:latin typeface="Arial"/>
                <a:cs typeface="Arial"/>
              </a:rPr>
              <a:t>(</a:t>
            </a:r>
            <a:r>
              <a:rPr sz="1100" spc="25" dirty="0">
                <a:latin typeface="Courier New"/>
                <a:cs typeface="Courier New"/>
              </a:rPr>
              <a:t>NOT </a:t>
            </a:r>
            <a:r>
              <a:rPr sz="1100" spc="10" dirty="0">
                <a:latin typeface="Courier New"/>
                <a:cs typeface="Courier New"/>
              </a:rPr>
              <a:t>NULL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0" dirty="0">
                <a:latin typeface="Arial"/>
                <a:cs typeface="Arial"/>
              </a:rPr>
              <a:t>displayed if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dirty="0">
                <a:latin typeface="Arial"/>
                <a:cs typeface="Arial"/>
              </a:rPr>
              <a:t>cannot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-10" dirty="0">
                <a:latin typeface="Arial"/>
                <a:cs typeface="Arial"/>
              </a:rPr>
              <a:t>null), and </a:t>
            </a:r>
            <a:r>
              <a:rPr sz="1100" spc="10" dirty="0">
                <a:latin typeface="Arial"/>
                <a:cs typeface="Arial"/>
              </a:rPr>
              <a:t>column </a:t>
            </a:r>
            <a:r>
              <a:rPr sz="1100" spc="-10" dirty="0">
                <a:latin typeface="Arial"/>
                <a:cs typeface="Arial"/>
              </a:rPr>
              <a:t>data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types.</a:t>
            </a:r>
            <a:endParaRPr sz="1100" dirty="0">
              <a:latin typeface="Arial"/>
              <a:cs typeface="Arial"/>
            </a:endParaRPr>
          </a:p>
          <a:p>
            <a:pPr marL="469877" marR="118739">
              <a:lnSpc>
                <a:spcPct val="113799"/>
              </a:lnSpc>
              <a:spcBef>
                <a:spcPts val="225"/>
              </a:spcBef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5" dirty="0">
                <a:latin typeface="Arial"/>
                <a:cs typeface="Arial"/>
              </a:rPr>
              <a:t>below </a:t>
            </a:r>
            <a:r>
              <a:rPr sz="1100" spc="-5" dirty="0">
                <a:latin typeface="Arial"/>
                <a:cs typeface="Arial"/>
              </a:rPr>
              <a:t>contain </a:t>
            </a:r>
            <a:r>
              <a:rPr sz="1100" spc="10" dirty="0">
                <a:latin typeface="Arial"/>
                <a:cs typeface="Arial"/>
              </a:rPr>
              <a:t>a column </a:t>
            </a:r>
            <a:r>
              <a:rPr sz="1100" dirty="0">
                <a:latin typeface="Arial"/>
                <a:cs typeface="Arial"/>
              </a:rPr>
              <a:t>named </a:t>
            </a:r>
            <a:r>
              <a:rPr sz="1100" spc="10" dirty="0">
                <a:latin typeface="Courier New"/>
                <a:cs typeface="Courier New"/>
              </a:rPr>
              <a:t>ISSYS_MODIFIABLE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10" dirty="0">
                <a:latin typeface="Arial"/>
                <a:cs typeface="Arial"/>
              </a:rPr>
              <a:t>column </a:t>
            </a:r>
            <a:r>
              <a:rPr sz="1100" spc="-5" dirty="0">
                <a:latin typeface="Arial"/>
                <a:cs typeface="Arial"/>
              </a:rPr>
              <a:t>is  important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15" dirty="0">
                <a:latin typeface="Arial"/>
                <a:cs typeface="Arial"/>
              </a:rPr>
              <a:t>tells </a:t>
            </a:r>
            <a:r>
              <a:rPr sz="1100" spc="-10" dirty="0">
                <a:latin typeface="Arial"/>
                <a:cs typeface="Arial"/>
              </a:rPr>
              <a:t>you whether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parameter is </a:t>
            </a:r>
            <a:r>
              <a:rPr sz="1100" dirty="0">
                <a:latin typeface="Arial"/>
                <a:cs typeface="Arial"/>
              </a:rPr>
              <a:t>static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dirty="0">
                <a:latin typeface="Arial"/>
                <a:cs typeface="Arial"/>
              </a:rPr>
              <a:t>dynamic.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its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10" dirty="0">
                <a:latin typeface="Courier New"/>
                <a:cs typeface="Courier New"/>
              </a:rPr>
              <a:t>FALSE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then </a:t>
            </a:r>
            <a:r>
              <a:rPr sz="1100" spc="-5" dirty="0">
                <a:latin typeface="Arial"/>
                <a:cs typeface="Arial"/>
              </a:rPr>
              <a:t>the parameter is </a:t>
            </a:r>
            <a:r>
              <a:rPr sz="1100" spc="5" dirty="0">
                <a:latin typeface="Arial"/>
                <a:cs typeface="Arial"/>
              </a:rPr>
              <a:t>static; </a:t>
            </a:r>
            <a:r>
              <a:rPr sz="1100" dirty="0">
                <a:latin typeface="Arial"/>
                <a:cs typeface="Arial"/>
              </a:rPr>
              <a:t>otherwise </a:t>
            </a:r>
            <a:r>
              <a:rPr sz="1100" spc="-5" dirty="0">
                <a:latin typeface="Arial"/>
                <a:cs typeface="Arial"/>
              </a:rPr>
              <a:t>it's </a:t>
            </a:r>
            <a:r>
              <a:rPr sz="1100" spc="5" dirty="0">
                <a:latin typeface="Arial"/>
                <a:cs typeface="Arial"/>
              </a:rPr>
              <a:t>dynamic. To </a:t>
            </a:r>
            <a:r>
              <a:rPr sz="1100" spc="-5" dirty="0">
                <a:latin typeface="Arial"/>
                <a:cs typeface="Arial"/>
              </a:rPr>
              <a:t>change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static  </a:t>
            </a:r>
            <a:r>
              <a:rPr sz="1100" spc="-5" dirty="0">
                <a:latin typeface="Arial"/>
                <a:cs typeface="Arial"/>
              </a:rPr>
              <a:t>parameter,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spc="5" dirty="0">
                <a:latin typeface="Arial"/>
                <a:cs typeface="Arial"/>
              </a:rPr>
              <a:t>shut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restart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database; however, 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dirty="0">
                <a:latin typeface="Arial"/>
                <a:cs typeface="Arial"/>
              </a:rPr>
              <a:t>modify </a:t>
            </a:r>
            <a:r>
              <a:rPr sz="1100" spc="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dynamic parameter in real </a:t>
            </a:r>
            <a:r>
              <a:rPr sz="1100" spc="10" dirty="0">
                <a:latin typeface="Arial"/>
                <a:cs typeface="Arial"/>
              </a:rPr>
              <a:t>time </a:t>
            </a:r>
            <a:r>
              <a:rPr sz="1100" spc="-5" dirty="0">
                <a:latin typeface="Arial"/>
                <a:cs typeface="Arial"/>
              </a:rPr>
              <a:t>while the database is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online.</a:t>
            </a:r>
            <a:endParaRPr sz="1100" dirty="0">
              <a:latin typeface="Arial"/>
              <a:cs typeface="Arial"/>
            </a:endParaRPr>
          </a:p>
          <a:p>
            <a:pPr marL="565757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DESCRIBE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v$parameter</a:t>
            </a:r>
            <a:endParaRPr sz="1100" dirty="0">
              <a:latin typeface="Courier New"/>
              <a:cs typeface="Courier New"/>
            </a:endParaRPr>
          </a:p>
          <a:p>
            <a:pPr marL="565757">
              <a:spcBef>
                <a:spcPts val="259"/>
              </a:spcBef>
              <a:tabLst>
                <a:tab pos="4017444" algn="l"/>
                <a:tab pos="4769882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5" dirty="0">
                <a:latin typeface="Courier New"/>
                <a:cs typeface="Courier New"/>
              </a:rPr>
              <a:t>Null?	</a:t>
            </a:r>
            <a:r>
              <a:rPr sz="1100" spc="10" dirty="0">
                <a:latin typeface="Courier New"/>
                <a:cs typeface="Courier New"/>
              </a:rPr>
              <a:t>Type</a:t>
            </a:r>
            <a:endParaRPr sz="1100" dirty="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54481" y="7229730"/>
            <a:ext cx="3279140" cy="8890"/>
            <a:chOff x="1554480" y="7229729"/>
            <a:chExt cx="3279140" cy="8890"/>
          </a:xfrm>
        </p:grpSpPr>
        <p:sp>
          <p:nvSpPr>
            <p:cNvPr id="11" name="object 11"/>
            <p:cNvSpPr/>
            <p:nvPr/>
          </p:nvSpPr>
          <p:spPr>
            <a:xfrm>
              <a:off x="1554480" y="7233944"/>
              <a:ext cx="1933575" cy="0"/>
            </a:xfrm>
            <a:custGeom>
              <a:avLst/>
              <a:gdLst/>
              <a:ahLst/>
              <a:cxnLst/>
              <a:rect l="l" t="t" r="r" b="b"/>
              <a:pathLst>
                <a:path w="1933575">
                  <a:moveTo>
                    <a:pt x="0" y="0"/>
                  </a:moveTo>
                  <a:lnTo>
                    <a:pt x="1933398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0340" y="7233944"/>
              <a:ext cx="1343025" cy="0"/>
            </a:xfrm>
            <a:custGeom>
              <a:avLst/>
              <a:gdLst/>
              <a:ahLst/>
              <a:cxnLst/>
              <a:rect l="l" t="t" r="r" b="b"/>
              <a:pathLst>
                <a:path w="1343025">
                  <a:moveTo>
                    <a:pt x="0" y="0"/>
                  </a:moveTo>
                  <a:lnTo>
                    <a:pt x="1342882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920998" y="7233943"/>
            <a:ext cx="667385" cy="0"/>
          </a:xfrm>
          <a:custGeom>
            <a:avLst/>
            <a:gdLst/>
            <a:ahLst/>
            <a:cxnLst/>
            <a:rect l="l" t="t" r="r" b="b"/>
            <a:pathLst>
              <a:path w="667385">
                <a:moveTo>
                  <a:pt x="0" y="0"/>
                </a:moveTo>
                <a:lnTo>
                  <a:pt x="666970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4360" y="7233943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55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54482" y="7280530"/>
            <a:ext cx="1367155" cy="18129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930229">
              <a:lnSpc>
                <a:spcPct val="117600"/>
              </a:lnSpc>
              <a:spcBef>
                <a:spcPts val="120"/>
              </a:spcBef>
            </a:pPr>
            <a:r>
              <a:rPr sz="1100" spc="10" dirty="0">
                <a:latin typeface="Courier New"/>
                <a:cs typeface="Courier New"/>
              </a:rPr>
              <a:t>NUM  NAME  TYPE  VALUE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ct val="118000"/>
              </a:lnSpc>
              <a:spcBef>
                <a:spcPts val="15"/>
              </a:spcBef>
            </a:pPr>
            <a:r>
              <a:rPr sz="1100" spc="-5" dirty="0">
                <a:latin typeface="Courier New"/>
                <a:cs typeface="Courier New"/>
              </a:rPr>
              <a:t>DISPLAY_VALUE  DEFAULT_VALUE  </a:t>
            </a:r>
            <a:r>
              <a:rPr sz="1100" dirty="0">
                <a:latin typeface="Courier New"/>
                <a:cs typeface="Courier New"/>
              </a:rPr>
              <a:t>ISDEFAULT  </a:t>
            </a:r>
            <a:r>
              <a:rPr sz="1100" spc="10" dirty="0">
                <a:latin typeface="Courier New"/>
                <a:cs typeface="Courier New"/>
              </a:rPr>
              <a:t>ISSES</a:t>
            </a:r>
            <a:r>
              <a:rPr sz="1100" spc="-65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MODI</a:t>
            </a:r>
            <a:r>
              <a:rPr sz="1100" spc="-65" dirty="0">
                <a:latin typeface="Courier New"/>
                <a:cs typeface="Courier New"/>
              </a:rPr>
              <a:t>F</a:t>
            </a:r>
            <a:r>
              <a:rPr sz="1100" spc="10" dirty="0">
                <a:latin typeface="Courier New"/>
                <a:cs typeface="Courier New"/>
              </a:rPr>
              <a:t>IAB</a:t>
            </a:r>
            <a:r>
              <a:rPr sz="1100" spc="25" dirty="0">
                <a:latin typeface="Courier New"/>
                <a:cs typeface="Courier New"/>
              </a:rPr>
              <a:t>L</a:t>
            </a:r>
            <a:r>
              <a:rPr sz="1100" spc="15" dirty="0">
                <a:latin typeface="Courier New"/>
                <a:cs typeface="Courier New"/>
              </a:rPr>
              <a:t>E  </a:t>
            </a:r>
            <a:r>
              <a:rPr sz="1100" spc="10" dirty="0">
                <a:latin typeface="Courier New"/>
                <a:cs typeface="Courier New"/>
              </a:rPr>
              <a:t>ISSYS</a:t>
            </a:r>
            <a:r>
              <a:rPr sz="1100" spc="-65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MODI</a:t>
            </a:r>
            <a:r>
              <a:rPr sz="1100" spc="-65" dirty="0">
                <a:latin typeface="Courier New"/>
                <a:cs typeface="Courier New"/>
              </a:rPr>
              <a:t>F</a:t>
            </a:r>
            <a:r>
              <a:rPr sz="1100" spc="10" dirty="0">
                <a:latin typeface="Courier New"/>
                <a:cs typeface="Courier New"/>
              </a:rPr>
              <a:t>IABLE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4360" y="7280530"/>
            <a:ext cx="1193800" cy="1812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>
              <a:lnSpc>
                <a:spcPct val="118000"/>
              </a:lnSpc>
              <a:spcBef>
                <a:spcPts val="114"/>
              </a:spcBef>
            </a:pPr>
            <a:r>
              <a:rPr sz="1100" spc="-5" dirty="0">
                <a:latin typeface="Courier New"/>
                <a:cs typeface="Courier New"/>
              </a:rPr>
              <a:t>NUMBER  VARCHAR2(80)  NUMBER  VARCHAR2(4000)  VARCHAR2(4000)  VARCHAR2(255)  VARCHAR2(9)  VARCHAR2(5)  VARCHAR2(9)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97981" y="6999574"/>
            <a:ext cx="5550535" cy="2374265"/>
          </a:xfrm>
          <a:custGeom>
            <a:avLst/>
            <a:gdLst/>
            <a:ahLst/>
            <a:cxnLst/>
            <a:rect l="l" t="t" r="r" b="b"/>
            <a:pathLst>
              <a:path w="5550534" h="2374265">
                <a:moveTo>
                  <a:pt x="5550535" y="0"/>
                </a:moveTo>
                <a:lnTo>
                  <a:pt x="5541010" y="0"/>
                </a:lnTo>
                <a:lnTo>
                  <a:pt x="5541010" y="2364422"/>
                </a:lnTo>
                <a:lnTo>
                  <a:pt x="9525" y="2364422"/>
                </a:lnTo>
                <a:lnTo>
                  <a:pt x="9525" y="0"/>
                </a:lnTo>
                <a:lnTo>
                  <a:pt x="0" y="0"/>
                </a:lnTo>
                <a:lnTo>
                  <a:pt x="0" y="2373947"/>
                </a:lnTo>
                <a:lnTo>
                  <a:pt x="9525" y="2373947"/>
                </a:lnTo>
                <a:lnTo>
                  <a:pt x="5541010" y="2373947"/>
                </a:lnTo>
                <a:lnTo>
                  <a:pt x="5550535" y="2373947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392174" y="734059"/>
            <a:ext cx="5550535" cy="2150745"/>
            <a:chOff x="1392174" y="734059"/>
            <a:chExt cx="5550535" cy="2150745"/>
          </a:xfrm>
        </p:grpSpPr>
        <p:sp>
          <p:nvSpPr>
            <p:cNvPr id="7" name="object 7"/>
            <p:cNvSpPr/>
            <p:nvPr/>
          </p:nvSpPr>
          <p:spPr>
            <a:xfrm>
              <a:off x="1392174" y="734059"/>
              <a:ext cx="5550535" cy="9525"/>
            </a:xfrm>
            <a:custGeom>
              <a:avLst/>
              <a:gdLst/>
              <a:ahLst/>
              <a:cxnLst/>
              <a:rect l="l" t="t" r="r" b="b"/>
              <a:pathLst>
                <a:path w="5550534" h="9525">
                  <a:moveTo>
                    <a:pt x="5550535" y="0"/>
                  </a:moveTo>
                  <a:lnTo>
                    <a:pt x="5541010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5541010" y="9525"/>
                  </a:lnTo>
                  <a:lnTo>
                    <a:pt x="5550535" y="9525"/>
                  </a:lnTo>
                  <a:lnTo>
                    <a:pt x="5550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6936" y="743648"/>
              <a:ext cx="0" cy="2136140"/>
            </a:xfrm>
            <a:custGeom>
              <a:avLst/>
              <a:gdLst/>
              <a:ahLst/>
              <a:cxnLst/>
              <a:rect l="l" t="t" r="r" b="b"/>
              <a:pathLst>
                <a:path h="2136140">
                  <a:moveTo>
                    <a:pt x="0" y="0"/>
                  </a:moveTo>
                  <a:lnTo>
                    <a:pt x="0" y="213582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3184" y="743660"/>
              <a:ext cx="9525" cy="1744980"/>
            </a:xfrm>
            <a:custGeom>
              <a:avLst/>
              <a:gdLst/>
              <a:ahLst/>
              <a:cxnLst/>
              <a:rect l="l" t="t" r="r" b="b"/>
              <a:pathLst>
                <a:path w="9525" h="1744980">
                  <a:moveTo>
                    <a:pt x="9525" y="1353807"/>
                  </a:moveTo>
                  <a:lnTo>
                    <a:pt x="0" y="1353807"/>
                  </a:lnTo>
                  <a:lnTo>
                    <a:pt x="0" y="1544497"/>
                  </a:lnTo>
                  <a:lnTo>
                    <a:pt x="0" y="1544624"/>
                  </a:lnTo>
                  <a:lnTo>
                    <a:pt x="0" y="1744522"/>
                  </a:lnTo>
                  <a:lnTo>
                    <a:pt x="9525" y="1744522"/>
                  </a:lnTo>
                  <a:lnTo>
                    <a:pt x="9525" y="1544624"/>
                  </a:lnTo>
                  <a:lnTo>
                    <a:pt x="9525" y="1544497"/>
                  </a:lnTo>
                  <a:lnTo>
                    <a:pt x="9525" y="1353807"/>
                  </a:lnTo>
                  <a:close/>
                </a:path>
                <a:path w="9525" h="1744980">
                  <a:moveTo>
                    <a:pt x="9525" y="962901"/>
                  </a:moveTo>
                  <a:lnTo>
                    <a:pt x="0" y="962901"/>
                  </a:lnTo>
                  <a:lnTo>
                    <a:pt x="0" y="1153718"/>
                  </a:lnTo>
                  <a:lnTo>
                    <a:pt x="0" y="1353743"/>
                  </a:lnTo>
                  <a:lnTo>
                    <a:pt x="9525" y="1353743"/>
                  </a:lnTo>
                  <a:lnTo>
                    <a:pt x="9525" y="1153718"/>
                  </a:lnTo>
                  <a:lnTo>
                    <a:pt x="9525" y="962901"/>
                  </a:lnTo>
                  <a:close/>
                </a:path>
                <a:path w="9525" h="1744980">
                  <a:moveTo>
                    <a:pt x="9525" y="0"/>
                  </a:moveTo>
                  <a:lnTo>
                    <a:pt x="0" y="0"/>
                  </a:lnTo>
                  <a:lnTo>
                    <a:pt x="0" y="171754"/>
                  </a:lnTo>
                  <a:lnTo>
                    <a:pt x="0" y="371716"/>
                  </a:lnTo>
                  <a:lnTo>
                    <a:pt x="0" y="962837"/>
                  </a:lnTo>
                  <a:lnTo>
                    <a:pt x="9525" y="962837"/>
                  </a:lnTo>
                  <a:lnTo>
                    <a:pt x="9525" y="17175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54480" y="702691"/>
            <a:ext cx="1786255" cy="199048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>
              <a:lnSpc>
                <a:spcPct val="116599"/>
              </a:lnSpc>
              <a:spcBef>
                <a:spcPts val="55"/>
              </a:spcBef>
            </a:pPr>
            <a:r>
              <a:rPr sz="1100" dirty="0">
                <a:latin typeface="Courier New"/>
                <a:cs typeface="Courier New"/>
              </a:rPr>
              <a:t>ISPDB_MODIFIABLE  </a:t>
            </a:r>
            <a:r>
              <a:rPr sz="1100" spc="10" dirty="0">
                <a:latin typeface="Courier New"/>
                <a:cs typeface="Courier New"/>
              </a:rPr>
              <a:t>ISINS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ANCE</a:t>
            </a:r>
            <a:r>
              <a:rPr sz="1100" spc="-65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MODIF</a:t>
            </a:r>
            <a:r>
              <a:rPr sz="1100" spc="-65" dirty="0">
                <a:latin typeface="Courier New"/>
                <a:cs typeface="Courier New"/>
              </a:rPr>
              <a:t>I</a:t>
            </a:r>
            <a:r>
              <a:rPr sz="1100" spc="10" dirty="0">
                <a:latin typeface="Courier New"/>
                <a:cs typeface="Courier New"/>
              </a:rPr>
              <a:t>A</a:t>
            </a:r>
            <a:r>
              <a:rPr sz="1100" spc="30" dirty="0">
                <a:latin typeface="Courier New"/>
                <a:cs typeface="Courier New"/>
              </a:rPr>
              <a:t>B</a:t>
            </a:r>
            <a:r>
              <a:rPr sz="1100" spc="10" dirty="0">
                <a:latin typeface="Courier New"/>
                <a:cs typeface="Courier New"/>
              </a:rPr>
              <a:t>LE  </a:t>
            </a:r>
            <a:r>
              <a:rPr sz="1100" dirty="0">
                <a:latin typeface="Courier New"/>
                <a:cs typeface="Courier New"/>
              </a:rPr>
              <a:t>ISMODIFIED  ISADJUSTED  </a:t>
            </a:r>
            <a:r>
              <a:rPr sz="1100" spc="-5" dirty="0">
                <a:latin typeface="Courier New"/>
                <a:cs typeface="Courier New"/>
              </a:rPr>
              <a:t>ISDEPRECATED</a:t>
            </a:r>
            <a:endParaRPr sz="1100">
              <a:latin typeface="Courier New"/>
              <a:cs typeface="Courier New"/>
            </a:endParaRPr>
          </a:p>
          <a:p>
            <a:pPr marR="597505">
              <a:lnSpc>
                <a:spcPct val="115700"/>
              </a:lnSpc>
              <a:spcBef>
                <a:spcPts val="45"/>
              </a:spcBef>
            </a:pPr>
            <a:r>
              <a:rPr sz="1100" dirty="0">
                <a:latin typeface="Courier New"/>
                <a:cs typeface="Courier New"/>
              </a:rPr>
              <a:t>ISBASIC  DESCRIPTION  </a:t>
            </a:r>
            <a:r>
              <a:rPr sz="1100" spc="-5" dirty="0">
                <a:latin typeface="Courier New"/>
                <a:cs typeface="Courier New"/>
              </a:rPr>
              <a:t>UPDATE_COMMENT  </a:t>
            </a:r>
            <a:r>
              <a:rPr sz="1100" spc="10" dirty="0">
                <a:latin typeface="Courier New"/>
                <a:cs typeface="Courier New"/>
              </a:rPr>
              <a:t>HASH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60"/>
              </a:spcBef>
            </a:pPr>
            <a:r>
              <a:rPr sz="1100" spc="10" dirty="0">
                <a:latin typeface="Courier New"/>
                <a:cs typeface="Courier New"/>
              </a:rPr>
              <a:t>CON_ID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74359" y="702691"/>
            <a:ext cx="1108075" cy="19974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>
              <a:lnSpc>
                <a:spcPct val="116599"/>
              </a:lnSpc>
              <a:spcBef>
                <a:spcPts val="55"/>
              </a:spcBef>
            </a:pPr>
            <a:r>
              <a:rPr sz="1100" spc="-5" dirty="0">
                <a:latin typeface="Courier New"/>
                <a:cs typeface="Courier New"/>
              </a:rPr>
              <a:t>VARCHAR2(5)  VARCHAR2(5)  VARCHAR2(10)  VARCHAR2(5)  VARCHAR2(5)  VARCHAR2(5)  </a:t>
            </a:r>
            <a:r>
              <a:rPr sz="1100" spc="10" dirty="0">
                <a:latin typeface="Courier New"/>
                <a:cs typeface="Courier New"/>
              </a:rPr>
              <a:t>VAR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0" dirty="0">
                <a:latin typeface="Courier New"/>
                <a:cs typeface="Courier New"/>
              </a:rPr>
              <a:t>HAR2</a:t>
            </a:r>
            <a:r>
              <a:rPr sz="1100" spc="-65" dirty="0">
                <a:latin typeface="Courier New"/>
                <a:cs typeface="Courier New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255)  VAR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0" dirty="0">
                <a:latin typeface="Courier New"/>
                <a:cs typeface="Courier New"/>
              </a:rPr>
              <a:t>HAR2</a:t>
            </a:r>
            <a:r>
              <a:rPr sz="1100" spc="-65" dirty="0">
                <a:latin typeface="Courier New"/>
                <a:cs typeface="Courier New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255)  </a:t>
            </a:r>
            <a:r>
              <a:rPr sz="1100" spc="-5" dirty="0">
                <a:latin typeface="Courier New"/>
                <a:cs typeface="Courier New"/>
              </a:rPr>
              <a:t>NUMBER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NUMBER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2176" y="2488261"/>
            <a:ext cx="5550535" cy="619760"/>
          </a:xfrm>
          <a:custGeom>
            <a:avLst/>
            <a:gdLst/>
            <a:ahLst/>
            <a:cxnLst/>
            <a:rect l="l" t="t" r="r" b="b"/>
            <a:pathLst>
              <a:path w="5550534" h="619760">
                <a:moveTo>
                  <a:pt x="5550535" y="200393"/>
                </a:moveTo>
                <a:lnTo>
                  <a:pt x="5541010" y="200393"/>
                </a:lnTo>
                <a:lnTo>
                  <a:pt x="5541010" y="391083"/>
                </a:lnTo>
                <a:lnTo>
                  <a:pt x="5541010" y="391210"/>
                </a:lnTo>
                <a:lnTo>
                  <a:pt x="5541010" y="610158"/>
                </a:lnTo>
                <a:lnTo>
                  <a:pt x="9525" y="610158"/>
                </a:lnTo>
                <a:lnTo>
                  <a:pt x="9525" y="391083"/>
                </a:lnTo>
                <a:lnTo>
                  <a:pt x="0" y="391083"/>
                </a:lnTo>
                <a:lnTo>
                  <a:pt x="0" y="619683"/>
                </a:lnTo>
                <a:lnTo>
                  <a:pt x="9525" y="619683"/>
                </a:lnTo>
                <a:lnTo>
                  <a:pt x="5541010" y="619683"/>
                </a:lnTo>
                <a:lnTo>
                  <a:pt x="5550535" y="619683"/>
                </a:lnTo>
                <a:lnTo>
                  <a:pt x="5550535" y="391210"/>
                </a:lnTo>
                <a:lnTo>
                  <a:pt x="5550535" y="391083"/>
                </a:lnTo>
                <a:lnTo>
                  <a:pt x="5550535" y="200393"/>
                </a:lnTo>
                <a:close/>
              </a:path>
              <a:path w="5550534" h="619760">
                <a:moveTo>
                  <a:pt x="5550535" y="0"/>
                </a:moveTo>
                <a:lnTo>
                  <a:pt x="5541010" y="0"/>
                </a:lnTo>
                <a:lnTo>
                  <a:pt x="5541010" y="200329"/>
                </a:lnTo>
                <a:lnTo>
                  <a:pt x="5550535" y="200329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9513" y="2828164"/>
            <a:ext cx="5626100" cy="2123466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>
              <a:spcBef>
                <a:spcPts val="57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13335" indent="-276846">
              <a:lnSpc>
                <a:spcPct val="113599"/>
              </a:lnSpc>
              <a:spcBef>
                <a:spcPts val="30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5" dirty="0">
                <a:latin typeface="Arial"/>
                <a:cs typeface="Arial"/>
              </a:rPr>
              <a:t>Query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NAME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ISSYS_MODIFIABLE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V$PARAMETER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query  </a:t>
            </a:r>
            <a:r>
              <a:rPr sz="1100" spc="-5" dirty="0">
                <a:latin typeface="Arial"/>
                <a:cs typeface="Arial"/>
              </a:rPr>
              <a:t>returns </a:t>
            </a:r>
            <a:r>
              <a:rPr sz="1100" spc="5" dirty="0">
                <a:latin typeface="Arial"/>
                <a:cs typeface="Arial"/>
              </a:rPr>
              <a:t>many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rows.</a:t>
            </a:r>
            <a:endParaRPr sz="1100">
              <a:latin typeface="Arial"/>
              <a:cs typeface="Arial"/>
            </a:endParaRPr>
          </a:p>
          <a:p>
            <a:pPr marL="288911" marR="403205">
              <a:lnSpc>
                <a:spcPct val="116599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TRANSACTIONS </a:t>
            </a:r>
            <a:r>
              <a:rPr sz="1100" spc="-5" dirty="0">
                <a:latin typeface="Arial"/>
                <a:cs typeface="Arial"/>
              </a:rPr>
              <a:t>parameter is </a:t>
            </a:r>
            <a:r>
              <a:rPr sz="1100" dirty="0">
                <a:latin typeface="Arial"/>
                <a:cs typeface="Arial"/>
              </a:rPr>
              <a:t>static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indicated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10" dirty="0">
                <a:latin typeface="Courier New"/>
                <a:cs typeface="Courier New"/>
              </a:rPr>
              <a:t>FALSE </a:t>
            </a:r>
            <a:r>
              <a:rPr sz="1100" spc="-5" dirty="0">
                <a:latin typeface="Arial"/>
                <a:cs typeface="Arial"/>
              </a:rPr>
              <a:t>in the  </a:t>
            </a:r>
            <a:r>
              <a:rPr sz="1100" spc="10" dirty="0">
                <a:latin typeface="Courier New"/>
                <a:cs typeface="Courier New"/>
              </a:rPr>
              <a:t>ISSYS_MODIFIABLE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column.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PLSQL_WARNINGS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dynamic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  </a:t>
            </a:r>
            <a:r>
              <a:rPr sz="1100" spc="-10" dirty="0">
                <a:latin typeface="Arial"/>
                <a:cs typeface="Arial"/>
              </a:rPr>
              <a:t>indicated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IMMEDIATE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ISSYS_MODIFIABLE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column.</a:t>
            </a:r>
            <a:endParaRPr sz="1100">
              <a:latin typeface="Arial"/>
              <a:cs typeface="Arial"/>
            </a:endParaRPr>
          </a:p>
          <a:p>
            <a:pPr marL="288911" marR="5080">
              <a:lnSpc>
                <a:spcPct val="113700"/>
              </a:lnSpc>
              <a:spcBef>
                <a:spcPts val="375"/>
              </a:spcBef>
            </a:pPr>
            <a:r>
              <a:rPr sz="1100" spc="-10" dirty="0">
                <a:latin typeface="Arial"/>
                <a:cs typeface="Arial"/>
              </a:rPr>
              <a:t>Optional: </a:t>
            </a:r>
            <a:r>
              <a:rPr sz="1100" spc="-5" dirty="0">
                <a:latin typeface="Arial"/>
                <a:cs typeface="Arial"/>
              </a:rPr>
              <a:t>Before </a:t>
            </a:r>
            <a:r>
              <a:rPr sz="1100" spc="-10" dirty="0">
                <a:latin typeface="Arial"/>
                <a:cs typeface="Arial"/>
              </a:rPr>
              <a:t>entering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following </a:t>
            </a:r>
            <a:r>
              <a:rPr sz="1100" spc="10" dirty="0">
                <a:latin typeface="Arial"/>
                <a:cs typeface="Arial"/>
              </a:rPr>
              <a:t>command,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enter </a:t>
            </a:r>
            <a:r>
              <a:rPr sz="1100" spc="10" dirty="0">
                <a:latin typeface="Courier New"/>
                <a:cs typeface="Courier New"/>
              </a:rPr>
              <a:t>SET PAUSE ON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15" dirty="0">
                <a:latin typeface="Arial"/>
                <a:cs typeface="Arial"/>
              </a:rPr>
              <a:t>cause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pause </a:t>
            </a:r>
            <a:r>
              <a:rPr sz="1100" spc="-10" dirty="0">
                <a:latin typeface="Arial"/>
                <a:cs typeface="Arial"/>
              </a:rPr>
              <a:t>after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10" dirty="0">
                <a:latin typeface="Arial"/>
                <a:cs typeface="Arial"/>
              </a:rPr>
              <a:t>page </a:t>
            </a:r>
            <a:r>
              <a:rPr sz="1100" spc="-15" dirty="0">
                <a:latin typeface="Arial"/>
                <a:cs typeface="Arial"/>
              </a:rPr>
              <a:t>output. </a:t>
            </a:r>
            <a:r>
              <a:rPr sz="1100" spc="10" dirty="0">
                <a:latin typeface="Arial"/>
                <a:cs typeface="Arial"/>
              </a:rPr>
              <a:t>Press </a:t>
            </a:r>
            <a:r>
              <a:rPr sz="1100" spc="-5" dirty="0">
                <a:latin typeface="Arial"/>
                <a:cs typeface="Arial"/>
              </a:rPr>
              <a:t>Enter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display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15" dirty="0">
                <a:latin typeface="Arial"/>
                <a:cs typeface="Arial"/>
              </a:rPr>
              <a:t>next page. </a:t>
            </a:r>
            <a:r>
              <a:rPr sz="1100" spc="-20" dirty="0">
                <a:latin typeface="Arial"/>
                <a:cs typeface="Arial"/>
              </a:rPr>
              <a:t>After </a:t>
            </a:r>
            <a:r>
              <a:rPr sz="1100" spc="-15" dirty="0">
                <a:latin typeface="Arial"/>
                <a:cs typeface="Arial"/>
              </a:rPr>
              <a:t>all  pages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have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been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displayed,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can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issue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SET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PAUSE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OFF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stop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  feature.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92175" y="5000562"/>
          <a:ext cx="5540374" cy="2554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5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0782">
                <a:tc gridSpan="5">
                  <a:txBody>
                    <a:bodyPr/>
                    <a:lstStyle/>
                    <a:p>
                      <a:pPr marL="7175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SELECT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name,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issys_modifiable, value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1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v$parameter;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ISSYS_MOD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56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lock_name_space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FALSE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033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…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FALSE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300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1045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multishard_query_data_consistency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multishard_query_partial_results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IMMEDIATE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IMMEDIATE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strong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5" dirty="0">
                          <a:latin typeface="Courier New"/>
                          <a:cs typeface="Courier New"/>
                        </a:rPr>
                        <a:t>allowed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36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433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rows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 selected.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56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179514" y="7538467"/>
            <a:ext cx="5584825" cy="60080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88911" marR="5080" indent="-276846">
              <a:lnSpc>
                <a:spcPct val="113700"/>
              </a:lnSpc>
              <a:spcBef>
                <a:spcPts val="170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V$PARAMETER</a:t>
            </a:r>
            <a:r>
              <a:rPr sz="1100" spc="-50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 again, </a:t>
            </a:r>
            <a:r>
              <a:rPr sz="1100" spc="-10" dirty="0">
                <a:latin typeface="Arial"/>
                <a:cs typeface="Arial"/>
              </a:rPr>
              <a:t>but this </a:t>
            </a:r>
            <a:r>
              <a:rPr sz="1100" spc="10" dirty="0">
                <a:latin typeface="Arial"/>
                <a:cs typeface="Arial"/>
              </a:rPr>
              <a:t>time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15" dirty="0">
                <a:latin typeface="Arial"/>
                <a:cs typeface="Arial"/>
              </a:rPr>
              <a:t>more </a:t>
            </a:r>
            <a:r>
              <a:rPr sz="1100" spc="5" dirty="0">
                <a:latin typeface="Arial"/>
                <a:cs typeface="Arial"/>
              </a:rPr>
              <a:t>specific. </a:t>
            </a:r>
            <a:r>
              <a:rPr sz="1100" spc="-10" dirty="0">
                <a:latin typeface="Arial"/>
                <a:cs typeface="Arial"/>
              </a:rPr>
              <a:t>Include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10" dirty="0">
                <a:latin typeface="Courier New"/>
                <a:cs typeface="Courier New"/>
              </a:rPr>
              <a:t>WHERE  </a:t>
            </a:r>
            <a:r>
              <a:rPr sz="1100" spc="5" dirty="0">
                <a:latin typeface="Arial"/>
                <a:cs typeface="Arial"/>
              </a:rPr>
              <a:t>clause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specify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parameters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contain the </a:t>
            </a:r>
            <a:r>
              <a:rPr sz="1100" spc="5" dirty="0">
                <a:latin typeface="Arial"/>
                <a:cs typeface="Arial"/>
              </a:rPr>
              <a:t>word </a:t>
            </a:r>
            <a:r>
              <a:rPr sz="1100" spc="-5" dirty="0">
                <a:latin typeface="Arial"/>
                <a:cs typeface="Arial"/>
              </a:rPr>
              <a:t>"pool." 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returns </a:t>
            </a:r>
            <a:r>
              <a:rPr sz="1100" spc="-15" dirty="0">
                <a:latin typeface="Arial"/>
                <a:cs typeface="Arial"/>
              </a:rPr>
              <a:t>eight  </a:t>
            </a:r>
            <a:r>
              <a:rPr sz="1100" dirty="0">
                <a:latin typeface="Arial"/>
                <a:cs typeface="Arial"/>
              </a:rPr>
              <a:t>parameters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contain the </a:t>
            </a:r>
            <a:r>
              <a:rPr sz="1100" spc="5" dirty="0">
                <a:latin typeface="Arial"/>
                <a:cs typeface="Arial"/>
              </a:rPr>
              <a:t>word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"pool."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6937" y="8213408"/>
            <a:ext cx="5541010" cy="7643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A30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value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A10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name, value FROM</a:t>
            </a:r>
            <a:r>
              <a:rPr sz="1100" b="1" spc="-28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v$parameter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254"/>
              </a:spcBef>
              <a:tabLst>
                <a:tab pos="500355" algn="l"/>
              </a:tabLst>
            </a:pPr>
            <a:r>
              <a:rPr sz="1100" spc="15" dirty="0">
                <a:latin typeface="Courier New"/>
                <a:cs typeface="Courier New"/>
              </a:rPr>
              <a:t>2	</a:t>
            </a:r>
            <a:r>
              <a:rPr sz="1100" b="1" spc="-5" dirty="0">
                <a:latin typeface="Courier New"/>
                <a:cs typeface="Courier New"/>
              </a:rPr>
              <a:t>WHERE </a:t>
            </a:r>
            <a:r>
              <a:rPr sz="1100" b="1" spc="-10" dirty="0">
                <a:latin typeface="Courier New"/>
                <a:cs typeface="Courier New"/>
              </a:rPr>
              <a:t>name LIKE</a:t>
            </a:r>
            <a:r>
              <a:rPr sz="1100" b="1" spc="5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'%pool%';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92174" y="734059"/>
            <a:ext cx="5550535" cy="3155950"/>
          </a:xfrm>
          <a:custGeom>
            <a:avLst/>
            <a:gdLst/>
            <a:ahLst/>
            <a:cxnLst/>
            <a:rect l="l" t="t" r="r" b="b"/>
            <a:pathLst>
              <a:path w="5550534" h="3155950">
                <a:moveTo>
                  <a:pt x="9525" y="1954593"/>
                </a:moveTo>
                <a:lnTo>
                  <a:pt x="0" y="1954593"/>
                </a:lnTo>
                <a:lnTo>
                  <a:pt x="0" y="2145284"/>
                </a:lnTo>
                <a:lnTo>
                  <a:pt x="0" y="2145411"/>
                </a:lnTo>
                <a:lnTo>
                  <a:pt x="0" y="2345309"/>
                </a:lnTo>
                <a:lnTo>
                  <a:pt x="9525" y="2345309"/>
                </a:lnTo>
                <a:lnTo>
                  <a:pt x="9525" y="2145411"/>
                </a:lnTo>
                <a:lnTo>
                  <a:pt x="9525" y="2145284"/>
                </a:lnTo>
                <a:lnTo>
                  <a:pt x="9525" y="1954593"/>
                </a:lnTo>
                <a:close/>
              </a:path>
              <a:path w="5550534" h="3155950">
                <a:moveTo>
                  <a:pt x="9525" y="1754200"/>
                </a:moveTo>
                <a:lnTo>
                  <a:pt x="0" y="1754200"/>
                </a:lnTo>
                <a:lnTo>
                  <a:pt x="0" y="1954530"/>
                </a:lnTo>
                <a:lnTo>
                  <a:pt x="9525" y="1954530"/>
                </a:lnTo>
                <a:lnTo>
                  <a:pt x="9525" y="1754200"/>
                </a:lnTo>
                <a:close/>
              </a:path>
              <a:path w="5550534" h="3155950">
                <a:moveTo>
                  <a:pt x="9525" y="1363408"/>
                </a:moveTo>
                <a:lnTo>
                  <a:pt x="0" y="1363408"/>
                </a:lnTo>
                <a:lnTo>
                  <a:pt x="0" y="1554099"/>
                </a:lnTo>
                <a:lnTo>
                  <a:pt x="0" y="1554226"/>
                </a:lnTo>
                <a:lnTo>
                  <a:pt x="0" y="1754124"/>
                </a:lnTo>
                <a:lnTo>
                  <a:pt x="9525" y="1754124"/>
                </a:lnTo>
                <a:lnTo>
                  <a:pt x="9525" y="1554226"/>
                </a:lnTo>
                <a:lnTo>
                  <a:pt x="9525" y="1554099"/>
                </a:lnTo>
                <a:lnTo>
                  <a:pt x="9525" y="1363408"/>
                </a:lnTo>
                <a:close/>
              </a:path>
              <a:path w="5550534" h="3155950">
                <a:moveTo>
                  <a:pt x="9525" y="972502"/>
                </a:moveTo>
                <a:lnTo>
                  <a:pt x="0" y="972502"/>
                </a:lnTo>
                <a:lnTo>
                  <a:pt x="0" y="1163320"/>
                </a:lnTo>
                <a:lnTo>
                  <a:pt x="0" y="1363345"/>
                </a:lnTo>
                <a:lnTo>
                  <a:pt x="9525" y="1363345"/>
                </a:lnTo>
                <a:lnTo>
                  <a:pt x="9525" y="1163320"/>
                </a:lnTo>
                <a:lnTo>
                  <a:pt x="9525" y="972502"/>
                </a:lnTo>
                <a:close/>
              </a:path>
              <a:path w="5550534" h="3155950">
                <a:moveTo>
                  <a:pt x="9525" y="9601"/>
                </a:moveTo>
                <a:lnTo>
                  <a:pt x="0" y="9601"/>
                </a:lnTo>
                <a:lnTo>
                  <a:pt x="0" y="181356"/>
                </a:lnTo>
                <a:lnTo>
                  <a:pt x="0" y="381317"/>
                </a:lnTo>
                <a:lnTo>
                  <a:pt x="0" y="972439"/>
                </a:lnTo>
                <a:lnTo>
                  <a:pt x="9525" y="972439"/>
                </a:lnTo>
                <a:lnTo>
                  <a:pt x="9525" y="181356"/>
                </a:lnTo>
                <a:lnTo>
                  <a:pt x="9525" y="9601"/>
                </a:lnTo>
                <a:close/>
              </a:path>
              <a:path w="5550534" h="3155950">
                <a:moveTo>
                  <a:pt x="5550535" y="2345372"/>
                </a:moveTo>
                <a:lnTo>
                  <a:pt x="5541010" y="2345372"/>
                </a:lnTo>
                <a:lnTo>
                  <a:pt x="5541010" y="2536190"/>
                </a:lnTo>
                <a:lnTo>
                  <a:pt x="5541010" y="2736151"/>
                </a:lnTo>
                <a:lnTo>
                  <a:pt x="5541010" y="2936494"/>
                </a:lnTo>
                <a:lnTo>
                  <a:pt x="5541010" y="3146044"/>
                </a:lnTo>
                <a:lnTo>
                  <a:pt x="9525" y="3146044"/>
                </a:lnTo>
                <a:lnTo>
                  <a:pt x="9525" y="2345372"/>
                </a:lnTo>
                <a:lnTo>
                  <a:pt x="0" y="2345372"/>
                </a:lnTo>
                <a:lnTo>
                  <a:pt x="0" y="3155569"/>
                </a:lnTo>
                <a:lnTo>
                  <a:pt x="9525" y="3155569"/>
                </a:lnTo>
                <a:lnTo>
                  <a:pt x="5541010" y="3155569"/>
                </a:lnTo>
                <a:lnTo>
                  <a:pt x="5550535" y="3155569"/>
                </a:lnTo>
                <a:lnTo>
                  <a:pt x="5550535" y="2936494"/>
                </a:lnTo>
                <a:lnTo>
                  <a:pt x="5550535" y="2736215"/>
                </a:lnTo>
                <a:lnTo>
                  <a:pt x="5550535" y="2536190"/>
                </a:lnTo>
                <a:lnTo>
                  <a:pt x="5550535" y="2345372"/>
                </a:lnTo>
                <a:close/>
              </a:path>
              <a:path w="5550534" h="3155950">
                <a:moveTo>
                  <a:pt x="5550535" y="1954593"/>
                </a:moveTo>
                <a:lnTo>
                  <a:pt x="5541010" y="1954593"/>
                </a:lnTo>
                <a:lnTo>
                  <a:pt x="5541010" y="2145284"/>
                </a:lnTo>
                <a:lnTo>
                  <a:pt x="5541010" y="2145411"/>
                </a:lnTo>
                <a:lnTo>
                  <a:pt x="5541010" y="2345309"/>
                </a:lnTo>
                <a:lnTo>
                  <a:pt x="5550535" y="2345309"/>
                </a:lnTo>
                <a:lnTo>
                  <a:pt x="5550535" y="2145411"/>
                </a:lnTo>
                <a:lnTo>
                  <a:pt x="5550535" y="2145284"/>
                </a:lnTo>
                <a:lnTo>
                  <a:pt x="5550535" y="1954593"/>
                </a:lnTo>
                <a:close/>
              </a:path>
              <a:path w="5550534" h="3155950">
                <a:moveTo>
                  <a:pt x="5550535" y="1754200"/>
                </a:moveTo>
                <a:lnTo>
                  <a:pt x="5541010" y="1754200"/>
                </a:lnTo>
                <a:lnTo>
                  <a:pt x="5541010" y="1954530"/>
                </a:lnTo>
                <a:lnTo>
                  <a:pt x="5550535" y="1954530"/>
                </a:lnTo>
                <a:lnTo>
                  <a:pt x="5550535" y="1754200"/>
                </a:lnTo>
                <a:close/>
              </a:path>
              <a:path w="5550534" h="3155950">
                <a:moveTo>
                  <a:pt x="5550535" y="1363408"/>
                </a:moveTo>
                <a:lnTo>
                  <a:pt x="5541010" y="1363408"/>
                </a:lnTo>
                <a:lnTo>
                  <a:pt x="5541010" y="1554099"/>
                </a:lnTo>
                <a:lnTo>
                  <a:pt x="5541010" y="1554226"/>
                </a:lnTo>
                <a:lnTo>
                  <a:pt x="5541010" y="1754124"/>
                </a:lnTo>
                <a:lnTo>
                  <a:pt x="5550535" y="1754124"/>
                </a:lnTo>
                <a:lnTo>
                  <a:pt x="5550535" y="1554226"/>
                </a:lnTo>
                <a:lnTo>
                  <a:pt x="5550535" y="1554099"/>
                </a:lnTo>
                <a:lnTo>
                  <a:pt x="5550535" y="1363408"/>
                </a:lnTo>
                <a:close/>
              </a:path>
              <a:path w="5550534" h="3155950">
                <a:moveTo>
                  <a:pt x="5550535" y="972502"/>
                </a:moveTo>
                <a:lnTo>
                  <a:pt x="5541010" y="972502"/>
                </a:lnTo>
                <a:lnTo>
                  <a:pt x="5541010" y="1163320"/>
                </a:lnTo>
                <a:lnTo>
                  <a:pt x="5541010" y="1363345"/>
                </a:lnTo>
                <a:lnTo>
                  <a:pt x="5550535" y="1363345"/>
                </a:lnTo>
                <a:lnTo>
                  <a:pt x="5550535" y="1163320"/>
                </a:lnTo>
                <a:lnTo>
                  <a:pt x="5550535" y="972502"/>
                </a:lnTo>
                <a:close/>
              </a:path>
              <a:path w="5550534" h="3155950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81317"/>
                </a:lnTo>
                <a:lnTo>
                  <a:pt x="5541010" y="972439"/>
                </a:lnTo>
                <a:lnTo>
                  <a:pt x="5550535" y="972439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3155950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8755" y="912241"/>
            <a:ext cx="3556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8311" y="912241"/>
            <a:ext cx="4318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V</a:t>
            </a:r>
            <a:r>
              <a:rPr sz="1100" spc="-65" dirty="0">
                <a:latin typeface="Courier New"/>
                <a:cs typeface="Courier New"/>
              </a:rPr>
              <a:t>A</a:t>
            </a:r>
            <a:r>
              <a:rPr sz="1100" spc="10" dirty="0">
                <a:latin typeface="Courier New"/>
                <a:cs typeface="Courier New"/>
              </a:rPr>
              <a:t>LUE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55" y="1227732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1779" y="122773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78297" y="1274191"/>
            <a:ext cx="681990" cy="122725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9"/>
              </a:spcBef>
            </a:pP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905">
              <a:spcBef>
                <a:spcPts val="259"/>
              </a:spcBef>
            </a:pPr>
            <a:r>
              <a:rPr sz="1100" spc="-10" dirty="0">
                <a:latin typeface="Courier New"/>
                <a:cs typeface="Courier New"/>
              </a:rPr>
              <a:t>26843545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8756" y="1274191"/>
            <a:ext cx="2120265" cy="17979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>
              <a:lnSpc>
                <a:spcPct val="117300"/>
              </a:lnSpc>
              <a:spcBef>
                <a:spcPts val="120"/>
              </a:spcBef>
            </a:pPr>
            <a:r>
              <a:rPr sz="1100" dirty="0">
                <a:latin typeface="Courier New"/>
                <a:cs typeface="Courier New"/>
              </a:rPr>
              <a:t>shared_pool_size  large_pool_size  </a:t>
            </a:r>
            <a:r>
              <a:rPr sz="1100" spc="-5" dirty="0">
                <a:latin typeface="Courier New"/>
                <a:cs typeface="Courier New"/>
              </a:rPr>
              <a:t>java_pool_size  </a:t>
            </a:r>
            <a:r>
              <a:rPr sz="1100" dirty="0">
                <a:latin typeface="Courier New"/>
                <a:cs typeface="Courier New"/>
              </a:rPr>
              <a:t>streams_pool_size  </a:t>
            </a:r>
            <a:r>
              <a:rPr sz="1100" spc="-5" dirty="0">
                <a:latin typeface="Courier New"/>
                <a:cs typeface="Courier New"/>
              </a:rPr>
              <a:t>shared_pool_reserved_size  memoptimize_pool_size  </a:t>
            </a:r>
            <a:r>
              <a:rPr sz="1100" dirty="0">
                <a:latin typeface="Courier New"/>
                <a:cs typeface="Courier New"/>
              </a:rPr>
              <a:t>buffer_pool_keep  </a:t>
            </a:r>
            <a:r>
              <a:rPr sz="1100" spc="-5" dirty="0">
                <a:latin typeface="Courier New"/>
                <a:cs typeface="Courier New"/>
              </a:rPr>
              <a:t>buffer_pool_recycle  olap_page_pool_size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353" y="2876169"/>
            <a:ext cx="9906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71" y="3267076"/>
            <a:ext cx="5912485" cy="14593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57">
              <a:spcBef>
                <a:spcPts val="125"/>
              </a:spcBef>
            </a:pPr>
            <a:r>
              <a:rPr sz="1100" spc="15" dirty="0">
                <a:latin typeface="Courier New"/>
                <a:cs typeface="Courier New"/>
              </a:rPr>
              <a:t>9 </a:t>
            </a:r>
            <a:r>
              <a:rPr sz="1100" spc="10" dirty="0">
                <a:latin typeface="Courier New"/>
                <a:cs typeface="Courier New"/>
              </a:rPr>
              <a:t>rows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5080" indent="-276846">
              <a:lnSpc>
                <a:spcPct val="113700"/>
              </a:lnSpc>
              <a:spcBef>
                <a:spcPts val="229"/>
              </a:spcBef>
              <a:buAutoNum type="arabicPeriod" startAt="3"/>
              <a:tabLst>
                <a:tab pos="288911" algn="l"/>
                <a:tab pos="289545" algn="l"/>
              </a:tabLst>
            </a:pPr>
            <a:r>
              <a:rPr sz="1100" spc="-10" dirty="0">
                <a:latin typeface="Arial"/>
                <a:cs typeface="Arial"/>
              </a:rPr>
              <a:t>Explore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V$SPPARAMETER </a:t>
            </a:r>
            <a:r>
              <a:rPr sz="1100" spc="-10" dirty="0">
                <a:latin typeface="Arial"/>
                <a:cs typeface="Arial"/>
              </a:rPr>
              <a:t>view. This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contains 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contents of  the </a:t>
            </a:r>
            <a:r>
              <a:rPr sz="1100" dirty="0">
                <a:latin typeface="Arial"/>
                <a:cs typeface="Arial"/>
              </a:rPr>
              <a:t>server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file.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server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5" dirty="0">
                <a:latin typeface="Arial"/>
                <a:cs typeface="Arial"/>
              </a:rPr>
              <a:t>was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5" dirty="0">
                <a:latin typeface="Arial"/>
                <a:cs typeface="Arial"/>
              </a:rPr>
              <a:t>used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instance, </a:t>
            </a:r>
            <a:r>
              <a:rPr sz="1100" spc="5" dirty="0">
                <a:latin typeface="Arial"/>
                <a:cs typeface="Arial"/>
              </a:rPr>
              <a:t>each  </a:t>
            </a:r>
            <a:r>
              <a:rPr sz="1100" dirty="0">
                <a:latin typeface="Arial"/>
                <a:cs typeface="Arial"/>
              </a:rPr>
              <a:t>row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will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contain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FALSE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ISSPECIFIED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column.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55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25" dirty="0">
                <a:latin typeface="Arial"/>
                <a:cs typeface="Arial"/>
              </a:rPr>
              <a:t>View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columns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V$SPPARAMETER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DESCRIBE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92176" y="4781234"/>
          <a:ext cx="5539737" cy="2955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6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0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8910">
                <a:tc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DESCRIBE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35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v$spparameter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Null?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FAMILY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VARCHAR2(80)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389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VARCHAR2(80)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marL="71755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VARCHAR2(80)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643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VARCHAR2(11)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marL="71755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VARCHAR2(255)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151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DISPLAY_VALUE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VARCHAR2(255)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0842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ISSPECIFIED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ORDINAL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VARCHAR2(6)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NUMBER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5808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UPDATE_COMMENT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CON_ID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VARCHAR2(255)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NUMBER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350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179513" y="7719187"/>
            <a:ext cx="5556250" cy="60080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88911" marR="5080" indent="-276846">
              <a:lnSpc>
                <a:spcPct val="113700"/>
              </a:lnSpc>
              <a:spcBef>
                <a:spcPts val="17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5" dirty="0">
                <a:latin typeface="Arial"/>
                <a:cs typeface="Arial"/>
              </a:rPr>
              <a:t>Query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NAME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V$SPPARAMETER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Browse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rows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returned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  the </a:t>
            </a:r>
            <a:r>
              <a:rPr sz="1100" spc="-15" dirty="0">
                <a:latin typeface="Arial"/>
                <a:cs typeface="Arial"/>
              </a:rPr>
              <a:t>query.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5" dirty="0">
                <a:latin typeface="Arial"/>
                <a:cs typeface="Arial"/>
              </a:rPr>
              <a:t>below have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dirty="0">
                <a:latin typeface="Arial"/>
                <a:cs typeface="Arial"/>
              </a:rPr>
              <a:t>formatted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easier </a:t>
            </a:r>
            <a:r>
              <a:rPr sz="1100" spc="-10" dirty="0">
                <a:latin typeface="Arial"/>
                <a:cs typeface="Arial"/>
              </a:rPr>
              <a:t>viewing and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spc="10" dirty="0">
                <a:latin typeface="Arial"/>
                <a:cs typeface="Arial"/>
              </a:rPr>
              <a:t>a  small </a:t>
            </a:r>
            <a:r>
              <a:rPr sz="1100" spc="-10" dirty="0">
                <a:latin typeface="Arial"/>
                <a:cs typeface="Arial"/>
              </a:rPr>
              <a:t>portion </a:t>
            </a:r>
            <a:r>
              <a:rPr sz="1100" spc="-5" dirty="0">
                <a:latin typeface="Arial"/>
                <a:cs typeface="Arial"/>
              </a:rPr>
              <a:t>of the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results.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6937" y="8385111"/>
            <a:ext cx="5541010" cy="3616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name, value FROM</a:t>
            </a:r>
            <a:r>
              <a:rPr sz="1100" b="1" spc="-27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v$spparameter;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  <a:tabLst>
                <a:tab pos="2932283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5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68755" y="8879078"/>
            <a:ext cx="2784475" cy="8890"/>
            <a:chOff x="1468755" y="8879078"/>
            <a:chExt cx="2784475" cy="8890"/>
          </a:xfrm>
        </p:grpSpPr>
        <p:sp>
          <p:nvSpPr>
            <p:cNvPr id="19" name="object 19"/>
            <p:cNvSpPr/>
            <p:nvPr/>
          </p:nvSpPr>
          <p:spPr>
            <a:xfrm>
              <a:off x="1468755" y="8883292"/>
              <a:ext cx="2524125" cy="0"/>
            </a:xfrm>
            <a:custGeom>
              <a:avLst/>
              <a:gdLst/>
              <a:ahLst/>
              <a:cxnLst/>
              <a:rect l="l" t="t" r="r" b="b"/>
              <a:pathLst>
                <a:path w="2524125">
                  <a:moveTo>
                    <a:pt x="0" y="0"/>
                  </a:moveTo>
                  <a:lnTo>
                    <a:pt x="2523886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95800" y="8883292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175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329684" y="888329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1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7" y="738822"/>
            <a:ext cx="5541010" cy="279736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dirty="0">
                <a:latin typeface="Courier New"/>
                <a:cs typeface="Courier New"/>
              </a:rPr>
              <a:t>lock_name_space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  <a:tabLst>
                <a:tab pos="2932283" algn="l"/>
              </a:tabLst>
            </a:pPr>
            <a:r>
              <a:rPr sz="1100" dirty="0">
                <a:latin typeface="Courier New"/>
                <a:cs typeface="Courier New"/>
              </a:rPr>
              <a:t>processes	</a:t>
            </a:r>
            <a:r>
              <a:rPr sz="1100" spc="10" dirty="0">
                <a:latin typeface="Courier New"/>
                <a:cs typeface="Courier New"/>
              </a:rPr>
              <a:t>300</a:t>
            </a:r>
            <a:endParaRPr sz="1100">
              <a:latin typeface="Courier New"/>
              <a:cs typeface="Courier New"/>
            </a:endParaRPr>
          </a:p>
          <a:p>
            <a:pPr marL="71752" marR="3861242">
              <a:lnSpc>
                <a:spcPct val="116599"/>
              </a:lnSpc>
              <a:spcBef>
                <a:spcPts val="35"/>
              </a:spcBef>
            </a:pPr>
            <a:r>
              <a:rPr sz="1100" dirty="0">
                <a:latin typeface="Courier New"/>
                <a:cs typeface="Courier New"/>
              </a:rPr>
              <a:t>sessions  timed_statistics  </a:t>
            </a:r>
            <a:r>
              <a:rPr sz="1100" spc="-5" dirty="0">
                <a:latin typeface="Courier New"/>
                <a:cs typeface="Courier New"/>
              </a:rPr>
              <a:t>timed_os_statistics</a:t>
            </a:r>
            <a:endParaRPr sz="1100">
              <a:latin typeface="Courier New"/>
              <a:cs typeface="Courier New"/>
            </a:endParaRPr>
          </a:p>
          <a:p>
            <a:pPr marL="71752" marR="3099281">
              <a:lnSpc>
                <a:spcPct val="113900"/>
              </a:lnSpc>
              <a:spcBef>
                <a:spcPts val="7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-5" dirty="0">
                <a:latin typeface="Courier New"/>
                <a:cs typeface="Courier New"/>
              </a:rPr>
              <a:t>shrd_dupl_table_refresh_rate</a:t>
            </a:r>
            <a:endParaRPr sz="1100">
              <a:latin typeface="Courier New"/>
              <a:cs typeface="Courier New"/>
            </a:endParaRPr>
          </a:p>
          <a:p>
            <a:pPr marL="71752" marR="2680202">
              <a:lnSpc>
                <a:spcPct val="113599"/>
              </a:lnSpc>
              <a:spcBef>
                <a:spcPts val="75"/>
              </a:spcBef>
            </a:pPr>
            <a:r>
              <a:rPr sz="1100" spc="-5" dirty="0">
                <a:latin typeface="Courier New"/>
                <a:cs typeface="Courier New"/>
              </a:rPr>
              <a:t>multishard_query_data_consistency  multishard_query_partial_results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437 </a:t>
            </a:r>
            <a:r>
              <a:rPr sz="1100" spc="-10" dirty="0">
                <a:latin typeface="Courier New"/>
                <a:cs typeface="Courier New"/>
              </a:rPr>
              <a:t>rows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3486403"/>
            <a:ext cx="5949315" cy="102002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911" marR="5080" indent="-276846">
              <a:lnSpc>
                <a:spcPct val="111800"/>
              </a:lnSpc>
              <a:spcBef>
                <a:spcPts val="120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spc="-10" dirty="0">
                <a:latin typeface="Arial"/>
                <a:cs typeface="Arial"/>
              </a:rPr>
              <a:t>Explore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V$PARAMETER2 </a:t>
            </a:r>
            <a:r>
              <a:rPr sz="1100" spc="-10" dirty="0">
                <a:latin typeface="Arial"/>
                <a:cs typeface="Arial"/>
              </a:rPr>
              <a:t>view. This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contains 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initialization  </a:t>
            </a:r>
            <a:r>
              <a:rPr sz="1100" dirty="0">
                <a:latin typeface="Arial"/>
                <a:cs typeface="Arial"/>
              </a:rPr>
              <a:t>parameters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are currently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effect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session,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5" dirty="0">
                <a:latin typeface="Arial"/>
                <a:cs typeface="Arial"/>
              </a:rPr>
              <a:t>each parameter </a:t>
            </a:r>
            <a:r>
              <a:rPr sz="1100" spc="-15" dirty="0">
                <a:latin typeface="Arial"/>
                <a:cs typeface="Arial"/>
              </a:rPr>
              <a:t>value appearing 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row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</a:t>
            </a:r>
            <a:r>
              <a:rPr sz="1100" spc="10" dirty="0">
                <a:latin typeface="Arial"/>
                <a:cs typeface="Arial"/>
              </a:rPr>
              <a:t>session </a:t>
            </a:r>
            <a:r>
              <a:rPr sz="1100" spc="-10" dirty="0">
                <a:latin typeface="Arial"/>
                <a:cs typeface="Arial"/>
              </a:rPr>
              <a:t>inherits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instance-wide 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10" dirty="0">
                <a:latin typeface="Arial"/>
                <a:cs typeface="Arial"/>
              </a:rPr>
              <a:t>displayed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5" dirty="0">
                <a:latin typeface="Courier New"/>
                <a:cs typeface="Courier New"/>
              </a:rPr>
              <a:t>V$SYSTEM_PARAMETER2</a:t>
            </a:r>
            <a:r>
              <a:rPr sz="1100" spc="-5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55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25" dirty="0">
                <a:latin typeface="Arial"/>
                <a:cs typeface="Arial"/>
              </a:rPr>
              <a:t>View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columns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V$PARAMETER2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DESCRIBE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01700" y="4571683"/>
            <a:ext cx="5541010" cy="4318635"/>
            <a:chOff x="1401699" y="4571682"/>
            <a:chExt cx="5541010" cy="4318635"/>
          </a:xfrm>
        </p:grpSpPr>
        <p:sp>
          <p:nvSpPr>
            <p:cNvPr id="9" name="object 9"/>
            <p:cNvSpPr/>
            <p:nvPr/>
          </p:nvSpPr>
          <p:spPr>
            <a:xfrm>
              <a:off x="1401699" y="4576445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37946" y="4576445"/>
              <a:ext cx="0" cy="4309110"/>
            </a:xfrm>
            <a:custGeom>
              <a:avLst/>
              <a:gdLst/>
              <a:ahLst/>
              <a:cxnLst/>
              <a:rect l="l" t="t" r="r" b="b"/>
              <a:pathLst>
                <a:path h="4309109">
                  <a:moveTo>
                    <a:pt x="0" y="0"/>
                  </a:moveTo>
                  <a:lnTo>
                    <a:pt x="0" y="430910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68757" y="4525393"/>
            <a:ext cx="2204085" cy="421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DESCRIBE</a:t>
            </a:r>
            <a:r>
              <a:rPr sz="1100" b="1" spc="-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v$parameter2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2141" y="4754499"/>
            <a:ext cx="4318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0" dirty="0">
                <a:latin typeface="Courier New"/>
                <a:cs typeface="Courier New"/>
              </a:rPr>
              <a:t>ull?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54467" y="4754499"/>
            <a:ext cx="3460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Ty</a:t>
            </a:r>
            <a:r>
              <a:rPr sz="1100" spc="-65" dirty="0">
                <a:latin typeface="Courier New"/>
                <a:cs typeface="Courier New"/>
              </a:rPr>
              <a:t>p</a:t>
            </a:r>
            <a:r>
              <a:rPr sz="1100" spc="15" dirty="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64312" y="5055768"/>
            <a:ext cx="5395595" cy="8890"/>
            <a:chOff x="1464310" y="5055766"/>
            <a:chExt cx="5395595" cy="8890"/>
          </a:xfrm>
        </p:grpSpPr>
        <p:sp>
          <p:nvSpPr>
            <p:cNvPr id="15" name="object 15"/>
            <p:cNvSpPr/>
            <p:nvPr/>
          </p:nvSpPr>
          <p:spPr>
            <a:xfrm>
              <a:off x="1468755" y="5060211"/>
              <a:ext cx="3448050" cy="0"/>
            </a:xfrm>
            <a:custGeom>
              <a:avLst/>
              <a:gdLst/>
              <a:ahLst/>
              <a:cxnLst/>
              <a:rect l="l" t="t" r="r" b="b"/>
              <a:pathLst>
                <a:path w="3448050">
                  <a:moveTo>
                    <a:pt x="0" y="0"/>
                  </a:moveTo>
                  <a:lnTo>
                    <a:pt x="3447716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06720" y="5060211"/>
              <a:ext cx="667385" cy="0"/>
            </a:xfrm>
            <a:custGeom>
              <a:avLst/>
              <a:gdLst/>
              <a:ahLst/>
              <a:cxnLst/>
              <a:rect l="l" t="t" r="r" b="b"/>
              <a:pathLst>
                <a:path w="667385">
                  <a:moveTo>
                    <a:pt x="0" y="0"/>
                  </a:moveTo>
                  <a:lnTo>
                    <a:pt x="667210" y="0"/>
                  </a:lnTo>
                </a:path>
              </a:pathLst>
            </a:custGeom>
            <a:ln w="842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0085" y="5060211"/>
              <a:ext cx="1095375" cy="0"/>
            </a:xfrm>
            <a:custGeom>
              <a:avLst/>
              <a:gdLst/>
              <a:ahLst/>
              <a:cxnLst/>
              <a:rect l="l" t="t" r="r" b="b"/>
              <a:pathLst>
                <a:path w="1095375">
                  <a:moveTo>
                    <a:pt x="0" y="0"/>
                  </a:moveTo>
                  <a:lnTo>
                    <a:pt x="1095279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68757" y="5116830"/>
            <a:ext cx="1786255" cy="35949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49942">
              <a:lnSpc>
                <a:spcPct val="117500"/>
              </a:lnSpc>
              <a:spcBef>
                <a:spcPts val="114"/>
              </a:spcBef>
            </a:pPr>
            <a:r>
              <a:rPr sz="1100" spc="10" dirty="0">
                <a:latin typeface="Courier New"/>
                <a:cs typeface="Courier New"/>
              </a:rPr>
              <a:t>NUM  NAME  TYPE  VALUE</a:t>
            </a:r>
            <a:endParaRPr sz="1100">
              <a:latin typeface="Courier New"/>
              <a:cs typeface="Courier New"/>
            </a:endParaRPr>
          </a:p>
          <a:p>
            <a:pPr marR="5715">
              <a:lnSpc>
                <a:spcPct val="116599"/>
              </a:lnSpc>
              <a:spcBef>
                <a:spcPts val="40"/>
              </a:spcBef>
            </a:pPr>
            <a:r>
              <a:rPr sz="1100" spc="-5" dirty="0">
                <a:latin typeface="Courier New"/>
                <a:cs typeface="Courier New"/>
              </a:rPr>
              <a:t>DISPLAY_VALUE  </a:t>
            </a:r>
            <a:r>
              <a:rPr sz="1100" dirty="0">
                <a:latin typeface="Courier New"/>
                <a:cs typeface="Courier New"/>
              </a:rPr>
              <a:t>ISDEFAULT  ISSES_MODIFIABLE  ISSYS_MODIFIABLE  ISPDB_MODIFIABLE  </a:t>
            </a:r>
            <a:r>
              <a:rPr sz="1100" spc="10" dirty="0">
                <a:latin typeface="Courier New"/>
                <a:cs typeface="Courier New"/>
              </a:rPr>
              <a:t>ISINST</a:t>
            </a:r>
            <a:r>
              <a:rPr sz="1100" spc="-65" dirty="0">
                <a:latin typeface="Courier New"/>
                <a:cs typeface="Courier New"/>
              </a:rPr>
              <a:t>A</a:t>
            </a:r>
            <a:r>
              <a:rPr sz="1100" spc="10" dirty="0">
                <a:latin typeface="Courier New"/>
                <a:cs typeface="Courier New"/>
              </a:rPr>
              <a:t>NCE_</a:t>
            </a:r>
            <a:r>
              <a:rPr sz="1100" spc="-65" dirty="0">
                <a:latin typeface="Courier New"/>
                <a:cs typeface="Courier New"/>
              </a:rPr>
              <a:t>M</a:t>
            </a:r>
            <a:r>
              <a:rPr sz="1100" spc="10" dirty="0">
                <a:latin typeface="Courier New"/>
                <a:cs typeface="Courier New"/>
              </a:rPr>
              <a:t>ODIFI</a:t>
            </a:r>
            <a:r>
              <a:rPr sz="1100" spc="-65" dirty="0">
                <a:latin typeface="Courier New"/>
                <a:cs typeface="Courier New"/>
              </a:rPr>
              <a:t>A</a:t>
            </a:r>
            <a:r>
              <a:rPr sz="1100" spc="30" dirty="0">
                <a:latin typeface="Courier New"/>
                <a:cs typeface="Courier New"/>
              </a:rPr>
              <a:t>B</a:t>
            </a:r>
            <a:r>
              <a:rPr sz="1100" spc="10" dirty="0">
                <a:latin typeface="Courier New"/>
                <a:cs typeface="Courier New"/>
              </a:rPr>
              <a:t>LE  </a:t>
            </a:r>
            <a:r>
              <a:rPr sz="1100" dirty="0">
                <a:latin typeface="Courier New"/>
                <a:cs typeface="Courier New"/>
              </a:rPr>
              <a:t>ISMODIFIED  ISADJUSTED  ISDEPRECATED</a:t>
            </a:r>
            <a:endParaRPr sz="1100">
              <a:latin typeface="Courier New"/>
              <a:cs typeface="Courier New"/>
            </a:endParaRPr>
          </a:p>
          <a:p>
            <a:pPr marR="597505">
              <a:lnSpc>
                <a:spcPct val="118000"/>
              </a:lnSpc>
              <a:spcBef>
                <a:spcPts val="20"/>
              </a:spcBef>
            </a:pPr>
            <a:r>
              <a:rPr sz="1100" spc="10" dirty="0">
                <a:latin typeface="Courier New"/>
                <a:cs typeface="Courier New"/>
              </a:rPr>
              <a:t>ISBASIC  </a:t>
            </a:r>
            <a:r>
              <a:rPr sz="1100" dirty="0">
                <a:latin typeface="Courier New"/>
                <a:cs typeface="Courier New"/>
              </a:rPr>
              <a:t>DESCRIPTION  </a:t>
            </a:r>
            <a:r>
              <a:rPr sz="1100" spc="10" dirty="0">
                <a:latin typeface="Courier New"/>
                <a:cs typeface="Courier New"/>
              </a:rPr>
              <a:t>ORDINAL  </a:t>
            </a:r>
            <a:r>
              <a:rPr sz="1100" spc="-5" dirty="0">
                <a:latin typeface="Courier New"/>
                <a:cs typeface="Courier New"/>
              </a:rPr>
              <a:t>UPDATE_COMMENT  </a:t>
            </a:r>
            <a:r>
              <a:rPr sz="1100" spc="10" dirty="0">
                <a:latin typeface="Courier New"/>
                <a:cs typeface="Courier New"/>
              </a:rPr>
              <a:t>CON_ID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74360" y="5116830"/>
            <a:ext cx="1193800" cy="358059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>
              <a:lnSpc>
                <a:spcPct val="117400"/>
              </a:lnSpc>
              <a:spcBef>
                <a:spcPts val="120"/>
              </a:spcBef>
            </a:pPr>
            <a:r>
              <a:rPr sz="1100" spc="-5" dirty="0">
                <a:latin typeface="Courier New"/>
                <a:cs typeface="Courier New"/>
              </a:rPr>
              <a:t>NUMBER  VARCHAR2(80)  NUMBER  VARCHAR2(4000)  VARCHAR2(4000)  VARCHAR2(6)  VARCHAR2(5)  VARCHAR2(9)  VARCHAR2(5)  VARCHAR2(5)  VARCHAR2(10)  VARCHAR2(5)  VARCHAR2(5)  VARCHAR2(5)  VARCHAR2(255)  NUMBER  VARCHAR2(255)  NUMBER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8755" y="8892222"/>
            <a:ext cx="3556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92176" y="4576445"/>
            <a:ext cx="5550535" cy="4528820"/>
          </a:xfrm>
          <a:custGeom>
            <a:avLst/>
            <a:gdLst/>
            <a:ahLst/>
            <a:cxnLst/>
            <a:rect l="l" t="t" r="r" b="b"/>
            <a:pathLst>
              <a:path w="5550534" h="4528820">
                <a:moveTo>
                  <a:pt x="5550535" y="4309110"/>
                </a:moveTo>
                <a:lnTo>
                  <a:pt x="5541010" y="4309110"/>
                </a:lnTo>
                <a:lnTo>
                  <a:pt x="5541010" y="4518977"/>
                </a:lnTo>
                <a:lnTo>
                  <a:pt x="9525" y="4518977"/>
                </a:lnTo>
                <a:lnTo>
                  <a:pt x="9525" y="0"/>
                </a:lnTo>
                <a:lnTo>
                  <a:pt x="0" y="0"/>
                </a:lnTo>
                <a:lnTo>
                  <a:pt x="0" y="4528502"/>
                </a:lnTo>
                <a:lnTo>
                  <a:pt x="9525" y="4528502"/>
                </a:lnTo>
                <a:lnTo>
                  <a:pt x="5541010" y="4528502"/>
                </a:lnTo>
                <a:lnTo>
                  <a:pt x="5550535" y="4528502"/>
                </a:lnTo>
                <a:lnTo>
                  <a:pt x="5550535" y="4309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401699" y="1330008"/>
            <a:ext cx="5541010" cy="3536950"/>
            <a:chOff x="1401699" y="1330007"/>
            <a:chExt cx="5541010" cy="3536950"/>
          </a:xfrm>
        </p:grpSpPr>
        <p:sp>
          <p:nvSpPr>
            <p:cNvPr id="7" name="object 7"/>
            <p:cNvSpPr/>
            <p:nvPr/>
          </p:nvSpPr>
          <p:spPr>
            <a:xfrm>
              <a:off x="1401699" y="1334769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7946" y="1334769"/>
              <a:ext cx="0" cy="3527425"/>
            </a:xfrm>
            <a:custGeom>
              <a:avLst/>
              <a:gdLst/>
              <a:ahLst/>
              <a:cxnLst/>
              <a:rect l="l" t="t" r="r" b="b"/>
              <a:pathLst>
                <a:path h="3527425">
                  <a:moveTo>
                    <a:pt x="0" y="0"/>
                  </a:moveTo>
                  <a:lnTo>
                    <a:pt x="0" y="35274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79512" y="683641"/>
            <a:ext cx="5622290" cy="12400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 algn="just">
              <a:lnSpc>
                <a:spcPct val="1137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b.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Query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NAME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V$PARAMETER2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Browse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rows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returned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5" dirty="0">
                <a:latin typeface="Arial"/>
                <a:cs typeface="Arial"/>
              </a:rPr>
              <a:t>query.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5" dirty="0">
                <a:latin typeface="Arial"/>
                <a:cs typeface="Arial"/>
              </a:rPr>
              <a:t>below have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dirty="0">
                <a:latin typeface="Arial"/>
                <a:cs typeface="Arial"/>
              </a:rPr>
              <a:t>formatted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easier </a:t>
            </a:r>
            <a:r>
              <a:rPr sz="1100" spc="-10" dirty="0">
                <a:latin typeface="Arial"/>
                <a:cs typeface="Arial"/>
              </a:rPr>
              <a:t>viewing and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very  </a:t>
            </a:r>
            <a:r>
              <a:rPr sz="1100" spc="10" dirty="0">
                <a:latin typeface="Arial"/>
                <a:cs typeface="Arial"/>
              </a:rPr>
              <a:t>small </a:t>
            </a:r>
            <a:r>
              <a:rPr sz="1100" spc="-10" dirty="0">
                <a:latin typeface="Arial"/>
                <a:cs typeface="Arial"/>
              </a:rPr>
              <a:t>portion </a:t>
            </a:r>
            <a:r>
              <a:rPr sz="1100" spc="-5" dirty="0">
                <a:latin typeface="Arial"/>
                <a:cs typeface="Arial"/>
              </a:rPr>
              <a:t>of the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results.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name, value FROM</a:t>
            </a:r>
            <a:r>
              <a:rPr sz="1100" b="1" spc="-27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v$parameter2;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288911">
              <a:tabLst>
                <a:tab pos="3235164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5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92175" y="1334770"/>
            <a:ext cx="5550535" cy="3747135"/>
            <a:chOff x="1392174" y="1334769"/>
            <a:chExt cx="5550535" cy="3747135"/>
          </a:xfrm>
        </p:grpSpPr>
        <p:sp>
          <p:nvSpPr>
            <p:cNvPr id="11" name="object 11"/>
            <p:cNvSpPr/>
            <p:nvPr/>
          </p:nvSpPr>
          <p:spPr>
            <a:xfrm>
              <a:off x="1468755" y="2028468"/>
              <a:ext cx="2524760" cy="0"/>
            </a:xfrm>
            <a:custGeom>
              <a:avLst/>
              <a:gdLst/>
              <a:ahLst/>
              <a:cxnLst/>
              <a:rect l="l" t="t" r="r" b="b"/>
              <a:pathLst>
                <a:path w="2524760">
                  <a:moveTo>
                    <a:pt x="0" y="0"/>
                  </a:moveTo>
                  <a:lnTo>
                    <a:pt x="2524267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15409" y="2028468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104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2174" y="1334769"/>
              <a:ext cx="5550535" cy="3747135"/>
            </a:xfrm>
            <a:custGeom>
              <a:avLst/>
              <a:gdLst/>
              <a:ahLst/>
              <a:cxnLst/>
              <a:rect l="l" t="t" r="r" b="b"/>
              <a:pathLst>
                <a:path w="5550534" h="3747135">
                  <a:moveTo>
                    <a:pt x="5550535" y="3527361"/>
                  </a:moveTo>
                  <a:lnTo>
                    <a:pt x="5541010" y="3527361"/>
                  </a:lnTo>
                  <a:lnTo>
                    <a:pt x="5541010" y="3737229"/>
                  </a:lnTo>
                  <a:lnTo>
                    <a:pt x="9525" y="3737229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746754"/>
                  </a:lnTo>
                  <a:lnTo>
                    <a:pt x="9525" y="3746754"/>
                  </a:lnTo>
                  <a:lnTo>
                    <a:pt x="5541010" y="3746754"/>
                  </a:lnTo>
                  <a:lnTo>
                    <a:pt x="5550535" y="3746754"/>
                  </a:lnTo>
                  <a:lnTo>
                    <a:pt x="5550535" y="3527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15411" y="2275078"/>
            <a:ext cx="346075" cy="10143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10" dirty="0">
                <a:latin typeface="Courier New"/>
                <a:cs typeface="Courier New"/>
              </a:rPr>
              <a:t>300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60"/>
              </a:spcBef>
            </a:pPr>
            <a:r>
              <a:rPr sz="1100" spc="10" dirty="0">
                <a:latin typeface="Courier New"/>
                <a:cs typeface="Courier New"/>
              </a:rPr>
              <a:t>472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580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TR</a:t>
            </a:r>
            <a:r>
              <a:rPr sz="1100" spc="-65" dirty="0">
                <a:latin typeface="Courier New"/>
                <a:cs typeface="Courier New"/>
              </a:rPr>
              <a:t>U</a:t>
            </a:r>
            <a:r>
              <a:rPr sz="1100" spc="15" dirty="0">
                <a:latin typeface="Courier New"/>
                <a:cs typeface="Courier New"/>
              </a:rPr>
              <a:t>E  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85"/>
              </a:spcBef>
            </a:pPr>
            <a:r>
              <a:rPr sz="1100" spc="10" dirty="0">
                <a:latin typeface="Courier New"/>
                <a:cs typeface="Courier New"/>
              </a:rPr>
              <a:t>TR</a:t>
            </a:r>
            <a:r>
              <a:rPr sz="1100" spc="-65" dirty="0">
                <a:latin typeface="Courier New"/>
                <a:cs typeface="Courier New"/>
              </a:rPr>
              <a:t>U</a:t>
            </a:r>
            <a:r>
              <a:rPr sz="1100" spc="15" dirty="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8756" y="2075434"/>
            <a:ext cx="2797175" cy="202555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436298">
              <a:lnSpc>
                <a:spcPct val="117500"/>
              </a:lnSpc>
              <a:spcBef>
                <a:spcPts val="114"/>
              </a:spcBef>
            </a:pPr>
            <a:r>
              <a:rPr sz="1100" dirty="0">
                <a:latin typeface="Courier New"/>
                <a:cs typeface="Courier New"/>
              </a:rPr>
              <a:t>lock_name_space  processes  sessions  </a:t>
            </a:r>
            <a:r>
              <a:rPr sz="1100" spc="10" dirty="0">
                <a:latin typeface="Courier New"/>
                <a:cs typeface="Courier New"/>
              </a:rPr>
              <a:t>timed_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tati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tics</a:t>
            </a:r>
            <a:endParaRPr sz="1100">
              <a:latin typeface="Courier New"/>
              <a:cs typeface="Courier New"/>
            </a:endParaRPr>
          </a:p>
          <a:p>
            <a:pPr marR="1188661">
              <a:lnSpc>
                <a:spcPct val="113900"/>
              </a:lnSpc>
              <a:spcBef>
                <a:spcPts val="75"/>
              </a:spcBef>
            </a:pPr>
            <a:r>
              <a:rPr sz="1100" spc="-5" dirty="0">
                <a:latin typeface="Courier New"/>
                <a:cs typeface="Courier New"/>
              </a:rPr>
              <a:t>timed_os_statistics  resource_limit</a:t>
            </a:r>
            <a:endParaRPr sz="1100">
              <a:latin typeface="Courier New"/>
              <a:cs typeface="Courier New"/>
            </a:endParaRPr>
          </a:p>
          <a:p>
            <a:pPr marR="426699">
              <a:lnSpc>
                <a:spcPts val="1580"/>
              </a:lnSpc>
              <a:spcBef>
                <a:spcPts val="90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-5" dirty="0">
                <a:latin typeface="Courier New"/>
                <a:cs typeface="Courier New"/>
              </a:rPr>
              <a:t>shrd_dupl_table_refresh_rate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85"/>
              </a:spcBef>
            </a:pPr>
            <a:r>
              <a:rPr sz="1100" spc="-5" dirty="0">
                <a:latin typeface="Courier New"/>
                <a:cs typeface="Courier New"/>
              </a:rPr>
              <a:t>multishard_query_data_consistency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multishard_query_partial_results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15410" y="3467355"/>
            <a:ext cx="937894" cy="60721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spcBef>
                <a:spcPts val="275"/>
              </a:spcBef>
            </a:pPr>
            <a:r>
              <a:rPr sz="1100" spc="10" dirty="0">
                <a:latin typeface="Courier New"/>
                <a:cs typeface="Courier New"/>
              </a:rPr>
              <a:t>60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strong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not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allowed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01701" y="5958842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970" y="4468497"/>
            <a:ext cx="5449570" cy="18893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57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438 </a:t>
            </a:r>
            <a:r>
              <a:rPr sz="1100" spc="-10" dirty="0">
                <a:latin typeface="Courier New"/>
                <a:cs typeface="Courier New"/>
              </a:rPr>
              <a:t>rows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565757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5080" indent="-276846">
              <a:lnSpc>
                <a:spcPct val="119500"/>
              </a:lnSpc>
              <a:spcBef>
                <a:spcPts val="145"/>
              </a:spcBef>
              <a:buAutoNum type="arabicPeriod" startAt="5"/>
              <a:tabLst>
                <a:tab pos="288911" algn="l"/>
                <a:tab pos="289545" algn="l"/>
              </a:tabLst>
            </a:pPr>
            <a:r>
              <a:rPr sz="1100" spc="-10" dirty="0">
                <a:latin typeface="Arial"/>
                <a:cs typeface="Arial"/>
              </a:rPr>
              <a:t>Explore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V$SYSTEM_PARAMETER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This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contains 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dirty="0">
                <a:latin typeface="Arial"/>
                <a:cs typeface="Arial"/>
              </a:rPr>
              <a:t>parameters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are currently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effect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09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columns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V$SYSTEM_PARAMETER</a:t>
            </a:r>
            <a:r>
              <a:rPr sz="1100" spc="-52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DESCRIBE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DESCRIBE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v$system_parameter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335"/>
              </a:spcBef>
              <a:tabLst>
                <a:tab pos="4103165" algn="l"/>
                <a:tab pos="4855603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5" dirty="0">
                <a:latin typeface="Courier New"/>
                <a:cs typeface="Courier New"/>
              </a:rPr>
              <a:t>Null?	</a:t>
            </a:r>
            <a:r>
              <a:rPr sz="1100" spc="-10" dirty="0"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68756" y="6452258"/>
            <a:ext cx="3448050" cy="0"/>
          </a:xfrm>
          <a:custGeom>
            <a:avLst/>
            <a:gdLst/>
            <a:ahLst/>
            <a:cxnLst/>
            <a:rect l="l" t="t" r="r" b="b"/>
            <a:pathLst>
              <a:path w="3448050">
                <a:moveTo>
                  <a:pt x="0" y="0"/>
                </a:moveTo>
                <a:lnTo>
                  <a:pt x="344771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6723" y="6452258"/>
            <a:ext cx="667385" cy="0"/>
          </a:xfrm>
          <a:custGeom>
            <a:avLst/>
            <a:gdLst/>
            <a:ahLst/>
            <a:cxnLst/>
            <a:rect l="l" t="t" r="r" b="b"/>
            <a:pathLst>
              <a:path w="667385">
                <a:moveTo>
                  <a:pt x="0" y="0"/>
                </a:moveTo>
                <a:lnTo>
                  <a:pt x="667210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0086" y="6452258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527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68757" y="6508752"/>
            <a:ext cx="1786255" cy="260648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49942">
              <a:lnSpc>
                <a:spcPct val="117600"/>
              </a:lnSpc>
              <a:spcBef>
                <a:spcPts val="114"/>
              </a:spcBef>
            </a:pPr>
            <a:r>
              <a:rPr sz="1100" spc="10" dirty="0">
                <a:latin typeface="Courier New"/>
                <a:cs typeface="Courier New"/>
              </a:rPr>
              <a:t>NUM  NAME  TYPE  VALUE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DISPLAY_VALUE</a:t>
            </a:r>
            <a:endParaRPr sz="1100">
              <a:latin typeface="Courier New"/>
              <a:cs typeface="Courier New"/>
            </a:endParaRPr>
          </a:p>
          <a:p>
            <a:pPr marR="5715">
              <a:lnSpc>
                <a:spcPct val="117800"/>
              </a:lnSpc>
              <a:spcBef>
                <a:spcPts val="25"/>
              </a:spcBef>
            </a:pPr>
            <a:r>
              <a:rPr sz="1100" spc="-5" dirty="0">
                <a:latin typeface="Courier New"/>
                <a:cs typeface="Courier New"/>
              </a:rPr>
              <a:t>DEFAULT_VALUE  </a:t>
            </a:r>
            <a:r>
              <a:rPr sz="1100" dirty="0">
                <a:latin typeface="Courier New"/>
                <a:cs typeface="Courier New"/>
              </a:rPr>
              <a:t>ISDEFAULT  ISSES_MODIFIABLE  ISSYS_MODIFIABLE  ISPDB_MODIFIABLE  </a:t>
            </a:r>
            <a:r>
              <a:rPr sz="1100" spc="10" dirty="0">
                <a:latin typeface="Courier New"/>
                <a:cs typeface="Courier New"/>
              </a:rPr>
              <a:t>ISINST</a:t>
            </a:r>
            <a:r>
              <a:rPr sz="1100" spc="-65" dirty="0">
                <a:latin typeface="Courier New"/>
                <a:cs typeface="Courier New"/>
              </a:rPr>
              <a:t>A</a:t>
            </a:r>
            <a:r>
              <a:rPr sz="1100" spc="10" dirty="0">
                <a:latin typeface="Courier New"/>
                <a:cs typeface="Courier New"/>
              </a:rPr>
              <a:t>NCE_</a:t>
            </a:r>
            <a:r>
              <a:rPr sz="1100" spc="-65" dirty="0">
                <a:latin typeface="Courier New"/>
                <a:cs typeface="Courier New"/>
              </a:rPr>
              <a:t>M</a:t>
            </a:r>
            <a:r>
              <a:rPr sz="1100" spc="10" dirty="0">
                <a:latin typeface="Courier New"/>
                <a:cs typeface="Courier New"/>
              </a:rPr>
              <a:t>ODIFI</a:t>
            </a:r>
            <a:r>
              <a:rPr sz="1100" spc="-65" dirty="0">
                <a:latin typeface="Courier New"/>
                <a:cs typeface="Courier New"/>
              </a:rPr>
              <a:t>A</a:t>
            </a:r>
            <a:r>
              <a:rPr sz="1100" spc="30" dirty="0">
                <a:latin typeface="Courier New"/>
                <a:cs typeface="Courier New"/>
              </a:rPr>
              <a:t>B</a:t>
            </a:r>
            <a:r>
              <a:rPr sz="1100" spc="10" dirty="0">
                <a:latin typeface="Courier New"/>
                <a:cs typeface="Courier New"/>
              </a:rPr>
              <a:t>LE  </a:t>
            </a:r>
            <a:r>
              <a:rPr sz="1100" dirty="0">
                <a:latin typeface="Courier New"/>
                <a:cs typeface="Courier New"/>
              </a:rPr>
              <a:t>ISMODIFIED  ISADJUSTED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4360" y="6508751"/>
            <a:ext cx="1193800" cy="26112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>
              <a:lnSpc>
                <a:spcPct val="117500"/>
              </a:lnSpc>
              <a:spcBef>
                <a:spcPts val="114"/>
              </a:spcBef>
            </a:pPr>
            <a:r>
              <a:rPr sz="1100" spc="-5" dirty="0">
                <a:latin typeface="Courier New"/>
                <a:cs typeface="Courier New"/>
              </a:rPr>
              <a:t>NUMBER  VARCHAR2(80)  NUMBER  VARCHAR2(4000)  VARCHAR2(4000)  VARCHAR2(255)  VARCHAR2(9)  VARCHAR2(5)  VARCHAR2(9)  VARCHAR2(5)  VARCHAR2(5)  VARCHAR2(8)  VARCHAR2(5)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92176" y="5958841"/>
            <a:ext cx="5550535" cy="3165475"/>
          </a:xfrm>
          <a:custGeom>
            <a:avLst/>
            <a:gdLst/>
            <a:ahLst/>
            <a:cxnLst/>
            <a:rect l="l" t="t" r="r" b="b"/>
            <a:pathLst>
              <a:path w="5550534" h="3165475">
                <a:moveTo>
                  <a:pt x="5550535" y="0"/>
                </a:moveTo>
                <a:lnTo>
                  <a:pt x="5541010" y="0"/>
                </a:lnTo>
                <a:lnTo>
                  <a:pt x="5541010" y="3155632"/>
                </a:lnTo>
                <a:lnTo>
                  <a:pt x="9525" y="3155632"/>
                </a:lnTo>
                <a:lnTo>
                  <a:pt x="9525" y="0"/>
                </a:lnTo>
                <a:lnTo>
                  <a:pt x="0" y="0"/>
                </a:lnTo>
                <a:lnTo>
                  <a:pt x="0" y="3165157"/>
                </a:lnTo>
                <a:lnTo>
                  <a:pt x="9525" y="3165157"/>
                </a:lnTo>
                <a:lnTo>
                  <a:pt x="5541010" y="3165157"/>
                </a:lnTo>
                <a:lnTo>
                  <a:pt x="5550535" y="3165157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49998"/>
            <a:ext cx="5775325" cy="255262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>
                <a:latin typeface="Arial"/>
                <a:cs typeface="Arial"/>
              </a:rPr>
              <a:t>Lab </a:t>
            </a:r>
            <a:r>
              <a:rPr lang="en-US" sz="1400" b="1" spc="25" dirty="0" smtClean="0">
                <a:latin typeface="Arial"/>
                <a:cs typeface="Arial"/>
              </a:rPr>
              <a:t>1: </a:t>
            </a:r>
            <a:r>
              <a:rPr lang="en-US" sz="1400" b="1" spc="25" dirty="0">
                <a:latin typeface="Arial"/>
                <a:cs typeface="Arial"/>
              </a:rPr>
              <a:t>Installing HR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will manually install the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27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sample </a:t>
            </a:r>
            <a:r>
              <a:rPr sz="1100" spc="15" dirty="0">
                <a:latin typeface="Arial"/>
                <a:cs typeface="Arial"/>
              </a:rPr>
              <a:t>schema.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connection 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through </a:t>
            </a:r>
            <a:r>
              <a:rPr sz="1100" spc="10" dirty="0">
                <a:latin typeface="Arial"/>
                <a:cs typeface="Arial"/>
              </a:rPr>
              <a:t>PuTTY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15" dirty="0">
                <a:latin typeface="Arial"/>
                <a:cs typeface="Arial"/>
              </a:rPr>
              <a:t>SSH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as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105"/>
              </a:spcBef>
            </a:pP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/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terminal window, </a:t>
            </a:r>
            <a:r>
              <a:rPr sz="1100" spc="-15" dirty="0">
                <a:latin typeface="Arial"/>
                <a:cs typeface="Arial"/>
              </a:rPr>
              <a:t>navigate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 dirty="0">
              <a:latin typeface="Arial"/>
              <a:cs typeface="Arial"/>
            </a:endParaRPr>
          </a:p>
          <a:p>
            <a:pPr marL="288911">
              <a:spcBef>
                <a:spcPts val="105"/>
              </a:spcBef>
            </a:pPr>
            <a:r>
              <a:rPr sz="1100" dirty="0">
                <a:latin typeface="Courier New"/>
                <a:cs typeface="Courier New"/>
              </a:rPr>
              <a:t>$ORACLE_HOME/demo/schema/human_resources</a:t>
            </a:r>
            <a:r>
              <a:rPr sz="1100" spc="-409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directory.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3322638"/>
            <a:ext cx="5541010" cy="3616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0" dirty="0">
                <a:latin typeface="Courier New"/>
                <a:cs typeface="Courier New"/>
              </a:rPr>
              <a:t>cd</a:t>
            </a:r>
            <a:r>
              <a:rPr sz="1100" b="1" spc="-8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$ORACLE_HOME/demo/schema/human_resources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human_resources]$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3714623"/>
            <a:ext cx="5834380" cy="601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5080" indent="-276846" algn="just">
              <a:lnSpc>
                <a:spcPct val="1167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2.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ls </a:t>
            </a:r>
            <a:r>
              <a:rPr sz="1100" spc="15" dirty="0">
                <a:latin typeface="Arial"/>
                <a:cs typeface="Arial"/>
              </a:rPr>
              <a:t>command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contents of the </a:t>
            </a:r>
            <a:r>
              <a:rPr sz="1100" spc="10" dirty="0">
                <a:latin typeface="Courier New"/>
                <a:cs typeface="Courier New"/>
              </a:rPr>
              <a:t>human_resources </a:t>
            </a:r>
            <a:r>
              <a:rPr sz="1100" spc="-5" dirty="0">
                <a:latin typeface="Arial"/>
                <a:cs typeface="Arial"/>
              </a:rPr>
              <a:t>directory.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later  </a:t>
            </a:r>
            <a:r>
              <a:rPr sz="1100" dirty="0">
                <a:latin typeface="Arial"/>
                <a:cs typeface="Arial"/>
              </a:rPr>
              <a:t>step,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will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execute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hr_main.sql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create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objects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load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data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into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39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tables.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92176" y="4399980"/>
          <a:ext cx="5539739" cy="1105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65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0706">
                <a:tc gridSpan="4">
                  <a:txBody>
                    <a:bodyPr/>
                    <a:lstStyle/>
                    <a:p>
                      <a:pPr marL="71755">
                        <a:lnSpc>
                          <a:spcPts val="123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[oracle@MYDBCS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human_resources]$</a:t>
                      </a:r>
                      <a:r>
                        <a:rPr sz="11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ls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marL="71755" marR="73025">
                        <a:lnSpc>
                          <a:spcPts val="1280"/>
                        </a:lnSpc>
                        <a:spcBef>
                          <a:spcPts val="6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hr_ana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z.sql 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hr_main.sql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hr_comnt.sql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hr_drop_new.sql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hr_idx.sql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2267">
                <a:tc>
                  <a:txBody>
                    <a:bodyPr/>
                    <a:lstStyle/>
                    <a:p>
                      <a:pPr marL="71755" marR="73025">
                        <a:lnSpc>
                          <a:spcPts val="128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hr_code.sql 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hr_pop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l.sql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hr_cre.sql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hr_drop.sql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hr_main_new.sql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373">
                <a:tc gridSpan="4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[oracle@MYDBCS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human_resources]$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02971" y="5488561"/>
            <a:ext cx="5422265" cy="421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spcBef>
                <a:spcPts val="3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47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</a:pPr>
            <a:r>
              <a:rPr sz="1100" spc="-15" dirty="0">
                <a:latin typeface="Arial"/>
                <a:cs typeface="Arial"/>
              </a:rPr>
              <a:t>privilege.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5973129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-5" dirty="0">
                <a:latin typeface="Courier New"/>
                <a:cs typeface="Courier New"/>
              </a:rPr>
              <a:t>human_resources]$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1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70" y="6575426"/>
            <a:ext cx="12954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spc="10" dirty="0">
                <a:latin typeface="Arial"/>
                <a:cs typeface="Arial"/>
              </a:rPr>
              <a:t>Switch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6937" y="6850062"/>
            <a:ext cx="5541010" cy="7771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SESSION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dirty="0">
                <a:latin typeface="Courier New"/>
                <a:cs typeface="Courier New"/>
              </a:rPr>
              <a:t>CONTAINER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16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PDB1;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71" y="7576313"/>
            <a:ext cx="5794375" cy="139422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8911" indent="-276846">
              <a:spcBef>
                <a:spcPts val="650"/>
              </a:spcBef>
              <a:buAutoNum type="arabicPeriod" startAt="5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Execute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hr_main.sql</a:t>
            </a:r>
            <a:r>
              <a:rPr sz="1100" b="1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script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respond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prompts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follows.</a:t>
            </a:r>
            <a:endParaRPr sz="1100">
              <a:latin typeface="Arial"/>
              <a:cs typeface="Arial"/>
            </a:endParaRPr>
          </a:p>
          <a:p>
            <a:pPr marL="565757" marR="5080" lvl="1" indent="-276846">
              <a:lnSpc>
                <a:spcPct val="119300"/>
              </a:lnSpc>
              <a:spcBef>
                <a:spcPts val="30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Enter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password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specified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i="1" spc="10" dirty="0">
                <a:latin typeface="Arial"/>
                <a:cs typeface="Arial"/>
              </a:rPr>
              <a:t>Course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Practice</a:t>
            </a:r>
            <a:r>
              <a:rPr sz="1100" i="1" spc="-1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Environment:  Security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Credentials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33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Enter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USERS</a:t>
            </a:r>
            <a:r>
              <a:rPr sz="1100" b="1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default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tablespace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36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56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Enter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TEMP</a:t>
            </a:r>
            <a:r>
              <a:rPr sz="1100" b="1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temporary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tablespace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55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Enter </a:t>
            </a:r>
            <a:r>
              <a:rPr sz="1100" b="1" spc="5" dirty="0">
                <a:latin typeface="Courier New"/>
                <a:cs typeface="Courier New"/>
              </a:rPr>
              <a:t>$ORACLE_HOME/demo/schema/log/</a:t>
            </a:r>
            <a:r>
              <a:rPr sz="1100" b="1" spc="-5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directory.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8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92174" y="734059"/>
            <a:ext cx="5550535" cy="972819"/>
          </a:xfrm>
          <a:custGeom>
            <a:avLst/>
            <a:gdLst/>
            <a:ahLst/>
            <a:cxnLst/>
            <a:rect l="l" t="t" r="r" b="b"/>
            <a:pathLst>
              <a:path w="5550534" h="972819">
                <a:moveTo>
                  <a:pt x="9525" y="9601"/>
                </a:moveTo>
                <a:lnTo>
                  <a:pt x="0" y="9601"/>
                </a:lnTo>
                <a:lnTo>
                  <a:pt x="0" y="181356"/>
                </a:lnTo>
                <a:lnTo>
                  <a:pt x="0" y="381317"/>
                </a:lnTo>
                <a:lnTo>
                  <a:pt x="0" y="972439"/>
                </a:lnTo>
                <a:lnTo>
                  <a:pt x="9525" y="972439"/>
                </a:lnTo>
                <a:lnTo>
                  <a:pt x="9525" y="181356"/>
                </a:lnTo>
                <a:lnTo>
                  <a:pt x="9525" y="9601"/>
                </a:lnTo>
                <a:close/>
              </a:path>
              <a:path w="5550534" h="972819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81317"/>
                </a:lnTo>
                <a:lnTo>
                  <a:pt x="5541010" y="972439"/>
                </a:lnTo>
                <a:lnTo>
                  <a:pt x="5550535" y="972439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972819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8755" y="702691"/>
            <a:ext cx="1193800" cy="12051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>
              <a:lnSpc>
                <a:spcPct val="116599"/>
              </a:lnSpc>
              <a:spcBef>
                <a:spcPts val="55"/>
              </a:spcBef>
            </a:pPr>
            <a:r>
              <a:rPr sz="1100" dirty="0">
                <a:latin typeface="Courier New"/>
                <a:cs typeface="Courier New"/>
              </a:rPr>
              <a:t>ISDEPRECATED  </a:t>
            </a:r>
            <a:r>
              <a:rPr sz="1100" spc="10" dirty="0">
                <a:latin typeface="Courier New"/>
                <a:cs typeface="Courier New"/>
              </a:rPr>
              <a:t>ISBASIC  </a:t>
            </a:r>
            <a:r>
              <a:rPr sz="1100" dirty="0">
                <a:latin typeface="Courier New"/>
                <a:cs typeface="Courier New"/>
              </a:rPr>
              <a:t>DESCRIPTION  </a:t>
            </a:r>
            <a:r>
              <a:rPr sz="1100" spc="-5" dirty="0">
                <a:latin typeface="Courier New"/>
                <a:cs typeface="Courier New"/>
              </a:rPr>
              <a:t>UPDATE_COMMENT  </a:t>
            </a:r>
            <a:r>
              <a:rPr sz="1100" spc="10" dirty="0">
                <a:latin typeface="Courier New"/>
                <a:cs typeface="Courier New"/>
              </a:rPr>
              <a:t>HASH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CON_ID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4359" y="702691"/>
            <a:ext cx="1108075" cy="12051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>
              <a:lnSpc>
                <a:spcPct val="116599"/>
              </a:lnSpc>
              <a:spcBef>
                <a:spcPts val="55"/>
              </a:spcBef>
            </a:pPr>
            <a:r>
              <a:rPr sz="1100" spc="-5" dirty="0">
                <a:latin typeface="Courier New"/>
                <a:cs typeface="Courier New"/>
              </a:rPr>
              <a:t>VARCHAR2(5)  VARCHAR2(5)  </a:t>
            </a:r>
            <a:r>
              <a:rPr sz="1100" spc="10" dirty="0">
                <a:latin typeface="Courier New"/>
                <a:cs typeface="Courier New"/>
              </a:rPr>
              <a:t>VAR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0" dirty="0">
                <a:latin typeface="Courier New"/>
                <a:cs typeface="Courier New"/>
              </a:rPr>
              <a:t>HAR2</a:t>
            </a:r>
            <a:r>
              <a:rPr sz="1100" spc="-65" dirty="0">
                <a:latin typeface="Courier New"/>
                <a:cs typeface="Courier New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255)  VAR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0" dirty="0">
                <a:latin typeface="Courier New"/>
                <a:cs typeface="Courier New"/>
              </a:rPr>
              <a:t>HAR2</a:t>
            </a:r>
            <a:r>
              <a:rPr sz="1100" spc="-65" dirty="0">
                <a:latin typeface="Courier New"/>
                <a:cs typeface="Courier New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255)  </a:t>
            </a:r>
            <a:r>
              <a:rPr sz="1100" spc="-5" dirty="0">
                <a:latin typeface="Courier New"/>
                <a:cs typeface="Courier New"/>
              </a:rPr>
              <a:t>NUMBER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NUMBER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2175" y="1706563"/>
            <a:ext cx="5550535" cy="610235"/>
          </a:xfrm>
          <a:custGeom>
            <a:avLst/>
            <a:gdLst/>
            <a:ahLst/>
            <a:cxnLst/>
            <a:rect l="l" t="t" r="r" b="b"/>
            <a:pathLst>
              <a:path w="5550534" h="610235">
                <a:moveTo>
                  <a:pt x="9525" y="0"/>
                </a:moveTo>
                <a:lnTo>
                  <a:pt x="0" y="0"/>
                </a:lnTo>
                <a:lnTo>
                  <a:pt x="0" y="190817"/>
                </a:lnTo>
                <a:lnTo>
                  <a:pt x="0" y="390842"/>
                </a:lnTo>
                <a:lnTo>
                  <a:pt x="9525" y="390842"/>
                </a:lnTo>
                <a:lnTo>
                  <a:pt x="9525" y="190817"/>
                </a:lnTo>
                <a:lnTo>
                  <a:pt x="9525" y="0"/>
                </a:lnTo>
                <a:close/>
              </a:path>
              <a:path w="5550534" h="610235">
                <a:moveTo>
                  <a:pt x="5550535" y="390906"/>
                </a:moveTo>
                <a:lnTo>
                  <a:pt x="5541010" y="390906"/>
                </a:lnTo>
                <a:lnTo>
                  <a:pt x="5541010" y="600646"/>
                </a:lnTo>
                <a:lnTo>
                  <a:pt x="9525" y="600646"/>
                </a:lnTo>
                <a:lnTo>
                  <a:pt x="9525" y="390906"/>
                </a:lnTo>
                <a:lnTo>
                  <a:pt x="0" y="390906"/>
                </a:lnTo>
                <a:lnTo>
                  <a:pt x="0" y="610171"/>
                </a:lnTo>
                <a:lnTo>
                  <a:pt x="9525" y="610171"/>
                </a:lnTo>
                <a:lnTo>
                  <a:pt x="5541010" y="610171"/>
                </a:lnTo>
                <a:lnTo>
                  <a:pt x="5550535" y="610171"/>
                </a:lnTo>
                <a:lnTo>
                  <a:pt x="5550535" y="390906"/>
                </a:lnTo>
                <a:close/>
              </a:path>
              <a:path w="5550534" h="610235">
                <a:moveTo>
                  <a:pt x="5550535" y="0"/>
                </a:moveTo>
                <a:lnTo>
                  <a:pt x="5541010" y="0"/>
                </a:lnTo>
                <a:lnTo>
                  <a:pt x="5541010" y="190817"/>
                </a:lnTo>
                <a:lnTo>
                  <a:pt x="5541010" y="390842"/>
                </a:lnTo>
                <a:lnTo>
                  <a:pt x="5550535" y="390842"/>
                </a:lnTo>
                <a:lnTo>
                  <a:pt x="5550535" y="190817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1700" y="2965069"/>
            <a:ext cx="5541010" cy="372110"/>
          </a:xfrm>
          <a:custGeom>
            <a:avLst/>
            <a:gdLst/>
            <a:ahLst/>
            <a:cxnLst/>
            <a:rect l="l" t="t" r="r" b="b"/>
            <a:pathLst>
              <a:path w="5541009" h="372110">
                <a:moveTo>
                  <a:pt x="5541010" y="181038"/>
                </a:moveTo>
                <a:lnTo>
                  <a:pt x="5531485" y="181038"/>
                </a:lnTo>
                <a:lnTo>
                  <a:pt x="5531485" y="371856"/>
                </a:lnTo>
                <a:lnTo>
                  <a:pt x="5541010" y="371856"/>
                </a:lnTo>
                <a:lnTo>
                  <a:pt x="5541010" y="181038"/>
                </a:lnTo>
                <a:close/>
              </a:path>
              <a:path w="5541009" h="372110">
                <a:moveTo>
                  <a:pt x="5541010" y="0"/>
                </a:moveTo>
                <a:lnTo>
                  <a:pt x="5531485" y="0"/>
                </a:ln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180975"/>
                </a:lnTo>
                <a:lnTo>
                  <a:pt x="5541010" y="180975"/>
                </a:lnTo>
                <a:lnTo>
                  <a:pt x="5541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9513" y="2056384"/>
            <a:ext cx="5521960" cy="14920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5080" indent="-276846">
              <a:lnSpc>
                <a:spcPct val="113799"/>
              </a:lnSpc>
              <a:spcBef>
                <a:spcPts val="22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10" dirty="0">
                <a:latin typeface="Courier New"/>
                <a:cs typeface="Courier New"/>
              </a:rPr>
              <a:t>NAME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Courier New"/>
                <a:cs typeface="Courier New"/>
              </a:rPr>
              <a:t>VALUE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V$SYSTEM_PARAMETER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15" dirty="0">
                <a:latin typeface="Arial"/>
                <a:cs typeface="Arial"/>
              </a:rPr>
              <a:t>Browse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rows  </a:t>
            </a:r>
            <a:r>
              <a:rPr sz="1100" spc="-5" dirty="0">
                <a:latin typeface="Arial"/>
                <a:cs typeface="Arial"/>
              </a:rPr>
              <a:t>returned by the </a:t>
            </a:r>
            <a:r>
              <a:rPr sz="1100" spc="-15" dirty="0">
                <a:latin typeface="Arial"/>
                <a:cs typeface="Arial"/>
              </a:rPr>
              <a:t>query.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5" dirty="0">
                <a:latin typeface="Arial"/>
                <a:cs typeface="Arial"/>
              </a:rPr>
              <a:t>below have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dirty="0">
                <a:latin typeface="Arial"/>
                <a:cs typeface="Arial"/>
              </a:rPr>
              <a:t>formatted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easier </a:t>
            </a:r>
            <a:r>
              <a:rPr sz="1100" spc="-10" dirty="0">
                <a:latin typeface="Arial"/>
                <a:cs typeface="Arial"/>
              </a:rPr>
              <a:t>viewing and 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very </a:t>
            </a:r>
            <a:r>
              <a:rPr sz="1100" spc="10" dirty="0">
                <a:latin typeface="Arial"/>
                <a:cs typeface="Arial"/>
              </a:rPr>
              <a:t>small </a:t>
            </a:r>
            <a:r>
              <a:rPr sz="1100" spc="-10" dirty="0">
                <a:latin typeface="Arial"/>
                <a:cs typeface="Arial"/>
              </a:rPr>
              <a:t>portion </a:t>
            </a:r>
            <a:r>
              <a:rPr sz="1100" spc="-5" dirty="0">
                <a:latin typeface="Arial"/>
                <a:cs typeface="Arial"/>
              </a:rPr>
              <a:t>of the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results.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56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name, value FROM</a:t>
            </a:r>
            <a:r>
              <a:rPr sz="1100" b="1" spc="-24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v$system_parameter;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88911">
              <a:tabLst>
                <a:tab pos="3149443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5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8757" y="3645027"/>
            <a:ext cx="2784475" cy="8890"/>
            <a:chOff x="1468755" y="3645026"/>
            <a:chExt cx="2784475" cy="8890"/>
          </a:xfrm>
        </p:grpSpPr>
        <p:sp>
          <p:nvSpPr>
            <p:cNvPr id="13" name="object 13"/>
            <p:cNvSpPr/>
            <p:nvPr/>
          </p:nvSpPr>
          <p:spPr>
            <a:xfrm>
              <a:off x="1468755" y="3649241"/>
              <a:ext cx="2524125" cy="0"/>
            </a:xfrm>
            <a:custGeom>
              <a:avLst/>
              <a:gdLst/>
              <a:ahLst/>
              <a:cxnLst/>
              <a:rect l="l" t="t" r="r" b="b"/>
              <a:pathLst>
                <a:path w="2524125">
                  <a:moveTo>
                    <a:pt x="0" y="0"/>
                  </a:moveTo>
                  <a:lnTo>
                    <a:pt x="2523886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95800" y="3649241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175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329684" y="364924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1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2176" y="2965070"/>
            <a:ext cx="5550535" cy="3747135"/>
          </a:xfrm>
          <a:custGeom>
            <a:avLst/>
            <a:gdLst/>
            <a:ahLst/>
            <a:cxnLst/>
            <a:rect l="l" t="t" r="r" b="b"/>
            <a:pathLst>
              <a:path w="5550534" h="3747134">
                <a:moveTo>
                  <a:pt x="5550535" y="3127197"/>
                </a:moveTo>
                <a:lnTo>
                  <a:pt x="5541010" y="3127197"/>
                </a:lnTo>
                <a:lnTo>
                  <a:pt x="5541010" y="3327527"/>
                </a:lnTo>
                <a:lnTo>
                  <a:pt x="5541010" y="3517963"/>
                </a:lnTo>
                <a:lnTo>
                  <a:pt x="5541010" y="3737356"/>
                </a:lnTo>
                <a:lnTo>
                  <a:pt x="9525" y="3737356"/>
                </a:lnTo>
                <a:lnTo>
                  <a:pt x="9525" y="0"/>
                </a:lnTo>
                <a:lnTo>
                  <a:pt x="0" y="0"/>
                </a:lnTo>
                <a:lnTo>
                  <a:pt x="0" y="3746881"/>
                </a:lnTo>
                <a:lnTo>
                  <a:pt x="9525" y="3746881"/>
                </a:lnTo>
                <a:lnTo>
                  <a:pt x="5541010" y="3746881"/>
                </a:lnTo>
                <a:lnTo>
                  <a:pt x="5550535" y="3746881"/>
                </a:lnTo>
                <a:lnTo>
                  <a:pt x="5550535" y="3518027"/>
                </a:lnTo>
                <a:lnTo>
                  <a:pt x="5550535" y="3327527"/>
                </a:lnTo>
                <a:lnTo>
                  <a:pt x="5550535" y="3127197"/>
                </a:lnTo>
                <a:close/>
              </a:path>
              <a:path w="5550534" h="3747134">
                <a:moveTo>
                  <a:pt x="5550535" y="2536012"/>
                </a:moveTo>
                <a:lnTo>
                  <a:pt x="5541010" y="2536012"/>
                </a:lnTo>
                <a:lnTo>
                  <a:pt x="5541010" y="2736342"/>
                </a:lnTo>
                <a:lnTo>
                  <a:pt x="5541010" y="2926778"/>
                </a:lnTo>
                <a:lnTo>
                  <a:pt x="5541010" y="3127121"/>
                </a:lnTo>
                <a:lnTo>
                  <a:pt x="5550535" y="3127121"/>
                </a:lnTo>
                <a:lnTo>
                  <a:pt x="5550535" y="2926842"/>
                </a:lnTo>
                <a:lnTo>
                  <a:pt x="5550535" y="2736342"/>
                </a:lnTo>
                <a:lnTo>
                  <a:pt x="5550535" y="2536012"/>
                </a:lnTo>
                <a:close/>
              </a:path>
              <a:path w="5550534" h="3747134">
                <a:moveTo>
                  <a:pt x="5550535" y="2145093"/>
                </a:moveTo>
                <a:lnTo>
                  <a:pt x="5541010" y="2145093"/>
                </a:lnTo>
                <a:lnTo>
                  <a:pt x="5541010" y="2345436"/>
                </a:lnTo>
                <a:lnTo>
                  <a:pt x="5541010" y="2535936"/>
                </a:lnTo>
                <a:lnTo>
                  <a:pt x="5550535" y="2535936"/>
                </a:lnTo>
                <a:lnTo>
                  <a:pt x="5550535" y="2345436"/>
                </a:lnTo>
                <a:lnTo>
                  <a:pt x="5550535" y="2145093"/>
                </a:lnTo>
                <a:close/>
              </a:path>
              <a:path w="5550534" h="3747134">
                <a:moveTo>
                  <a:pt x="5550535" y="1163129"/>
                </a:moveTo>
                <a:lnTo>
                  <a:pt x="5541010" y="1163129"/>
                </a:lnTo>
                <a:lnTo>
                  <a:pt x="5541010" y="1363472"/>
                </a:lnTo>
                <a:lnTo>
                  <a:pt x="5541010" y="1553921"/>
                </a:lnTo>
                <a:lnTo>
                  <a:pt x="5541010" y="2145030"/>
                </a:lnTo>
                <a:lnTo>
                  <a:pt x="5550535" y="2145030"/>
                </a:lnTo>
                <a:lnTo>
                  <a:pt x="5550535" y="1363472"/>
                </a:lnTo>
                <a:lnTo>
                  <a:pt x="5550535" y="1163129"/>
                </a:lnTo>
                <a:close/>
              </a:path>
              <a:path w="5550534" h="3747134">
                <a:moveTo>
                  <a:pt x="5550535" y="772236"/>
                </a:moveTo>
                <a:lnTo>
                  <a:pt x="5541010" y="772236"/>
                </a:lnTo>
                <a:lnTo>
                  <a:pt x="5541010" y="963041"/>
                </a:lnTo>
                <a:lnTo>
                  <a:pt x="5541010" y="1163066"/>
                </a:lnTo>
                <a:lnTo>
                  <a:pt x="5550535" y="1163066"/>
                </a:lnTo>
                <a:lnTo>
                  <a:pt x="5550535" y="963041"/>
                </a:lnTo>
                <a:lnTo>
                  <a:pt x="5550535" y="772236"/>
                </a:lnTo>
                <a:close/>
              </a:path>
              <a:path w="5550534" h="3747134">
                <a:moveTo>
                  <a:pt x="5550535" y="371856"/>
                </a:moveTo>
                <a:lnTo>
                  <a:pt x="5541010" y="371856"/>
                </a:lnTo>
                <a:lnTo>
                  <a:pt x="5541010" y="571817"/>
                </a:lnTo>
                <a:lnTo>
                  <a:pt x="5541010" y="772160"/>
                </a:lnTo>
                <a:lnTo>
                  <a:pt x="5550535" y="772160"/>
                </a:lnTo>
                <a:lnTo>
                  <a:pt x="5550535" y="571881"/>
                </a:lnTo>
                <a:lnTo>
                  <a:pt x="5550535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29685" y="3895978"/>
            <a:ext cx="355600" cy="142391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10" dirty="0">
                <a:latin typeface="Courier New"/>
                <a:cs typeface="Courier New"/>
              </a:rPr>
              <a:t>300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60"/>
              </a:spcBef>
            </a:pPr>
            <a:r>
              <a:rPr sz="1100" spc="10" dirty="0">
                <a:latin typeface="Courier New"/>
                <a:cs typeface="Courier New"/>
              </a:rPr>
              <a:t>472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ct val="116599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TRUE  </a:t>
            </a:r>
            <a:r>
              <a:rPr sz="1100" spc="15" dirty="0">
                <a:latin typeface="Courier New"/>
                <a:cs typeface="Courier New"/>
              </a:rPr>
              <a:t>0  </a:t>
            </a:r>
            <a:r>
              <a:rPr sz="1100" spc="10" dirty="0">
                <a:latin typeface="Courier New"/>
                <a:cs typeface="Courier New"/>
              </a:rPr>
              <a:t>TRUE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1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8756" y="3714622"/>
            <a:ext cx="1955800" cy="180010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R="595600">
              <a:lnSpc>
                <a:spcPct val="117600"/>
              </a:lnSpc>
              <a:spcBef>
                <a:spcPts val="45"/>
              </a:spcBef>
            </a:pPr>
            <a:r>
              <a:rPr sz="1100" dirty="0">
                <a:latin typeface="Courier New"/>
                <a:cs typeface="Courier New"/>
              </a:rPr>
              <a:t>lock_name_space  processes  sessions  </a:t>
            </a:r>
            <a:r>
              <a:rPr sz="1100" spc="10" dirty="0">
                <a:latin typeface="Courier New"/>
                <a:cs typeface="Courier New"/>
              </a:rPr>
              <a:t>timed_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tati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tics</a:t>
            </a:r>
            <a:endParaRPr sz="1100">
              <a:latin typeface="Courier New"/>
              <a:cs typeface="Courier New"/>
            </a:endParaRPr>
          </a:p>
          <a:p>
            <a:pPr marR="347327">
              <a:lnSpc>
                <a:spcPts val="1580"/>
              </a:lnSpc>
              <a:spcBef>
                <a:spcPts val="15"/>
              </a:spcBef>
            </a:pPr>
            <a:r>
              <a:rPr sz="1100" spc="-5" dirty="0">
                <a:latin typeface="Courier New"/>
                <a:cs typeface="Courier New"/>
              </a:rPr>
              <a:t>timed_os_statistics  resource_limit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85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ct val="119300"/>
              </a:lnSpc>
            </a:pPr>
            <a:r>
              <a:rPr sz="1100" spc="10" dirty="0">
                <a:latin typeface="Courier New"/>
                <a:cs typeface="Courier New"/>
              </a:rPr>
              <a:t>parall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0" dirty="0">
                <a:latin typeface="Courier New"/>
                <a:cs typeface="Courier New"/>
              </a:rPr>
              <a:t>l_se</a:t>
            </a:r>
            <a:r>
              <a:rPr sz="1100" spc="-6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vers_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arget  </a:t>
            </a:r>
            <a:r>
              <a:rPr sz="1100" dirty="0">
                <a:latin typeface="Courier New"/>
                <a:cs typeface="Courier New"/>
              </a:rPr>
              <a:t>common_user_prefix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971" y="5469510"/>
            <a:ext cx="4364990" cy="14718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757" marR="5080">
              <a:lnSpc>
                <a:spcPct val="119300"/>
              </a:lnSpc>
              <a:spcBef>
                <a:spcPts val="95"/>
              </a:spcBef>
              <a:tabLst>
                <a:tab pos="3426289" algn="l"/>
              </a:tabLst>
            </a:pPr>
            <a:r>
              <a:rPr sz="1100" spc="-5" dirty="0">
                <a:latin typeface="Courier New"/>
                <a:cs typeface="Courier New"/>
              </a:rPr>
              <a:t>multishard_query_data_consistency strong  multishard_query_partial_results	</a:t>
            </a:r>
            <a:r>
              <a:rPr sz="1100" spc="10" dirty="0">
                <a:latin typeface="Courier New"/>
                <a:cs typeface="Courier New"/>
              </a:rPr>
              <a:t>not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allowed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457 </a:t>
            </a:r>
            <a:r>
              <a:rPr sz="1100" spc="-10" dirty="0">
                <a:latin typeface="Courier New"/>
                <a:cs typeface="Courier New"/>
              </a:rPr>
              <a:t>rows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8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6937" y="6974269"/>
            <a:ext cx="5541010" cy="9284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Disconnected </a:t>
            </a:r>
            <a:r>
              <a:rPr sz="1100" spc="10" dirty="0">
                <a:latin typeface="Courier New"/>
                <a:cs typeface="Courier New"/>
              </a:rPr>
              <a:t>from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lang="en-US" sz="1100" spc="10" dirty="0">
                <a:latin typeface="Courier New"/>
                <a:cs typeface="Courier New"/>
              </a:rPr>
              <a:t>19c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Enterprise Edition</a:t>
            </a:r>
            <a:r>
              <a:rPr sz="1100" spc="-2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Release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</a:pPr>
            <a:r>
              <a:rPr sz="1100" dirty="0">
                <a:latin typeface="Courier New"/>
                <a:cs typeface="Courier New"/>
              </a:rPr>
              <a:t>18.0.0.0.0 </a:t>
            </a:r>
            <a:r>
              <a:rPr sz="1100" spc="15" dirty="0">
                <a:latin typeface="Courier New"/>
                <a:cs typeface="Courier New"/>
              </a:rPr>
              <a:t>-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Production</a:t>
            </a:r>
          </a:p>
          <a:p>
            <a:pPr marL="71752">
              <a:spcBef>
                <a:spcPts val="185"/>
              </a:spcBef>
            </a:pPr>
            <a:r>
              <a:rPr sz="1100" spc="10" dirty="0">
                <a:latin typeface="Courier New"/>
                <a:cs typeface="Courier New"/>
              </a:rPr>
              <a:t>Version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18.1.0.0.0</a:t>
            </a: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49998"/>
            <a:ext cx="5913755" cy="44966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>
                <a:latin typeface="Arial"/>
                <a:cs typeface="Arial"/>
              </a:rPr>
              <a:t>Lab 5</a:t>
            </a:r>
            <a:r>
              <a:rPr lang="en-US" sz="1400" b="1" spc="25" dirty="0" smtClean="0">
                <a:latin typeface="Arial"/>
                <a:cs typeface="Arial"/>
              </a:rPr>
              <a:t>: </a:t>
            </a:r>
            <a:r>
              <a:rPr lang="en-US" sz="1400" b="1" spc="25" dirty="0">
                <a:latin typeface="Arial"/>
                <a:cs typeface="Arial"/>
              </a:rPr>
              <a:t>Modifying Database parameters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 marR="271766">
              <a:lnSpc>
                <a:spcPct val="108000"/>
              </a:lnSpc>
              <a:spcBef>
                <a:spcPts val="65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modify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following </a:t>
            </a:r>
            <a:r>
              <a:rPr sz="1100" spc="-15" dirty="0">
                <a:latin typeface="Arial"/>
                <a:cs typeface="Arial"/>
              </a:rPr>
              <a:t>kinds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dirty="0">
                <a:latin typeface="Arial"/>
                <a:cs typeface="Arial"/>
              </a:rPr>
              <a:t>parameters (parameters) with  </a:t>
            </a:r>
            <a:r>
              <a:rPr sz="1100" spc="10" dirty="0">
                <a:latin typeface="Arial"/>
                <a:cs typeface="Arial"/>
              </a:rPr>
              <a:t>SQL*Plus:</a:t>
            </a:r>
            <a:endParaRPr sz="1100" dirty="0">
              <a:latin typeface="Arial"/>
              <a:cs typeface="Arial"/>
            </a:endParaRPr>
          </a:p>
          <a:p>
            <a:pPr marL="565757" indent="-276846">
              <a:spcBef>
                <a:spcPts val="56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Session-level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endParaRPr sz="1100" dirty="0">
              <a:latin typeface="Arial"/>
              <a:cs typeface="Arial"/>
            </a:endParaRPr>
          </a:p>
          <a:p>
            <a:pPr marL="565757" indent="-276846">
              <a:spcBef>
                <a:spcPts val="48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Dynamic system-level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endParaRPr sz="1100" dirty="0">
              <a:latin typeface="Arial"/>
              <a:cs typeface="Arial"/>
            </a:endParaRPr>
          </a:p>
          <a:p>
            <a:pPr marL="565757" indent="-276846">
              <a:spcBef>
                <a:spcPts val="55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Static </a:t>
            </a:r>
            <a:r>
              <a:rPr sz="1100" dirty="0">
                <a:latin typeface="Arial"/>
                <a:cs typeface="Arial"/>
              </a:rPr>
              <a:t>system-level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10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connected 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4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200" dirty="0">
              <a:latin typeface="Arial"/>
              <a:cs typeface="Arial"/>
            </a:endParaRPr>
          </a:p>
          <a:p>
            <a:pPr marL="12700"/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685"/>
              </a:spcBef>
            </a:pPr>
            <a:r>
              <a:rPr sz="1100" b="1" spc="10" dirty="0">
                <a:latin typeface="Arial"/>
                <a:cs typeface="Arial"/>
              </a:rPr>
              <a:t>Modify a Session-Level</a:t>
            </a:r>
            <a:r>
              <a:rPr sz="1100" b="1" spc="-19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Parameter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4799"/>
              </a:lnSpc>
              <a:spcBef>
                <a:spcPts val="290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section,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modify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NLS_DATE_FORMAT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defines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spc="-10" dirty="0">
                <a:latin typeface="Arial"/>
                <a:cs typeface="Arial"/>
              </a:rPr>
              <a:t>date </a:t>
            </a:r>
            <a:r>
              <a:rPr sz="1100" spc="5" dirty="0">
                <a:latin typeface="Arial"/>
                <a:cs typeface="Arial"/>
              </a:rPr>
              <a:t>format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TO_CHAR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Courier New"/>
                <a:cs typeface="Courier New"/>
              </a:rPr>
              <a:t>TO_DATE </a:t>
            </a:r>
            <a:r>
              <a:rPr sz="1100" dirty="0">
                <a:latin typeface="Arial"/>
                <a:cs typeface="Arial"/>
              </a:rPr>
              <a:t>functions.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NLS_TERRITORY  </a:t>
            </a:r>
            <a:r>
              <a:rPr sz="1100" spc="-5" dirty="0">
                <a:latin typeface="Arial"/>
                <a:cs typeface="Arial"/>
              </a:rPr>
              <a:t>parameter determines the </a:t>
            </a:r>
            <a:r>
              <a:rPr sz="1100" spc="-15" dirty="0">
                <a:latin typeface="Arial"/>
                <a:cs typeface="Arial"/>
              </a:rPr>
              <a:t>default value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Courier New"/>
                <a:cs typeface="Courier New"/>
              </a:rPr>
              <a:t>NLS_DATE_FORMAT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dirty="0">
                <a:latin typeface="Courier New"/>
                <a:cs typeface="Courier New"/>
              </a:rPr>
              <a:t>NLS_DATE_FORMAT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of  the </a:t>
            </a:r>
            <a:r>
              <a:rPr sz="1100" spc="-20" dirty="0">
                <a:latin typeface="Arial"/>
                <a:cs typeface="Arial"/>
              </a:rPr>
              <a:t>National </a:t>
            </a:r>
            <a:r>
              <a:rPr sz="1100" spc="-15" dirty="0">
                <a:latin typeface="Arial"/>
                <a:cs typeface="Arial"/>
              </a:rPr>
              <a:t>Language </a:t>
            </a:r>
            <a:r>
              <a:rPr sz="1100" spc="-5" dirty="0">
                <a:latin typeface="Arial"/>
                <a:cs typeface="Arial"/>
              </a:rPr>
              <a:t>Support (NLS) </a:t>
            </a:r>
            <a:r>
              <a:rPr sz="1100" dirty="0">
                <a:latin typeface="Arial"/>
                <a:cs typeface="Arial"/>
              </a:rPr>
              <a:t>parameters </a:t>
            </a:r>
            <a:r>
              <a:rPr sz="1100" spc="-10" dirty="0">
                <a:latin typeface="Arial"/>
                <a:cs typeface="Arial"/>
              </a:rPr>
              <a:t>that you </a:t>
            </a:r>
            <a:r>
              <a:rPr sz="1100" spc="15" dirty="0">
                <a:latin typeface="Arial"/>
                <a:cs typeface="Arial"/>
              </a:rPr>
              <a:t>can customize </a:t>
            </a:r>
            <a:r>
              <a:rPr sz="1100" dirty="0">
                <a:latin typeface="Arial"/>
                <a:cs typeface="Arial"/>
              </a:rPr>
              <a:t>just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10" dirty="0">
                <a:latin typeface="Arial"/>
                <a:cs typeface="Arial"/>
              </a:rPr>
              <a:t>session,  </a:t>
            </a:r>
            <a:r>
              <a:rPr sz="1100" spc="-10" dirty="0">
                <a:latin typeface="Arial"/>
                <a:cs typeface="Arial"/>
              </a:rPr>
              <a:t>therefore </a:t>
            </a:r>
            <a:r>
              <a:rPr sz="1100" spc="-5" dirty="0">
                <a:latin typeface="Arial"/>
                <a:cs typeface="Arial"/>
              </a:rPr>
              <a:t>making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session-level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15" dirty="0">
                <a:latin typeface="Arial"/>
                <a:cs typeface="Arial"/>
              </a:rPr>
              <a:t>When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10" dirty="0">
                <a:latin typeface="Arial"/>
                <a:cs typeface="Arial"/>
              </a:rPr>
              <a:t>session </a:t>
            </a:r>
            <a:r>
              <a:rPr sz="1100" dirty="0">
                <a:latin typeface="Arial"/>
                <a:cs typeface="Arial"/>
              </a:rPr>
              <a:t>ends,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modification  expires,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parameter is returned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its </a:t>
            </a:r>
            <a:r>
              <a:rPr sz="1100" spc="-15" dirty="0">
                <a:latin typeface="Arial"/>
                <a:cs typeface="Arial"/>
              </a:rPr>
              <a:t>default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value.</a:t>
            </a: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48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5229162"/>
            <a:ext cx="5541010" cy="57297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ct val="119500"/>
              </a:lnSpc>
              <a:spcBef>
                <a:spcPts val="70"/>
              </a:spcBef>
            </a:pPr>
            <a:r>
              <a:rPr sz="1100" spc="10" dirty="0">
                <a:latin typeface="Courier New"/>
                <a:cs typeface="Courier New"/>
              </a:rPr>
              <a:t>..  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1701" y="6683375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8756" y="7958732"/>
            <a:ext cx="1438275" cy="0"/>
          </a:xfrm>
          <a:custGeom>
            <a:avLst/>
            <a:gdLst/>
            <a:ahLst/>
            <a:cxnLst/>
            <a:rect l="l" t="t" r="r" b="b"/>
            <a:pathLst>
              <a:path w="1438275">
                <a:moveTo>
                  <a:pt x="0" y="0"/>
                </a:moveTo>
                <a:lnTo>
                  <a:pt x="143817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4755" y="7958732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0340" y="7958732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5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9685" y="7958732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527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2529" y="7958732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72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2971" y="5803266"/>
            <a:ext cx="5577205" cy="24793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11" marR="5080" indent="-276846">
              <a:lnSpc>
                <a:spcPct val="119400"/>
              </a:lnSpc>
              <a:spcBef>
                <a:spcPts val="90"/>
              </a:spcBef>
              <a:buAutoNum type="arabicPeriod" startAt="2"/>
              <a:tabLst>
                <a:tab pos="288911" algn="l"/>
                <a:tab pos="289545" algn="l"/>
              </a:tabLst>
            </a:pPr>
            <a:r>
              <a:rPr sz="1100" spc="-10" dirty="0">
                <a:latin typeface="Arial"/>
                <a:cs typeface="Arial"/>
              </a:rPr>
              <a:t>Learn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NLS_DATE_FORMAT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V$PARAMETER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 </a:t>
            </a:r>
            <a:r>
              <a:rPr sz="1100" spc="-15" dirty="0">
                <a:latin typeface="Arial"/>
                <a:cs typeface="Arial"/>
              </a:rPr>
              <a:t>Include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10" dirty="0">
                <a:latin typeface="Courier New"/>
                <a:cs typeface="Courier New"/>
              </a:rPr>
              <a:t>WHERE </a:t>
            </a:r>
            <a:r>
              <a:rPr sz="1100" spc="5" dirty="0">
                <a:latin typeface="Arial"/>
                <a:cs typeface="Arial"/>
              </a:rPr>
              <a:t>clause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narrow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dirty="0">
                <a:latin typeface="Arial"/>
                <a:cs typeface="Arial"/>
              </a:rPr>
              <a:t>to just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NLS_DATE_FORMAT 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10" dirty="0">
                <a:latin typeface="Arial"/>
                <a:cs typeface="Arial"/>
              </a:rPr>
              <a:t>Remember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V$PARAMETER </a:t>
            </a:r>
            <a:r>
              <a:rPr sz="1100" spc="-10" dirty="0">
                <a:latin typeface="Arial"/>
                <a:cs typeface="Arial"/>
              </a:rPr>
              <a:t>view, </a:t>
            </a:r>
            <a:r>
              <a:rPr sz="1100" spc="-5" dirty="0">
                <a:latin typeface="Arial"/>
                <a:cs typeface="Arial"/>
              </a:rPr>
              <a:t>the parameter </a:t>
            </a:r>
            <a:r>
              <a:rPr sz="1100" dirty="0">
                <a:latin typeface="Arial"/>
                <a:cs typeface="Arial"/>
              </a:rPr>
              <a:t>names are </a:t>
            </a:r>
            <a:r>
              <a:rPr sz="1100" spc="-5" dirty="0">
                <a:latin typeface="Arial"/>
                <a:cs typeface="Arial"/>
              </a:rPr>
              <a:t>in  </a:t>
            </a:r>
            <a:r>
              <a:rPr sz="1100" spc="5" dirty="0">
                <a:latin typeface="Arial"/>
                <a:cs typeface="Arial"/>
              </a:rPr>
              <a:t>lowercase.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name, </a:t>
            </a:r>
            <a:r>
              <a:rPr sz="1100" b="1" spc="-5" dirty="0">
                <a:latin typeface="Courier New"/>
                <a:cs typeface="Courier New"/>
              </a:rPr>
              <a:t>isses_modifiable,</a:t>
            </a:r>
            <a:r>
              <a:rPr sz="1100" b="1" spc="-11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issys_modifiable,</a:t>
            </a:r>
            <a:endParaRPr sz="1100">
              <a:latin typeface="Courier New"/>
              <a:cs typeface="Courier New"/>
            </a:endParaRPr>
          </a:p>
          <a:p>
            <a:pPr marL="994361" lvl="1" indent="-257798">
              <a:spcBef>
                <a:spcPts val="185"/>
              </a:spcBef>
              <a:buFont typeface="Courier New"/>
              <a:buAutoNum type="arabicPlain" startAt="2"/>
              <a:tabLst>
                <a:tab pos="994361" algn="l"/>
                <a:tab pos="994994" algn="l"/>
              </a:tabLst>
            </a:pPr>
            <a:r>
              <a:rPr sz="1100" b="1" spc="-5" dirty="0">
                <a:latin typeface="Courier New"/>
                <a:cs typeface="Courier New"/>
              </a:rPr>
              <a:t>ispdb_modifiable,</a:t>
            </a:r>
            <a:r>
              <a:rPr sz="1100" b="1" spc="-7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 marL="994361" lvl="1" indent="-257798">
              <a:spcBef>
                <a:spcPts val="254"/>
              </a:spcBef>
              <a:buFont typeface="Courier New"/>
              <a:buAutoNum type="arabicPlain" startAt="2"/>
              <a:tabLst>
                <a:tab pos="994361" algn="l"/>
                <a:tab pos="994994" algn="l"/>
              </a:tabLst>
            </a:pP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v$parameter</a:t>
            </a:r>
            <a:endParaRPr sz="1100">
              <a:latin typeface="Courier New"/>
              <a:cs typeface="Courier New"/>
            </a:endParaRPr>
          </a:p>
          <a:p>
            <a:pPr marL="994361" lvl="1" indent="-257798">
              <a:spcBef>
                <a:spcPts val="180"/>
              </a:spcBef>
              <a:buFont typeface="Courier New"/>
              <a:buAutoNum type="arabicPlain" startAt="2"/>
              <a:tabLst>
                <a:tab pos="994361" algn="l"/>
                <a:tab pos="994994" algn="l"/>
              </a:tabLst>
            </a:pPr>
            <a:r>
              <a:rPr sz="1100" b="1" spc="-5" dirty="0">
                <a:latin typeface="Courier New"/>
                <a:cs typeface="Courier New"/>
              </a:rPr>
              <a:t>WHERE </a:t>
            </a:r>
            <a:r>
              <a:rPr sz="1100" b="1" spc="-10" dirty="0">
                <a:latin typeface="Courier New"/>
                <a:cs typeface="Courier New"/>
              </a:rPr>
              <a:t>name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'nls_date_format';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565757">
              <a:tabLst>
                <a:tab pos="2081426" algn="l"/>
                <a:tab pos="4599075" algn="l"/>
              </a:tabLst>
            </a:pPr>
            <a:r>
              <a:rPr sz="1100" spc="10" dirty="0">
                <a:latin typeface="Courier New"/>
                <a:cs typeface="Courier New"/>
              </a:rPr>
              <a:t>NAME	ISSES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ISSYS_MOD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ISPDB	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565757">
              <a:tabLst>
                <a:tab pos="2081426" algn="l"/>
                <a:tab pos="2586226" algn="l"/>
                <a:tab pos="3423749" algn="l"/>
              </a:tabLst>
            </a:pPr>
            <a:r>
              <a:rPr sz="1100" dirty="0">
                <a:latin typeface="Courier New"/>
                <a:cs typeface="Courier New"/>
              </a:rPr>
              <a:t>nls_date_format	</a:t>
            </a:r>
            <a:r>
              <a:rPr sz="1100" spc="10" dirty="0">
                <a:latin typeface="Courier New"/>
                <a:cs typeface="Courier New"/>
              </a:rPr>
              <a:t>TRUE	</a:t>
            </a:r>
            <a:r>
              <a:rPr sz="1100" spc="-5" dirty="0">
                <a:latin typeface="Courier New"/>
                <a:cs typeface="Courier New"/>
              </a:rPr>
              <a:t>FALSE	</a:t>
            </a:r>
            <a:r>
              <a:rPr sz="1100" spc="10" dirty="0">
                <a:latin typeface="Courier New"/>
                <a:cs typeface="Courier New"/>
              </a:rPr>
              <a:t>TRUE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8755" y="8835072"/>
            <a:ext cx="3556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92176" y="6683377"/>
            <a:ext cx="5550535" cy="2374265"/>
          </a:xfrm>
          <a:custGeom>
            <a:avLst/>
            <a:gdLst/>
            <a:ahLst/>
            <a:cxnLst/>
            <a:rect l="l" t="t" r="r" b="b"/>
            <a:pathLst>
              <a:path w="5550534" h="2374265">
                <a:moveTo>
                  <a:pt x="5550535" y="0"/>
                </a:moveTo>
                <a:lnTo>
                  <a:pt x="5541010" y="0"/>
                </a:lnTo>
                <a:lnTo>
                  <a:pt x="5541010" y="2364422"/>
                </a:lnTo>
                <a:lnTo>
                  <a:pt x="9525" y="2364422"/>
                </a:lnTo>
                <a:lnTo>
                  <a:pt x="9525" y="0"/>
                </a:lnTo>
                <a:lnTo>
                  <a:pt x="0" y="0"/>
                </a:lnTo>
                <a:lnTo>
                  <a:pt x="0" y="2373947"/>
                </a:lnTo>
                <a:lnTo>
                  <a:pt x="9525" y="2373947"/>
                </a:lnTo>
                <a:lnTo>
                  <a:pt x="5541010" y="2373947"/>
                </a:lnTo>
                <a:lnTo>
                  <a:pt x="5550535" y="2373947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49084" y="1536300"/>
            <a:ext cx="5550535" cy="1591945"/>
          </a:xfrm>
          <a:custGeom>
            <a:avLst/>
            <a:gdLst/>
            <a:ahLst/>
            <a:cxnLst/>
            <a:rect l="l" t="t" r="r" b="b"/>
            <a:pathLst>
              <a:path w="5550534" h="1591945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1582420"/>
                </a:lnTo>
                <a:lnTo>
                  <a:pt x="9525" y="1582420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591945"/>
                </a:lnTo>
                <a:lnTo>
                  <a:pt x="9525" y="1591945"/>
                </a:lnTo>
                <a:lnTo>
                  <a:pt x="5541010" y="1591945"/>
                </a:lnTo>
                <a:lnTo>
                  <a:pt x="5550535" y="159194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8756" y="2428771"/>
            <a:ext cx="2276475" cy="0"/>
          </a:xfrm>
          <a:custGeom>
            <a:avLst/>
            <a:gdLst/>
            <a:ahLst/>
            <a:cxnLst/>
            <a:rect l="l" t="t" r="r" b="b"/>
            <a:pathLst>
              <a:path w="2276475">
                <a:moveTo>
                  <a:pt x="0" y="0"/>
                </a:moveTo>
                <a:lnTo>
                  <a:pt x="227628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4352" y="2428771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>
                <a:moveTo>
                  <a:pt x="0" y="0"/>
                </a:moveTo>
                <a:lnTo>
                  <a:pt x="303063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969" y="683641"/>
            <a:ext cx="5918835" cy="313034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88911" marR="5080" indent="-276846">
              <a:lnSpc>
                <a:spcPct val="117500"/>
              </a:lnSpc>
              <a:spcBef>
                <a:spcPts val="40"/>
              </a:spcBef>
              <a:buAutoNum type="arabicPeriod" startAt="3"/>
              <a:tabLst>
                <a:tab pos="288911" algn="l"/>
                <a:tab pos="289545" algn="l"/>
              </a:tabLst>
            </a:pPr>
            <a:r>
              <a:rPr sz="1100" spc="-10" dirty="0">
                <a:latin typeface="Arial"/>
                <a:cs typeface="Arial"/>
              </a:rPr>
              <a:t>Find out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spc="-10" dirty="0">
                <a:latin typeface="Arial"/>
                <a:cs typeface="Arial"/>
              </a:rPr>
              <a:t>date </a:t>
            </a:r>
            <a:r>
              <a:rPr sz="1100" spc="5" dirty="0">
                <a:latin typeface="Arial"/>
                <a:cs typeface="Arial"/>
              </a:rPr>
              <a:t>format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database 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NLS_TERRITORY  </a:t>
            </a:r>
            <a:r>
              <a:rPr sz="1100" spc="-5" dirty="0">
                <a:latin typeface="Arial"/>
                <a:cs typeface="Arial"/>
              </a:rPr>
              <a:t>parameter 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V$PARAMETER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Include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WHERE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clause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narrow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down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query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 just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NLS_TERRITORY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10" dirty="0">
                <a:latin typeface="Arial"/>
                <a:cs typeface="Arial"/>
              </a:rPr>
              <a:t>Remember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V$PARAMETER </a:t>
            </a:r>
            <a:r>
              <a:rPr sz="1100" spc="-10" dirty="0">
                <a:latin typeface="Arial"/>
                <a:cs typeface="Arial"/>
              </a:rPr>
              <a:t>view, </a:t>
            </a:r>
            <a:r>
              <a:rPr sz="1100" spc="-5" dirty="0">
                <a:latin typeface="Arial"/>
                <a:cs typeface="Arial"/>
              </a:rPr>
              <a:t>the  parameter </a:t>
            </a:r>
            <a:r>
              <a:rPr sz="1100" spc="5" dirty="0">
                <a:latin typeface="Arial"/>
                <a:cs typeface="Arial"/>
              </a:rPr>
              <a:t>names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lowercase.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name, value FROM</a:t>
            </a:r>
            <a:r>
              <a:rPr sz="1100" b="1" spc="-28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v$parameter</a:t>
            </a:r>
            <a:endParaRPr sz="1100">
              <a:latin typeface="Courier New"/>
              <a:cs typeface="Courier New"/>
            </a:endParaRPr>
          </a:p>
          <a:p>
            <a:pPr marL="737198">
              <a:spcBef>
                <a:spcPts val="259"/>
              </a:spcBef>
              <a:tabLst>
                <a:tab pos="994361" algn="l"/>
              </a:tabLst>
            </a:pPr>
            <a:r>
              <a:rPr sz="1100" spc="15" dirty="0">
                <a:latin typeface="Courier New"/>
                <a:cs typeface="Courier New"/>
              </a:rPr>
              <a:t>2	</a:t>
            </a:r>
            <a:r>
              <a:rPr sz="1100" b="1" spc="-5" dirty="0">
                <a:latin typeface="Courier New"/>
                <a:cs typeface="Courier New"/>
              </a:rPr>
              <a:t>WHERE </a:t>
            </a:r>
            <a:r>
              <a:rPr sz="1100" b="1" spc="-10" dirty="0">
                <a:latin typeface="Courier New"/>
                <a:cs typeface="Courier New"/>
              </a:rPr>
              <a:t>name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4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'nls_territory';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565757">
              <a:tabLst>
                <a:tab pos="2920854" algn="l"/>
              </a:tabLst>
            </a:pPr>
            <a:r>
              <a:rPr sz="1100" spc="10" dirty="0">
                <a:latin typeface="Courier New"/>
                <a:cs typeface="Courier New"/>
              </a:rPr>
              <a:t>NAME	VALUE</a:t>
            </a:r>
            <a:endParaRPr sz="1100">
              <a:latin typeface="Courier New"/>
              <a:cs typeface="Courier New"/>
            </a:endParaRPr>
          </a:p>
          <a:p>
            <a:pPr marL="565757" marR="2398275">
              <a:lnSpc>
                <a:spcPts val="3150"/>
              </a:lnSpc>
              <a:spcBef>
                <a:spcPts val="340"/>
              </a:spcBef>
              <a:tabLst>
                <a:tab pos="2920854" algn="l"/>
              </a:tabLst>
            </a:pPr>
            <a:r>
              <a:rPr sz="1100" spc="10" dirty="0">
                <a:latin typeface="Courier New"/>
                <a:cs typeface="Courier New"/>
              </a:rPr>
              <a:t>nls_te</a:t>
            </a:r>
            <a:r>
              <a:rPr sz="1100" spc="-6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rito</a:t>
            </a:r>
            <a:r>
              <a:rPr sz="1100" spc="-65" dirty="0">
                <a:latin typeface="Courier New"/>
                <a:cs typeface="Courier New"/>
              </a:rPr>
              <a:t>r</a:t>
            </a:r>
            <a:r>
              <a:rPr sz="1100" spc="15" dirty="0">
                <a:latin typeface="Courier New"/>
                <a:cs typeface="Courier New"/>
              </a:rPr>
              <a:t>y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AMER</a:t>
            </a:r>
            <a:r>
              <a:rPr sz="1100" spc="-65" dirty="0">
                <a:latin typeface="Courier New"/>
                <a:cs typeface="Courier New"/>
              </a:rPr>
              <a:t>I</a:t>
            </a:r>
            <a:r>
              <a:rPr sz="1100" spc="10" dirty="0">
                <a:latin typeface="Courier New"/>
                <a:cs typeface="Courier New"/>
              </a:rPr>
              <a:t>CA  SQL&gt;</a:t>
            </a:r>
            <a:endParaRPr sz="1100">
              <a:latin typeface="Courier New"/>
              <a:cs typeface="Courier New"/>
            </a:endParaRPr>
          </a:p>
          <a:p>
            <a:pPr marL="288911" indent="-276846">
              <a:spcBef>
                <a:spcPts val="75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Connect to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5" dirty="0">
                <a:latin typeface="Arial"/>
                <a:cs typeface="Arial"/>
              </a:rPr>
              <a:t>Run </a:t>
            </a:r>
            <a:r>
              <a:rPr sz="1100" spc="10" dirty="0">
                <a:latin typeface="Arial"/>
                <a:cs typeface="Arial"/>
              </a:rPr>
              <a:t>a simple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against the </a:t>
            </a:r>
            <a:r>
              <a:rPr sz="1100" spc="10" dirty="0">
                <a:latin typeface="Arial"/>
                <a:cs typeface="Arial"/>
              </a:rPr>
              <a:t>sample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an example of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180"/>
              </a:spcBef>
            </a:pP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spc="-10" dirty="0">
                <a:latin typeface="Arial"/>
                <a:cs typeface="Arial"/>
              </a:rPr>
              <a:t>date </a:t>
            </a:r>
            <a:r>
              <a:rPr sz="1100" spc="5" dirty="0">
                <a:latin typeface="Arial"/>
                <a:cs typeface="Arial"/>
              </a:rPr>
              <a:t>format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10" dirty="0">
                <a:latin typeface="Arial"/>
                <a:cs typeface="Arial"/>
              </a:rPr>
              <a:t>Switch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3827717"/>
            <a:ext cx="5541010" cy="7771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SESSION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dirty="0">
                <a:latin typeface="Courier New"/>
                <a:cs typeface="Courier New"/>
              </a:rPr>
              <a:t>container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16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PDB1;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1701" y="5081524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9514" y="4601593"/>
            <a:ext cx="5578475" cy="8595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5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5" dirty="0">
                <a:latin typeface="Arial"/>
                <a:cs typeface="Arial"/>
              </a:rPr>
              <a:t>Query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LAST_NAME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HIRE_DATE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columns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HR.EMPLOYEES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table.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Notice  the </a:t>
            </a:r>
            <a:r>
              <a:rPr sz="1100" spc="-10" dirty="0">
                <a:latin typeface="Arial"/>
                <a:cs typeface="Arial"/>
              </a:rPr>
              <a:t>date </a:t>
            </a:r>
            <a:r>
              <a:rPr sz="1100" spc="5" dirty="0">
                <a:latin typeface="Arial"/>
                <a:cs typeface="Arial"/>
              </a:rPr>
              <a:t>format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dd-mon-rr.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last_name, hire_date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24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hr.employees;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  <a:tabLst>
                <a:tab pos="2479551" algn="l"/>
              </a:tabLst>
            </a:pPr>
            <a:r>
              <a:rPr sz="1100" dirty="0">
                <a:latin typeface="Courier New"/>
                <a:cs typeface="Courier New"/>
              </a:rPr>
              <a:t>LAST_NAME	</a:t>
            </a:r>
            <a:r>
              <a:rPr sz="1100" spc="-10" dirty="0">
                <a:latin typeface="Courier New"/>
                <a:cs typeface="Courier New"/>
              </a:rPr>
              <a:t>HIRE_DATE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8756" y="5575196"/>
            <a:ext cx="2105025" cy="0"/>
          </a:xfrm>
          <a:custGeom>
            <a:avLst/>
            <a:gdLst/>
            <a:ahLst/>
            <a:cxnLst/>
            <a:rect l="l" t="t" r="r" b="b"/>
            <a:pathLst>
              <a:path w="2105025">
                <a:moveTo>
                  <a:pt x="0" y="0"/>
                </a:moveTo>
                <a:lnTo>
                  <a:pt x="210483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2046" y="5575196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7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68757" y="5640578"/>
            <a:ext cx="612775" cy="198772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>
              <a:lnSpc>
                <a:spcPct val="116599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King  Kochhar  De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Haan  Hunold  Ernst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ct val="116599"/>
              </a:lnSpc>
              <a:spcBef>
                <a:spcPts val="40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Mavris  Baer  Higgins  Gietz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59231" y="5640579"/>
            <a:ext cx="768985" cy="202811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spcBef>
                <a:spcPts val="275"/>
              </a:spcBef>
            </a:pPr>
            <a:r>
              <a:rPr sz="1100" spc="-5" dirty="0">
                <a:latin typeface="Courier New"/>
                <a:cs typeface="Courier New"/>
              </a:rPr>
              <a:t>17-JUN-03</a:t>
            </a:r>
            <a:endParaRPr sz="1100">
              <a:latin typeface="Courier New"/>
              <a:cs typeface="Courier New"/>
            </a:endParaRPr>
          </a:p>
          <a:p>
            <a:pPr marL="2540">
              <a:spcBef>
                <a:spcPts val="185"/>
              </a:spcBef>
            </a:pPr>
            <a:r>
              <a:rPr sz="1100" spc="-10" dirty="0">
                <a:latin typeface="Courier New"/>
                <a:cs typeface="Courier New"/>
              </a:rPr>
              <a:t>21-SEP-05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13-JAN-01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03-JAN-06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21-MAY-07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07-JUN-02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07-JUN-02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07-JUN-02</a:t>
            </a:r>
            <a:endParaRPr sz="1100">
              <a:latin typeface="Courier New"/>
              <a:cs typeface="Courier New"/>
            </a:endParaRPr>
          </a:p>
          <a:p>
            <a:pPr marL="2540">
              <a:spcBef>
                <a:spcPts val="180"/>
              </a:spcBef>
            </a:pPr>
            <a:r>
              <a:rPr sz="1100" spc="-10" dirty="0">
                <a:latin typeface="Courier New"/>
                <a:cs typeface="Courier New"/>
              </a:rPr>
              <a:t>07-JUN-02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92176" y="5081524"/>
            <a:ext cx="5550535" cy="3356610"/>
          </a:xfrm>
          <a:custGeom>
            <a:avLst/>
            <a:gdLst/>
            <a:ahLst/>
            <a:cxnLst/>
            <a:rect l="l" t="t" r="r" b="b"/>
            <a:pathLst>
              <a:path w="5550534" h="3356609">
                <a:moveTo>
                  <a:pt x="5550535" y="0"/>
                </a:moveTo>
                <a:lnTo>
                  <a:pt x="5541010" y="0"/>
                </a:lnTo>
                <a:lnTo>
                  <a:pt x="5541010" y="3346577"/>
                </a:lnTo>
                <a:lnTo>
                  <a:pt x="9525" y="3346577"/>
                </a:lnTo>
                <a:lnTo>
                  <a:pt x="9525" y="0"/>
                </a:lnTo>
                <a:lnTo>
                  <a:pt x="0" y="0"/>
                </a:lnTo>
                <a:lnTo>
                  <a:pt x="0" y="3356102"/>
                </a:lnTo>
                <a:lnTo>
                  <a:pt x="9525" y="3356102"/>
                </a:lnTo>
                <a:lnTo>
                  <a:pt x="5541010" y="3356102"/>
                </a:lnTo>
                <a:lnTo>
                  <a:pt x="5550535" y="3356102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970" y="7814944"/>
            <a:ext cx="5768340" cy="103682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57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107 </a:t>
            </a:r>
            <a:r>
              <a:rPr sz="1100" spc="-10" dirty="0">
                <a:latin typeface="Courier New"/>
                <a:cs typeface="Courier New"/>
              </a:rPr>
              <a:t>rows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spc="-25" dirty="0">
                <a:latin typeface="Arial"/>
                <a:cs typeface="Arial"/>
              </a:rPr>
              <a:t>Modify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NLS_DATE_FORMAT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use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format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mon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dd yyyy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260"/>
              </a:spcBef>
            </a:pP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6936" y="8909367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SESSION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dirty="0">
                <a:latin typeface="Courier New"/>
                <a:cs typeface="Courier New"/>
              </a:rPr>
              <a:t>nls_date_format </a:t>
            </a:r>
            <a:r>
              <a:rPr sz="1100" b="1" spc="15" dirty="0">
                <a:latin typeface="Courier New"/>
                <a:cs typeface="Courier New"/>
              </a:rPr>
              <a:t>= </a:t>
            </a:r>
            <a:r>
              <a:rPr sz="1100" b="1" spc="-10" dirty="0">
                <a:latin typeface="Courier New"/>
                <a:cs typeface="Courier New"/>
              </a:rPr>
              <a:t>'mon </a:t>
            </a:r>
            <a:r>
              <a:rPr sz="1100" b="1" spc="10" dirty="0">
                <a:latin typeface="Courier New"/>
                <a:cs typeface="Courier New"/>
              </a:rPr>
              <a:t>dd</a:t>
            </a:r>
            <a:r>
              <a:rPr sz="1100" b="1" spc="-25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yyyy';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7" y="-1461453"/>
            <a:ext cx="5541010" cy="82971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71752" marR="4108880">
              <a:lnSpc>
                <a:spcPts val="3150"/>
              </a:lnSpc>
              <a:spcBef>
                <a:spcPts val="70"/>
              </a:spcBef>
            </a:pP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ts val="3150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70" y="1521968"/>
            <a:ext cx="5405120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9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dirty="0">
                <a:latin typeface="Arial"/>
                <a:cs typeface="Arial"/>
              </a:rPr>
              <a:t>Rerun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against the </a:t>
            </a:r>
            <a:r>
              <a:rPr sz="1100" spc="10" dirty="0">
                <a:latin typeface="Courier New"/>
                <a:cs typeface="Courier New"/>
              </a:rPr>
              <a:t>HR.EMPLOYEES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table. </a:t>
            </a:r>
            <a:r>
              <a:rPr sz="1100" spc="-5" dirty="0">
                <a:latin typeface="Arial"/>
                <a:cs typeface="Arial"/>
              </a:rPr>
              <a:t>Notice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date </a:t>
            </a:r>
            <a:r>
              <a:rPr sz="1100" spc="5" dirty="0">
                <a:latin typeface="Arial"/>
                <a:cs typeface="Arial"/>
              </a:rPr>
              <a:t>format </a:t>
            </a:r>
            <a:r>
              <a:rPr sz="1100" spc="-10" dirty="0">
                <a:latin typeface="Arial"/>
                <a:cs typeface="Arial"/>
              </a:rPr>
              <a:t>has  </a:t>
            </a:r>
            <a:r>
              <a:rPr sz="1100" spc="-5" dirty="0">
                <a:latin typeface="Arial"/>
                <a:cs typeface="Arial"/>
              </a:rPr>
              <a:t>changed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dd-mon-rr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mon dd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yyyy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92175" y="2006918"/>
          <a:ext cx="5539103" cy="3346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9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33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8529">
                <a:tc gridSpan="6"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SELECT 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last_name, hire_date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100" b="1" spc="-2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hr.employees;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2261870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LAST_NAME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HIRE_DATE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36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King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jun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144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144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2003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14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151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Kochhar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sep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2005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Haan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jan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2001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marL="71755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Hunold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jan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2006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151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Ernst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may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2007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033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…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Mavris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jun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07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2002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Baer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jun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07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2002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marL="71755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Higgins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jun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07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2002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5402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Gietz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jun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07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2002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573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107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rows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334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selected.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027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468755" y="6309383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7242" y="6309383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829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88253" y="6305170"/>
            <a:ext cx="1268730" cy="8890"/>
            <a:chOff x="5588253" y="6305169"/>
            <a:chExt cx="1268730" cy="8890"/>
          </a:xfrm>
        </p:grpSpPr>
        <p:sp>
          <p:nvSpPr>
            <p:cNvPr id="12" name="object 12"/>
            <p:cNvSpPr/>
            <p:nvPr/>
          </p:nvSpPr>
          <p:spPr>
            <a:xfrm>
              <a:off x="5588253" y="6309383"/>
              <a:ext cx="1009650" cy="0"/>
            </a:xfrm>
            <a:custGeom>
              <a:avLst/>
              <a:gdLst/>
              <a:ahLst/>
              <a:cxnLst/>
              <a:rect l="l" t="t" r="r" b="b"/>
              <a:pathLst>
                <a:path w="1009650">
                  <a:moveTo>
                    <a:pt x="0" y="0"/>
                  </a:moveTo>
                  <a:lnTo>
                    <a:pt x="1009554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9300" y="6309383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175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392176" y="5815711"/>
            <a:ext cx="5550535" cy="991869"/>
          </a:xfrm>
          <a:custGeom>
            <a:avLst/>
            <a:gdLst/>
            <a:ahLst/>
            <a:cxnLst/>
            <a:rect l="l" t="t" r="r" b="b"/>
            <a:pathLst>
              <a:path w="5550534" h="991870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981964"/>
                </a:lnTo>
                <a:lnTo>
                  <a:pt x="9525" y="981964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91489"/>
                </a:lnTo>
                <a:lnTo>
                  <a:pt x="9525" y="991489"/>
                </a:lnTo>
                <a:lnTo>
                  <a:pt x="5541010" y="991489"/>
                </a:lnTo>
                <a:lnTo>
                  <a:pt x="5550535" y="991489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2971" y="5345176"/>
            <a:ext cx="5948045" cy="16882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95"/>
              </a:spcBef>
              <a:buAutoNum type="arabicPeriod" startAt="7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Query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NLS_DATE_FORMAT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again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PARAMETER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10" dirty="0">
                <a:latin typeface="Arial"/>
                <a:cs typeface="Arial"/>
              </a:rPr>
              <a:t>column </a:t>
            </a:r>
            <a:r>
              <a:rPr sz="1100" spc="-5" dirty="0">
                <a:latin typeface="Arial"/>
                <a:cs typeface="Arial"/>
              </a:rPr>
              <a:t>now </a:t>
            </a:r>
            <a:r>
              <a:rPr sz="1100" dirty="0">
                <a:latin typeface="Arial"/>
                <a:cs typeface="Arial"/>
              </a:rPr>
              <a:t>reflects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custom </a:t>
            </a:r>
            <a:r>
              <a:rPr sz="1100" spc="-10" dirty="0">
                <a:latin typeface="Arial"/>
                <a:cs typeface="Arial"/>
              </a:rPr>
              <a:t>date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format.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nls_date_format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  <a:tabLst>
                <a:tab pos="3683452" algn="l"/>
                <a:tab pos="4683526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0" dirty="0">
                <a:latin typeface="Courier New"/>
                <a:cs typeface="Courier New"/>
              </a:rPr>
              <a:t>TYPE	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565757" marR="335898">
              <a:lnSpc>
                <a:spcPct val="125200"/>
              </a:lnSpc>
              <a:tabLst>
                <a:tab pos="3679641" algn="l"/>
                <a:tab pos="4679716" algn="l"/>
              </a:tabLst>
            </a:pPr>
            <a:r>
              <a:rPr sz="1100" dirty="0">
                <a:latin typeface="Courier New"/>
                <a:cs typeface="Courier New"/>
              </a:rPr>
              <a:t>nls_date_format	</a:t>
            </a:r>
            <a:r>
              <a:rPr sz="1100" spc="-5" dirty="0">
                <a:latin typeface="Courier New"/>
                <a:cs typeface="Courier New"/>
              </a:rPr>
              <a:t>string	</a:t>
            </a:r>
            <a:r>
              <a:rPr sz="1100" spc="10" dirty="0">
                <a:latin typeface="Courier New"/>
                <a:cs typeface="Courier New"/>
              </a:rPr>
              <a:t>mon </a:t>
            </a:r>
            <a:r>
              <a:rPr sz="1100" spc="-25" dirty="0">
                <a:latin typeface="Courier New"/>
                <a:cs typeface="Courier New"/>
              </a:rPr>
              <a:t>dd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yyyy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indent="-276846">
              <a:spcBef>
                <a:spcPts val="409"/>
              </a:spcBef>
              <a:buAutoNum type="arabicPeriod" startAt="8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Disconnect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7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10" dirty="0">
                <a:latin typeface="Arial"/>
                <a:cs typeface="Arial"/>
              </a:rPr>
              <a:t>session.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6937" y="7088569"/>
            <a:ext cx="5541010" cy="9284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DISCONNECT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Disconnected </a:t>
            </a:r>
            <a:r>
              <a:rPr sz="1100" spc="10" dirty="0">
                <a:latin typeface="Courier New"/>
                <a:cs typeface="Courier New"/>
              </a:rPr>
              <a:t>from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lang="en-US" sz="1100" spc="10" dirty="0">
                <a:latin typeface="Courier New"/>
                <a:cs typeface="Courier New"/>
              </a:rPr>
              <a:t>19c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Enterprise Edition</a:t>
            </a:r>
            <a:r>
              <a:rPr sz="1100" spc="-25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Release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</a:pPr>
            <a:r>
              <a:rPr sz="1100" dirty="0">
                <a:latin typeface="Courier New"/>
                <a:cs typeface="Courier New"/>
              </a:rPr>
              <a:t>18.0.0.0.0 </a:t>
            </a:r>
            <a:r>
              <a:rPr sz="1100" spc="15" dirty="0">
                <a:latin typeface="Courier New"/>
                <a:cs typeface="Courier New"/>
              </a:rPr>
              <a:t>-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Production</a:t>
            </a:r>
          </a:p>
          <a:p>
            <a:pPr marL="71752">
              <a:spcBef>
                <a:spcPts val="185"/>
              </a:spcBef>
            </a:pPr>
            <a:r>
              <a:rPr sz="1100" spc="10" dirty="0">
                <a:latin typeface="Courier New"/>
                <a:cs typeface="Courier New"/>
              </a:rPr>
              <a:t>Version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18.1.0.0.0</a:t>
            </a: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70" y="8014717"/>
            <a:ext cx="5979160" cy="814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911" marR="5080" indent="-276846">
              <a:lnSpc>
                <a:spcPct val="117600"/>
              </a:lnSpc>
              <a:spcBef>
                <a:spcPts val="12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9.	</a:t>
            </a:r>
            <a:r>
              <a:rPr sz="1100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again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5" dirty="0">
                <a:latin typeface="Arial"/>
                <a:cs typeface="Arial"/>
              </a:rPr>
              <a:t> by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Easy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syntax.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Course  Practice </a:t>
            </a:r>
            <a:r>
              <a:rPr sz="1100" i="1" dirty="0">
                <a:latin typeface="Arial"/>
                <a:cs typeface="Arial"/>
              </a:rPr>
              <a:t>Environment: Security </a:t>
            </a:r>
            <a:r>
              <a:rPr sz="1100" i="1" spc="-10" dirty="0">
                <a:latin typeface="Arial"/>
                <a:cs typeface="Arial"/>
              </a:rPr>
              <a:t>Credentials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SYSTEM </a:t>
            </a:r>
            <a:r>
              <a:rPr sz="1100" spc="5" dirty="0">
                <a:latin typeface="Arial"/>
                <a:cs typeface="Arial"/>
              </a:rPr>
              <a:t>user password.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Practice </a:t>
            </a:r>
            <a:r>
              <a:rPr sz="1100" spc="-5" dirty="0">
                <a:latin typeface="Arial"/>
                <a:cs typeface="Arial"/>
              </a:rPr>
              <a:t>5-3,  </a:t>
            </a:r>
            <a:r>
              <a:rPr sz="1100" spc="5" dirty="0">
                <a:latin typeface="Arial"/>
                <a:cs typeface="Arial"/>
              </a:rPr>
              <a:t>step </a:t>
            </a:r>
            <a:r>
              <a:rPr sz="1100" spc="-10" dirty="0">
                <a:latin typeface="Arial"/>
                <a:cs typeface="Arial"/>
              </a:rPr>
              <a:t>6b, you queried </a:t>
            </a:r>
            <a:r>
              <a:rPr sz="1100" spc="10" dirty="0">
                <a:latin typeface="Courier New"/>
                <a:cs typeface="Courier New"/>
              </a:rPr>
              <a:t>V$SERVICES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20" dirty="0">
                <a:latin typeface="Arial"/>
                <a:cs typeface="Arial"/>
              </a:rPr>
              <a:t>Append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0" dirty="0">
                <a:latin typeface="Arial"/>
                <a:cs typeface="Arial"/>
              </a:rPr>
              <a:t>following </a:t>
            </a:r>
            <a:r>
              <a:rPr sz="1100" spc="10" dirty="0">
                <a:latin typeface="Courier New"/>
                <a:cs typeface="Courier New"/>
              </a:rPr>
              <a:t>ORCL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create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service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name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shown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example.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9175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1752" marR="76196">
              <a:lnSpc>
                <a:spcPts val="1200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connect  system/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@localhost:1521/PDB1.588436052.oraclecloud.intern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55"/>
              </a:lnSpc>
            </a:pPr>
            <a:r>
              <a:rPr sz="1100" b="1" spc="10" dirty="0">
                <a:latin typeface="Courier New"/>
                <a:cs typeface="Courier New"/>
              </a:rPr>
              <a:t>al</a:t>
            </a:r>
            <a:endParaRPr sz="1100">
              <a:latin typeface="Courier New"/>
              <a:cs typeface="Courier New"/>
            </a:endParaRPr>
          </a:p>
          <a:p>
            <a:pPr marL="71752" marR="4613045">
              <a:lnSpc>
                <a:spcPts val="165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Connec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ed.</a:t>
            </a:r>
            <a:endParaRPr sz="1100">
              <a:latin typeface="Courier New"/>
              <a:cs typeface="Courier New"/>
            </a:endParaRPr>
          </a:p>
          <a:p>
            <a:pPr marL="71752" marR="4613045">
              <a:lnSpc>
                <a:spcPts val="165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1701" y="2307209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970" y="1626742"/>
            <a:ext cx="5784215" cy="10627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500"/>
              </a:lnSpc>
              <a:spcBef>
                <a:spcPts val="95"/>
              </a:spcBef>
            </a:pPr>
            <a:r>
              <a:rPr sz="1100" spc="-10" dirty="0">
                <a:latin typeface="Arial"/>
                <a:cs typeface="Arial"/>
              </a:rPr>
              <a:t>10. </a:t>
            </a:r>
            <a:r>
              <a:rPr sz="1100" dirty="0">
                <a:latin typeface="Arial"/>
                <a:cs typeface="Arial"/>
              </a:rPr>
              <a:t>Rerun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against the </a:t>
            </a:r>
            <a:r>
              <a:rPr sz="1100" spc="10" dirty="0">
                <a:latin typeface="Courier New"/>
                <a:cs typeface="Courier New"/>
              </a:rPr>
              <a:t>HR.EMPLOYEES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table.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date </a:t>
            </a:r>
            <a:r>
              <a:rPr sz="1100" spc="5" dirty="0">
                <a:latin typeface="Arial"/>
                <a:cs typeface="Arial"/>
              </a:rPr>
              <a:t>format </a:t>
            </a:r>
            <a:r>
              <a:rPr sz="1100" spc="-10" dirty="0">
                <a:latin typeface="Arial"/>
                <a:cs typeface="Arial"/>
              </a:rPr>
              <a:t>has reverted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spc="5" dirty="0">
                <a:latin typeface="Arial"/>
                <a:cs typeface="Arial"/>
              </a:rPr>
              <a:t>format </a:t>
            </a:r>
            <a:r>
              <a:rPr sz="1100" spc="10" dirty="0">
                <a:latin typeface="Courier New"/>
                <a:cs typeface="Courier New"/>
              </a:rPr>
              <a:t>dd-mon-rr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session-level </a:t>
            </a:r>
            <a:r>
              <a:rPr sz="1100" spc="-5" dirty="0">
                <a:latin typeface="Arial"/>
                <a:cs typeface="Arial"/>
              </a:rPr>
              <a:t>parameter change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dirty="0">
                <a:latin typeface="Arial"/>
                <a:cs typeface="Arial"/>
              </a:rPr>
              <a:t>lasts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0" dirty="0">
                <a:latin typeface="Arial"/>
                <a:cs typeface="Arial"/>
              </a:rPr>
              <a:t>duration </a:t>
            </a:r>
            <a:r>
              <a:rPr sz="1100" spc="-5" dirty="0">
                <a:latin typeface="Arial"/>
                <a:cs typeface="Arial"/>
              </a:rPr>
              <a:t>of 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session.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last_name, hire_date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24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hr.employees;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  <a:tabLst>
                <a:tab pos="2758302" algn="l"/>
              </a:tabLst>
            </a:pPr>
            <a:r>
              <a:rPr sz="1100" dirty="0">
                <a:latin typeface="Courier New"/>
                <a:cs typeface="Courier New"/>
              </a:rPr>
              <a:t>LAST_NAME	</a:t>
            </a:r>
            <a:r>
              <a:rPr sz="1100" spc="-10" dirty="0">
                <a:latin typeface="Courier New"/>
                <a:cs typeface="Courier New"/>
              </a:rPr>
              <a:t>HIRE_DATE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56" y="2800627"/>
            <a:ext cx="2105025" cy="0"/>
          </a:xfrm>
          <a:custGeom>
            <a:avLst/>
            <a:gdLst/>
            <a:ahLst/>
            <a:cxnLst/>
            <a:rect l="l" t="t" r="r" b="b"/>
            <a:pathLst>
              <a:path w="2105025">
                <a:moveTo>
                  <a:pt x="0" y="0"/>
                </a:moveTo>
                <a:lnTo>
                  <a:pt x="210483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2046" y="280062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7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8757" y="2847212"/>
            <a:ext cx="612775" cy="200375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>
              <a:lnSpc>
                <a:spcPct val="118000"/>
              </a:lnSpc>
              <a:spcBef>
                <a:spcPts val="114"/>
              </a:spcBef>
            </a:pPr>
            <a:r>
              <a:rPr sz="1100" spc="10" dirty="0">
                <a:latin typeface="Courier New"/>
                <a:cs typeface="Courier New"/>
              </a:rPr>
              <a:t>King  Kochhar  De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Haan  Hunold  Ernst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ct val="116599"/>
              </a:lnSpc>
              <a:spcBef>
                <a:spcPts val="40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Mavris  Baer  Higgins  Gietz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9231" y="2847214"/>
            <a:ext cx="768985" cy="205056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-5" dirty="0">
                <a:latin typeface="Courier New"/>
                <a:cs typeface="Courier New"/>
              </a:rPr>
              <a:t>17-JUN-03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21-SEP-05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13-JAN-01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03-JAN-06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21-MAY-07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 marL="2540"/>
            <a:r>
              <a:rPr sz="1100" spc="-10" dirty="0">
                <a:latin typeface="Courier New"/>
                <a:cs typeface="Courier New"/>
              </a:rPr>
              <a:t>07-JUN-02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07-JUN-02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5"/>
              </a:spcBef>
            </a:pPr>
            <a:r>
              <a:rPr sz="1100" spc="-5" dirty="0">
                <a:latin typeface="Courier New"/>
                <a:cs typeface="Courier New"/>
              </a:rPr>
              <a:t>07-JUN-02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07-JUN-02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92176" y="2307209"/>
            <a:ext cx="5550535" cy="3356610"/>
          </a:xfrm>
          <a:custGeom>
            <a:avLst/>
            <a:gdLst/>
            <a:ahLst/>
            <a:cxnLst/>
            <a:rect l="l" t="t" r="r" b="b"/>
            <a:pathLst>
              <a:path w="5550534" h="3356610">
                <a:moveTo>
                  <a:pt x="5550535" y="0"/>
                </a:moveTo>
                <a:lnTo>
                  <a:pt x="5541010" y="0"/>
                </a:lnTo>
                <a:lnTo>
                  <a:pt x="5541010" y="3346577"/>
                </a:lnTo>
                <a:lnTo>
                  <a:pt x="9525" y="3346577"/>
                </a:lnTo>
                <a:lnTo>
                  <a:pt x="9525" y="0"/>
                </a:lnTo>
                <a:lnTo>
                  <a:pt x="0" y="0"/>
                </a:lnTo>
                <a:lnTo>
                  <a:pt x="0" y="3356102"/>
                </a:lnTo>
                <a:lnTo>
                  <a:pt x="9525" y="3356102"/>
                </a:lnTo>
                <a:lnTo>
                  <a:pt x="5541010" y="3356102"/>
                </a:lnTo>
                <a:lnTo>
                  <a:pt x="5550535" y="3356102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2971" y="5040248"/>
            <a:ext cx="5948045" cy="102528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57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107 </a:t>
            </a:r>
            <a:r>
              <a:rPr sz="1100" spc="-10" dirty="0">
                <a:latin typeface="Courier New"/>
                <a:cs typeface="Courier New"/>
              </a:rPr>
              <a:t>rows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5080" indent="-276846">
              <a:lnSpc>
                <a:spcPct val="1139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11.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Query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NLS_DATE_FORMAT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again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PARAMETER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VALUE</a:t>
            </a:r>
            <a:r>
              <a:rPr sz="1100" spc="-50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column </a:t>
            </a:r>
            <a:r>
              <a:rPr sz="1100" spc="-5" dirty="0">
                <a:latin typeface="Arial"/>
                <a:cs typeface="Arial"/>
              </a:rPr>
              <a:t>no </a:t>
            </a:r>
            <a:r>
              <a:rPr sz="1100" spc="-15" dirty="0">
                <a:latin typeface="Arial"/>
                <a:cs typeface="Arial"/>
              </a:rPr>
              <a:t>longer </a:t>
            </a:r>
            <a:r>
              <a:rPr sz="1100" spc="-10" dirty="0">
                <a:latin typeface="Arial"/>
                <a:cs typeface="Arial"/>
              </a:rPr>
              <a:t>has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custom </a:t>
            </a:r>
            <a:r>
              <a:rPr sz="1100" spc="-10" dirty="0">
                <a:latin typeface="Arial"/>
                <a:cs typeface="Arial"/>
              </a:rPr>
              <a:t>date </a:t>
            </a:r>
            <a:r>
              <a:rPr sz="1100" dirty="0">
                <a:latin typeface="Arial"/>
                <a:cs typeface="Arial"/>
              </a:rPr>
              <a:t>format.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1701" y="6130292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83030" y="6308473"/>
            <a:ext cx="4413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68755" y="6623963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7241" y="6623963"/>
            <a:ext cx="925194" cy="0"/>
          </a:xfrm>
          <a:custGeom>
            <a:avLst/>
            <a:gdLst/>
            <a:ahLst/>
            <a:cxnLst/>
            <a:rect l="l" t="t" r="r" b="b"/>
            <a:pathLst>
              <a:path w="925195">
                <a:moveTo>
                  <a:pt x="0" y="0"/>
                </a:moveTo>
                <a:lnTo>
                  <a:pt x="924827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8255" y="6623963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72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68756" y="6079872"/>
            <a:ext cx="3632200" cy="1045158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2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nls_date_format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  <a:tabLst>
                <a:tab pos="3113885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0" dirty="0"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>
              <a:spcBef>
                <a:spcPts val="5"/>
              </a:spcBef>
              <a:tabLst>
                <a:tab pos="3113885" algn="l"/>
              </a:tabLst>
            </a:pPr>
            <a:r>
              <a:rPr sz="1100" dirty="0">
                <a:latin typeface="Courier New"/>
                <a:cs typeface="Courier New"/>
              </a:rPr>
              <a:t>nls_date_format	</a:t>
            </a:r>
            <a:r>
              <a:rPr sz="1100" spc="-5" dirty="0">
                <a:latin typeface="Courier New"/>
                <a:cs typeface="Courier New"/>
              </a:rPr>
              <a:t>string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92176" y="6130289"/>
            <a:ext cx="5550535" cy="1001394"/>
          </a:xfrm>
          <a:custGeom>
            <a:avLst/>
            <a:gdLst/>
            <a:ahLst/>
            <a:cxnLst/>
            <a:rect l="l" t="t" r="r" b="b"/>
            <a:pathLst>
              <a:path w="5550534" h="1001395">
                <a:moveTo>
                  <a:pt x="5550535" y="0"/>
                </a:moveTo>
                <a:lnTo>
                  <a:pt x="5541010" y="0"/>
                </a:lnTo>
                <a:lnTo>
                  <a:pt x="5541010" y="991616"/>
                </a:lnTo>
                <a:lnTo>
                  <a:pt x="9525" y="991616"/>
                </a:lnTo>
                <a:lnTo>
                  <a:pt x="9525" y="0"/>
                </a:lnTo>
                <a:lnTo>
                  <a:pt x="0" y="0"/>
                </a:lnTo>
                <a:lnTo>
                  <a:pt x="0" y="1001141"/>
                </a:lnTo>
                <a:lnTo>
                  <a:pt x="9525" y="1001141"/>
                </a:lnTo>
                <a:lnTo>
                  <a:pt x="5541010" y="1001141"/>
                </a:lnTo>
                <a:lnTo>
                  <a:pt x="5550535" y="1001141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2970" y="7290055"/>
            <a:ext cx="5911850" cy="15033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</a:pPr>
            <a:r>
              <a:rPr sz="1100" b="1" spc="10" dirty="0">
                <a:latin typeface="Arial"/>
                <a:cs typeface="Arial"/>
              </a:rPr>
              <a:t>Modify a </a:t>
            </a:r>
            <a:r>
              <a:rPr sz="1100" b="1" spc="-25" dirty="0">
                <a:latin typeface="Arial"/>
                <a:cs typeface="Arial"/>
              </a:rPr>
              <a:t>Dynamic </a:t>
            </a:r>
            <a:r>
              <a:rPr sz="1100" b="1" spc="5" dirty="0">
                <a:latin typeface="Arial"/>
                <a:cs typeface="Arial"/>
              </a:rPr>
              <a:t>System-Level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Parameter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3700"/>
              </a:lnSpc>
              <a:spcBef>
                <a:spcPts val="30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section,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modify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JOB_QUEUE_PROCESSES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maximum </a:t>
            </a:r>
            <a:r>
              <a:rPr sz="1100" spc="-5" dirty="0">
                <a:latin typeface="Arial"/>
                <a:cs typeface="Arial"/>
              </a:rPr>
              <a:t>number of </a:t>
            </a:r>
            <a:r>
              <a:rPr sz="1100" spc="-10" dirty="0">
                <a:latin typeface="Arial"/>
                <a:cs typeface="Arial"/>
              </a:rPr>
              <a:t>job </a:t>
            </a:r>
            <a:r>
              <a:rPr sz="1100" spc="-5" dirty="0">
                <a:latin typeface="Arial"/>
                <a:cs typeface="Arial"/>
              </a:rPr>
              <a:t>slaves </a:t>
            </a:r>
            <a:r>
              <a:rPr sz="1100" spc="-10" dirty="0">
                <a:latin typeface="Arial"/>
                <a:cs typeface="Arial"/>
              </a:rPr>
              <a:t>per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dirty="0">
                <a:latin typeface="Arial"/>
                <a:cs typeface="Arial"/>
              </a:rPr>
              <a:t>created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execution 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Courier New"/>
                <a:cs typeface="Courier New"/>
              </a:rPr>
              <a:t>DBMS_JOB</a:t>
            </a:r>
            <a:r>
              <a:rPr sz="1100" spc="-5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jobs and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-5" dirty="0">
                <a:latin typeface="Arial"/>
                <a:cs typeface="Arial"/>
              </a:rPr>
              <a:t>Scheduler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DBMS_SCHEDULER</a:t>
            </a:r>
            <a:r>
              <a:rPr sz="1100" spc="10" dirty="0">
                <a:latin typeface="Arial"/>
                <a:cs typeface="Arial"/>
              </a:rPr>
              <a:t>) </a:t>
            </a:r>
            <a:r>
              <a:rPr sz="1100" dirty="0">
                <a:latin typeface="Arial"/>
                <a:cs typeface="Arial"/>
              </a:rPr>
              <a:t>jobs.</a:t>
            </a:r>
            <a:endParaRPr sz="1100">
              <a:latin typeface="Arial"/>
              <a:cs typeface="Arial"/>
            </a:endParaRPr>
          </a:p>
          <a:p>
            <a:pPr marL="288911" marR="61591" indent="-276846">
              <a:lnSpc>
                <a:spcPct val="119400"/>
              </a:lnSpc>
              <a:spcBef>
                <a:spcPts val="30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spc="10" dirty="0">
                <a:latin typeface="Arial"/>
                <a:cs typeface="Arial"/>
              </a:rPr>
              <a:t>SQL*Plus,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SYSDBA </a:t>
            </a:r>
            <a:r>
              <a:rPr sz="1100" spc="-15" dirty="0">
                <a:latin typeface="Arial"/>
                <a:cs typeface="Arial"/>
              </a:rPr>
              <a:t>privilege.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try to  </a:t>
            </a:r>
            <a:r>
              <a:rPr sz="1100" spc="-10" dirty="0">
                <a:latin typeface="Arial"/>
                <a:cs typeface="Arial"/>
              </a:rPr>
              <a:t>update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JOB_QUEUE_PROCESSES</a:t>
            </a:r>
            <a:r>
              <a:rPr sz="1100" spc="-5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5" dirty="0">
                <a:latin typeface="Arial"/>
                <a:cs typeface="Arial"/>
              </a:rPr>
              <a:t>you'll </a:t>
            </a:r>
            <a:r>
              <a:rPr sz="1100" spc="-10" dirty="0">
                <a:latin typeface="Arial"/>
                <a:cs typeface="Arial"/>
              </a:rPr>
              <a:t>get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error. </a:t>
            </a:r>
            <a:r>
              <a:rPr sz="1100" spc="-10" dirty="0">
                <a:latin typeface="Arial"/>
                <a:cs typeface="Arial"/>
              </a:rPr>
              <a:t>Also, </a:t>
            </a:r>
            <a:r>
              <a:rPr sz="1100" spc="-15" dirty="0">
                <a:latin typeface="Arial"/>
                <a:cs typeface="Arial"/>
              </a:rPr>
              <a:t>you'll 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35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restart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15" dirty="0">
                <a:latin typeface="Arial"/>
                <a:cs typeface="Arial"/>
              </a:rPr>
              <a:t>later </a:t>
            </a:r>
            <a:r>
              <a:rPr sz="1100" spc="-10" dirty="0">
                <a:latin typeface="Arial"/>
                <a:cs typeface="Arial"/>
              </a:rPr>
              <a:t>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6936" y="8861742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76456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05"/>
              </a:spcBef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ct val="119300"/>
              </a:lnSpc>
              <a:spcBef>
                <a:spcPts val="7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70" y="1521968"/>
            <a:ext cx="5920105" cy="80470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88911" marR="5080" indent="-276846">
              <a:lnSpc>
                <a:spcPct val="117600"/>
              </a:lnSpc>
              <a:spcBef>
                <a:spcPts val="4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-10" dirty="0">
                <a:latin typeface="Arial"/>
                <a:cs typeface="Arial"/>
              </a:rPr>
              <a:t>Learn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about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JOB_QUEUE_PROCESSES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V$PARAMETER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 </a:t>
            </a:r>
            <a:r>
              <a:rPr sz="1100" spc="-15" dirty="0">
                <a:latin typeface="Arial"/>
                <a:cs typeface="Arial"/>
              </a:rPr>
              <a:t>Include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10" dirty="0">
                <a:latin typeface="Courier New"/>
                <a:cs typeface="Courier New"/>
              </a:rPr>
              <a:t>WHERE </a:t>
            </a:r>
            <a:r>
              <a:rPr sz="1100" spc="5" dirty="0">
                <a:latin typeface="Arial"/>
                <a:cs typeface="Arial"/>
              </a:rPr>
              <a:t>clause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narrow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dirty="0">
                <a:latin typeface="Arial"/>
                <a:cs typeface="Arial"/>
              </a:rPr>
              <a:t>to just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 New"/>
                <a:cs typeface="Courier New"/>
              </a:rPr>
              <a:t>JOB_QUEUE_PROCESSES 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10" dirty="0">
                <a:latin typeface="Arial"/>
                <a:cs typeface="Arial"/>
              </a:rPr>
              <a:t>Remember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V$PARAMETER </a:t>
            </a:r>
            <a:r>
              <a:rPr sz="1100" spc="-10" dirty="0">
                <a:latin typeface="Arial"/>
                <a:cs typeface="Arial"/>
              </a:rPr>
              <a:t>view, </a:t>
            </a:r>
            <a:r>
              <a:rPr sz="1100" spc="-5" dirty="0">
                <a:latin typeface="Arial"/>
                <a:cs typeface="Arial"/>
              </a:rPr>
              <a:t>the parameter </a:t>
            </a:r>
            <a:r>
              <a:rPr sz="1100" dirty="0">
                <a:latin typeface="Arial"/>
                <a:cs typeface="Arial"/>
              </a:rPr>
              <a:t>names are </a:t>
            </a:r>
            <a:r>
              <a:rPr sz="1100" spc="-5" dirty="0">
                <a:latin typeface="Arial"/>
                <a:cs typeface="Arial"/>
              </a:rPr>
              <a:t>in  </a:t>
            </a:r>
            <a:r>
              <a:rPr sz="1100" spc="5" dirty="0">
                <a:latin typeface="Arial"/>
                <a:cs typeface="Arial"/>
              </a:rPr>
              <a:t>lowercase.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92175" y="2388172"/>
          <a:ext cx="5542912" cy="1825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7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51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7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362">
                <a:tc gridSpan="7">
                  <a:txBody>
                    <a:bodyPr/>
                    <a:lstStyle/>
                    <a:p>
                      <a:pPr marL="7175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SELECT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name,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isses_modifiable, issys_modifiable,</a:t>
                      </a:r>
                      <a:r>
                        <a:rPr sz="1100" b="1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10" dirty="0">
                          <a:latin typeface="Courier New"/>
                          <a:cs typeface="Courier New"/>
                        </a:rPr>
                        <a:t>FROM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v$parameter WHERE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'job_queue_processes';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287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ISS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28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ISSYS_MOD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287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287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348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job_queue_processes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FAL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IMMEDIATE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4000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02970" y="4144391"/>
            <a:ext cx="5880100" cy="8039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88911" marR="5080" indent="-276846">
              <a:lnSpc>
                <a:spcPct val="115599"/>
              </a:lnSpc>
              <a:spcBef>
                <a:spcPts val="14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Change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JOB_QUEUE_PROCESSES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15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SYSTEM  </a:t>
            </a:r>
            <a:r>
              <a:rPr sz="1100" spc="10" dirty="0">
                <a:latin typeface="Arial"/>
                <a:cs typeface="Arial"/>
              </a:rPr>
              <a:t>command. </a:t>
            </a:r>
            <a:r>
              <a:rPr sz="1100" spc="5" dirty="0">
                <a:latin typeface="Arial"/>
                <a:cs typeface="Arial"/>
              </a:rPr>
              <a:t>Set </a:t>
            </a:r>
            <a:r>
              <a:rPr sz="1100" spc="10" dirty="0">
                <a:latin typeface="Courier New"/>
                <a:cs typeface="Courier New"/>
              </a:rPr>
              <a:t>SCOPE </a:t>
            </a:r>
            <a:r>
              <a:rPr sz="1100" spc="-15" dirty="0">
                <a:latin typeface="Arial"/>
                <a:cs typeface="Arial"/>
              </a:rPr>
              <a:t>equal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BOTH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change </a:t>
            </a:r>
            <a:r>
              <a:rPr sz="1100" spc="-15" dirty="0">
                <a:latin typeface="Arial"/>
                <a:cs typeface="Arial"/>
              </a:rPr>
              <a:t>happens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both </a:t>
            </a:r>
            <a:r>
              <a:rPr sz="1100" spc="-5" dirty="0">
                <a:latin typeface="Arial"/>
                <a:cs typeface="Arial"/>
              </a:rPr>
              <a:t>the database 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10" dirty="0">
                <a:latin typeface="Arial"/>
                <a:cs typeface="Arial"/>
              </a:rPr>
              <a:t>(which </a:t>
            </a:r>
            <a:r>
              <a:rPr sz="1100" dirty="0">
                <a:latin typeface="Arial"/>
                <a:cs typeface="Arial"/>
              </a:rPr>
              <a:t>makes </a:t>
            </a:r>
            <a:r>
              <a:rPr sz="1100" spc="-5" dirty="0">
                <a:latin typeface="Arial"/>
                <a:cs typeface="Arial"/>
              </a:rPr>
              <a:t>the change </a:t>
            </a:r>
            <a:r>
              <a:rPr sz="1100" dirty="0">
                <a:latin typeface="Arial"/>
                <a:cs typeface="Arial"/>
              </a:rPr>
              <a:t>immediate)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SPFILE </a:t>
            </a:r>
            <a:r>
              <a:rPr sz="1100" spc="10" dirty="0">
                <a:latin typeface="Arial"/>
                <a:cs typeface="Arial"/>
              </a:rPr>
              <a:t>(which </a:t>
            </a:r>
            <a:r>
              <a:rPr sz="1100" dirty="0">
                <a:latin typeface="Arial"/>
                <a:cs typeface="Arial"/>
              </a:rPr>
              <a:t>makes  </a:t>
            </a:r>
            <a:r>
              <a:rPr sz="1100" spc="-5" dirty="0">
                <a:latin typeface="Arial"/>
                <a:cs typeface="Arial"/>
              </a:rPr>
              <a:t>the change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permanent).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5010086"/>
            <a:ext cx="5541010" cy="102592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SYSTEM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spc="-10" dirty="0">
                <a:latin typeface="Courier New"/>
                <a:cs typeface="Courier New"/>
              </a:rPr>
              <a:t>job_queue_processes=15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SCOPE=BOTH;</a:t>
            </a:r>
            <a:endParaRPr sz="1100">
              <a:latin typeface="Courier New"/>
              <a:cs typeface="Courier New"/>
            </a:endParaRPr>
          </a:p>
          <a:p>
            <a:pPr marL="71752" marR="4194600">
              <a:lnSpc>
                <a:spcPts val="3160"/>
              </a:lnSpc>
              <a:spcBef>
                <a:spcPts val="405"/>
              </a:spcBef>
            </a:pP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 marL="71752" marR="4194600">
              <a:lnSpc>
                <a:spcPts val="3160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0" y="5993384"/>
            <a:ext cx="5975350" cy="159094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8911" marR="5080" indent="-276846">
              <a:lnSpc>
                <a:spcPct val="117000"/>
              </a:lnSpc>
              <a:spcBef>
                <a:spcPts val="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PARAMETER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verify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JOB_QUEUE_PROCESSES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 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 now </a:t>
            </a:r>
            <a:r>
              <a:rPr sz="1100" spc="-15" dirty="0">
                <a:latin typeface="Arial"/>
                <a:cs typeface="Arial"/>
              </a:rPr>
              <a:t>equal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Courier New"/>
                <a:cs typeface="Courier New"/>
              </a:rPr>
              <a:t>15</a:t>
            </a:r>
            <a:r>
              <a:rPr sz="1100" spc="5" dirty="0">
                <a:latin typeface="Arial"/>
                <a:cs typeface="Arial"/>
              </a:rPr>
              <a:t>. </a:t>
            </a:r>
            <a:r>
              <a:rPr sz="1100" spc="-5" dirty="0">
                <a:latin typeface="Arial"/>
                <a:cs typeface="Arial"/>
              </a:rPr>
              <a:t>Notice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15" dirty="0">
                <a:latin typeface="Arial"/>
                <a:cs typeface="Arial"/>
              </a:rPr>
              <a:t>only </a:t>
            </a:r>
            <a:r>
              <a:rPr sz="1100" spc="10" dirty="0">
                <a:latin typeface="Courier New"/>
                <a:cs typeface="Courier New"/>
              </a:rPr>
              <a:t>job </a:t>
            </a:r>
            <a:r>
              <a:rPr sz="1100" spc="5" dirty="0">
                <a:latin typeface="Arial"/>
                <a:cs typeface="Arial"/>
              </a:rPr>
              <a:t>was </a:t>
            </a:r>
            <a:r>
              <a:rPr sz="1100" spc="-10" dirty="0">
                <a:latin typeface="Arial"/>
                <a:cs typeface="Arial"/>
              </a:rPr>
              <a:t>entered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SHOW PARAMETER  </a:t>
            </a:r>
            <a:r>
              <a:rPr sz="1100" spc="15" dirty="0">
                <a:latin typeface="Arial"/>
                <a:cs typeface="Arial"/>
              </a:rPr>
              <a:t>command </a:t>
            </a:r>
            <a:r>
              <a:rPr sz="1100" spc="-5" dirty="0">
                <a:latin typeface="Arial"/>
                <a:cs typeface="Arial"/>
              </a:rPr>
              <a:t>instead of the </a:t>
            </a:r>
            <a:r>
              <a:rPr sz="1100" spc="-10" dirty="0">
                <a:latin typeface="Arial"/>
                <a:cs typeface="Arial"/>
              </a:rPr>
              <a:t>full </a:t>
            </a:r>
            <a:r>
              <a:rPr sz="1100" spc="5" dirty="0">
                <a:latin typeface="Arial"/>
                <a:cs typeface="Arial"/>
              </a:rPr>
              <a:t>name, </a:t>
            </a:r>
            <a:r>
              <a:rPr sz="1100" spc="10" dirty="0">
                <a:latin typeface="Courier New"/>
                <a:cs typeface="Courier New"/>
              </a:rPr>
              <a:t>job_queue_processes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dirty="0">
                <a:latin typeface="Arial"/>
                <a:cs typeface="Arial"/>
              </a:rPr>
              <a:t>Remember, when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use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SHOW PARAMETER </a:t>
            </a:r>
            <a:r>
              <a:rPr sz="1100" spc="10" dirty="0">
                <a:latin typeface="Arial"/>
                <a:cs typeface="Arial"/>
              </a:rPr>
              <a:t>command, </a:t>
            </a:r>
            <a:r>
              <a:rPr sz="1100" spc="-10" dirty="0">
                <a:latin typeface="Arial"/>
                <a:cs typeface="Arial"/>
              </a:rPr>
              <a:t>you don't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full </a:t>
            </a:r>
            <a:r>
              <a:rPr sz="1100" dirty="0">
                <a:latin typeface="Arial"/>
                <a:cs typeface="Arial"/>
              </a:rPr>
              <a:t>name. </a:t>
            </a:r>
            <a:r>
              <a:rPr sz="1100" spc="-5" dirty="0">
                <a:latin typeface="Arial"/>
                <a:cs typeface="Arial"/>
              </a:rPr>
              <a:t>The database  </a:t>
            </a:r>
            <a:r>
              <a:rPr sz="1100" dirty="0">
                <a:latin typeface="Arial"/>
                <a:cs typeface="Arial"/>
              </a:rPr>
              <a:t>server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find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parameters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contain the </a:t>
            </a:r>
            <a:r>
              <a:rPr sz="1100" spc="-10" dirty="0">
                <a:latin typeface="Arial"/>
                <a:cs typeface="Arial"/>
              </a:rPr>
              <a:t>letters </a:t>
            </a:r>
            <a:r>
              <a:rPr sz="1100" spc="10" dirty="0">
                <a:latin typeface="Courier New"/>
                <a:cs typeface="Courier New"/>
              </a:rPr>
              <a:t>job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example, </a:t>
            </a:r>
            <a:r>
              <a:rPr sz="1100" spc="-5" dirty="0">
                <a:latin typeface="Arial"/>
                <a:cs typeface="Arial"/>
              </a:rPr>
              <a:t>the database  </a:t>
            </a:r>
            <a:r>
              <a:rPr sz="1100" dirty="0">
                <a:latin typeface="Arial"/>
                <a:cs typeface="Arial"/>
              </a:rPr>
              <a:t>server </a:t>
            </a:r>
            <a:r>
              <a:rPr sz="1100" spc="-10" dirty="0">
                <a:latin typeface="Arial"/>
                <a:cs typeface="Arial"/>
              </a:rPr>
              <a:t>found </a:t>
            </a:r>
            <a:r>
              <a:rPr sz="1100" spc="10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parameters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contain the </a:t>
            </a:r>
            <a:r>
              <a:rPr sz="1100" spc="-10" dirty="0">
                <a:latin typeface="Arial"/>
                <a:cs typeface="Arial"/>
              </a:rPr>
              <a:t>letters </a:t>
            </a:r>
            <a:r>
              <a:rPr sz="1100" spc="10" dirty="0">
                <a:latin typeface="Courier New"/>
                <a:cs typeface="Courier New"/>
              </a:rPr>
              <a:t>job</a:t>
            </a:r>
            <a:r>
              <a:rPr sz="1100" spc="10" dirty="0">
                <a:latin typeface="Arial"/>
                <a:cs typeface="Arial"/>
              </a:rPr>
              <a:t>: </a:t>
            </a:r>
            <a:r>
              <a:rPr sz="1100" spc="5" dirty="0">
                <a:latin typeface="Courier New"/>
                <a:cs typeface="Courier New"/>
              </a:rPr>
              <a:t>job_queue_processes </a:t>
            </a:r>
            <a:r>
              <a:rPr sz="1100" spc="-20" dirty="0">
                <a:latin typeface="Arial"/>
                <a:cs typeface="Arial"/>
              </a:rPr>
              <a:t>and  </a:t>
            </a:r>
            <a:r>
              <a:rPr sz="1100" spc="5" dirty="0">
                <a:latin typeface="Courier New"/>
                <a:cs typeface="Courier New"/>
              </a:rPr>
              <a:t>max_datapump_jobs_per_pdb</a:t>
            </a:r>
            <a:r>
              <a:rPr sz="1100" spc="5" dirty="0">
                <a:latin typeface="Arial"/>
                <a:cs typeface="Arial"/>
              </a:rPr>
              <a:t>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-10" dirty="0">
                <a:latin typeface="Arial"/>
                <a:cs typeface="Arial"/>
              </a:rPr>
              <a:t>indicates that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job_queue_processes</a:t>
            </a:r>
            <a:r>
              <a:rPr sz="1100" spc="-50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value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now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15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92176" y="7660705"/>
          <a:ext cx="5544183" cy="138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0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0718">
                <a:tc gridSpan="5"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 PARAMETER</a:t>
                      </a:r>
                      <a:r>
                        <a:rPr sz="1100" b="1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job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10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job_queue_processes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415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max_datapump_jobs_per_pdb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100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83641"/>
            <a:ext cx="5700395" cy="6315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599"/>
              </a:lnSpc>
              <a:spcBef>
                <a:spcPts val="95"/>
              </a:spcBef>
              <a:buAutoNum type="arabicPeriod" startAt="5"/>
              <a:tabLst>
                <a:tab pos="288911" algn="l"/>
                <a:tab pos="289545" algn="l"/>
              </a:tabLst>
            </a:pP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new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JOB_QUEUE_PROCESSES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5" dirty="0">
                <a:latin typeface="Arial"/>
                <a:cs typeface="Arial"/>
              </a:rPr>
              <a:t>persists </a:t>
            </a:r>
            <a:r>
              <a:rPr sz="1100" spc="-10" dirty="0">
                <a:latin typeface="Arial"/>
                <a:cs typeface="Arial"/>
              </a:rPr>
              <a:t>after </a:t>
            </a:r>
            <a:r>
              <a:rPr sz="1100" spc="-5" dirty="0">
                <a:latin typeface="Arial"/>
                <a:cs typeface="Arial"/>
              </a:rPr>
              <a:t>the 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restarted.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Shut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IMMEDIATE</a:t>
            </a:r>
            <a:r>
              <a:rPr sz="1100" spc="-4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mode.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937" y="1396682"/>
            <a:ext cx="5541010" cy="98873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SHUTDOWN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IMMEDIATE</a:t>
            </a:r>
            <a:endParaRPr sz="1100">
              <a:latin typeface="Courier New"/>
              <a:cs typeface="Courier New"/>
            </a:endParaRPr>
          </a:p>
          <a:p>
            <a:pPr marL="71752" marR="3775522">
              <a:lnSpc>
                <a:spcPct val="113900"/>
              </a:lnSpc>
              <a:spcBef>
                <a:spcPts val="70"/>
              </a:spcBef>
            </a:pP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closed.  </a:t>
            </a: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dismounted.</a:t>
            </a:r>
            <a:endParaRPr sz="1100">
              <a:latin typeface="Courier New"/>
              <a:cs typeface="Courier New"/>
            </a:endParaRPr>
          </a:p>
          <a:p>
            <a:pPr marL="71752" marR="3270722">
              <a:lnSpc>
                <a:spcPts val="165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 </a:t>
            </a:r>
            <a:r>
              <a:rPr sz="1100" spc="-10" dirty="0">
                <a:latin typeface="Courier New"/>
                <a:cs typeface="Courier New"/>
              </a:rPr>
              <a:t>shut</a:t>
            </a:r>
            <a:r>
              <a:rPr sz="1100" spc="-1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down.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514" y="2390140"/>
            <a:ext cx="413639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STARTUP</a:t>
            </a:r>
            <a:r>
              <a:rPr sz="1100" spc="-4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37" y="2664778"/>
            <a:ext cx="5541010" cy="218098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 algn="just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STARTUP</a:t>
            </a:r>
            <a:endParaRPr sz="1100">
              <a:latin typeface="Courier New"/>
              <a:cs typeface="Courier New"/>
            </a:endParaRPr>
          </a:p>
          <a:p>
            <a:pPr marL="71752" algn="just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started.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71752" marR="2010310" algn="just">
              <a:lnSpc>
                <a:spcPct val="116599"/>
              </a:lnSpc>
              <a:tabLst>
                <a:tab pos="2261757" algn="l"/>
                <a:tab pos="2426849" algn="l"/>
              </a:tabLst>
            </a:pPr>
            <a:r>
              <a:rPr sz="1100" spc="10" dirty="0">
                <a:latin typeface="Courier New"/>
                <a:cs typeface="Courier New"/>
              </a:rPr>
              <a:t>Total </a:t>
            </a:r>
            <a:r>
              <a:rPr sz="1100" spc="-5" dirty="0">
                <a:latin typeface="Courier New"/>
                <a:cs typeface="Courier New"/>
              </a:rPr>
              <a:t>System Global </a:t>
            </a:r>
            <a:r>
              <a:rPr sz="1100" spc="-10" dirty="0">
                <a:latin typeface="Courier New"/>
                <a:cs typeface="Courier New"/>
              </a:rPr>
              <a:t>Area </a:t>
            </a:r>
            <a:r>
              <a:rPr sz="1100" spc="-5" dirty="0">
                <a:latin typeface="Courier New"/>
                <a:cs typeface="Courier New"/>
              </a:rPr>
              <a:t>2768239832 bytes  </a:t>
            </a:r>
            <a:r>
              <a:rPr sz="1100" spc="10" dirty="0">
                <a:latin typeface="Courier New"/>
                <a:cs typeface="Courier New"/>
              </a:rPr>
              <a:t>Fixed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		</a:t>
            </a:r>
            <a:r>
              <a:rPr sz="1100" dirty="0">
                <a:latin typeface="Courier New"/>
                <a:cs typeface="Courier New"/>
              </a:rPr>
              <a:t>8899800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 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	704643072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L="71752" marR="2013485" algn="just">
              <a:lnSpc>
                <a:spcPct val="116599"/>
              </a:lnSpc>
              <a:spcBef>
                <a:spcPts val="40"/>
              </a:spcBef>
              <a:tabLst>
                <a:tab pos="2347478" algn="l"/>
              </a:tabLst>
            </a:pPr>
            <a:r>
              <a:rPr sz="1100" dirty="0">
                <a:latin typeface="Courier New"/>
                <a:cs typeface="Courier New"/>
              </a:rPr>
              <a:t>Database Buffers </a:t>
            </a:r>
            <a:r>
              <a:rPr sz="1100" spc="-5" dirty="0">
                <a:latin typeface="Courier New"/>
                <a:cs typeface="Courier New"/>
              </a:rPr>
              <a:t>1979711488 bytes  </a:t>
            </a:r>
            <a:r>
              <a:rPr sz="1100" spc="10" dirty="0">
                <a:latin typeface="Courier New"/>
                <a:cs typeface="Courier New"/>
              </a:rPr>
              <a:t>Redo </a:t>
            </a:r>
            <a:r>
              <a:rPr sz="1100" dirty="0">
                <a:latin typeface="Courier New"/>
                <a:cs typeface="Courier New"/>
              </a:rPr>
              <a:t>Buffers	</a:t>
            </a:r>
            <a:r>
              <a:rPr sz="1100" spc="-10" dirty="0">
                <a:latin typeface="Courier New"/>
                <a:cs typeface="Courier New"/>
              </a:rPr>
              <a:t>74985472 </a:t>
            </a:r>
            <a:r>
              <a:rPr sz="1100" spc="-5" dirty="0">
                <a:latin typeface="Courier New"/>
                <a:cs typeface="Courier New"/>
              </a:rPr>
              <a:t>bytes  </a:t>
            </a: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mounted.</a:t>
            </a:r>
            <a:endParaRPr sz="1100">
              <a:latin typeface="Courier New"/>
              <a:cs typeface="Courier New"/>
            </a:endParaRPr>
          </a:p>
          <a:p>
            <a:pPr marL="71752" marR="4108880" algn="just">
              <a:lnSpc>
                <a:spcPts val="1580"/>
              </a:lnSpc>
              <a:spcBef>
                <a:spcPts val="90"/>
              </a:spcBef>
            </a:pP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opened.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9513" y="4821175"/>
            <a:ext cx="5596890" cy="601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5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configuration 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JOB_QUEUE_PROCESSES</a:t>
            </a:r>
            <a:r>
              <a:rPr sz="1100" spc="-3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again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SHOW PARAMETER </a:t>
            </a:r>
            <a:r>
              <a:rPr sz="1100" spc="10" dirty="0">
                <a:latin typeface="Arial"/>
                <a:cs typeface="Arial"/>
              </a:rPr>
              <a:t>command.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5" dirty="0">
                <a:latin typeface="Courier New"/>
                <a:cs typeface="Courier New"/>
              </a:rPr>
              <a:t>15</a:t>
            </a:r>
            <a:r>
              <a:rPr sz="1100" spc="5" dirty="0">
                <a:latin typeface="Arial"/>
                <a:cs typeface="Arial"/>
              </a:rPr>
              <a:t>,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proves that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change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 parameter </a:t>
            </a:r>
            <a:r>
              <a:rPr sz="1100" dirty="0">
                <a:latin typeface="Arial"/>
                <a:cs typeface="Arial"/>
              </a:rPr>
              <a:t>persisted </a:t>
            </a:r>
            <a:r>
              <a:rPr sz="1100" spc="-10" dirty="0">
                <a:latin typeface="Arial"/>
                <a:cs typeface="Arial"/>
              </a:rPr>
              <a:t>after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5" dirty="0">
                <a:latin typeface="Arial"/>
                <a:cs typeface="Arial"/>
              </a:rPr>
              <a:t>was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restarted.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92176" y="5496243"/>
          <a:ext cx="5544183" cy="1182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0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9385">
                <a:tc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 PARAMETER</a:t>
                      </a:r>
                      <a:r>
                        <a:rPr sz="1100" b="1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job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56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job_queue_processes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415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max_datapump_jobs_per_pdb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100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02971" y="6842254"/>
            <a:ext cx="5930900" cy="224131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</a:pPr>
            <a:r>
              <a:rPr sz="1100" b="1" spc="10" dirty="0">
                <a:latin typeface="Arial"/>
                <a:cs typeface="Arial"/>
              </a:rPr>
              <a:t>Modify a </a:t>
            </a:r>
            <a:r>
              <a:rPr sz="1100" b="1" dirty="0">
                <a:latin typeface="Arial"/>
                <a:cs typeface="Arial"/>
              </a:rPr>
              <a:t>Static </a:t>
            </a:r>
            <a:r>
              <a:rPr sz="1100" b="1" spc="5" dirty="0">
                <a:latin typeface="Arial"/>
                <a:cs typeface="Arial"/>
              </a:rPr>
              <a:t>System-Level</a:t>
            </a:r>
            <a:r>
              <a:rPr sz="1100" b="1" spc="-22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Parameter</a:t>
            </a:r>
            <a:endParaRPr sz="1100">
              <a:latin typeface="Arial"/>
              <a:cs typeface="Arial"/>
            </a:endParaRPr>
          </a:p>
          <a:p>
            <a:pPr marL="12700" marR="53338">
              <a:lnSpc>
                <a:spcPct val="112300"/>
              </a:lnSpc>
              <a:spcBef>
                <a:spcPts val="320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section,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modify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 New"/>
                <a:cs typeface="Courier New"/>
              </a:rPr>
              <a:t>SEC_MAX_FAILED_LOGIN_ATTEMPTS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10" dirty="0">
                <a:latin typeface="Arial"/>
                <a:cs typeface="Arial"/>
              </a:rPr>
              <a:t>This 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the number of </a:t>
            </a:r>
            <a:r>
              <a:rPr sz="1100" spc="-10" dirty="0">
                <a:latin typeface="Arial"/>
                <a:cs typeface="Arial"/>
              </a:rPr>
              <a:t>authentication </a:t>
            </a:r>
            <a:r>
              <a:rPr sz="1100" spc="-5" dirty="0">
                <a:latin typeface="Arial"/>
                <a:cs typeface="Arial"/>
              </a:rPr>
              <a:t>attempts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5" dirty="0">
                <a:latin typeface="Arial"/>
                <a:cs typeface="Arial"/>
              </a:rPr>
              <a:t>made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client on </a:t>
            </a:r>
            <a:r>
              <a:rPr sz="1100" spc="10" dirty="0">
                <a:latin typeface="Arial"/>
                <a:cs typeface="Arial"/>
              </a:rPr>
              <a:t>a  </a:t>
            </a:r>
            <a:r>
              <a:rPr sz="1100" dirty="0">
                <a:latin typeface="Arial"/>
                <a:cs typeface="Arial"/>
              </a:rPr>
              <a:t>connection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process.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These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login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attempts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can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multiple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accounts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25" dirty="0">
                <a:latin typeface="Arial"/>
                <a:cs typeface="Arial"/>
              </a:rPr>
              <a:t>same </a:t>
            </a:r>
            <a:r>
              <a:rPr sz="1100" spc="-5" dirty="0">
                <a:latin typeface="Arial"/>
                <a:cs typeface="Arial"/>
              </a:rPr>
              <a:t>connection. </a:t>
            </a:r>
            <a:r>
              <a:rPr sz="1100" spc="-20" dirty="0">
                <a:latin typeface="Arial"/>
                <a:cs typeface="Arial"/>
              </a:rPr>
              <a:t>After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specified </a:t>
            </a:r>
            <a:r>
              <a:rPr sz="1100" spc="-5" dirty="0">
                <a:latin typeface="Arial"/>
                <a:cs typeface="Arial"/>
              </a:rPr>
              <a:t>number of </a:t>
            </a:r>
            <a:r>
              <a:rPr sz="1100" spc="-10" dirty="0">
                <a:latin typeface="Arial"/>
                <a:cs typeface="Arial"/>
              </a:rPr>
              <a:t>failure </a:t>
            </a:r>
            <a:r>
              <a:rPr sz="1100" dirty="0">
                <a:latin typeface="Arial"/>
                <a:cs typeface="Arial"/>
              </a:rPr>
              <a:t>attempts,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connection </a:t>
            </a:r>
            <a:r>
              <a:rPr sz="1100" spc="-5" dirty="0">
                <a:latin typeface="Arial"/>
                <a:cs typeface="Arial"/>
              </a:rPr>
              <a:t>will be  automatically </a:t>
            </a:r>
            <a:r>
              <a:rPr sz="1100" spc="-10" dirty="0">
                <a:latin typeface="Arial"/>
                <a:cs typeface="Arial"/>
              </a:rPr>
              <a:t>dropped </a:t>
            </a:r>
            <a:r>
              <a:rPr sz="1100" spc="-5" dirty="0">
                <a:latin typeface="Arial"/>
                <a:cs typeface="Arial"/>
              </a:rPr>
              <a:t>by the </a:t>
            </a:r>
            <a:r>
              <a:rPr sz="1100" dirty="0">
                <a:latin typeface="Arial"/>
                <a:cs typeface="Arial"/>
              </a:rPr>
              <a:t>server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process.</a:t>
            </a:r>
            <a:endParaRPr sz="1100">
              <a:latin typeface="Arial"/>
              <a:cs typeface="Arial"/>
            </a:endParaRPr>
          </a:p>
          <a:p>
            <a:pPr marL="288911" marR="5080" indent="-276846">
              <a:lnSpc>
                <a:spcPct val="115199"/>
              </a:lnSpc>
              <a:spcBef>
                <a:spcPts val="28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-10" dirty="0">
                <a:latin typeface="Arial"/>
                <a:cs typeface="Arial"/>
              </a:rPr>
              <a:t>Learn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Courier New"/>
                <a:cs typeface="Courier New"/>
              </a:rPr>
              <a:t>SEC_MAX_FAILED_LOGIN_ATTEMPTS </a:t>
            </a:r>
            <a:r>
              <a:rPr sz="1100" spc="-5" dirty="0">
                <a:latin typeface="Arial"/>
                <a:cs typeface="Arial"/>
              </a:rPr>
              <a:t>parameter 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V$PARAMETER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15" dirty="0">
                <a:latin typeface="Arial"/>
                <a:cs typeface="Arial"/>
              </a:rPr>
              <a:t>Include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10" dirty="0">
                <a:latin typeface="Courier New"/>
                <a:cs typeface="Courier New"/>
              </a:rPr>
              <a:t>WHERE </a:t>
            </a:r>
            <a:r>
              <a:rPr sz="1100" spc="5" dirty="0">
                <a:latin typeface="Arial"/>
                <a:cs typeface="Arial"/>
              </a:rPr>
              <a:t>clause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narrow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dirty="0">
                <a:latin typeface="Arial"/>
                <a:cs typeface="Arial"/>
              </a:rPr>
              <a:t>to just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5" dirty="0">
                <a:latin typeface="Courier New"/>
                <a:cs typeface="Courier New"/>
              </a:rPr>
              <a:t>SEC_MAX_FAILED_LOGIN_ATTEMPTS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10" dirty="0">
                <a:latin typeface="Arial"/>
                <a:cs typeface="Arial"/>
              </a:rPr>
              <a:t>Remember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V$PARAMETER  </a:t>
            </a:r>
            <a:r>
              <a:rPr sz="1100" spc="-10" dirty="0">
                <a:latin typeface="Arial"/>
                <a:cs typeface="Arial"/>
              </a:rPr>
              <a:t>view, </a:t>
            </a:r>
            <a:r>
              <a:rPr sz="1100" spc="-5" dirty="0">
                <a:latin typeface="Arial"/>
                <a:cs typeface="Arial"/>
              </a:rPr>
              <a:t>the parameter </a:t>
            </a:r>
            <a:r>
              <a:rPr sz="1100" dirty="0">
                <a:latin typeface="Arial"/>
                <a:cs typeface="Arial"/>
              </a:rPr>
              <a:t>names are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lowercase.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5" dirty="0">
                <a:latin typeface="Arial"/>
                <a:cs typeface="Arial"/>
              </a:rPr>
              <a:t>below have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dirty="0">
                <a:latin typeface="Arial"/>
                <a:cs typeface="Arial"/>
              </a:rPr>
              <a:t>formatted 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easier</a:t>
            </a:r>
            <a:r>
              <a:rPr sz="1100" spc="-15" dirty="0">
                <a:latin typeface="Arial"/>
                <a:cs typeface="Arial"/>
              </a:rPr>
              <a:t> viewing.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167504" y="1618511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052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92174" y="738822"/>
          <a:ext cx="5544183" cy="177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1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1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06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1599">
                <a:tc gridSpan="5"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SELECT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name,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isses_modifiable, issys_modifiable,</a:t>
                      </a:r>
                      <a:r>
                        <a:rPr sz="1100" b="1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10" dirty="0">
                          <a:latin typeface="Courier New"/>
                          <a:cs typeface="Courier New"/>
                        </a:rPr>
                        <a:t>FROM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v$parameter WHERE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b="1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'sec_max_failed_login_attempts';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ISSES</a:t>
                      </a:r>
                      <a:r>
                        <a:rPr sz="11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ISSYS_MOD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348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sec_max_failed_login_attempts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FALSE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969" y="2504441"/>
            <a:ext cx="5909310" cy="99738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5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Change the </a:t>
            </a:r>
            <a:r>
              <a:rPr sz="1100" spc="5" dirty="0">
                <a:latin typeface="Courier New"/>
                <a:cs typeface="Courier New"/>
              </a:rPr>
              <a:t>SEC_MAX_FAILED_LOGIN_ATTEMPTS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5" dirty="0">
                <a:latin typeface="Courier New"/>
                <a:cs typeface="Courier New"/>
              </a:rPr>
              <a:t>2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Include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comment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'Reduce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for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tighter</a:t>
            </a:r>
            <a:r>
              <a:rPr sz="1100" spc="-1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security' 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scope </a:t>
            </a:r>
            <a:r>
              <a:rPr sz="1100" spc="-15" dirty="0">
                <a:latin typeface="Arial"/>
                <a:cs typeface="Arial"/>
              </a:rPr>
              <a:t>equal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SPFILE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change is </a:t>
            </a:r>
            <a:r>
              <a:rPr sz="1100" spc="5" dirty="0">
                <a:latin typeface="Arial"/>
                <a:cs typeface="Arial"/>
              </a:rPr>
              <a:t>made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SPFILE. </a:t>
            </a:r>
            <a:r>
              <a:rPr sz="1100" spc="15" dirty="0">
                <a:latin typeface="Arial"/>
                <a:cs typeface="Arial"/>
              </a:rPr>
              <a:t>When 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specify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SCOPE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SPFILE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BOTH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optional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COMMENT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clause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lets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associate 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text </a:t>
            </a:r>
            <a:r>
              <a:rPr sz="1100" dirty="0">
                <a:latin typeface="Arial"/>
                <a:cs typeface="Arial"/>
              </a:rPr>
              <a:t>string with </a:t>
            </a:r>
            <a:r>
              <a:rPr sz="1100" spc="-5" dirty="0">
                <a:latin typeface="Arial"/>
                <a:cs typeface="Arial"/>
              </a:rPr>
              <a:t>the parameter </a:t>
            </a:r>
            <a:r>
              <a:rPr sz="1100" spc="-15" dirty="0">
                <a:latin typeface="Arial"/>
                <a:cs typeface="Arial"/>
              </a:rPr>
              <a:t>update.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comment </a:t>
            </a:r>
            <a:r>
              <a:rPr sz="1100" spc="-5" dirty="0">
                <a:latin typeface="Arial"/>
                <a:cs typeface="Arial"/>
              </a:rPr>
              <a:t>is written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SPFILE.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37" y="3570542"/>
            <a:ext cx="5541010" cy="11733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71752" marR="841968">
              <a:lnSpc>
                <a:spcPts val="1200"/>
              </a:lnSpc>
              <a:spcBef>
                <a:spcPts val="5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SYSTEM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spc="-10" dirty="0">
                <a:latin typeface="Courier New"/>
                <a:cs typeface="Courier New"/>
              </a:rPr>
              <a:t>sec_max_failed_login_attempts </a:t>
            </a:r>
            <a:r>
              <a:rPr sz="1100" b="1" spc="15" dirty="0">
                <a:latin typeface="Courier New"/>
                <a:cs typeface="Courier New"/>
              </a:rPr>
              <a:t>= 2  </a:t>
            </a:r>
            <a:r>
              <a:rPr sz="1100" b="1" dirty="0">
                <a:latin typeface="Courier New"/>
                <a:cs typeface="Courier New"/>
              </a:rPr>
              <a:t>COMMENT='Reduce </a:t>
            </a:r>
            <a:r>
              <a:rPr sz="1100" b="1" spc="-15" dirty="0">
                <a:latin typeface="Courier New"/>
                <a:cs typeface="Courier New"/>
              </a:rPr>
              <a:t>for </a:t>
            </a:r>
            <a:r>
              <a:rPr sz="1100" b="1" dirty="0">
                <a:latin typeface="Courier New"/>
                <a:cs typeface="Courier New"/>
              </a:rPr>
              <a:t>tighter security.'</a:t>
            </a:r>
            <a:r>
              <a:rPr sz="1100" b="1" spc="-10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SCOPE=SPFILE;</a:t>
            </a:r>
            <a:endParaRPr sz="1100">
              <a:latin typeface="Courier New"/>
              <a:cs typeface="Courier New"/>
            </a:endParaRPr>
          </a:p>
          <a:p>
            <a:pPr marL="71752" marR="4194600">
              <a:lnSpc>
                <a:spcPts val="3229"/>
              </a:lnSpc>
              <a:spcBef>
                <a:spcPts val="334"/>
              </a:spcBef>
            </a:pP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 marL="71752" marR="4194600">
              <a:lnSpc>
                <a:spcPts val="3229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70" y="4696842"/>
            <a:ext cx="5951220" cy="814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911" marR="5080" indent="-276846">
              <a:lnSpc>
                <a:spcPct val="117600"/>
              </a:lnSpc>
              <a:spcBef>
                <a:spcPts val="12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 New"/>
                <a:cs typeface="Courier New"/>
              </a:rPr>
              <a:t>SEC_MAX_FAILED_LOGIN_ATTEMPTS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SHOW  PARAMETER </a:t>
            </a:r>
            <a:r>
              <a:rPr sz="1100" spc="10" dirty="0">
                <a:latin typeface="Arial"/>
                <a:cs typeface="Arial"/>
              </a:rPr>
              <a:t>command.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-10" dirty="0">
                <a:latin typeface="Arial"/>
                <a:cs typeface="Arial"/>
              </a:rPr>
              <a:t>indicates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dirty="0">
                <a:latin typeface="Arial"/>
                <a:cs typeface="Arial"/>
              </a:rPr>
              <a:t>hasn't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spc="-5" dirty="0">
                <a:latin typeface="Arial"/>
                <a:cs typeface="Arial"/>
              </a:rPr>
              <a:t>updated </a:t>
            </a:r>
            <a:r>
              <a:rPr sz="1100" spc="-15" dirty="0">
                <a:latin typeface="Arial"/>
                <a:cs typeface="Arial"/>
              </a:rPr>
              <a:t>yet.  </a:t>
            </a:r>
            <a:r>
              <a:rPr sz="1100" spc="-20" dirty="0">
                <a:latin typeface="Arial"/>
                <a:cs typeface="Arial"/>
              </a:rPr>
              <a:t>It's </a:t>
            </a:r>
            <a:r>
              <a:rPr sz="1100" dirty="0">
                <a:latin typeface="Arial"/>
                <a:cs typeface="Arial"/>
              </a:rPr>
              <a:t>still </a:t>
            </a:r>
            <a:r>
              <a:rPr sz="1100" spc="-15" dirty="0">
                <a:latin typeface="Arial"/>
                <a:cs typeface="Arial"/>
              </a:rPr>
              <a:t>equal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5" dirty="0">
                <a:latin typeface="Courier New"/>
                <a:cs typeface="Courier New"/>
              </a:rPr>
              <a:t>3</a:t>
            </a:r>
            <a:r>
              <a:rPr sz="1100" spc="-28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-10" dirty="0">
                <a:latin typeface="Arial"/>
                <a:cs typeface="Arial"/>
              </a:rPr>
              <a:t>you need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restart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change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take  </a:t>
            </a:r>
            <a:r>
              <a:rPr sz="1100" spc="-5" dirty="0">
                <a:latin typeface="Arial"/>
                <a:cs typeface="Arial"/>
              </a:rPr>
              <a:t>effect,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required for </a:t>
            </a:r>
            <a:r>
              <a:rPr sz="1100" dirty="0">
                <a:latin typeface="Arial"/>
                <a:cs typeface="Arial"/>
              </a:rPr>
              <a:t>static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parameters.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92176" y="5572442"/>
          <a:ext cx="5544183" cy="1182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0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89316">
                <a:tc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 PARAMETER</a:t>
                      </a:r>
                      <a:r>
                        <a:rPr sz="1100" b="1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sec_max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053">
                <a:tc>
                  <a:txBody>
                    <a:bodyPr/>
                    <a:lstStyle/>
                    <a:p>
                      <a:pPr marL="71755" marR="582295">
                        <a:lnSpc>
                          <a:spcPct val="125200"/>
                        </a:lnSpc>
                        <a:spcBef>
                          <a:spcPts val="3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sec_max_failed_login_attempts 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02971" y="6746494"/>
            <a:ext cx="4403725" cy="63286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88911" indent="-276846">
              <a:spcBef>
                <a:spcPts val="275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Restart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spc="-10" dirty="0">
                <a:latin typeface="Arial"/>
                <a:cs typeface="Arial"/>
              </a:rPr>
              <a:t>and then verify that </a:t>
            </a:r>
            <a:r>
              <a:rPr sz="1100" spc="-5" dirty="0">
                <a:latin typeface="Arial"/>
                <a:cs typeface="Arial"/>
              </a:rPr>
              <a:t>the new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185"/>
              </a:spcBef>
            </a:pPr>
            <a:r>
              <a:rPr sz="1100" spc="5" dirty="0">
                <a:latin typeface="Courier New"/>
                <a:cs typeface="Courier New"/>
              </a:rPr>
              <a:t>SEC_MAX_FAILED_LOGIN_ATTEMPTS</a:t>
            </a:r>
            <a:r>
              <a:rPr sz="1100" spc="-49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updated.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Shut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IMMEDIATE</a:t>
            </a:r>
            <a:r>
              <a:rPr sz="1100" spc="-44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mode.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937" y="7460298"/>
            <a:ext cx="5541010" cy="98334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SHUTDOWN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immediate</a:t>
            </a:r>
            <a:endParaRPr sz="1100">
              <a:latin typeface="Courier New"/>
              <a:cs typeface="Courier New"/>
            </a:endParaRPr>
          </a:p>
          <a:p>
            <a:pPr marL="71752" marR="3775522">
              <a:lnSpc>
                <a:spcPct val="119500"/>
              </a:lnSpc>
            </a:pP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closed.  </a:t>
            </a: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dismounted.</a:t>
            </a:r>
            <a:endParaRPr sz="1100">
              <a:latin typeface="Courier New"/>
              <a:cs typeface="Courier New"/>
            </a:endParaRPr>
          </a:p>
          <a:p>
            <a:pPr marL="71752" marR="3268181">
              <a:lnSpc>
                <a:spcPts val="1580"/>
              </a:lnSpc>
              <a:spcBef>
                <a:spcPts val="90"/>
              </a:spcBef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 </a:t>
            </a:r>
            <a:r>
              <a:rPr sz="1100" spc="-10" dirty="0">
                <a:latin typeface="Courier New"/>
                <a:cs typeface="Courier New"/>
              </a:rPr>
              <a:t>shut </a:t>
            </a:r>
            <a:r>
              <a:rPr sz="1100" spc="-5" dirty="0">
                <a:latin typeface="Courier New"/>
                <a:cs typeface="Courier New"/>
              </a:rPr>
              <a:t>down.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9513" y="8463027"/>
            <a:ext cx="413639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STARTUP</a:t>
            </a:r>
            <a:r>
              <a:rPr sz="1100" spc="-4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937" y="8728392"/>
            <a:ext cx="5541010" cy="3616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STARTUP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started.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33819" y="516420"/>
            <a:ext cx="5541010" cy="176125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1752" marR="2013485" algn="just">
              <a:lnSpc>
                <a:spcPct val="116599"/>
              </a:lnSpc>
              <a:tabLst>
                <a:tab pos="2261757" algn="l"/>
                <a:tab pos="2423675" algn="l"/>
              </a:tabLst>
            </a:pPr>
            <a:r>
              <a:rPr sz="1100" spc="10" dirty="0">
                <a:latin typeface="Courier New"/>
                <a:cs typeface="Courier New"/>
              </a:rPr>
              <a:t>Total </a:t>
            </a:r>
            <a:r>
              <a:rPr sz="1100" spc="-5" dirty="0">
                <a:latin typeface="Courier New"/>
                <a:cs typeface="Courier New"/>
              </a:rPr>
              <a:t>System Global </a:t>
            </a:r>
            <a:r>
              <a:rPr sz="1100" spc="-10" dirty="0">
                <a:latin typeface="Courier New"/>
                <a:cs typeface="Courier New"/>
              </a:rPr>
              <a:t>Area </a:t>
            </a:r>
            <a:r>
              <a:rPr sz="1100" spc="-5" dirty="0">
                <a:latin typeface="Courier New"/>
                <a:cs typeface="Courier New"/>
              </a:rPr>
              <a:t>2768239832 bytes  </a:t>
            </a:r>
            <a:r>
              <a:rPr sz="1100" spc="10" dirty="0">
                <a:latin typeface="Courier New"/>
                <a:cs typeface="Courier New"/>
              </a:rPr>
              <a:t>Fixed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		</a:t>
            </a:r>
            <a:r>
              <a:rPr sz="1100" dirty="0">
                <a:latin typeface="Courier New"/>
                <a:cs typeface="Courier New"/>
              </a:rPr>
              <a:t>8899800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 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	704643072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 dirty="0">
              <a:latin typeface="Courier New"/>
              <a:cs typeface="Courier New"/>
            </a:endParaRPr>
          </a:p>
          <a:p>
            <a:pPr marL="71752" marR="2010944" algn="just">
              <a:lnSpc>
                <a:spcPct val="116599"/>
              </a:lnSpc>
              <a:spcBef>
                <a:spcPts val="40"/>
              </a:spcBef>
              <a:tabLst>
                <a:tab pos="2347478" algn="l"/>
              </a:tabLst>
            </a:pPr>
            <a:r>
              <a:rPr sz="1100" dirty="0">
                <a:latin typeface="Courier New"/>
                <a:cs typeface="Courier New"/>
              </a:rPr>
              <a:t>Database Buffers </a:t>
            </a:r>
            <a:r>
              <a:rPr sz="1100" spc="-5" dirty="0">
                <a:latin typeface="Courier New"/>
                <a:cs typeface="Courier New"/>
              </a:rPr>
              <a:t>1979711488 bytes  </a:t>
            </a:r>
            <a:r>
              <a:rPr sz="1100" spc="10" dirty="0">
                <a:latin typeface="Courier New"/>
                <a:cs typeface="Courier New"/>
              </a:rPr>
              <a:t>Redo </a:t>
            </a:r>
            <a:r>
              <a:rPr sz="1100" dirty="0">
                <a:latin typeface="Courier New"/>
                <a:cs typeface="Courier New"/>
              </a:rPr>
              <a:t>Buffers	</a:t>
            </a:r>
            <a:r>
              <a:rPr sz="1100" spc="-10" dirty="0">
                <a:latin typeface="Courier New"/>
                <a:cs typeface="Courier New"/>
              </a:rPr>
              <a:t>74985472 </a:t>
            </a:r>
            <a:r>
              <a:rPr sz="1100" spc="-5" dirty="0">
                <a:latin typeface="Courier New"/>
                <a:cs typeface="Courier New"/>
              </a:rPr>
              <a:t>bytes  </a:t>
            </a: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mounted.</a:t>
            </a:r>
          </a:p>
          <a:p>
            <a:pPr marL="71752" marR="4108880" algn="just">
              <a:lnSpc>
                <a:spcPct val="119300"/>
              </a:lnSpc>
            </a:pP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opened.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514" y="2504440"/>
            <a:ext cx="5695315" cy="601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5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 New"/>
                <a:cs typeface="Courier New"/>
              </a:rPr>
              <a:t>SEC_MAX_FAILED_LOGIN_ATTEMPTS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value again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PARAMETER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query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result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indicates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parameter's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was  </a:t>
            </a:r>
            <a:r>
              <a:rPr sz="1100" spc="10" dirty="0">
                <a:latin typeface="Arial"/>
                <a:cs typeface="Arial"/>
              </a:rPr>
              <a:t>successfully </a:t>
            </a:r>
            <a:r>
              <a:rPr sz="1100" spc="-5" dirty="0">
                <a:latin typeface="Arial"/>
                <a:cs typeface="Arial"/>
              </a:rPr>
              <a:t>changed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2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92176" y="3188907"/>
          <a:ext cx="5544183" cy="9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0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8910">
                <a:tc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 PARAMETER</a:t>
                      </a:r>
                      <a:r>
                        <a:rPr sz="1100" b="1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sec_max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180">
                <a:tc>
                  <a:txBody>
                    <a:bodyPr/>
                    <a:lstStyle/>
                    <a:p>
                      <a:pPr marL="71755" marR="582295">
                        <a:lnSpc>
                          <a:spcPct val="125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sec_max_failed_login_attempts 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integer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14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14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468757" y="5718071"/>
            <a:ext cx="2695575" cy="0"/>
          </a:xfrm>
          <a:custGeom>
            <a:avLst/>
            <a:gdLst/>
            <a:ahLst/>
            <a:cxnLst/>
            <a:rect l="l" t="t" r="r" b="b"/>
            <a:pathLst>
              <a:path w="2695575">
                <a:moveTo>
                  <a:pt x="0" y="0"/>
                </a:moveTo>
                <a:lnTo>
                  <a:pt x="2695337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3705" y="5718071"/>
            <a:ext cx="2611755" cy="0"/>
          </a:xfrm>
          <a:custGeom>
            <a:avLst/>
            <a:gdLst/>
            <a:ahLst/>
            <a:cxnLst/>
            <a:rect l="l" t="t" r="r" b="b"/>
            <a:pathLst>
              <a:path w="2611754">
                <a:moveTo>
                  <a:pt x="0" y="0"/>
                </a:moveTo>
                <a:lnTo>
                  <a:pt x="261127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2176" y="4833620"/>
            <a:ext cx="5550535" cy="1583055"/>
          </a:xfrm>
          <a:custGeom>
            <a:avLst/>
            <a:gdLst/>
            <a:ahLst/>
            <a:cxnLst/>
            <a:rect l="l" t="t" r="r" b="b"/>
            <a:pathLst>
              <a:path w="5550534" h="1583054">
                <a:moveTo>
                  <a:pt x="9525" y="572211"/>
                </a:moveTo>
                <a:lnTo>
                  <a:pt x="0" y="572211"/>
                </a:lnTo>
                <a:lnTo>
                  <a:pt x="0" y="772541"/>
                </a:lnTo>
                <a:lnTo>
                  <a:pt x="0" y="972502"/>
                </a:lnTo>
                <a:lnTo>
                  <a:pt x="0" y="1163320"/>
                </a:lnTo>
                <a:lnTo>
                  <a:pt x="0" y="1363345"/>
                </a:lnTo>
                <a:lnTo>
                  <a:pt x="9525" y="1363345"/>
                </a:lnTo>
                <a:lnTo>
                  <a:pt x="9525" y="1163320"/>
                </a:lnTo>
                <a:lnTo>
                  <a:pt x="9525" y="972566"/>
                </a:lnTo>
                <a:lnTo>
                  <a:pt x="9525" y="772541"/>
                </a:lnTo>
                <a:lnTo>
                  <a:pt x="9525" y="572211"/>
                </a:lnTo>
                <a:close/>
              </a:path>
              <a:path w="5550534" h="1583054">
                <a:moveTo>
                  <a:pt x="9525" y="381317"/>
                </a:moveTo>
                <a:lnTo>
                  <a:pt x="0" y="381317"/>
                </a:lnTo>
                <a:lnTo>
                  <a:pt x="0" y="572135"/>
                </a:lnTo>
                <a:lnTo>
                  <a:pt x="9525" y="572135"/>
                </a:lnTo>
                <a:lnTo>
                  <a:pt x="9525" y="381317"/>
                </a:lnTo>
                <a:close/>
              </a:path>
              <a:path w="5550534" h="1583054">
                <a:moveTo>
                  <a:pt x="5550535" y="1363421"/>
                </a:moveTo>
                <a:lnTo>
                  <a:pt x="5541010" y="1363421"/>
                </a:lnTo>
                <a:lnTo>
                  <a:pt x="5541010" y="1573276"/>
                </a:lnTo>
                <a:lnTo>
                  <a:pt x="9525" y="1573276"/>
                </a:lnTo>
                <a:lnTo>
                  <a:pt x="9525" y="1363421"/>
                </a:lnTo>
                <a:lnTo>
                  <a:pt x="0" y="1363421"/>
                </a:lnTo>
                <a:lnTo>
                  <a:pt x="0" y="1582801"/>
                </a:lnTo>
                <a:lnTo>
                  <a:pt x="9525" y="1582801"/>
                </a:lnTo>
                <a:lnTo>
                  <a:pt x="5541010" y="1582801"/>
                </a:lnTo>
                <a:lnTo>
                  <a:pt x="5550535" y="1582801"/>
                </a:lnTo>
                <a:lnTo>
                  <a:pt x="5550535" y="1363421"/>
                </a:lnTo>
                <a:close/>
              </a:path>
              <a:path w="5550534" h="1583054">
                <a:moveTo>
                  <a:pt x="5550535" y="572211"/>
                </a:moveTo>
                <a:lnTo>
                  <a:pt x="5541010" y="572211"/>
                </a:lnTo>
                <a:lnTo>
                  <a:pt x="5541010" y="772541"/>
                </a:lnTo>
                <a:lnTo>
                  <a:pt x="5541010" y="972502"/>
                </a:lnTo>
                <a:lnTo>
                  <a:pt x="5541010" y="1163320"/>
                </a:lnTo>
                <a:lnTo>
                  <a:pt x="5541010" y="1363345"/>
                </a:lnTo>
                <a:lnTo>
                  <a:pt x="5550535" y="1363345"/>
                </a:lnTo>
                <a:lnTo>
                  <a:pt x="5550535" y="1163320"/>
                </a:lnTo>
                <a:lnTo>
                  <a:pt x="5550535" y="972566"/>
                </a:lnTo>
                <a:lnTo>
                  <a:pt x="5550535" y="772541"/>
                </a:lnTo>
                <a:lnTo>
                  <a:pt x="5550535" y="572211"/>
                </a:lnTo>
                <a:close/>
              </a:path>
              <a:path w="5550534" h="1583054">
                <a:moveTo>
                  <a:pt x="5550535" y="381317"/>
                </a:moveTo>
                <a:lnTo>
                  <a:pt x="5541010" y="381317"/>
                </a:lnTo>
                <a:lnTo>
                  <a:pt x="5541010" y="572135"/>
                </a:lnTo>
                <a:lnTo>
                  <a:pt x="5550535" y="572135"/>
                </a:lnTo>
                <a:lnTo>
                  <a:pt x="5550535" y="381317"/>
                </a:lnTo>
                <a:close/>
              </a:path>
              <a:path w="5550534" h="1583054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381254"/>
                </a:lnTo>
                <a:lnTo>
                  <a:pt x="9525" y="381254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381254"/>
                </a:lnTo>
                <a:lnTo>
                  <a:pt x="5550535" y="381254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971" y="4153916"/>
            <a:ext cx="5965190" cy="24895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5757" marR="5080" indent="-276846">
              <a:lnSpc>
                <a:spcPct val="119400"/>
              </a:lnSpc>
              <a:spcBef>
                <a:spcPts val="90"/>
              </a:spcBef>
              <a:tabLst>
                <a:tab pos="565121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NAME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Courier New"/>
                <a:cs typeface="Courier New"/>
              </a:rPr>
              <a:t>UPDATE_COMMENT </a:t>
            </a:r>
            <a:r>
              <a:rPr sz="1100" spc="5" dirty="0">
                <a:latin typeface="Arial"/>
                <a:cs typeface="Arial"/>
              </a:rPr>
              <a:t>columns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V$PARAMETER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5" dirty="0">
                <a:latin typeface="Courier New"/>
                <a:cs typeface="Courier New"/>
              </a:rPr>
              <a:t>SEC_MAX_FAILED_LOGIN_ATTEMPTS</a:t>
            </a:r>
            <a:r>
              <a:rPr sz="1100" spc="-49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parameter.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Notice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comment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added 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stored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view.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5" dirty="0">
                <a:latin typeface="Arial"/>
                <a:cs typeface="Arial"/>
              </a:rPr>
              <a:t>below </a:t>
            </a:r>
            <a:r>
              <a:rPr sz="1100" dirty="0">
                <a:latin typeface="Arial"/>
                <a:cs typeface="Arial"/>
              </a:rPr>
              <a:t>are formatted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easier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reading.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name,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update_comment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180"/>
              </a:spcBef>
            </a:pPr>
            <a:r>
              <a:rPr sz="1100" b="1" spc="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v$parameter WHERE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name='sec_max_failed_login_attempts';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>
              <a:tabLst>
                <a:tab pos="3339933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5" dirty="0">
                <a:latin typeface="Courier New"/>
                <a:cs typeface="Courier New"/>
              </a:rPr>
              <a:t>UPDATE_COMMENT</a:t>
            </a:r>
            <a:endParaRPr sz="1100">
              <a:latin typeface="Courier New"/>
              <a:cs typeface="Courier New"/>
            </a:endParaRPr>
          </a:p>
          <a:p>
            <a:pPr marL="565757" marR="264147">
              <a:lnSpc>
                <a:spcPct val="238899"/>
              </a:lnSpc>
              <a:tabLst>
                <a:tab pos="3339933" algn="l"/>
              </a:tabLst>
            </a:pPr>
            <a:r>
              <a:rPr sz="1100" spc="-5" dirty="0">
                <a:latin typeface="Courier New"/>
                <a:cs typeface="Courier New"/>
              </a:rPr>
              <a:t>sec_max_failed_login_attempts	Reduce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dirty="0">
                <a:latin typeface="Courier New"/>
                <a:cs typeface="Courier New"/>
              </a:rPr>
              <a:t>tighter </a:t>
            </a:r>
            <a:r>
              <a:rPr sz="1100" spc="-10" dirty="0">
                <a:latin typeface="Courier New"/>
                <a:cs typeface="Courier New"/>
              </a:rPr>
              <a:t>security.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close </a:t>
            </a:r>
            <a:r>
              <a:rPr sz="1100" spc="-5" dirty="0">
                <a:latin typeface="Arial"/>
                <a:cs typeface="Arial"/>
              </a:rPr>
              <a:t>the terminal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window.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937" y="6688138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9820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3043" y="737947"/>
            <a:ext cx="5845175" cy="4238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6: Starting and Stopping the container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3043" y="1639782"/>
            <a:ext cx="19431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lang="en-US" sz="1100" spc="-5" dirty="0">
                <a:latin typeface="Arial"/>
                <a:cs typeface="Arial"/>
              </a:rPr>
              <a:t>1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sz="1100" spc="-5" dirty="0">
                <a:latin typeface="Arial"/>
                <a:cs typeface="Arial"/>
              </a:rPr>
              <a:t>	</a:t>
            </a:r>
            <a:r>
              <a:rPr sz="1100" spc="5" dirty="0">
                <a:latin typeface="Arial"/>
                <a:cs typeface="Arial"/>
              </a:rPr>
              <a:t>Source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oraenv</a:t>
            </a:r>
            <a:r>
              <a:rPr sz="1100" spc="-5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script.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419" y="2162368"/>
            <a:ext cx="5541010" cy="7643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5" dirty="0">
                <a:latin typeface="Courier New"/>
                <a:cs typeface="Courier New"/>
              </a:rPr>
              <a:t>.</a:t>
            </a:r>
            <a:r>
              <a:rPr sz="1100" b="1" spc="-5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oraenv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ORACLE_SID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dirty="0">
                <a:latin typeface="Courier New"/>
                <a:cs typeface="Courier New"/>
              </a:rPr>
              <a:t>[ORCL]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?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spc="-10" dirty="0">
                <a:latin typeface="Courier New"/>
                <a:cs typeface="Courier New"/>
              </a:rPr>
              <a:t>base </a:t>
            </a:r>
            <a:r>
              <a:rPr sz="1100" dirty="0">
                <a:latin typeface="Courier New"/>
                <a:cs typeface="Courier New"/>
              </a:rPr>
              <a:t>remains unchanged </a:t>
            </a:r>
            <a:r>
              <a:rPr sz="1100" spc="10" dirty="0">
                <a:latin typeface="Courier New"/>
                <a:cs typeface="Courier New"/>
              </a:rPr>
              <a:t>with </a:t>
            </a:r>
            <a:r>
              <a:rPr sz="1100" spc="-5" dirty="0">
                <a:latin typeface="Courier New"/>
                <a:cs typeface="Courier New"/>
              </a:rPr>
              <a:t>value</a:t>
            </a:r>
            <a:r>
              <a:rPr sz="1100" spc="-1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/u01/app/oracle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335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8398" y="3322362"/>
            <a:ext cx="55670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lang="en-US" sz="1100" spc="-5" dirty="0">
                <a:latin typeface="Arial"/>
                <a:cs typeface="Arial"/>
              </a:rPr>
              <a:t>2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sz="1100" spc="-5" dirty="0">
                <a:latin typeface="Arial"/>
                <a:cs typeface="Arial"/>
              </a:rPr>
              <a:t>	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8858" y="4042102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7042" y="4888861"/>
            <a:ext cx="5970905" cy="1717136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88911" marR="5080" indent="-276846">
              <a:lnSpc>
                <a:spcPct val="110900"/>
              </a:lnSpc>
              <a:spcBef>
                <a:spcPts val="204"/>
              </a:spcBef>
              <a:tabLst>
                <a:tab pos="288911" algn="l"/>
              </a:tabLst>
            </a:pPr>
            <a:r>
              <a:rPr lang="en-US" sz="1100" spc="-5" dirty="0">
                <a:latin typeface="Arial"/>
                <a:cs typeface="Arial"/>
              </a:rPr>
              <a:t>3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sz="1100" spc="-5" dirty="0">
                <a:latin typeface="Arial"/>
                <a:cs typeface="Arial"/>
              </a:rPr>
              <a:t>	Shut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NORMAL</a:t>
            </a:r>
            <a:r>
              <a:rPr sz="1100" spc="-45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mode. </a:t>
            </a:r>
            <a:r>
              <a:rPr sz="1100" spc="-5" dirty="0">
                <a:latin typeface="Arial"/>
                <a:cs typeface="Arial"/>
              </a:rPr>
              <a:t>Normal is the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dirty="0">
                <a:latin typeface="Arial"/>
                <a:cs typeface="Arial"/>
              </a:rPr>
              <a:t>shutdown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-10" dirty="0">
                <a:latin typeface="Arial"/>
                <a:cs typeface="Arial"/>
              </a:rPr>
              <a:t>if  </a:t>
            </a:r>
            <a:r>
              <a:rPr sz="1100" spc="-5" dirty="0">
                <a:latin typeface="Arial"/>
                <a:cs typeface="Arial"/>
              </a:rPr>
              <a:t>no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-5" dirty="0">
                <a:latin typeface="Arial"/>
                <a:cs typeface="Arial"/>
              </a:rPr>
              <a:t>is specified. During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-5" dirty="0">
                <a:latin typeface="Arial"/>
                <a:cs typeface="Arial"/>
              </a:rPr>
              <a:t>of shutdown, 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5" dirty="0">
                <a:latin typeface="Arial"/>
                <a:cs typeface="Arial"/>
              </a:rPr>
              <a:t>closes </a:t>
            </a:r>
            <a:r>
              <a:rPr sz="1100" spc="-5" dirty="0">
                <a:latin typeface="Arial"/>
                <a:cs typeface="Arial"/>
              </a:rPr>
              <a:t>the  database—all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are closed. </a:t>
            </a:r>
            <a:r>
              <a:rPr sz="1100" spc="-20" dirty="0">
                <a:latin typeface="Arial"/>
                <a:cs typeface="Arial"/>
              </a:rPr>
              <a:t>Next,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 dismounts </a:t>
            </a:r>
            <a:r>
              <a:rPr sz="1100" spc="-5" dirty="0">
                <a:latin typeface="Arial"/>
                <a:cs typeface="Arial"/>
              </a:rPr>
              <a:t>the database—all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5" dirty="0">
                <a:latin typeface="Arial"/>
                <a:cs typeface="Arial"/>
              </a:rPr>
              <a:t>associated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are closed.  </a:t>
            </a:r>
            <a:r>
              <a:rPr sz="1100" spc="-5" dirty="0">
                <a:latin typeface="Arial"/>
                <a:cs typeface="Arial"/>
              </a:rPr>
              <a:t>Lastly, 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5" dirty="0">
                <a:latin typeface="Arial"/>
                <a:cs typeface="Arial"/>
              </a:rPr>
              <a:t>software </a:t>
            </a:r>
            <a:r>
              <a:rPr sz="1100" dirty="0">
                <a:latin typeface="Arial"/>
                <a:cs typeface="Arial"/>
              </a:rPr>
              <a:t>shuts down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instance—background </a:t>
            </a:r>
            <a:r>
              <a:rPr sz="1100" spc="10" dirty="0">
                <a:latin typeface="Arial"/>
                <a:cs typeface="Arial"/>
              </a:rPr>
              <a:t>processes </a:t>
            </a:r>
            <a:r>
              <a:rPr sz="1100" dirty="0">
                <a:latin typeface="Arial"/>
                <a:cs typeface="Arial"/>
              </a:rPr>
              <a:t>are  </a:t>
            </a:r>
            <a:r>
              <a:rPr sz="1100" spc="-5" dirty="0">
                <a:latin typeface="Arial"/>
                <a:cs typeface="Arial"/>
              </a:rPr>
              <a:t>terminated,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System </a:t>
            </a:r>
            <a:r>
              <a:rPr sz="1100" spc="-20" dirty="0">
                <a:latin typeface="Arial"/>
                <a:cs typeface="Arial"/>
              </a:rPr>
              <a:t>Global </a:t>
            </a:r>
            <a:r>
              <a:rPr sz="1100" spc="-15" dirty="0">
                <a:latin typeface="Arial"/>
                <a:cs typeface="Arial"/>
              </a:rPr>
              <a:t>Area (SGA)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removed from </a:t>
            </a:r>
            <a:r>
              <a:rPr sz="1100" spc="5" dirty="0">
                <a:latin typeface="Arial"/>
                <a:cs typeface="Arial"/>
              </a:rPr>
              <a:t>memory. </a:t>
            </a:r>
            <a:r>
              <a:rPr sz="1100" spc="15" dirty="0">
                <a:latin typeface="Arial"/>
                <a:cs typeface="Arial"/>
              </a:rPr>
              <a:t>When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database  </a:t>
            </a:r>
            <a:r>
              <a:rPr sz="1100" dirty="0">
                <a:latin typeface="Arial"/>
                <a:cs typeface="Arial"/>
              </a:rPr>
              <a:t>instance shuts down </a:t>
            </a:r>
            <a:r>
              <a:rPr sz="1100" spc="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normal mode,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waits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dirty="0">
                <a:latin typeface="Arial"/>
                <a:cs typeface="Arial"/>
              </a:rPr>
              <a:t>to  disconnect </a:t>
            </a:r>
            <a:r>
              <a:rPr sz="1100" spc="-10" dirty="0">
                <a:latin typeface="Arial"/>
                <a:cs typeface="Arial"/>
              </a:rPr>
              <a:t>before </a:t>
            </a:r>
            <a:r>
              <a:rPr sz="1100" dirty="0">
                <a:latin typeface="Arial"/>
                <a:cs typeface="Arial"/>
              </a:rPr>
              <a:t>completing </a:t>
            </a:r>
            <a:r>
              <a:rPr sz="1100" spc="-5" dirty="0">
                <a:latin typeface="Arial"/>
                <a:cs typeface="Arial"/>
              </a:rPr>
              <a:t>the shutdown,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no new connections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allowed. </a:t>
            </a:r>
            <a:r>
              <a:rPr sz="1100" spc="-5" dirty="0">
                <a:latin typeface="Arial"/>
                <a:cs typeface="Arial"/>
              </a:rPr>
              <a:t>Control  is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returned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session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15" dirty="0">
                <a:latin typeface="Arial"/>
                <a:cs typeface="Arial"/>
              </a:rPr>
              <a:t>initiates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shutdown </a:t>
            </a:r>
            <a:r>
              <a:rPr sz="1100" spc="-15" dirty="0">
                <a:latin typeface="Arial"/>
                <a:cs typeface="Arial"/>
              </a:rPr>
              <a:t>until </a:t>
            </a:r>
            <a:r>
              <a:rPr sz="1100" dirty="0">
                <a:latin typeface="Arial"/>
                <a:cs typeface="Arial"/>
              </a:rPr>
              <a:t>shutdown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complete.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46700" y="6814852"/>
            <a:ext cx="5541010" cy="96693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SHUTDOWN</a:t>
            </a:r>
            <a:endParaRPr sz="1100">
              <a:latin typeface="Courier New"/>
              <a:cs typeface="Courier New"/>
            </a:endParaRPr>
          </a:p>
          <a:p>
            <a:pPr marL="71752" marR="3775522">
              <a:lnSpc>
                <a:spcPts val="1580"/>
              </a:lnSpc>
              <a:spcBef>
                <a:spcPts val="90"/>
              </a:spcBef>
            </a:pP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closed.  </a:t>
            </a: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dismounted.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85"/>
              </a:spcBef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 </a:t>
            </a:r>
            <a:r>
              <a:rPr sz="1100" spc="-10" dirty="0">
                <a:latin typeface="Courier New"/>
                <a:cs typeface="Courier New"/>
              </a:rPr>
              <a:t>shut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down.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69" y="8272399"/>
            <a:ext cx="561594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lang="en-US" sz="1100" spc="-5" dirty="0">
                <a:latin typeface="Arial"/>
                <a:cs typeface="Arial"/>
              </a:rPr>
              <a:t>4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sz="1100" spc="-5" dirty="0">
                <a:latin typeface="Arial"/>
                <a:cs typeface="Arial"/>
              </a:rPr>
              <a:t>	</a:t>
            </a:r>
            <a:r>
              <a:rPr sz="1100" dirty="0">
                <a:latin typeface="Arial"/>
                <a:cs typeface="Arial"/>
              </a:rPr>
              <a:t>Show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5" dirty="0">
                <a:latin typeface="Arial"/>
                <a:cs typeface="Arial"/>
              </a:rPr>
              <a:t>user. </a:t>
            </a:r>
            <a:r>
              <a:rPr sz="1100" spc="-15" dirty="0">
                <a:latin typeface="Arial"/>
                <a:cs typeface="Arial"/>
              </a:rPr>
              <a:t>Note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still </a:t>
            </a:r>
            <a:r>
              <a:rPr sz="1100" spc="-10" dirty="0">
                <a:latin typeface="Arial"/>
                <a:cs typeface="Arial"/>
              </a:rPr>
              <a:t>running and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6937" y="8547163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USER</a:t>
            </a:r>
            <a:endParaRPr sz="1100">
              <a:latin typeface="Courier New"/>
              <a:cs typeface="Courier New"/>
            </a:endParaRPr>
          </a:p>
          <a:p>
            <a:pPr marL="71752" marR="4366041">
              <a:lnSpc>
                <a:spcPts val="165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USER is</a:t>
            </a:r>
            <a:r>
              <a:rPr sz="1100" spc="-1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"SYS"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7" y="738822"/>
            <a:ext cx="5541010" cy="6058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@hr_main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specify </a:t>
            </a:r>
            <a:r>
              <a:rPr sz="1100" dirty="0">
                <a:latin typeface="Courier New"/>
                <a:cs typeface="Courier New"/>
              </a:rPr>
              <a:t>password </a:t>
            </a:r>
            <a:r>
              <a:rPr sz="1100" spc="-15" dirty="0">
                <a:latin typeface="Courier New"/>
                <a:cs typeface="Courier New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HR as </a:t>
            </a:r>
            <a:r>
              <a:rPr sz="1100" spc="-10" dirty="0">
                <a:latin typeface="Courier New"/>
                <a:cs typeface="Courier New"/>
              </a:rPr>
              <a:t>parameter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1: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05"/>
              </a:spcBef>
            </a:pPr>
            <a:r>
              <a:rPr sz="1100" spc="10" dirty="0">
                <a:latin typeface="Courier New"/>
                <a:cs typeface="Courier New"/>
              </a:rPr>
              <a:t>Enter </a:t>
            </a:r>
            <a:r>
              <a:rPr sz="1100" spc="-5" dirty="0">
                <a:latin typeface="Courier New"/>
                <a:cs typeface="Courier New"/>
              </a:rPr>
              <a:t>value </a:t>
            </a:r>
            <a:r>
              <a:rPr sz="1100" spc="10" dirty="0">
                <a:latin typeface="Courier New"/>
                <a:cs typeface="Courier New"/>
              </a:rPr>
              <a:t>for 1: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b="1" i="1" dirty="0">
                <a:latin typeface="Courier New"/>
                <a:cs typeface="Courier New"/>
              </a:rPr>
              <a:t>password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specify </a:t>
            </a:r>
            <a:r>
              <a:rPr sz="1100" dirty="0">
                <a:latin typeface="Courier New"/>
                <a:cs typeface="Courier New"/>
              </a:rPr>
              <a:t>default </a:t>
            </a:r>
            <a:r>
              <a:rPr sz="1100" spc="-5" dirty="0">
                <a:latin typeface="Courier New"/>
                <a:cs typeface="Courier New"/>
              </a:rPr>
              <a:t>tablespeace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spc="-25" dirty="0">
                <a:latin typeface="Courier New"/>
                <a:cs typeface="Courier New"/>
              </a:rPr>
              <a:t>HR </a:t>
            </a:r>
            <a:r>
              <a:rPr sz="1100" spc="10" dirty="0">
                <a:latin typeface="Courier New"/>
                <a:cs typeface="Courier New"/>
              </a:rPr>
              <a:t>as </a:t>
            </a:r>
            <a:r>
              <a:rPr sz="1100" dirty="0">
                <a:latin typeface="Courier New"/>
                <a:cs typeface="Courier New"/>
              </a:rPr>
              <a:t>parameter</a:t>
            </a:r>
            <a:r>
              <a:rPr sz="1100" spc="-2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2: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10"/>
              </a:spcBef>
            </a:pPr>
            <a:r>
              <a:rPr sz="1100" spc="10" dirty="0">
                <a:latin typeface="Courier New"/>
                <a:cs typeface="Courier New"/>
              </a:rPr>
              <a:t>Enter </a:t>
            </a:r>
            <a:r>
              <a:rPr sz="1100" spc="-5" dirty="0">
                <a:latin typeface="Courier New"/>
                <a:cs typeface="Courier New"/>
              </a:rPr>
              <a:t>value </a:t>
            </a:r>
            <a:r>
              <a:rPr sz="1100" spc="10" dirty="0">
                <a:latin typeface="Courier New"/>
                <a:cs typeface="Courier New"/>
              </a:rPr>
              <a:t>for 2: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USERS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specify </a:t>
            </a:r>
            <a:r>
              <a:rPr sz="1100" dirty="0">
                <a:latin typeface="Courier New"/>
                <a:cs typeface="Courier New"/>
              </a:rPr>
              <a:t>temporary tablespace </a:t>
            </a:r>
            <a:r>
              <a:rPr sz="1100" spc="10" dirty="0">
                <a:latin typeface="Courier New"/>
                <a:cs typeface="Courier New"/>
              </a:rPr>
              <a:t>for HR as </a:t>
            </a:r>
            <a:r>
              <a:rPr sz="1100" dirty="0">
                <a:latin typeface="Courier New"/>
                <a:cs typeface="Courier New"/>
              </a:rPr>
              <a:t>parameter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3: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Enter </a:t>
            </a:r>
            <a:r>
              <a:rPr sz="1100" spc="-5" dirty="0">
                <a:latin typeface="Courier New"/>
                <a:cs typeface="Courier New"/>
              </a:rPr>
              <a:t>value </a:t>
            </a:r>
            <a:r>
              <a:rPr sz="1100" spc="10" dirty="0">
                <a:latin typeface="Courier New"/>
                <a:cs typeface="Courier New"/>
              </a:rPr>
              <a:t>for 3: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TEMP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specify log path </a:t>
            </a:r>
            <a:r>
              <a:rPr sz="1100" spc="-25" dirty="0">
                <a:latin typeface="Courier New"/>
                <a:cs typeface="Courier New"/>
              </a:rPr>
              <a:t>as </a:t>
            </a:r>
            <a:r>
              <a:rPr sz="1100" spc="-10" dirty="0">
                <a:latin typeface="Courier New"/>
                <a:cs typeface="Courier New"/>
              </a:rPr>
              <a:t>parameter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4: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5"/>
              </a:spcBef>
            </a:pPr>
            <a:r>
              <a:rPr sz="1100" spc="10" dirty="0">
                <a:latin typeface="Courier New"/>
                <a:cs typeface="Courier New"/>
              </a:rPr>
              <a:t>Enter </a:t>
            </a:r>
            <a:r>
              <a:rPr sz="1100" spc="-5" dirty="0">
                <a:latin typeface="Courier New"/>
                <a:cs typeface="Courier New"/>
              </a:rPr>
              <a:t>value </a:t>
            </a:r>
            <a:r>
              <a:rPr sz="1100" spc="10" dirty="0">
                <a:latin typeface="Courier New"/>
                <a:cs typeface="Courier New"/>
              </a:rPr>
              <a:t>for 4: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$ORACLE_HOME/demo/schema/log/</a:t>
            </a:r>
            <a:endParaRPr sz="1100">
              <a:latin typeface="Courier New"/>
              <a:cs typeface="Courier New"/>
            </a:endParaRPr>
          </a:p>
          <a:p>
            <a:pPr marL="71752" marR="2099205">
              <a:lnSpc>
                <a:spcPct val="233199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PL/SQL </a:t>
            </a:r>
            <a:r>
              <a:rPr sz="1100" dirty="0">
                <a:latin typeface="Courier New"/>
                <a:cs typeface="Courier New"/>
              </a:rPr>
              <a:t>procedure </a:t>
            </a:r>
            <a:r>
              <a:rPr sz="1100" spc="-10" dirty="0">
                <a:latin typeface="Courier New"/>
                <a:cs typeface="Courier New"/>
              </a:rPr>
              <a:t>successfully </a:t>
            </a:r>
            <a:r>
              <a:rPr sz="1100" spc="-5" dirty="0">
                <a:latin typeface="Courier New"/>
                <a:cs typeface="Courier New"/>
              </a:rPr>
              <a:t>completed.  </a:t>
            </a:r>
            <a:r>
              <a:rPr sz="1100" spc="10" dirty="0">
                <a:latin typeface="Courier New"/>
                <a:cs typeface="Courier New"/>
              </a:rPr>
              <a:t>User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created.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ct val="233100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User </a:t>
            </a:r>
            <a:r>
              <a:rPr sz="1100" spc="-10" dirty="0">
                <a:latin typeface="Courier New"/>
                <a:cs typeface="Courier New"/>
              </a:rPr>
              <a:t>altered.  </a:t>
            </a:r>
            <a:r>
              <a:rPr sz="1100" spc="10" dirty="0">
                <a:latin typeface="Courier New"/>
                <a:cs typeface="Courier New"/>
              </a:rPr>
              <a:t>Grant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succeeded.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108880"/>
            <a:r>
              <a:rPr sz="1100" spc="10" dirty="0">
                <a:latin typeface="Courier New"/>
                <a:cs typeface="Courier New"/>
              </a:rPr>
              <a:t>Comment</a:t>
            </a:r>
            <a:r>
              <a:rPr sz="1100" spc="-1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created.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71752" marR="4108880"/>
            <a:r>
              <a:rPr sz="1100" spc="10" dirty="0">
                <a:latin typeface="Courier New"/>
                <a:cs typeface="Courier New"/>
              </a:rPr>
              <a:t>Commit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complete.</a:t>
            </a:r>
            <a:endParaRPr sz="1100">
              <a:latin typeface="Courier New"/>
              <a:cs typeface="Courier New"/>
            </a:endParaRPr>
          </a:p>
          <a:p>
            <a:pPr marL="71752" marR="2099205">
              <a:lnSpc>
                <a:spcPts val="3150"/>
              </a:lnSpc>
              <a:spcBef>
                <a:spcPts val="340"/>
              </a:spcBef>
            </a:pPr>
            <a:r>
              <a:rPr sz="1100" spc="10" dirty="0">
                <a:latin typeface="Courier New"/>
                <a:cs typeface="Courier New"/>
              </a:rPr>
              <a:t>PL/SQL </a:t>
            </a:r>
            <a:r>
              <a:rPr sz="1100" dirty="0">
                <a:latin typeface="Courier New"/>
                <a:cs typeface="Courier New"/>
              </a:rPr>
              <a:t>procedure </a:t>
            </a:r>
            <a:r>
              <a:rPr sz="1100" spc="-10" dirty="0">
                <a:latin typeface="Courier New"/>
                <a:cs typeface="Courier New"/>
              </a:rPr>
              <a:t>successfully </a:t>
            </a:r>
            <a:r>
              <a:rPr sz="1100" spc="-5" dirty="0">
                <a:latin typeface="Courier New"/>
                <a:cs typeface="Courier New"/>
              </a:rPr>
              <a:t>completed.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513" y="6651625"/>
            <a:ext cx="155067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e.	</a:t>
            </a: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6907213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-5" dirty="0">
                <a:latin typeface="Courier New"/>
                <a:cs typeface="Courier New"/>
              </a:rPr>
              <a:t>[oracle@MYDBCS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human_resources]$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1" y="7481317"/>
            <a:ext cx="5843905" cy="8436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341612" indent="-276846">
              <a:lnSpc>
                <a:spcPct val="119300"/>
              </a:lnSpc>
              <a:spcBef>
                <a:spcPts val="95"/>
              </a:spcBef>
              <a:buAutoNum type="arabicPeriod" startAt="6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Query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USER_TABLES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36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verify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tables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were  </a:t>
            </a:r>
            <a:r>
              <a:rPr sz="1100" spc="-5" dirty="0">
                <a:latin typeface="Arial"/>
                <a:cs typeface="Arial"/>
              </a:rPr>
              <a:t>created.</a:t>
            </a:r>
            <a:endParaRPr sz="1100">
              <a:latin typeface="Arial"/>
              <a:cs typeface="Arial"/>
            </a:endParaRPr>
          </a:p>
          <a:p>
            <a:pPr marL="565757" marR="5080" lvl="1" indent="-276846">
              <a:lnSpc>
                <a:spcPct val="119300"/>
              </a:lnSpc>
              <a:spcBef>
                <a:spcPts val="15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sure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provide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correct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service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name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your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PDB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  </a:t>
            </a:r>
            <a:r>
              <a:rPr sz="1100" spc="-10" dirty="0">
                <a:latin typeface="Arial"/>
                <a:cs typeface="Arial"/>
              </a:rPr>
              <a:t>you did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Practice </a:t>
            </a:r>
            <a:r>
              <a:rPr sz="1100" dirty="0">
                <a:latin typeface="Arial"/>
                <a:cs typeface="Arial"/>
              </a:rPr>
              <a:t>5-4, </a:t>
            </a:r>
            <a:r>
              <a:rPr sz="1100" spc="5" dirty="0">
                <a:latin typeface="Arial"/>
                <a:cs typeface="Arial"/>
              </a:rPr>
              <a:t>step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3c.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8385112"/>
            <a:ext cx="5541010" cy="7566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10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-5" dirty="0">
                <a:latin typeface="Courier New"/>
                <a:cs typeface="Courier New"/>
              </a:rPr>
              <a:t>human_resources]$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sqlplus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b="1" spc="-5" dirty="0">
                <a:latin typeface="Courier New"/>
                <a:cs typeface="Courier New"/>
              </a:rPr>
              <a:t>hr/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@localhost:1521/PDB1.588436052.oraclecloud.internal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58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93166"/>
            <a:ext cx="5870575" cy="3777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08000"/>
              </a:lnSpc>
              <a:spcBef>
                <a:spcPts val="95"/>
              </a:spcBef>
              <a:tabLst>
                <a:tab pos="288911" algn="l"/>
              </a:tabLst>
            </a:pPr>
            <a:r>
              <a:rPr lang="en-US" sz="1100" spc="-5" dirty="0">
                <a:latin typeface="Arial"/>
                <a:cs typeface="Arial"/>
              </a:rPr>
              <a:t>5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sz="1100" spc="-5" dirty="0">
                <a:latin typeface="Arial"/>
                <a:cs typeface="Arial"/>
              </a:rPr>
              <a:t>	</a:t>
            </a:r>
            <a:r>
              <a:rPr sz="1100" dirty="0">
                <a:latin typeface="Arial"/>
                <a:cs typeface="Arial"/>
              </a:rPr>
              <a:t>Show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dirty="0">
                <a:latin typeface="Arial"/>
                <a:cs typeface="Arial"/>
              </a:rPr>
              <a:t>name.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step </a:t>
            </a:r>
            <a:r>
              <a:rPr sz="1100" spc="-5" dirty="0">
                <a:latin typeface="Arial"/>
                <a:cs typeface="Arial"/>
              </a:rPr>
              <a:t>returns an error </a:t>
            </a:r>
            <a:r>
              <a:rPr sz="1100" spc="10" dirty="0">
                <a:latin typeface="Arial"/>
                <a:cs typeface="Arial"/>
              </a:rPr>
              <a:t>because </a:t>
            </a:r>
            <a:r>
              <a:rPr sz="1100" spc="-5" dirty="0">
                <a:latin typeface="Arial"/>
                <a:cs typeface="Arial"/>
              </a:rPr>
              <a:t>the database is </a:t>
            </a:r>
            <a:r>
              <a:rPr sz="1100" spc="5" dirty="0">
                <a:latin typeface="Arial"/>
                <a:cs typeface="Arial"/>
              </a:rPr>
              <a:t>shut  </a:t>
            </a:r>
            <a:r>
              <a:rPr sz="1100" spc="-5" dirty="0">
                <a:latin typeface="Arial"/>
                <a:cs typeface="Arial"/>
              </a:rPr>
              <a:t>down.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936" y="1148778"/>
            <a:ext cx="5541010" cy="178536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con_name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ERROR:</a:t>
            </a:r>
            <a:endParaRPr sz="1100" dirty="0">
              <a:latin typeface="Courier New"/>
              <a:cs typeface="Courier New"/>
            </a:endParaRPr>
          </a:p>
          <a:p>
            <a:pPr marL="71752" marR="2851007">
              <a:lnSpc>
                <a:spcPts val="1580"/>
              </a:lnSpc>
              <a:spcBef>
                <a:spcPts val="15"/>
              </a:spcBef>
            </a:pPr>
            <a:r>
              <a:rPr sz="1100" dirty="0">
                <a:latin typeface="Courier New"/>
                <a:cs typeface="Courier New"/>
              </a:rPr>
              <a:t>ORA-01034: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spc="10" dirty="0">
                <a:latin typeface="Courier New"/>
                <a:cs typeface="Courier New"/>
              </a:rPr>
              <a:t>not </a:t>
            </a:r>
            <a:r>
              <a:rPr sz="1100" spc="-10" dirty="0">
                <a:latin typeface="Courier New"/>
                <a:cs typeface="Courier New"/>
              </a:rPr>
              <a:t>available  </a:t>
            </a:r>
            <a:r>
              <a:rPr sz="1100" spc="10" dirty="0">
                <a:latin typeface="Courier New"/>
                <a:cs typeface="Courier New"/>
              </a:rPr>
              <a:t>Process ID:</a:t>
            </a:r>
            <a:r>
              <a:rPr sz="1100" spc="-15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0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160"/>
              </a:spcBef>
            </a:pPr>
            <a:r>
              <a:rPr sz="1100" spc="10" dirty="0">
                <a:latin typeface="Courier New"/>
                <a:cs typeface="Courier New"/>
              </a:rPr>
              <a:t>Session ID: </a:t>
            </a:r>
            <a:r>
              <a:rPr sz="1100" spc="15" dirty="0">
                <a:latin typeface="Courier New"/>
                <a:cs typeface="Courier New"/>
              </a:rPr>
              <a:t>0 </a:t>
            </a:r>
            <a:r>
              <a:rPr sz="1100" spc="-5" dirty="0">
                <a:latin typeface="Courier New"/>
                <a:cs typeface="Courier New"/>
              </a:rPr>
              <a:t>Serial </a:t>
            </a:r>
            <a:r>
              <a:rPr sz="1100" dirty="0">
                <a:latin typeface="Courier New"/>
                <a:cs typeface="Courier New"/>
              </a:rPr>
              <a:t>number:</a:t>
            </a:r>
            <a:r>
              <a:rPr sz="1100" spc="-21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0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500" dirty="0">
              <a:latin typeface="Courier New"/>
              <a:cs typeface="Courier New"/>
            </a:endParaRPr>
          </a:p>
          <a:p>
            <a:pPr marL="71752" marR="918164">
              <a:lnSpc>
                <a:spcPct val="119300"/>
              </a:lnSpc>
            </a:pPr>
            <a:r>
              <a:rPr sz="1100" dirty="0">
                <a:latin typeface="Courier New"/>
                <a:cs typeface="Courier New"/>
              </a:rPr>
              <a:t>SP2-1545: </a:t>
            </a:r>
            <a:r>
              <a:rPr sz="1100" spc="-10" dirty="0">
                <a:latin typeface="Courier New"/>
                <a:cs typeface="Courier New"/>
              </a:rPr>
              <a:t>This </a:t>
            </a:r>
            <a:r>
              <a:rPr sz="1100" dirty="0">
                <a:latin typeface="Courier New"/>
                <a:cs typeface="Courier New"/>
              </a:rPr>
              <a:t>feature requires </a:t>
            </a:r>
            <a:r>
              <a:rPr sz="1100" spc="-1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availability.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70" y="2894837"/>
            <a:ext cx="5916930" cy="11798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170"/>
              </a:spcBef>
              <a:tabLst>
                <a:tab pos="288911" algn="l"/>
              </a:tabLst>
            </a:pPr>
            <a:r>
              <a:rPr lang="en-US" sz="1100" spc="-5" dirty="0">
                <a:latin typeface="Arial"/>
                <a:cs typeface="Arial"/>
              </a:rPr>
              <a:t>6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sz="1100" spc="-5" dirty="0">
                <a:latin typeface="Arial"/>
                <a:cs typeface="Arial"/>
              </a:rPr>
              <a:t>	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up 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NOMOUNT </a:t>
            </a:r>
            <a:r>
              <a:rPr sz="1100" dirty="0">
                <a:latin typeface="Arial"/>
                <a:cs typeface="Arial"/>
              </a:rPr>
              <a:t>mode. </a:t>
            </a:r>
            <a:r>
              <a:rPr sz="1100" spc="-5" dirty="0">
                <a:latin typeface="Arial"/>
                <a:cs typeface="Arial"/>
              </a:rPr>
              <a:t>During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step,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5" dirty="0">
                <a:latin typeface="Arial"/>
                <a:cs typeface="Arial"/>
              </a:rPr>
              <a:t>software  </a:t>
            </a:r>
            <a:r>
              <a:rPr sz="1100" spc="-5" dirty="0">
                <a:latin typeface="Arial"/>
                <a:cs typeface="Arial"/>
              </a:rPr>
              <a:t>locates the parameter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(SPFILE or </a:t>
            </a:r>
            <a:r>
              <a:rPr sz="1100" spc="-10" dirty="0">
                <a:latin typeface="Arial"/>
                <a:cs typeface="Arial"/>
              </a:rPr>
              <a:t>PFILE), allocates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System </a:t>
            </a:r>
            <a:r>
              <a:rPr sz="1100" spc="-20" dirty="0">
                <a:latin typeface="Arial"/>
                <a:cs typeface="Arial"/>
              </a:rPr>
              <a:t>Global </a:t>
            </a:r>
            <a:r>
              <a:rPr sz="1100" spc="-15" dirty="0">
                <a:latin typeface="Arial"/>
                <a:cs typeface="Arial"/>
              </a:rPr>
              <a:t>Area  </a:t>
            </a:r>
            <a:r>
              <a:rPr sz="1100" spc="-10" dirty="0">
                <a:latin typeface="Arial"/>
                <a:cs typeface="Arial"/>
              </a:rPr>
              <a:t>(SGA), </a:t>
            </a:r>
            <a:r>
              <a:rPr sz="1100" spc="5" dirty="0">
                <a:latin typeface="Arial"/>
                <a:cs typeface="Arial"/>
              </a:rPr>
              <a:t>starts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background </a:t>
            </a:r>
            <a:r>
              <a:rPr sz="1100" spc="10" dirty="0">
                <a:latin typeface="Arial"/>
                <a:cs typeface="Arial"/>
              </a:rPr>
              <a:t>processes,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opens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alert log and </a:t>
            </a:r>
            <a:r>
              <a:rPr sz="1100" spc="10" dirty="0">
                <a:latin typeface="Arial"/>
                <a:cs typeface="Arial"/>
              </a:rPr>
              <a:t>trace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5" dirty="0">
                <a:latin typeface="Arial"/>
                <a:cs typeface="Arial"/>
              </a:rPr>
              <a:t>. </a:t>
            </a:r>
            <a:r>
              <a:rPr sz="1100" spc="-30" dirty="0">
                <a:latin typeface="Arial"/>
                <a:cs typeface="Arial"/>
              </a:rPr>
              <a:t>At </a:t>
            </a:r>
            <a:r>
              <a:rPr sz="1100" spc="-10" dirty="0">
                <a:latin typeface="Arial"/>
                <a:cs typeface="Arial"/>
              </a:rPr>
              <a:t>this  </a:t>
            </a:r>
            <a:r>
              <a:rPr sz="1100" spc="-5" dirty="0">
                <a:latin typeface="Arial"/>
                <a:cs typeface="Arial"/>
              </a:rPr>
              <a:t>stage, 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is started; </a:t>
            </a:r>
            <a:r>
              <a:rPr sz="1100" spc="-10" dirty="0">
                <a:latin typeface="Arial"/>
                <a:cs typeface="Arial"/>
              </a:rPr>
              <a:t>however,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spc="-5" dirty="0">
                <a:latin typeface="Arial"/>
                <a:cs typeface="Arial"/>
              </a:rPr>
              <a:t>cannot </a:t>
            </a:r>
            <a:r>
              <a:rPr sz="1100" spc="20" dirty="0">
                <a:latin typeface="Arial"/>
                <a:cs typeface="Arial"/>
              </a:rPr>
              <a:t>access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15" dirty="0">
                <a:latin typeface="Arial"/>
                <a:cs typeface="Arial"/>
              </a:rPr>
              <a:t>yet.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would  usually </a:t>
            </a:r>
            <a:r>
              <a:rPr sz="1100" spc="5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NOMOUNT</a:t>
            </a:r>
            <a:r>
              <a:rPr sz="1100" spc="-459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-10" dirty="0">
                <a:latin typeface="Arial"/>
                <a:cs typeface="Arial"/>
              </a:rPr>
              <a:t>if you </a:t>
            </a:r>
            <a:r>
              <a:rPr sz="1100" spc="5" dirty="0">
                <a:latin typeface="Arial"/>
                <a:cs typeface="Arial"/>
              </a:rPr>
              <a:t>were </a:t>
            </a:r>
            <a:r>
              <a:rPr sz="1100" spc="-5" dirty="0">
                <a:latin typeface="Arial"/>
                <a:cs typeface="Arial"/>
              </a:rPr>
              <a:t>creating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database, </a:t>
            </a:r>
            <a:r>
              <a:rPr sz="1100" dirty="0">
                <a:latin typeface="Arial"/>
                <a:cs typeface="Arial"/>
              </a:rPr>
              <a:t>re-creating control </a:t>
            </a:r>
            <a:r>
              <a:rPr sz="1100" spc="-5" dirty="0">
                <a:latin typeface="Arial"/>
                <a:cs typeface="Arial"/>
              </a:rPr>
              <a:t>files, or  performing </a:t>
            </a:r>
            <a:r>
              <a:rPr sz="1100" dirty="0">
                <a:latin typeface="Arial"/>
                <a:cs typeface="Arial"/>
              </a:rPr>
              <a:t>certain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recovery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tasks.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37" y="4132899"/>
            <a:ext cx="5541010" cy="17701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dirty="0">
                <a:latin typeface="Courier New"/>
                <a:cs typeface="Courier New"/>
              </a:rPr>
              <a:t>STARTUP</a:t>
            </a:r>
            <a:r>
              <a:rPr sz="1100" b="1" spc="-6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NOMOUNT</a:t>
            </a:r>
            <a:endParaRPr sz="1100">
              <a:latin typeface="Courier New"/>
              <a:cs typeface="Courier New"/>
            </a:endParaRPr>
          </a:p>
          <a:p>
            <a:pPr marL="71752" algn="just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started.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71752" marR="2012213" algn="just">
              <a:lnSpc>
                <a:spcPct val="116700"/>
              </a:lnSpc>
              <a:tabLst>
                <a:tab pos="2261757" algn="l"/>
                <a:tab pos="2423675" algn="l"/>
              </a:tabLst>
            </a:pPr>
            <a:r>
              <a:rPr sz="1100" spc="10" dirty="0">
                <a:latin typeface="Courier New"/>
                <a:cs typeface="Courier New"/>
              </a:rPr>
              <a:t>Total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dirty="0">
                <a:latin typeface="Courier New"/>
                <a:cs typeface="Courier New"/>
              </a:rPr>
              <a:t>Global </a:t>
            </a:r>
            <a:r>
              <a:rPr sz="1100" spc="-10" dirty="0">
                <a:latin typeface="Courier New"/>
                <a:cs typeface="Courier New"/>
              </a:rPr>
              <a:t>Area </a:t>
            </a:r>
            <a:r>
              <a:rPr sz="1100" spc="-5" dirty="0">
                <a:latin typeface="Courier New"/>
                <a:cs typeface="Courier New"/>
              </a:rPr>
              <a:t>2768239832 bytes  </a:t>
            </a:r>
            <a:r>
              <a:rPr sz="1100" spc="10" dirty="0">
                <a:latin typeface="Courier New"/>
                <a:cs typeface="Courier New"/>
              </a:rPr>
              <a:t>Fixed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		</a:t>
            </a:r>
            <a:r>
              <a:rPr sz="1100" dirty="0">
                <a:latin typeface="Courier New"/>
                <a:cs typeface="Courier New"/>
              </a:rPr>
              <a:t>8899800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 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	704643072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L="71752" marR="2013485" algn="just">
              <a:lnSpc>
                <a:spcPct val="113799"/>
              </a:lnSpc>
              <a:spcBef>
                <a:spcPts val="75"/>
              </a:spcBef>
              <a:tabLst>
                <a:tab pos="2347478" algn="l"/>
              </a:tabLst>
            </a:pPr>
            <a:r>
              <a:rPr sz="1100" dirty="0">
                <a:latin typeface="Courier New"/>
                <a:cs typeface="Courier New"/>
              </a:rPr>
              <a:t>Database Buffers </a:t>
            </a:r>
            <a:r>
              <a:rPr sz="1100" spc="-5" dirty="0">
                <a:latin typeface="Courier New"/>
                <a:cs typeface="Courier New"/>
              </a:rPr>
              <a:t>1979711488 bytes  </a:t>
            </a:r>
            <a:r>
              <a:rPr sz="1100" spc="10" dirty="0">
                <a:latin typeface="Courier New"/>
                <a:cs typeface="Courier New"/>
              </a:rPr>
              <a:t>Redo </a:t>
            </a:r>
            <a:r>
              <a:rPr sz="1100" dirty="0">
                <a:latin typeface="Courier New"/>
                <a:cs typeface="Courier New"/>
              </a:rPr>
              <a:t>Buffers	</a:t>
            </a:r>
            <a:r>
              <a:rPr sz="1100" spc="-10" dirty="0">
                <a:latin typeface="Courier New"/>
                <a:cs typeface="Courier New"/>
              </a:rPr>
              <a:t>74985472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70" y="5888610"/>
            <a:ext cx="5928995" cy="152862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88911" marR="5080" indent="-276846">
              <a:lnSpc>
                <a:spcPct val="111300"/>
              </a:lnSpc>
              <a:spcBef>
                <a:spcPts val="200"/>
              </a:spcBef>
              <a:tabLst>
                <a:tab pos="288911" algn="l"/>
              </a:tabLst>
            </a:pPr>
            <a:r>
              <a:rPr lang="en-US" sz="1100" spc="-5" dirty="0">
                <a:latin typeface="Arial"/>
                <a:cs typeface="Arial"/>
              </a:rPr>
              <a:t>7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sz="1100" spc="-5" dirty="0">
                <a:latin typeface="Arial"/>
                <a:cs typeface="Arial"/>
              </a:rPr>
              <a:t>	</a:t>
            </a:r>
            <a:r>
              <a:rPr sz="1100" spc="-30" dirty="0">
                <a:latin typeface="Arial"/>
                <a:cs typeface="Arial"/>
              </a:rPr>
              <a:t>Mount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DATABASE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MOUNT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During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step,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database </a:t>
            </a:r>
            <a:r>
              <a:rPr sz="1100" dirty="0">
                <a:latin typeface="Arial"/>
                <a:cs typeface="Arial"/>
              </a:rPr>
              <a:t>instance mounts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database. This </a:t>
            </a:r>
            <a:r>
              <a:rPr sz="1100" dirty="0">
                <a:latin typeface="Arial"/>
                <a:cs typeface="Arial"/>
              </a:rPr>
              <a:t>means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locates 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opens all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specified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0" dirty="0">
                <a:latin typeface="Arial"/>
                <a:cs typeface="Arial"/>
              </a:rPr>
              <a:t>file and </a:t>
            </a:r>
            <a:r>
              <a:rPr sz="1100" spc="-5" dirty="0">
                <a:latin typeface="Arial"/>
                <a:cs typeface="Arial"/>
              </a:rPr>
              <a:t>reads the 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obtain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names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statuses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files. The 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10" dirty="0">
                <a:latin typeface="Arial"/>
                <a:cs typeface="Arial"/>
              </a:rPr>
              <a:t>does not, however, verify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existence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spc="-5" dirty="0">
                <a:latin typeface="Arial"/>
                <a:cs typeface="Arial"/>
              </a:rPr>
              <a:t>redo 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at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time.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dirty="0">
                <a:latin typeface="Arial"/>
                <a:cs typeface="Arial"/>
              </a:rPr>
              <a:t>mount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database, but not open it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want to  </a:t>
            </a:r>
            <a:r>
              <a:rPr sz="1100" spc="5" dirty="0">
                <a:latin typeface="Arial"/>
                <a:cs typeface="Arial"/>
              </a:rPr>
              <a:t>rename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files, </a:t>
            </a:r>
            <a:r>
              <a:rPr sz="1100" spc="-10" dirty="0">
                <a:latin typeface="Arial"/>
                <a:cs typeface="Arial"/>
              </a:rPr>
              <a:t>enable/disable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file archiving </a:t>
            </a:r>
            <a:r>
              <a:rPr sz="1100" spc="-5" dirty="0">
                <a:latin typeface="Arial"/>
                <a:cs typeface="Arial"/>
              </a:rPr>
              <a:t>options, or perform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full 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recovery.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937" y="7488872"/>
            <a:ext cx="5541010" cy="7771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DATABASE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MOUNT;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488" y="8275279"/>
            <a:ext cx="5955030" cy="77380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911" marR="5080" indent="-276846">
              <a:lnSpc>
                <a:spcPct val="111900"/>
              </a:lnSpc>
              <a:spcBef>
                <a:spcPts val="120"/>
              </a:spcBef>
              <a:tabLst>
                <a:tab pos="288911" algn="l"/>
              </a:tabLst>
            </a:pPr>
            <a:r>
              <a:rPr lang="en-US" sz="1100" spc="-5" dirty="0">
                <a:latin typeface="Arial"/>
                <a:cs typeface="Arial"/>
              </a:rPr>
              <a:t>8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sz="1100" spc="-5" dirty="0">
                <a:latin typeface="Arial"/>
                <a:cs typeface="Arial"/>
              </a:rPr>
              <a:t>	</a:t>
            </a: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-5" dirty="0">
                <a:latin typeface="Arial"/>
                <a:cs typeface="Arial"/>
              </a:rPr>
              <a:t>the database 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ALTER DATABASE </a:t>
            </a:r>
            <a:r>
              <a:rPr sz="1100" spc="10" dirty="0">
                <a:latin typeface="Arial"/>
                <a:cs typeface="Arial"/>
              </a:rPr>
              <a:t>command. </a:t>
            </a:r>
            <a:r>
              <a:rPr sz="1100" spc="-5" dirty="0">
                <a:latin typeface="Arial"/>
                <a:cs typeface="Arial"/>
              </a:rPr>
              <a:t>During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step, </a:t>
            </a:r>
            <a:r>
              <a:rPr sz="1100" spc="-5" dirty="0">
                <a:latin typeface="Arial"/>
                <a:cs typeface="Arial"/>
              </a:rPr>
              <a:t>the 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15" dirty="0">
                <a:latin typeface="Arial"/>
                <a:cs typeface="Arial"/>
              </a:rPr>
              <a:t>opens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35" dirty="0">
                <a:latin typeface="Arial"/>
                <a:cs typeface="Arial"/>
              </a:rPr>
              <a:t>CDB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checks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Arial"/>
                <a:cs typeface="Arial"/>
              </a:rPr>
              <a:t>consistency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database. </a:t>
            </a:r>
            <a:r>
              <a:rPr sz="1100" spc="15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the database is </a:t>
            </a:r>
            <a:r>
              <a:rPr sz="1100" spc="-15" dirty="0">
                <a:latin typeface="Arial"/>
                <a:cs typeface="Arial"/>
              </a:rPr>
              <a:t>open, all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20" dirty="0">
                <a:latin typeface="Arial"/>
                <a:cs typeface="Arial"/>
              </a:rPr>
              <a:t>access </a:t>
            </a:r>
            <a:r>
              <a:rPr sz="1100" spc="-5" dirty="0">
                <a:latin typeface="Arial"/>
                <a:cs typeface="Arial"/>
              </a:rPr>
              <a:t>the  database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7771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DATABASE</a:t>
            </a:r>
            <a:r>
              <a:rPr sz="1100" b="1" spc="2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OPEN;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1541398"/>
            <a:ext cx="239839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100" spc="-10" dirty="0" smtClean="0">
                <a:latin typeface="Arial"/>
                <a:cs typeface="Arial"/>
              </a:rPr>
              <a:t>9</a:t>
            </a:r>
            <a:r>
              <a:rPr sz="1100" spc="-10" dirty="0" smtClean="0">
                <a:latin typeface="Arial"/>
                <a:cs typeface="Arial"/>
              </a:rPr>
              <a:t>. </a:t>
            </a:r>
            <a:r>
              <a:rPr sz="1100" dirty="0">
                <a:latin typeface="Arial"/>
                <a:cs typeface="Arial"/>
              </a:rPr>
              <a:t>Show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container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name.</a:t>
            </a:r>
          </a:p>
        </p:txBody>
      </p:sp>
      <p:sp>
        <p:nvSpPr>
          <p:cNvPr id="8" name="object 8"/>
          <p:cNvSpPr/>
          <p:nvPr/>
        </p:nvSpPr>
        <p:spPr>
          <a:xfrm>
            <a:off x="1468757" y="2476396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6937" y="1796986"/>
            <a:ext cx="5541010" cy="11849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71752" marR="4784486">
              <a:lnSpc>
                <a:spcPct val="125200"/>
              </a:lnSpc>
            </a:pPr>
            <a:r>
              <a:rPr sz="1100" spc="10" dirty="0">
                <a:latin typeface="Courier New"/>
                <a:cs typeface="Courier New"/>
              </a:rPr>
              <a:t>CDB$RO</a:t>
            </a:r>
            <a:r>
              <a:rPr sz="1100" spc="-65" dirty="0">
                <a:latin typeface="Courier New"/>
                <a:cs typeface="Courier New"/>
              </a:rPr>
              <a:t>O</a:t>
            </a:r>
            <a:r>
              <a:rPr sz="1100" spc="15" dirty="0">
                <a:latin typeface="Courier New"/>
                <a:cs typeface="Courier New"/>
              </a:rPr>
              <a:t>T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70" y="2990470"/>
            <a:ext cx="171259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 smtClean="0">
                <a:latin typeface="Arial"/>
                <a:cs typeface="Arial"/>
              </a:rPr>
              <a:t>1</a:t>
            </a:r>
            <a:r>
              <a:rPr lang="en-US" sz="1100" spc="-10" dirty="0" smtClean="0">
                <a:latin typeface="Arial"/>
                <a:cs typeface="Arial"/>
              </a:rPr>
              <a:t>0</a:t>
            </a:r>
            <a:r>
              <a:rPr sz="1100" spc="-10" dirty="0" smtClean="0">
                <a:latin typeface="Arial"/>
                <a:cs typeface="Arial"/>
              </a:rPr>
              <a:t>. </a:t>
            </a:r>
            <a:r>
              <a:rPr sz="1100" dirty="0">
                <a:latin typeface="Arial"/>
                <a:cs typeface="Arial"/>
              </a:rPr>
              <a:t>Show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377" y="3285708"/>
            <a:ext cx="5541010" cy="56964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user</a:t>
            </a:r>
            <a:endParaRPr sz="1100" dirty="0">
              <a:latin typeface="Courier New"/>
              <a:cs typeface="Courier New"/>
            </a:endParaRPr>
          </a:p>
          <a:p>
            <a:pPr marL="71752" marR="4366041">
              <a:lnSpc>
                <a:spcPct val="119300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USER is</a:t>
            </a:r>
            <a:r>
              <a:rPr sz="1100" spc="-1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"SYS"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2969" y="4923398"/>
            <a:ext cx="7162800" cy="1156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11" indent="-276846">
              <a:spcBef>
                <a:spcPts val="650"/>
              </a:spcBef>
              <a:buAutoNum type="arabicPeriod" startAt="12"/>
              <a:tabLst>
                <a:tab pos="289545" algn="l"/>
              </a:tabLst>
            </a:pPr>
            <a:r>
              <a:rPr lang="en-US" sz="1100" spc="10" dirty="0">
                <a:latin typeface="Arial"/>
                <a:cs typeface="Arial"/>
              </a:rPr>
              <a:t>Check</a:t>
            </a:r>
            <a:r>
              <a:rPr lang="en-US" sz="1100" spc="-45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whether</a:t>
            </a:r>
            <a:r>
              <a:rPr lang="en-US" sz="1100" spc="5" dirty="0">
                <a:latin typeface="Arial"/>
                <a:cs typeface="Arial"/>
              </a:rPr>
              <a:t> </a:t>
            </a:r>
            <a:r>
              <a:rPr lang="en-US" sz="1100" spc="10" dirty="0">
                <a:latin typeface="Courier New"/>
                <a:cs typeface="Courier New"/>
              </a:rPr>
              <a:t>PDB1</a:t>
            </a:r>
            <a:r>
              <a:rPr lang="en-US" sz="1100" spc="-430" dirty="0">
                <a:latin typeface="Courier New"/>
                <a:cs typeface="Courier New"/>
              </a:rPr>
              <a:t> </a:t>
            </a:r>
            <a:r>
              <a:rPr lang="en-US" sz="1100" spc="-5" dirty="0">
                <a:latin typeface="Arial"/>
                <a:cs typeface="Arial"/>
              </a:rPr>
              <a:t>is</a:t>
            </a:r>
            <a:r>
              <a:rPr lang="en-US" sz="1100" spc="30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open</a:t>
            </a:r>
            <a:r>
              <a:rPr lang="en-US" sz="1100" spc="55" dirty="0">
                <a:latin typeface="Arial"/>
                <a:cs typeface="Arial"/>
              </a:rPr>
              <a:t> </a:t>
            </a:r>
            <a:r>
              <a:rPr lang="en-US" sz="1100" spc="-5" dirty="0">
                <a:latin typeface="Arial"/>
                <a:cs typeface="Arial"/>
              </a:rPr>
              <a:t>by</a:t>
            </a:r>
            <a:r>
              <a:rPr lang="en-US" sz="1100" spc="-45" dirty="0">
                <a:latin typeface="Arial"/>
                <a:cs typeface="Arial"/>
              </a:rPr>
              <a:t> </a:t>
            </a:r>
            <a:r>
              <a:rPr lang="en-US" sz="1100" spc="-15" dirty="0">
                <a:latin typeface="Arial"/>
                <a:cs typeface="Arial"/>
              </a:rPr>
              <a:t>querying</a:t>
            </a:r>
            <a:r>
              <a:rPr lang="en-US" sz="1100" spc="120" dirty="0">
                <a:latin typeface="Arial"/>
                <a:cs typeface="Arial"/>
              </a:rPr>
              <a:t> </a:t>
            </a:r>
            <a:r>
              <a:rPr lang="en-US" sz="1100" spc="-5" dirty="0">
                <a:latin typeface="Arial"/>
                <a:cs typeface="Arial"/>
              </a:rPr>
              <a:t>the</a:t>
            </a:r>
            <a:r>
              <a:rPr lang="en-US" sz="1100" spc="-25" dirty="0">
                <a:latin typeface="Arial"/>
                <a:cs typeface="Arial"/>
              </a:rPr>
              <a:t> </a:t>
            </a:r>
            <a:r>
              <a:rPr lang="en-US" sz="1100" spc="10" dirty="0">
                <a:latin typeface="Courier New"/>
                <a:cs typeface="Courier New"/>
              </a:rPr>
              <a:t>OPEN_MODE</a:t>
            </a:r>
            <a:r>
              <a:rPr lang="en-US" sz="1100" spc="-434" dirty="0">
                <a:latin typeface="Courier New"/>
                <a:cs typeface="Courier New"/>
              </a:rPr>
              <a:t> </a:t>
            </a:r>
            <a:r>
              <a:rPr lang="en-US" sz="1100" spc="10" dirty="0">
                <a:latin typeface="Arial"/>
                <a:cs typeface="Arial"/>
              </a:rPr>
              <a:t>column</a:t>
            </a:r>
            <a:r>
              <a:rPr lang="en-US" sz="1100" spc="-105" dirty="0">
                <a:latin typeface="Arial"/>
                <a:cs typeface="Arial"/>
              </a:rPr>
              <a:t> </a:t>
            </a:r>
            <a:r>
              <a:rPr lang="en-US" sz="1100" spc="-5" dirty="0">
                <a:latin typeface="Arial"/>
                <a:cs typeface="Arial"/>
              </a:rPr>
              <a:t>in</a:t>
            </a:r>
            <a:r>
              <a:rPr lang="en-US" sz="1100" spc="-35" dirty="0">
                <a:latin typeface="Arial"/>
                <a:cs typeface="Arial"/>
              </a:rPr>
              <a:t> </a:t>
            </a:r>
            <a:r>
              <a:rPr lang="en-US" sz="1100" spc="-5" dirty="0">
                <a:latin typeface="Arial"/>
                <a:cs typeface="Arial"/>
              </a:rPr>
              <a:t>the</a:t>
            </a:r>
            <a:r>
              <a:rPr lang="en-US" sz="1100" spc="60" dirty="0">
                <a:latin typeface="Arial"/>
                <a:cs typeface="Arial"/>
              </a:rPr>
              <a:t> </a:t>
            </a:r>
            <a:r>
              <a:rPr lang="en-US" sz="1100" spc="10" dirty="0">
                <a:latin typeface="Courier New"/>
                <a:cs typeface="Courier New"/>
              </a:rPr>
              <a:t>V$PDBS</a:t>
            </a:r>
            <a:r>
              <a:rPr lang="en-US" sz="1100" spc="-434" dirty="0">
                <a:latin typeface="Courier New"/>
                <a:cs typeface="Courier New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view.</a:t>
            </a:r>
            <a:endParaRPr lang="en-US" sz="1100" dirty="0">
              <a:latin typeface="Arial"/>
              <a:cs typeface="Arial"/>
            </a:endParaRPr>
          </a:p>
          <a:p>
            <a:pPr marL="565757">
              <a:spcBef>
                <a:spcPts val="560"/>
              </a:spcBef>
            </a:pPr>
            <a:r>
              <a:rPr lang="en-US" sz="1100" spc="10" dirty="0">
                <a:latin typeface="Courier New"/>
                <a:cs typeface="Courier New"/>
              </a:rPr>
              <a:t>SQL&gt; </a:t>
            </a:r>
            <a:r>
              <a:rPr lang="en-US" sz="1100" b="1" spc="-5" dirty="0">
                <a:latin typeface="Courier New"/>
                <a:cs typeface="Courier New"/>
              </a:rPr>
              <a:t>COLUMN </a:t>
            </a:r>
            <a:r>
              <a:rPr lang="en-US" sz="1100" b="1" spc="10" dirty="0" err="1">
                <a:latin typeface="Courier New"/>
                <a:cs typeface="Courier New"/>
              </a:rPr>
              <a:t>con_id</a:t>
            </a:r>
            <a:r>
              <a:rPr lang="en-US" sz="1100" b="1" spc="10" dirty="0">
                <a:latin typeface="Courier New"/>
                <a:cs typeface="Courier New"/>
              </a:rPr>
              <a:t> </a:t>
            </a:r>
            <a:r>
              <a:rPr lang="en-US" sz="1100" b="1" spc="-5" dirty="0">
                <a:latin typeface="Courier New"/>
                <a:cs typeface="Courier New"/>
              </a:rPr>
              <a:t>FORMAT</a:t>
            </a:r>
            <a:r>
              <a:rPr lang="en-US" sz="1100" b="1" spc="-125" dirty="0">
                <a:latin typeface="Courier New"/>
                <a:cs typeface="Courier New"/>
              </a:rPr>
              <a:t> </a:t>
            </a:r>
            <a:r>
              <a:rPr lang="en-US" sz="1100" b="1" spc="-15" dirty="0">
                <a:latin typeface="Courier New"/>
                <a:cs typeface="Courier New"/>
              </a:rPr>
              <a:t>999</a:t>
            </a:r>
            <a:endParaRPr lang="en-US" sz="1100" dirty="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lang="en-US" sz="1100" spc="10" dirty="0">
                <a:latin typeface="Courier New"/>
                <a:cs typeface="Courier New"/>
              </a:rPr>
              <a:t>SQL&gt; </a:t>
            </a:r>
            <a:r>
              <a:rPr lang="en-US" sz="1100" b="1" spc="-5" dirty="0">
                <a:latin typeface="Courier New"/>
                <a:cs typeface="Courier New"/>
              </a:rPr>
              <a:t>COLUMN </a:t>
            </a:r>
            <a:r>
              <a:rPr lang="en-US" sz="1100" b="1" spc="10" dirty="0">
                <a:latin typeface="Courier New"/>
                <a:cs typeface="Courier New"/>
              </a:rPr>
              <a:t>name </a:t>
            </a:r>
            <a:r>
              <a:rPr lang="en-US" sz="1100" b="1" spc="-5" dirty="0">
                <a:latin typeface="Courier New"/>
                <a:cs typeface="Courier New"/>
              </a:rPr>
              <a:t>FORMAT</a:t>
            </a:r>
            <a:r>
              <a:rPr lang="en-US" sz="1100" b="1" spc="-125" dirty="0">
                <a:latin typeface="Courier New"/>
                <a:cs typeface="Courier New"/>
              </a:rPr>
              <a:t> </a:t>
            </a:r>
            <a:r>
              <a:rPr lang="en-US" sz="1100" b="1" spc="10" dirty="0">
                <a:latin typeface="Courier New"/>
                <a:cs typeface="Courier New"/>
              </a:rPr>
              <a:t>A10</a:t>
            </a:r>
            <a:endParaRPr lang="en-US" sz="1100" dirty="0">
              <a:latin typeface="Courier New"/>
              <a:cs typeface="Courier New"/>
            </a:endParaRPr>
          </a:p>
          <a:p>
            <a:pPr marL="565757">
              <a:spcBef>
                <a:spcPts val="180"/>
              </a:spcBef>
            </a:pPr>
            <a:r>
              <a:rPr lang="en-US" sz="1100" spc="10" dirty="0">
                <a:latin typeface="Courier New"/>
                <a:cs typeface="Courier New"/>
              </a:rPr>
              <a:t>SQL&gt; </a:t>
            </a:r>
            <a:r>
              <a:rPr lang="en-US" sz="1100" b="1" spc="-5" dirty="0">
                <a:latin typeface="Courier New"/>
                <a:cs typeface="Courier New"/>
              </a:rPr>
              <a:t>SELECT </a:t>
            </a:r>
            <a:r>
              <a:rPr lang="en-US" sz="1100" b="1" dirty="0" err="1">
                <a:latin typeface="Courier New"/>
                <a:cs typeface="Courier New"/>
              </a:rPr>
              <a:t>con_id</a:t>
            </a:r>
            <a:r>
              <a:rPr lang="en-US" sz="1100" b="1" dirty="0">
                <a:latin typeface="Courier New"/>
                <a:cs typeface="Courier New"/>
              </a:rPr>
              <a:t>, </a:t>
            </a:r>
            <a:r>
              <a:rPr lang="en-US" sz="1100" b="1" spc="-5" dirty="0">
                <a:latin typeface="Courier New"/>
                <a:cs typeface="Courier New"/>
              </a:rPr>
              <a:t>name, </a:t>
            </a:r>
            <a:r>
              <a:rPr lang="en-US" sz="1100" b="1" spc="-10" dirty="0" err="1">
                <a:latin typeface="Courier New"/>
                <a:cs typeface="Courier New"/>
              </a:rPr>
              <a:t>open_mode</a:t>
            </a:r>
            <a:r>
              <a:rPr lang="en-US" sz="1100" b="1" spc="-10" dirty="0">
                <a:latin typeface="Courier New"/>
                <a:cs typeface="Courier New"/>
              </a:rPr>
              <a:t> FROM</a:t>
            </a:r>
            <a:r>
              <a:rPr lang="en-US" sz="1100" b="1" spc="10" dirty="0">
                <a:latin typeface="Courier New"/>
                <a:cs typeface="Courier New"/>
              </a:rPr>
              <a:t> </a:t>
            </a:r>
            <a:r>
              <a:rPr lang="en-US" sz="1100" b="1" spc="-5" dirty="0" err="1">
                <a:latin typeface="Courier New"/>
                <a:cs typeface="Courier New"/>
              </a:rPr>
              <a:t>v$pdbs</a:t>
            </a:r>
            <a:r>
              <a:rPr lang="en-US" sz="1100" b="1" spc="-5" dirty="0">
                <a:latin typeface="Courier New"/>
                <a:cs typeface="Courier New"/>
              </a:rPr>
              <a:t>;</a:t>
            </a:r>
            <a:endParaRPr lang="en-US"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3935" y="4439542"/>
            <a:ext cx="703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11"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Determine the state of the database: select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open_mode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v$database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71" y="749999"/>
            <a:ext cx="5912485" cy="6700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7: View Diagnostic information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>
              <a:spcBef>
                <a:spcPts val="555"/>
              </a:spcBef>
              <a:tabLst>
                <a:tab pos="288911" algn="l"/>
              </a:tabLst>
            </a:pPr>
            <a:r>
              <a:rPr sz="1100" spc="-5" dirty="0" smtClean="0">
                <a:latin typeface="Arial"/>
                <a:cs typeface="Arial"/>
              </a:rPr>
              <a:t>1</a:t>
            </a:r>
            <a:r>
              <a:rPr sz="1100" spc="-5" dirty="0">
                <a:latin typeface="Arial"/>
                <a:cs typeface="Arial"/>
              </a:rPr>
              <a:t>.	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71" y="1828800"/>
            <a:ext cx="5541010" cy="55681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-5" dirty="0">
                <a:latin typeface="Courier New"/>
                <a:cs typeface="Courier New"/>
              </a:rPr>
              <a:t>[oracle@MYDBCS </a:t>
            </a:r>
            <a:r>
              <a:rPr sz="1100" spc="15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ct val="119300"/>
              </a:lnSpc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738" y="2814678"/>
            <a:ext cx="5959475" cy="12639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13970" indent="-276846">
              <a:lnSpc>
                <a:spcPct val="108100"/>
              </a:lnSpc>
              <a:spcBef>
                <a:spcPts val="95"/>
              </a:spcBef>
              <a:buAutoNum type="arabicPeriod" startAt="2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locations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5" dirty="0">
                <a:latin typeface="Arial"/>
                <a:cs typeface="Arial"/>
              </a:rPr>
              <a:t>various </a:t>
            </a:r>
            <a:r>
              <a:rPr sz="1100" spc="-5" dirty="0">
                <a:latin typeface="Arial"/>
                <a:cs typeface="Arial"/>
              </a:rPr>
              <a:t>diagnostics directories in the ADR. 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5" dirty="0">
                <a:latin typeface="Arial"/>
                <a:cs typeface="Arial"/>
              </a:rPr>
              <a:t>below have 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dirty="0">
                <a:latin typeface="Arial"/>
                <a:cs typeface="Arial"/>
              </a:rPr>
              <a:t>formatted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easier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reading.</a:t>
            </a:r>
            <a:endParaRPr sz="1100" dirty="0">
              <a:latin typeface="Arial"/>
              <a:cs typeface="Arial"/>
            </a:endParaRPr>
          </a:p>
          <a:p>
            <a:pPr marL="565757" marR="5080" lvl="1" indent="-276846">
              <a:lnSpc>
                <a:spcPct val="119500"/>
              </a:lnSpc>
              <a:spcBef>
                <a:spcPts val="22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path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corresponds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Diag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Alert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entry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NAME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column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XML  </a:t>
            </a:r>
            <a:r>
              <a:rPr sz="1100" spc="-5" dirty="0">
                <a:latin typeface="Arial"/>
                <a:cs typeface="Arial"/>
              </a:rPr>
              <a:t>version. </a:t>
            </a:r>
            <a:r>
              <a:rPr sz="1100" spc="-10" dirty="0">
                <a:latin typeface="Arial"/>
                <a:cs typeface="Arial"/>
              </a:rPr>
              <a:t>This path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dirty="0">
                <a:latin typeface="Courier New"/>
                <a:cs typeface="Courier New"/>
              </a:rPr>
              <a:t>/u01/app/oracle/diag/rdbms/orcl/ORCL/alert</a:t>
            </a:r>
            <a:r>
              <a:rPr sz="1100" dirty="0">
                <a:latin typeface="Arial"/>
                <a:cs typeface="Arial"/>
              </a:rPr>
              <a:t>.</a:t>
            </a:r>
          </a:p>
          <a:p>
            <a:pPr marL="565757" marR="165727" lvl="1" indent="-276846">
              <a:lnSpc>
                <a:spcPct val="119300"/>
              </a:lnSpc>
              <a:spcBef>
                <a:spcPts val="38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path that </a:t>
            </a:r>
            <a:r>
              <a:rPr sz="1100" dirty="0">
                <a:latin typeface="Arial"/>
                <a:cs typeface="Arial"/>
              </a:rPr>
              <a:t>corresponds 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Diag Trace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entry is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text-only </a:t>
            </a:r>
            <a:r>
              <a:rPr sz="1100" spc="-5" dirty="0">
                <a:latin typeface="Arial"/>
                <a:cs typeface="Arial"/>
              </a:rPr>
              <a:t>version. </a:t>
            </a:r>
            <a:r>
              <a:rPr sz="1100" spc="-10" dirty="0">
                <a:latin typeface="Arial"/>
                <a:cs typeface="Arial"/>
              </a:rPr>
              <a:t>This  path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Courier New"/>
                <a:cs typeface="Courier New"/>
              </a:rPr>
              <a:t>/u01/app/oracle/diag/rdbms/orcl/ORCL/trace</a:t>
            </a:r>
            <a:r>
              <a:rPr sz="1100" dirty="0">
                <a:latin typeface="Arial"/>
                <a:cs typeface="Arial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2971" y="4572000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71752">
              <a:spcBef>
                <a:spcPts val="60"/>
              </a:spcBef>
            </a:pPr>
            <a:r>
              <a:rPr sz="950" spc="20" dirty="0">
                <a:latin typeface="Courier New"/>
                <a:cs typeface="Courier New"/>
              </a:rPr>
              <a:t>SQL&gt; </a:t>
            </a:r>
            <a:r>
              <a:rPr sz="950" b="1" spc="20" dirty="0">
                <a:latin typeface="Courier New"/>
                <a:cs typeface="Courier New"/>
              </a:rPr>
              <a:t>SELECT name, value FROM</a:t>
            </a:r>
            <a:r>
              <a:rPr sz="950" b="1" spc="140" dirty="0">
                <a:latin typeface="Courier New"/>
                <a:cs typeface="Courier New"/>
              </a:rPr>
              <a:t> </a:t>
            </a:r>
            <a:r>
              <a:rPr sz="950" b="1" spc="25" dirty="0">
                <a:latin typeface="Courier New"/>
                <a:cs typeface="Courier New"/>
              </a:rPr>
              <a:t>v$diag_info;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392174" y="734059"/>
            <a:ext cx="5550535" cy="3470275"/>
            <a:chOff x="1392174" y="734059"/>
            <a:chExt cx="5550535" cy="3470275"/>
          </a:xfrm>
        </p:grpSpPr>
        <p:sp>
          <p:nvSpPr>
            <p:cNvPr id="7" name="object 7"/>
            <p:cNvSpPr/>
            <p:nvPr/>
          </p:nvSpPr>
          <p:spPr>
            <a:xfrm>
              <a:off x="1392174" y="734059"/>
              <a:ext cx="5550535" cy="9525"/>
            </a:xfrm>
            <a:custGeom>
              <a:avLst/>
              <a:gdLst/>
              <a:ahLst/>
              <a:cxnLst/>
              <a:rect l="l" t="t" r="r" b="b"/>
              <a:pathLst>
                <a:path w="5550534" h="9525">
                  <a:moveTo>
                    <a:pt x="5550535" y="0"/>
                  </a:moveTo>
                  <a:lnTo>
                    <a:pt x="5541010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5541010" y="9525"/>
                  </a:lnTo>
                  <a:lnTo>
                    <a:pt x="5550535" y="9525"/>
                  </a:lnTo>
                  <a:lnTo>
                    <a:pt x="5550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6936" y="743648"/>
              <a:ext cx="0" cy="3251200"/>
            </a:xfrm>
            <a:custGeom>
              <a:avLst/>
              <a:gdLst/>
              <a:ahLst/>
              <a:cxnLst/>
              <a:rect l="l" t="t" r="r" b="b"/>
              <a:pathLst>
                <a:path h="3251200">
                  <a:moveTo>
                    <a:pt x="0" y="0"/>
                  </a:moveTo>
                  <a:lnTo>
                    <a:pt x="0" y="32511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2174" y="743660"/>
              <a:ext cx="5550535" cy="3460750"/>
            </a:xfrm>
            <a:custGeom>
              <a:avLst/>
              <a:gdLst/>
              <a:ahLst/>
              <a:cxnLst/>
              <a:rect l="l" t="t" r="r" b="b"/>
              <a:pathLst>
                <a:path w="5550534" h="3460750">
                  <a:moveTo>
                    <a:pt x="5550535" y="3069844"/>
                  </a:moveTo>
                  <a:lnTo>
                    <a:pt x="5541010" y="3069844"/>
                  </a:lnTo>
                  <a:lnTo>
                    <a:pt x="5541010" y="3251123"/>
                  </a:lnTo>
                  <a:lnTo>
                    <a:pt x="5541010" y="3451148"/>
                  </a:lnTo>
                  <a:lnTo>
                    <a:pt x="9525" y="3451148"/>
                  </a:lnTo>
                  <a:lnTo>
                    <a:pt x="9525" y="3251123"/>
                  </a:lnTo>
                  <a:lnTo>
                    <a:pt x="0" y="3251123"/>
                  </a:lnTo>
                  <a:lnTo>
                    <a:pt x="0" y="3460673"/>
                  </a:lnTo>
                  <a:lnTo>
                    <a:pt x="9525" y="3460673"/>
                  </a:lnTo>
                  <a:lnTo>
                    <a:pt x="5541010" y="3460673"/>
                  </a:lnTo>
                  <a:lnTo>
                    <a:pt x="5550535" y="3460673"/>
                  </a:lnTo>
                  <a:lnTo>
                    <a:pt x="5550535" y="3251123"/>
                  </a:lnTo>
                  <a:lnTo>
                    <a:pt x="5550535" y="3069844"/>
                  </a:lnTo>
                  <a:close/>
                </a:path>
                <a:path w="5550534" h="3460750">
                  <a:moveTo>
                    <a:pt x="5550535" y="2345296"/>
                  </a:moveTo>
                  <a:lnTo>
                    <a:pt x="5541010" y="2345296"/>
                  </a:lnTo>
                  <a:lnTo>
                    <a:pt x="5541010" y="2526588"/>
                  </a:lnTo>
                  <a:lnTo>
                    <a:pt x="5541010" y="2707500"/>
                  </a:lnTo>
                  <a:lnTo>
                    <a:pt x="5541010" y="2888792"/>
                  </a:lnTo>
                  <a:lnTo>
                    <a:pt x="5541010" y="3069767"/>
                  </a:lnTo>
                  <a:lnTo>
                    <a:pt x="5550535" y="3069767"/>
                  </a:lnTo>
                  <a:lnTo>
                    <a:pt x="5550535" y="2888792"/>
                  </a:lnTo>
                  <a:lnTo>
                    <a:pt x="5550535" y="2707563"/>
                  </a:lnTo>
                  <a:lnTo>
                    <a:pt x="5550535" y="2526588"/>
                  </a:lnTo>
                  <a:lnTo>
                    <a:pt x="5550535" y="2345296"/>
                  </a:lnTo>
                  <a:close/>
                </a:path>
                <a:path w="5550534" h="3460750">
                  <a:moveTo>
                    <a:pt x="5550535" y="1983092"/>
                  </a:moveTo>
                  <a:lnTo>
                    <a:pt x="5541010" y="1983092"/>
                  </a:lnTo>
                  <a:lnTo>
                    <a:pt x="5541010" y="2164257"/>
                  </a:lnTo>
                  <a:lnTo>
                    <a:pt x="5541010" y="2164384"/>
                  </a:lnTo>
                  <a:lnTo>
                    <a:pt x="5541010" y="2345232"/>
                  </a:lnTo>
                  <a:lnTo>
                    <a:pt x="5550535" y="2345232"/>
                  </a:lnTo>
                  <a:lnTo>
                    <a:pt x="5550535" y="2164384"/>
                  </a:lnTo>
                  <a:lnTo>
                    <a:pt x="5550535" y="2164257"/>
                  </a:lnTo>
                  <a:lnTo>
                    <a:pt x="5550535" y="1983092"/>
                  </a:lnTo>
                  <a:close/>
                </a:path>
                <a:path w="5550534" h="3460750">
                  <a:moveTo>
                    <a:pt x="5550535" y="1430007"/>
                  </a:moveTo>
                  <a:lnTo>
                    <a:pt x="5541010" y="1430007"/>
                  </a:lnTo>
                  <a:lnTo>
                    <a:pt x="5541010" y="1611249"/>
                  </a:lnTo>
                  <a:lnTo>
                    <a:pt x="5541010" y="1802053"/>
                  </a:lnTo>
                  <a:lnTo>
                    <a:pt x="5541010" y="1983028"/>
                  </a:lnTo>
                  <a:lnTo>
                    <a:pt x="5550535" y="1983028"/>
                  </a:lnTo>
                  <a:lnTo>
                    <a:pt x="5550535" y="1802053"/>
                  </a:lnTo>
                  <a:lnTo>
                    <a:pt x="5550535" y="1611299"/>
                  </a:lnTo>
                  <a:lnTo>
                    <a:pt x="5550535" y="1430007"/>
                  </a:lnTo>
                  <a:close/>
                </a:path>
                <a:path w="5550534" h="3460750">
                  <a:moveTo>
                    <a:pt x="5550535" y="1067676"/>
                  </a:moveTo>
                  <a:lnTo>
                    <a:pt x="5541010" y="1067676"/>
                  </a:lnTo>
                  <a:lnTo>
                    <a:pt x="5541010" y="1248968"/>
                  </a:lnTo>
                  <a:lnTo>
                    <a:pt x="5541010" y="1429943"/>
                  </a:lnTo>
                  <a:lnTo>
                    <a:pt x="5550535" y="1429943"/>
                  </a:lnTo>
                  <a:lnTo>
                    <a:pt x="5550535" y="1248968"/>
                  </a:lnTo>
                  <a:lnTo>
                    <a:pt x="5550535" y="1067676"/>
                  </a:lnTo>
                  <a:close/>
                </a:path>
                <a:path w="5550534" h="3460750">
                  <a:moveTo>
                    <a:pt x="5550535" y="0"/>
                  </a:moveTo>
                  <a:lnTo>
                    <a:pt x="5541010" y="0"/>
                  </a:lnTo>
                  <a:lnTo>
                    <a:pt x="5541010" y="162229"/>
                  </a:lnTo>
                  <a:lnTo>
                    <a:pt x="5541010" y="343141"/>
                  </a:lnTo>
                  <a:lnTo>
                    <a:pt x="5541010" y="1067612"/>
                  </a:lnTo>
                  <a:lnTo>
                    <a:pt x="5550535" y="1067612"/>
                  </a:lnTo>
                  <a:lnTo>
                    <a:pt x="5550535" y="162229"/>
                  </a:lnTo>
                  <a:lnTo>
                    <a:pt x="5550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2969" y="879602"/>
            <a:ext cx="5612765" cy="35740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65757">
              <a:spcBef>
                <a:spcPts val="380"/>
              </a:spcBef>
              <a:tabLst>
                <a:tab pos="2167147" algn="l"/>
              </a:tabLst>
            </a:pPr>
            <a:r>
              <a:rPr sz="950" spc="20" dirty="0">
                <a:latin typeface="Courier New"/>
                <a:cs typeface="Courier New"/>
              </a:rPr>
              <a:t>NAME	</a:t>
            </a:r>
            <a:r>
              <a:rPr sz="950" spc="25" dirty="0">
                <a:latin typeface="Courier New"/>
                <a:cs typeface="Courier New"/>
              </a:rPr>
              <a:t>VALUE</a:t>
            </a:r>
            <a:endParaRPr sz="950">
              <a:latin typeface="Courier New"/>
              <a:cs typeface="Courier New"/>
            </a:endParaRPr>
          </a:p>
          <a:p>
            <a:pPr marL="565757">
              <a:spcBef>
                <a:spcPts val="285"/>
              </a:spcBef>
            </a:pPr>
            <a:r>
              <a:rPr sz="950" spc="20" dirty="0">
                <a:latin typeface="Courier New"/>
                <a:cs typeface="Courier New"/>
              </a:rPr>
              <a:t>--------------------</a:t>
            </a:r>
            <a:r>
              <a:rPr sz="950" spc="55" dirty="0">
                <a:latin typeface="Courier New"/>
                <a:cs typeface="Courier New"/>
              </a:rPr>
              <a:t> </a:t>
            </a:r>
            <a:r>
              <a:rPr sz="950" spc="25" dirty="0">
                <a:latin typeface="Courier New"/>
                <a:cs typeface="Courier New"/>
              </a:rPr>
              <a:t>-------------------------------------------</a:t>
            </a:r>
            <a:endParaRPr sz="950">
              <a:latin typeface="Courier New"/>
              <a:cs typeface="Courier New"/>
            </a:endParaRPr>
          </a:p>
          <a:p>
            <a:pPr marL="565757">
              <a:spcBef>
                <a:spcPts val="285"/>
              </a:spcBef>
              <a:tabLst>
                <a:tab pos="2167147" algn="l"/>
              </a:tabLst>
            </a:pPr>
            <a:r>
              <a:rPr sz="950" spc="20" dirty="0">
                <a:latin typeface="Courier New"/>
                <a:cs typeface="Courier New"/>
              </a:rPr>
              <a:t>Diag</a:t>
            </a:r>
            <a:r>
              <a:rPr sz="950" spc="55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Enabled	</a:t>
            </a:r>
            <a:r>
              <a:rPr sz="950" spc="25" dirty="0">
                <a:latin typeface="Courier New"/>
                <a:cs typeface="Courier New"/>
              </a:rPr>
              <a:t>TRUE</a:t>
            </a:r>
            <a:endParaRPr sz="950">
              <a:latin typeface="Courier New"/>
              <a:cs typeface="Courier New"/>
            </a:endParaRPr>
          </a:p>
          <a:p>
            <a:pPr marL="565757">
              <a:spcBef>
                <a:spcPts val="290"/>
              </a:spcBef>
              <a:tabLst>
                <a:tab pos="2167147" algn="l"/>
              </a:tabLst>
            </a:pPr>
            <a:r>
              <a:rPr sz="950" spc="20" dirty="0">
                <a:latin typeface="Courier New"/>
                <a:cs typeface="Courier New"/>
              </a:rPr>
              <a:t>ADR</a:t>
            </a:r>
            <a:r>
              <a:rPr sz="950" spc="45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Base	</a:t>
            </a:r>
            <a:r>
              <a:rPr sz="950" spc="25" dirty="0">
                <a:latin typeface="Courier New"/>
                <a:cs typeface="Courier New"/>
              </a:rPr>
              <a:t>/u01/app/oracle</a:t>
            </a:r>
            <a:endParaRPr sz="950">
              <a:latin typeface="Courier New"/>
              <a:cs typeface="Courier New"/>
            </a:endParaRPr>
          </a:p>
          <a:p>
            <a:pPr marL="565757">
              <a:spcBef>
                <a:spcPts val="285"/>
              </a:spcBef>
              <a:tabLst>
                <a:tab pos="2167147" algn="l"/>
              </a:tabLst>
            </a:pPr>
            <a:r>
              <a:rPr sz="950" spc="20" dirty="0">
                <a:latin typeface="Courier New"/>
                <a:cs typeface="Courier New"/>
              </a:rPr>
              <a:t>ADR</a:t>
            </a:r>
            <a:r>
              <a:rPr sz="950" spc="45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Home	</a:t>
            </a:r>
            <a:r>
              <a:rPr sz="950" spc="25" dirty="0">
                <a:latin typeface="Courier New"/>
                <a:cs typeface="Courier New"/>
              </a:rPr>
              <a:t>/u01/app/oracle/diag/rdbms/orcl/ORCL</a:t>
            </a:r>
            <a:endParaRPr sz="950">
              <a:latin typeface="Courier New"/>
              <a:cs typeface="Courier New"/>
            </a:endParaRPr>
          </a:p>
          <a:p>
            <a:pPr marL="565757" marR="5080">
              <a:lnSpc>
                <a:spcPct val="125099"/>
              </a:lnSpc>
              <a:tabLst>
                <a:tab pos="2167147" algn="l"/>
              </a:tabLst>
            </a:pPr>
            <a:r>
              <a:rPr sz="950" spc="20" dirty="0">
                <a:latin typeface="Courier New"/>
                <a:cs typeface="Courier New"/>
              </a:rPr>
              <a:t>Diag</a:t>
            </a:r>
            <a:r>
              <a:rPr sz="950" spc="5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Trace	</a:t>
            </a:r>
            <a:r>
              <a:rPr sz="950" spc="25" dirty="0">
                <a:latin typeface="Courier New"/>
                <a:cs typeface="Courier New"/>
              </a:rPr>
              <a:t>/u01/app/oracle/diag/rdbms/orcl/ORCL/trace  </a:t>
            </a:r>
            <a:r>
              <a:rPr sz="950" spc="20" dirty="0">
                <a:latin typeface="Courier New"/>
                <a:cs typeface="Courier New"/>
              </a:rPr>
              <a:t>Diag</a:t>
            </a:r>
            <a:r>
              <a:rPr sz="950" spc="5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Alert	</a:t>
            </a:r>
            <a:r>
              <a:rPr sz="950" spc="25" dirty="0">
                <a:latin typeface="Courier New"/>
                <a:cs typeface="Courier New"/>
              </a:rPr>
              <a:t>/u01/app/oracle/diag/rdbms/orcl/ORCL/alert  </a:t>
            </a:r>
            <a:r>
              <a:rPr sz="950" spc="20" dirty="0">
                <a:latin typeface="Courier New"/>
                <a:cs typeface="Courier New"/>
              </a:rPr>
              <a:t>Diag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Incident	</a:t>
            </a:r>
            <a:r>
              <a:rPr sz="950" spc="25" dirty="0">
                <a:latin typeface="Courier New"/>
                <a:cs typeface="Courier New"/>
              </a:rPr>
              <a:t>/u01/app/oracle/diag/rdbms/orcl/ORCL/incident  </a:t>
            </a:r>
            <a:r>
              <a:rPr sz="950" spc="20" dirty="0">
                <a:latin typeface="Courier New"/>
                <a:cs typeface="Courier New"/>
              </a:rPr>
              <a:t>Diag</a:t>
            </a:r>
            <a:r>
              <a:rPr sz="950" spc="5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Cdump	</a:t>
            </a:r>
            <a:r>
              <a:rPr sz="950" spc="25" dirty="0">
                <a:latin typeface="Courier New"/>
                <a:cs typeface="Courier New"/>
              </a:rPr>
              <a:t>/u01/app/oracle/diag/rdbms/orcl/ORCL/cdump</a:t>
            </a:r>
            <a:endParaRPr sz="950">
              <a:latin typeface="Courier New"/>
              <a:cs typeface="Courier New"/>
            </a:endParaRPr>
          </a:p>
          <a:p>
            <a:pPr marL="565757" marR="462257">
              <a:lnSpc>
                <a:spcPct val="125000"/>
              </a:lnSpc>
              <a:spcBef>
                <a:spcPts val="80"/>
              </a:spcBef>
              <a:tabLst>
                <a:tab pos="2167147" algn="l"/>
              </a:tabLst>
            </a:pPr>
            <a:r>
              <a:rPr sz="950" spc="20" dirty="0">
                <a:latin typeface="Courier New"/>
                <a:cs typeface="Courier New"/>
              </a:rPr>
              <a:t>Health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Monitor	</a:t>
            </a:r>
            <a:r>
              <a:rPr sz="950" spc="25" dirty="0">
                <a:latin typeface="Courier New"/>
                <a:cs typeface="Courier New"/>
              </a:rPr>
              <a:t>/u01/app/oracle/diag/rdbms/orcl/ORCL/hm  </a:t>
            </a:r>
            <a:r>
              <a:rPr sz="950" spc="20" dirty="0">
                <a:latin typeface="Courier New"/>
                <a:cs typeface="Courier New"/>
              </a:rPr>
              <a:t>Default Trace</a:t>
            </a:r>
            <a:r>
              <a:rPr sz="950" spc="55" dirty="0">
                <a:latin typeface="Courier New"/>
                <a:cs typeface="Courier New"/>
              </a:rPr>
              <a:t> </a:t>
            </a:r>
            <a:r>
              <a:rPr sz="950" spc="25" dirty="0">
                <a:latin typeface="Courier New"/>
                <a:cs typeface="Courier New"/>
              </a:rPr>
              <a:t>File</a:t>
            </a:r>
            <a:endParaRPr sz="950">
              <a:latin typeface="Courier New"/>
              <a:cs typeface="Courier New"/>
            </a:endParaRPr>
          </a:p>
          <a:p>
            <a:pPr marL="565757" marR="462892">
              <a:lnSpc>
                <a:spcPts val="1430"/>
              </a:lnSpc>
              <a:spcBef>
                <a:spcPts val="90"/>
              </a:spcBef>
              <a:tabLst>
                <a:tab pos="2243344" algn="l"/>
              </a:tabLst>
            </a:pPr>
            <a:r>
              <a:rPr sz="950" spc="25" dirty="0">
                <a:latin typeface="Courier New"/>
                <a:cs typeface="Courier New"/>
              </a:rPr>
              <a:t>/u01/app/oracle/diag/rdbms/orcl/ORCL/trace/ORCL_ora_2600.trc  </a:t>
            </a:r>
            <a:r>
              <a:rPr sz="950" spc="20" dirty="0">
                <a:latin typeface="Courier New"/>
                <a:cs typeface="Courier New"/>
              </a:rPr>
              <a:t>Active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Problem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Count	</a:t>
            </a:r>
            <a:r>
              <a:rPr sz="950" spc="15" dirty="0">
                <a:latin typeface="Courier New"/>
                <a:cs typeface="Courier New"/>
              </a:rPr>
              <a:t>1</a:t>
            </a:r>
            <a:endParaRPr sz="950">
              <a:latin typeface="Courier New"/>
              <a:cs typeface="Courier New"/>
            </a:endParaRPr>
          </a:p>
          <a:p>
            <a:pPr marL="565757">
              <a:spcBef>
                <a:spcPts val="190"/>
              </a:spcBef>
            </a:pPr>
            <a:r>
              <a:rPr sz="950" spc="20" dirty="0">
                <a:latin typeface="Courier New"/>
                <a:cs typeface="Courier New"/>
              </a:rPr>
              <a:t>Active Incident Count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spc="15" dirty="0">
                <a:latin typeface="Courier New"/>
                <a:cs typeface="Courier New"/>
              </a:rPr>
              <a:t>6</a:t>
            </a:r>
            <a:endParaRPr sz="95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565757"/>
            <a:r>
              <a:rPr sz="950" spc="20" dirty="0">
                <a:latin typeface="Courier New"/>
                <a:cs typeface="Courier New"/>
              </a:rPr>
              <a:t>11 rows</a:t>
            </a:r>
            <a:r>
              <a:rPr sz="950" spc="55" dirty="0">
                <a:latin typeface="Courier New"/>
                <a:cs typeface="Courier New"/>
              </a:rPr>
              <a:t> </a:t>
            </a:r>
            <a:r>
              <a:rPr sz="950" spc="25" dirty="0">
                <a:latin typeface="Courier New"/>
                <a:cs typeface="Courier New"/>
              </a:rPr>
              <a:t>selected.</a:t>
            </a:r>
            <a:endParaRPr sz="95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500">
              <a:latin typeface="Courier New"/>
              <a:cs typeface="Courier New"/>
            </a:endParaRPr>
          </a:p>
          <a:p>
            <a:pPr marL="565757"/>
            <a:r>
              <a:rPr sz="950" spc="25" dirty="0">
                <a:latin typeface="Courier New"/>
                <a:cs typeface="Courier New"/>
              </a:rPr>
              <a:t>SQL&gt;</a:t>
            </a:r>
            <a:endParaRPr sz="950">
              <a:latin typeface="Courier New"/>
              <a:cs typeface="Courier New"/>
            </a:endParaRPr>
          </a:p>
          <a:p>
            <a:pPr marL="12700">
              <a:spcBef>
                <a:spcPts val="51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937" y="4476179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70" y="4839843"/>
            <a:ext cx="5887720" cy="72263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</a:pPr>
            <a:r>
              <a:rPr sz="1100" b="1" spc="5" dirty="0">
                <a:latin typeface="Arial"/>
                <a:cs typeface="Arial"/>
              </a:rPr>
              <a:t>Use </a:t>
            </a:r>
            <a:r>
              <a:rPr sz="1100" b="1" spc="-5" dirty="0">
                <a:latin typeface="Arial"/>
                <a:cs typeface="Arial"/>
              </a:rPr>
              <a:t>an </a:t>
            </a:r>
            <a:r>
              <a:rPr sz="1100" b="1" dirty="0">
                <a:latin typeface="Arial"/>
                <a:cs typeface="Arial"/>
              </a:rPr>
              <a:t>Editor </a:t>
            </a:r>
            <a:r>
              <a:rPr sz="1100" b="1" spc="10" dirty="0">
                <a:latin typeface="Arial"/>
                <a:cs typeface="Arial"/>
              </a:rPr>
              <a:t>to </a:t>
            </a:r>
            <a:r>
              <a:rPr sz="1100" b="1" dirty="0">
                <a:latin typeface="Arial"/>
                <a:cs typeface="Arial"/>
              </a:rPr>
              <a:t>View </a:t>
            </a:r>
            <a:r>
              <a:rPr sz="1100" b="1" spc="5" dirty="0">
                <a:latin typeface="Arial"/>
                <a:cs typeface="Arial"/>
              </a:rPr>
              <a:t>the </a:t>
            </a:r>
            <a:r>
              <a:rPr sz="1100" b="1" spc="-10" dirty="0">
                <a:latin typeface="Arial"/>
                <a:cs typeface="Arial"/>
              </a:rPr>
              <a:t>Alert</a:t>
            </a:r>
            <a:r>
              <a:rPr sz="1100" b="1" spc="-12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Log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84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XML </a:t>
            </a:r>
            <a:r>
              <a:rPr sz="1100" spc="-5" dirty="0">
                <a:latin typeface="Arial"/>
                <a:cs typeface="Arial"/>
              </a:rPr>
              <a:t>version of the </a:t>
            </a:r>
            <a:r>
              <a:rPr sz="1100" spc="-10" dirty="0">
                <a:latin typeface="Arial"/>
                <a:cs typeface="Arial"/>
              </a:rPr>
              <a:t>alert </a:t>
            </a:r>
            <a:r>
              <a:rPr sz="1100" spc="-15" dirty="0">
                <a:latin typeface="Arial"/>
                <a:cs typeface="Arial"/>
              </a:rPr>
              <a:t>log.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log.xml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-50" dirty="0">
                <a:latin typeface="Arial"/>
                <a:cs typeface="Arial"/>
              </a:rPr>
              <a:t>XML </a:t>
            </a:r>
            <a:r>
              <a:rPr sz="1100" spc="-5" dirty="0">
                <a:latin typeface="Arial"/>
                <a:cs typeface="Arial"/>
              </a:rPr>
              <a:t>version of the </a:t>
            </a:r>
            <a:r>
              <a:rPr sz="1100" spc="-10" dirty="0">
                <a:latin typeface="Arial"/>
                <a:cs typeface="Arial"/>
              </a:rPr>
              <a:t>alert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log.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55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15" dirty="0">
                <a:latin typeface="Arial"/>
                <a:cs typeface="Arial"/>
              </a:rPr>
              <a:t>Browse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Courier New"/>
                <a:cs typeface="Courier New"/>
              </a:rPr>
              <a:t>/u01/app/oracle/diag/rdbms/orcl/ORCL/alert</a:t>
            </a:r>
            <a:r>
              <a:rPr sz="1100" spc="-50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directory.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937" y="5639499"/>
            <a:ext cx="5541010" cy="3616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0" dirty="0">
                <a:latin typeface="Courier New"/>
                <a:cs typeface="Courier New"/>
              </a:rPr>
              <a:t>cd</a:t>
            </a:r>
            <a:r>
              <a:rPr sz="1100" b="1" spc="-5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/u01/app/oracle/diag/rdbms/orcl/ORCL/alert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alert]$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9514" y="6041391"/>
            <a:ext cx="55086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contents of the directory. Notice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there is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10" dirty="0">
                <a:latin typeface="Courier New"/>
                <a:cs typeface="Courier New"/>
              </a:rPr>
              <a:t>log.xml</a:t>
            </a:r>
            <a:r>
              <a:rPr sz="1100" spc="-2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directory.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937" y="6316409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alert]$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ls</a:t>
            </a:r>
            <a:endParaRPr sz="1100">
              <a:latin typeface="Courier New"/>
              <a:cs typeface="Courier New"/>
            </a:endParaRPr>
          </a:p>
          <a:p>
            <a:pPr marL="71752" marR="3602174">
              <a:lnSpc>
                <a:spcPts val="165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log.xml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alert]$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9514" y="6890132"/>
            <a:ext cx="5493385" cy="793166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16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dirty="0">
                <a:latin typeface="Arial"/>
                <a:cs typeface="Arial"/>
              </a:rPr>
              <a:t>Use </a:t>
            </a:r>
            <a:r>
              <a:rPr sz="1100" spc="10" dirty="0">
                <a:latin typeface="Courier New"/>
                <a:cs typeface="Courier New"/>
              </a:rPr>
              <a:t>cat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10" dirty="0">
                <a:latin typeface="Courier New"/>
                <a:cs typeface="Courier New"/>
              </a:rPr>
              <a:t>more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scroll </a:t>
            </a:r>
            <a:r>
              <a:rPr sz="1100" spc="-10" dirty="0">
                <a:latin typeface="Arial"/>
                <a:cs typeface="Arial"/>
              </a:rPr>
              <a:t>through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file. </a:t>
            </a:r>
            <a:r>
              <a:rPr sz="1100" spc="-5" dirty="0">
                <a:latin typeface="Arial"/>
                <a:cs typeface="Arial"/>
              </a:rPr>
              <a:t>Notice </a:t>
            </a:r>
            <a:r>
              <a:rPr sz="1100" spc="-10" dirty="0">
                <a:latin typeface="Arial"/>
                <a:cs typeface="Arial"/>
              </a:rPr>
              <a:t>that it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chronological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of  </a:t>
            </a:r>
            <a:r>
              <a:rPr sz="1100" spc="10" dirty="0">
                <a:latin typeface="Arial"/>
                <a:cs typeface="Arial"/>
              </a:rPr>
              <a:t>messages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10" dirty="0">
                <a:latin typeface="Arial"/>
                <a:cs typeface="Arial"/>
              </a:rPr>
              <a:t>non-default initialization </a:t>
            </a:r>
            <a:r>
              <a:rPr sz="1100" dirty="0">
                <a:latin typeface="Arial"/>
                <a:cs typeface="Arial"/>
              </a:rPr>
              <a:t>parameters </a:t>
            </a:r>
            <a:r>
              <a:rPr sz="1100" spc="5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at startup, </a:t>
            </a:r>
            <a:r>
              <a:rPr sz="1100" spc="5" dirty="0">
                <a:latin typeface="Arial"/>
                <a:cs typeface="Arial"/>
              </a:rPr>
              <a:t>errors, </a:t>
            </a:r>
            <a:r>
              <a:rPr sz="1100" spc="20" dirty="0">
                <a:latin typeface="Arial"/>
                <a:cs typeface="Arial"/>
              </a:rPr>
              <a:t>SQL  </a:t>
            </a:r>
            <a:r>
              <a:rPr sz="1100" spc="5" dirty="0">
                <a:latin typeface="Arial"/>
                <a:cs typeface="Arial"/>
              </a:rPr>
              <a:t>statements,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so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on.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Oracle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Database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alert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keep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record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these  </a:t>
            </a:r>
            <a:r>
              <a:rPr sz="1100" spc="-15" dirty="0">
                <a:latin typeface="Arial"/>
                <a:cs typeface="Arial"/>
              </a:rPr>
              <a:t>events </a:t>
            </a:r>
            <a:r>
              <a:rPr sz="1100" spc="-5" dirty="0">
                <a:latin typeface="Arial"/>
                <a:cs typeface="Arial"/>
              </a:rPr>
              <a:t>as an </a:t>
            </a:r>
            <a:r>
              <a:rPr sz="1100" spc="-15" dirty="0">
                <a:latin typeface="Arial"/>
                <a:cs typeface="Arial"/>
              </a:rPr>
              <a:t>alternative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displaying </a:t>
            </a:r>
            <a:r>
              <a:rPr sz="1100" spc="-5" dirty="0">
                <a:latin typeface="Arial"/>
                <a:cs typeface="Arial"/>
              </a:rPr>
              <a:t>the information on an </a:t>
            </a:r>
            <a:r>
              <a:rPr sz="1100" spc="-10" dirty="0">
                <a:latin typeface="Arial"/>
                <a:cs typeface="Arial"/>
              </a:rPr>
              <a:t>operator’s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console.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6937" y="7746429"/>
            <a:ext cx="5541010" cy="13080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alert]$ </a:t>
            </a:r>
            <a:r>
              <a:rPr sz="1100" b="1" spc="10" dirty="0">
                <a:latin typeface="Courier New"/>
                <a:cs typeface="Courier New"/>
              </a:rPr>
              <a:t>more</a:t>
            </a:r>
            <a:r>
              <a:rPr sz="1100" b="1" spc="-11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log.xml</a:t>
            </a:r>
            <a:endParaRPr sz="1100" dirty="0">
              <a:latin typeface="Courier New"/>
              <a:cs typeface="Courier New"/>
            </a:endParaRPr>
          </a:p>
          <a:p>
            <a:pPr marL="71752" marR="668622">
              <a:lnSpc>
                <a:spcPts val="1280"/>
              </a:lnSpc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&lt;msg </a:t>
            </a:r>
            <a:r>
              <a:rPr sz="1100" spc="-5" dirty="0">
                <a:latin typeface="Courier New"/>
                <a:cs typeface="Courier New"/>
              </a:rPr>
              <a:t>time='2018-03-07T22:19:08.858+00:00' org_id='oracle'  </a:t>
            </a:r>
            <a:r>
              <a:rPr sz="1100" dirty="0">
                <a:latin typeface="Courier New"/>
                <a:cs typeface="Courier New"/>
              </a:rPr>
              <a:t>comp_id='rdbms'</a:t>
            </a:r>
          </a:p>
          <a:p>
            <a:pPr marL="71752" marR="670527" indent="85721">
              <a:lnSpc>
                <a:spcPts val="1280"/>
              </a:lnSpc>
              <a:spcBef>
                <a:spcPts val="219"/>
              </a:spcBef>
            </a:pPr>
            <a:r>
              <a:rPr sz="1100" spc="-5" dirty="0">
                <a:latin typeface="Courier New"/>
                <a:cs typeface="Courier New"/>
              </a:rPr>
              <a:t>msg_id='opistr_real:1244:2538814769' type='NOTIFICATION'  </a:t>
            </a:r>
            <a:r>
              <a:rPr sz="1100" dirty="0">
                <a:latin typeface="Courier New"/>
                <a:cs typeface="Courier New"/>
              </a:rPr>
              <a:t>group='startup'</a:t>
            </a:r>
          </a:p>
          <a:p>
            <a:pPr marL="157472" marR="1087066">
              <a:lnSpc>
                <a:spcPts val="1580"/>
              </a:lnSpc>
              <a:spcBef>
                <a:spcPts val="50"/>
              </a:spcBef>
            </a:pPr>
            <a:r>
              <a:rPr sz="1100" dirty="0">
                <a:latin typeface="Courier New"/>
                <a:cs typeface="Courier New"/>
              </a:rPr>
              <a:t>level='16' host_id='MYDBCS' </a:t>
            </a:r>
            <a:r>
              <a:rPr sz="1100" spc="-5" dirty="0">
                <a:latin typeface="Courier New"/>
                <a:cs typeface="Courier New"/>
              </a:rPr>
              <a:t>host_addr='10.18.24.38'  </a:t>
            </a:r>
            <a:r>
              <a:rPr sz="1100" dirty="0">
                <a:latin typeface="Courier New"/>
                <a:cs typeface="Courier New"/>
              </a:rPr>
              <a:t>pid='8090' version='1'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con_uid='1'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7472">
              <a:lnSpc>
                <a:spcPts val="1310"/>
              </a:lnSpc>
            </a:pPr>
            <a:r>
              <a:rPr sz="1100" dirty="0">
                <a:latin typeface="Courier New"/>
                <a:cs typeface="Courier New"/>
              </a:rPr>
              <a:t>con_id='1'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con_name='CDB$ROOT'&gt;</a:t>
            </a:r>
            <a:endParaRPr sz="1100">
              <a:latin typeface="Courier New"/>
              <a:cs typeface="Courier New"/>
            </a:endParaRPr>
          </a:p>
          <a:p>
            <a:pPr marL="157472"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&lt;txt&gt;Starting ORACLE </a:t>
            </a:r>
            <a:r>
              <a:rPr sz="1100" spc="-10" dirty="0">
                <a:latin typeface="Courier New"/>
                <a:cs typeface="Courier New"/>
              </a:rPr>
              <a:t>instance (normal) </a:t>
            </a:r>
            <a:r>
              <a:rPr sz="1100" spc="10" dirty="0">
                <a:latin typeface="Courier New"/>
                <a:cs typeface="Courier New"/>
              </a:rPr>
              <a:t>(OS id: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8090)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70" y="1293240"/>
            <a:ext cx="5652770" cy="4539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 indent="-276846">
              <a:spcBef>
                <a:spcPts val="500"/>
              </a:spcBef>
              <a:buAutoNum type="arabicPeriod" startAt="2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text-only </a:t>
            </a:r>
            <a:r>
              <a:rPr sz="1100" spc="-5" dirty="0">
                <a:latin typeface="Arial"/>
                <a:cs typeface="Arial"/>
              </a:rPr>
              <a:t>version of the </a:t>
            </a:r>
            <a:r>
              <a:rPr sz="1100" spc="-10" dirty="0">
                <a:latin typeface="Arial"/>
                <a:cs typeface="Arial"/>
              </a:rPr>
              <a:t>alert</a:t>
            </a:r>
            <a:r>
              <a:rPr sz="1100" spc="2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log.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09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Change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Courier New"/>
                <a:cs typeface="Courier New"/>
              </a:rPr>
              <a:t>/u01/app/oracle/diag/rdbms/orcl/ORCL/trace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directory.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1835086"/>
            <a:ext cx="5541010" cy="54117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dirty="0">
                <a:latin typeface="Courier New"/>
                <a:cs typeface="Courier New"/>
              </a:rPr>
              <a:t>[oracle@MYDBCS alert]$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cd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b="1" spc="-5" dirty="0">
                <a:latin typeface="Courier New"/>
                <a:cs typeface="Courier New"/>
              </a:rPr>
              <a:t>/u01/app/oracle/diag/rdbms/orcl/ORCL/trace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405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trace]$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9514" y="2371091"/>
            <a:ext cx="5685155" cy="11707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8911" marR="5080" indent="-276846">
              <a:lnSpc>
                <a:spcPct val="112599"/>
              </a:lnSpc>
              <a:spcBef>
                <a:spcPts val="18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The </a:t>
            </a:r>
            <a:r>
              <a:rPr sz="1100" spc="10" dirty="0">
                <a:latin typeface="Courier New"/>
                <a:cs typeface="Courier New"/>
              </a:rPr>
              <a:t>alert_ORCL.log</a:t>
            </a:r>
            <a:r>
              <a:rPr sz="1100" spc="-53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(format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Courier New"/>
                <a:cs typeface="Courier New"/>
              </a:rPr>
              <a:t>alert_SID.log</a:t>
            </a:r>
            <a:r>
              <a:rPr sz="1100" spc="10" dirty="0">
                <a:latin typeface="Arial"/>
                <a:cs typeface="Arial"/>
              </a:rPr>
              <a:t>)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-10" dirty="0">
                <a:latin typeface="Arial"/>
                <a:cs typeface="Arial"/>
              </a:rPr>
              <a:t>text-only </a:t>
            </a:r>
            <a:r>
              <a:rPr sz="1100" spc="-5" dirty="0">
                <a:latin typeface="Arial"/>
                <a:cs typeface="Arial"/>
              </a:rPr>
              <a:t>version.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 </a:t>
            </a:r>
            <a:r>
              <a:rPr sz="1100" spc="-5" dirty="0">
                <a:latin typeface="Arial"/>
                <a:cs typeface="Arial"/>
              </a:rPr>
              <a:t>directory,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5" dirty="0">
                <a:latin typeface="Arial"/>
                <a:cs typeface="Arial"/>
              </a:rPr>
              <a:t>also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server </a:t>
            </a:r>
            <a:r>
              <a:rPr sz="1100" spc="10" dirty="0">
                <a:latin typeface="Arial"/>
                <a:cs typeface="Arial"/>
              </a:rPr>
              <a:t>process trace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10" dirty="0">
                <a:latin typeface="Arial"/>
                <a:cs typeface="Arial"/>
              </a:rPr>
              <a:t>(TRC </a:t>
            </a:r>
            <a:r>
              <a:rPr sz="1100" spc="-5" dirty="0">
                <a:latin typeface="Arial"/>
                <a:cs typeface="Arial"/>
              </a:rPr>
              <a:t>files)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trace </a:t>
            </a:r>
            <a:r>
              <a:rPr sz="1100" spc="15" dirty="0">
                <a:latin typeface="Arial"/>
                <a:cs typeface="Arial"/>
              </a:rPr>
              <a:t>map </a:t>
            </a:r>
            <a:r>
              <a:rPr sz="1100" spc="-15" dirty="0">
                <a:latin typeface="Arial"/>
                <a:cs typeface="Arial"/>
              </a:rPr>
              <a:t>files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(TRM  </a:t>
            </a:r>
            <a:r>
              <a:rPr sz="1100" spc="-5" dirty="0">
                <a:latin typeface="Arial"/>
                <a:cs typeface="Arial"/>
              </a:rPr>
              <a:t>files). </a:t>
            </a:r>
            <a:r>
              <a:rPr sz="1100" spc="15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server </a:t>
            </a:r>
            <a:r>
              <a:rPr sz="1100" spc="-10" dirty="0">
                <a:latin typeface="Arial"/>
                <a:cs typeface="Arial"/>
              </a:rPr>
              <a:t>and background </a:t>
            </a:r>
            <a:r>
              <a:rPr sz="1100" spc="10" dirty="0">
                <a:latin typeface="Arial"/>
                <a:cs typeface="Arial"/>
              </a:rPr>
              <a:t>process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dirty="0">
                <a:latin typeface="Arial"/>
                <a:cs typeface="Arial"/>
              </a:rPr>
              <a:t>write to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5" dirty="0">
                <a:latin typeface="Arial"/>
                <a:cs typeface="Arial"/>
              </a:rPr>
              <a:t>associated </a:t>
            </a:r>
            <a:r>
              <a:rPr sz="1100" spc="10" dirty="0">
                <a:latin typeface="Arial"/>
                <a:cs typeface="Arial"/>
              </a:rPr>
              <a:t>trace </a:t>
            </a:r>
            <a:r>
              <a:rPr sz="1100" spc="-15" dirty="0">
                <a:latin typeface="Arial"/>
                <a:cs typeface="Arial"/>
              </a:rPr>
              <a:t>file. </a:t>
            </a:r>
            <a:r>
              <a:rPr sz="1100" spc="15" dirty="0">
                <a:latin typeface="Arial"/>
                <a:cs typeface="Arial"/>
              </a:rPr>
              <a:t>When  </a:t>
            </a:r>
            <a:r>
              <a:rPr sz="1100" spc="10" dirty="0">
                <a:latin typeface="Arial"/>
                <a:cs typeface="Arial"/>
              </a:rPr>
              <a:t>a process </a:t>
            </a:r>
            <a:r>
              <a:rPr sz="1100" spc="-5" dirty="0">
                <a:latin typeface="Arial"/>
                <a:cs typeface="Arial"/>
              </a:rPr>
              <a:t>detects an </a:t>
            </a:r>
            <a:r>
              <a:rPr sz="1100" spc="-10" dirty="0">
                <a:latin typeface="Arial"/>
                <a:cs typeface="Arial"/>
              </a:rPr>
              <a:t>internal </a:t>
            </a:r>
            <a:r>
              <a:rPr sz="1100" dirty="0">
                <a:latin typeface="Arial"/>
                <a:cs typeface="Arial"/>
              </a:rPr>
              <a:t>error,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dirty="0">
                <a:latin typeface="Arial"/>
                <a:cs typeface="Arial"/>
              </a:rPr>
              <a:t>dumps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error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its </a:t>
            </a:r>
            <a:r>
              <a:rPr sz="1100" spc="10" dirty="0">
                <a:latin typeface="Arial"/>
                <a:cs typeface="Arial"/>
              </a:rPr>
              <a:t>trace </a:t>
            </a:r>
            <a:r>
              <a:rPr sz="1100" spc="-15" dirty="0">
                <a:latin typeface="Arial"/>
                <a:cs typeface="Arial"/>
              </a:rPr>
              <a:t>file.  </a:t>
            </a:r>
            <a:r>
              <a:rPr sz="1100" spc="10" dirty="0">
                <a:latin typeface="Arial"/>
                <a:cs typeface="Arial"/>
              </a:rPr>
              <a:t>Trace </a:t>
            </a:r>
            <a:r>
              <a:rPr sz="1100" spc="15" dirty="0">
                <a:latin typeface="Arial"/>
                <a:cs typeface="Arial"/>
              </a:rPr>
              <a:t>map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contain </a:t>
            </a:r>
            <a:r>
              <a:rPr sz="1100" spc="5" dirty="0">
                <a:latin typeface="Arial"/>
                <a:cs typeface="Arial"/>
              </a:rPr>
              <a:t>structural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10" dirty="0">
                <a:latin typeface="Arial"/>
                <a:cs typeface="Arial"/>
              </a:rPr>
              <a:t>trace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5" dirty="0">
                <a:latin typeface="Arial"/>
                <a:cs typeface="Arial"/>
              </a:rPr>
              <a:t>used </a:t>
            </a:r>
            <a:r>
              <a:rPr sz="1100" spc="-10" dirty="0">
                <a:latin typeface="Arial"/>
                <a:cs typeface="Arial"/>
              </a:rPr>
              <a:t>for  </a:t>
            </a:r>
            <a:r>
              <a:rPr sz="1100" dirty="0">
                <a:latin typeface="Arial"/>
                <a:cs typeface="Arial"/>
              </a:rPr>
              <a:t>searching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navigation.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1701" y="3594354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0077" y="3772534"/>
            <a:ext cx="152781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ORCL_ora_12783.trc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0077" y="4125342"/>
            <a:ext cx="1527810" cy="5623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ORCL_ora_12783.trm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ORCL_ora_12785.trc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8757" y="3543173"/>
            <a:ext cx="2290445" cy="170149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dirty="0">
                <a:latin typeface="Courier New"/>
                <a:cs typeface="Courier New"/>
              </a:rPr>
              <a:t>[oracle@MYDBCS trace]$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ls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ct val="105200"/>
              </a:lnSpc>
              <a:spcBef>
                <a:spcPts val="190"/>
              </a:spcBef>
            </a:pPr>
            <a:r>
              <a:rPr sz="1100" dirty="0">
                <a:latin typeface="Courier New"/>
                <a:cs typeface="Courier New"/>
              </a:rPr>
              <a:t>alert_ORCL.log  ORCL_ora_27673.trc  </a:t>
            </a:r>
            <a:r>
              <a:rPr sz="1100" spc="-5" dirty="0">
                <a:latin typeface="Courier New"/>
                <a:cs typeface="Courier New"/>
              </a:rPr>
              <a:t>alert_ORCL_v20180310.log.gz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75"/>
              </a:lnSpc>
            </a:pPr>
            <a:r>
              <a:rPr sz="1100" dirty="0">
                <a:latin typeface="Courier New"/>
                <a:cs typeface="Courier New"/>
              </a:rPr>
              <a:t>ORCL_ora_27673.trm</a:t>
            </a:r>
            <a:endParaRPr sz="1100">
              <a:latin typeface="Courier New"/>
              <a:cs typeface="Courier New"/>
            </a:endParaRPr>
          </a:p>
          <a:p>
            <a:pPr marR="681322">
              <a:lnSpc>
                <a:spcPts val="1200"/>
              </a:lnSpc>
              <a:spcBef>
                <a:spcPts val="400"/>
              </a:spcBef>
            </a:pPr>
            <a:r>
              <a:rPr sz="1100" spc="-5" dirty="0">
                <a:latin typeface="Courier New"/>
                <a:cs typeface="Courier New"/>
              </a:rPr>
              <a:t>ORCL_aqpc_10857.trc  </a:t>
            </a:r>
            <a:r>
              <a:rPr sz="1100" dirty="0">
                <a:latin typeface="Courier New"/>
                <a:cs typeface="Courier New"/>
              </a:rPr>
              <a:t>ORCL_ora_27674.trc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35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-5" dirty="0">
                <a:latin typeface="Courier New"/>
                <a:cs typeface="Courier New"/>
              </a:rPr>
              <a:t> trace]$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2176" y="3594353"/>
            <a:ext cx="5550535" cy="1668780"/>
          </a:xfrm>
          <a:custGeom>
            <a:avLst/>
            <a:gdLst/>
            <a:ahLst/>
            <a:cxnLst/>
            <a:rect l="l" t="t" r="r" b="b"/>
            <a:pathLst>
              <a:path w="5550534" h="1668779">
                <a:moveTo>
                  <a:pt x="5550535" y="0"/>
                </a:moveTo>
                <a:lnTo>
                  <a:pt x="5541010" y="0"/>
                </a:lnTo>
                <a:lnTo>
                  <a:pt x="5541010" y="1659001"/>
                </a:lnTo>
                <a:lnTo>
                  <a:pt x="9525" y="1659001"/>
                </a:lnTo>
                <a:lnTo>
                  <a:pt x="9525" y="0"/>
                </a:lnTo>
                <a:lnTo>
                  <a:pt x="0" y="0"/>
                </a:lnTo>
                <a:lnTo>
                  <a:pt x="0" y="1668526"/>
                </a:lnTo>
                <a:lnTo>
                  <a:pt x="9525" y="1668526"/>
                </a:lnTo>
                <a:lnTo>
                  <a:pt x="5541010" y="1668526"/>
                </a:lnTo>
                <a:lnTo>
                  <a:pt x="5550535" y="1668526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9513" y="5249926"/>
            <a:ext cx="5488940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5" dirty="0">
                <a:latin typeface="Arial"/>
                <a:cs typeface="Arial"/>
              </a:rPr>
              <a:t>Open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file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editor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15" dirty="0">
                <a:latin typeface="Arial"/>
                <a:cs typeface="Arial"/>
              </a:rPr>
              <a:t>use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such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tail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contents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  the </a:t>
            </a:r>
            <a:r>
              <a:rPr sz="1100" spc="-10" dirty="0">
                <a:latin typeface="Arial"/>
                <a:cs typeface="Arial"/>
              </a:rPr>
              <a:t>alert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log.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6937" y="5725224"/>
            <a:ext cx="5541010" cy="327185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dirty="0">
                <a:latin typeface="Courier New"/>
                <a:cs typeface="Courier New"/>
              </a:rPr>
              <a:t>[oracle@MYDBCS trace]$ </a:t>
            </a:r>
            <a:r>
              <a:rPr sz="1100" b="1" spc="10" dirty="0">
                <a:latin typeface="Courier New"/>
                <a:cs typeface="Courier New"/>
              </a:rPr>
              <a:t>tail -500</a:t>
            </a:r>
            <a:r>
              <a:rPr sz="1100" b="1" spc="-18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alert_ORCL.log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2018-03-15T20:41:22.507272+00:00</a:t>
            </a:r>
            <a:endParaRPr sz="1100">
              <a:latin typeface="Courier New"/>
              <a:cs typeface="Courier New"/>
            </a:endParaRPr>
          </a:p>
          <a:p>
            <a:pPr marL="71752" marR="78101">
              <a:lnSpc>
                <a:spcPct val="105300"/>
              </a:lnSpc>
              <a:spcBef>
                <a:spcPts val="185"/>
              </a:spcBef>
            </a:pPr>
            <a:r>
              <a:rPr sz="1100" spc="-5" dirty="0">
                <a:latin typeface="Courier New"/>
                <a:cs typeface="Courier New"/>
              </a:rPr>
              <a:t>db_recovery_file_dest_size </a:t>
            </a:r>
            <a:r>
              <a:rPr sz="1100" spc="-25" dirty="0">
                <a:latin typeface="Courier New"/>
                <a:cs typeface="Courier New"/>
              </a:rPr>
              <a:t>of </a:t>
            </a:r>
            <a:r>
              <a:rPr sz="1100" spc="-10" dirty="0">
                <a:latin typeface="Courier New"/>
                <a:cs typeface="Courier New"/>
              </a:rPr>
              <a:t>6144 </a:t>
            </a:r>
            <a:r>
              <a:rPr sz="1100" spc="10" dirty="0">
                <a:latin typeface="Courier New"/>
                <a:cs typeface="Courier New"/>
              </a:rPr>
              <a:t>MB is </a:t>
            </a:r>
            <a:r>
              <a:rPr sz="1100" spc="-5" dirty="0">
                <a:latin typeface="Courier New"/>
                <a:cs typeface="Courier New"/>
              </a:rPr>
              <a:t>33.63% </a:t>
            </a:r>
            <a:r>
              <a:rPr sz="1100" spc="10" dirty="0">
                <a:latin typeface="Courier New"/>
                <a:cs typeface="Courier New"/>
              </a:rPr>
              <a:t>used. This is </a:t>
            </a:r>
            <a:r>
              <a:rPr sz="1100" spc="15" dirty="0">
                <a:latin typeface="Courier New"/>
                <a:cs typeface="Courier New"/>
              </a:rPr>
              <a:t>a  </a:t>
            </a:r>
            <a:r>
              <a:rPr sz="1100" dirty="0">
                <a:latin typeface="Courier New"/>
                <a:cs typeface="Courier New"/>
              </a:rPr>
              <a:t>user-specified </a:t>
            </a:r>
            <a:r>
              <a:rPr sz="1100" spc="-5" dirty="0">
                <a:latin typeface="Courier New"/>
                <a:cs typeface="Courier New"/>
              </a:rPr>
              <a:t>limit </a:t>
            </a:r>
            <a:r>
              <a:rPr sz="1100" spc="10" dirty="0">
                <a:latin typeface="Courier New"/>
                <a:cs typeface="Courier New"/>
              </a:rPr>
              <a:t>on the </a:t>
            </a:r>
            <a:r>
              <a:rPr sz="1100" spc="-5" dirty="0">
                <a:latin typeface="Courier New"/>
                <a:cs typeface="Courier New"/>
              </a:rPr>
              <a:t>amount </a:t>
            </a:r>
            <a:r>
              <a:rPr sz="1100" spc="10" dirty="0">
                <a:latin typeface="Courier New"/>
                <a:cs typeface="Courier New"/>
              </a:rPr>
              <a:t>of space that will be </a:t>
            </a:r>
            <a:r>
              <a:rPr sz="1100" spc="-10" dirty="0">
                <a:latin typeface="Courier New"/>
                <a:cs typeface="Courier New"/>
              </a:rPr>
              <a:t>used</a:t>
            </a:r>
            <a:r>
              <a:rPr sz="1100" spc="-409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by  this</a:t>
            </a:r>
            <a:endParaRPr sz="1100">
              <a:latin typeface="Courier New"/>
              <a:cs typeface="Courier New"/>
            </a:endParaRPr>
          </a:p>
          <a:p>
            <a:pPr marL="71752" marR="335264">
              <a:lnSpc>
                <a:spcPts val="1200"/>
              </a:lnSpc>
              <a:spcBef>
                <a:spcPts val="395"/>
              </a:spcBef>
            </a:pP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spc="-5" dirty="0">
                <a:latin typeface="Courier New"/>
                <a:cs typeface="Courier New"/>
              </a:rPr>
              <a:t>recovery-related files, </a:t>
            </a:r>
            <a:r>
              <a:rPr sz="1100" spc="-15" dirty="0">
                <a:latin typeface="Courier New"/>
                <a:cs typeface="Courier New"/>
              </a:rPr>
              <a:t>and </a:t>
            </a:r>
            <a:r>
              <a:rPr sz="1100" spc="-10" dirty="0">
                <a:latin typeface="Courier New"/>
                <a:cs typeface="Courier New"/>
              </a:rPr>
              <a:t>does </a:t>
            </a:r>
            <a:r>
              <a:rPr sz="1100" spc="-15" dirty="0">
                <a:latin typeface="Courier New"/>
                <a:cs typeface="Courier New"/>
              </a:rPr>
              <a:t>not </a:t>
            </a:r>
            <a:r>
              <a:rPr sz="1100" dirty="0">
                <a:latin typeface="Courier New"/>
                <a:cs typeface="Courier New"/>
              </a:rPr>
              <a:t>reflect </a:t>
            </a:r>
            <a:r>
              <a:rPr sz="1100" spc="-15" dirty="0">
                <a:latin typeface="Courier New"/>
                <a:cs typeface="Courier New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amount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of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40"/>
              </a:spcBef>
            </a:pPr>
            <a:r>
              <a:rPr sz="1100" spc="10" dirty="0">
                <a:latin typeface="Courier New"/>
                <a:cs typeface="Courier New"/>
              </a:rPr>
              <a:t>space </a:t>
            </a:r>
            <a:r>
              <a:rPr sz="1100" spc="-10" dirty="0">
                <a:latin typeface="Courier New"/>
                <a:cs typeface="Courier New"/>
              </a:rPr>
              <a:t>available </a:t>
            </a:r>
            <a:r>
              <a:rPr sz="1100" spc="10" dirty="0">
                <a:latin typeface="Courier New"/>
                <a:cs typeface="Courier New"/>
              </a:rPr>
              <a:t>in the </a:t>
            </a:r>
            <a:r>
              <a:rPr sz="1100" dirty="0">
                <a:latin typeface="Courier New"/>
                <a:cs typeface="Courier New"/>
              </a:rPr>
              <a:t>underlying </a:t>
            </a:r>
            <a:r>
              <a:rPr sz="1100" spc="-5" dirty="0">
                <a:latin typeface="Courier New"/>
                <a:cs typeface="Courier New"/>
              </a:rPr>
              <a:t>filesystem </a:t>
            </a:r>
            <a:r>
              <a:rPr sz="1100" spc="10" dirty="0">
                <a:latin typeface="Courier New"/>
                <a:cs typeface="Courier New"/>
              </a:rPr>
              <a:t>or ASM</a:t>
            </a:r>
            <a:r>
              <a:rPr sz="1100" spc="-2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diskgroup.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 marR="2010944">
              <a:lnSpc>
                <a:spcPts val="1580"/>
              </a:lnSpc>
              <a:spcBef>
                <a:spcPts val="95"/>
              </a:spcBef>
            </a:pPr>
            <a:r>
              <a:rPr sz="1100" dirty="0">
                <a:latin typeface="Courier New"/>
                <a:cs typeface="Courier New"/>
              </a:rPr>
              <a:t>Pluggable database </a:t>
            </a:r>
            <a:r>
              <a:rPr sz="1100" spc="10" dirty="0">
                <a:latin typeface="Courier New"/>
                <a:cs typeface="Courier New"/>
              </a:rPr>
              <a:t>PDB1 </a:t>
            </a:r>
            <a:r>
              <a:rPr sz="1100" spc="-5" dirty="0">
                <a:latin typeface="Courier New"/>
                <a:cs typeface="Courier New"/>
              </a:rPr>
              <a:t>opened </a:t>
            </a:r>
            <a:r>
              <a:rPr sz="1100" spc="-10" dirty="0">
                <a:latin typeface="Courier New"/>
                <a:cs typeface="Courier New"/>
              </a:rPr>
              <a:t>read </a:t>
            </a:r>
            <a:r>
              <a:rPr sz="1100" spc="-5" dirty="0">
                <a:latin typeface="Courier New"/>
                <a:cs typeface="Courier New"/>
              </a:rPr>
              <a:t>write  2018-03-16T15:10:48.837547+00:00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80"/>
              </a:spcBef>
            </a:pPr>
            <a:r>
              <a:rPr sz="1100" dirty="0">
                <a:latin typeface="Courier New"/>
                <a:cs typeface="Courier New"/>
              </a:rPr>
              <a:t>Completed: </a:t>
            </a:r>
            <a:r>
              <a:rPr sz="1100" spc="-5" dirty="0">
                <a:latin typeface="Courier New"/>
                <a:cs typeface="Courier New"/>
              </a:rPr>
              <a:t>ALTER </a:t>
            </a:r>
            <a:r>
              <a:rPr sz="1100" spc="-10" dirty="0">
                <a:latin typeface="Courier New"/>
                <a:cs typeface="Courier New"/>
              </a:rPr>
              <a:t>PLUGGABLE DATABASE </a:t>
            </a:r>
            <a:r>
              <a:rPr sz="1100" spc="-15" dirty="0">
                <a:latin typeface="Courier New"/>
                <a:cs typeface="Courier New"/>
              </a:rPr>
              <a:t>ALL</a:t>
            </a:r>
            <a:r>
              <a:rPr sz="1100" spc="7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OPEN</a:t>
            </a:r>
            <a:endParaRPr sz="1100">
              <a:latin typeface="Courier New"/>
              <a:cs typeface="Courier New"/>
            </a:endParaRPr>
          </a:p>
          <a:p>
            <a:pPr marL="71752" marR="2765287">
              <a:lnSpc>
                <a:spcPct val="116599"/>
              </a:lnSpc>
              <a:spcBef>
                <a:spcPts val="35"/>
              </a:spcBef>
            </a:pP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background </a:t>
            </a:r>
            <a:r>
              <a:rPr sz="1100" dirty="0">
                <a:latin typeface="Courier New"/>
                <a:cs typeface="Courier New"/>
              </a:rPr>
              <a:t>process </a:t>
            </a:r>
            <a:r>
              <a:rPr sz="1100" spc="10" dirty="0">
                <a:latin typeface="Courier New"/>
                <a:cs typeface="Courier New"/>
              </a:rPr>
              <a:t>CJQ0  </a:t>
            </a:r>
            <a:r>
              <a:rPr sz="1100" dirty="0">
                <a:latin typeface="Courier New"/>
                <a:cs typeface="Courier New"/>
              </a:rPr>
              <a:t>Completed: </a:t>
            </a:r>
            <a:r>
              <a:rPr sz="1100" spc="-5" dirty="0">
                <a:latin typeface="Courier New"/>
                <a:cs typeface="Courier New"/>
              </a:rPr>
              <a:t>ALTER </a:t>
            </a:r>
            <a:r>
              <a:rPr sz="1100" spc="-10" dirty="0">
                <a:latin typeface="Courier New"/>
                <a:cs typeface="Courier New"/>
              </a:rPr>
              <a:t>DATABASE OPEN  </a:t>
            </a:r>
            <a:r>
              <a:rPr sz="1100" spc="-5" dirty="0">
                <a:latin typeface="Courier New"/>
                <a:cs typeface="Courier New"/>
              </a:rPr>
              <a:t>2018-03-16T15:10:49.521562+00:00</a:t>
            </a:r>
            <a:endParaRPr sz="1100">
              <a:latin typeface="Courier New"/>
              <a:cs typeface="Courier New"/>
            </a:endParaRPr>
          </a:p>
          <a:p>
            <a:pPr marL="71752" marR="2432564">
              <a:lnSpc>
                <a:spcPct val="11930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CJQ0 </a:t>
            </a:r>
            <a:r>
              <a:rPr sz="1100" dirty="0">
                <a:latin typeface="Courier New"/>
                <a:cs typeface="Courier New"/>
              </a:rPr>
              <a:t>started </a:t>
            </a:r>
            <a:r>
              <a:rPr sz="1100" spc="10" dirty="0">
                <a:latin typeface="Courier New"/>
                <a:cs typeface="Courier New"/>
              </a:rPr>
              <a:t>with </a:t>
            </a:r>
            <a:r>
              <a:rPr sz="1100" dirty="0">
                <a:latin typeface="Courier New"/>
                <a:cs typeface="Courier New"/>
              </a:rPr>
              <a:t>pid=65, </a:t>
            </a:r>
            <a:r>
              <a:rPr sz="1100" spc="10" dirty="0">
                <a:latin typeface="Courier New"/>
                <a:cs typeface="Courier New"/>
              </a:rPr>
              <a:t>OS</a:t>
            </a:r>
            <a:r>
              <a:rPr sz="1100" spc="-2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id=4909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trace]$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845312"/>
            <a:ext cx="5907405" cy="126893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spcBef>
                <a:spcPts val="650"/>
              </a:spcBef>
            </a:pPr>
            <a:r>
              <a:rPr sz="1100" b="1" spc="5" dirty="0">
                <a:latin typeface="Arial"/>
                <a:cs typeface="Arial"/>
              </a:rPr>
              <a:t>Use </a:t>
            </a:r>
            <a:r>
              <a:rPr sz="1100" b="1" spc="-10" dirty="0">
                <a:latin typeface="Arial"/>
                <a:cs typeface="Arial"/>
              </a:rPr>
              <a:t>ADRCI </a:t>
            </a:r>
            <a:r>
              <a:rPr sz="1100" b="1" spc="10" dirty="0">
                <a:latin typeface="Arial"/>
                <a:cs typeface="Arial"/>
              </a:rPr>
              <a:t>to </a:t>
            </a:r>
            <a:r>
              <a:rPr sz="1100" b="1" dirty="0">
                <a:latin typeface="Arial"/>
                <a:cs typeface="Arial"/>
              </a:rPr>
              <a:t>View </a:t>
            </a:r>
            <a:r>
              <a:rPr sz="1100" b="1" spc="5" dirty="0">
                <a:latin typeface="Arial"/>
                <a:cs typeface="Arial"/>
              </a:rPr>
              <a:t>the </a:t>
            </a:r>
            <a:r>
              <a:rPr sz="1100" b="1" spc="-10" dirty="0">
                <a:latin typeface="Arial"/>
                <a:cs typeface="Arial"/>
              </a:rPr>
              <a:t>Alert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Log</a:t>
            </a:r>
            <a:endParaRPr sz="1100">
              <a:latin typeface="Arial"/>
              <a:cs typeface="Arial"/>
            </a:endParaRPr>
          </a:p>
          <a:p>
            <a:pPr marL="288911" marR="5080" indent="-276846">
              <a:lnSpc>
                <a:spcPct val="113700"/>
              </a:lnSpc>
              <a:spcBef>
                <a:spcPts val="37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ADRCI </a:t>
            </a:r>
            <a:r>
              <a:rPr sz="1100" spc="-15" dirty="0">
                <a:latin typeface="Arial"/>
                <a:cs typeface="Arial"/>
              </a:rPr>
              <a:t>tool. </a:t>
            </a:r>
            <a:r>
              <a:rPr sz="1100" dirty="0">
                <a:latin typeface="Arial"/>
                <a:cs typeface="Arial"/>
              </a:rPr>
              <a:t>Recall </a:t>
            </a:r>
            <a:r>
              <a:rPr sz="1100" spc="-10" dirty="0">
                <a:latin typeface="Arial"/>
                <a:cs typeface="Arial"/>
              </a:rPr>
              <a:t>that you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-10" dirty="0">
                <a:latin typeface="Arial"/>
                <a:cs typeface="Arial"/>
              </a:rPr>
              <a:t>environment </a:t>
            </a:r>
            <a:r>
              <a:rPr sz="1100" spc="-15" dirty="0">
                <a:latin typeface="Arial"/>
                <a:cs typeface="Arial"/>
              </a:rPr>
              <a:t>variables </a:t>
            </a:r>
            <a:r>
              <a:rPr sz="1100" spc="-5" dirty="0">
                <a:latin typeface="Arial"/>
                <a:cs typeface="Arial"/>
              </a:rPr>
              <a:t>at the </a:t>
            </a:r>
            <a:r>
              <a:rPr sz="1100" spc="-15" dirty="0">
                <a:latin typeface="Arial"/>
                <a:cs typeface="Arial"/>
              </a:rPr>
              <a:t>beginning 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practice; </a:t>
            </a:r>
            <a:r>
              <a:rPr sz="1100" spc="-10" dirty="0">
                <a:latin typeface="Arial"/>
                <a:cs typeface="Arial"/>
              </a:rPr>
              <a:t>however, only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ORACLE_HOME </a:t>
            </a:r>
            <a:r>
              <a:rPr sz="1100" spc="-10" dirty="0">
                <a:latin typeface="Arial"/>
                <a:cs typeface="Arial"/>
              </a:rPr>
              <a:t>environment </a:t>
            </a:r>
            <a:r>
              <a:rPr sz="1100" spc="-15" dirty="0">
                <a:latin typeface="Arial"/>
                <a:cs typeface="Arial"/>
              </a:rPr>
              <a:t>variable needs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10" dirty="0">
                <a:latin typeface="Arial"/>
                <a:cs typeface="Arial"/>
              </a:rPr>
              <a:t>set  </a:t>
            </a:r>
            <a:r>
              <a:rPr sz="1100" spc="-10" dirty="0">
                <a:latin typeface="Arial"/>
                <a:cs typeface="Arial"/>
              </a:rPr>
              <a:t>prior </a:t>
            </a:r>
            <a:r>
              <a:rPr sz="1100" dirty="0">
                <a:latin typeface="Arial"/>
                <a:cs typeface="Arial"/>
              </a:rPr>
              <a:t>to starting </a:t>
            </a:r>
            <a:r>
              <a:rPr sz="1100" spc="-10" dirty="0">
                <a:latin typeface="Arial"/>
                <a:cs typeface="Arial"/>
              </a:rPr>
              <a:t>ADRCI.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ever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dirty="0">
                <a:latin typeface="Arial"/>
                <a:cs typeface="Arial"/>
              </a:rPr>
              <a:t>just </a:t>
            </a:r>
            <a:r>
              <a:rPr sz="1100" spc="-10" dirty="0">
                <a:latin typeface="Arial"/>
                <a:cs typeface="Arial"/>
              </a:rPr>
              <a:t>that one </a:t>
            </a:r>
            <a:r>
              <a:rPr sz="1100" spc="-15" dirty="0">
                <a:latin typeface="Arial"/>
                <a:cs typeface="Arial"/>
              </a:rPr>
              <a:t>variable,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do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5" dirty="0">
                <a:latin typeface="Arial"/>
                <a:cs typeface="Arial"/>
              </a:rPr>
              <a:t>by  </a:t>
            </a:r>
            <a:r>
              <a:rPr sz="1100" spc="-10" dirty="0">
                <a:latin typeface="Arial"/>
                <a:cs typeface="Arial"/>
              </a:rPr>
              <a:t>entering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following </a:t>
            </a:r>
            <a:r>
              <a:rPr sz="1100" spc="-5" dirty="0">
                <a:latin typeface="Arial"/>
                <a:cs typeface="Arial"/>
              </a:rPr>
              <a:t>at the </a:t>
            </a:r>
            <a:r>
              <a:rPr sz="1100" spc="15" dirty="0">
                <a:latin typeface="Arial"/>
                <a:cs typeface="Arial"/>
              </a:rPr>
              <a:t>command </a:t>
            </a:r>
            <a:r>
              <a:rPr sz="1100" dirty="0">
                <a:latin typeface="Arial"/>
                <a:cs typeface="Arial"/>
              </a:rPr>
              <a:t>prompt: </a:t>
            </a:r>
            <a:r>
              <a:rPr sz="1100" spc="10" dirty="0">
                <a:latin typeface="Courier New"/>
                <a:cs typeface="Courier New"/>
              </a:rPr>
              <a:t>export  </a:t>
            </a:r>
            <a:r>
              <a:rPr sz="1100" spc="5" dirty="0">
                <a:latin typeface="Courier New"/>
                <a:cs typeface="Courier New"/>
              </a:rPr>
              <a:t>PATH=$PATH:$ORACLE_HOME/bin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937" y="2178367"/>
            <a:ext cx="5541010" cy="40780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trace]$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adrci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464" y="3354411"/>
            <a:ext cx="5883910" cy="415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3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-25" dirty="0">
                <a:latin typeface="Arial"/>
                <a:cs typeface="Arial"/>
              </a:rPr>
              <a:t>View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alert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ALERT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ALERT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opens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alert log file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vi </a:t>
            </a:r>
            <a:r>
              <a:rPr sz="1100" spc="-10" dirty="0">
                <a:latin typeface="Arial"/>
                <a:cs typeface="Arial"/>
              </a:rPr>
              <a:t>editor,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default.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37" y="4552379"/>
            <a:ext cx="5541010" cy="310084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adrci&gt; </a:t>
            </a:r>
            <a:r>
              <a:rPr sz="1100" b="1" spc="10" dirty="0">
                <a:latin typeface="Courier New"/>
                <a:cs typeface="Courier New"/>
              </a:rPr>
              <a:t>SHOW</a:t>
            </a:r>
            <a:r>
              <a:rPr sz="1100" b="1" spc="-13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ALERT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ADR </a:t>
            </a:r>
            <a:r>
              <a:rPr sz="1100" spc="-10" dirty="0">
                <a:latin typeface="Courier New"/>
                <a:cs typeface="Courier New"/>
              </a:rPr>
              <a:t>Home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/u01/app/oracle/diag/rdbms/orcl/ORCL: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****************************************************************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</a:pPr>
            <a:r>
              <a:rPr sz="1100" dirty="0">
                <a:latin typeface="Courier New"/>
                <a:cs typeface="Courier New"/>
              </a:rPr>
              <a:t>*********</a:t>
            </a:r>
            <a:endParaRPr sz="1100">
              <a:latin typeface="Courier New"/>
              <a:cs typeface="Courier New"/>
            </a:endParaRPr>
          </a:p>
          <a:p>
            <a:pPr marL="71752" marR="417174">
              <a:lnSpc>
                <a:spcPts val="1580"/>
              </a:lnSpc>
              <a:spcBef>
                <a:spcPts val="20"/>
              </a:spcBef>
            </a:pPr>
            <a:r>
              <a:rPr sz="1100" spc="10" dirty="0">
                <a:latin typeface="Courier New"/>
                <a:cs typeface="Courier New"/>
              </a:rPr>
              <a:t>Output the </a:t>
            </a:r>
            <a:r>
              <a:rPr sz="1100" dirty="0">
                <a:latin typeface="Courier New"/>
                <a:cs typeface="Courier New"/>
              </a:rPr>
              <a:t>results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file: /tmp/alert_11237_1404_ORCL_1.ado  </a:t>
            </a:r>
            <a:r>
              <a:rPr sz="1100" dirty="0">
                <a:latin typeface="Courier New"/>
                <a:cs typeface="Courier New"/>
              </a:rPr>
              <a:t>2018-03-07 </a:t>
            </a:r>
            <a:r>
              <a:rPr sz="1100" spc="-5" dirty="0">
                <a:latin typeface="Courier New"/>
                <a:cs typeface="Courier New"/>
              </a:rPr>
              <a:t>22:19:08.858000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+00:00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55"/>
              </a:spcBef>
            </a:pP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spc="-10" dirty="0">
                <a:latin typeface="Courier New"/>
                <a:cs typeface="Courier New"/>
              </a:rPr>
              <a:t>instance </a:t>
            </a:r>
            <a:r>
              <a:rPr sz="1100" dirty="0">
                <a:latin typeface="Courier New"/>
                <a:cs typeface="Courier New"/>
              </a:rPr>
              <a:t>(normal) </a:t>
            </a:r>
            <a:r>
              <a:rPr sz="1100" spc="10" dirty="0">
                <a:latin typeface="Courier New"/>
                <a:cs typeface="Courier New"/>
              </a:rPr>
              <a:t>(OS id: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8090)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  <a:spcBef>
                <a:spcPts val="185"/>
              </a:spcBef>
            </a:pPr>
            <a:r>
              <a:rPr sz="1100" spc="-5" dirty="0">
                <a:latin typeface="Courier New"/>
                <a:cs typeface="Courier New"/>
              </a:rPr>
              <a:t>****************************************************************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</a:pPr>
            <a:r>
              <a:rPr sz="1100" spc="10" dirty="0">
                <a:latin typeface="Courier New"/>
                <a:cs typeface="Courier New"/>
              </a:rPr>
              <a:t>******</a:t>
            </a:r>
            <a:endParaRPr sz="1100">
              <a:latin typeface="Courier New"/>
              <a:cs typeface="Courier New"/>
            </a:endParaRPr>
          </a:p>
          <a:p>
            <a:pPr marL="157472" marR="252083" indent="-85721">
              <a:lnSpc>
                <a:spcPct val="113599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Dump of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spc="-10" dirty="0">
                <a:latin typeface="Courier New"/>
                <a:cs typeface="Courier New"/>
              </a:rPr>
              <a:t>resources </a:t>
            </a:r>
            <a:r>
              <a:rPr sz="1100" dirty="0">
                <a:latin typeface="Courier New"/>
                <a:cs typeface="Courier New"/>
              </a:rPr>
              <a:t>acquired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spc="-5" dirty="0">
                <a:latin typeface="Courier New"/>
                <a:cs typeface="Courier New"/>
              </a:rPr>
              <a:t>SHARED GLOBAL </a:t>
            </a:r>
            <a:r>
              <a:rPr sz="1100" spc="-10" dirty="0">
                <a:latin typeface="Courier New"/>
                <a:cs typeface="Courier New"/>
              </a:rPr>
              <a:t>AREA </a:t>
            </a:r>
            <a:r>
              <a:rPr sz="1100" spc="-5" dirty="0">
                <a:latin typeface="Courier New"/>
                <a:cs typeface="Courier New"/>
              </a:rPr>
              <a:t>(SGA)  </a:t>
            </a:r>
            <a:r>
              <a:rPr sz="1100" spc="10" dirty="0">
                <a:latin typeface="Courier New"/>
                <a:cs typeface="Courier New"/>
              </a:rPr>
              <a:t>Per </a:t>
            </a:r>
            <a:r>
              <a:rPr sz="1100" dirty="0">
                <a:latin typeface="Courier New"/>
                <a:cs typeface="Courier New"/>
              </a:rPr>
              <a:t>process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dirty="0">
                <a:latin typeface="Courier New"/>
                <a:cs typeface="Courier New"/>
              </a:rPr>
              <a:t>memlock </a:t>
            </a:r>
            <a:r>
              <a:rPr sz="1100" spc="-5" dirty="0">
                <a:latin typeface="Courier New"/>
                <a:cs typeface="Courier New"/>
              </a:rPr>
              <a:t>(soft) limit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1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128G</a:t>
            </a:r>
            <a:endParaRPr sz="1100">
              <a:latin typeface="Courier New"/>
              <a:cs typeface="Courier New"/>
            </a:endParaRPr>
          </a:p>
          <a:p>
            <a:pPr marL="157472" marR="670527">
              <a:lnSpc>
                <a:spcPct val="113900"/>
              </a:lnSpc>
              <a:spcBef>
                <a:spcPts val="75"/>
              </a:spcBef>
            </a:pPr>
            <a:r>
              <a:rPr sz="1100" dirty="0">
                <a:latin typeface="Courier New"/>
                <a:cs typeface="Courier New"/>
              </a:rPr>
              <a:t>Expected </a:t>
            </a:r>
            <a:r>
              <a:rPr sz="1100" spc="-15" dirty="0">
                <a:latin typeface="Courier New"/>
                <a:cs typeface="Courier New"/>
              </a:rPr>
              <a:t>per </a:t>
            </a:r>
            <a:r>
              <a:rPr sz="1100" dirty="0">
                <a:latin typeface="Courier New"/>
                <a:cs typeface="Courier New"/>
              </a:rPr>
              <a:t>process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dirty="0">
                <a:latin typeface="Courier New"/>
                <a:cs typeface="Courier New"/>
              </a:rPr>
              <a:t>memlock </a:t>
            </a:r>
            <a:r>
              <a:rPr sz="1100" spc="-5" dirty="0">
                <a:latin typeface="Courier New"/>
                <a:cs typeface="Courier New"/>
              </a:rPr>
              <a:t>(soft) limit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10" dirty="0">
                <a:latin typeface="Courier New"/>
                <a:cs typeface="Courier New"/>
              </a:rPr>
              <a:t>lock  </a:t>
            </a:r>
            <a:r>
              <a:rPr sz="1100" spc="10" dirty="0">
                <a:latin typeface="Courier New"/>
                <a:cs typeface="Courier New"/>
              </a:rPr>
              <a:t>SHARED </a:t>
            </a:r>
            <a:r>
              <a:rPr sz="1100" spc="-5" dirty="0">
                <a:latin typeface="Courier New"/>
                <a:cs typeface="Courier New"/>
              </a:rPr>
              <a:t>GLOBAL AREA (SGA) </a:t>
            </a:r>
            <a:r>
              <a:rPr sz="1100" spc="-10" dirty="0">
                <a:latin typeface="Courier New"/>
                <a:cs typeface="Courier New"/>
              </a:rPr>
              <a:t>into </a:t>
            </a:r>
            <a:r>
              <a:rPr sz="1100" dirty="0">
                <a:latin typeface="Courier New"/>
                <a:cs typeface="Courier New"/>
              </a:rPr>
              <a:t>memory: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2642M</a:t>
            </a:r>
            <a:endParaRPr sz="1100">
              <a:latin typeface="Courier New"/>
              <a:cs typeface="Courier New"/>
            </a:endParaRPr>
          </a:p>
          <a:p>
            <a:pPr marL="243192" marR="3099281" indent="-85721">
              <a:lnSpc>
                <a:spcPts val="1580"/>
              </a:lnSpc>
              <a:spcBef>
                <a:spcPts val="95"/>
              </a:spcBef>
            </a:pPr>
            <a:r>
              <a:rPr sz="1100" dirty="0">
                <a:latin typeface="Courier New"/>
                <a:cs typeface="Courier New"/>
              </a:rPr>
              <a:t>Available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dirty="0">
                <a:latin typeface="Courier New"/>
                <a:cs typeface="Courier New"/>
              </a:rPr>
              <a:t>pagesizes:  </a:t>
            </a:r>
            <a:r>
              <a:rPr sz="1100" spc="10" dirty="0">
                <a:latin typeface="Courier New"/>
                <a:cs typeface="Courier New"/>
              </a:rPr>
              <a:t>4K,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2048K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71" y="7624192"/>
            <a:ext cx="28949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Enter </a:t>
            </a:r>
            <a:r>
              <a:rPr sz="1100" b="1" spc="15" dirty="0">
                <a:latin typeface="Arial"/>
                <a:cs typeface="Arial"/>
              </a:rPr>
              <a:t>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move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bottom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alert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937" y="7898829"/>
            <a:ext cx="5541010" cy="117468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dirty="0">
                <a:latin typeface="Courier New"/>
                <a:cs typeface="Courier New"/>
              </a:rPr>
              <a:t>2018-03-16 </a:t>
            </a:r>
            <a:r>
              <a:rPr sz="1100" spc="-5" dirty="0">
                <a:latin typeface="Courier New"/>
                <a:cs typeface="Courier New"/>
              </a:rPr>
              <a:t>15:10:45.273000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+00:00</a:t>
            </a:r>
            <a:endParaRPr sz="1100">
              <a:latin typeface="Courier New"/>
              <a:cs typeface="Courier New"/>
            </a:endParaRPr>
          </a:p>
          <a:p>
            <a:pPr marL="71752" marR="1422965">
              <a:lnSpc>
                <a:spcPts val="1580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Opening pdb with </a:t>
            </a:r>
            <a:r>
              <a:rPr sz="1100" spc="-25" dirty="0">
                <a:latin typeface="Courier New"/>
                <a:cs typeface="Courier New"/>
              </a:rPr>
              <a:t>no </a:t>
            </a:r>
            <a:r>
              <a:rPr sz="1100" dirty="0">
                <a:latin typeface="Courier New"/>
                <a:cs typeface="Courier New"/>
              </a:rPr>
              <a:t>Resource Manager </a:t>
            </a:r>
            <a:r>
              <a:rPr sz="1100" spc="-10" dirty="0">
                <a:latin typeface="Courier New"/>
                <a:cs typeface="Courier New"/>
              </a:rPr>
              <a:t>plan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active  </a:t>
            </a:r>
            <a:r>
              <a:rPr sz="1100" dirty="0">
                <a:latin typeface="Courier New"/>
                <a:cs typeface="Courier New"/>
              </a:rPr>
              <a:t>2018-03-16 </a:t>
            </a:r>
            <a:r>
              <a:rPr sz="1100" spc="-5" dirty="0">
                <a:latin typeface="Courier New"/>
                <a:cs typeface="Courier New"/>
              </a:rPr>
              <a:t>15:10:47.226000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+00:00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80"/>
              </a:spcBef>
            </a:pPr>
            <a:r>
              <a:rPr sz="1100" dirty="0">
                <a:latin typeface="Courier New"/>
                <a:cs typeface="Courier New"/>
              </a:rPr>
              <a:t>Pluggable database </a:t>
            </a:r>
            <a:r>
              <a:rPr sz="1100" spc="10" dirty="0">
                <a:latin typeface="Courier New"/>
                <a:cs typeface="Courier New"/>
              </a:rPr>
              <a:t>PDB1 </a:t>
            </a:r>
            <a:r>
              <a:rPr sz="1100" spc="-5" dirty="0">
                <a:latin typeface="Courier New"/>
                <a:cs typeface="Courier New"/>
              </a:rPr>
              <a:t>opened </a:t>
            </a:r>
            <a:r>
              <a:rPr sz="1100" spc="-10" dirty="0">
                <a:latin typeface="Courier New"/>
                <a:cs typeface="Courier New"/>
              </a:rPr>
              <a:t>read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write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9"/>
              </a:spcBef>
            </a:pPr>
            <a:r>
              <a:rPr sz="1100" dirty="0">
                <a:latin typeface="Courier New"/>
                <a:cs typeface="Courier New"/>
              </a:rPr>
              <a:t>2018-03-16 </a:t>
            </a:r>
            <a:r>
              <a:rPr sz="1100" spc="-5" dirty="0">
                <a:latin typeface="Courier New"/>
                <a:cs typeface="Courier New"/>
              </a:rPr>
              <a:t>15:10:48.837000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+00:00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Completed: </a:t>
            </a:r>
            <a:r>
              <a:rPr sz="1100" spc="-5" dirty="0">
                <a:latin typeface="Courier New"/>
                <a:cs typeface="Courier New"/>
              </a:rPr>
              <a:t>ALTER </a:t>
            </a:r>
            <a:r>
              <a:rPr sz="1100" spc="-10" dirty="0">
                <a:latin typeface="Courier New"/>
                <a:cs typeface="Courier New"/>
              </a:rPr>
              <a:t>PLUGGABLE DATABASE </a:t>
            </a:r>
            <a:r>
              <a:rPr sz="1100" spc="-15" dirty="0">
                <a:latin typeface="Courier New"/>
                <a:cs typeface="Courier New"/>
              </a:rPr>
              <a:t>ALL</a:t>
            </a:r>
            <a:r>
              <a:rPr sz="1100" spc="7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OPEN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background </a:t>
            </a:r>
            <a:r>
              <a:rPr sz="1100" dirty="0">
                <a:latin typeface="Courier New"/>
                <a:cs typeface="Courier New"/>
              </a:rPr>
              <a:t>process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CJQ0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Completed: </a:t>
            </a:r>
            <a:r>
              <a:rPr sz="1100" spc="-5" dirty="0">
                <a:latin typeface="Courier New"/>
                <a:cs typeface="Courier New"/>
              </a:rPr>
              <a:t>ALTER </a:t>
            </a:r>
            <a:r>
              <a:rPr sz="1100" spc="-10" dirty="0">
                <a:latin typeface="Courier New"/>
                <a:cs typeface="Courier New"/>
              </a:rPr>
              <a:t>DATABASE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OPEN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CJQ0 </a:t>
            </a:r>
            <a:r>
              <a:rPr sz="1100" dirty="0">
                <a:latin typeface="Courier New"/>
                <a:cs typeface="Courier New"/>
              </a:rPr>
              <a:t>started </a:t>
            </a:r>
            <a:r>
              <a:rPr sz="1100" spc="10" dirty="0">
                <a:latin typeface="Courier New"/>
                <a:cs typeface="Courier New"/>
              </a:rPr>
              <a:t>with </a:t>
            </a:r>
            <a:r>
              <a:rPr sz="1100" dirty="0">
                <a:latin typeface="Courier New"/>
                <a:cs typeface="Courier New"/>
              </a:rPr>
              <a:t>pid=65, </a:t>
            </a:r>
            <a:r>
              <a:rPr sz="1100" spc="10" dirty="0">
                <a:latin typeface="Courier New"/>
                <a:cs typeface="Courier New"/>
              </a:rPr>
              <a:t>OS</a:t>
            </a:r>
            <a:r>
              <a:rPr sz="1100" spc="-20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id=4909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1700" y="2173604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970" y="1312290"/>
            <a:ext cx="5960110" cy="279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91436" indent="-276846">
              <a:lnSpc>
                <a:spcPct val="113799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Enter </a:t>
            </a:r>
            <a:r>
              <a:rPr sz="1100" b="1" dirty="0">
                <a:latin typeface="Arial"/>
                <a:cs typeface="Arial"/>
              </a:rPr>
              <a:t>?Starting </a:t>
            </a:r>
            <a:r>
              <a:rPr sz="1100" b="1" spc="-5" dirty="0">
                <a:latin typeface="Arial"/>
                <a:cs typeface="Arial"/>
              </a:rPr>
              <a:t>ORACLE </a:t>
            </a:r>
            <a:r>
              <a:rPr sz="1100" b="1" dirty="0">
                <a:latin typeface="Arial"/>
                <a:cs typeface="Arial"/>
              </a:rPr>
              <a:t>instance?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press </a:t>
            </a:r>
            <a:r>
              <a:rPr sz="1100" spc="-5" dirty="0">
                <a:latin typeface="Arial"/>
                <a:cs typeface="Arial"/>
              </a:rPr>
              <a:t>return. </a:t>
            </a:r>
            <a:r>
              <a:rPr sz="1100" spc="10" dirty="0">
                <a:latin typeface="Arial"/>
                <a:cs typeface="Arial"/>
              </a:rPr>
              <a:t>Press </a:t>
            </a:r>
            <a:r>
              <a:rPr sz="1100" b="1" spc="15" dirty="0">
                <a:latin typeface="Arial"/>
                <a:cs typeface="Arial"/>
              </a:rPr>
              <a:t>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search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bottom 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find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last </a:t>
            </a:r>
            <a:r>
              <a:rPr sz="1100" spc="10" dirty="0">
                <a:latin typeface="Arial"/>
                <a:cs typeface="Arial"/>
              </a:rPr>
              <a:t>time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5" dirty="0">
                <a:latin typeface="Arial"/>
                <a:cs typeface="Arial"/>
              </a:rPr>
              <a:t>was </a:t>
            </a:r>
            <a:r>
              <a:rPr sz="1100" spc="-5" dirty="0">
                <a:latin typeface="Arial"/>
                <a:cs typeface="Arial"/>
              </a:rPr>
              <a:t>started. The </a:t>
            </a:r>
            <a:r>
              <a:rPr sz="1100" spc="-10" dirty="0">
                <a:latin typeface="Arial"/>
                <a:cs typeface="Arial"/>
              </a:rPr>
              <a:t>following </a:t>
            </a:r>
            <a:r>
              <a:rPr sz="1100" spc="-5" dirty="0">
                <a:latin typeface="Arial"/>
                <a:cs typeface="Arial"/>
              </a:rPr>
              <a:t>will be </a:t>
            </a:r>
            <a:r>
              <a:rPr sz="1100" spc="5" dirty="0">
                <a:latin typeface="Arial"/>
                <a:cs typeface="Arial"/>
              </a:rPr>
              <a:t>similar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your  </a:t>
            </a:r>
            <a:r>
              <a:rPr sz="1100" spc="-10" dirty="0">
                <a:latin typeface="Arial"/>
                <a:cs typeface="Arial"/>
              </a:rPr>
              <a:t>alert </a:t>
            </a:r>
            <a:r>
              <a:rPr sz="1100" spc="-15" dirty="0">
                <a:latin typeface="Arial"/>
                <a:cs typeface="Arial"/>
              </a:rPr>
              <a:t>log. </a:t>
            </a:r>
            <a:r>
              <a:rPr sz="1100" spc="-20" dirty="0">
                <a:latin typeface="Arial"/>
                <a:cs typeface="Arial"/>
              </a:rPr>
              <a:t>Note: </a:t>
            </a:r>
            <a:r>
              <a:rPr sz="1100" spc="-15" dirty="0">
                <a:latin typeface="Arial"/>
                <a:cs typeface="Arial"/>
              </a:rPr>
              <a:t>Here </a:t>
            </a:r>
            <a:r>
              <a:rPr sz="1100" spc="5" dirty="0">
                <a:latin typeface="Arial"/>
                <a:cs typeface="Arial"/>
              </a:rPr>
              <a:t>lowercase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uppercase are </a:t>
            </a:r>
            <a:r>
              <a:rPr sz="1100" spc="-5" dirty="0">
                <a:latin typeface="Arial"/>
                <a:cs typeface="Arial"/>
              </a:rPr>
              <a:t>important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10" dirty="0">
                <a:latin typeface="Courier New"/>
                <a:cs typeface="Courier New"/>
              </a:rPr>
              <a:t>vi </a:t>
            </a:r>
            <a:r>
              <a:rPr sz="1100" spc="-5" dirty="0">
                <a:latin typeface="Arial"/>
                <a:cs typeface="Arial"/>
              </a:rPr>
              <a:t>distinguishes  </a:t>
            </a:r>
            <a:r>
              <a:rPr sz="1100" dirty="0">
                <a:latin typeface="Arial"/>
                <a:cs typeface="Arial"/>
              </a:rPr>
              <a:t>them, </a:t>
            </a:r>
            <a:r>
              <a:rPr sz="1100" spc="-5" dirty="0">
                <a:latin typeface="Arial"/>
                <a:cs typeface="Arial"/>
              </a:rPr>
              <a:t>unless </a:t>
            </a:r>
            <a:r>
              <a:rPr sz="1100" spc="-10" dirty="0">
                <a:latin typeface="Arial"/>
                <a:cs typeface="Arial"/>
              </a:rPr>
              <a:t>you ignore </a:t>
            </a:r>
            <a:r>
              <a:rPr sz="1100" spc="-5" dirty="0">
                <a:latin typeface="Arial"/>
                <a:cs typeface="Arial"/>
              </a:rPr>
              <a:t>them by setting </a:t>
            </a:r>
            <a:r>
              <a:rPr sz="1100" spc="10" dirty="0">
                <a:latin typeface="Courier New"/>
                <a:cs typeface="Courier New"/>
              </a:rPr>
              <a:t>:set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ic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705"/>
              </a:spcBef>
            </a:pP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spc="-10" dirty="0">
                <a:latin typeface="Courier New"/>
                <a:cs typeface="Courier New"/>
              </a:rPr>
              <a:t>instance </a:t>
            </a:r>
            <a:r>
              <a:rPr sz="1100" dirty="0">
                <a:latin typeface="Courier New"/>
                <a:cs typeface="Courier New"/>
              </a:rPr>
              <a:t>(normal) </a:t>
            </a:r>
            <a:r>
              <a:rPr sz="1100" spc="10" dirty="0">
                <a:latin typeface="Courier New"/>
                <a:cs typeface="Courier New"/>
              </a:rPr>
              <a:t>(OS id: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8090)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300"/>
              </a:lnSpc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****************************************************************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300"/>
              </a:lnSpc>
            </a:pPr>
            <a:r>
              <a:rPr sz="1100" spc="10" dirty="0">
                <a:latin typeface="Courier New"/>
                <a:cs typeface="Courier New"/>
              </a:rPr>
              <a:t>******</a:t>
            </a:r>
            <a:endParaRPr sz="1100">
              <a:latin typeface="Courier New"/>
              <a:cs typeface="Courier New"/>
            </a:endParaRPr>
          </a:p>
          <a:p>
            <a:pPr marL="651478" marR="176521" indent="-85721">
              <a:lnSpc>
                <a:spcPct val="113799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Dump of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spc="-10" dirty="0">
                <a:latin typeface="Courier New"/>
                <a:cs typeface="Courier New"/>
              </a:rPr>
              <a:t>resources </a:t>
            </a:r>
            <a:r>
              <a:rPr sz="1100" dirty="0">
                <a:latin typeface="Courier New"/>
                <a:cs typeface="Courier New"/>
              </a:rPr>
              <a:t>acquired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spc="-5" dirty="0">
                <a:latin typeface="Courier New"/>
                <a:cs typeface="Courier New"/>
              </a:rPr>
              <a:t>SHARED GLOBAL </a:t>
            </a:r>
            <a:r>
              <a:rPr sz="1100" spc="-10" dirty="0">
                <a:latin typeface="Courier New"/>
                <a:cs typeface="Courier New"/>
              </a:rPr>
              <a:t>AREA </a:t>
            </a:r>
            <a:r>
              <a:rPr sz="1100" spc="-5" dirty="0">
                <a:latin typeface="Courier New"/>
                <a:cs typeface="Courier New"/>
              </a:rPr>
              <a:t>(SGA)  </a:t>
            </a:r>
            <a:r>
              <a:rPr sz="1100" spc="10" dirty="0">
                <a:latin typeface="Courier New"/>
                <a:cs typeface="Courier New"/>
              </a:rPr>
              <a:t>Per </a:t>
            </a:r>
            <a:r>
              <a:rPr sz="1100" dirty="0">
                <a:latin typeface="Courier New"/>
                <a:cs typeface="Courier New"/>
              </a:rPr>
              <a:t>process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dirty="0">
                <a:latin typeface="Courier New"/>
                <a:cs typeface="Courier New"/>
              </a:rPr>
              <a:t>memlock </a:t>
            </a:r>
            <a:r>
              <a:rPr sz="1100" spc="-5" dirty="0">
                <a:latin typeface="Courier New"/>
                <a:cs typeface="Courier New"/>
              </a:rPr>
              <a:t>(soft) limit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1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128G</a:t>
            </a:r>
            <a:endParaRPr sz="1100">
              <a:latin typeface="Courier New"/>
              <a:cs typeface="Courier New"/>
            </a:endParaRPr>
          </a:p>
          <a:p>
            <a:pPr marL="651478" marR="593061">
              <a:lnSpc>
                <a:spcPct val="119300"/>
              </a:lnSpc>
            </a:pPr>
            <a:r>
              <a:rPr sz="1100" dirty="0">
                <a:latin typeface="Courier New"/>
                <a:cs typeface="Courier New"/>
              </a:rPr>
              <a:t>Expected </a:t>
            </a:r>
            <a:r>
              <a:rPr sz="1100" spc="-15" dirty="0">
                <a:latin typeface="Courier New"/>
                <a:cs typeface="Courier New"/>
              </a:rPr>
              <a:t>per </a:t>
            </a:r>
            <a:r>
              <a:rPr sz="1100" dirty="0">
                <a:latin typeface="Courier New"/>
                <a:cs typeface="Courier New"/>
              </a:rPr>
              <a:t>process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dirty="0">
                <a:latin typeface="Courier New"/>
                <a:cs typeface="Courier New"/>
              </a:rPr>
              <a:t>memlock </a:t>
            </a:r>
            <a:r>
              <a:rPr sz="1100" spc="-5" dirty="0">
                <a:latin typeface="Courier New"/>
                <a:cs typeface="Courier New"/>
              </a:rPr>
              <a:t>(soft) limit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10" dirty="0">
                <a:latin typeface="Courier New"/>
                <a:cs typeface="Courier New"/>
              </a:rPr>
              <a:t>lock  </a:t>
            </a:r>
            <a:r>
              <a:rPr sz="1100" spc="10" dirty="0">
                <a:latin typeface="Courier New"/>
                <a:cs typeface="Courier New"/>
              </a:rPr>
              <a:t>SHARED </a:t>
            </a:r>
            <a:r>
              <a:rPr sz="1100" spc="-5" dirty="0">
                <a:latin typeface="Courier New"/>
                <a:cs typeface="Courier New"/>
              </a:rPr>
              <a:t>GLOBAL </a:t>
            </a:r>
            <a:r>
              <a:rPr sz="1100" spc="-10" dirty="0">
                <a:latin typeface="Courier New"/>
                <a:cs typeface="Courier New"/>
              </a:rPr>
              <a:t>AREA </a:t>
            </a:r>
            <a:r>
              <a:rPr sz="1100" spc="-5" dirty="0">
                <a:latin typeface="Courier New"/>
                <a:cs typeface="Courier New"/>
              </a:rPr>
              <a:t>(SGA) </a:t>
            </a:r>
            <a:r>
              <a:rPr sz="1100" spc="-10" dirty="0">
                <a:latin typeface="Courier New"/>
                <a:cs typeface="Courier New"/>
              </a:rPr>
              <a:t>into </a:t>
            </a:r>
            <a:r>
              <a:rPr sz="1100" dirty="0">
                <a:latin typeface="Courier New"/>
                <a:cs typeface="Courier New"/>
              </a:rPr>
              <a:t>memory: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2642M</a:t>
            </a:r>
            <a:endParaRPr sz="1100">
              <a:latin typeface="Courier New"/>
              <a:cs typeface="Courier New"/>
            </a:endParaRPr>
          </a:p>
          <a:p>
            <a:pPr marL="737198" marR="3023719" indent="-85721">
              <a:lnSpc>
                <a:spcPts val="1580"/>
              </a:lnSpc>
              <a:spcBef>
                <a:spcPts val="20"/>
              </a:spcBef>
            </a:pPr>
            <a:r>
              <a:rPr sz="1100" dirty="0">
                <a:latin typeface="Courier New"/>
                <a:cs typeface="Courier New"/>
              </a:rPr>
              <a:t>Available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dirty="0">
                <a:latin typeface="Courier New"/>
                <a:cs typeface="Courier New"/>
              </a:rPr>
              <a:t>pagesizes:  </a:t>
            </a:r>
            <a:r>
              <a:rPr sz="1100" spc="10" dirty="0">
                <a:latin typeface="Courier New"/>
                <a:cs typeface="Courier New"/>
              </a:rPr>
              <a:t>4K,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2048K</a:t>
            </a:r>
            <a:endParaRPr sz="1100">
              <a:latin typeface="Courier New"/>
              <a:cs typeface="Courier New"/>
            </a:endParaRPr>
          </a:p>
          <a:p>
            <a:pPr marL="651478">
              <a:spcBef>
                <a:spcPts val="80"/>
              </a:spcBef>
            </a:pPr>
            <a:r>
              <a:rPr sz="1100" dirty="0">
                <a:latin typeface="Courier New"/>
                <a:cs typeface="Courier New"/>
              </a:rPr>
              <a:t>Supported </a:t>
            </a:r>
            <a:r>
              <a:rPr sz="1100" spc="-5" dirty="0">
                <a:latin typeface="Courier New"/>
                <a:cs typeface="Courier New"/>
              </a:rPr>
              <a:t>system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pagesize(s):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5568" y="4087240"/>
            <a:ext cx="4054475" cy="90858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440743" algn="l"/>
                <a:tab pos="2783702" algn="l"/>
              </a:tabLst>
            </a:pPr>
            <a:r>
              <a:rPr sz="1100" dirty="0">
                <a:latin typeface="Courier New"/>
                <a:cs typeface="Courier New"/>
              </a:rPr>
              <a:t>AVAILABLE_PAGES	</a:t>
            </a:r>
            <a:r>
              <a:rPr sz="1100" spc="-5" dirty="0">
                <a:latin typeface="Courier New"/>
                <a:cs typeface="Courier New"/>
              </a:rPr>
              <a:t>EXPECTED_PAGES	ALLOCATED_PAGES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250">
              <a:latin typeface="Courier New"/>
              <a:cs typeface="Courier New"/>
            </a:endParaRPr>
          </a:p>
          <a:p>
            <a:pPr marR="80006" algn="r">
              <a:tabLst>
                <a:tab pos="2094759" algn="l"/>
                <a:tab pos="3018640" algn="l"/>
              </a:tabLst>
            </a:pP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0" dirty="0">
                <a:latin typeface="Courier New"/>
                <a:cs typeface="Courier New"/>
              </a:rPr>
              <a:t>onfi</a:t>
            </a:r>
            <a:r>
              <a:rPr sz="1100" spc="-65" dirty="0">
                <a:latin typeface="Courier New"/>
                <a:cs typeface="Courier New"/>
              </a:rPr>
              <a:t>g</a:t>
            </a:r>
            <a:r>
              <a:rPr sz="1100" spc="10" dirty="0">
                <a:latin typeface="Courier New"/>
                <a:cs typeface="Courier New"/>
              </a:rPr>
              <a:t>ure</a:t>
            </a:r>
            <a:r>
              <a:rPr sz="1100" spc="15" dirty="0">
                <a:latin typeface="Courier New"/>
                <a:cs typeface="Courier New"/>
              </a:rPr>
              <a:t>d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5" dirty="0">
                <a:latin typeface="Courier New"/>
                <a:cs typeface="Courier New"/>
              </a:rPr>
              <a:t>4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5" dirty="0">
                <a:latin typeface="Courier New"/>
                <a:cs typeface="Courier New"/>
              </a:rPr>
              <a:t>6</a:t>
            </a:r>
            <a:r>
              <a:rPr sz="1100" spc="10" dirty="0">
                <a:latin typeface="Courier New"/>
                <a:cs typeface="Courier New"/>
              </a:rPr>
              <a:t>75844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250">
              <a:latin typeface="Courier New"/>
              <a:cs typeface="Courier New"/>
            </a:endParaRPr>
          </a:p>
          <a:p>
            <a:pPr marR="80642" algn="r">
              <a:tabLst>
                <a:tab pos="1085161" algn="l"/>
                <a:tab pos="2685281" algn="l"/>
              </a:tabLst>
            </a:pPr>
            <a:r>
              <a:rPr sz="1100" spc="15" dirty="0">
                <a:latin typeface="Courier New"/>
                <a:cs typeface="Courier New"/>
              </a:rPr>
              <a:t>0	</a:t>
            </a:r>
            <a:r>
              <a:rPr sz="1100" spc="10" dirty="0">
                <a:latin typeface="Courier New"/>
                <a:cs typeface="Courier New"/>
              </a:rPr>
              <a:t>132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6056" y="4087241"/>
            <a:ext cx="873760" cy="106439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715" indent="171441">
              <a:lnSpc>
                <a:spcPts val="1280"/>
              </a:lnSpc>
              <a:spcBef>
                <a:spcPts val="200"/>
              </a:spcBef>
            </a:pPr>
            <a:r>
              <a:rPr sz="1100" spc="10" dirty="0">
                <a:latin typeface="Courier New"/>
                <a:cs typeface="Courier New"/>
              </a:rPr>
              <a:t>PAGE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IZE  </a:t>
            </a:r>
            <a:r>
              <a:rPr sz="1100" dirty="0">
                <a:latin typeface="Courier New"/>
                <a:cs typeface="Courier New"/>
              </a:rPr>
              <a:t>ERROR(s)</a:t>
            </a:r>
            <a:endParaRPr sz="1100">
              <a:latin typeface="Courier New"/>
              <a:cs typeface="Courier New"/>
            </a:endParaRPr>
          </a:p>
          <a:p>
            <a:pPr marL="688940">
              <a:lnSpc>
                <a:spcPts val="1300"/>
              </a:lnSpc>
              <a:spcBef>
                <a:spcPts val="140"/>
              </a:spcBef>
            </a:pPr>
            <a:r>
              <a:rPr sz="1100" spc="10" dirty="0">
                <a:latin typeface="Courier New"/>
                <a:cs typeface="Courier New"/>
              </a:rPr>
              <a:t>4K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sz="1100" spc="10" dirty="0">
                <a:latin typeface="Courier New"/>
                <a:cs typeface="Courier New"/>
              </a:rPr>
              <a:t>NONE</a:t>
            </a:r>
            <a:endParaRPr sz="1100">
              <a:latin typeface="Courier New"/>
              <a:cs typeface="Courier New"/>
            </a:endParaRPr>
          </a:p>
          <a:p>
            <a:pPr marL="441303">
              <a:lnSpc>
                <a:spcPts val="1300"/>
              </a:lnSpc>
              <a:spcBef>
                <a:spcPts val="185"/>
              </a:spcBef>
            </a:pPr>
            <a:r>
              <a:rPr sz="1100" spc="10" dirty="0">
                <a:latin typeface="Courier New"/>
                <a:cs typeface="Courier New"/>
              </a:rPr>
              <a:t>2</a:t>
            </a:r>
            <a:r>
              <a:rPr sz="1100" spc="-65" dirty="0">
                <a:latin typeface="Courier New"/>
                <a:cs typeface="Courier New"/>
              </a:rPr>
              <a:t>0</a:t>
            </a:r>
            <a:r>
              <a:rPr sz="1100" spc="10" dirty="0">
                <a:latin typeface="Courier New"/>
                <a:cs typeface="Courier New"/>
              </a:rPr>
              <a:t>48K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sz="1100" spc="10" dirty="0">
                <a:latin typeface="Courier New"/>
                <a:cs typeface="Courier New"/>
              </a:rPr>
              <a:t>NONE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2175" y="2173604"/>
            <a:ext cx="5550535" cy="5482590"/>
          </a:xfrm>
          <a:custGeom>
            <a:avLst/>
            <a:gdLst/>
            <a:ahLst/>
            <a:cxnLst/>
            <a:rect l="l" t="t" r="r" b="b"/>
            <a:pathLst>
              <a:path w="5550534" h="5482590">
                <a:moveTo>
                  <a:pt x="5550535" y="0"/>
                </a:moveTo>
                <a:lnTo>
                  <a:pt x="5541010" y="0"/>
                </a:lnTo>
                <a:lnTo>
                  <a:pt x="5541010" y="5472811"/>
                </a:lnTo>
                <a:lnTo>
                  <a:pt x="9525" y="5472811"/>
                </a:lnTo>
                <a:lnTo>
                  <a:pt x="9525" y="0"/>
                </a:lnTo>
                <a:lnTo>
                  <a:pt x="0" y="0"/>
                </a:lnTo>
                <a:lnTo>
                  <a:pt x="0" y="5482336"/>
                </a:lnTo>
                <a:lnTo>
                  <a:pt x="9525" y="5482336"/>
                </a:lnTo>
                <a:lnTo>
                  <a:pt x="5541010" y="5482336"/>
                </a:lnTo>
                <a:lnTo>
                  <a:pt x="5550535" y="5482336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1700" y="8132444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4"/>
                </a:lnTo>
                <a:lnTo>
                  <a:pt x="5531485" y="9524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970" y="5135880"/>
            <a:ext cx="5960110" cy="384400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65757">
              <a:spcBef>
                <a:spcPts val="275"/>
              </a:spcBef>
            </a:pPr>
            <a:r>
              <a:rPr sz="1100" dirty="0">
                <a:latin typeface="Courier New"/>
                <a:cs typeface="Courier New"/>
              </a:rPr>
              <a:t>RECOMMENDATION:</a:t>
            </a:r>
            <a:endParaRPr sz="1100">
              <a:latin typeface="Courier New"/>
              <a:cs typeface="Courier New"/>
            </a:endParaRPr>
          </a:p>
          <a:p>
            <a:pPr marL="565757" marR="424159" indent="85721">
              <a:lnSpc>
                <a:spcPts val="1280"/>
              </a:lnSpc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1. For </a:t>
            </a:r>
            <a:r>
              <a:rPr sz="1100" dirty="0">
                <a:latin typeface="Courier New"/>
                <a:cs typeface="Courier New"/>
              </a:rPr>
              <a:t>optimal </a:t>
            </a:r>
            <a:r>
              <a:rPr sz="1100" spc="-5" dirty="0">
                <a:latin typeface="Courier New"/>
                <a:cs typeface="Courier New"/>
              </a:rPr>
              <a:t>performance, </a:t>
            </a:r>
            <a:r>
              <a:rPr sz="1100" dirty="0">
                <a:latin typeface="Courier New"/>
                <a:cs typeface="Courier New"/>
              </a:rPr>
              <a:t>configure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spc="-10" dirty="0">
                <a:latin typeface="Courier New"/>
                <a:cs typeface="Courier New"/>
              </a:rPr>
              <a:t>with </a:t>
            </a:r>
            <a:r>
              <a:rPr sz="1100" dirty="0">
                <a:latin typeface="Courier New"/>
                <a:cs typeface="Courier New"/>
              </a:rPr>
              <a:t>expected  </a:t>
            </a:r>
            <a:r>
              <a:rPr sz="1100" spc="10" dirty="0">
                <a:latin typeface="Courier New"/>
                <a:cs typeface="Courier New"/>
              </a:rPr>
              <a:t>number</a:t>
            </a:r>
            <a:endParaRPr sz="1100">
              <a:latin typeface="Courier New"/>
              <a:cs typeface="Courier New"/>
            </a:endParaRPr>
          </a:p>
          <a:p>
            <a:pPr marL="651478">
              <a:spcBef>
                <a:spcPts val="140"/>
              </a:spcBef>
            </a:pP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spc="-5" dirty="0">
                <a:latin typeface="Courier New"/>
                <a:cs typeface="Courier New"/>
              </a:rPr>
              <a:t>pages </a:t>
            </a:r>
            <a:r>
              <a:rPr sz="1100" spc="-15" dirty="0">
                <a:latin typeface="Courier New"/>
                <a:cs typeface="Courier New"/>
              </a:rPr>
              <a:t>for </a:t>
            </a:r>
            <a:r>
              <a:rPr sz="1100" spc="-5" dirty="0">
                <a:latin typeface="Courier New"/>
                <a:cs typeface="Courier New"/>
              </a:rPr>
              <a:t>every </a:t>
            </a:r>
            <a:r>
              <a:rPr sz="1100" spc="-10" dirty="0">
                <a:latin typeface="Courier New"/>
                <a:cs typeface="Courier New"/>
              </a:rPr>
              <a:t>supported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spc="-10" dirty="0">
                <a:latin typeface="Courier New"/>
                <a:cs typeface="Courier New"/>
              </a:rPr>
              <a:t>pagesize </a:t>
            </a:r>
            <a:r>
              <a:rPr sz="1100" spc="-5" dirty="0">
                <a:latin typeface="Courier New"/>
                <a:cs typeface="Courier New"/>
              </a:rPr>
              <a:t>prior </a:t>
            </a:r>
            <a:r>
              <a:rPr sz="1100" spc="10" dirty="0">
                <a:latin typeface="Courier New"/>
                <a:cs typeface="Courier New"/>
              </a:rPr>
              <a:t>to the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next</a:t>
            </a:r>
            <a:endParaRPr sz="1100">
              <a:latin typeface="Courier New"/>
              <a:cs typeface="Courier New"/>
            </a:endParaRPr>
          </a:p>
          <a:p>
            <a:pPr marL="651478">
              <a:spcBef>
                <a:spcPts val="260"/>
              </a:spcBef>
            </a:pPr>
            <a:r>
              <a:rPr sz="1100" dirty="0">
                <a:latin typeface="Courier New"/>
                <a:cs typeface="Courier New"/>
              </a:rPr>
              <a:t>instance restart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operation.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260"/>
              </a:lnSpc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****************************************************************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260"/>
              </a:lnSpc>
            </a:pPr>
            <a:r>
              <a:rPr sz="1100" spc="10" dirty="0">
                <a:latin typeface="Courier New"/>
                <a:cs typeface="Courier New"/>
              </a:rPr>
              <a:t>******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LICENSE_MAX_SESSION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LICENSE_SESSIONS_WARNING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185"/>
              </a:spcBef>
            </a:pPr>
            <a:r>
              <a:rPr sz="1100" spc="10" dirty="0">
                <a:latin typeface="Courier New"/>
                <a:cs typeface="Courier New"/>
              </a:rPr>
              <a:t>Initial </a:t>
            </a:r>
            <a:r>
              <a:rPr sz="1100" spc="-5" dirty="0">
                <a:latin typeface="Courier New"/>
                <a:cs typeface="Courier New"/>
              </a:rPr>
              <a:t>number </a:t>
            </a:r>
            <a:r>
              <a:rPr sz="1100" spc="10" dirty="0">
                <a:latin typeface="Courier New"/>
                <a:cs typeface="Courier New"/>
              </a:rPr>
              <a:t>of CPU </a:t>
            </a:r>
            <a:r>
              <a:rPr sz="1100" spc="-25" dirty="0">
                <a:latin typeface="Courier New"/>
                <a:cs typeface="Courier New"/>
              </a:rPr>
              <a:t>is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565757" marR="1519479">
              <a:lnSpc>
                <a:spcPct val="113799"/>
              </a:lnSpc>
              <a:spcBef>
                <a:spcPts val="70"/>
              </a:spcBef>
            </a:pPr>
            <a:r>
              <a:rPr sz="1100" spc="10" dirty="0">
                <a:latin typeface="Courier New"/>
                <a:cs typeface="Courier New"/>
              </a:rPr>
              <a:t>Number of </a:t>
            </a:r>
            <a:r>
              <a:rPr sz="1100" spc="-10" dirty="0">
                <a:latin typeface="Courier New"/>
                <a:cs typeface="Courier New"/>
              </a:rPr>
              <a:t>processor </a:t>
            </a:r>
            <a:r>
              <a:rPr sz="1100" spc="-5" dirty="0">
                <a:latin typeface="Courier New"/>
                <a:cs typeface="Courier New"/>
              </a:rPr>
              <a:t>cores </a:t>
            </a:r>
            <a:r>
              <a:rPr sz="1100" spc="10" dirty="0">
                <a:latin typeface="Courier New"/>
                <a:cs typeface="Courier New"/>
              </a:rPr>
              <a:t>in the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spc="30" dirty="0">
                <a:latin typeface="Courier New"/>
                <a:cs typeface="Courier New"/>
              </a:rPr>
              <a:t>is </a:t>
            </a:r>
            <a:r>
              <a:rPr sz="1100" spc="15" dirty="0">
                <a:latin typeface="Courier New"/>
                <a:cs typeface="Courier New"/>
              </a:rPr>
              <a:t>2  </a:t>
            </a:r>
            <a:r>
              <a:rPr sz="1100" spc="10" dirty="0">
                <a:latin typeface="Courier New"/>
                <a:cs typeface="Courier New"/>
              </a:rPr>
              <a:t>Number of </a:t>
            </a:r>
            <a:r>
              <a:rPr sz="1100" spc="-10" dirty="0">
                <a:latin typeface="Courier New"/>
                <a:cs typeface="Courier New"/>
              </a:rPr>
              <a:t>processor </a:t>
            </a:r>
            <a:r>
              <a:rPr sz="1100" dirty="0">
                <a:latin typeface="Courier New"/>
                <a:cs typeface="Courier New"/>
              </a:rPr>
              <a:t>sockets </a:t>
            </a:r>
            <a:r>
              <a:rPr sz="1100" spc="10" dirty="0">
                <a:latin typeface="Courier New"/>
                <a:cs typeface="Courier New"/>
              </a:rPr>
              <a:t>in </a:t>
            </a:r>
            <a:r>
              <a:rPr sz="1100" spc="-15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system </a:t>
            </a:r>
            <a:r>
              <a:rPr sz="1100" spc="-25" dirty="0">
                <a:latin typeface="Courier New"/>
                <a:cs typeface="Courier New"/>
              </a:rPr>
              <a:t>is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search hit </a:t>
            </a:r>
            <a:r>
              <a:rPr sz="1100" dirty="0">
                <a:latin typeface="Courier New"/>
                <a:cs typeface="Courier New"/>
              </a:rPr>
              <a:t>BOTTOM, </a:t>
            </a:r>
            <a:r>
              <a:rPr sz="1100" spc="-5" dirty="0">
                <a:latin typeface="Courier New"/>
                <a:cs typeface="Courier New"/>
              </a:rPr>
              <a:t>continuing </a:t>
            </a:r>
            <a:r>
              <a:rPr sz="1100" spc="10" dirty="0">
                <a:latin typeface="Courier New"/>
                <a:cs typeface="Courier New"/>
              </a:rPr>
              <a:t>at</a:t>
            </a:r>
            <a:r>
              <a:rPr sz="1100" spc="-20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TOP</a:t>
            </a:r>
            <a:endParaRPr sz="1100">
              <a:latin typeface="Courier New"/>
              <a:cs typeface="Courier New"/>
            </a:endParaRPr>
          </a:p>
          <a:p>
            <a:pPr marL="288911" marR="351773" indent="-276846">
              <a:lnSpc>
                <a:spcPct val="119500"/>
              </a:lnSpc>
              <a:spcBef>
                <a:spcPts val="1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spc="5" dirty="0">
                <a:latin typeface="Arial"/>
                <a:cs typeface="Arial"/>
              </a:rPr>
              <a:t>Search </a:t>
            </a:r>
            <a:r>
              <a:rPr sz="1100" dirty="0">
                <a:latin typeface="Arial"/>
                <a:cs typeface="Arial"/>
              </a:rPr>
              <a:t>forward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entering </a:t>
            </a:r>
            <a:r>
              <a:rPr sz="1100" b="1" spc="5" dirty="0">
                <a:latin typeface="Arial"/>
                <a:cs typeface="Arial"/>
              </a:rPr>
              <a:t>/ </a:t>
            </a:r>
            <a:r>
              <a:rPr sz="1100" b="1" spc="-5" dirty="0">
                <a:latin typeface="Arial"/>
                <a:cs typeface="Arial"/>
              </a:rPr>
              <a:t>ALTER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find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line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starts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DATABASE  MOUNT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15" dirty="0">
                <a:latin typeface="Arial"/>
                <a:cs typeface="Arial"/>
              </a:rPr>
              <a:t>Here </a:t>
            </a:r>
            <a:r>
              <a:rPr sz="1100" spc="5" dirty="0">
                <a:latin typeface="Arial"/>
                <a:cs typeface="Arial"/>
              </a:rPr>
              <a:t>lowercase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uppercase are </a:t>
            </a:r>
            <a:r>
              <a:rPr sz="1100" spc="-5" dirty="0">
                <a:latin typeface="Arial"/>
                <a:cs typeface="Arial"/>
              </a:rPr>
              <a:t>important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10" dirty="0">
                <a:latin typeface="Courier New"/>
                <a:cs typeface="Courier New"/>
              </a:rPr>
              <a:t>vi</a:t>
            </a:r>
            <a:r>
              <a:rPr sz="1100" spc="-5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distinguishes </a:t>
            </a:r>
            <a:r>
              <a:rPr sz="1100" dirty="0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705"/>
              </a:spcBef>
              <a:tabLst>
                <a:tab pos="2005229" algn="l"/>
              </a:tabLst>
            </a:pP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DATABASE	</a:t>
            </a:r>
            <a:r>
              <a:rPr sz="1100" spc="-5" dirty="0">
                <a:latin typeface="Courier New"/>
                <a:cs typeface="Courier New"/>
              </a:rPr>
              <a:t>MOUNT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2018-03-07 </a:t>
            </a:r>
            <a:r>
              <a:rPr sz="1100" spc="-5" dirty="0">
                <a:latin typeface="Courier New"/>
                <a:cs typeface="Courier New"/>
              </a:rPr>
              <a:t>22:21:04.104000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+00:00</a:t>
            </a:r>
            <a:endParaRPr sz="1100">
              <a:latin typeface="Courier New"/>
              <a:cs typeface="Courier New"/>
            </a:endParaRPr>
          </a:p>
          <a:p>
            <a:pPr marL="565757" marR="1691554">
              <a:lnSpc>
                <a:spcPct val="119300"/>
              </a:lnSpc>
            </a:pPr>
            <a:r>
              <a:rPr sz="1100" spc="10" dirty="0">
                <a:latin typeface="Courier New"/>
                <a:cs typeface="Courier New"/>
              </a:rPr>
              <a:t>Using </a:t>
            </a:r>
            <a:r>
              <a:rPr sz="1100" spc="-15" dirty="0">
                <a:latin typeface="Courier New"/>
                <a:cs typeface="Courier New"/>
              </a:rPr>
              <a:t>default </a:t>
            </a:r>
            <a:r>
              <a:rPr sz="1100" spc="-5" dirty="0">
                <a:latin typeface="Courier New"/>
                <a:cs typeface="Courier New"/>
              </a:rPr>
              <a:t>pga_aggregate_limit </a:t>
            </a:r>
            <a:r>
              <a:rPr sz="1100" spc="10" dirty="0">
                <a:latin typeface="Courier New"/>
                <a:cs typeface="Courier New"/>
              </a:rPr>
              <a:t>of </a:t>
            </a:r>
            <a:r>
              <a:rPr sz="1100" spc="-10" dirty="0">
                <a:latin typeface="Courier New"/>
                <a:cs typeface="Courier New"/>
              </a:rPr>
              <a:t>3505 </a:t>
            </a:r>
            <a:r>
              <a:rPr sz="1100" spc="-25" dirty="0">
                <a:latin typeface="Courier New"/>
                <a:cs typeface="Courier New"/>
              </a:rPr>
              <a:t>MB  </a:t>
            </a:r>
            <a:r>
              <a:rPr sz="1100" dirty="0">
                <a:latin typeface="Courier New"/>
                <a:cs typeface="Courier New"/>
              </a:rPr>
              <a:t>2018-03-07 </a:t>
            </a:r>
            <a:r>
              <a:rPr sz="1100" spc="-5" dirty="0">
                <a:latin typeface="Courier New"/>
                <a:cs typeface="Courier New"/>
              </a:rPr>
              <a:t>22:21:06.471000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+00:00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2175" y="8132445"/>
            <a:ext cx="5550535" cy="791210"/>
          </a:xfrm>
          <a:custGeom>
            <a:avLst/>
            <a:gdLst/>
            <a:ahLst/>
            <a:cxnLst/>
            <a:rect l="l" t="t" r="r" b="b"/>
            <a:pathLst>
              <a:path w="5550534" h="791209">
                <a:moveTo>
                  <a:pt x="5550535" y="0"/>
                </a:moveTo>
                <a:lnTo>
                  <a:pt x="5541010" y="0"/>
                </a:lnTo>
                <a:lnTo>
                  <a:pt x="5541010" y="781685"/>
                </a:lnTo>
                <a:lnTo>
                  <a:pt x="9525" y="781685"/>
                </a:lnTo>
                <a:lnTo>
                  <a:pt x="9525" y="0"/>
                </a:lnTo>
                <a:lnTo>
                  <a:pt x="0" y="0"/>
                </a:lnTo>
                <a:lnTo>
                  <a:pt x="0" y="791210"/>
                </a:lnTo>
                <a:lnTo>
                  <a:pt x="9525" y="791210"/>
                </a:lnTo>
                <a:lnTo>
                  <a:pt x="5541010" y="791210"/>
                </a:lnTo>
                <a:lnTo>
                  <a:pt x="5550535" y="791210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149784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71752" marR="337803">
              <a:lnSpc>
                <a:spcPts val="1200"/>
              </a:lnSpc>
              <a:spcBef>
                <a:spcPts val="130"/>
              </a:spcBef>
            </a:pPr>
            <a:r>
              <a:rPr sz="1100" spc="10" dirty="0">
                <a:latin typeface="Courier New"/>
                <a:cs typeface="Courier New"/>
              </a:rPr>
              <a:t>.... </a:t>
            </a:r>
            <a:r>
              <a:rPr sz="1100" spc="-5" dirty="0">
                <a:latin typeface="Courier New"/>
                <a:cs typeface="Courier New"/>
              </a:rPr>
              <a:t>(PID:9128): </a:t>
            </a:r>
            <a:r>
              <a:rPr sz="1100" spc="-10" dirty="0">
                <a:latin typeface="Courier New"/>
                <a:cs typeface="Courier New"/>
              </a:rPr>
              <a:t>Redo </a:t>
            </a:r>
            <a:r>
              <a:rPr sz="1100" spc="-15" dirty="0">
                <a:latin typeface="Courier New"/>
                <a:cs typeface="Courier New"/>
              </a:rPr>
              <a:t>network </a:t>
            </a:r>
            <a:r>
              <a:rPr sz="1100" dirty="0">
                <a:latin typeface="Courier New"/>
                <a:cs typeface="Courier New"/>
              </a:rPr>
              <a:t>throttle feature </a:t>
            </a:r>
            <a:r>
              <a:rPr sz="1100" spc="-25" dirty="0">
                <a:latin typeface="Courier New"/>
                <a:cs typeface="Courier New"/>
              </a:rPr>
              <a:t>is </a:t>
            </a:r>
            <a:r>
              <a:rPr sz="1100" dirty="0">
                <a:latin typeface="Courier New"/>
                <a:cs typeface="Courier New"/>
              </a:rPr>
              <a:t>disabled </a:t>
            </a:r>
            <a:r>
              <a:rPr sz="1100" spc="10" dirty="0">
                <a:latin typeface="Courier New"/>
                <a:cs typeface="Courier New"/>
              </a:rPr>
              <a:t>at  mount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time</a:t>
            </a:r>
            <a:endParaRPr sz="1100">
              <a:latin typeface="Courier New"/>
              <a:cs typeface="Courier New"/>
            </a:endParaRPr>
          </a:p>
          <a:p>
            <a:pPr marL="71752" marR="494005">
              <a:lnSpc>
                <a:spcPct val="113599"/>
              </a:lnSpc>
              <a:spcBef>
                <a:spcPts val="55"/>
              </a:spcBef>
            </a:pPr>
            <a:r>
              <a:rPr sz="1100" dirty="0">
                <a:latin typeface="Courier New"/>
                <a:cs typeface="Courier New"/>
              </a:rPr>
              <a:t>Successful </a:t>
            </a:r>
            <a:r>
              <a:rPr sz="1100" spc="-5" dirty="0">
                <a:latin typeface="Courier New"/>
                <a:cs typeface="Courier New"/>
              </a:rPr>
              <a:t>mount </a:t>
            </a:r>
            <a:r>
              <a:rPr sz="1100" spc="-25" dirty="0">
                <a:latin typeface="Courier New"/>
                <a:cs typeface="Courier New"/>
              </a:rPr>
              <a:t>of </a:t>
            </a:r>
            <a:r>
              <a:rPr sz="1100" spc="-10" dirty="0">
                <a:latin typeface="Courier New"/>
                <a:cs typeface="Courier New"/>
              </a:rPr>
              <a:t>redo </a:t>
            </a:r>
            <a:r>
              <a:rPr sz="1100" spc="-5" dirty="0">
                <a:latin typeface="Courier New"/>
                <a:cs typeface="Courier New"/>
              </a:rPr>
              <a:t>thread </a:t>
            </a:r>
            <a:r>
              <a:rPr sz="1100" spc="-25" dirty="0">
                <a:latin typeface="Courier New"/>
                <a:cs typeface="Courier New"/>
              </a:rPr>
              <a:t>1, </a:t>
            </a:r>
            <a:r>
              <a:rPr sz="1100" spc="-10" dirty="0">
                <a:latin typeface="Courier New"/>
                <a:cs typeface="Courier New"/>
              </a:rPr>
              <a:t>with </a:t>
            </a:r>
            <a:r>
              <a:rPr sz="1100" spc="-5" dirty="0">
                <a:latin typeface="Courier New"/>
                <a:cs typeface="Courier New"/>
              </a:rPr>
              <a:t>mount </a:t>
            </a:r>
            <a:r>
              <a:rPr sz="1100" spc="35" dirty="0">
                <a:latin typeface="Courier New"/>
                <a:cs typeface="Courier New"/>
              </a:rPr>
              <a:t>id </a:t>
            </a:r>
            <a:r>
              <a:rPr sz="1100" dirty="0">
                <a:latin typeface="Courier New"/>
                <a:cs typeface="Courier New"/>
              </a:rPr>
              <a:t>2299076813  Database mounted </a:t>
            </a:r>
            <a:r>
              <a:rPr sz="1100" spc="-25" dirty="0">
                <a:latin typeface="Courier New"/>
                <a:cs typeface="Courier New"/>
              </a:rPr>
              <a:t>in </a:t>
            </a:r>
            <a:r>
              <a:rPr sz="1100" spc="-10" dirty="0">
                <a:latin typeface="Courier New"/>
                <a:cs typeface="Courier New"/>
              </a:rPr>
              <a:t>Exclusive</a:t>
            </a:r>
            <a:r>
              <a:rPr sz="1100" spc="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Mode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9"/>
              </a:spcBef>
            </a:pPr>
            <a:r>
              <a:rPr sz="1100" spc="10" dirty="0">
                <a:latin typeface="Courier New"/>
                <a:cs typeface="Courier New"/>
              </a:rPr>
              <a:t>Lost </a:t>
            </a:r>
            <a:r>
              <a:rPr sz="1100" spc="-5" dirty="0">
                <a:latin typeface="Courier New"/>
                <a:cs typeface="Courier New"/>
              </a:rPr>
              <a:t>write protection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disabled</a:t>
            </a:r>
            <a:endParaRPr sz="1100">
              <a:latin typeface="Courier New"/>
              <a:cs typeface="Courier New"/>
            </a:endParaRPr>
          </a:p>
          <a:p>
            <a:pPr marL="71752" marR="337803">
              <a:lnSpc>
                <a:spcPts val="1200"/>
              </a:lnSpc>
              <a:spcBef>
                <a:spcPts val="395"/>
              </a:spcBef>
            </a:pPr>
            <a:r>
              <a:rPr sz="1100" spc="10" dirty="0">
                <a:latin typeface="Courier New"/>
                <a:cs typeface="Courier New"/>
              </a:rPr>
              <a:t>.... </a:t>
            </a:r>
            <a:r>
              <a:rPr sz="1100" spc="-5" dirty="0">
                <a:latin typeface="Courier New"/>
                <a:cs typeface="Courier New"/>
              </a:rPr>
              <a:t>(PID:9128): Using STANDBY_ARCHIVE_DEST </a:t>
            </a:r>
            <a:r>
              <a:rPr sz="1100" dirty="0">
                <a:latin typeface="Courier New"/>
                <a:cs typeface="Courier New"/>
              </a:rPr>
              <a:t>parameter </a:t>
            </a:r>
            <a:r>
              <a:rPr sz="1100" spc="-5" dirty="0">
                <a:latin typeface="Courier New"/>
                <a:cs typeface="Courier New"/>
              </a:rPr>
              <a:t>default  </a:t>
            </a:r>
            <a:r>
              <a:rPr sz="1100" spc="10" dirty="0">
                <a:latin typeface="Courier New"/>
                <a:cs typeface="Courier New"/>
              </a:rPr>
              <a:t>value </a:t>
            </a:r>
            <a:r>
              <a:rPr sz="1100" spc="-25" dirty="0">
                <a:latin typeface="Courier New"/>
                <a:cs typeface="Courier New"/>
              </a:rPr>
              <a:t>as </a:t>
            </a:r>
            <a:r>
              <a:rPr sz="1100" spc="-5" dirty="0">
                <a:latin typeface="Courier New"/>
                <a:cs typeface="Courier New"/>
              </a:rPr>
              <a:t>USE_DB_RECOVERY_FILE_DEST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[krsd.c:17695]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10"/>
              </a:spcBef>
              <a:tabLst>
                <a:tab pos="2423675" algn="l"/>
              </a:tabLst>
            </a:pPr>
            <a:r>
              <a:rPr sz="1100" dirty="0">
                <a:latin typeface="Courier New"/>
                <a:cs typeface="Courier New"/>
              </a:rPr>
              <a:t>Completed: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ALTER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DATABASE	</a:t>
            </a:r>
            <a:r>
              <a:rPr sz="1100" spc="10" dirty="0">
                <a:latin typeface="Courier New"/>
                <a:cs typeface="Courier New"/>
              </a:rPr>
              <a:t>MOUNT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70" y="2217928"/>
            <a:ext cx="5975350" cy="6108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13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spc="5" dirty="0">
                <a:latin typeface="Arial"/>
                <a:cs typeface="Arial"/>
              </a:rPr>
              <a:t>Search </a:t>
            </a:r>
            <a:r>
              <a:rPr sz="1100" dirty="0">
                <a:latin typeface="Arial"/>
                <a:cs typeface="Arial"/>
              </a:rPr>
              <a:t>forward </a:t>
            </a:r>
            <a:r>
              <a:rPr sz="1100" spc="-15" dirty="0">
                <a:latin typeface="Arial"/>
                <a:cs typeface="Arial"/>
              </a:rPr>
              <a:t>again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entering </a:t>
            </a:r>
            <a:r>
              <a:rPr sz="1100" b="1" spc="5" dirty="0">
                <a:latin typeface="Arial"/>
                <a:cs typeface="Arial"/>
              </a:rPr>
              <a:t>/ </a:t>
            </a:r>
            <a:r>
              <a:rPr sz="1100" b="1" spc="-5" dirty="0">
                <a:latin typeface="Arial"/>
                <a:cs typeface="Arial"/>
              </a:rPr>
              <a:t>ALTER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find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line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starts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229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DATABASE  </a:t>
            </a:r>
            <a:r>
              <a:rPr sz="1100" spc="10" dirty="0">
                <a:latin typeface="Courier New"/>
                <a:cs typeface="Courier New"/>
              </a:rPr>
              <a:t>OPEN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5" dirty="0">
                <a:latin typeface="Arial"/>
                <a:cs typeface="Arial"/>
              </a:rPr>
              <a:t>Notice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stages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spc="-10" dirty="0">
                <a:latin typeface="Arial"/>
                <a:cs typeface="Arial"/>
              </a:rPr>
              <a:t>goes through during </a:t>
            </a:r>
            <a:r>
              <a:rPr sz="1100" dirty="0">
                <a:latin typeface="Arial"/>
                <a:cs typeface="Arial"/>
              </a:rPr>
              <a:t>startup are </a:t>
            </a:r>
            <a:r>
              <a:rPr sz="1100" spc="10" dirty="0">
                <a:latin typeface="Courier New"/>
                <a:cs typeface="Courier New"/>
              </a:rPr>
              <a:t>MOUNT </a:t>
            </a:r>
            <a:r>
              <a:rPr sz="1100" spc="-20" dirty="0">
                <a:latin typeface="Arial"/>
                <a:cs typeface="Arial"/>
              </a:rPr>
              <a:t>and  </a:t>
            </a:r>
            <a:r>
              <a:rPr sz="1100" spc="10" dirty="0">
                <a:latin typeface="Courier New"/>
                <a:cs typeface="Courier New"/>
              </a:rPr>
              <a:t>OPEN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2912682"/>
            <a:ext cx="5541010" cy="212410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05"/>
              </a:lnSpc>
            </a:pPr>
            <a:r>
              <a:rPr sz="1100" spc="10" dirty="0">
                <a:latin typeface="Courier New"/>
                <a:cs typeface="Courier New"/>
              </a:rPr>
              <a:t>ALTER </a:t>
            </a:r>
            <a:r>
              <a:rPr sz="1100" spc="-1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OPEN</a:t>
            </a:r>
            <a:endParaRPr sz="1100">
              <a:latin typeface="Courier New"/>
              <a:cs typeface="Courier New"/>
            </a:endParaRPr>
          </a:p>
          <a:p>
            <a:pPr marL="243192" marR="2346843" indent="-171441">
              <a:lnSpc>
                <a:spcPts val="1580"/>
              </a:lnSpc>
              <a:spcBef>
                <a:spcPts val="20"/>
              </a:spcBef>
            </a:pPr>
            <a:r>
              <a:rPr sz="1100" spc="10" dirty="0">
                <a:latin typeface="Courier New"/>
                <a:cs typeface="Courier New"/>
              </a:rPr>
              <a:t>Ping </a:t>
            </a:r>
            <a:r>
              <a:rPr sz="1100" dirty="0">
                <a:latin typeface="Courier New"/>
                <a:cs typeface="Courier New"/>
              </a:rPr>
              <a:t>without </a:t>
            </a:r>
            <a:r>
              <a:rPr sz="1100" spc="10" dirty="0">
                <a:latin typeface="Courier New"/>
                <a:cs typeface="Courier New"/>
              </a:rPr>
              <a:t>log </a:t>
            </a:r>
            <a:r>
              <a:rPr sz="1100" spc="-5" dirty="0">
                <a:latin typeface="Courier New"/>
                <a:cs typeface="Courier New"/>
              </a:rPr>
              <a:t>force </a:t>
            </a:r>
            <a:r>
              <a:rPr sz="1100" spc="10" dirty="0">
                <a:latin typeface="Courier New"/>
                <a:cs typeface="Courier New"/>
              </a:rPr>
              <a:t>is </a:t>
            </a:r>
            <a:r>
              <a:rPr sz="1100" spc="-10" dirty="0">
                <a:latin typeface="Courier New"/>
                <a:cs typeface="Courier New"/>
              </a:rPr>
              <a:t>disabled:  </a:t>
            </a:r>
            <a:r>
              <a:rPr sz="1100" dirty="0">
                <a:latin typeface="Courier New"/>
                <a:cs typeface="Courier New"/>
              </a:rPr>
              <a:t>instance mounted </a:t>
            </a:r>
            <a:r>
              <a:rPr sz="1100" spc="10" dirty="0">
                <a:latin typeface="Courier New"/>
                <a:cs typeface="Courier New"/>
              </a:rPr>
              <a:t>in </a:t>
            </a:r>
            <a:r>
              <a:rPr sz="1100" spc="-10" dirty="0">
                <a:latin typeface="Courier New"/>
                <a:cs typeface="Courier New"/>
              </a:rPr>
              <a:t>exclusive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mode.</a:t>
            </a:r>
            <a:endParaRPr sz="1100">
              <a:latin typeface="Courier New"/>
              <a:cs typeface="Courier New"/>
            </a:endParaRPr>
          </a:p>
          <a:p>
            <a:pPr marL="71752" marR="422888">
              <a:lnSpc>
                <a:spcPts val="1200"/>
              </a:lnSpc>
              <a:spcBef>
                <a:spcPts val="295"/>
              </a:spcBef>
            </a:pPr>
            <a:r>
              <a:rPr sz="1100" spc="10" dirty="0">
                <a:latin typeface="Courier New"/>
                <a:cs typeface="Courier New"/>
              </a:rPr>
              <a:t>Buffer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Cache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Full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Caching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mode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changing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from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FULL </a:t>
            </a:r>
            <a:r>
              <a:rPr sz="1100" spc="-15" dirty="0">
                <a:latin typeface="Courier New"/>
                <a:cs typeface="Courier New"/>
              </a:rPr>
              <a:t>CACHING  </a:t>
            </a:r>
            <a:r>
              <a:rPr sz="1100" dirty="0">
                <a:latin typeface="Courier New"/>
                <a:cs typeface="Courier New"/>
              </a:rPr>
              <a:t>DISABLED </a:t>
            </a:r>
            <a:r>
              <a:rPr sz="1100" spc="10" dirty="0">
                <a:latin typeface="Courier New"/>
                <a:cs typeface="Courier New"/>
              </a:rPr>
              <a:t>to FULL </a:t>
            </a:r>
            <a:r>
              <a:rPr sz="1100" spc="-15" dirty="0">
                <a:latin typeface="Courier New"/>
                <a:cs typeface="Courier New"/>
              </a:rPr>
              <a:t>CACHING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ENABLED</a:t>
            </a:r>
            <a:endParaRPr sz="1100">
              <a:latin typeface="Courier New"/>
              <a:cs typeface="Courier New"/>
            </a:endParaRPr>
          </a:p>
          <a:p>
            <a:pPr marL="71752" marR="756248" algn="just">
              <a:lnSpc>
                <a:spcPct val="116599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Crash </a:t>
            </a:r>
            <a:r>
              <a:rPr sz="1100" spc="-10" dirty="0">
                <a:latin typeface="Courier New"/>
                <a:cs typeface="Courier New"/>
              </a:rPr>
              <a:t>Recovery excluding </a:t>
            </a:r>
            <a:r>
              <a:rPr sz="1100" spc="10" dirty="0">
                <a:latin typeface="Courier New"/>
                <a:cs typeface="Courier New"/>
              </a:rPr>
              <a:t>pdb </a:t>
            </a:r>
            <a:r>
              <a:rPr sz="1100" spc="15" dirty="0">
                <a:latin typeface="Courier New"/>
                <a:cs typeface="Courier New"/>
              </a:rPr>
              <a:t>2 </a:t>
            </a:r>
            <a:r>
              <a:rPr sz="1100" spc="-5" dirty="0">
                <a:latin typeface="Courier New"/>
                <a:cs typeface="Courier New"/>
              </a:rPr>
              <a:t>which </a:t>
            </a:r>
            <a:r>
              <a:rPr sz="1100" spc="-15" dirty="0">
                <a:latin typeface="Courier New"/>
                <a:cs typeface="Courier New"/>
              </a:rPr>
              <a:t>was </a:t>
            </a:r>
            <a:r>
              <a:rPr sz="1100" dirty="0">
                <a:latin typeface="Courier New"/>
                <a:cs typeface="Courier New"/>
              </a:rPr>
              <a:t>cleanly </a:t>
            </a:r>
            <a:r>
              <a:rPr sz="1100" spc="-5" dirty="0">
                <a:latin typeface="Courier New"/>
                <a:cs typeface="Courier New"/>
              </a:rPr>
              <a:t>closed.  </a:t>
            </a:r>
            <a:r>
              <a:rPr sz="1100" spc="10" dirty="0">
                <a:latin typeface="Courier New"/>
                <a:cs typeface="Courier New"/>
              </a:rPr>
              <a:t>Crash </a:t>
            </a:r>
            <a:r>
              <a:rPr sz="1100" spc="-10" dirty="0">
                <a:latin typeface="Courier New"/>
                <a:cs typeface="Courier New"/>
              </a:rPr>
              <a:t>Recovery excluding </a:t>
            </a:r>
            <a:r>
              <a:rPr sz="1100" spc="10" dirty="0">
                <a:latin typeface="Courier New"/>
                <a:cs typeface="Courier New"/>
              </a:rPr>
              <a:t>pdb </a:t>
            </a:r>
            <a:r>
              <a:rPr sz="1100" spc="15" dirty="0">
                <a:latin typeface="Courier New"/>
                <a:cs typeface="Courier New"/>
              </a:rPr>
              <a:t>3 </a:t>
            </a:r>
            <a:r>
              <a:rPr sz="1100" spc="-5" dirty="0">
                <a:latin typeface="Courier New"/>
                <a:cs typeface="Courier New"/>
              </a:rPr>
              <a:t>which </a:t>
            </a:r>
            <a:r>
              <a:rPr sz="1100" spc="-15" dirty="0">
                <a:latin typeface="Courier New"/>
                <a:cs typeface="Courier New"/>
              </a:rPr>
              <a:t>was </a:t>
            </a:r>
            <a:r>
              <a:rPr sz="1100" dirty="0">
                <a:latin typeface="Courier New"/>
                <a:cs typeface="Courier New"/>
              </a:rPr>
              <a:t>cleanly </a:t>
            </a:r>
            <a:r>
              <a:rPr sz="1100" spc="-5" dirty="0">
                <a:latin typeface="Courier New"/>
                <a:cs typeface="Courier New"/>
              </a:rPr>
              <a:t>closed.  </a:t>
            </a:r>
            <a:r>
              <a:rPr sz="1100" dirty="0">
                <a:latin typeface="Courier New"/>
                <a:cs typeface="Courier New"/>
              </a:rPr>
              <a:t>2018-03-07 </a:t>
            </a:r>
            <a:r>
              <a:rPr sz="1100" spc="-5" dirty="0">
                <a:latin typeface="Courier New"/>
                <a:cs typeface="Courier New"/>
              </a:rPr>
              <a:t>22:21:08.617000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+00:00</a:t>
            </a:r>
            <a:endParaRPr sz="1100">
              <a:latin typeface="Courier New"/>
              <a:cs typeface="Courier New"/>
            </a:endParaRPr>
          </a:p>
          <a:p>
            <a:pPr marL="71752" marR="2099205" algn="just">
              <a:lnSpc>
                <a:spcPct val="113599"/>
              </a:lnSpc>
              <a:spcBef>
                <a:spcPts val="80"/>
              </a:spcBef>
            </a:pPr>
            <a:r>
              <a:rPr sz="1100" spc="10" dirty="0">
                <a:latin typeface="Courier New"/>
                <a:cs typeface="Courier New"/>
              </a:rPr>
              <a:t>Endian type of </a:t>
            </a:r>
            <a:r>
              <a:rPr sz="1100" spc="-5" dirty="0">
                <a:latin typeface="Courier New"/>
                <a:cs typeface="Courier New"/>
              </a:rPr>
              <a:t>dictionary </a:t>
            </a:r>
            <a:r>
              <a:rPr sz="1100" spc="-15" dirty="0">
                <a:latin typeface="Courier New"/>
                <a:cs typeface="Courier New"/>
              </a:rPr>
              <a:t>set </a:t>
            </a:r>
            <a:r>
              <a:rPr sz="1100" spc="10" dirty="0">
                <a:latin typeface="Courier New"/>
                <a:cs typeface="Courier New"/>
              </a:rPr>
              <a:t>to </a:t>
            </a:r>
            <a:r>
              <a:rPr sz="1100" spc="-5" dirty="0">
                <a:latin typeface="Courier New"/>
                <a:cs typeface="Courier New"/>
              </a:rPr>
              <a:t>little  </a:t>
            </a:r>
            <a:r>
              <a:rPr sz="1100" spc="10" dirty="0">
                <a:latin typeface="Courier New"/>
                <a:cs typeface="Courier New"/>
              </a:rPr>
              <a:t>LGWR </a:t>
            </a:r>
            <a:r>
              <a:rPr sz="1100" spc="-5" dirty="0">
                <a:latin typeface="Courier New"/>
                <a:cs typeface="Courier New"/>
              </a:rPr>
              <a:t>(PID:9095): </a:t>
            </a:r>
            <a:r>
              <a:rPr sz="1100" spc="-10" dirty="0">
                <a:latin typeface="Courier New"/>
                <a:cs typeface="Courier New"/>
              </a:rPr>
              <a:t>STARTING ARCH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PROCESSES</a:t>
            </a:r>
            <a:endParaRPr sz="1100">
              <a:latin typeface="Courier New"/>
              <a:cs typeface="Courier New"/>
            </a:endParaRPr>
          </a:p>
          <a:p>
            <a:pPr marL="71752" algn="just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Starting </a:t>
            </a:r>
            <a:r>
              <a:rPr sz="1100" spc="-5" dirty="0">
                <a:latin typeface="Courier New"/>
                <a:cs typeface="Courier New"/>
              </a:rPr>
              <a:t>background </a:t>
            </a:r>
            <a:r>
              <a:rPr sz="1100" dirty="0">
                <a:latin typeface="Courier New"/>
                <a:cs typeface="Courier New"/>
              </a:rPr>
              <a:t>process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ARC0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1" y="4982718"/>
            <a:ext cx="3515360" cy="4988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8911" indent="-276846">
              <a:spcBef>
                <a:spcPts val="650"/>
              </a:spcBef>
              <a:buAutoNum type="arabicPeriod" startAt="7"/>
              <a:tabLst>
                <a:tab pos="288911" algn="l"/>
                <a:tab pos="289545" algn="l"/>
              </a:tabLst>
            </a:pP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vi </a:t>
            </a:r>
            <a:r>
              <a:rPr sz="1100" spc="-15" dirty="0">
                <a:latin typeface="Arial"/>
                <a:cs typeface="Arial"/>
              </a:rPr>
              <a:t>editor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entering </a:t>
            </a:r>
            <a:r>
              <a:rPr sz="1100" b="1" spc="-30" dirty="0">
                <a:latin typeface="Arial"/>
                <a:cs typeface="Arial"/>
              </a:rPr>
              <a:t>:q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pressing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Enter.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560"/>
              </a:spcBef>
              <a:buAutoNum type="arabicPeriod" startAt="7"/>
              <a:tabLst>
                <a:tab pos="288911" algn="l"/>
                <a:tab pos="289545" algn="l"/>
              </a:tabLst>
            </a:pP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spc="5" dirty="0">
                <a:latin typeface="Arial"/>
                <a:cs typeface="Arial"/>
              </a:rPr>
              <a:t>adrci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close </a:t>
            </a:r>
            <a:r>
              <a:rPr sz="1100" spc="-5" dirty="0">
                <a:latin typeface="Arial"/>
                <a:cs typeface="Arial"/>
              </a:rPr>
              <a:t>the terminal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window.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5543868"/>
            <a:ext cx="5541010" cy="37446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adrci </a:t>
            </a:r>
            <a:r>
              <a:rPr sz="1100" spc="15" dirty="0">
                <a:latin typeface="Courier New"/>
                <a:cs typeface="Courier New"/>
              </a:rPr>
              <a:t>&gt;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405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trace]$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1" y="6099050"/>
            <a:ext cx="5843905" cy="939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z="1100" b="1" spc="5" dirty="0">
                <a:latin typeface="Arial"/>
                <a:cs typeface="Arial"/>
              </a:rPr>
              <a:t>Log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DDL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Statements</a:t>
            </a:r>
            <a:r>
              <a:rPr sz="1100" b="1" spc="-1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the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DDL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Log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File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555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Determine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20" dirty="0">
                <a:latin typeface="Arial"/>
                <a:cs typeface="Arial"/>
              </a:rPr>
              <a:t>DDL </a:t>
            </a:r>
            <a:r>
              <a:rPr sz="1100" spc="-15" dirty="0">
                <a:latin typeface="Arial"/>
                <a:cs typeface="Arial"/>
              </a:rPr>
              <a:t>logging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enabled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not, </a:t>
            </a:r>
            <a:r>
              <a:rPr sz="1100" spc="-15" dirty="0">
                <a:latin typeface="Arial"/>
                <a:cs typeface="Arial"/>
              </a:rPr>
              <a:t>enable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by setting 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185"/>
              </a:spcBef>
            </a:pPr>
            <a:r>
              <a:rPr sz="1100" spc="10" dirty="0">
                <a:latin typeface="Courier New"/>
                <a:cs typeface="Courier New"/>
              </a:rPr>
              <a:t>ENABLE_DDL_LOGGING</a:t>
            </a:r>
            <a:r>
              <a:rPr sz="1100" spc="-47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TRUE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55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7107619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dirty="0">
                <a:latin typeface="Courier New"/>
                <a:cs typeface="Courier New"/>
              </a:rPr>
              <a:t>[oracle@MYDBCS trace]$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11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513" y="7709917"/>
            <a:ext cx="12954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10" dirty="0">
                <a:latin typeface="Arial"/>
                <a:cs typeface="Arial"/>
              </a:rPr>
              <a:t>Switch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6937" y="7984807"/>
            <a:ext cx="5541010" cy="7771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SESSION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dirty="0">
                <a:latin typeface="Courier New"/>
                <a:cs typeface="Courier New"/>
              </a:rPr>
              <a:t>CONTAINER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19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PDB1;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9512" y="683641"/>
            <a:ext cx="5596890" cy="601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5080" indent="-276846" algn="just">
              <a:lnSpc>
                <a:spcPct val="116599"/>
              </a:lnSpc>
              <a:spcBef>
                <a:spcPts val="55"/>
              </a:spcBef>
            </a:pPr>
            <a:r>
              <a:rPr sz="1100" spc="25" dirty="0">
                <a:latin typeface="Arial"/>
                <a:cs typeface="Arial"/>
              </a:rPr>
              <a:t>c.</a:t>
            </a:r>
            <a:r>
              <a:rPr sz="1100" spc="2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Issue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PARAMETER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ENABLE_DDL_LOGGING</a:t>
            </a:r>
            <a:r>
              <a:rPr sz="1100" spc="10" dirty="0">
                <a:latin typeface="Arial"/>
                <a:cs typeface="Arial"/>
              </a:rPr>
              <a:t>.  </a:t>
            </a:r>
            <a:r>
              <a:rPr sz="1100" spc="-3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Oracle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Database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Cloud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ENABLE_DDL_LOGGING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set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TRUE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default. 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default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ENABLE_DDL_LOGGING</a:t>
            </a:r>
            <a:r>
              <a:rPr sz="1100" spc="-49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FALSE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non-Cloud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installations.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1700" y="1363345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83029" y="1541398"/>
            <a:ext cx="4413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55" y="1857018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7240" y="1857018"/>
            <a:ext cx="925194" cy="0"/>
          </a:xfrm>
          <a:custGeom>
            <a:avLst/>
            <a:gdLst/>
            <a:ahLst/>
            <a:cxnLst/>
            <a:rect l="l" t="t" r="r" b="b"/>
            <a:pathLst>
              <a:path w="925195">
                <a:moveTo>
                  <a:pt x="0" y="0"/>
                </a:moveTo>
                <a:lnTo>
                  <a:pt x="924827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8254" y="1857018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793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7209" y="1932306"/>
            <a:ext cx="3556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TRUE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8755" y="1312290"/>
            <a:ext cx="3712210" cy="103746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enable_ddl_logging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9"/>
              </a:spcBef>
              <a:tabLst>
                <a:tab pos="3113885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0" dirty="0"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R="5080">
              <a:lnSpc>
                <a:spcPct val="125200"/>
              </a:lnSpc>
              <a:tabLst>
                <a:tab pos="3117694" algn="l"/>
              </a:tabLst>
            </a:pPr>
            <a:r>
              <a:rPr sz="1100" spc="10" dirty="0">
                <a:latin typeface="Courier New"/>
                <a:cs typeface="Courier New"/>
              </a:rPr>
              <a:t>enable</a:t>
            </a:r>
            <a:r>
              <a:rPr sz="1100" spc="-65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ddl_</a:t>
            </a:r>
            <a:r>
              <a:rPr sz="1100" spc="-65" dirty="0">
                <a:latin typeface="Courier New"/>
                <a:cs typeface="Courier New"/>
              </a:rPr>
              <a:t>l</a:t>
            </a:r>
            <a:r>
              <a:rPr sz="1100" spc="10" dirty="0">
                <a:latin typeface="Courier New"/>
                <a:cs typeface="Courier New"/>
              </a:rPr>
              <a:t>oggin</a:t>
            </a:r>
            <a:r>
              <a:rPr sz="1100" spc="15" dirty="0">
                <a:latin typeface="Courier New"/>
                <a:cs typeface="Courier New"/>
              </a:rPr>
              <a:t>g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5" dirty="0">
                <a:latin typeface="Courier New"/>
                <a:cs typeface="Courier New"/>
              </a:rPr>
              <a:t>b</a:t>
            </a:r>
            <a:r>
              <a:rPr sz="1100" spc="10" dirty="0">
                <a:latin typeface="Courier New"/>
                <a:cs typeface="Courier New"/>
              </a:rPr>
              <a:t>oole</a:t>
            </a:r>
            <a:r>
              <a:rPr sz="1100" spc="-65" dirty="0">
                <a:latin typeface="Courier New"/>
                <a:cs typeface="Courier New"/>
              </a:rPr>
              <a:t>a</a:t>
            </a:r>
            <a:r>
              <a:rPr sz="1100" spc="15" dirty="0">
                <a:latin typeface="Courier New"/>
                <a:cs typeface="Courier New"/>
              </a:rPr>
              <a:t>n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2175" y="1363345"/>
            <a:ext cx="5550535" cy="991869"/>
          </a:xfrm>
          <a:custGeom>
            <a:avLst/>
            <a:gdLst/>
            <a:ahLst/>
            <a:cxnLst/>
            <a:rect l="l" t="t" r="r" b="b"/>
            <a:pathLst>
              <a:path w="5550534" h="991869">
                <a:moveTo>
                  <a:pt x="5550535" y="0"/>
                </a:moveTo>
                <a:lnTo>
                  <a:pt x="5541010" y="0"/>
                </a:lnTo>
                <a:lnTo>
                  <a:pt x="5541010" y="981964"/>
                </a:lnTo>
                <a:lnTo>
                  <a:pt x="9525" y="981964"/>
                </a:lnTo>
                <a:lnTo>
                  <a:pt x="9525" y="0"/>
                </a:lnTo>
                <a:lnTo>
                  <a:pt x="0" y="0"/>
                </a:lnTo>
                <a:lnTo>
                  <a:pt x="0" y="991489"/>
                </a:lnTo>
                <a:lnTo>
                  <a:pt x="9525" y="991489"/>
                </a:lnTo>
                <a:lnTo>
                  <a:pt x="5541010" y="991489"/>
                </a:lnTo>
                <a:lnTo>
                  <a:pt x="5550535" y="991489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9514" y="2341754"/>
            <a:ext cx="5508625" cy="3994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20" dirty="0">
                <a:latin typeface="Arial"/>
                <a:cs typeface="Arial"/>
              </a:rPr>
              <a:t>DDL </a:t>
            </a:r>
            <a:r>
              <a:rPr sz="1100" spc="-15" dirty="0">
                <a:latin typeface="Arial"/>
                <a:cs typeface="Arial"/>
              </a:rPr>
              <a:t>logging </a:t>
            </a:r>
            <a:r>
              <a:rPr sz="1100" spc="5" dirty="0">
                <a:latin typeface="Arial"/>
                <a:cs typeface="Arial"/>
              </a:rPr>
              <a:t>was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15" dirty="0">
                <a:latin typeface="Arial"/>
                <a:cs typeface="Arial"/>
              </a:rPr>
              <a:t>enabled,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could </a:t>
            </a:r>
            <a:r>
              <a:rPr sz="1100" spc="-15" dirty="0">
                <a:latin typeface="Arial"/>
                <a:cs typeface="Arial"/>
              </a:rPr>
              <a:t>enable </a:t>
            </a:r>
            <a:r>
              <a:rPr sz="1100" spc="-10" dirty="0">
                <a:latin typeface="Arial"/>
                <a:cs typeface="Arial"/>
              </a:rPr>
              <a:t>it for </a:t>
            </a:r>
            <a:r>
              <a:rPr sz="1100" dirty="0">
                <a:latin typeface="Arial"/>
                <a:cs typeface="Arial"/>
              </a:rPr>
              <a:t>just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10" dirty="0">
                <a:latin typeface="Arial"/>
                <a:cs typeface="Arial"/>
              </a:rPr>
              <a:t>session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185"/>
              </a:spcBef>
            </a:pP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6937" y="2817177"/>
            <a:ext cx="5541010" cy="7899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spc="-5" dirty="0">
                <a:latin typeface="Courier New"/>
                <a:cs typeface="Courier New"/>
              </a:rPr>
              <a:t>ALTER </a:t>
            </a:r>
            <a:r>
              <a:rPr sz="1100" dirty="0">
                <a:latin typeface="Courier New"/>
                <a:cs typeface="Courier New"/>
              </a:rPr>
              <a:t>SESSION </a:t>
            </a:r>
            <a:r>
              <a:rPr sz="1100" spc="10" dirty="0">
                <a:latin typeface="Courier New"/>
                <a:cs typeface="Courier New"/>
              </a:rPr>
              <a:t>SET </a:t>
            </a:r>
            <a:r>
              <a:rPr sz="1100" spc="-5" dirty="0">
                <a:latin typeface="Courier New"/>
                <a:cs typeface="Courier New"/>
              </a:rPr>
              <a:t>enable_ddl_logging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TRUE;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70" y="3619754"/>
            <a:ext cx="423291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dirty="0">
                <a:latin typeface="Arial"/>
                <a:cs typeface="Arial"/>
              </a:rPr>
              <a:t>Create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drop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table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generate </a:t>
            </a:r>
            <a:r>
              <a:rPr sz="1100" dirty="0">
                <a:latin typeface="Arial"/>
                <a:cs typeface="Arial"/>
              </a:rPr>
              <a:t>statements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will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logged.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6937" y="3884867"/>
            <a:ext cx="5541010" cy="959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dirty="0">
                <a:latin typeface="Courier New"/>
                <a:cs typeface="Courier New"/>
              </a:rPr>
              <a:t>CREATE </a:t>
            </a:r>
            <a:r>
              <a:rPr sz="1100" b="1" spc="10" dirty="0">
                <a:latin typeface="Courier New"/>
                <a:cs typeface="Courier New"/>
              </a:rPr>
              <a:t>TABLE TEST (name</a:t>
            </a:r>
            <a:r>
              <a:rPr sz="1100" b="1" spc="-29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varchar2(15));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Table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created.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0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DROP </a:t>
            </a:r>
            <a:r>
              <a:rPr sz="1100" b="1" spc="-5" dirty="0">
                <a:latin typeface="Courier New"/>
                <a:cs typeface="Courier New"/>
              </a:rPr>
              <a:t>TABLE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TEST;</a:t>
            </a:r>
            <a:endParaRPr sz="1100">
              <a:latin typeface="Courier New"/>
              <a:cs typeface="Courier New"/>
            </a:endParaRPr>
          </a:p>
          <a:p>
            <a:pPr marL="71752" marR="4280321">
              <a:spcBef>
                <a:spcPts val="335"/>
              </a:spcBef>
            </a:pPr>
            <a:r>
              <a:rPr sz="1100" spc="10" dirty="0">
                <a:latin typeface="Courier New"/>
                <a:cs typeface="Courier New"/>
              </a:rPr>
              <a:t>Table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dropped.</a:t>
            </a:r>
            <a:endParaRPr sz="1100">
              <a:latin typeface="Courier New"/>
              <a:cs typeface="Courier New"/>
            </a:endParaRPr>
          </a:p>
          <a:p>
            <a:pPr marL="71752" marR="4280321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970" y="4878324"/>
            <a:ext cx="12363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6937" y="5133912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trace]$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970" y="5745735"/>
            <a:ext cx="48482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Change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directory where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text </a:t>
            </a:r>
            <a:r>
              <a:rPr sz="1100" spc="-5" dirty="0">
                <a:latin typeface="Arial"/>
                <a:cs typeface="Arial"/>
              </a:rPr>
              <a:t>version of the </a:t>
            </a:r>
            <a:r>
              <a:rPr sz="1100" spc="20" dirty="0">
                <a:latin typeface="Arial"/>
                <a:cs typeface="Arial"/>
              </a:rPr>
              <a:t>DDL </a:t>
            </a:r>
            <a:r>
              <a:rPr sz="1100" spc="-10" dirty="0">
                <a:latin typeface="Arial"/>
                <a:cs typeface="Arial"/>
              </a:rPr>
              <a:t>log file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resides.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6937" y="6001703"/>
            <a:ext cx="5541010" cy="54117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dirty="0">
                <a:latin typeface="Courier New"/>
                <a:cs typeface="Courier New"/>
              </a:rPr>
              <a:t>[oracle@MYDBCS trace]$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cd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b="1" spc="-5" dirty="0">
                <a:latin typeface="Courier New"/>
                <a:cs typeface="Courier New"/>
              </a:rPr>
              <a:t>/u01/app/oracle/diag/rdbms/orcl/ORCL/log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405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log]$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970" y="6565900"/>
            <a:ext cx="254127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contents of the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directory.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6937" y="6831013"/>
            <a:ext cx="5541010" cy="57708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-5" dirty="0">
                <a:latin typeface="Courier New"/>
                <a:cs typeface="Courier New"/>
              </a:rPr>
              <a:t>log]$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ls</a:t>
            </a:r>
            <a:endParaRPr sz="1100">
              <a:latin typeface="Courier New"/>
              <a:cs typeface="Courier New"/>
            </a:endParaRPr>
          </a:p>
          <a:p>
            <a:pPr marL="71752" marR="1088336">
              <a:lnSpc>
                <a:spcPts val="1580"/>
              </a:lnSpc>
              <a:spcBef>
                <a:spcPts val="90"/>
              </a:spcBef>
              <a:tabLst>
                <a:tab pos="499720" algn="l"/>
                <a:tab pos="1672505" algn="l"/>
                <a:tab pos="2263027" algn="l"/>
                <a:tab pos="3186906" algn="l"/>
                <a:tab pos="3605985" algn="l"/>
                <a:tab pos="4101260" algn="l"/>
              </a:tabLst>
            </a:pPr>
            <a:r>
              <a:rPr sz="1100" spc="10" dirty="0">
                <a:latin typeface="Courier New"/>
                <a:cs typeface="Courier New"/>
              </a:rPr>
              <a:t>dd</a:t>
            </a:r>
            <a:r>
              <a:rPr sz="1100" spc="15" dirty="0">
                <a:latin typeface="Courier New"/>
                <a:cs typeface="Courier New"/>
              </a:rPr>
              <a:t>l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d</a:t>
            </a:r>
            <a:r>
              <a:rPr sz="1100" spc="-65" dirty="0">
                <a:latin typeface="Courier New"/>
                <a:cs typeface="Courier New"/>
              </a:rPr>
              <a:t>d</a:t>
            </a:r>
            <a:r>
              <a:rPr sz="1100" spc="10" dirty="0">
                <a:latin typeface="Courier New"/>
                <a:cs typeface="Courier New"/>
              </a:rPr>
              <a:t>l</a:t>
            </a:r>
            <a:r>
              <a:rPr sz="1100" spc="20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OR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5" dirty="0">
                <a:latin typeface="Courier New"/>
                <a:cs typeface="Courier New"/>
              </a:rPr>
              <a:t>L</a:t>
            </a:r>
            <a:r>
              <a:rPr sz="1100" spc="10" dirty="0">
                <a:latin typeface="Courier New"/>
                <a:cs typeface="Courier New"/>
              </a:rPr>
              <a:t>.lo</a:t>
            </a:r>
            <a:r>
              <a:rPr sz="1100" spc="15" dirty="0">
                <a:latin typeface="Courier New"/>
                <a:cs typeface="Courier New"/>
              </a:rPr>
              <a:t>g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deb</a:t>
            </a:r>
            <a:r>
              <a:rPr sz="1100" spc="-65" dirty="0">
                <a:latin typeface="Courier New"/>
                <a:cs typeface="Courier New"/>
              </a:rPr>
              <a:t>u</a:t>
            </a:r>
            <a:r>
              <a:rPr sz="1100" spc="15" dirty="0">
                <a:latin typeface="Courier New"/>
                <a:cs typeface="Courier New"/>
              </a:rPr>
              <a:t>g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d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0" dirty="0">
                <a:latin typeface="Courier New"/>
                <a:cs typeface="Courier New"/>
              </a:rPr>
              <a:t>bug.</a:t>
            </a:r>
            <a:r>
              <a:rPr sz="1100" spc="-65" dirty="0">
                <a:latin typeface="Courier New"/>
                <a:cs typeface="Courier New"/>
              </a:rPr>
              <a:t>l</a:t>
            </a:r>
            <a:r>
              <a:rPr sz="1100" spc="10" dirty="0">
                <a:latin typeface="Courier New"/>
                <a:cs typeface="Courier New"/>
              </a:rPr>
              <a:t>o</a:t>
            </a:r>
            <a:r>
              <a:rPr sz="1100" spc="15" dirty="0">
                <a:latin typeface="Courier New"/>
                <a:cs typeface="Courier New"/>
              </a:rPr>
              <a:t>g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5" dirty="0">
                <a:latin typeface="Courier New"/>
                <a:cs typeface="Courier New"/>
              </a:rPr>
              <a:t>h</a:t>
            </a:r>
            <a:r>
              <a:rPr sz="1100" spc="10" dirty="0">
                <a:latin typeface="Courier New"/>
                <a:cs typeface="Courier New"/>
              </a:rPr>
              <a:t>c</a:t>
            </a:r>
            <a:r>
              <a:rPr sz="1100" spc="15" dirty="0">
                <a:latin typeface="Courier New"/>
                <a:cs typeface="Courier New"/>
              </a:rPr>
              <a:t>s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5" dirty="0">
                <a:latin typeface="Courier New"/>
                <a:cs typeface="Courier New"/>
              </a:rPr>
              <a:t>i</a:t>
            </a:r>
            <a:r>
              <a:rPr sz="1100" spc="10" dirty="0">
                <a:latin typeface="Courier New"/>
                <a:cs typeface="Courier New"/>
              </a:rPr>
              <a:t>md</a:t>
            </a:r>
            <a:r>
              <a:rPr sz="1100" spc="15" dirty="0">
                <a:latin typeface="Courier New"/>
                <a:cs typeface="Courier New"/>
              </a:rPr>
              <a:t>b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test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log]$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970" y="7413880"/>
            <a:ext cx="5933440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9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spc="-25" dirty="0">
                <a:latin typeface="Arial"/>
                <a:cs typeface="Arial"/>
              </a:rPr>
              <a:t>View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ddl_ORCL.log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file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cat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Your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output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will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different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output </a:t>
            </a:r>
            <a:r>
              <a:rPr sz="1100" spc="10" dirty="0">
                <a:latin typeface="Arial"/>
                <a:cs typeface="Arial"/>
              </a:rPr>
              <a:t>shown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below.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6937" y="7889304"/>
            <a:ext cx="5541010" cy="119648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-5" dirty="0">
                <a:latin typeface="Courier New"/>
                <a:cs typeface="Courier New"/>
              </a:rPr>
              <a:t>[oracle@MYDBCS log]$ </a:t>
            </a:r>
            <a:r>
              <a:rPr sz="1100" b="1" spc="-15" dirty="0">
                <a:latin typeface="Courier New"/>
                <a:cs typeface="Courier New"/>
              </a:rPr>
              <a:t>cat</a:t>
            </a:r>
            <a:r>
              <a:rPr sz="1100" b="1" spc="6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ddl_ORCL.log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2018-03-16T19:31:30.795903+00:00</a:t>
            </a:r>
            <a:endParaRPr sz="1100">
              <a:latin typeface="Courier New"/>
              <a:cs typeface="Courier New"/>
            </a:endParaRPr>
          </a:p>
          <a:p>
            <a:pPr marL="71752" marR="1508685">
              <a:lnSpc>
                <a:spcPct val="113700"/>
              </a:lnSpc>
              <a:spcBef>
                <a:spcPts val="75"/>
              </a:spcBef>
            </a:pPr>
            <a:r>
              <a:rPr sz="1100" dirty="0">
                <a:latin typeface="Courier New"/>
                <a:cs typeface="Courier New"/>
              </a:rPr>
              <a:t>diag_adl:CREATE </a:t>
            </a:r>
            <a:r>
              <a:rPr sz="1100" spc="-5" dirty="0">
                <a:latin typeface="Courier New"/>
                <a:cs typeface="Courier New"/>
              </a:rPr>
              <a:t>TABLE </a:t>
            </a:r>
            <a:r>
              <a:rPr sz="1100" spc="-10" dirty="0">
                <a:latin typeface="Courier New"/>
                <a:cs typeface="Courier New"/>
              </a:rPr>
              <a:t>TEST </a:t>
            </a:r>
            <a:r>
              <a:rPr sz="1100" spc="-5" dirty="0">
                <a:latin typeface="Courier New"/>
                <a:cs typeface="Courier New"/>
              </a:rPr>
              <a:t>(name varchar2(15) </a:t>
            </a:r>
            <a:r>
              <a:rPr sz="1100" spc="15" dirty="0">
                <a:latin typeface="Courier New"/>
                <a:cs typeface="Courier New"/>
              </a:rPr>
              <a:t>)  </a:t>
            </a:r>
            <a:r>
              <a:rPr sz="1100" spc="-5" dirty="0">
                <a:latin typeface="Courier New"/>
                <a:cs typeface="Courier New"/>
              </a:rPr>
              <a:t>2018-03-16T19:31:57.762139+00:00</a:t>
            </a:r>
            <a:endParaRPr sz="1100">
              <a:latin typeface="Courier New"/>
              <a:cs typeface="Courier New"/>
            </a:endParaRPr>
          </a:p>
          <a:p>
            <a:pPr marL="71752" marR="3442163">
              <a:lnSpc>
                <a:spcPts val="1650"/>
              </a:lnSpc>
              <a:spcBef>
                <a:spcPts val="35"/>
              </a:spcBef>
            </a:pPr>
            <a:r>
              <a:rPr sz="1100" spc="-5" dirty="0">
                <a:latin typeface="Courier New"/>
                <a:cs typeface="Courier New"/>
              </a:rPr>
              <a:t>diag_adl:DROP TABLE </a:t>
            </a:r>
            <a:r>
              <a:rPr sz="1100" spc="-10" dirty="0">
                <a:latin typeface="Courier New"/>
                <a:cs typeface="Courier New"/>
              </a:rPr>
              <a:t>TEST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log]$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49998"/>
            <a:ext cx="5930265" cy="292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8</a:t>
            </a:r>
            <a:r>
              <a:rPr sz="1400" b="1" spc="15" dirty="0" smtClean="0">
                <a:latin typeface="Arial"/>
                <a:cs typeface="Arial"/>
              </a:rPr>
              <a:t>:</a:t>
            </a:r>
            <a:r>
              <a:rPr sz="1400" b="1" spc="-114" dirty="0" smtClean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Creating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Local</a:t>
            </a:r>
            <a:r>
              <a:rPr sz="1400" b="1" spc="-190" dirty="0">
                <a:latin typeface="Arial"/>
                <a:cs typeface="Arial"/>
              </a:rPr>
              <a:t> </a:t>
            </a:r>
            <a:r>
              <a:rPr sz="1400" b="1" spc="15" dirty="0" smtClean="0">
                <a:latin typeface="Arial"/>
                <a:cs typeface="Arial"/>
              </a:rPr>
              <a:t>User</a:t>
            </a:r>
            <a:r>
              <a:rPr lang="en-US" sz="1400" b="1" spc="-125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9300"/>
              </a:lnSpc>
              <a:spcBef>
                <a:spcPts val="509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log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dirty="0">
                <a:latin typeface="Arial"/>
                <a:cs typeface="Arial"/>
              </a:rPr>
              <a:t>local </a:t>
            </a:r>
            <a:r>
              <a:rPr sz="1100" spc="-5" dirty="0">
                <a:latin typeface="Arial"/>
                <a:cs typeface="Arial"/>
              </a:rPr>
              <a:t>administrator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PDB1_ADMIN1</a:t>
            </a:r>
            <a:r>
              <a:rPr sz="1100" spc="10" dirty="0">
                <a:latin typeface="Arial"/>
                <a:cs typeface="Arial"/>
              </a:rPr>
              <a:t>)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local 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account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called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INVENTORY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which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will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own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Inventory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software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application.</a:t>
            </a: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INVENTORY</a:t>
            </a:r>
            <a:r>
              <a:rPr sz="1100" spc="-5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 an example of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user account </a:t>
            </a:r>
            <a:r>
              <a:rPr sz="1100" spc="-10" dirty="0">
                <a:latin typeface="Arial"/>
                <a:cs typeface="Arial"/>
              </a:rPr>
              <a:t>that does not </a:t>
            </a:r>
            <a:r>
              <a:rPr sz="1100" dirty="0">
                <a:latin typeface="Arial"/>
                <a:cs typeface="Arial"/>
              </a:rPr>
              <a:t>represent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person.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100" dirty="0">
              <a:latin typeface="Arial"/>
              <a:cs typeface="Arial"/>
            </a:endParaRPr>
          </a:p>
          <a:p>
            <a:pPr marL="12700"/>
            <a:r>
              <a:rPr sz="1100" b="1" spc="15" dirty="0">
                <a:latin typeface="Arial"/>
                <a:cs typeface="Arial"/>
              </a:rPr>
              <a:t>Create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the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INVENTORY</a:t>
            </a:r>
            <a:r>
              <a:rPr sz="1100" b="1" spc="-430" dirty="0">
                <a:latin typeface="Courier New"/>
                <a:cs typeface="Courier New"/>
              </a:rPr>
              <a:t> </a:t>
            </a:r>
            <a:r>
              <a:rPr sz="1100" b="1" spc="20" dirty="0">
                <a:latin typeface="Arial"/>
                <a:cs typeface="Arial"/>
              </a:rPr>
              <a:t>User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Account</a:t>
            </a: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93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PDB1_ADMIN1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3694366"/>
            <a:ext cx="5541010" cy="57297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</a:t>
            </a:r>
            <a:r>
              <a:rPr sz="1100" b="1" spc="-5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PDB1_ADMIN1/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@PDB1</a:t>
            </a:r>
            <a:endParaRPr sz="1100" dirty="0">
              <a:latin typeface="Courier New"/>
              <a:cs typeface="Courier New"/>
            </a:endParaRPr>
          </a:p>
          <a:p>
            <a:pPr marL="71752" marR="5117845">
              <a:lnSpc>
                <a:spcPct val="119500"/>
              </a:lnSpc>
              <a:spcBef>
                <a:spcPts val="7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4287013"/>
            <a:ext cx="5822950" cy="5911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7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dirty="0">
                <a:latin typeface="Arial"/>
                <a:cs typeface="Arial"/>
              </a:rPr>
              <a:t>Create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local </a:t>
            </a:r>
            <a:r>
              <a:rPr sz="1100" spc="5" dirty="0">
                <a:latin typeface="Arial"/>
                <a:cs typeface="Arial"/>
              </a:rPr>
              <a:t>user account </a:t>
            </a:r>
            <a:r>
              <a:rPr sz="1100" dirty="0">
                <a:latin typeface="Arial"/>
                <a:cs typeface="Arial"/>
              </a:rPr>
              <a:t>named </a:t>
            </a:r>
            <a:r>
              <a:rPr sz="1100" spc="10" dirty="0">
                <a:latin typeface="Courier New"/>
                <a:cs typeface="Courier New"/>
              </a:rPr>
              <a:t>INVENTORY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dirty="0">
                <a:latin typeface="Arial"/>
                <a:cs typeface="Arial"/>
              </a:rPr>
              <a:t>Set</a:t>
            </a:r>
            <a:r>
              <a:rPr sz="1100" spc="-2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dirty="0">
                <a:latin typeface="Arial"/>
                <a:cs typeface="Arial"/>
              </a:rPr>
              <a:t>tablespace 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USERS 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10" dirty="0">
                <a:latin typeface="Arial"/>
                <a:cs typeface="Arial"/>
              </a:rPr>
              <a:t>and grant unlimited quota </a:t>
            </a:r>
            <a:r>
              <a:rPr sz="1100" spc="-5" dirty="0">
                <a:latin typeface="Arial"/>
                <a:cs typeface="Arial"/>
              </a:rPr>
              <a:t>on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tablespace. </a:t>
            </a:r>
            <a:r>
              <a:rPr sz="1100" spc="-5" dirty="0">
                <a:latin typeface="Arial"/>
                <a:cs typeface="Arial"/>
              </a:rPr>
              <a:t>Refer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i="1" spc="10" dirty="0">
                <a:latin typeface="Arial"/>
                <a:cs typeface="Arial"/>
              </a:rPr>
              <a:t>Course Practice  </a:t>
            </a:r>
            <a:r>
              <a:rPr sz="1100" i="1" dirty="0">
                <a:latin typeface="Arial"/>
                <a:cs typeface="Arial"/>
              </a:rPr>
              <a:t>Environment: Security </a:t>
            </a:r>
            <a:r>
              <a:rPr sz="1100" i="1" spc="-10" dirty="0">
                <a:latin typeface="Arial"/>
                <a:cs typeface="Arial"/>
              </a:rPr>
              <a:t>Credentials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password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4943413"/>
            <a:ext cx="5541010" cy="113620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71752" marR="665447">
              <a:lnSpc>
                <a:spcPts val="1200"/>
              </a:lnSpc>
              <a:spcBef>
                <a:spcPts val="5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dirty="0">
                <a:latin typeface="Courier New"/>
                <a:cs typeface="Courier New"/>
              </a:rPr>
              <a:t>CREATE </a:t>
            </a:r>
            <a:r>
              <a:rPr sz="1100" b="1" spc="10" dirty="0">
                <a:latin typeface="Courier New"/>
                <a:cs typeface="Courier New"/>
              </a:rPr>
              <a:t>USER </a:t>
            </a:r>
            <a:r>
              <a:rPr sz="1100" b="1" spc="-10" dirty="0">
                <a:latin typeface="Courier New"/>
                <a:cs typeface="Courier New"/>
              </a:rPr>
              <a:t>INVENTORY </a:t>
            </a:r>
            <a:r>
              <a:rPr sz="1100" b="1" spc="-5" dirty="0">
                <a:latin typeface="Courier New"/>
                <a:cs typeface="Courier New"/>
              </a:rPr>
              <a:t>IDENTIFIED </a:t>
            </a:r>
            <a:r>
              <a:rPr sz="1100" b="1" spc="10" dirty="0">
                <a:latin typeface="Courier New"/>
                <a:cs typeface="Courier New"/>
              </a:rPr>
              <a:t>BY </a:t>
            </a:r>
            <a:r>
              <a:rPr sz="1100" b="1" i="1" spc="-10" dirty="0">
                <a:latin typeface="Courier New"/>
                <a:cs typeface="Courier New"/>
              </a:rPr>
              <a:t>password </a:t>
            </a:r>
            <a:r>
              <a:rPr sz="1100" b="1" spc="-5" dirty="0">
                <a:latin typeface="Courier New"/>
                <a:cs typeface="Courier New"/>
              </a:rPr>
              <a:t>DEFAULT  </a:t>
            </a:r>
            <a:r>
              <a:rPr sz="1100" b="1" dirty="0">
                <a:latin typeface="Courier New"/>
                <a:cs typeface="Courier New"/>
              </a:rPr>
              <a:t>TABLESPACE </a:t>
            </a:r>
            <a:r>
              <a:rPr sz="1100" b="1" spc="-5" dirty="0">
                <a:latin typeface="Courier New"/>
                <a:cs typeface="Courier New"/>
              </a:rPr>
              <a:t>users QUOTA </a:t>
            </a:r>
            <a:r>
              <a:rPr sz="1100" b="1" dirty="0">
                <a:latin typeface="Courier New"/>
                <a:cs typeface="Courier New"/>
              </a:rPr>
              <a:t>UNLIMITED </a:t>
            </a:r>
            <a:r>
              <a:rPr sz="1100" b="1" spc="10" dirty="0">
                <a:latin typeface="Courier New"/>
                <a:cs typeface="Courier New"/>
              </a:rPr>
              <a:t>ON</a:t>
            </a:r>
            <a:r>
              <a:rPr sz="1100" b="1" spc="-8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users;</a:t>
            </a:r>
            <a:endParaRPr sz="1100">
              <a:latin typeface="Courier New"/>
              <a:cs typeface="Courier New"/>
            </a:endParaRPr>
          </a:p>
          <a:p>
            <a:pPr marL="71752" marR="4366041">
              <a:lnSpc>
                <a:spcPct val="238899"/>
              </a:lnSpc>
              <a:spcBef>
                <a:spcPts val="60"/>
              </a:spcBef>
            </a:pPr>
            <a:r>
              <a:rPr sz="1100" spc="10" dirty="0">
                <a:latin typeface="Courier New"/>
                <a:cs typeface="Courier New"/>
              </a:rPr>
              <a:t>User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created.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1" y="6098541"/>
            <a:ext cx="362204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-10" dirty="0">
                <a:latin typeface="Arial"/>
                <a:cs typeface="Arial"/>
              </a:rPr>
              <a:t>Grant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CREATE</a:t>
            </a:r>
            <a:r>
              <a:rPr sz="1100" spc="-4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INVENTORY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6373558"/>
            <a:ext cx="5541010" cy="102592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GRANT CREATE </a:t>
            </a:r>
            <a:r>
              <a:rPr sz="1100" b="1" dirty="0">
                <a:latin typeface="Courier New"/>
                <a:cs typeface="Courier New"/>
              </a:rPr>
              <a:t>SESSION </a:t>
            </a:r>
            <a:r>
              <a:rPr sz="1100" b="1" spc="10" dirty="0">
                <a:latin typeface="Courier New"/>
                <a:cs typeface="Courier New"/>
              </a:rPr>
              <a:t>TO</a:t>
            </a:r>
            <a:r>
              <a:rPr sz="1100" b="1" spc="-10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INVENTORY;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ts val="3160"/>
              </a:lnSpc>
              <a:spcBef>
                <a:spcPts val="400"/>
              </a:spcBef>
            </a:pPr>
            <a:r>
              <a:rPr sz="1100" spc="10" dirty="0">
                <a:latin typeface="Courier New"/>
                <a:cs typeface="Courier New"/>
              </a:rPr>
              <a:t>Grant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succeeded.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ts val="3160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70" y="7337681"/>
            <a:ext cx="5803900" cy="421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spcBef>
                <a:spcPts val="3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local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accounts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DBA_USERS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INVENTORY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260"/>
              </a:spcBef>
            </a:pPr>
            <a:r>
              <a:rPr sz="1100" spc="5" dirty="0">
                <a:latin typeface="Arial"/>
                <a:cs typeface="Arial"/>
              </a:rPr>
              <a:t>account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included </a:t>
            </a:r>
            <a:r>
              <a:rPr sz="1100" spc="-5" dirty="0">
                <a:latin typeface="Arial"/>
                <a:cs typeface="Arial"/>
              </a:rPr>
              <a:t>in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8756" y="8664217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6937" y="7822629"/>
            <a:ext cx="5541010" cy="132997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1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DISTINCT </a:t>
            </a:r>
            <a:r>
              <a:rPr sz="1100" b="1" spc="-10" dirty="0">
                <a:latin typeface="Courier New"/>
                <a:cs typeface="Courier New"/>
              </a:rPr>
              <a:t>username FROM dba_users </a:t>
            </a:r>
            <a:r>
              <a:rPr sz="1100" b="1" spc="-5" dirty="0">
                <a:latin typeface="Courier New"/>
                <a:cs typeface="Courier New"/>
              </a:rPr>
              <a:t>WHERE</a:t>
            </a:r>
            <a:r>
              <a:rPr sz="1100" b="1" spc="3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common='NO'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b="1" spc="10" dirty="0">
                <a:latin typeface="Courier New"/>
                <a:cs typeface="Courier New"/>
              </a:rPr>
              <a:t>ORDER </a:t>
            </a:r>
            <a:r>
              <a:rPr sz="1100" b="1" spc="-25" dirty="0">
                <a:latin typeface="Courier New"/>
                <a:cs typeface="Courier New"/>
              </a:rPr>
              <a:t>BY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username;</a:t>
            </a:r>
            <a:endParaRPr sz="1100">
              <a:latin typeface="Courier New"/>
              <a:cs typeface="Courier New"/>
            </a:endParaRPr>
          </a:p>
          <a:p>
            <a:pPr marL="71752" marR="4527323">
              <a:lnSpc>
                <a:spcPct val="233100"/>
              </a:lnSpc>
              <a:spcBef>
                <a:spcPts val="75"/>
              </a:spcBef>
            </a:pPr>
            <a:r>
              <a:rPr sz="1100" dirty="0">
                <a:latin typeface="Courier New"/>
                <a:cs typeface="Courier New"/>
              </a:rPr>
              <a:t>USERNAME  </a:t>
            </a:r>
            <a:r>
              <a:rPr sz="1100" spc="10" dirty="0">
                <a:latin typeface="Courier New"/>
                <a:cs typeface="Courier New"/>
              </a:rPr>
              <a:t>APEX_0</a:t>
            </a:r>
            <a:r>
              <a:rPr sz="1100" spc="-65" dirty="0">
                <a:latin typeface="Courier New"/>
                <a:cs typeface="Courier New"/>
              </a:rPr>
              <a:t>5</a:t>
            </a:r>
            <a:r>
              <a:rPr sz="1100" spc="10" dirty="0">
                <a:latin typeface="Courier New"/>
                <a:cs typeface="Courier New"/>
              </a:rPr>
              <a:t>0100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-5" dirty="0">
                <a:latin typeface="Courier New"/>
                <a:cs typeface="Courier New"/>
              </a:rPr>
              <a:t>APEX_INSTANCE_ADMIN_USER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9512" y="702691"/>
            <a:ext cx="170561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5" dirty="0">
                <a:latin typeface="Arial"/>
                <a:cs typeface="Arial"/>
              </a:rPr>
              <a:t>Query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USER_TABLES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8756" y="1656611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6937" y="967803"/>
            <a:ext cx="5541010" cy="300229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table_name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19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user_tables;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TABLE_NAME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400">
              <a:latin typeface="Courier New"/>
              <a:cs typeface="Courier New"/>
            </a:endParaRPr>
          </a:p>
          <a:p>
            <a:pPr marL="71752" marR="4527323">
              <a:lnSpc>
                <a:spcPct val="116599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REGIONS  </a:t>
            </a:r>
            <a:r>
              <a:rPr sz="1100" dirty="0">
                <a:latin typeface="Courier New"/>
                <a:cs typeface="Courier New"/>
              </a:rPr>
              <a:t>COUNTRIES  LOCATIONS  </a:t>
            </a:r>
            <a:r>
              <a:rPr sz="1100" spc="10" dirty="0">
                <a:latin typeface="Courier New"/>
                <a:cs typeface="Courier New"/>
              </a:rPr>
              <a:t>DEPART</a:t>
            </a:r>
            <a:r>
              <a:rPr sz="1100" spc="-65" dirty="0">
                <a:latin typeface="Courier New"/>
                <a:cs typeface="Courier New"/>
              </a:rPr>
              <a:t>M</a:t>
            </a:r>
            <a:r>
              <a:rPr sz="1100" spc="10" dirty="0">
                <a:latin typeface="Courier New"/>
                <a:cs typeface="Courier New"/>
              </a:rPr>
              <a:t>ENTS  JOBS  </a:t>
            </a:r>
            <a:r>
              <a:rPr sz="1100" dirty="0">
                <a:latin typeface="Courier New"/>
                <a:cs typeface="Courier New"/>
              </a:rPr>
              <a:t>EMPLOYEES  </a:t>
            </a:r>
            <a:r>
              <a:rPr sz="1100" spc="10" dirty="0">
                <a:latin typeface="Courier New"/>
                <a:cs typeface="Courier New"/>
              </a:rPr>
              <a:t>JOB_HI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TORY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5" dirty="0">
                <a:latin typeface="Courier New"/>
                <a:cs typeface="Courier New"/>
              </a:rPr>
              <a:t>7 </a:t>
            </a:r>
            <a:r>
              <a:rPr sz="1100" spc="10" dirty="0">
                <a:latin typeface="Courier New"/>
                <a:cs typeface="Courier New"/>
              </a:rPr>
              <a:t>rows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3934459"/>
            <a:ext cx="442531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7.	</a:t>
            </a: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close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connection 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</a:t>
            </a:r>
            <a:r>
              <a:rPr sz="1100" spc="-2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node.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4190049"/>
            <a:ext cx="5541010" cy="94128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Disconnected </a:t>
            </a:r>
            <a:r>
              <a:rPr sz="1100" spc="10" dirty="0">
                <a:latin typeface="Courier New"/>
                <a:cs typeface="Courier New"/>
              </a:rPr>
              <a:t>from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Database </a:t>
            </a:r>
            <a:r>
              <a:rPr lang="en-US" sz="1100" spc="10" dirty="0">
                <a:latin typeface="Courier New"/>
                <a:cs typeface="Courier New"/>
              </a:rPr>
              <a:t>19c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Enterprise Edition</a:t>
            </a:r>
            <a:r>
              <a:rPr sz="1100" spc="-2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Release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dirty="0">
                <a:latin typeface="Courier New"/>
                <a:cs typeface="Courier New"/>
              </a:rPr>
              <a:t>18.0.0.0.0 </a:t>
            </a:r>
            <a:r>
              <a:rPr sz="1100" spc="15" dirty="0">
                <a:latin typeface="Courier New"/>
                <a:cs typeface="Courier New"/>
              </a:rPr>
              <a:t>-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Production</a:t>
            </a: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Version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18.1.0.0.0</a:t>
            </a: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-5" dirty="0">
                <a:latin typeface="Courier New"/>
                <a:cs typeface="Courier New"/>
              </a:rPr>
              <a:t>human_resources]$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exit</a:t>
            </a:r>
            <a:endParaRPr sz="1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05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26698" y="446598"/>
            <a:ext cx="5541010" cy="258179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-5" dirty="0">
                <a:latin typeface="Courier New"/>
                <a:cs typeface="Courier New"/>
              </a:rPr>
              <a:t>APEX_LISTENER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APEX_PUBLIC_USER</a:t>
            </a:r>
          </a:p>
          <a:p>
            <a:pPr marL="71752" marR="3689801">
              <a:lnSpc>
                <a:spcPct val="113599"/>
              </a:lnSpc>
              <a:spcBef>
                <a:spcPts val="75"/>
              </a:spcBef>
            </a:pPr>
            <a:r>
              <a:rPr sz="1100" spc="-5" dirty="0">
                <a:latin typeface="Courier New"/>
                <a:cs typeface="Courier New"/>
              </a:rPr>
              <a:t>APEX_REST_PUBLIC_USER  </a:t>
            </a:r>
            <a:r>
              <a:rPr sz="1100" dirty="0">
                <a:latin typeface="Courier New"/>
                <a:cs typeface="Courier New"/>
              </a:rPr>
              <a:t>FLOWS_FILES</a:t>
            </a:r>
          </a:p>
          <a:p>
            <a:pPr marL="71752" marR="4527323">
              <a:lnSpc>
                <a:spcPct val="116599"/>
              </a:lnSpc>
              <a:spcBef>
                <a:spcPts val="40"/>
              </a:spcBef>
            </a:pPr>
            <a:r>
              <a:rPr sz="1100" spc="10" dirty="0">
                <a:latin typeface="Courier New"/>
                <a:cs typeface="Courier New"/>
              </a:rPr>
              <a:t>HR  </a:t>
            </a:r>
            <a:r>
              <a:rPr sz="1100" dirty="0">
                <a:latin typeface="Courier New"/>
                <a:cs typeface="Courier New"/>
              </a:rPr>
              <a:t>INVENTORY  </a:t>
            </a:r>
            <a:r>
              <a:rPr sz="1100" spc="10" dirty="0">
                <a:latin typeface="Courier New"/>
                <a:cs typeface="Courier New"/>
              </a:rPr>
              <a:t>PDB1_A</a:t>
            </a:r>
            <a:r>
              <a:rPr sz="1100" spc="-65" dirty="0">
                <a:latin typeface="Courier New"/>
                <a:cs typeface="Courier New"/>
              </a:rPr>
              <a:t>D</a:t>
            </a:r>
            <a:r>
              <a:rPr sz="1100" spc="10" dirty="0">
                <a:latin typeface="Courier New"/>
                <a:cs typeface="Courier New"/>
              </a:rPr>
              <a:t>MIN1  </a:t>
            </a:r>
            <a:r>
              <a:rPr sz="1100" dirty="0">
                <a:latin typeface="Courier New"/>
                <a:cs typeface="Courier New"/>
              </a:rPr>
              <a:t>PDBADMIN  </a:t>
            </a:r>
            <a:r>
              <a:rPr sz="1100" spc="10" dirty="0">
                <a:latin typeface="Courier New"/>
                <a:cs typeface="Courier New"/>
              </a:rPr>
              <a:t>SCOTT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11 rows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71" y="3410204"/>
            <a:ext cx="3020695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b="1" spc="10" dirty="0">
                <a:latin typeface="Arial"/>
                <a:cs typeface="Arial"/>
              </a:rPr>
              <a:t>Connect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INVENTORY</a:t>
            </a:r>
            <a:r>
              <a:rPr sz="1100" b="1" spc="-43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Arial"/>
                <a:cs typeface="Arial"/>
              </a:rPr>
              <a:t>and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Verify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Privileges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93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5" dirty="0">
                <a:latin typeface="Arial"/>
                <a:cs typeface="Arial"/>
              </a:rPr>
              <a:t>Disconnect </a:t>
            </a:r>
            <a:r>
              <a:rPr sz="1100" spc="10" dirty="0">
                <a:latin typeface="Courier New"/>
                <a:cs typeface="Courier New"/>
              </a:rPr>
              <a:t>PDB1_ADMIN1</a:t>
            </a:r>
            <a:r>
              <a:rPr sz="1100" spc="-57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3970973"/>
            <a:ext cx="5541010" cy="55681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DISCONNECT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ct val="119300"/>
              </a:lnSpc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4573270"/>
            <a:ext cx="417576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-15" dirty="0">
                <a:latin typeface="Arial"/>
                <a:cs typeface="Arial"/>
              </a:rPr>
              <a:t>Verify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INVENTORY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account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can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4838383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dirty="0">
                <a:latin typeface="Courier New"/>
                <a:cs typeface="Courier New"/>
              </a:rPr>
              <a:t>CONNECT</a:t>
            </a:r>
            <a:r>
              <a:rPr sz="1100" b="1" spc="-6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INVENTORY/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@PDB1</a:t>
            </a:r>
            <a:endParaRPr sz="1100">
              <a:latin typeface="Courier New"/>
              <a:cs typeface="Courier New"/>
            </a:endParaRPr>
          </a:p>
          <a:p>
            <a:pPr marL="71752" marR="4613045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Connec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ed.</a:t>
            </a:r>
            <a:endParaRPr sz="1100">
              <a:latin typeface="Courier New"/>
              <a:cs typeface="Courier New"/>
            </a:endParaRPr>
          </a:p>
          <a:p>
            <a:pPr marL="71752" marR="4613045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0" y="5431411"/>
            <a:ext cx="5962650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599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privileges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INVENTORY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SESSION_PRIVS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results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show 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INVENTORY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has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CREATE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8756" y="6595388"/>
            <a:ext cx="3362325" cy="0"/>
          </a:xfrm>
          <a:custGeom>
            <a:avLst/>
            <a:gdLst/>
            <a:ahLst/>
            <a:cxnLst/>
            <a:rect l="l" t="t" r="r" b="b"/>
            <a:pathLst>
              <a:path w="3362325">
                <a:moveTo>
                  <a:pt x="0" y="0"/>
                </a:moveTo>
                <a:lnTo>
                  <a:pt x="3361991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96937" y="5915724"/>
            <a:ext cx="5541010" cy="135229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5" dirty="0">
                <a:latin typeface="Courier New"/>
                <a:cs typeface="Courier New"/>
              </a:rPr>
              <a:t>* </a:t>
            </a:r>
            <a:r>
              <a:rPr sz="1100" b="1" spc="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session_privs </a:t>
            </a:r>
            <a:r>
              <a:rPr sz="1100" b="1" spc="10" dirty="0">
                <a:latin typeface="Courier New"/>
                <a:cs typeface="Courier New"/>
              </a:rPr>
              <a:t>ORDER BY</a:t>
            </a:r>
            <a:r>
              <a:rPr sz="1100" b="1" spc="-26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privilege;</a:t>
            </a:r>
            <a:endParaRPr sz="1100">
              <a:latin typeface="Courier New"/>
              <a:cs typeface="Courier New"/>
            </a:endParaRPr>
          </a:p>
          <a:p>
            <a:pPr marL="71752" marR="4280321">
              <a:lnSpc>
                <a:spcPct val="236000"/>
              </a:lnSpc>
              <a:spcBef>
                <a:spcPts val="35"/>
              </a:spcBef>
            </a:pPr>
            <a:r>
              <a:rPr sz="1100" dirty="0">
                <a:latin typeface="Courier New"/>
                <a:cs typeface="Courier New"/>
              </a:rPr>
              <a:t>PRIVILEGE  </a:t>
            </a:r>
            <a:r>
              <a:rPr sz="1100" spc="10" dirty="0">
                <a:latin typeface="Courier New"/>
                <a:cs typeface="Courier New"/>
              </a:rPr>
              <a:t>CREATE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SESSION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70" y="7309485"/>
            <a:ext cx="12382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937" y="7565073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49998"/>
            <a:ext cx="5955665" cy="148938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9: Granting Privilege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100" dirty="0">
              <a:latin typeface="Arial"/>
              <a:cs typeface="Arial"/>
            </a:endParaRPr>
          </a:p>
          <a:p>
            <a:pPr marL="12700"/>
            <a:r>
              <a:rPr sz="1100" b="1" dirty="0">
                <a:latin typeface="Arial"/>
                <a:cs typeface="Arial"/>
              </a:rPr>
              <a:t>Explore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the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Privileges</a:t>
            </a:r>
            <a:r>
              <a:rPr sz="1100" b="1" spc="-1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and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Roles</a:t>
            </a:r>
            <a:r>
              <a:rPr sz="1100" b="1" spc="-11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Granted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to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PDBADMIN</a:t>
            </a:r>
            <a:endParaRPr sz="1100" dirty="0">
              <a:latin typeface="Courier New"/>
              <a:cs typeface="Courier New"/>
            </a:endParaRPr>
          </a:p>
          <a:p>
            <a:pPr marL="288911" marR="947372" indent="-276846">
              <a:lnSpc>
                <a:spcPct val="142300"/>
              </a:lnSpc>
              <a:spcBef>
                <a:spcPts val="37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SYS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SYSDBA </a:t>
            </a:r>
            <a:r>
              <a:rPr sz="1100" spc="-15" dirty="0">
                <a:latin typeface="Arial"/>
                <a:cs typeface="Arial"/>
              </a:rPr>
              <a:t>privilege.  </a:t>
            </a:r>
            <a:r>
              <a:rPr sz="1100" spc="-20" dirty="0">
                <a:latin typeface="Arial"/>
                <a:cs typeface="Arial"/>
              </a:rPr>
              <a:t>Note: </a:t>
            </a:r>
            <a:r>
              <a:rPr sz="1100" spc="10" dirty="0">
                <a:latin typeface="Courier New"/>
                <a:cs typeface="Courier New"/>
              </a:rPr>
              <a:t>PDBADMIN </a:t>
            </a:r>
            <a:r>
              <a:rPr sz="1100" spc="-10" dirty="0">
                <a:latin typeface="Arial"/>
                <a:cs typeface="Arial"/>
              </a:rPr>
              <a:t>does not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required </a:t>
            </a:r>
            <a:r>
              <a:rPr sz="1100" spc="-15" dirty="0">
                <a:latin typeface="Arial"/>
                <a:cs typeface="Arial"/>
              </a:rPr>
              <a:t>privileges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5" dirty="0">
                <a:latin typeface="Arial"/>
                <a:cs typeface="Arial"/>
              </a:rPr>
              <a:t> the</a:t>
            </a:r>
            <a:endParaRPr sz="1100" dirty="0">
              <a:latin typeface="Arial"/>
              <a:cs typeface="Arial"/>
            </a:endParaRPr>
          </a:p>
          <a:p>
            <a:pPr marL="288911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DBA_SYS_PRIVS</a:t>
            </a:r>
            <a:r>
              <a:rPr sz="1100" spc="-509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, which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will do in the </a:t>
            </a:r>
            <a:r>
              <a:rPr sz="1100" spc="-15" dirty="0">
                <a:latin typeface="Arial"/>
                <a:cs typeface="Arial"/>
              </a:rPr>
              <a:t>next </a:t>
            </a:r>
            <a:r>
              <a:rPr sz="1100" dirty="0">
                <a:latin typeface="Arial"/>
                <a:cs typeface="Arial"/>
              </a:rPr>
              <a:t>step.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0457" y="2718557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977" y="3978575"/>
            <a:ext cx="5936615" cy="8039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88911" marR="5080" indent="-276846">
              <a:lnSpc>
                <a:spcPct val="115599"/>
              </a:lnSpc>
              <a:spcBef>
                <a:spcPts val="14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system </a:t>
            </a:r>
            <a:r>
              <a:rPr sz="1100" spc="-15" dirty="0">
                <a:latin typeface="Arial"/>
                <a:cs typeface="Arial"/>
              </a:rPr>
              <a:t>privileges </a:t>
            </a:r>
            <a:r>
              <a:rPr sz="1100" spc="-10" dirty="0">
                <a:latin typeface="Arial"/>
                <a:cs typeface="Arial"/>
              </a:rPr>
              <a:t>granted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31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DBA_SYS_PRIVS  </a:t>
            </a:r>
            <a:r>
              <a:rPr sz="1100" spc="-10" dirty="0">
                <a:latin typeface="Arial"/>
                <a:cs typeface="Arial"/>
              </a:rPr>
              <a:t>view. This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dirty="0">
                <a:latin typeface="Arial"/>
                <a:cs typeface="Arial"/>
              </a:rPr>
              <a:t>describes </a:t>
            </a:r>
            <a:r>
              <a:rPr sz="1100" spc="10" dirty="0">
                <a:latin typeface="Arial"/>
                <a:cs typeface="Arial"/>
              </a:rPr>
              <a:t>system </a:t>
            </a:r>
            <a:r>
              <a:rPr sz="1100" spc="-15" dirty="0">
                <a:latin typeface="Arial"/>
                <a:cs typeface="Arial"/>
              </a:rPr>
              <a:t>privileges </a:t>
            </a:r>
            <a:r>
              <a:rPr sz="1100" spc="-10" dirty="0">
                <a:latin typeface="Arial"/>
                <a:cs typeface="Arial"/>
              </a:rPr>
              <a:t>granted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roles.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5" dirty="0">
                <a:latin typeface="Arial"/>
                <a:cs typeface="Arial"/>
              </a:rPr>
              <a:t>show 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no </a:t>
            </a:r>
            <a:r>
              <a:rPr sz="1100" spc="10" dirty="0">
                <a:latin typeface="Arial"/>
                <a:cs typeface="Arial"/>
              </a:rPr>
              <a:t>system </a:t>
            </a:r>
            <a:r>
              <a:rPr sz="1100" spc="-15" dirty="0">
                <a:latin typeface="Arial"/>
                <a:cs typeface="Arial"/>
              </a:rPr>
              <a:t>privileges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explicitly granted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10" dirty="0">
                <a:latin typeface="Arial"/>
                <a:cs typeface="Arial"/>
              </a:rPr>
              <a:t>However, </a:t>
            </a:r>
            <a:r>
              <a:rPr sz="1100" spc="-5" dirty="0">
                <a:latin typeface="Arial"/>
                <a:cs typeface="Arial"/>
              </a:rPr>
              <a:t>there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be  </a:t>
            </a:r>
            <a:r>
              <a:rPr sz="1100" spc="-15" dirty="0">
                <a:latin typeface="Arial"/>
                <a:cs typeface="Arial"/>
              </a:rPr>
              <a:t>privileges </a:t>
            </a:r>
            <a:r>
              <a:rPr sz="1100" spc="-10" dirty="0">
                <a:latin typeface="Arial"/>
                <a:cs typeface="Arial"/>
              </a:rPr>
              <a:t>granted through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roles.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17624" y="5188239"/>
            <a:ext cx="5541010" cy="7771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5" dirty="0">
                <a:latin typeface="Courier New"/>
                <a:cs typeface="Courier New"/>
              </a:rPr>
              <a:t>* </a:t>
            </a:r>
            <a:r>
              <a:rPr sz="1100" b="1" spc="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dba_sys_privs </a:t>
            </a:r>
            <a:r>
              <a:rPr sz="1100" b="1" spc="10" dirty="0">
                <a:latin typeface="Courier New"/>
                <a:cs typeface="Courier New"/>
              </a:rPr>
              <a:t>WHERE</a:t>
            </a:r>
            <a:r>
              <a:rPr sz="1100" b="1" spc="-26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grantee='PDBADMIN';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no rows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</a:t>
            </a: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1701" y="7646417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4"/>
                </a:lnTo>
                <a:lnTo>
                  <a:pt x="5531485" y="9524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8756" y="8683267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3220" y="868326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02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2970" y="6766307"/>
            <a:ext cx="5960110" cy="221842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88911" marR="80006" indent="-276846">
              <a:lnSpc>
                <a:spcPct val="115599"/>
              </a:lnSpc>
              <a:spcBef>
                <a:spcPts val="14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roles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granted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CDB_ROLE_PRIVS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 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dirty="0">
                <a:latin typeface="Arial"/>
                <a:cs typeface="Arial"/>
              </a:rPr>
              <a:t>describes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roles granted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spc="-10" dirty="0">
                <a:latin typeface="Arial"/>
                <a:cs typeface="Arial"/>
              </a:rPr>
              <a:t>and roles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database.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5" dirty="0">
                <a:latin typeface="Arial"/>
                <a:cs typeface="Arial"/>
              </a:rPr>
              <a:t>show 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10" dirty="0">
                <a:latin typeface="Courier New"/>
                <a:cs typeface="Courier New"/>
              </a:rPr>
              <a:t>PDBADMIN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granted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PDB_DBA </a:t>
            </a:r>
            <a:r>
              <a:rPr sz="1100" spc="-10" dirty="0">
                <a:latin typeface="Arial"/>
                <a:cs typeface="Arial"/>
              </a:rPr>
              <a:t>role. Also,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ADMIN OPTION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enabled 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ADM=YES</a:t>
            </a:r>
            <a:r>
              <a:rPr sz="1100" spc="10" dirty="0">
                <a:latin typeface="Arial"/>
                <a:cs typeface="Arial"/>
              </a:rPr>
              <a:t>),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which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means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can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grant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PDB_DBA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role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other </a:t>
            </a:r>
            <a:r>
              <a:rPr sz="1100" spc="10" dirty="0">
                <a:latin typeface="Arial"/>
                <a:cs typeface="Arial"/>
              </a:rPr>
              <a:t>users.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63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col </a:t>
            </a:r>
            <a:r>
              <a:rPr sz="1100" b="1" spc="-5" dirty="0">
                <a:latin typeface="Courier New"/>
                <a:cs typeface="Courier New"/>
              </a:rPr>
              <a:t>granted_role format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a10</a:t>
            </a:r>
            <a:endParaRPr sz="1100">
              <a:latin typeface="Courier New"/>
              <a:cs typeface="Courier New"/>
            </a:endParaRPr>
          </a:p>
          <a:p>
            <a:pPr marL="565757" marR="5080">
              <a:lnSpc>
                <a:spcPts val="1200"/>
              </a:lnSpc>
              <a:spcBef>
                <a:spcPts val="32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granted_role, admin_option </a:t>
            </a:r>
            <a:r>
              <a:rPr sz="1100" b="1" spc="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cdb_role_privs </a:t>
            </a:r>
            <a:r>
              <a:rPr sz="1100" b="1" spc="10" dirty="0">
                <a:latin typeface="Courier New"/>
                <a:cs typeface="Courier New"/>
              </a:rPr>
              <a:t>WHERE  </a:t>
            </a:r>
            <a:r>
              <a:rPr sz="1100" b="1" spc="-5" dirty="0">
                <a:latin typeface="Courier New"/>
                <a:cs typeface="Courier New"/>
              </a:rPr>
              <a:t>grantee='PDBADMIN';</a:t>
            </a:r>
            <a:endParaRPr sz="1100">
              <a:latin typeface="Courier New"/>
              <a:cs typeface="Courier New"/>
            </a:endParaRPr>
          </a:p>
          <a:p>
            <a:pPr marL="565757" marR="4204760">
              <a:lnSpc>
                <a:spcPct val="238800"/>
              </a:lnSpc>
              <a:spcBef>
                <a:spcPts val="55"/>
              </a:spcBef>
              <a:tabLst>
                <a:tab pos="1498525" algn="l"/>
              </a:tabLst>
            </a:pPr>
            <a:r>
              <a:rPr sz="1100" dirty="0">
                <a:latin typeface="Courier New"/>
                <a:cs typeface="Courier New"/>
              </a:rPr>
              <a:t>GRANTED_RO </a:t>
            </a:r>
            <a:r>
              <a:rPr sz="1100" spc="-15" dirty="0">
                <a:latin typeface="Courier New"/>
                <a:cs typeface="Courier New"/>
              </a:rPr>
              <a:t>ADM  </a:t>
            </a:r>
            <a:r>
              <a:rPr sz="1100" spc="10" dirty="0">
                <a:latin typeface="Courier New"/>
                <a:cs typeface="Courier New"/>
              </a:rPr>
              <a:t>PDB_DB</a:t>
            </a:r>
            <a:r>
              <a:rPr sz="1100" spc="15" dirty="0">
                <a:latin typeface="Courier New"/>
                <a:cs typeface="Courier New"/>
              </a:rPr>
              <a:t>A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5" dirty="0">
                <a:latin typeface="Courier New"/>
                <a:cs typeface="Courier New"/>
              </a:rPr>
              <a:t>Y</a:t>
            </a:r>
            <a:r>
              <a:rPr sz="1100" spc="10" dirty="0">
                <a:latin typeface="Courier New"/>
                <a:cs typeface="Courier New"/>
              </a:rPr>
              <a:t>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2176" y="7646418"/>
            <a:ext cx="5550535" cy="1344295"/>
          </a:xfrm>
          <a:custGeom>
            <a:avLst/>
            <a:gdLst/>
            <a:ahLst/>
            <a:cxnLst/>
            <a:rect l="l" t="t" r="r" b="b"/>
            <a:pathLst>
              <a:path w="5550534" h="1344295">
                <a:moveTo>
                  <a:pt x="5550535" y="0"/>
                </a:moveTo>
                <a:lnTo>
                  <a:pt x="5541010" y="0"/>
                </a:lnTo>
                <a:lnTo>
                  <a:pt x="5541010" y="1334706"/>
                </a:lnTo>
                <a:lnTo>
                  <a:pt x="9525" y="1334706"/>
                </a:lnTo>
                <a:lnTo>
                  <a:pt x="9525" y="0"/>
                </a:lnTo>
                <a:lnTo>
                  <a:pt x="0" y="0"/>
                </a:lnTo>
                <a:lnTo>
                  <a:pt x="0" y="1344231"/>
                </a:lnTo>
                <a:lnTo>
                  <a:pt x="9525" y="1344231"/>
                </a:lnTo>
                <a:lnTo>
                  <a:pt x="5541010" y="1344231"/>
                </a:lnTo>
                <a:lnTo>
                  <a:pt x="5550535" y="1344231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8755" y="721741"/>
            <a:ext cx="2698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DBA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2115" y="721741"/>
            <a:ext cx="1746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5" dirty="0">
                <a:latin typeface="Courier New"/>
                <a:cs typeface="Courier New"/>
              </a:rPr>
              <a:t>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2174" y="734059"/>
            <a:ext cx="5550535" cy="600710"/>
          </a:xfrm>
          <a:custGeom>
            <a:avLst/>
            <a:gdLst/>
            <a:ahLst/>
            <a:cxnLst/>
            <a:rect l="l" t="t" r="r" b="b"/>
            <a:pathLst>
              <a:path w="5550534" h="600710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81317"/>
                </a:lnTo>
                <a:lnTo>
                  <a:pt x="5541010" y="591185"/>
                </a:lnTo>
                <a:lnTo>
                  <a:pt x="9525" y="591185"/>
                </a:lnTo>
                <a:lnTo>
                  <a:pt x="9525" y="381381"/>
                </a:lnTo>
                <a:lnTo>
                  <a:pt x="9525" y="181356"/>
                </a:lnTo>
                <a:lnTo>
                  <a:pt x="9525" y="9601"/>
                </a:lnTo>
                <a:lnTo>
                  <a:pt x="0" y="9601"/>
                </a:lnTo>
                <a:lnTo>
                  <a:pt x="0" y="181356"/>
                </a:lnTo>
                <a:lnTo>
                  <a:pt x="0" y="381317"/>
                </a:lnTo>
                <a:lnTo>
                  <a:pt x="0" y="600710"/>
                </a:lnTo>
                <a:lnTo>
                  <a:pt x="9525" y="600710"/>
                </a:lnTo>
                <a:lnTo>
                  <a:pt x="5541010" y="600710"/>
                </a:lnTo>
                <a:lnTo>
                  <a:pt x="5550535" y="600710"/>
                </a:lnTo>
                <a:lnTo>
                  <a:pt x="5550535" y="381381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600710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969" y="1074419"/>
            <a:ext cx="5898515" cy="109029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5757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indent="-276846">
              <a:spcBef>
                <a:spcPts val="405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system </a:t>
            </a:r>
            <a:r>
              <a:rPr sz="1100" spc="-15" dirty="0">
                <a:latin typeface="Arial"/>
                <a:cs typeface="Arial"/>
              </a:rPr>
              <a:t>privileges </a:t>
            </a:r>
            <a:r>
              <a:rPr sz="1100" spc="-10" dirty="0">
                <a:latin typeface="Arial"/>
                <a:cs typeface="Arial"/>
              </a:rPr>
              <a:t>granted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PDB_DBA</a:t>
            </a:r>
            <a:r>
              <a:rPr sz="1100" spc="-5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role 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ROLE_SYS_PRIVS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</a:pP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  <a:p>
            <a:pPr marL="565757" marR="222875" lvl="1" indent="-276846">
              <a:lnSpc>
                <a:spcPct val="119300"/>
              </a:lnSpc>
              <a:spcBef>
                <a:spcPts val="15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10" dirty="0">
                <a:latin typeface="Arial"/>
                <a:cs typeface="Arial"/>
              </a:rPr>
              <a:t>Switch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must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connected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retrieve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data,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must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  </a:t>
            </a:r>
            <a:r>
              <a:rPr sz="1100" dirty="0">
                <a:latin typeface="Arial"/>
                <a:cs typeface="Arial"/>
              </a:rPr>
              <a:t>connected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45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2226246"/>
            <a:ext cx="5541010" cy="7771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SESSION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dirty="0">
                <a:latin typeface="Courier New"/>
                <a:cs typeface="Courier New"/>
              </a:rPr>
              <a:t>CONTAINER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16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PDB1;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514" y="2999612"/>
            <a:ext cx="5687695" cy="10070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13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ROLE_SYS_PRIVS </a:t>
            </a:r>
            <a:r>
              <a:rPr sz="1100" spc="-10" dirty="0">
                <a:latin typeface="Arial"/>
                <a:cs typeface="Arial"/>
              </a:rPr>
              <a:t>view. This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dirty="0">
                <a:latin typeface="Arial"/>
                <a:cs typeface="Arial"/>
              </a:rPr>
              <a:t>describes </a:t>
            </a:r>
            <a:r>
              <a:rPr sz="1100" spc="10" dirty="0">
                <a:latin typeface="Arial"/>
                <a:cs typeface="Arial"/>
              </a:rPr>
              <a:t>system </a:t>
            </a:r>
            <a:r>
              <a:rPr sz="1100" spc="-15" dirty="0">
                <a:latin typeface="Arial"/>
                <a:cs typeface="Arial"/>
              </a:rPr>
              <a:t>privileges </a:t>
            </a:r>
            <a:r>
              <a:rPr sz="1100" spc="-10" dirty="0">
                <a:latin typeface="Arial"/>
                <a:cs typeface="Arial"/>
              </a:rPr>
              <a:t>granted </a:t>
            </a:r>
            <a:r>
              <a:rPr sz="1100" dirty="0">
                <a:latin typeface="Arial"/>
                <a:cs typeface="Arial"/>
              </a:rPr>
              <a:t>to  roles.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provided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10" dirty="0">
                <a:latin typeface="Arial"/>
                <a:cs typeface="Arial"/>
              </a:rPr>
              <a:t>roles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-10" dirty="0">
                <a:latin typeface="Arial"/>
                <a:cs typeface="Arial"/>
              </a:rPr>
              <a:t>has </a:t>
            </a:r>
            <a:r>
              <a:rPr sz="1100" spc="20" dirty="0">
                <a:latin typeface="Arial"/>
                <a:cs typeface="Arial"/>
              </a:rPr>
              <a:t>access. </a:t>
            </a:r>
            <a:r>
              <a:rPr sz="1100" spc="10" dirty="0">
                <a:latin typeface="Arial"/>
                <a:cs typeface="Arial"/>
              </a:rPr>
              <a:t>Because  </a:t>
            </a:r>
            <a:r>
              <a:rPr sz="1100" spc="-5" dirty="0">
                <a:latin typeface="Arial"/>
                <a:cs typeface="Arial"/>
              </a:rPr>
              <a:t>you're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connected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have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access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all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information.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PDB_DBA </a:t>
            </a:r>
            <a:r>
              <a:rPr sz="1100" spc="-5" dirty="0">
                <a:latin typeface="Arial"/>
                <a:cs typeface="Arial"/>
              </a:rPr>
              <a:t>role </a:t>
            </a:r>
            <a:r>
              <a:rPr sz="1100" spc="10" dirty="0">
                <a:latin typeface="Arial"/>
                <a:cs typeface="Arial"/>
              </a:rPr>
              <a:t>consists </a:t>
            </a:r>
            <a:r>
              <a:rPr sz="1100" spc="-5" dirty="0">
                <a:latin typeface="Arial"/>
                <a:cs typeface="Arial"/>
              </a:rPr>
              <a:t>of three </a:t>
            </a:r>
            <a:r>
              <a:rPr sz="1100" spc="10" dirty="0">
                <a:latin typeface="Arial"/>
                <a:cs typeface="Arial"/>
              </a:rPr>
              <a:t>system </a:t>
            </a:r>
            <a:r>
              <a:rPr sz="1100" spc="-10" dirty="0">
                <a:latin typeface="Arial"/>
                <a:cs typeface="Arial"/>
              </a:rPr>
              <a:t>privileges: </a:t>
            </a:r>
            <a:r>
              <a:rPr sz="1100" spc="10" dirty="0">
                <a:latin typeface="Courier New"/>
                <a:cs typeface="Courier New"/>
              </a:rPr>
              <a:t>CREATE  SESSION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SET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CONTAINER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CREATE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PLUGGABLE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DATABASE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8756" y="4926861"/>
            <a:ext cx="3362325" cy="0"/>
          </a:xfrm>
          <a:custGeom>
            <a:avLst/>
            <a:gdLst/>
            <a:ahLst/>
            <a:cxnLst/>
            <a:rect l="l" t="t" r="r" b="b"/>
            <a:pathLst>
              <a:path w="3362325">
                <a:moveTo>
                  <a:pt x="0" y="0"/>
                </a:moveTo>
                <a:lnTo>
                  <a:pt x="3361991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96937" y="4075748"/>
            <a:ext cx="5541010" cy="19605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1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privilege </a:t>
            </a:r>
            <a:r>
              <a:rPr sz="1100" b="1" spc="-10" dirty="0">
                <a:latin typeface="Courier New"/>
                <a:cs typeface="Courier New"/>
              </a:rPr>
              <a:t>FROM role_sys_privs </a:t>
            </a:r>
            <a:r>
              <a:rPr sz="1100" b="1" spc="-5" dirty="0">
                <a:latin typeface="Courier New"/>
                <a:cs typeface="Courier New"/>
              </a:rPr>
              <a:t>WHERE</a:t>
            </a:r>
            <a:r>
              <a:rPr sz="1100" b="1" spc="-3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role='PDB_DBA'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b="1" spc="10" dirty="0">
                <a:latin typeface="Courier New"/>
                <a:cs typeface="Courier New"/>
              </a:rPr>
              <a:t>ORDER </a:t>
            </a:r>
            <a:r>
              <a:rPr sz="1100" b="1" spc="-25" dirty="0">
                <a:latin typeface="Courier New"/>
                <a:cs typeface="Courier New"/>
              </a:rPr>
              <a:t>BY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privilege;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PRIVILEGE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L="71752" marR="3356442">
              <a:lnSpc>
                <a:spcPct val="119500"/>
              </a:lnSpc>
            </a:pPr>
            <a:r>
              <a:rPr sz="1100" spc="10" dirty="0">
                <a:latin typeface="Courier New"/>
                <a:cs typeface="Courier New"/>
              </a:rPr>
              <a:t>CREATE </a:t>
            </a:r>
            <a:r>
              <a:rPr sz="1100" dirty="0">
                <a:latin typeface="Courier New"/>
                <a:cs typeface="Courier New"/>
              </a:rPr>
              <a:t>PLUGGABLE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DATABASE  </a:t>
            </a:r>
            <a:r>
              <a:rPr sz="1100" spc="10" dirty="0">
                <a:latin typeface="Courier New"/>
                <a:cs typeface="Courier New"/>
              </a:rPr>
              <a:t>CREATE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SESSION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SET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CONTAINER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5993385"/>
            <a:ext cx="5977890" cy="41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5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roles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granted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PDB_DBA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role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DBA_ROLE_PRIVS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Arial"/>
                <a:cs typeface="Arial"/>
              </a:rPr>
              <a:t>view. 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results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show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PDB_DBA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role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granted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CONNECT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role.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68756" y="7329447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6937" y="6487860"/>
            <a:ext cx="5541010" cy="151900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1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granted_role </a:t>
            </a:r>
            <a:r>
              <a:rPr sz="1100" b="1" spc="-10" dirty="0">
                <a:latin typeface="Courier New"/>
                <a:cs typeface="Courier New"/>
              </a:rPr>
              <a:t>FROM dba_role_privs </a:t>
            </a:r>
            <a:r>
              <a:rPr sz="1100" b="1" spc="-5" dirty="0">
                <a:latin typeface="Courier New"/>
                <a:cs typeface="Courier New"/>
              </a:rPr>
              <a:t>WHERE </a:t>
            </a:r>
            <a:r>
              <a:rPr sz="1100" b="1" dirty="0">
                <a:latin typeface="Courier New"/>
                <a:cs typeface="Courier New"/>
              </a:rPr>
              <a:t>grantee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</a:pPr>
            <a:r>
              <a:rPr sz="1100" b="1" dirty="0">
                <a:latin typeface="Courier New"/>
                <a:cs typeface="Courier New"/>
              </a:rPr>
              <a:t>'PDB_DBA';</a:t>
            </a:r>
            <a:endParaRPr sz="1100">
              <a:latin typeface="Courier New"/>
              <a:cs typeface="Courier New"/>
            </a:endParaRPr>
          </a:p>
          <a:p>
            <a:pPr marL="71752" marR="4613045">
              <a:lnSpc>
                <a:spcPct val="23610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GRANTE</a:t>
            </a:r>
            <a:r>
              <a:rPr sz="1100" spc="-65" dirty="0">
                <a:latin typeface="Courier New"/>
                <a:cs typeface="Courier New"/>
              </a:rPr>
              <a:t>D</a:t>
            </a:r>
            <a:r>
              <a:rPr sz="1100" spc="10" dirty="0">
                <a:latin typeface="Courier New"/>
                <a:cs typeface="Courier New"/>
              </a:rPr>
              <a:t>_RO  CONNECT  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70" y="8024242"/>
            <a:ext cx="5767705" cy="601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5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privileges </a:t>
            </a:r>
            <a:r>
              <a:rPr sz="1100" spc="-10" dirty="0">
                <a:latin typeface="Arial"/>
                <a:cs typeface="Arial"/>
              </a:rPr>
              <a:t>granted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CONNECT </a:t>
            </a:r>
            <a:r>
              <a:rPr sz="1100" spc="-5" dirty="0">
                <a:latin typeface="Arial"/>
                <a:cs typeface="Arial"/>
              </a:rPr>
              <a:t>role 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ROLE_SYS_PRIVS</a:t>
            </a:r>
            <a:r>
              <a:rPr sz="1100" spc="-5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CONNECT </a:t>
            </a:r>
            <a:r>
              <a:rPr sz="1100" spc="-5" dirty="0">
                <a:latin typeface="Arial"/>
                <a:cs typeface="Arial"/>
              </a:rPr>
              <a:t>role </a:t>
            </a:r>
            <a:r>
              <a:rPr sz="1100" spc="10" dirty="0">
                <a:latin typeface="Arial"/>
                <a:cs typeface="Arial"/>
              </a:rPr>
              <a:t>consists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10" dirty="0">
                <a:latin typeface="Courier New"/>
                <a:cs typeface="Courier New"/>
              </a:rPr>
              <a:t>SET CONTAINER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Courier New"/>
                <a:cs typeface="Courier New"/>
              </a:rPr>
              <a:t>CREATE  SESSION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privileges.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6937" y="8709343"/>
            <a:ext cx="5541010" cy="32060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1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privilege </a:t>
            </a:r>
            <a:r>
              <a:rPr sz="1100" b="1" spc="-10" dirty="0">
                <a:latin typeface="Courier New"/>
                <a:cs typeface="Courier New"/>
              </a:rPr>
              <a:t>FROM role_sys_privs </a:t>
            </a:r>
            <a:r>
              <a:rPr sz="1100" b="1" spc="-5" dirty="0">
                <a:latin typeface="Courier New"/>
                <a:cs typeface="Courier New"/>
              </a:rPr>
              <a:t>WHERE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role='CONNECT'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b="1" spc="10" dirty="0">
                <a:latin typeface="Courier New"/>
                <a:cs typeface="Courier New"/>
              </a:rPr>
              <a:t>ORDER </a:t>
            </a:r>
            <a:r>
              <a:rPr sz="1100" b="1" spc="-25" dirty="0">
                <a:latin typeface="Courier New"/>
                <a:cs typeface="Courier New"/>
              </a:rPr>
              <a:t>BY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privilege;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14312" y="385999"/>
            <a:ext cx="5541010" cy="138986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PRIVILEGE</a:t>
            </a:r>
          </a:p>
          <a:p>
            <a:pPr>
              <a:spcBef>
                <a:spcPts val="30"/>
              </a:spcBef>
            </a:pPr>
            <a:endParaRPr sz="1300" dirty="0">
              <a:latin typeface="Courier New"/>
              <a:cs typeface="Courier New"/>
            </a:endParaRPr>
          </a:p>
          <a:p>
            <a:pPr marL="71752" marR="4280321">
              <a:lnSpc>
                <a:spcPct val="119500"/>
              </a:lnSpc>
            </a:pPr>
            <a:r>
              <a:rPr sz="1100" spc="10" dirty="0">
                <a:latin typeface="Courier New"/>
                <a:cs typeface="Courier New"/>
              </a:rPr>
              <a:t>CREATE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SESSION  </a:t>
            </a:r>
            <a:r>
              <a:rPr sz="1100" spc="10" dirty="0">
                <a:latin typeface="Courier New"/>
                <a:cs typeface="Courier New"/>
              </a:rPr>
              <a:t>SET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CONTAINER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2094484"/>
            <a:ext cx="5836920" cy="14406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11" marR="5080" indent="-276846">
              <a:lnSpc>
                <a:spcPct val="119400"/>
              </a:lnSpc>
              <a:spcBef>
                <a:spcPts val="9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7.	Let's </a:t>
            </a:r>
            <a:r>
              <a:rPr sz="1100" spc="15" dirty="0">
                <a:latin typeface="Arial"/>
                <a:cs typeface="Arial"/>
              </a:rPr>
              <a:t>summarize </a:t>
            </a:r>
            <a:r>
              <a:rPr sz="1100" spc="-10" dirty="0">
                <a:latin typeface="Arial"/>
                <a:cs typeface="Arial"/>
              </a:rPr>
              <a:t>our findings: </a:t>
            </a:r>
            <a:r>
              <a:rPr sz="1100" dirty="0">
                <a:latin typeface="Arial"/>
                <a:cs typeface="Arial"/>
              </a:rPr>
              <a:t>From these </a:t>
            </a:r>
            <a:r>
              <a:rPr sz="1100" spc="-5" dirty="0">
                <a:latin typeface="Arial"/>
                <a:cs typeface="Arial"/>
              </a:rPr>
              <a:t>queries, </a:t>
            </a:r>
            <a:r>
              <a:rPr sz="1100" spc="-10" dirty="0">
                <a:latin typeface="Arial"/>
                <a:cs typeface="Arial"/>
              </a:rPr>
              <a:t>you learned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45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0" dirty="0">
                <a:latin typeface="Arial"/>
                <a:cs typeface="Arial"/>
              </a:rPr>
              <a:t>granted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PDB_DBA </a:t>
            </a:r>
            <a:r>
              <a:rPr sz="1100" spc="-5" dirty="0">
                <a:latin typeface="Arial"/>
                <a:cs typeface="Arial"/>
              </a:rPr>
              <a:t>role by </a:t>
            </a:r>
            <a:r>
              <a:rPr sz="1100" spc="-15" dirty="0">
                <a:latin typeface="Arial"/>
                <a:cs typeface="Arial"/>
              </a:rPr>
              <a:t>default, </a:t>
            </a:r>
            <a:r>
              <a:rPr sz="1100" spc="-10" dirty="0">
                <a:latin typeface="Arial"/>
                <a:cs typeface="Arial"/>
              </a:rPr>
              <a:t>and that </a:t>
            </a:r>
            <a:r>
              <a:rPr sz="1100" spc="-5" dirty="0">
                <a:latin typeface="Arial"/>
                <a:cs typeface="Arial"/>
              </a:rPr>
              <a:t>role </a:t>
            </a:r>
            <a:r>
              <a:rPr sz="1100" spc="10" dirty="0">
                <a:latin typeface="Arial"/>
                <a:cs typeface="Arial"/>
              </a:rPr>
              <a:t>consists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10" dirty="0">
                <a:latin typeface="Courier New"/>
                <a:cs typeface="Courier New"/>
              </a:rPr>
              <a:t>CONNECT </a:t>
            </a:r>
            <a:r>
              <a:rPr sz="1100" spc="-5" dirty="0">
                <a:latin typeface="Arial"/>
                <a:cs typeface="Arial"/>
              </a:rPr>
              <a:t>role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CREATE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PLUGGABLE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DATABASE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system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CONNECT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role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contains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SET  CONTAINER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CREATE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system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privileges.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100" b="1" spc="10" dirty="0">
                <a:latin typeface="Arial"/>
                <a:cs typeface="Arial"/>
              </a:rPr>
              <a:t>Grant </a:t>
            </a:r>
            <a:r>
              <a:rPr sz="1100" b="1" spc="5" dirty="0">
                <a:latin typeface="Arial"/>
                <a:cs typeface="Arial"/>
              </a:rPr>
              <a:t>the </a:t>
            </a:r>
            <a:r>
              <a:rPr sz="1100" b="1" spc="10" dirty="0">
                <a:latin typeface="Courier New"/>
                <a:cs typeface="Courier New"/>
              </a:rPr>
              <a:t>DBA</a:t>
            </a:r>
            <a:r>
              <a:rPr sz="1100" b="1" spc="-550" dirty="0">
                <a:latin typeface="Courier New"/>
                <a:cs typeface="Courier New"/>
              </a:rPr>
              <a:t> </a:t>
            </a:r>
            <a:r>
              <a:rPr sz="1100" b="1" spc="5" dirty="0">
                <a:latin typeface="Arial"/>
                <a:cs typeface="Arial"/>
              </a:rPr>
              <a:t>Role </a:t>
            </a:r>
            <a:r>
              <a:rPr sz="1100" b="1" spc="10" dirty="0">
                <a:latin typeface="Arial"/>
                <a:cs typeface="Arial"/>
              </a:rPr>
              <a:t>to </a:t>
            </a:r>
            <a:r>
              <a:rPr sz="1100" b="1" spc="10" dirty="0">
                <a:latin typeface="Courier New"/>
                <a:cs typeface="Courier New"/>
              </a:rPr>
              <a:t>PDBADMIN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93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-10" dirty="0">
                <a:latin typeface="Arial"/>
                <a:cs typeface="Arial"/>
              </a:rPr>
              <a:t>Grant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DBA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role locally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37" y="3618167"/>
            <a:ext cx="5541010" cy="10130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GRANT </a:t>
            </a:r>
            <a:r>
              <a:rPr sz="1100" b="1" spc="-15" dirty="0">
                <a:latin typeface="Courier New"/>
                <a:cs typeface="Courier New"/>
              </a:rPr>
              <a:t>dba </a:t>
            </a:r>
            <a:r>
              <a:rPr sz="1100" b="1" spc="10" dirty="0">
                <a:latin typeface="Courier New"/>
                <a:cs typeface="Courier New"/>
              </a:rPr>
              <a:t>TO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pdbadmin;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ts val="3229"/>
              </a:lnSpc>
              <a:spcBef>
                <a:spcPts val="270"/>
              </a:spcBef>
            </a:pPr>
            <a:r>
              <a:rPr sz="1100" spc="10" dirty="0">
                <a:latin typeface="Courier New"/>
                <a:cs typeface="Courier New"/>
              </a:rPr>
              <a:t>Grant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succeeded.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ts val="3229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71" y="4582542"/>
            <a:ext cx="5835650" cy="41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5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roles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granted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DBA_ROLE_PRIVS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dirty="0">
                <a:latin typeface="Arial"/>
                <a:cs typeface="Arial"/>
              </a:rPr>
              <a:t>results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granted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PDB_DBA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roles.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756" y="5918477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6937" y="5076762"/>
            <a:ext cx="5541010" cy="17579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1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granted_role </a:t>
            </a:r>
            <a:r>
              <a:rPr sz="1100" b="1" spc="-10" dirty="0">
                <a:latin typeface="Courier New"/>
                <a:cs typeface="Courier New"/>
              </a:rPr>
              <a:t>FROM dba_role_privs </a:t>
            </a:r>
            <a:r>
              <a:rPr sz="1100" b="1" spc="-5" dirty="0">
                <a:latin typeface="Courier New"/>
                <a:cs typeface="Courier New"/>
              </a:rPr>
              <a:t>WHERE </a:t>
            </a:r>
            <a:r>
              <a:rPr sz="1100" b="1" dirty="0">
                <a:latin typeface="Courier New"/>
                <a:cs typeface="Courier New"/>
              </a:rPr>
              <a:t>grantee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b="1" dirty="0">
                <a:latin typeface="Courier New"/>
                <a:cs typeface="Courier New"/>
              </a:rPr>
              <a:t>'PDBADMIN' </a:t>
            </a:r>
            <a:r>
              <a:rPr sz="1100" b="1" spc="-5" dirty="0">
                <a:latin typeface="Courier New"/>
                <a:cs typeface="Courier New"/>
              </a:rPr>
              <a:t>ORDER </a:t>
            </a:r>
            <a:r>
              <a:rPr sz="1100" b="1" spc="-25" dirty="0">
                <a:latin typeface="Courier New"/>
                <a:cs typeface="Courier New"/>
              </a:rPr>
              <a:t>BY</a:t>
            </a:r>
            <a:r>
              <a:rPr sz="1100" b="1" spc="3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granted_role;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GRANTED_RO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L="71752" marR="4860682">
              <a:lnSpc>
                <a:spcPct val="119500"/>
              </a:lnSpc>
            </a:pPr>
            <a:r>
              <a:rPr sz="1100" spc="10" dirty="0">
                <a:latin typeface="Courier New"/>
                <a:cs typeface="Courier New"/>
              </a:rPr>
              <a:t>DBA  PDB_DBA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70" y="6823457"/>
            <a:ext cx="31337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close </a:t>
            </a:r>
            <a:r>
              <a:rPr sz="1100" spc="-5" dirty="0">
                <a:latin typeface="Arial"/>
                <a:cs typeface="Arial"/>
              </a:rPr>
              <a:t>the terminal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window.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6937" y="7088569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60"/>
              </a:spcBef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9820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11898"/>
            <a:ext cx="5961380" cy="14087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0" dirty="0" smtClean="0">
                <a:latin typeface="Arial"/>
                <a:cs typeface="Arial"/>
              </a:rPr>
              <a:t>Lab 10: Creating a </a:t>
            </a:r>
            <a:r>
              <a:rPr sz="1400" b="1" spc="20" dirty="0" smtClean="0">
                <a:latin typeface="Arial"/>
                <a:cs typeface="Arial"/>
              </a:rPr>
              <a:t>Default</a:t>
            </a:r>
            <a:r>
              <a:rPr sz="1400" b="1" spc="-190" dirty="0" smtClean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Role</a:t>
            </a:r>
            <a:r>
              <a:rPr sz="1400" b="1" spc="15" dirty="0" smtClean="0">
                <a:latin typeface="Arial"/>
                <a:cs typeface="Arial"/>
              </a:rPr>
              <a:t> </a:t>
            </a:r>
            <a:r>
              <a:rPr sz="1400" b="1" spc="10" dirty="0" smtClean="0">
                <a:latin typeface="Arial"/>
                <a:cs typeface="Arial"/>
              </a:rPr>
              <a:t>for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15" dirty="0" smtClean="0">
                <a:latin typeface="Arial"/>
                <a:cs typeface="Arial"/>
              </a:rPr>
              <a:t>a User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15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100" dirty="0">
              <a:latin typeface="Arial"/>
              <a:cs typeface="Arial"/>
            </a:endParaRPr>
          </a:p>
          <a:p>
            <a:pPr marL="12700" algn="just"/>
            <a:r>
              <a:rPr sz="1100" b="1" spc="5" dirty="0">
                <a:latin typeface="Arial"/>
                <a:cs typeface="Arial"/>
              </a:rPr>
              <a:t>Configure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Default</a:t>
            </a:r>
            <a:r>
              <a:rPr sz="1100" b="1" spc="-8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Role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for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JGOODMAN</a:t>
            </a:r>
            <a:endParaRPr sz="1100" dirty="0">
              <a:latin typeface="Courier New"/>
              <a:cs typeface="Courier New"/>
            </a:endParaRPr>
          </a:p>
          <a:p>
            <a:pPr marL="12700">
              <a:spcBef>
                <a:spcPts val="86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5536" y="3168647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-5" dirty="0">
                <a:latin typeface="Courier New"/>
                <a:cs typeface="Courier New"/>
              </a:rPr>
              <a:t>PDBADMIN/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@PDB1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1701" y="6654800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3076" y="4307640"/>
            <a:ext cx="5960110" cy="1645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104771" indent="-276846" algn="just">
              <a:lnSpc>
                <a:spcPct val="1194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2. 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roles for </a:t>
            </a:r>
            <a:r>
              <a:rPr sz="1100" spc="10" dirty="0">
                <a:latin typeface="Courier New"/>
                <a:cs typeface="Courier New"/>
              </a:rPr>
              <a:t>JGOODMAN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DBA_ROLE_PRIVS</a:t>
            </a:r>
            <a:r>
              <a:rPr sz="1100" spc="-55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Also, </a:t>
            </a:r>
            <a:r>
              <a:rPr sz="1100" spc="5" dirty="0">
                <a:latin typeface="Arial"/>
                <a:cs typeface="Arial"/>
              </a:rPr>
              <a:t>show  </a:t>
            </a:r>
            <a:r>
              <a:rPr sz="1100" spc="-10" dirty="0">
                <a:latin typeface="Arial"/>
                <a:cs typeface="Arial"/>
              </a:rPr>
              <a:t>whether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roles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dirty="0">
                <a:latin typeface="Arial"/>
                <a:cs typeface="Arial"/>
              </a:rPr>
              <a:t>roles.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10" dirty="0">
                <a:latin typeface="Courier New"/>
                <a:cs typeface="Courier New"/>
              </a:rPr>
              <a:t>JGOODMAN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granted </a:t>
            </a:r>
            <a:r>
              <a:rPr sz="1100" spc="10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roles,  </a:t>
            </a:r>
            <a:r>
              <a:rPr sz="1100" spc="10" dirty="0">
                <a:latin typeface="Courier New"/>
                <a:cs typeface="Courier New"/>
              </a:rPr>
              <a:t>HRMANAGER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HRCLERK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both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default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roles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DEF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column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YES</a:t>
            </a:r>
            <a:r>
              <a:rPr sz="1100" spc="10" dirty="0">
                <a:latin typeface="Arial"/>
                <a:cs typeface="Arial"/>
              </a:rPr>
              <a:t>).</a:t>
            </a:r>
            <a:endParaRPr sz="1100" dirty="0">
              <a:latin typeface="Arial"/>
              <a:cs typeface="Arial"/>
            </a:endParaRPr>
          </a:p>
          <a:p>
            <a:pPr marL="565757">
              <a:spcBef>
                <a:spcPts val="56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granted_role FORMAT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-15" dirty="0">
                <a:latin typeface="Courier New"/>
                <a:cs typeface="Courier New"/>
              </a:rPr>
              <a:t>A20</a:t>
            </a:r>
            <a:endParaRPr sz="1100" dirty="0">
              <a:latin typeface="Courier New"/>
              <a:cs typeface="Courier New"/>
            </a:endParaRPr>
          </a:p>
          <a:p>
            <a:pPr marL="565757" marR="5080">
              <a:lnSpc>
                <a:spcPts val="1200"/>
              </a:lnSpc>
              <a:spcBef>
                <a:spcPts val="39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granted_role, default_role </a:t>
            </a:r>
            <a:r>
              <a:rPr sz="1100" b="1" spc="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dba_role_privs </a:t>
            </a:r>
            <a:r>
              <a:rPr sz="1100" b="1" spc="10" dirty="0">
                <a:latin typeface="Courier New"/>
                <a:cs typeface="Courier New"/>
              </a:rPr>
              <a:t>WHERE  </a:t>
            </a:r>
            <a:r>
              <a:rPr sz="1100" b="1" spc="-5" dirty="0">
                <a:latin typeface="Courier New"/>
                <a:cs typeface="Courier New"/>
              </a:rPr>
              <a:t>grantee='JGOODMAN';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50" dirty="0">
              <a:latin typeface="Courier New"/>
              <a:cs typeface="Courier New"/>
            </a:endParaRPr>
          </a:p>
          <a:p>
            <a:pPr marL="565757">
              <a:tabLst>
                <a:tab pos="2336683" algn="l"/>
              </a:tabLst>
            </a:pPr>
            <a:r>
              <a:rPr sz="1100" dirty="0">
                <a:latin typeface="Courier New"/>
                <a:cs typeface="Courier New"/>
              </a:rPr>
              <a:t>GRANTED_ROLE	</a:t>
            </a:r>
            <a:r>
              <a:rPr sz="1100" spc="-15" dirty="0">
                <a:latin typeface="Courier New"/>
                <a:cs typeface="Courier New"/>
              </a:rPr>
              <a:t>DEF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756" y="7701303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78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2311" y="7701303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1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68756" y="7766813"/>
            <a:ext cx="774700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3799"/>
              </a:lnSpc>
              <a:spcBef>
                <a:spcPts val="95"/>
              </a:spcBef>
            </a:pPr>
            <a:r>
              <a:rPr sz="1100" spc="10" dirty="0">
                <a:latin typeface="Courier New"/>
                <a:cs typeface="Courier New"/>
              </a:rPr>
              <a:t>HRCLERK  HRMANA</a:t>
            </a:r>
            <a:r>
              <a:rPr sz="1100" spc="-65" dirty="0">
                <a:latin typeface="Courier New"/>
                <a:cs typeface="Courier New"/>
              </a:rPr>
              <a:t>G</a:t>
            </a:r>
            <a:r>
              <a:rPr sz="1100" spc="10" dirty="0">
                <a:latin typeface="Courier New"/>
                <a:cs typeface="Courier New"/>
              </a:rPr>
              <a:t>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0235" y="7766813"/>
            <a:ext cx="260350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3799"/>
              </a:lnSpc>
              <a:spcBef>
                <a:spcPts val="95"/>
              </a:spcBef>
            </a:pPr>
            <a:r>
              <a:rPr sz="1100" spc="10" dirty="0">
                <a:latin typeface="Courier New"/>
                <a:cs typeface="Courier New"/>
              </a:rPr>
              <a:t>Y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5" dirty="0">
                <a:latin typeface="Courier New"/>
                <a:cs typeface="Courier New"/>
              </a:rPr>
              <a:t>S  </a:t>
            </a:r>
            <a:r>
              <a:rPr sz="1100" spc="10" dirty="0">
                <a:latin typeface="Courier New"/>
                <a:cs typeface="Courier New"/>
              </a:rPr>
              <a:t>Y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5" dirty="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8755" y="8386827"/>
            <a:ext cx="3556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2176" y="6654801"/>
            <a:ext cx="5550535" cy="1945005"/>
          </a:xfrm>
          <a:custGeom>
            <a:avLst/>
            <a:gdLst/>
            <a:ahLst/>
            <a:cxnLst/>
            <a:rect l="l" t="t" r="r" b="b"/>
            <a:pathLst>
              <a:path w="5550534" h="1945004">
                <a:moveTo>
                  <a:pt x="5550535" y="0"/>
                </a:moveTo>
                <a:lnTo>
                  <a:pt x="5541010" y="0"/>
                </a:lnTo>
                <a:lnTo>
                  <a:pt x="5541010" y="1935226"/>
                </a:lnTo>
                <a:lnTo>
                  <a:pt x="9525" y="1935226"/>
                </a:lnTo>
                <a:lnTo>
                  <a:pt x="9525" y="0"/>
                </a:lnTo>
                <a:lnTo>
                  <a:pt x="0" y="0"/>
                </a:lnTo>
                <a:lnTo>
                  <a:pt x="0" y="1944751"/>
                </a:lnTo>
                <a:lnTo>
                  <a:pt x="9525" y="1944751"/>
                </a:lnTo>
                <a:lnTo>
                  <a:pt x="5541010" y="1944751"/>
                </a:lnTo>
                <a:lnTo>
                  <a:pt x="5550535" y="1944751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90768" y="1602883"/>
            <a:ext cx="5959475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599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dirty="0">
                <a:latin typeface="Arial"/>
                <a:cs typeface="Arial"/>
              </a:rPr>
              <a:t>Set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default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JGOODMAN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HRCLERK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only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USER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 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DEFAULT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ROLE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clause.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6922" y="430655"/>
            <a:ext cx="5541010" cy="102592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USER JGOODMAN </a:t>
            </a:r>
            <a:r>
              <a:rPr sz="1100" b="1" dirty="0">
                <a:latin typeface="Courier New"/>
                <a:cs typeface="Courier New"/>
              </a:rPr>
              <a:t>DEFAULT </a:t>
            </a:r>
            <a:r>
              <a:rPr sz="1100" b="1" spc="10" dirty="0">
                <a:latin typeface="Courier New"/>
                <a:cs typeface="Courier New"/>
              </a:rPr>
              <a:t>ROLE</a:t>
            </a:r>
            <a:r>
              <a:rPr sz="1100" b="1" spc="-8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HRCLERK;</a:t>
            </a:r>
            <a:endParaRPr sz="1100" dirty="0">
              <a:latin typeface="Courier New"/>
              <a:cs typeface="Courier New"/>
            </a:endParaRPr>
          </a:p>
          <a:p>
            <a:pPr marL="71752" marR="4366041">
              <a:lnSpc>
                <a:spcPts val="3150"/>
              </a:lnSpc>
              <a:spcBef>
                <a:spcPts val="409"/>
              </a:spcBef>
            </a:pPr>
            <a:r>
              <a:rPr sz="1100" spc="10" dirty="0">
                <a:latin typeface="Courier New"/>
                <a:cs typeface="Courier New"/>
              </a:rPr>
              <a:t>User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altered.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1701" y="3012695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970" y="2151634"/>
            <a:ext cx="5960110" cy="16119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88911" marR="33019" indent="-276846">
              <a:lnSpc>
                <a:spcPct val="117600"/>
              </a:lnSpc>
              <a:spcBef>
                <a:spcPts val="4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roles and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spc="-5" dirty="0">
                <a:latin typeface="Arial"/>
                <a:cs typeface="Arial"/>
              </a:rPr>
              <a:t>role settings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JGOODMAN </a:t>
            </a:r>
            <a:r>
              <a:rPr sz="1100" spc="-15" dirty="0">
                <a:latin typeface="Arial"/>
                <a:cs typeface="Arial"/>
              </a:rPr>
              <a:t>again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DBA_ROLE_PRIVS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spc="-5" dirty="0">
                <a:latin typeface="Arial"/>
                <a:cs typeface="Arial"/>
              </a:rPr>
              <a:t>role is </a:t>
            </a:r>
            <a:r>
              <a:rPr sz="1100" spc="10" dirty="0">
                <a:latin typeface="Courier New"/>
                <a:cs typeface="Courier New"/>
              </a:rPr>
              <a:t>HRCLERK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HRMANAGER </a:t>
            </a:r>
            <a:r>
              <a:rPr sz="1100" spc="-5" dirty="0">
                <a:latin typeface="Arial"/>
                <a:cs typeface="Arial"/>
              </a:rPr>
              <a:t>role is no </a:t>
            </a:r>
            <a:r>
              <a:rPr sz="1100" spc="-15" dirty="0">
                <a:latin typeface="Arial"/>
                <a:cs typeface="Arial"/>
              </a:rPr>
              <a:t>longer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spc="-10" dirty="0">
                <a:latin typeface="Arial"/>
                <a:cs typeface="Arial"/>
              </a:rPr>
              <a:t>role. </a:t>
            </a:r>
            <a:r>
              <a:rPr sz="1100" spc="-15" dirty="0">
                <a:latin typeface="Arial"/>
                <a:cs typeface="Arial"/>
              </a:rPr>
              <a:t>Jenny </a:t>
            </a:r>
            <a:r>
              <a:rPr sz="1100" dirty="0">
                <a:latin typeface="Arial"/>
                <a:cs typeface="Arial"/>
              </a:rPr>
              <a:t>still </a:t>
            </a:r>
            <a:r>
              <a:rPr sz="1100" spc="-10" dirty="0">
                <a:latin typeface="Arial"/>
                <a:cs typeface="Arial"/>
              </a:rPr>
              <a:t>has this </a:t>
            </a:r>
            <a:r>
              <a:rPr sz="1100" dirty="0">
                <a:latin typeface="Arial"/>
                <a:cs typeface="Arial"/>
              </a:rPr>
              <a:t>role; </a:t>
            </a:r>
            <a:r>
              <a:rPr sz="1100" spc="-10" dirty="0">
                <a:latin typeface="Arial"/>
                <a:cs typeface="Arial"/>
              </a:rPr>
              <a:t>however, </a:t>
            </a:r>
            <a:r>
              <a:rPr sz="1100" dirty="0">
                <a:latin typeface="Arial"/>
                <a:cs typeface="Arial"/>
              </a:rPr>
              <a:t>she'll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spc="10" dirty="0">
                <a:latin typeface="Arial"/>
                <a:cs typeface="Arial"/>
              </a:rPr>
              <a:t>to  </a:t>
            </a:r>
            <a:r>
              <a:rPr sz="1100" spc="-15" dirty="0">
                <a:latin typeface="Arial"/>
                <a:cs typeface="Arial"/>
              </a:rPr>
              <a:t>enable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dirty="0">
                <a:latin typeface="Arial"/>
                <a:cs typeface="Arial"/>
              </a:rPr>
              <a:t>to exercise </a:t>
            </a:r>
            <a:r>
              <a:rPr sz="1100" spc="-5" dirty="0">
                <a:latin typeface="Arial"/>
                <a:cs typeface="Arial"/>
              </a:rPr>
              <a:t>its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privileges.</a:t>
            </a:r>
            <a:endParaRPr sz="1100">
              <a:latin typeface="Arial"/>
              <a:cs typeface="Arial"/>
            </a:endParaRPr>
          </a:p>
          <a:p>
            <a:pPr marL="565757" marR="5080">
              <a:lnSpc>
                <a:spcPts val="1200"/>
              </a:lnSpc>
              <a:spcBef>
                <a:spcPts val="62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granted_role, default_role </a:t>
            </a:r>
            <a:r>
              <a:rPr sz="1100" b="1" spc="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dba_role_privs </a:t>
            </a:r>
            <a:r>
              <a:rPr sz="1100" b="1" spc="10" dirty="0">
                <a:latin typeface="Courier New"/>
                <a:cs typeface="Courier New"/>
              </a:rPr>
              <a:t>WHERE  </a:t>
            </a:r>
            <a:r>
              <a:rPr sz="1100" b="1" spc="-5" dirty="0">
                <a:latin typeface="Courier New"/>
                <a:cs typeface="Courier New"/>
              </a:rPr>
              <a:t>grantee='JGOODMAN';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50">
              <a:latin typeface="Courier New"/>
              <a:cs typeface="Courier New"/>
            </a:endParaRPr>
          </a:p>
          <a:p>
            <a:pPr marL="565757">
              <a:tabLst>
                <a:tab pos="2336683" algn="l"/>
              </a:tabLst>
            </a:pPr>
            <a:r>
              <a:rPr sz="1100" dirty="0">
                <a:latin typeface="Courier New"/>
                <a:cs typeface="Courier New"/>
              </a:rPr>
              <a:t>GRANTED_ROLE	</a:t>
            </a:r>
            <a:r>
              <a:rPr sz="1100" spc="-15" dirty="0">
                <a:latin typeface="Courier New"/>
                <a:cs typeface="Courier New"/>
              </a:rPr>
              <a:t>DEF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8756" y="3859172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78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2311" y="3859172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1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68756" y="3924555"/>
            <a:ext cx="774700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3900"/>
              </a:lnSpc>
              <a:spcBef>
                <a:spcPts val="95"/>
              </a:spcBef>
            </a:pPr>
            <a:r>
              <a:rPr sz="1100" spc="10" dirty="0">
                <a:latin typeface="Courier New"/>
                <a:cs typeface="Courier New"/>
              </a:rPr>
              <a:t>HRCLERK  HRMANA</a:t>
            </a:r>
            <a:r>
              <a:rPr sz="1100" spc="-65" dirty="0">
                <a:latin typeface="Courier New"/>
                <a:cs typeface="Courier New"/>
              </a:rPr>
              <a:t>G</a:t>
            </a:r>
            <a:r>
              <a:rPr sz="1100" spc="10" dirty="0">
                <a:latin typeface="Courier New"/>
                <a:cs typeface="Courier New"/>
              </a:rPr>
              <a:t>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0235" y="3924555"/>
            <a:ext cx="260350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3900"/>
              </a:lnSpc>
              <a:spcBef>
                <a:spcPts val="95"/>
              </a:spcBef>
            </a:pPr>
            <a:r>
              <a:rPr sz="1100" spc="10" dirty="0">
                <a:latin typeface="Courier New"/>
                <a:cs typeface="Courier New"/>
              </a:rPr>
              <a:t>Y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5" dirty="0">
                <a:latin typeface="Courier New"/>
                <a:cs typeface="Courier New"/>
              </a:rPr>
              <a:t>S  </a:t>
            </a:r>
            <a:r>
              <a:rPr sz="1100" spc="10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2176" y="3012694"/>
            <a:ext cx="5550535" cy="1744980"/>
          </a:xfrm>
          <a:custGeom>
            <a:avLst/>
            <a:gdLst/>
            <a:ahLst/>
            <a:cxnLst/>
            <a:rect l="l" t="t" r="r" b="b"/>
            <a:pathLst>
              <a:path w="5550534" h="1744979">
                <a:moveTo>
                  <a:pt x="5550535" y="0"/>
                </a:moveTo>
                <a:lnTo>
                  <a:pt x="5541010" y="0"/>
                </a:lnTo>
                <a:lnTo>
                  <a:pt x="5541010" y="1735201"/>
                </a:lnTo>
                <a:lnTo>
                  <a:pt x="9525" y="1735201"/>
                </a:lnTo>
                <a:lnTo>
                  <a:pt x="9525" y="0"/>
                </a:lnTo>
                <a:lnTo>
                  <a:pt x="0" y="0"/>
                </a:lnTo>
                <a:lnTo>
                  <a:pt x="0" y="1744726"/>
                </a:lnTo>
                <a:lnTo>
                  <a:pt x="9525" y="1744726"/>
                </a:lnTo>
                <a:lnTo>
                  <a:pt x="5541010" y="1744726"/>
                </a:lnTo>
                <a:lnTo>
                  <a:pt x="5550535" y="1744726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2970" y="4496817"/>
            <a:ext cx="2449830" cy="4539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5757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spc="5" dirty="0">
                <a:latin typeface="Arial"/>
                <a:cs typeface="Arial"/>
              </a:rPr>
              <a:t>Disconnect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59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6937" y="5038662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DISCONNECT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70" y="5650104"/>
            <a:ext cx="2306320" cy="553357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spcBef>
                <a:spcPts val="875"/>
              </a:spcBef>
            </a:pPr>
            <a:r>
              <a:rPr sz="1100" b="1" dirty="0">
                <a:latin typeface="Arial"/>
                <a:cs typeface="Arial"/>
              </a:rPr>
              <a:t>Enable </a:t>
            </a:r>
            <a:r>
              <a:rPr sz="1100" b="1" spc="10" dirty="0">
                <a:latin typeface="Arial"/>
                <a:cs typeface="Arial"/>
              </a:rPr>
              <a:t>a Non-Default</a:t>
            </a:r>
            <a:r>
              <a:rPr sz="1100" b="1" spc="-17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Role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78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Connect to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5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Courier New"/>
                <a:cs typeface="Courier New"/>
              </a:rPr>
              <a:t>JGOODMAN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6937" y="6287834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dirty="0">
                <a:latin typeface="Courier New"/>
                <a:cs typeface="Courier New"/>
              </a:rPr>
              <a:t>CONNECT</a:t>
            </a:r>
            <a:r>
              <a:rPr sz="1100" b="1" spc="-6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JGOODMAN/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@PDB1</a:t>
            </a:r>
            <a:endParaRPr sz="1100">
              <a:latin typeface="Courier New"/>
              <a:cs typeface="Courier New"/>
            </a:endParaRPr>
          </a:p>
          <a:p>
            <a:pPr marL="71752" marR="4613045">
              <a:lnSpc>
                <a:spcPts val="165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Connec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ed.</a:t>
            </a:r>
            <a:endParaRPr sz="1100">
              <a:latin typeface="Courier New"/>
              <a:cs typeface="Courier New"/>
            </a:endParaRPr>
          </a:p>
          <a:p>
            <a:pPr marL="71752" marR="4613045">
              <a:lnSpc>
                <a:spcPts val="1650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970" y="6890131"/>
            <a:ext cx="572897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roles 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10" dirty="0">
                <a:latin typeface="Arial"/>
                <a:cs typeface="Arial"/>
              </a:rPr>
              <a:t>session. </a:t>
            </a:r>
            <a:r>
              <a:rPr sz="1100" spc="-5" dirty="0">
                <a:latin typeface="Arial"/>
                <a:cs typeface="Arial"/>
              </a:rPr>
              <a:t>Notice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default </a:t>
            </a:r>
            <a:r>
              <a:rPr sz="1100" spc="-10" dirty="0">
                <a:latin typeface="Arial"/>
                <a:cs typeface="Arial"/>
              </a:rPr>
              <a:t>role, </a:t>
            </a:r>
            <a:r>
              <a:rPr sz="1100" spc="10" dirty="0">
                <a:latin typeface="Courier New"/>
                <a:cs typeface="Courier New"/>
              </a:rPr>
              <a:t>HRCLERK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is in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effect.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68757" y="7844178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96937" y="7164769"/>
            <a:ext cx="5541010" cy="135229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5" dirty="0">
                <a:latin typeface="Courier New"/>
                <a:cs typeface="Courier New"/>
              </a:rPr>
              <a:t>*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11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session_roles;</a:t>
            </a:r>
            <a:endParaRPr sz="1100">
              <a:latin typeface="Courier New"/>
              <a:cs typeface="Courier New"/>
            </a:endParaRPr>
          </a:p>
          <a:p>
            <a:pPr marL="71752" marR="4860682">
              <a:lnSpc>
                <a:spcPct val="23600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ROLE  HRCLERK  SQL&gt;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52171" y="1637008"/>
            <a:ext cx="5928995" cy="601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5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dirty="0">
                <a:latin typeface="Arial"/>
                <a:cs typeface="Arial"/>
              </a:rPr>
              <a:t>Suppose </a:t>
            </a:r>
            <a:r>
              <a:rPr sz="1100" spc="10" dirty="0">
                <a:latin typeface="Courier New"/>
                <a:cs typeface="Courier New"/>
              </a:rPr>
              <a:t>JGOODMAN </a:t>
            </a:r>
            <a:r>
              <a:rPr sz="1100" spc="-15" dirty="0">
                <a:latin typeface="Arial"/>
                <a:cs typeface="Arial"/>
              </a:rPr>
              <a:t>needs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operate </a:t>
            </a:r>
            <a:r>
              <a:rPr sz="1100" spc="-5" dirty="0">
                <a:latin typeface="Arial"/>
                <a:cs typeface="Arial"/>
              </a:rPr>
              <a:t>as an </a:t>
            </a:r>
            <a:r>
              <a:rPr sz="1100" spc="-15" dirty="0">
                <a:latin typeface="Arial"/>
                <a:cs typeface="Arial"/>
              </a:rPr>
              <a:t>HR </a:t>
            </a:r>
            <a:r>
              <a:rPr sz="1100" spc="-20" dirty="0">
                <a:latin typeface="Arial"/>
                <a:cs typeface="Arial"/>
              </a:rPr>
              <a:t>Manager, </a:t>
            </a:r>
            <a:r>
              <a:rPr sz="1100" spc="-10" dirty="0">
                <a:latin typeface="Arial"/>
                <a:cs typeface="Arial"/>
              </a:rPr>
              <a:t>and not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15" dirty="0">
                <a:latin typeface="Arial"/>
                <a:cs typeface="Arial"/>
              </a:rPr>
              <a:t>HR </a:t>
            </a:r>
            <a:r>
              <a:rPr sz="1100" spc="-5" dirty="0">
                <a:latin typeface="Arial"/>
                <a:cs typeface="Arial"/>
              </a:rPr>
              <a:t>Clerk. Change  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enabled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HRMANAGER</a:t>
            </a:r>
            <a:r>
              <a:rPr sz="1100" spc="10" dirty="0">
                <a:latin typeface="Arial"/>
                <a:cs typeface="Arial"/>
              </a:rPr>
              <a:t>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Caution: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If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use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SET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ROLE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roles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not  included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5" dirty="0">
                <a:latin typeface="Arial"/>
                <a:cs typeface="Arial"/>
              </a:rPr>
              <a:t>command </a:t>
            </a:r>
            <a:r>
              <a:rPr sz="1100" spc="-5" dirty="0">
                <a:latin typeface="Arial"/>
                <a:cs typeface="Arial"/>
              </a:rPr>
              <a:t>will be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disabled.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1563" y="371416"/>
            <a:ext cx="5541010" cy="10130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SET </a:t>
            </a:r>
            <a:r>
              <a:rPr sz="1100" b="1" spc="-10" dirty="0">
                <a:latin typeface="Courier New"/>
                <a:cs typeface="Courier New"/>
              </a:rPr>
              <a:t>ROLE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HRMANAGER;</a:t>
            </a:r>
            <a:endParaRPr sz="1100">
              <a:latin typeface="Courier New"/>
              <a:cs typeface="Courier New"/>
            </a:endParaRPr>
          </a:p>
          <a:p>
            <a:pPr marL="71752" marR="4699400">
              <a:lnSpc>
                <a:spcPts val="3229"/>
              </a:lnSpc>
              <a:spcBef>
                <a:spcPts val="275"/>
              </a:spcBef>
            </a:pPr>
            <a:r>
              <a:rPr sz="1100" spc="10" dirty="0">
                <a:latin typeface="Courier New"/>
                <a:cs typeface="Courier New"/>
              </a:rPr>
              <a:t>Role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set.</a:t>
            </a:r>
            <a:endParaRPr sz="1100">
              <a:latin typeface="Courier New"/>
              <a:cs typeface="Courier New"/>
            </a:endParaRPr>
          </a:p>
          <a:p>
            <a:pPr marL="71752" marR="4699400">
              <a:lnSpc>
                <a:spcPts val="3229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71" y="2351659"/>
            <a:ext cx="536765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roles 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10" dirty="0">
                <a:latin typeface="Arial"/>
                <a:cs typeface="Arial"/>
              </a:rPr>
              <a:t>session </a:t>
            </a:r>
            <a:r>
              <a:rPr sz="1100" spc="-15" dirty="0">
                <a:latin typeface="Arial"/>
                <a:cs typeface="Arial"/>
              </a:rPr>
              <a:t>again.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HRMANAGER</a:t>
            </a:r>
            <a:r>
              <a:rPr sz="1100" spc="-5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role is now </a:t>
            </a:r>
            <a:r>
              <a:rPr sz="1100" spc="-15" dirty="0">
                <a:latin typeface="Arial"/>
                <a:cs typeface="Arial"/>
              </a:rPr>
              <a:t>enabled.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57" y="3306087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96937" y="2626678"/>
            <a:ext cx="5541010" cy="135229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5" dirty="0">
                <a:latin typeface="Courier New"/>
                <a:cs typeface="Courier New"/>
              </a:rPr>
              <a:t>*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1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session_roles;</a:t>
            </a:r>
            <a:endParaRPr sz="1100">
              <a:latin typeface="Courier New"/>
              <a:cs typeface="Courier New"/>
            </a:endParaRPr>
          </a:p>
          <a:p>
            <a:pPr marL="71752" marR="4698765">
              <a:lnSpc>
                <a:spcPct val="23610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ROLE  HRMANA</a:t>
            </a:r>
            <a:r>
              <a:rPr sz="1100" spc="-65" dirty="0">
                <a:latin typeface="Courier New"/>
                <a:cs typeface="Courier New"/>
              </a:rPr>
              <a:t>G</a:t>
            </a:r>
            <a:r>
              <a:rPr sz="1100" spc="10" dirty="0">
                <a:latin typeface="Courier New"/>
                <a:cs typeface="Courier New"/>
              </a:rPr>
              <a:t>ER  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0" y="4010660"/>
            <a:ext cx="582549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dirty="0">
                <a:latin typeface="Arial"/>
                <a:cs typeface="Arial"/>
              </a:rPr>
              <a:t>Suppose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JGOODMAN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needs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both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roles.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SET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ROLE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enable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them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both.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4285679"/>
            <a:ext cx="5541010" cy="9848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SET </a:t>
            </a:r>
            <a:r>
              <a:rPr sz="1100" b="1" spc="-10" dirty="0">
                <a:latin typeface="Courier New"/>
                <a:cs typeface="Courier New"/>
              </a:rPr>
              <a:t>ROLE </a:t>
            </a:r>
            <a:r>
              <a:rPr sz="1100" b="1" spc="-5" dirty="0">
                <a:latin typeface="Courier New"/>
                <a:cs typeface="Courier New"/>
              </a:rPr>
              <a:t>HRMANAGER,</a:t>
            </a:r>
            <a:r>
              <a:rPr sz="1100" b="1" spc="5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HRCLERK;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699400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Role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699400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71" y="5249926"/>
            <a:ext cx="5878195" cy="41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5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spc="-25" dirty="0">
                <a:latin typeface="Arial"/>
                <a:cs typeface="Arial"/>
              </a:rPr>
              <a:t>View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roles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current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session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again.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HRMANAGER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HRCLERK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roles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now  in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effect.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8757" y="6423683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6937" y="5734749"/>
            <a:ext cx="5541010" cy="15940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5" dirty="0">
                <a:latin typeface="Courier New"/>
                <a:cs typeface="Courier New"/>
              </a:rPr>
              <a:t>*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1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session_roles;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ROLE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50">
              <a:latin typeface="Courier New"/>
              <a:cs typeface="Courier New"/>
            </a:endParaRPr>
          </a:p>
          <a:p>
            <a:pPr marL="71752" marR="4698765">
              <a:lnSpc>
                <a:spcPct val="113599"/>
              </a:lnSpc>
            </a:pPr>
            <a:r>
              <a:rPr sz="1100" spc="10" dirty="0">
                <a:latin typeface="Courier New"/>
                <a:cs typeface="Courier New"/>
              </a:rPr>
              <a:t>HRCLERK  HRMANA</a:t>
            </a:r>
            <a:r>
              <a:rPr sz="1100" spc="-65" dirty="0">
                <a:latin typeface="Courier New"/>
                <a:cs typeface="Courier New"/>
              </a:rPr>
              <a:t>G</a:t>
            </a:r>
            <a:r>
              <a:rPr sz="1100" spc="10" dirty="0">
                <a:latin typeface="Courier New"/>
                <a:cs typeface="Courier New"/>
              </a:rPr>
              <a:t>ER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70" y="7328535"/>
            <a:ext cx="12382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7.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6937" y="7584123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9820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11898"/>
            <a:ext cx="5744845" cy="27111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11 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Creating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PDB</a:t>
            </a:r>
            <a:r>
              <a:rPr sz="1400" b="1" spc="-14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from</a:t>
            </a:r>
            <a:r>
              <a:rPr sz="1400" b="1" spc="-16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Seed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5" dirty="0">
                <a:latin typeface="Arial"/>
                <a:cs typeface="Arial"/>
              </a:rPr>
              <a:t>empty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dirty="0">
                <a:latin typeface="Arial"/>
                <a:cs typeface="Arial"/>
              </a:rPr>
              <a:t>named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509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seed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 dirty="0">
              <a:latin typeface="Arial"/>
              <a:cs typeface="Arial"/>
            </a:endParaRPr>
          </a:p>
          <a:p>
            <a:pPr marL="12700" marR="12700">
              <a:lnSpc>
                <a:spcPct val="108100"/>
              </a:lnSpc>
              <a:spcBef>
                <a:spcPts val="445"/>
              </a:spcBef>
            </a:pPr>
            <a:r>
              <a:rPr sz="1100" spc="-20" dirty="0">
                <a:latin typeface="Arial"/>
                <a:cs typeface="Arial"/>
              </a:rPr>
              <a:t>Note: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use </a:t>
            </a:r>
            <a:r>
              <a:rPr sz="1100" dirty="0">
                <a:latin typeface="Arial"/>
                <a:cs typeface="Arial"/>
              </a:rPr>
              <a:t>Database </a:t>
            </a:r>
            <a:r>
              <a:rPr sz="1100" spc="-10" dirty="0">
                <a:latin typeface="Arial"/>
                <a:cs typeface="Arial"/>
              </a:rPr>
              <a:t>Configuration </a:t>
            </a:r>
            <a:r>
              <a:rPr sz="1100" spc="5" dirty="0">
                <a:latin typeface="Arial"/>
                <a:cs typeface="Arial"/>
              </a:rPr>
              <a:t>Assistant, </a:t>
            </a:r>
            <a:r>
              <a:rPr sz="1100" spc="20" dirty="0">
                <a:latin typeface="Arial"/>
                <a:cs typeface="Arial"/>
              </a:rPr>
              <a:t>SQL </a:t>
            </a:r>
            <a:r>
              <a:rPr sz="1100" spc="-10" dirty="0">
                <a:latin typeface="Arial"/>
                <a:cs typeface="Arial"/>
              </a:rPr>
              <a:t>Developer,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20" dirty="0">
                <a:latin typeface="Arial"/>
                <a:cs typeface="Arial"/>
              </a:rPr>
              <a:t>SQL </a:t>
            </a:r>
            <a:r>
              <a:rPr sz="1100" spc="10" dirty="0">
                <a:latin typeface="Arial"/>
                <a:cs typeface="Arial"/>
              </a:rPr>
              <a:t>commands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dirty="0">
                <a:latin typeface="Arial"/>
                <a:cs typeface="Arial"/>
              </a:rPr>
              <a:t>from seed.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practice </a:t>
            </a:r>
            <a:r>
              <a:rPr sz="1100" spc="10" dirty="0">
                <a:latin typeface="Arial"/>
                <a:cs typeface="Arial"/>
              </a:rPr>
              <a:t>shows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how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20" dirty="0">
                <a:latin typeface="Arial"/>
                <a:cs typeface="Arial"/>
              </a:rPr>
              <a:t>SQL </a:t>
            </a:r>
            <a:r>
              <a:rPr sz="1100" spc="10" dirty="0">
                <a:latin typeface="Arial"/>
                <a:cs typeface="Arial"/>
              </a:rPr>
              <a:t>commands </a:t>
            </a:r>
            <a:r>
              <a:rPr sz="1100" spc="-5" dirty="0">
                <a:latin typeface="Arial"/>
                <a:cs typeface="Arial"/>
              </a:rPr>
              <a:t>in 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1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840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56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1130"/>
              </a:spcBef>
            </a:pPr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terminal window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55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3484564"/>
            <a:ext cx="5541010" cy="30777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lang="en-US" sz="1100" dirty="0" smtClean="0">
                <a:latin typeface="Courier New"/>
                <a:cs typeface="Courier New"/>
              </a:rPr>
              <a:t>$ </a:t>
            </a:r>
            <a:r>
              <a:rPr lang="en-US" sz="1100" dirty="0" err="1" smtClean="0">
                <a:latin typeface="Courier New"/>
                <a:cs typeface="Courier New"/>
              </a:rPr>
              <a:t>sudo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su</a:t>
            </a:r>
            <a:r>
              <a:rPr lang="en-US" sz="1100" dirty="0" smtClean="0">
                <a:latin typeface="Courier New"/>
                <a:cs typeface="Courier New"/>
              </a:rPr>
              <a:t> - oracle</a:t>
            </a:r>
          </a:p>
          <a:p>
            <a:pPr marL="71752">
              <a:lnSpc>
                <a:spcPts val="1235"/>
              </a:lnSpc>
            </a:pP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4249165"/>
            <a:ext cx="19431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5" dirty="0">
                <a:latin typeface="Arial"/>
                <a:cs typeface="Arial"/>
              </a:rPr>
              <a:t>Source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oraenv</a:t>
            </a:r>
            <a:r>
              <a:rPr sz="1100" spc="-53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script.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4523804"/>
            <a:ext cx="5541010" cy="7643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5" dirty="0">
                <a:latin typeface="Courier New"/>
                <a:cs typeface="Courier New"/>
              </a:rPr>
              <a:t>.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oraenv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ORACLE_SID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dirty="0">
                <a:latin typeface="Courier New"/>
                <a:cs typeface="Courier New"/>
              </a:rPr>
              <a:t>[ORCL]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?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spc="-10" dirty="0">
                <a:latin typeface="Courier New"/>
                <a:cs typeface="Courier New"/>
              </a:rPr>
              <a:t>base </a:t>
            </a:r>
            <a:r>
              <a:rPr sz="1100" dirty="0">
                <a:latin typeface="Courier New"/>
                <a:cs typeface="Courier New"/>
              </a:rPr>
              <a:t>remains unchanged </a:t>
            </a:r>
            <a:r>
              <a:rPr sz="1100" spc="10" dirty="0">
                <a:latin typeface="Courier New"/>
                <a:cs typeface="Courier New"/>
              </a:rPr>
              <a:t>with </a:t>
            </a:r>
            <a:r>
              <a:rPr sz="1100" spc="-5" dirty="0">
                <a:latin typeface="Courier New"/>
                <a:cs typeface="Courier New"/>
              </a:rPr>
              <a:t>value</a:t>
            </a:r>
            <a:r>
              <a:rPr sz="1100" spc="-1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/u01/app/oracle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4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0" y="5316855"/>
            <a:ext cx="43370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log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509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5591874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71" y="6165725"/>
            <a:ext cx="5748020" cy="6159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11" marR="5080" indent="-276846">
              <a:lnSpc>
                <a:spcPct val="119400"/>
              </a:lnSpc>
              <a:spcBef>
                <a:spcPts val="9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CREATE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PLUGGABLE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DATABASE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command.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Specify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admin 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dirty="0">
                <a:latin typeface="Arial"/>
                <a:cs typeface="Arial"/>
              </a:rPr>
              <a:t>named </a:t>
            </a:r>
            <a:r>
              <a:rPr sz="1100" spc="10" dirty="0">
                <a:latin typeface="Courier New"/>
                <a:cs typeface="Courier New"/>
              </a:rPr>
              <a:t>PDB2ADMIN </a:t>
            </a:r>
            <a:r>
              <a:rPr sz="1100" spc="-10" dirty="0">
                <a:latin typeface="Arial"/>
                <a:cs typeface="Arial"/>
              </a:rPr>
              <a:t>and grant this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DBA </a:t>
            </a:r>
            <a:r>
              <a:rPr sz="1100" spc="-10" dirty="0">
                <a:latin typeface="Arial"/>
                <a:cs typeface="Arial"/>
              </a:rPr>
              <a:t>role. </a:t>
            </a:r>
            <a:r>
              <a:rPr sz="1100" spc="-5" dirty="0">
                <a:latin typeface="Arial"/>
                <a:cs typeface="Arial"/>
              </a:rPr>
              <a:t>Refer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i="1" spc="10" dirty="0">
                <a:latin typeface="Arial"/>
                <a:cs typeface="Arial"/>
              </a:rPr>
              <a:t>Course Practice  </a:t>
            </a:r>
            <a:r>
              <a:rPr sz="1100" i="1" dirty="0">
                <a:latin typeface="Arial"/>
                <a:cs typeface="Arial"/>
              </a:rPr>
              <a:t>Environment: Security </a:t>
            </a:r>
            <a:r>
              <a:rPr sz="1100" i="1" spc="-10" dirty="0">
                <a:latin typeface="Arial"/>
                <a:cs typeface="Arial"/>
              </a:rPr>
              <a:t>Credentials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password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6937" y="6850063"/>
            <a:ext cx="5541010" cy="136575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CREATE </a:t>
            </a:r>
            <a:r>
              <a:rPr sz="1100" b="1" dirty="0">
                <a:latin typeface="Courier New"/>
                <a:cs typeface="Courier New"/>
              </a:rPr>
              <a:t>PLUGGABLE </a:t>
            </a:r>
            <a:r>
              <a:rPr sz="1100" b="1" spc="-10" dirty="0">
                <a:latin typeface="Courier New"/>
                <a:cs typeface="Courier New"/>
              </a:rPr>
              <a:t>DATABASE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PDB2</a:t>
            </a:r>
            <a:endParaRPr sz="1100">
              <a:latin typeface="Courier New"/>
              <a:cs typeface="Courier New"/>
            </a:endParaRPr>
          </a:p>
          <a:p>
            <a:pPr marL="500355" indent="-257798">
              <a:spcBef>
                <a:spcPts val="180"/>
              </a:spcBef>
              <a:buFont typeface="Courier New"/>
              <a:buAutoNum type="arabicPlain" startAt="2"/>
              <a:tabLst>
                <a:tab pos="500355" algn="l"/>
                <a:tab pos="500990" algn="l"/>
              </a:tabLst>
            </a:pPr>
            <a:r>
              <a:rPr sz="1100" b="1" spc="-5" dirty="0">
                <a:latin typeface="Courier New"/>
                <a:cs typeface="Courier New"/>
              </a:rPr>
              <a:t>ADMIN </a:t>
            </a:r>
            <a:r>
              <a:rPr sz="1100" b="1" spc="-10" dirty="0">
                <a:latin typeface="Courier New"/>
                <a:cs typeface="Courier New"/>
              </a:rPr>
              <a:t>USER PDB2ADMIN </a:t>
            </a:r>
            <a:r>
              <a:rPr sz="1100" b="1" spc="-5" dirty="0">
                <a:latin typeface="Courier New"/>
                <a:cs typeface="Courier New"/>
              </a:rPr>
              <a:t>IDENTIFIED </a:t>
            </a:r>
            <a:r>
              <a:rPr sz="1100" b="1" spc="-25" dirty="0">
                <a:latin typeface="Courier New"/>
                <a:cs typeface="Courier New"/>
              </a:rPr>
              <a:t>BY</a:t>
            </a:r>
            <a:r>
              <a:rPr sz="1100" b="1" spc="105" dirty="0">
                <a:latin typeface="Courier New"/>
                <a:cs typeface="Courier New"/>
              </a:rPr>
              <a:t> </a:t>
            </a:r>
            <a:r>
              <a:rPr sz="1100" b="1" i="1" dirty="0">
                <a:latin typeface="Courier New"/>
                <a:cs typeface="Courier New"/>
              </a:rPr>
              <a:t>password</a:t>
            </a:r>
            <a:endParaRPr sz="1100">
              <a:latin typeface="Courier New"/>
              <a:cs typeface="Courier New"/>
            </a:endParaRPr>
          </a:p>
          <a:p>
            <a:pPr marL="500355" indent="-257798">
              <a:spcBef>
                <a:spcPts val="254"/>
              </a:spcBef>
              <a:buFont typeface="Courier New"/>
              <a:buAutoNum type="arabicPlain" startAt="2"/>
              <a:tabLst>
                <a:tab pos="500355" algn="l"/>
                <a:tab pos="500990" algn="l"/>
              </a:tabLst>
            </a:pPr>
            <a:r>
              <a:rPr sz="1100" b="1" spc="-5" dirty="0">
                <a:latin typeface="Courier New"/>
                <a:cs typeface="Courier New"/>
              </a:rPr>
              <a:t>ROLES=(dba)</a:t>
            </a:r>
            <a:r>
              <a:rPr sz="1100" spc="-5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71752" marR="3185001">
              <a:lnSpc>
                <a:spcPct val="238800"/>
              </a:lnSpc>
            </a:pPr>
            <a:r>
              <a:rPr sz="1100" dirty="0">
                <a:latin typeface="Courier New"/>
                <a:cs typeface="Courier New"/>
              </a:rPr>
              <a:t>Pluggable database created.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9513" y="8224647"/>
            <a:ext cx="5565140" cy="7835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non-DBCS </a:t>
            </a:r>
            <a:r>
              <a:rPr sz="1100" spc="-10" dirty="0">
                <a:latin typeface="Arial"/>
                <a:cs typeface="Arial"/>
              </a:rPr>
              <a:t>installation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-5" dirty="0">
                <a:latin typeface="Arial"/>
                <a:cs typeface="Arial"/>
              </a:rPr>
              <a:t>Database, the </a:t>
            </a:r>
            <a:r>
              <a:rPr sz="1100" spc="5" dirty="0">
                <a:latin typeface="Arial"/>
                <a:cs typeface="Arial"/>
              </a:rPr>
              <a:t>seed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10" dirty="0">
                <a:latin typeface="Arial"/>
                <a:cs typeface="Arial"/>
              </a:rPr>
              <a:t>does not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10" dirty="0">
                <a:latin typeface="Courier New"/>
                <a:cs typeface="Courier New"/>
              </a:rPr>
              <a:t>USERS  </a:t>
            </a:r>
            <a:r>
              <a:rPr sz="1100" spc="-5" dirty="0">
                <a:latin typeface="Arial"/>
                <a:cs typeface="Arial"/>
              </a:rPr>
              <a:t>tablespace.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can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include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DEFAULT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TABLESPACE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USERS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clause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create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default  </a:t>
            </a:r>
            <a:r>
              <a:rPr sz="1100" spc="-5" dirty="0">
                <a:latin typeface="Arial"/>
                <a:cs typeface="Arial"/>
              </a:rPr>
              <a:t>permanent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10" dirty="0">
                <a:latin typeface="Arial"/>
                <a:cs typeface="Arial"/>
              </a:rPr>
              <a:t>for any </a:t>
            </a:r>
            <a:r>
              <a:rPr sz="1100" spc="-5" dirty="0">
                <a:latin typeface="Arial"/>
                <a:cs typeface="Arial"/>
              </a:rPr>
              <a:t>non-administrative </a:t>
            </a:r>
            <a:r>
              <a:rPr sz="1100" spc="5" dirty="0">
                <a:latin typeface="Arial"/>
                <a:cs typeface="Arial"/>
              </a:rPr>
              <a:t>users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5" dirty="0">
                <a:latin typeface="Arial"/>
                <a:cs typeface="Arial"/>
              </a:rPr>
              <a:t>specify </a:t>
            </a:r>
            <a:r>
              <a:rPr sz="1100" spc="10" dirty="0">
                <a:latin typeface="Arial"/>
                <a:cs typeface="Arial"/>
              </a:rPr>
              <a:t>a 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spc="-5" dirty="0">
                <a:latin typeface="Arial"/>
                <a:cs typeface="Arial"/>
              </a:rPr>
              <a:t>permanent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Arial"/>
                <a:cs typeface="Arial"/>
              </a:rPr>
              <a:t>shown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81738" y="554735"/>
            <a:ext cx="5541010" cy="117468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CREATE </a:t>
            </a:r>
            <a:r>
              <a:rPr sz="1100" dirty="0">
                <a:latin typeface="Courier New"/>
                <a:cs typeface="Courier New"/>
              </a:rPr>
              <a:t>PLUGGABLE </a:t>
            </a:r>
            <a:r>
              <a:rPr sz="1100" spc="-10" dirty="0">
                <a:latin typeface="Courier New"/>
                <a:cs typeface="Courier New"/>
              </a:rPr>
              <a:t>DATABASE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PDB2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 dirty="0">
              <a:latin typeface="Courier New"/>
              <a:cs typeface="Courier New"/>
            </a:endParaRPr>
          </a:p>
          <a:p>
            <a:pPr marL="24319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DEFAULT </a:t>
            </a:r>
            <a:r>
              <a:rPr sz="1100" spc="-5" dirty="0">
                <a:latin typeface="Courier New"/>
                <a:cs typeface="Courier New"/>
              </a:rPr>
              <a:t>TABLESPACE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USERS</a:t>
            </a:r>
            <a:endParaRPr sz="1100" dirty="0">
              <a:latin typeface="Courier New"/>
              <a:cs typeface="Courier New"/>
            </a:endParaRPr>
          </a:p>
          <a:p>
            <a:pPr marL="243192" marR="584806">
              <a:lnSpc>
                <a:spcPts val="1580"/>
              </a:lnSpc>
              <a:spcBef>
                <a:spcPts val="15"/>
              </a:spcBef>
            </a:pPr>
            <a:r>
              <a:rPr sz="1100" dirty="0">
                <a:latin typeface="Courier New"/>
                <a:cs typeface="Courier New"/>
              </a:rPr>
              <a:t>DATAFILE </a:t>
            </a:r>
            <a:r>
              <a:rPr sz="1100" spc="-5" dirty="0">
                <a:latin typeface="Courier New"/>
                <a:cs typeface="Courier New"/>
              </a:rPr>
              <a:t>'/u02/app/oracle/oradata/ORCL/PDB2/users01.dbf'  </a:t>
            </a:r>
            <a:r>
              <a:rPr sz="1100" spc="10" dirty="0">
                <a:latin typeface="Courier New"/>
                <a:cs typeface="Courier New"/>
              </a:rPr>
              <a:t>SIZE 250M </a:t>
            </a:r>
            <a:r>
              <a:rPr sz="1100" dirty="0">
                <a:latin typeface="Courier New"/>
                <a:cs typeface="Courier New"/>
              </a:rPr>
              <a:t>AUTOEXTEND</a:t>
            </a:r>
            <a:r>
              <a:rPr sz="1100" spc="-22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ON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235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513" y="1922527"/>
            <a:ext cx="5559425" cy="13427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30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DBCS, </a:t>
            </a:r>
            <a:r>
              <a:rPr sz="1100" spc="-15" dirty="0">
                <a:latin typeface="Arial"/>
                <a:cs typeface="Arial"/>
              </a:rPr>
              <a:t>OMF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enabled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default,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datafiles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PDB2 </a:t>
            </a:r>
            <a:r>
              <a:rPr sz="1100" spc="-5" dirty="0">
                <a:latin typeface="Arial"/>
                <a:cs typeface="Arial"/>
              </a:rPr>
              <a:t>will be </a:t>
            </a:r>
            <a:r>
              <a:rPr sz="1100" dirty="0">
                <a:latin typeface="Arial"/>
                <a:cs typeface="Arial"/>
              </a:rPr>
              <a:t>created </a:t>
            </a:r>
            <a:r>
              <a:rPr sz="1100" spc="-5" dirty="0">
                <a:latin typeface="Arial"/>
                <a:cs typeface="Arial"/>
              </a:rPr>
              <a:t>in the  location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5" dirty="0">
                <a:latin typeface="Arial"/>
                <a:cs typeface="Arial"/>
              </a:rPr>
              <a:t>by the </a:t>
            </a:r>
            <a:r>
              <a:rPr sz="1100" spc="10" dirty="0">
                <a:latin typeface="Courier New"/>
                <a:cs typeface="Courier New"/>
              </a:rPr>
              <a:t>DB_CREATE_FILE_DEST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spc="-5" dirty="0">
                <a:latin typeface="Arial"/>
                <a:cs typeface="Arial"/>
              </a:rPr>
              <a:t>parameter.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15" dirty="0">
                <a:latin typeface="Arial"/>
                <a:cs typeface="Arial"/>
              </a:rPr>
              <a:t>OMF-enabled,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5" dirty="0">
                <a:latin typeface="Arial"/>
                <a:cs typeface="Arial"/>
              </a:rPr>
              <a:t>specify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target location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1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FILE_NAME_CONVERT </a:t>
            </a:r>
            <a:r>
              <a:rPr sz="1100" dirty="0">
                <a:latin typeface="Arial"/>
                <a:cs typeface="Arial"/>
              </a:rPr>
              <a:t>clause.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clause </a:t>
            </a:r>
            <a:r>
              <a:rPr sz="1100" spc="-15" dirty="0">
                <a:latin typeface="Arial"/>
                <a:cs typeface="Arial"/>
              </a:rPr>
              <a:t>enables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specify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target locations </a:t>
            </a:r>
            <a:r>
              <a:rPr sz="1100" spc="-5" dirty="0">
                <a:latin typeface="Arial"/>
                <a:cs typeface="Arial"/>
              </a:rPr>
              <a:t>of  the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based </a:t>
            </a:r>
            <a:r>
              <a:rPr sz="1100" spc="-5" dirty="0">
                <a:latin typeface="Arial"/>
                <a:cs typeface="Arial"/>
              </a:rPr>
              <a:t>on the </a:t>
            </a:r>
            <a:r>
              <a:rPr sz="1100" dirty="0">
                <a:latin typeface="Arial"/>
                <a:cs typeface="Arial"/>
              </a:rPr>
              <a:t>names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10" dirty="0">
                <a:latin typeface="Arial"/>
                <a:cs typeface="Arial"/>
              </a:rPr>
              <a:t>source </a:t>
            </a:r>
            <a:r>
              <a:rPr sz="1100" spc="-5" dirty="0">
                <a:latin typeface="Arial"/>
                <a:cs typeface="Arial"/>
              </a:rPr>
              <a:t>files. The </a:t>
            </a:r>
            <a:r>
              <a:rPr sz="1100" spc="5" dirty="0">
                <a:latin typeface="Arial"/>
                <a:cs typeface="Arial"/>
              </a:rPr>
              <a:t>first </a:t>
            </a:r>
            <a:r>
              <a:rPr sz="1100" spc="-5" dirty="0">
                <a:latin typeface="Arial"/>
                <a:cs typeface="Arial"/>
              </a:rPr>
              <a:t>parameter in the </a:t>
            </a:r>
            <a:r>
              <a:rPr sz="1100" spc="5" dirty="0">
                <a:latin typeface="Arial"/>
                <a:cs typeface="Arial"/>
              </a:rPr>
              <a:t>clause </a:t>
            </a:r>
            <a:r>
              <a:rPr sz="1100" spc="-5" dirty="0">
                <a:latin typeface="Arial"/>
                <a:cs typeface="Arial"/>
              </a:rPr>
              <a:t>is the  </a:t>
            </a:r>
            <a:r>
              <a:rPr sz="1100" spc="10" dirty="0">
                <a:latin typeface="Arial"/>
                <a:cs typeface="Arial"/>
              </a:rPr>
              <a:t>source </a:t>
            </a:r>
            <a:r>
              <a:rPr sz="1100" dirty="0">
                <a:latin typeface="Arial"/>
                <a:cs typeface="Arial"/>
              </a:rPr>
              <a:t>directory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5" dirty="0">
                <a:latin typeface="Arial"/>
                <a:cs typeface="Arial"/>
              </a:rPr>
              <a:t>seed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files. The </a:t>
            </a:r>
            <a:r>
              <a:rPr sz="1100" spc="10" dirty="0">
                <a:latin typeface="Arial"/>
                <a:cs typeface="Arial"/>
              </a:rPr>
              <a:t>second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-10" dirty="0">
                <a:latin typeface="Arial"/>
                <a:cs typeface="Arial"/>
              </a:rPr>
              <a:t>destination </a:t>
            </a:r>
            <a:r>
              <a:rPr sz="1100" dirty="0">
                <a:latin typeface="Arial"/>
                <a:cs typeface="Arial"/>
              </a:rPr>
              <a:t>directory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new 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files. </a:t>
            </a:r>
            <a:r>
              <a:rPr sz="1100" spc="-15" dirty="0">
                <a:latin typeface="Arial"/>
                <a:cs typeface="Arial"/>
              </a:rPr>
              <a:t>Here </a:t>
            </a:r>
            <a:r>
              <a:rPr sz="1100" spc="-5" dirty="0">
                <a:latin typeface="Arial"/>
                <a:cs typeface="Arial"/>
              </a:rPr>
              <a:t>is an example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FILE_NAME_CONVERT</a:t>
            </a:r>
            <a:r>
              <a:rPr sz="1100" spc="-409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clause: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3332163"/>
            <a:ext cx="5541010" cy="157607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CREATE </a:t>
            </a:r>
            <a:r>
              <a:rPr sz="1100" dirty="0">
                <a:latin typeface="Courier New"/>
                <a:cs typeface="Courier New"/>
              </a:rPr>
              <a:t>PLUGGABLE </a:t>
            </a:r>
            <a:r>
              <a:rPr sz="1100" spc="-10" dirty="0">
                <a:latin typeface="Courier New"/>
                <a:cs typeface="Courier New"/>
              </a:rPr>
              <a:t>DATABASE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PDB2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FILE_NAME_CONVERT=</a:t>
            </a:r>
            <a:endParaRPr sz="1100">
              <a:latin typeface="Courier New"/>
              <a:cs typeface="Courier New"/>
            </a:endParaRPr>
          </a:p>
          <a:p>
            <a:pPr marL="328913" marR="1842043" indent="-86356">
              <a:lnSpc>
                <a:spcPct val="117600"/>
              </a:lnSpc>
              <a:spcBef>
                <a:spcPts val="25"/>
              </a:spcBef>
            </a:pPr>
            <a:r>
              <a:rPr sz="1100" spc="-5" dirty="0">
                <a:latin typeface="Courier New"/>
                <a:cs typeface="Courier New"/>
              </a:rPr>
              <a:t>('/u02/app/oracle/oradata/ORCL/pdbseed/',  '/u02/app/oracle/oradata/ORCL/PDB2/',  '/u04/app/oracle/oradata/temp/',  '/u04/app/oracle/oradata/temp/PDB2/')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1701" y="6177917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970" y="4868418"/>
            <a:ext cx="5901690" cy="189090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5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Open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5757" marR="5080" lvl="1" indent="-276846">
              <a:lnSpc>
                <a:spcPct val="115199"/>
              </a:lnSpc>
              <a:spcBef>
                <a:spcPts val="28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open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20" dirty="0">
                <a:latin typeface="Arial"/>
                <a:cs typeface="Arial"/>
              </a:rPr>
              <a:t>After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is created, its </a:t>
            </a:r>
            <a:r>
              <a:rPr sz="1100" spc="-10" dirty="0">
                <a:latin typeface="Arial"/>
                <a:cs typeface="Arial"/>
              </a:rPr>
              <a:t>open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Courier New"/>
                <a:cs typeface="Courier New"/>
              </a:rPr>
              <a:t>MOUNTED</a:t>
            </a:r>
            <a:r>
              <a:rPr sz="1100" spc="10" dirty="0">
                <a:latin typeface="Arial"/>
                <a:cs typeface="Arial"/>
              </a:rPr>
              <a:t>.  </a:t>
            </a:r>
            <a:r>
              <a:rPr sz="1100" spc="15" dirty="0">
                <a:latin typeface="Arial"/>
                <a:cs typeface="Arial"/>
              </a:rPr>
              <a:t>When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is in mounted </a:t>
            </a:r>
            <a:r>
              <a:rPr sz="1100" dirty="0">
                <a:latin typeface="Arial"/>
                <a:cs typeface="Arial"/>
              </a:rPr>
              <a:t>mode,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15" dirty="0">
                <a:latin typeface="Arial"/>
                <a:cs typeface="Arial"/>
              </a:rPr>
              <a:t>behaves like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in mounted </a:t>
            </a:r>
            <a:r>
              <a:rPr sz="1100" dirty="0">
                <a:latin typeface="Arial"/>
                <a:cs typeface="Arial"/>
              </a:rPr>
              <a:t>mode. </a:t>
            </a:r>
            <a:r>
              <a:rPr sz="1100" spc="-40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does not  </a:t>
            </a:r>
            <a:r>
              <a:rPr sz="1100" spc="-15" dirty="0">
                <a:latin typeface="Arial"/>
                <a:cs typeface="Arial"/>
              </a:rPr>
              <a:t>allow </a:t>
            </a:r>
            <a:r>
              <a:rPr sz="1100" spc="-5" dirty="0">
                <a:latin typeface="Arial"/>
                <a:cs typeface="Arial"/>
              </a:rPr>
              <a:t>changes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any </a:t>
            </a:r>
            <a:r>
              <a:rPr sz="1100" dirty="0">
                <a:latin typeface="Arial"/>
                <a:cs typeface="Arial"/>
              </a:rPr>
              <a:t>objects, </a:t>
            </a:r>
            <a:r>
              <a:rPr sz="1100" spc="-10" dirty="0">
                <a:latin typeface="Arial"/>
                <a:cs typeface="Arial"/>
              </a:rPr>
              <a:t>and it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accessible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administrators  connected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removed from </a:t>
            </a:r>
            <a:r>
              <a:rPr sz="1100" spc="15" dirty="0">
                <a:latin typeface="Arial"/>
                <a:cs typeface="Arial"/>
              </a:rPr>
              <a:t>memory </a:t>
            </a:r>
            <a:r>
              <a:rPr sz="1100" spc="10" dirty="0">
                <a:latin typeface="Arial"/>
                <a:cs typeface="Arial"/>
              </a:rPr>
              <a:t>caches.  </a:t>
            </a:r>
            <a:r>
              <a:rPr sz="1100" dirty="0">
                <a:latin typeface="Arial"/>
                <a:cs typeface="Arial"/>
              </a:rPr>
              <a:t>Cold </a:t>
            </a:r>
            <a:r>
              <a:rPr sz="1100" spc="-5" dirty="0">
                <a:latin typeface="Arial"/>
                <a:cs typeface="Arial"/>
              </a:rPr>
              <a:t>backups of 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possible.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con_id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-15" dirty="0">
                <a:latin typeface="Courier New"/>
                <a:cs typeface="Courier New"/>
              </a:rPr>
              <a:t>999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A10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6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con_id, </a:t>
            </a:r>
            <a:r>
              <a:rPr sz="1100" b="1" spc="-5" dirty="0">
                <a:latin typeface="Courier New"/>
                <a:cs typeface="Courier New"/>
              </a:rPr>
              <a:t>name, </a:t>
            </a:r>
            <a:r>
              <a:rPr sz="1100" b="1" spc="-10" dirty="0">
                <a:latin typeface="Courier New"/>
                <a:cs typeface="Courier New"/>
              </a:rPr>
              <a:t>open_mode FROM</a:t>
            </a:r>
            <a:r>
              <a:rPr sz="1100" b="1" spc="3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v$pdbs;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68756" y="6952160"/>
          <a:ext cx="2372360" cy="106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0613"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CON_ID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OPEN_MODE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04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PDB$SEED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READ</a:t>
                      </a:r>
                      <a:r>
                        <a:rPr sz="11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ONLY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PDB1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READ</a:t>
                      </a:r>
                      <a:r>
                        <a:rPr sz="1100" spc="-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WRITE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PDB2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MOUNTED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392176" y="6177915"/>
            <a:ext cx="5550535" cy="2174240"/>
          </a:xfrm>
          <a:custGeom>
            <a:avLst/>
            <a:gdLst/>
            <a:ahLst/>
            <a:cxnLst/>
            <a:rect l="l" t="t" r="r" b="b"/>
            <a:pathLst>
              <a:path w="5550534" h="2174240">
                <a:moveTo>
                  <a:pt x="5550535" y="0"/>
                </a:moveTo>
                <a:lnTo>
                  <a:pt x="5541010" y="0"/>
                </a:lnTo>
                <a:lnTo>
                  <a:pt x="5541010" y="2164334"/>
                </a:lnTo>
                <a:lnTo>
                  <a:pt x="9525" y="2164334"/>
                </a:lnTo>
                <a:lnTo>
                  <a:pt x="9525" y="0"/>
                </a:lnTo>
                <a:lnTo>
                  <a:pt x="0" y="0"/>
                </a:lnTo>
                <a:lnTo>
                  <a:pt x="0" y="2173859"/>
                </a:lnTo>
                <a:lnTo>
                  <a:pt x="9525" y="2173859"/>
                </a:lnTo>
                <a:lnTo>
                  <a:pt x="5541010" y="2173859"/>
                </a:lnTo>
                <a:lnTo>
                  <a:pt x="5550535" y="2173859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9513" y="8428296"/>
            <a:ext cx="4488815" cy="23339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-5" smtClean="0">
                <a:latin typeface="Arial"/>
                <a:cs typeface="Arial"/>
              </a:rPr>
              <a:t>b</a:t>
            </a:r>
            <a:r>
              <a:rPr sz="1100" spc="-5" dirty="0">
                <a:latin typeface="Arial"/>
                <a:cs typeface="Arial"/>
              </a:rPr>
              <a:t>.	</a:t>
            </a:r>
            <a:r>
              <a:rPr sz="1100" spc="5" dirty="0">
                <a:latin typeface="Arial"/>
                <a:cs typeface="Arial"/>
              </a:rPr>
              <a:t>Open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PLUGGABLE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DATABASE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command.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1738" y="8915400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PLUGGABLE DATABASE PDB2</a:t>
            </a:r>
            <a:r>
              <a:rPr sz="1100" b="1" spc="9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OPEN;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58221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dirty="0">
                <a:latin typeface="Courier New"/>
                <a:cs typeface="Courier New"/>
              </a:rPr>
              <a:t>Pluggable database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1700" y="1611250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8755" y="2295421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9940" y="2295421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4756" y="2295421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9513" y="1264666"/>
            <a:ext cx="4340860" cy="173444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8911" indent="-276846">
              <a:spcBef>
                <a:spcPts val="725"/>
              </a:spcBef>
              <a:buAutoNum type="alphaLcPeriod" startAt="3"/>
              <a:tabLst>
                <a:tab pos="288911" algn="l"/>
                <a:tab pos="289545" algn="l"/>
              </a:tabLst>
            </a:pPr>
            <a:r>
              <a:rPr sz="1100" spc="-15" dirty="0">
                <a:latin typeface="Arial"/>
                <a:cs typeface="Arial"/>
              </a:rPr>
              <a:t>Verify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mode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3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now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READ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63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con_id, </a:t>
            </a:r>
            <a:r>
              <a:rPr sz="1100" b="1" spc="-5" dirty="0">
                <a:latin typeface="Courier New"/>
                <a:cs typeface="Courier New"/>
              </a:rPr>
              <a:t>name, </a:t>
            </a:r>
            <a:r>
              <a:rPr sz="1100" b="1" spc="-10" dirty="0">
                <a:latin typeface="Courier New"/>
                <a:cs typeface="Courier New"/>
              </a:rPr>
              <a:t>open_mode FROM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v$pdbs;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288911">
              <a:spcBef>
                <a:spcPts val="5"/>
              </a:spcBef>
              <a:tabLst>
                <a:tab pos="1802674" algn="l"/>
              </a:tabLst>
            </a:pPr>
            <a:r>
              <a:rPr sz="1100" spc="10" dirty="0">
                <a:latin typeface="Courier New"/>
                <a:cs typeface="Courier New"/>
              </a:rPr>
              <a:t>CON_ID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dirty="0">
                <a:latin typeface="Courier New"/>
                <a:cs typeface="Courier New"/>
              </a:rPr>
              <a:t>OPEN_MODE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880067" lvl="1" indent="-161918">
              <a:buAutoNum type="arabicPlain" startAt="2"/>
              <a:tabLst>
                <a:tab pos="880067" algn="l"/>
                <a:tab pos="1803310" algn="l"/>
              </a:tabLst>
            </a:pPr>
            <a:r>
              <a:rPr sz="1100" dirty="0">
                <a:latin typeface="Courier New"/>
                <a:cs typeface="Courier New"/>
              </a:rPr>
              <a:t>PDB$SEED	</a:t>
            </a:r>
            <a:r>
              <a:rPr sz="1100" spc="10" dirty="0">
                <a:latin typeface="Courier New"/>
                <a:cs typeface="Courier New"/>
              </a:rPr>
              <a:t>READ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ONLY</a:t>
            </a:r>
            <a:endParaRPr sz="1100">
              <a:latin typeface="Courier New"/>
              <a:cs typeface="Courier New"/>
            </a:endParaRPr>
          </a:p>
          <a:p>
            <a:pPr marL="880067" lvl="1" indent="-161918">
              <a:spcBef>
                <a:spcPts val="180"/>
              </a:spcBef>
              <a:buAutoNum type="arabicPlain" startAt="2"/>
              <a:tabLst>
                <a:tab pos="880067" algn="l"/>
                <a:tab pos="1803310" algn="l"/>
              </a:tabLst>
            </a:pPr>
            <a:r>
              <a:rPr sz="1100" spc="10" dirty="0">
                <a:latin typeface="Courier New"/>
                <a:cs typeface="Courier New"/>
              </a:rPr>
              <a:t>PDB1	READ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endParaRPr sz="1100">
              <a:latin typeface="Courier New"/>
              <a:cs typeface="Courier New"/>
            </a:endParaRPr>
          </a:p>
          <a:p>
            <a:pPr marL="880067" lvl="1" indent="-161918">
              <a:spcBef>
                <a:spcPts val="260"/>
              </a:spcBef>
              <a:buAutoNum type="arabicPlain" startAt="2"/>
              <a:tabLst>
                <a:tab pos="880067" algn="l"/>
                <a:tab pos="1803310" algn="l"/>
              </a:tabLst>
            </a:pPr>
            <a:r>
              <a:rPr sz="1100" spc="10" dirty="0">
                <a:latin typeface="Courier New"/>
                <a:cs typeface="Courier New"/>
              </a:rPr>
              <a:t>PDB2	READ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2175" y="1611249"/>
            <a:ext cx="5550535" cy="1582420"/>
          </a:xfrm>
          <a:custGeom>
            <a:avLst/>
            <a:gdLst/>
            <a:ahLst/>
            <a:cxnLst/>
            <a:rect l="l" t="t" r="r" b="b"/>
            <a:pathLst>
              <a:path w="5550534" h="1582420">
                <a:moveTo>
                  <a:pt x="5550535" y="0"/>
                </a:moveTo>
                <a:lnTo>
                  <a:pt x="5541010" y="0"/>
                </a:lnTo>
                <a:lnTo>
                  <a:pt x="5541010" y="1572895"/>
                </a:lnTo>
                <a:lnTo>
                  <a:pt x="9525" y="1572895"/>
                </a:lnTo>
                <a:lnTo>
                  <a:pt x="9525" y="0"/>
                </a:lnTo>
                <a:lnTo>
                  <a:pt x="0" y="0"/>
                </a:lnTo>
                <a:lnTo>
                  <a:pt x="0" y="1582420"/>
                </a:lnTo>
                <a:lnTo>
                  <a:pt x="9525" y="1582420"/>
                </a:lnTo>
                <a:lnTo>
                  <a:pt x="5541010" y="1582420"/>
                </a:lnTo>
                <a:lnTo>
                  <a:pt x="5550535" y="1582420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401700" y="3818193"/>
            <a:ext cx="5541010" cy="4996180"/>
            <a:chOff x="1401699" y="3818191"/>
            <a:chExt cx="5541010" cy="4996180"/>
          </a:xfrm>
        </p:grpSpPr>
        <p:sp>
          <p:nvSpPr>
            <p:cNvPr id="14" name="object 14"/>
            <p:cNvSpPr/>
            <p:nvPr/>
          </p:nvSpPr>
          <p:spPr>
            <a:xfrm>
              <a:off x="1401699" y="3822953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37946" y="3822953"/>
              <a:ext cx="0" cy="4986655"/>
            </a:xfrm>
            <a:custGeom>
              <a:avLst/>
              <a:gdLst/>
              <a:ahLst/>
              <a:cxnLst/>
              <a:rect l="l" t="t" r="r" b="b"/>
              <a:pathLst>
                <a:path h="4986655">
                  <a:moveTo>
                    <a:pt x="0" y="0"/>
                  </a:moveTo>
                  <a:lnTo>
                    <a:pt x="0" y="498640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02971" y="2932938"/>
            <a:ext cx="5771515" cy="276934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5757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5080" indent="-276846">
              <a:lnSpc>
                <a:spcPct val="110900"/>
              </a:lnSpc>
              <a:spcBef>
                <a:spcPts val="26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services </a:t>
            </a:r>
            <a:r>
              <a:rPr sz="1100" spc="-5" dirty="0">
                <a:latin typeface="Arial"/>
                <a:cs typeface="Arial"/>
              </a:rPr>
              <a:t>registered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listener. </a:t>
            </a:r>
            <a:r>
              <a:rPr sz="1100" spc="15" dirty="0">
                <a:latin typeface="Arial"/>
                <a:cs typeface="Arial"/>
              </a:rPr>
              <a:t>When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15" dirty="0">
                <a:latin typeface="Arial"/>
                <a:cs typeface="Arial"/>
              </a:rPr>
              <a:t>PDB,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service</a:t>
            </a:r>
            <a:r>
              <a:rPr sz="1100" spc="-229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dirty="0">
                <a:latin typeface="Arial"/>
                <a:cs typeface="Arial"/>
              </a:rPr>
              <a:t>created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started.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5" dirty="0">
                <a:latin typeface="Arial"/>
                <a:cs typeface="Arial"/>
              </a:rPr>
              <a:t>service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25" dirty="0">
                <a:latin typeface="Arial"/>
                <a:cs typeface="Arial"/>
              </a:rPr>
              <a:t>same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25" dirty="0">
                <a:latin typeface="Arial"/>
                <a:cs typeface="Arial"/>
              </a:rPr>
              <a:t>PDB.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will 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service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5" dirty="0">
                <a:latin typeface="Arial"/>
                <a:cs typeface="Arial"/>
              </a:rPr>
              <a:t>next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step.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!lsnrctl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status</a:t>
            </a:r>
            <a:endParaRPr sz="1100">
              <a:latin typeface="Courier New"/>
              <a:cs typeface="Courier New"/>
            </a:endParaRPr>
          </a:p>
          <a:p>
            <a:pPr marL="565757" marR="66672">
              <a:lnSpc>
                <a:spcPts val="1280"/>
              </a:lnSpc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LSNRCTL for Linux: </a:t>
            </a:r>
            <a:r>
              <a:rPr sz="1100" dirty="0">
                <a:latin typeface="Courier New"/>
                <a:cs typeface="Courier New"/>
              </a:rPr>
              <a:t>Version </a:t>
            </a:r>
            <a:r>
              <a:rPr sz="1100" spc="-5" dirty="0">
                <a:latin typeface="Courier New"/>
                <a:cs typeface="Courier New"/>
              </a:rPr>
              <a:t>18.0.0.0.0 </a:t>
            </a:r>
            <a:r>
              <a:rPr sz="1100" spc="15" dirty="0">
                <a:latin typeface="Courier New"/>
                <a:cs typeface="Courier New"/>
              </a:rPr>
              <a:t>- </a:t>
            </a:r>
            <a:r>
              <a:rPr sz="1100" spc="-5" dirty="0">
                <a:latin typeface="Courier New"/>
                <a:cs typeface="Courier New"/>
              </a:rPr>
              <a:t>Production </a:t>
            </a:r>
            <a:r>
              <a:rPr sz="1100" spc="10" dirty="0">
                <a:latin typeface="Courier New"/>
                <a:cs typeface="Courier New"/>
              </a:rPr>
              <a:t>on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22-MAR-  </a:t>
            </a:r>
            <a:r>
              <a:rPr sz="1100" spc="10" dirty="0">
                <a:latin typeface="Courier New"/>
                <a:cs typeface="Courier New"/>
              </a:rPr>
              <a:t>2018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16:00:59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500">
              <a:latin typeface="Courier New"/>
              <a:cs typeface="Courier New"/>
            </a:endParaRPr>
          </a:p>
          <a:p>
            <a:pPr marL="565757">
              <a:tabLst>
                <a:tab pos="3508199" algn="l"/>
              </a:tabLst>
            </a:pPr>
            <a:r>
              <a:rPr sz="1100" dirty="0">
                <a:latin typeface="Courier New"/>
                <a:cs typeface="Courier New"/>
              </a:rPr>
              <a:t>Copyright </a:t>
            </a:r>
            <a:r>
              <a:rPr sz="1100" spc="-15" dirty="0">
                <a:latin typeface="Courier New"/>
                <a:cs typeface="Courier New"/>
              </a:rPr>
              <a:t>(c) </a:t>
            </a:r>
            <a:r>
              <a:rPr sz="1100" spc="-5" dirty="0">
                <a:latin typeface="Courier New"/>
                <a:cs typeface="Courier New"/>
              </a:rPr>
              <a:t>1991,</a:t>
            </a:r>
            <a:r>
              <a:rPr sz="1100" spc="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2017,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Oracle.	</a:t>
            </a:r>
            <a:r>
              <a:rPr sz="1100" spc="10" dirty="0">
                <a:latin typeface="Courier New"/>
                <a:cs typeface="Courier New"/>
              </a:rPr>
              <a:t>All </a:t>
            </a:r>
            <a:r>
              <a:rPr sz="1100" spc="-5" dirty="0">
                <a:latin typeface="Courier New"/>
                <a:cs typeface="Courier New"/>
              </a:rPr>
              <a:t>rights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reserved.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 marR="400665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Connecting </a:t>
            </a:r>
            <a:r>
              <a:rPr sz="1100" spc="-25" dirty="0">
                <a:latin typeface="Courier New"/>
                <a:cs typeface="Courier New"/>
              </a:rPr>
              <a:t>to  </a:t>
            </a:r>
            <a:r>
              <a:rPr sz="1100" spc="-5" dirty="0">
                <a:latin typeface="Courier New"/>
                <a:cs typeface="Courier New"/>
              </a:rPr>
              <a:t>(DESCRIPTION=(ADDRESS=(PROTOCOL=TCP)(HOST=MYDBCS.compute-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235"/>
              </a:lnSpc>
            </a:pPr>
            <a:r>
              <a:rPr sz="1100" spc="-5" dirty="0">
                <a:latin typeface="Courier New"/>
                <a:cs typeface="Courier New"/>
              </a:rPr>
              <a:t>588436052.oraclecloud.internal)(PORT=1521)))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STATUS of </a:t>
            </a:r>
            <a:r>
              <a:rPr sz="1100" spc="-15" dirty="0">
                <a:latin typeface="Courier New"/>
                <a:cs typeface="Courier New"/>
              </a:rPr>
              <a:t>the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LISTENER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68756" y="5775221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123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46546" y="5841366"/>
            <a:ext cx="3130550" cy="3994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</a:pPr>
            <a:r>
              <a:rPr sz="1100" spc="-10" dirty="0">
                <a:latin typeface="Courier New"/>
                <a:cs typeface="Courier New"/>
              </a:rPr>
              <a:t>LISTENER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TNSLSNR </a:t>
            </a:r>
            <a:r>
              <a:rPr sz="1100" spc="10" dirty="0">
                <a:latin typeface="Courier New"/>
                <a:cs typeface="Courier New"/>
              </a:rPr>
              <a:t>for </a:t>
            </a:r>
            <a:r>
              <a:rPr sz="1100" spc="-5" dirty="0">
                <a:latin typeface="Courier New"/>
                <a:cs typeface="Courier New"/>
              </a:rPr>
              <a:t>Linux: </a:t>
            </a:r>
            <a:r>
              <a:rPr sz="1100" dirty="0">
                <a:latin typeface="Courier New"/>
                <a:cs typeface="Courier New"/>
              </a:rPr>
              <a:t>Version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18.0.0.0.0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46491" y="6374639"/>
            <a:ext cx="2296795" cy="10307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spcBef>
                <a:spcPts val="350"/>
              </a:spcBef>
            </a:pPr>
            <a:r>
              <a:rPr sz="1100" dirty="0">
                <a:latin typeface="Courier New"/>
                <a:cs typeface="Courier New"/>
              </a:rPr>
              <a:t>19-MAR-2018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15:23:07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19500"/>
              </a:lnSpc>
            </a:pPr>
            <a:r>
              <a:rPr sz="1100" spc="15" dirty="0">
                <a:latin typeface="Courier New"/>
                <a:cs typeface="Courier New"/>
              </a:rPr>
              <a:t>3 </a:t>
            </a:r>
            <a:r>
              <a:rPr sz="1100" spc="10" dirty="0">
                <a:latin typeface="Courier New"/>
                <a:cs typeface="Courier New"/>
              </a:rPr>
              <a:t>days </a:t>
            </a:r>
            <a:r>
              <a:rPr sz="1100" spc="15" dirty="0">
                <a:latin typeface="Courier New"/>
                <a:cs typeface="Courier New"/>
              </a:rPr>
              <a:t>0 </a:t>
            </a:r>
            <a:r>
              <a:rPr sz="1100" spc="10" dirty="0">
                <a:latin typeface="Courier New"/>
                <a:cs typeface="Courier New"/>
              </a:rPr>
              <a:t>hr. 37 </a:t>
            </a:r>
            <a:r>
              <a:rPr sz="1100" spc="-10" dirty="0">
                <a:latin typeface="Courier New"/>
                <a:cs typeface="Courier New"/>
              </a:rPr>
              <a:t>min. </a:t>
            </a:r>
            <a:r>
              <a:rPr sz="1100" spc="-25" dirty="0">
                <a:latin typeface="Courier New"/>
                <a:cs typeface="Courier New"/>
              </a:rPr>
              <a:t>52</a:t>
            </a:r>
            <a:r>
              <a:rPr sz="1100" spc="-2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sec  </a:t>
            </a:r>
            <a:r>
              <a:rPr sz="1100" spc="-15" dirty="0">
                <a:latin typeface="Courier New"/>
                <a:cs typeface="Courier New"/>
              </a:rPr>
              <a:t>off</a:t>
            </a:r>
            <a:endParaRPr sz="1100">
              <a:latin typeface="Courier New"/>
              <a:cs typeface="Courier New"/>
            </a:endParaRPr>
          </a:p>
          <a:p>
            <a:pPr marL="12700" marR="8890">
              <a:lnSpc>
                <a:spcPts val="1580"/>
              </a:lnSpc>
              <a:spcBef>
                <a:spcPts val="20"/>
              </a:spcBef>
            </a:pPr>
            <a:r>
              <a:rPr sz="1100" spc="-15" dirty="0">
                <a:latin typeface="Courier New"/>
                <a:cs typeface="Courier New"/>
              </a:rPr>
              <a:t>ON: </a:t>
            </a:r>
            <a:r>
              <a:rPr sz="1100" spc="-5" dirty="0">
                <a:latin typeface="Courier New"/>
                <a:cs typeface="Courier New"/>
              </a:rPr>
              <a:t>Local </a:t>
            </a:r>
            <a:r>
              <a:rPr sz="1100" spc="10" dirty="0">
                <a:latin typeface="Courier New"/>
                <a:cs typeface="Courier New"/>
              </a:rPr>
              <a:t>OS </a:t>
            </a:r>
            <a:r>
              <a:rPr sz="1100" spc="-5" dirty="0">
                <a:latin typeface="Courier New"/>
                <a:cs typeface="Courier New"/>
              </a:rPr>
              <a:t>Authentication  </a:t>
            </a:r>
            <a:r>
              <a:rPr sz="1100" spc="-15" dirty="0">
                <a:latin typeface="Courier New"/>
                <a:cs typeface="Courier New"/>
              </a:rPr>
              <a:t>OFF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6056" y="5841366"/>
            <a:ext cx="1968500" cy="17626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47403">
              <a:lnSpc>
                <a:spcPct val="113599"/>
              </a:lnSpc>
              <a:spcBef>
                <a:spcPts val="95"/>
              </a:spcBef>
            </a:pPr>
            <a:r>
              <a:rPr sz="1100" spc="10" dirty="0">
                <a:latin typeface="Courier New"/>
                <a:cs typeface="Courier New"/>
              </a:rPr>
              <a:t>Alias  Version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sz="1100" spc="15" dirty="0">
                <a:latin typeface="Courier New"/>
                <a:cs typeface="Courier New"/>
              </a:rPr>
              <a:t>-</a:t>
            </a:r>
            <a:r>
              <a:rPr sz="1100" dirty="0">
                <a:latin typeface="Courier New"/>
                <a:cs typeface="Courier New"/>
              </a:rPr>
              <a:t> Production</a:t>
            </a:r>
            <a:endParaRPr sz="1100">
              <a:latin typeface="Courier New"/>
              <a:cs typeface="Courier New"/>
            </a:endParaRPr>
          </a:p>
          <a:p>
            <a:pPr marL="12700" marR="1014680">
              <a:lnSpc>
                <a:spcPts val="1580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Start </a:t>
            </a:r>
            <a:r>
              <a:rPr sz="1100" spc="-10" dirty="0">
                <a:latin typeface="Courier New"/>
                <a:cs typeface="Courier New"/>
              </a:rPr>
              <a:t>Date  </a:t>
            </a:r>
            <a:r>
              <a:rPr sz="1100" spc="10" dirty="0">
                <a:latin typeface="Courier New"/>
                <a:cs typeface="Courier New"/>
              </a:rPr>
              <a:t>Uptime</a:t>
            </a:r>
            <a:endParaRPr sz="1100">
              <a:latin typeface="Courier New"/>
              <a:cs typeface="Courier New"/>
            </a:endParaRPr>
          </a:p>
          <a:p>
            <a:pPr marL="12700" marR="1014680">
              <a:lnSpc>
                <a:spcPts val="1500"/>
              </a:lnSpc>
              <a:spcBef>
                <a:spcPts val="60"/>
              </a:spcBef>
            </a:pPr>
            <a:r>
              <a:rPr sz="1100" spc="10" dirty="0">
                <a:latin typeface="Courier New"/>
                <a:cs typeface="Courier New"/>
              </a:rPr>
              <a:t>Trace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Level  </a:t>
            </a:r>
            <a:r>
              <a:rPr sz="1100" dirty="0">
                <a:latin typeface="Courier New"/>
                <a:cs typeface="Courier New"/>
              </a:rPr>
              <a:t>Security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175"/>
              </a:spcBef>
            </a:pPr>
            <a:r>
              <a:rPr sz="1100" spc="10" dirty="0">
                <a:latin typeface="Courier New"/>
                <a:cs typeface="Courier New"/>
              </a:rPr>
              <a:t>SNMP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Listener Parameter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6057" y="7547992"/>
            <a:ext cx="5407025" cy="14786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sz="1100" spc="-5" dirty="0">
                <a:latin typeface="Courier New"/>
                <a:cs typeface="Courier New"/>
              </a:rPr>
              <a:t>/u01/app/oracle/product/18.0.0/dbhome_1/network/admin/listener.o  </a:t>
            </a:r>
            <a:r>
              <a:rPr sz="1100" spc="10" dirty="0">
                <a:latin typeface="Courier New"/>
                <a:cs typeface="Courier New"/>
              </a:rPr>
              <a:t>ra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  <a:spcBef>
                <a:spcPts val="140"/>
              </a:spcBef>
            </a:pPr>
            <a:r>
              <a:rPr sz="1100" dirty="0">
                <a:latin typeface="Courier New"/>
                <a:cs typeface="Courier New"/>
              </a:rPr>
              <a:t>Listener </a:t>
            </a:r>
            <a:r>
              <a:rPr sz="1100" spc="10" dirty="0">
                <a:latin typeface="Courier New"/>
                <a:cs typeface="Courier New"/>
              </a:rPr>
              <a:t>Log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sz="1100" spc="-5" dirty="0">
                <a:latin typeface="Courier New"/>
                <a:cs typeface="Courier New"/>
              </a:rPr>
              <a:t>/u01/app/oracle/diag/tnslsnr/MYDBCS/listener/alert/log.xml</a:t>
            </a:r>
            <a:endParaRPr sz="1100">
              <a:latin typeface="Courier New"/>
              <a:cs typeface="Courier New"/>
            </a:endParaRPr>
          </a:p>
          <a:p>
            <a:pPr marL="184141" marR="417809" indent="-171441">
              <a:lnSpc>
                <a:spcPct val="113700"/>
              </a:lnSpc>
              <a:spcBef>
                <a:spcPts val="75"/>
              </a:spcBef>
            </a:pPr>
            <a:r>
              <a:rPr sz="1100" dirty="0">
                <a:latin typeface="Courier New"/>
                <a:cs typeface="Courier New"/>
              </a:rPr>
              <a:t>Listening </a:t>
            </a:r>
            <a:r>
              <a:rPr sz="1100" spc="-10" dirty="0">
                <a:latin typeface="Courier New"/>
                <a:cs typeface="Courier New"/>
              </a:rPr>
              <a:t>Endpoints </a:t>
            </a:r>
            <a:r>
              <a:rPr sz="1100" spc="-5" dirty="0">
                <a:latin typeface="Courier New"/>
                <a:cs typeface="Courier New"/>
              </a:rPr>
              <a:t>Summary...  (DESCRIPTION=(ADDRESS=(PROTOCOL=tcp)(HOST=MYDBCS.compute-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75"/>
              </a:lnSpc>
            </a:pPr>
            <a:r>
              <a:rPr sz="1100" spc="-5" dirty="0">
                <a:latin typeface="Courier New"/>
                <a:cs typeface="Courier New"/>
              </a:rPr>
              <a:t>588436052.oraclecloud.internal)(PORT=1521)))</a:t>
            </a:r>
            <a:endParaRPr sz="1100">
              <a:latin typeface="Courier New"/>
              <a:cs typeface="Courier New"/>
            </a:endParaRPr>
          </a:p>
          <a:p>
            <a:pPr marL="184141"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(DESCRIPTION=(ADDRESS=(PROTOCOL=ipc)(KEY=EXTPROC1521)))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92176" y="3822954"/>
            <a:ext cx="5550535" cy="5215890"/>
          </a:xfrm>
          <a:custGeom>
            <a:avLst/>
            <a:gdLst/>
            <a:ahLst/>
            <a:cxnLst/>
            <a:rect l="l" t="t" r="r" b="b"/>
            <a:pathLst>
              <a:path w="5550534" h="5215890">
                <a:moveTo>
                  <a:pt x="5550535" y="4986401"/>
                </a:moveTo>
                <a:lnTo>
                  <a:pt x="5541010" y="4986401"/>
                </a:lnTo>
                <a:lnTo>
                  <a:pt x="5541010" y="5205793"/>
                </a:lnTo>
                <a:lnTo>
                  <a:pt x="9525" y="5205793"/>
                </a:lnTo>
                <a:lnTo>
                  <a:pt x="9525" y="0"/>
                </a:lnTo>
                <a:lnTo>
                  <a:pt x="0" y="0"/>
                </a:lnTo>
                <a:lnTo>
                  <a:pt x="0" y="5215318"/>
                </a:lnTo>
                <a:lnTo>
                  <a:pt x="9525" y="5215318"/>
                </a:lnTo>
                <a:lnTo>
                  <a:pt x="5541010" y="5215318"/>
                </a:lnTo>
                <a:lnTo>
                  <a:pt x="5550535" y="5215318"/>
                </a:lnTo>
                <a:lnTo>
                  <a:pt x="5550535" y="4986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49998"/>
            <a:ext cx="5894070" cy="5036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>
                <a:latin typeface="Arial"/>
                <a:cs typeface="Arial"/>
              </a:rPr>
              <a:t>Lab </a:t>
            </a:r>
            <a:r>
              <a:rPr lang="en-US" sz="1400" b="1" spc="25" dirty="0" smtClean="0">
                <a:latin typeface="Arial"/>
                <a:cs typeface="Arial"/>
              </a:rPr>
              <a:t>2: </a:t>
            </a:r>
            <a:r>
              <a:rPr lang="en-US" sz="1400" b="1" spc="25" dirty="0">
                <a:latin typeface="Arial"/>
                <a:cs typeface="Arial"/>
              </a:rPr>
              <a:t>Reviewing the Multitenant configuration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learn </a:t>
            </a:r>
            <a:r>
              <a:rPr sz="1100" spc="-5" dirty="0">
                <a:latin typeface="Arial"/>
                <a:cs typeface="Arial"/>
              </a:rPr>
              <a:t>how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do the </a:t>
            </a:r>
            <a:r>
              <a:rPr sz="1100" spc="-10" dirty="0">
                <a:latin typeface="Arial"/>
                <a:cs typeface="Arial"/>
              </a:rPr>
              <a:t>following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things:</a:t>
            </a:r>
            <a:endParaRPr sz="1100" dirty="0">
              <a:latin typeface="Arial"/>
              <a:cs typeface="Arial"/>
            </a:endParaRPr>
          </a:p>
          <a:p>
            <a:pPr marL="565757" indent="-276846">
              <a:spcBef>
                <a:spcPts val="48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Set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-10" dirty="0">
                <a:latin typeface="Arial"/>
                <a:cs typeface="Arial"/>
              </a:rPr>
              <a:t>environment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variables</a:t>
            </a:r>
            <a:endParaRPr sz="1100" dirty="0">
              <a:latin typeface="Arial"/>
              <a:cs typeface="Arial"/>
            </a:endParaRPr>
          </a:p>
          <a:p>
            <a:pPr marL="565757" indent="-276846">
              <a:spcBef>
                <a:spcPts val="55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Connect to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endParaRPr sz="1100" dirty="0">
              <a:latin typeface="Arial"/>
              <a:cs typeface="Arial"/>
            </a:endParaRPr>
          </a:p>
          <a:p>
            <a:pPr marL="565757" marR="149852" indent="-276846">
              <a:lnSpc>
                <a:spcPct val="113599"/>
              </a:lnSpc>
              <a:spcBef>
                <a:spcPts val="30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dictionary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containers,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files, </a:t>
            </a:r>
            <a:r>
              <a:rPr sz="1100" spc="10" dirty="0">
                <a:latin typeface="Arial"/>
                <a:cs typeface="Arial"/>
              </a:rPr>
              <a:t>users,  </a:t>
            </a:r>
            <a:r>
              <a:rPr sz="1100" dirty="0">
                <a:latin typeface="Arial"/>
                <a:cs typeface="Arial"/>
              </a:rPr>
              <a:t>instance,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services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endParaRPr sz="1100" dirty="0">
              <a:latin typeface="Arial"/>
              <a:cs typeface="Arial"/>
            </a:endParaRPr>
          </a:p>
          <a:p>
            <a:pPr marL="565757" indent="-276846">
              <a:spcBef>
                <a:spcPts val="48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services created </a:t>
            </a:r>
            <a:r>
              <a:rPr sz="1100" spc="-5" dirty="0">
                <a:latin typeface="Arial"/>
                <a:cs typeface="Arial"/>
              </a:rPr>
              <a:t>automatically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each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container</a:t>
            </a:r>
            <a:endParaRPr sz="1100" dirty="0">
              <a:latin typeface="Arial"/>
              <a:cs typeface="Arial"/>
            </a:endParaRPr>
          </a:p>
          <a:p>
            <a:pPr marL="12700" marR="58416">
              <a:lnSpc>
                <a:spcPct val="113599"/>
              </a:lnSpc>
              <a:spcBef>
                <a:spcPts val="229"/>
              </a:spcBef>
            </a:pPr>
            <a:r>
              <a:rPr sz="1100" spc="15" dirty="0">
                <a:latin typeface="Arial"/>
                <a:cs typeface="Arial"/>
              </a:rPr>
              <a:t>Some </a:t>
            </a:r>
            <a:r>
              <a:rPr sz="1100" spc="-15" dirty="0">
                <a:latin typeface="Arial"/>
                <a:cs typeface="Arial"/>
              </a:rPr>
              <a:t>things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remember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want to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dictionary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multiple </a:t>
            </a:r>
            <a:r>
              <a:rPr sz="1100" spc="15" dirty="0">
                <a:latin typeface="Arial"/>
                <a:cs typeface="Arial"/>
              </a:rPr>
              <a:t>PDBs </a:t>
            </a:r>
            <a:r>
              <a:rPr sz="1100" spc="-5" dirty="0">
                <a:latin typeface="Arial"/>
                <a:cs typeface="Arial"/>
              </a:rPr>
              <a:t>or the  whole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CDB:</a:t>
            </a:r>
            <a:endParaRPr sz="1100" dirty="0">
              <a:latin typeface="Arial"/>
              <a:cs typeface="Arial"/>
            </a:endParaRPr>
          </a:p>
          <a:p>
            <a:pPr marL="565757" marR="206999" indent="-276846">
              <a:lnSpc>
                <a:spcPct val="108000"/>
              </a:lnSpc>
              <a:spcBef>
                <a:spcPts val="37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container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common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common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user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database  </a:t>
            </a:r>
            <a:r>
              <a:rPr sz="1100" spc="5" dirty="0">
                <a:latin typeface="Arial"/>
                <a:cs typeface="Arial"/>
              </a:rPr>
              <a:t>account </a:t>
            </a:r>
            <a:r>
              <a:rPr sz="1100" dirty="0">
                <a:latin typeface="Arial"/>
                <a:cs typeface="Arial"/>
              </a:rPr>
              <a:t>created </a:t>
            </a:r>
            <a:r>
              <a:rPr sz="1100" spc="-5" dirty="0">
                <a:latin typeface="Arial"/>
                <a:cs typeface="Arial"/>
              </a:rPr>
              <a:t>in the root </a:t>
            </a:r>
            <a:r>
              <a:rPr sz="1100" spc="-10" dirty="0">
                <a:latin typeface="Arial"/>
                <a:cs typeface="Arial"/>
              </a:rPr>
              <a:t>container and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inherited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15" dirty="0">
                <a:latin typeface="Arial"/>
                <a:cs typeface="Arial"/>
              </a:rPr>
              <a:t>PDBs </a:t>
            </a:r>
            <a:r>
              <a:rPr sz="1100" spc="-5" dirty="0">
                <a:latin typeface="Arial"/>
                <a:cs typeface="Arial"/>
              </a:rPr>
              <a:t>in the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CDB.</a:t>
            </a:r>
            <a:endParaRPr sz="1100" dirty="0">
              <a:latin typeface="Arial"/>
              <a:cs typeface="Arial"/>
            </a:endParaRPr>
          </a:p>
          <a:p>
            <a:pPr marL="12700" marR="35558" indent="276212">
              <a:lnSpc>
                <a:spcPct val="130900"/>
              </a:lnSpc>
              <a:spcBef>
                <a:spcPts val="15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10" dirty="0">
                <a:latin typeface="Arial"/>
                <a:cs typeface="Arial"/>
              </a:rPr>
              <a:t>container data </a:t>
            </a:r>
            <a:r>
              <a:rPr sz="1100" dirty="0">
                <a:latin typeface="Arial"/>
                <a:cs typeface="Arial"/>
              </a:rPr>
              <a:t>objects, </a:t>
            </a:r>
            <a:r>
              <a:rPr sz="1100" spc="30" dirty="0">
                <a:latin typeface="Arial"/>
                <a:cs typeface="Arial"/>
              </a:rPr>
              <a:t>such </a:t>
            </a:r>
            <a:r>
              <a:rPr sz="1100" spc="-5" dirty="0">
                <a:latin typeface="Arial"/>
                <a:cs typeface="Arial"/>
              </a:rPr>
              <a:t>as views </a:t>
            </a:r>
            <a:r>
              <a:rPr sz="1100" spc="10" dirty="0">
                <a:latin typeface="Arial"/>
                <a:cs typeface="Arial"/>
              </a:rPr>
              <a:t>whose </a:t>
            </a:r>
            <a:r>
              <a:rPr sz="1100" dirty="0">
                <a:latin typeface="Arial"/>
                <a:cs typeface="Arial"/>
              </a:rPr>
              <a:t>names </a:t>
            </a:r>
            <a:r>
              <a:rPr sz="1100" spc="-15" dirty="0">
                <a:latin typeface="Arial"/>
                <a:cs typeface="Arial"/>
              </a:rPr>
              <a:t>begin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25" dirty="0">
                <a:latin typeface="Arial"/>
                <a:cs typeface="Arial"/>
              </a:rPr>
              <a:t>V$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CDB_.  </a:t>
            </a:r>
            <a:r>
              <a:rPr sz="1100" spc="-5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more </a:t>
            </a:r>
            <a:r>
              <a:rPr sz="1100" spc="-10" dirty="0">
                <a:latin typeface="Arial"/>
                <a:cs typeface="Arial"/>
              </a:rPr>
              <a:t>information, </a:t>
            </a:r>
            <a:r>
              <a:rPr sz="1100" spc="-5" dirty="0">
                <a:latin typeface="Arial"/>
                <a:cs typeface="Arial"/>
              </a:rPr>
              <a:t>refer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following </a:t>
            </a:r>
            <a:r>
              <a:rPr sz="1100" dirty="0">
                <a:latin typeface="Arial"/>
                <a:cs typeface="Arial"/>
              </a:rPr>
              <a:t>sections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i="1" spc="10" dirty="0">
                <a:latin typeface="Arial"/>
                <a:cs typeface="Arial"/>
              </a:rPr>
              <a:t>Oracle </a:t>
            </a:r>
            <a:r>
              <a:rPr sz="1100" i="1" dirty="0">
                <a:latin typeface="Arial"/>
                <a:cs typeface="Arial"/>
              </a:rPr>
              <a:t>Database Administrator's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Guide</a:t>
            </a:r>
            <a:r>
              <a:rPr sz="1100" dirty="0">
                <a:latin typeface="Arial"/>
                <a:cs typeface="Arial"/>
              </a:rPr>
              <a:t>:</a:t>
            </a:r>
          </a:p>
          <a:p>
            <a:pPr marL="565757" indent="-276846">
              <a:spcBef>
                <a:spcPts val="55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-25" dirty="0">
                <a:latin typeface="Arial"/>
                <a:cs typeface="Arial"/>
              </a:rPr>
              <a:t>About </a:t>
            </a:r>
            <a:r>
              <a:rPr sz="1100" spc="-15" dirty="0">
                <a:latin typeface="Arial"/>
                <a:cs typeface="Arial"/>
              </a:rPr>
              <a:t>Viewing 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15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Root</a:t>
            </a:r>
          </a:p>
          <a:p>
            <a:pPr marL="565757" indent="-276846">
              <a:spcBef>
                <a:spcPts val="484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-15" dirty="0">
                <a:latin typeface="Arial"/>
                <a:cs typeface="Arial"/>
              </a:rPr>
              <a:t>Viewing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2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Containers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17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25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dirty="0">
                <a:latin typeface="Arial"/>
                <a:cs typeface="Arial"/>
              </a:rPr>
              <a:t>steps </a:t>
            </a:r>
            <a:r>
              <a:rPr sz="1100" spc="-10" dirty="0">
                <a:latin typeface="Arial"/>
                <a:cs typeface="Arial"/>
              </a:rPr>
              <a:t>below, you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5" dirty="0">
                <a:latin typeface="Arial"/>
                <a:cs typeface="Arial"/>
              </a:rPr>
              <a:t>format columns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COLUMN </a:t>
            </a:r>
            <a:r>
              <a:rPr sz="1100" spc="10" dirty="0">
                <a:latin typeface="Arial"/>
                <a:cs typeface="Arial"/>
              </a:rPr>
              <a:t>command. </a:t>
            </a:r>
            <a:r>
              <a:rPr sz="1100" spc="-5" dirty="0">
                <a:latin typeface="Arial"/>
                <a:cs typeface="Arial"/>
              </a:rPr>
              <a:t>For  </a:t>
            </a:r>
            <a:r>
              <a:rPr sz="1100" spc="-10" dirty="0">
                <a:latin typeface="Arial"/>
                <a:cs typeface="Arial"/>
              </a:rPr>
              <a:t>example, </a:t>
            </a:r>
            <a:r>
              <a:rPr sz="1100" spc="-15" dirty="0">
                <a:latin typeface="Arial"/>
                <a:cs typeface="Arial"/>
              </a:rPr>
              <a:t>applying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format </a:t>
            </a:r>
            <a:r>
              <a:rPr sz="1100" spc="10" dirty="0">
                <a:latin typeface="Courier New"/>
                <a:cs typeface="Courier New"/>
              </a:rPr>
              <a:t>A55</a:t>
            </a:r>
            <a:r>
              <a:rPr sz="1100" spc="-57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specifies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15" dirty="0">
                <a:latin typeface="Arial"/>
                <a:cs typeface="Arial"/>
              </a:rPr>
              <a:t>alphabetic </a:t>
            </a:r>
            <a:r>
              <a:rPr sz="1100" spc="5" dirty="0">
                <a:latin typeface="Arial"/>
                <a:cs typeface="Arial"/>
              </a:rPr>
              <a:t>format </a:t>
            </a:r>
            <a:r>
              <a:rPr sz="1100" spc="-5" dirty="0">
                <a:latin typeface="Arial"/>
                <a:cs typeface="Arial"/>
              </a:rPr>
              <a:t>of 55 </a:t>
            </a:r>
            <a:r>
              <a:rPr sz="1100" spc="5" dirty="0">
                <a:latin typeface="Arial"/>
                <a:cs typeface="Arial"/>
              </a:rPr>
              <a:t>characters </a:t>
            </a:r>
            <a:r>
              <a:rPr sz="1100" spc="-5" dirty="0">
                <a:latin typeface="Arial"/>
                <a:cs typeface="Arial"/>
              </a:rPr>
              <a:t>wide. </a:t>
            </a:r>
            <a:r>
              <a:rPr sz="1100" spc="5" dirty="0">
                <a:latin typeface="Arial"/>
                <a:cs typeface="Arial"/>
              </a:rPr>
              <a:t>Format  </a:t>
            </a:r>
            <a:r>
              <a:rPr sz="1100" spc="10" dirty="0">
                <a:latin typeface="Courier New"/>
                <a:cs typeface="Courier New"/>
              </a:rPr>
              <a:t>999 </a:t>
            </a:r>
            <a:r>
              <a:rPr sz="1100" spc="-5" dirty="0">
                <a:latin typeface="Arial"/>
                <a:cs typeface="Arial"/>
              </a:rPr>
              <a:t>is an example of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numeric format. See </a:t>
            </a:r>
            <a:r>
              <a:rPr sz="1100" i="1" spc="5" dirty="0">
                <a:latin typeface="Arial"/>
                <a:cs typeface="Arial"/>
              </a:rPr>
              <a:t>SQL*Plus </a:t>
            </a:r>
            <a:r>
              <a:rPr sz="1100" i="1" spc="10" dirty="0">
                <a:latin typeface="Arial"/>
                <a:cs typeface="Arial"/>
              </a:rPr>
              <a:t>User's </a:t>
            </a:r>
            <a:r>
              <a:rPr sz="1100" i="1" dirty="0">
                <a:latin typeface="Arial"/>
                <a:cs typeface="Arial"/>
              </a:rPr>
              <a:t>Guide </a:t>
            </a:r>
            <a:r>
              <a:rPr sz="1100" i="1" spc="-10" dirty="0">
                <a:latin typeface="Arial"/>
                <a:cs typeface="Arial"/>
              </a:rPr>
              <a:t>and </a:t>
            </a:r>
            <a:r>
              <a:rPr sz="1100" i="1" spc="5" dirty="0">
                <a:latin typeface="Arial"/>
                <a:cs typeface="Arial"/>
              </a:rPr>
              <a:t>Reference </a:t>
            </a:r>
            <a:r>
              <a:rPr sz="1100" spc="-10" dirty="0">
                <a:latin typeface="Arial"/>
                <a:cs typeface="Arial"/>
              </a:rPr>
              <a:t>for  </a:t>
            </a:r>
            <a:r>
              <a:rPr sz="1100" spc="-15" dirty="0">
                <a:latin typeface="Arial"/>
                <a:cs typeface="Arial"/>
              </a:rPr>
              <a:t>additional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information.</a:t>
            </a:r>
            <a:endParaRPr sz="1100" dirty="0">
              <a:latin typeface="Arial"/>
              <a:cs typeface="Arial"/>
            </a:endParaRPr>
          </a:p>
          <a:p>
            <a:pPr marL="12700" marR="81911">
              <a:lnSpc>
                <a:spcPct val="108100"/>
              </a:lnSpc>
              <a:spcBef>
                <a:spcPts val="370"/>
              </a:spcBef>
            </a:pPr>
            <a:r>
              <a:rPr sz="1100" spc="10" dirty="0">
                <a:latin typeface="Arial"/>
                <a:cs typeface="Arial"/>
              </a:rPr>
              <a:t>Commands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dirty="0">
                <a:latin typeface="Arial"/>
                <a:cs typeface="Arial"/>
              </a:rPr>
              <a:t>practices are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uppercase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variables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in lower </a:t>
            </a:r>
            <a:r>
              <a:rPr sz="1100" spc="10" dirty="0">
                <a:latin typeface="Arial"/>
                <a:cs typeface="Arial"/>
              </a:rPr>
              <a:t>case. </a:t>
            </a:r>
            <a:r>
              <a:rPr sz="1100" spc="-25" dirty="0">
                <a:latin typeface="Arial"/>
                <a:cs typeface="Arial"/>
              </a:rPr>
              <a:t>Any </a:t>
            </a:r>
            <a:r>
              <a:rPr sz="1100" spc="10" dirty="0">
                <a:latin typeface="Arial"/>
                <a:cs typeface="Arial"/>
              </a:rPr>
              <a:t>commands  </a:t>
            </a:r>
            <a:r>
              <a:rPr sz="1100" spc="-10" dirty="0">
                <a:latin typeface="Arial"/>
                <a:cs typeface="Arial"/>
              </a:rPr>
              <a:t>that you need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enter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bolded,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2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example: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5772849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regions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4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hr.departments;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5999489"/>
            <a:ext cx="5707380" cy="1606978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spcBef>
                <a:spcPts val="880"/>
              </a:spcBef>
            </a:pPr>
            <a:r>
              <a:rPr sz="1200" b="1" spc="-10" dirty="0">
                <a:latin typeface="Arial"/>
                <a:cs typeface="Arial"/>
              </a:rPr>
              <a:t>Assumptions</a:t>
            </a:r>
            <a:endParaRPr sz="120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connected 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5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 </a:t>
            </a:r>
            <a:r>
              <a:rPr sz="1100" dirty="0">
                <a:latin typeface="Arial"/>
                <a:cs typeface="Arial"/>
              </a:rPr>
              <a:t>See </a:t>
            </a:r>
            <a:r>
              <a:rPr sz="1100" spc="10" dirty="0">
                <a:latin typeface="Arial"/>
                <a:cs typeface="Arial"/>
              </a:rPr>
              <a:t>Practice </a:t>
            </a:r>
            <a:r>
              <a:rPr sz="1100" spc="5" dirty="0">
                <a:latin typeface="Arial"/>
                <a:cs typeface="Arial"/>
              </a:rPr>
              <a:t>5-2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detail.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/>
            <a:r>
              <a:rPr sz="1200" b="1" spc="5" dirty="0">
                <a:latin typeface="Arial"/>
                <a:cs typeface="Arial"/>
              </a:rPr>
              <a:t>Tasks</a:t>
            </a:r>
            <a:endParaRPr sz="1200">
              <a:latin typeface="Arial"/>
              <a:cs typeface="Arial"/>
            </a:endParaRPr>
          </a:p>
          <a:p>
            <a:pPr marL="288911" marR="5080" indent="-276846">
              <a:lnSpc>
                <a:spcPct val="108100"/>
              </a:lnSpc>
              <a:spcBef>
                <a:spcPts val="730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Set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spc="-10" dirty="0">
                <a:latin typeface="Arial"/>
                <a:cs typeface="Arial"/>
              </a:rPr>
              <a:t>environment variables.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dirty="0">
                <a:latin typeface="Arial"/>
                <a:cs typeface="Arial"/>
              </a:rPr>
              <a:t>these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10" dirty="0">
                <a:latin typeface="Arial"/>
                <a:cs typeface="Arial"/>
              </a:rPr>
              <a:t>time </a:t>
            </a:r>
            <a:r>
              <a:rPr sz="1100" spc="-10" dirty="0">
                <a:latin typeface="Arial"/>
                <a:cs typeface="Arial"/>
              </a:rPr>
              <a:t>you open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 terminal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window.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0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the terminal window, 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search </a:t>
            </a:r>
            <a:r>
              <a:rPr sz="1100" spc="-10" dirty="0">
                <a:latin typeface="Arial"/>
                <a:cs typeface="Arial"/>
              </a:rPr>
              <a:t>path that </a:t>
            </a:r>
            <a:r>
              <a:rPr sz="1100" spc="-15" dirty="0">
                <a:latin typeface="Arial"/>
                <a:cs typeface="Arial"/>
              </a:rPr>
              <a:t>holds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oraenv</a:t>
            </a:r>
            <a:r>
              <a:rPr sz="1100" spc="-23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script.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512" y="8253222"/>
            <a:ext cx="5665470" cy="814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911" marR="5080" indent="-276846">
              <a:lnSpc>
                <a:spcPct val="117500"/>
              </a:lnSpc>
              <a:spcBef>
                <a:spcPts val="12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5" dirty="0">
                <a:latin typeface="Arial"/>
                <a:cs typeface="Arial"/>
              </a:rPr>
              <a:t>Source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oraenv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script.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oraenv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sets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required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environment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variables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needed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  you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instance.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oraenv </a:t>
            </a:r>
            <a:r>
              <a:rPr sz="1100" spc="10" dirty="0">
                <a:latin typeface="Arial"/>
                <a:cs typeface="Arial"/>
              </a:rPr>
              <a:t>script </a:t>
            </a:r>
            <a:r>
              <a:rPr sz="1100" spc="5" dirty="0">
                <a:latin typeface="Arial"/>
                <a:cs typeface="Arial"/>
              </a:rPr>
              <a:t>sets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ORACLE_SID 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Courier New"/>
                <a:cs typeface="Courier New"/>
              </a:rPr>
              <a:t>ORACLE_HOME </a:t>
            </a:r>
            <a:r>
              <a:rPr sz="1100" spc="-10" dirty="0">
                <a:latin typeface="Arial"/>
                <a:cs typeface="Arial"/>
              </a:rPr>
              <a:t>environment </a:t>
            </a:r>
            <a:r>
              <a:rPr sz="1100" spc="-15" dirty="0">
                <a:latin typeface="Arial"/>
                <a:cs typeface="Arial"/>
              </a:rPr>
              <a:t>variables </a:t>
            </a:r>
            <a:r>
              <a:rPr sz="1100" spc="-10" dirty="0">
                <a:latin typeface="Arial"/>
                <a:cs typeface="Arial"/>
              </a:rPr>
              <a:t>and includes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$ORACLE_HOME/bin  </a:t>
            </a:r>
            <a:r>
              <a:rPr sz="1100" dirty="0">
                <a:latin typeface="Arial"/>
                <a:cs typeface="Arial"/>
              </a:rPr>
              <a:t>directory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PATH </a:t>
            </a:r>
            <a:r>
              <a:rPr sz="1100" spc="-10" dirty="0">
                <a:latin typeface="Arial"/>
                <a:cs typeface="Arial"/>
              </a:rPr>
              <a:t>environment </a:t>
            </a:r>
            <a:r>
              <a:rPr sz="1100" spc="-15" dirty="0">
                <a:latin typeface="Arial"/>
                <a:cs typeface="Arial"/>
              </a:rPr>
              <a:t>variable </a:t>
            </a:r>
            <a:r>
              <a:rPr sz="1100" spc="-5" dirty="0">
                <a:latin typeface="Arial"/>
                <a:cs typeface="Arial"/>
              </a:rPr>
              <a:t>setting. Environment </a:t>
            </a:r>
            <a:r>
              <a:rPr sz="1100" spc="-15" dirty="0">
                <a:latin typeface="Arial"/>
                <a:cs typeface="Arial"/>
              </a:rPr>
              <a:t>variables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392174" y="734059"/>
            <a:ext cx="5550535" cy="5568315"/>
            <a:chOff x="1392174" y="734059"/>
            <a:chExt cx="5550535" cy="5568315"/>
          </a:xfrm>
        </p:grpSpPr>
        <p:sp>
          <p:nvSpPr>
            <p:cNvPr id="7" name="object 7"/>
            <p:cNvSpPr/>
            <p:nvPr/>
          </p:nvSpPr>
          <p:spPr>
            <a:xfrm>
              <a:off x="1401699" y="734059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7946" y="734059"/>
              <a:ext cx="0" cy="5348605"/>
            </a:xfrm>
            <a:custGeom>
              <a:avLst/>
              <a:gdLst/>
              <a:ahLst/>
              <a:cxnLst/>
              <a:rect l="l" t="t" r="r" b="b"/>
              <a:pathLst>
                <a:path h="5348605">
                  <a:moveTo>
                    <a:pt x="0" y="0"/>
                  </a:moveTo>
                  <a:lnTo>
                    <a:pt x="0" y="534860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2174" y="734059"/>
              <a:ext cx="5550535" cy="5568315"/>
            </a:xfrm>
            <a:custGeom>
              <a:avLst/>
              <a:gdLst/>
              <a:ahLst/>
              <a:cxnLst/>
              <a:rect l="l" t="t" r="r" b="b"/>
              <a:pathLst>
                <a:path w="5550534" h="5568315">
                  <a:moveTo>
                    <a:pt x="5550535" y="5348681"/>
                  </a:moveTo>
                  <a:lnTo>
                    <a:pt x="5541010" y="5348681"/>
                  </a:lnTo>
                  <a:lnTo>
                    <a:pt x="5541010" y="5558536"/>
                  </a:lnTo>
                  <a:lnTo>
                    <a:pt x="9525" y="5558536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5568061"/>
                  </a:lnTo>
                  <a:lnTo>
                    <a:pt x="9525" y="5568061"/>
                  </a:lnTo>
                  <a:lnTo>
                    <a:pt x="5541010" y="5568061"/>
                  </a:lnTo>
                  <a:lnTo>
                    <a:pt x="5550535" y="5568061"/>
                  </a:lnTo>
                  <a:lnTo>
                    <a:pt x="5550535" y="53486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2970" y="721742"/>
            <a:ext cx="5963920" cy="58803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37198">
              <a:lnSpc>
                <a:spcPts val="1260"/>
              </a:lnSpc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(DESCRIPTION=(ADDRESS=(PROTOCOL=tcps)(HOST=MYDBCS.compute-</a:t>
            </a:r>
            <a:endParaRPr sz="1100">
              <a:latin typeface="Courier New"/>
              <a:cs typeface="Courier New"/>
            </a:endParaRPr>
          </a:p>
          <a:p>
            <a:pPr marL="565757" marR="5080" algn="just">
              <a:lnSpc>
                <a:spcPct val="93800"/>
              </a:lnSpc>
              <a:spcBef>
                <a:spcPts val="20"/>
              </a:spcBef>
            </a:pPr>
            <a:r>
              <a:rPr sz="1100" spc="-5" dirty="0">
                <a:latin typeface="Courier New"/>
                <a:cs typeface="Courier New"/>
              </a:rPr>
              <a:t>588436052.oraclecloud.internal)(PORT=5500))(Security=(my_wallet_  directory=/u01/app/oracle/admin/ORCL/xdb_wallet))(Presentation=H  </a:t>
            </a:r>
            <a:r>
              <a:rPr sz="1100" dirty="0">
                <a:latin typeface="Courier New"/>
                <a:cs typeface="Courier New"/>
              </a:rPr>
              <a:t>TTP)(Session=RAW))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Services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Summary...</a:t>
            </a:r>
            <a:endParaRPr sz="1100">
              <a:latin typeface="Courier New"/>
              <a:cs typeface="Courier New"/>
            </a:endParaRPr>
          </a:p>
          <a:p>
            <a:pPr marL="565757" marR="5080">
              <a:lnSpc>
                <a:spcPct val="93900"/>
              </a:lnSpc>
              <a:spcBef>
                <a:spcPts val="340"/>
              </a:spcBef>
            </a:pPr>
            <a:r>
              <a:rPr sz="1100" spc="10" dirty="0">
                <a:latin typeface="Courier New"/>
                <a:cs typeface="Courier New"/>
              </a:rPr>
              <a:t>Service  </a:t>
            </a:r>
            <a:r>
              <a:rPr sz="1100" spc="-5" dirty="0">
                <a:latin typeface="Courier New"/>
                <a:cs typeface="Courier New"/>
              </a:rPr>
              <a:t>"66db11a937912ac9e0532618120ab4b9.588436052.oraclecloud.internal  </a:t>
            </a:r>
            <a:r>
              <a:rPr sz="1100" spc="15" dirty="0">
                <a:latin typeface="Courier New"/>
                <a:cs typeface="Courier New"/>
              </a:rPr>
              <a:t>" </a:t>
            </a:r>
            <a:r>
              <a:rPr sz="1100" spc="10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instance(s).</a:t>
            </a:r>
            <a:endParaRPr sz="1100">
              <a:latin typeface="Courier New"/>
              <a:cs typeface="Courier New"/>
            </a:endParaRPr>
          </a:p>
          <a:p>
            <a:pPr marL="565757" marR="511784" indent="171441">
              <a:lnSpc>
                <a:spcPts val="128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Instance "ORCL", </a:t>
            </a:r>
            <a:r>
              <a:rPr sz="1100" spc="-5" dirty="0">
                <a:latin typeface="Courier New"/>
                <a:cs typeface="Courier New"/>
              </a:rPr>
              <a:t>status READY, </a:t>
            </a:r>
            <a:r>
              <a:rPr sz="1100" spc="10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5" dirty="0">
                <a:latin typeface="Courier New"/>
                <a:cs typeface="Courier New"/>
              </a:rPr>
              <a:t>handler(s) </a:t>
            </a:r>
            <a:r>
              <a:rPr sz="1100" spc="10" dirty="0">
                <a:latin typeface="Courier New"/>
                <a:cs typeface="Courier New"/>
              </a:rPr>
              <a:t>for</a:t>
            </a:r>
            <a:r>
              <a:rPr sz="1100" spc="-2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this  </a:t>
            </a:r>
            <a:r>
              <a:rPr sz="1100" dirty="0">
                <a:latin typeface="Courier New"/>
                <a:cs typeface="Courier New"/>
              </a:rPr>
              <a:t>service...</a:t>
            </a:r>
            <a:endParaRPr sz="1100">
              <a:latin typeface="Courier New"/>
              <a:cs typeface="Courier New"/>
            </a:endParaRPr>
          </a:p>
          <a:p>
            <a:pPr marL="565757" marR="8255">
              <a:lnSpc>
                <a:spcPct val="93800"/>
              </a:lnSpc>
              <a:spcBef>
                <a:spcPts val="300"/>
              </a:spcBef>
            </a:pPr>
            <a:r>
              <a:rPr sz="1100" spc="10" dirty="0">
                <a:latin typeface="Courier New"/>
                <a:cs typeface="Courier New"/>
              </a:rPr>
              <a:t>Service  </a:t>
            </a:r>
            <a:r>
              <a:rPr sz="1100" spc="-5" dirty="0">
                <a:latin typeface="Courier New"/>
                <a:cs typeface="Courier New"/>
              </a:rPr>
              <a:t>"68035adc452a1241e0532618120ad62d.588436052.oraclecloud.internal  </a:t>
            </a:r>
            <a:r>
              <a:rPr sz="1100" spc="15" dirty="0">
                <a:latin typeface="Courier New"/>
                <a:cs typeface="Courier New"/>
              </a:rPr>
              <a:t>" </a:t>
            </a:r>
            <a:r>
              <a:rPr sz="1100" spc="10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instance(s).</a:t>
            </a:r>
            <a:endParaRPr sz="1100">
              <a:latin typeface="Courier New"/>
              <a:cs typeface="Courier New"/>
            </a:endParaRPr>
          </a:p>
          <a:p>
            <a:pPr marL="565757" marR="508609" indent="171441">
              <a:lnSpc>
                <a:spcPts val="128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Instance "ORCL", </a:t>
            </a:r>
            <a:r>
              <a:rPr sz="1100" spc="-5" dirty="0">
                <a:latin typeface="Courier New"/>
                <a:cs typeface="Courier New"/>
              </a:rPr>
              <a:t>status READY, </a:t>
            </a:r>
            <a:r>
              <a:rPr sz="1100" spc="10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5" dirty="0">
                <a:latin typeface="Courier New"/>
                <a:cs typeface="Courier New"/>
              </a:rPr>
              <a:t>handler(s) </a:t>
            </a:r>
            <a:r>
              <a:rPr sz="1100" spc="10" dirty="0">
                <a:latin typeface="Courier New"/>
                <a:cs typeface="Courier New"/>
              </a:rPr>
              <a:t>for</a:t>
            </a:r>
            <a:r>
              <a:rPr sz="1100" spc="-2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this  </a:t>
            </a:r>
            <a:r>
              <a:rPr sz="1100" dirty="0">
                <a:latin typeface="Courier New"/>
                <a:cs typeface="Courier New"/>
              </a:rPr>
              <a:t>service...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19"/>
              </a:spcBef>
            </a:pPr>
            <a:r>
              <a:rPr sz="1100" spc="10" dirty="0">
                <a:latin typeface="Courier New"/>
                <a:cs typeface="Courier New"/>
              </a:rPr>
              <a:t>Service </a:t>
            </a:r>
            <a:r>
              <a:rPr sz="1100" spc="-5" dirty="0">
                <a:latin typeface="Courier New"/>
                <a:cs typeface="Courier New"/>
              </a:rPr>
              <a:t>"ORCL.588436052.oraclecloud.internal" </a:t>
            </a:r>
            <a:r>
              <a:rPr sz="1100" spc="-15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instance(s).</a:t>
            </a:r>
            <a:endParaRPr sz="1100">
              <a:latin typeface="Courier New"/>
              <a:cs typeface="Courier New"/>
            </a:endParaRPr>
          </a:p>
          <a:p>
            <a:pPr marL="565757" marR="511784" indent="171441">
              <a:lnSpc>
                <a:spcPts val="128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Instance "ORCL", </a:t>
            </a:r>
            <a:r>
              <a:rPr sz="1100" spc="-5" dirty="0">
                <a:latin typeface="Courier New"/>
                <a:cs typeface="Courier New"/>
              </a:rPr>
              <a:t>status READY, </a:t>
            </a:r>
            <a:r>
              <a:rPr sz="1100" spc="10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5" dirty="0">
                <a:latin typeface="Courier New"/>
                <a:cs typeface="Courier New"/>
              </a:rPr>
              <a:t>handler(s) </a:t>
            </a:r>
            <a:r>
              <a:rPr sz="1100" spc="10" dirty="0">
                <a:latin typeface="Courier New"/>
                <a:cs typeface="Courier New"/>
              </a:rPr>
              <a:t>for</a:t>
            </a:r>
            <a:r>
              <a:rPr sz="1100" spc="-2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this  </a:t>
            </a:r>
            <a:r>
              <a:rPr sz="1100" dirty="0">
                <a:latin typeface="Courier New"/>
                <a:cs typeface="Courier New"/>
              </a:rPr>
              <a:t>service...</a:t>
            </a:r>
            <a:endParaRPr sz="1100">
              <a:latin typeface="Courier New"/>
              <a:cs typeface="Courier New"/>
            </a:endParaRPr>
          </a:p>
          <a:p>
            <a:pPr marL="565757" marR="845143">
              <a:lnSpc>
                <a:spcPts val="1200"/>
              </a:lnSpc>
              <a:spcBef>
                <a:spcPts val="359"/>
              </a:spcBef>
            </a:pPr>
            <a:r>
              <a:rPr sz="1100" spc="10" dirty="0">
                <a:latin typeface="Courier New"/>
                <a:cs typeface="Courier New"/>
              </a:rPr>
              <a:t>Service </a:t>
            </a:r>
            <a:r>
              <a:rPr sz="1100" spc="-5" dirty="0">
                <a:latin typeface="Courier New"/>
                <a:cs typeface="Courier New"/>
              </a:rPr>
              <a:t>"ORCL.588436052.oraclecloud.internalXDB" </a:t>
            </a:r>
            <a:r>
              <a:rPr sz="1100" spc="10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  </a:t>
            </a:r>
            <a:r>
              <a:rPr sz="1100" dirty="0">
                <a:latin typeface="Courier New"/>
                <a:cs typeface="Courier New"/>
              </a:rPr>
              <a:t>instance(s).</a:t>
            </a:r>
            <a:endParaRPr sz="1100">
              <a:latin typeface="Courier New"/>
              <a:cs typeface="Courier New"/>
            </a:endParaRPr>
          </a:p>
          <a:p>
            <a:pPr marL="565757" marR="511150" indent="171441">
              <a:lnSpc>
                <a:spcPts val="1200"/>
              </a:lnSpc>
              <a:spcBef>
                <a:spcPts val="375"/>
              </a:spcBef>
            </a:pPr>
            <a:r>
              <a:rPr sz="1100" dirty="0">
                <a:latin typeface="Courier New"/>
                <a:cs typeface="Courier New"/>
              </a:rPr>
              <a:t>Instance "ORCL", status </a:t>
            </a:r>
            <a:r>
              <a:rPr sz="1100" spc="-5" dirty="0">
                <a:latin typeface="Courier New"/>
                <a:cs typeface="Courier New"/>
              </a:rPr>
              <a:t>READY, </a:t>
            </a:r>
            <a:r>
              <a:rPr sz="1100" spc="10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5" dirty="0">
                <a:latin typeface="Courier New"/>
                <a:cs typeface="Courier New"/>
              </a:rPr>
              <a:t>handler(s) </a:t>
            </a:r>
            <a:r>
              <a:rPr sz="1100" spc="10" dirty="0">
                <a:latin typeface="Courier New"/>
                <a:cs typeface="Courier New"/>
              </a:rPr>
              <a:t>for</a:t>
            </a:r>
            <a:r>
              <a:rPr sz="1100" spc="-27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this  </a:t>
            </a:r>
            <a:r>
              <a:rPr sz="1100" dirty="0">
                <a:latin typeface="Courier New"/>
                <a:cs typeface="Courier New"/>
              </a:rPr>
              <a:t>service...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40"/>
              </a:spcBef>
            </a:pPr>
            <a:r>
              <a:rPr sz="1100" spc="10" dirty="0">
                <a:latin typeface="Courier New"/>
                <a:cs typeface="Courier New"/>
              </a:rPr>
              <a:t>Service </a:t>
            </a:r>
            <a:r>
              <a:rPr sz="1100" spc="-5" dirty="0">
                <a:latin typeface="Courier New"/>
                <a:cs typeface="Courier New"/>
              </a:rPr>
              <a:t>"PDB1.588436052.oraclecloud.internal" </a:t>
            </a:r>
            <a:r>
              <a:rPr sz="1100" spc="-15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instance(s).</a:t>
            </a:r>
            <a:endParaRPr sz="1100">
              <a:latin typeface="Courier New"/>
              <a:cs typeface="Courier New"/>
            </a:endParaRPr>
          </a:p>
          <a:p>
            <a:pPr marL="565757" marR="511784" indent="171441">
              <a:lnSpc>
                <a:spcPts val="1200"/>
              </a:lnSpc>
              <a:spcBef>
                <a:spcPts val="395"/>
              </a:spcBef>
            </a:pPr>
            <a:r>
              <a:rPr sz="1100" dirty="0">
                <a:latin typeface="Courier New"/>
                <a:cs typeface="Courier New"/>
              </a:rPr>
              <a:t>Instance "ORCL", </a:t>
            </a:r>
            <a:r>
              <a:rPr sz="1100" spc="-5" dirty="0">
                <a:latin typeface="Courier New"/>
                <a:cs typeface="Courier New"/>
              </a:rPr>
              <a:t>status READY, </a:t>
            </a:r>
            <a:r>
              <a:rPr sz="1100" spc="10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5" dirty="0">
                <a:latin typeface="Courier New"/>
                <a:cs typeface="Courier New"/>
              </a:rPr>
              <a:t>handler(s) </a:t>
            </a:r>
            <a:r>
              <a:rPr sz="1100" spc="10" dirty="0">
                <a:latin typeface="Courier New"/>
                <a:cs typeface="Courier New"/>
              </a:rPr>
              <a:t>for</a:t>
            </a:r>
            <a:r>
              <a:rPr sz="1100" spc="-2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this  </a:t>
            </a:r>
            <a:r>
              <a:rPr sz="1100" dirty="0">
                <a:latin typeface="Courier New"/>
                <a:cs typeface="Courier New"/>
              </a:rPr>
              <a:t>service...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40"/>
              </a:spcBef>
            </a:pPr>
            <a:r>
              <a:rPr sz="1100" spc="10" dirty="0">
                <a:latin typeface="Courier New"/>
                <a:cs typeface="Courier New"/>
              </a:rPr>
              <a:t>Service </a:t>
            </a:r>
            <a:r>
              <a:rPr sz="1100" spc="-5" dirty="0">
                <a:latin typeface="Courier New"/>
                <a:cs typeface="Courier New"/>
              </a:rPr>
              <a:t>"PDB2.588436052.oraclecloud.internal" </a:t>
            </a:r>
            <a:r>
              <a:rPr sz="1100" spc="-15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instance(s).</a:t>
            </a:r>
            <a:endParaRPr sz="1100">
              <a:latin typeface="Courier New"/>
              <a:cs typeface="Courier New"/>
            </a:endParaRPr>
          </a:p>
          <a:p>
            <a:pPr marL="565757" marR="511784" indent="171441">
              <a:lnSpc>
                <a:spcPts val="128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Instance "ORCL", </a:t>
            </a:r>
            <a:r>
              <a:rPr sz="1100" spc="-5" dirty="0">
                <a:latin typeface="Courier New"/>
                <a:cs typeface="Courier New"/>
              </a:rPr>
              <a:t>status READY, </a:t>
            </a:r>
            <a:r>
              <a:rPr sz="1100" spc="10" dirty="0">
                <a:latin typeface="Courier New"/>
                <a:cs typeface="Courier New"/>
              </a:rPr>
              <a:t>has </a:t>
            </a:r>
            <a:r>
              <a:rPr sz="1100" spc="15" dirty="0">
                <a:latin typeface="Courier New"/>
                <a:cs typeface="Courier New"/>
              </a:rPr>
              <a:t>1 </a:t>
            </a:r>
            <a:r>
              <a:rPr sz="1100" spc="-5" dirty="0">
                <a:latin typeface="Courier New"/>
                <a:cs typeface="Courier New"/>
              </a:rPr>
              <a:t>handler(s) </a:t>
            </a:r>
            <a:r>
              <a:rPr sz="1100" spc="10" dirty="0">
                <a:latin typeface="Courier New"/>
                <a:cs typeface="Courier New"/>
              </a:rPr>
              <a:t>for</a:t>
            </a:r>
            <a:r>
              <a:rPr sz="1100" spc="-2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this  </a:t>
            </a:r>
            <a:r>
              <a:rPr sz="1100" dirty="0">
                <a:latin typeface="Courier New"/>
                <a:cs typeface="Courier New"/>
              </a:rPr>
              <a:t>service...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15"/>
              </a:spcBef>
            </a:pP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dirty="0">
                <a:latin typeface="Courier New"/>
                <a:cs typeface="Courier New"/>
              </a:rPr>
              <a:t>command completed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successfully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9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7.	</a:t>
            </a:r>
            <a:r>
              <a:rPr sz="1100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PDB2ADMIN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Easy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Connect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method.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937" y="6583110"/>
            <a:ext cx="5541010" cy="8899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CONNECT</a:t>
            </a:r>
            <a:endParaRPr sz="1100">
              <a:latin typeface="Courier New"/>
              <a:cs typeface="Courier New"/>
            </a:endParaRPr>
          </a:p>
          <a:p>
            <a:pPr marL="71752" marR="76196">
              <a:lnSpc>
                <a:spcPts val="1280"/>
              </a:lnSpc>
              <a:spcBef>
                <a:spcPts val="15"/>
              </a:spcBef>
            </a:pPr>
            <a:r>
              <a:rPr sz="1100" b="1" spc="-5" dirty="0">
                <a:latin typeface="Courier New"/>
                <a:cs typeface="Courier New"/>
              </a:rPr>
              <a:t>PDB2ADMIN/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@localhost:1521/PDB2.588436052.oraclecloud.int  </a:t>
            </a:r>
            <a:r>
              <a:rPr sz="1100" b="1" spc="10" dirty="0">
                <a:latin typeface="Courier New"/>
                <a:cs typeface="Courier New"/>
              </a:rPr>
              <a:t>ernal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15"/>
              </a:spcBef>
            </a:pPr>
            <a:r>
              <a:rPr sz="1100" dirty="0">
                <a:latin typeface="Courier New"/>
                <a:cs typeface="Courier New"/>
              </a:rPr>
              <a:t>Connected.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9514" y="7471793"/>
            <a:ext cx="5184140" cy="421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spcBef>
                <a:spcPts val="350"/>
              </a:spcBef>
            </a:pPr>
            <a:r>
              <a:rPr sz="1100" spc="-20" dirty="0">
                <a:latin typeface="Arial"/>
                <a:cs typeface="Arial"/>
              </a:rPr>
              <a:t>Note: Alternatively,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could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spc="5" dirty="0">
                <a:latin typeface="Arial"/>
                <a:cs typeface="Arial"/>
              </a:rPr>
              <a:t>switched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PDB2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509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254"/>
              </a:spcBef>
            </a:pP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937" y="7956074"/>
            <a:ext cx="5541010" cy="1667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ALTER </a:t>
            </a:r>
            <a:r>
              <a:rPr sz="1100" spc="-15" dirty="0">
                <a:latin typeface="Courier New"/>
                <a:cs typeface="Courier New"/>
              </a:rPr>
              <a:t>SESSION </a:t>
            </a:r>
            <a:r>
              <a:rPr sz="1100" spc="10" dirty="0">
                <a:latin typeface="Courier New"/>
                <a:cs typeface="Courier New"/>
              </a:rPr>
              <a:t>SET </a:t>
            </a:r>
            <a:r>
              <a:rPr sz="1100" dirty="0">
                <a:latin typeface="Courier New"/>
                <a:cs typeface="Courier New"/>
              </a:rPr>
              <a:t>container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PDB2;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70" y="8100821"/>
            <a:ext cx="2284730" cy="4988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8911" indent="-276846">
              <a:spcBef>
                <a:spcPts val="650"/>
              </a:spcBef>
              <a:buAutoNum type="arabicPeriod" startAt="8"/>
              <a:tabLst>
                <a:tab pos="288911" algn="l"/>
                <a:tab pos="289545" algn="l"/>
              </a:tabLst>
            </a:pPr>
            <a:r>
              <a:rPr sz="1100" spc="-10" dirty="0">
                <a:latin typeface="Arial"/>
                <a:cs typeface="Arial"/>
              </a:rPr>
              <a:t>Explore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55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Show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container.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937" y="8661717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468755" y="1027454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6936" y="738822"/>
            <a:ext cx="5541010" cy="7696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L="71752" marR="5117845">
              <a:lnSpc>
                <a:spcPct val="11930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PD</a:t>
            </a:r>
            <a:r>
              <a:rPr sz="1100" spc="15" dirty="0">
                <a:latin typeface="Courier New"/>
                <a:cs typeface="Courier New"/>
              </a:rPr>
              <a:t>B2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512" y="1541398"/>
            <a:ext cx="217932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dirty="0">
                <a:latin typeface="Arial"/>
                <a:cs typeface="Arial"/>
              </a:rPr>
              <a:t>Show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container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57" y="2476396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96937" y="1796987"/>
            <a:ext cx="5541010" cy="11632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con_id</a:t>
            </a:r>
            <a:endParaRPr sz="1100">
              <a:latin typeface="Courier New"/>
              <a:cs typeface="Courier New"/>
            </a:endParaRPr>
          </a:p>
          <a:p>
            <a:pPr marL="71752" marR="4946402">
              <a:lnSpc>
                <a:spcPct val="233199"/>
              </a:lnSpc>
              <a:spcBef>
                <a:spcPts val="70"/>
              </a:spcBef>
            </a:pPr>
            <a:r>
              <a:rPr sz="1100" spc="10" dirty="0">
                <a:latin typeface="Courier New"/>
                <a:cs typeface="Courier New"/>
              </a:rPr>
              <a:t>CON_ID  </a:t>
            </a:r>
            <a:r>
              <a:rPr sz="1100" spc="15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513" y="2990470"/>
            <a:ext cx="40513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service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V$SERVICES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8756" y="4144922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78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96937" y="3265488"/>
            <a:ext cx="5541010" cy="156260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A20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v$services;</a:t>
            </a:r>
            <a:endParaRPr sz="1100">
              <a:latin typeface="Courier New"/>
              <a:cs typeface="Courier New"/>
            </a:endParaRPr>
          </a:p>
          <a:p>
            <a:pPr marL="71752" marR="5117845" algn="just">
              <a:lnSpc>
                <a:spcPct val="238800"/>
              </a:lnSpc>
            </a:pPr>
            <a:r>
              <a:rPr sz="1100" spc="10" dirty="0">
                <a:latin typeface="Courier New"/>
                <a:cs typeface="Courier New"/>
              </a:rPr>
              <a:t>NAME  PD</a:t>
            </a:r>
            <a:r>
              <a:rPr sz="1100" spc="15" dirty="0">
                <a:latin typeface="Courier New"/>
                <a:cs typeface="Courier New"/>
              </a:rPr>
              <a:t>B2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1701" y="5501005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9513" y="4821175"/>
            <a:ext cx="5381625" cy="40759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13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PDB2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their </a:t>
            </a:r>
            <a:r>
              <a:rPr sz="1100" dirty="0">
                <a:latin typeface="Arial"/>
                <a:cs typeface="Arial"/>
              </a:rPr>
              <a:t>respective </a:t>
            </a:r>
            <a:r>
              <a:rPr sz="1100" spc="-5" dirty="0">
                <a:latin typeface="Arial"/>
                <a:cs typeface="Arial"/>
              </a:rPr>
              <a:t>tablespaces 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DBA_DATA_FILES</a:t>
            </a:r>
            <a:r>
              <a:rPr sz="1100" spc="-5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dirty="0">
                <a:latin typeface="Arial"/>
                <a:cs typeface="Arial"/>
              </a:rPr>
              <a:t>Recall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20" dirty="0">
                <a:latin typeface="Arial"/>
                <a:cs typeface="Arial"/>
              </a:rPr>
              <a:t>DBCS </a:t>
            </a:r>
            <a:r>
              <a:rPr sz="1100" spc="5" dirty="0">
                <a:latin typeface="Arial"/>
                <a:cs typeface="Arial"/>
              </a:rPr>
              <a:t>uses </a:t>
            </a:r>
            <a:r>
              <a:rPr sz="1100" spc="-15" dirty="0">
                <a:latin typeface="Arial"/>
                <a:cs typeface="Arial"/>
              </a:rPr>
              <a:t>OMF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default,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5" dirty="0">
                <a:latin typeface="Arial"/>
                <a:cs typeface="Arial"/>
              </a:rPr>
              <a:t>were  </a:t>
            </a:r>
            <a:r>
              <a:rPr sz="1100" dirty="0">
                <a:latin typeface="Arial"/>
                <a:cs typeface="Arial"/>
              </a:rPr>
              <a:t>created 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OMF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dirty="0">
                <a:latin typeface="Arial"/>
                <a:cs typeface="Arial"/>
              </a:rPr>
              <a:t>naming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format.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col </a:t>
            </a:r>
            <a:r>
              <a:rPr sz="1100" b="1" dirty="0">
                <a:latin typeface="Courier New"/>
                <a:cs typeface="Courier New"/>
              </a:rPr>
              <a:t>file_name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30" dirty="0">
                <a:latin typeface="Courier New"/>
                <a:cs typeface="Courier New"/>
              </a:rPr>
              <a:t> </a:t>
            </a:r>
            <a:r>
              <a:rPr sz="1100" b="1" spc="-15" dirty="0">
                <a:latin typeface="Courier New"/>
                <a:cs typeface="Courier New"/>
              </a:rPr>
              <a:t>a55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col </a:t>
            </a:r>
            <a:r>
              <a:rPr sz="1100" b="1" spc="-5" dirty="0">
                <a:latin typeface="Courier New"/>
                <a:cs typeface="Courier New"/>
              </a:rPr>
              <a:t>tablespace_name format</a:t>
            </a:r>
            <a:r>
              <a:rPr sz="1100" b="1" spc="65" dirty="0">
                <a:latin typeface="Courier New"/>
                <a:cs typeface="Courier New"/>
              </a:rPr>
              <a:t> </a:t>
            </a:r>
            <a:r>
              <a:rPr sz="1100" b="1" spc="-15" dirty="0">
                <a:latin typeface="Courier New"/>
                <a:cs typeface="Courier New"/>
              </a:rPr>
              <a:t>a10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26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file_name, tablespace_name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27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dba_data_files;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288911">
              <a:spcBef>
                <a:spcPts val="5"/>
              </a:spcBef>
              <a:tabLst>
                <a:tab pos="4560977" algn="l"/>
              </a:tabLst>
            </a:pPr>
            <a:r>
              <a:rPr sz="950" spc="20" dirty="0">
                <a:latin typeface="Courier New"/>
                <a:cs typeface="Courier New"/>
              </a:rPr>
              <a:t>FILE_NAME	</a:t>
            </a:r>
            <a:r>
              <a:rPr sz="950" spc="25" dirty="0">
                <a:latin typeface="Courier New"/>
                <a:cs typeface="Courier New"/>
              </a:rPr>
              <a:t>TABLESPACE</a:t>
            </a:r>
            <a:endParaRPr sz="950">
              <a:latin typeface="Courier New"/>
              <a:cs typeface="Courier New"/>
            </a:endParaRPr>
          </a:p>
          <a:p>
            <a:pPr marL="288911">
              <a:spcBef>
                <a:spcPts val="280"/>
              </a:spcBef>
            </a:pPr>
            <a:r>
              <a:rPr sz="950" spc="25" dirty="0">
                <a:latin typeface="Courier New"/>
                <a:cs typeface="Courier New"/>
              </a:rPr>
              <a:t>-------------------------------------------------------</a:t>
            </a:r>
            <a:r>
              <a:rPr sz="950" spc="15" dirty="0">
                <a:latin typeface="Courier New"/>
                <a:cs typeface="Courier New"/>
              </a:rPr>
              <a:t> </a:t>
            </a:r>
            <a:r>
              <a:rPr sz="950" spc="25" dirty="0">
                <a:latin typeface="Courier New"/>
                <a:cs typeface="Courier New"/>
              </a:rPr>
              <a:t>----------</a:t>
            </a:r>
            <a:endParaRPr sz="950">
              <a:latin typeface="Courier New"/>
              <a:cs typeface="Courier New"/>
            </a:endParaRPr>
          </a:p>
          <a:p>
            <a:pPr marL="288911" marR="355583">
              <a:lnSpc>
                <a:spcPct val="125299"/>
              </a:lnSpc>
            </a:pPr>
            <a:r>
              <a:rPr sz="950" spc="25" dirty="0">
                <a:latin typeface="Courier New"/>
                <a:cs typeface="Courier New"/>
              </a:rPr>
              <a:t>/u02/app/oracle/oradata/ORCL/6D975E8B80B85F14E0537A051D SYSTEM  0A3C0D/datafile/o1_mf_system_fk2t2tmq_.dbf</a:t>
            </a:r>
            <a:endParaRPr sz="95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288911" marR="360662">
              <a:lnSpc>
                <a:spcPct val="125000"/>
              </a:lnSpc>
              <a:spcBef>
                <a:spcPts val="5"/>
              </a:spcBef>
            </a:pPr>
            <a:r>
              <a:rPr sz="950" spc="20" dirty="0">
                <a:latin typeface="Courier New"/>
                <a:cs typeface="Courier New"/>
              </a:rPr>
              <a:t>/u02/app/oracle/oradata/ORCL/6D975E8B80B85F14E0537A051D </a:t>
            </a:r>
            <a:r>
              <a:rPr sz="950" spc="25" dirty="0">
                <a:latin typeface="Courier New"/>
                <a:cs typeface="Courier New"/>
              </a:rPr>
              <a:t>SYSAUX  0A3C0D/datafile/o1_mf_sysaux_fk2t2tmv_.dbf</a:t>
            </a:r>
            <a:endParaRPr sz="95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L="288911" marR="208268">
              <a:lnSpc>
                <a:spcPct val="125200"/>
              </a:lnSpc>
            </a:pPr>
            <a:r>
              <a:rPr sz="950" spc="20" dirty="0">
                <a:latin typeface="Courier New"/>
                <a:cs typeface="Courier New"/>
              </a:rPr>
              <a:t>/u02/app/oracle/oradata/ORCL/6D975E8B80B85F14E0537A051D </a:t>
            </a:r>
            <a:r>
              <a:rPr sz="950" spc="25" dirty="0">
                <a:latin typeface="Courier New"/>
                <a:cs typeface="Courier New"/>
              </a:rPr>
              <a:t>UNDOTBS1  0A3C0D/datafile/o1_mf_undotbs1_fk2t2tmy_.dbf</a:t>
            </a:r>
            <a:endParaRPr sz="95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288911" marR="436859">
              <a:lnSpc>
                <a:spcPct val="125099"/>
              </a:lnSpc>
            </a:pPr>
            <a:r>
              <a:rPr sz="950" spc="20" dirty="0">
                <a:latin typeface="Courier New"/>
                <a:cs typeface="Courier New"/>
              </a:rPr>
              <a:t>/u02/app/oracle/oradata/ORCL/6D975E8B80B85F14E0537A051D </a:t>
            </a:r>
            <a:r>
              <a:rPr sz="950" spc="25" dirty="0">
                <a:latin typeface="Courier New"/>
                <a:cs typeface="Courier New"/>
              </a:rPr>
              <a:t>USERS  0A3C0D/datafile/o1_mf_users_fk2t2tn4_.dbf</a:t>
            </a:r>
            <a:endParaRPr sz="950">
              <a:latin typeface="Courier New"/>
              <a:cs typeface="Courier New"/>
            </a:endParaRPr>
          </a:p>
          <a:p>
            <a:pPr marL="288911">
              <a:spcBef>
                <a:spcPts val="290"/>
              </a:spcBef>
            </a:pPr>
            <a:r>
              <a:rPr sz="950" spc="25" dirty="0">
                <a:latin typeface="Courier New"/>
                <a:cs typeface="Courier New"/>
              </a:rPr>
              <a:t>SQL&gt;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2176" y="5501005"/>
            <a:ext cx="5550535" cy="3547110"/>
          </a:xfrm>
          <a:custGeom>
            <a:avLst/>
            <a:gdLst/>
            <a:ahLst/>
            <a:cxnLst/>
            <a:rect l="l" t="t" r="r" b="b"/>
            <a:pathLst>
              <a:path w="5550534" h="3547109">
                <a:moveTo>
                  <a:pt x="5550535" y="0"/>
                </a:moveTo>
                <a:lnTo>
                  <a:pt x="5541010" y="0"/>
                </a:lnTo>
                <a:lnTo>
                  <a:pt x="5541010" y="3537267"/>
                </a:lnTo>
                <a:lnTo>
                  <a:pt x="9525" y="3537267"/>
                </a:lnTo>
                <a:lnTo>
                  <a:pt x="9525" y="0"/>
                </a:lnTo>
                <a:lnTo>
                  <a:pt x="0" y="0"/>
                </a:lnTo>
                <a:lnTo>
                  <a:pt x="0" y="3546792"/>
                </a:lnTo>
                <a:lnTo>
                  <a:pt x="9525" y="3546792"/>
                </a:lnTo>
                <a:lnTo>
                  <a:pt x="5541010" y="3546792"/>
                </a:lnTo>
                <a:lnTo>
                  <a:pt x="5550535" y="3546792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401699" y="1153541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9512" y="683641"/>
            <a:ext cx="5673725" cy="1594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599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e.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temp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files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DBA_TEMP_FILES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query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returns 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10" dirty="0">
                <a:latin typeface="Arial"/>
                <a:cs typeface="Arial"/>
              </a:rPr>
              <a:t>temp </a:t>
            </a:r>
            <a:r>
              <a:rPr sz="1100" spc="-15" dirty="0">
                <a:latin typeface="Arial"/>
                <a:cs typeface="Arial"/>
              </a:rPr>
              <a:t>file. </a:t>
            </a:r>
            <a:r>
              <a:rPr sz="1100" spc="-25" dirty="0">
                <a:latin typeface="Arial"/>
                <a:cs typeface="Arial"/>
              </a:rPr>
              <a:t>Your </a:t>
            </a:r>
            <a:r>
              <a:rPr sz="1100" spc="10" dirty="0">
                <a:latin typeface="Arial"/>
                <a:cs typeface="Arial"/>
              </a:rPr>
              <a:t>temp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will be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10" dirty="0">
                <a:latin typeface="Arial"/>
                <a:cs typeface="Arial"/>
              </a:rPr>
              <a:t>shown</a:t>
            </a:r>
            <a:r>
              <a:rPr sz="1100" spc="-2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below.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file_name, tablespace_name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27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dba_temp_files;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288911">
              <a:tabLst>
                <a:tab pos="4560977" algn="l"/>
              </a:tabLst>
            </a:pPr>
            <a:r>
              <a:rPr sz="950" spc="20" dirty="0">
                <a:latin typeface="Courier New"/>
                <a:cs typeface="Courier New"/>
              </a:rPr>
              <a:t>FILE_NAME	</a:t>
            </a:r>
            <a:r>
              <a:rPr sz="950" spc="25" dirty="0">
                <a:latin typeface="Courier New"/>
                <a:cs typeface="Courier New"/>
              </a:rPr>
              <a:t>TABLESPACE</a:t>
            </a:r>
            <a:endParaRPr sz="950">
              <a:latin typeface="Courier New"/>
              <a:cs typeface="Courier New"/>
            </a:endParaRPr>
          </a:p>
          <a:p>
            <a:pPr marL="288911">
              <a:spcBef>
                <a:spcPts val="285"/>
              </a:spcBef>
            </a:pPr>
            <a:r>
              <a:rPr sz="950" spc="25" dirty="0">
                <a:latin typeface="Courier New"/>
                <a:cs typeface="Courier New"/>
              </a:rPr>
              <a:t>-------------------------------------------------------</a:t>
            </a:r>
            <a:r>
              <a:rPr sz="950" spc="40" dirty="0">
                <a:latin typeface="Courier New"/>
                <a:cs typeface="Courier New"/>
              </a:rPr>
              <a:t> </a:t>
            </a:r>
            <a:r>
              <a:rPr sz="950" spc="25" dirty="0">
                <a:latin typeface="Courier New"/>
                <a:cs typeface="Courier New"/>
              </a:rPr>
              <a:t>----------</a:t>
            </a:r>
            <a:endParaRPr sz="950">
              <a:latin typeface="Courier New"/>
              <a:cs typeface="Courier New"/>
            </a:endParaRPr>
          </a:p>
          <a:p>
            <a:pPr marL="288911" marR="805139">
              <a:lnSpc>
                <a:spcPct val="125200"/>
              </a:lnSpc>
            </a:pPr>
            <a:r>
              <a:rPr sz="950" spc="20" dirty="0">
                <a:latin typeface="Courier New"/>
                <a:cs typeface="Courier New"/>
              </a:rPr>
              <a:t>/u02/app/oracle/oradata/ORCL/6D975E8B80B85F14E0537A051D </a:t>
            </a:r>
            <a:r>
              <a:rPr sz="950" spc="25" dirty="0">
                <a:latin typeface="Courier New"/>
                <a:cs typeface="Courier New"/>
              </a:rPr>
              <a:t>TEMP  0A3C0D/datafile/o1_mf_temp_fk2t2tn2_.dbf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2174" y="1153540"/>
            <a:ext cx="5550535" cy="1678305"/>
          </a:xfrm>
          <a:custGeom>
            <a:avLst/>
            <a:gdLst/>
            <a:ahLst/>
            <a:cxnLst/>
            <a:rect l="l" t="t" r="r" b="b"/>
            <a:pathLst>
              <a:path w="5550534" h="1678305">
                <a:moveTo>
                  <a:pt x="5550535" y="0"/>
                </a:moveTo>
                <a:lnTo>
                  <a:pt x="5541010" y="0"/>
                </a:lnTo>
                <a:lnTo>
                  <a:pt x="5541010" y="1668399"/>
                </a:lnTo>
                <a:lnTo>
                  <a:pt x="9525" y="1668399"/>
                </a:lnTo>
                <a:lnTo>
                  <a:pt x="9525" y="0"/>
                </a:lnTo>
                <a:lnTo>
                  <a:pt x="0" y="0"/>
                </a:lnTo>
                <a:lnTo>
                  <a:pt x="0" y="1677924"/>
                </a:lnTo>
                <a:lnTo>
                  <a:pt x="9525" y="1677924"/>
                </a:lnTo>
                <a:lnTo>
                  <a:pt x="5541010" y="1677924"/>
                </a:lnTo>
                <a:lnTo>
                  <a:pt x="5550535" y="1677924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79514" y="2575214"/>
            <a:ext cx="4194175" cy="44884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8911">
              <a:spcBef>
                <a:spcPts val="540"/>
              </a:spcBef>
            </a:pPr>
            <a:r>
              <a:rPr sz="950" spc="25" dirty="0">
                <a:latin typeface="Courier New"/>
                <a:cs typeface="Courier New"/>
              </a:rPr>
              <a:t>SQL&gt;</a:t>
            </a:r>
            <a:endParaRPr sz="950">
              <a:latin typeface="Courier New"/>
              <a:cs typeface="Courier New"/>
            </a:endParaRPr>
          </a:p>
          <a:p>
            <a:pPr marL="12700">
              <a:spcBef>
                <a:spcPts val="51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f.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local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DBA_USERS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8757" y="3954422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6937" y="3112706"/>
            <a:ext cx="5541010" cy="3149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1752" marR="250178">
              <a:lnSpc>
                <a:spcPts val="1200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DISTINCT </a:t>
            </a:r>
            <a:r>
              <a:rPr sz="1100" b="1" spc="-10" dirty="0">
                <a:latin typeface="Courier New"/>
                <a:cs typeface="Courier New"/>
              </a:rPr>
              <a:t>username FROM dba_users </a:t>
            </a:r>
            <a:r>
              <a:rPr sz="1100" b="1" spc="-5" dirty="0">
                <a:latin typeface="Courier New"/>
                <a:cs typeface="Courier New"/>
              </a:rPr>
              <a:t>WHERE common='NO'  </a:t>
            </a:r>
            <a:r>
              <a:rPr sz="1100" b="1" spc="10" dirty="0">
                <a:latin typeface="Courier New"/>
                <a:cs typeface="Courier New"/>
              </a:rPr>
              <a:t>ORDER </a:t>
            </a:r>
            <a:r>
              <a:rPr sz="1100" b="1" spc="-25" dirty="0">
                <a:latin typeface="Courier New"/>
                <a:cs typeface="Courier New"/>
              </a:rPr>
              <a:t>BY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username;</a:t>
            </a:r>
            <a:endParaRPr sz="1100">
              <a:latin typeface="Courier New"/>
              <a:cs typeface="Courier New"/>
            </a:endParaRPr>
          </a:p>
          <a:p>
            <a:pPr marL="71752" marR="4527323">
              <a:lnSpc>
                <a:spcPts val="3150"/>
              </a:lnSpc>
              <a:spcBef>
                <a:spcPts val="390"/>
              </a:spcBef>
            </a:pPr>
            <a:r>
              <a:rPr sz="1100" dirty="0">
                <a:latin typeface="Courier New"/>
                <a:cs typeface="Courier New"/>
              </a:rPr>
              <a:t>USERNAME  </a:t>
            </a:r>
            <a:r>
              <a:rPr sz="1100" spc="10" dirty="0">
                <a:latin typeface="Courier New"/>
                <a:cs typeface="Courier New"/>
              </a:rPr>
              <a:t>APEX_0</a:t>
            </a:r>
            <a:r>
              <a:rPr sz="1100" spc="-65" dirty="0">
                <a:latin typeface="Courier New"/>
                <a:cs typeface="Courier New"/>
              </a:rPr>
              <a:t>5</a:t>
            </a:r>
            <a:r>
              <a:rPr sz="1100" spc="10" dirty="0">
                <a:latin typeface="Courier New"/>
                <a:cs typeface="Courier New"/>
              </a:rPr>
              <a:t>0100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095"/>
              </a:lnSpc>
            </a:pPr>
            <a:r>
              <a:rPr sz="1100" spc="-5" dirty="0">
                <a:latin typeface="Courier New"/>
                <a:cs typeface="Courier New"/>
              </a:rPr>
              <a:t>APEX_INSTANCE_ADMIN_USER</a:t>
            </a:r>
            <a:endParaRPr sz="1100">
              <a:latin typeface="Courier New"/>
              <a:cs typeface="Courier New"/>
            </a:endParaRPr>
          </a:p>
          <a:p>
            <a:pPr marL="71752" marR="3689801">
              <a:lnSpc>
                <a:spcPct val="116599"/>
              </a:lnSpc>
              <a:spcBef>
                <a:spcPts val="40"/>
              </a:spcBef>
            </a:pPr>
            <a:r>
              <a:rPr sz="1100" spc="-5" dirty="0">
                <a:latin typeface="Courier New"/>
                <a:cs typeface="Courier New"/>
              </a:rPr>
              <a:t>APEX_LISTENER  </a:t>
            </a:r>
            <a:r>
              <a:rPr sz="1100" dirty="0">
                <a:latin typeface="Courier New"/>
                <a:cs typeface="Courier New"/>
              </a:rPr>
              <a:t>APEX_PUBLIC_USER  </a:t>
            </a:r>
            <a:r>
              <a:rPr sz="1100" spc="-5" dirty="0">
                <a:latin typeface="Courier New"/>
                <a:cs typeface="Courier New"/>
              </a:rPr>
              <a:t>APEX_REST_PUBLIC_USER  </a:t>
            </a:r>
            <a:r>
              <a:rPr sz="1100" dirty="0">
                <a:latin typeface="Courier New"/>
                <a:cs typeface="Courier New"/>
              </a:rPr>
              <a:t>FLOWS_FILES  PDB2ADMIN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5" dirty="0">
                <a:latin typeface="Courier New"/>
                <a:cs typeface="Courier New"/>
              </a:rPr>
              <a:t>7 </a:t>
            </a:r>
            <a:r>
              <a:rPr sz="1100" spc="10" dirty="0">
                <a:latin typeface="Courier New"/>
                <a:cs typeface="Courier New"/>
              </a:rPr>
              <a:t>rows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9513" y="6232272"/>
            <a:ext cx="444246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g.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common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DBA_USERS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68757" y="7344283"/>
            <a:ext cx="5387975" cy="8890"/>
            <a:chOff x="1468755" y="7344282"/>
            <a:chExt cx="5387975" cy="8890"/>
          </a:xfrm>
        </p:grpSpPr>
        <p:sp>
          <p:nvSpPr>
            <p:cNvPr id="14" name="object 14"/>
            <p:cNvSpPr/>
            <p:nvPr/>
          </p:nvSpPr>
          <p:spPr>
            <a:xfrm>
              <a:off x="1468755" y="7348497"/>
              <a:ext cx="5038725" cy="0"/>
            </a:xfrm>
            <a:custGeom>
              <a:avLst/>
              <a:gdLst/>
              <a:ahLst/>
              <a:cxnLst/>
              <a:rect l="l" t="t" r="r" b="b"/>
              <a:pathLst>
                <a:path w="5038725">
                  <a:moveTo>
                    <a:pt x="0" y="0"/>
                  </a:moveTo>
                  <a:lnTo>
                    <a:pt x="5038215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3576" y="7348497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96937" y="6506908"/>
            <a:ext cx="5541010" cy="255467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1752" marR="165727">
              <a:lnSpc>
                <a:spcPts val="1200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DISTINCT </a:t>
            </a:r>
            <a:r>
              <a:rPr sz="1100" b="1" spc="-10" dirty="0">
                <a:latin typeface="Courier New"/>
                <a:cs typeface="Courier New"/>
              </a:rPr>
              <a:t>username FROM dba_users </a:t>
            </a:r>
            <a:r>
              <a:rPr sz="1100" b="1" spc="-5" dirty="0">
                <a:latin typeface="Courier New"/>
                <a:cs typeface="Courier New"/>
              </a:rPr>
              <a:t>WHERE common='YES'  </a:t>
            </a:r>
            <a:r>
              <a:rPr sz="1100" b="1" spc="10" dirty="0">
                <a:latin typeface="Courier New"/>
                <a:cs typeface="Courier New"/>
              </a:rPr>
              <a:t>ORDER </a:t>
            </a:r>
            <a:r>
              <a:rPr sz="1100" b="1" spc="-25" dirty="0">
                <a:latin typeface="Courier New"/>
                <a:cs typeface="Courier New"/>
              </a:rPr>
              <a:t>BY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username;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USERNAME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300">
              <a:latin typeface="Courier New"/>
              <a:cs typeface="Courier New"/>
            </a:endParaRPr>
          </a:p>
          <a:p>
            <a:pPr marL="71752" marR="4366041">
              <a:lnSpc>
                <a:spcPct val="117600"/>
              </a:lnSpc>
            </a:pPr>
            <a:r>
              <a:rPr sz="1100" dirty="0">
                <a:latin typeface="Courier New"/>
                <a:cs typeface="Courier New"/>
              </a:rPr>
              <a:t>ANONYMOUS  APPQOSSYS  </a:t>
            </a:r>
            <a:r>
              <a:rPr sz="1100" spc="10" dirty="0">
                <a:latin typeface="Courier New"/>
                <a:cs typeface="Courier New"/>
              </a:rPr>
              <a:t>AUDSYS  C##CDB</a:t>
            </a:r>
            <a:r>
              <a:rPr sz="1100" spc="-65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ADMI</a:t>
            </a: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5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71752" marR="4946402">
              <a:lnSpc>
                <a:spcPct val="119500"/>
              </a:lnSpc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SYSTEM  WMSYS  XDB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9900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XS$NULL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39 rows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512" y="1732281"/>
            <a:ext cx="12382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h.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1997392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 </a:t>
            </a:r>
            <a:r>
              <a:rPr sz="1100" spc="15" dirty="0">
                <a:latin typeface="Courier New"/>
                <a:cs typeface="Courier New"/>
              </a:rPr>
              <a:t>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2542287"/>
            <a:ext cx="4328160" cy="47641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9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Add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service name </a:t>
            </a:r>
            <a:r>
              <a:rPr sz="1100" spc="-5" dirty="0">
                <a:latin typeface="Arial"/>
                <a:cs typeface="Arial"/>
              </a:rPr>
              <a:t>entry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tnsnames.ora</a:t>
            </a:r>
            <a:r>
              <a:rPr sz="1100" spc="-5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file for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Change the </a:t>
            </a:r>
            <a:r>
              <a:rPr sz="1100" dirty="0">
                <a:latin typeface="Arial"/>
                <a:cs typeface="Arial"/>
              </a:rPr>
              <a:t>directory 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$ORACLE_HOME/network/admin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3103182"/>
            <a:ext cx="5541010" cy="3616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-5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0" dirty="0">
                <a:latin typeface="Courier New"/>
                <a:cs typeface="Courier New"/>
              </a:rPr>
              <a:t>cd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$ORACLE_HOME/network/admin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-5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admin]$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514" y="3514978"/>
            <a:ext cx="3897629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-25" dirty="0">
                <a:latin typeface="Arial"/>
                <a:cs typeface="Arial"/>
              </a:rPr>
              <a:t>View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tnsnames.ora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file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cat</a:t>
            </a:r>
            <a:r>
              <a:rPr sz="1100" spc="-3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9513" y="3780093"/>
            <a:ext cx="5602287" cy="477823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-5" dirty="0">
                <a:latin typeface="Courier New"/>
                <a:cs typeface="Courier New"/>
              </a:rPr>
              <a:t>[oracle@MYDBCS </a:t>
            </a:r>
            <a:r>
              <a:rPr sz="1100" dirty="0">
                <a:latin typeface="Courier New"/>
                <a:cs typeface="Courier New"/>
              </a:rPr>
              <a:t>admin]$ </a:t>
            </a:r>
            <a:r>
              <a:rPr sz="1100" b="1" spc="10" dirty="0">
                <a:latin typeface="Courier New"/>
                <a:cs typeface="Courier New"/>
              </a:rPr>
              <a:t>cat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tnsnames.ora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 dirty="0">
              <a:latin typeface="Courier New"/>
              <a:cs typeface="Courier New"/>
            </a:endParaRPr>
          </a:p>
          <a:p>
            <a:pPr marL="243192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(DESCRIPTION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 dirty="0">
              <a:latin typeface="Courier New"/>
              <a:cs typeface="Courier New"/>
            </a:endParaRPr>
          </a:p>
          <a:p>
            <a:pPr marL="414635">
              <a:lnSpc>
                <a:spcPts val="126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(ADDRESS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(PROTOCOL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TCP)(HOST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MYDBCS.compute-</a:t>
            </a:r>
          </a:p>
          <a:p>
            <a:pPr marL="71752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588436052.oraclecloud.internal)(PORT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1521))</a:t>
            </a:r>
            <a:endParaRPr sz="1100" dirty="0">
              <a:latin typeface="Courier New"/>
              <a:cs typeface="Courier New"/>
            </a:endParaRPr>
          </a:p>
          <a:p>
            <a:pPr marL="586711" marR="3270086" indent="-172077">
              <a:lnSpc>
                <a:spcPct val="113900"/>
              </a:lnSpc>
              <a:spcBef>
                <a:spcPts val="75"/>
              </a:spcBef>
            </a:pPr>
            <a:r>
              <a:rPr sz="1100" spc="-5" dirty="0">
                <a:latin typeface="Courier New"/>
                <a:cs typeface="Courier New"/>
              </a:rPr>
              <a:t>(CONNECT_DATA </a:t>
            </a:r>
            <a:r>
              <a:rPr sz="1100" spc="15" dirty="0">
                <a:latin typeface="Courier New"/>
                <a:cs typeface="Courier New"/>
              </a:rPr>
              <a:t>=  </a:t>
            </a:r>
            <a:r>
              <a:rPr sz="1100" spc="-15" dirty="0">
                <a:latin typeface="Courier New"/>
                <a:cs typeface="Courier New"/>
              </a:rPr>
              <a:t>(SERVER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DEDICATED)</a:t>
            </a:r>
            <a:endParaRPr sz="1100" dirty="0">
              <a:latin typeface="Courier New"/>
              <a:cs typeface="Courier New"/>
            </a:endParaRPr>
          </a:p>
          <a:p>
            <a:pPr marL="586711">
              <a:spcBef>
                <a:spcPts val="254"/>
              </a:spcBef>
            </a:pPr>
            <a:r>
              <a:rPr sz="1100" spc="-10" dirty="0">
                <a:latin typeface="Courier New"/>
                <a:cs typeface="Courier New"/>
              </a:rPr>
              <a:t>(SERVICE_NAME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ORCL.588436052.oraclecloud.internal)</a:t>
            </a:r>
            <a:endParaRPr sz="1100" dirty="0">
              <a:latin typeface="Courier New"/>
              <a:cs typeface="Courier New"/>
            </a:endParaRPr>
          </a:p>
          <a:p>
            <a:pPr marL="414635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243192"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700" dirty="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 dirty="0">
              <a:latin typeface="Courier New"/>
              <a:cs typeface="Courier New"/>
            </a:endParaRPr>
          </a:p>
          <a:p>
            <a:pPr marL="243192"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(DESCRIPTION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 dirty="0">
              <a:latin typeface="Courier New"/>
              <a:cs typeface="Courier New"/>
            </a:endParaRPr>
          </a:p>
          <a:p>
            <a:pPr marL="414635">
              <a:lnSpc>
                <a:spcPts val="1300"/>
              </a:lnSpc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(ADDRESS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(PROTOCOL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TCP)(HOST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MYDBCS.compute-</a:t>
            </a:r>
          </a:p>
          <a:p>
            <a:pPr marL="71752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588436052.oraclecloud.internal)(PORT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1521))</a:t>
            </a:r>
            <a:endParaRPr sz="1100" dirty="0">
              <a:latin typeface="Courier New"/>
              <a:cs typeface="Courier New"/>
            </a:endParaRPr>
          </a:p>
          <a:p>
            <a:pPr marL="586711" marR="3270086" indent="-172077">
              <a:lnSpc>
                <a:spcPct val="113799"/>
              </a:lnSpc>
              <a:spcBef>
                <a:spcPts val="70"/>
              </a:spcBef>
            </a:pPr>
            <a:r>
              <a:rPr sz="1100" spc="-5" dirty="0">
                <a:latin typeface="Courier New"/>
                <a:cs typeface="Courier New"/>
              </a:rPr>
              <a:t>(CONNECT_DATA </a:t>
            </a:r>
            <a:r>
              <a:rPr sz="1100" spc="15" dirty="0">
                <a:latin typeface="Courier New"/>
                <a:cs typeface="Courier New"/>
              </a:rPr>
              <a:t>=  </a:t>
            </a:r>
            <a:r>
              <a:rPr sz="1100" spc="-15" dirty="0">
                <a:latin typeface="Courier New"/>
                <a:cs typeface="Courier New"/>
              </a:rPr>
              <a:t>(SERVER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DEDICATED)</a:t>
            </a:r>
            <a:endParaRPr sz="1100" dirty="0">
              <a:latin typeface="Courier New"/>
              <a:cs typeface="Courier New"/>
            </a:endParaRPr>
          </a:p>
          <a:p>
            <a:pPr marL="586711">
              <a:spcBef>
                <a:spcPts val="254"/>
              </a:spcBef>
            </a:pPr>
            <a:r>
              <a:rPr sz="1100" spc="-10" dirty="0">
                <a:latin typeface="Courier New"/>
                <a:cs typeface="Courier New"/>
              </a:rPr>
              <a:t>(SERVICE_NAME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pdb1.588436052.oraclecloud.internal)</a:t>
            </a:r>
            <a:endParaRPr sz="1100" dirty="0">
              <a:latin typeface="Courier New"/>
              <a:cs typeface="Courier New"/>
            </a:endParaRPr>
          </a:p>
          <a:p>
            <a:pPr marL="414635">
              <a:spcBef>
                <a:spcPts val="185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24319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admin]$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512" y="8653893"/>
            <a:ext cx="51098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editor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such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vi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entry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tnsnames.ora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file.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6936" y="9067786"/>
            <a:ext cx="5541010" cy="37446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(DESCRIPTION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13554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4635">
              <a:lnSpc>
                <a:spcPts val="1250"/>
              </a:lnSpc>
            </a:pPr>
            <a:r>
              <a:rPr sz="1100" dirty="0">
                <a:latin typeface="Courier New"/>
                <a:cs typeface="Courier New"/>
              </a:rPr>
              <a:t>(ADDRESS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(PROTOCOL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TCP)(HOST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MYDBCS.compute-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588436052.oraclecloud.internal)(PORT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1521))</a:t>
            </a:r>
            <a:endParaRPr sz="1100">
              <a:latin typeface="Courier New"/>
              <a:cs typeface="Courier New"/>
            </a:endParaRPr>
          </a:p>
          <a:p>
            <a:pPr marL="586711" marR="3270086" indent="-172077">
              <a:lnSpc>
                <a:spcPct val="113599"/>
              </a:lnSpc>
              <a:spcBef>
                <a:spcPts val="75"/>
              </a:spcBef>
            </a:pPr>
            <a:r>
              <a:rPr sz="1100" spc="-5" dirty="0">
                <a:latin typeface="Courier New"/>
                <a:cs typeface="Courier New"/>
              </a:rPr>
              <a:t>(CONNECT_DATA </a:t>
            </a:r>
            <a:r>
              <a:rPr sz="1100" spc="15" dirty="0">
                <a:latin typeface="Courier New"/>
                <a:cs typeface="Courier New"/>
              </a:rPr>
              <a:t>=  </a:t>
            </a:r>
            <a:r>
              <a:rPr sz="1100" spc="-15" dirty="0">
                <a:latin typeface="Courier New"/>
                <a:cs typeface="Courier New"/>
              </a:rPr>
              <a:t>(SERVER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DEDICATED)</a:t>
            </a:r>
            <a:endParaRPr sz="1100">
              <a:latin typeface="Courier New"/>
              <a:cs typeface="Courier New"/>
            </a:endParaRPr>
          </a:p>
          <a:p>
            <a:pPr marL="586711">
              <a:spcBef>
                <a:spcPts val="259"/>
              </a:spcBef>
            </a:pPr>
            <a:r>
              <a:rPr sz="1100" spc="-10" dirty="0">
                <a:latin typeface="Courier New"/>
                <a:cs typeface="Courier New"/>
              </a:rPr>
              <a:t>(SERVICE_NAME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pdb2.588436052.oraclecloud.internal)</a:t>
            </a:r>
            <a:endParaRPr sz="1100">
              <a:latin typeface="Courier New"/>
              <a:cs typeface="Courier New"/>
            </a:endParaRPr>
          </a:p>
          <a:p>
            <a:pPr marL="414635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513" y="2056384"/>
            <a:ext cx="5662930" cy="415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3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cat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tnsnames.ora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file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ensure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your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new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entry  is </a:t>
            </a:r>
            <a:r>
              <a:rPr sz="1100" dirty="0">
                <a:latin typeface="Arial"/>
                <a:cs typeface="Arial"/>
              </a:rPr>
              <a:t>formatted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correctly.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2550477"/>
            <a:ext cx="5541010" cy="633481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admin]$ </a:t>
            </a:r>
            <a:r>
              <a:rPr sz="1100" b="1" spc="10" dirty="0">
                <a:latin typeface="Courier New"/>
                <a:cs typeface="Courier New"/>
              </a:rPr>
              <a:t>cat</a:t>
            </a:r>
            <a:r>
              <a:rPr sz="1100" b="1" spc="-4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tnsnames.ora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259"/>
              </a:spcBef>
            </a:pPr>
            <a:r>
              <a:rPr sz="1100" spc="-5" dirty="0">
                <a:latin typeface="Courier New"/>
                <a:cs typeface="Courier New"/>
              </a:rPr>
              <a:t>(DESCRIPTION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414635">
              <a:lnSpc>
                <a:spcPts val="126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(ADDRESS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(PROTOCOL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TCP)(HOST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MYDBCS.compute-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588436052.oraclecloud.internal)(PORT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1521))</a:t>
            </a:r>
            <a:endParaRPr sz="1100">
              <a:latin typeface="Courier New"/>
              <a:cs typeface="Courier New"/>
            </a:endParaRPr>
          </a:p>
          <a:p>
            <a:pPr marL="586711" marR="3270086" indent="-172077">
              <a:lnSpc>
                <a:spcPct val="113900"/>
              </a:lnSpc>
              <a:spcBef>
                <a:spcPts val="70"/>
              </a:spcBef>
            </a:pPr>
            <a:r>
              <a:rPr sz="1100" spc="-5" dirty="0">
                <a:latin typeface="Courier New"/>
                <a:cs typeface="Courier New"/>
              </a:rPr>
              <a:t>(CONNECT_DATA </a:t>
            </a:r>
            <a:r>
              <a:rPr sz="1100" spc="15" dirty="0">
                <a:latin typeface="Courier New"/>
                <a:cs typeface="Courier New"/>
              </a:rPr>
              <a:t>=  </a:t>
            </a:r>
            <a:r>
              <a:rPr sz="1100" spc="-15" dirty="0">
                <a:latin typeface="Courier New"/>
                <a:cs typeface="Courier New"/>
              </a:rPr>
              <a:t>(SERVER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DEDICATED)</a:t>
            </a:r>
            <a:endParaRPr sz="1100">
              <a:latin typeface="Courier New"/>
              <a:cs typeface="Courier New"/>
            </a:endParaRPr>
          </a:p>
          <a:p>
            <a:pPr marL="586711">
              <a:spcBef>
                <a:spcPts val="254"/>
              </a:spcBef>
            </a:pPr>
            <a:r>
              <a:rPr sz="1100" spc="-10" dirty="0">
                <a:latin typeface="Courier New"/>
                <a:cs typeface="Courier New"/>
              </a:rPr>
              <a:t>(SERVICE_NAME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ORCL.588436052.oraclecloud.internal)</a:t>
            </a:r>
            <a:endParaRPr sz="1100">
              <a:latin typeface="Courier New"/>
              <a:cs typeface="Courier New"/>
            </a:endParaRPr>
          </a:p>
          <a:p>
            <a:pPr marL="414635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185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(DESCRIPTION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414635">
              <a:lnSpc>
                <a:spcPts val="126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(ADDRESS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(PROTOCOL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TCP)(HOST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MYDBCS.compute-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588436052.oraclecloud.internal)(PORT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1521))</a:t>
            </a:r>
            <a:endParaRPr sz="1100">
              <a:latin typeface="Courier New"/>
              <a:cs typeface="Courier New"/>
            </a:endParaRPr>
          </a:p>
          <a:p>
            <a:pPr marL="586711" marR="3270086" indent="-172077">
              <a:lnSpc>
                <a:spcPct val="119500"/>
              </a:lnSpc>
            </a:pPr>
            <a:r>
              <a:rPr sz="1100" spc="-5" dirty="0">
                <a:latin typeface="Courier New"/>
                <a:cs typeface="Courier New"/>
              </a:rPr>
              <a:t>(CONNECT_DATA </a:t>
            </a:r>
            <a:r>
              <a:rPr sz="1100" spc="15" dirty="0">
                <a:latin typeface="Courier New"/>
                <a:cs typeface="Courier New"/>
              </a:rPr>
              <a:t>=  </a:t>
            </a:r>
            <a:r>
              <a:rPr sz="1100" spc="-15" dirty="0">
                <a:latin typeface="Courier New"/>
                <a:cs typeface="Courier New"/>
              </a:rPr>
              <a:t>(SERVER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DEDICATED)</a:t>
            </a:r>
            <a:endParaRPr sz="1100">
              <a:latin typeface="Courier New"/>
              <a:cs typeface="Courier New"/>
            </a:endParaRPr>
          </a:p>
          <a:p>
            <a:pPr marL="586711">
              <a:spcBef>
                <a:spcPts val="180"/>
              </a:spcBef>
            </a:pPr>
            <a:r>
              <a:rPr sz="1100" spc="-10" dirty="0">
                <a:latin typeface="Courier New"/>
                <a:cs typeface="Courier New"/>
              </a:rPr>
              <a:t>(SERVICE_NAME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pdb1.588436052.oraclecloud.internal)</a:t>
            </a:r>
            <a:endParaRPr sz="1100">
              <a:latin typeface="Courier New"/>
              <a:cs typeface="Courier New"/>
            </a:endParaRPr>
          </a:p>
          <a:p>
            <a:pPr marL="414635">
              <a:spcBef>
                <a:spcPts val="260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(DESCRIPTION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414635">
              <a:lnSpc>
                <a:spcPts val="1295"/>
              </a:lnSpc>
              <a:spcBef>
                <a:spcPts val="260"/>
              </a:spcBef>
            </a:pPr>
            <a:r>
              <a:rPr sz="1100" dirty="0">
                <a:latin typeface="Courier New"/>
                <a:cs typeface="Courier New"/>
              </a:rPr>
              <a:t>(ADDRESS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(PROTOCOL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10" dirty="0">
                <a:latin typeface="Courier New"/>
                <a:cs typeface="Courier New"/>
              </a:rPr>
              <a:t>TCP)(HOST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MYDBCS.compute-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</a:pPr>
            <a:r>
              <a:rPr sz="1100" spc="-5" dirty="0">
                <a:latin typeface="Courier New"/>
                <a:cs typeface="Courier New"/>
              </a:rPr>
              <a:t>588436052.oraclecloud.internal)(PORT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1521))</a:t>
            </a:r>
            <a:endParaRPr sz="1100">
              <a:latin typeface="Courier New"/>
              <a:cs typeface="Courier New"/>
            </a:endParaRPr>
          </a:p>
          <a:p>
            <a:pPr marL="586711" marR="3270086" indent="-172077">
              <a:lnSpc>
                <a:spcPts val="1580"/>
              </a:lnSpc>
              <a:spcBef>
                <a:spcPts val="20"/>
              </a:spcBef>
            </a:pPr>
            <a:r>
              <a:rPr sz="1100" spc="-5" dirty="0">
                <a:latin typeface="Courier New"/>
                <a:cs typeface="Courier New"/>
              </a:rPr>
              <a:t>(CONNECT_DATA </a:t>
            </a:r>
            <a:r>
              <a:rPr sz="1100" spc="15" dirty="0">
                <a:latin typeface="Courier New"/>
                <a:cs typeface="Courier New"/>
              </a:rPr>
              <a:t>=  </a:t>
            </a:r>
            <a:r>
              <a:rPr sz="1100" spc="-15" dirty="0">
                <a:latin typeface="Courier New"/>
                <a:cs typeface="Courier New"/>
              </a:rPr>
              <a:t>(SERVER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DEDICATED)</a:t>
            </a:r>
            <a:endParaRPr sz="1100">
              <a:latin typeface="Courier New"/>
              <a:cs typeface="Courier New"/>
            </a:endParaRPr>
          </a:p>
          <a:p>
            <a:pPr marL="586711">
              <a:spcBef>
                <a:spcPts val="80"/>
              </a:spcBef>
            </a:pPr>
            <a:r>
              <a:rPr sz="1100" spc="-10" dirty="0">
                <a:latin typeface="Courier New"/>
                <a:cs typeface="Courier New"/>
              </a:rPr>
              <a:t>(SERVICE_NAME </a:t>
            </a:r>
            <a:r>
              <a:rPr sz="1100" spc="15" dirty="0">
                <a:latin typeface="Courier New"/>
                <a:cs typeface="Courier New"/>
              </a:rPr>
              <a:t>=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pdb2.588436052.oraclecloud.internal)</a:t>
            </a:r>
            <a:endParaRPr sz="1100">
              <a:latin typeface="Courier New"/>
              <a:cs typeface="Courier New"/>
            </a:endParaRPr>
          </a:p>
          <a:p>
            <a:pPr marL="414635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6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admin]$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45541"/>
            <a:ext cx="5520055" cy="67492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10"/>
              <a:tabLst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Connect to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48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new </a:t>
            </a:r>
            <a:r>
              <a:rPr sz="1100" spc="5" dirty="0">
                <a:latin typeface="Arial"/>
                <a:cs typeface="Arial"/>
              </a:rPr>
              <a:t>service name </a:t>
            </a:r>
            <a:r>
              <a:rPr sz="1100" spc="-10" dirty="0">
                <a:latin typeface="Arial"/>
                <a:cs typeface="Arial"/>
              </a:rPr>
              <a:t>and verify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5" dirty="0">
                <a:latin typeface="Arial"/>
                <a:cs typeface="Arial"/>
              </a:rPr>
              <a:t>container.</a:t>
            </a:r>
            <a:endParaRPr sz="1100">
              <a:latin typeface="Arial"/>
              <a:cs typeface="Arial"/>
            </a:endParaRPr>
          </a:p>
          <a:p>
            <a:pPr marL="565757" marR="5080" lvl="1" indent="-276846">
              <a:lnSpc>
                <a:spcPct val="119500"/>
              </a:lnSpc>
              <a:spcBef>
                <a:spcPts val="22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Start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net  </a:t>
            </a:r>
            <a:r>
              <a:rPr sz="1100" spc="5" dirty="0">
                <a:latin typeface="Arial"/>
                <a:cs typeface="Arial"/>
              </a:rPr>
              <a:t>service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937" y="1396683"/>
            <a:ext cx="5541010" cy="57708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-5" dirty="0">
                <a:latin typeface="Courier New"/>
                <a:cs typeface="Courier New"/>
              </a:rPr>
              <a:t>[oracle@MYDBCS </a:t>
            </a:r>
            <a:r>
              <a:rPr sz="1100" dirty="0">
                <a:latin typeface="Courier New"/>
                <a:cs typeface="Courier New"/>
              </a:rPr>
              <a:t>admin]$ </a:t>
            </a:r>
            <a:r>
              <a:rPr sz="1100" b="1" dirty="0">
                <a:latin typeface="Courier New"/>
                <a:cs typeface="Courier New"/>
              </a:rPr>
              <a:t>sqlplus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system/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@PDB2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580"/>
              </a:lnSpc>
              <a:spcBef>
                <a:spcPts val="90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513" y="1998981"/>
            <a:ext cx="320294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204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57" y="2953281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96937" y="2264346"/>
            <a:ext cx="5541010" cy="118340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L="71752" marR="5117845">
              <a:lnSpc>
                <a:spcPct val="119500"/>
              </a:lnSpc>
            </a:pPr>
            <a:r>
              <a:rPr sz="1100" spc="10" dirty="0">
                <a:latin typeface="Courier New"/>
                <a:cs typeface="Courier New"/>
              </a:rPr>
              <a:t>PDB2  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513" y="3457828"/>
            <a:ext cx="12382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3722941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5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admin]$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9820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11898"/>
            <a:ext cx="5949950" cy="46338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12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Cloning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PDB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</a:pPr>
            <a:r>
              <a:rPr sz="1100" spc="-3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practice,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use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clone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CDB.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2700"/>
            <a:r>
              <a:rPr sz="1100" b="1" spc="25" dirty="0">
                <a:latin typeface="Arial"/>
                <a:cs typeface="Arial"/>
              </a:rPr>
              <a:t>Tip</a:t>
            </a:r>
            <a:endParaRPr sz="1100" dirty="0">
              <a:latin typeface="Arial"/>
              <a:cs typeface="Arial"/>
            </a:endParaRPr>
          </a:p>
          <a:p>
            <a:pPr marL="12700" marR="199381">
              <a:lnSpc>
                <a:spcPct val="108100"/>
              </a:lnSpc>
              <a:spcBef>
                <a:spcPts val="675"/>
              </a:spcBef>
            </a:pPr>
            <a:r>
              <a:rPr sz="1100" spc="10" dirty="0">
                <a:latin typeface="Arial"/>
                <a:cs typeface="Arial"/>
              </a:rPr>
              <a:t>Because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use </a:t>
            </a:r>
            <a:r>
              <a:rPr sz="1100" spc="-5" dirty="0">
                <a:latin typeface="Arial"/>
                <a:cs typeface="Arial"/>
              </a:rPr>
              <a:t>several </a:t>
            </a:r>
            <a:r>
              <a:rPr sz="1100" dirty="0">
                <a:latin typeface="Arial"/>
                <a:cs typeface="Arial"/>
              </a:rPr>
              <a:t>windows </a:t>
            </a:r>
            <a:r>
              <a:rPr sz="1100" spc="-5" dirty="0">
                <a:latin typeface="Arial"/>
                <a:cs typeface="Arial"/>
              </a:rPr>
              <a:t>at the </a:t>
            </a:r>
            <a:r>
              <a:rPr sz="1100" spc="25" dirty="0">
                <a:latin typeface="Arial"/>
                <a:cs typeface="Arial"/>
              </a:rPr>
              <a:t>same </a:t>
            </a:r>
            <a:r>
              <a:rPr sz="1100" spc="10" dirty="0">
                <a:latin typeface="Arial"/>
                <a:cs typeface="Arial"/>
              </a:rPr>
              <a:t>time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find it </a:t>
            </a:r>
            <a:r>
              <a:rPr sz="1100" spc="-15" dirty="0">
                <a:latin typeface="Arial"/>
                <a:cs typeface="Arial"/>
              </a:rPr>
              <a:t>helpful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change the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of them in </a:t>
            </a:r>
            <a:r>
              <a:rPr sz="1100" spc="-15" dirty="0">
                <a:latin typeface="Arial"/>
                <a:cs typeface="Arial"/>
              </a:rPr>
              <a:t>their banner </a:t>
            </a:r>
            <a:r>
              <a:rPr sz="1100" spc="-5" dirty="0">
                <a:latin typeface="Arial"/>
                <a:cs typeface="Arial"/>
              </a:rPr>
              <a:t>at 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top.</a:t>
            </a: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480"/>
              </a:spcBef>
            </a:pP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set a </a:t>
            </a:r>
            <a:r>
              <a:rPr sz="1100" spc="-10" dirty="0">
                <a:latin typeface="Arial"/>
                <a:cs typeface="Arial"/>
              </a:rPr>
              <a:t>title for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terminal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window:</a:t>
            </a:r>
            <a:endParaRPr sz="1100" dirty="0">
              <a:latin typeface="Arial"/>
              <a:cs typeface="Arial"/>
            </a:endParaRPr>
          </a:p>
          <a:p>
            <a:pPr marL="288911" marR="5080" indent="-276846">
              <a:lnSpc>
                <a:spcPct val="119500"/>
              </a:lnSpc>
              <a:spcBef>
                <a:spcPts val="75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the terminal </a:t>
            </a:r>
            <a:r>
              <a:rPr sz="1100" dirty="0">
                <a:latin typeface="Arial"/>
                <a:cs typeface="Arial"/>
              </a:rPr>
              <a:t>window's menu, </a:t>
            </a:r>
            <a:r>
              <a:rPr sz="1100" spc="5" dirty="0">
                <a:latin typeface="Arial"/>
                <a:cs typeface="Arial"/>
              </a:rPr>
              <a:t>select </a:t>
            </a:r>
            <a:r>
              <a:rPr sz="1100" b="1" spc="5" dirty="0">
                <a:latin typeface="Arial"/>
                <a:cs typeface="Arial"/>
              </a:rPr>
              <a:t>Terminal </a:t>
            </a:r>
            <a:r>
              <a:rPr sz="1100" spc="-10" dirty="0">
                <a:latin typeface="Arial"/>
                <a:cs typeface="Arial"/>
              </a:rPr>
              <a:t>and then </a:t>
            </a:r>
            <a:r>
              <a:rPr sz="1100" b="1" spc="25" dirty="0">
                <a:latin typeface="Arial"/>
                <a:cs typeface="Arial"/>
              </a:rPr>
              <a:t>Set </a:t>
            </a:r>
            <a:r>
              <a:rPr sz="1100" b="1" spc="20" dirty="0">
                <a:latin typeface="Arial"/>
                <a:cs typeface="Arial"/>
              </a:rPr>
              <a:t>Title</a:t>
            </a:r>
            <a:r>
              <a:rPr sz="1100" spc="20" dirty="0">
                <a:latin typeface="Arial"/>
                <a:cs typeface="Arial"/>
              </a:rPr>
              <a:t>.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Set </a:t>
            </a:r>
            <a:r>
              <a:rPr sz="1100" spc="-10" dirty="0">
                <a:latin typeface="Arial"/>
                <a:cs typeface="Arial"/>
              </a:rPr>
              <a:t>Title </a:t>
            </a:r>
            <a:r>
              <a:rPr sz="1100" spc="-15" dirty="0">
                <a:latin typeface="Arial"/>
                <a:cs typeface="Arial"/>
              </a:rPr>
              <a:t>dialog </a:t>
            </a:r>
            <a:r>
              <a:rPr sz="1100" spc="-10" dirty="0">
                <a:latin typeface="Arial"/>
                <a:cs typeface="Arial"/>
              </a:rPr>
              <a:t>box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0" dirty="0">
                <a:latin typeface="Arial"/>
                <a:cs typeface="Arial"/>
              </a:rPr>
              <a:t>displayed.</a:t>
            </a:r>
            <a:endParaRPr sz="1100" dirty="0">
              <a:latin typeface="Arial"/>
              <a:cs typeface="Arial"/>
            </a:endParaRPr>
          </a:p>
          <a:p>
            <a:pPr marL="288911" indent="-276846">
              <a:spcBef>
                <a:spcPts val="405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Title </a:t>
            </a:r>
            <a:r>
              <a:rPr sz="1100" spc="-15" dirty="0">
                <a:latin typeface="Arial"/>
                <a:cs typeface="Arial"/>
              </a:rPr>
              <a:t>box, </a:t>
            </a:r>
            <a:r>
              <a:rPr sz="1100" spc="-1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the window</a:t>
            </a:r>
            <a:r>
              <a:rPr sz="1100" spc="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number.</a:t>
            </a:r>
          </a:p>
          <a:p>
            <a:pPr marL="288911" indent="-276846">
              <a:spcBef>
                <a:spcPts val="330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Click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</a:rPr>
              <a:t>OK</a:t>
            </a:r>
            <a:r>
              <a:rPr sz="1100" spc="2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20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connected 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44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/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1: </a:t>
            </a:r>
            <a:r>
              <a:rPr sz="1100" b="1" spc="15" dirty="0">
                <a:latin typeface="Arial"/>
                <a:cs typeface="Arial"/>
              </a:rPr>
              <a:t>Create </a:t>
            </a:r>
            <a:r>
              <a:rPr sz="1100" b="1" spc="10" dirty="0">
                <a:latin typeface="Arial"/>
                <a:cs typeface="Arial"/>
              </a:rPr>
              <a:t>a Directory</a:t>
            </a:r>
            <a:r>
              <a:rPr sz="1100" b="1" spc="-22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for </a:t>
            </a:r>
            <a:r>
              <a:rPr sz="1100" b="1" spc="10" dirty="0">
                <a:latin typeface="Courier New"/>
                <a:cs typeface="Courier New"/>
              </a:rPr>
              <a:t>PDB3</a:t>
            </a:r>
            <a:endParaRPr sz="1100" dirty="0">
              <a:latin typeface="Courier New"/>
              <a:cs typeface="Courier New"/>
            </a:endParaRPr>
          </a:p>
          <a:p>
            <a:pPr marL="288911" marR="126358" indent="-276846">
              <a:lnSpc>
                <a:spcPct val="113599"/>
              </a:lnSpc>
              <a:spcBef>
                <a:spcPts val="7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terminal window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55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 </a:t>
            </a:r>
            <a:r>
              <a:rPr sz="1100" spc="-10" dirty="0">
                <a:latin typeface="Arial"/>
                <a:cs typeface="Arial"/>
              </a:rPr>
              <a:t>This  </a:t>
            </a:r>
            <a:r>
              <a:rPr sz="1100" spc="-5" dirty="0">
                <a:latin typeface="Arial"/>
                <a:cs typeface="Arial"/>
              </a:rPr>
              <a:t>terminal window will be called </a:t>
            </a:r>
            <a:r>
              <a:rPr sz="1100" spc="5" dirty="0">
                <a:latin typeface="Arial"/>
                <a:cs typeface="Arial"/>
              </a:rPr>
              <a:t>Window </a:t>
            </a:r>
            <a:r>
              <a:rPr sz="1100" spc="10" dirty="0">
                <a:latin typeface="Arial"/>
                <a:cs typeface="Arial"/>
              </a:rPr>
              <a:t>1 </a:t>
            </a:r>
            <a:r>
              <a:rPr sz="1100" spc="-15" dirty="0">
                <a:latin typeface="Arial"/>
                <a:cs typeface="Arial"/>
              </a:rPr>
              <a:t>throughout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practice.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96937" y="5315267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lang="en-US" sz="1100" dirty="0" smtClean="0">
                <a:latin typeface="Courier New"/>
                <a:cs typeface="Courier New"/>
              </a:rPr>
              <a:t>$</a:t>
            </a:r>
            <a:r>
              <a:rPr lang="en-US" sz="1100" dirty="0" err="1" smtClean="0">
                <a:latin typeface="Courier New"/>
                <a:cs typeface="Courier New"/>
              </a:rPr>
              <a:t>sudo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su</a:t>
            </a:r>
            <a:r>
              <a:rPr lang="en-US" sz="1100" dirty="0" smtClean="0">
                <a:latin typeface="Courier New"/>
                <a:cs typeface="Courier New"/>
              </a:rPr>
              <a:t> - oracle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6069966"/>
            <a:ext cx="19431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5" dirty="0">
                <a:latin typeface="Arial"/>
                <a:cs typeface="Arial"/>
              </a:rPr>
              <a:t>Source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oraenv</a:t>
            </a:r>
            <a:r>
              <a:rPr sz="1100" spc="-5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script.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6344983"/>
            <a:ext cx="5541010" cy="7976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5" dirty="0">
                <a:latin typeface="Courier New"/>
                <a:cs typeface="Courier New"/>
              </a:rPr>
              <a:t>.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oraenv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ORACLE_SID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[ORCL]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?</a:t>
            </a:r>
            <a:endParaRPr sz="1100">
              <a:latin typeface="Courier New"/>
              <a:cs typeface="Courier New"/>
            </a:endParaRPr>
          </a:p>
          <a:p>
            <a:pPr marL="71752" marR="422888">
              <a:lnSpc>
                <a:spcPts val="165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spc="-10" dirty="0">
                <a:latin typeface="Courier New"/>
                <a:cs typeface="Courier New"/>
              </a:rPr>
              <a:t>base </a:t>
            </a:r>
            <a:r>
              <a:rPr sz="1100" dirty="0">
                <a:latin typeface="Courier New"/>
                <a:cs typeface="Courier New"/>
              </a:rPr>
              <a:t>remains unchanged </a:t>
            </a:r>
            <a:r>
              <a:rPr sz="1100" spc="10" dirty="0">
                <a:latin typeface="Courier New"/>
                <a:cs typeface="Courier New"/>
              </a:rPr>
              <a:t>with </a:t>
            </a:r>
            <a:r>
              <a:rPr sz="1100" spc="-5" dirty="0">
                <a:latin typeface="Courier New"/>
                <a:cs typeface="Courier New"/>
              </a:rPr>
              <a:t>value /u01/app/oracle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1" y="7118985"/>
            <a:ext cx="5782945" cy="6356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300"/>
              </a:lnSpc>
              <a:spcBef>
                <a:spcPts val="95"/>
              </a:spcBef>
              <a:buAutoNum type="arabicPeriod" startAt="3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Create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directory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new </a:t>
            </a:r>
            <a:r>
              <a:rPr sz="1100" spc="15" dirty="0">
                <a:latin typeface="Arial"/>
                <a:cs typeface="Arial"/>
              </a:rPr>
              <a:t>PDB, </a:t>
            </a:r>
            <a:r>
              <a:rPr sz="1100" spc="5" dirty="0">
                <a:latin typeface="Arial"/>
                <a:cs typeface="Arial"/>
              </a:rPr>
              <a:t>named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5" dirty="0">
                <a:latin typeface="Arial"/>
                <a:cs typeface="Arial"/>
              </a:rPr>
              <a:t>under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10" dirty="0">
                <a:latin typeface="Arial"/>
                <a:cs typeface="Arial"/>
              </a:rPr>
              <a:t>file location. </a:t>
            </a:r>
            <a:r>
              <a:rPr sz="1100" spc="-25" dirty="0">
                <a:latin typeface="Arial"/>
                <a:cs typeface="Arial"/>
              </a:rPr>
              <a:t>You’ll </a:t>
            </a:r>
            <a:r>
              <a:rPr sz="1100" spc="5" dirty="0">
                <a:latin typeface="Arial"/>
                <a:cs typeface="Arial"/>
              </a:rPr>
              <a:t>first  </a:t>
            </a:r>
            <a:r>
              <a:rPr sz="1100" spc="-5" dirty="0">
                <a:latin typeface="Arial"/>
                <a:cs typeface="Arial"/>
              </a:rPr>
              <a:t>determine the </a:t>
            </a:r>
            <a:r>
              <a:rPr sz="1100" spc="10" dirty="0">
                <a:latin typeface="Arial"/>
                <a:cs typeface="Arial"/>
              </a:rPr>
              <a:t>correct </a:t>
            </a:r>
            <a:r>
              <a:rPr sz="1100" spc="-5" dirty="0">
                <a:latin typeface="Arial"/>
                <a:cs typeface="Arial"/>
              </a:rPr>
              <a:t>location </a:t>
            </a:r>
            <a:r>
              <a:rPr sz="1100" spc="-10" dirty="0">
                <a:latin typeface="Arial"/>
                <a:cs typeface="Arial"/>
              </a:rPr>
              <a:t>and then </a:t>
            </a:r>
            <a:r>
              <a:rPr sz="1100" spc="-20" dirty="0">
                <a:latin typeface="Arial"/>
                <a:cs typeface="Arial"/>
              </a:rPr>
              <a:t>you’ll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directory.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0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7841679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513" y="8443977"/>
            <a:ext cx="544322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10" dirty="0">
                <a:latin typeface="Courier New"/>
                <a:cs typeface="Courier New"/>
              </a:rPr>
              <a:t>V$DATAFILE</a:t>
            </a:r>
            <a:r>
              <a:rPr sz="1100" spc="-44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determine the location of the 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15" dirty="0">
                <a:latin typeface="Arial"/>
                <a:cs typeface="Arial"/>
              </a:rPr>
              <a:t>(CDB) </a:t>
            </a:r>
            <a:r>
              <a:rPr sz="1100" spc="-10" dirty="0">
                <a:latin typeface="Arial"/>
                <a:cs typeface="Arial"/>
              </a:rPr>
              <a:t>datafiles.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6937" y="8718867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v$datafile;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392174" y="734059"/>
            <a:ext cx="5550535" cy="4766945"/>
            <a:chOff x="1392174" y="734059"/>
            <a:chExt cx="5550535" cy="4766945"/>
          </a:xfrm>
        </p:grpSpPr>
        <p:sp>
          <p:nvSpPr>
            <p:cNvPr id="7" name="object 7"/>
            <p:cNvSpPr/>
            <p:nvPr/>
          </p:nvSpPr>
          <p:spPr>
            <a:xfrm>
              <a:off x="1401699" y="734059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7946" y="734059"/>
              <a:ext cx="0" cy="4547870"/>
            </a:xfrm>
            <a:custGeom>
              <a:avLst/>
              <a:gdLst/>
              <a:ahLst/>
              <a:cxnLst/>
              <a:rect l="l" t="t" r="r" b="b"/>
              <a:pathLst>
                <a:path h="4547870">
                  <a:moveTo>
                    <a:pt x="0" y="0"/>
                  </a:moveTo>
                  <a:lnTo>
                    <a:pt x="0" y="454787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8755" y="1027454"/>
              <a:ext cx="2857500" cy="0"/>
            </a:xfrm>
            <a:custGeom>
              <a:avLst/>
              <a:gdLst/>
              <a:ahLst/>
              <a:cxnLst/>
              <a:rect l="l" t="t" r="r" b="b"/>
              <a:pathLst>
                <a:path w="2857500">
                  <a:moveTo>
                    <a:pt x="0" y="0"/>
                  </a:moveTo>
                  <a:lnTo>
                    <a:pt x="2857228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9684" y="1027454"/>
              <a:ext cx="1428750" cy="0"/>
            </a:xfrm>
            <a:custGeom>
              <a:avLst/>
              <a:gdLst/>
              <a:ahLst/>
              <a:cxnLst/>
              <a:rect l="l" t="t" r="r" b="b"/>
              <a:pathLst>
                <a:path w="1428750">
                  <a:moveTo>
                    <a:pt x="0" y="0"/>
                  </a:moveTo>
                  <a:lnTo>
                    <a:pt x="1428607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60084" y="1027454"/>
              <a:ext cx="1095375" cy="0"/>
            </a:xfrm>
            <a:custGeom>
              <a:avLst/>
              <a:gdLst/>
              <a:ahLst/>
              <a:cxnLst/>
              <a:rect l="l" t="t" r="r" b="b"/>
              <a:pathLst>
                <a:path w="1095375">
                  <a:moveTo>
                    <a:pt x="0" y="0"/>
                  </a:moveTo>
                  <a:lnTo>
                    <a:pt x="1095279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2174" y="734059"/>
              <a:ext cx="5550535" cy="4766945"/>
            </a:xfrm>
            <a:custGeom>
              <a:avLst/>
              <a:gdLst/>
              <a:ahLst/>
              <a:cxnLst/>
              <a:rect l="l" t="t" r="r" b="b"/>
              <a:pathLst>
                <a:path w="5550534" h="4766945">
                  <a:moveTo>
                    <a:pt x="5550535" y="4547870"/>
                  </a:moveTo>
                  <a:lnTo>
                    <a:pt x="5541010" y="4547870"/>
                  </a:lnTo>
                  <a:lnTo>
                    <a:pt x="5541010" y="4757420"/>
                  </a:lnTo>
                  <a:lnTo>
                    <a:pt x="9525" y="475742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4766945"/>
                  </a:lnTo>
                  <a:lnTo>
                    <a:pt x="9525" y="4766945"/>
                  </a:lnTo>
                  <a:lnTo>
                    <a:pt x="5541010" y="4766945"/>
                  </a:lnTo>
                  <a:lnTo>
                    <a:pt x="5550535" y="4766945"/>
                  </a:lnTo>
                  <a:lnTo>
                    <a:pt x="5550535" y="4547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79514" y="595437"/>
            <a:ext cx="5683250" cy="51174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11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 dirty="0">
              <a:latin typeface="Courier New"/>
              <a:cs typeface="Courier New"/>
            </a:endParaRPr>
          </a:p>
          <a:p>
            <a:pPr marL="288911"/>
            <a:r>
              <a:rPr sz="1100" spc="-5" dirty="0">
                <a:latin typeface="Courier New"/>
                <a:cs typeface="Courier New"/>
              </a:rPr>
              <a:t>/u02/app/oracle/oradata/ORCL/system01.dbf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/u02/app/oracle/oradata/ORCL/sysaux01.dbf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/u02/app/oracle/oradata/ORCL/undotbs01.dbf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/u02/app/oracle/oradata/ORCL/pdbseed/system01.dbf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185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/u02/app/oracle/oradata/ORCL/pdbseed/sysaux01.dbf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/u02/app/oracle/oradata/ORCL/users01.dbf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/u02/app/oracle/oradata/ORCL/pdbseed/undotbs01.dbf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/u02/app/oracle/oradata/ORCL/PDB1/system01.dbf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/u02/app/oracle/oradata/ORCL/PDB1/sysaux01.dbf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/u02/app/oracle/oradata/ORCL/PDB1/undotbs01.dbf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/u02/app/oracle/oradata/ORCL/PDB1/PDB1_users01.dbf</a:t>
            </a:r>
            <a:endParaRPr sz="1100" dirty="0">
              <a:latin typeface="Courier New"/>
              <a:cs typeface="Courier New"/>
            </a:endParaRPr>
          </a:p>
          <a:p>
            <a:pPr marL="288911" marR="5080">
              <a:lnSpc>
                <a:spcPts val="1280"/>
              </a:lnSpc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/u02/app/oracle/oradata/ORCL/659622D851BF1AE2E0533620C40AD6D5/da  tafile/o1_mf_users_fjv8c7l1_.dbf</a:t>
            </a:r>
            <a:endParaRPr sz="1100" dirty="0">
              <a:latin typeface="Courier New"/>
              <a:cs typeface="Courier New"/>
            </a:endParaRPr>
          </a:p>
          <a:p>
            <a:pPr marL="288911" marR="5080">
              <a:lnSpc>
                <a:spcPts val="1200"/>
              </a:lnSpc>
              <a:spcBef>
                <a:spcPts val="355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/u02/app/oracle/oradata/ORCL/6D975E8B80B85F14E0537A051D0A3C0D/da  tafile/o1_mf_system_fk2t2tmq_.dbf</a:t>
            </a:r>
            <a:endParaRPr sz="1100" dirty="0">
              <a:latin typeface="Courier New"/>
              <a:cs typeface="Courier New"/>
            </a:endParaRPr>
          </a:p>
          <a:p>
            <a:pPr marL="288911" marR="5080">
              <a:lnSpc>
                <a:spcPts val="1280"/>
              </a:lnSpc>
              <a:spcBef>
                <a:spcPts val="315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/u02/app/oracle/oradata/ORCL/6D975E8B80B85F14E0537A051D0A3C0D/da  tafile/o1_mf_sysaux_fk2t2tmv_.dbf</a:t>
            </a:r>
            <a:endParaRPr sz="1100" dirty="0">
              <a:latin typeface="Courier New"/>
              <a:cs typeface="Courier New"/>
            </a:endParaRPr>
          </a:p>
          <a:p>
            <a:pPr marL="288911" marR="5080">
              <a:lnSpc>
                <a:spcPts val="1280"/>
              </a:lnSpc>
              <a:spcBef>
                <a:spcPts val="22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/u02/app/oracle/oradata/ORCL/6D975E8B80B85F14E0537A051D0A3C0D/da  tafile/o1_mf_undotbs1_fk2t2tmy_.dbf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500" dirty="0">
              <a:latin typeface="Courier New"/>
              <a:cs typeface="Courier New"/>
            </a:endParaRPr>
          </a:p>
          <a:p>
            <a:pPr marL="288911"/>
            <a:r>
              <a:rPr sz="1100" spc="10" dirty="0">
                <a:latin typeface="Courier New"/>
                <a:cs typeface="Courier New"/>
              </a:rPr>
              <a:t>16 rows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288911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dirty="0">
                <a:latin typeface="Arial"/>
                <a:cs typeface="Arial"/>
              </a:rPr>
              <a:t>Use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host</a:t>
            </a:r>
            <a:r>
              <a:rPr sz="1100" spc="-45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exit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operating </a:t>
            </a:r>
            <a:r>
              <a:rPr sz="1100" spc="15" dirty="0">
                <a:latin typeface="Arial"/>
                <a:cs typeface="Arial"/>
              </a:rPr>
              <a:t>system.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6937" y="5782374"/>
            <a:ext cx="5541010" cy="3616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host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9514" y="6175249"/>
            <a:ext cx="5394325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599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dirty="0">
                <a:latin typeface="Arial"/>
                <a:cs typeface="Arial"/>
              </a:rPr>
              <a:t>Create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</a:t>
            </a:r>
            <a:r>
              <a:rPr sz="1100" dirty="0">
                <a:latin typeface="Arial"/>
                <a:cs typeface="Arial"/>
              </a:rPr>
              <a:t>directory named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3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 the location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determined in the </a:t>
            </a:r>
            <a:r>
              <a:rPr sz="1100" spc="-15" dirty="0">
                <a:latin typeface="Arial"/>
                <a:cs typeface="Arial"/>
              </a:rPr>
              <a:t>previous  </a:t>
            </a:r>
            <a:r>
              <a:rPr sz="1100" dirty="0">
                <a:latin typeface="Arial"/>
                <a:cs typeface="Arial"/>
              </a:rPr>
              <a:t>step.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6937" y="6650037"/>
            <a:ext cx="5541010" cy="3616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spc="10" dirty="0">
                <a:latin typeface="Courier New"/>
                <a:cs typeface="Courier New"/>
              </a:rPr>
              <a:t>mkdir</a:t>
            </a:r>
            <a:r>
              <a:rPr sz="1100" b="1" spc="-7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/u02/app/oracle/oradata/ORCL/PDB3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9514" y="7052057"/>
            <a:ext cx="241871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e.	Enter </a:t>
            </a:r>
            <a:r>
              <a:rPr sz="1100" spc="10" dirty="0">
                <a:latin typeface="Courier New"/>
                <a:cs typeface="Courier New"/>
              </a:rPr>
              <a:t>exit</a:t>
            </a:r>
            <a:r>
              <a:rPr sz="1100" spc="-49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return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6937" y="7326949"/>
            <a:ext cx="5541010" cy="7848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970" y="8234298"/>
            <a:ext cx="3878579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b="1" spc="-10" dirty="0">
                <a:latin typeface="Arial"/>
                <a:cs typeface="Arial"/>
              </a:rPr>
              <a:t>Window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1: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Verify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that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the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HR</a:t>
            </a:r>
            <a:r>
              <a:rPr sz="1100" b="1" spc="-360" dirty="0">
                <a:latin typeface="Courier New"/>
                <a:cs typeface="Courier New"/>
              </a:rPr>
              <a:t> </a:t>
            </a:r>
            <a:r>
              <a:rPr sz="1100" b="1" spc="-25" dirty="0">
                <a:latin typeface="Arial"/>
                <a:cs typeface="Arial"/>
              </a:rPr>
              <a:t>Account</a:t>
            </a:r>
            <a:r>
              <a:rPr sz="1100" b="1" spc="15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PDB1</a:t>
            </a:r>
            <a:r>
              <a:rPr sz="1100" b="1" spc="-44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Unlocked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93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10" dirty="0">
                <a:latin typeface="Arial"/>
                <a:cs typeface="Arial"/>
              </a:rPr>
              <a:t>Switch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6937" y="8785542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SESSION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dirty="0">
                <a:latin typeface="Courier New"/>
                <a:cs typeface="Courier New"/>
              </a:rPr>
              <a:t>CONTAINER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16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PDB1;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58221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1700" y="1611250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8757" y="2648227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72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2829" y="2648227"/>
            <a:ext cx="2686050" cy="0"/>
          </a:xfrm>
          <a:custGeom>
            <a:avLst/>
            <a:gdLst/>
            <a:ahLst/>
            <a:cxnLst/>
            <a:rect l="l" t="t" r="r" b="b"/>
            <a:pathLst>
              <a:path w="2686050">
                <a:moveTo>
                  <a:pt x="0" y="0"/>
                </a:moveTo>
                <a:lnTo>
                  <a:pt x="26857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970" y="1264666"/>
            <a:ext cx="5369560" cy="2116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757" marR="292721" indent="-553058">
              <a:lnSpc>
                <a:spcPct val="1479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56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 account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unlocked,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checking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Courier New"/>
                <a:cs typeface="Courier New"/>
              </a:rPr>
              <a:t>OPEN</a:t>
            </a:r>
            <a:r>
              <a:rPr sz="1100" spc="10" dirty="0">
                <a:latin typeface="Arial"/>
                <a:cs typeface="Arial"/>
              </a:rPr>
              <a:t>.  </a:t>
            </a: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col </a:t>
            </a:r>
            <a:r>
              <a:rPr sz="1100" b="1" dirty="0">
                <a:latin typeface="Courier New"/>
                <a:cs typeface="Courier New"/>
              </a:rPr>
              <a:t>username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a15</a:t>
            </a:r>
            <a:endParaRPr sz="1100">
              <a:latin typeface="Courier New"/>
              <a:cs typeface="Courier New"/>
            </a:endParaRPr>
          </a:p>
          <a:p>
            <a:pPr marL="565757" marR="5080">
              <a:lnSpc>
                <a:spcPts val="1280"/>
              </a:lnSpc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username, </a:t>
            </a:r>
            <a:r>
              <a:rPr sz="1100" b="1" spc="-10" dirty="0">
                <a:latin typeface="Courier New"/>
                <a:cs typeface="Courier New"/>
              </a:rPr>
              <a:t>account_status FROM dba_users </a:t>
            </a:r>
            <a:r>
              <a:rPr sz="1100" b="1" spc="-5" dirty="0">
                <a:latin typeface="Courier New"/>
                <a:cs typeface="Courier New"/>
              </a:rPr>
              <a:t>where  </a:t>
            </a:r>
            <a:r>
              <a:rPr sz="1100" b="1" dirty="0">
                <a:latin typeface="Courier New"/>
                <a:cs typeface="Courier New"/>
              </a:rPr>
              <a:t>username </a:t>
            </a:r>
            <a:r>
              <a:rPr sz="1100" b="1" spc="15" dirty="0">
                <a:latin typeface="Courier New"/>
                <a:cs typeface="Courier New"/>
              </a:rPr>
              <a:t>= </a:t>
            </a:r>
            <a:r>
              <a:rPr sz="1100" b="1" spc="-5" dirty="0">
                <a:latin typeface="Courier New"/>
                <a:cs typeface="Courier New"/>
              </a:rPr>
              <a:t>'HR';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550">
              <a:latin typeface="Courier New"/>
              <a:cs typeface="Courier New"/>
            </a:endParaRPr>
          </a:p>
          <a:p>
            <a:pPr marL="565757">
              <a:tabLst>
                <a:tab pos="1917604" algn="l"/>
              </a:tabLst>
            </a:pPr>
            <a:r>
              <a:rPr sz="1100" dirty="0">
                <a:latin typeface="Courier New"/>
                <a:cs typeface="Courier New"/>
              </a:rPr>
              <a:t>USERNAME	</a:t>
            </a:r>
            <a:r>
              <a:rPr sz="1100" spc="-10" dirty="0">
                <a:latin typeface="Courier New"/>
                <a:cs typeface="Courier New"/>
              </a:rPr>
              <a:t>ACCOUNT_STATUS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 marL="565757">
              <a:tabLst>
                <a:tab pos="1917604" algn="l"/>
              </a:tabLst>
            </a:pPr>
            <a:r>
              <a:rPr sz="1100" spc="10" dirty="0">
                <a:latin typeface="Courier New"/>
                <a:cs typeface="Courier New"/>
              </a:rPr>
              <a:t>HR	</a:t>
            </a:r>
            <a:r>
              <a:rPr sz="1100" spc="-10" dirty="0">
                <a:latin typeface="Courier New"/>
                <a:cs typeface="Courier New"/>
              </a:rPr>
              <a:t>OPEN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2175" y="1611248"/>
            <a:ext cx="5550535" cy="1744980"/>
          </a:xfrm>
          <a:custGeom>
            <a:avLst/>
            <a:gdLst/>
            <a:ahLst/>
            <a:cxnLst/>
            <a:rect l="l" t="t" r="r" b="b"/>
            <a:pathLst>
              <a:path w="5550534" h="1744979">
                <a:moveTo>
                  <a:pt x="5550535" y="0"/>
                </a:moveTo>
                <a:lnTo>
                  <a:pt x="5541010" y="0"/>
                </a:lnTo>
                <a:lnTo>
                  <a:pt x="5541010" y="1735201"/>
                </a:lnTo>
                <a:lnTo>
                  <a:pt x="9525" y="1735201"/>
                </a:lnTo>
                <a:lnTo>
                  <a:pt x="9525" y="0"/>
                </a:lnTo>
                <a:lnTo>
                  <a:pt x="0" y="0"/>
                </a:lnTo>
                <a:lnTo>
                  <a:pt x="0" y="1744726"/>
                </a:lnTo>
                <a:lnTo>
                  <a:pt x="9525" y="1744726"/>
                </a:lnTo>
                <a:lnTo>
                  <a:pt x="5541010" y="1744726"/>
                </a:lnTo>
                <a:lnTo>
                  <a:pt x="5550535" y="1744726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971" y="3362326"/>
            <a:ext cx="319341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10" dirty="0">
                <a:latin typeface="Arial"/>
                <a:cs typeface="Arial"/>
              </a:rPr>
              <a:t>Switch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spc="5" dirty="0">
                <a:latin typeface="Courier New"/>
                <a:cs typeface="Courier New"/>
              </a:rPr>
              <a:t>CDB$ROOT</a:t>
            </a:r>
            <a:r>
              <a:rPr sz="1100" spc="5" dirty="0">
                <a:latin typeface="Arial"/>
                <a:cs typeface="Arial"/>
              </a:rPr>
              <a:t>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937" y="3627693"/>
            <a:ext cx="5541010" cy="9848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SESSION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dirty="0">
                <a:latin typeface="Courier New"/>
                <a:cs typeface="Courier New"/>
              </a:rPr>
              <a:t>CONTAINER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19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CDB$ROOT;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108880"/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108880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71" y="4735195"/>
            <a:ext cx="5897245" cy="10970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2: </a:t>
            </a:r>
            <a:r>
              <a:rPr sz="1100" b="1" spc="5" dirty="0">
                <a:latin typeface="Arial"/>
                <a:cs typeface="Arial"/>
              </a:rPr>
              <a:t>Start </a:t>
            </a:r>
            <a:r>
              <a:rPr sz="1100" b="1" spc="10" dirty="0">
                <a:latin typeface="Arial"/>
                <a:cs typeface="Arial"/>
              </a:rPr>
              <a:t>a </a:t>
            </a:r>
            <a:r>
              <a:rPr sz="1100" b="1" dirty="0">
                <a:latin typeface="Arial"/>
                <a:cs typeface="Arial"/>
              </a:rPr>
              <a:t>Transaction in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PDB1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19500"/>
              </a:lnSpc>
              <a:spcBef>
                <a:spcPts val="600"/>
              </a:spcBef>
            </a:pPr>
            <a:r>
              <a:rPr sz="1100" dirty="0">
                <a:latin typeface="Arial"/>
                <a:cs typeface="Arial"/>
              </a:rPr>
              <a:t>Start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transaction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29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determine </a:t>
            </a:r>
            <a:r>
              <a:rPr sz="1100" dirty="0">
                <a:latin typeface="Arial"/>
                <a:cs typeface="Arial"/>
              </a:rPr>
              <a:t>what </a:t>
            </a:r>
            <a:r>
              <a:rPr sz="1100" spc="-15" dirty="0">
                <a:latin typeface="Arial"/>
                <a:cs typeface="Arial"/>
              </a:rPr>
              <a:t>happens </a:t>
            </a:r>
            <a:r>
              <a:rPr sz="1100" spc="-10" dirty="0">
                <a:latin typeface="Arial"/>
                <a:cs typeface="Arial"/>
              </a:rPr>
              <a:t>during </a:t>
            </a:r>
            <a:r>
              <a:rPr sz="1100" spc="-5" dirty="0">
                <a:latin typeface="Arial"/>
                <a:cs typeface="Arial"/>
              </a:rPr>
              <a:t>the cloning </a:t>
            </a:r>
            <a:r>
              <a:rPr sz="1100" spc="-10" dirty="0">
                <a:latin typeface="Arial"/>
                <a:cs typeface="Arial"/>
              </a:rPr>
              <a:t>operation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there  is an </a:t>
            </a:r>
            <a:r>
              <a:rPr sz="1100" spc="5" dirty="0">
                <a:latin typeface="Arial"/>
                <a:cs typeface="Arial"/>
              </a:rPr>
              <a:t>uncommitted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transaction.</a:t>
            </a:r>
            <a:endParaRPr sz="1100">
              <a:latin typeface="Arial"/>
              <a:cs typeface="Arial"/>
            </a:endParaRPr>
          </a:p>
          <a:p>
            <a:pPr marL="288911" marR="74292" indent="-276846">
              <a:lnSpc>
                <a:spcPct val="119300"/>
              </a:lnSpc>
              <a:spcBef>
                <a:spcPts val="1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terminal window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55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 </a:t>
            </a:r>
            <a:r>
              <a:rPr sz="1100" spc="-10" dirty="0">
                <a:latin typeface="Arial"/>
                <a:cs typeface="Arial"/>
              </a:rPr>
              <a:t>This  </a:t>
            </a:r>
            <a:r>
              <a:rPr sz="1100" spc="-5" dirty="0">
                <a:latin typeface="Arial"/>
                <a:cs typeface="Arial"/>
              </a:rPr>
              <a:t>window will be referred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Arial"/>
                <a:cs typeface="Arial"/>
              </a:rPr>
              <a:t>Window 2 </a:t>
            </a:r>
            <a:r>
              <a:rPr sz="1100" spc="-15" dirty="0">
                <a:latin typeface="Arial"/>
                <a:cs typeface="Arial"/>
              </a:rPr>
              <a:t>throughout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practice.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937" y="5887149"/>
            <a:ext cx="5541010" cy="74635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[oracle@edvm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-25" dirty="0">
                <a:latin typeface="Courier New"/>
                <a:cs typeface="Courier New"/>
              </a:rPr>
              <a:t>cd</a:t>
            </a:r>
            <a:r>
              <a:rPr sz="1100" b="1" spc="-4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~/.ssh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[oracle@edvm </a:t>
            </a:r>
            <a:r>
              <a:rPr sz="1100" spc="-5" dirty="0">
                <a:latin typeface="Courier New"/>
                <a:cs typeface="Courier New"/>
              </a:rPr>
              <a:t>.ssh]$ </a:t>
            </a:r>
            <a:r>
              <a:rPr sz="1100" b="1" spc="10" dirty="0">
                <a:latin typeface="Courier New"/>
                <a:cs typeface="Courier New"/>
              </a:rPr>
              <a:t>ssh </a:t>
            </a:r>
            <a:r>
              <a:rPr sz="1100" b="1" spc="15" dirty="0">
                <a:latin typeface="Courier New"/>
                <a:cs typeface="Courier New"/>
              </a:rPr>
              <a:t>-i</a:t>
            </a:r>
            <a:r>
              <a:rPr sz="1100" b="1" spc="-95" dirty="0">
                <a:latin typeface="Courier New"/>
                <a:cs typeface="Courier New"/>
              </a:rPr>
              <a:t> </a:t>
            </a:r>
            <a:r>
              <a:rPr sz="1100" b="1" i="1" spc="-5" dirty="0">
                <a:latin typeface="Courier New"/>
                <a:cs typeface="Courier New"/>
              </a:rPr>
              <a:t>your_private_key_file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b="1" spc="-5" dirty="0">
                <a:latin typeface="Courier New"/>
                <a:cs typeface="Courier New"/>
              </a:rPr>
              <a:t>oracle@</a:t>
            </a:r>
            <a:r>
              <a:rPr sz="1100" b="1" i="1" spc="-5" dirty="0">
                <a:latin typeface="Courier New"/>
                <a:cs typeface="Courier New"/>
              </a:rPr>
              <a:t>your_compute_node_IP_Address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400"/>
              </a:spcBef>
            </a:pPr>
            <a:r>
              <a:rPr sz="1100" spc="-5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69" y="6651625"/>
            <a:ext cx="19431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5" dirty="0">
                <a:latin typeface="Arial"/>
                <a:cs typeface="Arial"/>
              </a:rPr>
              <a:t>Source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oraenv</a:t>
            </a:r>
            <a:r>
              <a:rPr sz="1100" spc="-52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script.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6937" y="6926263"/>
            <a:ext cx="5541010" cy="76790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5" dirty="0">
                <a:latin typeface="Courier New"/>
                <a:cs typeface="Courier New"/>
              </a:rPr>
              <a:t>.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oraenv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ORACLE_SID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dirty="0">
                <a:latin typeface="Courier New"/>
                <a:cs typeface="Courier New"/>
              </a:rPr>
              <a:t>[ORCL]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?</a:t>
            </a:r>
            <a:endParaRPr sz="1100">
              <a:latin typeface="Courier New"/>
              <a:cs typeface="Courier New"/>
            </a:endParaRPr>
          </a:p>
          <a:p>
            <a:pPr marL="71752" marR="422888">
              <a:lnSpc>
                <a:spcPct val="119500"/>
              </a:lnSpc>
            </a:pP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spc="-10" dirty="0">
                <a:latin typeface="Courier New"/>
                <a:cs typeface="Courier New"/>
              </a:rPr>
              <a:t>base </a:t>
            </a:r>
            <a:r>
              <a:rPr sz="1100" dirty="0">
                <a:latin typeface="Courier New"/>
                <a:cs typeface="Courier New"/>
              </a:rPr>
              <a:t>remains unchanged </a:t>
            </a:r>
            <a:r>
              <a:rPr sz="1100" spc="10" dirty="0">
                <a:latin typeface="Courier New"/>
                <a:cs typeface="Courier New"/>
              </a:rPr>
              <a:t>with </a:t>
            </a:r>
            <a:r>
              <a:rPr sz="1100" spc="-5" dirty="0">
                <a:latin typeface="Courier New"/>
                <a:cs typeface="Courier New"/>
              </a:rPr>
              <a:t>value /u01/app/oracle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970" y="7709663"/>
            <a:ext cx="5128895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Refer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Course</a:t>
            </a:r>
            <a:r>
              <a:rPr sz="1100" i="1" spc="-11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Practice  </a:t>
            </a:r>
            <a:r>
              <a:rPr sz="1100" i="1" dirty="0">
                <a:latin typeface="Arial"/>
                <a:cs typeface="Arial"/>
              </a:rPr>
              <a:t>Environment: Security </a:t>
            </a:r>
            <a:r>
              <a:rPr sz="1100" i="1" spc="-10" dirty="0">
                <a:latin typeface="Arial"/>
                <a:cs typeface="Arial"/>
              </a:rPr>
              <a:t>Credentials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password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6937" y="8184832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hr/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@PDB1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702691"/>
            <a:ext cx="561086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dirty="0">
                <a:latin typeface="Arial"/>
                <a:cs typeface="Arial"/>
              </a:rPr>
              <a:t>Issue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against the </a:t>
            </a:r>
            <a:r>
              <a:rPr sz="1100" spc="10" dirty="0">
                <a:latin typeface="Courier New"/>
                <a:cs typeface="Courier New"/>
              </a:rPr>
              <a:t>EMPLOYEES </a:t>
            </a:r>
            <a:r>
              <a:rPr sz="1100" spc="-10" dirty="0">
                <a:latin typeface="Arial"/>
                <a:cs typeface="Arial"/>
              </a:rPr>
              <a:t>table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display the </a:t>
            </a:r>
            <a:r>
              <a:rPr sz="1100" dirty="0">
                <a:latin typeface="Arial"/>
                <a:cs typeface="Arial"/>
              </a:rPr>
              <a:t>salary</a:t>
            </a:r>
            <a:r>
              <a:rPr sz="1100" spc="-2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 employee </a:t>
            </a:r>
            <a:r>
              <a:rPr sz="1100" spc="-35" dirty="0">
                <a:latin typeface="Arial"/>
                <a:cs typeface="Arial"/>
              </a:rPr>
              <a:t>ID </a:t>
            </a:r>
            <a:r>
              <a:rPr sz="1100" spc="-15" dirty="0">
                <a:latin typeface="Arial"/>
                <a:cs typeface="Arial"/>
              </a:rPr>
              <a:t>100.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8756" y="1656611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6936" y="967803"/>
            <a:ext cx="5541010" cy="13875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salary FROM </a:t>
            </a:r>
            <a:r>
              <a:rPr sz="1100" b="1" spc="-5" dirty="0">
                <a:latin typeface="Courier New"/>
                <a:cs typeface="Courier New"/>
              </a:rPr>
              <a:t>hr.employees WHERE </a:t>
            </a:r>
            <a:r>
              <a:rPr sz="1100" b="1" dirty="0">
                <a:latin typeface="Courier New"/>
                <a:cs typeface="Courier New"/>
              </a:rPr>
              <a:t>employee_id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29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100;</a:t>
            </a:r>
            <a:endParaRPr sz="1100">
              <a:latin typeface="Courier New"/>
              <a:cs typeface="Courier New"/>
            </a:endParaRPr>
          </a:p>
          <a:p>
            <a:pPr marL="500355" marR="4613045" indent="-85721">
              <a:lnSpc>
                <a:spcPts val="3160"/>
              </a:lnSpc>
              <a:spcBef>
                <a:spcPts val="400"/>
              </a:spcBef>
            </a:pPr>
            <a:r>
              <a:rPr sz="1100" spc="10" dirty="0">
                <a:latin typeface="Courier New"/>
                <a:cs typeface="Courier New"/>
              </a:rPr>
              <a:t>SA</a:t>
            </a:r>
            <a:r>
              <a:rPr sz="1100" spc="-65" dirty="0">
                <a:latin typeface="Courier New"/>
                <a:cs typeface="Courier New"/>
              </a:rPr>
              <a:t>L</a:t>
            </a:r>
            <a:r>
              <a:rPr sz="1100" spc="10" dirty="0">
                <a:latin typeface="Courier New"/>
                <a:cs typeface="Courier New"/>
              </a:rPr>
              <a:t>ARY  2</a:t>
            </a:r>
            <a:r>
              <a:rPr sz="1100" spc="-65" dirty="0">
                <a:latin typeface="Courier New"/>
                <a:cs typeface="Courier New"/>
              </a:rPr>
              <a:t>4</a:t>
            </a:r>
            <a:r>
              <a:rPr sz="1100" spc="10" dirty="0">
                <a:latin typeface="Courier New"/>
                <a:cs typeface="Courier New"/>
              </a:rPr>
              <a:t>000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1" y="2332228"/>
            <a:ext cx="5930900" cy="41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5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spc="-15" dirty="0">
                <a:latin typeface="Arial"/>
                <a:cs typeface="Arial"/>
              </a:rPr>
              <a:t>Update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EMPLOYEES </a:t>
            </a:r>
            <a:r>
              <a:rPr sz="1100" spc="-10" dirty="0">
                <a:latin typeface="Arial"/>
                <a:cs typeface="Arial"/>
              </a:rPr>
              <a:t>table </a:t>
            </a:r>
            <a:r>
              <a:rPr sz="1100" spc="30" dirty="0">
                <a:latin typeface="Arial"/>
                <a:cs typeface="Arial"/>
              </a:rPr>
              <a:t>so</a:t>
            </a:r>
            <a:r>
              <a:rPr sz="1100" spc="-204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employee </a:t>
            </a:r>
            <a:r>
              <a:rPr sz="1100" spc="-5" dirty="0">
                <a:latin typeface="Arial"/>
                <a:cs typeface="Arial"/>
              </a:rPr>
              <a:t>salaries </a:t>
            </a:r>
            <a:r>
              <a:rPr sz="1100" dirty="0">
                <a:latin typeface="Arial"/>
                <a:cs typeface="Arial"/>
              </a:rPr>
              <a:t>are increased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10%.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will  </a:t>
            </a:r>
            <a:r>
              <a:rPr sz="1100" spc="20" dirty="0">
                <a:latin typeface="Arial"/>
                <a:cs typeface="Arial"/>
              </a:rPr>
              <a:t>commit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transaction </a:t>
            </a:r>
            <a:r>
              <a:rPr sz="1100" spc="-10" dirty="0">
                <a:latin typeface="Arial"/>
                <a:cs typeface="Arial"/>
              </a:rPr>
              <a:t>after you </a:t>
            </a:r>
            <a:r>
              <a:rPr sz="1100" dirty="0">
                <a:latin typeface="Arial"/>
                <a:cs typeface="Arial"/>
              </a:rPr>
              <a:t>clone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2836229"/>
            <a:ext cx="5541010" cy="9848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UPDATE </a:t>
            </a:r>
            <a:r>
              <a:rPr sz="1100" b="1" dirty="0">
                <a:latin typeface="Courier New"/>
                <a:cs typeface="Courier New"/>
              </a:rPr>
              <a:t>employees </a:t>
            </a:r>
            <a:r>
              <a:rPr sz="1100" b="1" spc="-15" dirty="0">
                <a:latin typeface="Courier New"/>
                <a:cs typeface="Courier New"/>
              </a:rPr>
              <a:t>SET </a:t>
            </a:r>
            <a:r>
              <a:rPr sz="1100" b="1" spc="-10" dirty="0">
                <a:latin typeface="Courier New"/>
                <a:cs typeface="Courier New"/>
              </a:rPr>
              <a:t>salary=salary </a:t>
            </a:r>
            <a:r>
              <a:rPr sz="1100" b="1" spc="15" dirty="0">
                <a:latin typeface="Courier New"/>
                <a:cs typeface="Courier New"/>
              </a:rPr>
              <a:t>*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1.1;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107 </a:t>
            </a:r>
            <a:r>
              <a:rPr sz="1100" spc="-10" dirty="0">
                <a:latin typeface="Courier New"/>
                <a:cs typeface="Courier New"/>
              </a:rPr>
              <a:t>rows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updated.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3801111"/>
            <a:ext cx="5835015" cy="415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3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dirty="0">
                <a:latin typeface="Arial"/>
                <a:cs typeface="Arial"/>
              </a:rPr>
              <a:t>Display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salary </a:t>
            </a:r>
            <a:r>
              <a:rPr sz="1100" spc="-10" dirty="0">
                <a:latin typeface="Arial"/>
                <a:cs typeface="Arial"/>
              </a:rPr>
              <a:t>for employee </a:t>
            </a:r>
            <a:r>
              <a:rPr sz="1100" spc="-35" dirty="0">
                <a:latin typeface="Arial"/>
                <a:cs typeface="Arial"/>
              </a:rPr>
              <a:t>ID </a:t>
            </a:r>
            <a:r>
              <a:rPr sz="1100" spc="-10" dirty="0">
                <a:latin typeface="Arial"/>
                <a:cs typeface="Arial"/>
              </a:rPr>
              <a:t>100 </a:t>
            </a:r>
            <a:r>
              <a:rPr sz="1100" spc="-15" dirty="0">
                <a:latin typeface="Arial"/>
                <a:cs typeface="Arial"/>
              </a:rPr>
              <a:t>again.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salary </a:t>
            </a:r>
            <a:r>
              <a:rPr sz="1100" spc="-5" dirty="0">
                <a:latin typeface="Arial"/>
                <a:cs typeface="Arial"/>
              </a:rPr>
              <a:t>changed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10" dirty="0">
                <a:latin typeface="Courier New"/>
                <a:cs typeface="Courier New"/>
              </a:rPr>
              <a:t>24000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26400</a:t>
            </a:r>
            <a:r>
              <a:rPr sz="1100" spc="10" dirty="0">
                <a:latin typeface="Arial"/>
                <a:cs typeface="Arial"/>
              </a:rPr>
              <a:t>.  </a:t>
            </a:r>
            <a:r>
              <a:rPr sz="1100" spc="20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20" dirty="0">
                <a:latin typeface="Arial"/>
                <a:cs typeface="Arial"/>
              </a:rPr>
              <a:t>commit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transaction </a:t>
            </a:r>
            <a:r>
              <a:rPr sz="1100" spc="-5" dirty="0">
                <a:latin typeface="Arial"/>
                <a:cs typeface="Arial"/>
              </a:rPr>
              <a:t>at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8756" y="4974486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96937" y="4285678"/>
            <a:ext cx="5541010" cy="137101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salary FROM </a:t>
            </a:r>
            <a:r>
              <a:rPr sz="1100" b="1" spc="-5" dirty="0">
                <a:latin typeface="Courier New"/>
                <a:cs typeface="Courier New"/>
              </a:rPr>
              <a:t>hr.employees WHERE </a:t>
            </a:r>
            <a:r>
              <a:rPr sz="1100" b="1" dirty="0">
                <a:latin typeface="Courier New"/>
                <a:cs typeface="Courier New"/>
              </a:rPr>
              <a:t>employee_id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29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100;</a:t>
            </a:r>
            <a:endParaRPr sz="1100">
              <a:latin typeface="Courier New"/>
              <a:cs typeface="Courier New"/>
            </a:endParaRPr>
          </a:p>
          <a:p>
            <a:pPr marL="500355" marR="4613045" indent="-85721">
              <a:lnSpc>
                <a:spcPct val="233100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SA</a:t>
            </a:r>
            <a:r>
              <a:rPr sz="1100" spc="-65" dirty="0">
                <a:latin typeface="Courier New"/>
                <a:cs typeface="Courier New"/>
              </a:rPr>
              <a:t>L</a:t>
            </a:r>
            <a:r>
              <a:rPr sz="1100" spc="10" dirty="0">
                <a:latin typeface="Courier New"/>
                <a:cs typeface="Courier New"/>
              </a:rPr>
              <a:t>ARY  2</a:t>
            </a:r>
            <a:r>
              <a:rPr sz="1100" spc="-65" dirty="0">
                <a:latin typeface="Courier New"/>
                <a:cs typeface="Courier New"/>
              </a:rPr>
              <a:t>6</a:t>
            </a:r>
            <a:r>
              <a:rPr sz="1100" spc="10" dirty="0">
                <a:latin typeface="Courier New"/>
                <a:cs typeface="Courier New"/>
              </a:rPr>
              <a:t>400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71" y="5784216"/>
            <a:ext cx="5942965" cy="31189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1: </a:t>
            </a:r>
            <a:r>
              <a:rPr sz="1100" b="1" spc="5" dirty="0">
                <a:latin typeface="Arial"/>
                <a:cs typeface="Arial"/>
              </a:rPr>
              <a:t>Clone </a:t>
            </a:r>
            <a:r>
              <a:rPr sz="1100" b="1" spc="10" dirty="0">
                <a:latin typeface="Courier New"/>
                <a:cs typeface="Courier New"/>
              </a:rPr>
              <a:t>PDB1</a:t>
            </a:r>
            <a:r>
              <a:rPr sz="1100" b="1" spc="-40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Arial"/>
                <a:cs typeface="Arial"/>
              </a:rPr>
              <a:t>as </a:t>
            </a:r>
            <a:r>
              <a:rPr sz="1100" b="1" spc="10" dirty="0">
                <a:latin typeface="Courier New"/>
                <a:cs typeface="Courier New"/>
              </a:rPr>
              <a:t>PDB3</a:t>
            </a:r>
            <a:endParaRPr sz="1100" dirty="0">
              <a:latin typeface="Courier New"/>
              <a:cs typeface="Courier New"/>
            </a:endParaRPr>
          </a:p>
          <a:p>
            <a:pPr marL="12700" marR="161918">
              <a:lnSpc>
                <a:spcPct val="119500"/>
              </a:lnSpc>
              <a:spcBef>
                <a:spcPts val="595"/>
              </a:spcBef>
            </a:pPr>
            <a:r>
              <a:rPr sz="1100" spc="-3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section,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clone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10" dirty="0">
                <a:latin typeface="Arial"/>
                <a:cs typeface="Arial"/>
              </a:rPr>
              <a:t>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currently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READ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mode.  </a:t>
            </a:r>
            <a:r>
              <a:rPr sz="1100" spc="-5" dirty="0">
                <a:latin typeface="Arial"/>
                <a:cs typeface="Arial"/>
              </a:rPr>
              <a:t>There is </a:t>
            </a:r>
            <a:r>
              <a:rPr sz="1100" spc="5" dirty="0">
                <a:latin typeface="Arial"/>
                <a:cs typeface="Arial"/>
              </a:rPr>
              <a:t>also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pending </a:t>
            </a:r>
            <a:r>
              <a:rPr sz="1100" dirty="0">
                <a:latin typeface="Arial"/>
                <a:cs typeface="Arial"/>
              </a:rPr>
              <a:t>transaction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10" dirty="0">
                <a:latin typeface="Arial"/>
                <a:cs typeface="Arial"/>
              </a:rPr>
              <a:t>Cloning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5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while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open and has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pending  </a:t>
            </a:r>
            <a:r>
              <a:rPr sz="1100" dirty="0">
                <a:latin typeface="Arial"/>
                <a:cs typeface="Arial"/>
              </a:rPr>
              <a:t>transaction </a:t>
            </a:r>
            <a:r>
              <a:rPr sz="1100" spc="-5" dirty="0">
                <a:latin typeface="Arial"/>
                <a:cs typeface="Arial"/>
              </a:rPr>
              <a:t>is referred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i="1" spc="-10" dirty="0">
                <a:latin typeface="Arial"/>
                <a:cs typeface="Arial"/>
              </a:rPr>
              <a:t>hot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cloning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88911" marR="239383" indent="-276846">
              <a:lnSpc>
                <a:spcPct val="119500"/>
              </a:lnSpc>
              <a:spcBef>
                <a:spcPts val="1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-3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Window </a:t>
            </a:r>
            <a:r>
              <a:rPr sz="1100" spc="-5" dirty="0">
                <a:latin typeface="Arial"/>
                <a:cs typeface="Arial"/>
              </a:rPr>
              <a:t>1,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create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clone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named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CREATE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PLUGGABLE  DATABASE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statement.</a:t>
            </a:r>
          </a:p>
          <a:p>
            <a:pPr marL="288911" marR="5080">
              <a:lnSpc>
                <a:spcPct val="116700"/>
              </a:lnSpc>
              <a:spcBef>
                <a:spcPts val="259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Database </a:t>
            </a:r>
            <a:r>
              <a:rPr sz="1100" spc="-5" dirty="0">
                <a:latin typeface="Arial"/>
                <a:cs typeface="Arial"/>
              </a:rPr>
              <a:t>Cloud </a:t>
            </a:r>
            <a:r>
              <a:rPr sz="1100" dirty="0">
                <a:latin typeface="Arial"/>
                <a:cs typeface="Arial"/>
              </a:rPr>
              <a:t>Service, </a:t>
            </a:r>
            <a:r>
              <a:rPr sz="1100" spc="15" dirty="0">
                <a:latin typeface="Arial"/>
                <a:cs typeface="Arial"/>
              </a:rPr>
              <a:t>PDBs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encrypted,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include the  </a:t>
            </a:r>
            <a:r>
              <a:rPr sz="1100" spc="10" dirty="0">
                <a:latin typeface="Courier New"/>
                <a:cs typeface="Courier New"/>
              </a:rPr>
              <a:t>KEYSTORE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IDENTIFIED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BY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clause.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keystore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password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administrative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password  </a:t>
            </a:r>
            <a:r>
              <a:rPr sz="1100" spc="-10" dirty="0">
                <a:latin typeface="Arial"/>
                <a:cs typeface="Arial"/>
              </a:rPr>
              <a:t>you entered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created </a:t>
            </a:r>
            <a:r>
              <a:rPr sz="1100" spc="-5" dirty="0">
                <a:latin typeface="Arial"/>
                <a:cs typeface="Arial"/>
              </a:rPr>
              <a:t>the database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deployment.</a:t>
            </a:r>
            <a:endParaRPr lang="en-US" sz="1100" spc="-10" dirty="0" smtClean="0">
              <a:latin typeface="Arial"/>
              <a:cs typeface="Arial"/>
            </a:endParaRPr>
          </a:p>
          <a:p>
            <a:pPr marL="288911" marR="5080">
              <a:lnSpc>
                <a:spcPct val="116700"/>
              </a:lnSpc>
              <a:spcBef>
                <a:spcPts val="259"/>
              </a:spcBef>
            </a:pPr>
            <a:r>
              <a:rPr lang="en-US" sz="1100" spc="-10" dirty="0" smtClean="0">
                <a:latin typeface="Arial"/>
                <a:cs typeface="Arial"/>
              </a:rPr>
              <a:t>$ </a:t>
            </a:r>
            <a:r>
              <a:rPr lang="en-US" sz="1100" spc="-10" dirty="0" err="1" smtClean="0">
                <a:latin typeface="Arial"/>
                <a:cs typeface="Arial"/>
              </a:rPr>
              <a:t>mkdir</a:t>
            </a:r>
            <a:r>
              <a:rPr lang="en-US" sz="1100" spc="-10" dirty="0" smtClean="0">
                <a:latin typeface="Arial"/>
                <a:cs typeface="Arial"/>
              </a:rPr>
              <a:t> /u02/</a:t>
            </a:r>
            <a:r>
              <a:rPr lang="en-US" sz="1100" spc="-10" dirty="0" err="1" smtClean="0">
                <a:latin typeface="Arial"/>
                <a:cs typeface="Arial"/>
              </a:rPr>
              <a:t>oradata</a:t>
            </a:r>
            <a:endParaRPr lang="en-US" sz="1100" spc="-10" dirty="0">
              <a:latin typeface="Arial"/>
              <a:cs typeface="Arial"/>
            </a:endParaRPr>
          </a:p>
          <a:p>
            <a:pPr marL="288911" marR="5080">
              <a:lnSpc>
                <a:spcPct val="116700"/>
              </a:lnSpc>
              <a:spcBef>
                <a:spcPts val="259"/>
              </a:spcBef>
            </a:pPr>
            <a:r>
              <a:rPr lang="en-US" sz="1100" spc="-10" dirty="0" err="1" smtClean="0">
                <a:latin typeface="Arial"/>
                <a:cs typeface="Arial"/>
              </a:rPr>
              <a:t>Sql</a:t>
            </a:r>
            <a:r>
              <a:rPr lang="en-US" sz="1100" spc="-10" dirty="0" smtClean="0">
                <a:latin typeface="Arial"/>
                <a:cs typeface="Arial"/>
              </a:rPr>
              <a:t>&gt; alter system set </a:t>
            </a:r>
            <a:r>
              <a:rPr lang="en-US" sz="1100" spc="-10" dirty="0" err="1" smtClean="0">
                <a:latin typeface="Arial"/>
                <a:cs typeface="Arial"/>
              </a:rPr>
              <a:t>db_create_file_dest</a:t>
            </a:r>
            <a:r>
              <a:rPr lang="en-US" sz="1100" spc="-10" dirty="0" smtClean="0">
                <a:latin typeface="Arial"/>
                <a:cs typeface="Arial"/>
              </a:rPr>
              <a:t> = ‘/u02/</a:t>
            </a:r>
            <a:r>
              <a:rPr lang="en-US" sz="1100" spc="-10" dirty="0" err="1" smtClean="0">
                <a:latin typeface="Arial"/>
                <a:cs typeface="Arial"/>
              </a:rPr>
              <a:t>oradata</a:t>
            </a:r>
            <a:r>
              <a:rPr lang="en-US" sz="1100" spc="-10" dirty="0" smtClean="0">
                <a:latin typeface="Arial"/>
                <a:cs typeface="Arial"/>
              </a:rPr>
              <a:t>’;</a:t>
            </a:r>
          </a:p>
          <a:p>
            <a:pPr marL="288911" marR="5080">
              <a:lnSpc>
                <a:spcPct val="116700"/>
              </a:lnSpc>
              <a:spcBef>
                <a:spcPts val="259"/>
              </a:spcBef>
            </a:pPr>
            <a:endParaRPr lang="en-US" sz="1100" spc="-10" dirty="0" smtClean="0">
              <a:latin typeface="Arial"/>
              <a:cs typeface="Arial"/>
            </a:endParaRPr>
          </a:p>
          <a:p>
            <a:pPr marL="288911" marR="5080">
              <a:lnSpc>
                <a:spcPct val="116700"/>
              </a:lnSpc>
              <a:spcBef>
                <a:spcPts val="259"/>
              </a:spcBef>
            </a:pPr>
            <a:endParaRPr lang="en-US" sz="1100" spc="-10" dirty="0" smtClean="0">
              <a:latin typeface="Arial"/>
              <a:cs typeface="Arial"/>
            </a:endParaRPr>
          </a:p>
          <a:p>
            <a:pPr marL="288911" marR="5080">
              <a:lnSpc>
                <a:spcPct val="116700"/>
              </a:lnSpc>
              <a:spcBef>
                <a:spcPts val="259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936" y="8324142"/>
            <a:ext cx="5541010" cy="11580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</a:t>
            </a:r>
            <a:r>
              <a:rPr sz="1100" spc="10">
                <a:latin typeface="Courier New"/>
                <a:cs typeface="Courier New"/>
              </a:rPr>
              <a:t>&gt; </a:t>
            </a:r>
            <a:r>
              <a:rPr sz="1100" b="1" spc="-5" smtClean="0">
                <a:latin typeface="Courier New"/>
                <a:cs typeface="Courier New"/>
              </a:rPr>
              <a:t>CREATE </a:t>
            </a:r>
            <a:r>
              <a:rPr sz="1100" b="1" dirty="0">
                <a:latin typeface="Courier New"/>
                <a:cs typeface="Courier New"/>
              </a:rPr>
              <a:t>PLUGGABLE </a:t>
            </a:r>
            <a:r>
              <a:rPr sz="1100" b="1" spc="-10" dirty="0">
                <a:latin typeface="Courier New"/>
                <a:cs typeface="Courier New"/>
              </a:rPr>
              <a:t>DATABASE PDB3 FROM</a:t>
            </a:r>
            <a:r>
              <a:rPr sz="1100" b="1" spc="4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PDB1</a:t>
            </a:r>
            <a:endParaRPr sz="1100" dirty="0">
              <a:latin typeface="Courier New"/>
              <a:cs typeface="Courier New"/>
            </a:endParaRPr>
          </a:p>
          <a:p>
            <a:pPr marL="500355" indent="-257798">
              <a:spcBef>
                <a:spcPts val="180"/>
              </a:spcBef>
              <a:buFont typeface="Courier New"/>
              <a:buAutoNum type="arabicPlain" startAt="2"/>
              <a:tabLst>
                <a:tab pos="500355" algn="l"/>
                <a:tab pos="500990" algn="l"/>
              </a:tabLst>
            </a:pPr>
            <a:r>
              <a:rPr sz="1100" b="1" spc="-5" dirty="0" smtClean="0">
                <a:latin typeface="Courier New"/>
                <a:cs typeface="Courier New"/>
              </a:rPr>
              <a:t>'</a:t>
            </a:r>
            <a:endParaRPr sz="1100" dirty="0">
              <a:latin typeface="Courier New"/>
              <a:cs typeface="Courier New"/>
            </a:endParaRPr>
          </a:p>
          <a:p>
            <a:pPr marL="71752" marR="3185001">
              <a:lnSpc>
                <a:spcPct val="238800"/>
              </a:lnSpc>
              <a:spcBef>
                <a:spcPts val="5"/>
              </a:spcBef>
            </a:pPr>
            <a:r>
              <a:rPr sz="1100" dirty="0" smtClean="0">
                <a:latin typeface="Courier New"/>
                <a:cs typeface="Courier New"/>
              </a:rPr>
              <a:t>Pluggable </a:t>
            </a:r>
            <a:r>
              <a:rPr sz="1100" dirty="0">
                <a:latin typeface="Courier New"/>
                <a:cs typeface="Courier New"/>
              </a:rPr>
              <a:t>database created.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56055" y="683641"/>
            <a:ext cx="5212080" cy="3994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</a:pPr>
            <a:r>
              <a:rPr sz="1100" spc="10" dirty="0">
                <a:latin typeface="Arial"/>
                <a:cs typeface="Arial"/>
              </a:rPr>
              <a:t>script </a:t>
            </a:r>
            <a:r>
              <a:rPr sz="1100" spc="5" dirty="0">
                <a:latin typeface="Arial"/>
                <a:cs typeface="Arial"/>
              </a:rPr>
              <a:t>sets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5" dirty="0">
                <a:latin typeface="Arial"/>
                <a:cs typeface="Arial"/>
              </a:rPr>
              <a:t>persist </a:t>
            </a:r>
            <a:r>
              <a:rPr sz="1100" spc="-5" dirty="0">
                <a:latin typeface="Arial"/>
                <a:cs typeface="Arial"/>
              </a:rPr>
              <a:t>in the terminal window </a:t>
            </a:r>
            <a:r>
              <a:rPr sz="1100" spc="-15" dirty="0">
                <a:latin typeface="Arial"/>
                <a:cs typeface="Arial"/>
              </a:rPr>
              <a:t>until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0" dirty="0">
                <a:latin typeface="Arial"/>
                <a:cs typeface="Arial"/>
              </a:rPr>
              <a:t>close </a:t>
            </a:r>
            <a:r>
              <a:rPr sz="1100" spc="-10" dirty="0">
                <a:latin typeface="Arial"/>
                <a:cs typeface="Arial"/>
              </a:rPr>
              <a:t>it. </a:t>
            </a:r>
            <a:r>
              <a:rPr sz="1100" spc="-5" dirty="0">
                <a:latin typeface="Arial"/>
                <a:cs typeface="Arial"/>
              </a:rPr>
              <a:t>For the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ORACLE_SID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180"/>
              </a:spcBef>
            </a:pPr>
            <a:r>
              <a:rPr sz="1100" spc="-15" dirty="0">
                <a:latin typeface="Arial"/>
                <a:cs typeface="Arial"/>
              </a:rPr>
              <a:t>value, </a:t>
            </a:r>
            <a:r>
              <a:rPr sz="1100" spc="-10" dirty="0">
                <a:latin typeface="Arial"/>
                <a:cs typeface="Arial"/>
              </a:rPr>
              <a:t>enter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936" y="1167828"/>
            <a:ext cx="5541010" cy="77200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-5" dirty="0">
                <a:latin typeface="Courier New"/>
                <a:cs typeface="Courier New"/>
              </a:rPr>
              <a:t>[oracle@MYDBCS </a:t>
            </a:r>
            <a:r>
              <a:rPr sz="1100" spc="15" dirty="0">
                <a:latin typeface="Courier New"/>
                <a:cs typeface="Courier New"/>
              </a:rPr>
              <a:t>~]$ </a:t>
            </a:r>
            <a:r>
              <a:rPr sz="1100" b="1" spc="15" dirty="0">
                <a:latin typeface="Courier New"/>
                <a:cs typeface="Courier New"/>
              </a:rPr>
              <a:t>.</a:t>
            </a:r>
            <a:r>
              <a:rPr sz="1100" b="1" spc="-5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oraenv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ORACLE_SID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dirty="0">
                <a:latin typeface="Courier New"/>
                <a:cs typeface="Courier New"/>
              </a:rPr>
              <a:t>[ORCL] </a:t>
            </a:r>
            <a:r>
              <a:rPr sz="1100" spc="15" dirty="0">
                <a:latin typeface="Courier New"/>
                <a:cs typeface="Courier New"/>
              </a:rPr>
              <a:t>?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ORCL</a:t>
            </a:r>
            <a:endParaRPr sz="1100">
              <a:latin typeface="Courier New"/>
              <a:cs typeface="Courier New"/>
            </a:endParaRPr>
          </a:p>
          <a:p>
            <a:pPr marL="71752" marR="1508685">
              <a:lnSpc>
                <a:spcPct val="125200"/>
              </a:lnSpc>
            </a:pP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spc="-10" dirty="0">
                <a:latin typeface="Courier New"/>
                <a:cs typeface="Courier New"/>
              </a:rPr>
              <a:t>base </a:t>
            </a:r>
            <a:r>
              <a:rPr sz="1100" spc="-15" dirty="0">
                <a:latin typeface="Courier New"/>
                <a:cs typeface="Courier New"/>
              </a:rPr>
              <a:t>has </a:t>
            </a:r>
            <a:r>
              <a:rPr sz="1100" spc="-10" dirty="0">
                <a:latin typeface="Courier New"/>
                <a:cs typeface="Courier New"/>
              </a:rPr>
              <a:t>been </a:t>
            </a:r>
            <a:r>
              <a:rPr sz="1100" spc="10" dirty="0">
                <a:latin typeface="Courier New"/>
                <a:cs typeface="Courier New"/>
              </a:rPr>
              <a:t>set to </a:t>
            </a:r>
            <a:r>
              <a:rPr sz="1100" spc="-5" dirty="0">
                <a:latin typeface="Courier New"/>
                <a:cs typeface="Courier New"/>
              </a:rPr>
              <a:t>/u01/app/oracle  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512" y="1970406"/>
            <a:ext cx="414718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environment </a:t>
            </a:r>
            <a:r>
              <a:rPr sz="1100" spc="-15" dirty="0">
                <a:latin typeface="Arial"/>
                <a:cs typeface="Arial"/>
              </a:rPr>
              <a:t>variables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5" dirty="0">
                <a:latin typeface="Arial"/>
                <a:cs typeface="Arial"/>
              </a:rPr>
              <a:t>by the </a:t>
            </a:r>
            <a:r>
              <a:rPr sz="1100" spc="10" dirty="0">
                <a:latin typeface="Courier New"/>
                <a:cs typeface="Courier New"/>
              </a:rPr>
              <a:t>oraenv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37" y="2245296"/>
            <a:ext cx="5541010" cy="15624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-5" dirty="0">
                <a:latin typeface="Courier New"/>
                <a:cs typeface="Courier New"/>
              </a:rPr>
              <a:t>[oracle@MYDBCS </a:t>
            </a:r>
            <a:r>
              <a:rPr sz="1100" spc="15" dirty="0">
                <a:latin typeface="Courier New"/>
                <a:cs typeface="Courier New"/>
              </a:rPr>
              <a:t>~]$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spc="15" dirty="0">
                <a:latin typeface="Courier New"/>
                <a:cs typeface="Courier New"/>
              </a:rPr>
              <a:t>| </a:t>
            </a:r>
            <a:r>
              <a:rPr sz="1100" b="1" spc="-10" dirty="0">
                <a:latin typeface="Courier New"/>
                <a:cs typeface="Courier New"/>
              </a:rPr>
              <a:t>grep</a:t>
            </a:r>
            <a:r>
              <a:rPr sz="1100" b="1" spc="-1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ORACLE</a:t>
            </a:r>
            <a:endParaRPr sz="1100">
              <a:latin typeface="Courier New"/>
              <a:cs typeface="Courier New"/>
            </a:endParaRPr>
          </a:p>
          <a:p>
            <a:pPr marL="71752" marR="1175327">
              <a:lnSpc>
                <a:spcPct val="116599"/>
              </a:lnSpc>
              <a:spcBef>
                <a:spcPts val="35"/>
              </a:spcBef>
            </a:pPr>
            <a:r>
              <a:rPr sz="1100" spc="-5" dirty="0">
                <a:latin typeface="Courier New"/>
                <a:cs typeface="Courier New"/>
              </a:rPr>
              <a:t>OLD_ORACLE_BASE=/u01/app/oracle  ORACLE_BASE=/u01/app/oracle  ORACLE_HOME=/u01/app/oracle/product/18.0.0/dbhome_1</a:t>
            </a:r>
            <a:endParaRPr sz="1100">
              <a:latin typeface="Courier New"/>
              <a:cs typeface="Courier New"/>
            </a:endParaRPr>
          </a:p>
          <a:p>
            <a:pPr marL="71752" marR="333994">
              <a:lnSpc>
                <a:spcPct val="113900"/>
              </a:lnSpc>
              <a:spcBef>
                <a:spcPts val="75"/>
              </a:spcBef>
            </a:pPr>
            <a:r>
              <a:rPr sz="1100" spc="-5" dirty="0">
                <a:latin typeface="Courier New"/>
                <a:cs typeface="Courier New"/>
              </a:rPr>
              <a:t>ORACLE_HOSTNAME=MYDBCS.compute-588436052.oraclecloud.internal  </a:t>
            </a:r>
            <a:r>
              <a:rPr sz="1100" dirty="0">
                <a:latin typeface="Courier New"/>
                <a:cs typeface="Courier New"/>
              </a:rPr>
              <a:t>ORACLE_SID=ORCL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ORACLE_UNQNAME=ORCL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-5" dirty="0">
                <a:latin typeface="Courier New"/>
                <a:cs typeface="Courier New"/>
              </a:rPr>
              <a:t>[oracle@MYDBCS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71" y="3801109"/>
            <a:ext cx="5856605" cy="212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130804">
              <a:lnSpc>
                <a:spcPct val="113599"/>
              </a:lnSpc>
              <a:spcBef>
                <a:spcPts val="95"/>
              </a:spcBef>
            </a:pPr>
            <a:r>
              <a:rPr sz="1100" b="1" spc="20" dirty="0">
                <a:latin typeface="Arial"/>
                <a:cs typeface="Arial"/>
              </a:rPr>
              <a:t>Note: </a:t>
            </a:r>
            <a:r>
              <a:rPr sz="1100" spc="10" dirty="0">
                <a:latin typeface="Arial"/>
                <a:cs typeface="Arial"/>
              </a:rPr>
              <a:t>Remember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this </a:t>
            </a:r>
            <a:r>
              <a:rPr sz="1100" spc="-15" dirty="0">
                <a:latin typeface="Arial"/>
                <a:cs typeface="Arial"/>
              </a:rPr>
              <a:t>point </a:t>
            </a:r>
            <a:r>
              <a:rPr sz="1100" spc="-10" dirty="0">
                <a:latin typeface="Arial"/>
                <a:cs typeface="Arial"/>
              </a:rPr>
              <a:t>on,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10" dirty="0">
                <a:latin typeface="Arial"/>
                <a:cs typeface="Arial"/>
              </a:rPr>
              <a:t>time </a:t>
            </a:r>
            <a:r>
              <a:rPr sz="1100" spc="-10" dirty="0">
                <a:latin typeface="Arial"/>
                <a:cs typeface="Arial"/>
              </a:rPr>
              <a:t>you open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terminal window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will 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source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oraenv</a:t>
            </a:r>
            <a:r>
              <a:rPr sz="1100" spc="-37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script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environment </a:t>
            </a:r>
            <a:r>
              <a:rPr sz="1100" spc="-15" dirty="0">
                <a:latin typeface="Arial"/>
                <a:cs typeface="Arial"/>
              </a:rPr>
              <a:t>variables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15" dirty="0">
                <a:latin typeface="Arial"/>
                <a:cs typeface="Arial"/>
              </a:rPr>
              <a:t>CDB.</a:t>
            </a:r>
            <a:endParaRPr sz="1100" dirty="0">
              <a:latin typeface="Arial"/>
              <a:cs typeface="Arial"/>
            </a:endParaRPr>
          </a:p>
          <a:p>
            <a:pPr marL="288911" indent="-276846">
              <a:spcBef>
                <a:spcPts val="555"/>
              </a:spcBef>
              <a:buAutoNum type="arabicPeriod" startAt="2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Connect to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 dirty="0">
              <a:latin typeface="Arial"/>
              <a:cs typeface="Arial"/>
            </a:endParaRPr>
          </a:p>
          <a:p>
            <a:pPr marL="565757" marR="5080" lvl="1" indent="-276846">
              <a:lnSpc>
                <a:spcPct val="115599"/>
              </a:lnSpc>
              <a:spcBef>
                <a:spcPts val="204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Start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log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SYS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47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spc="-10" dirty="0">
                <a:latin typeface="Arial"/>
                <a:cs typeface="Arial"/>
              </a:rPr>
              <a:t>without </a:t>
            </a:r>
            <a:r>
              <a:rPr sz="1100" spc="10" dirty="0">
                <a:latin typeface="Arial"/>
                <a:cs typeface="Arial"/>
              </a:rPr>
              <a:t>a password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have 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local connection (on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5" dirty="0">
                <a:latin typeface="Arial"/>
                <a:cs typeface="Arial"/>
              </a:rPr>
              <a:t>same </a:t>
            </a:r>
            <a:r>
              <a:rPr sz="1100" dirty="0">
                <a:latin typeface="Arial"/>
                <a:cs typeface="Arial"/>
              </a:rPr>
              <a:t>machine)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operating </a:t>
            </a:r>
            <a:r>
              <a:rPr sz="1100" spc="10" dirty="0">
                <a:latin typeface="Arial"/>
                <a:cs typeface="Arial"/>
              </a:rPr>
              <a:t>system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a  member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5" dirty="0">
                <a:latin typeface="Arial"/>
                <a:cs typeface="Arial"/>
              </a:rPr>
              <a:t>privileged </a:t>
            </a:r>
            <a:r>
              <a:rPr sz="1100" spc="10" dirty="0">
                <a:latin typeface="Courier New"/>
                <a:cs typeface="Courier New"/>
              </a:rPr>
              <a:t>OSDBA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group.</a:t>
            </a:r>
            <a:endParaRPr lang="en-US" sz="1100" spc="-10" dirty="0">
              <a:latin typeface="Arial"/>
              <a:cs typeface="Arial"/>
            </a:endParaRPr>
          </a:p>
          <a:p>
            <a:pPr marL="565757" marR="5080" lvl="1" indent="-276846">
              <a:lnSpc>
                <a:spcPct val="115599"/>
              </a:lnSpc>
              <a:spcBef>
                <a:spcPts val="204"/>
              </a:spcBef>
              <a:buAutoNum type="alphaLcPeriod"/>
              <a:tabLst>
                <a:tab pos="565121" algn="l"/>
                <a:tab pos="565757" algn="l"/>
              </a:tabLst>
            </a:pPr>
            <a:endParaRPr lang="en-US" sz="1100" spc="-10" dirty="0">
              <a:latin typeface="Arial"/>
              <a:cs typeface="Arial"/>
            </a:endParaRPr>
          </a:p>
          <a:p>
            <a:pPr marL="565757" marR="5080" lvl="1" indent="-276846">
              <a:lnSpc>
                <a:spcPct val="115599"/>
              </a:lnSpc>
              <a:spcBef>
                <a:spcPts val="204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lang="en-US" sz="1100" spc="-10" dirty="0" err="1">
                <a:latin typeface="Arial"/>
                <a:cs typeface="Arial"/>
              </a:rPr>
              <a:t>Sqlplus</a:t>
            </a:r>
            <a:r>
              <a:rPr lang="en-US" sz="1100" spc="-10" dirty="0">
                <a:latin typeface="Arial"/>
                <a:cs typeface="Arial"/>
              </a:rPr>
              <a:t> / as </a:t>
            </a:r>
            <a:r>
              <a:rPr lang="en-US" sz="1100" spc="-10" dirty="0" err="1">
                <a:latin typeface="Arial"/>
                <a:cs typeface="Arial"/>
              </a:rPr>
              <a:t>sysdba</a:t>
            </a:r>
            <a:endParaRPr lang="en-US" sz="1100" spc="-10" dirty="0">
              <a:latin typeface="Arial"/>
              <a:cs typeface="Arial"/>
            </a:endParaRPr>
          </a:p>
          <a:p>
            <a:pPr marL="565757" marR="5080" lvl="1" indent="-276846">
              <a:lnSpc>
                <a:spcPct val="115599"/>
              </a:lnSpc>
              <a:spcBef>
                <a:spcPts val="204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lang="en-US" sz="1100" spc="-10" dirty="0" err="1">
                <a:latin typeface="Arial"/>
                <a:cs typeface="Arial"/>
              </a:rPr>
              <a:t>Sql</a:t>
            </a:r>
            <a:r>
              <a:rPr lang="en-US" sz="1100" spc="-10" dirty="0">
                <a:latin typeface="Arial"/>
                <a:cs typeface="Arial"/>
              </a:rPr>
              <a:t>&gt; select * from </a:t>
            </a:r>
            <a:r>
              <a:rPr lang="en-US" sz="1100" spc="-10" dirty="0" err="1">
                <a:latin typeface="Arial"/>
                <a:cs typeface="Arial"/>
              </a:rPr>
              <a:t>v$containers</a:t>
            </a:r>
            <a:r>
              <a:rPr lang="en-US" sz="1100" spc="-10" dirty="0">
                <a:latin typeface="Arial"/>
                <a:cs typeface="Arial"/>
              </a:rPr>
              <a:t>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3856" y="6090418"/>
            <a:ext cx="5527675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10" dirty="0">
                <a:latin typeface="Arial"/>
                <a:cs typeface="Arial"/>
              </a:rPr>
              <a:t>that 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SYS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SHOW  USER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7785" y="6705032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user</a:t>
            </a:r>
            <a:endParaRPr sz="1100" dirty="0">
              <a:latin typeface="Courier New"/>
              <a:cs typeface="Courier New"/>
            </a:endParaRPr>
          </a:p>
          <a:p>
            <a:pPr marL="71752" marR="4366041">
              <a:lnSpc>
                <a:spcPts val="165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USER is</a:t>
            </a:r>
            <a:r>
              <a:rPr sz="1100" spc="-1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"SYS"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1721" y="7584031"/>
            <a:ext cx="34829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containers in </a:t>
            </a:r>
            <a:r>
              <a:rPr sz="1100" spc="-15" dirty="0">
                <a:latin typeface="Arial"/>
                <a:cs typeface="Arial"/>
              </a:rPr>
              <a:t>your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CDB.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92174" y="1163065"/>
            <a:ext cx="5550535" cy="2374265"/>
          </a:xfrm>
          <a:custGeom>
            <a:avLst/>
            <a:gdLst/>
            <a:ahLst/>
            <a:cxnLst/>
            <a:rect l="l" t="t" r="r" b="b"/>
            <a:pathLst>
              <a:path w="5550534" h="2374265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2364359"/>
                </a:lnTo>
                <a:lnTo>
                  <a:pt x="9525" y="2364359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2373884"/>
                </a:lnTo>
                <a:lnTo>
                  <a:pt x="9525" y="2373884"/>
                </a:lnTo>
                <a:lnTo>
                  <a:pt x="5541010" y="2373884"/>
                </a:lnTo>
                <a:lnTo>
                  <a:pt x="5550535" y="2373884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8755" y="2247796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9940" y="2247796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4756" y="2247796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969" y="683641"/>
            <a:ext cx="5418455" cy="312072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-15" dirty="0">
                <a:latin typeface="Arial"/>
                <a:cs typeface="Arial"/>
              </a:rPr>
              <a:t>Verify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mode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READ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mode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MOUNTED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V$PDBS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63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con_id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30" dirty="0">
                <a:latin typeface="Courier New"/>
                <a:cs typeface="Courier New"/>
              </a:rPr>
              <a:t> </a:t>
            </a:r>
            <a:r>
              <a:rPr sz="1100" b="1" spc="-15" dirty="0">
                <a:latin typeface="Courier New"/>
                <a:cs typeface="Courier New"/>
              </a:rPr>
              <a:t>999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3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A10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con_id, </a:t>
            </a:r>
            <a:r>
              <a:rPr sz="1100" b="1" spc="-5" dirty="0">
                <a:latin typeface="Courier New"/>
                <a:cs typeface="Courier New"/>
              </a:rPr>
              <a:t>name, </a:t>
            </a:r>
            <a:r>
              <a:rPr sz="1100" b="1" spc="-10" dirty="0">
                <a:latin typeface="Courier New"/>
                <a:cs typeface="Courier New"/>
              </a:rPr>
              <a:t>open_mode FROM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v$pdbs;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>
              <a:spcBef>
                <a:spcPts val="5"/>
              </a:spcBef>
              <a:tabLst>
                <a:tab pos="2079521" algn="l"/>
              </a:tabLst>
            </a:pPr>
            <a:r>
              <a:rPr sz="1100" spc="10" dirty="0">
                <a:latin typeface="Courier New"/>
                <a:cs typeface="Courier New"/>
              </a:rPr>
              <a:t>CON_ID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dirty="0">
                <a:latin typeface="Courier New"/>
                <a:cs typeface="Courier New"/>
              </a:rPr>
              <a:t>OPEN_MODE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994361">
              <a:tabLst>
                <a:tab pos="2080157" algn="l"/>
              </a:tabLst>
            </a:pPr>
            <a:r>
              <a:rPr sz="1100" spc="15" dirty="0">
                <a:latin typeface="Courier New"/>
                <a:cs typeface="Courier New"/>
              </a:rPr>
              <a:t>2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PDB$SEED	</a:t>
            </a:r>
            <a:r>
              <a:rPr sz="1100" spc="10" dirty="0">
                <a:latin typeface="Courier New"/>
                <a:cs typeface="Courier New"/>
              </a:rPr>
              <a:t>READ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ONLY</a:t>
            </a:r>
            <a:endParaRPr sz="1100">
              <a:latin typeface="Courier New"/>
              <a:cs typeface="Courier New"/>
            </a:endParaRPr>
          </a:p>
          <a:p>
            <a:pPr marL="994361">
              <a:spcBef>
                <a:spcPts val="185"/>
              </a:spcBef>
              <a:tabLst>
                <a:tab pos="2081426" algn="l"/>
              </a:tabLst>
            </a:pPr>
            <a:r>
              <a:rPr sz="1100" spc="15" dirty="0">
                <a:latin typeface="Courier New"/>
                <a:cs typeface="Courier New"/>
              </a:rPr>
              <a:t>4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	READ</a:t>
            </a:r>
            <a:r>
              <a:rPr sz="1100" spc="-15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endParaRPr sz="1100">
              <a:latin typeface="Courier New"/>
              <a:cs typeface="Courier New"/>
            </a:endParaRPr>
          </a:p>
          <a:p>
            <a:pPr marL="994361">
              <a:spcBef>
                <a:spcPts val="254"/>
              </a:spcBef>
              <a:tabLst>
                <a:tab pos="2081426" algn="l"/>
              </a:tabLst>
            </a:pPr>
            <a:r>
              <a:rPr sz="1100" spc="15" dirty="0">
                <a:latin typeface="Courier New"/>
                <a:cs typeface="Courier New"/>
              </a:rPr>
              <a:t>3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	READ</a:t>
            </a:r>
            <a:r>
              <a:rPr sz="1100" spc="-15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endParaRPr sz="1100">
              <a:latin typeface="Courier New"/>
              <a:cs typeface="Courier New"/>
            </a:endParaRPr>
          </a:p>
          <a:p>
            <a:pPr marL="994361">
              <a:spcBef>
                <a:spcPts val="180"/>
              </a:spcBef>
              <a:tabLst>
                <a:tab pos="2081426" algn="l"/>
              </a:tabLst>
            </a:pPr>
            <a:r>
              <a:rPr sz="1100" spc="15" dirty="0">
                <a:latin typeface="Courier New"/>
                <a:cs typeface="Courier New"/>
              </a:rPr>
              <a:t>5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	</a:t>
            </a:r>
            <a:r>
              <a:rPr sz="1100" spc="-5" dirty="0">
                <a:latin typeface="Courier New"/>
                <a:cs typeface="Courier New"/>
              </a:rPr>
              <a:t>MOUNTED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9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5" dirty="0">
                <a:latin typeface="Arial"/>
                <a:cs typeface="Arial"/>
              </a:rPr>
              <a:t>Open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30" dirty="0">
                <a:latin typeface="Arial"/>
                <a:cs typeface="Arial"/>
              </a:rPr>
              <a:t>so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mode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READ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937" y="3818192"/>
            <a:ext cx="5541010" cy="10130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PLUGGABLE DATABASE PDB3</a:t>
            </a:r>
            <a:r>
              <a:rPr sz="1100" b="1" spc="9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OPEN;</a:t>
            </a:r>
            <a:endParaRPr sz="1100">
              <a:latin typeface="Courier New"/>
              <a:cs typeface="Courier New"/>
            </a:endParaRPr>
          </a:p>
          <a:p>
            <a:pPr marL="71752" marR="3185001">
              <a:lnSpc>
                <a:spcPts val="3229"/>
              </a:lnSpc>
              <a:spcBef>
                <a:spcPts val="270"/>
              </a:spcBef>
            </a:pPr>
            <a:r>
              <a:rPr sz="1100" dirty="0">
                <a:latin typeface="Courier New"/>
                <a:cs typeface="Courier New"/>
              </a:rPr>
              <a:t>Pluggable database altered.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70" y="4811649"/>
            <a:ext cx="446151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spc="-15" dirty="0">
                <a:latin typeface="Arial"/>
                <a:cs typeface="Arial"/>
              </a:rPr>
              <a:t>Verify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mode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 both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READ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1701" y="5081524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68756" y="5059299"/>
            <a:ext cx="1613535" cy="60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PDBS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342884"/>
            <a:r>
              <a:rPr sz="1100" spc="-5" dirty="0">
                <a:latin typeface="Courier New"/>
                <a:cs typeface="Courier New"/>
              </a:rPr>
              <a:t>CON_ID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02523" y="5459986"/>
            <a:ext cx="17748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  <a:tabLst>
                <a:tab pos="923244" algn="l"/>
              </a:tabLst>
            </a:pPr>
            <a:r>
              <a:rPr sz="1100" spc="-10" dirty="0">
                <a:latin typeface="Courier New"/>
                <a:cs typeface="Courier New"/>
              </a:rPr>
              <a:t>OPEN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MODE	</a:t>
            </a:r>
            <a:r>
              <a:rPr sz="1100" spc="-5" dirty="0">
                <a:latin typeface="Courier New"/>
                <a:cs typeface="Courier New"/>
              </a:rPr>
              <a:t>RESTRICTED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68756" y="5765696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3220" y="5765696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1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6722" y="5765696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31916" y="5765696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1772" y="5831841"/>
            <a:ext cx="850900" cy="81496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spcBef>
                <a:spcPts val="275"/>
              </a:spcBef>
            </a:pPr>
            <a:r>
              <a:rPr sz="1100" spc="15" dirty="0">
                <a:latin typeface="Courier New"/>
                <a:cs typeface="Courier New"/>
              </a:rPr>
              <a:t>2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PDB$SEED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4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PDB2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3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PDB1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5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PDB3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03233" y="5831841"/>
            <a:ext cx="1102360" cy="80406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175" marR="5080" indent="-3810" algn="just">
              <a:lnSpc>
                <a:spcPct val="117500"/>
              </a:lnSpc>
              <a:spcBef>
                <a:spcPts val="40"/>
              </a:spcBef>
            </a:pPr>
            <a:r>
              <a:rPr sz="1100" spc="-10" dirty="0">
                <a:latin typeface="Courier New"/>
                <a:cs typeface="Courier New"/>
              </a:rPr>
              <a:t>READ ONLY </a:t>
            </a:r>
            <a:r>
              <a:rPr sz="1100" spc="-25" dirty="0">
                <a:latin typeface="Courier New"/>
                <a:cs typeface="Courier New"/>
              </a:rPr>
              <a:t>NO  </a:t>
            </a:r>
            <a:r>
              <a:rPr sz="1100" spc="-10" dirty="0">
                <a:latin typeface="Courier New"/>
                <a:cs typeface="Courier New"/>
              </a:rPr>
              <a:t>READ </a:t>
            </a:r>
            <a:r>
              <a:rPr sz="1100" spc="-5" dirty="0">
                <a:latin typeface="Courier New"/>
                <a:cs typeface="Courier New"/>
              </a:rPr>
              <a:t>WRITE </a:t>
            </a:r>
            <a:r>
              <a:rPr sz="1100" spc="-25" dirty="0">
                <a:latin typeface="Courier New"/>
                <a:cs typeface="Courier New"/>
              </a:rPr>
              <a:t>NO  </a:t>
            </a:r>
            <a:r>
              <a:rPr sz="1100" spc="-10" dirty="0">
                <a:latin typeface="Courier New"/>
                <a:cs typeface="Courier New"/>
              </a:rPr>
              <a:t>READ </a:t>
            </a:r>
            <a:r>
              <a:rPr sz="1100" spc="-5" dirty="0">
                <a:latin typeface="Courier New"/>
                <a:cs typeface="Courier New"/>
              </a:rPr>
              <a:t>WRITE </a:t>
            </a:r>
            <a:r>
              <a:rPr sz="1100" spc="-25" dirty="0">
                <a:latin typeface="Courier New"/>
                <a:cs typeface="Courier New"/>
              </a:rPr>
              <a:t>NO  </a:t>
            </a:r>
            <a:r>
              <a:rPr sz="1100" spc="-10" dirty="0">
                <a:latin typeface="Courier New"/>
                <a:cs typeface="Courier New"/>
              </a:rPr>
              <a:t>READ </a:t>
            </a:r>
            <a:r>
              <a:rPr sz="1100" spc="-5" dirty="0">
                <a:latin typeface="Courier New"/>
                <a:cs typeface="Courier New"/>
              </a:rPr>
              <a:t>WRITE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92176" y="5081523"/>
            <a:ext cx="5550535" cy="1783080"/>
          </a:xfrm>
          <a:custGeom>
            <a:avLst/>
            <a:gdLst/>
            <a:ahLst/>
            <a:cxnLst/>
            <a:rect l="l" t="t" r="r" b="b"/>
            <a:pathLst>
              <a:path w="5550534" h="1783079">
                <a:moveTo>
                  <a:pt x="5550535" y="0"/>
                </a:moveTo>
                <a:lnTo>
                  <a:pt x="5541010" y="0"/>
                </a:lnTo>
                <a:lnTo>
                  <a:pt x="5541010" y="1773301"/>
                </a:lnTo>
                <a:lnTo>
                  <a:pt x="9525" y="1773301"/>
                </a:lnTo>
                <a:lnTo>
                  <a:pt x="9525" y="0"/>
                </a:lnTo>
                <a:lnTo>
                  <a:pt x="0" y="0"/>
                </a:lnTo>
                <a:lnTo>
                  <a:pt x="0" y="1782826"/>
                </a:lnTo>
                <a:lnTo>
                  <a:pt x="9525" y="1782826"/>
                </a:lnTo>
                <a:lnTo>
                  <a:pt x="5541010" y="1782826"/>
                </a:lnTo>
                <a:lnTo>
                  <a:pt x="5550535" y="1782826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2970" y="6642102"/>
            <a:ext cx="3660140" cy="803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57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150">
              <a:latin typeface="Courier New"/>
              <a:cs typeface="Courier New"/>
            </a:endParaRPr>
          </a:p>
          <a:p>
            <a:pPr marL="12700"/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2: </a:t>
            </a:r>
            <a:r>
              <a:rPr sz="1100" b="1" spc="-25" dirty="0">
                <a:latin typeface="Arial"/>
                <a:cs typeface="Arial"/>
              </a:rPr>
              <a:t>Commit </a:t>
            </a:r>
            <a:r>
              <a:rPr sz="1100" b="1" spc="5" dirty="0">
                <a:latin typeface="Arial"/>
                <a:cs typeface="Arial"/>
              </a:rPr>
              <a:t>the</a:t>
            </a:r>
            <a:r>
              <a:rPr sz="1100" b="1" spc="-13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Transaction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78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Window </a:t>
            </a:r>
            <a:r>
              <a:rPr sz="1100" spc="-5" dirty="0">
                <a:latin typeface="Arial"/>
                <a:cs typeface="Arial"/>
              </a:rPr>
              <a:t>2, </a:t>
            </a:r>
            <a:r>
              <a:rPr sz="1100" spc="20" dirty="0">
                <a:latin typeface="Arial"/>
                <a:cs typeface="Arial"/>
              </a:rPr>
              <a:t>commit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pending </a:t>
            </a:r>
            <a:r>
              <a:rPr sz="1100" dirty="0">
                <a:latin typeface="Arial"/>
                <a:cs typeface="Arial"/>
              </a:rPr>
              <a:t>transaction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6937" y="7517447"/>
            <a:ext cx="5541010" cy="102592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COMMIT;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ts val="3150"/>
              </a:lnSpc>
              <a:spcBef>
                <a:spcPts val="409"/>
              </a:spcBef>
            </a:pPr>
            <a:r>
              <a:rPr sz="1100" spc="10" dirty="0">
                <a:latin typeface="Courier New"/>
                <a:cs typeface="Courier New"/>
              </a:rPr>
              <a:t>Commit</a:t>
            </a:r>
            <a:r>
              <a:rPr sz="1100" spc="-1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complete.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ts val="315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969" y="8510905"/>
            <a:ext cx="437578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dirty="0">
                <a:latin typeface="Arial"/>
                <a:cs typeface="Arial"/>
              </a:rPr>
              <a:t>Display </a:t>
            </a:r>
            <a:r>
              <a:rPr sz="1100" spc="-5" dirty="0">
                <a:latin typeface="Arial"/>
                <a:cs typeface="Arial"/>
              </a:rPr>
              <a:t>the new </a:t>
            </a:r>
            <a:r>
              <a:rPr sz="1100" dirty="0">
                <a:latin typeface="Arial"/>
                <a:cs typeface="Arial"/>
              </a:rPr>
              <a:t>salary </a:t>
            </a:r>
            <a:r>
              <a:rPr sz="1100" spc="-10" dirty="0">
                <a:latin typeface="Arial"/>
                <a:cs typeface="Arial"/>
              </a:rPr>
              <a:t>for employee </a:t>
            </a:r>
            <a:r>
              <a:rPr sz="1100" spc="-35" dirty="0">
                <a:latin typeface="Arial"/>
                <a:cs typeface="Arial"/>
              </a:rPr>
              <a:t>ID </a:t>
            </a:r>
            <a:r>
              <a:rPr sz="1100" spc="-15" dirty="0">
                <a:latin typeface="Arial"/>
                <a:cs typeface="Arial"/>
              </a:rPr>
              <a:t>100.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salary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26400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6937" y="8785543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salary FROM </a:t>
            </a:r>
            <a:r>
              <a:rPr sz="1100" b="1" spc="-5" dirty="0">
                <a:latin typeface="Courier New"/>
                <a:cs typeface="Courier New"/>
              </a:rPr>
              <a:t>hr.employees WHERE </a:t>
            </a:r>
            <a:r>
              <a:rPr sz="1100" b="1" dirty="0">
                <a:latin typeface="Courier New"/>
                <a:cs typeface="Courier New"/>
              </a:rPr>
              <a:t>employee_id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29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100;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468755" y="1227732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6936" y="738822"/>
            <a:ext cx="5541010" cy="118045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00355" marR="4613045" indent="-85721">
              <a:lnSpc>
                <a:spcPts val="3080"/>
              </a:lnSpc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SA</a:t>
            </a:r>
            <a:r>
              <a:rPr sz="1100" spc="-65" dirty="0">
                <a:latin typeface="Courier New"/>
                <a:cs typeface="Courier New"/>
              </a:rPr>
              <a:t>L</a:t>
            </a:r>
            <a:r>
              <a:rPr sz="1100" spc="10" dirty="0">
                <a:latin typeface="Courier New"/>
                <a:cs typeface="Courier New"/>
              </a:rPr>
              <a:t>ARY  2</a:t>
            </a:r>
            <a:r>
              <a:rPr sz="1100" spc="-65" dirty="0">
                <a:latin typeface="Courier New"/>
                <a:cs typeface="Courier New"/>
              </a:rPr>
              <a:t>6</a:t>
            </a:r>
            <a:r>
              <a:rPr sz="1100" spc="10" dirty="0">
                <a:latin typeface="Courier New"/>
                <a:cs typeface="Courier New"/>
              </a:rPr>
              <a:t>400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3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1884426"/>
            <a:ext cx="5614035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1022299" indent="-276846">
              <a:lnSpc>
                <a:spcPct val="1308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20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you think </a:t>
            </a:r>
            <a:r>
              <a:rPr sz="1100" spc="-5" dirty="0">
                <a:latin typeface="Arial"/>
                <a:cs typeface="Arial"/>
              </a:rPr>
              <a:t>the salaries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updated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dirty="0">
                <a:latin typeface="Arial"/>
                <a:cs typeface="Arial"/>
              </a:rPr>
              <a:t>clone </a:t>
            </a:r>
            <a:r>
              <a:rPr sz="1100" spc="10" dirty="0">
                <a:latin typeface="Arial"/>
                <a:cs typeface="Arial"/>
              </a:rPr>
              <a:t>(PDB3)?  </a:t>
            </a: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10" dirty="0">
                <a:latin typeface="Arial"/>
                <a:cs typeface="Arial"/>
              </a:rPr>
              <a:t>Continue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next </a:t>
            </a:r>
            <a:r>
              <a:rPr sz="1100" spc="5" dirty="0">
                <a:latin typeface="Arial"/>
                <a:cs typeface="Arial"/>
              </a:rPr>
              <a:t>section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find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out.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/>
            <a:r>
              <a:rPr sz="1100" b="1" spc="-10" dirty="0">
                <a:latin typeface="Arial"/>
                <a:cs typeface="Arial"/>
              </a:rPr>
              <a:t>Window </a:t>
            </a:r>
            <a:r>
              <a:rPr sz="1100" b="1" spc="-5" dirty="0">
                <a:latin typeface="Arial"/>
                <a:cs typeface="Arial"/>
              </a:rPr>
              <a:t>1: </a:t>
            </a:r>
            <a:r>
              <a:rPr sz="1100" b="1" dirty="0">
                <a:latin typeface="Arial"/>
                <a:cs typeface="Arial"/>
              </a:rPr>
              <a:t>Explore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PDB3</a:t>
            </a:r>
            <a:endParaRPr sz="1100">
              <a:latin typeface="Courier New"/>
              <a:cs typeface="Courier New"/>
            </a:endParaRPr>
          </a:p>
          <a:p>
            <a:pPr marL="288911" marR="5080" indent="-276846">
              <a:lnSpc>
                <a:spcPct val="119300"/>
              </a:lnSpc>
              <a:spcBef>
                <a:spcPts val="60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-3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Window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switch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ALTER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command  </a:t>
            </a:r>
            <a:r>
              <a:rPr sz="1100" dirty="0">
                <a:latin typeface="Arial"/>
                <a:cs typeface="Arial"/>
              </a:rPr>
              <a:t>connects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37" y="3236912"/>
            <a:ext cx="5541010" cy="102592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dirty="0">
                <a:latin typeface="Courier New"/>
                <a:cs typeface="Courier New"/>
              </a:rPr>
              <a:t>SESSION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dirty="0">
                <a:latin typeface="Courier New"/>
                <a:cs typeface="Courier New"/>
              </a:rPr>
              <a:t>container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16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PDB3;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ts val="3150"/>
              </a:lnSpc>
              <a:spcBef>
                <a:spcPts val="409"/>
              </a:spcBef>
            </a:pP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 marL="71752" marR="4108880">
              <a:lnSpc>
                <a:spcPts val="315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71" y="4230116"/>
            <a:ext cx="32810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10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dirty="0">
                <a:latin typeface="Arial"/>
                <a:cs typeface="Arial"/>
              </a:rPr>
              <a:t>salary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employee </a:t>
            </a:r>
            <a:r>
              <a:rPr sz="1100" spc="-35" dirty="0">
                <a:latin typeface="Arial"/>
                <a:cs typeface="Arial"/>
              </a:rPr>
              <a:t>ID </a:t>
            </a:r>
            <a:r>
              <a:rPr sz="1100" spc="-10" dirty="0">
                <a:latin typeface="Arial"/>
                <a:cs typeface="Arial"/>
              </a:rPr>
              <a:t>100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1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756" y="5384442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6937" y="4504755"/>
            <a:ext cx="5541010" cy="15786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salary FROM </a:t>
            </a:r>
            <a:r>
              <a:rPr sz="1100" b="1" spc="-5" dirty="0">
                <a:latin typeface="Courier New"/>
                <a:cs typeface="Courier New"/>
              </a:rPr>
              <a:t>hr.employees WHERE </a:t>
            </a:r>
            <a:r>
              <a:rPr sz="1100" b="1" dirty="0">
                <a:latin typeface="Courier New"/>
                <a:cs typeface="Courier New"/>
              </a:rPr>
              <a:t>employee_id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29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100;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300">
              <a:latin typeface="Courier New"/>
              <a:cs typeface="Courier New"/>
            </a:endParaRPr>
          </a:p>
          <a:p>
            <a:pPr marL="500355" marR="4613045" indent="-85721">
              <a:lnSpc>
                <a:spcPct val="23900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SA</a:t>
            </a:r>
            <a:r>
              <a:rPr sz="1100" spc="-65" dirty="0">
                <a:latin typeface="Courier New"/>
                <a:cs typeface="Courier New"/>
              </a:rPr>
              <a:t>L</a:t>
            </a:r>
            <a:r>
              <a:rPr sz="1100" spc="10" dirty="0">
                <a:latin typeface="Courier New"/>
                <a:cs typeface="Courier New"/>
              </a:rPr>
              <a:t>ARY  2</a:t>
            </a:r>
            <a:r>
              <a:rPr sz="1100" spc="-65" dirty="0">
                <a:latin typeface="Courier New"/>
                <a:cs typeface="Courier New"/>
              </a:rPr>
              <a:t>4</a:t>
            </a:r>
            <a:r>
              <a:rPr sz="1100" spc="10" dirty="0">
                <a:latin typeface="Courier New"/>
                <a:cs typeface="Courier New"/>
              </a:rPr>
              <a:t>000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71" y="6079110"/>
            <a:ext cx="5756275" cy="10397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33653" indent="-276846">
              <a:lnSpc>
                <a:spcPct val="108200"/>
              </a:lnSpc>
              <a:spcBef>
                <a:spcPts val="95"/>
              </a:spcBef>
              <a:buAutoNum type="arabicPeriod" startAt="3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original </a:t>
            </a:r>
            <a:r>
              <a:rPr sz="1100" dirty="0">
                <a:latin typeface="Arial"/>
                <a:cs typeface="Arial"/>
              </a:rPr>
              <a:t>salary </a:t>
            </a:r>
            <a:r>
              <a:rPr sz="1100" spc="5" dirty="0">
                <a:latin typeface="Arial"/>
                <a:cs typeface="Arial"/>
              </a:rPr>
              <a:t>was </a:t>
            </a:r>
            <a:r>
              <a:rPr sz="1100" spc="-15" dirty="0">
                <a:latin typeface="Arial"/>
                <a:cs typeface="Arial"/>
              </a:rPr>
              <a:t>24000. </a:t>
            </a:r>
            <a:r>
              <a:rPr sz="1100" spc="-10" dirty="0">
                <a:latin typeface="Arial"/>
                <a:cs typeface="Arial"/>
              </a:rPr>
              <a:t>Earlier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Window </a:t>
            </a:r>
            <a:r>
              <a:rPr sz="1100" spc="-5" dirty="0">
                <a:latin typeface="Arial"/>
                <a:cs typeface="Arial"/>
              </a:rPr>
              <a:t>2,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updated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salary to  </a:t>
            </a:r>
            <a:r>
              <a:rPr sz="1100" spc="-15" dirty="0">
                <a:latin typeface="Arial"/>
                <a:cs typeface="Arial"/>
              </a:rPr>
              <a:t>26400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25" dirty="0">
                <a:latin typeface="Arial"/>
                <a:cs typeface="Arial"/>
              </a:rPr>
              <a:t>Why </a:t>
            </a:r>
            <a:r>
              <a:rPr sz="1100" spc="5" dirty="0">
                <a:latin typeface="Arial"/>
                <a:cs typeface="Arial"/>
              </a:rPr>
              <a:t>isn't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salary showing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5" dirty="0">
                <a:latin typeface="Arial"/>
                <a:cs typeface="Arial"/>
              </a:rPr>
              <a:t>26400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1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288911" marR="5080">
              <a:lnSpc>
                <a:spcPct val="1193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Answer: The </a:t>
            </a:r>
            <a:r>
              <a:rPr sz="1100" dirty="0">
                <a:latin typeface="Arial"/>
                <a:cs typeface="Arial"/>
              </a:rPr>
              <a:t>salary </a:t>
            </a:r>
            <a:r>
              <a:rPr sz="1100" spc="5" dirty="0">
                <a:latin typeface="Arial"/>
                <a:cs typeface="Arial"/>
              </a:rPr>
              <a:t>was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increased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-10" dirty="0">
                <a:latin typeface="Arial"/>
                <a:cs typeface="Arial"/>
              </a:rPr>
              <a:t>you entered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COMMIT</a:t>
            </a:r>
            <a:r>
              <a:rPr sz="1100" spc="-45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statement </a:t>
            </a:r>
            <a:r>
              <a:rPr sz="1100" spc="-10" dirty="0">
                <a:latin typeface="Arial"/>
                <a:cs typeface="Arial"/>
              </a:rPr>
              <a:t>after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clone </a:t>
            </a:r>
            <a:r>
              <a:rPr sz="1100" spc="-10" dirty="0">
                <a:latin typeface="Arial"/>
                <a:cs typeface="Arial"/>
              </a:rPr>
              <a:t>operation had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completed.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09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Display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service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name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V$SERVICES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8756" y="8082557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78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6937" y="7202869"/>
            <a:ext cx="5541010" cy="156260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A20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v$services;</a:t>
            </a:r>
            <a:endParaRPr sz="1100">
              <a:latin typeface="Courier New"/>
              <a:cs typeface="Courier New"/>
            </a:endParaRPr>
          </a:p>
          <a:p>
            <a:pPr marL="71752" marR="5117845" algn="just">
              <a:lnSpc>
                <a:spcPct val="238899"/>
              </a:lnSpc>
            </a:pPr>
            <a:r>
              <a:rPr sz="1100" spc="10" dirty="0">
                <a:latin typeface="Courier New"/>
                <a:cs typeface="Courier New"/>
              </a:rPr>
              <a:t>NAME  PD</a:t>
            </a:r>
            <a:r>
              <a:rPr sz="1100" spc="15" dirty="0">
                <a:latin typeface="Courier New"/>
                <a:cs typeface="Courier New"/>
              </a:rPr>
              <a:t>B3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83641"/>
            <a:ext cx="4963160" cy="3994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Courier New"/>
                <a:cs typeface="Courier New"/>
              </a:rPr>
              <a:t>PDB3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their </a:t>
            </a:r>
            <a:r>
              <a:rPr sz="1100" dirty="0">
                <a:latin typeface="Arial"/>
                <a:cs typeface="Arial"/>
              </a:rPr>
              <a:t>respective </a:t>
            </a:r>
            <a:r>
              <a:rPr sz="1100" spc="-5" dirty="0">
                <a:latin typeface="Arial"/>
                <a:cs typeface="Arial"/>
              </a:rPr>
              <a:t>tablespaces by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-1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DBA_DATA_FILES</a:t>
            </a:r>
            <a:r>
              <a:rPr sz="1100" spc="-56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are formatted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easier </a:t>
            </a:r>
            <a:r>
              <a:rPr sz="1100" spc="-15" dirty="0">
                <a:latin typeface="Arial"/>
                <a:cs typeface="Arial"/>
              </a:rPr>
              <a:t>viewing.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8756" y="1857018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8757" y="2247796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6937" y="1167828"/>
            <a:ext cx="5541010" cy="383066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file_name, tablespace_name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26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dba_data_files;</a:t>
            </a:r>
            <a:endParaRPr sz="1100">
              <a:latin typeface="Courier New"/>
              <a:cs typeface="Courier New"/>
            </a:endParaRPr>
          </a:p>
          <a:p>
            <a:pPr marL="71752" marR="4194600">
              <a:lnSpc>
                <a:spcPct val="233199"/>
              </a:lnSpc>
              <a:spcBef>
                <a:spcPts val="70"/>
              </a:spcBef>
            </a:pPr>
            <a:r>
              <a:rPr sz="1100" dirty="0">
                <a:latin typeface="Courier New"/>
                <a:cs typeface="Courier New"/>
              </a:rPr>
              <a:t>FILE_NAME  </a:t>
            </a:r>
            <a:r>
              <a:rPr sz="1100" spc="10" dirty="0">
                <a:latin typeface="Courier New"/>
                <a:cs typeface="Courier New"/>
              </a:rPr>
              <a:t>TABLES</a:t>
            </a:r>
            <a:r>
              <a:rPr sz="1100" spc="-65" dirty="0">
                <a:latin typeface="Courier New"/>
                <a:cs typeface="Courier New"/>
              </a:rPr>
              <a:t>P</a:t>
            </a:r>
            <a:r>
              <a:rPr sz="1100" spc="10" dirty="0">
                <a:latin typeface="Courier New"/>
                <a:cs typeface="Courier New"/>
              </a:rPr>
              <a:t>ACE_</a:t>
            </a: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0" dirty="0">
                <a:latin typeface="Courier New"/>
                <a:cs typeface="Courier New"/>
              </a:rPr>
              <a:t>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71752" marR="76196">
              <a:lnSpc>
                <a:spcPts val="12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/u02/app/oracle/oradata/ORCL/PDB3/ORCL/68196836353470ABE053FA5E8  60AAA15/datafile/o1_mf_system_fcbkbm0d_.dbf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35"/>
              </a:spcBef>
            </a:pPr>
            <a:r>
              <a:rPr sz="1100" spc="10" dirty="0">
                <a:latin typeface="Courier New"/>
                <a:cs typeface="Courier New"/>
              </a:rPr>
              <a:t>SYSTEM</a:t>
            </a:r>
            <a:endParaRPr sz="1100">
              <a:latin typeface="Courier New"/>
              <a:cs typeface="Courier New"/>
            </a:endParaRPr>
          </a:p>
          <a:p>
            <a:pPr marL="71752" marR="76196">
              <a:lnSpc>
                <a:spcPts val="1280"/>
              </a:lnSpc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/u02/app/oracle/oradata/ORCL/PDB3/ORCL/68196836353470ABE053FA5E8  60AAA15/datafile/o1_mf_sysaux_fcbkbm1o_.dbf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15"/>
              </a:spcBef>
            </a:pPr>
            <a:r>
              <a:rPr sz="1100" spc="10" dirty="0">
                <a:latin typeface="Courier New"/>
                <a:cs typeface="Courier New"/>
              </a:rPr>
              <a:t>SYSAUX</a:t>
            </a:r>
            <a:endParaRPr sz="1100">
              <a:latin typeface="Courier New"/>
              <a:cs typeface="Courier New"/>
            </a:endParaRPr>
          </a:p>
          <a:p>
            <a:pPr marL="71752" marR="74292">
              <a:lnSpc>
                <a:spcPts val="1280"/>
              </a:lnSpc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/u02/app/oracle/oradata/ORCL/PDB3/ORCL/68196836353470ABE053FA5E8  60AAA15/datafile/o1_mf_undotbs1_fcbkbm1s_.dbf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40"/>
              </a:spcBef>
            </a:pPr>
            <a:r>
              <a:rPr sz="1100" dirty="0">
                <a:latin typeface="Courier New"/>
                <a:cs typeface="Courier New"/>
              </a:rPr>
              <a:t>UNDOTBS1</a:t>
            </a:r>
            <a:endParaRPr sz="1100">
              <a:latin typeface="Courier New"/>
              <a:cs typeface="Courier New"/>
            </a:endParaRPr>
          </a:p>
          <a:p>
            <a:pPr marL="71752" marR="76196">
              <a:lnSpc>
                <a:spcPts val="1280"/>
              </a:lnSpc>
              <a:spcBef>
                <a:spcPts val="33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/u02/app/oracle/oradata/ORCL/PDB3/ORCL/68196836353470ABE053FA5E8  60AAA15/datafile/o1_mf_users_fcbkbm1z_.dbf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45"/>
              </a:spcBef>
            </a:pPr>
            <a:r>
              <a:rPr sz="1100" spc="10" dirty="0">
                <a:latin typeface="Courier New"/>
                <a:cs typeface="Courier New"/>
              </a:rPr>
              <a:t>USERS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70" y="4954143"/>
            <a:ext cx="5866130" cy="20028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255257" indent="-276846">
              <a:lnSpc>
                <a:spcPct val="108200"/>
              </a:lnSpc>
              <a:spcBef>
                <a:spcPts val="95"/>
              </a:spcBef>
              <a:buAutoNum type="arabicPeriod" startAt="6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20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notice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difference between the </a:t>
            </a:r>
            <a:r>
              <a:rPr sz="1100" spc="-10" dirty="0">
                <a:latin typeface="Arial"/>
                <a:cs typeface="Arial"/>
              </a:rPr>
              <a:t>data file </a:t>
            </a:r>
            <a:r>
              <a:rPr sz="1100" spc="10" dirty="0">
                <a:latin typeface="Arial"/>
                <a:cs typeface="Arial"/>
              </a:rPr>
              <a:t>names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previous </a:t>
            </a:r>
            <a:r>
              <a:rPr sz="1100" spc="5" dirty="0">
                <a:latin typeface="Arial"/>
                <a:cs typeface="Arial"/>
              </a:rPr>
              <a:t>step  compared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names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PDB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seed?</a:t>
            </a:r>
            <a:endParaRPr sz="1100">
              <a:latin typeface="Arial"/>
              <a:cs typeface="Arial"/>
            </a:endParaRPr>
          </a:p>
          <a:p>
            <a:pPr marL="288911" marR="5080">
              <a:lnSpc>
                <a:spcPct val="113799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10" dirty="0">
                <a:latin typeface="Arial"/>
                <a:cs typeface="Arial"/>
              </a:rPr>
              <a:t>case, Oracle </a:t>
            </a:r>
            <a:r>
              <a:rPr sz="1100" spc="-25" dirty="0">
                <a:latin typeface="Arial"/>
                <a:cs typeface="Arial"/>
              </a:rPr>
              <a:t>Managed </a:t>
            </a:r>
            <a:r>
              <a:rPr sz="1100" spc="-10" dirty="0">
                <a:latin typeface="Arial"/>
                <a:cs typeface="Arial"/>
              </a:rPr>
              <a:t>Files (OMF) </a:t>
            </a:r>
            <a:r>
              <a:rPr sz="1100" dirty="0">
                <a:latin typeface="Arial"/>
                <a:cs typeface="Arial"/>
              </a:rPr>
              <a:t>names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for you </a:t>
            </a:r>
            <a:r>
              <a:rPr sz="1100" spc="5" dirty="0">
                <a:latin typeface="Arial"/>
                <a:cs typeface="Arial"/>
              </a:rPr>
              <a:t>because 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5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CREATE_FILE_DEST </a:t>
            </a:r>
            <a:r>
              <a:rPr sz="1100" dirty="0">
                <a:latin typeface="Arial"/>
                <a:cs typeface="Arial"/>
              </a:rPr>
              <a:t>clause,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spc="-15" dirty="0">
                <a:latin typeface="Arial"/>
                <a:cs typeface="Arial"/>
              </a:rPr>
              <a:t>defines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directory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 </a:t>
            </a:r>
            <a:r>
              <a:rPr sz="1100" spc="-5" dirty="0">
                <a:latin typeface="Arial"/>
                <a:cs typeface="Arial"/>
              </a:rPr>
              <a:t>files.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10" dirty="0">
                <a:latin typeface="Arial"/>
                <a:cs typeface="Arial"/>
              </a:rPr>
              <a:t>clause </a:t>
            </a:r>
            <a:r>
              <a:rPr sz="1100" spc="15" dirty="0">
                <a:latin typeface="Arial"/>
                <a:cs typeface="Arial"/>
              </a:rPr>
              <a:t>comes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5" dirty="0">
                <a:latin typeface="Courier New"/>
                <a:cs typeface="Courier New"/>
              </a:rPr>
              <a:t>DB_CREATE_FILE_DEST</a:t>
            </a:r>
            <a:r>
              <a:rPr sz="1100" spc="5" dirty="0">
                <a:latin typeface="Arial"/>
                <a:cs typeface="Arial"/>
              </a:rPr>
              <a:t>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you  </a:t>
            </a:r>
            <a:r>
              <a:rPr sz="1100" spc="15" dirty="0">
                <a:latin typeface="Arial"/>
                <a:cs typeface="Arial"/>
              </a:rPr>
              <a:t>use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parameter, </a:t>
            </a:r>
            <a:r>
              <a:rPr sz="1100" spc="-10" dirty="0">
                <a:latin typeface="Arial"/>
                <a:cs typeface="Arial"/>
              </a:rPr>
              <a:t>then </a:t>
            </a:r>
            <a:r>
              <a:rPr sz="1100" spc="-15" dirty="0">
                <a:latin typeface="Arial"/>
                <a:cs typeface="Arial"/>
              </a:rPr>
              <a:t>all your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5" dirty="0">
                <a:latin typeface="Arial"/>
                <a:cs typeface="Arial"/>
              </a:rPr>
              <a:t>up in the </a:t>
            </a:r>
            <a:r>
              <a:rPr sz="1100" spc="25" dirty="0">
                <a:latin typeface="Arial"/>
                <a:cs typeface="Arial"/>
              </a:rPr>
              <a:t>same </a:t>
            </a:r>
            <a:r>
              <a:rPr sz="1100" spc="-5" dirty="0">
                <a:latin typeface="Arial"/>
                <a:cs typeface="Arial"/>
              </a:rPr>
              <a:t>directory; whereas 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CREATE_FILE_DEST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clause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enables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specify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distinct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directories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each 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>
              <a:latin typeface="Arial"/>
              <a:cs typeface="Arial"/>
            </a:endParaRPr>
          </a:p>
          <a:p>
            <a:pPr marL="288911" marR="102230" indent="-276846">
              <a:lnSpc>
                <a:spcPct val="119300"/>
              </a:lnSpc>
              <a:spcBef>
                <a:spcPts val="229"/>
              </a:spcBef>
              <a:buAutoNum type="arabicPeriod" startAt="7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List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temp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file(s)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DBA_TEMP_FILES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query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returns 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10" dirty="0">
                <a:latin typeface="Arial"/>
                <a:cs typeface="Arial"/>
              </a:rPr>
              <a:t>temp </a:t>
            </a:r>
            <a:r>
              <a:rPr sz="1100" spc="-15" dirty="0">
                <a:latin typeface="Arial"/>
                <a:cs typeface="Arial"/>
              </a:rPr>
              <a:t>file.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10" dirty="0">
                <a:latin typeface="Arial"/>
                <a:cs typeface="Arial"/>
              </a:rPr>
              <a:t>temp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will be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10" dirty="0">
                <a:latin typeface="Arial"/>
                <a:cs typeface="Arial"/>
              </a:rPr>
              <a:t>shown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below.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757" y="7691778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8756" y="8092082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96937" y="7012370"/>
            <a:ext cx="5541010" cy="173008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file_name, tablespace_name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26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dba_temp_files;</a:t>
            </a:r>
            <a:endParaRPr sz="1100">
              <a:latin typeface="Courier New"/>
              <a:cs typeface="Courier New"/>
            </a:endParaRPr>
          </a:p>
          <a:p>
            <a:pPr marL="71752" marR="4194600">
              <a:lnSpc>
                <a:spcPct val="233199"/>
              </a:lnSpc>
              <a:spcBef>
                <a:spcPts val="70"/>
              </a:spcBef>
            </a:pPr>
            <a:r>
              <a:rPr sz="1100" dirty="0">
                <a:latin typeface="Courier New"/>
                <a:cs typeface="Courier New"/>
              </a:rPr>
              <a:t>FILE_NAME  </a:t>
            </a:r>
            <a:r>
              <a:rPr sz="1100" spc="10" dirty="0">
                <a:latin typeface="Courier New"/>
                <a:cs typeface="Courier New"/>
              </a:rPr>
              <a:t>TABLES</a:t>
            </a:r>
            <a:r>
              <a:rPr sz="1100" spc="-65" dirty="0">
                <a:latin typeface="Courier New"/>
                <a:cs typeface="Courier New"/>
              </a:rPr>
              <a:t>P</a:t>
            </a:r>
            <a:r>
              <a:rPr sz="1100" spc="10" dirty="0">
                <a:latin typeface="Courier New"/>
                <a:cs typeface="Courier New"/>
              </a:rPr>
              <a:t>ACE_</a:t>
            </a: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0" dirty="0">
                <a:latin typeface="Courier New"/>
                <a:cs typeface="Courier New"/>
              </a:rPr>
              <a:t>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76196">
              <a:lnSpc>
                <a:spcPts val="128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/u02/app/oracle/oradata/ORCL/PDB3/ORCL/68196836353470ABE053FA5E8  60AAA15/datafile/o1_mf_temp_fcbkbm1x_.dbf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15"/>
              </a:spcBef>
            </a:pPr>
            <a:r>
              <a:rPr sz="1100" spc="10" dirty="0">
                <a:latin typeface="Courier New"/>
                <a:cs typeface="Courier New"/>
              </a:rPr>
              <a:t>TEMP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1667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950341"/>
            <a:ext cx="41941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8.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local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DBA_USERS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8757" y="2257321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6937" y="1215707"/>
            <a:ext cx="5541010" cy="472667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col </a:t>
            </a:r>
            <a:r>
              <a:rPr sz="1100" b="1" dirty="0">
                <a:latin typeface="Courier New"/>
                <a:cs typeface="Courier New"/>
              </a:rPr>
              <a:t>username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a30</a:t>
            </a:r>
            <a:endParaRPr sz="1100">
              <a:latin typeface="Courier New"/>
              <a:cs typeface="Courier New"/>
            </a:endParaRPr>
          </a:p>
          <a:p>
            <a:pPr marL="71752" marR="251448">
              <a:lnSpc>
                <a:spcPts val="1200"/>
              </a:lnSpc>
              <a:spcBef>
                <a:spcPts val="39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DISTINCT </a:t>
            </a:r>
            <a:r>
              <a:rPr sz="1100" b="1" spc="-10" dirty="0">
                <a:latin typeface="Courier New"/>
                <a:cs typeface="Courier New"/>
              </a:rPr>
              <a:t>username FROM dba_users </a:t>
            </a:r>
            <a:r>
              <a:rPr sz="1100" b="1" spc="-5" dirty="0">
                <a:latin typeface="Courier New"/>
                <a:cs typeface="Courier New"/>
              </a:rPr>
              <a:t>WHERE common='NO'  </a:t>
            </a:r>
            <a:r>
              <a:rPr sz="1100" b="1" spc="10" dirty="0">
                <a:latin typeface="Courier New"/>
                <a:cs typeface="Courier New"/>
              </a:rPr>
              <a:t>ORDER </a:t>
            </a:r>
            <a:r>
              <a:rPr sz="1100" b="1" spc="-25" dirty="0">
                <a:latin typeface="Courier New"/>
                <a:cs typeface="Courier New"/>
              </a:rPr>
              <a:t>BY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username;</a:t>
            </a:r>
            <a:endParaRPr sz="1100">
              <a:latin typeface="Courier New"/>
              <a:cs typeface="Courier New"/>
            </a:endParaRPr>
          </a:p>
          <a:p>
            <a:pPr marL="71752" marR="4527323">
              <a:lnSpc>
                <a:spcPct val="233100"/>
              </a:lnSpc>
              <a:spcBef>
                <a:spcPts val="130"/>
              </a:spcBef>
            </a:pPr>
            <a:r>
              <a:rPr sz="1100" dirty="0">
                <a:latin typeface="Courier New"/>
                <a:cs typeface="Courier New"/>
              </a:rPr>
              <a:t>USERNAME  </a:t>
            </a:r>
            <a:r>
              <a:rPr sz="1100" spc="10" dirty="0">
                <a:latin typeface="Courier New"/>
                <a:cs typeface="Courier New"/>
              </a:rPr>
              <a:t>APEX_0</a:t>
            </a:r>
            <a:r>
              <a:rPr sz="1100" spc="-65" dirty="0">
                <a:latin typeface="Courier New"/>
                <a:cs typeface="Courier New"/>
              </a:rPr>
              <a:t>5</a:t>
            </a:r>
            <a:r>
              <a:rPr sz="1100" spc="10" dirty="0">
                <a:latin typeface="Courier New"/>
                <a:cs typeface="Courier New"/>
              </a:rPr>
              <a:t>0100</a:t>
            </a:r>
            <a:endParaRPr sz="1100">
              <a:latin typeface="Courier New"/>
              <a:cs typeface="Courier New"/>
            </a:endParaRPr>
          </a:p>
          <a:p>
            <a:pPr marL="71752" marR="3442163">
              <a:lnSpc>
                <a:spcPts val="1580"/>
              </a:lnSpc>
              <a:spcBef>
                <a:spcPts val="20"/>
              </a:spcBef>
            </a:pPr>
            <a:r>
              <a:rPr sz="1100" spc="-5" dirty="0">
                <a:latin typeface="Courier New"/>
                <a:cs typeface="Courier New"/>
              </a:rPr>
              <a:t>APEX_INSTANCE_ADMIN_USER  APEX_LISTENER</a:t>
            </a:r>
            <a:endParaRPr sz="1100">
              <a:latin typeface="Courier New"/>
              <a:cs typeface="Courier New"/>
            </a:endParaRPr>
          </a:p>
          <a:p>
            <a:pPr marL="71752" marR="3689801">
              <a:lnSpc>
                <a:spcPts val="1500"/>
              </a:lnSpc>
              <a:spcBef>
                <a:spcPts val="55"/>
              </a:spcBef>
            </a:pPr>
            <a:r>
              <a:rPr sz="1100" dirty="0">
                <a:latin typeface="Courier New"/>
                <a:cs typeface="Courier New"/>
              </a:rPr>
              <a:t>APEX_PUBLIC_USER  </a:t>
            </a:r>
            <a:r>
              <a:rPr sz="1100" spc="-5" dirty="0">
                <a:latin typeface="Courier New"/>
                <a:cs typeface="Courier New"/>
              </a:rPr>
              <a:t>APEX_REST_PUBLIC_USER</a:t>
            </a:r>
            <a:endParaRPr sz="1100">
              <a:latin typeface="Courier New"/>
              <a:cs typeface="Courier New"/>
            </a:endParaRPr>
          </a:p>
          <a:p>
            <a:pPr marL="71752" marR="4527323">
              <a:lnSpc>
                <a:spcPts val="1500"/>
              </a:lnSpc>
              <a:spcBef>
                <a:spcPts val="80"/>
              </a:spcBef>
            </a:pPr>
            <a:r>
              <a:rPr sz="1100" spc="10" dirty="0">
                <a:latin typeface="Courier New"/>
                <a:cs typeface="Courier New"/>
              </a:rPr>
              <a:t>DHAMBY  FLOWS_</a:t>
            </a:r>
            <a:r>
              <a:rPr sz="1100" spc="-65" dirty="0">
                <a:latin typeface="Courier New"/>
                <a:cs typeface="Courier New"/>
              </a:rPr>
              <a:t>F</a:t>
            </a:r>
            <a:r>
              <a:rPr sz="1100" spc="10" dirty="0">
                <a:latin typeface="Courier New"/>
                <a:cs typeface="Courier New"/>
              </a:rPr>
              <a:t>ILES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75"/>
              </a:spcBef>
            </a:pPr>
            <a:r>
              <a:rPr sz="1100" spc="10" dirty="0">
                <a:latin typeface="Courier New"/>
                <a:cs typeface="Courier New"/>
              </a:rPr>
              <a:t>HR</a:t>
            </a:r>
            <a:endParaRPr sz="1100">
              <a:latin typeface="Courier New"/>
              <a:cs typeface="Courier New"/>
            </a:endParaRPr>
          </a:p>
          <a:p>
            <a:pPr marL="71752" marR="4527323">
              <a:lnSpc>
                <a:spcPct val="117200"/>
              </a:lnSpc>
              <a:spcBef>
                <a:spcPts val="35"/>
              </a:spcBef>
            </a:pPr>
            <a:r>
              <a:rPr sz="1100" dirty="0">
                <a:latin typeface="Courier New"/>
                <a:cs typeface="Courier New"/>
              </a:rPr>
              <a:t>INVENTORY  JGOODMAN  </a:t>
            </a:r>
            <a:r>
              <a:rPr sz="1100" spc="10" dirty="0">
                <a:latin typeface="Courier New"/>
                <a:cs typeface="Courier New"/>
              </a:rPr>
              <a:t>PDB1_A</a:t>
            </a:r>
            <a:r>
              <a:rPr sz="1100" spc="-65" dirty="0">
                <a:latin typeface="Courier New"/>
                <a:cs typeface="Courier New"/>
              </a:rPr>
              <a:t>D</a:t>
            </a:r>
            <a:r>
              <a:rPr sz="1100" spc="10" dirty="0">
                <a:latin typeface="Courier New"/>
                <a:cs typeface="Courier New"/>
              </a:rPr>
              <a:t>MIN1  </a:t>
            </a:r>
            <a:r>
              <a:rPr sz="1100" dirty="0">
                <a:latin typeface="Courier New"/>
                <a:cs typeface="Courier New"/>
              </a:rPr>
              <a:t>PDBADMIN  </a:t>
            </a:r>
            <a:r>
              <a:rPr sz="1100" spc="10" dirty="0">
                <a:latin typeface="Courier New"/>
                <a:cs typeface="Courier New"/>
              </a:rPr>
              <a:t>RPANDYA  SCOTT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14 rows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71" y="5917567"/>
            <a:ext cx="44418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9.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common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DBA_USERS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757" y="7024393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6937" y="6182679"/>
            <a:ext cx="5541010" cy="29681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1752" marR="165727">
              <a:lnSpc>
                <a:spcPts val="1200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DISTINCT </a:t>
            </a:r>
            <a:r>
              <a:rPr sz="1100" b="1" spc="-10" dirty="0">
                <a:latin typeface="Courier New"/>
                <a:cs typeface="Courier New"/>
              </a:rPr>
              <a:t>username FROM dba_users </a:t>
            </a:r>
            <a:r>
              <a:rPr sz="1100" b="1" spc="-5" dirty="0">
                <a:latin typeface="Courier New"/>
                <a:cs typeface="Courier New"/>
              </a:rPr>
              <a:t>WHERE common='YES'  </a:t>
            </a:r>
            <a:r>
              <a:rPr sz="1100" b="1" spc="10" dirty="0">
                <a:latin typeface="Courier New"/>
                <a:cs typeface="Courier New"/>
              </a:rPr>
              <a:t>ORDER </a:t>
            </a:r>
            <a:r>
              <a:rPr sz="1100" b="1" spc="-25" dirty="0">
                <a:latin typeface="Courier New"/>
                <a:cs typeface="Courier New"/>
              </a:rPr>
              <a:t>BY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username;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USERNAME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5"/>
              </a:spcBef>
            </a:pPr>
            <a:endParaRPr sz="1300">
              <a:latin typeface="Courier New"/>
              <a:cs typeface="Courier New"/>
            </a:endParaRPr>
          </a:p>
          <a:p>
            <a:pPr marL="71752" marR="4366041">
              <a:lnSpc>
                <a:spcPct val="117600"/>
              </a:lnSpc>
            </a:pPr>
            <a:r>
              <a:rPr sz="1100" dirty="0">
                <a:latin typeface="Courier New"/>
                <a:cs typeface="Courier New"/>
              </a:rPr>
              <a:t>ANONYMOUS  APPQOSSYS  </a:t>
            </a:r>
            <a:r>
              <a:rPr sz="1100" spc="10" dirty="0">
                <a:latin typeface="Courier New"/>
                <a:cs typeface="Courier New"/>
              </a:rPr>
              <a:t>AUDSYS  C##CDB</a:t>
            </a:r>
            <a:r>
              <a:rPr sz="1100" spc="-65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ADMI</a:t>
            </a: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5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71752" marR="4946402">
              <a:lnSpc>
                <a:spcPts val="1580"/>
              </a:lnSpc>
              <a:spcBef>
                <a:spcPts val="20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SYSRAC</a:t>
            </a:r>
            <a:endParaRPr sz="1100">
              <a:latin typeface="Courier New"/>
              <a:cs typeface="Courier New"/>
            </a:endParaRPr>
          </a:p>
          <a:p>
            <a:pPr marL="71752" marR="4946402">
              <a:lnSpc>
                <a:spcPts val="1500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SYSTEM  WMSYS</a:t>
            </a:r>
            <a:endParaRPr sz="1100">
              <a:latin typeface="Courier New"/>
              <a:cs typeface="Courier New"/>
            </a:endParaRPr>
          </a:p>
          <a:p>
            <a:pPr marL="71752" marR="4860682">
              <a:lnSpc>
                <a:spcPts val="1580"/>
              </a:lnSpc>
              <a:spcBef>
                <a:spcPts val="15"/>
              </a:spcBef>
            </a:pPr>
            <a:r>
              <a:rPr sz="1100" spc="10" dirty="0">
                <a:latin typeface="Courier New"/>
                <a:cs typeface="Courier New"/>
              </a:rPr>
              <a:t>XDB  XS$NULL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78354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39 rows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1541398"/>
            <a:ext cx="12382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10. Exit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1796986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2504441"/>
            <a:ext cx="5716270" cy="70339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b="1" spc="-10" dirty="0">
                <a:latin typeface="Arial"/>
                <a:cs typeface="Arial"/>
              </a:rPr>
              <a:t>Window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2: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Return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Salary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Values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to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</a:rPr>
              <a:t>Their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Original</a:t>
            </a:r>
            <a:r>
              <a:rPr sz="1100" b="1" spc="-8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Values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855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Return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Window </a:t>
            </a:r>
            <a:r>
              <a:rPr sz="1100" spc="-5" dirty="0">
                <a:latin typeface="Arial"/>
                <a:cs typeface="Arial"/>
              </a:rPr>
              <a:t>2.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should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logged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80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Return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SALARY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column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EMPLOYEES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table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back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their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original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values.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3284538"/>
            <a:ext cx="5541010" cy="9848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UPDATE </a:t>
            </a:r>
            <a:r>
              <a:rPr sz="1100" b="1" dirty="0">
                <a:latin typeface="Courier New"/>
                <a:cs typeface="Courier New"/>
              </a:rPr>
              <a:t>employees </a:t>
            </a:r>
            <a:r>
              <a:rPr sz="1100" b="1" spc="-15" dirty="0">
                <a:latin typeface="Courier New"/>
                <a:cs typeface="Courier New"/>
              </a:rPr>
              <a:t>SET </a:t>
            </a:r>
            <a:r>
              <a:rPr sz="1100" b="1" spc="-10" dirty="0">
                <a:latin typeface="Courier New"/>
                <a:cs typeface="Courier New"/>
              </a:rPr>
              <a:t>salary=salary </a:t>
            </a:r>
            <a:r>
              <a:rPr sz="1100" b="1" spc="15" dirty="0">
                <a:latin typeface="Courier New"/>
                <a:cs typeface="Courier New"/>
              </a:rPr>
              <a:t>/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1.1;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107 </a:t>
            </a:r>
            <a:r>
              <a:rPr sz="1100" spc="-10" dirty="0">
                <a:latin typeface="Courier New"/>
                <a:cs typeface="Courier New"/>
              </a:rPr>
              <a:t>rows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updated.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0" y="4277740"/>
            <a:ext cx="177927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15" dirty="0">
                <a:latin typeface="Arial"/>
                <a:cs typeface="Arial"/>
              </a:rPr>
              <a:t>Commit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transaction.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4542853"/>
            <a:ext cx="5541010" cy="7771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COMMIT;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Commit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complete.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70" y="5345430"/>
            <a:ext cx="399669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dirty="0">
                <a:latin typeface="Arial"/>
                <a:cs typeface="Arial"/>
              </a:rPr>
              <a:t>Display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salary </a:t>
            </a:r>
            <a:r>
              <a:rPr sz="1100" spc="-10" dirty="0">
                <a:latin typeface="Arial"/>
                <a:cs typeface="Arial"/>
              </a:rPr>
              <a:t>for employee </a:t>
            </a:r>
            <a:r>
              <a:rPr sz="1100" spc="-35" dirty="0">
                <a:latin typeface="Arial"/>
                <a:cs typeface="Arial"/>
              </a:rPr>
              <a:t>ID </a:t>
            </a:r>
            <a:r>
              <a:rPr sz="1100" spc="-15" dirty="0">
                <a:latin typeface="Arial"/>
                <a:cs typeface="Arial"/>
              </a:rPr>
              <a:t>100.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24000.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8756" y="6280808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6937" y="5601399"/>
            <a:ext cx="5541010" cy="137101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salary FROM </a:t>
            </a:r>
            <a:r>
              <a:rPr sz="1100" b="1" spc="-5" dirty="0">
                <a:latin typeface="Courier New"/>
                <a:cs typeface="Courier New"/>
              </a:rPr>
              <a:t>hr.employees WHERE </a:t>
            </a:r>
            <a:r>
              <a:rPr sz="1100" b="1" dirty="0">
                <a:latin typeface="Courier New"/>
                <a:cs typeface="Courier New"/>
              </a:rPr>
              <a:t>employee_id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29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100;</a:t>
            </a:r>
            <a:endParaRPr sz="1100">
              <a:latin typeface="Courier New"/>
              <a:cs typeface="Courier New"/>
            </a:endParaRPr>
          </a:p>
          <a:p>
            <a:pPr marL="500355" marR="4613045" indent="-85721">
              <a:lnSpc>
                <a:spcPct val="233100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SA</a:t>
            </a:r>
            <a:r>
              <a:rPr sz="1100" spc="-65" dirty="0">
                <a:latin typeface="Courier New"/>
                <a:cs typeface="Courier New"/>
              </a:rPr>
              <a:t>L</a:t>
            </a:r>
            <a:r>
              <a:rPr sz="1100" spc="10" dirty="0">
                <a:latin typeface="Courier New"/>
                <a:cs typeface="Courier New"/>
              </a:rPr>
              <a:t>ARY  2</a:t>
            </a:r>
            <a:r>
              <a:rPr sz="1100" spc="-65" dirty="0">
                <a:latin typeface="Courier New"/>
                <a:cs typeface="Courier New"/>
              </a:rPr>
              <a:t>4</a:t>
            </a:r>
            <a:r>
              <a:rPr sz="1100" spc="10" dirty="0">
                <a:latin typeface="Courier New"/>
                <a:cs typeface="Courier New"/>
              </a:rPr>
              <a:t>000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70" y="6994907"/>
            <a:ext cx="584454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spc="10" dirty="0">
                <a:latin typeface="Arial"/>
                <a:cs typeface="Arial"/>
              </a:rPr>
              <a:t>SQL*Plus, close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connection 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5" dirty="0">
                <a:latin typeface="Arial"/>
                <a:cs typeface="Arial"/>
              </a:rPr>
              <a:t>node,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close </a:t>
            </a:r>
            <a:r>
              <a:rPr sz="1100" spc="-5" dirty="0">
                <a:latin typeface="Arial"/>
                <a:cs typeface="Arial"/>
              </a:rPr>
              <a:t>the terminal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window.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6937" y="7250494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49998"/>
            <a:ext cx="5930265" cy="28192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13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Unplugging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and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Plugging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PDB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9300"/>
              </a:lnSpc>
              <a:spcBef>
                <a:spcPts val="509"/>
              </a:spcBef>
            </a:pPr>
            <a:r>
              <a:rPr sz="1100" spc="-35" dirty="0">
                <a:latin typeface="Arial"/>
                <a:cs typeface="Arial"/>
              </a:rPr>
              <a:t>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practice,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unplug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plug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back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into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CDB.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give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10" dirty="0">
                <a:latin typeface="Arial"/>
                <a:cs typeface="Arial"/>
              </a:rPr>
              <a:t>)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10" dirty="0">
                <a:latin typeface="Arial"/>
                <a:cs typeface="Arial"/>
              </a:rPr>
              <a:t>you plug it </a:t>
            </a:r>
            <a:r>
              <a:rPr sz="1100" spc="5" dirty="0">
                <a:latin typeface="Arial"/>
                <a:cs typeface="Arial"/>
              </a:rPr>
              <a:t>back</a:t>
            </a:r>
            <a:r>
              <a:rPr sz="1100" spc="-2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1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 marR="2179847">
              <a:lnSpc>
                <a:spcPct val="136600"/>
              </a:lnSpc>
              <a:spcBef>
                <a:spcPts val="350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 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completed </a:t>
            </a:r>
            <a:r>
              <a:rPr sz="1100" spc="10" dirty="0">
                <a:latin typeface="Arial"/>
                <a:cs typeface="Arial"/>
              </a:rPr>
              <a:t>Practice </a:t>
            </a:r>
            <a:r>
              <a:rPr sz="1100" dirty="0">
                <a:latin typeface="Arial"/>
                <a:cs typeface="Arial"/>
              </a:rPr>
              <a:t>10-2 </a:t>
            </a:r>
            <a:r>
              <a:rPr sz="1100" spc="-20" dirty="0">
                <a:latin typeface="Arial"/>
                <a:cs typeface="Arial"/>
              </a:rPr>
              <a:t>Hot </a:t>
            </a:r>
            <a:r>
              <a:rPr sz="1100" spc="-10" dirty="0">
                <a:latin typeface="Arial"/>
                <a:cs typeface="Arial"/>
              </a:rPr>
              <a:t>Cloning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150" dirty="0">
              <a:latin typeface="Arial"/>
              <a:cs typeface="Arial"/>
            </a:endParaRPr>
          </a:p>
          <a:p>
            <a:pPr marL="12700"/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288911" indent="-276846">
              <a:spcBef>
                <a:spcPts val="765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spc="-20" dirty="0">
                <a:latin typeface="Arial"/>
                <a:cs typeface="Arial"/>
              </a:rPr>
              <a:t>Unplug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CDB.</a:t>
            </a:r>
            <a:endParaRPr sz="1100" dirty="0">
              <a:latin typeface="Arial"/>
              <a:cs typeface="Arial"/>
            </a:endParaRPr>
          </a:p>
          <a:p>
            <a:pPr marL="565757" lvl="1" indent="-276846">
              <a:spcBef>
                <a:spcPts val="48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Start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3608642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9513" y="4144137"/>
            <a:ext cx="5513070" cy="694036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spcBef>
                <a:spcPts val="6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10" dirty="0">
                <a:latin typeface="Arial"/>
                <a:cs typeface="Arial"/>
              </a:rPr>
              <a:t>Close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8911" marR="5080">
              <a:lnSpc>
                <a:spcPct val="119300"/>
              </a:lnSpc>
              <a:spcBef>
                <a:spcPts val="305"/>
              </a:spcBef>
            </a:pPr>
            <a:r>
              <a:rPr sz="1100" spc="15" dirty="0">
                <a:latin typeface="Arial"/>
                <a:cs typeface="Arial"/>
              </a:rPr>
              <a:t>PDBs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5" dirty="0">
                <a:latin typeface="Arial"/>
                <a:cs typeface="Arial"/>
              </a:rPr>
              <a:t>closed </a:t>
            </a:r>
            <a:r>
              <a:rPr sz="1100" spc="-10" dirty="0">
                <a:latin typeface="Arial"/>
                <a:cs typeface="Arial"/>
              </a:rPr>
              <a:t>before 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15" dirty="0">
                <a:latin typeface="Arial"/>
                <a:cs typeface="Arial"/>
              </a:rPr>
              <a:t>unplug </a:t>
            </a:r>
            <a:r>
              <a:rPr sz="1100" spc="-5" dirty="0">
                <a:latin typeface="Arial"/>
                <a:cs typeface="Arial"/>
              </a:rPr>
              <a:t>them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drop </a:t>
            </a:r>
            <a:r>
              <a:rPr sz="1100" dirty="0">
                <a:latin typeface="Arial"/>
                <a:cs typeface="Arial"/>
              </a:rPr>
              <a:t>them.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already  </a:t>
            </a:r>
            <a:r>
              <a:rPr sz="1100" dirty="0">
                <a:latin typeface="Arial"/>
                <a:cs typeface="Arial"/>
              </a:rPr>
              <a:t>closed,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will receive an error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message.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4905152"/>
            <a:ext cx="5541010" cy="9630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PLUGGABLE DATABASE PDB3 </a:t>
            </a:r>
            <a:r>
              <a:rPr sz="1100" b="1" spc="-5" dirty="0">
                <a:latin typeface="Courier New"/>
                <a:cs typeface="Courier New"/>
              </a:rPr>
              <a:t>CLOSE</a:t>
            </a:r>
            <a:r>
              <a:rPr sz="1100" b="1" spc="10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IMMEDIATE;</a:t>
            </a:r>
            <a:endParaRPr sz="1100">
              <a:latin typeface="Courier New"/>
              <a:cs typeface="Courier New"/>
            </a:endParaRPr>
          </a:p>
          <a:p>
            <a:pPr marL="71752" marR="3185001">
              <a:lnSpc>
                <a:spcPct val="238800"/>
              </a:lnSpc>
            </a:pPr>
            <a:r>
              <a:rPr sz="1100" dirty="0">
                <a:latin typeface="Courier New"/>
                <a:cs typeface="Courier New"/>
              </a:rPr>
              <a:t>Pluggable database altered.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513" y="5850511"/>
            <a:ext cx="5699760" cy="22733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-20" dirty="0">
                <a:latin typeface="Arial"/>
                <a:cs typeface="Arial"/>
              </a:rPr>
              <a:t>Unplug </a:t>
            </a:r>
            <a:r>
              <a:rPr sz="1100" spc="20" dirty="0">
                <a:latin typeface="Arial"/>
                <a:cs typeface="Arial"/>
              </a:rPr>
              <a:t>PDB3 </a:t>
            </a:r>
            <a:r>
              <a:rPr sz="1100" spc="-10" dirty="0">
                <a:latin typeface="Arial"/>
                <a:cs typeface="Arial"/>
              </a:rPr>
              <a:t>into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50" dirty="0">
                <a:latin typeface="Arial"/>
                <a:cs typeface="Arial"/>
              </a:rPr>
              <a:t>XML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dirty="0">
                <a:latin typeface="Arial"/>
                <a:cs typeface="Arial"/>
              </a:rPr>
              <a:t>named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Courier New"/>
                <a:cs typeface="Courier New"/>
              </a:rPr>
              <a:t>/u02/app/oracle/oradata/PDB3.xml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8911" marR="71117">
              <a:lnSpc>
                <a:spcPct val="113599"/>
              </a:lnSpc>
              <a:spcBef>
                <a:spcPts val="305"/>
              </a:spcBef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unplugging </a:t>
            </a:r>
            <a:r>
              <a:rPr sz="1100" spc="-10" dirty="0">
                <a:latin typeface="Arial"/>
                <a:cs typeface="Arial"/>
              </a:rPr>
              <a:t>operation </a:t>
            </a:r>
            <a:r>
              <a:rPr sz="1100" dirty="0">
                <a:latin typeface="Arial"/>
                <a:cs typeface="Arial"/>
              </a:rPr>
              <a:t>makes </a:t>
            </a:r>
            <a:r>
              <a:rPr sz="1100" spc="-5" dirty="0">
                <a:latin typeface="Arial"/>
                <a:cs typeface="Arial"/>
              </a:rPr>
              <a:t>changes in 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record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 </a:t>
            </a:r>
            <a:r>
              <a:rPr sz="1100" spc="5" dirty="0">
                <a:latin typeface="Arial"/>
                <a:cs typeface="Arial"/>
              </a:rPr>
              <a:t>was </a:t>
            </a:r>
            <a:r>
              <a:rPr sz="1100" spc="-10" dirty="0">
                <a:latin typeface="Arial"/>
                <a:cs typeface="Arial"/>
              </a:rPr>
              <a:t>properly and </a:t>
            </a:r>
            <a:r>
              <a:rPr sz="1100" spc="10" dirty="0">
                <a:latin typeface="Arial"/>
                <a:cs typeface="Arial"/>
              </a:rPr>
              <a:t>successfully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unplugged.</a:t>
            </a:r>
            <a:endParaRPr sz="1100">
              <a:latin typeface="Arial"/>
              <a:cs typeface="Arial"/>
            </a:endParaRPr>
          </a:p>
          <a:p>
            <a:pPr marL="288911" marR="5080">
              <a:lnSpc>
                <a:spcPct val="111800"/>
              </a:lnSpc>
              <a:spcBef>
                <a:spcPts val="250"/>
              </a:spcBef>
            </a:pPr>
            <a:r>
              <a:rPr sz="1100" spc="10" dirty="0">
                <a:latin typeface="Arial"/>
                <a:cs typeface="Arial"/>
              </a:rPr>
              <a:t>Because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encrypted, you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include the </a:t>
            </a:r>
            <a:r>
              <a:rPr sz="1100" spc="10" dirty="0">
                <a:latin typeface="Courier New"/>
                <a:cs typeface="Courier New"/>
              </a:rPr>
              <a:t>ENCRYPT USING  </a:t>
            </a:r>
            <a:r>
              <a:rPr sz="1100" i="1" spc="10" dirty="0">
                <a:latin typeface="Courier New"/>
                <a:cs typeface="Courier New"/>
              </a:rPr>
              <a:t>transport_secret</a:t>
            </a:r>
            <a:r>
              <a:rPr sz="1100" i="1" spc="-34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clause.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include the </a:t>
            </a:r>
            <a:r>
              <a:rPr sz="1100" dirty="0">
                <a:latin typeface="Arial"/>
                <a:cs typeface="Arial"/>
              </a:rPr>
              <a:t>clause,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will receive an </a:t>
            </a:r>
            <a:r>
              <a:rPr sz="1100" spc="10" dirty="0">
                <a:latin typeface="Courier New"/>
                <a:cs typeface="Courier New"/>
              </a:rPr>
              <a:t>ORA-  46680: master keys of the container database must be exported  </a:t>
            </a:r>
            <a:r>
              <a:rPr sz="1100" dirty="0">
                <a:latin typeface="Arial"/>
                <a:cs typeface="Arial"/>
              </a:rPr>
              <a:t>error.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Supply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TransPDB3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10" dirty="0">
                <a:latin typeface="Courier New"/>
                <a:cs typeface="Courier New"/>
              </a:rPr>
              <a:t>transport_secret</a:t>
            </a:r>
            <a:r>
              <a:rPr sz="1100" i="1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for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course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practice.</a:t>
            </a:r>
            <a:endParaRPr sz="1100">
              <a:latin typeface="Arial"/>
              <a:cs typeface="Arial"/>
            </a:endParaRPr>
          </a:p>
          <a:p>
            <a:pPr marL="288911" marR="269227">
              <a:lnSpc>
                <a:spcPct val="110000"/>
              </a:lnSpc>
              <a:spcBef>
                <a:spcPts val="500"/>
              </a:spcBef>
            </a:pPr>
            <a:r>
              <a:rPr sz="1100" spc="10" dirty="0">
                <a:latin typeface="Arial"/>
                <a:cs typeface="Arial"/>
              </a:rPr>
              <a:t>Because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still </a:t>
            </a:r>
            <a:r>
              <a:rPr sz="1100" spc="-5" dirty="0">
                <a:latin typeface="Arial"/>
                <a:cs typeface="Arial"/>
              </a:rPr>
              <a:t>part of the </a:t>
            </a:r>
            <a:r>
              <a:rPr sz="1100" spc="15" dirty="0">
                <a:latin typeface="Arial"/>
                <a:cs typeface="Arial"/>
              </a:rPr>
              <a:t>CDB,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up in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Recovery  </a:t>
            </a:r>
            <a:r>
              <a:rPr sz="1100" spc="-25" dirty="0">
                <a:latin typeface="Arial"/>
                <a:cs typeface="Arial"/>
              </a:rPr>
              <a:t>Manager </a:t>
            </a:r>
            <a:r>
              <a:rPr sz="1100" spc="10" dirty="0">
                <a:latin typeface="Arial"/>
                <a:cs typeface="Arial"/>
              </a:rPr>
              <a:t>(Oracle </a:t>
            </a:r>
            <a:r>
              <a:rPr sz="1100" spc="-30" dirty="0">
                <a:latin typeface="Arial"/>
                <a:cs typeface="Arial"/>
              </a:rPr>
              <a:t>RMAN).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-15" dirty="0">
                <a:latin typeface="Arial"/>
                <a:cs typeface="Arial"/>
              </a:rPr>
              <a:t>provides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convenient </a:t>
            </a:r>
            <a:r>
              <a:rPr sz="1100" spc="5" dirty="0">
                <a:latin typeface="Arial"/>
                <a:cs typeface="Arial"/>
              </a:rPr>
              <a:t>way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archive the  </a:t>
            </a:r>
            <a:r>
              <a:rPr sz="1100" spc="-15" dirty="0">
                <a:latin typeface="Arial"/>
                <a:cs typeface="Arial"/>
              </a:rPr>
              <a:t>unplugged </a:t>
            </a:r>
            <a:r>
              <a:rPr sz="1100" spc="10" dirty="0">
                <a:latin typeface="Arial"/>
                <a:cs typeface="Arial"/>
              </a:rPr>
              <a:t>PDB. </a:t>
            </a:r>
            <a:r>
              <a:rPr sz="1100" spc="-20" dirty="0">
                <a:latin typeface="Arial"/>
                <a:cs typeface="Arial"/>
              </a:rPr>
              <a:t>After </a:t>
            </a:r>
            <a:r>
              <a:rPr sz="1100" spc="-10" dirty="0">
                <a:latin typeface="Arial"/>
                <a:cs typeface="Arial"/>
              </a:rPr>
              <a:t>backing it up, 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then </a:t>
            </a:r>
            <a:r>
              <a:rPr sz="1100" spc="10" dirty="0">
                <a:latin typeface="Arial"/>
                <a:cs typeface="Arial"/>
              </a:rPr>
              <a:t>remove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catalog.  </a:t>
            </a:r>
            <a:r>
              <a:rPr sz="1100" spc="-10" dirty="0">
                <a:latin typeface="Arial"/>
                <a:cs typeface="Arial"/>
              </a:rPr>
              <a:t>However, you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dirty="0">
                <a:latin typeface="Arial"/>
                <a:cs typeface="Arial"/>
              </a:rPr>
              <a:t>preserve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for any </a:t>
            </a:r>
            <a:r>
              <a:rPr sz="1100" spc="-5" dirty="0">
                <a:latin typeface="Arial"/>
                <a:cs typeface="Arial"/>
              </a:rPr>
              <a:t>subsequent </a:t>
            </a:r>
            <a:r>
              <a:rPr sz="1100" spc="-15" dirty="0">
                <a:latin typeface="Arial"/>
                <a:cs typeface="Arial"/>
              </a:rPr>
              <a:t>plugging</a:t>
            </a:r>
            <a:r>
              <a:rPr sz="1100" spc="2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operations.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8175307"/>
            <a:ext cx="5541010" cy="7976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PLUGGABLE DATABASE</a:t>
            </a:r>
            <a:r>
              <a:rPr sz="1100" b="1" spc="7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PDB3</a:t>
            </a:r>
            <a:endParaRPr sz="1100" dirty="0">
              <a:latin typeface="Courier New"/>
              <a:cs typeface="Courier New"/>
            </a:endParaRPr>
          </a:p>
          <a:p>
            <a:pPr marL="500355" indent="-257798">
              <a:spcBef>
                <a:spcPts val="180"/>
              </a:spcBef>
              <a:buFont typeface="Courier New"/>
              <a:buAutoNum type="arabicPlain" startAt="2"/>
              <a:tabLst>
                <a:tab pos="500355" algn="l"/>
                <a:tab pos="500990" algn="l"/>
              </a:tabLst>
            </a:pPr>
            <a:r>
              <a:rPr sz="1100" b="1" spc="-5" dirty="0">
                <a:latin typeface="Courier New"/>
                <a:cs typeface="Courier New"/>
              </a:rPr>
              <a:t>UNPLUG </a:t>
            </a:r>
            <a:r>
              <a:rPr sz="1100" b="1" spc="10" dirty="0">
                <a:latin typeface="Courier New"/>
                <a:cs typeface="Courier New"/>
              </a:rPr>
              <a:t>INTO</a:t>
            </a:r>
            <a:r>
              <a:rPr sz="1100" b="1" spc="-6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'/u02/app/oracle/oradata/PDB3.xml</a:t>
            </a:r>
            <a:r>
              <a:rPr sz="1100" b="1" spc="-5" dirty="0" smtClean="0">
                <a:latin typeface="Courier New"/>
                <a:cs typeface="Courier New"/>
              </a:rPr>
              <a:t>'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 marL="500355" indent="-257798">
              <a:spcBef>
                <a:spcPts val="180"/>
              </a:spcBef>
              <a:buFont typeface="Courier New"/>
              <a:buAutoNum type="arabicPlain" startAt="2"/>
              <a:tabLst>
                <a:tab pos="500355" algn="l"/>
                <a:tab pos="500990" algn="l"/>
              </a:tabLst>
            </a:pPr>
            <a:endParaRPr sz="1650" dirty="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Pluggable database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3783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1700" y="1410970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9512" y="1064640"/>
            <a:ext cx="3921760" cy="113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23214" indent="-276846">
              <a:lnSpc>
                <a:spcPct val="1479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spc="10" dirty="0">
                <a:latin typeface="Arial"/>
                <a:cs typeface="Arial"/>
              </a:rPr>
              <a:t>Check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10" dirty="0">
                <a:latin typeface="Courier New"/>
                <a:cs typeface="Courier New"/>
              </a:rPr>
              <a:t>CDB_PDBS</a:t>
            </a:r>
            <a:r>
              <a:rPr sz="1100" spc="10" dirty="0">
                <a:latin typeface="Arial"/>
                <a:cs typeface="Arial"/>
              </a:rPr>
              <a:t>.  </a:t>
            </a: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col </a:t>
            </a:r>
            <a:r>
              <a:rPr sz="1100" b="1" dirty="0">
                <a:latin typeface="Courier New"/>
                <a:cs typeface="Courier New"/>
              </a:rPr>
              <a:t>PDB_NAME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4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a10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pdb_name, </a:t>
            </a:r>
            <a:r>
              <a:rPr sz="1100" b="1" spc="-5" dirty="0">
                <a:latin typeface="Courier New"/>
                <a:cs typeface="Courier New"/>
              </a:rPr>
              <a:t>status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18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cdb_pdbs;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288911">
              <a:tabLst>
                <a:tab pos="1222314" algn="l"/>
              </a:tabLst>
            </a:pPr>
            <a:r>
              <a:rPr sz="1100" dirty="0">
                <a:latin typeface="Courier New"/>
                <a:cs typeface="Courier New"/>
              </a:rPr>
              <a:t>PDB_NAME	</a:t>
            </a:r>
            <a:r>
              <a:rPr sz="1100" spc="-5" dirty="0">
                <a:latin typeface="Courier New"/>
                <a:cs typeface="Courier New"/>
              </a:rPr>
              <a:t>STATUS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56" y="2295421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3221" y="229542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8757" y="2360804"/>
            <a:ext cx="688975" cy="80470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R="5080">
              <a:lnSpc>
                <a:spcPct val="117600"/>
              </a:lnSpc>
              <a:spcBef>
                <a:spcPts val="45"/>
              </a:spcBef>
            </a:pPr>
            <a:r>
              <a:rPr sz="1100" spc="10" dirty="0">
                <a:latin typeface="Courier New"/>
                <a:cs typeface="Courier New"/>
              </a:rPr>
              <a:t>PDB2  PDB$SE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5" dirty="0">
                <a:latin typeface="Courier New"/>
                <a:cs typeface="Courier New"/>
              </a:rPr>
              <a:t>D  </a:t>
            </a:r>
            <a:r>
              <a:rPr sz="1100" spc="10" dirty="0">
                <a:latin typeface="Courier New"/>
                <a:cs typeface="Courier New"/>
              </a:rPr>
              <a:t>PDB1  PDB3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2145" y="2360803"/>
            <a:ext cx="766445" cy="80470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R="5080" indent="635">
              <a:lnSpc>
                <a:spcPct val="117600"/>
              </a:lnSpc>
              <a:spcBef>
                <a:spcPts val="45"/>
              </a:spcBef>
            </a:pPr>
            <a:r>
              <a:rPr sz="1100" spc="-5" dirty="0">
                <a:latin typeface="Courier New"/>
                <a:cs typeface="Courier New"/>
              </a:rPr>
              <a:t>NORMAL  NORMAL  NORMAL  </a:t>
            </a:r>
            <a:r>
              <a:rPr sz="1100" spc="-65" dirty="0">
                <a:latin typeface="Courier New"/>
                <a:cs typeface="Courier New"/>
              </a:rPr>
              <a:t>U</a:t>
            </a:r>
            <a:r>
              <a:rPr sz="1100" spc="10" dirty="0">
                <a:latin typeface="Courier New"/>
                <a:cs typeface="Courier New"/>
              </a:rPr>
              <a:t>NPLUG</a:t>
            </a:r>
            <a:r>
              <a:rPr sz="1100" spc="-65" dirty="0">
                <a:latin typeface="Courier New"/>
                <a:cs typeface="Courier New"/>
              </a:rPr>
              <a:t>G</a:t>
            </a:r>
            <a:r>
              <a:rPr sz="1100" spc="10" dirty="0">
                <a:latin typeface="Courier New"/>
                <a:cs typeface="Courier New"/>
              </a:rPr>
              <a:t>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92175" y="1410970"/>
            <a:ext cx="5550535" cy="2174240"/>
          </a:xfrm>
          <a:custGeom>
            <a:avLst/>
            <a:gdLst/>
            <a:ahLst/>
            <a:cxnLst/>
            <a:rect l="l" t="t" r="r" b="b"/>
            <a:pathLst>
              <a:path w="5550534" h="2174240">
                <a:moveTo>
                  <a:pt x="5550535" y="0"/>
                </a:moveTo>
                <a:lnTo>
                  <a:pt x="5541010" y="0"/>
                </a:lnTo>
                <a:lnTo>
                  <a:pt x="5541010" y="2164334"/>
                </a:lnTo>
                <a:lnTo>
                  <a:pt x="9525" y="2164334"/>
                </a:lnTo>
                <a:lnTo>
                  <a:pt x="9525" y="0"/>
                </a:lnTo>
                <a:lnTo>
                  <a:pt x="0" y="0"/>
                </a:lnTo>
                <a:lnTo>
                  <a:pt x="0" y="2173859"/>
                </a:lnTo>
                <a:lnTo>
                  <a:pt x="9525" y="2173859"/>
                </a:lnTo>
                <a:lnTo>
                  <a:pt x="5541010" y="2173859"/>
                </a:lnTo>
                <a:lnTo>
                  <a:pt x="5550535" y="2173859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9514" y="3323972"/>
            <a:ext cx="5474335" cy="4539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e.	</a:t>
            </a:r>
            <a:r>
              <a:rPr sz="1100" spc="5" dirty="0">
                <a:latin typeface="Arial"/>
                <a:cs typeface="Arial"/>
              </a:rPr>
              <a:t>Drop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while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closed, </a:t>
            </a:r>
            <a:r>
              <a:rPr sz="1100" spc="-10" dirty="0">
                <a:latin typeface="Arial"/>
                <a:cs typeface="Arial"/>
              </a:rPr>
              <a:t>but </a:t>
            </a:r>
            <a:r>
              <a:rPr sz="1100" spc="-15" dirty="0">
                <a:latin typeface="Arial"/>
                <a:cs typeface="Arial"/>
              </a:rPr>
              <a:t>keep </a:t>
            </a:r>
            <a:r>
              <a:rPr sz="1100" spc="-5" dirty="0">
                <a:latin typeface="Arial"/>
                <a:cs typeface="Arial"/>
              </a:rPr>
              <a:t>its </a:t>
            </a:r>
            <a:r>
              <a:rPr sz="1100" spc="-15" dirty="0">
                <a:latin typeface="Arial"/>
                <a:cs typeface="Arial"/>
              </a:rPr>
              <a:t>datafiles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plug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5" dirty="0">
                <a:latin typeface="Arial"/>
                <a:cs typeface="Arial"/>
              </a:rPr>
              <a:t>back </a:t>
            </a:r>
            <a:r>
              <a:rPr sz="1100" spc="-10" dirty="0">
                <a:latin typeface="Arial"/>
                <a:cs typeface="Arial"/>
              </a:rPr>
              <a:t>in.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937" y="3865816"/>
            <a:ext cx="5541010" cy="9630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DROP PLUGGABLE </a:t>
            </a:r>
            <a:r>
              <a:rPr sz="1100" b="1" dirty="0">
                <a:latin typeface="Courier New"/>
                <a:cs typeface="Courier New"/>
              </a:rPr>
              <a:t>DATABASE </a:t>
            </a:r>
            <a:r>
              <a:rPr sz="1100" b="1" spc="10" dirty="0">
                <a:latin typeface="Courier New"/>
                <a:cs typeface="Courier New"/>
              </a:rPr>
              <a:t>PDB3 KEEP</a:t>
            </a:r>
            <a:r>
              <a:rPr sz="1100" b="1" spc="-14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DATAFILES;</a:t>
            </a:r>
            <a:endParaRPr sz="1100">
              <a:latin typeface="Courier New"/>
              <a:cs typeface="Courier New"/>
            </a:endParaRPr>
          </a:p>
          <a:p>
            <a:pPr marL="71752" marR="3185001">
              <a:lnSpc>
                <a:spcPct val="238800"/>
              </a:lnSpc>
            </a:pPr>
            <a:r>
              <a:rPr sz="1100" dirty="0">
                <a:latin typeface="Courier New"/>
                <a:cs typeface="Courier New"/>
              </a:rPr>
              <a:t>Pluggable database dropped.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1701" y="5329555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79514" y="4830699"/>
            <a:ext cx="5433695" cy="10836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spcBef>
                <a:spcPts val="3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f.	</a:t>
            </a: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5" dirty="0">
                <a:latin typeface="Arial"/>
                <a:cs typeface="Arial"/>
              </a:rPr>
              <a:t>unplugged </a:t>
            </a:r>
            <a:r>
              <a:rPr sz="1100" spc="10" dirty="0">
                <a:latin typeface="Courier New"/>
                <a:cs typeface="Courier New"/>
              </a:rPr>
              <a:t>PDB3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CDB_PDBS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15" dirty="0">
                <a:latin typeface="Arial"/>
                <a:cs typeface="Arial"/>
              </a:rPr>
              <a:t>Note </a:t>
            </a:r>
            <a:r>
              <a:rPr sz="1100" spc="-10" dirty="0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not included.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63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pdb_name, </a:t>
            </a:r>
            <a:r>
              <a:rPr sz="1100" b="1" spc="-5" dirty="0">
                <a:latin typeface="Courier New"/>
                <a:cs typeface="Courier New"/>
              </a:rPr>
              <a:t>status </a:t>
            </a:r>
            <a:r>
              <a:rPr sz="1100" b="1" spc="10" dirty="0">
                <a:latin typeface="Courier New"/>
                <a:cs typeface="Courier New"/>
              </a:rPr>
              <a:t>FROM</a:t>
            </a:r>
            <a:r>
              <a:rPr sz="1100" b="1" spc="-17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cdb_pdbs;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288911">
              <a:tabLst>
                <a:tab pos="1222314" algn="l"/>
              </a:tabLst>
            </a:pPr>
            <a:r>
              <a:rPr sz="1100" dirty="0">
                <a:latin typeface="Courier New"/>
                <a:cs typeface="Courier New"/>
              </a:rPr>
              <a:t>PDB_NAME	</a:t>
            </a:r>
            <a:r>
              <a:rPr sz="1100" spc="-5" dirty="0">
                <a:latin typeface="Courier New"/>
                <a:cs typeface="Courier New"/>
              </a:rPr>
              <a:t>STATUS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68756" y="6013727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03221" y="601372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68757" y="6079111"/>
            <a:ext cx="688975" cy="601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>
              <a:lnSpc>
                <a:spcPct val="116700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PDB2  PDB$SE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5" dirty="0">
                <a:latin typeface="Courier New"/>
                <a:cs typeface="Courier New"/>
              </a:rPr>
              <a:t>D 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2145" y="6079109"/>
            <a:ext cx="518795" cy="601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 indent="635" algn="just">
              <a:lnSpc>
                <a:spcPct val="116700"/>
              </a:lnSpc>
              <a:spcBef>
                <a:spcPts val="55"/>
              </a:spcBef>
            </a:pP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0" dirty="0">
                <a:latin typeface="Courier New"/>
                <a:cs typeface="Courier New"/>
              </a:rPr>
              <a:t>ORMAL  </a:t>
            </a: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0" dirty="0">
                <a:latin typeface="Courier New"/>
                <a:cs typeface="Courier New"/>
              </a:rPr>
              <a:t>ORMAL  </a:t>
            </a: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0" dirty="0">
                <a:latin typeface="Courier New"/>
                <a:cs typeface="Courier New"/>
              </a:rPr>
              <a:t>ORMAL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92176" y="5329556"/>
            <a:ext cx="5550535" cy="1773555"/>
          </a:xfrm>
          <a:custGeom>
            <a:avLst/>
            <a:gdLst/>
            <a:ahLst/>
            <a:cxnLst/>
            <a:rect l="l" t="t" r="r" b="b"/>
            <a:pathLst>
              <a:path w="5550534" h="1773554">
                <a:moveTo>
                  <a:pt x="5550535" y="0"/>
                </a:moveTo>
                <a:lnTo>
                  <a:pt x="5541010" y="0"/>
                </a:lnTo>
                <a:lnTo>
                  <a:pt x="5541010" y="1763776"/>
                </a:lnTo>
                <a:lnTo>
                  <a:pt x="9525" y="1763776"/>
                </a:lnTo>
                <a:lnTo>
                  <a:pt x="9525" y="0"/>
                </a:lnTo>
                <a:lnTo>
                  <a:pt x="0" y="0"/>
                </a:lnTo>
                <a:lnTo>
                  <a:pt x="0" y="1773301"/>
                </a:lnTo>
                <a:lnTo>
                  <a:pt x="9525" y="1773301"/>
                </a:lnTo>
                <a:lnTo>
                  <a:pt x="5541010" y="1773301"/>
                </a:lnTo>
                <a:lnTo>
                  <a:pt x="5550535" y="1773301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2970" y="6842506"/>
            <a:ext cx="5763260" cy="14938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5757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5080" indent="-276846">
              <a:lnSpc>
                <a:spcPct val="119500"/>
              </a:lnSpc>
              <a:spcBef>
                <a:spcPts val="145"/>
              </a:spcBef>
              <a:buAutoNum type="arabicPeriod" startAt="2"/>
              <a:tabLst>
                <a:tab pos="288911" algn="l"/>
                <a:tab pos="289545" algn="l"/>
              </a:tabLst>
            </a:pPr>
            <a:r>
              <a:rPr sz="1100" spc="-5" dirty="0">
                <a:latin typeface="Arial"/>
                <a:cs typeface="Arial"/>
              </a:rPr>
              <a:t>Plug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back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CDB.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would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similar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were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plug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10" dirty="0">
                <a:latin typeface="Arial"/>
                <a:cs typeface="Arial"/>
              </a:rPr>
              <a:t>into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different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CDB.</a:t>
            </a:r>
            <a:endParaRPr sz="1100">
              <a:latin typeface="Arial"/>
              <a:cs typeface="Arial"/>
            </a:endParaRPr>
          </a:p>
          <a:p>
            <a:pPr marL="565757" marR="145408" lvl="1" indent="-276846">
              <a:lnSpc>
                <a:spcPct val="113599"/>
              </a:lnSpc>
              <a:spcBef>
                <a:spcPts val="305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35" dirty="0">
                <a:latin typeface="Arial"/>
                <a:cs typeface="Arial"/>
              </a:rPr>
              <a:t>Make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sure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compatible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CDB.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Execution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following  </a:t>
            </a:r>
            <a:r>
              <a:rPr sz="1100" spc="10" dirty="0">
                <a:latin typeface="Arial"/>
                <a:cs typeface="Arial"/>
              </a:rPr>
              <a:t>PL/SQL </a:t>
            </a:r>
            <a:r>
              <a:rPr sz="1100" dirty="0">
                <a:latin typeface="Arial"/>
                <a:cs typeface="Arial"/>
              </a:rPr>
              <a:t>block raises </a:t>
            </a:r>
            <a:r>
              <a:rPr sz="1100" spc="-5" dirty="0">
                <a:latin typeface="Arial"/>
                <a:cs typeface="Arial"/>
              </a:rPr>
              <a:t>an error </a:t>
            </a:r>
            <a:r>
              <a:rPr sz="1100" spc="-10" dirty="0">
                <a:latin typeface="Arial"/>
                <a:cs typeface="Arial"/>
              </a:rPr>
              <a:t>if it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not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compatible.</a:t>
            </a:r>
            <a:endParaRPr sz="1100">
              <a:latin typeface="Arial"/>
              <a:cs typeface="Arial"/>
            </a:endParaRPr>
          </a:p>
          <a:p>
            <a:pPr marL="565757" marR="12700">
              <a:lnSpc>
                <a:spcPct val="108100"/>
              </a:lnSpc>
              <a:spcBef>
                <a:spcPts val="375"/>
              </a:spcBef>
            </a:pPr>
            <a:r>
              <a:rPr sz="1100" spc="-10" dirty="0">
                <a:latin typeface="Arial"/>
                <a:cs typeface="Arial"/>
              </a:rPr>
              <a:t>Tip: </a:t>
            </a:r>
            <a:r>
              <a:rPr sz="1100" spc="-5" dirty="0">
                <a:latin typeface="Arial"/>
                <a:cs typeface="Arial"/>
              </a:rPr>
              <a:t>Enter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15" dirty="0">
                <a:latin typeface="Arial"/>
                <a:cs typeface="Arial"/>
              </a:rPr>
              <a:t>line, </a:t>
            </a:r>
            <a:r>
              <a:rPr sz="1100" spc="-10" dirty="0">
                <a:latin typeface="Arial"/>
                <a:cs typeface="Arial"/>
              </a:rPr>
              <a:t>followed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return,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whole </a:t>
            </a:r>
            <a:r>
              <a:rPr sz="1100" dirty="0">
                <a:latin typeface="Arial"/>
                <a:cs typeface="Arial"/>
              </a:rPr>
              <a:t>procedure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run </a:t>
            </a:r>
            <a:r>
              <a:rPr sz="1100" spc="-10" dirty="0">
                <a:latin typeface="Arial"/>
                <a:cs typeface="Arial"/>
              </a:rPr>
              <a:t>after you  </a:t>
            </a:r>
            <a:r>
              <a:rPr sz="1100" spc="10" dirty="0">
                <a:latin typeface="Arial"/>
                <a:cs typeface="Arial"/>
              </a:rPr>
              <a:t>close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slash.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6937" y="8394637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set </a:t>
            </a:r>
            <a:r>
              <a:rPr sz="1100" b="1" spc="-5" dirty="0">
                <a:latin typeface="Courier New"/>
                <a:cs typeface="Courier New"/>
              </a:rPr>
              <a:t>serveroutput</a:t>
            </a:r>
            <a:r>
              <a:rPr sz="1100" b="1" spc="35" dirty="0">
                <a:latin typeface="Courier New"/>
                <a:cs typeface="Courier New"/>
              </a:rPr>
              <a:t> </a:t>
            </a:r>
            <a:r>
              <a:rPr sz="1100" b="1" spc="-25" dirty="0">
                <a:latin typeface="Courier New"/>
                <a:cs typeface="Courier New"/>
              </a:rPr>
              <a:t>on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DECLARE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254"/>
              </a:spcBef>
              <a:tabLst>
                <a:tab pos="586711" algn="l"/>
              </a:tabLst>
            </a:pPr>
            <a:r>
              <a:rPr sz="1100" spc="15" dirty="0">
                <a:latin typeface="Courier New"/>
                <a:cs typeface="Courier New"/>
              </a:rPr>
              <a:t>2	</a:t>
            </a:r>
            <a:r>
              <a:rPr sz="1100" b="1" spc="-5" dirty="0">
                <a:latin typeface="Courier New"/>
                <a:cs typeface="Courier New"/>
              </a:rPr>
              <a:t>compatible </a:t>
            </a:r>
            <a:r>
              <a:rPr sz="1100" b="1" spc="-15" dirty="0">
                <a:latin typeface="Courier New"/>
                <a:cs typeface="Courier New"/>
              </a:rPr>
              <a:t>BOOLEAN </a:t>
            </a:r>
            <a:r>
              <a:rPr sz="1100" b="1" spc="10" dirty="0">
                <a:latin typeface="Courier New"/>
                <a:cs typeface="Courier New"/>
              </a:rPr>
              <a:t>:=</a:t>
            </a:r>
            <a:r>
              <a:rPr sz="1100" b="1" spc="-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FALSE;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92174" y="734059"/>
            <a:ext cx="5550535" cy="3117850"/>
          </a:xfrm>
          <a:custGeom>
            <a:avLst/>
            <a:gdLst/>
            <a:ahLst/>
            <a:cxnLst/>
            <a:rect l="l" t="t" r="r" b="b"/>
            <a:pathLst>
              <a:path w="5550534" h="3117850">
                <a:moveTo>
                  <a:pt x="9525" y="1716100"/>
                </a:moveTo>
                <a:lnTo>
                  <a:pt x="0" y="1716100"/>
                </a:lnTo>
                <a:lnTo>
                  <a:pt x="0" y="1916430"/>
                </a:lnTo>
                <a:lnTo>
                  <a:pt x="0" y="2106930"/>
                </a:lnTo>
                <a:lnTo>
                  <a:pt x="9525" y="2106930"/>
                </a:lnTo>
                <a:lnTo>
                  <a:pt x="9525" y="1916430"/>
                </a:lnTo>
                <a:lnTo>
                  <a:pt x="9525" y="1716100"/>
                </a:lnTo>
                <a:close/>
              </a:path>
              <a:path w="5550534" h="3117850">
                <a:moveTo>
                  <a:pt x="9525" y="1325308"/>
                </a:moveTo>
                <a:lnTo>
                  <a:pt x="0" y="1325308"/>
                </a:lnTo>
                <a:lnTo>
                  <a:pt x="0" y="1515999"/>
                </a:lnTo>
                <a:lnTo>
                  <a:pt x="0" y="1516126"/>
                </a:lnTo>
                <a:lnTo>
                  <a:pt x="0" y="1716024"/>
                </a:lnTo>
                <a:lnTo>
                  <a:pt x="9525" y="1716024"/>
                </a:lnTo>
                <a:lnTo>
                  <a:pt x="9525" y="1516126"/>
                </a:lnTo>
                <a:lnTo>
                  <a:pt x="9525" y="1515999"/>
                </a:lnTo>
                <a:lnTo>
                  <a:pt x="9525" y="1325308"/>
                </a:lnTo>
                <a:close/>
              </a:path>
              <a:path w="5550534" h="3117850">
                <a:moveTo>
                  <a:pt x="9525" y="1124902"/>
                </a:moveTo>
                <a:lnTo>
                  <a:pt x="0" y="1124902"/>
                </a:lnTo>
                <a:lnTo>
                  <a:pt x="0" y="1325245"/>
                </a:lnTo>
                <a:lnTo>
                  <a:pt x="9525" y="1325245"/>
                </a:lnTo>
                <a:lnTo>
                  <a:pt x="9525" y="1124902"/>
                </a:lnTo>
                <a:close/>
              </a:path>
              <a:path w="5550534" h="3117850">
                <a:moveTo>
                  <a:pt x="9525" y="9601"/>
                </a:moveTo>
                <a:lnTo>
                  <a:pt x="0" y="9601"/>
                </a:lnTo>
                <a:lnTo>
                  <a:pt x="0" y="181356"/>
                </a:lnTo>
                <a:lnTo>
                  <a:pt x="0" y="381317"/>
                </a:lnTo>
                <a:lnTo>
                  <a:pt x="0" y="1124839"/>
                </a:lnTo>
                <a:lnTo>
                  <a:pt x="9525" y="1124839"/>
                </a:lnTo>
                <a:lnTo>
                  <a:pt x="9525" y="181356"/>
                </a:lnTo>
                <a:lnTo>
                  <a:pt x="9525" y="9601"/>
                </a:lnTo>
                <a:close/>
              </a:path>
              <a:path w="5550534" h="3117850">
                <a:moveTo>
                  <a:pt x="5550535" y="2106993"/>
                </a:moveTo>
                <a:lnTo>
                  <a:pt x="5541010" y="2106993"/>
                </a:lnTo>
                <a:lnTo>
                  <a:pt x="5541010" y="2307272"/>
                </a:lnTo>
                <a:lnTo>
                  <a:pt x="5541010" y="2307336"/>
                </a:lnTo>
                <a:lnTo>
                  <a:pt x="5541010" y="3107944"/>
                </a:lnTo>
                <a:lnTo>
                  <a:pt x="9525" y="3107944"/>
                </a:lnTo>
                <a:lnTo>
                  <a:pt x="9525" y="2106993"/>
                </a:lnTo>
                <a:lnTo>
                  <a:pt x="0" y="2106993"/>
                </a:lnTo>
                <a:lnTo>
                  <a:pt x="0" y="3117469"/>
                </a:lnTo>
                <a:lnTo>
                  <a:pt x="9525" y="3117469"/>
                </a:lnTo>
                <a:lnTo>
                  <a:pt x="5541010" y="3117469"/>
                </a:lnTo>
                <a:lnTo>
                  <a:pt x="5550535" y="3117469"/>
                </a:lnTo>
                <a:lnTo>
                  <a:pt x="5550535" y="2898394"/>
                </a:lnTo>
                <a:lnTo>
                  <a:pt x="5550535" y="2307272"/>
                </a:lnTo>
                <a:lnTo>
                  <a:pt x="5550535" y="2106993"/>
                </a:lnTo>
                <a:close/>
              </a:path>
              <a:path w="5550534" h="3117850">
                <a:moveTo>
                  <a:pt x="5550535" y="1716100"/>
                </a:moveTo>
                <a:lnTo>
                  <a:pt x="5541010" y="1716100"/>
                </a:lnTo>
                <a:lnTo>
                  <a:pt x="5541010" y="1916430"/>
                </a:lnTo>
                <a:lnTo>
                  <a:pt x="5541010" y="2106930"/>
                </a:lnTo>
                <a:lnTo>
                  <a:pt x="5550535" y="2106930"/>
                </a:lnTo>
                <a:lnTo>
                  <a:pt x="5550535" y="1916430"/>
                </a:lnTo>
                <a:lnTo>
                  <a:pt x="5550535" y="1716100"/>
                </a:lnTo>
                <a:close/>
              </a:path>
              <a:path w="5550534" h="3117850">
                <a:moveTo>
                  <a:pt x="5550535" y="1325308"/>
                </a:moveTo>
                <a:lnTo>
                  <a:pt x="5541010" y="1325308"/>
                </a:lnTo>
                <a:lnTo>
                  <a:pt x="5541010" y="1515999"/>
                </a:lnTo>
                <a:lnTo>
                  <a:pt x="5541010" y="1516126"/>
                </a:lnTo>
                <a:lnTo>
                  <a:pt x="5541010" y="1716024"/>
                </a:lnTo>
                <a:lnTo>
                  <a:pt x="5550535" y="1716024"/>
                </a:lnTo>
                <a:lnTo>
                  <a:pt x="5550535" y="1516126"/>
                </a:lnTo>
                <a:lnTo>
                  <a:pt x="5550535" y="1515999"/>
                </a:lnTo>
                <a:lnTo>
                  <a:pt x="5550535" y="1325308"/>
                </a:lnTo>
                <a:close/>
              </a:path>
              <a:path w="5550534" h="3117850">
                <a:moveTo>
                  <a:pt x="5550535" y="1124902"/>
                </a:moveTo>
                <a:lnTo>
                  <a:pt x="5541010" y="1124902"/>
                </a:lnTo>
                <a:lnTo>
                  <a:pt x="5541010" y="1325245"/>
                </a:lnTo>
                <a:lnTo>
                  <a:pt x="5550535" y="1325245"/>
                </a:lnTo>
                <a:lnTo>
                  <a:pt x="5550535" y="1124902"/>
                </a:lnTo>
                <a:close/>
              </a:path>
              <a:path w="5550534" h="3117850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81317"/>
                </a:lnTo>
                <a:lnTo>
                  <a:pt x="5541010" y="1124839"/>
                </a:lnTo>
                <a:lnTo>
                  <a:pt x="5550535" y="1124839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3117850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9514" y="693166"/>
            <a:ext cx="5547995" cy="528997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803870" indent="-344153">
              <a:spcBef>
                <a:spcPts val="275"/>
              </a:spcBef>
              <a:buFont typeface="Courier New"/>
              <a:buAutoNum type="arabicPlain" startAt="3"/>
              <a:tabLst>
                <a:tab pos="803870" algn="l"/>
                <a:tab pos="804505" algn="l"/>
              </a:tabLst>
            </a:pPr>
            <a:r>
              <a:rPr sz="1100" b="1" spc="-5" dirty="0">
                <a:latin typeface="Courier New"/>
                <a:cs typeface="Courier New"/>
              </a:rPr>
              <a:t>BEGIN</a:t>
            </a:r>
            <a:endParaRPr sz="1100">
              <a:latin typeface="Courier New"/>
              <a:cs typeface="Courier New"/>
            </a:endParaRPr>
          </a:p>
          <a:p>
            <a:pPr marL="803870" marR="706720" indent="-803870">
              <a:lnSpc>
                <a:spcPts val="1580"/>
              </a:lnSpc>
              <a:spcBef>
                <a:spcPts val="15"/>
              </a:spcBef>
              <a:buFont typeface="Courier New"/>
              <a:buAutoNum type="arabicPlain" startAt="3"/>
              <a:tabLst>
                <a:tab pos="803870" algn="l"/>
                <a:tab pos="804505" algn="l"/>
              </a:tabLst>
            </a:pPr>
            <a:r>
              <a:rPr sz="1100" b="1" spc="-5" dirty="0">
                <a:latin typeface="Courier New"/>
                <a:cs typeface="Courier New"/>
              </a:rPr>
              <a:t>compatible </a:t>
            </a:r>
            <a:r>
              <a:rPr sz="1100" b="1" spc="-25" dirty="0">
                <a:latin typeface="Courier New"/>
                <a:cs typeface="Courier New"/>
              </a:rPr>
              <a:t>:= </a:t>
            </a:r>
            <a:r>
              <a:rPr sz="1100" b="1" spc="-5" dirty="0">
                <a:latin typeface="Courier New"/>
                <a:cs typeface="Courier New"/>
              </a:rPr>
              <a:t>DBMS_PDB.CHECK_PLUG_COMPATIBILITY(  pdb_descr_file</a:t>
            </a:r>
            <a:r>
              <a:rPr sz="1100" b="1" spc="-7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=&gt;</a:t>
            </a:r>
            <a:endParaRPr sz="1100">
              <a:latin typeface="Courier New"/>
              <a:cs typeface="Courier New"/>
            </a:endParaRPr>
          </a:p>
          <a:p>
            <a:pPr marL="288911">
              <a:lnSpc>
                <a:spcPts val="1100"/>
              </a:lnSpc>
            </a:pPr>
            <a:r>
              <a:rPr sz="1100" b="1" spc="-5" dirty="0">
                <a:latin typeface="Courier New"/>
                <a:cs typeface="Courier New"/>
              </a:rPr>
              <a:t>'/u02/app/oracle/oradata/PDB3.xml');</a:t>
            </a:r>
            <a:endParaRPr sz="1100">
              <a:latin typeface="Courier New"/>
              <a:cs typeface="Courier New"/>
            </a:endParaRPr>
          </a:p>
          <a:p>
            <a:pPr marL="803870" indent="-344153">
              <a:spcBef>
                <a:spcPts val="254"/>
              </a:spcBef>
              <a:buFont typeface="Courier New"/>
              <a:buAutoNum type="arabicPlain" startAt="5"/>
              <a:tabLst>
                <a:tab pos="803870" algn="l"/>
                <a:tab pos="804505" algn="l"/>
              </a:tabLst>
            </a:pPr>
            <a:r>
              <a:rPr sz="1100" b="1" spc="-25" dirty="0">
                <a:latin typeface="Courier New"/>
                <a:cs typeface="Courier New"/>
              </a:rPr>
              <a:t>if </a:t>
            </a:r>
            <a:r>
              <a:rPr sz="1100" b="1" spc="-5" dirty="0">
                <a:latin typeface="Courier New"/>
                <a:cs typeface="Courier New"/>
              </a:rPr>
              <a:t>compatible</a:t>
            </a:r>
            <a:r>
              <a:rPr sz="1100" b="1" spc="4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then</a:t>
            </a:r>
            <a:endParaRPr sz="1100">
              <a:latin typeface="Courier New"/>
              <a:cs typeface="Courier New"/>
            </a:endParaRPr>
          </a:p>
          <a:p>
            <a:pPr marL="803870" indent="-344153">
              <a:spcBef>
                <a:spcPts val="254"/>
              </a:spcBef>
              <a:buFont typeface="Courier New"/>
              <a:buAutoNum type="arabicPlain" startAt="5"/>
              <a:tabLst>
                <a:tab pos="803870" algn="l"/>
                <a:tab pos="804505" algn="l"/>
              </a:tabLst>
            </a:pPr>
            <a:r>
              <a:rPr sz="1100" b="1" spc="-5" dirty="0">
                <a:latin typeface="Courier New"/>
                <a:cs typeface="Courier New"/>
              </a:rPr>
              <a:t>DBMS_OUTPUT.PUT_LINE('PDB3 </a:t>
            </a:r>
            <a:r>
              <a:rPr sz="1100" b="1" spc="10" dirty="0">
                <a:latin typeface="Courier New"/>
                <a:cs typeface="Courier New"/>
              </a:rPr>
              <a:t>is</a:t>
            </a:r>
            <a:r>
              <a:rPr sz="1100" b="1" spc="-5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compatible');</a:t>
            </a:r>
            <a:endParaRPr sz="1100">
              <a:latin typeface="Courier New"/>
              <a:cs typeface="Courier New"/>
            </a:endParaRPr>
          </a:p>
          <a:p>
            <a:pPr marL="803870" indent="-344153">
              <a:spcBef>
                <a:spcPts val="185"/>
              </a:spcBef>
              <a:buFont typeface="Courier New"/>
              <a:buAutoNum type="arabicPlain" startAt="5"/>
              <a:tabLst>
                <a:tab pos="803870" algn="l"/>
                <a:tab pos="804505" algn="l"/>
              </a:tabLst>
            </a:pPr>
            <a:r>
              <a:rPr sz="1100" b="1" spc="-10" dirty="0">
                <a:latin typeface="Courier New"/>
                <a:cs typeface="Courier New"/>
              </a:rPr>
              <a:t>else </a:t>
            </a:r>
            <a:r>
              <a:rPr sz="1100" b="1" spc="-5" dirty="0">
                <a:latin typeface="Courier New"/>
                <a:cs typeface="Courier New"/>
              </a:rPr>
              <a:t>DBMS_OUTPUT.PUT_LINE('PDB3 </a:t>
            </a:r>
            <a:r>
              <a:rPr sz="1100" b="1" spc="10" dirty="0">
                <a:latin typeface="Courier New"/>
                <a:cs typeface="Courier New"/>
              </a:rPr>
              <a:t>is </a:t>
            </a:r>
            <a:r>
              <a:rPr sz="1100" b="1" spc="-15" dirty="0">
                <a:latin typeface="Courier New"/>
                <a:cs typeface="Courier New"/>
              </a:rPr>
              <a:t>not</a:t>
            </a:r>
            <a:r>
              <a:rPr sz="1100" b="1" spc="-4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compatible');</a:t>
            </a:r>
            <a:endParaRPr sz="1100">
              <a:latin typeface="Courier New"/>
              <a:cs typeface="Courier New"/>
            </a:endParaRPr>
          </a:p>
          <a:p>
            <a:pPr marL="803870" indent="-344153">
              <a:spcBef>
                <a:spcPts val="254"/>
              </a:spcBef>
              <a:buFont typeface="Courier New"/>
              <a:buAutoNum type="arabicPlain" startAt="5"/>
              <a:tabLst>
                <a:tab pos="803870" algn="l"/>
                <a:tab pos="804505" algn="l"/>
              </a:tabLst>
            </a:pPr>
            <a:r>
              <a:rPr sz="1100" b="1" spc="-15" dirty="0">
                <a:latin typeface="Courier New"/>
                <a:cs typeface="Courier New"/>
              </a:rPr>
              <a:t>end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15" dirty="0">
                <a:latin typeface="Courier New"/>
                <a:cs typeface="Courier New"/>
              </a:rPr>
              <a:t>if;</a:t>
            </a:r>
            <a:endParaRPr sz="1100">
              <a:latin typeface="Courier New"/>
              <a:cs typeface="Courier New"/>
            </a:endParaRPr>
          </a:p>
          <a:p>
            <a:pPr marL="803870" indent="-344153">
              <a:spcBef>
                <a:spcPts val="180"/>
              </a:spcBef>
              <a:buFont typeface="Courier New"/>
              <a:buAutoNum type="arabicPlain" startAt="5"/>
              <a:tabLst>
                <a:tab pos="803870" algn="l"/>
                <a:tab pos="804505" algn="l"/>
              </a:tabLst>
            </a:pPr>
            <a:r>
              <a:rPr sz="1100" b="1" spc="-10" dirty="0">
                <a:latin typeface="Courier New"/>
                <a:cs typeface="Courier New"/>
              </a:rPr>
              <a:t>END;</a:t>
            </a:r>
            <a:endParaRPr sz="1100">
              <a:latin typeface="Courier New"/>
              <a:cs typeface="Courier New"/>
            </a:endParaRPr>
          </a:p>
          <a:p>
            <a:pPr marL="460352">
              <a:spcBef>
                <a:spcPts val="260"/>
              </a:spcBef>
              <a:tabLst>
                <a:tab pos="880067" algn="l"/>
              </a:tabLst>
            </a:pPr>
            <a:r>
              <a:rPr sz="1100" spc="10" dirty="0">
                <a:latin typeface="Courier New"/>
                <a:cs typeface="Courier New"/>
              </a:rPr>
              <a:t>10	</a:t>
            </a:r>
            <a:r>
              <a:rPr sz="1100" b="1" spc="15" dirty="0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288911"/>
            <a:r>
              <a:rPr sz="1100" spc="10" dirty="0">
                <a:latin typeface="Courier New"/>
                <a:cs typeface="Courier New"/>
              </a:rPr>
              <a:t>PDB3 is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compatible</a:t>
            </a:r>
            <a:endParaRPr sz="1100">
              <a:latin typeface="Courier New"/>
              <a:cs typeface="Courier New"/>
            </a:endParaRPr>
          </a:p>
          <a:p>
            <a:pPr marL="288911" marR="1888394">
              <a:lnSpc>
                <a:spcPts val="3229"/>
              </a:lnSpc>
              <a:spcBef>
                <a:spcPts val="275"/>
              </a:spcBef>
            </a:pPr>
            <a:r>
              <a:rPr sz="1100" spc="10" dirty="0">
                <a:latin typeface="Courier New"/>
                <a:cs typeface="Courier New"/>
              </a:rPr>
              <a:t>PL/SQL </a:t>
            </a:r>
            <a:r>
              <a:rPr sz="1100" dirty="0">
                <a:latin typeface="Courier New"/>
                <a:cs typeface="Courier New"/>
              </a:rPr>
              <a:t>procedure </a:t>
            </a:r>
            <a:r>
              <a:rPr sz="1100" spc="-10" dirty="0">
                <a:latin typeface="Courier New"/>
                <a:cs typeface="Courier New"/>
              </a:rPr>
              <a:t>successfully </a:t>
            </a:r>
            <a:r>
              <a:rPr sz="1100" spc="-5" dirty="0">
                <a:latin typeface="Courier New"/>
                <a:cs typeface="Courier New"/>
              </a:rPr>
              <a:t>completed.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Plug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PDB3</a:t>
            </a:r>
            <a:r>
              <a:rPr sz="1100" spc="-36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back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NOCOPY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method.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Rename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254"/>
              </a:spcBef>
            </a:pPr>
            <a:r>
              <a:rPr sz="1100" spc="-15" dirty="0">
                <a:latin typeface="Arial"/>
                <a:cs typeface="Arial"/>
              </a:rPr>
              <a:t>plugged-in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8911" marR="178426">
              <a:lnSpc>
                <a:spcPct val="115599"/>
              </a:lnSpc>
              <a:spcBef>
                <a:spcPts val="200"/>
              </a:spcBef>
            </a:pPr>
            <a:r>
              <a:rPr sz="1100" spc="10" dirty="0">
                <a:latin typeface="Arial"/>
                <a:cs typeface="Arial"/>
              </a:rPr>
              <a:t>Because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PDB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encrypted,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must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include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IDENTIFIED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BY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i="1" spc="10" dirty="0">
                <a:latin typeface="Courier New"/>
                <a:cs typeface="Courier New"/>
              </a:rPr>
              <a:t>password  </a:t>
            </a:r>
            <a:r>
              <a:rPr sz="1100" spc="5" dirty="0">
                <a:latin typeface="Arial"/>
                <a:cs typeface="Arial"/>
              </a:rPr>
              <a:t>clause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include the keystore </a:t>
            </a:r>
            <a:r>
              <a:rPr sz="1100" spc="5" dirty="0">
                <a:latin typeface="Arial"/>
                <a:cs typeface="Arial"/>
              </a:rPr>
              <a:t>password.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Database </a:t>
            </a:r>
            <a:r>
              <a:rPr sz="1100" spc="-5" dirty="0">
                <a:latin typeface="Arial"/>
                <a:cs typeface="Arial"/>
              </a:rPr>
              <a:t>Cloud </a:t>
            </a:r>
            <a:r>
              <a:rPr sz="1100" dirty="0">
                <a:latin typeface="Arial"/>
                <a:cs typeface="Arial"/>
              </a:rPr>
              <a:t>Service, </a:t>
            </a:r>
            <a:r>
              <a:rPr sz="1100" spc="-5" dirty="0">
                <a:latin typeface="Arial"/>
                <a:cs typeface="Arial"/>
              </a:rPr>
              <a:t>the  keystore </a:t>
            </a:r>
            <a:r>
              <a:rPr sz="1100" spc="10" dirty="0">
                <a:latin typeface="Arial"/>
                <a:cs typeface="Arial"/>
              </a:rPr>
              <a:t>password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you supplied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created </a:t>
            </a:r>
            <a:r>
              <a:rPr sz="1100" spc="-5" dirty="0">
                <a:latin typeface="Arial"/>
                <a:cs typeface="Arial"/>
              </a:rPr>
              <a:t>the database  </a:t>
            </a:r>
            <a:r>
              <a:rPr sz="1100" spc="-10" dirty="0">
                <a:latin typeface="Arial"/>
                <a:cs typeface="Arial"/>
              </a:rPr>
              <a:t>deployment.</a:t>
            </a:r>
            <a:endParaRPr sz="1100">
              <a:latin typeface="Arial"/>
              <a:cs typeface="Arial"/>
            </a:endParaRPr>
          </a:p>
          <a:p>
            <a:pPr marL="288911" marR="52067">
              <a:lnSpc>
                <a:spcPct val="122300"/>
              </a:lnSpc>
              <a:spcBef>
                <a:spcPts val="35"/>
              </a:spcBef>
            </a:pPr>
            <a:r>
              <a:rPr sz="1100" spc="-25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must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also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include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DECRYPT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USING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i="1" spc="10" dirty="0">
                <a:latin typeface="Courier New"/>
                <a:cs typeface="Courier New"/>
              </a:rPr>
              <a:t>transport_secret</a:t>
            </a:r>
            <a:r>
              <a:rPr sz="1100" i="1" spc="-42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clause.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 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i="1" spc="10" dirty="0">
                <a:latin typeface="Courier New"/>
                <a:cs typeface="Courier New"/>
              </a:rPr>
              <a:t>transport_secret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25" dirty="0">
                <a:latin typeface="Arial"/>
                <a:cs typeface="Arial"/>
              </a:rPr>
              <a:t>same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specified when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unplugged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5" dirty="0">
                <a:latin typeface="Arial"/>
                <a:cs typeface="Arial"/>
              </a:rPr>
              <a:t>PDB. </a:t>
            </a:r>
            <a:r>
              <a:rPr sz="1100" spc="-5" dirty="0">
                <a:latin typeface="Arial"/>
                <a:cs typeface="Arial"/>
              </a:rPr>
              <a:t>For the </a:t>
            </a:r>
            <a:r>
              <a:rPr sz="1100" spc="10" dirty="0">
                <a:latin typeface="Arial"/>
                <a:cs typeface="Arial"/>
              </a:rPr>
              <a:t>course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TransPDB3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480"/>
              </a:spcBef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original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5" dirty="0">
                <a:latin typeface="Arial"/>
                <a:cs typeface="Arial"/>
              </a:rPr>
              <a:t>unplugged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now </a:t>
            </a:r>
            <a:r>
              <a:rPr sz="1100" spc="-15" dirty="0">
                <a:latin typeface="Arial"/>
                <a:cs typeface="Arial"/>
              </a:rPr>
              <a:t>belong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new plugged-in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5973129"/>
            <a:ext cx="5541010" cy="176843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CREATE </a:t>
            </a:r>
            <a:r>
              <a:rPr sz="1100" b="1" dirty="0">
                <a:latin typeface="Courier New"/>
                <a:cs typeface="Courier New"/>
              </a:rPr>
              <a:t>PLUGGABLE </a:t>
            </a:r>
            <a:r>
              <a:rPr sz="1100" b="1" spc="-10" dirty="0">
                <a:latin typeface="Courier New"/>
                <a:cs typeface="Courier New"/>
              </a:rPr>
              <a:t>DATABASE</a:t>
            </a:r>
            <a:r>
              <a:rPr sz="1100" b="1" spc="-4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HRPDB</a:t>
            </a:r>
            <a:endParaRPr sz="1100">
              <a:latin typeface="Courier New"/>
              <a:cs typeface="Courier New"/>
            </a:endParaRPr>
          </a:p>
          <a:p>
            <a:pPr marL="500355" indent="-257798">
              <a:spcBef>
                <a:spcPts val="180"/>
              </a:spcBef>
              <a:buFont typeface="Courier New"/>
              <a:buAutoNum type="arabicPlain" startAt="2"/>
              <a:tabLst>
                <a:tab pos="500355" algn="l"/>
                <a:tab pos="500990" algn="l"/>
              </a:tabLst>
            </a:pPr>
            <a:r>
              <a:rPr sz="1100" b="1" spc="-5" dirty="0">
                <a:latin typeface="Courier New"/>
                <a:cs typeface="Courier New"/>
              </a:rPr>
              <a:t>USING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'/u02/app/oracle/oradata/PDB3.xml'</a:t>
            </a:r>
            <a:endParaRPr sz="1100">
              <a:latin typeface="Courier New"/>
              <a:cs typeface="Courier New"/>
            </a:endParaRPr>
          </a:p>
          <a:p>
            <a:pPr marL="500355" indent="-257798">
              <a:spcBef>
                <a:spcPts val="254"/>
              </a:spcBef>
              <a:buFont typeface="Courier New"/>
              <a:buAutoNum type="arabicPlain" startAt="2"/>
              <a:tabLst>
                <a:tab pos="500355" algn="l"/>
                <a:tab pos="500990" algn="l"/>
              </a:tabLst>
            </a:pPr>
            <a:r>
              <a:rPr sz="1100" b="1" spc="-5" dirty="0">
                <a:latin typeface="Courier New"/>
                <a:cs typeface="Courier New"/>
              </a:rPr>
              <a:t>NOCOPY </a:t>
            </a:r>
            <a:r>
              <a:rPr sz="1100" b="1" dirty="0">
                <a:latin typeface="Courier New"/>
                <a:cs typeface="Courier New"/>
              </a:rPr>
              <a:t>TEMPFILE</a:t>
            </a:r>
            <a:r>
              <a:rPr sz="1100" b="1" spc="-4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REUSE</a:t>
            </a:r>
            <a:endParaRPr sz="1100">
              <a:latin typeface="Courier New"/>
              <a:cs typeface="Courier New"/>
            </a:endParaRPr>
          </a:p>
          <a:p>
            <a:pPr marL="500355" indent="-257798">
              <a:spcBef>
                <a:spcPts val="185"/>
              </a:spcBef>
              <a:buFont typeface="Courier New"/>
              <a:buAutoNum type="arabicPlain" startAt="2"/>
              <a:tabLst>
                <a:tab pos="500355" algn="l"/>
                <a:tab pos="500990" algn="l"/>
              </a:tabLst>
            </a:pPr>
            <a:r>
              <a:rPr sz="1100" b="1" spc="-10" dirty="0">
                <a:latin typeface="Courier New"/>
                <a:cs typeface="Courier New"/>
              </a:rPr>
              <a:t>KEYSTORE </a:t>
            </a:r>
            <a:r>
              <a:rPr sz="1100" b="1" spc="-5" dirty="0">
                <a:latin typeface="Courier New"/>
                <a:cs typeface="Courier New"/>
              </a:rPr>
              <a:t>IDENTIFIED </a:t>
            </a:r>
            <a:r>
              <a:rPr sz="1100" b="1" spc="10" dirty="0">
                <a:latin typeface="Courier New"/>
                <a:cs typeface="Courier New"/>
              </a:rPr>
              <a:t>BY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i="1" dirty="0">
                <a:latin typeface="Courier New"/>
                <a:cs typeface="Courier New"/>
              </a:rPr>
              <a:t>password</a:t>
            </a:r>
            <a:endParaRPr sz="1100">
              <a:latin typeface="Courier New"/>
              <a:cs typeface="Courier New"/>
            </a:endParaRPr>
          </a:p>
          <a:p>
            <a:pPr marL="243192">
              <a:spcBef>
                <a:spcPts val="254"/>
              </a:spcBef>
              <a:tabLst>
                <a:tab pos="500355" algn="l"/>
              </a:tabLst>
            </a:pPr>
            <a:r>
              <a:rPr sz="1100" spc="15" dirty="0">
                <a:latin typeface="Courier New"/>
                <a:cs typeface="Courier New"/>
              </a:rPr>
              <a:t>4	</a:t>
            </a:r>
            <a:r>
              <a:rPr sz="1100" b="1" dirty="0">
                <a:latin typeface="Courier New"/>
                <a:cs typeface="Courier New"/>
              </a:rPr>
              <a:t>DECRYPT </a:t>
            </a:r>
            <a:r>
              <a:rPr sz="1100" b="1" spc="10" dirty="0">
                <a:latin typeface="Courier New"/>
                <a:cs typeface="Courier New"/>
              </a:rPr>
              <a:t>USING</a:t>
            </a:r>
            <a:r>
              <a:rPr sz="1100" b="1" spc="-13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TransPDB3;</a:t>
            </a:r>
            <a:endParaRPr sz="1100">
              <a:latin typeface="Courier New"/>
              <a:cs typeface="Courier New"/>
            </a:endParaRPr>
          </a:p>
          <a:p>
            <a:pPr marL="71752" marR="3185001">
              <a:lnSpc>
                <a:spcPct val="238899"/>
              </a:lnSpc>
            </a:pPr>
            <a:r>
              <a:rPr sz="1100" dirty="0">
                <a:latin typeface="Courier New"/>
                <a:cs typeface="Courier New"/>
              </a:rPr>
              <a:t>Pluggable database created.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7709662"/>
            <a:ext cx="5939790" cy="85324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 indent="-276846">
              <a:spcBef>
                <a:spcPts val="500"/>
              </a:spcBef>
              <a:buAutoNum type="arabicPeriod" startAt="3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Examine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plugged-in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>
              <a:latin typeface="Arial"/>
              <a:cs typeface="Arial"/>
            </a:endParaRPr>
          </a:p>
          <a:p>
            <a:pPr marL="565757" marR="5080" lvl="1" indent="-276846">
              <a:lnSpc>
                <a:spcPct val="116599"/>
              </a:lnSpc>
              <a:spcBef>
                <a:spcPts val="19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List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the containers in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V$CONTAINERS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 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five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containers—the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container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CDB$ROOT</a:t>
            </a:r>
            <a:r>
              <a:rPr sz="1100" spc="10" dirty="0">
                <a:latin typeface="Arial"/>
                <a:cs typeface="Arial"/>
              </a:rPr>
              <a:t>),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PDB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PDB$SEED</a:t>
            </a:r>
            <a:r>
              <a:rPr sz="1100" spc="10" dirty="0">
                <a:latin typeface="Arial"/>
                <a:cs typeface="Arial"/>
              </a:rPr>
              <a:t>),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, 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8642667"/>
            <a:ext cx="5541010" cy="3616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A8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name, </a:t>
            </a:r>
            <a:r>
              <a:rPr sz="1100" b="1" spc="-5" dirty="0">
                <a:latin typeface="Courier New"/>
                <a:cs typeface="Courier New"/>
              </a:rPr>
              <a:t>con_id </a:t>
            </a:r>
            <a:r>
              <a:rPr sz="1100" b="1" spc="-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v$containers </a:t>
            </a:r>
            <a:r>
              <a:rPr sz="1100" b="1" spc="10" dirty="0">
                <a:latin typeface="Courier New"/>
                <a:cs typeface="Courier New"/>
              </a:rPr>
              <a:t>ORDER BY</a:t>
            </a:r>
            <a:r>
              <a:rPr sz="1100" b="1" spc="-20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con_id;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92174" y="738822"/>
          <a:ext cx="5541645" cy="196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066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8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861435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CON_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98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CDB$RO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59529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080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151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PDB$SE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1435"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marL="71755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PDB1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59529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79">
                <a:tc>
                  <a:txBody>
                    <a:bodyPr/>
                    <a:lstStyle/>
                    <a:p>
                      <a:pPr marL="71755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PDB2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59529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354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HRPDB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1435"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62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468756" y="3830216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3222" y="3830216"/>
            <a:ext cx="838835" cy="0"/>
          </a:xfrm>
          <a:custGeom>
            <a:avLst/>
            <a:gdLst/>
            <a:ahLst/>
            <a:cxnLst/>
            <a:rect l="l" t="t" r="r" b="b"/>
            <a:pathLst>
              <a:path w="838835">
                <a:moveTo>
                  <a:pt x="0" y="0"/>
                </a:moveTo>
                <a:lnTo>
                  <a:pt x="838660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2176" y="2984120"/>
            <a:ext cx="5550535" cy="1544955"/>
          </a:xfrm>
          <a:custGeom>
            <a:avLst/>
            <a:gdLst/>
            <a:ahLst/>
            <a:cxnLst/>
            <a:rect l="l" t="t" r="r" b="b"/>
            <a:pathLst>
              <a:path w="5550534" h="1544954">
                <a:moveTo>
                  <a:pt x="9525" y="734136"/>
                </a:moveTo>
                <a:lnTo>
                  <a:pt x="0" y="734136"/>
                </a:lnTo>
                <a:lnTo>
                  <a:pt x="0" y="934466"/>
                </a:lnTo>
                <a:lnTo>
                  <a:pt x="0" y="1124966"/>
                </a:lnTo>
                <a:lnTo>
                  <a:pt x="9525" y="1124966"/>
                </a:lnTo>
                <a:lnTo>
                  <a:pt x="9525" y="934466"/>
                </a:lnTo>
                <a:lnTo>
                  <a:pt x="9525" y="734136"/>
                </a:lnTo>
                <a:close/>
              </a:path>
              <a:path w="5550534" h="1544954">
                <a:moveTo>
                  <a:pt x="9525" y="181038"/>
                </a:moveTo>
                <a:lnTo>
                  <a:pt x="0" y="181038"/>
                </a:lnTo>
                <a:lnTo>
                  <a:pt x="0" y="343281"/>
                </a:lnTo>
                <a:lnTo>
                  <a:pt x="0" y="533717"/>
                </a:lnTo>
                <a:lnTo>
                  <a:pt x="0" y="734060"/>
                </a:lnTo>
                <a:lnTo>
                  <a:pt x="9525" y="734060"/>
                </a:lnTo>
                <a:lnTo>
                  <a:pt x="9525" y="533781"/>
                </a:lnTo>
                <a:lnTo>
                  <a:pt x="9525" y="343281"/>
                </a:lnTo>
                <a:lnTo>
                  <a:pt x="9525" y="181038"/>
                </a:lnTo>
                <a:close/>
              </a:path>
              <a:path w="5550534" h="1544954">
                <a:moveTo>
                  <a:pt x="5550535" y="1125029"/>
                </a:moveTo>
                <a:lnTo>
                  <a:pt x="5541010" y="1125029"/>
                </a:lnTo>
                <a:lnTo>
                  <a:pt x="5541010" y="1325372"/>
                </a:lnTo>
                <a:lnTo>
                  <a:pt x="5541010" y="1534922"/>
                </a:lnTo>
                <a:lnTo>
                  <a:pt x="9525" y="1534922"/>
                </a:lnTo>
                <a:lnTo>
                  <a:pt x="9525" y="1325372"/>
                </a:lnTo>
                <a:lnTo>
                  <a:pt x="9525" y="1125029"/>
                </a:lnTo>
                <a:lnTo>
                  <a:pt x="0" y="1125029"/>
                </a:lnTo>
                <a:lnTo>
                  <a:pt x="0" y="1325372"/>
                </a:lnTo>
                <a:lnTo>
                  <a:pt x="0" y="1544447"/>
                </a:lnTo>
                <a:lnTo>
                  <a:pt x="9525" y="1544447"/>
                </a:lnTo>
                <a:lnTo>
                  <a:pt x="5541010" y="1544447"/>
                </a:lnTo>
                <a:lnTo>
                  <a:pt x="5550535" y="1544447"/>
                </a:lnTo>
                <a:lnTo>
                  <a:pt x="5550535" y="1325372"/>
                </a:lnTo>
                <a:lnTo>
                  <a:pt x="5550535" y="1125029"/>
                </a:lnTo>
                <a:close/>
              </a:path>
              <a:path w="5550534" h="1544954">
                <a:moveTo>
                  <a:pt x="5550535" y="734136"/>
                </a:moveTo>
                <a:lnTo>
                  <a:pt x="5541010" y="734136"/>
                </a:lnTo>
                <a:lnTo>
                  <a:pt x="5541010" y="934466"/>
                </a:lnTo>
                <a:lnTo>
                  <a:pt x="5541010" y="1124966"/>
                </a:lnTo>
                <a:lnTo>
                  <a:pt x="5550535" y="1124966"/>
                </a:lnTo>
                <a:lnTo>
                  <a:pt x="5550535" y="934466"/>
                </a:lnTo>
                <a:lnTo>
                  <a:pt x="5550535" y="734136"/>
                </a:lnTo>
                <a:close/>
              </a:path>
              <a:path w="5550534" h="1544954">
                <a:moveTo>
                  <a:pt x="5550535" y="181038"/>
                </a:moveTo>
                <a:lnTo>
                  <a:pt x="5541010" y="181038"/>
                </a:lnTo>
                <a:lnTo>
                  <a:pt x="5541010" y="343281"/>
                </a:lnTo>
                <a:lnTo>
                  <a:pt x="5541010" y="533717"/>
                </a:lnTo>
                <a:lnTo>
                  <a:pt x="5541010" y="734060"/>
                </a:lnTo>
                <a:lnTo>
                  <a:pt x="5550535" y="734060"/>
                </a:lnTo>
                <a:lnTo>
                  <a:pt x="5550535" y="533781"/>
                </a:lnTo>
                <a:lnTo>
                  <a:pt x="5550535" y="343281"/>
                </a:lnTo>
                <a:lnTo>
                  <a:pt x="5550535" y="181038"/>
                </a:lnTo>
                <a:close/>
              </a:path>
              <a:path w="5550534" h="1544954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180975"/>
                </a:lnTo>
                <a:lnTo>
                  <a:pt x="5550535" y="18097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9513" y="2637536"/>
            <a:ext cx="4340860" cy="212429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8911" indent="-276846">
              <a:spcBef>
                <a:spcPts val="725"/>
              </a:spcBef>
              <a:buAutoNum type="alphaLcPeriod" startAt="2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Show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status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CDB_PDBS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  <a:p>
            <a:pPr marL="288911" marR="5080">
              <a:lnSpc>
                <a:spcPts val="1200"/>
              </a:lnSpc>
              <a:spcBef>
                <a:spcPts val="77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pdb_name, </a:t>
            </a:r>
            <a:r>
              <a:rPr sz="1100" b="1" spc="-5" dirty="0">
                <a:latin typeface="Courier New"/>
                <a:cs typeface="Courier New"/>
              </a:rPr>
              <a:t>status </a:t>
            </a:r>
            <a:r>
              <a:rPr sz="1100" b="1" spc="10" dirty="0">
                <a:latin typeface="Courier New"/>
                <a:cs typeface="Courier New"/>
              </a:rPr>
              <a:t>FROM </a:t>
            </a:r>
            <a:r>
              <a:rPr sz="1100" b="1" dirty="0">
                <a:latin typeface="Courier New"/>
                <a:cs typeface="Courier New"/>
              </a:rPr>
              <a:t>cdb_pdbs</a:t>
            </a:r>
            <a:r>
              <a:rPr sz="1100" b="1" spc="-26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WHERE  </a:t>
            </a:r>
            <a:r>
              <a:rPr sz="1100" b="1" dirty="0">
                <a:latin typeface="Courier New"/>
                <a:cs typeface="Courier New"/>
              </a:rPr>
              <a:t>pdb_name='HRPDB';</a:t>
            </a:r>
            <a:endParaRPr sz="1100">
              <a:latin typeface="Courier New"/>
              <a:cs typeface="Courier New"/>
            </a:endParaRPr>
          </a:p>
          <a:p>
            <a:pPr marL="288911" marR="2604640">
              <a:lnSpc>
                <a:spcPts val="3150"/>
              </a:lnSpc>
              <a:spcBef>
                <a:spcPts val="395"/>
              </a:spcBef>
              <a:tabLst>
                <a:tab pos="1222314" algn="l"/>
              </a:tabLst>
            </a:pPr>
            <a:r>
              <a:rPr sz="1100" spc="10" dirty="0">
                <a:latin typeface="Courier New"/>
                <a:cs typeface="Courier New"/>
              </a:rPr>
              <a:t>PDB_NA</a:t>
            </a:r>
            <a:r>
              <a:rPr sz="1100" spc="-65" dirty="0">
                <a:latin typeface="Courier New"/>
                <a:cs typeface="Courier New"/>
              </a:rPr>
              <a:t>M</a:t>
            </a:r>
            <a:r>
              <a:rPr sz="1100" spc="15" dirty="0">
                <a:latin typeface="Courier New"/>
                <a:cs typeface="Courier New"/>
              </a:rPr>
              <a:t>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TATUS  HRPDB	</a:t>
            </a:r>
            <a:r>
              <a:rPr sz="1100" spc="-15" dirty="0">
                <a:latin typeface="Courier New"/>
                <a:cs typeface="Courier New"/>
              </a:rPr>
              <a:t>NEW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indent="-276846">
              <a:spcBef>
                <a:spcPts val="5"/>
              </a:spcBef>
              <a:buAutoNum type="alphaLcPeriod" startAt="3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Show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mode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V$PDBS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756" y="5489217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6937" y="4809809"/>
            <a:ext cx="5541010" cy="135229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open_mode </a:t>
            </a:r>
            <a:r>
              <a:rPr sz="1100" b="1" spc="-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v$pdbs WHERE</a:t>
            </a:r>
            <a:r>
              <a:rPr sz="1100" b="1" spc="-7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name='HRPDB';</a:t>
            </a:r>
            <a:endParaRPr sz="1100">
              <a:latin typeface="Courier New"/>
              <a:cs typeface="Courier New"/>
            </a:endParaRPr>
          </a:p>
          <a:p>
            <a:pPr marL="71752" marR="4698765">
              <a:lnSpc>
                <a:spcPct val="23600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OPEN_M</a:t>
            </a:r>
            <a:r>
              <a:rPr sz="1100" spc="-65" dirty="0">
                <a:latin typeface="Courier New"/>
                <a:cs typeface="Courier New"/>
              </a:rPr>
              <a:t>O</a:t>
            </a:r>
            <a:r>
              <a:rPr sz="1100" spc="10" dirty="0">
                <a:latin typeface="Courier New"/>
                <a:cs typeface="Courier New"/>
              </a:rPr>
              <a:t>DE  MOUNTED  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514" y="6184775"/>
            <a:ext cx="5603875" cy="39882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R="5080" algn="r">
              <a:spcBef>
                <a:spcPts val="270"/>
              </a:spcBef>
              <a:tabLst>
                <a:tab pos="276212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data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files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V$DATAFILE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Recall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endParaRPr sz="1100">
              <a:latin typeface="Courier New"/>
              <a:cs typeface="Courier New"/>
            </a:endParaRPr>
          </a:p>
          <a:p>
            <a:pPr marR="14604" algn="r">
              <a:spcBef>
                <a:spcPts val="180"/>
              </a:spcBef>
            </a:pPr>
            <a:r>
              <a:rPr sz="1100" spc="-5" dirty="0">
                <a:latin typeface="Arial"/>
                <a:cs typeface="Arial"/>
              </a:rPr>
              <a:t>container's </a:t>
            </a:r>
            <a:r>
              <a:rPr sz="1100" spc="-35" dirty="0">
                <a:latin typeface="Arial"/>
                <a:cs typeface="Arial"/>
              </a:rPr>
              <a:t>ID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5. </a:t>
            </a:r>
            <a:r>
              <a:rPr sz="1100" spc="-25" dirty="0">
                <a:latin typeface="Arial"/>
                <a:cs typeface="Arial"/>
              </a:rPr>
              <a:t>Your  </a:t>
            </a:r>
            <a:r>
              <a:rPr sz="1100" spc="-10" dirty="0">
                <a:latin typeface="Arial"/>
                <a:cs typeface="Arial"/>
              </a:rPr>
              <a:t>paths and data file </a:t>
            </a:r>
            <a:r>
              <a:rPr sz="1100" dirty="0">
                <a:latin typeface="Arial"/>
                <a:cs typeface="Arial"/>
              </a:rPr>
              <a:t>names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differ </a:t>
            </a:r>
            <a:r>
              <a:rPr sz="1100" dirty="0">
                <a:latin typeface="Arial"/>
                <a:cs typeface="Arial"/>
              </a:rPr>
              <a:t>from those </a:t>
            </a:r>
            <a:r>
              <a:rPr sz="1100" spc="10" dirty="0">
                <a:latin typeface="Arial"/>
                <a:cs typeface="Arial"/>
              </a:rPr>
              <a:t>shown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below.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8757" y="7338972"/>
            <a:ext cx="5381625" cy="0"/>
          </a:xfrm>
          <a:custGeom>
            <a:avLst/>
            <a:gdLst/>
            <a:ahLst/>
            <a:cxnLst/>
            <a:rect l="l" t="t" r="r" b="b"/>
            <a:pathLst>
              <a:path w="5381625">
                <a:moveTo>
                  <a:pt x="0" y="0"/>
                </a:moveTo>
                <a:lnTo>
                  <a:pt x="5381101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6937" y="6659563"/>
            <a:ext cx="5541010" cy="220829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A50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v$datafile </a:t>
            </a:r>
            <a:r>
              <a:rPr sz="1100" b="1" spc="10" dirty="0">
                <a:latin typeface="Courier New"/>
                <a:cs typeface="Courier New"/>
              </a:rPr>
              <a:t>WHERE</a:t>
            </a:r>
            <a:r>
              <a:rPr sz="1100" b="1" spc="-17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con_id=5;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650">
              <a:latin typeface="Courier New"/>
              <a:cs typeface="Courier New"/>
            </a:endParaRPr>
          </a:p>
          <a:p>
            <a:pPr marL="71752" marR="76196">
              <a:lnSpc>
                <a:spcPts val="1200"/>
              </a:lnSpc>
            </a:pPr>
            <a:r>
              <a:rPr sz="1100" spc="-5" dirty="0">
                <a:latin typeface="Courier New"/>
                <a:cs typeface="Courier New"/>
              </a:rPr>
              <a:t>/u02/app/oracle/oradata/ORCL/PDB3/ORCL/68196836353470ABE053FA5E8  60AAA15/datafile/o1_mf_system_fcbkbm0d_.dbf</a:t>
            </a:r>
            <a:endParaRPr sz="1100">
              <a:latin typeface="Courier New"/>
              <a:cs typeface="Courier New"/>
            </a:endParaRPr>
          </a:p>
          <a:p>
            <a:pPr marL="71752" marR="76196">
              <a:lnSpc>
                <a:spcPts val="1280"/>
              </a:lnSpc>
              <a:spcBef>
                <a:spcPts val="315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/u02/app/oracle/oradata/ORCL/PDB3/ORCL/68196836353470ABE053FA5E8  60AAA15/datafile/o1_mf_sysaux_fcbkbm1o_.dbf</a:t>
            </a:r>
            <a:endParaRPr sz="1100">
              <a:latin typeface="Courier New"/>
              <a:cs typeface="Courier New"/>
            </a:endParaRPr>
          </a:p>
          <a:p>
            <a:pPr marL="71752" marR="76196">
              <a:lnSpc>
                <a:spcPts val="1280"/>
              </a:lnSpc>
              <a:spcBef>
                <a:spcPts val="215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/u02/app/oracle/oradata/ORCL/PDB3/ORCL/68196836353470ABE053FA5E8  60AAA15/datafile/o1_mf_undotbs1_fcbkbm1s_.dbf</a:t>
            </a:r>
            <a:endParaRPr sz="1100">
              <a:latin typeface="Courier New"/>
              <a:cs typeface="Courier New"/>
            </a:endParaRPr>
          </a:p>
          <a:p>
            <a:pPr marL="71752" marR="76196">
              <a:lnSpc>
                <a:spcPts val="1280"/>
              </a:lnSpc>
              <a:spcBef>
                <a:spcPts val="22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/u02/app/oracle/oradata/ORCL/PDB3/ORCL/68196836353470ABE053FA5E8  60AAA15/datafile/o1_mf_users_fcbkbm1z_.dbf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1667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892937"/>
            <a:ext cx="2105660" cy="47641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5" dirty="0">
                <a:latin typeface="Arial"/>
                <a:cs typeface="Arial"/>
              </a:rPr>
              <a:t>Open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1453833"/>
            <a:ext cx="5541010" cy="7771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PLUGGABLE DATABASE </a:t>
            </a:r>
            <a:r>
              <a:rPr sz="1100" b="1" dirty="0">
                <a:latin typeface="Courier New"/>
                <a:cs typeface="Courier New"/>
              </a:rPr>
              <a:t>HRPDB</a:t>
            </a:r>
            <a:r>
              <a:rPr sz="1100" b="1" spc="6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open;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71752" marR="3185001">
              <a:lnSpc>
                <a:spcPct val="125000"/>
              </a:lnSpc>
            </a:pPr>
            <a:r>
              <a:rPr sz="1100" dirty="0">
                <a:latin typeface="Courier New"/>
                <a:cs typeface="Courier New"/>
              </a:rPr>
              <a:t>Pluggable database altered.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9513" y="2256409"/>
            <a:ext cx="161988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5" dirty="0">
                <a:latin typeface="Arial"/>
                <a:cs typeface="Arial"/>
              </a:rPr>
              <a:t>Query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V$SERVICES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8757" y="3210837"/>
            <a:ext cx="5381625" cy="0"/>
          </a:xfrm>
          <a:custGeom>
            <a:avLst/>
            <a:gdLst/>
            <a:ahLst/>
            <a:cxnLst/>
            <a:rect l="l" t="t" r="r" b="b"/>
            <a:pathLst>
              <a:path w="5381625">
                <a:moveTo>
                  <a:pt x="0" y="0"/>
                </a:moveTo>
                <a:lnTo>
                  <a:pt x="5381101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6937" y="2531048"/>
            <a:ext cx="5541010" cy="29914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v$services </a:t>
            </a:r>
            <a:r>
              <a:rPr sz="1100" b="1" spc="10" dirty="0">
                <a:latin typeface="Courier New"/>
                <a:cs typeface="Courier New"/>
              </a:rPr>
              <a:t>ORDER BY</a:t>
            </a:r>
            <a:r>
              <a:rPr sz="1100" b="1" spc="-1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name;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71752" marR="2260487">
              <a:lnSpc>
                <a:spcPct val="116599"/>
              </a:lnSpc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ORCL.588436052.oraclecloud.internal  ORCL.588436052.oraclecloud.internalXDB  SYS$BACKGROUND</a:t>
            </a:r>
            <a:endParaRPr sz="1100">
              <a:latin typeface="Courier New"/>
              <a:cs typeface="Courier New"/>
            </a:endParaRPr>
          </a:p>
          <a:p>
            <a:pPr marL="71752" marR="4698765">
              <a:lnSpc>
                <a:spcPct val="116599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SYS$US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0" dirty="0">
                <a:latin typeface="Courier New"/>
                <a:cs typeface="Courier New"/>
              </a:rPr>
              <a:t>RS  PDB1  PDB2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185"/>
              </a:spcBef>
            </a:pPr>
            <a:r>
              <a:rPr sz="1100" spc="10" dirty="0">
                <a:latin typeface="Courier New"/>
                <a:cs typeface="Courier New"/>
              </a:rPr>
              <a:t>hrpdb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5" dirty="0">
                <a:latin typeface="Courier New"/>
                <a:cs typeface="Courier New"/>
              </a:rPr>
              <a:t>7 </a:t>
            </a:r>
            <a:r>
              <a:rPr sz="1100" spc="10" dirty="0">
                <a:latin typeface="Courier New"/>
                <a:cs typeface="Courier New"/>
              </a:rPr>
              <a:t>rows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9514" y="5459986"/>
            <a:ext cx="5595620" cy="415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3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Recall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15" dirty="0">
                <a:latin typeface="Arial"/>
                <a:cs typeface="Arial"/>
              </a:rPr>
              <a:t>append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10" dirty="0">
                <a:latin typeface="Arial"/>
                <a:cs typeface="Arial"/>
              </a:rPr>
              <a:t>following </a:t>
            </a:r>
            <a:r>
              <a:rPr sz="1100" spc="10" dirty="0">
                <a:latin typeface="Courier New"/>
                <a:cs typeface="Courier New"/>
              </a:rPr>
              <a:t>ORCL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Arial"/>
                <a:cs typeface="Arial"/>
              </a:rPr>
              <a:t>shown</a:t>
            </a:r>
            <a:r>
              <a:rPr sz="1100" spc="-2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example.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937" y="5963604"/>
            <a:ext cx="5541010" cy="923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CONNECT</a:t>
            </a:r>
            <a:endParaRPr sz="1100">
              <a:latin typeface="Courier New"/>
              <a:cs typeface="Courier New"/>
            </a:endParaRPr>
          </a:p>
          <a:p>
            <a:pPr marL="71752" marR="78736">
              <a:lnSpc>
                <a:spcPts val="1200"/>
              </a:lnSpc>
              <a:spcBef>
                <a:spcPts val="80"/>
              </a:spcBef>
            </a:pPr>
            <a:r>
              <a:rPr sz="1100" b="1" spc="-5" dirty="0">
                <a:latin typeface="Courier New"/>
                <a:cs typeface="Courier New"/>
              </a:rPr>
              <a:t>SYS/</a:t>
            </a:r>
            <a:r>
              <a:rPr sz="1100" b="1" i="1" spc="-5" dirty="0">
                <a:latin typeface="Courier New"/>
                <a:cs typeface="Courier New"/>
              </a:rPr>
              <a:t>password</a:t>
            </a:r>
            <a:r>
              <a:rPr sz="1100" b="1" spc="-5" dirty="0">
                <a:latin typeface="Courier New"/>
                <a:cs typeface="Courier New"/>
              </a:rPr>
              <a:t>@localhost:1521/hrpdb.588436052.oraclecloud.internal 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4613045">
              <a:lnSpc>
                <a:spcPts val="1650"/>
              </a:lnSpc>
              <a:spcBef>
                <a:spcPts val="95"/>
              </a:spcBef>
            </a:pPr>
            <a:r>
              <a:rPr sz="1100" spc="10" dirty="0">
                <a:latin typeface="Courier New"/>
                <a:cs typeface="Courier New"/>
              </a:rPr>
              <a:t>Connec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ed.</a:t>
            </a:r>
            <a:endParaRPr sz="1100">
              <a:latin typeface="Courier New"/>
              <a:cs typeface="Courier New"/>
            </a:endParaRPr>
          </a:p>
          <a:p>
            <a:pPr marL="71752" marR="4613045">
              <a:lnSpc>
                <a:spcPts val="1650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71" y="6880607"/>
            <a:ext cx="30219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68757" y="7644153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6937" y="7155244"/>
            <a:ext cx="5541010" cy="97719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71752" marR="5032124">
              <a:lnSpc>
                <a:spcPct val="12520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HRPDB  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70" y="8148574"/>
            <a:ext cx="155321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6937" y="8404162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92175" y="1535049"/>
            <a:ext cx="5550535" cy="1391920"/>
          </a:xfrm>
          <a:custGeom>
            <a:avLst/>
            <a:gdLst/>
            <a:ahLst/>
            <a:cxnLst/>
            <a:rect l="l" t="t" r="r" b="b"/>
            <a:pathLst>
              <a:path w="5550534" h="1391920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1382395"/>
                </a:lnTo>
                <a:lnTo>
                  <a:pt x="9525" y="1382395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391920"/>
                </a:lnTo>
                <a:lnTo>
                  <a:pt x="9525" y="1391920"/>
                </a:lnTo>
                <a:lnTo>
                  <a:pt x="5541010" y="1391920"/>
                </a:lnTo>
                <a:lnTo>
                  <a:pt x="5550535" y="1391920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8756" y="221922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5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7496" y="2219221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1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1126" y="221922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1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9512" y="683641"/>
            <a:ext cx="5568950" cy="266149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8911" marR="5080" indent="-276846">
              <a:lnSpc>
                <a:spcPct val="115599"/>
              </a:lnSpc>
              <a:spcBef>
                <a:spcPts val="70"/>
              </a:spcBef>
              <a:buAutoNum type="alphaLcPeriod"/>
              <a:tabLst>
                <a:tab pos="288911" algn="l"/>
                <a:tab pos="289545" algn="l"/>
              </a:tabLst>
            </a:pP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10" dirty="0">
                <a:latin typeface="Arial"/>
                <a:cs typeface="Arial"/>
              </a:rPr>
              <a:t>that you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database 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V$DATABASE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NAME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column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should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contain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column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should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contain </a:t>
            </a:r>
            <a:r>
              <a:rPr sz="1100" spc="10" dirty="0">
                <a:latin typeface="Courier New"/>
                <a:cs typeface="Courier New"/>
              </a:rPr>
              <a:t>YES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ID  </a:t>
            </a:r>
            <a:r>
              <a:rPr sz="1100" spc="-5" dirty="0">
                <a:latin typeface="Arial"/>
                <a:cs typeface="Arial"/>
              </a:rPr>
              <a:t>should be </a:t>
            </a:r>
            <a:r>
              <a:rPr sz="1100" spc="10" dirty="0">
                <a:latin typeface="Arial"/>
                <a:cs typeface="Arial"/>
              </a:rPr>
              <a:t>0 </a:t>
            </a:r>
            <a:r>
              <a:rPr sz="1100" spc="5" dirty="0">
                <a:latin typeface="Arial"/>
                <a:cs typeface="Arial"/>
              </a:rPr>
              <a:t>(zero).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zero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used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rows </a:t>
            </a:r>
            <a:r>
              <a:rPr sz="1100" spc="-10" dirty="0">
                <a:latin typeface="Arial"/>
                <a:cs typeface="Arial"/>
              </a:rPr>
              <a:t>containing data that pertain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0" dirty="0">
                <a:latin typeface="Arial"/>
                <a:cs typeface="Arial"/>
              </a:rPr>
              <a:t>entire </a:t>
            </a:r>
            <a:r>
              <a:rPr sz="1100" spc="15" dirty="0">
                <a:latin typeface="Arial"/>
                <a:cs typeface="Arial"/>
              </a:rPr>
              <a:t>CDB.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also used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rows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non-CDBs.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name, </a:t>
            </a:r>
            <a:r>
              <a:rPr sz="1100" b="1" spc="15" dirty="0">
                <a:latin typeface="Courier New"/>
                <a:cs typeface="Courier New"/>
              </a:rPr>
              <a:t>cdb, </a:t>
            </a:r>
            <a:r>
              <a:rPr sz="1100" b="1" spc="-5" dirty="0">
                <a:latin typeface="Courier New"/>
                <a:cs typeface="Courier New"/>
              </a:rPr>
              <a:t>con_id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19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v$database;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288911">
              <a:tabLst>
                <a:tab pos="1136593" algn="l"/>
                <a:tab pos="1803310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5" dirty="0">
                <a:latin typeface="Courier New"/>
                <a:cs typeface="Courier New"/>
              </a:rPr>
              <a:t>CDB	</a:t>
            </a:r>
            <a:r>
              <a:rPr sz="1100" spc="-5" dirty="0">
                <a:latin typeface="Courier New"/>
                <a:cs typeface="Courier New"/>
              </a:rPr>
              <a:t>CON_ID</a:t>
            </a:r>
            <a:endParaRPr sz="1100">
              <a:latin typeface="Courier New"/>
              <a:cs typeface="Courier New"/>
            </a:endParaRPr>
          </a:p>
          <a:p>
            <a:pPr marL="288911" marR="3251038">
              <a:lnSpc>
                <a:spcPts val="3150"/>
              </a:lnSpc>
              <a:spcBef>
                <a:spcPts val="335"/>
              </a:spcBef>
              <a:tabLst>
                <a:tab pos="1137863" algn="l"/>
                <a:tab pos="2223024" algn="l"/>
              </a:tabLst>
            </a:pPr>
            <a:r>
              <a:rPr sz="1100" spc="10" dirty="0">
                <a:latin typeface="Courier New"/>
                <a:cs typeface="Courier New"/>
              </a:rPr>
              <a:t>ORC</a:t>
            </a:r>
            <a:r>
              <a:rPr sz="1100" spc="15" dirty="0">
                <a:latin typeface="Courier New"/>
                <a:cs typeface="Courier New"/>
              </a:rPr>
              <a:t>L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Y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5" dirty="0">
                <a:latin typeface="Courier New"/>
                <a:cs typeface="Courier New"/>
              </a:rPr>
              <a:t>S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5" dirty="0">
                <a:latin typeface="Courier New"/>
                <a:cs typeface="Courier New"/>
              </a:rPr>
              <a:t>0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252717" indent="-276846">
              <a:lnSpc>
                <a:spcPts val="1430"/>
              </a:lnSpc>
              <a:spcBef>
                <a:spcPts val="35"/>
              </a:spcBef>
              <a:buAutoNum type="alphaLcPeriod" startAt="2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Show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dirty="0">
                <a:latin typeface="Arial"/>
                <a:cs typeface="Arial"/>
              </a:rPr>
              <a:t>name. </a:t>
            </a:r>
            <a:r>
              <a:rPr sz="1100" spc="10" dirty="0">
                <a:latin typeface="Arial"/>
                <a:cs typeface="Arial"/>
              </a:rPr>
              <a:t>Because </a:t>
            </a:r>
            <a:r>
              <a:rPr sz="1100" spc="-5" dirty="0">
                <a:latin typeface="Arial"/>
                <a:cs typeface="Arial"/>
              </a:rPr>
              <a:t>you're </a:t>
            </a:r>
            <a:r>
              <a:rPr sz="1100" dirty="0">
                <a:latin typeface="Arial"/>
                <a:cs typeface="Arial"/>
              </a:rPr>
              <a:t>currently connected to </a:t>
            </a:r>
            <a:r>
              <a:rPr sz="1100" spc="-5" dirty="0">
                <a:latin typeface="Arial"/>
                <a:cs typeface="Arial"/>
              </a:rPr>
              <a:t>the root  container, the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should be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CDB$ROOT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757" y="4068722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6937" y="3389313"/>
            <a:ext cx="5541010" cy="135229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  <a:p>
            <a:pPr marL="71752" marR="4784486" algn="just">
              <a:lnSpc>
                <a:spcPct val="236000"/>
              </a:lnSpc>
              <a:spcBef>
                <a:spcPts val="40"/>
              </a:spcBef>
            </a:pPr>
            <a:r>
              <a:rPr sz="1100" spc="10" dirty="0">
                <a:latin typeface="Courier New"/>
                <a:cs typeface="Courier New"/>
              </a:rPr>
              <a:t>CON_N</a:t>
            </a:r>
            <a:r>
              <a:rPr sz="1100" spc="15" dirty="0">
                <a:latin typeface="Courier New"/>
                <a:cs typeface="Courier New"/>
              </a:rPr>
              <a:t>A</a:t>
            </a:r>
            <a:r>
              <a:rPr sz="1100" spc="-65" dirty="0">
                <a:latin typeface="Courier New"/>
                <a:cs typeface="Courier New"/>
              </a:rPr>
              <a:t>ME  </a:t>
            </a:r>
            <a:r>
              <a:rPr sz="1100" spc="10" dirty="0">
                <a:latin typeface="Courier New"/>
                <a:cs typeface="Courier New"/>
              </a:rPr>
              <a:t>CDB$RO</a:t>
            </a:r>
            <a:r>
              <a:rPr sz="1100" spc="-65" dirty="0">
                <a:latin typeface="Courier New"/>
                <a:cs typeface="Courier New"/>
              </a:rPr>
              <a:t>O</a:t>
            </a:r>
            <a:r>
              <a:rPr sz="1100" spc="15" dirty="0">
                <a:latin typeface="Courier New"/>
                <a:cs typeface="Courier New"/>
              </a:rPr>
              <a:t>T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513" y="4754500"/>
            <a:ext cx="5118735" cy="398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599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dirty="0">
                <a:latin typeface="Arial"/>
                <a:cs typeface="Arial"/>
              </a:rPr>
              <a:t>Show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container ID. </a:t>
            </a:r>
            <a:r>
              <a:rPr sz="1100" spc="10" dirty="0">
                <a:latin typeface="Arial"/>
                <a:cs typeface="Arial"/>
              </a:rPr>
              <a:t>Because </a:t>
            </a:r>
            <a:r>
              <a:rPr sz="1100" spc="-5" dirty="0">
                <a:latin typeface="Arial"/>
                <a:cs typeface="Arial"/>
              </a:rPr>
              <a:t>you're </a:t>
            </a:r>
            <a:r>
              <a:rPr sz="1100" dirty="0">
                <a:latin typeface="Arial"/>
                <a:cs typeface="Arial"/>
              </a:rPr>
              <a:t>currently </a:t>
            </a:r>
            <a:r>
              <a:rPr sz="1100" spc="5" dirty="0">
                <a:latin typeface="Arial"/>
                <a:cs typeface="Arial"/>
              </a:rPr>
              <a:t>connected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root  container, the </a:t>
            </a:r>
            <a:r>
              <a:rPr sz="1100" spc="-35" dirty="0">
                <a:latin typeface="Arial"/>
                <a:cs typeface="Arial"/>
              </a:rPr>
              <a:t>ID </a:t>
            </a:r>
            <a:r>
              <a:rPr sz="1100" spc="-5" dirty="0">
                <a:latin typeface="Arial"/>
                <a:cs typeface="Arial"/>
              </a:rPr>
              <a:t>should be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8757" y="5918477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6937" y="5229161"/>
            <a:ext cx="5541010" cy="136768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con_id</a:t>
            </a:r>
            <a:endParaRPr sz="1100">
              <a:latin typeface="Courier New"/>
              <a:cs typeface="Courier New"/>
            </a:endParaRPr>
          </a:p>
          <a:p>
            <a:pPr marL="71752" marR="4946402">
              <a:lnSpc>
                <a:spcPct val="238800"/>
              </a:lnSpc>
            </a:pPr>
            <a:r>
              <a:rPr sz="1100" spc="10" dirty="0">
                <a:latin typeface="Courier New"/>
                <a:cs typeface="Courier New"/>
              </a:rPr>
              <a:t>CON_ID  </a:t>
            </a:r>
            <a:r>
              <a:rPr sz="1100" spc="15" dirty="0">
                <a:latin typeface="Courier New"/>
                <a:cs typeface="Courier New"/>
              </a:rPr>
              <a:t>1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9513" y="6594093"/>
            <a:ext cx="5678170" cy="41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5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dirty="0">
                <a:latin typeface="Arial"/>
                <a:cs typeface="Arial"/>
              </a:rPr>
              <a:t>Determine </a:t>
            </a:r>
            <a:r>
              <a:rPr sz="1100" spc="-5" dirty="0">
                <a:latin typeface="Arial"/>
                <a:cs typeface="Arial"/>
              </a:rPr>
              <a:t>the version of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Database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V$VERSION</a:t>
            </a:r>
            <a:r>
              <a:rPr sz="1100" spc="-39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This </a:t>
            </a:r>
            <a:r>
              <a:rPr sz="1100" spc="-15" dirty="0">
                <a:latin typeface="Arial"/>
                <a:cs typeface="Arial"/>
              </a:rPr>
              <a:t>view  </a:t>
            </a:r>
            <a:r>
              <a:rPr sz="1100" spc="-10" dirty="0">
                <a:latin typeface="Arial"/>
                <a:cs typeface="Arial"/>
              </a:rPr>
              <a:t>displays </a:t>
            </a:r>
            <a:r>
              <a:rPr sz="1100" spc="-5" dirty="0">
                <a:latin typeface="Arial"/>
                <a:cs typeface="Arial"/>
              </a:rPr>
              <a:t>version </a:t>
            </a:r>
            <a:r>
              <a:rPr sz="1100" dirty="0">
                <a:latin typeface="Arial"/>
                <a:cs typeface="Arial"/>
              </a:rPr>
              <a:t>numbers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core </a:t>
            </a:r>
            <a:r>
              <a:rPr sz="1100" spc="-10" dirty="0">
                <a:latin typeface="Arial"/>
                <a:cs typeface="Arial"/>
              </a:rPr>
              <a:t>library </a:t>
            </a:r>
            <a:r>
              <a:rPr sz="1100" spc="5" dirty="0">
                <a:latin typeface="Arial"/>
                <a:cs typeface="Arial"/>
              </a:rPr>
              <a:t>components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Oracle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Database.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68757" y="7767978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96937" y="7079044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banner FROM</a:t>
            </a:r>
            <a:r>
              <a:rPr sz="1100" b="1" spc="-204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v$version;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endParaRPr sz="11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9513" y="8453247"/>
            <a:ext cx="5541010" cy="601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5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e.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the containers in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V$CONTAINERS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5" dirty="0">
                <a:latin typeface="Arial"/>
                <a:cs typeface="Arial"/>
              </a:rPr>
              <a:t>three </a:t>
            </a:r>
            <a:r>
              <a:rPr sz="1100" dirty="0">
                <a:latin typeface="Arial"/>
                <a:cs typeface="Arial"/>
              </a:rPr>
              <a:t>containers—the </a:t>
            </a:r>
            <a:r>
              <a:rPr sz="1100" spc="-5" dirty="0">
                <a:latin typeface="Arial"/>
                <a:cs typeface="Arial"/>
              </a:rPr>
              <a:t>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CDB$ROOT</a:t>
            </a:r>
            <a:r>
              <a:rPr sz="1100" spc="10" dirty="0">
                <a:latin typeface="Arial"/>
                <a:cs typeface="Arial"/>
              </a:rPr>
              <a:t>),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seed </a:t>
            </a:r>
            <a:r>
              <a:rPr sz="1100" spc="20" dirty="0">
                <a:latin typeface="Arial"/>
                <a:cs typeface="Arial"/>
              </a:rPr>
              <a:t>PDB  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spc="5" dirty="0">
                <a:latin typeface="Courier New"/>
                <a:cs typeface="Courier New"/>
              </a:rPr>
              <a:t>PDB$SEED</a:t>
            </a:r>
            <a:r>
              <a:rPr sz="1100" spc="5" dirty="0">
                <a:latin typeface="Arial"/>
                <a:cs typeface="Arial"/>
              </a:rPr>
              <a:t>),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49998"/>
            <a:ext cx="5422265" cy="30769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14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Dropping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PDB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drop the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-254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 marR="1671872">
              <a:lnSpc>
                <a:spcPct val="142000"/>
              </a:lnSpc>
              <a:spcBef>
                <a:spcPts val="209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 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completed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following </a:t>
            </a:r>
            <a:r>
              <a:rPr sz="1100" dirty="0">
                <a:latin typeface="Arial"/>
                <a:cs typeface="Arial"/>
              </a:rPr>
              <a:t>practices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lesson:</a:t>
            </a:r>
          </a:p>
          <a:p>
            <a:pPr marL="469877" indent="-229223">
              <a:spcBef>
                <a:spcPts val="480"/>
              </a:spcBef>
              <a:buFont typeface="Symbol"/>
              <a:buChar char=""/>
              <a:tabLst>
                <a:tab pos="469877" algn="l"/>
                <a:tab pos="470510" algn="l"/>
              </a:tabLst>
            </a:pPr>
            <a:r>
              <a:rPr sz="1100" spc="-5" dirty="0">
                <a:latin typeface="Arial"/>
                <a:cs typeface="Arial"/>
              </a:rPr>
              <a:t>Creating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Seed</a:t>
            </a:r>
            <a:endParaRPr sz="1100" dirty="0">
              <a:latin typeface="Arial"/>
              <a:cs typeface="Arial"/>
            </a:endParaRPr>
          </a:p>
          <a:p>
            <a:pPr marL="469877" indent="-229223">
              <a:spcBef>
                <a:spcPts val="484"/>
              </a:spcBef>
              <a:buFont typeface="Symbol"/>
              <a:buChar char=""/>
              <a:tabLst>
                <a:tab pos="469877" algn="l"/>
                <a:tab pos="470510" algn="l"/>
              </a:tabLst>
            </a:pPr>
            <a:r>
              <a:rPr sz="1100" spc="-20" dirty="0">
                <a:latin typeface="Arial"/>
                <a:cs typeface="Arial"/>
              </a:rPr>
              <a:t>Hot </a:t>
            </a:r>
            <a:r>
              <a:rPr sz="1100" spc="-10" dirty="0">
                <a:latin typeface="Arial"/>
                <a:cs typeface="Arial"/>
              </a:rPr>
              <a:t>Cloning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PDB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150" dirty="0">
              <a:latin typeface="Arial"/>
              <a:cs typeface="Arial"/>
            </a:endParaRPr>
          </a:p>
          <a:p>
            <a:pPr marL="12700"/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47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endParaRPr sz="1100" dirty="0">
              <a:latin typeface="Courier New"/>
              <a:cs typeface="Courier New"/>
            </a:endParaRPr>
          </a:p>
          <a:p>
            <a:pPr marL="288911">
              <a:spcBef>
                <a:spcPts val="254"/>
              </a:spcBef>
            </a:pPr>
            <a:r>
              <a:rPr sz="1100" spc="-15" dirty="0">
                <a:latin typeface="Arial"/>
                <a:cs typeface="Arial"/>
              </a:rPr>
              <a:t>privilege.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3827717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1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..  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4430395"/>
            <a:ext cx="588264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10" dirty="0">
                <a:latin typeface="Arial"/>
                <a:cs typeface="Arial"/>
              </a:rPr>
              <a:t>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results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show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four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PDBs: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PDB$SEED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1701" y="4700270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8756" y="4678046"/>
            <a:ext cx="1613535" cy="60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PDBS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342884"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CON_ID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2523" y="5078350"/>
            <a:ext cx="17748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  <a:tabLst>
                <a:tab pos="923244" algn="l"/>
              </a:tabLst>
            </a:pPr>
            <a:r>
              <a:rPr sz="1100" spc="-10" dirty="0">
                <a:latin typeface="Courier New"/>
                <a:cs typeface="Courier New"/>
              </a:rPr>
              <a:t>OPEN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MODE	</a:t>
            </a:r>
            <a:r>
              <a:rPr sz="1100" spc="-5" dirty="0">
                <a:latin typeface="Courier New"/>
                <a:cs typeface="Courier New"/>
              </a:rPr>
              <a:t>RESTRICTED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8756" y="5384442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3220" y="538444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1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6722" y="538444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1916" y="538444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31772" y="5440935"/>
            <a:ext cx="850900" cy="8245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70807" indent="-171441">
              <a:spcBef>
                <a:spcPts val="350"/>
              </a:spcBef>
              <a:buAutoNum type="arabicPlain" startAt="2"/>
              <a:tabLst>
                <a:tab pos="171441" algn="l"/>
              </a:tabLst>
            </a:pPr>
            <a:r>
              <a:rPr sz="1100" spc="-10" dirty="0">
                <a:latin typeface="Courier New"/>
                <a:cs typeface="Courier New"/>
              </a:rPr>
              <a:t>PDB$SEED</a:t>
            </a:r>
            <a:endParaRPr sz="1100">
              <a:latin typeface="Courier New"/>
              <a:cs typeface="Courier New"/>
            </a:endParaRPr>
          </a:p>
          <a:p>
            <a:pPr marL="171441" indent="-171441">
              <a:spcBef>
                <a:spcPts val="254"/>
              </a:spcBef>
              <a:buAutoNum type="arabicPlain" startAt="2"/>
              <a:tabLst>
                <a:tab pos="171441" algn="l"/>
              </a:tabLst>
            </a:pPr>
            <a:r>
              <a:rPr sz="1100" spc="-10" dirty="0">
                <a:latin typeface="Courier New"/>
                <a:cs typeface="Courier New"/>
              </a:rPr>
              <a:t>PDB1</a:t>
            </a:r>
            <a:endParaRPr sz="1100">
              <a:latin typeface="Courier New"/>
              <a:cs typeface="Courier New"/>
            </a:endParaRPr>
          </a:p>
          <a:p>
            <a:pPr marL="171441" indent="-171441">
              <a:spcBef>
                <a:spcPts val="180"/>
              </a:spcBef>
              <a:buAutoNum type="arabicPlain" startAt="2"/>
              <a:tabLst>
                <a:tab pos="171441" algn="l"/>
              </a:tabLst>
            </a:pPr>
            <a:r>
              <a:rPr sz="1100" spc="-10" dirty="0">
                <a:latin typeface="Courier New"/>
                <a:cs typeface="Courier New"/>
              </a:rPr>
              <a:t>PDB2</a:t>
            </a:r>
            <a:endParaRPr sz="1100">
              <a:latin typeface="Courier New"/>
              <a:cs typeface="Courier New"/>
            </a:endParaRPr>
          </a:p>
          <a:p>
            <a:pPr marL="170807" indent="-171441">
              <a:spcBef>
                <a:spcPts val="254"/>
              </a:spcBef>
              <a:buAutoNum type="arabicPlain" startAt="2"/>
              <a:tabLst>
                <a:tab pos="171441" algn="l"/>
              </a:tabLst>
            </a:pPr>
            <a:r>
              <a:rPr sz="1100" spc="-5" dirty="0">
                <a:latin typeface="Courier New"/>
                <a:cs typeface="Courier New"/>
              </a:rPr>
              <a:t>HRPDB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3191" y="5440936"/>
            <a:ext cx="1102360" cy="81368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just">
              <a:lnSpc>
                <a:spcPct val="117500"/>
              </a:lnSpc>
              <a:spcBef>
                <a:spcPts val="114"/>
              </a:spcBef>
            </a:pPr>
            <a:r>
              <a:rPr sz="1100" spc="-10" dirty="0">
                <a:latin typeface="Courier New"/>
                <a:cs typeface="Courier New"/>
              </a:rPr>
              <a:t>READ ONLY </a:t>
            </a:r>
            <a:r>
              <a:rPr sz="1100" spc="-25" dirty="0">
                <a:latin typeface="Courier New"/>
                <a:cs typeface="Courier New"/>
              </a:rPr>
              <a:t>NO  </a:t>
            </a:r>
            <a:r>
              <a:rPr sz="1100" spc="-10" dirty="0">
                <a:latin typeface="Courier New"/>
                <a:cs typeface="Courier New"/>
              </a:rPr>
              <a:t>READ </a:t>
            </a:r>
            <a:r>
              <a:rPr sz="1100" spc="-5" dirty="0">
                <a:latin typeface="Courier New"/>
                <a:cs typeface="Courier New"/>
              </a:rPr>
              <a:t>WRITE </a:t>
            </a:r>
            <a:r>
              <a:rPr sz="1100" spc="-25" dirty="0">
                <a:latin typeface="Courier New"/>
                <a:cs typeface="Courier New"/>
              </a:rPr>
              <a:t>NO  </a:t>
            </a:r>
            <a:r>
              <a:rPr sz="1100" spc="-10" dirty="0">
                <a:latin typeface="Courier New"/>
                <a:cs typeface="Courier New"/>
              </a:rPr>
              <a:t>READ </a:t>
            </a:r>
            <a:r>
              <a:rPr sz="1100" spc="-5" dirty="0">
                <a:latin typeface="Courier New"/>
                <a:cs typeface="Courier New"/>
              </a:rPr>
              <a:t>WRITE </a:t>
            </a:r>
            <a:r>
              <a:rPr sz="1100" spc="-25" dirty="0">
                <a:latin typeface="Courier New"/>
                <a:cs typeface="Courier New"/>
              </a:rPr>
              <a:t>NO  </a:t>
            </a:r>
            <a:r>
              <a:rPr sz="1100" spc="-10" dirty="0">
                <a:latin typeface="Courier New"/>
                <a:cs typeface="Courier New"/>
              </a:rPr>
              <a:t>READ </a:t>
            </a:r>
            <a:r>
              <a:rPr sz="1100" spc="-5" dirty="0">
                <a:latin typeface="Courier New"/>
                <a:cs typeface="Courier New"/>
              </a:rPr>
              <a:t>WRITE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92176" y="4700269"/>
            <a:ext cx="5550535" cy="1783080"/>
          </a:xfrm>
          <a:custGeom>
            <a:avLst/>
            <a:gdLst/>
            <a:ahLst/>
            <a:cxnLst/>
            <a:rect l="l" t="t" r="r" b="b"/>
            <a:pathLst>
              <a:path w="5550534" h="1783079">
                <a:moveTo>
                  <a:pt x="5550535" y="0"/>
                </a:moveTo>
                <a:lnTo>
                  <a:pt x="5541010" y="0"/>
                </a:lnTo>
                <a:lnTo>
                  <a:pt x="5541010" y="1773301"/>
                </a:lnTo>
                <a:lnTo>
                  <a:pt x="9525" y="1773301"/>
                </a:lnTo>
                <a:lnTo>
                  <a:pt x="9525" y="0"/>
                </a:lnTo>
                <a:lnTo>
                  <a:pt x="0" y="0"/>
                </a:lnTo>
                <a:lnTo>
                  <a:pt x="0" y="1782826"/>
                </a:lnTo>
                <a:lnTo>
                  <a:pt x="9525" y="1782826"/>
                </a:lnTo>
                <a:lnTo>
                  <a:pt x="5541010" y="1782826"/>
                </a:lnTo>
                <a:lnTo>
                  <a:pt x="5550535" y="1782826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2969" y="6203443"/>
            <a:ext cx="1171575" cy="47641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65757">
              <a:spcBef>
                <a:spcPts val="57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8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spc="10" dirty="0">
                <a:latin typeface="Arial"/>
                <a:cs typeface="Arial"/>
              </a:rPr>
              <a:t>Close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6937" y="6754813"/>
            <a:ext cx="5541010" cy="9630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PLUGGABLE DATABASE </a:t>
            </a:r>
            <a:r>
              <a:rPr sz="1100" b="1" spc="-5" dirty="0">
                <a:latin typeface="Courier New"/>
                <a:cs typeface="Courier New"/>
              </a:rPr>
              <a:t>HRPDB</a:t>
            </a:r>
            <a:r>
              <a:rPr sz="1100" b="1" spc="6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CLOSE;</a:t>
            </a:r>
            <a:endParaRPr sz="1100">
              <a:latin typeface="Courier New"/>
              <a:cs typeface="Courier New"/>
            </a:endParaRPr>
          </a:p>
          <a:p>
            <a:pPr marL="71752" marR="3185001">
              <a:lnSpc>
                <a:spcPct val="238899"/>
              </a:lnSpc>
            </a:pPr>
            <a:r>
              <a:rPr sz="1100" dirty="0">
                <a:latin typeface="Courier New"/>
                <a:cs typeface="Courier New"/>
              </a:rPr>
              <a:t>Pluggable database altered.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970" y="7757542"/>
            <a:ext cx="590169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spc="5" dirty="0">
                <a:latin typeface="Arial"/>
                <a:cs typeface="Arial"/>
              </a:rPr>
              <a:t>Drop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HRPDB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including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data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DROP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PLUGGABLE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DATABASE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6937" y="8022908"/>
            <a:ext cx="5541010" cy="10130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DROP PLUGGABLE </a:t>
            </a:r>
            <a:r>
              <a:rPr sz="1100" b="1" dirty="0">
                <a:latin typeface="Courier New"/>
                <a:cs typeface="Courier New"/>
              </a:rPr>
              <a:t>DATABASE </a:t>
            </a:r>
            <a:r>
              <a:rPr sz="1100" b="1" spc="-5" dirty="0">
                <a:latin typeface="Courier New"/>
                <a:cs typeface="Courier New"/>
              </a:rPr>
              <a:t>HRPDB </a:t>
            </a:r>
            <a:r>
              <a:rPr sz="1100" b="1" spc="-10" dirty="0">
                <a:latin typeface="Courier New"/>
                <a:cs typeface="Courier New"/>
              </a:rPr>
              <a:t>INCLUDING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DATAFILES;</a:t>
            </a:r>
            <a:endParaRPr sz="1100">
              <a:latin typeface="Courier New"/>
              <a:cs typeface="Courier New"/>
            </a:endParaRPr>
          </a:p>
          <a:p>
            <a:pPr marL="71752" marR="3185001">
              <a:lnSpc>
                <a:spcPts val="3229"/>
              </a:lnSpc>
              <a:spcBef>
                <a:spcPts val="345"/>
              </a:spcBef>
            </a:pPr>
            <a:r>
              <a:rPr sz="1100" dirty="0">
                <a:latin typeface="Courier New"/>
                <a:cs typeface="Courier New"/>
              </a:rPr>
              <a:t>Pluggable database dropped.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702691"/>
            <a:ext cx="546290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ORCL</a:t>
            </a:r>
            <a:r>
              <a:rPr sz="1100" spc="10" dirty="0">
                <a:latin typeface="Arial"/>
                <a:cs typeface="Arial"/>
              </a:rPr>
              <a:t>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results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show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PDBs: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PDB$SEED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PDB2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1699" y="963041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68755" y="940816"/>
            <a:ext cx="1613535" cy="60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PDBS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342884"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CON_ID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2522" y="1341121"/>
            <a:ext cx="17748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  <a:tabLst>
                <a:tab pos="923244" algn="l"/>
              </a:tabLst>
            </a:pPr>
            <a:r>
              <a:rPr sz="1100" spc="-10" dirty="0">
                <a:latin typeface="Courier New"/>
                <a:cs typeface="Courier New"/>
              </a:rPr>
              <a:t>OPEN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MODE	</a:t>
            </a:r>
            <a:r>
              <a:rPr sz="1100" spc="-5" dirty="0">
                <a:latin typeface="Courier New"/>
                <a:cs typeface="Courier New"/>
              </a:rPr>
              <a:t>RESTRICTED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8756" y="1656611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3220" y="165661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1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6721" y="165661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1915" y="165661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1771" y="1722756"/>
            <a:ext cx="850900" cy="60721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70807" indent="-171441">
              <a:spcBef>
                <a:spcPts val="275"/>
              </a:spcBef>
              <a:buAutoNum type="arabicPlain" startAt="2"/>
              <a:tabLst>
                <a:tab pos="171441" algn="l"/>
              </a:tabLst>
            </a:pPr>
            <a:r>
              <a:rPr sz="1100" spc="-10" dirty="0">
                <a:latin typeface="Courier New"/>
                <a:cs typeface="Courier New"/>
              </a:rPr>
              <a:t>PDB$SEED</a:t>
            </a:r>
            <a:endParaRPr sz="1100">
              <a:latin typeface="Courier New"/>
              <a:cs typeface="Courier New"/>
            </a:endParaRPr>
          </a:p>
          <a:p>
            <a:pPr marL="171441" indent="-171441">
              <a:spcBef>
                <a:spcPts val="180"/>
              </a:spcBef>
              <a:buAutoNum type="arabicPlain" startAt="2"/>
              <a:tabLst>
                <a:tab pos="171441" algn="l"/>
              </a:tabLst>
            </a:pPr>
            <a:r>
              <a:rPr sz="1100" spc="-10" dirty="0">
                <a:latin typeface="Courier New"/>
                <a:cs typeface="Courier New"/>
              </a:rPr>
              <a:t>PDB1</a:t>
            </a:r>
            <a:endParaRPr sz="1100">
              <a:latin typeface="Courier New"/>
              <a:cs typeface="Courier New"/>
            </a:endParaRPr>
          </a:p>
          <a:p>
            <a:pPr marL="171441" indent="-171441">
              <a:spcBef>
                <a:spcPts val="254"/>
              </a:spcBef>
              <a:buAutoNum type="arabicPlain" startAt="2"/>
              <a:tabLst>
                <a:tab pos="171441" algn="l"/>
              </a:tabLst>
            </a:pPr>
            <a:r>
              <a:rPr sz="1100" spc="-10" dirty="0">
                <a:latin typeface="Courier New"/>
                <a:cs typeface="Courier New"/>
              </a:rPr>
              <a:t>PDB2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03232" y="1722755"/>
            <a:ext cx="1102360" cy="601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75" marR="5080" indent="-3810" algn="just">
              <a:lnSpc>
                <a:spcPct val="116599"/>
              </a:lnSpc>
              <a:spcBef>
                <a:spcPts val="55"/>
              </a:spcBef>
            </a:pPr>
            <a:r>
              <a:rPr sz="1100" spc="-10" dirty="0">
                <a:latin typeface="Courier New"/>
                <a:cs typeface="Courier New"/>
              </a:rPr>
              <a:t>READ ONLY </a:t>
            </a:r>
            <a:r>
              <a:rPr sz="1100" spc="-25" dirty="0">
                <a:latin typeface="Courier New"/>
                <a:cs typeface="Courier New"/>
              </a:rPr>
              <a:t>NO  </a:t>
            </a:r>
            <a:r>
              <a:rPr sz="1100" spc="-10" dirty="0">
                <a:latin typeface="Courier New"/>
                <a:cs typeface="Courier New"/>
              </a:rPr>
              <a:t>READ </a:t>
            </a:r>
            <a:r>
              <a:rPr sz="1100" spc="-5" dirty="0">
                <a:latin typeface="Courier New"/>
                <a:cs typeface="Courier New"/>
              </a:rPr>
              <a:t>WRITE </a:t>
            </a:r>
            <a:r>
              <a:rPr sz="1100" spc="-25" dirty="0">
                <a:latin typeface="Courier New"/>
                <a:cs typeface="Courier New"/>
              </a:rPr>
              <a:t>NO  </a:t>
            </a:r>
            <a:r>
              <a:rPr sz="1100" spc="-10" dirty="0">
                <a:latin typeface="Courier New"/>
                <a:cs typeface="Courier New"/>
              </a:rPr>
              <a:t>READ </a:t>
            </a:r>
            <a:r>
              <a:rPr sz="1100" spc="-5" dirty="0">
                <a:latin typeface="Courier New"/>
                <a:cs typeface="Courier New"/>
              </a:rPr>
              <a:t>WRITE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2174" y="963040"/>
            <a:ext cx="5550535" cy="1592580"/>
          </a:xfrm>
          <a:custGeom>
            <a:avLst/>
            <a:gdLst/>
            <a:ahLst/>
            <a:cxnLst/>
            <a:rect l="l" t="t" r="r" b="b"/>
            <a:pathLst>
              <a:path w="5550534" h="1592580">
                <a:moveTo>
                  <a:pt x="5550535" y="0"/>
                </a:moveTo>
                <a:lnTo>
                  <a:pt x="5541010" y="0"/>
                </a:lnTo>
                <a:lnTo>
                  <a:pt x="5541010" y="1582674"/>
                </a:lnTo>
                <a:lnTo>
                  <a:pt x="9525" y="1582674"/>
                </a:lnTo>
                <a:lnTo>
                  <a:pt x="9525" y="0"/>
                </a:lnTo>
                <a:lnTo>
                  <a:pt x="0" y="0"/>
                </a:lnTo>
                <a:lnTo>
                  <a:pt x="0" y="1592199"/>
                </a:lnTo>
                <a:lnTo>
                  <a:pt x="9525" y="1592199"/>
                </a:lnTo>
                <a:lnTo>
                  <a:pt x="5541010" y="1592199"/>
                </a:lnTo>
                <a:lnTo>
                  <a:pt x="5550535" y="1592199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2971" y="2275077"/>
            <a:ext cx="3130550" cy="47641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65757">
              <a:spcBef>
                <a:spcPts val="57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84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spc="-10" dirty="0">
                <a:latin typeface="Arial"/>
                <a:cs typeface="Arial"/>
              </a:rPr>
              <a:t>Exit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close </a:t>
            </a:r>
            <a:r>
              <a:rPr sz="1100" spc="-5" dirty="0">
                <a:latin typeface="Arial"/>
                <a:cs typeface="Arial"/>
              </a:rPr>
              <a:t>the terminal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window.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6937" y="2817178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9820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11898"/>
            <a:ext cx="5807075" cy="2500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-125" dirty="0" smtClean="0">
                <a:latin typeface="Arial"/>
                <a:cs typeface="Arial"/>
              </a:rPr>
              <a:t>Lab 15:  </a:t>
            </a:r>
            <a:r>
              <a:rPr sz="1400" b="1" spc="5" dirty="0" smtClean="0">
                <a:latin typeface="Arial"/>
                <a:cs typeface="Arial"/>
              </a:rPr>
              <a:t>Viewing</a:t>
            </a:r>
            <a:r>
              <a:rPr sz="1400" b="1" spc="-215" dirty="0" smtClean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Tablespace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Information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113799"/>
              </a:lnSpc>
              <a:spcBef>
                <a:spcPts val="580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use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spc="-15" dirty="0">
                <a:latin typeface="Arial"/>
                <a:cs typeface="Arial"/>
              </a:rPr>
              <a:t>various </a:t>
            </a:r>
            <a:r>
              <a:rPr sz="1100" spc="-5" dirty="0">
                <a:latin typeface="Arial"/>
                <a:cs typeface="Arial"/>
              </a:rPr>
              <a:t>views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learn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content in 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5" dirty="0">
                <a:latin typeface="Arial"/>
                <a:cs typeface="Arial"/>
              </a:rPr>
              <a:t>also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dirty="0">
                <a:latin typeface="Arial"/>
                <a:cs typeface="Arial"/>
              </a:rPr>
              <a:t>with Enterprise </a:t>
            </a:r>
            <a:r>
              <a:rPr sz="1100" spc="-25" dirty="0">
                <a:latin typeface="Arial"/>
                <a:cs typeface="Arial"/>
              </a:rPr>
              <a:t>Manager </a:t>
            </a:r>
            <a:r>
              <a:rPr sz="1100" dirty="0">
                <a:latin typeface="Arial"/>
                <a:cs typeface="Arial"/>
              </a:rPr>
              <a:t>Database Express </a:t>
            </a:r>
            <a:r>
              <a:rPr sz="1100" spc="15" dirty="0">
                <a:latin typeface="Arial"/>
                <a:cs typeface="Arial"/>
              </a:rPr>
              <a:t>(EM  </a:t>
            </a:r>
            <a:r>
              <a:rPr sz="1100" spc="5" dirty="0">
                <a:latin typeface="Arial"/>
                <a:cs typeface="Arial"/>
              </a:rPr>
              <a:t>Express).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910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57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1135"/>
              </a:spcBef>
            </a:pPr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terminal window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55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3265488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lang="en-US" sz="1100" dirty="0" smtClean="0">
                <a:latin typeface="Courier New"/>
                <a:cs typeface="Courier New"/>
              </a:rPr>
              <a:t>$ </a:t>
            </a:r>
            <a:r>
              <a:rPr lang="en-US" sz="1100" dirty="0" err="1" smtClean="0">
                <a:latin typeface="Courier New"/>
                <a:cs typeface="Courier New"/>
              </a:rPr>
              <a:t>sudo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su</a:t>
            </a:r>
            <a:r>
              <a:rPr lang="en-US" sz="1100" dirty="0" smtClean="0">
                <a:latin typeface="Courier New"/>
                <a:cs typeface="Courier New"/>
              </a:rPr>
              <a:t> - oracle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4020184"/>
            <a:ext cx="19431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5" dirty="0">
                <a:latin typeface="Arial"/>
                <a:cs typeface="Arial"/>
              </a:rPr>
              <a:t>Source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oraenv</a:t>
            </a:r>
            <a:r>
              <a:rPr sz="1100" spc="-5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script.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4295203"/>
            <a:ext cx="5541010" cy="7976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5" dirty="0">
                <a:latin typeface="Courier New"/>
                <a:cs typeface="Courier New"/>
              </a:rPr>
              <a:t>.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oraenv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ORACLE_SID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dirty="0">
                <a:latin typeface="Courier New"/>
                <a:cs typeface="Courier New"/>
              </a:rPr>
              <a:t>[ORCL]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?</a:t>
            </a:r>
            <a:endParaRPr sz="1100">
              <a:latin typeface="Courier New"/>
              <a:cs typeface="Courier New"/>
            </a:endParaRPr>
          </a:p>
          <a:p>
            <a:pPr marL="71752" marR="422888">
              <a:lnSpc>
                <a:spcPts val="165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spc="-10" dirty="0">
                <a:latin typeface="Courier New"/>
                <a:cs typeface="Courier New"/>
              </a:rPr>
              <a:t>base </a:t>
            </a:r>
            <a:r>
              <a:rPr sz="1100" dirty="0">
                <a:latin typeface="Courier New"/>
                <a:cs typeface="Courier New"/>
              </a:rPr>
              <a:t>remains unchanged </a:t>
            </a:r>
            <a:r>
              <a:rPr sz="1100" spc="10" dirty="0">
                <a:latin typeface="Courier New"/>
                <a:cs typeface="Courier New"/>
              </a:rPr>
              <a:t>with </a:t>
            </a:r>
            <a:r>
              <a:rPr sz="1100" spc="-5" dirty="0">
                <a:latin typeface="Courier New"/>
                <a:cs typeface="Courier New"/>
              </a:rPr>
              <a:t>value /u01/app/oracle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1" y="5069206"/>
            <a:ext cx="5634355" cy="415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3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Refer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Course</a:t>
            </a:r>
            <a:r>
              <a:rPr sz="1100" i="1" spc="-11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Practice  </a:t>
            </a:r>
            <a:r>
              <a:rPr sz="1100" i="1" dirty="0">
                <a:latin typeface="Arial"/>
                <a:cs typeface="Arial"/>
              </a:rPr>
              <a:t>Environment: Security </a:t>
            </a:r>
            <a:r>
              <a:rPr sz="1100" i="1" spc="-10" dirty="0">
                <a:latin typeface="Arial"/>
                <a:cs typeface="Arial"/>
              </a:rPr>
              <a:t>Credentials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password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5553393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</a:t>
            </a:r>
            <a:r>
              <a:rPr sz="1100" b="1" spc="-4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PDBADMIN/</a:t>
            </a:r>
            <a:r>
              <a:rPr sz="1100" b="1" i="1" spc="-10" dirty="0">
                <a:latin typeface="Courier New"/>
                <a:cs typeface="Courier New"/>
              </a:rPr>
              <a:t>password</a:t>
            </a:r>
            <a:r>
              <a:rPr sz="1100" b="1" spc="-10" dirty="0">
                <a:latin typeface="Courier New"/>
                <a:cs typeface="Courier New"/>
              </a:rPr>
              <a:t>@PDB1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70" y="6156072"/>
            <a:ext cx="552831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columns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DBA_TABLESPACES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DESCRIBE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1701" y="6425948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68756" y="6374639"/>
            <a:ext cx="2451735" cy="421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spcBef>
                <a:spcPts val="35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DESCRIBE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dba_tablespaces</a:t>
            </a:r>
            <a:endParaRPr sz="1100">
              <a:latin typeface="Courier New"/>
              <a:cs typeface="Courier New"/>
            </a:endParaRPr>
          </a:p>
          <a:p>
            <a:pPr marL="85721">
              <a:spcBef>
                <a:spcPts val="260"/>
              </a:spcBef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54480" y="6915405"/>
            <a:ext cx="3451860" cy="8890"/>
            <a:chOff x="1554480" y="6915404"/>
            <a:chExt cx="3451860" cy="8890"/>
          </a:xfrm>
        </p:grpSpPr>
        <p:sp>
          <p:nvSpPr>
            <p:cNvPr id="17" name="object 17"/>
            <p:cNvSpPr/>
            <p:nvPr/>
          </p:nvSpPr>
          <p:spPr>
            <a:xfrm>
              <a:off x="1554480" y="6919619"/>
              <a:ext cx="2857500" cy="0"/>
            </a:xfrm>
            <a:custGeom>
              <a:avLst/>
              <a:gdLst/>
              <a:ahLst/>
              <a:cxnLst/>
              <a:rect l="l" t="t" r="r" b="b"/>
              <a:pathLst>
                <a:path w="2857500">
                  <a:moveTo>
                    <a:pt x="0" y="0"/>
                  </a:moveTo>
                  <a:lnTo>
                    <a:pt x="2857214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5409" y="6919619"/>
              <a:ext cx="590550" cy="0"/>
            </a:xfrm>
            <a:custGeom>
              <a:avLst/>
              <a:gdLst/>
              <a:ahLst/>
              <a:cxnLst/>
              <a:rect l="l" t="t" r="r" b="b"/>
              <a:pathLst>
                <a:path w="590550">
                  <a:moveTo>
                    <a:pt x="0" y="0"/>
                  </a:moveTo>
                  <a:lnTo>
                    <a:pt x="590502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5082922" y="6919618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622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45810" y="6919618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55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78295" y="6604002"/>
            <a:ext cx="1784350" cy="13982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  <a:tabLst>
                <a:tab pos="761327" algn="l"/>
              </a:tabLst>
            </a:pPr>
            <a:r>
              <a:rPr sz="1100" spc="10" dirty="0">
                <a:latin typeface="Courier New"/>
                <a:cs typeface="Courier New"/>
              </a:rPr>
              <a:t>Null?	</a:t>
            </a:r>
            <a:r>
              <a:rPr sz="1100" spc="-10" dirty="0"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R="5080">
              <a:lnSpc>
                <a:spcPct val="119500"/>
              </a:lnSpc>
            </a:pPr>
            <a:r>
              <a:rPr sz="1100" spc="10" dirty="0">
                <a:latin typeface="Courier New"/>
                <a:cs typeface="Courier New"/>
              </a:rPr>
              <a:t>NOT </a:t>
            </a:r>
            <a:r>
              <a:rPr sz="1100" spc="-10" dirty="0">
                <a:latin typeface="Courier New"/>
                <a:cs typeface="Courier New"/>
              </a:rPr>
              <a:t>NULL </a:t>
            </a:r>
            <a:r>
              <a:rPr sz="1100" spc="-5" dirty="0">
                <a:latin typeface="Courier New"/>
                <a:cs typeface="Courier New"/>
              </a:rPr>
              <a:t>VARCHAR2(30)  </a:t>
            </a:r>
            <a:r>
              <a:rPr sz="1100" spc="10" dirty="0">
                <a:latin typeface="Courier New"/>
                <a:cs typeface="Courier New"/>
              </a:rPr>
              <a:t>NOT </a:t>
            </a:r>
            <a:r>
              <a:rPr sz="1100" spc="-10" dirty="0">
                <a:latin typeface="Courier New"/>
                <a:cs typeface="Courier New"/>
              </a:rPr>
              <a:t>NULL </a:t>
            </a:r>
            <a:r>
              <a:rPr sz="1100" spc="-5" dirty="0">
                <a:latin typeface="Courier New"/>
                <a:cs typeface="Courier New"/>
              </a:rPr>
              <a:t>NUMBER</a:t>
            </a:r>
            <a:endParaRPr sz="1100">
              <a:latin typeface="Courier New"/>
              <a:cs typeface="Courier New"/>
            </a:endParaRPr>
          </a:p>
          <a:p>
            <a:pPr marL="761962" marR="509245" indent="-635" algn="r">
              <a:lnSpc>
                <a:spcPct val="113900"/>
              </a:lnSpc>
              <a:spcBef>
                <a:spcPts val="75"/>
              </a:spcBef>
            </a:pPr>
            <a:r>
              <a:rPr sz="1100" spc="10" dirty="0">
                <a:latin typeface="Courier New"/>
                <a:cs typeface="Courier New"/>
              </a:rPr>
              <a:t>N</a:t>
            </a:r>
            <a:r>
              <a:rPr sz="1100" spc="-65" dirty="0">
                <a:latin typeface="Courier New"/>
                <a:cs typeface="Courier New"/>
              </a:rPr>
              <a:t>U</a:t>
            </a:r>
            <a:r>
              <a:rPr sz="1100" spc="10" dirty="0">
                <a:latin typeface="Courier New"/>
                <a:cs typeface="Courier New"/>
              </a:rPr>
              <a:t>MBER  N</a:t>
            </a:r>
            <a:r>
              <a:rPr sz="1100" spc="-65" dirty="0">
                <a:latin typeface="Courier New"/>
                <a:cs typeface="Courier New"/>
              </a:rPr>
              <a:t>U</a:t>
            </a:r>
            <a:r>
              <a:rPr sz="1100" spc="10" dirty="0">
                <a:latin typeface="Courier New"/>
                <a:cs typeface="Courier New"/>
              </a:rPr>
              <a:t>MBER</a:t>
            </a:r>
            <a:endParaRPr sz="1100">
              <a:latin typeface="Courier New"/>
              <a:cs typeface="Courier New"/>
            </a:endParaRPr>
          </a:p>
          <a:p>
            <a:pPr marR="509245" algn="r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NOT </a:t>
            </a:r>
            <a:r>
              <a:rPr sz="1100" spc="-10" dirty="0">
                <a:latin typeface="Courier New"/>
                <a:cs typeface="Courier New"/>
              </a:rPr>
              <a:t>NULL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NUMBER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8756" y="6966078"/>
            <a:ext cx="2203450" cy="201420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85721" marR="842602">
              <a:lnSpc>
                <a:spcPct val="118000"/>
              </a:lnSpc>
              <a:spcBef>
                <a:spcPts val="115"/>
              </a:spcBef>
            </a:pPr>
            <a:r>
              <a:rPr sz="1100" spc="10" dirty="0">
                <a:latin typeface="Courier New"/>
                <a:cs typeface="Courier New"/>
              </a:rPr>
              <a:t>TABLE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PACE</a:t>
            </a:r>
            <a:r>
              <a:rPr sz="1100" spc="-65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NAME  </a:t>
            </a:r>
            <a:r>
              <a:rPr sz="1100" dirty="0">
                <a:latin typeface="Courier New"/>
                <a:cs typeface="Courier New"/>
              </a:rPr>
              <a:t>BLOCK_SIZE  </a:t>
            </a:r>
            <a:r>
              <a:rPr sz="1100" spc="-5" dirty="0">
                <a:latin typeface="Courier New"/>
                <a:cs typeface="Courier New"/>
              </a:rPr>
              <a:t>INITIAL_EXTENT  </a:t>
            </a:r>
            <a:r>
              <a:rPr sz="1100" dirty="0">
                <a:latin typeface="Courier New"/>
                <a:cs typeface="Courier New"/>
              </a:rPr>
              <a:t>NEXT_EXTENT  MIN_EXTENTS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15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  <a:p>
            <a:pPr marL="85721" marR="5080">
              <a:lnSpc>
                <a:spcPct val="119400"/>
              </a:lnSpc>
            </a:pPr>
            <a:r>
              <a:rPr sz="1100" spc="-5" dirty="0">
                <a:latin typeface="Courier New"/>
                <a:cs typeface="Courier New"/>
              </a:rPr>
              <a:t>DEF_CELLMEMORY  DEF_INMEMORY_SERVICE  DEF_INMEMORY_SERVICE_NAME  LOST_WRITE_PROTECT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8810" y="8148447"/>
            <a:ext cx="1199515" cy="8186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indent="176521" algn="r">
              <a:lnSpc>
                <a:spcPct val="116599"/>
              </a:lnSpc>
              <a:spcBef>
                <a:spcPts val="130"/>
              </a:spcBef>
            </a:pPr>
            <a:r>
              <a:rPr sz="1100" spc="10" dirty="0">
                <a:latin typeface="Courier New"/>
                <a:cs typeface="Courier New"/>
              </a:rPr>
              <a:t>V</a:t>
            </a:r>
            <a:r>
              <a:rPr sz="1100" spc="-65" dirty="0">
                <a:latin typeface="Courier New"/>
                <a:cs typeface="Courier New"/>
              </a:rPr>
              <a:t>A</a:t>
            </a:r>
            <a:r>
              <a:rPr sz="1100" spc="10" dirty="0">
                <a:latin typeface="Courier New"/>
                <a:cs typeface="Courier New"/>
              </a:rPr>
              <a:t>RCHA</a:t>
            </a:r>
            <a:r>
              <a:rPr sz="1100" spc="-6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2(14)  V</a:t>
            </a:r>
            <a:r>
              <a:rPr sz="1100" spc="-65" dirty="0">
                <a:latin typeface="Courier New"/>
                <a:cs typeface="Courier New"/>
              </a:rPr>
              <a:t>A</a:t>
            </a:r>
            <a:r>
              <a:rPr sz="1100" spc="10" dirty="0">
                <a:latin typeface="Courier New"/>
                <a:cs typeface="Courier New"/>
              </a:rPr>
              <a:t>RCHA</a:t>
            </a:r>
            <a:r>
              <a:rPr sz="1100" spc="-6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2(12)  VAR</a:t>
            </a:r>
            <a:r>
              <a:rPr sz="1100" spc="-65" dirty="0">
                <a:latin typeface="Courier New"/>
                <a:cs typeface="Courier New"/>
              </a:rPr>
              <a:t>C</a:t>
            </a:r>
            <a:r>
              <a:rPr sz="1100" spc="10" dirty="0">
                <a:latin typeface="Courier New"/>
                <a:cs typeface="Courier New"/>
              </a:rPr>
              <a:t>HAR2</a:t>
            </a:r>
            <a:r>
              <a:rPr sz="1100" spc="-65" dirty="0">
                <a:latin typeface="Courier New"/>
                <a:cs typeface="Courier New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1000)</a:t>
            </a:r>
            <a:endParaRPr sz="1100">
              <a:latin typeface="Courier New"/>
              <a:cs typeface="Courier New"/>
            </a:endParaRPr>
          </a:p>
          <a:p>
            <a:pPr marL="171441">
              <a:spcBef>
                <a:spcPts val="330"/>
              </a:spcBef>
            </a:pPr>
            <a:r>
              <a:rPr sz="1100" spc="-5" dirty="0">
                <a:latin typeface="Courier New"/>
                <a:cs typeface="Courier New"/>
              </a:rPr>
              <a:t>VARCHAR2(7)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92176" y="6425947"/>
            <a:ext cx="5550535" cy="2564765"/>
          </a:xfrm>
          <a:custGeom>
            <a:avLst/>
            <a:gdLst/>
            <a:ahLst/>
            <a:cxnLst/>
            <a:rect l="l" t="t" r="r" b="b"/>
            <a:pathLst>
              <a:path w="5550534" h="2564765">
                <a:moveTo>
                  <a:pt x="5550535" y="0"/>
                </a:moveTo>
                <a:lnTo>
                  <a:pt x="5541010" y="0"/>
                </a:lnTo>
                <a:lnTo>
                  <a:pt x="5541010" y="2555176"/>
                </a:lnTo>
                <a:lnTo>
                  <a:pt x="9525" y="2555176"/>
                </a:lnTo>
                <a:lnTo>
                  <a:pt x="9525" y="0"/>
                </a:lnTo>
                <a:lnTo>
                  <a:pt x="0" y="0"/>
                </a:lnTo>
                <a:lnTo>
                  <a:pt x="0" y="2564701"/>
                </a:lnTo>
                <a:lnTo>
                  <a:pt x="9525" y="2564701"/>
                </a:lnTo>
                <a:lnTo>
                  <a:pt x="5541010" y="2564701"/>
                </a:lnTo>
                <a:lnTo>
                  <a:pt x="5550535" y="2564701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54480" y="721741"/>
            <a:ext cx="13652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dirty="0">
                <a:latin typeface="Courier New"/>
                <a:cs typeface="Courier New"/>
              </a:rPr>
              <a:t>CHUNK_TABLESPACE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0231" y="721741"/>
            <a:ext cx="9366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VARCHAR2(1)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2174" y="734059"/>
            <a:ext cx="5550535" cy="600710"/>
          </a:xfrm>
          <a:custGeom>
            <a:avLst/>
            <a:gdLst/>
            <a:ahLst/>
            <a:cxnLst/>
            <a:rect l="l" t="t" r="r" b="b"/>
            <a:pathLst>
              <a:path w="5550534" h="600710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81317"/>
                </a:lnTo>
                <a:lnTo>
                  <a:pt x="5541010" y="591185"/>
                </a:lnTo>
                <a:lnTo>
                  <a:pt x="9525" y="591185"/>
                </a:lnTo>
                <a:lnTo>
                  <a:pt x="9525" y="381381"/>
                </a:lnTo>
                <a:lnTo>
                  <a:pt x="9525" y="181356"/>
                </a:lnTo>
                <a:lnTo>
                  <a:pt x="9525" y="9601"/>
                </a:lnTo>
                <a:lnTo>
                  <a:pt x="0" y="9601"/>
                </a:lnTo>
                <a:lnTo>
                  <a:pt x="0" y="181356"/>
                </a:lnTo>
                <a:lnTo>
                  <a:pt x="0" y="381317"/>
                </a:lnTo>
                <a:lnTo>
                  <a:pt x="0" y="600710"/>
                </a:lnTo>
                <a:lnTo>
                  <a:pt x="9525" y="600710"/>
                </a:lnTo>
                <a:lnTo>
                  <a:pt x="5541010" y="600710"/>
                </a:lnTo>
                <a:lnTo>
                  <a:pt x="5550535" y="600710"/>
                </a:lnTo>
                <a:lnTo>
                  <a:pt x="5550535" y="381381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600710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969" y="1074419"/>
            <a:ext cx="2105660" cy="4539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5757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tablespaces in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8757" y="2457346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6937" y="1616011"/>
            <a:ext cx="5541010" cy="233025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71752" marR="160013">
              <a:lnSpc>
                <a:spcPts val="1200"/>
              </a:lnSpc>
              <a:spcBef>
                <a:spcPts val="5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DISTINCT </a:t>
            </a:r>
            <a:r>
              <a:rPr sz="1100" b="1" spc="-5" dirty="0">
                <a:latin typeface="Courier New"/>
                <a:cs typeface="Courier New"/>
              </a:rPr>
              <a:t>tablespace_name </a:t>
            </a:r>
            <a:r>
              <a:rPr sz="1100" b="1" spc="-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dba_tablespaces ORDER  </a:t>
            </a:r>
            <a:r>
              <a:rPr sz="1100" b="1" spc="10" dirty="0">
                <a:latin typeface="Courier New"/>
                <a:cs typeface="Courier New"/>
              </a:rPr>
              <a:t>BY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tablespace_name;</a:t>
            </a:r>
            <a:endParaRPr sz="1100">
              <a:latin typeface="Courier New"/>
              <a:cs typeface="Courier New"/>
            </a:endParaRPr>
          </a:p>
          <a:p>
            <a:pPr marL="71752" marR="4194600">
              <a:lnSpc>
                <a:spcPct val="233199"/>
              </a:lnSpc>
              <a:spcBef>
                <a:spcPts val="60"/>
              </a:spcBef>
            </a:pPr>
            <a:r>
              <a:rPr sz="1100" spc="10" dirty="0">
                <a:latin typeface="Courier New"/>
                <a:cs typeface="Courier New"/>
              </a:rPr>
              <a:t>TABLES</a:t>
            </a:r>
            <a:r>
              <a:rPr sz="1100" spc="-65" dirty="0">
                <a:latin typeface="Courier New"/>
                <a:cs typeface="Courier New"/>
              </a:rPr>
              <a:t>P</a:t>
            </a:r>
            <a:r>
              <a:rPr sz="1100" spc="10" dirty="0">
                <a:latin typeface="Courier New"/>
                <a:cs typeface="Courier New"/>
              </a:rPr>
              <a:t>ACE_</a:t>
            </a: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0" dirty="0">
                <a:latin typeface="Courier New"/>
                <a:cs typeface="Courier New"/>
              </a:rPr>
              <a:t>AME  SYSAUX</a:t>
            </a:r>
            <a:endParaRPr sz="1100">
              <a:latin typeface="Courier New"/>
              <a:cs typeface="Courier New"/>
            </a:endParaRPr>
          </a:p>
          <a:p>
            <a:pPr marL="71752" marR="4784486">
              <a:lnSpc>
                <a:spcPct val="117500"/>
              </a:lnSpc>
              <a:spcBef>
                <a:spcPts val="25"/>
              </a:spcBef>
            </a:pPr>
            <a:r>
              <a:rPr sz="1100" spc="10" dirty="0">
                <a:latin typeface="Courier New"/>
                <a:cs typeface="Courier New"/>
              </a:rPr>
              <a:t>SYSTEM  TEMP  UNDO</a:t>
            </a:r>
            <a:r>
              <a:rPr sz="1100" spc="1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B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5" dirty="0">
                <a:latin typeface="Courier New"/>
                <a:cs typeface="Courier New"/>
              </a:rPr>
              <a:t>1  </a:t>
            </a:r>
            <a:r>
              <a:rPr sz="1100" spc="10" dirty="0">
                <a:latin typeface="Courier New"/>
                <a:cs typeface="Courier New"/>
              </a:rPr>
              <a:t>USERS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71" y="3943984"/>
            <a:ext cx="569150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spc="-10" dirty="0">
                <a:latin typeface="Arial"/>
                <a:cs typeface="Arial"/>
              </a:rPr>
              <a:t>Find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which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tablespace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contains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20" dirty="0">
                <a:latin typeface="Arial"/>
                <a:cs typeface="Arial"/>
              </a:rPr>
              <a:t>schema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ALL_TABLES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8757" y="5060211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6937" y="4218622"/>
            <a:ext cx="5541010" cy="17411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1752" marR="584806">
              <a:lnSpc>
                <a:spcPts val="1200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DISTINCT </a:t>
            </a:r>
            <a:r>
              <a:rPr sz="1100" b="1" spc="-5" dirty="0">
                <a:latin typeface="Courier New"/>
                <a:cs typeface="Courier New"/>
              </a:rPr>
              <a:t>tablespace_name </a:t>
            </a:r>
            <a:r>
              <a:rPr sz="1100" b="1" spc="-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all_tables WHERE  </a:t>
            </a:r>
            <a:r>
              <a:rPr sz="1100" b="1" dirty="0">
                <a:latin typeface="Courier New"/>
                <a:cs typeface="Courier New"/>
              </a:rPr>
              <a:t>owner='HR';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TABLESPACE_NAME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71752" marR="5032124">
              <a:lnSpc>
                <a:spcPct val="244499"/>
              </a:lnSpc>
            </a:pPr>
            <a:r>
              <a:rPr sz="1100" spc="10" dirty="0">
                <a:latin typeface="Courier New"/>
                <a:cs typeface="Courier New"/>
              </a:rPr>
              <a:t>USERS  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71" y="5936236"/>
            <a:ext cx="5908040" cy="6108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13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7.	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STATUS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0" dirty="0">
                <a:latin typeface="Courier New"/>
                <a:cs typeface="Courier New"/>
              </a:rPr>
              <a:t>CONTENTS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0" dirty="0">
                <a:latin typeface="Courier New"/>
                <a:cs typeface="Courier New"/>
              </a:rPr>
              <a:t>LOGGING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0" dirty="0">
                <a:latin typeface="Courier New"/>
                <a:cs typeface="Courier New"/>
              </a:rPr>
              <a:t>PLUGGED_IN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0" dirty="0">
                <a:latin typeface="Courier New"/>
                <a:cs typeface="Courier New"/>
              </a:rPr>
              <a:t>BIGFILE</a:t>
            </a:r>
            <a:r>
              <a:rPr sz="1100" spc="10" dirty="0">
                <a:latin typeface="Arial"/>
                <a:cs typeface="Arial"/>
              </a:rPr>
              <a:t>,  </a:t>
            </a:r>
            <a:r>
              <a:rPr sz="1100" spc="10" dirty="0">
                <a:latin typeface="Courier New"/>
                <a:cs typeface="Courier New"/>
              </a:rPr>
              <a:t>EXTENT_MANAGEMENT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ALLOCATION_TYPE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columns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DBA_TABLESPACES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 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SYSAUX</a:t>
            </a:r>
            <a:r>
              <a:rPr sz="1100" spc="-39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tablespace.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1701" y="6626225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8756" y="7634628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5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7496" y="7634628"/>
            <a:ext cx="1514475" cy="0"/>
          </a:xfrm>
          <a:custGeom>
            <a:avLst/>
            <a:gdLst/>
            <a:ahLst/>
            <a:cxnLst/>
            <a:rect l="l" t="t" r="r" b="b"/>
            <a:pathLst>
              <a:path w="1514475">
                <a:moveTo>
                  <a:pt x="0" y="0"/>
                </a:moveTo>
                <a:lnTo>
                  <a:pt x="151433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0077" y="7634628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0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9166" y="763462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2922" y="763462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6329" y="7634628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51272" y="7634628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777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68756" y="6604001"/>
            <a:ext cx="5400040" cy="1312923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267956">
              <a:lnSpc>
                <a:spcPct val="93900"/>
              </a:lnSpc>
              <a:spcBef>
                <a:spcPts val="20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status, </a:t>
            </a:r>
            <a:r>
              <a:rPr sz="1100" b="1" spc="-10" dirty="0">
                <a:latin typeface="Courier New"/>
                <a:cs typeface="Courier New"/>
              </a:rPr>
              <a:t>contents, </a:t>
            </a:r>
            <a:r>
              <a:rPr sz="1100" b="1" dirty="0">
                <a:latin typeface="Courier New"/>
                <a:cs typeface="Courier New"/>
              </a:rPr>
              <a:t>logging, </a:t>
            </a:r>
            <a:r>
              <a:rPr sz="1100" b="1" spc="-5" dirty="0">
                <a:latin typeface="Courier New"/>
                <a:cs typeface="Courier New"/>
              </a:rPr>
              <a:t>plugged_in, </a:t>
            </a:r>
            <a:r>
              <a:rPr sz="1100" b="1" dirty="0">
                <a:latin typeface="Courier New"/>
                <a:cs typeface="Courier New"/>
              </a:rPr>
              <a:t>bigfile,  extent_management, </a:t>
            </a:r>
            <a:r>
              <a:rPr sz="1100" b="1" spc="-5" dirty="0">
                <a:latin typeface="Courier New"/>
                <a:cs typeface="Courier New"/>
              </a:rPr>
              <a:t>allocation_type </a:t>
            </a:r>
            <a:r>
              <a:rPr sz="1100" b="1" spc="-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dba_tablespaces where  tablespace_name='SYSAUX';</a:t>
            </a:r>
            <a:endParaRPr sz="1100">
              <a:latin typeface="Courier New"/>
              <a:cs typeface="Courier New"/>
            </a:endParaRPr>
          </a:p>
          <a:p>
            <a:pPr marR="5080" algn="just">
              <a:lnSpc>
                <a:spcPct val="238800"/>
              </a:lnSpc>
              <a:tabLst>
                <a:tab pos="2440818" algn="l"/>
              </a:tabLst>
            </a:pPr>
            <a:r>
              <a:rPr sz="1100" spc="10" dirty="0">
                <a:latin typeface="Courier New"/>
                <a:cs typeface="Courier New"/>
              </a:rPr>
              <a:t>STATUS  </a:t>
            </a:r>
            <a:r>
              <a:rPr sz="1100" spc="6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CONTENTS	LOGGING </a:t>
            </a:r>
            <a:r>
              <a:rPr sz="1100" spc="10" dirty="0">
                <a:latin typeface="Courier New"/>
                <a:cs typeface="Courier New"/>
              </a:rPr>
              <a:t>PLU BIG </a:t>
            </a:r>
            <a:r>
              <a:rPr sz="1100" spc="-5" dirty="0">
                <a:latin typeface="Courier New"/>
                <a:cs typeface="Courier New"/>
              </a:rPr>
              <a:t>EXTENT_MAN ALLOCA  </a:t>
            </a:r>
            <a:r>
              <a:rPr sz="1100" spc="10" dirty="0">
                <a:latin typeface="Courier New"/>
                <a:cs typeface="Courier New"/>
              </a:rPr>
              <a:t>ONLINE </a:t>
            </a:r>
            <a:r>
              <a:rPr sz="1100" spc="-10" dirty="0">
                <a:latin typeface="Courier New"/>
                <a:cs typeface="Courier New"/>
              </a:rPr>
              <a:t>PERMANENT </a:t>
            </a:r>
            <a:r>
              <a:rPr sz="1100" dirty="0">
                <a:latin typeface="Courier New"/>
                <a:cs typeface="Courier New"/>
              </a:rPr>
              <a:t>LOGGING </a:t>
            </a:r>
            <a:r>
              <a:rPr sz="1100" spc="10" dirty="0">
                <a:latin typeface="Courier New"/>
                <a:cs typeface="Courier New"/>
              </a:rPr>
              <a:t>NO NO </a:t>
            </a:r>
            <a:r>
              <a:rPr sz="1100" spc="-5" dirty="0">
                <a:latin typeface="Courier New"/>
                <a:cs typeface="Courier New"/>
              </a:rPr>
              <a:t>LOCAL SYSTEM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92176" y="6626225"/>
            <a:ext cx="5550535" cy="1706880"/>
          </a:xfrm>
          <a:custGeom>
            <a:avLst/>
            <a:gdLst/>
            <a:ahLst/>
            <a:cxnLst/>
            <a:rect l="l" t="t" r="r" b="b"/>
            <a:pathLst>
              <a:path w="5550534" h="1706879">
                <a:moveTo>
                  <a:pt x="5550535" y="0"/>
                </a:moveTo>
                <a:lnTo>
                  <a:pt x="5541010" y="0"/>
                </a:lnTo>
                <a:lnTo>
                  <a:pt x="5541010" y="1696974"/>
                </a:lnTo>
                <a:lnTo>
                  <a:pt x="9525" y="1696974"/>
                </a:lnTo>
                <a:lnTo>
                  <a:pt x="9525" y="0"/>
                </a:lnTo>
                <a:lnTo>
                  <a:pt x="0" y="0"/>
                </a:lnTo>
                <a:lnTo>
                  <a:pt x="0" y="1706499"/>
                </a:lnTo>
                <a:lnTo>
                  <a:pt x="9525" y="1706499"/>
                </a:lnTo>
                <a:lnTo>
                  <a:pt x="5541010" y="1706499"/>
                </a:lnTo>
                <a:lnTo>
                  <a:pt x="5550535" y="1706499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79513" y="8234171"/>
            <a:ext cx="5327650" cy="50847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8911" indent="-276846">
              <a:spcBef>
                <a:spcPts val="725"/>
              </a:spcBef>
              <a:buFont typeface="Symbol"/>
              <a:buChar char=""/>
              <a:tabLst>
                <a:tab pos="288911" algn="l"/>
                <a:tab pos="289545" algn="l"/>
              </a:tabLst>
            </a:pPr>
            <a:r>
              <a:rPr sz="1100" spc="10" dirty="0">
                <a:latin typeface="Courier New"/>
                <a:cs typeface="Courier New"/>
              </a:rPr>
              <a:t>STATUS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shows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10" dirty="0">
                <a:latin typeface="Courier New"/>
                <a:cs typeface="Courier New"/>
              </a:rPr>
              <a:t>ONLINE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indicating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available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users.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635"/>
              </a:spcBef>
              <a:buFont typeface="Symbol"/>
              <a:buChar char=""/>
              <a:tabLst>
                <a:tab pos="288911" algn="l"/>
                <a:tab pos="289545" algn="l"/>
              </a:tabLst>
            </a:pPr>
            <a:r>
              <a:rPr sz="1100" spc="10" dirty="0">
                <a:latin typeface="Courier New"/>
                <a:cs typeface="Courier New"/>
              </a:rPr>
              <a:t>CONTENTS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indicates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PERMANENT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tablespace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type.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93166"/>
            <a:ext cx="5959475" cy="21925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757" marR="7620" indent="-276846">
              <a:lnSpc>
                <a:spcPct val="113599"/>
              </a:lnSpc>
              <a:spcBef>
                <a:spcPts val="9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LOGGING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shows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10" dirty="0">
                <a:latin typeface="Courier New"/>
                <a:cs typeface="Courier New"/>
              </a:rPr>
              <a:t>LOGGING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indicating that </a:t>
            </a:r>
            <a:r>
              <a:rPr sz="1100" dirty="0">
                <a:latin typeface="Arial"/>
                <a:cs typeface="Arial"/>
              </a:rPr>
              <a:t>certain </a:t>
            </a:r>
            <a:r>
              <a:rPr sz="1100" spc="-20" dirty="0">
                <a:latin typeface="Arial"/>
                <a:cs typeface="Arial"/>
              </a:rPr>
              <a:t>DML </a:t>
            </a:r>
            <a:r>
              <a:rPr sz="1100" spc="-10" dirty="0">
                <a:latin typeface="Arial"/>
                <a:cs typeface="Arial"/>
              </a:rPr>
              <a:t>operations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 </a:t>
            </a:r>
            <a:r>
              <a:rPr sz="1100" spc="-5" dirty="0">
                <a:latin typeface="Arial"/>
                <a:cs typeface="Arial"/>
              </a:rPr>
              <a:t>in the redo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  <a:p>
            <a:pPr marL="565757" indent="-276846">
              <a:spcBef>
                <a:spcPts val="55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PLUGGED_IN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shows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10" dirty="0">
                <a:latin typeface="Courier New"/>
                <a:cs typeface="Courier New"/>
              </a:rPr>
              <a:t>NO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indicating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15" dirty="0">
                <a:latin typeface="Arial"/>
                <a:cs typeface="Arial"/>
              </a:rPr>
              <a:t>plugged </a:t>
            </a:r>
            <a:r>
              <a:rPr sz="1100" spc="-10" dirty="0">
                <a:latin typeface="Arial"/>
                <a:cs typeface="Arial"/>
              </a:rPr>
              <a:t>in.</a:t>
            </a:r>
            <a:endParaRPr sz="1100">
              <a:latin typeface="Arial"/>
              <a:cs typeface="Arial"/>
            </a:endParaRPr>
          </a:p>
          <a:p>
            <a:pPr marL="565757" indent="-276846">
              <a:spcBef>
                <a:spcPts val="63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BIGFILE</a:t>
            </a:r>
            <a:r>
              <a:rPr sz="1100" spc="-45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shows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10" dirty="0">
                <a:latin typeface="Courier New"/>
                <a:cs typeface="Courier New"/>
              </a:rPr>
              <a:t>NO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indicating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smallfile </a:t>
            </a:r>
            <a:r>
              <a:rPr sz="1100" spc="-5" dirty="0">
                <a:latin typeface="Arial"/>
                <a:cs typeface="Arial"/>
              </a:rPr>
              <a:t>tablespace.</a:t>
            </a:r>
            <a:endParaRPr sz="1100">
              <a:latin typeface="Arial"/>
              <a:cs typeface="Arial"/>
            </a:endParaRPr>
          </a:p>
          <a:p>
            <a:pPr marL="565757" marR="5080" indent="-276846">
              <a:lnSpc>
                <a:spcPct val="119500"/>
              </a:lnSpc>
              <a:spcBef>
                <a:spcPts val="29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EXTENT_MANAGEMENT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shows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LOCAL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indicating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tablespace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locally  managed (not dictionary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managed).</a:t>
            </a:r>
            <a:endParaRPr sz="1100">
              <a:latin typeface="Arial"/>
              <a:cs typeface="Arial"/>
            </a:endParaRPr>
          </a:p>
          <a:p>
            <a:pPr marL="565757" marR="491466" indent="-276846">
              <a:lnSpc>
                <a:spcPct val="119300"/>
              </a:lnSpc>
              <a:spcBef>
                <a:spcPts val="229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ALLOCATION_TYPE</a:t>
            </a:r>
            <a:r>
              <a:rPr sz="1100" spc="-50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shows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indicating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extents </a:t>
            </a:r>
            <a:r>
              <a:rPr sz="1100" spc="-5" dirty="0">
                <a:latin typeface="Arial"/>
                <a:cs typeface="Arial"/>
              </a:rPr>
              <a:t>of the  </a:t>
            </a:r>
            <a:r>
              <a:rPr sz="1100" dirty="0">
                <a:latin typeface="Arial"/>
                <a:cs typeface="Arial"/>
              </a:rPr>
              <a:t>tablespace are </a:t>
            </a:r>
            <a:r>
              <a:rPr sz="1100" spc="-5" dirty="0">
                <a:latin typeface="Arial"/>
                <a:cs typeface="Arial"/>
              </a:rPr>
              <a:t>managed by the </a:t>
            </a:r>
            <a:r>
              <a:rPr sz="1100" spc="15" dirty="0">
                <a:latin typeface="Arial"/>
                <a:cs typeface="Arial"/>
              </a:rPr>
              <a:t>system, </a:t>
            </a:r>
            <a:r>
              <a:rPr sz="1100" spc="-10" dirty="0">
                <a:latin typeface="Arial"/>
                <a:cs typeface="Arial"/>
              </a:rPr>
              <a:t>and you </a:t>
            </a:r>
            <a:r>
              <a:rPr sz="1100" spc="-5" dirty="0">
                <a:latin typeface="Arial"/>
                <a:cs typeface="Arial"/>
              </a:rPr>
              <a:t>cannot </a:t>
            </a:r>
            <a:r>
              <a:rPr sz="1100" spc="5" dirty="0">
                <a:latin typeface="Arial"/>
                <a:cs typeface="Arial"/>
              </a:rPr>
              <a:t>specify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15" dirty="0">
                <a:latin typeface="Arial"/>
                <a:cs typeface="Arial"/>
              </a:rPr>
              <a:t>extent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size.</a:t>
            </a:r>
            <a:endParaRPr sz="1100">
              <a:latin typeface="Arial"/>
              <a:cs typeface="Arial"/>
            </a:endParaRPr>
          </a:p>
          <a:p>
            <a:pPr marL="288911" marR="96515" indent="-276846">
              <a:lnSpc>
                <a:spcPct val="119300"/>
              </a:lnSpc>
              <a:spcBef>
                <a:spcPts val="15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8.	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columns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V$TABLESPACE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DESCRIBE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view  </a:t>
            </a:r>
            <a:r>
              <a:rPr sz="1100" spc="-10" dirty="0">
                <a:latin typeface="Arial"/>
                <a:cs typeface="Arial"/>
              </a:rPr>
              <a:t>displays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92175" y="2931732"/>
          <a:ext cx="5542911" cy="2364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5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7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8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5532">
                <a:tc gridSpan="5">
                  <a:txBody>
                    <a:bodyPr/>
                    <a:lstStyle/>
                    <a:p>
                      <a:pPr marL="7175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DESCRIBE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v$tablespace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124"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Null?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632"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TS#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NUMBER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096">
                <a:tc>
                  <a:txBody>
                    <a:bodyPr/>
                    <a:lstStyle/>
                    <a:p>
                      <a:pPr marL="157480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574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INCLUDED_IN_DATABASE_BACKUP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VARCHAR2(30)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VARCHAR2(3)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842">
                <a:tc>
                  <a:txBody>
                    <a:bodyPr/>
                    <a:lstStyle/>
                    <a:p>
                      <a:pPr marL="157480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BIGFILE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574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FLASHBACK_ON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VARCHAR2(3)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VARCHAR2(3)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151">
                <a:tc>
                  <a:txBody>
                    <a:bodyPr/>
                    <a:lstStyle/>
                    <a:p>
                      <a:pPr marL="157480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ENCRYPT_IN_BACKUP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VARCHAR2(3)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marL="157480">
                        <a:lnSpc>
                          <a:spcPts val="130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CON_ID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NUMBER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941">
                <a:tc gridSpan="5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468756" y="6261758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3220" y="626175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1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6721" y="6261758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02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0351" y="6261758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1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4360" y="626175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8116" y="626175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1272" y="6261758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777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2176" y="5577269"/>
            <a:ext cx="5550535" cy="1392555"/>
          </a:xfrm>
          <a:custGeom>
            <a:avLst/>
            <a:gdLst/>
            <a:ahLst/>
            <a:cxnLst/>
            <a:rect l="l" t="t" r="r" b="b"/>
            <a:pathLst>
              <a:path w="5550534" h="1392554">
                <a:moveTo>
                  <a:pt x="5550535" y="0"/>
                </a:moveTo>
                <a:lnTo>
                  <a:pt x="5541010" y="0"/>
                </a:lnTo>
                <a:lnTo>
                  <a:pt x="5541010" y="9842"/>
                </a:lnTo>
                <a:lnTo>
                  <a:pt x="5541010" y="1382712"/>
                </a:lnTo>
                <a:lnTo>
                  <a:pt x="9525" y="1382712"/>
                </a:lnTo>
                <a:lnTo>
                  <a:pt x="9525" y="9842"/>
                </a:lnTo>
                <a:lnTo>
                  <a:pt x="5541010" y="9842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392237"/>
                </a:lnTo>
                <a:lnTo>
                  <a:pt x="9525" y="1392237"/>
                </a:lnTo>
                <a:lnTo>
                  <a:pt x="5541010" y="1392237"/>
                </a:lnTo>
                <a:lnTo>
                  <a:pt x="5550535" y="1392237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970" y="5230876"/>
            <a:ext cx="5964555" cy="366132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8911" indent="-276846">
              <a:spcBef>
                <a:spcPts val="725"/>
              </a:spcBef>
              <a:buAutoNum type="arabicPeriod" startAt="9"/>
              <a:tabLst>
                <a:tab pos="288911" algn="l"/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Query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V$TABLESPACE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SYSAUX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tablespace.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63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5" dirty="0">
                <a:latin typeface="Courier New"/>
                <a:cs typeface="Courier New"/>
              </a:rPr>
              <a:t>* </a:t>
            </a:r>
            <a:r>
              <a:rPr sz="1100" b="1" spc="10" dirty="0">
                <a:latin typeface="Courier New"/>
                <a:cs typeface="Courier New"/>
              </a:rPr>
              <a:t>FROM </a:t>
            </a:r>
            <a:r>
              <a:rPr sz="1100" b="1" spc="-5" dirty="0">
                <a:latin typeface="Courier New"/>
                <a:cs typeface="Courier New"/>
              </a:rPr>
              <a:t>v$tablespace WHERE</a:t>
            </a:r>
            <a:r>
              <a:rPr sz="1100" b="1" spc="-18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name='SYSAUX';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1156913">
              <a:spcBef>
                <a:spcPts val="5"/>
              </a:spcBef>
              <a:tabLst>
                <a:tab pos="4099355" algn="l"/>
              </a:tabLst>
            </a:pPr>
            <a:r>
              <a:rPr sz="1100" spc="10" dirty="0">
                <a:latin typeface="Courier New"/>
                <a:cs typeface="Courier New"/>
              </a:rPr>
              <a:t>TS#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NAME	</a:t>
            </a:r>
            <a:r>
              <a:rPr sz="1100" spc="-15" dirty="0">
                <a:latin typeface="Courier New"/>
                <a:cs typeface="Courier New"/>
              </a:rPr>
              <a:t>INC BIG </a:t>
            </a:r>
            <a:r>
              <a:rPr sz="1100" spc="10" dirty="0">
                <a:latin typeface="Courier New"/>
                <a:cs typeface="Courier New"/>
              </a:rPr>
              <a:t>FLA ENC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CON_ID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1328354">
              <a:tabLst>
                <a:tab pos="4103165" algn="l"/>
                <a:tab pos="4769882" algn="l"/>
                <a:tab pos="5865202" algn="l"/>
              </a:tabLst>
            </a:pP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YSAU</a:t>
            </a:r>
            <a:r>
              <a:rPr sz="1100" spc="15" dirty="0">
                <a:latin typeface="Courier New"/>
                <a:cs typeface="Courier New"/>
              </a:rPr>
              <a:t>X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5" dirty="0">
                <a:latin typeface="Courier New"/>
                <a:cs typeface="Courier New"/>
              </a:rPr>
              <a:t>Y</a:t>
            </a:r>
            <a:r>
              <a:rPr sz="1100" spc="10" dirty="0">
                <a:latin typeface="Courier New"/>
                <a:cs typeface="Courier New"/>
              </a:rPr>
              <a:t>E</a:t>
            </a:r>
            <a:r>
              <a:rPr sz="1100" spc="1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 N</a:t>
            </a:r>
            <a:r>
              <a:rPr sz="1100" spc="15" dirty="0">
                <a:latin typeface="Courier New"/>
                <a:cs typeface="Courier New"/>
              </a:rPr>
              <a:t>O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YE</a:t>
            </a:r>
            <a:r>
              <a:rPr sz="1100" spc="15" dirty="0">
                <a:latin typeface="Courier New"/>
                <a:cs typeface="Courier New"/>
              </a:rPr>
              <a:t>S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5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565757" marR="413363" lvl="1" indent="-276846">
              <a:lnSpc>
                <a:spcPct val="116599"/>
              </a:lnSpc>
              <a:spcBef>
                <a:spcPts val="4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dirty="0">
                <a:latin typeface="Courier New"/>
                <a:cs typeface="Courier New"/>
              </a:rPr>
              <a:t>INCLUDED_IN_DATABASE_BACKUP </a:t>
            </a:r>
            <a:r>
              <a:rPr sz="1100" spc="-5" dirty="0">
                <a:latin typeface="Arial"/>
                <a:cs typeface="Arial"/>
              </a:rPr>
              <a:t>contains 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10" dirty="0">
                <a:latin typeface="Courier New"/>
                <a:cs typeface="Courier New"/>
              </a:rPr>
              <a:t>YES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indicating that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included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full </a:t>
            </a:r>
            <a:r>
              <a:rPr sz="1100" spc="-5" dirty="0">
                <a:latin typeface="Arial"/>
                <a:cs typeface="Arial"/>
              </a:rPr>
              <a:t>database backups 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BACKUP</a:t>
            </a:r>
            <a:r>
              <a:rPr sz="1100" spc="-3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DATABASE  </a:t>
            </a:r>
            <a:r>
              <a:rPr sz="1100" spc="-30" dirty="0">
                <a:latin typeface="Arial"/>
                <a:cs typeface="Arial"/>
              </a:rPr>
              <a:t>RMAN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endParaRPr sz="1100">
              <a:latin typeface="Arial"/>
              <a:cs typeface="Arial"/>
            </a:endParaRPr>
          </a:p>
          <a:p>
            <a:pPr marL="565757" marR="736564" lvl="1" indent="-276846">
              <a:lnSpc>
                <a:spcPct val="119300"/>
              </a:lnSpc>
              <a:spcBef>
                <a:spcPts val="22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BIGFILE</a:t>
            </a:r>
            <a:r>
              <a:rPr sz="1100" spc="-3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contains 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5" dirty="0">
                <a:latin typeface="Courier New"/>
                <a:cs typeface="Courier New"/>
              </a:rPr>
              <a:t>NO</a:t>
            </a:r>
            <a:r>
              <a:rPr sz="1100" spc="5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indicating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smallfile  </a:t>
            </a:r>
            <a:r>
              <a:rPr sz="1100" spc="-5" dirty="0">
                <a:latin typeface="Arial"/>
                <a:cs typeface="Arial"/>
              </a:rPr>
              <a:t>tablespace.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4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FLASHBACK_ON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contains 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10" dirty="0">
                <a:latin typeface="Courier New"/>
                <a:cs typeface="Courier New"/>
              </a:rPr>
              <a:t>YES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indicating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10" dirty="0">
                <a:latin typeface="Arial"/>
                <a:cs typeface="Arial"/>
              </a:rPr>
              <a:t>participates </a:t>
            </a:r>
            <a:r>
              <a:rPr sz="1100" spc="-5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FLASHBACK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DATABASE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operations.</a:t>
            </a:r>
            <a:endParaRPr sz="1100">
              <a:latin typeface="Arial"/>
              <a:cs typeface="Arial"/>
            </a:endParaRPr>
          </a:p>
          <a:p>
            <a:pPr marL="565757" marR="320024" lvl="1" indent="-276846">
              <a:lnSpc>
                <a:spcPct val="113799"/>
              </a:lnSpc>
              <a:spcBef>
                <a:spcPts val="45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ENCRYPT_IN_BACKUP</a:t>
            </a:r>
            <a:r>
              <a:rPr sz="1100" spc="-29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contains the </a:t>
            </a:r>
            <a:r>
              <a:rPr sz="1100" spc="-15" dirty="0">
                <a:latin typeface="Arial"/>
                <a:cs typeface="Arial"/>
              </a:rPr>
              <a:t>value null, </a:t>
            </a:r>
            <a:r>
              <a:rPr sz="1100" spc="-10" dirty="0">
                <a:latin typeface="Arial"/>
                <a:cs typeface="Arial"/>
              </a:rPr>
              <a:t>indicating that </a:t>
            </a:r>
            <a:r>
              <a:rPr sz="1100" spc="-5" dirty="0">
                <a:latin typeface="Arial"/>
                <a:cs typeface="Arial"/>
              </a:rPr>
              <a:t>encryption is </a:t>
            </a:r>
            <a:r>
              <a:rPr sz="1100" spc="-15" dirty="0">
                <a:latin typeface="Arial"/>
                <a:cs typeface="Arial"/>
              </a:rPr>
              <a:t>neither  </a:t>
            </a:r>
            <a:r>
              <a:rPr sz="1100" spc="-10" dirty="0">
                <a:latin typeface="Arial"/>
                <a:cs typeface="Arial"/>
              </a:rPr>
              <a:t>explicitly </a:t>
            </a:r>
            <a:r>
              <a:rPr sz="1100" spc="-5" dirty="0">
                <a:latin typeface="Arial"/>
                <a:cs typeface="Arial"/>
              </a:rPr>
              <a:t>turned on </a:t>
            </a:r>
            <a:r>
              <a:rPr sz="1100" spc="-10" dirty="0">
                <a:latin typeface="Arial"/>
                <a:cs typeface="Arial"/>
              </a:rPr>
              <a:t>nor off </a:t>
            </a:r>
            <a:r>
              <a:rPr sz="1100" spc="-5" dirty="0">
                <a:latin typeface="Arial"/>
                <a:cs typeface="Arial"/>
              </a:rPr>
              <a:t>at the </a:t>
            </a:r>
            <a:r>
              <a:rPr sz="1100" dirty="0">
                <a:latin typeface="Arial"/>
                <a:cs typeface="Arial"/>
              </a:rPr>
              <a:t>tablespace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level.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93166"/>
            <a:ext cx="5494655" cy="644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757" marR="5080" indent="-276846">
              <a:lnSpc>
                <a:spcPct val="113599"/>
              </a:lnSpc>
              <a:spcBef>
                <a:spcPts val="9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CON_ID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indicates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container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which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data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pertains.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In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case,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35" dirty="0">
                <a:latin typeface="Arial"/>
                <a:cs typeface="Arial"/>
              </a:rPr>
              <a:t>ID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3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555"/>
              </a:spcBef>
            </a:pPr>
            <a:r>
              <a:rPr sz="1100" spc="-10" dirty="0">
                <a:latin typeface="Arial"/>
                <a:cs typeface="Arial"/>
              </a:rPr>
              <a:t>10.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all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tables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USERS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tablespace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owned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HR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account.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8757" y="2257321"/>
            <a:ext cx="5381625" cy="0"/>
          </a:xfrm>
          <a:custGeom>
            <a:avLst/>
            <a:gdLst/>
            <a:ahLst/>
            <a:cxnLst/>
            <a:rect l="l" t="t" r="r" b="b"/>
            <a:pathLst>
              <a:path w="5381625">
                <a:moveTo>
                  <a:pt x="0" y="0"/>
                </a:moveTo>
                <a:lnTo>
                  <a:pt x="5381101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6937" y="1415733"/>
            <a:ext cx="5541010" cy="295747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1752" marR="1762037">
              <a:lnSpc>
                <a:spcPts val="1200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table_name </a:t>
            </a:r>
            <a:r>
              <a:rPr sz="1100" b="1" spc="10" dirty="0">
                <a:latin typeface="Courier New"/>
                <a:cs typeface="Courier New"/>
              </a:rPr>
              <a:t>FROM </a:t>
            </a:r>
            <a:r>
              <a:rPr sz="1100" b="1" spc="5" dirty="0">
                <a:latin typeface="Courier New"/>
                <a:cs typeface="Courier New"/>
              </a:rPr>
              <a:t>all_tables</a:t>
            </a:r>
            <a:r>
              <a:rPr sz="1100" b="1" spc="-28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WHERE  </a:t>
            </a:r>
            <a:r>
              <a:rPr sz="1100" b="1" dirty="0">
                <a:latin typeface="Courier New"/>
                <a:cs typeface="Courier New"/>
              </a:rPr>
              <a:t>tablespace_name='USERS' </a:t>
            </a:r>
            <a:r>
              <a:rPr sz="1100" b="1" spc="10" dirty="0">
                <a:latin typeface="Courier New"/>
                <a:cs typeface="Courier New"/>
              </a:rPr>
              <a:t>and</a:t>
            </a:r>
            <a:r>
              <a:rPr sz="1100" b="1" spc="-14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owner='HR';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TABLE_NAME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400">
              <a:latin typeface="Courier New"/>
              <a:cs typeface="Courier New"/>
            </a:endParaRPr>
          </a:p>
          <a:p>
            <a:pPr marL="71752" marR="4527323">
              <a:lnSpc>
                <a:spcPct val="11720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REGIONS  </a:t>
            </a:r>
            <a:r>
              <a:rPr sz="1100" dirty="0">
                <a:latin typeface="Courier New"/>
                <a:cs typeface="Courier New"/>
              </a:rPr>
              <a:t>LOCATIONS  </a:t>
            </a:r>
            <a:r>
              <a:rPr sz="1100" spc="10" dirty="0">
                <a:latin typeface="Courier New"/>
                <a:cs typeface="Courier New"/>
              </a:rPr>
              <a:t>DEPART</a:t>
            </a:r>
            <a:r>
              <a:rPr sz="1100" spc="-65" dirty="0">
                <a:latin typeface="Courier New"/>
                <a:cs typeface="Courier New"/>
              </a:rPr>
              <a:t>M</a:t>
            </a:r>
            <a:r>
              <a:rPr sz="1100" spc="10" dirty="0">
                <a:latin typeface="Courier New"/>
                <a:cs typeface="Courier New"/>
              </a:rPr>
              <a:t>ENTS  JOBS  </a:t>
            </a:r>
            <a:r>
              <a:rPr sz="1100" dirty="0">
                <a:latin typeface="Courier New"/>
                <a:cs typeface="Courier New"/>
              </a:rPr>
              <a:t>EMPLOYEES  </a:t>
            </a:r>
            <a:r>
              <a:rPr sz="1100" spc="10" dirty="0">
                <a:latin typeface="Courier New"/>
                <a:cs typeface="Courier New"/>
              </a:rPr>
              <a:t>JOB_HI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TORY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spc="15" dirty="0">
                <a:latin typeface="Courier New"/>
                <a:cs typeface="Courier New"/>
              </a:rPr>
              <a:t>6 </a:t>
            </a:r>
            <a:r>
              <a:rPr sz="1100" spc="10" dirty="0">
                <a:latin typeface="Courier New"/>
                <a:cs typeface="Courier New"/>
              </a:rPr>
              <a:t>rows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0" y="4334890"/>
            <a:ext cx="466153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11. 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indexes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USERS</a:t>
            </a:r>
            <a:r>
              <a:rPr sz="1100" spc="-58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owned by the </a:t>
            </a:r>
            <a:r>
              <a:rPr sz="1100" spc="10" dirty="0">
                <a:latin typeface="Courier New"/>
                <a:cs typeface="Courier New"/>
              </a:rPr>
              <a:t>HR </a:t>
            </a:r>
            <a:r>
              <a:rPr sz="1100" dirty="0">
                <a:latin typeface="Arial"/>
                <a:cs typeface="Arial"/>
              </a:rPr>
              <a:t>account.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8757" y="5451117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22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6937" y="4609783"/>
            <a:ext cx="5541010" cy="451867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71752" marR="492735">
              <a:lnSpc>
                <a:spcPts val="1200"/>
              </a:lnSpc>
              <a:spcBef>
                <a:spcPts val="5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index_name </a:t>
            </a:r>
            <a:r>
              <a:rPr sz="1100" b="1" spc="10" dirty="0">
                <a:latin typeface="Courier New"/>
                <a:cs typeface="Courier New"/>
              </a:rPr>
              <a:t>FROM </a:t>
            </a:r>
            <a:r>
              <a:rPr sz="1100" b="1" dirty="0">
                <a:latin typeface="Courier New"/>
                <a:cs typeface="Courier New"/>
              </a:rPr>
              <a:t>all_indexes </a:t>
            </a:r>
            <a:r>
              <a:rPr sz="1100" b="1" spc="-5" dirty="0">
                <a:latin typeface="Courier New"/>
                <a:cs typeface="Courier New"/>
              </a:rPr>
              <a:t>WHERE  </a:t>
            </a:r>
            <a:r>
              <a:rPr sz="1100" b="1" dirty="0">
                <a:latin typeface="Courier New"/>
                <a:cs typeface="Courier New"/>
              </a:rPr>
              <a:t>tablespace_name='USERS' </a:t>
            </a:r>
            <a:r>
              <a:rPr sz="1100" b="1" spc="10" dirty="0">
                <a:latin typeface="Courier New"/>
                <a:cs typeface="Courier New"/>
              </a:rPr>
              <a:t>AND </a:t>
            </a:r>
            <a:r>
              <a:rPr sz="1100" b="1" dirty="0">
                <a:latin typeface="Courier New"/>
                <a:cs typeface="Courier New"/>
              </a:rPr>
              <a:t>owner='HR' </a:t>
            </a:r>
            <a:r>
              <a:rPr sz="1100" b="1" spc="-5" dirty="0">
                <a:latin typeface="Courier New"/>
                <a:cs typeface="Courier New"/>
              </a:rPr>
              <a:t>ORDER </a:t>
            </a:r>
            <a:r>
              <a:rPr sz="1100" b="1" spc="10" dirty="0">
                <a:latin typeface="Courier New"/>
                <a:cs typeface="Courier New"/>
              </a:rPr>
              <a:t>BY</a:t>
            </a:r>
            <a:r>
              <a:rPr sz="1100" b="1" spc="-260" dirty="0">
                <a:latin typeface="Courier New"/>
                <a:cs typeface="Courier New"/>
              </a:rPr>
              <a:t> </a:t>
            </a:r>
            <a:r>
              <a:rPr sz="1100" b="1" spc="5" dirty="0">
                <a:latin typeface="Courier New"/>
                <a:cs typeface="Courier New"/>
              </a:rPr>
              <a:t>index_name;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INDEX_NAME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71752" marR="3518360">
              <a:lnSpc>
                <a:spcPct val="117100"/>
              </a:lnSpc>
            </a:pPr>
            <a:r>
              <a:rPr sz="1100" dirty="0">
                <a:latin typeface="Courier New"/>
                <a:cs typeface="Courier New"/>
              </a:rPr>
              <a:t>COUNTRY_C_ID_PK  DEPT_ID_PK  DEPT_LOCATION_IX  EMP_DEPARTMENT_IX  EMP_EMAIL_UK  </a:t>
            </a:r>
            <a:r>
              <a:rPr sz="1100" spc="-5" dirty="0">
                <a:latin typeface="Courier New"/>
                <a:cs typeface="Courier New"/>
              </a:rPr>
              <a:t>EMP_EMP_ID_PK  </a:t>
            </a:r>
            <a:r>
              <a:rPr sz="1100" dirty="0">
                <a:latin typeface="Courier New"/>
                <a:cs typeface="Courier New"/>
              </a:rPr>
              <a:t>EMP_JOB_IX  </a:t>
            </a:r>
            <a:r>
              <a:rPr sz="1100" spc="-5" dirty="0">
                <a:latin typeface="Courier New"/>
                <a:cs typeface="Courier New"/>
              </a:rPr>
              <a:t>EMP_MANAGER_IX  </a:t>
            </a:r>
            <a:r>
              <a:rPr sz="1100" dirty="0">
                <a:latin typeface="Courier New"/>
                <a:cs typeface="Courier New"/>
              </a:rPr>
              <a:t>EMP_NAME_IX  </a:t>
            </a:r>
            <a:r>
              <a:rPr sz="1100" spc="-5" dirty="0">
                <a:latin typeface="Courier New"/>
                <a:cs typeface="Courier New"/>
              </a:rPr>
              <a:t>JHIST_DEPARTMENT_IX  </a:t>
            </a:r>
            <a:r>
              <a:rPr sz="1100" dirty="0">
                <a:latin typeface="Courier New"/>
                <a:cs typeface="Courier New"/>
              </a:rPr>
              <a:t>JHIST_EMPLOYEE_IX  </a:t>
            </a:r>
            <a:r>
              <a:rPr sz="1100" spc="10" dirty="0">
                <a:latin typeface="Courier New"/>
                <a:cs typeface="Courier New"/>
              </a:rPr>
              <a:t>JHIST_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0" dirty="0">
                <a:latin typeface="Courier New"/>
                <a:cs typeface="Courier New"/>
              </a:rPr>
              <a:t>MP_I</a:t>
            </a:r>
            <a:r>
              <a:rPr sz="1100" spc="-65" dirty="0">
                <a:latin typeface="Courier New"/>
                <a:cs typeface="Courier New"/>
              </a:rPr>
              <a:t>D</a:t>
            </a:r>
            <a:r>
              <a:rPr sz="1100" spc="10" dirty="0">
                <a:latin typeface="Courier New"/>
                <a:cs typeface="Courier New"/>
              </a:rPr>
              <a:t>_ST_D</a:t>
            </a:r>
            <a:r>
              <a:rPr sz="1100" spc="-65" dirty="0">
                <a:latin typeface="Courier New"/>
                <a:cs typeface="Courier New"/>
              </a:rPr>
              <a:t>A</a:t>
            </a:r>
            <a:r>
              <a:rPr sz="1100" spc="10" dirty="0">
                <a:latin typeface="Courier New"/>
                <a:cs typeface="Courier New"/>
              </a:rPr>
              <a:t>TE_PK  </a:t>
            </a:r>
            <a:r>
              <a:rPr sz="1100" dirty="0">
                <a:latin typeface="Courier New"/>
                <a:cs typeface="Courier New"/>
              </a:rPr>
              <a:t>JHIST_JOB_IX</a:t>
            </a:r>
            <a:endParaRPr sz="1100">
              <a:latin typeface="Courier New"/>
              <a:cs typeface="Courier New"/>
            </a:endParaRPr>
          </a:p>
          <a:p>
            <a:pPr marL="71752" marR="3689801">
              <a:lnSpc>
                <a:spcPct val="118000"/>
              </a:lnSpc>
              <a:spcBef>
                <a:spcPts val="15"/>
              </a:spcBef>
            </a:pPr>
            <a:r>
              <a:rPr sz="1100" dirty="0">
                <a:latin typeface="Courier New"/>
                <a:cs typeface="Courier New"/>
              </a:rPr>
              <a:t>JOB_ID_PK  LOC_CITY_IX  </a:t>
            </a:r>
            <a:r>
              <a:rPr sz="1100" spc="-5" dirty="0">
                <a:latin typeface="Courier New"/>
                <a:cs typeface="Courier New"/>
              </a:rPr>
              <a:t>LOC_COUNTRY_IX  </a:t>
            </a:r>
            <a:r>
              <a:rPr sz="1100" dirty="0">
                <a:latin typeface="Courier New"/>
                <a:cs typeface="Courier New"/>
              </a:rPr>
              <a:t>LOC_ID_PK  </a:t>
            </a:r>
            <a:r>
              <a:rPr sz="1100" spc="-5" dirty="0">
                <a:latin typeface="Courier New"/>
                <a:cs typeface="Courier New"/>
              </a:rPr>
              <a:t>LOC_STATE_PROVINCE_IX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9900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dirty="0">
                <a:latin typeface="Courier New"/>
                <a:cs typeface="Courier New"/>
              </a:rPr>
              <a:t>REG_ID_PK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19 rows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1699" y="2178367"/>
            <a:ext cx="5541010" cy="3737610"/>
            <a:chOff x="1401699" y="2178367"/>
            <a:chExt cx="5541010" cy="3737610"/>
          </a:xfrm>
        </p:grpSpPr>
        <p:sp>
          <p:nvSpPr>
            <p:cNvPr id="8" name="object 8"/>
            <p:cNvSpPr/>
            <p:nvPr/>
          </p:nvSpPr>
          <p:spPr>
            <a:xfrm>
              <a:off x="1401699" y="2183129"/>
              <a:ext cx="5531485" cy="9525"/>
            </a:xfrm>
            <a:custGeom>
              <a:avLst/>
              <a:gdLst/>
              <a:ahLst/>
              <a:cxnLst/>
              <a:rect l="l" t="t" r="r" b="b"/>
              <a:pathLst>
                <a:path w="5531484" h="9525">
                  <a:moveTo>
                    <a:pt x="553148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531485" y="9525"/>
                  </a:lnTo>
                  <a:lnTo>
                    <a:pt x="553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7946" y="2183129"/>
              <a:ext cx="0" cy="3728085"/>
            </a:xfrm>
            <a:custGeom>
              <a:avLst/>
              <a:gdLst/>
              <a:ahLst/>
              <a:cxnLst/>
              <a:rect l="l" t="t" r="r" b="b"/>
              <a:pathLst>
                <a:path h="3728085">
                  <a:moveTo>
                    <a:pt x="0" y="0"/>
                  </a:moveTo>
                  <a:lnTo>
                    <a:pt x="0" y="37278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2970" y="1703706"/>
            <a:ext cx="5977255" cy="85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300"/>
              </a:lnSpc>
              <a:spcBef>
                <a:spcPts val="95"/>
              </a:spcBef>
            </a:pPr>
            <a:r>
              <a:rPr sz="1100" spc="-10" dirty="0">
                <a:latin typeface="Arial"/>
                <a:cs typeface="Arial"/>
              </a:rPr>
              <a:t>12.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columns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DBA_DATA_FILES</a:t>
            </a:r>
            <a:r>
              <a:rPr sz="1100" spc="-42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DESCRIBE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command.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can  </a:t>
            </a:r>
            <a:r>
              <a:rPr sz="1100" spc="-10" dirty="0">
                <a:latin typeface="Arial"/>
                <a:cs typeface="Arial"/>
              </a:rPr>
              <a:t>query this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learn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contained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tablespace.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DESCRIBE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dba_data_files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330"/>
              </a:spcBef>
              <a:tabLst>
                <a:tab pos="4098721" algn="l"/>
                <a:tab pos="4851158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5" dirty="0">
                <a:latin typeface="Courier New"/>
                <a:cs typeface="Courier New"/>
              </a:rPr>
              <a:t>Null?	</a:t>
            </a:r>
            <a:r>
              <a:rPr sz="1100" spc="-10" dirty="0"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2175" y="2183129"/>
            <a:ext cx="5550535" cy="3947160"/>
            <a:chOff x="1392174" y="2183129"/>
            <a:chExt cx="5550535" cy="3947160"/>
          </a:xfrm>
        </p:grpSpPr>
        <p:sp>
          <p:nvSpPr>
            <p:cNvPr id="12" name="object 12"/>
            <p:cNvSpPr/>
            <p:nvPr/>
          </p:nvSpPr>
          <p:spPr>
            <a:xfrm>
              <a:off x="1554480" y="2676802"/>
              <a:ext cx="3448050" cy="0"/>
            </a:xfrm>
            <a:custGeom>
              <a:avLst/>
              <a:gdLst/>
              <a:ahLst/>
              <a:cxnLst/>
              <a:rect l="l" t="t" r="r" b="b"/>
              <a:pathLst>
                <a:path w="3448050">
                  <a:moveTo>
                    <a:pt x="0" y="0"/>
                  </a:moveTo>
                  <a:lnTo>
                    <a:pt x="3447716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82920" y="2676802"/>
              <a:ext cx="676910" cy="0"/>
            </a:xfrm>
            <a:custGeom>
              <a:avLst/>
              <a:gdLst/>
              <a:ahLst/>
              <a:cxnLst/>
              <a:rect l="l" t="t" r="r" b="b"/>
              <a:pathLst>
                <a:path w="676910">
                  <a:moveTo>
                    <a:pt x="0" y="0"/>
                  </a:moveTo>
                  <a:lnTo>
                    <a:pt x="676735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5809" y="2676802"/>
              <a:ext cx="1009650" cy="0"/>
            </a:xfrm>
            <a:custGeom>
              <a:avLst/>
              <a:gdLst/>
              <a:ahLst/>
              <a:cxnLst/>
              <a:rect l="l" t="t" r="r" b="b"/>
              <a:pathLst>
                <a:path w="1009650">
                  <a:moveTo>
                    <a:pt x="0" y="0"/>
                  </a:moveTo>
                  <a:lnTo>
                    <a:pt x="1009554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92174" y="2183129"/>
              <a:ext cx="5550535" cy="3947160"/>
            </a:xfrm>
            <a:custGeom>
              <a:avLst/>
              <a:gdLst/>
              <a:ahLst/>
              <a:cxnLst/>
              <a:rect l="l" t="t" r="r" b="b"/>
              <a:pathLst>
                <a:path w="5550534" h="3947160">
                  <a:moveTo>
                    <a:pt x="5550535" y="3727767"/>
                  </a:moveTo>
                  <a:lnTo>
                    <a:pt x="5541010" y="3727767"/>
                  </a:lnTo>
                  <a:lnTo>
                    <a:pt x="5541010" y="3937635"/>
                  </a:lnTo>
                  <a:lnTo>
                    <a:pt x="9525" y="393763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947160"/>
                  </a:lnTo>
                  <a:lnTo>
                    <a:pt x="9525" y="3947160"/>
                  </a:lnTo>
                  <a:lnTo>
                    <a:pt x="5541010" y="3947160"/>
                  </a:lnTo>
                  <a:lnTo>
                    <a:pt x="5550535" y="3947160"/>
                  </a:lnTo>
                  <a:lnTo>
                    <a:pt x="5550535" y="3727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54482" y="2742819"/>
            <a:ext cx="1527175" cy="29796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R="252717">
              <a:lnSpc>
                <a:spcPct val="117500"/>
              </a:lnSpc>
              <a:spcBef>
                <a:spcPts val="40"/>
              </a:spcBef>
            </a:pPr>
            <a:r>
              <a:rPr sz="1100" dirty="0">
                <a:latin typeface="Courier New"/>
                <a:cs typeface="Courier New"/>
              </a:rPr>
              <a:t>FILE_NAME  FILE_ID  </a:t>
            </a:r>
            <a:r>
              <a:rPr sz="1100" spc="10" dirty="0">
                <a:latin typeface="Courier New"/>
                <a:cs typeface="Courier New"/>
              </a:rPr>
              <a:t>TABLE</a:t>
            </a:r>
            <a:r>
              <a:rPr sz="1100" spc="-65" dirty="0">
                <a:latin typeface="Courier New"/>
                <a:cs typeface="Courier New"/>
              </a:rPr>
              <a:t>S</a:t>
            </a:r>
            <a:r>
              <a:rPr sz="1100" spc="10" dirty="0">
                <a:latin typeface="Courier New"/>
                <a:cs typeface="Courier New"/>
              </a:rPr>
              <a:t>PACE</a:t>
            </a:r>
            <a:r>
              <a:rPr sz="1100" spc="-65" dirty="0">
                <a:latin typeface="Courier New"/>
                <a:cs typeface="Courier New"/>
              </a:rPr>
              <a:t>_</a:t>
            </a:r>
            <a:r>
              <a:rPr sz="1100" spc="10" dirty="0">
                <a:latin typeface="Courier New"/>
                <a:cs typeface="Courier New"/>
              </a:rPr>
              <a:t>NAME  BYTES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5"/>
              </a:spcBef>
            </a:pPr>
            <a:r>
              <a:rPr sz="1100" spc="10" dirty="0">
                <a:latin typeface="Courier New"/>
                <a:cs typeface="Courier New"/>
              </a:rPr>
              <a:t>BLOCKS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ct val="116900"/>
              </a:lnSpc>
              <a:spcBef>
                <a:spcPts val="35"/>
              </a:spcBef>
            </a:pPr>
            <a:r>
              <a:rPr sz="1100" spc="10" dirty="0">
                <a:latin typeface="Courier New"/>
                <a:cs typeface="Courier New"/>
              </a:rPr>
              <a:t>STATUS  </a:t>
            </a:r>
            <a:r>
              <a:rPr sz="1100" spc="-5" dirty="0">
                <a:latin typeface="Courier New"/>
                <a:cs typeface="Courier New"/>
              </a:rPr>
              <a:t>RELATIVE_FNO  AUTOEXTENSIBLE  </a:t>
            </a:r>
            <a:r>
              <a:rPr sz="1100" dirty="0">
                <a:latin typeface="Courier New"/>
                <a:cs typeface="Courier New"/>
              </a:rPr>
              <a:t>MAXBYTES  MAXBLOCKS  </a:t>
            </a:r>
            <a:r>
              <a:rPr sz="1100" spc="-5" dirty="0">
                <a:latin typeface="Courier New"/>
                <a:cs typeface="Courier New"/>
              </a:rPr>
              <a:t>INCREMENT_BY  </a:t>
            </a:r>
            <a:r>
              <a:rPr sz="1100" dirty="0">
                <a:latin typeface="Courier New"/>
                <a:cs typeface="Courier New"/>
              </a:rPr>
              <a:t>USER_BYTES  USER_BLOCKS  </a:t>
            </a:r>
            <a:r>
              <a:rPr sz="1100" spc="-5" dirty="0">
                <a:latin typeface="Courier New"/>
                <a:cs typeface="Courier New"/>
              </a:rPr>
              <a:t>ONLINE_STATUS  LOST_WRITE_PROTECT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60086" y="2742818"/>
            <a:ext cx="1108075" cy="297741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0006" marR="5080" indent="-80642">
              <a:lnSpc>
                <a:spcPct val="117000"/>
              </a:lnSpc>
              <a:spcBef>
                <a:spcPts val="50"/>
              </a:spcBef>
            </a:pPr>
            <a:r>
              <a:rPr sz="1100" spc="10" dirty="0">
                <a:latin typeface="Courier New"/>
                <a:cs typeface="Courier New"/>
              </a:rPr>
              <a:t>VA</a:t>
            </a:r>
            <a:r>
              <a:rPr sz="1100" spc="-6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CHAR</a:t>
            </a:r>
            <a:r>
              <a:rPr sz="1100" spc="-65" dirty="0">
                <a:latin typeface="Courier New"/>
                <a:cs typeface="Courier New"/>
              </a:rPr>
              <a:t>2</a:t>
            </a:r>
            <a:r>
              <a:rPr sz="1100" spc="10" dirty="0">
                <a:latin typeface="Courier New"/>
                <a:cs typeface="Courier New"/>
              </a:rPr>
              <a:t>(513)  </a:t>
            </a:r>
            <a:r>
              <a:rPr sz="1100" spc="-5" dirty="0">
                <a:latin typeface="Courier New"/>
                <a:cs typeface="Courier New"/>
              </a:rPr>
              <a:t>NUMBER  VARCHAR2(30)  NUMBER  NUMBER  VARCHAR2(9)  NUMBER  VARCHAR2(3)  NUMBER  NUMBER  NUMBER  NUMBER  NUMBER  VARCHAR2(7)  VARCHAR2(7)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1701" y="6597334"/>
            <a:ext cx="5531485" cy="10160"/>
          </a:xfrm>
          <a:custGeom>
            <a:avLst/>
            <a:gdLst/>
            <a:ahLst/>
            <a:cxnLst/>
            <a:rect l="l" t="t" r="r" b="b"/>
            <a:pathLst>
              <a:path w="5531484" h="10159">
                <a:moveTo>
                  <a:pt x="5531485" y="0"/>
                </a:moveTo>
                <a:lnTo>
                  <a:pt x="0" y="0"/>
                </a:lnTo>
                <a:lnTo>
                  <a:pt x="0" y="9841"/>
                </a:lnTo>
                <a:lnTo>
                  <a:pt x="5531485" y="9841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468756" y="7801866"/>
            <a:ext cx="4204970" cy="8890"/>
            <a:chOff x="1468755" y="7801864"/>
            <a:chExt cx="4204970" cy="8890"/>
          </a:xfrm>
        </p:grpSpPr>
        <p:sp>
          <p:nvSpPr>
            <p:cNvPr id="20" name="object 20"/>
            <p:cNvSpPr/>
            <p:nvPr/>
          </p:nvSpPr>
          <p:spPr>
            <a:xfrm>
              <a:off x="1468755" y="7806078"/>
              <a:ext cx="3695700" cy="0"/>
            </a:xfrm>
            <a:custGeom>
              <a:avLst/>
              <a:gdLst/>
              <a:ahLst/>
              <a:cxnLst/>
              <a:rect l="l" t="t" r="r" b="b"/>
              <a:pathLst>
                <a:path w="3695700">
                  <a:moveTo>
                    <a:pt x="0" y="0"/>
                  </a:moveTo>
                  <a:lnTo>
                    <a:pt x="3695333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8900" y="7806078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777" y="0"/>
                  </a:lnTo>
                </a:path>
              </a:pathLst>
            </a:custGeom>
            <a:ln w="8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760085" y="780607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3840" y="7806078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5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2970" y="5869560"/>
            <a:ext cx="5791835" cy="241861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5757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9"/>
              </a:spcBef>
            </a:pPr>
            <a:r>
              <a:rPr sz="1100" spc="-10" dirty="0">
                <a:latin typeface="Arial"/>
                <a:cs typeface="Arial"/>
              </a:rPr>
              <a:t>13. 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10" dirty="0">
                <a:latin typeface="Arial"/>
                <a:cs typeface="Arial"/>
              </a:rPr>
              <a:t>data file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SYSAUX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various </a:t>
            </a:r>
            <a:r>
              <a:rPr sz="1100" spc="10" dirty="0">
                <a:latin typeface="Arial"/>
                <a:cs typeface="Arial"/>
              </a:rPr>
              <a:t>columns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1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DBA_DATA_FILES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dirty="0">
                <a:latin typeface="Courier New"/>
                <a:cs typeface="Courier New"/>
              </a:rPr>
              <a:t>file_name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14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A50</a:t>
            </a:r>
            <a:endParaRPr sz="1100">
              <a:latin typeface="Courier New"/>
              <a:cs typeface="Courier New"/>
            </a:endParaRPr>
          </a:p>
          <a:p>
            <a:pPr marL="565757" marR="5080">
              <a:lnSpc>
                <a:spcPts val="1200"/>
              </a:lnSpc>
              <a:spcBef>
                <a:spcPts val="39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file_name, autoextensible, </a:t>
            </a:r>
            <a:r>
              <a:rPr sz="1100" b="1" spc="-5" dirty="0">
                <a:latin typeface="Courier New"/>
                <a:cs typeface="Courier New"/>
              </a:rPr>
              <a:t>bytes, </a:t>
            </a:r>
            <a:r>
              <a:rPr sz="1100" b="1" spc="-10" dirty="0">
                <a:latin typeface="Courier New"/>
                <a:cs typeface="Courier New"/>
              </a:rPr>
              <a:t>maxbytes,  </a:t>
            </a:r>
            <a:r>
              <a:rPr sz="1100" b="1" dirty="0">
                <a:latin typeface="Courier New"/>
                <a:cs typeface="Courier New"/>
              </a:rPr>
              <a:t>user_bytes </a:t>
            </a:r>
            <a:r>
              <a:rPr sz="1100" b="1" spc="-10" dirty="0">
                <a:latin typeface="Courier New"/>
                <a:cs typeface="Courier New"/>
              </a:rPr>
              <a:t>FROM dba_data_files </a:t>
            </a:r>
            <a:r>
              <a:rPr sz="1100" b="1" spc="-5" dirty="0">
                <a:latin typeface="Courier New"/>
                <a:cs typeface="Courier New"/>
              </a:rPr>
              <a:t>WHERE</a:t>
            </a:r>
            <a:r>
              <a:rPr sz="1100" b="1" spc="9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tablespace_name='SYSAUX';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600">
              <a:latin typeface="Courier New"/>
              <a:cs typeface="Courier New"/>
            </a:endParaRPr>
          </a:p>
          <a:p>
            <a:pPr marL="565757">
              <a:lnSpc>
                <a:spcPts val="1300"/>
              </a:lnSpc>
              <a:tabLst>
                <a:tab pos="5028314" algn="l"/>
              </a:tabLst>
            </a:pPr>
            <a:r>
              <a:rPr sz="1100" dirty="0">
                <a:latin typeface="Courier New"/>
                <a:cs typeface="Courier New"/>
              </a:rPr>
              <a:t>FILE_NAME	</a:t>
            </a:r>
            <a:r>
              <a:rPr sz="1100" spc="-15" dirty="0">
                <a:latin typeface="Courier New"/>
                <a:cs typeface="Courier New"/>
              </a:rPr>
              <a:t>AUT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300"/>
              </a:lnSpc>
              <a:tabLst>
                <a:tab pos="1241363" algn="l"/>
                <a:tab pos="2081426" algn="l"/>
              </a:tabLst>
            </a:pPr>
            <a:r>
              <a:rPr sz="1100" spc="10" dirty="0">
                <a:latin typeface="Courier New"/>
                <a:cs typeface="Courier New"/>
              </a:rPr>
              <a:t>BYTES	</a:t>
            </a:r>
            <a:r>
              <a:rPr sz="1100" dirty="0">
                <a:latin typeface="Courier New"/>
                <a:cs typeface="Courier New"/>
              </a:rPr>
              <a:t>MAXBYTES	USER_BYTES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565757">
              <a:lnSpc>
                <a:spcPts val="1295"/>
              </a:lnSpc>
              <a:tabLst>
                <a:tab pos="4941958" algn="l"/>
              </a:tabLst>
            </a:pPr>
            <a:r>
              <a:rPr sz="1100" spc="-5" dirty="0">
                <a:latin typeface="Courier New"/>
                <a:cs typeface="Courier New"/>
              </a:rPr>
              <a:t>/u02/app/oracle/oradata/ORCL/PDB1/sysaux01.dbf</a:t>
            </a:r>
            <a:r>
              <a:rPr sz="1100" spc="9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Courier New"/>
                <a:cs typeface="Courier New"/>
              </a:rPr>
              <a:t>YES	</a:t>
            </a:r>
            <a:r>
              <a:rPr sz="1100" spc="-10" dirty="0">
                <a:latin typeface="Courier New"/>
                <a:cs typeface="Courier New"/>
              </a:rPr>
              <a:t>828375040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295"/>
              </a:lnSpc>
              <a:tabLst>
                <a:tab pos="1575992" algn="l"/>
              </a:tabLst>
            </a:pPr>
            <a:r>
              <a:rPr sz="1100" dirty="0">
                <a:latin typeface="Courier New"/>
                <a:cs typeface="Courier New"/>
              </a:rPr>
              <a:t>3.4360E+10	827326464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92176" y="6597346"/>
            <a:ext cx="5550535" cy="2259965"/>
          </a:xfrm>
          <a:custGeom>
            <a:avLst/>
            <a:gdLst/>
            <a:ahLst/>
            <a:cxnLst/>
            <a:rect l="l" t="t" r="r" b="b"/>
            <a:pathLst>
              <a:path w="5550534" h="2259965">
                <a:moveTo>
                  <a:pt x="5550535" y="0"/>
                </a:moveTo>
                <a:lnTo>
                  <a:pt x="5541010" y="0"/>
                </a:lnTo>
                <a:lnTo>
                  <a:pt x="5541010" y="2250109"/>
                </a:lnTo>
                <a:lnTo>
                  <a:pt x="9525" y="2250109"/>
                </a:lnTo>
                <a:lnTo>
                  <a:pt x="9525" y="0"/>
                </a:lnTo>
                <a:lnTo>
                  <a:pt x="0" y="0"/>
                </a:lnTo>
                <a:lnTo>
                  <a:pt x="0" y="2259634"/>
                </a:lnTo>
                <a:lnTo>
                  <a:pt x="9525" y="2259634"/>
                </a:lnTo>
                <a:lnTo>
                  <a:pt x="5541010" y="2259634"/>
                </a:lnTo>
                <a:lnTo>
                  <a:pt x="5550535" y="2259634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79513" y="8596312"/>
            <a:ext cx="1921510" cy="4539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9"/>
              </a:spcBef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following: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93166"/>
            <a:ext cx="5792470" cy="175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757" marR="5080" indent="-276846">
              <a:lnSpc>
                <a:spcPct val="113700"/>
              </a:lnSpc>
              <a:spcBef>
                <a:spcPts val="9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AUTOEXTENSIBLE </a:t>
            </a:r>
            <a:r>
              <a:rPr sz="1100" spc="-5" dirty="0">
                <a:latin typeface="Arial"/>
                <a:cs typeface="Arial"/>
              </a:rPr>
              <a:t>contains 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YES, indicating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auto </a:t>
            </a:r>
            <a:r>
              <a:rPr sz="1100" spc="-15" dirty="0">
                <a:latin typeface="Arial"/>
                <a:cs typeface="Arial"/>
              </a:rPr>
              <a:t>extend </a:t>
            </a:r>
            <a:r>
              <a:rPr sz="1100" spc="-10" dirty="0">
                <a:latin typeface="Arial"/>
                <a:cs typeface="Arial"/>
              </a:rPr>
              <a:t>feature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5" dirty="0">
                <a:latin typeface="Arial"/>
                <a:cs typeface="Arial"/>
              </a:rPr>
              <a:t>enabled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file. </a:t>
            </a:r>
            <a:r>
              <a:rPr sz="1100" spc="-5" dirty="0">
                <a:latin typeface="Arial"/>
                <a:cs typeface="Arial"/>
              </a:rPr>
              <a:t>The tablespace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dirty="0">
                <a:latin typeface="Arial"/>
                <a:cs typeface="Arial"/>
              </a:rPr>
              <a:t>increase </a:t>
            </a:r>
            <a:r>
              <a:rPr sz="1100" spc="-10" dirty="0">
                <a:latin typeface="Arial"/>
                <a:cs typeface="Arial"/>
              </a:rPr>
              <a:t>without you </a:t>
            </a:r>
            <a:r>
              <a:rPr sz="1100" spc="-15" dirty="0">
                <a:latin typeface="Arial"/>
                <a:cs typeface="Arial"/>
              </a:rPr>
              <a:t>having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take  any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action.</a:t>
            </a:r>
            <a:endParaRPr sz="1100">
              <a:latin typeface="Arial"/>
              <a:cs typeface="Arial"/>
            </a:endParaRPr>
          </a:p>
          <a:p>
            <a:pPr marL="565757" indent="-276846">
              <a:spcBef>
                <a:spcPts val="48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BYTES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in bytes.</a:t>
            </a:r>
            <a:endParaRPr sz="1100">
              <a:latin typeface="Arial"/>
              <a:cs typeface="Arial"/>
            </a:endParaRPr>
          </a:p>
          <a:p>
            <a:pPr marL="565757" indent="-276846">
              <a:spcBef>
                <a:spcPts val="630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MAXBYTES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maximum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size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allowed.</a:t>
            </a:r>
            <a:endParaRPr sz="1100">
              <a:latin typeface="Arial"/>
              <a:cs typeface="Arial"/>
            </a:endParaRPr>
          </a:p>
          <a:p>
            <a:pPr marL="565757" indent="-276846">
              <a:spcBef>
                <a:spcPts val="635"/>
              </a:spcBef>
              <a:buFont typeface="Symbol"/>
              <a:buChar char=""/>
              <a:tabLst>
                <a:tab pos="565121" algn="l"/>
                <a:tab pos="565757" algn="l"/>
              </a:tabLst>
            </a:pPr>
            <a:r>
              <a:rPr sz="1100" spc="10" dirty="0">
                <a:latin typeface="Courier New"/>
                <a:cs typeface="Courier New"/>
              </a:rPr>
              <a:t>USER_BYTES</a:t>
            </a:r>
            <a:r>
              <a:rPr sz="1100" spc="-4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15" dirty="0">
                <a:latin typeface="Arial"/>
                <a:cs typeface="Arial"/>
              </a:rPr>
              <a:t>available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spc="-10" dirty="0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480"/>
              </a:spcBef>
            </a:pPr>
            <a:r>
              <a:rPr sz="1100" spc="-10" dirty="0">
                <a:latin typeface="Arial"/>
                <a:cs typeface="Arial"/>
              </a:rPr>
              <a:t>14. Find out </a:t>
            </a:r>
            <a:r>
              <a:rPr sz="1100" spc="-5" dirty="0">
                <a:latin typeface="Arial"/>
                <a:cs typeface="Arial"/>
              </a:rPr>
              <a:t>how </a:t>
            </a:r>
            <a:r>
              <a:rPr sz="1100" spc="5" dirty="0">
                <a:latin typeface="Arial"/>
                <a:cs typeface="Arial"/>
              </a:rPr>
              <a:t>many segments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there in the </a:t>
            </a:r>
            <a:r>
              <a:rPr sz="1100" spc="10" dirty="0">
                <a:latin typeface="Courier New"/>
                <a:cs typeface="Courier New"/>
              </a:rPr>
              <a:t>SYSAUX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DBA_SEGMENTS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8757" y="3363237"/>
            <a:ext cx="1600835" cy="0"/>
          </a:xfrm>
          <a:custGeom>
            <a:avLst/>
            <a:gdLst/>
            <a:ahLst/>
            <a:cxnLst/>
            <a:rect l="l" t="t" r="r" b="b"/>
            <a:pathLst>
              <a:path w="1600835">
                <a:moveTo>
                  <a:pt x="0" y="0"/>
                </a:moveTo>
                <a:lnTo>
                  <a:pt x="160045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6937" y="2521521"/>
            <a:ext cx="5541010" cy="1566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1752" marR="841968">
              <a:lnSpc>
                <a:spcPts val="1200"/>
              </a:lnSpc>
              <a:spcBef>
                <a:spcPts val="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count(segment_name) </a:t>
            </a:r>
            <a:r>
              <a:rPr sz="1100" b="1" spc="-10" dirty="0">
                <a:latin typeface="Courier New"/>
                <a:cs typeface="Courier New"/>
              </a:rPr>
              <a:t>FROM dba_segments </a:t>
            </a:r>
            <a:r>
              <a:rPr sz="1100" b="1" spc="-5" dirty="0">
                <a:latin typeface="Courier New"/>
                <a:cs typeface="Courier New"/>
              </a:rPr>
              <a:t>WHERE  tablespace_name='SYSAUX';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5"/>
              </a:spcBef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spc="-5" dirty="0">
                <a:latin typeface="Courier New"/>
                <a:cs typeface="Courier New"/>
              </a:rPr>
              <a:t>COUNT(SEGMENT_NAME)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 marL="1339783"/>
            <a:r>
              <a:rPr sz="1100" spc="-10" dirty="0">
                <a:latin typeface="Courier New"/>
                <a:cs typeface="Courier New"/>
              </a:rPr>
              <a:t>2356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1" y="4038854"/>
            <a:ext cx="5763895" cy="6108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11" marR="5080" indent="-276846">
              <a:lnSpc>
                <a:spcPct val="116700"/>
              </a:lnSpc>
              <a:spcBef>
                <a:spcPts val="130"/>
              </a:spcBef>
            </a:pPr>
            <a:r>
              <a:rPr sz="1100" spc="-10" dirty="0">
                <a:latin typeface="Arial"/>
                <a:cs typeface="Arial"/>
              </a:rPr>
              <a:t>15. Find out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15" dirty="0">
                <a:latin typeface="Arial"/>
                <a:cs typeface="Arial"/>
              </a:rPr>
              <a:t>index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SYSAUX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tablespace </a:t>
            </a:r>
            <a:r>
              <a:rPr sz="1100" spc="-15" dirty="0">
                <a:latin typeface="Arial"/>
                <a:cs typeface="Arial"/>
              </a:rPr>
              <a:t>takes </a:t>
            </a:r>
            <a:r>
              <a:rPr sz="1100" spc="-5" dirty="0">
                <a:latin typeface="Arial"/>
                <a:cs typeface="Arial"/>
              </a:rPr>
              <a:t>up the </a:t>
            </a:r>
            <a:r>
              <a:rPr sz="1100" spc="20" dirty="0">
                <a:latin typeface="Arial"/>
                <a:cs typeface="Arial"/>
              </a:rPr>
              <a:t>most </a:t>
            </a:r>
            <a:r>
              <a:rPr sz="1100" spc="15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DBA_SEGMENTS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5" dirty="0">
                <a:latin typeface="Arial"/>
                <a:cs typeface="Arial"/>
              </a:rPr>
              <a:t>indicate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dirty="0">
                <a:latin typeface="Courier New"/>
                <a:cs typeface="Courier New"/>
              </a:rPr>
              <a:t>I_WRI$_OPTSTAT_H_OBJ#_ICOL#_ST</a:t>
            </a:r>
            <a:r>
              <a:rPr sz="1100" spc="-57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index takes </a:t>
            </a:r>
            <a:r>
              <a:rPr sz="1100" spc="-5" dirty="0">
                <a:latin typeface="Arial"/>
                <a:cs typeface="Arial"/>
              </a:rPr>
              <a:t>up the </a:t>
            </a:r>
            <a:r>
              <a:rPr sz="1100" spc="20" dirty="0">
                <a:latin typeface="Arial"/>
                <a:cs typeface="Arial"/>
              </a:rPr>
              <a:t>most </a:t>
            </a:r>
            <a:r>
              <a:rPr sz="1100" spc="5" dirty="0">
                <a:latin typeface="Arial"/>
                <a:cs typeface="Arial"/>
              </a:rPr>
              <a:t>space.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1700" y="4728845"/>
            <a:ext cx="5541010" cy="2545715"/>
          </a:xfrm>
          <a:custGeom>
            <a:avLst/>
            <a:gdLst/>
            <a:ahLst/>
            <a:cxnLst/>
            <a:rect l="l" t="t" r="r" b="b"/>
            <a:pathLst>
              <a:path w="5541009" h="2545715">
                <a:moveTo>
                  <a:pt x="5541010" y="2145093"/>
                </a:moveTo>
                <a:lnTo>
                  <a:pt x="5531485" y="2145093"/>
                </a:lnTo>
                <a:lnTo>
                  <a:pt x="5531485" y="2345436"/>
                </a:lnTo>
                <a:lnTo>
                  <a:pt x="5531485" y="2545461"/>
                </a:lnTo>
                <a:lnTo>
                  <a:pt x="5541010" y="2545461"/>
                </a:lnTo>
                <a:lnTo>
                  <a:pt x="5541010" y="2345436"/>
                </a:lnTo>
                <a:lnTo>
                  <a:pt x="5541010" y="2145093"/>
                </a:lnTo>
                <a:close/>
              </a:path>
              <a:path w="5541009" h="2545715">
                <a:moveTo>
                  <a:pt x="5541010" y="1363421"/>
                </a:moveTo>
                <a:lnTo>
                  <a:pt x="5531485" y="1363421"/>
                </a:lnTo>
                <a:lnTo>
                  <a:pt x="5531485" y="1563751"/>
                </a:lnTo>
                <a:lnTo>
                  <a:pt x="5531485" y="1754187"/>
                </a:lnTo>
                <a:lnTo>
                  <a:pt x="5531485" y="1954530"/>
                </a:lnTo>
                <a:lnTo>
                  <a:pt x="5531485" y="2145030"/>
                </a:lnTo>
                <a:lnTo>
                  <a:pt x="5541010" y="2145030"/>
                </a:lnTo>
                <a:lnTo>
                  <a:pt x="5541010" y="1954530"/>
                </a:lnTo>
                <a:lnTo>
                  <a:pt x="5541010" y="1754251"/>
                </a:lnTo>
                <a:lnTo>
                  <a:pt x="5541010" y="1563751"/>
                </a:lnTo>
                <a:lnTo>
                  <a:pt x="5541010" y="1363421"/>
                </a:lnTo>
                <a:close/>
              </a:path>
              <a:path w="5541009" h="2545715">
                <a:moveTo>
                  <a:pt x="5541010" y="772236"/>
                </a:moveTo>
                <a:lnTo>
                  <a:pt x="5531485" y="772236"/>
                </a:lnTo>
                <a:lnTo>
                  <a:pt x="5531485" y="972566"/>
                </a:lnTo>
                <a:lnTo>
                  <a:pt x="5531485" y="1163002"/>
                </a:lnTo>
                <a:lnTo>
                  <a:pt x="5531485" y="1363345"/>
                </a:lnTo>
                <a:lnTo>
                  <a:pt x="5541010" y="1363345"/>
                </a:lnTo>
                <a:lnTo>
                  <a:pt x="5541010" y="1163066"/>
                </a:lnTo>
                <a:lnTo>
                  <a:pt x="5541010" y="972566"/>
                </a:lnTo>
                <a:lnTo>
                  <a:pt x="5541010" y="772236"/>
                </a:lnTo>
                <a:close/>
              </a:path>
              <a:path w="5541009" h="2545715">
                <a:moveTo>
                  <a:pt x="5541010" y="381317"/>
                </a:moveTo>
                <a:lnTo>
                  <a:pt x="5531485" y="381317"/>
                </a:lnTo>
                <a:lnTo>
                  <a:pt x="5531485" y="581660"/>
                </a:lnTo>
                <a:lnTo>
                  <a:pt x="5531485" y="772160"/>
                </a:lnTo>
                <a:lnTo>
                  <a:pt x="5541010" y="772160"/>
                </a:lnTo>
                <a:lnTo>
                  <a:pt x="5541010" y="581660"/>
                </a:lnTo>
                <a:lnTo>
                  <a:pt x="5541010" y="381317"/>
                </a:lnTo>
                <a:close/>
              </a:path>
              <a:path w="5541009" h="2545715">
                <a:moveTo>
                  <a:pt x="5541010" y="0"/>
                </a:moveTo>
                <a:lnTo>
                  <a:pt x="5531485" y="0"/>
                </a:ln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381254"/>
                </a:lnTo>
                <a:lnTo>
                  <a:pt x="5541010" y="381254"/>
                </a:lnTo>
                <a:lnTo>
                  <a:pt x="5541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21233" y="6480175"/>
            <a:ext cx="4413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8756" y="6795413"/>
            <a:ext cx="2943225" cy="0"/>
          </a:xfrm>
          <a:custGeom>
            <a:avLst/>
            <a:gdLst/>
            <a:ahLst/>
            <a:cxnLst/>
            <a:rect l="l" t="t" r="r" b="b"/>
            <a:pathLst>
              <a:path w="2943225">
                <a:moveTo>
                  <a:pt x="0" y="0"/>
                </a:moveTo>
                <a:lnTo>
                  <a:pt x="2942939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1135" y="6795413"/>
            <a:ext cx="1514475" cy="0"/>
          </a:xfrm>
          <a:custGeom>
            <a:avLst/>
            <a:gdLst/>
            <a:ahLst/>
            <a:cxnLst/>
            <a:rect l="l" t="t" r="r" b="b"/>
            <a:pathLst>
              <a:path w="1514475">
                <a:moveTo>
                  <a:pt x="0" y="0"/>
                </a:moveTo>
                <a:lnTo>
                  <a:pt x="151433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3840" y="6795413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5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73561" y="6871081"/>
            <a:ext cx="6889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42</a:t>
            </a:r>
            <a:r>
              <a:rPr sz="1100" spc="-65" dirty="0">
                <a:latin typeface="Courier New"/>
                <a:cs typeface="Courier New"/>
              </a:rPr>
              <a:t>9</a:t>
            </a:r>
            <a:r>
              <a:rPr sz="1100" spc="10" dirty="0">
                <a:latin typeface="Courier New"/>
                <a:cs typeface="Courier New"/>
              </a:rPr>
              <a:t>91616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8756" y="4687317"/>
            <a:ext cx="4299585" cy="284513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spcBef>
                <a:spcPts val="27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col </a:t>
            </a:r>
            <a:r>
              <a:rPr sz="1100" b="1" spc="-5" dirty="0">
                <a:latin typeface="Courier New"/>
                <a:cs typeface="Courier New"/>
              </a:rPr>
              <a:t>segment_name format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a35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</a:t>
            </a:r>
            <a:r>
              <a:rPr sz="1100" b="1" spc="-6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*</a:t>
            </a:r>
            <a:endParaRPr sz="1100">
              <a:latin typeface="Courier New"/>
              <a:cs typeface="Courier New"/>
            </a:endParaRPr>
          </a:p>
          <a:p>
            <a:pPr marL="428604" indent="-257798">
              <a:spcBef>
                <a:spcPts val="260"/>
              </a:spcBef>
              <a:buFont typeface="Courier New"/>
              <a:buAutoNum type="arabicPlain" startAt="2"/>
              <a:tabLst>
                <a:tab pos="428604" algn="l"/>
                <a:tab pos="429238" algn="l"/>
              </a:tabLst>
            </a:pPr>
            <a:r>
              <a:rPr sz="1100" b="1" spc="-10" dirty="0">
                <a:latin typeface="Courier New"/>
                <a:cs typeface="Courier New"/>
              </a:rPr>
              <a:t>FROM </a:t>
            </a:r>
            <a:r>
              <a:rPr sz="1100" b="1" dirty="0">
                <a:latin typeface="Courier New"/>
                <a:cs typeface="Courier New"/>
              </a:rPr>
              <a:t>(SELECT </a:t>
            </a:r>
            <a:r>
              <a:rPr sz="1100" b="1" spc="-5" dirty="0">
                <a:latin typeface="Courier New"/>
                <a:cs typeface="Courier New"/>
              </a:rPr>
              <a:t>segment_name, </a:t>
            </a:r>
            <a:r>
              <a:rPr sz="1100" b="1" spc="-10" dirty="0">
                <a:latin typeface="Courier New"/>
                <a:cs typeface="Courier New"/>
              </a:rPr>
              <a:t>segment_type, </a:t>
            </a:r>
            <a:r>
              <a:rPr sz="1100" b="1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L="934039" indent="-763232">
              <a:spcBef>
                <a:spcPts val="254"/>
              </a:spcBef>
              <a:buFont typeface="Courier New"/>
              <a:buAutoNum type="arabicPlain" startAt="2"/>
              <a:tabLst>
                <a:tab pos="934039" algn="l"/>
                <a:tab pos="934673" algn="l"/>
              </a:tabLst>
            </a:pP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dba_segments</a:t>
            </a:r>
            <a:endParaRPr sz="1100">
              <a:latin typeface="Courier New"/>
              <a:cs typeface="Courier New"/>
            </a:endParaRPr>
          </a:p>
          <a:p>
            <a:pPr marL="934039" indent="-763232">
              <a:spcBef>
                <a:spcPts val="180"/>
              </a:spcBef>
              <a:buFont typeface="Courier New"/>
              <a:buAutoNum type="arabicPlain" startAt="2"/>
              <a:tabLst>
                <a:tab pos="934039" algn="l"/>
                <a:tab pos="934673" algn="l"/>
              </a:tabLst>
            </a:pPr>
            <a:r>
              <a:rPr sz="1100" b="1" spc="-5" dirty="0">
                <a:latin typeface="Courier New"/>
                <a:cs typeface="Courier New"/>
              </a:rPr>
              <a:t>WHERE </a:t>
            </a:r>
            <a:r>
              <a:rPr sz="1100" b="1" spc="-10" dirty="0">
                <a:latin typeface="Courier New"/>
                <a:cs typeface="Courier New"/>
              </a:rPr>
              <a:t>segment_type </a:t>
            </a:r>
            <a:r>
              <a:rPr sz="1100" b="1" spc="15" dirty="0">
                <a:latin typeface="Courier New"/>
                <a:cs typeface="Courier New"/>
              </a:rPr>
              <a:t>= </a:t>
            </a:r>
            <a:r>
              <a:rPr sz="1100" b="1" spc="-15" dirty="0">
                <a:latin typeface="Courier New"/>
                <a:cs typeface="Courier New"/>
              </a:rPr>
              <a:t>'INDEX'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AND</a:t>
            </a:r>
            <a:endParaRPr sz="1100">
              <a:latin typeface="Courier New"/>
              <a:cs typeface="Courier New"/>
            </a:endParaRPr>
          </a:p>
          <a:p>
            <a:pPr marL="934039" indent="-763232">
              <a:spcBef>
                <a:spcPts val="254"/>
              </a:spcBef>
              <a:buFont typeface="Courier New"/>
              <a:buAutoNum type="arabicPlain" startAt="2"/>
              <a:tabLst>
                <a:tab pos="934039" algn="l"/>
                <a:tab pos="934673" algn="l"/>
              </a:tabLst>
            </a:pPr>
            <a:r>
              <a:rPr sz="1100" b="1" spc="-5" dirty="0">
                <a:latin typeface="Courier New"/>
                <a:cs typeface="Courier New"/>
              </a:rPr>
              <a:t>tablespace_name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='SYSAUX'</a:t>
            </a:r>
            <a:endParaRPr sz="1100">
              <a:latin typeface="Courier New"/>
              <a:cs typeface="Courier New"/>
            </a:endParaRPr>
          </a:p>
          <a:p>
            <a:pPr marL="934039" indent="-763232">
              <a:spcBef>
                <a:spcPts val="185"/>
              </a:spcBef>
              <a:buFont typeface="Courier New"/>
              <a:buAutoNum type="arabicPlain" startAt="2"/>
              <a:tabLst>
                <a:tab pos="934039" algn="l"/>
                <a:tab pos="934673" algn="l"/>
              </a:tabLst>
            </a:pPr>
            <a:r>
              <a:rPr sz="1100" b="1" spc="-5" dirty="0">
                <a:latin typeface="Courier New"/>
                <a:cs typeface="Courier New"/>
              </a:rPr>
              <a:t>ORDER </a:t>
            </a:r>
            <a:r>
              <a:rPr sz="1100" b="1" spc="-25" dirty="0">
                <a:latin typeface="Courier New"/>
                <a:cs typeface="Courier New"/>
              </a:rPr>
              <a:t>BY </a:t>
            </a:r>
            <a:r>
              <a:rPr sz="1100" b="1" spc="-5" dirty="0">
                <a:latin typeface="Courier New"/>
                <a:cs typeface="Courier New"/>
              </a:rPr>
              <a:t>bytes</a:t>
            </a:r>
            <a:r>
              <a:rPr sz="1100" b="1" spc="4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desc)</a:t>
            </a:r>
            <a:endParaRPr sz="1100">
              <a:latin typeface="Courier New"/>
              <a:cs typeface="Courier New"/>
            </a:endParaRPr>
          </a:p>
          <a:p>
            <a:pPr marL="428604" indent="-257798">
              <a:spcBef>
                <a:spcPts val="254"/>
              </a:spcBef>
              <a:buFont typeface="Courier New"/>
              <a:buAutoNum type="arabicPlain" startAt="2"/>
              <a:tabLst>
                <a:tab pos="428604" algn="l"/>
                <a:tab pos="429238" algn="l"/>
              </a:tabLst>
            </a:pPr>
            <a:r>
              <a:rPr sz="1100" b="1" spc="-5" dirty="0">
                <a:latin typeface="Courier New"/>
                <a:cs typeface="Courier New"/>
              </a:rPr>
              <a:t>WHERE rownum </a:t>
            </a:r>
            <a:r>
              <a:rPr sz="1100" b="1" spc="15" dirty="0">
                <a:latin typeface="Courier New"/>
                <a:cs typeface="Courier New"/>
              </a:rPr>
              <a:t>&lt;</a:t>
            </a:r>
            <a:r>
              <a:rPr sz="1100" b="1" spc="-4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2;</a:t>
            </a:r>
            <a:endParaRPr sz="1100">
              <a:latin typeface="Courier New"/>
              <a:cs typeface="Courier New"/>
            </a:endParaRPr>
          </a:p>
          <a:p>
            <a:pPr marR="253353">
              <a:lnSpc>
                <a:spcPct val="233199"/>
              </a:lnSpc>
              <a:spcBef>
                <a:spcPts val="75"/>
              </a:spcBef>
              <a:tabLst>
                <a:tab pos="3028163" algn="l"/>
              </a:tabLst>
            </a:pPr>
            <a:r>
              <a:rPr sz="1100" spc="10" dirty="0">
                <a:latin typeface="Courier New"/>
                <a:cs typeface="Courier New"/>
              </a:rPr>
              <a:t>SEGMEN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_NAM</a:t>
            </a:r>
            <a:r>
              <a:rPr sz="1100" spc="15" dirty="0">
                <a:latin typeface="Courier New"/>
                <a:cs typeface="Courier New"/>
              </a:rPr>
              <a:t>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S</a:t>
            </a:r>
            <a:r>
              <a:rPr sz="1100" spc="-65" dirty="0">
                <a:latin typeface="Courier New"/>
                <a:cs typeface="Courier New"/>
              </a:rPr>
              <a:t>E</a:t>
            </a:r>
            <a:r>
              <a:rPr sz="1100" spc="10" dirty="0">
                <a:latin typeface="Courier New"/>
                <a:cs typeface="Courier New"/>
              </a:rPr>
              <a:t>GMEN</a:t>
            </a: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_TYPE  </a:t>
            </a:r>
            <a:r>
              <a:rPr sz="1100" spc="-5" dirty="0">
                <a:latin typeface="Courier New"/>
                <a:cs typeface="Courier New"/>
              </a:rPr>
              <a:t>I_WRI$_OPTSTAT_H_OBJ#_ICOL#_ST	INDEX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92176" y="4728845"/>
            <a:ext cx="5550535" cy="2764790"/>
          </a:xfrm>
          <a:custGeom>
            <a:avLst/>
            <a:gdLst/>
            <a:ahLst/>
            <a:cxnLst/>
            <a:rect l="l" t="t" r="r" b="b"/>
            <a:pathLst>
              <a:path w="5550534" h="2764790">
                <a:moveTo>
                  <a:pt x="5550535" y="2545397"/>
                </a:moveTo>
                <a:lnTo>
                  <a:pt x="5541010" y="2545397"/>
                </a:lnTo>
                <a:lnTo>
                  <a:pt x="5541010" y="2755265"/>
                </a:lnTo>
                <a:lnTo>
                  <a:pt x="9525" y="2755265"/>
                </a:lnTo>
                <a:lnTo>
                  <a:pt x="9525" y="0"/>
                </a:lnTo>
                <a:lnTo>
                  <a:pt x="0" y="0"/>
                </a:lnTo>
                <a:lnTo>
                  <a:pt x="0" y="2764790"/>
                </a:lnTo>
                <a:lnTo>
                  <a:pt x="9525" y="2764790"/>
                </a:lnTo>
                <a:lnTo>
                  <a:pt x="5541010" y="2764790"/>
                </a:lnTo>
                <a:lnTo>
                  <a:pt x="5550535" y="2764790"/>
                </a:lnTo>
                <a:lnTo>
                  <a:pt x="5550535" y="2545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970" y="7500367"/>
            <a:ext cx="123825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16. Exit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6937" y="7755954"/>
            <a:ext cx="5541010" cy="5693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..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9820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11898"/>
            <a:ext cx="5910580" cy="35595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16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Creating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Tablespace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populate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tablespace named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INVENTORY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100" dirty="0">
              <a:latin typeface="Arial"/>
              <a:cs typeface="Arial"/>
            </a:endParaRPr>
          </a:p>
          <a:p>
            <a:pPr marL="12700"/>
            <a:r>
              <a:rPr sz="1100" b="1" spc="5" dirty="0">
                <a:latin typeface="Arial"/>
                <a:cs typeface="Arial"/>
              </a:rPr>
              <a:t>Use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SQL*Plus</a:t>
            </a:r>
            <a:r>
              <a:rPr sz="1100" b="1" spc="-11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to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Create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the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INVENTORY</a:t>
            </a:r>
            <a:r>
              <a:rPr sz="1100" b="1" spc="-43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Arial"/>
                <a:cs typeface="Arial"/>
              </a:rPr>
              <a:t>Tablespace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and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Table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X</a:t>
            </a:r>
            <a:endParaRPr sz="1100" dirty="0">
              <a:latin typeface="Courier New"/>
              <a:cs typeface="Courier New"/>
            </a:endParaRPr>
          </a:p>
          <a:p>
            <a:pPr marL="12700" marR="5080">
              <a:lnSpc>
                <a:spcPct val="117600"/>
              </a:lnSpc>
              <a:spcBef>
                <a:spcPts val="625"/>
              </a:spcBef>
            </a:pPr>
            <a:r>
              <a:rPr sz="1100" spc="-30" dirty="0">
                <a:latin typeface="Arial"/>
                <a:cs typeface="Arial"/>
              </a:rPr>
              <a:t>As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execute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CreateINVENTORYTablespace.sql</a:t>
            </a:r>
            <a:r>
              <a:rPr sz="1100" spc="-49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script 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INVENTORY </a:t>
            </a:r>
            <a:r>
              <a:rPr sz="1100" spc="-5" dirty="0">
                <a:latin typeface="Arial"/>
                <a:cs typeface="Arial"/>
              </a:rPr>
              <a:t>tablespace. </a:t>
            </a:r>
            <a:r>
              <a:rPr sz="1100" spc="-20" dirty="0">
                <a:latin typeface="Arial"/>
                <a:cs typeface="Arial"/>
              </a:rPr>
              <a:t>Next, </a:t>
            </a:r>
            <a:r>
              <a:rPr sz="1100" spc="-5" dirty="0">
                <a:latin typeface="Arial"/>
                <a:cs typeface="Arial"/>
              </a:rPr>
              <a:t>execute </a:t>
            </a:r>
            <a:r>
              <a:rPr sz="1100" spc="10" dirty="0">
                <a:latin typeface="Arial"/>
                <a:cs typeface="Arial"/>
              </a:rPr>
              <a:t>a script </a:t>
            </a:r>
            <a:r>
              <a:rPr sz="1100" dirty="0">
                <a:latin typeface="Arial"/>
                <a:cs typeface="Arial"/>
              </a:rPr>
              <a:t>named </a:t>
            </a:r>
            <a:r>
              <a:rPr sz="1100" spc="10" dirty="0">
                <a:latin typeface="Courier New"/>
                <a:cs typeface="Courier New"/>
              </a:rPr>
              <a:t>CreateTableX.sql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5" dirty="0">
                <a:latin typeface="Arial"/>
                <a:cs typeface="Arial"/>
              </a:rPr>
              <a:t>create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populate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table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called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X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INVENTORY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tablespace.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first,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will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get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error  </a:t>
            </a:r>
            <a:r>
              <a:rPr sz="1100" spc="-10" dirty="0">
                <a:latin typeface="Arial"/>
                <a:cs typeface="Arial"/>
              </a:rPr>
              <a:t>trying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populate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table.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next </a:t>
            </a:r>
            <a:r>
              <a:rPr sz="1100" spc="5" dirty="0">
                <a:latin typeface="Arial"/>
                <a:cs typeface="Arial"/>
              </a:rPr>
              <a:t>section,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10" dirty="0">
                <a:latin typeface="Arial"/>
                <a:cs typeface="Arial"/>
              </a:rPr>
              <a:t>correct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problem.</a:t>
            </a:r>
            <a:endParaRPr sz="1100" dirty="0">
              <a:latin typeface="Arial"/>
              <a:cs typeface="Arial"/>
            </a:endParaRPr>
          </a:p>
          <a:p>
            <a:pPr marL="288911" marR="281291" indent="-276846">
              <a:lnSpc>
                <a:spcPct val="119300"/>
              </a:lnSpc>
              <a:spcBef>
                <a:spcPts val="229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PDBADMIN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Refer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Course</a:t>
            </a:r>
            <a:r>
              <a:rPr sz="1100" i="1" spc="-11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Practice  </a:t>
            </a:r>
            <a:r>
              <a:rPr sz="1100" i="1" dirty="0">
                <a:latin typeface="Arial"/>
                <a:cs typeface="Arial"/>
              </a:rPr>
              <a:t>Environment: Security </a:t>
            </a:r>
            <a:r>
              <a:rPr sz="1100" i="1" spc="-10" dirty="0">
                <a:latin typeface="Arial"/>
                <a:cs typeface="Arial"/>
              </a:rPr>
              <a:t>Credentials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password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4266629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-5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PDBADMIN/</a:t>
            </a:r>
            <a:r>
              <a:rPr sz="1100" b="1" i="1" spc="-10" dirty="0">
                <a:latin typeface="Courier New"/>
                <a:cs typeface="Courier New"/>
              </a:rPr>
              <a:t>password</a:t>
            </a:r>
            <a:r>
              <a:rPr sz="1100" b="1" spc="-10" dirty="0">
                <a:latin typeface="Courier New"/>
                <a:cs typeface="Courier New"/>
              </a:rPr>
              <a:t>@PDB1</a:t>
            </a:r>
            <a:endParaRPr sz="1100" dirty="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1" y="4868799"/>
            <a:ext cx="395541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dirty="0">
                <a:latin typeface="Arial"/>
                <a:cs typeface="Arial"/>
              </a:rPr>
              <a:t>Execute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Courier New"/>
                <a:cs typeface="Courier New"/>
              </a:rPr>
              <a:t>CreateINVENTORYTablespace.sql</a:t>
            </a:r>
            <a:r>
              <a:rPr sz="1100" spc="-38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script.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5143438"/>
            <a:ext cx="5488685" cy="32049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5" dirty="0">
                <a:latin typeface="Courier New"/>
                <a:cs typeface="Courier New"/>
              </a:rPr>
              <a:t>set </a:t>
            </a:r>
            <a:r>
              <a:rPr sz="1100" b="1" spc="-10" dirty="0">
                <a:latin typeface="Courier New"/>
                <a:cs typeface="Courier New"/>
              </a:rPr>
              <a:t>echo</a:t>
            </a:r>
            <a:r>
              <a:rPr sz="1100" b="1" spc="3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on</a:t>
            </a:r>
            <a:endParaRPr sz="1100" dirty="0">
              <a:latin typeface="Courier New"/>
              <a:cs typeface="Courier New"/>
            </a:endParaRPr>
          </a:p>
          <a:p>
            <a:pPr marL="71752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@/home/oracle/labs/CreateINVENTORYTablespace.sql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 dirty="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spc="-5" dirty="0">
                <a:latin typeface="Courier New"/>
                <a:cs typeface="Courier New"/>
              </a:rPr>
              <a:t>CREATE </a:t>
            </a:r>
            <a:r>
              <a:rPr sz="1100" dirty="0">
                <a:latin typeface="Courier New"/>
                <a:cs typeface="Courier New"/>
              </a:rPr>
              <a:t>SMALLFILE </a:t>
            </a:r>
            <a:r>
              <a:rPr sz="1100" spc="-5" dirty="0">
                <a:latin typeface="Courier New"/>
                <a:cs typeface="Courier New"/>
              </a:rPr>
              <a:t>TABLESPACE</a:t>
            </a:r>
            <a:r>
              <a:rPr sz="1100" spc="-1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INVENTORY</a:t>
            </a:r>
          </a:p>
          <a:p>
            <a:pPr marL="243192" marR="3879021">
              <a:lnSpc>
                <a:spcPct val="119500"/>
              </a:lnSpc>
              <a:tabLst>
                <a:tab pos="977216" algn="l"/>
              </a:tabLst>
            </a:pPr>
            <a:r>
              <a:rPr sz="1100" spc="15" dirty="0">
                <a:latin typeface="Courier New"/>
                <a:cs typeface="Courier New"/>
              </a:rPr>
              <a:t>2	</a:t>
            </a:r>
            <a:r>
              <a:rPr sz="1100" spc="10" dirty="0">
                <a:latin typeface="Courier New"/>
                <a:cs typeface="Courier New"/>
              </a:rPr>
              <a:t>DATAF</a:t>
            </a:r>
            <a:r>
              <a:rPr sz="1100" spc="-65" dirty="0">
                <a:latin typeface="Courier New"/>
                <a:cs typeface="Courier New"/>
              </a:rPr>
              <a:t>I</a:t>
            </a:r>
            <a:r>
              <a:rPr sz="1100" spc="10" dirty="0">
                <a:latin typeface="Courier New"/>
                <a:cs typeface="Courier New"/>
              </a:rPr>
              <a:t>LE  </a:t>
            </a:r>
            <a:r>
              <a:rPr sz="1100" spc="15" dirty="0">
                <a:latin typeface="Courier New"/>
                <a:cs typeface="Courier New"/>
              </a:rPr>
              <a:t>3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200"/>
              </a:lnSpc>
            </a:pPr>
            <a:r>
              <a:rPr sz="1100" spc="-5" dirty="0">
                <a:latin typeface="Courier New"/>
                <a:cs typeface="Courier New"/>
              </a:rPr>
              <a:t>'/u02/app/oracle/oradata/ORCL/PDB1/INVENTORY01.DBF' </a:t>
            </a:r>
            <a:r>
              <a:rPr sz="1100" spc="-10" dirty="0">
                <a:latin typeface="Courier New"/>
                <a:cs typeface="Courier New"/>
              </a:rPr>
              <a:t>SIZE</a:t>
            </a:r>
            <a:r>
              <a:rPr sz="1100" spc="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5242880</a:t>
            </a:r>
            <a:endParaRPr sz="1100" dirty="0">
              <a:latin typeface="Courier New"/>
              <a:cs typeface="Courier New"/>
            </a:endParaRPr>
          </a:p>
          <a:p>
            <a:pPr marL="977216" indent="-734658">
              <a:spcBef>
                <a:spcPts val="254"/>
              </a:spcBef>
              <a:buAutoNum type="arabicPlain" startAt="4"/>
              <a:tabLst>
                <a:tab pos="977216" algn="l"/>
                <a:tab pos="977852" algn="l"/>
              </a:tabLst>
            </a:pPr>
            <a:r>
              <a:rPr sz="1100" dirty="0">
                <a:latin typeface="Courier New"/>
                <a:cs typeface="Courier New"/>
              </a:rPr>
              <a:t>DEFAULT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NOCOMPRESS</a:t>
            </a:r>
            <a:endParaRPr sz="1100" dirty="0">
              <a:latin typeface="Courier New"/>
              <a:cs typeface="Courier New"/>
            </a:endParaRPr>
          </a:p>
          <a:p>
            <a:pPr marL="977216" indent="-734658">
              <a:spcBef>
                <a:spcPts val="180"/>
              </a:spcBef>
              <a:buAutoNum type="arabicPlain" startAt="4"/>
              <a:tabLst>
                <a:tab pos="977216" algn="l"/>
                <a:tab pos="977852" algn="l"/>
              </a:tabLst>
            </a:pPr>
            <a:r>
              <a:rPr sz="1100" spc="10" dirty="0">
                <a:latin typeface="Courier New"/>
                <a:cs typeface="Courier New"/>
              </a:rPr>
              <a:t>ONLINE</a:t>
            </a:r>
            <a:endParaRPr sz="1100" dirty="0">
              <a:latin typeface="Courier New"/>
              <a:cs typeface="Courier New"/>
            </a:endParaRPr>
          </a:p>
          <a:p>
            <a:pPr marL="977216" indent="-734658">
              <a:spcBef>
                <a:spcPts val="260"/>
              </a:spcBef>
              <a:buAutoNum type="arabicPlain" startAt="4"/>
              <a:tabLst>
                <a:tab pos="977216" algn="l"/>
                <a:tab pos="977852" algn="l"/>
              </a:tabLst>
            </a:pPr>
            <a:r>
              <a:rPr sz="1100" dirty="0">
                <a:latin typeface="Courier New"/>
                <a:cs typeface="Courier New"/>
              </a:rPr>
              <a:t>SEGMENT </a:t>
            </a:r>
            <a:r>
              <a:rPr sz="1100" spc="-5" dirty="0">
                <a:latin typeface="Courier New"/>
                <a:cs typeface="Courier New"/>
              </a:rPr>
              <a:t>SPACE MANAGEMENT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AUTO</a:t>
            </a:r>
            <a:endParaRPr sz="1100" dirty="0">
              <a:latin typeface="Courier New"/>
              <a:cs typeface="Courier New"/>
            </a:endParaRPr>
          </a:p>
          <a:p>
            <a:pPr marL="977216" indent="-734658">
              <a:spcBef>
                <a:spcPts val="254"/>
              </a:spcBef>
              <a:buAutoNum type="arabicPlain" startAt="4"/>
              <a:tabLst>
                <a:tab pos="977216" algn="l"/>
                <a:tab pos="977852" algn="l"/>
              </a:tabLst>
            </a:pPr>
            <a:r>
              <a:rPr sz="1100" spc="10" dirty="0">
                <a:latin typeface="Courier New"/>
                <a:cs typeface="Courier New"/>
              </a:rPr>
              <a:t>EXTENT </a:t>
            </a:r>
            <a:r>
              <a:rPr sz="1100" dirty="0">
                <a:latin typeface="Courier New"/>
                <a:cs typeface="Courier New"/>
              </a:rPr>
              <a:t>MANAGEMENT </a:t>
            </a:r>
            <a:r>
              <a:rPr sz="1100" spc="-5" dirty="0">
                <a:latin typeface="Courier New"/>
                <a:cs typeface="Courier New"/>
              </a:rPr>
              <a:t>LOCAL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AUTOALLOCATE;</a:t>
            </a:r>
            <a:endParaRPr sz="1100" dirty="0">
              <a:latin typeface="Courier New"/>
              <a:cs typeface="Courier New"/>
            </a:endParaRPr>
          </a:p>
          <a:p>
            <a:pPr marL="71752" marR="3861242">
              <a:lnSpc>
                <a:spcPts val="3160"/>
              </a:lnSpc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Tablespace </a:t>
            </a:r>
            <a:r>
              <a:rPr sz="1100" spc="-10" dirty="0">
                <a:latin typeface="Courier New"/>
                <a:cs typeface="Courier New"/>
              </a:rPr>
              <a:t>created.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9820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11898"/>
            <a:ext cx="5957570" cy="36529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17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Verifying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that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the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Control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File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is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Multiplexed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verify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multiplexed.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0500"/>
              </a:lnSpc>
              <a:spcBef>
                <a:spcPts val="265"/>
              </a:spcBef>
            </a:pPr>
            <a:r>
              <a:rPr sz="1100" spc="1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a small </a:t>
            </a:r>
            <a:r>
              <a:rPr sz="1100" spc="-10" dirty="0">
                <a:latin typeface="Arial"/>
                <a:cs typeface="Arial"/>
              </a:rPr>
              <a:t>binary file that </a:t>
            </a:r>
            <a:r>
              <a:rPr sz="1100" dirty="0">
                <a:latin typeface="Arial"/>
                <a:cs typeface="Arial"/>
              </a:rPr>
              <a:t>describes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structure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database. </a:t>
            </a:r>
            <a:r>
              <a:rPr sz="1100" spc="-40" dirty="0">
                <a:latin typeface="Arial"/>
                <a:cs typeface="Arial"/>
              </a:rPr>
              <a:t>It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be  </a:t>
            </a:r>
            <a:r>
              <a:rPr sz="1100" spc="-20" dirty="0">
                <a:latin typeface="Arial"/>
                <a:cs typeface="Arial"/>
              </a:rPr>
              <a:t>available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writing by 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server </a:t>
            </a:r>
            <a:r>
              <a:rPr sz="1100" spc="-10" dirty="0">
                <a:latin typeface="Arial"/>
                <a:cs typeface="Arial"/>
              </a:rPr>
              <a:t>whenever </a:t>
            </a:r>
            <a:r>
              <a:rPr sz="1100" spc="-5" dirty="0">
                <a:latin typeface="Arial"/>
                <a:cs typeface="Arial"/>
              </a:rPr>
              <a:t>the database is mounted or </a:t>
            </a:r>
            <a:r>
              <a:rPr sz="1100" spc="-15" dirty="0">
                <a:latin typeface="Arial"/>
                <a:cs typeface="Arial"/>
              </a:rPr>
              <a:t>opened. </a:t>
            </a:r>
            <a:r>
              <a:rPr sz="1100" dirty="0">
                <a:latin typeface="Arial"/>
                <a:cs typeface="Arial"/>
              </a:rPr>
              <a:t>Without 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15" dirty="0">
                <a:latin typeface="Arial"/>
                <a:cs typeface="Arial"/>
              </a:rPr>
              <a:t>file, </a:t>
            </a:r>
            <a:r>
              <a:rPr sz="1100" spc="-5" dirty="0">
                <a:latin typeface="Arial"/>
                <a:cs typeface="Arial"/>
              </a:rPr>
              <a:t>the database cannot be mounted,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dirty="0">
                <a:latin typeface="Arial"/>
                <a:cs typeface="Arial"/>
              </a:rPr>
              <a:t>re-creation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0" dirty="0">
                <a:latin typeface="Arial"/>
                <a:cs typeface="Arial"/>
              </a:rPr>
              <a:t>required. </a:t>
            </a:r>
            <a:r>
              <a:rPr sz="1100" spc="-2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database should have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minimum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on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dirty="0">
                <a:latin typeface="Arial"/>
                <a:cs typeface="Arial"/>
              </a:rPr>
              <a:t>storage </a:t>
            </a:r>
            <a:r>
              <a:rPr sz="1100" spc="-10" dirty="0">
                <a:latin typeface="Arial"/>
                <a:cs typeface="Arial"/>
              </a:rPr>
              <a:t>devices 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minimize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impact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loss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loss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5" dirty="0">
                <a:latin typeface="Arial"/>
                <a:cs typeface="Arial"/>
              </a:rPr>
              <a:t>causes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dirty="0">
                <a:latin typeface="Arial"/>
                <a:cs typeface="Arial"/>
              </a:rPr>
              <a:t>instance to </a:t>
            </a:r>
            <a:r>
              <a:rPr sz="1100" spc="-10" dirty="0">
                <a:latin typeface="Arial"/>
                <a:cs typeface="Arial"/>
              </a:rPr>
              <a:t>fail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-20" dirty="0">
                <a:latin typeface="Arial"/>
                <a:cs typeface="Arial"/>
              </a:rPr>
              <a:t>available </a:t>
            </a:r>
            <a:r>
              <a:rPr sz="1100" spc="-5" dirty="0">
                <a:latin typeface="Arial"/>
                <a:cs typeface="Arial"/>
              </a:rPr>
              <a:t>at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10" dirty="0">
                <a:latin typeface="Arial"/>
                <a:cs typeface="Arial"/>
              </a:rPr>
              <a:t>times. </a:t>
            </a:r>
            <a:r>
              <a:rPr sz="1100" spc="-10" dirty="0">
                <a:latin typeface="Arial"/>
                <a:cs typeface="Arial"/>
              </a:rPr>
              <a:t>However,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4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be  </a:t>
            </a:r>
            <a:r>
              <a:rPr sz="1100" spc="10" dirty="0">
                <a:latin typeface="Arial"/>
                <a:cs typeface="Arial"/>
              </a:rPr>
              <a:t>a simple </a:t>
            </a:r>
            <a:r>
              <a:rPr sz="1100" dirty="0">
                <a:latin typeface="Arial"/>
                <a:cs typeface="Arial"/>
              </a:rPr>
              <a:t>matter </a:t>
            </a:r>
            <a:r>
              <a:rPr sz="1100" spc="-5" dirty="0">
                <a:latin typeface="Arial"/>
                <a:cs typeface="Arial"/>
              </a:rPr>
              <a:t>of copying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other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5" dirty="0">
                <a:latin typeface="Arial"/>
                <a:cs typeface="Arial"/>
              </a:rPr>
              <a:t>files. The </a:t>
            </a:r>
            <a:r>
              <a:rPr sz="1100" spc="5" dirty="0">
                <a:latin typeface="Arial"/>
                <a:cs typeface="Arial"/>
              </a:rPr>
              <a:t>loss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is slightly  </a:t>
            </a:r>
            <a:r>
              <a:rPr sz="1100" spc="15" dirty="0">
                <a:latin typeface="Arial"/>
                <a:cs typeface="Arial"/>
              </a:rPr>
              <a:t>more </a:t>
            </a:r>
            <a:r>
              <a:rPr sz="1100" spc="-10" dirty="0">
                <a:latin typeface="Arial"/>
                <a:cs typeface="Arial"/>
              </a:rPr>
              <a:t>difficult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recover </a:t>
            </a:r>
            <a:r>
              <a:rPr sz="1100" spc="10" dirty="0">
                <a:latin typeface="Arial"/>
                <a:cs typeface="Arial"/>
              </a:rPr>
              <a:t>from, </a:t>
            </a:r>
            <a:r>
              <a:rPr sz="1100" spc="-10" dirty="0">
                <a:latin typeface="Arial"/>
                <a:cs typeface="Arial"/>
              </a:rPr>
              <a:t>but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usually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catastrophic.</a:t>
            </a:r>
          </a:p>
          <a:p>
            <a:pPr>
              <a:spcBef>
                <a:spcPts val="35"/>
              </a:spcBef>
            </a:pPr>
            <a:endParaRPr sz="11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835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56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1135"/>
              </a:spcBef>
            </a:pPr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terminal window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compute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oracle</a:t>
            </a:r>
            <a:r>
              <a:rPr sz="1100" spc="-55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4399978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lang="en-US" sz="1100" dirty="0" smtClean="0">
                <a:latin typeface="Courier New"/>
                <a:cs typeface="Courier New"/>
              </a:rPr>
              <a:t>$</a:t>
            </a:r>
            <a:r>
              <a:rPr lang="en-US" sz="1100" dirty="0" err="1" smtClean="0">
                <a:latin typeface="Courier New"/>
                <a:cs typeface="Courier New"/>
              </a:rPr>
              <a:t>sudo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su</a:t>
            </a:r>
            <a:r>
              <a:rPr lang="en-US" sz="1100" dirty="0" smtClean="0">
                <a:latin typeface="Courier New"/>
                <a:cs typeface="Courier New"/>
              </a:rPr>
              <a:t> - oracle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5154930"/>
            <a:ext cx="19431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2.	</a:t>
            </a:r>
            <a:r>
              <a:rPr sz="1100" spc="5" dirty="0">
                <a:latin typeface="Arial"/>
                <a:cs typeface="Arial"/>
              </a:rPr>
              <a:t>Source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oraenv</a:t>
            </a:r>
            <a:r>
              <a:rPr sz="1100" spc="-53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script.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5429567"/>
            <a:ext cx="5541010" cy="7976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5" dirty="0">
                <a:latin typeface="Courier New"/>
                <a:cs typeface="Courier New"/>
              </a:rPr>
              <a:t>.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oraenv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ORACLE_SID </a:t>
            </a:r>
            <a:r>
              <a:rPr sz="1100" spc="15" dirty="0">
                <a:latin typeface="Courier New"/>
                <a:cs typeface="Courier New"/>
              </a:rPr>
              <a:t>= </a:t>
            </a:r>
            <a:r>
              <a:rPr sz="1100" dirty="0">
                <a:latin typeface="Courier New"/>
                <a:cs typeface="Courier New"/>
              </a:rPr>
              <a:t>[ORCL]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?</a:t>
            </a:r>
            <a:endParaRPr sz="1100">
              <a:latin typeface="Courier New"/>
              <a:cs typeface="Courier New"/>
            </a:endParaRPr>
          </a:p>
          <a:p>
            <a:pPr marL="71752" marR="422888">
              <a:lnSpc>
                <a:spcPts val="1650"/>
              </a:lnSpc>
              <a:spcBef>
                <a:spcPts val="40"/>
              </a:spcBef>
            </a:pPr>
            <a:r>
              <a:rPr sz="1100" spc="10" dirty="0">
                <a:latin typeface="Courier New"/>
                <a:cs typeface="Courier New"/>
              </a:rPr>
              <a:t>The </a:t>
            </a:r>
            <a:r>
              <a:rPr sz="1100" spc="-5" dirty="0">
                <a:latin typeface="Courier New"/>
                <a:cs typeface="Courier New"/>
              </a:rPr>
              <a:t>Oracle </a:t>
            </a:r>
            <a:r>
              <a:rPr sz="1100" spc="-10" dirty="0">
                <a:latin typeface="Courier New"/>
                <a:cs typeface="Courier New"/>
              </a:rPr>
              <a:t>base </a:t>
            </a:r>
            <a:r>
              <a:rPr sz="1100" dirty="0">
                <a:latin typeface="Courier New"/>
                <a:cs typeface="Courier New"/>
              </a:rPr>
              <a:t>remains unchanged </a:t>
            </a:r>
            <a:r>
              <a:rPr sz="1100" spc="10" dirty="0">
                <a:latin typeface="Courier New"/>
                <a:cs typeface="Courier New"/>
              </a:rPr>
              <a:t>with </a:t>
            </a:r>
            <a:r>
              <a:rPr sz="1100" spc="-5" dirty="0">
                <a:latin typeface="Courier New"/>
                <a:cs typeface="Courier New"/>
              </a:rPr>
              <a:t>value /u01/app/oracle  </a:t>
            </a: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71" y="6232272"/>
            <a:ext cx="57194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3.	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6506909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71" y="7099429"/>
            <a:ext cx="5840095" cy="58156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2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spc="-10" dirty="0">
                <a:latin typeface="Arial"/>
                <a:cs typeface="Arial"/>
              </a:rPr>
              <a:t>Find out </a:t>
            </a:r>
            <a:r>
              <a:rPr sz="1100" spc="-5" dirty="0">
                <a:latin typeface="Arial"/>
                <a:cs typeface="Arial"/>
              </a:rPr>
              <a:t>how </a:t>
            </a:r>
            <a:r>
              <a:rPr sz="1100" spc="5" dirty="0">
                <a:latin typeface="Arial"/>
                <a:cs typeface="Arial"/>
              </a:rPr>
              <a:t>many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exist in the </a:t>
            </a:r>
            <a:r>
              <a:rPr sz="1100" spc="-10" dirty="0">
                <a:latin typeface="Arial"/>
                <a:cs typeface="Arial"/>
              </a:rPr>
              <a:t>database.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returns the </a:t>
            </a:r>
            <a:r>
              <a:rPr sz="1100" dirty="0">
                <a:latin typeface="Arial"/>
                <a:cs typeface="Arial"/>
              </a:rPr>
              <a:t>names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two 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files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control01.ctl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control02.ctl</a:t>
            </a:r>
            <a:r>
              <a:rPr sz="1100" spc="10" dirty="0">
                <a:latin typeface="Arial"/>
                <a:cs typeface="Arial"/>
              </a:rPr>
              <a:t>),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which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verifies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that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files 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multiplexed.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8756" y="8435363"/>
            <a:ext cx="5381625" cy="0"/>
          </a:xfrm>
          <a:custGeom>
            <a:avLst/>
            <a:gdLst/>
            <a:ahLst/>
            <a:cxnLst/>
            <a:rect l="l" t="t" r="r" b="b"/>
            <a:pathLst>
              <a:path w="5381625">
                <a:moveTo>
                  <a:pt x="0" y="0"/>
                </a:moveTo>
                <a:lnTo>
                  <a:pt x="5381101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6937" y="7746428"/>
            <a:ext cx="5541010" cy="11849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v$controlfile;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spc="-5" dirty="0">
                <a:latin typeface="Courier New"/>
                <a:cs typeface="Courier New"/>
              </a:rPr>
              <a:t>/u02/app/oracle/oradata/ORCL/control01.ctl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/u03/app/oracle/fast_recovery_area/ORCL/control02.ctl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92174" y="738822"/>
          <a:ext cx="5541645" cy="196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066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599">
                <a:tc gridSpan="3"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COLUMN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FORMAT</a:t>
                      </a:r>
                      <a:r>
                        <a:rPr sz="1100" b="1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A8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SELECT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name,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con_id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FROM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v$containers </a:t>
                      </a:r>
                      <a:r>
                        <a:rPr sz="1100" b="1" spc="10" dirty="0">
                          <a:latin typeface="Courier New"/>
                          <a:cs typeface="Courier New"/>
                        </a:rPr>
                        <a:t>ORDER BY</a:t>
                      </a:r>
                      <a:r>
                        <a:rPr sz="1100" b="1" spc="-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con_id;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143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CON_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80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CDB$RO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1435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79">
                <a:tc>
                  <a:txBody>
                    <a:bodyPr/>
                    <a:lstStyle/>
                    <a:p>
                      <a:pPr marL="7175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PDB$SE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61435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0354">
                <a:tc>
                  <a:txBody>
                    <a:bodyPr/>
                    <a:lstStyle/>
                    <a:p>
                      <a:pPr marL="71755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PDB1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59529"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62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79513" y="2685162"/>
            <a:ext cx="5642610" cy="14031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11" marR="5080" indent="-276846">
              <a:lnSpc>
                <a:spcPct val="116599"/>
              </a:lnSpc>
              <a:spcBef>
                <a:spcPts val="13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f.	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PDBs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SHOW </a:t>
            </a:r>
            <a:r>
              <a:rPr sz="1100" spc="10" dirty="0">
                <a:latin typeface="Arial"/>
                <a:cs typeface="Arial"/>
              </a:rPr>
              <a:t>command.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10" dirty="0">
                <a:latin typeface="Arial"/>
                <a:cs typeface="Arial"/>
              </a:rPr>
              <a:t>two  </a:t>
            </a:r>
            <a:r>
              <a:rPr sz="1100" spc="15" dirty="0">
                <a:latin typeface="Arial"/>
                <a:cs typeface="Arial"/>
              </a:rPr>
              <a:t>PDBs—the </a:t>
            </a:r>
            <a:r>
              <a:rPr sz="1100" spc="5" dirty="0">
                <a:latin typeface="Arial"/>
                <a:cs typeface="Arial"/>
              </a:rPr>
              <a:t>seed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PDB$SEED</a:t>
            </a:r>
            <a:r>
              <a:rPr sz="1100" spc="10" dirty="0">
                <a:latin typeface="Arial"/>
                <a:cs typeface="Arial"/>
              </a:rPr>
              <a:t>)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5" dirty="0">
                <a:latin typeface="Arial"/>
                <a:cs typeface="Arial"/>
              </a:rPr>
              <a:t>also 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15" dirty="0">
                <a:latin typeface="Arial"/>
                <a:cs typeface="Arial"/>
              </a:rPr>
              <a:t>PDBs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Courier New"/>
                <a:cs typeface="Courier New"/>
              </a:rPr>
              <a:t>V$PDBS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SHOW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includes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information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about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mode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each 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10" dirty="0">
                <a:latin typeface="Arial"/>
                <a:cs typeface="Arial"/>
              </a:rPr>
              <a:t>and whether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restricted.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open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determines </a:t>
            </a:r>
            <a:r>
              <a:rPr sz="1100" dirty="0">
                <a:latin typeface="Arial"/>
                <a:cs typeface="Arial"/>
              </a:rPr>
              <a:t>what  </a:t>
            </a:r>
            <a:r>
              <a:rPr sz="1100" spc="-10" dirty="0">
                <a:latin typeface="Arial"/>
                <a:cs typeface="Arial"/>
              </a:rPr>
              <a:t>type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activities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25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5" dirty="0">
                <a:latin typeface="Arial"/>
                <a:cs typeface="Arial"/>
              </a:rPr>
              <a:t>allow </a:t>
            </a:r>
            <a:r>
              <a:rPr sz="1100" spc="-5" dirty="0">
                <a:latin typeface="Arial"/>
                <a:cs typeface="Arial"/>
              </a:rPr>
              <a:t>at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time. </a:t>
            </a:r>
            <a:r>
              <a:rPr sz="1100" spc="10" dirty="0">
                <a:latin typeface="Courier New"/>
                <a:cs typeface="Courier New"/>
              </a:rPr>
              <a:t>PDB$SEED </a:t>
            </a:r>
            <a:r>
              <a:rPr sz="1100" spc="-5" dirty="0">
                <a:latin typeface="Arial"/>
                <a:cs typeface="Arial"/>
              </a:rPr>
              <a:t>is in </a:t>
            </a:r>
            <a:r>
              <a:rPr sz="1100" spc="10" dirty="0">
                <a:latin typeface="Courier New"/>
                <a:cs typeface="Courier New"/>
              </a:rPr>
              <a:t>READ ONLY </a:t>
            </a:r>
            <a:r>
              <a:rPr sz="1100" spc="5" dirty="0">
                <a:latin typeface="Arial"/>
                <a:cs typeface="Arial"/>
              </a:rPr>
              <a:t>mode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10" dirty="0">
                <a:latin typeface="Courier New"/>
                <a:cs typeface="Courier New"/>
              </a:rPr>
              <a:t>PDB1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READ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WRITE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mode.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RESTRICTED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column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indicates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whether only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users  </a:t>
            </a:r>
            <a:r>
              <a:rPr sz="1100" spc="10" dirty="0">
                <a:latin typeface="Arial"/>
                <a:cs typeface="Arial"/>
              </a:rPr>
              <a:t>possessing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RESTRICTED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SESSION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privilege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can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PDB.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2176" y="4156711"/>
            <a:ext cx="5550535" cy="381635"/>
          </a:xfrm>
          <a:custGeom>
            <a:avLst/>
            <a:gdLst/>
            <a:ahLst/>
            <a:cxnLst/>
            <a:rect l="l" t="t" r="r" b="b"/>
            <a:pathLst>
              <a:path w="5550534" h="381635">
                <a:moveTo>
                  <a:pt x="9525" y="9588"/>
                </a:moveTo>
                <a:lnTo>
                  <a:pt x="0" y="9588"/>
                </a:lnTo>
                <a:lnTo>
                  <a:pt x="0" y="181356"/>
                </a:lnTo>
                <a:lnTo>
                  <a:pt x="0" y="381381"/>
                </a:lnTo>
                <a:lnTo>
                  <a:pt x="9525" y="381381"/>
                </a:lnTo>
                <a:lnTo>
                  <a:pt x="9525" y="181356"/>
                </a:lnTo>
                <a:lnTo>
                  <a:pt x="9525" y="9588"/>
                </a:lnTo>
                <a:close/>
              </a:path>
              <a:path w="5550534" h="381635">
                <a:moveTo>
                  <a:pt x="5550535" y="9588"/>
                </a:moveTo>
                <a:lnTo>
                  <a:pt x="5541010" y="9588"/>
                </a:lnTo>
                <a:lnTo>
                  <a:pt x="5541010" y="181356"/>
                </a:lnTo>
                <a:lnTo>
                  <a:pt x="5541010" y="381381"/>
                </a:lnTo>
                <a:lnTo>
                  <a:pt x="5550535" y="381381"/>
                </a:lnTo>
                <a:lnTo>
                  <a:pt x="5550535" y="181356"/>
                </a:lnTo>
                <a:lnTo>
                  <a:pt x="5550535" y="9588"/>
                </a:lnTo>
                <a:close/>
              </a:path>
              <a:path w="5550534" h="381635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8756" y="4134865"/>
            <a:ext cx="1613535" cy="60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pdbs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342884"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CON_ID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CON_NAME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2523" y="4535171"/>
            <a:ext cx="17748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  <a:tabLst>
                <a:tab pos="923244" algn="l"/>
              </a:tabLst>
            </a:pPr>
            <a:r>
              <a:rPr sz="1100" spc="-10" dirty="0">
                <a:latin typeface="Courier New"/>
                <a:cs typeface="Courier New"/>
              </a:rPr>
              <a:t>OPEN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MODE	</a:t>
            </a:r>
            <a:r>
              <a:rPr sz="1100" spc="-5" dirty="0">
                <a:latin typeface="Courier New"/>
                <a:cs typeface="Courier New"/>
              </a:rPr>
              <a:t>RESTRICTED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756" y="4840882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677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3220" y="484088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1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6722" y="484088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1916" y="484088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04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2176" y="4538040"/>
            <a:ext cx="5550535" cy="1001394"/>
          </a:xfrm>
          <a:custGeom>
            <a:avLst/>
            <a:gdLst/>
            <a:ahLst/>
            <a:cxnLst/>
            <a:rect l="l" t="t" r="r" b="b"/>
            <a:pathLst>
              <a:path w="5550534" h="1001395">
                <a:moveTo>
                  <a:pt x="9525" y="0"/>
                </a:moveTo>
                <a:lnTo>
                  <a:pt x="0" y="0"/>
                </a:lnTo>
                <a:lnTo>
                  <a:pt x="0" y="190741"/>
                </a:lnTo>
                <a:lnTo>
                  <a:pt x="0" y="391083"/>
                </a:lnTo>
                <a:lnTo>
                  <a:pt x="0" y="591108"/>
                </a:lnTo>
                <a:lnTo>
                  <a:pt x="9525" y="591108"/>
                </a:lnTo>
                <a:lnTo>
                  <a:pt x="9525" y="391083"/>
                </a:lnTo>
                <a:lnTo>
                  <a:pt x="9525" y="190804"/>
                </a:lnTo>
                <a:lnTo>
                  <a:pt x="9525" y="0"/>
                </a:lnTo>
                <a:close/>
              </a:path>
              <a:path w="5550534" h="1001395">
                <a:moveTo>
                  <a:pt x="5550535" y="591172"/>
                </a:moveTo>
                <a:lnTo>
                  <a:pt x="5541010" y="591172"/>
                </a:lnTo>
                <a:lnTo>
                  <a:pt x="5541010" y="781989"/>
                </a:lnTo>
                <a:lnTo>
                  <a:pt x="5541010" y="991539"/>
                </a:lnTo>
                <a:lnTo>
                  <a:pt x="9525" y="991539"/>
                </a:lnTo>
                <a:lnTo>
                  <a:pt x="9525" y="781989"/>
                </a:lnTo>
                <a:lnTo>
                  <a:pt x="9525" y="591172"/>
                </a:lnTo>
                <a:lnTo>
                  <a:pt x="0" y="591172"/>
                </a:lnTo>
                <a:lnTo>
                  <a:pt x="0" y="781989"/>
                </a:lnTo>
                <a:lnTo>
                  <a:pt x="0" y="1001064"/>
                </a:lnTo>
                <a:lnTo>
                  <a:pt x="9525" y="1001064"/>
                </a:lnTo>
                <a:lnTo>
                  <a:pt x="5541010" y="1001064"/>
                </a:lnTo>
                <a:lnTo>
                  <a:pt x="5550535" y="1001064"/>
                </a:lnTo>
                <a:lnTo>
                  <a:pt x="5550535" y="781989"/>
                </a:lnTo>
                <a:lnTo>
                  <a:pt x="5550535" y="591172"/>
                </a:lnTo>
                <a:close/>
              </a:path>
              <a:path w="5550534" h="1001395">
                <a:moveTo>
                  <a:pt x="5550535" y="0"/>
                </a:moveTo>
                <a:lnTo>
                  <a:pt x="5541010" y="0"/>
                </a:lnTo>
                <a:lnTo>
                  <a:pt x="5541010" y="190741"/>
                </a:lnTo>
                <a:lnTo>
                  <a:pt x="5541010" y="391083"/>
                </a:lnTo>
                <a:lnTo>
                  <a:pt x="5541010" y="591108"/>
                </a:lnTo>
                <a:lnTo>
                  <a:pt x="5550535" y="591108"/>
                </a:lnTo>
                <a:lnTo>
                  <a:pt x="5550535" y="391083"/>
                </a:lnTo>
                <a:lnTo>
                  <a:pt x="5550535" y="190804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31772" y="4896994"/>
            <a:ext cx="850900" cy="421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70807" indent="-171441">
              <a:spcBef>
                <a:spcPts val="350"/>
              </a:spcBef>
              <a:buAutoNum type="arabicPlain" startAt="2"/>
              <a:tabLst>
                <a:tab pos="171441" algn="l"/>
              </a:tabLst>
            </a:pPr>
            <a:r>
              <a:rPr sz="1100" spc="-10" dirty="0">
                <a:latin typeface="Courier New"/>
                <a:cs typeface="Courier New"/>
              </a:rPr>
              <a:t>PDB$SEED</a:t>
            </a:r>
            <a:endParaRPr sz="1100">
              <a:latin typeface="Courier New"/>
              <a:cs typeface="Courier New"/>
            </a:endParaRPr>
          </a:p>
          <a:p>
            <a:pPr marL="171441" indent="-171441">
              <a:spcBef>
                <a:spcPts val="260"/>
              </a:spcBef>
              <a:buAutoNum type="arabicPlain" startAt="2"/>
              <a:tabLst>
                <a:tab pos="171441" algn="l"/>
              </a:tabLst>
            </a:pPr>
            <a:r>
              <a:rPr sz="1100" spc="-10" dirty="0">
                <a:latin typeface="Courier New"/>
                <a:cs typeface="Courier New"/>
              </a:rPr>
              <a:t>PDB1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3233" y="4896993"/>
            <a:ext cx="1102360" cy="41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marR="5080" indent="-3810">
              <a:lnSpc>
                <a:spcPct val="119500"/>
              </a:lnSpc>
              <a:spcBef>
                <a:spcPts val="95"/>
              </a:spcBef>
              <a:tabLst>
                <a:tab pos="923244" algn="l"/>
              </a:tabLst>
            </a:pPr>
            <a:r>
              <a:rPr sz="1100" spc="-6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EA</a:t>
            </a:r>
            <a:r>
              <a:rPr sz="1100" spc="15" dirty="0">
                <a:latin typeface="Courier New"/>
                <a:cs typeface="Courier New"/>
              </a:rPr>
              <a:t>D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65" dirty="0">
                <a:latin typeface="Courier New"/>
                <a:cs typeface="Courier New"/>
              </a:rPr>
              <a:t>O</a:t>
            </a:r>
            <a:r>
              <a:rPr sz="1100" spc="10" dirty="0">
                <a:latin typeface="Courier New"/>
                <a:cs typeface="Courier New"/>
              </a:rPr>
              <a:t>NL</a:t>
            </a:r>
            <a:r>
              <a:rPr sz="1100" spc="15" dirty="0">
                <a:latin typeface="Courier New"/>
                <a:cs typeface="Courier New"/>
              </a:rPr>
              <a:t>Y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5" dirty="0">
                <a:latin typeface="Courier New"/>
                <a:cs typeface="Courier New"/>
              </a:rPr>
              <a:t>N</a:t>
            </a:r>
            <a:r>
              <a:rPr sz="1100" spc="15" dirty="0">
                <a:latin typeface="Courier New"/>
                <a:cs typeface="Courier New"/>
              </a:rPr>
              <a:t>O  </a:t>
            </a:r>
            <a:r>
              <a:rPr sz="1100" spc="-10" dirty="0">
                <a:latin typeface="Courier New"/>
                <a:cs typeface="Courier New"/>
              </a:rPr>
              <a:t>READ </a:t>
            </a:r>
            <a:r>
              <a:rPr sz="1100" spc="-5" dirty="0">
                <a:latin typeface="Courier New"/>
                <a:cs typeface="Courier New"/>
              </a:rPr>
              <a:t>WRITE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68756" y="7081543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6241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31771" y="708154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18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2176" y="6196964"/>
            <a:ext cx="5550535" cy="1783080"/>
          </a:xfrm>
          <a:custGeom>
            <a:avLst/>
            <a:gdLst/>
            <a:ahLst/>
            <a:cxnLst/>
            <a:rect l="l" t="t" r="r" b="b"/>
            <a:pathLst>
              <a:path w="5550534" h="1783079">
                <a:moveTo>
                  <a:pt x="9525" y="581723"/>
                </a:moveTo>
                <a:lnTo>
                  <a:pt x="0" y="581723"/>
                </a:lnTo>
                <a:lnTo>
                  <a:pt x="0" y="772541"/>
                </a:lnTo>
                <a:lnTo>
                  <a:pt x="0" y="972502"/>
                </a:lnTo>
                <a:lnTo>
                  <a:pt x="0" y="1172845"/>
                </a:lnTo>
                <a:lnTo>
                  <a:pt x="0" y="1363345"/>
                </a:lnTo>
                <a:lnTo>
                  <a:pt x="9525" y="1363345"/>
                </a:lnTo>
                <a:lnTo>
                  <a:pt x="9525" y="1172845"/>
                </a:lnTo>
                <a:lnTo>
                  <a:pt x="9525" y="972566"/>
                </a:lnTo>
                <a:lnTo>
                  <a:pt x="9525" y="772541"/>
                </a:lnTo>
                <a:lnTo>
                  <a:pt x="9525" y="581723"/>
                </a:lnTo>
                <a:close/>
              </a:path>
              <a:path w="5550534" h="1783079">
                <a:moveTo>
                  <a:pt x="9525" y="9601"/>
                </a:moveTo>
                <a:lnTo>
                  <a:pt x="0" y="9601"/>
                </a:lnTo>
                <a:lnTo>
                  <a:pt x="0" y="190881"/>
                </a:lnTo>
                <a:lnTo>
                  <a:pt x="0" y="381317"/>
                </a:lnTo>
                <a:lnTo>
                  <a:pt x="0" y="581660"/>
                </a:lnTo>
                <a:lnTo>
                  <a:pt x="9525" y="581660"/>
                </a:lnTo>
                <a:lnTo>
                  <a:pt x="9525" y="381381"/>
                </a:lnTo>
                <a:lnTo>
                  <a:pt x="9525" y="190881"/>
                </a:lnTo>
                <a:lnTo>
                  <a:pt x="9525" y="9601"/>
                </a:lnTo>
                <a:close/>
              </a:path>
              <a:path w="5550534" h="1783079">
                <a:moveTo>
                  <a:pt x="5550535" y="1363408"/>
                </a:moveTo>
                <a:lnTo>
                  <a:pt x="5541010" y="1363408"/>
                </a:lnTo>
                <a:lnTo>
                  <a:pt x="5541010" y="1563687"/>
                </a:lnTo>
                <a:lnTo>
                  <a:pt x="5541010" y="1773555"/>
                </a:lnTo>
                <a:lnTo>
                  <a:pt x="9525" y="1773555"/>
                </a:lnTo>
                <a:lnTo>
                  <a:pt x="9525" y="1563751"/>
                </a:lnTo>
                <a:lnTo>
                  <a:pt x="9525" y="1363408"/>
                </a:lnTo>
                <a:lnTo>
                  <a:pt x="0" y="1363408"/>
                </a:lnTo>
                <a:lnTo>
                  <a:pt x="0" y="1563687"/>
                </a:lnTo>
                <a:lnTo>
                  <a:pt x="0" y="1783080"/>
                </a:lnTo>
                <a:lnTo>
                  <a:pt x="9525" y="1783080"/>
                </a:lnTo>
                <a:lnTo>
                  <a:pt x="5541010" y="1783080"/>
                </a:lnTo>
                <a:lnTo>
                  <a:pt x="5550535" y="1783080"/>
                </a:lnTo>
                <a:lnTo>
                  <a:pt x="5550535" y="1563751"/>
                </a:lnTo>
                <a:lnTo>
                  <a:pt x="5550535" y="1363408"/>
                </a:lnTo>
                <a:close/>
              </a:path>
              <a:path w="5550534" h="1783079">
                <a:moveTo>
                  <a:pt x="5550535" y="581723"/>
                </a:moveTo>
                <a:lnTo>
                  <a:pt x="5541010" y="581723"/>
                </a:lnTo>
                <a:lnTo>
                  <a:pt x="5541010" y="772541"/>
                </a:lnTo>
                <a:lnTo>
                  <a:pt x="5541010" y="972502"/>
                </a:lnTo>
                <a:lnTo>
                  <a:pt x="5541010" y="1172845"/>
                </a:lnTo>
                <a:lnTo>
                  <a:pt x="5541010" y="1363345"/>
                </a:lnTo>
                <a:lnTo>
                  <a:pt x="5550535" y="1363345"/>
                </a:lnTo>
                <a:lnTo>
                  <a:pt x="5550535" y="1172845"/>
                </a:lnTo>
                <a:lnTo>
                  <a:pt x="5550535" y="972566"/>
                </a:lnTo>
                <a:lnTo>
                  <a:pt x="5550535" y="772541"/>
                </a:lnTo>
                <a:lnTo>
                  <a:pt x="5550535" y="581723"/>
                </a:lnTo>
                <a:close/>
              </a:path>
              <a:path w="5550534" h="1783079">
                <a:moveTo>
                  <a:pt x="5550535" y="9601"/>
                </a:moveTo>
                <a:lnTo>
                  <a:pt x="5541010" y="9601"/>
                </a:lnTo>
                <a:lnTo>
                  <a:pt x="5541010" y="190881"/>
                </a:lnTo>
                <a:lnTo>
                  <a:pt x="5541010" y="381317"/>
                </a:lnTo>
                <a:lnTo>
                  <a:pt x="5541010" y="581660"/>
                </a:lnTo>
                <a:lnTo>
                  <a:pt x="5550535" y="581660"/>
                </a:lnTo>
                <a:lnTo>
                  <a:pt x="5550535" y="381381"/>
                </a:lnTo>
                <a:lnTo>
                  <a:pt x="5550535" y="190881"/>
                </a:lnTo>
                <a:lnTo>
                  <a:pt x="5550535" y="9601"/>
                </a:lnTo>
                <a:close/>
              </a:path>
              <a:path w="5550534" h="1783079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2971" y="5278501"/>
            <a:ext cx="5881370" cy="337727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5757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  <a:p>
            <a:pPr marL="565757" marR="5080" indent="-276846">
              <a:lnSpc>
                <a:spcPct val="116599"/>
              </a:lnSpc>
              <a:spcBef>
                <a:spcPts val="190"/>
              </a:spcBef>
              <a:tabLst>
                <a:tab pos="565121" algn="l"/>
              </a:tabLst>
            </a:pPr>
            <a:r>
              <a:rPr sz="1100" spc="-5" dirty="0">
                <a:latin typeface="Arial"/>
                <a:cs typeface="Arial"/>
              </a:rPr>
              <a:t>g.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15" dirty="0">
                <a:latin typeface="Arial"/>
                <a:cs typeface="Arial"/>
              </a:rPr>
              <a:t>PDBs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CDB_PDBS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of 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dirty="0">
                <a:latin typeface="Arial"/>
                <a:cs typeface="Arial"/>
              </a:rPr>
              <a:t>describes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state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15" dirty="0">
                <a:latin typeface="Arial"/>
                <a:cs typeface="Arial"/>
              </a:rPr>
              <a:t>PDB.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example, if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PDB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new, </a:t>
            </a:r>
            <a:r>
              <a:rPr sz="1100" spc="-10" dirty="0">
                <a:latin typeface="Arial"/>
                <a:cs typeface="Arial"/>
              </a:rPr>
              <a:t>but </a:t>
            </a:r>
            <a:r>
              <a:rPr sz="1100" spc="-15" dirty="0">
                <a:latin typeface="Arial"/>
                <a:cs typeface="Arial"/>
              </a:rPr>
              <a:t>never  opened,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10" dirty="0">
                <a:latin typeface="Courier New"/>
                <a:cs typeface="Courier New"/>
              </a:rPr>
              <a:t>NEW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20" dirty="0">
                <a:latin typeface="Arial"/>
                <a:cs typeface="Arial"/>
              </a:rPr>
              <a:t>available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ready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use,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NORMAL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565757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dirty="0">
                <a:latin typeface="Courier New"/>
                <a:cs typeface="Courier New"/>
              </a:rPr>
              <a:t>pdb_name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14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A8</a:t>
            </a:r>
            <a:endParaRPr sz="1100" dirty="0">
              <a:latin typeface="Courier New"/>
              <a:cs typeface="Courier New"/>
            </a:endParaRPr>
          </a:p>
          <a:p>
            <a:pPr marL="565757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pdb_name, </a:t>
            </a:r>
            <a:r>
              <a:rPr sz="1100" b="1" spc="-5" dirty="0">
                <a:latin typeface="Courier New"/>
                <a:cs typeface="Courier New"/>
              </a:rPr>
              <a:t>status </a:t>
            </a:r>
            <a:r>
              <a:rPr sz="1100" b="1" spc="10" dirty="0">
                <a:latin typeface="Courier New"/>
                <a:cs typeface="Courier New"/>
              </a:rPr>
              <a:t>FROM </a:t>
            </a:r>
            <a:r>
              <a:rPr sz="1100" b="1" dirty="0">
                <a:latin typeface="Courier New"/>
                <a:cs typeface="Courier New"/>
              </a:rPr>
              <a:t>cdb_pdbs </a:t>
            </a:r>
            <a:r>
              <a:rPr sz="1100" b="1" spc="10" dirty="0">
                <a:latin typeface="Courier New"/>
                <a:cs typeface="Courier New"/>
              </a:rPr>
              <a:t>ORDER BY</a:t>
            </a:r>
            <a:r>
              <a:rPr sz="1100" b="1" spc="-31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1;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565757"/>
            <a:r>
              <a:rPr sz="1100" dirty="0">
                <a:latin typeface="Courier New"/>
                <a:cs typeface="Courier New"/>
              </a:rPr>
              <a:t>PDB_NAME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STATUS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300" dirty="0">
              <a:latin typeface="Courier New"/>
              <a:cs typeface="Courier New"/>
            </a:endParaRPr>
          </a:p>
          <a:p>
            <a:pPr marL="565757" marR="4039033">
              <a:lnSpc>
                <a:spcPct val="119300"/>
              </a:lnSpc>
              <a:tabLst>
                <a:tab pos="1328354" algn="l"/>
              </a:tabLst>
            </a:pPr>
            <a:r>
              <a:rPr sz="1100" spc="10" dirty="0">
                <a:latin typeface="Courier New"/>
                <a:cs typeface="Courier New"/>
              </a:rPr>
              <a:t>PDB</a:t>
            </a: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0" dirty="0">
                <a:latin typeface="Courier New"/>
                <a:cs typeface="Courier New"/>
              </a:rPr>
              <a:t>NO</a:t>
            </a:r>
            <a:r>
              <a:rPr sz="1100" spc="-65" dirty="0">
                <a:latin typeface="Courier New"/>
                <a:cs typeface="Courier New"/>
              </a:rPr>
              <a:t>R</a:t>
            </a:r>
            <a:r>
              <a:rPr sz="1100" spc="10" dirty="0">
                <a:latin typeface="Courier New"/>
                <a:cs typeface="Courier New"/>
              </a:rPr>
              <a:t>MAL  </a:t>
            </a:r>
            <a:r>
              <a:rPr sz="1100" dirty="0">
                <a:latin typeface="Courier New"/>
                <a:cs typeface="Courier New"/>
              </a:rPr>
              <a:t>PDB$SEED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NORMAL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565757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  <a:p>
            <a:pPr marL="288911" indent="-276846">
              <a:spcBef>
                <a:spcPts val="405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your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CDB.</a:t>
            </a:r>
            <a:endParaRPr sz="1100" dirty="0">
              <a:latin typeface="Arial"/>
              <a:cs typeface="Arial"/>
            </a:endParaRPr>
          </a:p>
          <a:p>
            <a:pPr marL="565757" lvl="1" indent="-276846">
              <a:spcBef>
                <a:spcPts val="409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List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20" dirty="0">
                <a:latin typeface="Arial"/>
                <a:cs typeface="Arial"/>
              </a:rPr>
              <a:t>CDB </a:t>
            </a:r>
            <a:r>
              <a:rPr sz="1100" spc="-5" dirty="0">
                <a:latin typeface="Arial"/>
                <a:cs typeface="Arial"/>
              </a:rPr>
              <a:t>(for the root </a:t>
            </a:r>
            <a:r>
              <a:rPr sz="1100" spc="-10" dirty="0">
                <a:latin typeface="Arial"/>
                <a:cs typeface="Arial"/>
              </a:rPr>
              <a:t>container and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20" dirty="0">
                <a:latin typeface="Arial"/>
                <a:cs typeface="Arial"/>
              </a:rPr>
              <a:t>PDBs)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querying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 dirty="0">
              <a:latin typeface="Arial"/>
              <a:cs typeface="Arial"/>
            </a:endParaRPr>
          </a:p>
          <a:p>
            <a:pPr marL="565757">
              <a:spcBef>
                <a:spcPts val="180"/>
              </a:spcBef>
            </a:pPr>
            <a:r>
              <a:rPr sz="1100" spc="10" dirty="0">
                <a:latin typeface="Courier New"/>
                <a:cs typeface="Courier New"/>
              </a:rPr>
              <a:t>CDB_DATA_FILES</a:t>
            </a:r>
            <a:r>
              <a:rPr sz="1100" spc="-509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view.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order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15" dirty="0">
                <a:latin typeface="Arial"/>
                <a:cs typeface="Arial"/>
              </a:rPr>
              <a:t>vary.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6937" y="8671242"/>
            <a:ext cx="5541010" cy="3616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dirty="0">
                <a:latin typeface="Courier New"/>
                <a:cs typeface="Courier New"/>
              </a:rPr>
              <a:t>file_name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14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A50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COLUMN </a:t>
            </a:r>
            <a:r>
              <a:rPr sz="1100" b="1" dirty="0">
                <a:latin typeface="Courier New"/>
                <a:cs typeface="Courier New"/>
              </a:rPr>
              <a:t>tablespace_name </a:t>
            </a:r>
            <a:r>
              <a:rPr sz="1100" b="1" spc="-5" dirty="0">
                <a:latin typeface="Courier New"/>
                <a:cs typeface="Courier New"/>
              </a:rPr>
              <a:t>FORMAT</a:t>
            </a:r>
            <a:r>
              <a:rPr sz="1100" b="1" spc="-12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A10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1667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931037"/>
            <a:ext cx="5954395" cy="104599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11" marR="193031">
              <a:lnSpc>
                <a:spcPct val="116599"/>
              </a:lnSpc>
              <a:spcBef>
                <a:spcPts val="55"/>
              </a:spcBef>
            </a:pPr>
            <a:r>
              <a:rPr sz="1100" spc="15" dirty="0">
                <a:latin typeface="Arial"/>
                <a:cs typeface="Arial"/>
              </a:rPr>
              <a:t>When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was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created,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DBCA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two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When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use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CREATE  DATABASE </a:t>
            </a:r>
            <a:r>
              <a:rPr sz="1100" spc="15" dirty="0">
                <a:latin typeface="Arial"/>
                <a:cs typeface="Arial"/>
              </a:rPr>
              <a:t>command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database, you </a:t>
            </a:r>
            <a:r>
              <a:rPr sz="1100" spc="-5" dirty="0">
                <a:latin typeface="Arial"/>
                <a:cs typeface="Arial"/>
              </a:rPr>
              <a:t>configure the  </a:t>
            </a:r>
            <a:r>
              <a:rPr sz="1100" spc="10" dirty="0">
                <a:latin typeface="Courier New"/>
                <a:cs typeface="Courier New"/>
              </a:rPr>
              <a:t>CONTROL_FILES</a:t>
            </a:r>
            <a:r>
              <a:rPr sz="1100" spc="-4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generate </a:t>
            </a:r>
            <a:r>
              <a:rPr sz="1100" spc="10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spc="-15" dirty="0">
                <a:latin typeface="Arial"/>
                <a:cs typeface="Arial"/>
              </a:rPr>
              <a:t>their </a:t>
            </a:r>
            <a:r>
              <a:rPr sz="1100" spc="15" dirty="0">
                <a:latin typeface="Arial"/>
                <a:cs typeface="Arial"/>
              </a:rPr>
              <a:t>names.</a:t>
            </a:r>
            <a:endParaRPr sz="1100">
              <a:latin typeface="Arial"/>
              <a:cs typeface="Arial"/>
            </a:endParaRPr>
          </a:p>
          <a:p>
            <a:pPr marL="288911" marR="5080" indent="-276846">
              <a:lnSpc>
                <a:spcPct val="119500"/>
              </a:lnSpc>
              <a:spcBef>
                <a:spcPts val="30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CONTROL_FILES</a:t>
            </a:r>
            <a:r>
              <a:rPr sz="1100" spc="-3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parameter. Notice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paths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5" dirty="0">
                <a:latin typeface="Arial"/>
                <a:cs typeface="Arial"/>
              </a:rPr>
              <a:t>stored </a:t>
            </a:r>
            <a:r>
              <a:rPr sz="1100" spc="-5" dirty="0">
                <a:latin typeface="Arial"/>
                <a:cs typeface="Arial"/>
              </a:rPr>
              <a:t>in 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parameter. 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5" dirty="0">
                <a:latin typeface="Arial"/>
                <a:cs typeface="Arial"/>
              </a:rPr>
              <a:t>below </a:t>
            </a:r>
            <a:r>
              <a:rPr sz="1100" dirty="0">
                <a:latin typeface="Arial"/>
                <a:cs typeface="Arial"/>
              </a:rPr>
              <a:t>are formatted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easier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viewing.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1700" y="2030729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8756" y="2008506"/>
            <a:ext cx="2794635" cy="60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control_files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9299" y="2409191"/>
            <a:ext cx="3460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T</a:t>
            </a:r>
            <a:r>
              <a:rPr sz="1100" spc="-65" dirty="0">
                <a:latin typeface="Courier New"/>
                <a:cs typeface="Courier New"/>
              </a:rPr>
              <a:t>Y</a:t>
            </a:r>
            <a:r>
              <a:rPr sz="1100" spc="10" dirty="0">
                <a:latin typeface="Courier New"/>
                <a:cs typeface="Courier New"/>
              </a:rPr>
              <a:t>PE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756" y="2714902"/>
            <a:ext cx="4371975" cy="0"/>
          </a:xfrm>
          <a:custGeom>
            <a:avLst/>
            <a:gdLst/>
            <a:ahLst/>
            <a:cxnLst/>
            <a:rect l="l" t="t" r="r" b="b"/>
            <a:pathLst>
              <a:path w="4371975">
                <a:moveTo>
                  <a:pt x="0" y="0"/>
                </a:moveTo>
                <a:lnTo>
                  <a:pt x="437154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65546" y="2714902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0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8756" y="3115206"/>
            <a:ext cx="4705350" cy="0"/>
          </a:xfrm>
          <a:custGeom>
            <a:avLst/>
            <a:gdLst/>
            <a:ahLst/>
            <a:cxnLst/>
            <a:rect l="l" t="t" r="r" b="b"/>
            <a:pathLst>
              <a:path w="4705350">
                <a:moveTo>
                  <a:pt x="0" y="0"/>
                </a:moveTo>
                <a:lnTo>
                  <a:pt x="4704873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59342" y="3190876"/>
            <a:ext cx="5175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string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8756" y="2799970"/>
            <a:ext cx="4474210" cy="1203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control_files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/u02/app/oracle/oradata/ORCL/control01.ctl,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5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/u03/app/oracle/fast_recovery_area/ORCL/control02.ctl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2175" y="2030729"/>
            <a:ext cx="5550535" cy="1973580"/>
          </a:xfrm>
          <a:custGeom>
            <a:avLst/>
            <a:gdLst/>
            <a:ahLst/>
            <a:cxnLst/>
            <a:rect l="l" t="t" r="r" b="b"/>
            <a:pathLst>
              <a:path w="5550534" h="1973579">
                <a:moveTo>
                  <a:pt x="5550535" y="0"/>
                </a:moveTo>
                <a:lnTo>
                  <a:pt x="5541010" y="0"/>
                </a:lnTo>
                <a:lnTo>
                  <a:pt x="5541010" y="1964055"/>
                </a:lnTo>
                <a:lnTo>
                  <a:pt x="9525" y="1964055"/>
                </a:lnTo>
                <a:lnTo>
                  <a:pt x="9525" y="0"/>
                </a:lnTo>
                <a:lnTo>
                  <a:pt x="0" y="0"/>
                </a:lnTo>
                <a:lnTo>
                  <a:pt x="0" y="1973580"/>
                </a:lnTo>
                <a:lnTo>
                  <a:pt x="9525" y="1973580"/>
                </a:lnTo>
                <a:lnTo>
                  <a:pt x="5541010" y="1973580"/>
                </a:lnTo>
                <a:lnTo>
                  <a:pt x="5550535" y="1973580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2971" y="4010660"/>
            <a:ext cx="477266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</a:t>
            </a:r>
            <a:r>
              <a:rPr sz="1100" dirty="0">
                <a:latin typeface="Arial"/>
                <a:cs typeface="Arial"/>
              </a:rPr>
              <a:t>Create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parameter </a:t>
            </a:r>
            <a:r>
              <a:rPr sz="1100" spc="-10" dirty="0">
                <a:latin typeface="Arial"/>
                <a:cs typeface="Arial"/>
              </a:rPr>
              <a:t>file (PFILE)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server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0" dirty="0">
                <a:latin typeface="Arial"/>
                <a:cs typeface="Arial"/>
              </a:rPr>
              <a:t>file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(SPFILE).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6937" y="4276153"/>
            <a:ext cx="5541010" cy="9630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CREATE </a:t>
            </a:r>
            <a:r>
              <a:rPr sz="1100" b="1" spc="10" dirty="0">
                <a:latin typeface="Courier New"/>
                <a:cs typeface="Courier New"/>
              </a:rPr>
              <a:t>PFILE FROM</a:t>
            </a:r>
            <a:r>
              <a:rPr sz="1100" b="1" spc="-20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SPFILE;</a:t>
            </a:r>
            <a:endParaRPr sz="1100">
              <a:latin typeface="Courier New"/>
              <a:cs typeface="Courier New"/>
            </a:endParaRPr>
          </a:p>
          <a:p>
            <a:pPr marL="71752" marR="4366041">
              <a:lnSpc>
                <a:spcPct val="238800"/>
              </a:lnSpc>
            </a:pPr>
            <a:r>
              <a:rPr sz="1100" spc="10" dirty="0">
                <a:latin typeface="Courier New"/>
                <a:cs typeface="Courier New"/>
              </a:rPr>
              <a:t>File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created.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971" y="5269230"/>
            <a:ext cx="375539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7.	Shut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Courier New"/>
                <a:cs typeface="Courier New"/>
              </a:rPr>
              <a:t>IMMEDIATE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mode.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6937" y="5543869"/>
            <a:ext cx="5541010" cy="96693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SHUTDOWN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IMMEDIATE</a:t>
            </a:r>
            <a:endParaRPr sz="1100">
              <a:latin typeface="Courier New"/>
              <a:cs typeface="Courier New"/>
            </a:endParaRPr>
          </a:p>
          <a:p>
            <a:pPr marL="71752" marR="3775522">
              <a:lnSpc>
                <a:spcPts val="1580"/>
              </a:lnSpc>
              <a:spcBef>
                <a:spcPts val="90"/>
              </a:spcBef>
            </a:pP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closed.  </a:t>
            </a: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dismounted.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85"/>
              </a:spcBef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 </a:t>
            </a:r>
            <a:r>
              <a:rPr sz="1100" spc="-10" dirty="0">
                <a:latin typeface="Courier New"/>
                <a:cs typeface="Courier New"/>
              </a:rPr>
              <a:t>shut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down.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970" y="6537325"/>
            <a:ext cx="12363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8.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6937" y="6802438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971" y="7013956"/>
            <a:ext cx="28492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9.	</a:t>
            </a:r>
            <a:r>
              <a:rPr sz="1100" dirty="0">
                <a:latin typeface="Arial"/>
                <a:cs typeface="Arial"/>
              </a:rPr>
              <a:t>Create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directory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new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6937" y="7269544"/>
            <a:ext cx="5541010" cy="54117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-5" dirty="0">
                <a:latin typeface="Courier New"/>
                <a:cs typeface="Courier New"/>
              </a:rPr>
              <a:t>mkdir</a:t>
            </a:r>
            <a:r>
              <a:rPr sz="1100" b="1" spc="-4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-p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b="1" spc="-5" dirty="0">
                <a:latin typeface="Courier New"/>
                <a:cs typeface="Courier New"/>
              </a:rPr>
              <a:t>/u01/app/oracle/controlfiles_dir/ORCL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405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970" y="7833995"/>
            <a:ext cx="363601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10. </a:t>
            </a:r>
            <a:r>
              <a:rPr sz="1100" spc="-5" dirty="0">
                <a:latin typeface="Arial"/>
                <a:cs typeface="Arial"/>
              </a:rPr>
              <a:t>Before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edit your </a:t>
            </a:r>
            <a:r>
              <a:rPr sz="1100" spc="-10" dirty="0">
                <a:latin typeface="Arial"/>
                <a:cs typeface="Arial"/>
              </a:rPr>
              <a:t>PFILE, </a:t>
            </a:r>
            <a:r>
              <a:rPr sz="1100" spc="5" dirty="0">
                <a:latin typeface="Arial"/>
                <a:cs typeface="Arial"/>
              </a:rPr>
              <a:t>make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5" dirty="0">
                <a:latin typeface="Arial"/>
                <a:cs typeface="Arial"/>
              </a:rPr>
              <a:t>copy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6937" y="8099107"/>
            <a:ext cx="5541010" cy="528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0" dirty="0">
                <a:latin typeface="Courier New"/>
                <a:cs typeface="Courier New"/>
              </a:rPr>
              <a:t>cp</a:t>
            </a:r>
            <a:r>
              <a:rPr sz="1100" b="1" spc="-5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$ORACLE_HOME/dbs/initORCL.ora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b="1" spc="-5" dirty="0">
                <a:latin typeface="Courier New"/>
                <a:cs typeface="Courier New"/>
              </a:rPr>
              <a:t>$ORACLE_HOME/dbs/backup_initORCL.ora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2969" y="8653462"/>
            <a:ext cx="5987415" cy="3777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08100"/>
              </a:lnSpc>
              <a:spcBef>
                <a:spcPts val="95"/>
              </a:spcBef>
            </a:pPr>
            <a:r>
              <a:rPr sz="1100" spc="-10" dirty="0">
                <a:latin typeface="Arial"/>
                <a:cs typeface="Arial"/>
              </a:rPr>
              <a:t>11. </a:t>
            </a:r>
            <a:r>
              <a:rPr sz="1100" dirty="0">
                <a:latin typeface="Arial"/>
                <a:cs typeface="Arial"/>
              </a:rPr>
              <a:t>Copy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directory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created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previous </a:t>
            </a:r>
            <a:r>
              <a:rPr sz="1100" spc="5" dirty="0">
                <a:latin typeface="Arial"/>
                <a:cs typeface="Arial"/>
              </a:rPr>
              <a:t>step 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dirty="0">
                <a:latin typeface="Courier New"/>
                <a:cs typeface="Courier New"/>
              </a:rPr>
              <a:t>/u01/app/oracle/controlfiles_dir/ORCL</a:t>
            </a:r>
            <a:r>
              <a:rPr sz="1100" dirty="0">
                <a:latin typeface="Arial"/>
                <a:cs typeface="Arial"/>
              </a:rPr>
              <a:t>)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control03.ctl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54117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0" dirty="0">
                <a:latin typeface="Courier New"/>
                <a:cs typeface="Courier New"/>
              </a:rPr>
              <a:t>cp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/u02/app/oracle/oradata/ORCL/control01.ctl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b="1" spc="-5" dirty="0">
                <a:latin typeface="Courier New"/>
                <a:cs typeface="Courier New"/>
              </a:rPr>
              <a:t>/u01/app/oracle/controlfiles_dir/ORCL/control03.ctl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405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70" y="1274190"/>
            <a:ext cx="5949950" cy="8039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88911" marR="5080" indent="-276846">
              <a:lnSpc>
                <a:spcPct val="115700"/>
              </a:lnSpc>
              <a:spcBef>
                <a:spcPts val="145"/>
              </a:spcBef>
            </a:pPr>
            <a:r>
              <a:rPr sz="1100" spc="-10" dirty="0">
                <a:latin typeface="Arial"/>
                <a:cs typeface="Arial"/>
              </a:rPr>
              <a:t>12. </a:t>
            </a:r>
            <a:r>
              <a:rPr sz="1100" spc="5" dirty="0">
                <a:latin typeface="Arial"/>
                <a:cs typeface="Arial"/>
              </a:rPr>
              <a:t>Open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PFILE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spc="10" dirty="0">
                <a:latin typeface="Courier New"/>
                <a:cs typeface="Courier New"/>
              </a:rPr>
              <a:t>initORCL.ora</a:t>
            </a:r>
            <a:r>
              <a:rPr sz="1100" spc="10" dirty="0">
                <a:latin typeface="Arial"/>
                <a:cs typeface="Arial"/>
              </a:rPr>
              <a:t>)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vi</a:t>
            </a:r>
            <a:r>
              <a:rPr sz="1100" spc="-31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editor </a:t>
            </a:r>
            <a:r>
              <a:rPr sz="1100" spc="-10" dirty="0">
                <a:latin typeface="Arial"/>
                <a:cs typeface="Arial"/>
              </a:rPr>
              <a:t>and add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of the new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0" dirty="0">
                <a:latin typeface="Arial"/>
                <a:cs typeface="Arial"/>
              </a:rPr>
              <a:t>file 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dirty="0">
                <a:latin typeface="Arial"/>
                <a:cs typeface="Arial"/>
              </a:rPr>
              <a:t>list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5" dirty="0">
                <a:latin typeface="Arial"/>
                <a:cs typeface="Arial"/>
              </a:rPr>
              <a:t>files. </a:t>
            </a:r>
            <a:r>
              <a:rPr sz="1100" spc="-15" dirty="0">
                <a:latin typeface="Arial"/>
                <a:cs typeface="Arial"/>
              </a:rPr>
              <a:t>Include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path. </a:t>
            </a:r>
            <a:r>
              <a:rPr sz="1100" spc="15" dirty="0">
                <a:latin typeface="Arial"/>
                <a:cs typeface="Arial"/>
              </a:rPr>
              <a:t>Be </a:t>
            </a:r>
            <a:r>
              <a:rPr sz="1100" dirty="0">
                <a:latin typeface="Arial"/>
                <a:cs typeface="Arial"/>
              </a:rPr>
              <a:t>certain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enter </a:t>
            </a:r>
            <a:r>
              <a:rPr sz="1100" spc="5" dirty="0">
                <a:latin typeface="Arial"/>
                <a:cs typeface="Arial"/>
              </a:rPr>
              <a:t>spaces  </a:t>
            </a:r>
            <a:r>
              <a:rPr sz="1100" spc="-5" dirty="0">
                <a:latin typeface="Arial"/>
                <a:cs typeface="Arial"/>
              </a:rPr>
              <a:t>between the single </a:t>
            </a:r>
            <a:r>
              <a:rPr sz="1100" spc="-15" dirty="0">
                <a:latin typeface="Arial"/>
                <a:cs typeface="Arial"/>
              </a:rPr>
              <a:t>quotes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20" dirty="0">
                <a:latin typeface="Arial"/>
                <a:cs typeface="Arial"/>
              </a:rPr>
              <a:t>commas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 New"/>
                <a:cs typeface="Courier New"/>
              </a:rPr>
              <a:t>control_files= </a:t>
            </a:r>
            <a:r>
              <a:rPr sz="1100" spc="-15" dirty="0">
                <a:latin typeface="Arial"/>
                <a:cs typeface="Arial"/>
              </a:rPr>
              <a:t>line. </a:t>
            </a:r>
            <a:r>
              <a:rPr sz="1100" spc="15" dirty="0">
                <a:latin typeface="Arial"/>
                <a:cs typeface="Arial"/>
              </a:rPr>
              <a:t>Be </a:t>
            </a:r>
            <a:r>
              <a:rPr sz="1100" dirty="0">
                <a:latin typeface="Arial"/>
                <a:cs typeface="Arial"/>
              </a:rPr>
              <a:t>certain </a:t>
            </a:r>
            <a:r>
              <a:rPr sz="1100" spc="-10" dirty="0">
                <a:latin typeface="Arial"/>
                <a:cs typeface="Arial"/>
              </a:rPr>
              <a:t>that this  </a:t>
            </a:r>
            <a:r>
              <a:rPr sz="1100" spc="-15" dirty="0">
                <a:latin typeface="Arial"/>
                <a:cs typeface="Arial"/>
              </a:rPr>
              <a:t>line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one continuous </a:t>
            </a:r>
            <a:r>
              <a:rPr sz="1100" spc="-15" dirty="0">
                <a:latin typeface="Arial"/>
                <a:cs typeface="Arial"/>
              </a:rPr>
              <a:t>line, </a:t>
            </a:r>
            <a:r>
              <a:rPr sz="1100" spc="-10" dirty="0">
                <a:latin typeface="Arial"/>
                <a:cs typeface="Arial"/>
              </a:rPr>
              <a:t>without </a:t>
            </a:r>
            <a:r>
              <a:rPr sz="1100" spc="-15" dirty="0">
                <a:latin typeface="Arial"/>
                <a:cs typeface="Arial"/>
              </a:rPr>
              <a:t>line </a:t>
            </a:r>
            <a:r>
              <a:rPr sz="1100" spc="-5" dirty="0">
                <a:latin typeface="Arial"/>
                <a:cs typeface="Arial"/>
              </a:rPr>
              <a:t>breaks. Save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close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file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(:wq).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2140268"/>
            <a:ext cx="5541010" cy="132113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spc="10" dirty="0">
                <a:latin typeface="Courier New"/>
                <a:cs typeface="Courier New"/>
              </a:rPr>
              <a:t>vi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$ORACLE_HOME/dbs/initORCL.ora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71752" marR="332723">
              <a:lnSpc>
                <a:spcPct val="119300"/>
              </a:lnSpc>
            </a:pPr>
            <a:r>
              <a:rPr sz="1100" spc="-5" dirty="0">
                <a:latin typeface="Courier New"/>
                <a:cs typeface="Courier New"/>
              </a:rPr>
              <a:t>*.control_files='/u02/app/oracle/oradata/ORCL/control01.ctl',  '/u03/app/oracle/fast_recovery_area/ORCL/control02.ctl',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125"/>
              </a:lnSpc>
            </a:pPr>
            <a:r>
              <a:rPr sz="1100" b="1" spc="-5" dirty="0">
                <a:latin typeface="Courier New"/>
                <a:cs typeface="Courier New"/>
              </a:rPr>
              <a:t>'/u01/app/oracle/controlfiles_dir/ORCL/control03.ctl'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5"/>
              </a:spcBef>
            </a:pPr>
            <a:r>
              <a:rPr sz="1100" spc="1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330"/>
              </a:spcBef>
            </a:pPr>
            <a:r>
              <a:rPr sz="1100" spc="15" dirty="0">
                <a:latin typeface="Courier New"/>
                <a:cs typeface="Courier New"/>
              </a:rPr>
              <a:t>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71" y="3476879"/>
            <a:ext cx="5422265" cy="3994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</a:pPr>
            <a:r>
              <a:rPr sz="1100" spc="-10" dirty="0">
                <a:latin typeface="Arial"/>
                <a:cs typeface="Arial"/>
              </a:rPr>
              <a:t>13.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root </a:t>
            </a:r>
            <a:r>
              <a:rPr sz="1100" spc="-10" dirty="0">
                <a:latin typeface="Arial"/>
                <a:cs typeface="Arial"/>
              </a:rPr>
              <a:t>container </a:t>
            </a:r>
            <a:r>
              <a:rPr sz="1100" spc="-5" dirty="0">
                <a:latin typeface="Arial"/>
                <a:cs typeface="Arial"/>
              </a:rPr>
              <a:t>as the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40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180"/>
              </a:spcBef>
            </a:pPr>
            <a:r>
              <a:rPr sz="1100" spc="-15" dirty="0">
                <a:latin typeface="Arial"/>
                <a:cs typeface="Arial"/>
              </a:rPr>
              <a:t>privilege.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connected to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15" dirty="0">
                <a:latin typeface="Arial"/>
                <a:cs typeface="Arial"/>
              </a:rPr>
              <a:t>idle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3951923"/>
            <a:ext cx="5541010" cy="58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5" dirty="0">
                <a:latin typeface="Courier New"/>
                <a:cs typeface="Courier New"/>
              </a:rPr>
              <a:t>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ts val="165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4554220"/>
            <a:ext cx="204597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14.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the database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4809808"/>
            <a:ext cx="5541010" cy="21607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 algn="just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STARTUP</a:t>
            </a:r>
            <a:endParaRPr sz="1100">
              <a:latin typeface="Courier New"/>
              <a:cs typeface="Courier New"/>
            </a:endParaRPr>
          </a:p>
          <a:p>
            <a:pPr marL="71752" algn="just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started.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71752" marR="2013485" algn="just">
              <a:lnSpc>
                <a:spcPct val="116700"/>
              </a:lnSpc>
              <a:tabLst>
                <a:tab pos="2261757" algn="l"/>
                <a:tab pos="2423675" algn="l"/>
              </a:tabLst>
            </a:pPr>
            <a:r>
              <a:rPr sz="1100" spc="10" dirty="0">
                <a:latin typeface="Courier New"/>
                <a:cs typeface="Courier New"/>
              </a:rPr>
              <a:t>Total </a:t>
            </a:r>
            <a:r>
              <a:rPr sz="1100" spc="-5" dirty="0">
                <a:latin typeface="Courier New"/>
                <a:cs typeface="Courier New"/>
              </a:rPr>
              <a:t>System Global </a:t>
            </a:r>
            <a:r>
              <a:rPr sz="1100" spc="-10" dirty="0">
                <a:latin typeface="Courier New"/>
                <a:cs typeface="Courier New"/>
              </a:rPr>
              <a:t>Area </a:t>
            </a:r>
            <a:r>
              <a:rPr sz="1100" spc="-5" dirty="0">
                <a:latin typeface="Courier New"/>
                <a:cs typeface="Courier New"/>
              </a:rPr>
              <a:t>2768239832 bytes  </a:t>
            </a:r>
            <a:r>
              <a:rPr sz="1100" spc="10" dirty="0">
                <a:latin typeface="Courier New"/>
                <a:cs typeface="Courier New"/>
              </a:rPr>
              <a:t>Fixed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		</a:t>
            </a:r>
            <a:r>
              <a:rPr sz="1100" dirty="0">
                <a:latin typeface="Courier New"/>
                <a:cs typeface="Courier New"/>
              </a:rPr>
              <a:t>8899800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 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	704643072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L="71752" marR="2012213" algn="just">
              <a:lnSpc>
                <a:spcPct val="116599"/>
              </a:lnSpc>
              <a:spcBef>
                <a:spcPts val="40"/>
              </a:spcBef>
              <a:tabLst>
                <a:tab pos="2347478" algn="l"/>
              </a:tabLst>
            </a:pPr>
            <a:r>
              <a:rPr sz="1100" dirty="0">
                <a:latin typeface="Courier New"/>
                <a:cs typeface="Courier New"/>
              </a:rPr>
              <a:t>Database Buffers </a:t>
            </a:r>
            <a:r>
              <a:rPr sz="1100" spc="-5" dirty="0">
                <a:latin typeface="Courier New"/>
                <a:cs typeface="Courier New"/>
              </a:rPr>
              <a:t>1979711488 bytes  </a:t>
            </a:r>
            <a:r>
              <a:rPr sz="1100" spc="10" dirty="0">
                <a:latin typeface="Courier New"/>
                <a:cs typeface="Courier New"/>
              </a:rPr>
              <a:t>Redo </a:t>
            </a:r>
            <a:r>
              <a:rPr sz="1100" dirty="0">
                <a:latin typeface="Courier New"/>
                <a:cs typeface="Courier New"/>
              </a:rPr>
              <a:t>Buffers	</a:t>
            </a:r>
            <a:r>
              <a:rPr sz="1100" spc="-10" dirty="0">
                <a:latin typeface="Courier New"/>
                <a:cs typeface="Courier New"/>
              </a:rPr>
              <a:t>74985472 </a:t>
            </a:r>
            <a:r>
              <a:rPr sz="1100" spc="-5" dirty="0">
                <a:latin typeface="Courier New"/>
                <a:cs typeface="Courier New"/>
              </a:rPr>
              <a:t>bytes  </a:t>
            </a: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mounted.</a:t>
            </a:r>
            <a:endParaRPr sz="1100">
              <a:latin typeface="Courier New"/>
              <a:cs typeface="Courier New"/>
            </a:endParaRPr>
          </a:p>
          <a:p>
            <a:pPr marL="71752" marR="4108880" algn="just">
              <a:lnSpc>
                <a:spcPct val="119300"/>
              </a:lnSpc>
            </a:pP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opened.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71" y="6994907"/>
            <a:ext cx="305816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15. 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CONTROL_FILES</a:t>
            </a:r>
            <a:r>
              <a:rPr sz="1100" spc="-3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again.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1701" y="7255257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68756" y="7233285"/>
            <a:ext cx="2794635" cy="60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control_files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3090" y="7633717"/>
            <a:ext cx="3460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YPE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68755" y="7949207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7241" y="7949207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829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8756" y="8339987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68755" y="8024495"/>
            <a:ext cx="4474210" cy="1003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>
              <a:tabLst>
                <a:tab pos="3113885" algn="l"/>
              </a:tabLst>
            </a:pPr>
            <a:r>
              <a:rPr sz="1100" spc="-5" dirty="0">
                <a:latin typeface="Courier New"/>
                <a:cs typeface="Courier New"/>
              </a:rPr>
              <a:t>control_files	string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80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/u02/app/oracle/oradata/ORCL/control01.ctl,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34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/u03/app/oracle/fast_recovery_area/ORCL/control02.ctl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92176" y="7255268"/>
            <a:ext cx="5550535" cy="1783080"/>
          </a:xfrm>
          <a:custGeom>
            <a:avLst/>
            <a:gdLst/>
            <a:ahLst/>
            <a:cxnLst/>
            <a:rect l="l" t="t" r="r" b="b"/>
            <a:pathLst>
              <a:path w="5550534" h="1783079">
                <a:moveTo>
                  <a:pt x="5550535" y="0"/>
                </a:moveTo>
                <a:lnTo>
                  <a:pt x="5541010" y="0"/>
                </a:lnTo>
                <a:lnTo>
                  <a:pt x="5541010" y="1773478"/>
                </a:lnTo>
                <a:lnTo>
                  <a:pt x="9525" y="1773478"/>
                </a:lnTo>
                <a:lnTo>
                  <a:pt x="9525" y="0"/>
                </a:lnTo>
                <a:lnTo>
                  <a:pt x="0" y="0"/>
                </a:lnTo>
                <a:lnTo>
                  <a:pt x="0" y="1783003"/>
                </a:lnTo>
                <a:lnTo>
                  <a:pt x="9525" y="1783003"/>
                </a:lnTo>
                <a:lnTo>
                  <a:pt x="5541010" y="1783003"/>
                </a:lnTo>
                <a:lnTo>
                  <a:pt x="5550535" y="1783003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6936" y="738822"/>
            <a:ext cx="5541010" cy="1667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310"/>
              </a:lnSpc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892937"/>
            <a:ext cx="5967095" cy="167738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16"/>
              <a:tabLst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5" dirty="0">
                <a:latin typeface="Arial"/>
                <a:cs typeface="Arial"/>
              </a:rPr>
              <a:t>Why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does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CONTROL_FILES</a:t>
            </a:r>
            <a:r>
              <a:rPr sz="1100" spc="-4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still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10" dirty="0">
                <a:latin typeface="Arial"/>
                <a:cs typeface="Arial"/>
              </a:rPr>
              <a:t>only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two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files?</a:t>
            </a:r>
            <a:endParaRPr sz="1100">
              <a:latin typeface="Arial"/>
              <a:cs typeface="Arial"/>
            </a:endParaRPr>
          </a:p>
          <a:p>
            <a:pPr marL="288911" marR="5080">
              <a:lnSpc>
                <a:spcPct val="111900"/>
              </a:lnSpc>
              <a:spcBef>
                <a:spcPts val="325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10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default,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5" dirty="0">
                <a:latin typeface="Arial"/>
                <a:cs typeface="Arial"/>
              </a:rPr>
              <a:t>starts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SPFILE.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10" dirty="0">
                <a:latin typeface="Arial"/>
                <a:cs typeface="Arial"/>
              </a:rPr>
              <a:t>SPFILE does not  </a:t>
            </a:r>
            <a:r>
              <a:rPr sz="1100" spc="-5" dirty="0">
                <a:latin typeface="Arial"/>
                <a:cs typeface="Arial"/>
              </a:rPr>
              <a:t>exist, </a:t>
            </a:r>
            <a:r>
              <a:rPr sz="1100" spc="-10" dirty="0">
                <a:latin typeface="Arial"/>
                <a:cs typeface="Arial"/>
              </a:rPr>
              <a:t>then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instance </a:t>
            </a:r>
            <a:r>
              <a:rPr sz="1100" spc="5" dirty="0">
                <a:latin typeface="Arial"/>
                <a:cs typeface="Arial"/>
              </a:rPr>
              <a:t>starts </a:t>
            </a:r>
            <a:r>
              <a:rPr sz="1100" spc="-5" dirty="0">
                <a:latin typeface="Arial"/>
                <a:cs typeface="Arial"/>
              </a:rPr>
              <a:t>up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PFILE.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10" dirty="0">
                <a:latin typeface="Arial"/>
                <a:cs typeface="Arial"/>
              </a:rPr>
              <a:t>case, </a:t>
            </a:r>
            <a:r>
              <a:rPr sz="1100" spc="-10" dirty="0">
                <a:latin typeface="Arial"/>
                <a:cs typeface="Arial"/>
              </a:rPr>
              <a:t>both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10" dirty="0">
                <a:latin typeface="Arial"/>
                <a:cs typeface="Arial"/>
              </a:rPr>
              <a:t>SPFILE and </a:t>
            </a:r>
            <a:r>
              <a:rPr sz="1100" spc="-15" dirty="0">
                <a:latin typeface="Arial"/>
                <a:cs typeface="Arial"/>
              </a:rPr>
              <a:t>PFILE </a:t>
            </a:r>
            <a:r>
              <a:rPr sz="1100" dirty="0">
                <a:latin typeface="Arial"/>
                <a:cs typeface="Arial"/>
              </a:rPr>
              <a:t>are  </a:t>
            </a:r>
            <a:r>
              <a:rPr sz="1100" spc="-5" dirty="0">
                <a:latin typeface="Arial"/>
                <a:cs typeface="Arial"/>
              </a:rPr>
              <a:t>present,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SPFILE </a:t>
            </a:r>
            <a:r>
              <a:rPr sz="1100" spc="-15" dirty="0">
                <a:latin typeface="Arial"/>
                <a:cs typeface="Arial"/>
              </a:rPr>
              <a:t>takes </a:t>
            </a:r>
            <a:r>
              <a:rPr sz="1100" dirty="0">
                <a:latin typeface="Arial"/>
                <a:cs typeface="Arial"/>
              </a:rPr>
              <a:t>precedence.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configured the </a:t>
            </a:r>
            <a:r>
              <a:rPr sz="1100" spc="-10" dirty="0">
                <a:latin typeface="Arial"/>
                <a:cs typeface="Arial"/>
              </a:rPr>
              <a:t>PFILE, not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SPFILE.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0" dirty="0">
                <a:latin typeface="Arial"/>
                <a:cs typeface="Arial"/>
              </a:rPr>
              <a:t>SPFILE </a:t>
            </a:r>
            <a:r>
              <a:rPr sz="1100" dirty="0">
                <a:latin typeface="Arial"/>
                <a:cs typeface="Arial"/>
              </a:rPr>
              <a:t>still </a:t>
            </a:r>
            <a:r>
              <a:rPr sz="1100" spc="-5" dirty="0">
                <a:latin typeface="Arial"/>
                <a:cs typeface="Arial"/>
              </a:rPr>
              <a:t>contains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spc="10" dirty="0">
                <a:latin typeface="Arial"/>
                <a:cs typeface="Arial"/>
              </a:rPr>
              <a:t>two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references.</a:t>
            </a:r>
            <a:endParaRPr sz="1100">
              <a:latin typeface="Arial"/>
              <a:cs typeface="Arial"/>
            </a:endParaRPr>
          </a:p>
          <a:p>
            <a:pPr marL="288911" marR="21589" indent="-276846">
              <a:lnSpc>
                <a:spcPct val="108100"/>
              </a:lnSpc>
              <a:spcBef>
                <a:spcPts val="300"/>
              </a:spcBef>
              <a:buAutoNum type="arabicPeriod" startAt="17"/>
              <a:tabLst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Re-create </a:t>
            </a:r>
            <a:r>
              <a:rPr sz="1100" spc="-5" dirty="0">
                <a:latin typeface="Arial"/>
                <a:cs typeface="Arial"/>
              </a:rPr>
              <a:t>the third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5" dirty="0">
                <a:latin typeface="Arial"/>
                <a:cs typeface="Arial"/>
              </a:rPr>
              <a:t>version is no </a:t>
            </a:r>
            <a:r>
              <a:rPr sz="1100" spc="-15" dirty="0">
                <a:latin typeface="Arial"/>
                <a:cs typeface="Arial"/>
              </a:rPr>
              <a:t>longer </a:t>
            </a:r>
            <a:r>
              <a:rPr sz="1100" spc="-5" dirty="0">
                <a:latin typeface="Arial"/>
                <a:cs typeface="Arial"/>
              </a:rPr>
              <a:t>an exact </a:t>
            </a:r>
            <a:r>
              <a:rPr sz="1100" spc="5" dirty="0">
                <a:latin typeface="Arial"/>
                <a:cs typeface="Arial"/>
              </a:rPr>
              <a:t>copy </a:t>
            </a:r>
            <a:r>
              <a:rPr sz="1100" spc="-5" dirty="0">
                <a:latin typeface="Arial"/>
                <a:cs typeface="Arial"/>
              </a:rPr>
              <a:t>of the  </a:t>
            </a:r>
            <a:r>
              <a:rPr sz="1100" dirty="0">
                <a:latin typeface="Arial"/>
                <a:cs typeface="Arial"/>
              </a:rPr>
              <a:t>others.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5" dirty="0">
                <a:latin typeface="Arial"/>
                <a:cs typeface="Arial"/>
              </a:rPr>
              <a:t>Shut </a:t>
            </a:r>
            <a:r>
              <a:rPr sz="1100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instance with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IMMEDIATE</a:t>
            </a:r>
            <a:r>
              <a:rPr sz="1100" spc="-45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option.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937" y="2645728"/>
            <a:ext cx="5541010" cy="98873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SHUTDOWN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IMMEDIATE</a:t>
            </a:r>
            <a:endParaRPr sz="1100">
              <a:latin typeface="Courier New"/>
              <a:cs typeface="Courier New"/>
            </a:endParaRPr>
          </a:p>
          <a:p>
            <a:pPr marL="71752" marR="3775522">
              <a:lnSpc>
                <a:spcPct val="113599"/>
              </a:lnSpc>
              <a:spcBef>
                <a:spcPts val="75"/>
              </a:spcBef>
            </a:pPr>
            <a:r>
              <a:rPr sz="1100" dirty="0">
                <a:latin typeface="Courier New"/>
                <a:cs typeface="Courier New"/>
              </a:rPr>
              <a:t>Database </a:t>
            </a:r>
            <a:r>
              <a:rPr sz="1100" spc="-5" dirty="0">
                <a:latin typeface="Courier New"/>
                <a:cs typeface="Courier New"/>
              </a:rPr>
              <a:t>closed.  </a:t>
            </a: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dismounted.</a:t>
            </a:r>
            <a:endParaRPr sz="1100">
              <a:latin typeface="Courier New"/>
              <a:cs typeface="Courier New"/>
            </a:endParaRPr>
          </a:p>
          <a:p>
            <a:pPr marL="71752" marR="3270722">
              <a:lnSpc>
                <a:spcPts val="1650"/>
              </a:lnSpc>
              <a:spcBef>
                <a:spcPts val="40"/>
              </a:spcBef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 </a:t>
            </a:r>
            <a:r>
              <a:rPr sz="1100" spc="-10" dirty="0">
                <a:latin typeface="Courier New"/>
                <a:cs typeface="Courier New"/>
              </a:rPr>
              <a:t>shut</a:t>
            </a:r>
            <a:r>
              <a:rPr sz="1100" spc="-1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down.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9513" y="3638803"/>
            <a:ext cx="12363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-10" dirty="0">
                <a:latin typeface="Arial"/>
                <a:cs typeface="Arial"/>
              </a:rPr>
              <a:t>Exit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SQL*Plus.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3894614"/>
            <a:ext cx="5541010" cy="15388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513" y="4106290"/>
            <a:ext cx="35941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cp</a:t>
            </a:r>
            <a:r>
              <a:rPr sz="1100" spc="-44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Arial"/>
                <a:cs typeface="Arial"/>
              </a:rPr>
              <a:t>command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re-create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control03.ctl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937" y="4380929"/>
            <a:ext cx="5541010" cy="54117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spc="10" dirty="0">
                <a:latin typeface="Courier New"/>
                <a:cs typeface="Courier New"/>
              </a:rPr>
              <a:t>cp</a:t>
            </a:r>
            <a:r>
              <a:rPr sz="1100" b="1" spc="-5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/u02/app/oracle/oradata/ORCL/control01.ctl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b="1" spc="-5" dirty="0">
                <a:latin typeface="Courier New"/>
                <a:cs typeface="Courier New"/>
              </a:rPr>
              <a:t>/u01/app/oracle/controlfiles_dir/ORCL/control03.ctl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405"/>
              </a:spcBef>
            </a:pPr>
            <a:r>
              <a:rPr sz="1100" dirty="0">
                <a:latin typeface="Courier New"/>
                <a:cs typeface="Courier New"/>
              </a:rPr>
              <a:t>[oracle@MYDBCS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~]$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71" y="4887468"/>
            <a:ext cx="5422265" cy="67133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18"/>
              <a:tabLst>
                <a:tab pos="289545" algn="l"/>
              </a:tabLst>
            </a:pPr>
            <a:r>
              <a:rPr sz="1100" spc="5" dirty="0">
                <a:latin typeface="Arial"/>
                <a:cs typeface="Arial"/>
              </a:rPr>
              <a:t>Re-create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SPFILE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updated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PFILE.</a:t>
            </a:r>
            <a:endParaRPr sz="1100">
              <a:latin typeface="Arial"/>
              <a:cs typeface="Arial"/>
            </a:endParaRPr>
          </a:p>
          <a:p>
            <a:pPr marL="565757" lvl="1" indent="-276846">
              <a:spcBef>
                <a:spcPts val="484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SQL*Plus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connect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CDB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root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Arial"/>
                <a:cs typeface="Arial"/>
              </a:rPr>
              <a:t>user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180"/>
              </a:spcBef>
            </a:pPr>
            <a:r>
              <a:rPr sz="1100" spc="-15" dirty="0">
                <a:latin typeface="Arial"/>
                <a:cs typeface="Arial"/>
              </a:rPr>
              <a:t>privilege.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connected to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15" dirty="0">
                <a:latin typeface="Arial"/>
                <a:cs typeface="Arial"/>
              </a:rPr>
              <a:t>idle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6937" y="5629974"/>
            <a:ext cx="5541010" cy="55681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-5" dirty="0">
                <a:latin typeface="Courier New"/>
                <a:cs typeface="Courier New"/>
              </a:rPr>
              <a:t>[oracle@MYDBCS </a:t>
            </a:r>
            <a:r>
              <a:rPr sz="1100" spc="10" dirty="0">
                <a:latin typeface="Courier New"/>
                <a:cs typeface="Courier New"/>
              </a:rPr>
              <a:t>~]$ </a:t>
            </a:r>
            <a:r>
              <a:rPr sz="1100" b="1" dirty="0">
                <a:latin typeface="Courier New"/>
                <a:cs typeface="Courier New"/>
              </a:rPr>
              <a:t>sqlplus </a:t>
            </a:r>
            <a:r>
              <a:rPr sz="1100" b="1" spc="15" dirty="0">
                <a:latin typeface="Courier New"/>
                <a:cs typeface="Courier New"/>
              </a:rPr>
              <a:t>/ </a:t>
            </a:r>
            <a:r>
              <a:rPr sz="1100" b="1" spc="10" dirty="0">
                <a:latin typeface="Courier New"/>
                <a:cs typeface="Courier New"/>
              </a:rPr>
              <a:t>AS</a:t>
            </a:r>
            <a:r>
              <a:rPr sz="1100" b="1" spc="-10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SYSDBA</a:t>
            </a:r>
            <a:endParaRPr sz="1100">
              <a:latin typeface="Courier New"/>
              <a:cs typeface="Courier New"/>
            </a:endParaRPr>
          </a:p>
          <a:p>
            <a:pPr marL="71752" marR="5117845">
              <a:lnSpc>
                <a:spcPct val="119300"/>
              </a:lnSpc>
            </a:pPr>
            <a:r>
              <a:rPr sz="1100" spc="15" dirty="0">
                <a:latin typeface="Courier New"/>
                <a:cs typeface="Courier New"/>
              </a:rPr>
              <a:t>…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9514" y="6232272"/>
            <a:ext cx="151320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dirty="0">
                <a:latin typeface="Arial"/>
                <a:cs typeface="Arial"/>
              </a:rPr>
              <a:t>Create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SPFILE.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6937" y="6487858"/>
            <a:ext cx="5541010" cy="9630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CREATE </a:t>
            </a:r>
            <a:r>
              <a:rPr sz="1100" b="1" spc="10" dirty="0">
                <a:latin typeface="Courier New"/>
                <a:cs typeface="Courier New"/>
              </a:rPr>
              <a:t>SPFILE FROM</a:t>
            </a:r>
            <a:r>
              <a:rPr sz="1100" b="1" spc="-20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PFILE;</a:t>
            </a:r>
            <a:endParaRPr sz="1100">
              <a:latin typeface="Courier New"/>
              <a:cs typeface="Courier New"/>
            </a:endParaRPr>
          </a:p>
          <a:p>
            <a:pPr marL="71752" marR="4366041">
              <a:lnSpc>
                <a:spcPct val="238800"/>
              </a:lnSpc>
            </a:pPr>
            <a:r>
              <a:rPr sz="1100" spc="10" dirty="0">
                <a:latin typeface="Courier New"/>
                <a:cs typeface="Courier New"/>
              </a:rPr>
              <a:t>File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created.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69" y="7490842"/>
            <a:ext cx="204597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100" spc="-10" dirty="0">
                <a:latin typeface="Arial"/>
                <a:cs typeface="Arial"/>
              </a:rPr>
              <a:t>19.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the database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6937" y="7746429"/>
            <a:ext cx="5541010" cy="137383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 algn="just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STARTUP</a:t>
            </a:r>
            <a:endParaRPr sz="1100">
              <a:latin typeface="Courier New"/>
              <a:cs typeface="Courier New"/>
            </a:endParaRPr>
          </a:p>
          <a:p>
            <a:pPr marL="71752" algn="just">
              <a:spcBef>
                <a:spcPts val="254"/>
              </a:spcBef>
            </a:pPr>
            <a:r>
              <a:rPr sz="1100" spc="10" dirty="0">
                <a:latin typeface="Courier New"/>
                <a:cs typeface="Courier New"/>
              </a:rPr>
              <a:t>ORACLE </a:t>
            </a:r>
            <a:r>
              <a:rPr sz="1100" dirty="0">
                <a:latin typeface="Courier New"/>
                <a:cs typeface="Courier New"/>
              </a:rPr>
              <a:t>instance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started.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300">
              <a:latin typeface="Courier New"/>
              <a:cs typeface="Courier New"/>
            </a:endParaRPr>
          </a:p>
          <a:p>
            <a:pPr marL="71752" marR="2013485" algn="just">
              <a:lnSpc>
                <a:spcPct val="119400"/>
              </a:lnSpc>
              <a:tabLst>
                <a:tab pos="2261757" algn="l"/>
                <a:tab pos="2423675" algn="l"/>
              </a:tabLst>
            </a:pPr>
            <a:r>
              <a:rPr sz="1100" spc="10" dirty="0">
                <a:latin typeface="Courier New"/>
                <a:cs typeface="Courier New"/>
              </a:rPr>
              <a:t>Total </a:t>
            </a:r>
            <a:r>
              <a:rPr sz="1100" spc="-5" dirty="0">
                <a:latin typeface="Courier New"/>
                <a:cs typeface="Courier New"/>
              </a:rPr>
              <a:t>System Global </a:t>
            </a:r>
            <a:r>
              <a:rPr sz="1100" spc="-10" dirty="0">
                <a:latin typeface="Courier New"/>
                <a:cs typeface="Courier New"/>
              </a:rPr>
              <a:t>Area </a:t>
            </a:r>
            <a:r>
              <a:rPr sz="1100" spc="-5" dirty="0">
                <a:latin typeface="Courier New"/>
                <a:cs typeface="Courier New"/>
              </a:rPr>
              <a:t>2768239832 bytes  </a:t>
            </a:r>
            <a:r>
              <a:rPr sz="1100" spc="10" dirty="0">
                <a:latin typeface="Courier New"/>
                <a:cs typeface="Courier New"/>
              </a:rPr>
              <a:t>Fixed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		</a:t>
            </a:r>
            <a:r>
              <a:rPr sz="1100" dirty="0">
                <a:latin typeface="Courier New"/>
                <a:cs typeface="Courier New"/>
              </a:rPr>
              <a:t>8899800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 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	704643072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  <a:p>
            <a:pPr marL="71752" algn="just">
              <a:spcBef>
                <a:spcPts val="254"/>
              </a:spcBef>
            </a:pPr>
            <a:r>
              <a:rPr sz="1100" dirty="0">
                <a:latin typeface="Courier New"/>
                <a:cs typeface="Courier New"/>
              </a:rPr>
              <a:t>Database Buffers         </a:t>
            </a:r>
            <a:r>
              <a:rPr sz="1100" spc="-5" dirty="0">
                <a:latin typeface="Courier New"/>
                <a:cs typeface="Courier New"/>
              </a:rPr>
              <a:t>1979711488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744983" y="721741"/>
            <a:ext cx="11842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10" dirty="0">
                <a:latin typeface="Courier New"/>
                <a:cs typeface="Courier New"/>
              </a:rPr>
              <a:t>74985472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bytes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2174" y="734059"/>
            <a:ext cx="5550535" cy="572135"/>
          </a:xfrm>
          <a:custGeom>
            <a:avLst/>
            <a:gdLst/>
            <a:ahLst/>
            <a:cxnLst/>
            <a:rect l="l" t="t" r="r" b="b"/>
            <a:pathLst>
              <a:path w="5550534" h="572135">
                <a:moveTo>
                  <a:pt x="9525" y="9601"/>
                </a:moveTo>
                <a:lnTo>
                  <a:pt x="0" y="9601"/>
                </a:lnTo>
                <a:lnTo>
                  <a:pt x="0" y="181356"/>
                </a:lnTo>
                <a:lnTo>
                  <a:pt x="0" y="381317"/>
                </a:lnTo>
                <a:lnTo>
                  <a:pt x="0" y="572135"/>
                </a:lnTo>
                <a:lnTo>
                  <a:pt x="9525" y="572135"/>
                </a:lnTo>
                <a:lnTo>
                  <a:pt x="9525" y="381381"/>
                </a:lnTo>
                <a:lnTo>
                  <a:pt x="9525" y="181356"/>
                </a:lnTo>
                <a:lnTo>
                  <a:pt x="9525" y="9601"/>
                </a:lnTo>
                <a:close/>
              </a:path>
              <a:path w="5550534" h="572135">
                <a:moveTo>
                  <a:pt x="5550535" y="9601"/>
                </a:moveTo>
                <a:lnTo>
                  <a:pt x="5541010" y="9601"/>
                </a:lnTo>
                <a:lnTo>
                  <a:pt x="5541010" y="181356"/>
                </a:lnTo>
                <a:lnTo>
                  <a:pt x="5541010" y="381317"/>
                </a:lnTo>
                <a:lnTo>
                  <a:pt x="5541010" y="572135"/>
                </a:lnTo>
                <a:lnTo>
                  <a:pt x="5550535" y="572135"/>
                </a:lnTo>
                <a:lnTo>
                  <a:pt x="5550535" y="381381"/>
                </a:lnTo>
                <a:lnTo>
                  <a:pt x="5550535" y="181356"/>
                </a:lnTo>
                <a:lnTo>
                  <a:pt x="5550535" y="9601"/>
                </a:lnTo>
                <a:close/>
              </a:path>
              <a:path w="5550534" h="572135">
                <a:moveTo>
                  <a:pt x="5550535" y="0"/>
                </a:move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5541010" y="9525"/>
                </a:lnTo>
                <a:lnTo>
                  <a:pt x="5550535" y="9525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68755" y="702691"/>
            <a:ext cx="1450975" cy="80406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R="5080">
              <a:lnSpc>
                <a:spcPct val="117500"/>
              </a:lnSpc>
              <a:spcBef>
                <a:spcPts val="40"/>
              </a:spcBef>
            </a:pPr>
            <a:r>
              <a:rPr sz="1100" spc="10" dirty="0">
                <a:latin typeface="Courier New"/>
                <a:cs typeface="Courier New"/>
              </a:rPr>
              <a:t>Redo </a:t>
            </a:r>
            <a:r>
              <a:rPr sz="1100" spc="-5" dirty="0">
                <a:latin typeface="Courier New"/>
                <a:cs typeface="Courier New"/>
              </a:rPr>
              <a:t>Buffers  </a:t>
            </a:r>
            <a:r>
              <a:rPr sz="1100" dirty="0">
                <a:latin typeface="Courier New"/>
                <a:cs typeface="Courier New"/>
              </a:rPr>
              <a:t>Database mounted.  Database </a:t>
            </a:r>
            <a:r>
              <a:rPr sz="1100" spc="-5" dirty="0">
                <a:latin typeface="Courier New"/>
                <a:cs typeface="Courier New"/>
              </a:rPr>
              <a:t>opened.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2175" y="1306132"/>
            <a:ext cx="5550535" cy="229235"/>
          </a:xfrm>
          <a:custGeom>
            <a:avLst/>
            <a:gdLst/>
            <a:ahLst/>
            <a:cxnLst/>
            <a:rect l="l" t="t" r="r" b="b"/>
            <a:pathLst>
              <a:path w="5550534" h="229234">
                <a:moveTo>
                  <a:pt x="5550535" y="0"/>
                </a:moveTo>
                <a:lnTo>
                  <a:pt x="5541010" y="0"/>
                </a:lnTo>
                <a:lnTo>
                  <a:pt x="5541010" y="219392"/>
                </a:lnTo>
                <a:lnTo>
                  <a:pt x="9525" y="219392"/>
                </a:lnTo>
                <a:lnTo>
                  <a:pt x="9525" y="0"/>
                </a:lnTo>
                <a:lnTo>
                  <a:pt x="0" y="0"/>
                </a:lnTo>
                <a:lnTo>
                  <a:pt x="0" y="228917"/>
                </a:lnTo>
                <a:lnTo>
                  <a:pt x="9525" y="228917"/>
                </a:lnTo>
                <a:lnTo>
                  <a:pt x="5541010" y="228917"/>
                </a:lnTo>
                <a:lnTo>
                  <a:pt x="5550535" y="228917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969" y="1521968"/>
            <a:ext cx="5958840" cy="5911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799"/>
              </a:lnSpc>
              <a:spcBef>
                <a:spcPts val="95"/>
              </a:spcBef>
            </a:pPr>
            <a:r>
              <a:rPr sz="1100" spc="-10" dirty="0">
                <a:latin typeface="Arial"/>
                <a:cs typeface="Arial"/>
              </a:rPr>
              <a:t>20. 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CONTROL_FILES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again. </a:t>
            </a:r>
            <a:r>
              <a:rPr sz="1100" spc="-5" dirty="0">
                <a:latin typeface="Arial"/>
                <a:cs typeface="Arial"/>
              </a:rPr>
              <a:t>The third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-5" dirty="0">
                <a:latin typeface="Arial"/>
                <a:cs typeface="Arial"/>
              </a:rPr>
              <a:t>is now </a:t>
            </a:r>
            <a:r>
              <a:rPr sz="1100" spc="-10" dirty="0">
                <a:latin typeface="Arial"/>
                <a:cs typeface="Arial"/>
              </a:rPr>
              <a:t>included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10" dirty="0">
                <a:latin typeface="Arial"/>
                <a:cs typeface="Arial"/>
              </a:rPr>
              <a:t>list,  which </a:t>
            </a:r>
            <a:r>
              <a:rPr sz="1100" spc="-10" dirty="0">
                <a:latin typeface="Arial"/>
                <a:cs typeface="Arial"/>
              </a:rPr>
              <a:t>indicates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SPFILE </a:t>
            </a:r>
            <a:r>
              <a:rPr sz="1100" spc="-5" dirty="0">
                <a:latin typeface="Arial"/>
                <a:cs typeface="Arial"/>
              </a:rPr>
              <a:t>is configured </a:t>
            </a:r>
            <a:r>
              <a:rPr sz="1100" spc="-10" dirty="0">
                <a:latin typeface="Arial"/>
                <a:cs typeface="Arial"/>
              </a:rPr>
              <a:t>properly.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-15" dirty="0">
                <a:latin typeface="Arial"/>
                <a:cs typeface="Arial"/>
              </a:rPr>
              <a:t>below </a:t>
            </a:r>
            <a:r>
              <a:rPr sz="1100" dirty="0">
                <a:latin typeface="Arial"/>
                <a:cs typeface="Arial"/>
              </a:rPr>
              <a:t>are formatted </a:t>
            </a:r>
            <a:r>
              <a:rPr sz="1100" spc="-1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easier</a:t>
            </a:r>
            <a:r>
              <a:rPr sz="1100" spc="-15" dirty="0">
                <a:latin typeface="Arial"/>
                <a:cs typeface="Arial"/>
              </a:rPr>
              <a:t> viewing.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1700" y="2173604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68756" y="2151633"/>
            <a:ext cx="2794635" cy="60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control_files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3090" y="2552066"/>
            <a:ext cx="34607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65" dirty="0">
                <a:latin typeface="Courier New"/>
                <a:cs typeface="Courier New"/>
              </a:rPr>
              <a:t>T</a:t>
            </a:r>
            <a:r>
              <a:rPr sz="1100" spc="10" dirty="0">
                <a:latin typeface="Courier New"/>
                <a:cs typeface="Courier New"/>
              </a:rPr>
              <a:t>YPE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8755" y="2867556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7242" y="2867556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829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8757" y="3258462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2175" y="2173605"/>
            <a:ext cx="5550535" cy="2136140"/>
          </a:xfrm>
          <a:custGeom>
            <a:avLst/>
            <a:gdLst/>
            <a:ahLst/>
            <a:cxnLst/>
            <a:rect l="l" t="t" r="r" b="b"/>
            <a:pathLst>
              <a:path w="5550534" h="2136140">
                <a:moveTo>
                  <a:pt x="5550535" y="0"/>
                </a:moveTo>
                <a:lnTo>
                  <a:pt x="5541010" y="0"/>
                </a:lnTo>
                <a:lnTo>
                  <a:pt x="5541010" y="2126361"/>
                </a:lnTo>
                <a:lnTo>
                  <a:pt x="9525" y="2126361"/>
                </a:lnTo>
                <a:lnTo>
                  <a:pt x="9525" y="0"/>
                </a:lnTo>
                <a:lnTo>
                  <a:pt x="0" y="0"/>
                </a:lnTo>
                <a:lnTo>
                  <a:pt x="0" y="2135886"/>
                </a:lnTo>
                <a:lnTo>
                  <a:pt x="9525" y="2135886"/>
                </a:lnTo>
                <a:lnTo>
                  <a:pt x="5541010" y="2135886"/>
                </a:lnTo>
                <a:lnTo>
                  <a:pt x="5550535" y="2135886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970" y="2942845"/>
            <a:ext cx="5946140" cy="18124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57"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565757">
              <a:tabLst>
                <a:tab pos="3679641" algn="l"/>
              </a:tabLst>
            </a:pPr>
            <a:r>
              <a:rPr sz="1100" spc="-5" dirty="0">
                <a:latin typeface="Courier New"/>
                <a:cs typeface="Courier New"/>
              </a:rPr>
              <a:t>control_files	string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259"/>
              </a:spcBef>
            </a:pPr>
            <a:r>
              <a:rPr sz="1100" spc="-5" dirty="0">
                <a:latin typeface="Courier New"/>
                <a:cs typeface="Courier New"/>
              </a:rPr>
              <a:t>/u02/app/oracle/oradata/ORCL/control01.ctl,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260"/>
              </a:lnSpc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/u03/app/oracle/fast_recovery_area/ORCL/control02.ctl,</a:t>
            </a:r>
            <a:endParaRPr sz="1100">
              <a:latin typeface="Courier New"/>
              <a:cs typeface="Courier New"/>
            </a:endParaRPr>
          </a:p>
          <a:p>
            <a:pPr marL="565757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/u01/app/oracle/controlfiles_dir/ORCL/control03.ctl</a:t>
            </a:r>
            <a:endParaRPr sz="1100">
              <a:latin typeface="Courier New"/>
              <a:cs typeface="Courier New"/>
            </a:endParaRPr>
          </a:p>
          <a:p>
            <a:pPr marL="565757">
              <a:spcBef>
                <a:spcPts val="33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5080" indent="-276846">
              <a:lnSpc>
                <a:spcPct val="119500"/>
              </a:lnSpc>
              <a:spcBef>
                <a:spcPts val="150"/>
              </a:spcBef>
            </a:pPr>
            <a:r>
              <a:rPr sz="1100" spc="-10" dirty="0">
                <a:latin typeface="Arial"/>
                <a:cs typeface="Arial"/>
              </a:rPr>
              <a:t>21. 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V$CONTROLFILE</a:t>
            </a:r>
            <a:r>
              <a:rPr sz="1100" spc="-48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dirty="0">
                <a:latin typeface="Arial"/>
                <a:cs typeface="Arial"/>
              </a:rPr>
              <a:t>to confirm </a:t>
            </a:r>
            <a:r>
              <a:rPr sz="1100" spc="-5" dirty="0">
                <a:latin typeface="Arial"/>
                <a:cs typeface="Arial"/>
              </a:rPr>
              <a:t>the number of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5" dirty="0">
                <a:latin typeface="Arial"/>
                <a:cs typeface="Arial"/>
              </a:rPr>
              <a:t>files. The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-10" dirty="0">
                <a:latin typeface="Arial"/>
                <a:cs typeface="Arial"/>
              </a:rPr>
              <a:t>indicates  that </a:t>
            </a:r>
            <a:r>
              <a:rPr sz="1100" spc="-5" dirty="0">
                <a:latin typeface="Arial"/>
                <a:cs typeface="Arial"/>
              </a:rPr>
              <a:t>three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defined.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68757" y="5460642"/>
            <a:ext cx="5381625" cy="0"/>
          </a:xfrm>
          <a:custGeom>
            <a:avLst/>
            <a:gdLst/>
            <a:ahLst/>
            <a:cxnLst/>
            <a:rect l="l" t="t" r="r" b="b"/>
            <a:pathLst>
              <a:path w="5381625">
                <a:moveTo>
                  <a:pt x="0" y="0"/>
                </a:moveTo>
                <a:lnTo>
                  <a:pt x="5381101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96937" y="4771708"/>
            <a:ext cx="5541010" cy="18081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spc="10" dirty="0">
                <a:latin typeface="Courier New"/>
                <a:cs typeface="Courier New"/>
              </a:rPr>
              <a:t>name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v$controlfile;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spc="-5" dirty="0">
                <a:latin typeface="Courier New"/>
                <a:cs typeface="Courier New"/>
              </a:rPr>
              <a:t>/u02/app/oracle/oradata/ORCL/control01.ctl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54"/>
              </a:spcBef>
            </a:pPr>
            <a:r>
              <a:rPr sz="1100" spc="-5" dirty="0">
                <a:latin typeface="Courier New"/>
                <a:cs typeface="Courier New"/>
              </a:rPr>
              <a:t>/u03/app/oracle/fast_recovery_area/ORCL/control02.ctl</a:t>
            </a:r>
            <a:endParaRPr sz="1100">
              <a:latin typeface="Courier New"/>
              <a:cs typeface="Courier New"/>
            </a:endParaRPr>
          </a:p>
          <a:p>
            <a:pPr marL="71752"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/u01/app/oracle/controlfiles_dir/ORCL/control03.ctl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1701" y="4862196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969" y="749998"/>
            <a:ext cx="5931535" cy="4764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18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Configuring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the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Size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of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the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Fast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Recovery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Area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 marR="226049">
              <a:lnSpc>
                <a:spcPct val="108000"/>
              </a:lnSpc>
              <a:spcBef>
                <a:spcPts val="65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practice, </a:t>
            </a:r>
            <a:r>
              <a:rPr sz="1100" spc="-10" dirty="0">
                <a:latin typeface="Arial"/>
                <a:cs typeface="Arial"/>
              </a:rPr>
              <a:t>you review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fast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5" dirty="0">
                <a:latin typeface="Arial"/>
                <a:cs typeface="Arial"/>
              </a:rPr>
              <a:t>area (FRA) configuration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change its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10" dirty="0">
                <a:latin typeface="Arial"/>
                <a:cs typeface="Arial"/>
              </a:rPr>
              <a:t>12GB.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15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previous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practice.</a:t>
            </a:r>
          </a:p>
          <a:p>
            <a:pPr>
              <a:spcBef>
                <a:spcPts val="1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288911" indent="-276846">
              <a:spcBef>
                <a:spcPts val="760"/>
              </a:spcBef>
              <a:buAutoNum type="arabicPeriod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-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-15" dirty="0">
                <a:latin typeface="Arial"/>
                <a:cs typeface="Arial"/>
              </a:rPr>
              <a:t>evaluate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space </a:t>
            </a:r>
            <a:r>
              <a:rPr sz="1100" spc="-15" dirty="0">
                <a:latin typeface="Arial"/>
                <a:cs typeface="Arial"/>
              </a:rPr>
              <a:t>needed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FRA?</a:t>
            </a:r>
            <a:endParaRPr sz="1100" dirty="0">
              <a:latin typeface="Arial"/>
              <a:cs typeface="Arial"/>
            </a:endParaRPr>
          </a:p>
          <a:p>
            <a:pPr marL="288911" marR="5080">
              <a:lnSpc>
                <a:spcPct val="109900"/>
              </a:lnSpc>
              <a:spcBef>
                <a:spcPts val="350"/>
              </a:spcBef>
            </a:pPr>
            <a:r>
              <a:rPr sz="1100" spc="-5" dirty="0">
                <a:latin typeface="Arial"/>
                <a:cs typeface="Arial"/>
              </a:rPr>
              <a:t>Answer: The amount of </a:t>
            </a:r>
            <a:r>
              <a:rPr sz="1100" spc="5" dirty="0">
                <a:latin typeface="Arial"/>
                <a:cs typeface="Arial"/>
              </a:rPr>
              <a:t>disk </a:t>
            </a:r>
            <a:r>
              <a:rPr sz="1100" spc="15" dirty="0">
                <a:latin typeface="Arial"/>
                <a:cs typeface="Arial"/>
              </a:rPr>
              <a:t>space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allocate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FRA </a:t>
            </a:r>
            <a:r>
              <a:rPr sz="1100" spc="-15" dirty="0">
                <a:latin typeface="Arial"/>
                <a:cs typeface="Arial"/>
              </a:rPr>
              <a:t>depends </a:t>
            </a:r>
            <a:r>
              <a:rPr sz="1100" spc="-5" dirty="0">
                <a:latin typeface="Arial"/>
                <a:cs typeface="Arial"/>
              </a:rPr>
              <a:t>on the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activity  </a:t>
            </a:r>
            <a:r>
              <a:rPr sz="1100" spc="-15" dirty="0">
                <a:latin typeface="Arial"/>
                <a:cs typeface="Arial"/>
              </a:rPr>
              <a:t>levels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10" dirty="0">
                <a:latin typeface="Arial"/>
                <a:cs typeface="Arial"/>
              </a:rPr>
              <a:t>database. </a:t>
            </a:r>
            <a:r>
              <a:rPr sz="1100" spc="-30" dirty="0">
                <a:latin typeface="Arial"/>
                <a:cs typeface="Arial"/>
              </a:rPr>
              <a:t>As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general rule,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larger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FRA,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useful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10" dirty="0">
                <a:latin typeface="Arial"/>
                <a:cs typeface="Arial"/>
              </a:rPr>
              <a:t>is. </a:t>
            </a:r>
            <a:r>
              <a:rPr sz="1100" spc="-25" dirty="0">
                <a:latin typeface="Arial"/>
                <a:cs typeface="Arial"/>
              </a:rPr>
              <a:t>Ideally,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FRA </a:t>
            </a:r>
            <a:r>
              <a:rPr sz="1100" spc="-5" dirty="0">
                <a:latin typeface="Arial"/>
                <a:cs typeface="Arial"/>
              </a:rPr>
              <a:t>should be large </a:t>
            </a:r>
            <a:r>
              <a:rPr sz="1100" spc="-15" dirty="0">
                <a:latin typeface="Arial"/>
                <a:cs typeface="Arial"/>
              </a:rPr>
              <a:t>enough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copies of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10" dirty="0">
                <a:latin typeface="Arial"/>
                <a:cs typeface="Arial"/>
              </a:rPr>
              <a:t>data and </a:t>
            </a:r>
            <a:r>
              <a:rPr sz="1100" dirty="0">
                <a:latin typeface="Arial"/>
                <a:cs typeface="Arial"/>
              </a:rPr>
              <a:t>control </a:t>
            </a:r>
            <a:r>
              <a:rPr sz="1100" spc="-5" dirty="0">
                <a:latin typeface="Arial"/>
                <a:cs typeface="Arial"/>
              </a:rPr>
              <a:t>files, as well as </a:t>
            </a:r>
            <a:r>
              <a:rPr sz="1100" spc="-1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flashback,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spc="-10" dirty="0">
                <a:latin typeface="Arial"/>
                <a:cs typeface="Arial"/>
              </a:rPr>
              <a:t>redo, and </a:t>
            </a:r>
            <a:r>
              <a:rPr sz="1100" spc="-5" dirty="0">
                <a:latin typeface="Arial"/>
                <a:cs typeface="Arial"/>
              </a:rPr>
              <a:t>archived </a:t>
            </a:r>
            <a:r>
              <a:rPr sz="1100" spc="-10" dirty="0">
                <a:latin typeface="Arial"/>
                <a:cs typeface="Arial"/>
              </a:rPr>
              <a:t>logs </a:t>
            </a:r>
            <a:r>
              <a:rPr sz="1100" spc="-15" dirty="0">
                <a:latin typeface="Arial"/>
                <a:cs typeface="Arial"/>
              </a:rPr>
              <a:t>needed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recover the </a:t>
            </a:r>
            <a:r>
              <a:rPr sz="1100" dirty="0">
                <a:latin typeface="Arial"/>
                <a:cs typeface="Arial"/>
              </a:rPr>
              <a:t>database with </a:t>
            </a:r>
            <a:r>
              <a:rPr sz="1100" spc="-5" dirty="0">
                <a:latin typeface="Arial"/>
                <a:cs typeface="Arial"/>
              </a:rPr>
              <a:t>the backups  </a:t>
            </a:r>
            <a:r>
              <a:rPr sz="1100" spc="-15" dirty="0">
                <a:latin typeface="Arial"/>
                <a:cs typeface="Arial"/>
              </a:rPr>
              <a:t>kept </a:t>
            </a:r>
            <a:r>
              <a:rPr sz="1100" dirty="0">
                <a:latin typeface="Arial"/>
                <a:cs typeface="Arial"/>
              </a:rPr>
              <a:t>based </a:t>
            </a:r>
            <a:r>
              <a:rPr sz="1100" spc="-5" dirty="0">
                <a:latin typeface="Arial"/>
                <a:cs typeface="Arial"/>
              </a:rPr>
              <a:t>on the </a:t>
            </a:r>
            <a:r>
              <a:rPr sz="1100" spc="-10" dirty="0">
                <a:latin typeface="Arial"/>
                <a:cs typeface="Arial"/>
              </a:rPr>
              <a:t>retention </a:t>
            </a:r>
            <a:r>
              <a:rPr sz="1100" spc="-5" dirty="0">
                <a:latin typeface="Arial"/>
                <a:cs typeface="Arial"/>
              </a:rPr>
              <a:t>policy </a:t>
            </a:r>
            <a:r>
              <a:rPr sz="1100" dirty="0">
                <a:latin typeface="Arial"/>
                <a:cs typeface="Arial"/>
              </a:rPr>
              <a:t>(covered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5" dirty="0">
                <a:latin typeface="Arial"/>
                <a:cs typeface="Arial"/>
              </a:rPr>
              <a:t>next </a:t>
            </a:r>
            <a:r>
              <a:rPr sz="1100" spc="5" dirty="0">
                <a:latin typeface="Arial"/>
                <a:cs typeface="Arial"/>
              </a:rPr>
              <a:t>practices).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short,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FRA  </a:t>
            </a:r>
            <a:r>
              <a:rPr sz="1100" spc="-5" dirty="0">
                <a:latin typeface="Arial"/>
                <a:cs typeface="Arial"/>
              </a:rPr>
              <a:t>should be at </a:t>
            </a:r>
            <a:r>
              <a:rPr sz="1100" dirty="0">
                <a:latin typeface="Arial"/>
                <a:cs typeface="Arial"/>
              </a:rPr>
              <a:t>least </a:t>
            </a:r>
            <a:r>
              <a:rPr sz="1100" spc="10" dirty="0">
                <a:latin typeface="Arial"/>
                <a:cs typeface="Arial"/>
              </a:rPr>
              <a:t>twice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spc="-5" dirty="0">
                <a:latin typeface="Arial"/>
                <a:cs typeface="Arial"/>
              </a:rPr>
              <a:t>of the database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10" dirty="0">
                <a:latin typeface="Arial"/>
                <a:cs typeface="Arial"/>
              </a:rPr>
              <a:t>that it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hold one </a:t>
            </a:r>
            <a:r>
              <a:rPr sz="1100" spc="-5" dirty="0">
                <a:latin typeface="Arial"/>
                <a:cs typeface="Arial"/>
              </a:rPr>
              <a:t>backup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several  archived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logs.</a:t>
            </a:r>
          </a:p>
          <a:p>
            <a:pPr marL="288911" marR="638778" indent="-276846">
              <a:lnSpc>
                <a:spcPct val="113799"/>
              </a:lnSpc>
              <a:spcBef>
                <a:spcPts val="300"/>
              </a:spcBef>
              <a:buAutoNum type="arabicPeriod" startAt="2"/>
              <a:tabLst>
                <a:tab pos="288911" algn="l"/>
                <a:tab pos="289545" algn="l"/>
              </a:tabLst>
            </a:pP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5" dirty="0">
                <a:latin typeface="Courier New"/>
                <a:cs typeface="Courier New"/>
              </a:rPr>
              <a:t>DB_RECOVERY_FILE_DEST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5" dirty="0">
                <a:latin typeface="Courier New"/>
                <a:cs typeface="Courier New"/>
              </a:rPr>
              <a:t>DB_RECOVERY_FILE</a:t>
            </a:r>
            <a:r>
              <a:rPr sz="1100" spc="-509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_  </a:t>
            </a:r>
            <a:r>
              <a:rPr sz="1100" spc="10" dirty="0">
                <a:latin typeface="Courier New"/>
                <a:cs typeface="Courier New"/>
              </a:rPr>
              <a:t>DEST_SIZE</a:t>
            </a:r>
            <a:r>
              <a:rPr sz="1100" spc="-38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dirty="0">
                <a:latin typeface="Arial"/>
                <a:cs typeface="Arial"/>
              </a:rPr>
              <a:t>parameters.</a:t>
            </a:r>
          </a:p>
          <a:p>
            <a:pPr marL="565757">
              <a:spcBef>
                <a:spcPts val="63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10" dirty="0">
                <a:latin typeface="Courier New"/>
                <a:cs typeface="Courier New"/>
              </a:rPr>
              <a:t>SHOW PARAMETER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db_recovery_file_dest</a:t>
            </a:r>
            <a:endParaRPr sz="11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 dirty="0">
              <a:latin typeface="Courier New"/>
              <a:cs typeface="Courier New"/>
            </a:endParaRPr>
          </a:p>
          <a:p>
            <a:pPr marL="565757">
              <a:tabLst>
                <a:tab pos="3679641" algn="l"/>
              </a:tabLst>
            </a:pPr>
            <a:r>
              <a:rPr sz="1100" spc="10" dirty="0">
                <a:latin typeface="Courier New"/>
                <a:cs typeface="Courier New"/>
              </a:rPr>
              <a:t>NAME	</a:t>
            </a:r>
            <a:r>
              <a:rPr sz="1100" spc="-10" dirty="0">
                <a:latin typeface="Courier New"/>
                <a:cs typeface="Courier New"/>
              </a:rPr>
              <a:t>TYPE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55" y="5556146"/>
            <a:ext cx="3028950" cy="0"/>
          </a:xfrm>
          <a:custGeom>
            <a:avLst/>
            <a:gdLst/>
            <a:ahLst/>
            <a:cxnLst/>
            <a:rect l="l" t="t" r="r" b="b"/>
            <a:pathLst>
              <a:path w="3028950">
                <a:moveTo>
                  <a:pt x="0" y="0"/>
                </a:moveTo>
                <a:lnTo>
                  <a:pt x="3028664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7242" y="5556146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829" y="0"/>
                </a:lnTo>
              </a:path>
            </a:pathLst>
          </a:custGeom>
          <a:ln w="842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8757" y="5947052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>
                <a:moveTo>
                  <a:pt x="0" y="0"/>
                </a:moveTo>
                <a:lnTo>
                  <a:pt x="252388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84723" y="6022341"/>
            <a:ext cx="5175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5" dirty="0">
                <a:latin typeface="Courier New"/>
                <a:cs typeface="Courier New"/>
              </a:rPr>
              <a:t>string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3104" y="6384545"/>
            <a:ext cx="9366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-15" dirty="0">
                <a:latin typeface="Courier New"/>
                <a:cs typeface="Courier New"/>
              </a:rPr>
              <a:t>big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integer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8756" y="5631435"/>
            <a:ext cx="2870200" cy="1363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100" spc="10" dirty="0"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sz="1100" dirty="0">
                <a:latin typeface="Courier New"/>
                <a:cs typeface="Courier New"/>
              </a:rPr>
              <a:t>db_recovery_file_dest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/u03/app/oracle/fast_recovery_area</a:t>
            </a:r>
            <a:endParaRPr sz="1100">
              <a:latin typeface="Courier New"/>
              <a:cs typeface="Courier New"/>
            </a:endParaRPr>
          </a:p>
          <a:p>
            <a:pPr marR="671162">
              <a:lnSpc>
                <a:spcPct val="113900"/>
              </a:lnSpc>
              <a:spcBef>
                <a:spcPts val="70"/>
              </a:spcBef>
            </a:pPr>
            <a:r>
              <a:rPr sz="1100" spc="-5" dirty="0">
                <a:latin typeface="Courier New"/>
                <a:cs typeface="Courier New"/>
              </a:rPr>
              <a:t>db_recovery_file_dest_size  </a:t>
            </a:r>
            <a:r>
              <a:rPr sz="1100" spc="10" dirty="0">
                <a:latin typeface="Courier New"/>
                <a:cs typeface="Courier New"/>
              </a:rPr>
              <a:t>4G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3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2176" y="4862195"/>
            <a:ext cx="5550535" cy="2136140"/>
          </a:xfrm>
          <a:custGeom>
            <a:avLst/>
            <a:gdLst/>
            <a:ahLst/>
            <a:cxnLst/>
            <a:rect l="l" t="t" r="r" b="b"/>
            <a:pathLst>
              <a:path w="5550534" h="2136140">
                <a:moveTo>
                  <a:pt x="5550535" y="0"/>
                </a:moveTo>
                <a:lnTo>
                  <a:pt x="5541010" y="0"/>
                </a:lnTo>
                <a:lnTo>
                  <a:pt x="5541010" y="2126361"/>
                </a:lnTo>
                <a:lnTo>
                  <a:pt x="9525" y="2126361"/>
                </a:lnTo>
                <a:lnTo>
                  <a:pt x="9525" y="0"/>
                </a:lnTo>
                <a:lnTo>
                  <a:pt x="0" y="0"/>
                </a:lnTo>
                <a:lnTo>
                  <a:pt x="0" y="2135886"/>
                </a:lnTo>
                <a:lnTo>
                  <a:pt x="9525" y="2135886"/>
                </a:lnTo>
                <a:lnTo>
                  <a:pt x="5541010" y="2135886"/>
                </a:lnTo>
                <a:lnTo>
                  <a:pt x="5550535" y="2135886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970" y="6947028"/>
            <a:ext cx="5735320" cy="1954766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8911" indent="-276846">
              <a:spcBef>
                <a:spcPts val="575"/>
              </a:spcBef>
              <a:buAutoNum type="arabicPeriod" startAt="3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-4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fast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5" dirty="0">
                <a:latin typeface="Arial"/>
                <a:cs typeface="Arial"/>
              </a:rPr>
              <a:t>area</a:t>
            </a:r>
            <a:r>
              <a:rPr sz="1100" spc="-15" dirty="0">
                <a:latin typeface="Arial"/>
                <a:cs typeface="Arial"/>
              </a:rPr>
              <a:t> enabled?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484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10" dirty="0">
                <a:latin typeface="Arial"/>
                <a:cs typeface="Arial"/>
              </a:rPr>
              <a:t>Yes.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 New"/>
                <a:cs typeface="Courier New"/>
              </a:rPr>
              <a:t>DB_RECOVERY_FILE_DEST</a:t>
            </a:r>
            <a:r>
              <a:rPr sz="1100" spc="-39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Courier New"/>
                <a:cs typeface="Courier New"/>
              </a:rPr>
              <a:t>DB_RECOVERY_FILE_DEST_SIZE</a:t>
            </a:r>
            <a:endParaRPr sz="1100">
              <a:latin typeface="Courier New"/>
              <a:cs typeface="Courier New"/>
            </a:endParaRPr>
          </a:p>
          <a:p>
            <a:pPr marL="288911">
              <a:spcBef>
                <a:spcPts val="180"/>
              </a:spcBef>
            </a:pPr>
            <a:r>
              <a:rPr sz="1100" dirty="0">
                <a:latin typeface="Arial"/>
                <a:cs typeface="Arial"/>
              </a:rPr>
              <a:t>parameters </a:t>
            </a:r>
            <a:r>
              <a:rPr sz="1100" spc="-15" dirty="0">
                <a:latin typeface="Arial"/>
                <a:cs typeface="Arial"/>
              </a:rPr>
              <a:t>values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15" dirty="0">
                <a:latin typeface="Arial"/>
                <a:cs typeface="Arial"/>
              </a:rPr>
              <a:t>null, </a:t>
            </a:r>
            <a:r>
              <a:rPr sz="1100" spc="-10" dirty="0">
                <a:latin typeface="Arial"/>
                <a:cs typeface="Arial"/>
              </a:rPr>
              <a:t>indicating 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fast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5" dirty="0">
                <a:latin typeface="Arial"/>
                <a:cs typeface="Arial"/>
              </a:rPr>
              <a:t>area is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enabled.</a:t>
            </a:r>
            <a:endParaRPr sz="1100">
              <a:latin typeface="Arial"/>
              <a:cs typeface="Arial"/>
            </a:endParaRPr>
          </a:p>
          <a:p>
            <a:pPr marL="288911" marR="943563" indent="-276846">
              <a:lnSpc>
                <a:spcPct val="130800"/>
              </a:lnSpc>
              <a:spcBef>
                <a:spcPts val="75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20" dirty="0">
                <a:latin typeface="Arial"/>
                <a:cs typeface="Arial"/>
              </a:rPr>
              <a:t>Which </a:t>
            </a:r>
            <a:r>
              <a:rPr sz="1100" spc="-5" dirty="0">
                <a:latin typeface="Arial"/>
                <a:cs typeface="Arial"/>
              </a:rPr>
              <a:t>changes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spc="5" dirty="0">
                <a:latin typeface="Arial"/>
                <a:cs typeface="Arial"/>
              </a:rPr>
              <a:t>make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fast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-5" dirty="0">
                <a:latin typeface="Arial"/>
                <a:cs typeface="Arial"/>
              </a:rPr>
              <a:t>area?  Answer: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change the location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fast </a:t>
            </a:r>
            <a:r>
              <a:rPr sz="1100" dirty="0">
                <a:latin typeface="Arial"/>
                <a:cs typeface="Arial"/>
              </a:rPr>
              <a:t>recovery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area.</a:t>
            </a:r>
            <a:endParaRPr sz="1100">
              <a:latin typeface="Arial"/>
              <a:cs typeface="Arial"/>
            </a:endParaRPr>
          </a:p>
          <a:p>
            <a:pPr marL="288911" marR="125724" indent="-276846">
              <a:lnSpc>
                <a:spcPct val="113900"/>
              </a:lnSpc>
              <a:spcBef>
                <a:spcPts val="220"/>
              </a:spcBef>
              <a:buAutoNum type="arabicPeriod" startAt="4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Does </a:t>
            </a:r>
            <a:r>
              <a:rPr sz="1100" spc="-5" dirty="0">
                <a:latin typeface="Arial"/>
                <a:cs typeface="Arial"/>
              </a:rPr>
              <a:t>changing the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5" dirty="0">
                <a:latin typeface="Arial"/>
                <a:cs typeface="Arial"/>
              </a:rPr>
              <a:t>fast </a:t>
            </a:r>
            <a:r>
              <a:rPr sz="1100" dirty="0">
                <a:latin typeface="Arial"/>
                <a:cs typeface="Arial"/>
              </a:rPr>
              <a:t>recovery </a:t>
            </a:r>
            <a:r>
              <a:rPr sz="1100" spc="5" dirty="0">
                <a:latin typeface="Arial"/>
                <a:cs typeface="Arial"/>
              </a:rPr>
              <a:t>area </a:t>
            </a:r>
            <a:r>
              <a:rPr sz="1100" spc="-5" dirty="0">
                <a:latin typeface="Arial"/>
                <a:cs typeface="Arial"/>
              </a:rPr>
              <a:t>require the database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be  </a:t>
            </a:r>
            <a:r>
              <a:rPr sz="1100" dirty="0">
                <a:latin typeface="Arial"/>
                <a:cs typeface="Arial"/>
              </a:rPr>
              <a:t>restarted?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405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20" dirty="0">
                <a:latin typeface="Arial"/>
                <a:cs typeface="Arial"/>
              </a:rPr>
              <a:t>No,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restart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not required for this </a:t>
            </a:r>
            <a:r>
              <a:rPr sz="1100" spc="-5" dirty="0">
                <a:latin typeface="Arial"/>
                <a:cs typeface="Arial"/>
              </a:rPr>
              <a:t>change </a:t>
            </a:r>
            <a:r>
              <a:rPr sz="1100" spc="5" dirty="0">
                <a:latin typeface="Arial"/>
                <a:cs typeface="Arial"/>
              </a:rPr>
              <a:t>because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180"/>
              </a:spcBef>
            </a:pPr>
            <a:r>
              <a:rPr sz="1100" dirty="0">
                <a:latin typeface="Courier New"/>
                <a:cs typeface="Courier New"/>
              </a:rPr>
              <a:t>DB_RECOVERY_FILE_DEST_SIZE</a:t>
            </a:r>
            <a:r>
              <a:rPr sz="1100" spc="-5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parameter is </a:t>
            </a:r>
            <a:r>
              <a:rPr sz="1100" dirty="0">
                <a:latin typeface="Arial"/>
                <a:cs typeface="Arial"/>
              </a:rPr>
              <a:t>dynamic.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70" y="1676400"/>
            <a:ext cx="51104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6.	Change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size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fast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recovery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12GB</a:t>
            </a:r>
            <a:r>
              <a:rPr sz="1100" spc="-434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set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scope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BOTH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965" y="296948"/>
            <a:ext cx="5541010" cy="11926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1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SYSTEM </a:t>
            </a:r>
            <a:r>
              <a:rPr sz="1100" b="1" spc="10" dirty="0">
                <a:latin typeface="Courier New"/>
                <a:cs typeface="Courier New"/>
              </a:rPr>
              <a:t>SET </a:t>
            </a:r>
            <a:r>
              <a:rPr sz="1100" b="1" spc="-5" dirty="0">
                <a:latin typeface="Courier New"/>
                <a:cs typeface="Courier New"/>
              </a:rPr>
              <a:t>db_recovery_file_dest_size </a:t>
            </a:r>
            <a:r>
              <a:rPr sz="1100" b="1" spc="15" dirty="0">
                <a:latin typeface="Courier New"/>
                <a:cs typeface="Courier New"/>
              </a:rPr>
              <a:t>=</a:t>
            </a:r>
            <a:r>
              <a:rPr sz="1100" b="1" spc="-85" dirty="0">
                <a:latin typeface="Courier New"/>
                <a:cs typeface="Courier New"/>
              </a:rPr>
              <a:t> </a:t>
            </a:r>
            <a:r>
              <a:rPr sz="1100" b="1" spc="20" dirty="0">
                <a:latin typeface="Courier New"/>
                <a:cs typeface="Courier New"/>
              </a:rPr>
              <a:t>12G</a:t>
            </a:r>
            <a:endParaRPr sz="1100" dirty="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b="1" dirty="0">
                <a:latin typeface="Courier New"/>
                <a:cs typeface="Courier New"/>
              </a:rPr>
              <a:t>SCOPE=both;</a:t>
            </a:r>
            <a:endParaRPr sz="1100" dirty="0">
              <a:latin typeface="Courier New"/>
              <a:cs typeface="Courier New"/>
            </a:endParaRPr>
          </a:p>
          <a:p>
            <a:pPr marL="71752" marR="4194600">
              <a:lnSpc>
                <a:spcPts val="3150"/>
              </a:lnSpc>
              <a:spcBef>
                <a:spcPts val="409"/>
              </a:spcBef>
            </a:pP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</a:p>
          <a:p>
            <a:pPr marL="71752" marR="4194600">
              <a:lnSpc>
                <a:spcPts val="315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70" y="2123059"/>
            <a:ext cx="5969000" cy="11728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8911" marR="5080">
              <a:lnSpc>
                <a:spcPct val="109900"/>
              </a:lnSpc>
              <a:spcBef>
                <a:spcPts val="70"/>
              </a:spcBef>
            </a:pPr>
            <a:r>
              <a:rPr sz="1100" spc="-20" dirty="0">
                <a:latin typeface="Arial"/>
                <a:cs typeface="Arial"/>
              </a:rPr>
              <a:t>Note: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the archived redo </a:t>
            </a:r>
            <a:r>
              <a:rPr sz="1100" spc="-10" dirty="0">
                <a:latin typeface="Arial"/>
                <a:cs typeface="Arial"/>
              </a:rPr>
              <a:t>log file destination </a:t>
            </a:r>
            <a:r>
              <a:rPr sz="1100" spc="-15" dirty="0">
                <a:latin typeface="Arial"/>
                <a:cs typeface="Arial"/>
              </a:rPr>
              <a:t>fills </a:t>
            </a:r>
            <a:r>
              <a:rPr sz="1100" spc="-5" dirty="0">
                <a:latin typeface="Arial"/>
                <a:cs typeface="Arial"/>
              </a:rPr>
              <a:t>up or cannot be written </a:t>
            </a:r>
            <a:r>
              <a:rPr sz="1100" spc="-10" dirty="0">
                <a:latin typeface="Arial"/>
                <a:cs typeface="Arial"/>
              </a:rPr>
              <a:t>to, </a:t>
            </a:r>
            <a:r>
              <a:rPr sz="1100" spc="-5" dirty="0">
                <a:latin typeface="Arial"/>
                <a:cs typeface="Arial"/>
              </a:rPr>
              <a:t>the database  will </a:t>
            </a:r>
            <a:r>
              <a:rPr sz="1100" spc="-15" dirty="0">
                <a:latin typeface="Arial"/>
                <a:cs typeface="Arial"/>
              </a:rPr>
              <a:t>halt.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would </a:t>
            </a:r>
            <a:r>
              <a:rPr sz="1100" spc="-10" dirty="0">
                <a:latin typeface="Arial"/>
                <a:cs typeface="Arial"/>
              </a:rPr>
              <a:t>then need </a:t>
            </a:r>
            <a:r>
              <a:rPr sz="1100" dirty="0">
                <a:latin typeface="Arial"/>
                <a:cs typeface="Arial"/>
              </a:rPr>
              <a:t>to remove </a:t>
            </a:r>
            <a:r>
              <a:rPr sz="1100" spc="-5" dirty="0">
                <a:latin typeface="Arial"/>
                <a:cs typeface="Arial"/>
              </a:rPr>
              <a:t>archived 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archived redo </a:t>
            </a:r>
            <a:r>
              <a:rPr sz="1100" spc="-10" dirty="0">
                <a:latin typeface="Arial"/>
                <a:cs typeface="Arial"/>
              </a:rPr>
              <a:t>log  file destination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database </a:t>
            </a:r>
            <a:r>
              <a:rPr sz="1100" dirty="0">
                <a:latin typeface="Arial"/>
                <a:cs typeface="Arial"/>
              </a:rPr>
              <a:t>could </a:t>
            </a:r>
            <a:r>
              <a:rPr sz="1100" spc="15" dirty="0">
                <a:latin typeface="Arial"/>
                <a:cs typeface="Arial"/>
              </a:rPr>
              <a:t>resume </a:t>
            </a:r>
            <a:r>
              <a:rPr sz="1100" spc="-10" dirty="0">
                <a:latin typeface="Arial"/>
                <a:cs typeface="Arial"/>
              </a:rPr>
              <a:t>operations. This </a:t>
            </a:r>
            <a:r>
              <a:rPr sz="1100" spc="-5" dirty="0">
                <a:latin typeface="Arial"/>
                <a:cs typeface="Arial"/>
              </a:rPr>
              <a:t>activity is covered in </a:t>
            </a:r>
            <a:r>
              <a:rPr sz="1100" spc="-10" dirty="0">
                <a:latin typeface="Arial"/>
                <a:cs typeface="Arial"/>
              </a:rPr>
              <a:t>one 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5" dirty="0">
                <a:latin typeface="Arial"/>
                <a:cs typeface="Arial"/>
              </a:rPr>
              <a:t>next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practices.</a:t>
            </a:r>
            <a:endParaRPr sz="1100">
              <a:latin typeface="Arial"/>
              <a:cs typeface="Arial"/>
            </a:endParaRPr>
          </a:p>
          <a:p>
            <a:pPr marL="288911" marR="391141" indent="-276846">
              <a:lnSpc>
                <a:spcPct val="119500"/>
              </a:lnSpc>
              <a:spcBef>
                <a:spcPts val="14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7.	</a:t>
            </a:r>
            <a:r>
              <a:rPr sz="1100" spc="-2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 New"/>
                <a:cs typeface="Courier New"/>
              </a:rPr>
              <a:t>DB_RECOVERY_FILE_DEST_SIZE</a:t>
            </a:r>
            <a:r>
              <a:rPr sz="1100" spc="-5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initialization </a:t>
            </a:r>
            <a:r>
              <a:rPr sz="1100" spc="-5" dirty="0">
                <a:latin typeface="Arial"/>
                <a:cs typeface="Arial"/>
              </a:rPr>
              <a:t>parameter </a:t>
            </a:r>
            <a:r>
              <a:rPr sz="1100" spc="-15" dirty="0">
                <a:latin typeface="Arial"/>
                <a:cs typeface="Arial"/>
              </a:rPr>
              <a:t>again.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  </a:t>
            </a:r>
            <a:r>
              <a:rPr sz="1100" spc="-15" dirty="0">
                <a:latin typeface="Arial"/>
                <a:cs typeface="Arial"/>
              </a:rPr>
              <a:t>verifies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size </a:t>
            </a:r>
            <a:r>
              <a:rPr sz="1100" spc="-10" dirty="0">
                <a:latin typeface="Arial"/>
                <a:cs typeface="Arial"/>
              </a:rPr>
              <a:t>has been </a:t>
            </a:r>
            <a:r>
              <a:rPr sz="1100" spc="10" dirty="0">
                <a:latin typeface="Arial"/>
                <a:cs typeface="Arial"/>
              </a:rPr>
              <a:t>set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10" dirty="0">
                <a:latin typeface="Courier New"/>
                <a:cs typeface="Courier New"/>
              </a:rPr>
              <a:t>12GB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92176" y="3370264"/>
          <a:ext cx="5542277" cy="1182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7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6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0909">
                <a:tc gridSpan="6">
                  <a:txBody>
                    <a:bodyPr/>
                    <a:lstStyle/>
                    <a:p>
                      <a:pPr marL="7175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SQL&gt; </a:t>
                      </a:r>
                      <a:r>
                        <a:rPr sz="1100" b="1" spc="-10" dirty="0">
                          <a:latin typeface="Courier New"/>
                          <a:cs typeface="Courier New"/>
                        </a:rPr>
                        <a:t>SHOW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PARAMETER</a:t>
                      </a:r>
                      <a:r>
                        <a:rPr sz="1100" b="1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db_recovery_file_dest_size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VALUE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180">
                <a:tc>
                  <a:txBody>
                    <a:bodyPr/>
                    <a:lstStyle/>
                    <a:p>
                      <a:pPr marL="71755" marR="495300">
                        <a:lnSpc>
                          <a:spcPct val="119300"/>
                        </a:lnSpc>
                        <a:spcBef>
                          <a:spcPts val="54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db_recovery_file_dest_size  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SQL&gt;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big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nteg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20" dirty="0">
                          <a:latin typeface="Courier New"/>
                          <a:cs typeface="Courier New"/>
                        </a:rPr>
                        <a:t>12G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96302" y="1020191"/>
            <a:ext cx="5989320" cy="9525"/>
          </a:xfrm>
          <a:custGeom>
            <a:avLst/>
            <a:gdLst/>
            <a:ahLst/>
            <a:cxnLst/>
            <a:rect l="l" t="t" r="r" b="b"/>
            <a:pathLst>
              <a:path w="5989320" h="9525">
                <a:moveTo>
                  <a:pt x="5989066" y="0"/>
                </a:moveTo>
                <a:lnTo>
                  <a:pt x="0" y="0"/>
                </a:lnTo>
                <a:lnTo>
                  <a:pt x="0" y="9525"/>
                </a:lnTo>
                <a:lnTo>
                  <a:pt x="5989066" y="9525"/>
                </a:lnTo>
                <a:lnTo>
                  <a:pt x="598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749998"/>
            <a:ext cx="5913120" cy="38654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400" b="1" spc="25" dirty="0" smtClean="0">
                <a:latin typeface="Arial"/>
                <a:cs typeface="Arial"/>
              </a:rPr>
              <a:t>Lab 19</a:t>
            </a:r>
            <a:r>
              <a:rPr sz="1400" b="1" spc="20" dirty="0" smtClean="0">
                <a:latin typeface="Arial"/>
                <a:cs typeface="Arial"/>
              </a:rPr>
              <a:t>: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Verifying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that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the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Redo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Log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File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is</a:t>
            </a:r>
            <a:r>
              <a:rPr sz="1400" b="1" spc="15" dirty="0">
                <a:latin typeface="Arial"/>
                <a:cs typeface="Arial"/>
              </a:rPr>
              <a:t> Multiplexed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Overview</a:t>
            </a:r>
            <a:endParaRPr sz="1200" dirty="0">
              <a:latin typeface="Arial"/>
              <a:cs typeface="Arial"/>
            </a:endParaRPr>
          </a:p>
          <a:p>
            <a:pPr marL="12700" marR="41908">
              <a:lnSpc>
                <a:spcPct val="109900"/>
              </a:lnSpc>
              <a:spcBef>
                <a:spcPts val="630"/>
              </a:spcBef>
            </a:pPr>
            <a:r>
              <a:rPr sz="1100" spc="5" dirty="0">
                <a:latin typeface="Arial"/>
                <a:cs typeface="Arial"/>
              </a:rPr>
              <a:t>Ensure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there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at </a:t>
            </a:r>
            <a:r>
              <a:rPr sz="1100" dirty="0">
                <a:latin typeface="Arial"/>
                <a:cs typeface="Arial"/>
              </a:rPr>
              <a:t>least </a:t>
            </a:r>
            <a:r>
              <a:rPr sz="1100" spc="10" dirty="0">
                <a:latin typeface="Arial"/>
                <a:cs typeface="Arial"/>
              </a:rPr>
              <a:t>two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10" dirty="0">
                <a:latin typeface="Arial"/>
                <a:cs typeface="Arial"/>
              </a:rPr>
              <a:t>members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10" dirty="0">
                <a:latin typeface="Arial"/>
                <a:cs typeface="Arial"/>
              </a:rPr>
              <a:t>group.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using </a:t>
            </a:r>
            <a:r>
              <a:rPr sz="1100" spc="-10" dirty="0">
                <a:latin typeface="Arial"/>
                <a:cs typeface="Arial"/>
              </a:rPr>
              <a:t>file </a:t>
            </a:r>
            <a:r>
              <a:rPr sz="1100" spc="10" dirty="0">
                <a:latin typeface="Arial"/>
                <a:cs typeface="Arial"/>
              </a:rPr>
              <a:t>system  </a:t>
            </a:r>
            <a:r>
              <a:rPr sz="1100" spc="-5" dirty="0">
                <a:latin typeface="Arial"/>
                <a:cs typeface="Arial"/>
              </a:rPr>
              <a:t>storage, </a:t>
            </a:r>
            <a:r>
              <a:rPr sz="1100" spc="-10" dirty="0">
                <a:latin typeface="Arial"/>
                <a:cs typeface="Arial"/>
              </a:rPr>
              <a:t>then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10" dirty="0">
                <a:latin typeface="Arial"/>
                <a:cs typeface="Arial"/>
              </a:rPr>
              <a:t>member </a:t>
            </a:r>
            <a:r>
              <a:rPr sz="1100" spc="-5" dirty="0">
                <a:latin typeface="Arial"/>
                <a:cs typeface="Arial"/>
              </a:rPr>
              <a:t>should be distributed on </a:t>
            </a:r>
            <a:r>
              <a:rPr sz="1100" dirty="0">
                <a:latin typeface="Arial"/>
                <a:cs typeface="Arial"/>
              </a:rPr>
              <a:t>separate </a:t>
            </a:r>
            <a:r>
              <a:rPr sz="1100" spc="-5" dirty="0">
                <a:latin typeface="Arial"/>
                <a:cs typeface="Arial"/>
              </a:rPr>
              <a:t>disks or controllers </a:t>
            </a:r>
            <a:r>
              <a:rPr sz="1100" spc="30" dirty="0">
                <a:latin typeface="Arial"/>
                <a:cs typeface="Arial"/>
              </a:rPr>
              <a:t>so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no  single </a:t>
            </a:r>
            <a:r>
              <a:rPr sz="1100" spc="-10" dirty="0">
                <a:latin typeface="Arial"/>
                <a:cs typeface="Arial"/>
              </a:rPr>
              <a:t>equipment failure </a:t>
            </a:r>
            <a:r>
              <a:rPr sz="1100" spc="5" dirty="0">
                <a:latin typeface="Arial"/>
                <a:cs typeface="Arial"/>
              </a:rPr>
              <a:t>impacts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10" dirty="0">
                <a:latin typeface="Arial"/>
                <a:cs typeface="Arial"/>
              </a:rPr>
              <a:t>entire log group.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loss </a:t>
            </a:r>
            <a:r>
              <a:rPr sz="1100" spc="-5" dirty="0">
                <a:latin typeface="Arial"/>
                <a:cs typeface="Arial"/>
              </a:rPr>
              <a:t>of an </a:t>
            </a:r>
            <a:r>
              <a:rPr sz="1100" spc="-10" dirty="0">
                <a:latin typeface="Arial"/>
                <a:cs typeface="Arial"/>
              </a:rPr>
              <a:t>entire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group is 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20" dirty="0">
                <a:latin typeface="Arial"/>
                <a:cs typeface="Arial"/>
              </a:rPr>
              <a:t>most </a:t>
            </a:r>
            <a:r>
              <a:rPr sz="1100" dirty="0">
                <a:latin typeface="Arial"/>
                <a:cs typeface="Arial"/>
              </a:rPr>
              <a:t>serious media </a:t>
            </a:r>
            <a:r>
              <a:rPr sz="1100" spc="-10" dirty="0">
                <a:latin typeface="Arial"/>
                <a:cs typeface="Arial"/>
              </a:rPr>
              <a:t>failures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can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10" dirty="0">
                <a:latin typeface="Arial"/>
                <a:cs typeface="Arial"/>
              </a:rPr>
              <a:t>loss.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loss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 </a:t>
            </a:r>
            <a:r>
              <a:rPr sz="1100" spc="10" dirty="0">
                <a:latin typeface="Arial"/>
                <a:cs typeface="Arial"/>
              </a:rPr>
              <a:t>member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multi-member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group is </a:t>
            </a:r>
            <a:r>
              <a:rPr sz="1100" spc="-15" dirty="0">
                <a:latin typeface="Arial"/>
                <a:cs typeface="Arial"/>
              </a:rPr>
              <a:t>trivial </a:t>
            </a:r>
            <a:r>
              <a:rPr sz="1100" spc="-10" dirty="0">
                <a:latin typeface="Arial"/>
                <a:cs typeface="Arial"/>
              </a:rPr>
              <a:t>and does not </a:t>
            </a:r>
            <a:r>
              <a:rPr sz="1100" dirty="0">
                <a:latin typeface="Arial"/>
                <a:cs typeface="Arial"/>
              </a:rPr>
              <a:t>affect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spc="-10" dirty="0">
                <a:latin typeface="Arial"/>
                <a:cs typeface="Arial"/>
              </a:rPr>
              <a:t>operation (other  than </a:t>
            </a:r>
            <a:r>
              <a:rPr sz="1100" spc="5" dirty="0">
                <a:latin typeface="Arial"/>
                <a:cs typeface="Arial"/>
              </a:rPr>
              <a:t>causing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spc="-10" dirty="0">
                <a:latin typeface="Arial"/>
                <a:cs typeface="Arial"/>
              </a:rPr>
              <a:t>alert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-10" dirty="0">
                <a:latin typeface="Arial"/>
                <a:cs typeface="Arial"/>
              </a:rPr>
              <a:t>published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alert log). </a:t>
            </a:r>
            <a:r>
              <a:rPr sz="1100" spc="10" dirty="0">
                <a:latin typeface="Arial"/>
                <a:cs typeface="Arial"/>
              </a:rPr>
              <a:t>One set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members </a:t>
            </a:r>
            <a:r>
              <a:rPr sz="1100" spc="-5" dirty="0">
                <a:latin typeface="Arial"/>
                <a:cs typeface="Arial"/>
              </a:rPr>
              <a:t>should be </a:t>
            </a:r>
            <a:r>
              <a:rPr sz="1100" spc="5" dirty="0">
                <a:latin typeface="Arial"/>
                <a:cs typeface="Arial"/>
              </a:rPr>
              <a:t>stored </a:t>
            </a:r>
            <a:r>
              <a:rPr sz="1100" spc="-5" dirty="0">
                <a:latin typeface="Arial"/>
                <a:cs typeface="Arial"/>
              </a:rPr>
              <a:t>in  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FRA.</a:t>
            </a:r>
            <a:endParaRPr sz="11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150" dirty="0">
              <a:latin typeface="Arial"/>
              <a:cs typeface="Arial"/>
            </a:endParaRPr>
          </a:p>
          <a:p>
            <a:pPr marL="12700"/>
            <a:r>
              <a:rPr sz="1200" b="1" spc="-10" dirty="0">
                <a:latin typeface="Arial"/>
                <a:cs typeface="Arial"/>
              </a:rPr>
              <a:t>Assumptions</a:t>
            </a:r>
            <a:endParaRPr sz="1200" dirty="0">
              <a:latin typeface="Arial"/>
              <a:cs typeface="Arial"/>
            </a:endParaRPr>
          </a:p>
          <a:p>
            <a:pPr marL="12700">
              <a:spcBef>
                <a:spcPts val="765"/>
              </a:spcBef>
            </a:pP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logged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SQL*Plus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previous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practice.</a:t>
            </a:r>
          </a:p>
          <a:p>
            <a:pPr>
              <a:spcBef>
                <a:spcPts val="15"/>
              </a:spcBef>
            </a:pPr>
            <a:endParaRPr sz="1100" dirty="0">
              <a:latin typeface="Arial"/>
              <a:cs typeface="Arial"/>
            </a:endParaRPr>
          </a:p>
          <a:p>
            <a:pPr marL="12700"/>
            <a:r>
              <a:rPr sz="1200" b="1" spc="5" dirty="0">
                <a:latin typeface="Arial"/>
                <a:cs typeface="Arial"/>
              </a:rPr>
              <a:t>Tasks</a:t>
            </a:r>
            <a:endParaRPr sz="1200" dirty="0">
              <a:latin typeface="Arial"/>
              <a:cs typeface="Arial"/>
            </a:endParaRPr>
          </a:p>
          <a:p>
            <a:pPr marL="288911" marR="5080" indent="-276846">
              <a:lnSpc>
                <a:spcPct val="119400"/>
              </a:lnSpc>
              <a:spcBef>
                <a:spcPts val="434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1.	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b="1" spc="10" dirty="0">
                <a:latin typeface="Courier New"/>
                <a:cs typeface="Courier New"/>
              </a:rPr>
              <a:t>V$LOGFILE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determine the </a:t>
            </a:r>
            <a:r>
              <a:rPr sz="1100" spc="-10" dirty="0">
                <a:latin typeface="Arial"/>
                <a:cs typeface="Arial"/>
              </a:rPr>
              <a:t>configuration </a:t>
            </a:r>
            <a:r>
              <a:rPr sz="1100" dirty="0">
                <a:latin typeface="Arial"/>
                <a:cs typeface="Arial"/>
              </a:rPr>
              <a:t>(number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members)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 group.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10" dirty="0">
                <a:latin typeface="Arial"/>
                <a:cs typeface="Arial"/>
              </a:rPr>
              <a:t>shows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there </a:t>
            </a:r>
            <a:r>
              <a:rPr sz="1100" dirty="0">
                <a:latin typeface="Arial"/>
                <a:cs typeface="Arial"/>
              </a:rPr>
              <a:t>are currently </a:t>
            </a:r>
            <a:r>
              <a:rPr sz="1100" spc="-5" dirty="0">
                <a:latin typeface="Arial"/>
                <a:cs typeface="Arial"/>
              </a:rPr>
              <a:t>three </a:t>
            </a:r>
            <a:r>
              <a:rPr sz="1100" spc="-10" dirty="0">
                <a:latin typeface="Arial"/>
                <a:cs typeface="Arial"/>
              </a:rPr>
              <a:t>log groups </a:t>
            </a:r>
            <a:r>
              <a:rPr sz="1100" dirty="0">
                <a:latin typeface="Arial"/>
                <a:cs typeface="Arial"/>
              </a:rPr>
              <a:t>(1, </a:t>
            </a:r>
            <a:r>
              <a:rPr sz="1100" spc="-5" dirty="0">
                <a:latin typeface="Arial"/>
                <a:cs typeface="Arial"/>
              </a:rPr>
              <a:t>2,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3) </a:t>
            </a:r>
            <a:r>
              <a:rPr sz="1100" spc="-10" dirty="0">
                <a:latin typeface="Arial"/>
                <a:cs typeface="Arial"/>
              </a:rPr>
              <a:t>and only one  </a:t>
            </a:r>
            <a:r>
              <a:rPr sz="1100" spc="10" dirty="0">
                <a:latin typeface="Arial"/>
                <a:cs typeface="Arial"/>
              </a:rPr>
              <a:t>member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each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group.</a:t>
            </a:r>
            <a:endParaRPr sz="1100" dirty="0">
              <a:latin typeface="Arial"/>
              <a:cs typeface="Arial"/>
            </a:endParaRPr>
          </a:p>
          <a:p>
            <a:pPr marL="565757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group#, status, </a:t>
            </a:r>
            <a:r>
              <a:rPr sz="1100" b="1" spc="-5" dirty="0">
                <a:latin typeface="Courier New"/>
                <a:cs typeface="Courier New"/>
              </a:rPr>
              <a:t>member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10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v$logfile;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2176" y="4404740"/>
            <a:ext cx="5550535" cy="1783080"/>
          </a:xfrm>
          <a:custGeom>
            <a:avLst/>
            <a:gdLst/>
            <a:ahLst/>
            <a:cxnLst/>
            <a:rect l="l" t="t" r="r" b="b"/>
            <a:pathLst>
              <a:path w="5550534" h="1783079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1773174"/>
                </a:lnTo>
                <a:lnTo>
                  <a:pt x="9525" y="1773174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782699"/>
                </a:lnTo>
                <a:lnTo>
                  <a:pt x="9525" y="1782699"/>
                </a:lnTo>
                <a:lnTo>
                  <a:pt x="5541010" y="1782699"/>
                </a:lnTo>
                <a:lnTo>
                  <a:pt x="5550535" y="1782699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68756" y="4787954"/>
          <a:ext cx="4715510" cy="1007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34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0833"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GROUP#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STATUS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MEMBER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75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/u04/app/oracle/redo/redo03.log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389"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/u04/app/oracle/redo/redo02.log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052"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/u04/app/oracle/redo/redo01.log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2971" y="5926710"/>
            <a:ext cx="5931535" cy="282436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5757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288911" marR="113024" indent="-276846">
              <a:lnSpc>
                <a:spcPct val="130600"/>
              </a:lnSpc>
              <a:spcBef>
                <a:spcPts val="5"/>
              </a:spcBef>
              <a:buAutoNum type="arabicPeriod" startAt="2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25" dirty="0">
                <a:latin typeface="Arial"/>
                <a:cs typeface="Arial"/>
              </a:rPr>
              <a:t>Why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5" dirty="0">
                <a:latin typeface="Arial"/>
                <a:cs typeface="Arial"/>
              </a:rPr>
              <a:t>recommended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three </a:t>
            </a:r>
            <a:r>
              <a:rPr sz="1100" spc="-10" dirty="0">
                <a:latin typeface="Arial"/>
                <a:cs typeface="Arial"/>
              </a:rPr>
              <a:t>groups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10" dirty="0">
                <a:latin typeface="Arial"/>
                <a:cs typeface="Arial"/>
              </a:rPr>
              <a:t>two </a:t>
            </a:r>
            <a:r>
              <a:rPr sz="1100" spc="-5" dirty="0">
                <a:latin typeface="Arial"/>
                <a:cs typeface="Arial"/>
              </a:rPr>
              <a:t>would be sufficient?  Answer: 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Database server </a:t>
            </a:r>
            <a:r>
              <a:rPr sz="1100" spc="-5" dirty="0">
                <a:latin typeface="Arial"/>
                <a:cs typeface="Arial"/>
              </a:rPr>
              <a:t>treats the </a:t>
            </a:r>
            <a:r>
              <a:rPr sz="1100" spc="-15" dirty="0">
                <a:latin typeface="Arial"/>
                <a:cs typeface="Arial"/>
              </a:rPr>
              <a:t>online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groups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circular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buffer</a:t>
            </a:r>
            <a:endParaRPr sz="1100">
              <a:latin typeface="Arial"/>
              <a:cs typeface="Arial"/>
            </a:endParaRPr>
          </a:p>
          <a:p>
            <a:pPr marL="288911" marR="120644">
              <a:lnSpc>
                <a:spcPct val="111900"/>
              </a:lnSpc>
              <a:spcBef>
                <a:spcPts val="25"/>
              </a:spcBef>
            </a:pP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store </a:t>
            </a:r>
            <a:r>
              <a:rPr sz="1100" dirty="0">
                <a:latin typeface="Arial"/>
                <a:cs typeface="Arial"/>
              </a:rPr>
              <a:t>transaction </a:t>
            </a:r>
            <a:r>
              <a:rPr sz="1100" spc="-10" dirty="0">
                <a:latin typeface="Arial"/>
                <a:cs typeface="Arial"/>
              </a:rPr>
              <a:t>information, </a:t>
            </a:r>
            <a:r>
              <a:rPr sz="1100" spc="-15" dirty="0">
                <a:latin typeface="Arial"/>
                <a:cs typeface="Arial"/>
              </a:rPr>
              <a:t>filling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-10" dirty="0">
                <a:latin typeface="Arial"/>
                <a:cs typeface="Arial"/>
              </a:rPr>
              <a:t>and then </a:t>
            </a:r>
            <a:r>
              <a:rPr sz="1100" spc="-5" dirty="0">
                <a:latin typeface="Arial"/>
                <a:cs typeface="Arial"/>
              </a:rPr>
              <a:t>moving on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next.  </a:t>
            </a:r>
            <a:r>
              <a:rPr sz="1100" spc="-20" dirty="0">
                <a:latin typeface="Arial"/>
                <a:cs typeface="Arial"/>
              </a:rPr>
              <a:t>After </a:t>
            </a:r>
            <a:r>
              <a:rPr sz="1100" spc="-15" dirty="0">
                <a:latin typeface="Arial"/>
                <a:cs typeface="Arial"/>
              </a:rPr>
              <a:t>all </a:t>
            </a:r>
            <a:r>
              <a:rPr sz="1100" spc="-10" dirty="0">
                <a:latin typeface="Arial"/>
                <a:cs typeface="Arial"/>
              </a:rPr>
              <a:t>groups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spc="-5" dirty="0">
                <a:latin typeface="Arial"/>
                <a:cs typeface="Arial"/>
              </a:rPr>
              <a:t>written </a:t>
            </a:r>
            <a:r>
              <a:rPr sz="1100" spc="-10" dirty="0">
                <a:latin typeface="Arial"/>
                <a:cs typeface="Arial"/>
              </a:rPr>
              <a:t>to,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Oracle </a:t>
            </a:r>
            <a:r>
              <a:rPr sz="1100" dirty="0">
                <a:latin typeface="Arial"/>
                <a:cs typeface="Arial"/>
              </a:rPr>
              <a:t>Database server </a:t>
            </a:r>
            <a:r>
              <a:rPr sz="1100" spc="-15" dirty="0">
                <a:latin typeface="Arial"/>
                <a:cs typeface="Arial"/>
              </a:rPr>
              <a:t>begins </a:t>
            </a:r>
            <a:r>
              <a:rPr sz="1100" spc="-10" dirty="0">
                <a:latin typeface="Arial"/>
                <a:cs typeface="Arial"/>
              </a:rPr>
              <a:t>overwriting  </a:t>
            </a:r>
            <a:r>
              <a:rPr sz="1100" spc="-5" dirty="0">
                <a:latin typeface="Arial"/>
                <a:cs typeface="Arial"/>
              </a:rPr>
              <a:t>information in the </a:t>
            </a:r>
            <a:r>
              <a:rPr sz="1100" spc="5" dirty="0">
                <a:latin typeface="Arial"/>
                <a:cs typeface="Arial"/>
              </a:rPr>
              <a:t>first </a:t>
            </a:r>
            <a:r>
              <a:rPr sz="1100" spc="-10" dirty="0">
                <a:latin typeface="Arial"/>
                <a:cs typeface="Arial"/>
              </a:rPr>
              <a:t>log group.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the database is configured in </a:t>
            </a:r>
            <a:r>
              <a:rPr sz="1100" spc="10" dirty="0">
                <a:latin typeface="Courier New"/>
                <a:cs typeface="Courier New"/>
              </a:rPr>
              <a:t>ARCHIVELOG </a:t>
            </a:r>
            <a:r>
              <a:rPr sz="1100" dirty="0">
                <a:latin typeface="Arial"/>
                <a:cs typeface="Arial"/>
              </a:rPr>
              <a:t>mode,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10" dirty="0">
                <a:latin typeface="Arial"/>
                <a:cs typeface="Arial"/>
              </a:rPr>
              <a:t>LGWR </a:t>
            </a:r>
            <a:r>
              <a:rPr sz="1100" spc="-5" dirty="0">
                <a:latin typeface="Arial"/>
                <a:cs typeface="Arial"/>
              </a:rPr>
              <a:t>cannot overwrite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5" dirty="0">
                <a:latin typeface="Arial"/>
                <a:cs typeface="Arial"/>
              </a:rPr>
              <a:t>first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-10" dirty="0">
                <a:latin typeface="Arial"/>
                <a:cs typeface="Arial"/>
              </a:rPr>
              <a:t>if it has not been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archived.</a:t>
            </a:r>
            <a:endParaRPr sz="1100">
              <a:latin typeface="Arial"/>
              <a:cs typeface="Arial"/>
            </a:endParaRPr>
          </a:p>
          <a:p>
            <a:pPr marL="288911" indent="-276846">
              <a:spcBef>
                <a:spcPts val="405"/>
              </a:spcBef>
              <a:buAutoNum type="arabicPeriod" startAt="3"/>
              <a:tabLst>
                <a:tab pos="288911" algn="l"/>
                <a:tab pos="289545" algn="l"/>
              </a:tabLst>
            </a:pPr>
            <a:r>
              <a:rPr sz="1100" dirty="0">
                <a:latin typeface="Arial"/>
                <a:cs typeface="Arial"/>
              </a:rPr>
              <a:t>Question: </a:t>
            </a:r>
            <a:r>
              <a:rPr sz="1100" spc="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multiplexing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logs </a:t>
            </a:r>
            <a:r>
              <a:rPr sz="1100" spc="5" dirty="0">
                <a:latin typeface="Arial"/>
                <a:cs typeface="Arial"/>
              </a:rPr>
              <a:t>impact </a:t>
            </a:r>
            <a:r>
              <a:rPr sz="1100" spc="-5" dirty="0">
                <a:latin typeface="Arial"/>
                <a:cs typeface="Arial"/>
              </a:rPr>
              <a:t>database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performance?</a:t>
            </a:r>
            <a:endParaRPr sz="1100">
              <a:latin typeface="Arial"/>
              <a:cs typeface="Arial"/>
            </a:endParaRPr>
          </a:p>
          <a:p>
            <a:pPr marL="288911" marR="5080">
              <a:lnSpc>
                <a:spcPct val="110300"/>
              </a:lnSpc>
              <a:spcBef>
                <a:spcPts val="350"/>
              </a:spcBef>
            </a:pPr>
            <a:r>
              <a:rPr sz="1100" spc="-5" dirty="0">
                <a:latin typeface="Arial"/>
                <a:cs typeface="Arial"/>
              </a:rPr>
              <a:t>Answer: </a:t>
            </a:r>
            <a:r>
              <a:rPr sz="1100" spc="-25" dirty="0">
                <a:latin typeface="Arial"/>
                <a:cs typeface="Arial"/>
              </a:rPr>
              <a:t>Multiplexing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logs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15" dirty="0">
                <a:latin typeface="Arial"/>
                <a:cs typeface="Arial"/>
              </a:rPr>
              <a:t>heavily </a:t>
            </a:r>
            <a:r>
              <a:rPr sz="1100" spc="-10" dirty="0">
                <a:latin typeface="Arial"/>
                <a:cs typeface="Arial"/>
              </a:rPr>
              <a:t>influence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performance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10" dirty="0">
                <a:latin typeface="Arial"/>
                <a:cs typeface="Arial"/>
              </a:rPr>
              <a:t>a  </a:t>
            </a:r>
            <a:r>
              <a:rPr sz="1100" spc="20" dirty="0">
                <a:latin typeface="Arial"/>
                <a:cs typeface="Arial"/>
              </a:rPr>
              <a:t>commit </a:t>
            </a:r>
            <a:r>
              <a:rPr sz="1100" spc="-5" dirty="0">
                <a:latin typeface="Arial"/>
                <a:cs typeface="Arial"/>
              </a:rPr>
              <a:t>cannot </a:t>
            </a:r>
            <a:r>
              <a:rPr sz="1100" spc="5" dirty="0">
                <a:latin typeface="Arial"/>
                <a:cs typeface="Arial"/>
              </a:rPr>
              <a:t>complete </a:t>
            </a:r>
            <a:r>
              <a:rPr sz="1100" spc="-15" dirty="0">
                <a:latin typeface="Arial"/>
                <a:cs typeface="Arial"/>
              </a:rPr>
              <a:t>until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transaction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spc="-10" dirty="0">
                <a:latin typeface="Arial"/>
                <a:cs typeface="Arial"/>
              </a:rPr>
              <a:t>has been </a:t>
            </a:r>
            <a:r>
              <a:rPr sz="1100" spc="-5" dirty="0">
                <a:latin typeface="Arial"/>
                <a:cs typeface="Arial"/>
              </a:rPr>
              <a:t>written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logs </a:t>
            </a:r>
            <a:r>
              <a:rPr sz="1100" spc="-5" dirty="0">
                <a:latin typeface="Arial"/>
                <a:cs typeface="Arial"/>
              </a:rPr>
              <a:t>by  </a:t>
            </a:r>
            <a:r>
              <a:rPr sz="1100" spc="10" dirty="0">
                <a:latin typeface="Arial"/>
                <a:cs typeface="Arial"/>
              </a:rPr>
              <a:t>LGWR.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spc="20" dirty="0">
                <a:latin typeface="Arial"/>
                <a:cs typeface="Arial"/>
              </a:rPr>
              <a:t>must </a:t>
            </a:r>
            <a:r>
              <a:rPr sz="1100" dirty="0">
                <a:latin typeface="Arial"/>
                <a:cs typeface="Arial"/>
              </a:rPr>
              <a:t>place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on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5" dirty="0">
                <a:latin typeface="Arial"/>
                <a:cs typeface="Arial"/>
              </a:rPr>
              <a:t>fastest </a:t>
            </a:r>
            <a:r>
              <a:rPr sz="1100" spc="-5" dirty="0">
                <a:latin typeface="Arial"/>
                <a:cs typeface="Arial"/>
              </a:rPr>
              <a:t>disks </a:t>
            </a:r>
            <a:r>
              <a:rPr sz="1100" dirty="0">
                <a:latin typeface="Arial"/>
                <a:cs typeface="Arial"/>
              </a:rPr>
              <a:t>served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5" dirty="0">
                <a:latin typeface="Arial"/>
                <a:cs typeface="Arial"/>
              </a:rPr>
              <a:t>fastest  </a:t>
            </a:r>
            <a:r>
              <a:rPr sz="1100" dirty="0">
                <a:latin typeface="Arial"/>
                <a:cs typeface="Arial"/>
              </a:rPr>
              <a:t>controllers. </a:t>
            </a:r>
            <a:r>
              <a:rPr sz="1100" spc="-4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possible, do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place </a:t>
            </a:r>
            <a:r>
              <a:rPr sz="1100" spc="-10" dirty="0">
                <a:latin typeface="Arial"/>
                <a:cs typeface="Arial"/>
              </a:rPr>
              <a:t>any other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on the </a:t>
            </a:r>
            <a:r>
              <a:rPr sz="1100" spc="25" dirty="0">
                <a:latin typeface="Arial"/>
                <a:cs typeface="Arial"/>
              </a:rPr>
              <a:t>same </a:t>
            </a:r>
            <a:r>
              <a:rPr sz="1100" spc="-5" dirty="0">
                <a:latin typeface="Arial"/>
                <a:cs typeface="Arial"/>
              </a:rPr>
              <a:t>disks as </a:t>
            </a:r>
            <a:r>
              <a:rPr sz="1100" spc="-15" dirty="0">
                <a:latin typeface="Arial"/>
                <a:cs typeface="Arial"/>
              </a:rPr>
              <a:t>your 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files. </a:t>
            </a:r>
            <a:r>
              <a:rPr sz="1100" spc="10" dirty="0">
                <a:latin typeface="Arial"/>
                <a:cs typeface="Arial"/>
              </a:rPr>
              <a:t>Because </a:t>
            </a:r>
            <a:r>
              <a:rPr sz="1100" spc="-10" dirty="0">
                <a:latin typeface="Arial"/>
                <a:cs typeface="Arial"/>
              </a:rPr>
              <a:t>only one </a:t>
            </a:r>
            <a:r>
              <a:rPr sz="1100" spc="-5" dirty="0">
                <a:latin typeface="Arial"/>
                <a:cs typeface="Arial"/>
              </a:rPr>
              <a:t>group is written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at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given </a:t>
            </a:r>
            <a:r>
              <a:rPr sz="1100" dirty="0">
                <a:latin typeface="Arial"/>
                <a:cs typeface="Arial"/>
              </a:rPr>
              <a:t>time, </a:t>
            </a:r>
            <a:r>
              <a:rPr sz="1100" spc="-5" dirty="0">
                <a:latin typeface="Arial"/>
                <a:cs typeface="Arial"/>
              </a:rPr>
              <a:t>there is no </a:t>
            </a:r>
            <a:r>
              <a:rPr sz="1100" dirty="0">
                <a:latin typeface="Arial"/>
                <a:cs typeface="Arial"/>
              </a:rPr>
              <a:t>performance  </a:t>
            </a:r>
            <a:r>
              <a:rPr sz="1100" spc="5" dirty="0">
                <a:latin typeface="Arial"/>
                <a:cs typeface="Arial"/>
              </a:rPr>
              <a:t>impact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having </a:t>
            </a:r>
            <a:r>
              <a:rPr sz="1100" spc="10" dirty="0">
                <a:latin typeface="Arial"/>
                <a:cs typeface="Arial"/>
              </a:rPr>
              <a:t>members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several </a:t>
            </a:r>
            <a:r>
              <a:rPr sz="1100" spc="-10" dirty="0">
                <a:latin typeface="Arial"/>
                <a:cs typeface="Arial"/>
              </a:rPr>
              <a:t>groups </a:t>
            </a:r>
            <a:r>
              <a:rPr sz="1100" spc="-5" dirty="0">
                <a:latin typeface="Arial"/>
                <a:cs typeface="Arial"/>
              </a:rPr>
              <a:t>on the </a:t>
            </a:r>
            <a:r>
              <a:rPr sz="1100" spc="25" dirty="0">
                <a:latin typeface="Arial"/>
                <a:cs typeface="Arial"/>
              </a:rPr>
              <a:t>same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disk.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74116"/>
            <a:ext cx="5979160" cy="3994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4.	</a:t>
            </a:r>
            <a:r>
              <a:rPr sz="1100" spc="-25" dirty="0">
                <a:latin typeface="Arial"/>
                <a:cs typeface="Arial"/>
              </a:rPr>
              <a:t>Add </a:t>
            </a:r>
            <a:r>
              <a:rPr sz="1100" spc="-15" dirty="0">
                <a:latin typeface="Arial"/>
                <a:cs typeface="Arial"/>
              </a:rPr>
              <a:t>another </a:t>
            </a:r>
            <a:r>
              <a:rPr sz="1100" spc="10" dirty="0">
                <a:latin typeface="Arial"/>
                <a:cs typeface="Arial"/>
              </a:rPr>
              <a:t>member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group. </a:t>
            </a:r>
            <a:r>
              <a:rPr sz="1100" dirty="0">
                <a:latin typeface="Arial"/>
                <a:cs typeface="Arial"/>
              </a:rPr>
              <a:t>Name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10" dirty="0">
                <a:latin typeface="Arial"/>
                <a:cs typeface="Arial"/>
              </a:rPr>
              <a:t>member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10" dirty="0">
                <a:latin typeface="Courier New"/>
                <a:cs typeface="Courier New"/>
              </a:rPr>
              <a:t>redo</a:t>
            </a:r>
            <a:r>
              <a:rPr sz="1100" i="1" spc="10" dirty="0">
                <a:latin typeface="Courier New"/>
                <a:cs typeface="Courier New"/>
              </a:rPr>
              <a:t>nn</a:t>
            </a:r>
            <a:r>
              <a:rPr sz="1100" spc="10" dirty="0">
                <a:latin typeface="Courier New"/>
                <a:cs typeface="Courier New"/>
              </a:rPr>
              <a:t>b.log</a:t>
            </a:r>
            <a:r>
              <a:rPr sz="1100" spc="-40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where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180"/>
              </a:spcBef>
            </a:pPr>
            <a:r>
              <a:rPr sz="1100" i="1" spc="10" dirty="0">
                <a:latin typeface="Courier New"/>
                <a:cs typeface="Courier New"/>
              </a:rPr>
              <a:t>nn</a:t>
            </a:r>
            <a:r>
              <a:rPr sz="1100" i="1" spc="-39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represents the group </a:t>
            </a:r>
            <a:r>
              <a:rPr sz="1100" dirty="0">
                <a:latin typeface="Arial"/>
                <a:cs typeface="Arial"/>
              </a:rPr>
              <a:t>number.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937" y="1167828"/>
            <a:ext cx="5541010" cy="35740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17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DATABASE </a:t>
            </a:r>
            <a:r>
              <a:rPr sz="1100" b="1" spc="10" dirty="0">
                <a:latin typeface="Courier New"/>
                <a:cs typeface="Courier New"/>
              </a:rPr>
              <a:t>ADD </a:t>
            </a:r>
            <a:r>
              <a:rPr sz="1100" b="1" dirty="0">
                <a:latin typeface="Courier New"/>
                <a:cs typeface="Courier New"/>
              </a:rPr>
              <a:t>LOGFILE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MEMBER</a:t>
            </a:r>
            <a:endParaRPr sz="1100">
              <a:latin typeface="Courier New"/>
              <a:cs typeface="Courier New"/>
            </a:endParaRPr>
          </a:p>
          <a:p>
            <a:pPr marL="71752" marR="247003">
              <a:lnSpc>
                <a:spcPts val="1280"/>
              </a:lnSpc>
              <a:spcBef>
                <a:spcPts val="15"/>
              </a:spcBef>
            </a:pPr>
            <a:r>
              <a:rPr sz="1100" b="1" spc="-5" dirty="0">
                <a:latin typeface="Courier New"/>
                <a:cs typeface="Courier New"/>
              </a:rPr>
              <a:t>'/u03/app/oracle/fast_recovery_area/ORCL/redo01b.log' </a:t>
            </a:r>
            <a:r>
              <a:rPr sz="1100" b="1" spc="10" dirty="0">
                <a:latin typeface="Courier New"/>
                <a:cs typeface="Courier New"/>
              </a:rPr>
              <a:t>TO </a:t>
            </a:r>
            <a:r>
              <a:rPr sz="1100" b="1" spc="-5" dirty="0">
                <a:latin typeface="Courier New"/>
                <a:cs typeface="Courier New"/>
              </a:rPr>
              <a:t>GROUP  </a:t>
            </a:r>
            <a:r>
              <a:rPr sz="1100" b="1" spc="1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55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71752">
              <a:lnSpc>
                <a:spcPts val="126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DATABASE </a:t>
            </a:r>
            <a:r>
              <a:rPr sz="1100" b="1" spc="10" dirty="0">
                <a:latin typeface="Courier New"/>
                <a:cs typeface="Courier New"/>
              </a:rPr>
              <a:t>ADD </a:t>
            </a:r>
            <a:r>
              <a:rPr sz="1100" b="1" dirty="0">
                <a:latin typeface="Courier New"/>
                <a:cs typeface="Courier New"/>
              </a:rPr>
              <a:t>LOGFILE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MEMBER</a:t>
            </a:r>
            <a:endParaRPr sz="1100">
              <a:latin typeface="Courier New"/>
              <a:cs typeface="Courier New"/>
            </a:endParaRPr>
          </a:p>
          <a:p>
            <a:pPr marL="71752" marR="247003">
              <a:lnSpc>
                <a:spcPts val="1280"/>
              </a:lnSpc>
              <a:spcBef>
                <a:spcPts val="15"/>
              </a:spcBef>
            </a:pPr>
            <a:r>
              <a:rPr sz="1100" b="1" spc="-5" dirty="0">
                <a:latin typeface="Courier New"/>
                <a:cs typeface="Courier New"/>
              </a:rPr>
              <a:t>'/u03/app/oracle/fast_recovery_area/ORCL/redo02b.log' </a:t>
            </a:r>
            <a:r>
              <a:rPr sz="1100" b="1" spc="10" dirty="0">
                <a:latin typeface="Courier New"/>
                <a:cs typeface="Courier New"/>
              </a:rPr>
              <a:t>TO </a:t>
            </a:r>
            <a:r>
              <a:rPr sz="1100" b="1" spc="-5" dirty="0">
                <a:latin typeface="Courier New"/>
                <a:cs typeface="Courier New"/>
              </a:rPr>
              <a:t>GROUP  </a:t>
            </a:r>
            <a:r>
              <a:rPr sz="1100" b="1" spc="10" dirty="0">
                <a:latin typeface="Courier New"/>
                <a:cs typeface="Courier New"/>
              </a:rPr>
              <a:t>2;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dirty="0">
                <a:latin typeface="Courier New"/>
                <a:cs typeface="Courier New"/>
              </a:rPr>
              <a:t>Database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</a:t>
            </a:r>
            <a:r>
              <a:rPr sz="1100" b="1" spc="-10" dirty="0">
                <a:latin typeface="Courier New"/>
                <a:cs typeface="Courier New"/>
              </a:rPr>
              <a:t>DATABASE </a:t>
            </a:r>
            <a:r>
              <a:rPr sz="1100" b="1" spc="10" dirty="0">
                <a:latin typeface="Courier New"/>
                <a:cs typeface="Courier New"/>
              </a:rPr>
              <a:t>ADD </a:t>
            </a:r>
            <a:r>
              <a:rPr sz="1100" b="1" dirty="0">
                <a:latin typeface="Courier New"/>
                <a:cs typeface="Courier New"/>
              </a:rPr>
              <a:t>LOGFILE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MEMBER</a:t>
            </a:r>
            <a:endParaRPr sz="1100">
              <a:latin typeface="Courier New"/>
              <a:cs typeface="Courier New"/>
            </a:endParaRPr>
          </a:p>
          <a:p>
            <a:pPr marL="71752" marR="247003">
              <a:lnSpc>
                <a:spcPts val="1200"/>
              </a:lnSpc>
              <a:spcBef>
                <a:spcPts val="120"/>
              </a:spcBef>
            </a:pPr>
            <a:r>
              <a:rPr sz="1100" b="1" spc="-5" dirty="0">
                <a:latin typeface="Courier New"/>
                <a:cs typeface="Courier New"/>
              </a:rPr>
              <a:t>'/u03/app/oracle/fast_recovery_area/ORCL/redo03b.log' </a:t>
            </a:r>
            <a:r>
              <a:rPr sz="1100" b="1" spc="10" dirty="0">
                <a:latin typeface="Courier New"/>
                <a:cs typeface="Courier New"/>
              </a:rPr>
              <a:t>TO </a:t>
            </a:r>
            <a:r>
              <a:rPr sz="1100" b="1" spc="-5" dirty="0">
                <a:latin typeface="Courier New"/>
                <a:cs typeface="Courier New"/>
              </a:rPr>
              <a:t>GROUP  </a:t>
            </a:r>
            <a:r>
              <a:rPr sz="1100" b="1" spc="10" dirty="0">
                <a:latin typeface="Courier New"/>
                <a:cs typeface="Courier New"/>
              </a:rPr>
              <a:t>3;</a:t>
            </a:r>
            <a:endParaRPr sz="1100">
              <a:latin typeface="Courier New"/>
              <a:cs typeface="Courier New"/>
            </a:endParaRPr>
          </a:p>
          <a:p>
            <a:pPr marL="71752" marR="4023159">
              <a:lnSpc>
                <a:spcPct val="239000"/>
              </a:lnSpc>
              <a:spcBef>
                <a:spcPts val="55"/>
              </a:spcBef>
            </a:pPr>
            <a:r>
              <a:rPr sz="1100" dirty="0">
                <a:latin typeface="Courier New"/>
                <a:cs typeface="Courier New"/>
              </a:rPr>
              <a:t>Database altered.  </a:t>
            </a: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71" y="4668267"/>
            <a:ext cx="5889625" cy="11701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37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5.	</a:t>
            </a:r>
            <a:r>
              <a:rPr sz="1100" spc="-15" dirty="0">
                <a:latin typeface="Arial"/>
                <a:cs typeface="Arial"/>
              </a:rPr>
              <a:t>Verify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now </a:t>
            </a:r>
            <a:r>
              <a:rPr sz="1100" spc="-10" dirty="0">
                <a:latin typeface="Arial"/>
                <a:cs typeface="Arial"/>
              </a:rPr>
              <a:t>multiplexed.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10" dirty="0">
                <a:latin typeface="Arial"/>
                <a:cs typeface="Arial"/>
              </a:rPr>
              <a:t>shows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group  </a:t>
            </a:r>
            <a:r>
              <a:rPr sz="1100" spc="-10" dirty="0">
                <a:latin typeface="Arial"/>
                <a:cs typeface="Arial"/>
              </a:rPr>
              <a:t>has </a:t>
            </a:r>
            <a:r>
              <a:rPr sz="1100" spc="10" dirty="0">
                <a:latin typeface="Arial"/>
                <a:cs typeface="Arial"/>
              </a:rPr>
              <a:t>two </a:t>
            </a:r>
            <a:r>
              <a:rPr sz="1100" spc="15" dirty="0">
                <a:latin typeface="Arial"/>
                <a:cs typeface="Arial"/>
              </a:rPr>
              <a:t>members, </a:t>
            </a:r>
            <a:r>
              <a:rPr sz="1100" spc="-10" dirty="0">
                <a:latin typeface="Arial"/>
                <a:cs typeface="Arial"/>
              </a:rPr>
              <a:t>and therefore, </a:t>
            </a:r>
            <a:r>
              <a:rPr sz="1100" spc="-5" dirty="0">
                <a:latin typeface="Arial"/>
                <a:cs typeface="Arial"/>
              </a:rPr>
              <a:t>the 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multiplexed. </a:t>
            </a:r>
            <a:r>
              <a:rPr sz="1100" spc="5" dirty="0">
                <a:latin typeface="Arial"/>
                <a:cs typeface="Arial"/>
              </a:rPr>
              <a:t>Observe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INVALID 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of the newly </a:t>
            </a:r>
            <a:r>
              <a:rPr sz="1100" spc="-15" dirty="0">
                <a:latin typeface="Arial"/>
                <a:cs typeface="Arial"/>
              </a:rPr>
              <a:t>added </a:t>
            </a:r>
            <a:r>
              <a:rPr sz="1100" spc="-5" dirty="0">
                <a:latin typeface="Arial"/>
                <a:cs typeface="Arial"/>
              </a:rPr>
              <a:t>redo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15" dirty="0">
                <a:latin typeface="Arial"/>
                <a:cs typeface="Arial"/>
              </a:rPr>
              <a:t>members. </a:t>
            </a:r>
            <a:r>
              <a:rPr sz="1100" spc="-10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is expected </a:t>
            </a:r>
            <a:r>
              <a:rPr sz="1100" spc="5" dirty="0">
                <a:latin typeface="Arial"/>
                <a:cs typeface="Arial"/>
              </a:rPr>
              <a:t>because </a:t>
            </a:r>
            <a:r>
              <a:rPr sz="1100" spc="-5" dirty="0">
                <a:latin typeface="Arial"/>
                <a:cs typeface="Arial"/>
              </a:rPr>
              <a:t>the new  </a:t>
            </a:r>
            <a:r>
              <a:rPr sz="1100" spc="10" dirty="0">
                <a:latin typeface="Arial"/>
                <a:cs typeface="Arial"/>
              </a:rPr>
              <a:t>members </a:t>
            </a:r>
            <a:r>
              <a:rPr sz="1100" spc="-15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15" dirty="0">
                <a:latin typeface="Arial"/>
                <a:cs typeface="Arial"/>
              </a:rPr>
              <a:t>yet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dirty="0">
                <a:latin typeface="Arial"/>
                <a:cs typeface="Arial"/>
              </a:rPr>
              <a:t>written to </a:t>
            </a:r>
            <a:r>
              <a:rPr sz="1100" spc="-5" dirty="0">
                <a:latin typeface="Arial"/>
                <a:cs typeface="Arial"/>
              </a:rPr>
              <a:t>by </a:t>
            </a:r>
            <a:r>
              <a:rPr sz="1100" spc="10" dirty="0">
                <a:latin typeface="Arial"/>
                <a:cs typeface="Arial"/>
              </a:rPr>
              <a:t>LGWR. </a:t>
            </a:r>
            <a:r>
              <a:rPr sz="1100" spc="15" dirty="0">
                <a:latin typeface="Arial"/>
                <a:cs typeface="Arial"/>
              </a:rPr>
              <a:t>When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15" dirty="0">
                <a:latin typeface="Arial"/>
                <a:cs typeface="Arial"/>
              </a:rPr>
              <a:t>switch </a:t>
            </a:r>
            <a:r>
              <a:rPr sz="1100" spc="10" dirty="0">
                <a:latin typeface="Arial"/>
                <a:cs typeface="Arial"/>
              </a:rPr>
              <a:t>occurs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group  </a:t>
            </a:r>
            <a:r>
              <a:rPr sz="1100" spc="-10" dirty="0">
                <a:latin typeface="Arial"/>
                <a:cs typeface="Arial"/>
              </a:rPr>
              <a:t>containing </a:t>
            </a:r>
            <a:r>
              <a:rPr sz="1100" spc="-5" dirty="0">
                <a:latin typeface="Arial"/>
                <a:cs typeface="Arial"/>
              </a:rPr>
              <a:t>the new </a:t>
            </a:r>
            <a:r>
              <a:rPr sz="1100" spc="10" dirty="0">
                <a:latin typeface="Arial"/>
                <a:cs typeface="Arial"/>
              </a:rPr>
              <a:t>member </a:t>
            </a:r>
            <a:r>
              <a:rPr sz="1100" spc="5" dirty="0">
                <a:latin typeface="Arial"/>
                <a:cs typeface="Arial"/>
              </a:rPr>
              <a:t>becomes </a:t>
            </a:r>
            <a:r>
              <a:rPr sz="1100" spc="10" dirty="0">
                <a:latin typeface="Courier New"/>
                <a:cs typeface="Courier New"/>
              </a:rPr>
              <a:t>CURRENT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the new </a:t>
            </a:r>
            <a:r>
              <a:rPr sz="1100" spc="10" dirty="0">
                <a:latin typeface="Arial"/>
                <a:cs typeface="Arial"/>
              </a:rPr>
              <a:t>member's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will change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25" dirty="0">
                <a:latin typeface="Arial"/>
                <a:cs typeface="Arial"/>
              </a:rPr>
              <a:t>null.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8756" y="6585863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600075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5664" y="6585863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02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2830" y="6585863"/>
            <a:ext cx="4029075" cy="0"/>
          </a:xfrm>
          <a:custGeom>
            <a:avLst/>
            <a:gdLst/>
            <a:ahLst/>
            <a:cxnLst/>
            <a:rect l="l" t="t" r="r" b="b"/>
            <a:pathLst>
              <a:path w="4029075">
                <a:moveTo>
                  <a:pt x="0" y="0"/>
                </a:moveTo>
                <a:lnTo>
                  <a:pt x="4028646" y="0"/>
                </a:lnTo>
              </a:path>
            </a:pathLst>
          </a:custGeom>
          <a:ln w="842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6937" y="5896673"/>
            <a:ext cx="5541010" cy="330090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group#, status, </a:t>
            </a:r>
            <a:r>
              <a:rPr sz="1100" b="1" spc="-5" dirty="0">
                <a:latin typeface="Courier New"/>
                <a:cs typeface="Courier New"/>
              </a:rPr>
              <a:t>member </a:t>
            </a:r>
            <a:r>
              <a:rPr sz="1100" b="1" spc="-10" dirty="0">
                <a:latin typeface="Courier New"/>
                <a:cs typeface="Courier New"/>
              </a:rPr>
              <a:t>FROM v$logfile </a:t>
            </a:r>
            <a:r>
              <a:rPr sz="1100" b="1" spc="-5" dirty="0">
                <a:latin typeface="Courier New"/>
                <a:cs typeface="Courier New"/>
              </a:rPr>
              <a:t>ORDER </a:t>
            </a:r>
            <a:r>
              <a:rPr sz="1100" b="1" spc="10" dirty="0">
                <a:latin typeface="Courier New"/>
                <a:cs typeface="Courier New"/>
              </a:rPr>
              <a:t>BY 1,</a:t>
            </a:r>
            <a:r>
              <a:rPr sz="1100" b="1" spc="-10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3;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157472">
              <a:tabLst>
                <a:tab pos="1423599" algn="l"/>
              </a:tabLst>
            </a:pPr>
            <a:r>
              <a:rPr sz="1100" spc="10" dirty="0">
                <a:latin typeface="Courier New"/>
                <a:cs typeface="Courier New"/>
              </a:rPr>
              <a:t>GROUP#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STATUS	MEMBER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586711"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1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INVALID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/u03/app/oracle/fast_recovery_area/ORCL/redo01b.log</a:t>
            </a:r>
            <a:endParaRPr sz="1100">
              <a:latin typeface="Courier New"/>
              <a:cs typeface="Courier New"/>
            </a:endParaRPr>
          </a:p>
          <a:p>
            <a:pPr marL="1424234" indent="-838158">
              <a:spcBef>
                <a:spcPts val="254"/>
              </a:spcBef>
              <a:buAutoNum type="arabicPlain"/>
              <a:tabLst>
                <a:tab pos="1424234" algn="l"/>
                <a:tab pos="1424870" algn="l"/>
              </a:tabLst>
            </a:pPr>
            <a:r>
              <a:rPr sz="1100" spc="-5" dirty="0">
                <a:latin typeface="Courier New"/>
                <a:cs typeface="Courier New"/>
              </a:rPr>
              <a:t>/u04/app/oracle/redo/redo01.log</a:t>
            </a:r>
            <a:endParaRPr sz="1100">
              <a:latin typeface="Courier New"/>
              <a:cs typeface="Courier New"/>
            </a:endParaRPr>
          </a:p>
          <a:p>
            <a:pPr marL="748628" indent="-162552">
              <a:lnSpc>
                <a:spcPts val="1295"/>
              </a:lnSpc>
              <a:spcBef>
                <a:spcPts val="180"/>
              </a:spcBef>
              <a:buAutoNum type="arabicPlain"/>
              <a:tabLst>
                <a:tab pos="749263" algn="l"/>
              </a:tabLst>
            </a:pPr>
            <a:r>
              <a:rPr sz="1100" spc="-5" dirty="0">
                <a:latin typeface="Courier New"/>
                <a:cs typeface="Courier New"/>
              </a:rPr>
              <a:t>INVALID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295"/>
              </a:lnSpc>
            </a:pPr>
            <a:r>
              <a:rPr sz="1100" spc="-5" dirty="0">
                <a:latin typeface="Courier New"/>
                <a:cs typeface="Courier New"/>
              </a:rPr>
              <a:t>/u03/app/oracle/fast_recovery_area/ORCL/redo02b.log</a:t>
            </a:r>
            <a:endParaRPr sz="1100">
              <a:latin typeface="Courier New"/>
              <a:cs typeface="Courier New"/>
            </a:endParaRPr>
          </a:p>
          <a:p>
            <a:pPr marL="1424234" indent="-838158">
              <a:spcBef>
                <a:spcPts val="185"/>
              </a:spcBef>
              <a:buAutoNum type="arabicPlain" startAt="2"/>
              <a:tabLst>
                <a:tab pos="1424234" algn="l"/>
                <a:tab pos="1424870" algn="l"/>
              </a:tabLst>
            </a:pPr>
            <a:r>
              <a:rPr sz="1100" spc="-5" dirty="0">
                <a:latin typeface="Courier New"/>
                <a:cs typeface="Courier New"/>
              </a:rPr>
              <a:t>/u04/app/oracle/redo/redo02.log</a:t>
            </a:r>
            <a:endParaRPr sz="1100">
              <a:latin typeface="Courier New"/>
              <a:cs typeface="Courier New"/>
            </a:endParaRPr>
          </a:p>
          <a:p>
            <a:pPr marL="748628" indent="-162552">
              <a:lnSpc>
                <a:spcPts val="1300"/>
              </a:lnSpc>
              <a:spcBef>
                <a:spcPts val="254"/>
              </a:spcBef>
              <a:buAutoNum type="arabicPlain" startAt="2"/>
              <a:tabLst>
                <a:tab pos="749263" algn="l"/>
              </a:tabLst>
            </a:pPr>
            <a:r>
              <a:rPr sz="1100" spc="-5" dirty="0">
                <a:latin typeface="Courier New"/>
                <a:cs typeface="Courier New"/>
              </a:rPr>
              <a:t>INVALID</a:t>
            </a:r>
            <a:endParaRPr sz="1100">
              <a:latin typeface="Courier New"/>
              <a:cs typeface="Courier New"/>
            </a:endParaRPr>
          </a:p>
          <a:p>
            <a:pPr marL="71752">
              <a:lnSpc>
                <a:spcPts val="1300"/>
              </a:lnSpc>
            </a:pPr>
            <a:r>
              <a:rPr sz="1100" spc="-5" dirty="0">
                <a:latin typeface="Courier New"/>
                <a:cs typeface="Courier New"/>
              </a:rPr>
              <a:t>/u03/app/oracle/fast_recovery_area/ORCL/redo03b.log</a:t>
            </a:r>
            <a:endParaRPr sz="1100">
              <a:latin typeface="Courier New"/>
              <a:cs typeface="Courier New"/>
            </a:endParaRPr>
          </a:p>
          <a:p>
            <a:pPr marL="586711">
              <a:spcBef>
                <a:spcPts val="180"/>
              </a:spcBef>
              <a:tabLst>
                <a:tab pos="1424234" algn="l"/>
              </a:tabLst>
            </a:pPr>
            <a:r>
              <a:rPr sz="1100" spc="15" dirty="0">
                <a:latin typeface="Courier New"/>
                <a:cs typeface="Courier New"/>
              </a:rPr>
              <a:t>3	</a:t>
            </a:r>
            <a:r>
              <a:rPr sz="1100" spc="-5" dirty="0">
                <a:latin typeface="Courier New"/>
                <a:cs typeface="Courier New"/>
              </a:rPr>
              <a:t>/u04/app/oracle/redo/redo03.log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 marL="71752"/>
            <a:r>
              <a:rPr sz="1100" spc="15" dirty="0">
                <a:latin typeface="Courier New"/>
                <a:cs typeface="Courier New"/>
              </a:rPr>
              <a:t>6 </a:t>
            </a:r>
            <a:r>
              <a:rPr sz="1100" spc="10" dirty="0">
                <a:latin typeface="Courier New"/>
                <a:cs typeface="Courier New"/>
              </a:rPr>
              <a:t>rows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selected.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71752"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969" y="655066"/>
            <a:ext cx="5630545" cy="87844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 indent="-276846">
              <a:spcBef>
                <a:spcPts val="500"/>
              </a:spcBef>
              <a:buAutoNum type="arabicPeriod" startAt="6"/>
              <a:tabLst>
                <a:tab pos="288911" algn="l"/>
                <a:tab pos="289545" algn="l"/>
              </a:tabLst>
            </a:pPr>
            <a:r>
              <a:rPr sz="1100" spc="10" dirty="0">
                <a:latin typeface="Arial"/>
                <a:cs typeface="Arial"/>
              </a:rPr>
              <a:t>Switch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observe the</a:t>
            </a:r>
            <a:r>
              <a:rPr sz="1100" dirty="0">
                <a:latin typeface="Arial"/>
                <a:cs typeface="Arial"/>
              </a:rPr>
              <a:t> changes.</a:t>
            </a:r>
            <a:endParaRPr sz="1100">
              <a:latin typeface="Arial"/>
              <a:cs typeface="Arial"/>
            </a:endParaRPr>
          </a:p>
          <a:p>
            <a:pPr marL="565757" marR="5080" lvl="1" indent="-276846">
              <a:lnSpc>
                <a:spcPct val="113799"/>
              </a:lnSpc>
              <a:spcBef>
                <a:spcPts val="220"/>
              </a:spcBef>
              <a:buAutoNum type="alphaLcPeriod"/>
              <a:tabLst>
                <a:tab pos="565121" algn="l"/>
                <a:tab pos="565757" algn="l"/>
              </a:tabLst>
            </a:pPr>
            <a:r>
              <a:rPr sz="1100" spc="-10" dirty="0">
                <a:latin typeface="Arial"/>
                <a:cs typeface="Arial"/>
              </a:rPr>
              <a:t>Find out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group is 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group.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example,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query </a:t>
            </a:r>
            <a:r>
              <a:rPr sz="1100" dirty="0">
                <a:latin typeface="Arial"/>
                <a:cs typeface="Arial"/>
              </a:rPr>
              <a:t>result  </a:t>
            </a:r>
            <a:r>
              <a:rPr sz="1100" spc="10" dirty="0">
                <a:latin typeface="Arial"/>
                <a:cs typeface="Arial"/>
              </a:rPr>
              <a:t>shows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10" dirty="0">
                <a:latin typeface="Arial"/>
                <a:cs typeface="Arial"/>
              </a:rPr>
              <a:t>3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group. </a:t>
            </a:r>
            <a:r>
              <a:rPr sz="1100" spc="-25" dirty="0">
                <a:latin typeface="Arial"/>
                <a:cs typeface="Arial"/>
              </a:rPr>
              <a:t>Your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different.</a:t>
            </a:r>
            <a:endParaRPr sz="1100">
              <a:latin typeface="Arial"/>
              <a:cs typeface="Arial"/>
            </a:endParaRPr>
          </a:p>
          <a:p>
            <a:pPr marL="565757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group#, members, archived, </a:t>
            </a:r>
            <a:r>
              <a:rPr sz="1100" b="1" spc="-5" dirty="0">
                <a:latin typeface="Courier New"/>
                <a:cs typeface="Courier New"/>
              </a:rPr>
              <a:t>status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1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v$log;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2175" y="1363344"/>
            <a:ext cx="5550535" cy="1783080"/>
          </a:xfrm>
          <a:custGeom>
            <a:avLst/>
            <a:gdLst/>
            <a:ahLst/>
            <a:cxnLst/>
            <a:rect l="l" t="t" r="r" b="b"/>
            <a:pathLst>
              <a:path w="5550534" h="1783080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1773174"/>
                </a:lnTo>
                <a:lnTo>
                  <a:pt x="9525" y="1773174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782699"/>
                </a:lnTo>
                <a:lnTo>
                  <a:pt x="9525" y="1782699"/>
                </a:lnTo>
                <a:lnTo>
                  <a:pt x="5541010" y="1782699"/>
                </a:lnTo>
                <a:lnTo>
                  <a:pt x="5550535" y="1782699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68755" y="1746684"/>
          <a:ext cx="3289296" cy="1007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5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0834"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GROUP#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EMBERS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ARC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STATUS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63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INACTIVE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9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INACTIVE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115"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CURRENT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79513" y="2885313"/>
            <a:ext cx="2236470" cy="4539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9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b.	</a:t>
            </a:r>
            <a:r>
              <a:rPr sz="1100" spc="10" dirty="0">
                <a:latin typeface="Arial"/>
                <a:cs typeface="Arial"/>
              </a:rPr>
              <a:t>Switch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15" dirty="0">
                <a:latin typeface="Arial"/>
                <a:cs typeface="Arial"/>
              </a:rPr>
              <a:t>files </a:t>
            </a:r>
            <a:r>
              <a:rPr sz="1100" spc="-5" dirty="0">
                <a:latin typeface="Arial"/>
                <a:cs typeface="Arial"/>
              </a:rPr>
              <a:t>three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times.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3408362"/>
            <a:ext cx="5541010" cy="260840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SYSTEM SWITCH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LOGFILE;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SYSTEM SWITCH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LOGFILE;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71752"/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SYSTEM SWITCH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LOGFILE;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194600"/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194600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513" y="5964811"/>
            <a:ext cx="5683250" cy="644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187951" indent="-276846">
              <a:lnSpc>
                <a:spcPct val="1139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25" dirty="0">
                <a:latin typeface="Arial"/>
                <a:cs typeface="Arial"/>
              </a:rPr>
              <a:t>c.	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V$LOGFILE</a:t>
            </a:r>
            <a:r>
              <a:rPr sz="1100" spc="-545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view again. </a:t>
            </a:r>
            <a:r>
              <a:rPr sz="1100" spc="-5" dirty="0">
                <a:latin typeface="Arial"/>
                <a:cs typeface="Arial"/>
              </a:rPr>
              <a:t>Notice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5" dirty="0">
                <a:latin typeface="Arial"/>
                <a:cs typeface="Arial"/>
              </a:rPr>
              <a:t>switch </a:t>
            </a:r>
            <a:r>
              <a:rPr sz="1100" spc="10" dirty="0">
                <a:latin typeface="Arial"/>
                <a:cs typeface="Arial"/>
              </a:rPr>
              <a:t>caused </a:t>
            </a:r>
            <a:r>
              <a:rPr sz="1100" spc="-5" dirty="0">
                <a:latin typeface="Arial"/>
                <a:cs typeface="Arial"/>
              </a:rPr>
              <a:t>the new </a:t>
            </a:r>
            <a:r>
              <a:rPr sz="1100" spc="15" dirty="0">
                <a:latin typeface="Arial"/>
                <a:cs typeface="Arial"/>
              </a:rPr>
              <a:t>members'  </a:t>
            </a:r>
            <a:r>
              <a:rPr sz="1100" spc="5" dirty="0">
                <a:latin typeface="Arial"/>
                <a:cs typeface="Arial"/>
              </a:rPr>
              <a:t>statuses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change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null.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55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group#, status, </a:t>
            </a:r>
            <a:r>
              <a:rPr sz="1100" b="1" spc="-5" dirty="0">
                <a:latin typeface="Courier New"/>
                <a:cs typeface="Courier New"/>
              </a:rPr>
              <a:t>member </a:t>
            </a:r>
            <a:r>
              <a:rPr sz="1100" b="1" spc="-10" dirty="0">
                <a:latin typeface="Courier New"/>
                <a:cs typeface="Courier New"/>
              </a:rPr>
              <a:t>FROM v$logfile </a:t>
            </a:r>
            <a:r>
              <a:rPr sz="1100" b="1" spc="-5" dirty="0">
                <a:latin typeface="Courier New"/>
                <a:cs typeface="Courier New"/>
              </a:rPr>
              <a:t>ORDER </a:t>
            </a:r>
            <a:r>
              <a:rPr sz="1100" b="1" spc="10" dirty="0">
                <a:latin typeface="Courier New"/>
                <a:cs typeface="Courier New"/>
              </a:rPr>
              <a:t>BY 1,</a:t>
            </a:r>
            <a:r>
              <a:rPr sz="1100" b="1" spc="-10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3;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1701" y="6435473"/>
            <a:ext cx="5531485" cy="9525"/>
          </a:xfrm>
          <a:custGeom>
            <a:avLst/>
            <a:gdLst/>
            <a:ahLst/>
            <a:cxnLst/>
            <a:rect l="l" t="t" r="r" b="b"/>
            <a:pathLst>
              <a:path w="5531484" h="9525">
                <a:moveTo>
                  <a:pt x="5531485" y="0"/>
                </a:moveTo>
                <a:lnTo>
                  <a:pt x="0" y="0"/>
                </a:lnTo>
                <a:lnTo>
                  <a:pt x="0" y="9525"/>
                </a:lnTo>
                <a:lnTo>
                  <a:pt x="5531485" y="9525"/>
                </a:lnTo>
                <a:lnTo>
                  <a:pt x="5531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37006" y="6825146"/>
          <a:ext cx="5173980" cy="1850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04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2372"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10" dirty="0">
                          <a:latin typeface="Courier New"/>
                          <a:cs typeface="Courier New"/>
                        </a:rPr>
                        <a:t>GROUP#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5" dirty="0">
                          <a:latin typeface="Courier New"/>
                          <a:cs typeface="Courier New"/>
                        </a:rPr>
                        <a:t>STATUS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5" dirty="0">
                          <a:latin typeface="Courier New"/>
                          <a:cs typeface="Courier New"/>
                        </a:rPr>
                        <a:t>MEMBER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102"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10" dirty="0">
                          <a:latin typeface="Courier New"/>
                          <a:cs typeface="Courier New"/>
                        </a:rPr>
                        <a:t>-------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25" dirty="0">
                          <a:latin typeface="Courier New"/>
                          <a:cs typeface="Courier New"/>
                        </a:rPr>
                        <a:t>-------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25" dirty="0">
                          <a:latin typeface="Courier New"/>
                          <a:cs typeface="Courier New"/>
                        </a:rPr>
                        <a:t>----------------------------------------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101"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25" dirty="0">
                          <a:latin typeface="Courier New"/>
                          <a:cs typeface="Courier New"/>
                        </a:rPr>
                        <a:t>/u03/app/oracle/fast_recovery_area/ORCL/redo01b.log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1165"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25" dirty="0">
                          <a:latin typeface="Courier New"/>
                          <a:cs typeface="Courier New"/>
                        </a:rPr>
                        <a:t>/u04/app/oracle/redo/redo01.log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1165"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25" dirty="0">
                          <a:latin typeface="Courier New"/>
                          <a:cs typeface="Courier New"/>
                        </a:rPr>
                        <a:t>/u03/app/oracle/fast_recovery_area/ORCL/redo02b.log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1101"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25" dirty="0">
                          <a:latin typeface="Courier New"/>
                          <a:cs typeface="Courier New"/>
                        </a:rPr>
                        <a:t>/u04/app/oracle/redo/redo02.log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1101"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25" dirty="0">
                          <a:latin typeface="Courier New"/>
                          <a:cs typeface="Courier New"/>
                        </a:rPr>
                        <a:t>/u03/app/oracle/fast_recovery_area/ORCL/redo03b.log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2372"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25" dirty="0">
                          <a:latin typeface="Courier New"/>
                          <a:cs typeface="Courier New"/>
                        </a:rPr>
                        <a:t>/u04/app/oracle/redo/redo03.log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456056" y="8453501"/>
            <a:ext cx="1244600" cy="5905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spc="15" dirty="0">
                <a:latin typeface="Courier New"/>
                <a:cs typeface="Courier New"/>
              </a:rPr>
              <a:t>6 </a:t>
            </a:r>
            <a:r>
              <a:rPr sz="950" spc="20" dirty="0">
                <a:latin typeface="Courier New"/>
                <a:cs typeface="Courier New"/>
              </a:rPr>
              <a:t>rows</a:t>
            </a:r>
            <a:r>
              <a:rPr sz="950" spc="-15" dirty="0">
                <a:latin typeface="Courier New"/>
                <a:cs typeface="Courier New"/>
              </a:rPr>
              <a:t> </a:t>
            </a:r>
            <a:r>
              <a:rPr sz="950" spc="25" dirty="0">
                <a:latin typeface="Courier New"/>
                <a:cs typeface="Courier New"/>
              </a:rPr>
              <a:t>selected.</a:t>
            </a:r>
            <a:endParaRPr sz="95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600">
              <a:latin typeface="Courier New"/>
              <a:cs typeface="Courier New"/>
            </a:endParaRPr>
          </a:p>
          <a:p>
            <a:pPr marL="12700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2176" y="6435472"/>
            <a:ext cx="5550535" cy="2612390"/>
          </a:xfrm>
          <a:custGeom>
            <a:avLst/>
            <a:gdLst/>
            <a:ahLst/>
            <a:cxnLst/>
            <a:rect l="l" t="t" r="r" b="b"/>
            <a:pathLst>
              <a:path w="5550534" h="2612390">
                <a:moveTo>
                  <a:pt x="5550535" y="0"/>
                </a:moveTo>
                <a:lnTo>
                  <a:pt x="5541010" y="0"/>
                </a:lnTo>
                <a:lnTo>
                  <a:pt x="5541010" y="2602801"/>
                </a:lnTo>
                <a:lnTo>
                  <a:pt x="9525" y="2602801"/>
                </a:lnTo>
                <a:lnTo>
                  <a:pt x="9525" y="0"/>
                </a:lnTo>
                <a:lnTo>
                  <a:pt x="0" y="0"/>
                </a:lnTo>
                <a:lnTo>
                  <a:pt x="0" y="2612326"/>
                </a:lnTo>
                <a:lnTo>
                  <a:pt x="9525" y="2612326"/>
                </a:lnTo>
                <a:lnTo>
                  <a:pt x="5541010" y="2612326"/>
                </a:lnTo>
                <a:lnTo>
                  <a:pt x="5550535" y="2612326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9512" y="683641"/>
            <a:ext cx="5699760" cy="102771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8911" marR="5080" indent="-276846">
              <a:lnSpc>
                <a:spcPct val="115599"/>
              </a:lnSpc>
              <a:spcBef>
                <a:spcPts val="70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d.	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V$LOG </a:t>
            </a:r>
            <a:r>
              <a:rPr sz="1100" spc="-15" dirty="0">
                <a:latin typeface="Arial"/>
                <a:cs typeface="Arial"/>
              </a:rPr>
              <a:t>view again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learn </a:t>
            </a:r>
            <a:r>
              <a:rPr sz="1100" spc="10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group is now 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group. </a:t>
            </a: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this  example,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results </a:t>
            </a:r>
            <a:r>
              <a:rPr sz="1100" spc="5" dirty="0">
                <a:latin typeface="Arial"/>
                <a:cs typeface="Arial"/>
              </a:rPr>
              <a:t>show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LGWR </a:t>
            </a:r>
            <a:r>
              <a:rPr sz="1100" spc="-5" dirty="0">
                <a:latin typeface="Arial"/>
                <a:cs typeface="Arial"/>
              </a:rPr>
              <a:t>is writing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group 3. </a:t>
            </a:r>
            <a:r>
              <a:rPr sz="1100" spc="-2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be  </a:t>
            </a:r>
            <a:r>
              <a:rPr sz="1100" spc="-10" dirty="0">
                <a:latin typeface="Arial"/>
                <a:cs typeface="Arial"/>
              </a:rPr>
              <a:t>different. </a:t>
            </a:r>
            <a:r>
              <a:rPr sz="1100" spc="-25" dirty="0">
                <a:latin typeface="Arial"/>
                <a:cs typeface="Arial"/>
              </a:rPr>
              <a:t>Your </a:t>
            </a:r>
            <a:r>
              <a:rPr sz="1100" spc="5" dirty="0">
                <a:latin typeface="Arial"/>
                <a:cs typeface="Arial"/>
              </a:rPr>
              <a:t>statuses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-10" dirty="0">
                <a:latin typeface="Arial"/>
                <a:cs typeface="Arial"/>
              </a:rPr>
              <a:t>different too. </a:t>
            </a:r>
            <a:r>
              <a:rPr sz="1100" spc="-25" dirty="0">
                <a:latin typeface="Arial"/>
                <a:cs typeface="Arial"/>
              </a:rPr>
              <a:t>An </a:t>
            </a:r>
            <a:r>
              <a:rPr sz="1100" spc="10" dirty="0">
                <a:latin typeface="Courier New"/>
                <a:cs typeface="Courier New"/>
              </a:rPr>
              <a:t>INACTIVE</a:t>
            </a:r>
            <a:r>
              <a:rPr sz="1100" spc="-525" dirty="0"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status means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group  is no </a:t>
            </a:r>
            <a:r>
              <a:rPr sz="1100" spc="-15" dirty="0">
                <a:latin typeface="Arial"/>
                <a:cs typeface="Arial"/>
              </a:rPr>
              <a:t>longer </a:t>
            </a:r>
            <a:r>
              <a:rPr sz="1100" spc="-10" dirty="0">
                <a:latin typeface="Arial"/>
                <a:cs typeface="Arial"/>
              </a:rPr>
              <a:t>needed for </a:t>
            </a:r>
            <a:r>
              <a:rPr sz="1100" spc="-5" dirty="0">
                <a:latin typeface="Arial"/>
                <a:cs typeface="Arial"/>
              </a:rPr>
              <a:t>database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recovery.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480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group#, members, archived, </a:t>
            </a:r>
            <a:r>
              <a:rPr sz="1100" b="1" spc="-5" dirty="0">
                <a:latin typeface="Courier New"/>
                <a:cs typeface="Courier New"/>
              </a:rPr>
              <a:t>status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1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v$log;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2175" y="1535048"/>
            <a:ext cx="5550535" cy="1783080"/>
          </a:xfrm>
          <a:custGeom>
            <a:avLst/>
            <a:gdLst/>
            <a:ahLst/>
            <a:cxnLst/>
            <a:rect l="l" t="t" r="r" b="b"/>
            <a:pathLst>
              <a:path w="5550534" h="1783079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1773301"/>
                </a:lnTo>
                <a:lnTo>
                  <a:pt x="9525" y="1773301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782826"/>
                </a:lnTo>
                <a:lnTo>
                  <a:pt x="9525" y="1782826"/>
                </a:lnTo>
                <a:lnTo>
                  <a:pt x="5541010" y="1782826"/>
                </a:lnTo>
                <a:lnTo>
                  <a:pt x="5550535" y="1782826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68755" y="1918133"/>
          <a:ext cx="3289296" cy="1007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5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1087"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GROUP#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EMBERS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ARC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STATUS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5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INACTIVE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453"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INACTIVE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925"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CURRENT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79514" y="3057526"/>
            <a:ext cx="1417955" cy="4539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e.	</a:t>
            </a:r>
            <a:r>
              <a:rPr sz="1100" spc="10" dirty="0">
                <a:latin typeface="Arial"/>
                <a:cs typeface="Arial"/>
              </a:rPr>
              <a:t>Switch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log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937" y="3580067"/>
            <a:ext cx="5541010" cy="9848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0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SYSTEM SWITCH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LOGFILE;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194600"/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600">
              <a:latin typeface="Courier New"/>
              <a:cs typeface="Courier New"/>
            </a:endParaRPr>
          </a:p>
          <a:p>
            <a:pPr marL="71752" marR="4194600"/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513" y="4563492"/>
            <a:ext cx="5682615" cy="12291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8911" marR="5080" indent="-276846">
              <a:lnSpc>
                <a:spcPct val="115199"/>
              </a:lnSpc>
              <a:spcBef>
                <a:spcPts val="7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f.	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V$LOG </a:t>
            </a:r>
            <a:r>
              <a:rPr sz="1100" spc="-15" dirty="0">
                <a:latin typeface="Arial"/>
                <a:cs typeface="Arial"/>
              </a:rPr>
              <a:t>view again.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-10" dirty="0">
                <a:latin typeface="Arial"/>
                <a:cs typeface="Arial"/>
              </a:rPr>
              <a:t>has </a:t>
            </a:r>
            <a:r>
              <a:rPr sz="1100" spc="-5" dirty="0">
                <a:latin typeface="Arial"/>
                <a:cs typeface="Arial"/>
              </a:rPr>
              <a:t>changed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20" dirty="0">
                <a:latin typeface="Arial"/>
                <a:cs typeface="Arial"/>
              </a:rPr>
              <a:t>1,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5" dirty="0">
                <a:latin typeface="Arial"/>
                <a:cs typeface="Arial"/>
              </a:rPr>
              <a:t>former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5" dirty="0">
                <a:latin typeface="Arial"/>
                <a:cs typeface="Arial"/>
              </a:rPr>
              <a:t>group's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is now </a:t>
            </a:r>
            <a:r>
              <a:rPr sz="1100" spc="10" dirty="0">
                <a:latin typeface="Courier New"/>
                <a:cs typeface="Courier New"/>
              </a:rPr>
              <a:t>ACTIVE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25" dirty="0">
                <a:latin typeface="Arial"/>
                <a:cs typeface="Arial"/>
              </a:rPr>
              <a:t>Your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spc="-10" dirty="0">
                <a:latin typeface="Arial"/>
                <a:cs typeface="Arial"/>
              </a:rPr>
              <a:t>different. </a:t>
            </a:r>
            <a:r>
              <a:rPr sz="1100" spc="-25" dirty="0">
                <a:latin typeface="Arial"/>
                <a:cs typeface="Arial"/>
              </a:rPr>
              <a:t>An  </a:t>
            </a:r>
            <a:r>
              <a:rPr sz="1100" spc="10" dirty="0">
                <a:latin typeface="Courier New"/>
                <a:cs typeface="Courier New"/>
              </a:rPr>
              <a:t>ACTIVE </a:t>
            </a:r>
            <a:r>
              <a:rPr sz="1100" dirty="0">
                <a:latin typeface="Arial"/>
                <a:cs typeface="Arial"/>
              </a:rPr>
              <a:t>status means </a:t>
            </a:r>
            <a:r>
              <a:rPr sz="1100" spc="-1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log </a:t>
            </a:r>
            <a:r>
              <a:rPr sz="1100" spc="-5" dirty="0">
                <a:latin typeface="Arial"/>
                <a:cs typeface="Arial"/>
              </a:rPr>
              <a:t>group is active, </a:t>
            </a:r>
            <a:r>
              <a:rPr sz="1100" spc="-10" dirty="0">
                <a:latin typeface="Arial"/>
                <a:cs typeface="Arial"/>
              </a:rPr>
              <a:t>but </a:t>
            </a:r>
            <a:r>
              <a:rPr sz="1100" dirty="0">
                <a:latin typeface="Arial"/>
                <a:cs typeface="Arial"/>
              </a:rPr>
              <a:t>it’s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10" dirty="0">
                <a:latin typeface="Arial"/>
                <a:cs typeface="Arial"/>
              </a:rPr>
              <a:t>log group. </a:t>
            </a:r>
            <a:r>
              <a:rPr sz="1100" spc="-4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5" dirty="0">
                <a:latin typeface="Arial"/>
                <a:cs typeface="Arial"/>
              </a:rPr>
              <a:t>needed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spc="20" dirty="0">
                <a:latin typeface="Arial"/>
                <a:cs typeface="Arial"/>
              </a:rPr>
              <a:t>crash </a:t>
            </a:r>
            <a:r>
              <a:rPr sz="1100" spc="-5" dirty="0">
                <a:latin typeface="Arial"/>
                <a:cs typeface="Arial"/>
              </a:rPr>
              <a:t>recovery. </a:t>
            </a:r>
            <a:r>
              <a:rPr sz="1100" spc="-40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be in </a:t>
            </a:r>
            <a:r>
              <a:rPr sz="1100" spc="15" dirty="0">
                <a:latin typeface="Arial"/>
                <a:cs typeface="Arial"/>
              </a:rPr>
              <a:t>use </a:t>
            </a:r>
            <a:r>
              <a:rPr sz="1100" spc="-10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block </a:t>
            </a:r>
            <a:r>
              <a:rPr sz="1100" spc="-5" dirty="0">
                <a:latin typeface="Arial"/>
                <a:cs typeface="Arial"/>
              </a:rPr>
              <a:t>recovery. </a:t>
            </a:r>
            <a:r>
              <a:rPr sz="1100" spc="-40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be  </a:t>
            </a:r>
            <a:r>
              <a:rPr sz="1100" spc="-10" dirty="0">
                <a:latin typeface="Arial"/>
                <a:cs typeface="Arial"/>
              </a:rPr>
              <a:t>archived.</a:t>
            </a:r>
            <a:endParaRPr sz="1100">
              <a:latin typeface="Arial"/>
              <a:cs typeface="Arial"/>
            </a:endParaRPr>
          </a:p>
          <a:p>
            <a:pPr marL="288911">
              <a:spcBef>
                <a:spcPts val="555"/>
              </a:spcBef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SELECT </a:t>
            </a:r>
            <a:r>
              <a:rPr sz="1100" b="1" dirty="0">
                <a:latin typeface="Courier New"/>
                <a:cs typeface="Courier New"/>
              </a:rPr>
              <a:t>group#, members, archived, </a:t>
            </a:r>
            <a:r>
              <a:rPr sz="1100" b="1" spc="-5" dirty="0">
                <a:latin typeface="Courier New"/>
                <a:cs typeface="Courier New"/>
              </a:rPr>
              <a:t>status </a:t>
            </a:r>
            <a:r>
              <a:rPr sz="1100" b="1" spc="-10" dirty="0">
                <a:latin typeface="Courier New"/>
                <a:cs typeface="Courier New"/>
              </a:rPr>
              <a:t>FROM</a:t>
            </a:r>
            <a:r>
              <a:rPr sz="1100" b="1" spc="-15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v$log;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2176" y="5615686"/>
            <a:ext cx="5550535" cy="1773555"/>
          </a:xfrm>
          <a:custGeom>
            <a:avLst/>
            <a:gdLst/>
            <a:ahLst/>
            <a:cxnLst/>
            <a:rect l="l" t="t" r="r" b="b"/>
            <a:pathLst>
              <a:path w="5550534" h="1773554">
                <a:moveTo>
                  <a:pt x="5550535" y="0"/>
                </a:moveTo>
                <a:lnTo>
                  <a:pt x="5541010" y="0"/>
                </a:lnTo>
                <a:lnTo>
                  <a:pt x="5541010" y="9525"/>
                </a:lnTo>
                <a:lnTo>
                  <a:pt x="5541010" y="1763649"/>
                </a:lnTo>
                <a:lnTo>
                  <a:pt x="9525" y="1763649"/>
                </a:lnTo>
                <a:lnTo>
                  <a:pt x="9525" y="9525"/>
                </a:lnTo>
                <a:lnTo>
                  <a:pt x="5541010" y="9525"/>
                </a:lnTo>
                <a:lnTo>
                  <a:pt x="5541010" y="0"/>
                </a:lnTo>
                <a:lnTo>
                  <a:pt x="9525" y="0"/>
                </a:lnTo>
                <a:lnTo>
                  <a:pt x="0" y="0"/>
                </a:lnTo>
                <a:lnTo>
                  <a:pt x="0" y="1773174"/>
                </a:lnTo>
                <a:lnTo>
                  <a:pt x="9525" y="1773174"/>
                </a:lnTo>
                <a:lnTo>
                  <a:pt x="5541010" y="1773174"/>
                </a:lnTo>
                <a:lnTo>
                  <a:pt x="5550535" y="1773174"/>
                </a:lnTo>
                <a:lnTo>
                  <a:pt x="5550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68757" y="5989120"/>
          <a:ext cx="3297551" cy="1016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78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5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436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0740"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GROUP#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EMB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RS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ARC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STATUS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10" dirty="0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CURRENT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INACTIVE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pPr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ACTIVE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179513" y="7128510"/>
            <a:ext cx="1798320" cy="4539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8911">
              <a:spcBef>
                <a:spcPts val="500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g.	</a:t>
            </a:r>
            <a:r>
              <a:rPr sz="1100" spc="10" dirty="0">
                <a:latin typeface="Arial"/>
                <a:cs typeface="Arial"/>
              </a:rPr>
              <a:t>Switch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log file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again.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937" y="7660704"/>
            <a:ext cx="5541010" cy="102592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2">
              <a:lnSpc>
                <a:spcPts val="1235"/>
              </a:lnSpc>
            </a:pPr>
            <a:r>
              <a:rPr sz="1100" spc="10" dirty="0">
                <a:latin typeface="Courier New"/>
                <a:cs typeface="Courier New"/>
              </a:rPr>
              <a:t>SQL&gt; </a:t>
            </a:r>
            <a:r>
              <a:rPr sz="1100" b="1" spc="-5" dirty="0">
                <a:latin typeface="Courier New"/>
                <a:cs typeface="Courier New"/>
              </a:rPr>
              <a:t>ALTER SYSTEM SWITCH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LOGFILE;</a:t>
            </a:r>
            <a:endParaRPr sz="1100">
              <a:latin typeface="Courier New"/>
              <a:cs typeface="Courier New"/>
            </a:endParaRPr>
          </a:p>
          <a:p>
            <a:pPr marL="71752" marR="4194600">
              <a:lnSpc>
                <a:spcPts val="3150"/>
              </a:lnSpc>
              <a:spcBef>
                <a:spcPts val="409"/>
              </a:spcBef>
            </a:pPr>
            <a:r>
              <a:rPr sz="1100" spc="10" dirty="0">
                <a:latin typeface="Courier New"/>
                <a:cs typeface="Courier New"/>
              </a:rPr>
              <a:t>System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altered.</a:t>
            </a:r>
            <a:endParaRPr sz="1100">
              <a:latin typeface="Courier New"/>
              <a:cs typeface="Courier New"/>
            </a:endParaRPr>
          </a:p>
          <a:p>
            <a:pPr marL="71752" marR="4194600">
              <a:lnSpc>
                <a:spcPts val="3150"/>
              </a:lnSpc>
              <a:spcBef>
                <a:spcPts val="5"/>
              </a:spcBef>
            </a:pPr>
            <a:r>
              <a:rPr sz="1100" spc="10" dirty="0">
                <a:latin typeface="Courier New"/>
                <a:cs typeface="Courier New"/>
              </a:rPr>
              <a:t>SQL&gt;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9513" y="8624887"/>
            <a:ext cx="5702300" cy="41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11" marR="5080" indent="-276846">
              <a:lnSpc>
                <a:spcPct val="119500"/>
              </a:lnSpc>
              <a:spcBef>
                <a:spcPts val="95"/>
              </a:spcBef>
              <a:tabLst>
                <a:tab pos="288911" algn="l"/>
              </a:tabLst>
            </a:pPr>
            <a:r>
              <a:rPr sz="1100" spc="-5" dirty="0">
                <a:latin typeface="Arial"/>
                <a:cs typeface="Arial"/>
              </a:rPr>
              <a:t>h.	</a:t>
            </a:r>
            <a:r>
              <a:rPr sz="1100" spc="5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 New"/>
                <a:cs typeface="Courier New"/>
              </a:rPr>
              <a:t>V$LOG </a:t>
            </a:r>
            <a:r>
              <a:rPr sz="1100" spc="-15" dirty="0">
                <a:latin typeface="Arial"/>
                <a:cs typeface="Arial"/>
              </a:rPr>
              <a:t>view again.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-10" dirty="0">
                <a:latin typeface="Arial"/>
                <a:cs typeface="Arial"/>
              </a:rPr>
              <a:t>has </a:t>
            </a:r>
            <a:r>
              <a:rPr sz="1100" spc="-5" dirty="0">
                <a:latin typeface="Arial"/>
                <a:cs typeface="Arial"/>
              </a:rPr>
              <a:t>changed </a:t>
            </a:r>
            <a:r>
              <a:rPr sz="1100" spc="-15" dirty="0">
                <a:latin typeface="Arial"/>
                <a:cs typeface="Arial"/>
              </a:rPr>
              <a:t>again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20" dirty="0">
                <a:latin typeface="Arial"/>
                <a:cs typeface="Arial"/>
              </a:rPr>
              <a:t>2,</a:t>
            </a:r>
            <a:r>
              <a:rPr sz="1100" spc="-1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dirty="0">
                <a:latin typeface="Arial"/>
                <a:cs typeface="Arial"/>
              </a:rPr>
              <a:t>status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both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other groups </a:t>
            </a:r>
            <a:r>
              <a:rPr sz="1100" spc="-5" dirty="0">
                <a:latin typeface="Arial"/>
                <a:cs typeface="Arial"/>
              </a:rPr>
              <a:t>is now </a:t>
            </a:r>
            <a:r>
              <a:rPr sz="1100" spc="10" dirty="0">
                <a:latin typeface="Courier New"/>
                <a:cs typeface="Courier New"/>
              </a:rPr>
              <a:t>ACTIVE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-25" dirty="0">
                <a:latin typeface="Arial"/>
                <a:cs typeface="Arial"/>
              </a:rPr>
              <a:t>Your </a:t>
            </a:r>
            <a:r>
              <a:rPr sz="1100" dirty="0">
                <a:latin typeface="Arial"/>
                <a:cs typeface="Arial"/>
              </a:rPr>
              <a:t>current </a:t>
            </a:r>
            <a:r>
              <a:rPr sz="1100" spc="-5" dirty="0">
                <a:latin typeface="Arial"/>
                <a:cs typeface="Arial"/>
              </a:rPr>
              <a:t>group </a:t>
            </a:r>
            <a:r>
              <a:rPr sz="1100" spc="15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different.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Words>17111</Words>
  <Application>Microsoft Macintosh PowerPoint</Application>
  <PresentationFormat>Custom</PresentationFormat>
  <Paragraphs>3791</Paragraphs>
  <Slides>129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5" baseType="lpstr">
      <vt:lpstr>Calibri</vt:lpstr>
      <vt:lpstr>Courier New</vt:lpstr>
      <vt:lpstr>Symbol</vt:lpstr>
      <vt:lpstr>Times New Roman</vt:lpstr>
      <vt:lpstr>Arial</vt:lpstr>
      <vt:lpstr>Office Theme</vt:lpstr>
      <vt:lpstr>PowerPoint Presentation</vt:lpstr>
      <vt:lpstr>Multitenant Labs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Steven Hamilton</cp:lastModifiedBy>
  <cp:revision>63</cp:revision>
  <dcterms:created xsi:type="dcterms:W3CDTF">2020-02-17T14:03:45Z</dcterms:created>
  <dcterms:modified xsi:type="dcterms:W3CDTF">2021-03-28T20:55:08Z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2018-06-28T00:00:00Z</vt:filetime>
  </property>
  <property fmtid="{D5CDD505-2E9C-101B-9397-08002B2CF9AE}" pid="3" name="LastSaved">
    <vt:filetime>2020-02-17T00:00:00Z</vt:filetime>
  </property>
</Properties>
</file>