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6" r:id="rId1"/>
  </p:sldMasterIdLst>
  <p:notesMasterIdLst>
    <p:notesMasterId r:id="rId13"/>
  </p:notesMasterIdLst>
  <p:handoutMasterIdLst>
    <p:handoutMasterId r:id="rId14"/>
  </p:handoutMasterIdLst>
  <p:sldIdLst>
    <p:sldId id="256" r:id="rId2"/>
    <p:sldId id="257" r:id="rId3"/>
    <p:sldId id="259" r:id="rId4"/>
    <p:sldId id="260" r:id="rId5"/>
    <p:sldId id="261" r:id="rId6"/>
    <p:sldId id="262" r:id="rId7"/>
    <p:sldId id="263" r:id="rId8"/>
    <p:sldId id="264" r:id="rId9"/>
    <p:sldId id="267" r:id="rId10"/>
    <p:sldId id="265" r:id="rId11"/>
    <p:sldId id="266" r:id="rId12"/>
  </p:sldIdLst>
  <p:sldSz cx="12188825" cy="6858000"/>
  <p:notesSz cx="7772400" cy="10058400"/>
  <p:custDataLst>
    <p:tags r:id="rId1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guide id="4" pos="316">
          <p15:clr>
            <a:srgbClr val="A4A3A4"/>
          </p15:clr>
        </p15:guide>
        <p15:guide id="5" pos="407">
          <p15:clr>
            <a:srgbClr val="A4A3A4"/>
          </p15:clr>
        </p15:guide>
        <p15:guide id="6" pos="498">
          <p15:clr>
            <a:srgbClr val="A4A3A4"/>
          </p15:clr>
        </p15:guide>
        <p15:guide id="7" pos="67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D8E1E6"/>
    <a:srgbClr val="D8E3E4"/>
    <a:srgbClr val="FFF7EF"/>
    <a:srgbClr val="5F5F5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265" autoAdjust="0"/>
    <p:restoredTop sz="69613" autoAdjust="0"/>
  </p:normalViewPr>
  <p:slideViewPr>
    <p:cSldViewPr showGuides="1">
      <p:cViewPr varScale="1">
        <p:scale>
          <a:sx n="115" d="100"/>
          <a:sy n="115" d="100"/>
        </p:scale>
        <p:origin x="1013" y="72"/>
      </p:cViewPr>
      <p:guideLst>
        <p:guide orient="horz" pos="2160"/>
        <p:guide orient="horz" pos="864"/>
        <p:guide pos="3839"/>
      </p:guideLst>
    </p:cSldViewPr>
  </p:slideViewPr>
  <p:outlineViewPr>
    <p:cViewPr>
      <p:scale>
        <a:sx n="33" d="100"/>
        <a:sy n="33" d="100"/>
      </p:scale>
      <p:origin x="0" y="-312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100" d="100"/>
          <a:sy n="100" d="100"/>
        </p:scale>
        <p:origin x="-2220" y="-72"/>
      </p:cViewPr>
      <p:guideLst>
        <p:guide orient="horz" pos="2923"/>
        <p:guide orient="horz" pos="283"/>
        <p:guide pos="2202"/>
        <p:guide pos="316"/>
        <p:guide pos="407"/>
        <p:guide pos="498"/>
        <p:guide pos="67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49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484632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altLang="en-US" dirty="0" smtClean="0"/>
              <a:t>Oracle Database 19c: Managing Multitenant Architecture   A - </a:t>
            </a:r>
            <a:fld id="{7D3D6FA1-667D-4509-A6E5-414EFD48D8EB}" type="slidenum">
              <a:rPr lang="en-US" altLang="en-US" smtClean="0"/>
              <a:t>‹#›</a:t>
            </a:fld>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5"/>
          <p:cNvSpPr>
            <a:spLocks noGrp="1" noRot="1" noChangeAspect="1" noTextEdit="1"/>
          </p:cNvSpPr>
          <p:nvPr>
            <p:ph type="sldImg"/>
          </p:nvPr>
        </p:nvSpPr>
        <p:spPr>
          <a:xfrm>
            <a:off x="457200" y="457200"/>
            <a:ext cx="6858000" cy="3859213"/>
          </a:xfrm>
          <a:ln/>
        </p:spPr>
      </p:sp>
      <p:sp>
        <p:nvSpPr>
          <p:cNvPr id="7171"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628207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5"/>
          <p:cNvSpPr>
            <a:spLocks noGrp="1" noRot="1" noChangeAspect="1" noTextEdit="1"/>
          </p:cNvSpPr>
          <p:nvPr>
            <p:ph type="sldImg"/>
          </p:nvPr>
        </p:nvSpPr>
        <p:spPr>
          <a:xfrm>
            <a:off x="457200" y="457200"/>
            <a:ext cx="6858000" cy="3859213"/>
          </a:xfrm>
          <a:ln/>
        </p:spPr>
      </p:sp>
      <p:sp>
        <p:nvSpPr>
          <p:cNvPr id="2560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 name="Footer Placeholder 1"/>
          <p:cNvSpPr>
            <a:spLocks noGrp="1"/>
          </p:cNvSpPr>
          <p:nvPr>
            <p:ph type="ftr" sz="quarter" idx="10"/>
          </p:nvPr>
        </p:nvSpPr>
        <p:spPr/>
        <p:txBody>
          <a:bodyPr/>
          <a:lstStyle/>
          <a:p>
            <a:pPr>
              <a:defRPr/>
            </a:pPr>
            <a:r>
              <a:rPr lang="en-US" altLang="en-US" dirty="0" smtClean="0"/>
              <a:t>Oracle Database 19c: Managing Multitenant Architecture   A - </a:t>
            </a:r>
            <a:fld id="{7D3D6FA1-667D-4509-A6E5-414EFD48D8EB}" type="slidenum">
              <a:rPr lang="en-US" altLang="en-US" smtClean="0"/>
              <a:t>10</a:t>
            </a:fld>
            <a:endParaRPr lang="en-US" dirty="0"/>
          </a:p>
        </p:txBody>
      </p:sp>
    </p:spTree>
    <p:extLst>
      <p:ext uri="{BB962C8B-B14F-4D97-AF65-F5344CB8AC3E}">
        <p14:creationId xmlns:p14="http://schemas.microsoft.com/office/powerpoint/2010/main" val="3834645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5"/>
          <p:cNvSpPr>
            <a:spLocks noGrp="1" noRot="1" noChangeAspect="1" noTextEdit="1"/>
          </p:cNvSpPr>
          <p:nvPr>
            <p:ph type="sldImg"/>
          </p:nvPr>
        </p:nvSpPr>
        <p:spPr>
          <a:xfrm>
            <a:off x="457200" y="457200"/>
            <a:ext cx="6858000" cy="3859213"/>
          </a:xfrm>
          <a:ln/>
        </p:spPr>
      </p:sp>
      <p:sp>
        <p:nvSpPr>
          <p:cNvPr id="27651"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 name="Footer Placeholder 1"/>
          <p:cNvSpPr>
            <a:spLocks noGrp="1"/>
          </p:cNvSpPr>
          <p:nvPr>
            <p:ph type="ftr" sz="quarter" idx="10"/>
          </p:nvPr>
        </p:nvSpPr>
        <p:spPr/>
        <p:txBody>
          <a:bodyPr/>
          <a:lstStyle/>
          <a:p>
            <a:pPr>
              <a:defRPr/>
            </a:pPr>
            <a:r>
              <a:rPr lang="en-US" altLang="en-US" dirty="0" smtClean="0"/>
              <a:t>Oracle Database 19c: Managing Multitenant Architecture   A - </a:t>
            </a:r>
            <a:fld id="{7D3D6FA1-667D-4509-A6E5-414EFD48D8EB}" type="slidenum">
              <a:rPr lang="en-US" altLang="en-US" smtClean="0"/>
              <a:t>11</a:t>
            </a:fld>
            <a:endParaRPr lang="en-US" dirty="0"/>
          </a:p>
        </p:txBody>
      </p:sp>
    </p:spTree>
    <p:extLst>
      <p:ext uri="{BB962C8B-B14F-4D97-AF65-F5344CB8AC3E}">
        <p14:creationId xmlns:p14="http://schemas.microsoft.com/office/powerpoint/2010/main" val="3299160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Notes Placeholder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b="1" dirty="0"/>
              <a:t>Captions:</a:t>
            </a:r>
          </a:p>
          <a:p>
            <a:pPr lvl="2">
              <a:buFont typeface="Times New Roman" panose="02020603050405020304" pitchFamily="18" charset="0"/>
              <a:buAutoNum type="arabicPeriod"/>
            </a:pPr>
            <a:r>
              <a:rPr lang="en-US" altLang="en-US" dirty="0"/>
              <a:t>Circle elements represent Oracle processes. If they are surrounded by dotted lines (equal dotted elements), they can run as either threads or OS processes. If they are surrounded by a solid line, they can run as only OS processes. The SCMN case is an exception. When using the multiprocess, multithreaded architecture, each OS process running more than one Oracle process also runs a special thread called SCMN, which is basically an internal listener thread. All thread creation is routed through this thread.</a:t>
            </a:r>
          </a:p>
          <a:p>
            <a:pPr lvl="2">
              <a:buFont typeface="Times New Roman" panose="02020603050405020304" pitchFamily="18" charset="0"/>
              <a:buAutoNum type="arabicPeriod"/>
            </a:pPr>
            <a:r>
              <a:rPr lang="en-US" altLang="en-US" dirty="0"/>
              <a:t>Darker circle elements </a:t>
            </a:r>
            <a:r>
              <a:rPr lang="en-US" altLang="en-US" smtClean="0"/>
              <a:t>are the </a:t>
            </a:r>
            <a:r>
              <a:rPr lang="en-US" altLang="en-US" dirty="0"/>
              <a:t>new elements for DB 12c.</a:t>
            </a:r>
          </a:p>
          <a:p>
            <a:pPr lvl="2">
              <a:buFont typeface="Times New Roman" panose="02020603050405020304" pitchFamily="18" charset="0"/>
              <a:buAutoNum type="arabicPeriod" startAt="3"/>
            </a:pPr>
            <a:r>
              <a:rPr lang="en-US" altLang="en-US" dirty="0"/>
              <a:t>The two main different color nuances for circle elements are to make the distinction between RAC and non-RAC processes.</a:t>
            </a:r>
          </a:p>
          <a:p>
            <a:pPr lvl="2">
              <a:buFont typeface="Times New Roman" panose="02020603050405020304" pitchFamily="18" charset="0"/>
              <a:buAutoNum type="arabicPeriod" startAt="3"/>
            </a:pPr>
            <a:r>
              <a:rPr lang="en-US" altLang="en-US" dirty="0"/>
              <a:t>Files are represented by cylinders.</a:t>
            </a:r>
          </a:p>
          <a:p>
            <a:pPr lvl="2">
              <a:buFont typeface="Times New Roman" panose="02020603050405020304" pitchFamily="18" charset="0"/>
              <a:buAutoNum type="arabicPeriod" startAt="3"/>
            </a:pPr>
            <a:r>
              <a:rPr lang="en-US" altLang="en-US" dirty="0"/>
              <a:t>Storage location for those files is divided into three main areas: Fast Recover Area, Database Area, and Automatic Diagnostic Repository. Areas are designated by background rectangles by using three different colors. The exception is the server parameter file. If you find a file type part of two areas, it means that some corresponding files can be in both areas.</a:t>
            </a:r>
          </a:p>
          <a:p>
            <a:pPr lvl="2">
              <a:buFont typeface="Times New Roman" panose="02020603050405020304" pitchFamily="18" charset="0"/>
              <a:buAutoNum type="arabicPeriod" startAt="3"/>
            </a:pPr>
            <a:r>
              <a:rPr lang="en-US" altLang="en-US" dirty="0"/>
              <a:t>Inside one circle element, you may see two names. This is to indicate that the second (smaller letters) is a slave of the first.</a:t>
            </a:r>
          </a:p>
        </p:txBody>
      </p:sp>
      <p:sp>
        <p:nvSpPr>
          <p:cNvPr id="9220" name="Slide Image Placeholder 9"/>
          <p:cNvSpPr>
            <a:spLocks noGrp="1" noRot="1" noChangeAspect="1" noTextEdit="1"/>
          </p:cNvSpPr>
          <p:nvPr>
            <p:ph type="sldImg"/>
          </p:nvPr>
        </p:nvSpPr>
        <p:spPr>
          <a:xfrm>
            <a:off x="457200" y="457200"/>
            <a:ext cx="6858000" cy="3859213"/>
          </a:xfrm>
          <a:ln/>
        </p:spPr>
      </p:sp>
      <p:sp>
        <p:nvSpPr>
          <p:cNvPr id="2" name="Footer Placeholder 1"/>
          <p:cNvSpPr>
            <a:spLocks noGrp="1"/>
          </p:cNvSpPr>
          <p:nvPr>
            <p:ph type="ftr" sz="quarter" idx="10"/>
          </p:nvPr>
        </p:nvSpPr>
        <p:spPr/>
        <p:txBody>
          <a:bodyPr/>
          <a:lstStyle/>
          <a:p>
            <a:pPr>
              <a:defRPr/>
            </a:pPr>
            <a:r>
              <a:rPr lang="en-US" altLang="en-US" dirty="0" smtClean="0"/>
              <a:t>Oracle Database 19c: Managing Multitenant Architecture   A - </a:t>
            </a:r>
            <a:fld id="{7D3D6FA1-667D-4509-A6E5-414EFD48D8EB}" type="slidenum">
              <a:rPr lang="en-US" altLang="en-US" smtClean="0"/>
              <a:t>2</a:t>
            </a:fld>
            <a:endParaRPr lang="en-US" dirty="0"/>
          </a:p>
        </p:txBody>
      </p:sp>
    </p:spTree>
    <p:extLst>
      <p:ext uri="{BB962C8B-B14F-4D97-AF65-F5344CB8AC3E}">
        <p14:creationId xmlns:p14="http://schemas.microsoft.com/office/powerpoint/2010/main" val="3207865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Image Placeholder 5"/>
          <p:cNvSpPr>
            <a:spLocks noGrp="1" noRot="1" noChangeAspect="1" noTextEdit="1"/>
          </p:cNvSpPr>
          <p:nvPr>
            <p:ph type="sldImg"/>
          </p:nvPr>
        </p:nvSpPr>
        <p:spPr>
          <a:xfrm>
            <a:off x="457200" y="457200"/>
            <a:ext cx="6858000" cy="3859213"/>
          </a:xfrm>
          <a:ln/>
        </p:spPr>
      </p:sp>
      <p:sp>
        <p:nvSpPr>
          <p:cNvPr id="13316"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 name="Footer Placeholder 1"/>
          <p:cNvSpPr>
            <a:spLocks noGrp="1"/>
          </p:cNvSpPr>
          <p:nvPr>
            <p:ph type="ftr" sz="quarter" idx="10"/>
          </p:nvPr>
        </p:nvSpPr>
        <p:spPr/>
        <p:txBody>
          <a:bodyPr/>
          <a:lstStyle/>
          <a:p>
            <a:pPr>
              <a:defRPr/>
            </a:pPr>
            <a:r>
              <a:rPr lang="en-US" altLang="en-US" dirty="0" smtClean="0"/>
              <a:t>Oracle Database 19c: Managing Multitenant Architecture   A - </a:t>
            </a:r>
            <a:fld id="{7D3D6FA1-667D-4509-A6E5-414EFD48D8EB}" type="slidenum">
              <a:rPr lang="en-US" altLang="en-US" smtClean="0"/>
              <a:t>3</a:t>
            </a:fld>
            <a:endParaRPr lang="en-US" dirty="0"/>
          </a:p>
        </p:txBody>
      </p:sp>
    </p:spTree>
    <p:extLst>
      <p:ext uri="{BB962C8B-B14F-4D97-AF65-F5344CB8AC3E}">
        <p14:creationId xmlns:p14="http://schemas.microsoft.com/office/powerpoint/2010/main" val="3897202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5"/>
          <p:cNvSpPr>
            <a:spLocks noGrp="1" noRot="1" noChangeAspect="1" noTextEdit="1"/>
          </p:cNvSpPr>
          <p:nvPr>
            <p:ph type="sldImg"/>
          </p:nvPr>
        </p:nvSpPr>
        <p:spPr>
          <a:xfrm>
            <a:off x="457200" y="457200"/>
            <a:ext cx="6858000" cy="3859213"/>
          </a:xfrm>
          <a:ln/>
        </p:spPr>
      </p:sp>
      <p:sp>
        <p:nvSpPr>
          <p:cNvPr id="1536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 name="Footer Placeholder 1"/>
          <p:cNvSpPr>
            <a:spLocks noGrp="1"/>
          </p:cNvSpPr>
          <p:nvPr>
            <p:ph type="ftr" sz="quarter" idx="10"/>
          </p:nvPr>
        </p:nvSpPr>
        <p:spPr/>
        <p:txBody>
          <a:bodyPr/>
          <a:lstStyle/>
          <a:p>
            <a:pPr>
              <a:defRPr/>
            </a:pPr>
            <a:r>
              <a:rPr lang="en-US" altLang="en-US" dirty="0" smtClean="0"/>
              <a:t>Oracle Database 19c: Managing Multitenant Architecture   A - </a:t>
            </a:r>
            <a:fld id="{7D3D6FA1-667D-4509-A6E5-414EFD48D8EB}" type="slidenum">
              <a:rPr lang="en-US" altLang="en-US" smtClean="0"/>
              <a:t>4</a:t>
            </a:fld>
            <a:endParaRPr lang="en-US" dirty="0"/>
          </a:p>
        </p:txBody>
      </p:sp>
    </p:spTree>
    <p:extLst>
      <p:ext uri="{BB962C8B-B14F-4D97-AF65-F5344CB8AC3E}">
        <p14:creationId xmlns:p14="http://schemas.microsoft.com/office/powerpoint/2010/main" val="3072259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5"/>
          <p:cNvSpPr>
            <a:spLocks noGrp="1" noRot="1" noChangeAspect="1" noTextEdit="1"/>
          </p:cNvSpPr>
          <p:nvPr>
            <p:ph type="sldImg"/>
          </p:nvPr>
        </p:nvSpPr>
        <p:spPr>
          <a:xfrm>
            <a:off x="457200" y="457200"/>
            <a:ext cx="6858000" cy="3859213"/>
          </a:xfrm>
          <a:ln/>
        </p:spPr>
      </p:sp>
      <p:sp>
        <p:nvSpPr>
          <p:cNvPr id="17411"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 name="Footer Placeholder 1"/>
          <p:cNvSpPr>
            <a:spLocks noGrp="1"/>
          </p:cNvSpPr>
          <p:nvPr>
            <p:ph type="ftr" sz="quarter" idx="10"/>
          </p:nvPr>
        </p:nvSpPr>
        <p:spPr/>
        <p:txBody>
          <a:bodyPr/>
          <a:lstStyle/>
          <a:p>
            <a:pPr>
              <a:defRPr/>
            </a:pPr>
            <a:r>
              <a:rPr lang="en-US" altLang="en-US" dirty="0" smtClean="0"/>
              <a:t>Oracle Database 19c: Managing Multitenant Architecture   A - </a:t>
            </a:r>
            <a:fld id="{7D3D6FA1-667D-4509-A6E5-414EFD48D8EB}" type="slidenum">
              <a:rPr lang="en-US" altLang="en-US" smtClean="0"/>
              <a:t>5</a:t>
            </a:fld>
            <a:endParaRPr lang="en-US" dirty="0"/>
          </a:p>
        </p:txBody>
      </p:sp>
    </p:spTree>
    <p:extLst>
      <p:ext uri="{BB962C8B-B14F-4D97-AF65-F5344CB8AC3E}">
        <p14:creationId xmlns:p14="http://schemas.microsoft.com/office/powerpoint/2010/main" val="4175617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5"/>
          <p:cNvSpPr>
            <a:spLocks noGrp="1" noRot="1" noChangeAspect="1" noTextEdit="1"/>
          </p:cNvSpPr>
          <p:nvPr>
            <p:ph type="sldImg"/>
          </p:nvPr>
        </p:nvSpPr>
        <p:spPr>
          <a:xfrm>
            <a:off x="457200" y="457200"/>
            <a:ext cx="6858000" cy="3859213"/>
          </a:xfrm>
          <a:ln/>
        </p:spPr>
      </p:sp>
      <p:sp>
        <p:nvSpPr>
          <p:cNvPr id="1945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 name="Footer Placeholder 1"/>
          <p:cNvSpPr>
            <a:spLocks noGrp="1"/>
          </p:cNvSpPr>
          <p:nvPr>
            <p:ph type="ftr" sz="quarter" idx="10"/>
          </p:nvPr>
        </p:nvSpPr>
        <p:spPr/>
        <p:txBody>
          <a:bodyPr/>
          <a:lstStyle/>
          <a:p>
            <a:pPr>
              <a:defRPr/>
            </a:pPr>
            <a:r>
              <a:rPr lang="en-US" altLang="en-US" dirty="0" smtClean="0"/>
              <a:t>Oracle Database 19c: Managing Multitenant Architecture   A - </a:t>
            </a:r>
            <a:fld id="{7D3D6FA1-667D-4509-A6E5-414EFD48D8EB}" type="slidenum">
              <a:rPr lang="en-US" altLang="en-US" smtClean="0"/>
              <a:t>6</a:t>
            </a:fld>
            <a:endParaRPr lang="en-US" dirty="0"/>
          </a:p>
        </p:txBody>
      </p:sp>
    </p:spTree>
    <p:extLst>
      <p:ext uri="{BB962C8B-B14F-4D97-AF65-F5344CB8AC3E}">
        <p14:creationId xmlns:p14="http://schemas.microsoft.com/office/powerpoint/2010/main" val="45532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5"/>
          <p:cNvSpPr>
            <a:spLocks noGrp="1" noRot="1" noChangeAspect="1" noTextEdit="1"/>
          </p:cNvSpPr>
          <p:nvPr>
            <p:ph type="sldImg"/>
          </p:nvPr>
        </p:nvSpPr>
        <p:spPr>
          <a:xfrm>
            <a:off x="457200" y="457200"/>
            <a:ext cx="6858000" cy="3859213"/>
          </a:xfrm>
          <a:ln/>
        </p:spPr>
      </p:sp>
      <p:sp>
        <p:nvSpPr>
          <p:cNvPr id="21507"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 name="Footer Placeholder 1"/>
          <p:cNvSpPr>
            <a:spLocks noGrp="1"/>
          </p:cNvSpPr>
          <p:nvPr>
            <p:ph type="ftr" sz="quarter" idx="10"/>
          </p:nvPr>
        </p:nvSpPr>
        <p:spPr/>
        <p:txBody>
          <a:bodyPr/>
          <a:lstStyle/>
          <a:p>
            <a:pPr>
              <a:defRPr/>
            </a:pPr>
            <a:r>
              <a:rPr lang="en-US" altLang="en-US" dirty="0" smtClean="0"/>
              <a:t>Oracle Database 19c: Managing Multitenant Architecture   A - </a:t>
            </a:r>
            <a:fld id="{7D3D6FA1-667D-4509-A6E5-414EFD48D8EB}" type="slidenum">
              <a:rPr lang="en-US" altLang="en-US" smtClean="0"/>
              <a:t>7</a:t>
            </a:fld>
            <a:endParaRPr lang="en-US" dirty="0"/>
          </a:p>
        </p:txBody>
      </p:sp>
    </p:spTree>
    <p:extLst>
      <p:ext uri="{BB962C8B-B14F-4D97-AF65-F5344CB8AC3E}">
        <p14:creationId xmlns:p14="http://schemas.microsoft.com/office/powerpoint/2010/main" val="27529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5"/>
          <p:cNvSpPr>
            <a:spLocks noGrp="1" noRot="1" noChangeAspect="1" noTextEdit="1"/>
          </p:cNvSpPr>
          <p:nvPr>
            <p:ph type="sldImg"/>
          </p:nvPr>
        </p:nvSpPr>
        <p:spPr>
          <a:xfrm>
            <a:off x="457200" y="457200"/>
            <a:ext cx="6858000" cy="3859213"/>
          </a:xfrm>
          <a:ln/>
        </p:spPr>
      </p:sp>
      <p:sp>
        <p:nvSpPr>
          <p:cNvPr id="23555"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 name="Footer Placeholder 1"/>
          <p:cNvSpPr>
            <a:spLocks noGrp="1"/>
          </p:cNvSpPr>
          <p:nvPr>
            <p:ph type="ftr" sz="quarter" idx="10"/>
          </p:nvPr>
        </p:nvSpPr>
        <p:spPr/>
        <p:txBody>
          <a:bodyPr/>
          <a:lstStyle/>
          <a:p>
            <a:pPr>
              <a:defRPr/>
            </a:pPr>
            <a:r>
              <a:rPr lang="en-US" altLang="en-US" dirty="0" smtClean="0"/>
              <a:t>Oracle Database 19c: Managing Multitenant Architecture   A - </a:t>
            </a:r>
            <a:fld id="{7D3D6FA1-667D-4509-A6E5-414EFD48D8EB}" type="slidenum">
              <a:rPr lang="en-US" altLang="en-US" smtClean="0"/>
              <a:t>8</a:t>
            </a:fld>
            <a:endParaRPr lang="en-US" dirty="0"/>
          </a:p>
        </p:txBody>
      </p:sp>
    </p:spTree>
    <p:extLst>
      <p:ext uri="{BB962C8B-B14F-4D97-AF65-F5344CB8AC3E}">
        <p14:creationId xmlns:p14="http://schemas.microsoft.com/office/powerpoint/2010/main" val="1319434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5"/>
          <p:cNvSpPr>
            <a:spLocks noGrp="1" noRot="1" noChangeAspect="1" noTextEdit="1"/>
          </p:cNvSpPr>
          <p:nvPr>
            <p:ph type="sldImg"/>
          </p:nvPr>
        </p:nvSpPr>
        <p:spPr>
          <a:xfrm>
            <a:off x="457200" y="457200"/>
            <a:ext cx="6858000" cy="3859213"/>
          </a:xfrm>
          <a:ln/>
        </p:spPr>
      </p:sp>
      <p:sp>
        <p:nvSpPr>
          <p:cNvPr id="23555"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 name="Footer Placeholder 1"/>
          <p:cNvSpPr>
            <a:spLocks noGrp="1"/>
          </p:cNvSpPr>
          <p:nvPr>
            <p:ph type="ftr" sz="quarter" idx="10"/>
          </p:nvPr>
        </p:nvSpPr>
        <p:spPr/>
        <p:txBody>
          <a:bodyPr/>
          <a:lstStyle/>
          <a:p>
            <a:pPr>
              <a:defRPr/>
            </a:pPr>
            <a:r>
              <a:rPr lang="en-US" altLang="en-US" dirty="0" smtClean="0"/>
              <a:t>Oracle Database 19c: Managing Multitenant Architecture   A - </a:t>
            </a:r>
            <a:fld id="{7D3D6FA1-667D-4509-A6E5-414EFD48D8EB}" type="slidenum">
              <a:rPr lang="en-US" altLang="en-US" smtClean="0"/>
              <a:t>9</a:t>
            </a:fld>
            <a:endParaRPr lang="en-US" dirty="0"/>
          </a:p>
        </p:txBody>
      </p:sp>
    </p:spTree>
    <p:extLst>
      <p:ext uri="{BB962C8B-B14F-4D97-AF65-F5344CB8AC3E}">
        <p14:creationId xmlns:p14="http://schemas.microsoft.com/office/powerpoint/2010/main" val="22787674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4C185AE4-2595-4A22-87F9-4F08DB98C2C2}"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878490F6-E276-4034-A098-514AF0E1EF65}"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3699112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4C185AE4-2595-4A22-87F9-4F08DB98C2C2}"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878490F6-E276-4034-A098-514AF0E1EF65}" type="slidenum">
              <a:rPr lang="" smtClean="0"/>
              <a:t>‹#›</a:t>
            </a:fld>
            <a:endParaRPr lang=""/>
          </a:p>
        </p:txBody>
      </p:sp>
    </p:spTree>
    <p:extLst>
      <p:ext uri="{BB962C8B-B14F-4D97-AF65-F5344CB8AC3E}">
        <p14:creationId xmlns:p14="http://schemas.microsoft.com/office/powerpoint/2010/main" val="3666161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4C185AE4-2595-4A22-87F9-4F08DB98C2C2}"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878490F6-E276-4034-A098-514AF0E1EF65}" type="slidenum">
              <a:rPr lang="" smtClean="0"/>
              <a:t>‹#›</a:t>
            </a:fld>
            <a:endParaRPr lang=""/>
          </a:p>
        </p:txBody>
      </p:sp>
    </p:spTree>
    <p:extLst>
      <p:ext uri="{BB962C8B-B14F-4D97-AF65-F5344CB8AC3E}">
        <p14:creationId xmlns:p14="http://schemas.microsoft.com/office/powerpoint/2010/main" val="1726404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9391876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4C185AE4-2595-4A22-87F9-4F08DB98C2C2}"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878490F6-E276-4034-A098-514AF0E1EF65}" type="slidenum">
              <a:rPr lang="" smtClean="0"/>
              <a:t>‹#›</a:t>
            </a:fld>
            <a:endParaRPr lang=""/>
          </a:p>
        </p:txBody>
      </p:sp>
    </p:spTree>
    <p:extLst>
      <p:ext uri="{BB962C8B-B14F-4D97-AF65-F5344CB8AC3E}">
        <p14:creationId xmlns:p14="http://schemas.microsoft.com/office/powerpoint/2010/main" val="853568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185AE4-2595-4A22-87F9-4F08DB98C2C2}"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878490F6-E276-4034-A098-514AF0E1EF65}" type="slidenum">
              <a:rPr lang="" smtClean="0"/>
              <a:t>‹#›</a:t>
            </a:fld>
            <a:endParaRPr lang=""/>
          </a:p>
        </p:txBody>
      </p:sp>
    </p:spTree>
    <p:extLst>
      <p:ext uri="{BB962C8B-B14F-4D97-AF65-F5344CB8AC3E}">
        <p14:creationId xmlns:p14="http://schemas.microsoft.com/office/powerpoint/2010/main" val="346454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4C185AE4-2595-4A22-87F9-4F08DB98C2C2}" type="datetimeFigureOut">
              <a:rPr lang="" smtClean="0"/>
              <a:t>01/06/2021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878490F6-E276-4034-A098-514AF0E1EF65}" type="slidenum">
              <a:rPr lang="" smtClean="0"/>
              <a:t>‹#›</a:t>
            </a:fld>
            <a:endParaRPr lang=""/>
          </a:p>
        </p:txBody>
      </p:sp>
    </p:spTree>
    <p:extLst>
      <p:ext uri="{BB962C8B-B14F-4D97-AF65-F5344CB8AC3E}">
        <p14:creationId xmlns:p14="http://schemas.microsoft.com/office/powerpoint/2010/main" val="3185043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4C185AE4-2595-4A22-87F9-4F08DB98C2C2}" type="datetimeFigureOut">
              <a:rPr lang="" smtClean="0"/>
              <a:t>01/06/2021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878490F6-E276-4034-A098-514AF0E1EF65}" type="slidenum">
              <a:rPr lang="" smtClean="0"/>
              <a:t>‹#›</a:t>
            </a:fld>
            <a:endParaRPr lang=""/>
          </a:p>
        </p:txBody>
      </p:sp>
    </p:spTree>
    <p:extLst>
      <p:ext uri="{BB962C8B-B14F-4D97-AF65-F5344CB8AC3E}">
        <p14:creationId xmlns:p14="http://schemas.microsoft.com/office/powerpoint/2010/main" val="1635094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4C185AE4-2595-4A22-87F9-4F08DB98C2C2}" type="datetimeFigureOut">
              <a:rPr lang="" smtClean="0"/>
              <a:t>01/06/2021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878490F6-E276-4034-A098-514AF0E1EF65}" type="slidenum">
              <a:rPr lang="" smtClean="0"/>
              <a:t>‹#›</a:t>
            </a:fld>
            <a:endParaRPr lang=""/>
          </a:p>
        </p:txBody>
      </p:sp>
    </p:spTree>
    <p:extLst>
      <p:ext uri="{BB962C8B-B14F-4D97-AF65-F5344CB8AC3E}">
        <p14:creationId xmlns:p14="http://schemas.microsoft.com/office/powerpoint/2010/main" val="2007643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85AE4-2595-4A22-87F9-4F08DB98C2C2}" type="datetimeFigureOut">
              <a:rPr lang="" smtClean="0"/>
              <a:t>01/06/2021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878490F6-E276-4034-A098-514AF0E1EF65}" type="slidenum">
              <a:rPr lang="" smtClean="0"/>
              <a:t>‹#›</a:t>
            </a:fld>
            <a:endParaRPr lang=""/>
          </a:p>
        </p:txBody>
      </p:sp>
    </p:spTree>
    <p:extLst>
      <p:ext uri="{BB962C8B-B14F-4D97-AF65-F5344CB8AC3E}">
        <p14:creationId xmlns:p14="http://schemas.microsoft.com/office/powerpoint/2010/main" val="1071805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185AE4-2595-4A22-87F9-4F08DB98C2C2}" type="datetimeFigureOut">
              <a:rPr lang="" smtClean="0"/>
              <a:t>01/06/2021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878490F6-E276-4034-A098-514AF0E1EF65}" type="slidenum">
              <a:rPr lang="" smtClean="0"/>
              <a:t>‹#›</a:t>
            </a:fld>
            <a:endParaRPr lang=""/>
          </a:p>
        </p:txBody>
      </p:sp>
    </p:spTree>
    <p:extLst>
      <p:ext uri="{BB962C8B-B14F-4D97-AF65-F5344CB8AC3E}">
        <p14:creationId xmlns:p14="http://schemas.microsoft.com/office/powerpoint/2010/main" val="297536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185AE4-2595-4A22-87F9-4F08DB98C2C2}" type="datetimeFigureOut">
              <a:rPr lang="" smtClean="0"/>
              <a:t>01/06/2021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878490F6-E276-4034-A098-514AF0E1EF65}" type="slidenum">
              <a:rPr lang="" smtClean="0"/>
              <a:t>‹#›</a:t>
            </a:fld>
            <a:endParaRPr lang=""/>
          </a:p>
        </p:txBody>
      </p:sp>
    </p:spTree>
    <p:extLst>
      <p:ext uri="{BB962C8B-B14F-4D97-AF65-F5344CB8AC3E}">
        <p14:creationId xmlns:p14="http://schemas.microsoft.com/office/powerpoint/2010/main" val="3976580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185AE4-2595-4A22-87F9-4F08DB98C2C2}" type="datetimeFigureOut">
              <a:rPr lang="" smtClean="0"/>
              <a:t>01/06/2021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8490F6-E276-4034-A098-514AF0E1EF65}" type="slidenum">
              <a:rPr lang="" smtClean="0"/>
              <a:t>‹#›</a:t>
            </a:fld>
            <a:endParaRPr lang=""/>
          </a:p>
        </p:txBody>
      </p:sp>
    </p:spTree>
    <p:extLst>
      <p:ext uri="{BB962C8B-B14F-4D97-AF65-F5344CB8AC3E}">
        <p14:creationId xmlns:p14="http://schemas.microsoft.com/office/powerpoint/2010/main" val="2839032896"/>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 id="2147484218"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notesSlide" Target="../notesSlides/notesSlide3.xml"/><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slideLayout" Target="../slideLayouts/slideLayout2.xml"/><Relationship Id="rId16" Type="http://schemas.openxmlformats.org/officeDocument/2006/relationships/image" Target="../media/image15.png"/><Relationship Id="rId1" Type="http://schemas.openxmlformats.org/officeDocument/2006/relationships/tags" Target="../tags/tag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9756" y="2420888"/>
            <a:ext cx="10512862" cy="1325563"/>
          </a:xfrm>
        </p:spPr>
        <p:txBody>
          <a:bodyPr>
            <a:normAutofit/>
          </a:bodyPr>
          <a:lstStyle/>
          <a:p>
            <a:pPr eaLnBrk="1" hangingPunct="1"/>
            <a:r>
              <a:rPr lang="en-US" altLang="en-US" dirty="0" smtClean="0"/>
              <a:t>Processes, Views, Parameters, Packages, and Privileges</a:t>
            </a:r>
            <a:endParaRPr lang="en-US" altLang="en-US" dirty="0"/>
          </a:p>
        </p:txBody>
      </p:sp>
      <p:sp>
        <p:nvSpPr>
          <p:cNvPr id="6148" name="Line 6" hidden="1"/>
          <p:cNvSpPr>
            <a:spLocks noChangeShapeType="1"/>
          </p:cNvSpPr>
          <p:nvPr/>
        </p:nvSpPr>
        <p:spPr bwMode="auto">
          <a:xfrm>
            <a:off x="2438400" y="4495800"/>
            <a:ext cx="13192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lIns="16930" tIns="16930" rIns="16930" bIns="16930">
            <a:spAutoFit/>
          </a:bodyPr>
          <a:lstStyle/>
          <a:p>
            <a:endParaRPr lang="en-US" dirty="0"/>
          </a:p>
        </p:txBody>
      </p:sp>
    </p:spTree>
    <p:custDataLst>
      <p:tags r:id="rId1"/>
    </p:custDataLst>
    <p:extLst>
      <p:ext uri="{BB962C8B-B14F-4D97-AF65-F5344CB8AC3E}">
        <p14:creationId xmlns:p14="http://schemas.microsoft.com/office/powerpoint/2010/main" val="89644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blackGray">
          <a:xfrm>
            <a:off x="10415588" y="4868863"/>
            <a:ext cx="395287" cy="179387"/>
          </a:xfrm>
          <a:prstGeom prst="rect">
            <a:avLst/>
          </a:prstGeom>
          <a:solidFill>
            <a:srgbClr val="D4ECBA"/>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nchor="ctr"/>
          <a:lstStyle>
            <a:lvl1pPr defTabSz="400050">
              <a:spcBef>
                <a:spcPts val="900"/>
              </a:spcBef>
              <a:buClr>
                <a:srgbClr val="000000"/>
              </a:buClr>
              <a:buFont typeface="Arial" panose="020B0604020202020204" pitchFamily="34" charset="0"/>
              <a:tabLst>
                <a:tab pos="400050" algn="r"/>
                <a:tab pos="673100" algn="l"/>
              </a:tabLst>
              <a:defRPr sz="2100">
                <a:solidFill>
                  <a:srgbClr val="5F5F5F"/>
                </a:solidFill>
                <a:latin typeface="Arial" panose="020B0604020202020204" pitchFamily="34" charset="0"/>
              </a:defRPr>
            </a:lvl1pPr>
            <a:lvl2pPr marL="742950" indent="-285750" defTabSz="400050">
              <a:spcBef>
                <a:spcPts val="900"/>
              </a:spcBef>
              <a:buClr>
                <a:srgbClr val="FF0000"/>
              </a:buClr>
              <a:buFont typeface="Arial" panose="020B0604020202020204" pitchFamily="34" charset="0"/>
              <a:buChar char="•"/>
              <a:tabLst>
                <a:tab pos="400050" algn="r"/>
                <a:tab pos="673100" algn="l"/>
              </a:tabLst>
              <a:defRPr sz="2100">
                <a:solidFill>
                  <a:srgbClr val="5F5F5F"/>
                </a:solidFill>
                <a:latin typeface="Arial" panose="020B0604020202020204" pitchFamily="34" charset="0"/>
              </a:defRPr>
            </a:lvl2pPr>
            <a:lvl3pPr marL="1143000" indent="-228600" defTabSz="400050">
              <a:spcBef>
                <a:spcPts val="450"/>
              </a:spcBef>
              <a:buClr>
                <a:srgbClr val="FF0000"/>
              </a:buClr>
              <a:buFont typeface="Arial" panose="020B0604020202020204" pitchFamily="34" charset="0"/>
              <a:buChar char="–"/>
              <a:tabLst>
                <a:tab pos="400050" algn="r"/>
                <a:tab pos="673100" algn="l"/>
              </a:tabLst>
              <a:defRPr sz="2000">
                <a:solidFill>
                  <a:srgbClr val="5F5F5F"/>
                </a:solidFill>
                <a:latin typeface="Arial" panose="020B0604020202020204" pitchFamily="34" charset="0"/>
              </a:defRPr>
            </a:lvl3pPr>
            <a:lvl4pPr marL="1600200" indent="-228600" defTabSz="400050">
              <a:spcBef>
                <a:spcPct val="20000"/>
              </a:spcBef>
              <a:buClr>
                <a:schemeClr val="accent2"/>
              </a:buClr>
              <a:buSzPct val="45000"/>
              <a:buFont typeface="Arial" panose="020B0604020202020204" pitchFamily="34" charset="0"/>
              <a:buChar char="—"/>
              <a:tabLst>
                <a:tab pos="400050" algn="r"/>
                <a:tab pos="673100" algn="l"/>
              </a:tabLst>
              <a:defRPr>
                <a:solidFill>
                  <a:srgbClr val="5F5F5F"/>
                </a:solidFill>
                <a:latin typeface="Arial" panose="020B0604020202020204" pitchFamily="34" charset="0"/>
              </a:defRPr>
            </a:lvl4pPr>
            <a:lvl5pPr marL="2057400" indent="-228600" defTabSz="400050">
              <a:spcBef>
                <a:spcPct val="20000"/>
              </a:spcBef>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5pPr>
            <a:lvl6pPr marL="25146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6pPr>
            <a:lvl7pPr marL="29718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7pPr>
            <a:lvl8pPr marL="34290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8pPr>
            <a:lvl9pPr marL="38862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9pPr>
          </a:lstStyle>
          <a:p>
            <a:pPr algn="ctr" eaLnBrk="1" hangingPunct="1">
              <a:spcBef>
                <a:spcPct val="0"/>
              </a:spcBef>
              <a:buClrTx/>
              <a:buFontTx/>
              <a:buNone/>
            </a:pPr>
            <a:r>
              <a:rPr lang="en-US" altLang="en-US" sz="800" b="1" i="1" dirty="0" smtClean="0">
                <a:solidFill>
                  <a:srgbClr val="000000"/>
                </a:solidFill>
              </a:rPr>
              <a:t>19c</a:t>
            </a:r>
            <a:endParaRPr lang="en-US" altLang="en-US" sz="800" b="1" i="1" dirty="0">
              <a:solidFill>
                <a:srgbClr val="000000"/>
              </a:solidFill>
            </a:endParaRPr>
          </a:p>
        </p:txBody>
      </p:sp>
      <p:sp>
        <p:nvSpPr>
          <p:cNvPr id="5" name="Rectangle 5"/>
          <p:cNvSpPr>
            <a:spLocks noChangeArrowheads="1"/>
          </p:cNvSpPr>
          <p:nvPr/>
        </p:nvSpPr>
        <p:spPr bwMode="blackGray">
          <a:xfrm>
            <a:off x="7462838" y="5589588"/>
            <a:ext cx="395287" cy="179387"/>
          </a:xfrm>
          <a:prstGeom prst="rect">
            <a:avLst/>
          </a:prstGeom>
          <a:solidFill>
            <a:srgbClr val="D4ECBA"/>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nchor="ctr"/>
          <a:lstStyle>
            <a:lvl1pPr defTabSz="400050">
              <a:spcBef>
                <a:spcPts val="900"/>
              </a:spcBef>
              <a:buClr>
                <a:srgbClr val="000000"/>
              </a:buClr>
              <a:buFont typeface="Arial" panose="020B0604020202020204" pitchFamily="34" charset="0"/>
              <a:tabLst>
                <a:tab pos="400050" algn="r"/>
                <a:tab pos="673100" algn="l"/>
              </a:tabLst>
              <a:defRPr sz="2100">
                <a:solidFill>
                  <a:srgbClr val="5F5F5F"/>
                </a:solidFill>
                <a:latin typeface="Arial" panose="020B0604020202020204" pitchFamily="34" charset="0"/>
              </a:defRPr>
            </a:lvl1pPr>
            <a:lvl2pPr marL="742950" indent="-285750" defTabSz="400050">
              <a:spcBef>
                <a:spcPts val="900"/>
              </a:spcBef>
              <a:buClr>
                <a:srgbClr val="FF0000"/>
              </a:buClr>
              <a:buFont typeface="Arial" panose="020B0604020202020204" pitchFamily="34" charset="0"/>
              <a:buChar char="•"/>
              <a:tabLst>
                <a:tab pos="400050" algn="r"/>
                <a:tab pos="673100" algn="l"/>
              </a:tabLst>
              <a:defRPr sz="2100">
                <a:solidFill>
                  <a:srgbClr val="5F5F5F"/>
                </a:solidFill>
                <a:latin typeface="Arial" panose="020B0604020202020204" pitchFamily="34" charset="0"/>
              </a:defRPr>
            </a:lvl2pPr>
            <a:lvl3pPr marL="1143000" indent="-228600" defTabSz="400050">
              <a:spcBef>
                <a:spcPts val="450"/>
              </a:spcBef>
              <a:buClr>
                <a:srgbClr val="FF0000"/>
              </a:buClr>
              <a:buFont typeface="Arial" panose="020B0604020202020204" pitchFamily="34" charset="0"/>
              <a:buChar char="–"/>
              <a:tabLst>
                <a:tab pos="400050" algn="r"/>
                <a:tab pos="673100" algn="l"/>
              </a:tabLst>
              <a:defRPr sz="2000">
                <a:solidFill>
                  <a:srgbClr val="5F5F5F"/>
                </a:solidFill>
                <a:latin typeface="Arial" panose="020B0604020202020204" pitchFamily="34" charset="0"/>
              </a:defRPr>
            </a:lvl3pPr>
            <a:lvl4pPr marL="1600200" indent="-228600" defTabSz="400050">
              <a:spcBef>
                <a:spcPct val="20000"/>
              </a:spcBef>
              <a:buClr>
                <a:schemeClr val="accent2"/>
              </a:buClr>
              <a:buSzPct val="45000"/>
              <a:buFont typeface="Arial" panose="020B0604020202020204" pitchFamily="34" charset="0"/>
              <a:buChar char="—"/>
              <a:tabLst>
                <a:tab pos="400050" algn="r"/>
                <a:tab pos="673100" algn="l"/>
              </a:tabLst>
              <a:defRPr>
                <a:solidFill>
                  <a:srgbClr val="5F5F5F"/>
                </a:solidFill>
                <a:latin typeface="Arial" panose="020B0604020202020204" pitchFamily="34" charset="0"/>
              </a:defRPr>
            </a:lvl4pPr>
            <a:lvl5pPr marL="2057400" indent="-228600" defTabSz="400050">
              <a:spcBef>
                <a:spcPct val="20000"/>
              </a:spcBef>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5pPr>
            <a:lvl6pPr marL="25146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6pPr>
            <a:lvl7pPr marL="29718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7pPr>
            <a:lvl8pPr marL="34290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8pPr>
            <a:lvl9pPr marL="38862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9pPr>
          </a:lstStyle>
          <a:p>
            <a:pPr algn="ctr" eaLnBrk="1" hangingPunct="1">
              <a:spcBef>
                <a:spcPct val="0"/>
              </a:spcBef>
              <a:buClrTx/>
              <a:buFontTx/>
              <a:buNone/>
            </a:pPr>
            <a:r>
              <a:rPr lang="en-US" altLang="en-US" sz="800" b="1" i="1" dirty="0" smtClean="0">
                <a:solidFill>
                  <a:srgbClr val="000000"/>
                </a:solidFill>
              </a:rPr>
              <a:t>19c</a:t>
            </a:r>
            <a:endParaRPr lang="en-US" altLang="en-US" sz="800" b="1" i="1" dirty="0">
              <a:solidFill>
                <a:srgbClr val="000000"/>
              </a:solidFill>
            </a:endParaRPr>
          </a:p>
        </p:txBody>
      </p:sp>
      <p:sp>
        <p:nvSpPr>
          <p:cNvPr id="24578" name="Rectangle 25"/>
          <p:cNvSpPr>
            <a:spLocks noGrp="1" noChangeArrowheads="1"/>
          </p:cNvSpPr>
          <p:nvPr>
            <p:ph type="title"/>
          </p:nvPr>
        </p:nvSpPr>
        <p:spPr/>
        <p:txBody>
          <a:bodyPr/>
          <a:lstStyle/>
          <a:p>
            <a:r>
              <a:rPr lang="fr-FR" altLang="en-US" dirty="0"/>
              <a:t>CDB and PDB </a:t>
            </a:r>
            <a:r>
              <a:rPr lang="en-US" altLang="en-US" dirty="0"/>
              <a:t>Parameters</a:t>
            </a:r>
          </a:p>
        </p:txBody>
      </p:sp>
      <p:sp>
        <p:nvSpPr>
          <p:cNvPr id="24579" name="Content Placeholder 4"/>
          <p:cNvSpPr>
            <a:spLocks noGrp="1"/>
          </p:cNvSpPr>
          <p:nvPr>
            <p:ph idx="1"/>
          </p:nvPr>
        </p:nvSpPr>
        <p:spPr>
          <a:xfrm>
            <a:off x="622300" y="1243013"/>
            <a:ext cx="10944225" cy="4747789"/>
          </a:xfrm>
        </p:spPr>
        <p:txBody>
          <a:bodyPr/>
          <a:lstStyle/>
          <a:p>
            <a:pPr lvl="1" eaLnBrk="1" hangingPunct="1">
              <a:lnSpc>
                <a:spcPct val="95000"/>
              </a:lnSpc>
              <a:buFont typeface="Arial" panose="020B0604020202020204" pitchFamily="34" charset="0"/>
              <a:buChar char="•"/>
            </a:pPr>
            <a:r>
              <a:rPr lang="en-US" altLang="en-US" sz="2000" dirty="0">
                <a:latin typeface="Courier New" panose="02070309020205020404" pitchFamily="49" charset="0"/>
                <a:cs typeface="Courier New" panose="02070309020205020404" pitchFamily="49" charset="0"/>
              </a:rPr>
              <a:t>ENABLE_PLUGGABLE_DATABASE</a:t>
            </a:r>
            <a:r>
              <a:rPr lang="en-US" altLang="en-US" sz="2000" dirty="0">
                <a:cs typeface="Courier New" panose="02070309020205020404" pitchFamily="49" charset="0"/>
              </a:rPr>
              <a:t>:</a:t>
            </a:r>
            <a:r>
              <a:rPr lang="en-US" altLang="en-US" dirty="0">
                <a:cs typeface="Courier New" panose="02070309020205020404" pitchFamily="49" charset="0"/>
              </a:rPr>
              <a:t> </a:t>
            </a:r>
            <a:r>
              <a:rPr lang="en-US" altLang="en-US" sz="2000" dirty="0">
                <a:cs typeface="Courier New" panose="02070309020205020404" pitchFamily="49" charset="0"/>
              </a:rPr>
              <a:t>Required to create a CDB at CDB instance startup</a:t>
            </a:r>
            <a:endParaRPr lang="en-US" altLang="en-US" sz="2000" dirty="0">
              <a:solidFill>
                <a:schemeClr val="bg2"/>
              </a:solidFill>
              <a:cs typeface="Courier New" panose="02070309020205020404" pitchFamily="49" charset="0"/>
            </a:endParaRPr>
          </a:p>
          <a:p>
            <a:pPr lvl="1" eaLnBrk="1" hangingPunct="1">
              <a:lnSpc>
                <a:spcPct val="95000"/>
              </a:lnSpc>
              <a:buFont typeface="Arial" panose="020B0604020202020204" pitchFamily="34" charset="0"/>
              <a:buChar char="•"/>
            </a:pPr>
            <a:r>
              <a:rPr lang="en-US" altLang="en-US" sz="2000" dirty="0">
                <a:latin typeface="Courier New" panose="02070309020205020404" pitchFamily="49" charset="0"/>
                <a:cs typeface="Courier New" panose="02070309020205020404" pitchFamily="49" charset="0"/>
              </a:rPr>
              <a:t>PDB_FILE_NAME_CONVERT</a:t>
            </a:r>
            <a:r>
              <a:rPr lang="en-US" altLang="en-US" sz="2000" dirty="0">
                <a:cs typeface="Courier New" panose="02070309020205020404" pitchFamily="49" charset="0"/>
              </a:rPr>
              <a:t>: </a:t>
            </a:r>
            <a:r>
              <a:rPr lang="en-US" altLang="en-US" sz="2000" dirty="0"/>
              <a:t>Maps names of existing files to new file names when processing a </a:t>
            </a:r>
            <a:r>
              <a:rPr lang="en-US" altLang="en-US" sz="2000" dirty="0">
                <a:latin typeface="Courier New" panose="02070309020205020404" pitchFamily="49" charset="0"/>
                <a:cs typeface="Courier New" panose="02070309020205020404" pitchFamily="49" charset="0"/>
              </a:rPr>
              <a:t>CREATE PLUGGABLE DATABASE</a:t>
            </a:r>
            <a:r>
              <a:rPr lang="en-US" altLang="en-US" dirty="0"/>
              <a:t> </a:t>
            </a:r>
            <a:r>
              <a:rPr lang="en-US" altLang="en-US" sz="2000" dirty="0"/>
              <a:t>statement</a:t>
            </a:r>
          </a:p>
          <a:p>
            <a:pPr lvl="1" eaLnBrk="1" hangingPunct="1">
              <a:lnSpc>
                <a:spcPct val="95000"/>
              </a:lnSpc>
              <a:buFont typeface="Arial" panose="020B0604020202020204" pitchFamily="34" charset="0"/>
              <a:buChar char="•"/>
            </a:pPr>
            <a:r>
              <a:rPr lang="en-US" altLang="en-US" sz="2000" dirty="0">
                <a:latin typeface="Courier New" panose="02070309020205020404" pitchFamily="49" charset="0"/>
                <a:cs typeface="Courier New" panose="02070309020205020404" pitchFamily="49" charset="0"/>
              </a:rPr>
              <a:t>CDB_COMPATIBLE</a:t>
            </a:r>
            <a:r>
              <a:rPr lang="en-US" altLang="en-US" sz="2000" dirty="0">
                <a:cs typeface="Courier New" panose="02070309020205020404" pitchFamily="49" charset="0"/>
              </a:rPr>
              <a:t>:</a:t>
            </a:r>
            <a:r>
              <a:rPr lang="en-US" altLang="en-US" dirty="0"/>
              <a:t> </a:t>
            </a:r>
            <a:r>
              <a:rPr lang="en-US" altLang="en-US" sz="2000" dirty="0"/>
              <a:t>Enables you to get behavior similar to a non-CDB</a:t>
            </a:r>
          </a:p>
          <a:p>
            <a:pPr lvl="1" eaLnBrk="1" hangingPunct="1">
              <a:lnSpc>
                <a:spcPct val="95000"/>
              </a:lnSpc>
              <a:buFont typeface="Arial" panose="020B0604020202020204" pitchFamily="34" charset="0"/>
              <a:buChar char="•"/>
            </a:pPr>
            <a:r>
              <a:rPr lang="en-US" altLang="en-US" sz="2000" dirty="0">
                <a:latin typeface="Courier New" panose="02070309020205020404" pitchFamily="49" charset="0"/>
                <a:cs typeface="Courier New" panose="02070309020205020404" pitchFamily="49" charset="0"/>
              </a:rPr>
              <a:t>PDB_OS_CREDENTIAL</a:t>
            </a:r>
            <a:r>
              <a:rPr lang="en-US" altLang="en-US" sz="2000" dirty="0">
                <a:cs typeface="Courier New" panose="02070309020205020404" pitchFamily="49" charset="0"/>
              </a:rPr>
              <a:t>:</a:t>
            </a:r>
            <a:r>
              <a:rPr lang="en-US" altLang="en-US" dirty="0"/>
              <a:t> </a:t>
            </a:r>
            <a:r>
              <a:rPr lang="en-US" altLang="en-US" sz="2000" dirty="0"/>
              <a:t>Enables another OS user than </a:t>
            </a:r>
            <a:r>
              <a:rPr lang="en-US" altLang="en-US" sz="2000" dirty="0">
                <a:latin typeface="Courier New" panose="02070309020205020404" pitchFamily="49" charset="0"/>
                <a:cs typeface="Courier New" panose="02070309020205020404" pitchFamily="49" charset="0"/>
              </a:rPr>
              <a:t>oracle</a:t>
            </a:r>
            <a:r>
              <a:rPr lang="en-US" altLang="en-US" sz="2000" dirty="0"/>
              <a:t> to connect to PDBs </a:t>
            </a:r>
          </a:p>
          <a:p>
            <a:pPr lvl="1" eaLnBrk="1" hangingPunct="1">
              <a:buFont typeface="Arial" panose="020B0604020202020204" pitchFamily="34" charset="0"/>
              <a:buChar char="•"/>
            </a:pPr>
            <a:r>
              <a:rPr lang="en-US" altLang="en-US" sz="2000" dirty="0">
                <a:latin typeface="Courier New" panose="02070309020205020404" pitchFamily="49" charset="0"/>
                <a:cs typeface="Courier New" panose="02070309020205020404" pitchFamily="49" charset="0"/>
              </a:rPr>
              <a:t>DB_PERFORMANCE_PROFILE</a:t>
            </a:r>
          </a:p>
          <a:p>
            <a:pPr lvl="1" eaLnBrk="1" hangingPunct="1">
              <a:buFont typeface="Arial" panose="020B0604020202020204" pitchFamily="34" charset="0"/>
              <a:buChar char="•"/>
            </a:pPr>
            <a:r>
              <a:rPr lang="en-US" altLang="en-US" sz="2000" dirty="0">
                <a:latin typeface="Courier New" panose="02070309020205020404" pitchFamily="49" charset="0"/>
                <a:cs typeface="Courier New" panose="02070309020205020404" pitchFamily="49" charset="0"/>
              </a:rPr>
              <a:t>PDB_LOCKDOWN</a:t>
            </a:r>
          </a:p>
          <a:p>
            <a:pPr lvl="1" eaLnBrk="1" hangingPunct="1">
              <a:buFont typeface="Arial" panose="020B0604020202020204" pitchFamily="34" charset="0"/>
              <a:buChar char="•"/>
            </a:pPr>
            <a:r>
              <a:rPr lang="en-US" altLang="en-US" sz="2000" dirty="0">
                <a:latin typeface="Courier New" panose="02070309020205020404" pitchFamily="49" charset="0"/>
                <a:cs typeface="Courier New" panose="02070309020205020404" pitchFamily="49" charset="0"/>
              </a:rPr>
              <a:t>SGA_MIN_SIZE</a:t>
            </a:r>
          </a:p>
          <a:p>
            <a:pPr lvl="1" eaLnBrk="1" hangingPunct="1">
              <a:buFont typeface="Arial" panose="020B0604020202020204" pitchFamily="34" charset="0"/>
              <a:buChar char="•"/>
            </a:pPr>
            <a:r>
              <a:rPr lang="en-US" altLang="en-US" sz="2000" dirty="0">
                <a:latin typeface="Courier New" panose="02070309020205020404" pitchFamily="49" charset="0"/>
                <a:cs typeface="Courier New" panose="02070309020205020404" pitchFamily="49" charset="0"/>
              </a:rPr>
              <a:t>MAX_PDBS</a:t>
            </a:r>
          </a:p>
          <a:p>
            <a:pPr lvl="1">
              <a:buFont typeface="Arial" panose="020B0604020202020204" pitchFamily="34" charset="0"/>
              <a:buChar char="•"/>
            </a:pPr>
            <a:r>
              <a:rPr lang="fr-FR" altLang="en-US" sz="2000" dirty="0">
                <a:latin typeface="Courier New" panose="02070309020205020404" pitchFamily="49" charset="0"/>
                <a:cs typeface="Courier New" panose="02070309020205020404" pitchFamily="49" charset="0"/>
              </a:rPr>
              <a:t>WALLET_ROOT</a:t>
            </a:r>
            <a:r>
              <a:rPr lang="en-US" altLang="en-US" sz="2000" dirty="0">
                <a:cs typeface="Courier New" panose="02070309020205020404" pitchFamily="49" charset="0"/>
              </a:rPr>
              <a:t>:</a:t>
            </a:r>
            <a:r>
              <a:rPr lang="en-US" altLang="en-US" sz="2000" dirty="0"/>
              <a:t> Replaces the </a:t>
            </a:r>
            <a:r>
              <a:rPr lang="en-US" altLang="en-US" sz="2000" dirty="0">
                <a:latin typeface="Courier New" panose="02070309020205020404" pitchFamily="49" charset="0"/>
                <a:cs typeface="Courier New" panose="02070309020205020404" pitchFamily="49" charset="0"/>
              </a:rPr>
              <a:t>ENCRYPTION_WALLET_LOCATION</a:t>
            </a:r>
            <a:r>
              <a:rPr lang="en-US" altLang="en-US" sz="2000" dirty="0"/>
              <a:t> parameter in the </a:t>
            </a:r>
            <a:r>
              <a:rPr lang="en-US" altLang="en-US" sz="2000" dirty="0">
                <a:latin typeface="Courier New" panose="02070309020205020404" pitchFamily="49" charset="0"/>
                <a:cs typeface="Courier New" panose="02070309020205020404" pitchFamily="49" charset="0"/>
              </a:rPr>
              <a:t>sqlnet.ora</a:t>
            </a:r>
            <a:r>
              <a:rPr lang="en-US" altLang="en-US" sz="2000" dirty="0"/>
              <a:t> file, which is easier to use to set the location of keystores</a:t>
            </a:r>
          </a:p>
          <a:p>
            <a:pPr lvl="1">
              <a:buFont typeface="Arial" panose="020B0604020202020204" pitchFamily="34" charset="0"/>
              <a:buChar char="•"/>
            </a:pPr>
            <a:r>
              <a:rPr lang="en-US" altLang="en-US" sz="2000" dirty="0">
                <a:latin typeface="Courier New" panose="02070309020205020404" pitchFamily="49" charset="0"/>
                <a:cs typeface="Courier New" panose="02070309020205020404" pitchFamily="49" charset="0"/>
              </a:rPr>
              <a:t>TDE_CONFIGURATION</a:t>
            </a:r>
            <a:r>
              <a:rPr lang="en-US" altLang="en-US" sz="2000" dirty="0">
                <a:cs typeface="Courier New" panose="02070309020205020404" pitchFamily="49" charset="0"/>
              </a:rPr>
              <a:t>: S</a:t>
            </a:r>
            <a:r>
              <a:rPr lang="en-US" altLang="en-US" sz="2000" dirty="0"/>
              <a:t>ets the type of keystore to use</a:t>
            </a:r>
            <a:endParaRPr lang="en-US" altLang="en-US" sz="20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6882279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5"/>
          <p:cNvSpPr>
            <a:spLocks noGrp="1" noChangeArrowheads="1"/>
          </p:cNvSpPr>
          <p:nvPr>
            <p:ph type="title"/>
          </p:nvPr>
        </p:nvSpPr>
        <p:spPr/>
        <p:txBody>
          <a:bodyPr/>
          <a:lstStyle/>
          <a:p>
            <a:pPr eaLnBrk="1" hangingPunct="1"/>
            <a:r>
              <a:rPr lang="en-US" altLang="en-US" dirty="0"/>
              <a:t>CDB and PDB </a:t>
            </a:r>
            <a:r>
              <a:rPr lang="en-US" altLang="en-US"/>
              <a:t>New </a:t>
            </a:r>
            <a:r>
              <a:rPr lang="en-US" altLang="en-US" smtClean="0"/>
              <a:t>Packages</a:t>
            </a:r>
            <a:br>
              <a:rPr lang="en-US" altLang="en-US" smtClean="0"/>
            </a:br>
            <a:endParaRPr lang="en-US" altLang="en-US" dirty="0"/>
          </a:p>
        </p:txBody>
      </p:sp>
      <p:sp>
        <p:nvSpPr>
          <p:cNvPr id="26627" name="Content Placeholder 5"/>
          <p:cNvSpPr>
            <a:spLocks noGrp="1"/>
          </p:cNvSpPr>
          <p:nvPr>
            <p:ph idx="1"/>
          </p:nvPr>
        </p:nvSpPr>
        <p:spPr>
          <a:xfrm>
            <a:off x="622300" y="1243013"/>
            <a:ext cx="10944225" cy="3732212"/>
          </a:xfrm>
        </p:spPr>
        <p:txBody>
          <a:bodyPr/>
          <a:lstStyle/>
          <a:p>
            <a:pPr lvl="1" eaLnBrk="1" hangingPunct="1"/>
            <a:r>
              <a:rPr lang="en-US" altLang="en-US" sz="2400" dirty="0">
                <a:solidFill>
                  <a:schemeClr val="tx1"/>
                </a:solidFill>
                <a:latin typeface="Courier New" panose="02070309020205020404" pitchFamily="49" charset="0"/>
                <a:cs typeface="Courier New" panose="02070309020205020404" pitchFamily="49" charset="0"/>
              </a:rPr>
              <a:t>DBMS_PDB.DESCRIBE</a:t>
            </a:r>
          </a:p>
          <a:p>
            <a:pPr lvl="1" eaLnBrk="1" hangingPunct="1"/>
            <a:r>
              <a:rPr lang="en-US" altLang="en-US" sz="2400" dirty="0">
                <a:solidFill>
                  <a:schemeClr val="tx1"/>
                </a:solidFill>
                <a:latin typeface="Courier New" panose="02070309020205020404" pitchFamily="49" charset="0"/>
                <a:cs typeface="Courier New" panose="02070309020205020404" pitchFamily="49" charset="0"/>
              </a:rPr>
              <a:t>DBMS_PDB.CHECK_PLUG_COMPATIBILITY</a:t>
            </a:r>
          </a:p>
          <a:p>
            <a:pPr lvl="1" eaLnBrk="1" hangingPunct="1"/>
            <a:r>
              <a:rPr lang="en-US" altLang="en-US" dirty="0">
                <a:latin typeface="Courier New" panose="02070309020205020404" pitchFamily="49" charset="0"/>
                <a:cs typeface="Courier New" panose="02070309020205020404" pitchFamily="49" charset="0"/>
              </a:rPr>
              <a:t>DVSYS.DBMS_MACADM.CREATE_REALM : </a:t>
            </a:r>
          </a:p>
          <a:p>
            <a:pPr marL="1279525" lvl="2" indent="-365125" eaLnBrk="1" hangingPunct="1"/>
            <a:r>
              <a:rPr lang="en-US" altLang="en-US" dirty="0">
                <a:latin typeface="Courier New" panose="02070309020205020404" pitchFamily="49" charset="0"/>
                <a:cs typeface="Courier New" panose="02070309020205020404" pitchFamily="49" charset="0"/>
              </a:rPr>
              <a:t>REALM_SCOPE =&gt; </a:t>
            </a:r>
          </a:p>
          <a:p>
            <a:pPr lvl="3" eaLnBrk="1" hangingPunct="1"/>
            <a:r>
              <a:rPr lang="en-US" altLang="en-US" dirty="0">
                <a:latin typeface="Courier New" panose="02070309020205020404" pitchFamily="49" charset="0"/>
                <a:cs typeface="Courier New" panose="02070309020205020404" pitchFamily="49" charset="0"/>
              </a:rPr>
              <a:t>DBMS_MACUTL.G_SCOPE_COMMON</a:t>
            </a:r>
          </a:p>
          <a:p>
            <a:pPr lvl="3" eaLnBrk="1" hangingPunct="1"/>
            <a:r>
              <a:rPr lang="en-US" altLang="en-US" dirty="0">
                <a:latin typeface="Courier New" panose="02070309020205020404" pitchFamily="49" charset="0"/>
                <a:cs typeface="Courier New" panose="02070309020205020404" pitchFamily="49" charset="0"/>
              </a:rPr>
              <a:t>DBMS_MACUTL.G_SCOPE_LOCAL</a:t>
            </a:r>
          </a:p>
          <a:p>
            <a:pPr marL="1279525" lvl="2" indent="-365125" eaLnBrk="1" hangingPunct="1"/>
            <a:r>
              <a:rPr lang="en-US" altLang="en-US" dirty="0">
                <a:latin typeface="Courier New" panose="02070309020205020404" pitchFamily="49" charset="0"/>
                <a:cs typeface="Courier New" panose="02070309020205020404" pitchFamily="49" charset="0"/>
              </a:rPr>
              <a:t>ENABLED =&gt; </a:t>
            </a:r>
          </a:p>
          <a:p>
            <a:pPr lvl="3" eaLnBrk="1" hangingPunct="1"/>
            <a:r>
              <a:rPr lang="en-US" altLang="en-US" dirty="0">
                <a:latin typeface="Courier New" panose="02070309020205020404" pitchFamily="49" charset="0"/>
                <a:cs typeface="Courier New" panose="02070309020205020404" pitchFamily="49" charset="0"/>
              </a:rPr>
              <a:t>DBMS_MACUTL.G_SIMULATION</a:t>
            </a:r>
          </a:p>
          <a:p>
            <a:pPr lvl="3" eaLnBrk="1" hangingPunct="1"/>
            <a:r>
              <a:rPr lang="en-US" altLang="en-US" dirty="0">
                <a:latin typeface="Courier New" panose="02070309020205020404" pitchFamily="49" charset="0"/>
                <a:cs typeface="Courier New" panose="02070309020205020404" pitchFamily="49" charset="0"/>
              </a:rPr>
              <a:t>DBMS_MACUTL.G_YES</a:t>
            </a:r>
          </a:p>
          <a:p>
            <a:pPr lvl="3" eaLnBrk="1" hangingPunct="1"/>
            <a:r>
              <a:rPr lang="en-US" altLang="en-US" dirty="0">
                <a:latin typeface="Courier New" panose="02070309020205020404" pitchFamily="49" charset="0"/>
                <a:cs typeface="Courier New" panose="02070309020205020404" pitchFamily="49" charset="0"/>
              </a:rPr>
              <a:t>DBMS_MACUTL.G_NO</a:t>
            </a:r>
          </a:p>
        </p:txBody>
      </p:sp>
    </p:spTree>
    <p:custDataLst>
      <p:tags r:id="rId1"/>
    </p:custDataLst>
    <p:extLst>
      <p:ext uri="{BB962C8B-B14F-4D97-AF65-F5344CB8AC3E}">
        <p14:creationId xmlns:p14="http://schemas.microsoft.com/office/powerpoint/2010/main" val="2712428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575"/>
          <p:cNvSpPr>
            <a:spLocks noGrp="1"/>
          </p:cNvSpPr>
          <p:nvPr>
            <p:ph type="title"/>
          </p:nvPr>
        </p:nvSpPr>
        <p:spPr>
          <a:xfrm>
            <a:off x="837981" y="188640"/>
            <a:ext cx="10441007" cy="648073"/>
          </a:xfrm>
        </p:spPr>
        <p:txBody>
          <a:bodyPr>
            <a:normAutofit fontScale="90000"/>
          </a:bodyPr>
          <a:lstStyle/>
          <a:p>
            <a:r>
              <a:rPr lang="en-US" altLang="en-US" dirty="0" smtClean="0"/>
              <a:t>Instance </a:t>
            </a:r>
            <a:r>
              <a:rPr lang="en-US" altLang="en-US" dirty="0"/>
              <a:t>and Database</a:t>
            </a:r>
          </a:p>
        </p:txBody>
      </p:sp>
      <p:pic>
        <p:nvPicPr>
          <p:cNvPr id="8195" name="Picture 573" descr="Oracle 12c Achitecture Poster_Final Version.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71662" y="681038"/>
            <a:ext cx="8445500" cy="558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58835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 name="Rectangle 643"/>
          <p:cNvSpPr>
            <a:spLocks noChangeArrowheads="1"/>
          </p:cNvSpPr>
          <p:nvPr/>
        </p:nvSpPr>
        <p:spPr bwMode="auto">
          <a:xfrm>
            <a:off x="76226" y="404665"/>
            <a:ext cx="11909374" cy="5904656"/>
          </a:xfrm>
          <a:prstGeom prst="rect">
            <a:avLst/>
          </a:prstGeom>
          <a:solidFill>
            <a:schemeClr val="accent5">
              <a:lumMod val="75000"/>
            </a:schemeClr>
          </a:solidFill>
          <a:ln w="12700" algn="ctr">
            <a:solidFill>
              <a:schemeClr val="tx1"/>
            </a:solidFill>
            <a:round/>
            <a:headEnd type="none" w="sm" len="sm"/>
            <a:tailEnd type="none" w="sm" len="sm"/>
          </a:ln>
        </p:spPr>
        <p:txBody>
          <a:bodyPr/>
          <a:lstStyle/>
          <a:p>
            <a:pPr defTabSz="228600" eaLnBrk="1" hangingPunct="1">
              <a:buFont typeface="Arial" charset="0"/>
              <a:buNone/>
              <a:defRPr/>
            </a:pPr>
            <a:endParaRPr lang="en-US" dirty="0">
              <a:latin typeface="Arial" charset="0"/>
            </a:endParaRPr>
          </a:p>
        </p:txBody>
      </p:sp>
      <p:sp>
        <p:nvSpPr>
          <p:cNvPr id="645" name="Rectangle 4"/>
          <p:cNvSpPr>
            <a:spLocks noChangeArrowheads="1"/>
          </p:cNvSpPr>
          <p:nvPr/>
        </p:nvSpPr>
        <p:spPr bwMode="auto">
          <a:xfrm>
            <a:off x="339725" y="1327150"/>
            <a:ext cx="11579225" cy="4643438"/>
          </a:xfrm>
          <a:prstGeom prst="rect">
            <a:avLst/>
          </a:prstGeom>
          <a:solidFill>
            <a:schemeClr val="bg1">
              <a:lumMod val="95000"/>
            </a:schemeClr>
          </a:solidFill>
          <a:ln w="12700" algn="ctr">
            <a:solidFill>
              <a:schemeClr val="tx1"/>
            </a:solidFill>
            <a:round/>
            <a:headEnd type="none" w="sm" len="sm"/>
            <a:tailEnd type="none" w="sm" len="sm"/>
          </a:ln>
        </p:spPr>
        <p:txBody>
          <a:bodyPr/>
          <a:lstStyle/>
          <a:p>
            <a:pPr defTabSz="228600" eaLnBrk="1" hangingPunct="1">
              <a:buFont typeface="Arial" charset="0"/>
              <a:buNone/>
              <a:defRPr/>
            </a:pPr>
            <a:endParaRPr lang="en-US" dirty="0">
              <a:latin typeface="Arial" charset="0"/>
            </a:endParaRPr>
          </a:p>
        </p:txBody>
      </p:sp>
      <p:pic>
        <p:nvPicPr>
          <p:cNvPr id="12292"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417763"/>
            <a:ext cx="11010900" cy="365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6" name="Rectangle 35"/>
          <p:cNvSpPr>
            <a:spLocks noChangeArrowheads="1"/>
          </p:cNvSpPr>
          <p:nvPr/>
        </p:nvSpPr>
        <p:spPr bwMode="auto">
          <a:xfrm>
            <a:off x="2252663" y="2481263"/>
            <a:ext cx="9475787" cy="1800225"/>
          </a:xfrm>
          <a:prstGeom prst="rect">
            <a:avLst/>
          </a:prstGeom>
          <a:solidFill>
            <a:schemeClr val="accent1">
              <a:lumMod val="40000"/>
              <a:lumOff val="60000"/>
            </a:schemeClr>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defTabSz="228600">
              <a:defRPr>
                <a:solidFill>
                  <a:schemeClr val="tx1"/>
                </a:solidFill>
                <a:latin typeface="Arial" panose="020B0604020202020204" pitchFamily="34" charset="0"/>
                <a:cs typeface="Arial" panose="020B0604020202020204" pitchFamily="34" charset="0"/>
              </a:defRPr>
            </a:lvl2pPr>
            <a:lvl3pPr defTabSz="228600">
              <a:defRPr>
                <a:solidFill>
                  <a:schemeClr val="tx1"/>
                </a:solidFill>
                <a:latin typeface="Arial" panose="020B0604020202020204" pitchFamily="34" charset="0"/>
                <a:cs typeface="Arial" panose="020B0604020202020204" pitchFamily="34" charset="0"/>
              </a:defRPr>
            </a:lvl3pPr>
            <a:lvl4pPr defTabSz="228600">
              <a:defRPr>
                <a:solidFill>
                  <a:schemeClr val="tx1"/>
                </a:solidFill>
                <a:latin typeface="Arial" panose="020B0604020202020204" pitchFamily="34" charset="0"/>
                <a:cs typeface="Arial" panose="020B0604020202020204" pitchFamily="34" charset="0"/>
              </a:defRPr>
            </a:lvl4pPr>
            <a:lvl5pPr defTabSz="228600">
              <a:defRPr>
                <a:solidFill>
                  <a:schemeClr val="tx1"/>
                </a:solidFill>
                <a:latin typeface="Arial" panose="020B0604020202020204" pitchFamily="34" charset="0"/>
                <a:cs typeface="Arial" panose="020B0604020202020204" pitchFamily="34" charset="0"/>
              </a:defRPr>
            </a:lvl5pPr>
            <a:lvl6pPr marL="2894013" indent="-608013"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351213" indent="-608013"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808413" indent="-608013"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265613" indent="-608013"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defRPr/>
            </a:pPr>
            <a:endParaRPr lang="en-US" altLang="en-US" dirty="0"/>
          </a:p>
        </p:txBody>
      </p:sp>
      <p:sp>
        <p:nvSpPr>
          <p:cNvPr id="823" name="Rectangle 35"/>
          <p:cNvSpPr>
            <a:spLocks noChangeArrowheads="1"/>
          </p:cNvSpPr>
          <p:nvPr/>
        </p:nvSpPr>
        <p:spPr bwMode="auto">
          <a:xfrm>
            <a:off x="8513763" y="2541588"/>
            <a:ext cx="3046412" cy="1677987"/>
          </a:xfrm>
          <a:prstGeom prst="rect">
            <a:avLst/>
          </a:prstGeom>
          <a:solidFill>
            <a:schemeClr val="accent6">
              <a:lumMod val="40000"/>
              <a:lumOff val="60000"/>
            </a:schemeClr>
          </a:solidFill>
          <a:ln w="12700" algn="ctr">
            <a:solidFill>
              <a:schemeClr val="tx1"/>
            </a:solidFill>
            <a:round/>
            <a:headEnd type="none" w="sm" len="sm"/>
            <a:tailEnd type="none" w="sm" len="sm"/>
          </a:ln>
        </p:spPr>
        <p:txBody>
          <a:bodyPr/>
          <a:lstStyle/>
          <a:p>
            <a:pPr defTabSz="228600" eaLnBrk="1" hangingPunct="1">
              <a:buFont typeface="Arial" charset="0"/>
              <a:buNone/>
              <a:defRPr/>
            </a:pPr>
            <a:endParaRPr lang="en-US" dirty="0">
              <a:latin typeface="Arial" charset="0"/>
            </a:endParaRPr>
          </a:p>
        </p:txBody>
      </p:sp>
      <p:sp>
        <p:nvSpPr>
          <p:cNvPr id="12295" name="Flowchart: Process 338"/>
          <p:cNvSpPr>
            <a:spLocks noChangeArrowheads="1"/>
          </p:cNvSpPr>
          <p:nvPr/>
        </p:nvSpPr>
        <p:spPr bwMode="auto">
          <a:xfrm>
            <a:off x="8580438" y="3600450"/>
            <a:ext cx="2917825" cy="600075"/>
          </a:xfrm>
          <a:prstGeom prst="flowChartProcess">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pic>
        <p:nvPicPr>
          <p:cNvPr id="12296"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84450" y="1495425"/>
            <a:ext cx="3462338"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378075" y="1547813"/>
            <a:ext cx="4872038"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8" name="Title 1"/>
          <p:cNvSpPr>
            <a:spLocks noGrp="1"/>
          </p:cNvSpPr>
          <p:nvPr>
            <p:ph type="title"/>
          </p:nvPr>
        </p:nvSpPr>
        <p:spPr>
          <a:xfrm>
            <a:off x="295275" y="71290"/>
            <a:ext cx="9537700" cy="219222"/>
          </a:xfrm>
        </p:spPr>
        <p:txBody>
          <a:bodyPr>
            <a:normAutofit fontScale="90000"/>
          </a:bodyPr>
          <a:lstStyle/>
          <a:p>
            <a:pPr eaLnBrk="1" hangingPunct="1"/>
            <a:r>
              <a:rPr lang="en-US" altLang="en-US" dirty="0"/>
              <a:t>Multitenant Architecture</a:t>
            </a:r>
            <a:endParaRPr lang="en-US" altLang="en-US" sz="2000" dirty="0"/>
          </a:p>
        </p:txBody>
      </p:sp>
      <p:sp>
        <p:nvSpPr>
          <p:cNvPr id="649" name="TextBox 648"/>
          <p:cNvSpPr txBox="1"/>
          <p:nvPr/>
        </p:nvSpPr>
        <p:spPr bwMode="auto">
          <a:xfrm>
            <a:off x="295275" y="1044575"/>
            <a:ext cx="1524000" cy="254000"/>
          </a:xfrm>
          <a:prstGeom prst="rect">
            <a:avLst/>
          </a:prstGeom>
          <a:noFill/>
        </p:spPr>
        <p:txBody>
          <a:bodyPr wrap="none">
            <a:spAutoFit/>
          </a:bodyPr>
          <a:lstStyle/>
          <a:p>
            <a:pPr eaLnBrk="1" hangingPunct="1">
              <a:buFont typeface="Arial" charset="0"/>
              <a:buNone/>
              <a:defRPr/>
            </a:pPr>
            <a:r>
              <a:rPr lang="en-US" sz="1050" dirty="0">
                <a:solidFill>
                  <a:schemeClr val="bg1"/>
                </a:solidFill>
                <a:latin typeface="Arial" charset="0"/>
              </a:rPr>
              <a:t>CDB root CDB$ROOT</a:t>
            </a:r>
          </a:p>
        </p:txBody>
      </p:sp>
      <p:sp>
        <p:nvSpPr>
          <p:cNvPr id="651" name="Rounded Rectangle 366"/>
          <p:cNvSpPr/>
          <p:nvPr/>
        </p:nvSpPr>
        <p:spPr bwMode="auto">
          <a:xfrm>
            <a:off x="7378700" y="1544638"/>
            <a:ext cx="1670050" cy="428625"/>
          </a:xfrm>
          <a:custGeom>
            <a:avLst/>
            <a:gdLst>
              <a:gd name="connsiteX0" fmla="*/ 0 w 1661156"/>
              <a:gd name="connsiteY0" fmla="*/ 64516 h 387087"/>
              <a:gd name="connsiteX1" fmla="*/ 64516 w 1661156"/>
              <a:gd name="connsiteY1" fmla="*/ 0 h 387087"/>
              <a:gd name="connsiteX2" fmla="*/ 1596640 w 1661156"/>
              <a:gd name="connsiteY2" fmla="*/ 0 h 387087"/>
              <a:gd name="connsiteX3" fmla="*/ 1661156 w 1661156"/>
              <a:gd name="connsiteY3" fmla="*/ 64516 h 387087"/>
              <a:gd name="connsiteX4" fmla="*/ 1661156 w 1661156"/>
              <a:gd name="connsiteY4" fmla="*/ 322571 h 387087"/>
              <a:gd name="connsiteX5" fmla="*/ 1596640 w 1661156"/>
              <a:gd name="connsiteY5" fmla="*/ 387087 h 387087"/>
              <a:gd name="connsiteX6" fmla="*/ 64516 w 1661156"/>
              <a:gd name="connsiteY6" fmla="*/ 387087 h 387087"/>
              <a:gd name="connsiteX7" fmla="*/ 0 w 1661156"/>
              <a:gd name="connsiteY7" fmla="*/ 322571 h 387087"/>
              <a:gd name="connsiteX8" fmla="*/ 0 w 1661156"/>
              <a:gd name="connsiteY8" fmla="*/ 64516 h 387087"/>
              <a:gd name="connsiteX0" fmla="*/ 0 w 1661156"/>
              <a:gd name="connsiteY0" fmla="*/ 64516 h 387087"/>
              <a:gd name="connsiteX1" fmla="*/ 64516 w 1661156"/>
              <a:gd name="connsiteY1" fmla="*/ 0 h 387087"/>
              <a:gd name="connsiteX2" fmla="*/ 1596640 w 1661156"/>
              <a:gd name="connsiteY2" fmla="*/ 0 h 387087"/>
              <a:gd name="connsiteX3" fmla="*/ 1661156 w 1661156"/>
              <a:gd name="connsiteY3" fmla="*/ 64516 h 387087"/>
              <a:gd name="connsiteX4" fmla="*/ 1661156 w 1661156"/>
              <a:gd name="connsiteY4" fmla="*/ 322571 h 387087"/>
              <a:gd name="connsiteX5" fmla="*/ 1545840 w 1661156"/>
              <a:gd name="connsiteY5" fmla="*/ 387087 h 387087"/>
              <a:gd name="connsiteX6" fmla="*/ 64516 w 1661156"/>
              <a:gd name="connsiteY6" fmla="*/ 387087 h 387087"/>
              <a:gd name="connsiteX7" fmla="*/ 0 w 1661156"/>
              <a:gd name="connsiteY7" fmla="*/ 322571 h 387087"/>
              <a:gd name="connsiteX8" fmla="*/ 0 w 1661156"/>
              <a:gd name="connsiteY8" fmla="*/ 64516 h 387087"/>
              <a:gd name="connsiteX0" fmla="*/ 0 w 1661156"/>
              <a:gd name="connsiteY0" fmla="*/ 64516 h 387087"/>
              <a:gd name="connsiteX1" fmla="*/ 64516 w 1661156"/>
              <a:gd name="connsiteY1" fmla="*/ 0 h 387087"/>
              <a:gd name="connsiteX2" fmla="*/ 1596640 w 1661156"/>
              <a:gd name="connsiteY2" fmla="*/ 0 h 387087"/>
              <a:gd name="connsiteX3" fmla="*/ 1661156 w 1661156"/>
              <a:gd name="connsiteY3" fmla="*/ 64516 h 387087"/>
              <a:gd name="connsiteX4" fmla="*/ 1661156 w 1661156"/>
              <a:gd name="connsiteY4" fmla="*/ 303521 h 387087"/>
              <a:gd name="connsiteX5" fmla="*/ 1545840 w 1661156"/>
              <a:gd name="connsiteY5" fmla="*/ 387087 h 387087"/>
              <a:gd name="connsiteX6" fmla="*/ 64516 w 1661156"/>
              <a:gd name="connsiteY6" fmla="*/ 387087 h 387087"/>
              <a:gd name="connsiteX7" fmla="*/ 0 w 1661156"/>
              <a:gd name="connsiteY7" fmla="*/ 322571 h 387087"/>
              <a:gd name="connsiteX8" fmla="*/ 0 w 1661156"/>
              <a:gd name="connsiteY8" fmla="*/ 64516 h 387087"/>
              <a:gd name="connsiteX0" fmla="*/ 0 w 1674363"/>
              <a:gd name="connsiteY0" fmla="*/ 64516 h 387087"/>
              <a:gd name="connsiteX1" fmla="*/ 64516 w 1674363"/>
              <a:gd name="connsiteY1" fmla="*/ 0 h 387087"/>
              <a:gd name="connsiteX2" fmla="*/ 1596640 w 1674363"/>
              <a:gd name="connsiteY2" fmla="*/ 0 h 387087"/>
              <a:gd name="connsiteX3" fmla="*/ 1661156 w 1674363"/>
              <a:gd name="connsiteY3" fmla="*/ 64516 h 387087"/>
              <a:gd name="connsiteX4" fmla="*/ 1661156 w 1674363"/>
              <a:gd name="connsiteY4" fmla="*/ 303521 h 387087"/>
              <a:gd name="connsiteX5" fmla="*/ 1610117 w 1674363"/>
              <a:gd name="connsiteY5" fmla="*/ 353749 h 387087"/>
              <a:gd name="connsiteX6" fmla="*/ 1545840 w 1674363"/>
              <a:gd name="connsiteY6" fmla="*/ 387087 h 387087"/>
              <a:gd name="connsiteX7" fmla="*/ 64516 w 1674363"/>
              <a:gd name="connsiteY7" fmla="*/ 387087 h 387087"/>
              <a:gd name="connsiteX8" fmla="*/ 0 w 1674363"/>
              <a:gd name="connsiteY8" fmla="*/ 322571 h 387087"/>
              <a:gd name="connsiteX9" fmla="*/ 0 w 1674363"/>
              <a:gd name="connsiteY9" fmla="*/ 64516 h 387087"/>
              <a:gd name="connsiteX0" fmla="*/ 0 w 1674363"/>
              <a:gd name="connsiteY0" fmla="*/ 64516 h 387087"/>
              <a:gd name="connsiteX1" fmla="*/ 64516 w 1674363"/>
              <a:gd name="connsiteY1" fmla="*/ 0 h 387087"/>
              <a:gd name="connsiteX2" fmla="*/ 1596640 w 1674363"/>
              <a:gd name="connsiteY2" fmla="*/ 0 h 387087"/>
              <a:gd name="connsiteX3" fmla="*/ 1661156 w 1674363"/>
              <a:gd name="connsiteY3" fmla="*/ 64516 h 387087"/>
              <a:gd name="connsiteX4" fmla="*/ 1661156 w 1674363"/>
              <a:gd name="connsiteY4" fmla="*/ 303521 h 387087"/>
              <a:gd name="connsiteX5" fmla="*/ 1610117 w 1674363"/>
              <a:gd name="connsiteY5" fmla="*/ 353749 h 387087"/>
              <a:gd name="connsiteX6" fmla="*/ 1545840 w 1674363"/>
              <a:gd name="connsiteY6" fmla="*/ 387087 h 387087"/>
              <a:gd name="connsiteX7" fmla="*/ 64516 w 1674363"/>
              <a:gd name="connsiteY7" fmla="*/ 387087 h 387087"/>
              <a:gd name="connsiteX8" fmla="*/ 0 w 1674363"/>
              <a:gd name="connsiteY8" fmla="*/ 322571 h 387087"/>
              <a:gd name="connsiteX9" fmla="*/ 0 w 1674363"/>
              <a:gd name="connsiteY9" fmla="*/ 64516 h 387087"/>
              <a:gd name="connsiteX0" fmla="*/ 0 w 1675232"/>
              <a:gd name="connsiteY0" fmla="*/ 64516 h 387087"/>
              <a:gd name="connsiteX1" fmla="*/ 64516 w 1675232"/>
              <a:gd name="connsiteY1" fmla="*/ 0 h 387087"/>
              <a:gd name="connsiteX2" fmla="*/ 1596640 w 1675232"/>
              <a:gd name="connsiteY2" fmla="*/ 0 h 387087"/>
              <a:gd name="connsiteX3" fmla="*/ 1661156 w 1675232"/>
              <a:gd name="connsiteY3" fmla="*/ 64516 h 387087"/>
              <a:gd name="connsiteX4" fmla="*/ 1661156 w 1675232"/>
              <a:gd name="connsiteY4" fmla="*/ 303521 h 387087"/>
              <a:gd name="connsiteX5" fmla="*/ 1610117 w 1675232"/>
              <a:gd name="connsiteY5" fmla="*/ 353749 h 387087"/>
              <a:gd name="connsiteX6" fmla="*/ 1545840 w 1675232"/>
              <a:gd name="connsiteY6" fmla="*/ 387087 h 387087"/>
              <a:gd name="connsiteX7" fmla="*/ 64516 w 1675232"/>
              <a:gd name="connsiteY7" fmla="*/ 387087 h 387087"/>
              <a:gd name="connsiteX8" fmla="*/ 0 w 1675232"/>
              <a:gd name="connsiteY8" fmla="*/ 322571 h 387087"/>
              <a:gd name="connsiteX9" fmla="*/ 0 w 1675232"/>
              <a:gd name="connsiteY9" fmla="*/ 64516 h 387087"/>
              <a:gd name="connsiteX0" fmla="*/ 0 w 1677889"/>
              <a:gd name="connsiteY0" fmla="*/ 64516 h 387087"/>
              <a:gd name="connsiteX1" fmla="*/ 64516 w 1677889"/>
              <a:gd name="connsiteY1" fmla="*/ 0 h 387087"/>
              <a:gd name="connsiteX2" fmla="*/ 1596640 w 1677889"/>
              <a:gd name="connsiteY2" fmla="*/ 0 h 387087"/>
              <a:gd name="connsiteX3" fmla="*/ 1661156 w 1677889"/>
              <a:gd name="connsiteY3" fmla="*/ 64516 h 387087"/>
              <a:gd name="connsiteX4" fmla="*/ 1661156 w 1677889"/>
              <a:gd name="connsiteY4" fmla="*/ 303521 h 387087"/>
              <a:gd name="connsiteX5" fmla="*/ 1610117 w 1677889"/>
              <a:gd name="connsiteY5" fmla="*/ 353749 h 387087"/>
              <a:gd name="connsiteX6" fmla="*/ 1545840 w 1677889"/>
              <a:gd name="connsiteY6" fmla="*/ 387087 h 387087"/>
              <a:gd name="connsiteX7" fmla="*/ 64516 w 1677889"/>
              <a:gd name="connsiteY7" fmla="*/ 387087 h 387087"/>
              <a:gd name="connsiteX8" fmla="*/ 0 w 1677889"/>
              <a:gd name="connsiteY8" fmla="*/ 322571 h 387087"/>
              <a:gd name="connsiteX9" fmla="*/ 0 w 1677889"/>
              <a:gd name="connsiteY9" fmla="*/ 64516 h 387087"/>
              <a:gd name="connsiteX0" fmla="*/ 0 w 1712028"/>
              <a:gd name="connsiteY0" fmla="*/ 64516 h 399017"/>
              <a:gd name="connsiteX1" fmla="*/ 64516 w 1712028"/>
              <a:gd name="connsiteY1" fmla="*/ 0 h 399017"/>
              <a:gd name="connsiteX2" fmla="*/ 1596640 w 1712028"/>
              <a:gd name="connsiteY2" fmla="*/ 0 h 399017"/>
              <a:gd name="connsiteX3" fmla="*/ 1661156 w 1712028"/>
              <a:gd name="connsiteY3" fmla="*/ 64516 h 399017"/>
              <a:gd name="connsiteX4" fmla="*/ 1661156 w 1712028"/>
              <a:gd name="connsiteY4" fmla="*/ 303521 h 399017"/>
              <a:gd name="connsiteX5" fmla="*/ 1689492 w 1712028"/>
              <a:gd name="connsiteY5" fmla="*/ 395024 h 399017"/>
              <a:gd name="connsiteX6" fmla="*/ 1545840 w 1712028"/>
              <a:gd name="connsiteY6" fmla="*/ 387087 h 399017"/>
              <a:gd name="connsiteX7" fmla="*/ 64516 w 1712028"/>
              <a:gd name="connsiteY7" fmla="*/ 387087 h 399017"/>
              <a:gd name="connsiteX8" fmla="*/ 0 w 1712028"/>
              <a:gd name="connsiteY8" fmla="*/ 322571 h 399017"/>
              <a:gd name="connsiteX9" fmla="*/ 0 w 1712028"/>
              <a:gd name="connsiteY9" fmla="*/ 64516 h 399017"/>
              <a:gd name="connsiteX0" fmla="*/ 0 w 1712028"/>
              <a:gd name="connsiteY0" fmla="*/ 64516 h 399355"/>
              <a:gd name="connsiteX1" fmla="*/ 64516 w 1712028"/>
              <a:gd name="connsiteY1" fmla="*/ 0 h 399355"/>
              <a:gd name="connsiteX2" fmla="*/ 1596640 w 1712028"/>
              <a:gd name="connsiteY2" fmla="*/ 0 h 399355"/>
              <a:gd name="connsiteX3" fmla="*/ 1661156 w 1712028"/>
              <a:gd name="connsiteY3" fmla="*/ 64516 h 399355"/>
              <a:gd name="connsiteX4" fmla="*/ 1661156 w 1712028"/>
              <a:gd name="connsiteY4" fmla="*/ 303521 h 399355"/>
              <a:gd name="connsiteX5" fmla="*/ 1689492 w 1712028"/>
              <a:gd name="connsiteY5" fmla="*/ 395024 h 399355"/>
              <a:gd name="connsiteX6" fmla="*/ 1545840 w 1712028"/>
              <a:gd name="connsiteY6" fmla="*/ 387087 h 399355"/>
              <a:gd name="connsiteX7" fmla="*/ 64516 w 1712028"/>
              <a:gd name="connsiteY7" fmla="*/ 387087 h 399355"/>
              <a:gd name="connsiteX8" fmla="*/ 0 w 1712028"/>
              <a:gd name="connsiteY8" fmla="*/ 322571 h 399355"/>
              <a:gd name="connsiteX9" fmla="*/ 0 w 1712028"/>
              <a:gd name="connsiteY9" fmla="*/ 64516 h 399355"/>
              <a:gd name="connsiteX0" fmla="*/ 0 w 1712028"/>
              <a:gd name="connsiteY0" fmla="*/ 64516 h 399017"/>
              <a:gd name="connsiteX1" fmla="*/ 64516 w 1712028"/>
              <a:gd name="connsiteY1" fmla="*/ 0 h 399017"/>
              <a:gd name="connsiteX2" fmla="*/ 1596640 w 1712028"/>
              <a:gd name="connsiteY2" fmla="*/ 0 h 399017"/>
              <a:gd name="connsiteX3" fmla="*/ 1661156 w 1712028"/>
              <a:gd name="connsiteY3" fmla="*/ 64516 h 399017"/>
              <a:gd name="connsiteX4" fmla="*/ 1661156 w 1712028"/>
              <a:gd name="connsiteY4" fmla="*/ 303521 h 399017"/>
              <a:gd name="connsiteX5" fmla="*/ 1689492 w 1712028"/>
              <a:gd name="connsiteY5" fmla="*/ 395024 h 399017"/>
              <a:gd name="connsiteX6" fmla="*/ 1545840 w 1712028"/>
              <a:gd name="connsiteY6" fmla="*/ 387087 h 399017"/>
              <a:gd name="connsiteX7" fmla="*/ 64516 w 1712028"/>
              <a:gd name="connsiteY7" fmla="*/ 387087 h 399017"/>
              <a:gd name="connsiteX8" fmla="*/ 0 w 1712028"/>
              <a:gd name="connsiteY8" fmla="*/ 322571 h 399017"/>
              <a:gd name="connsiteX9" fmla="*/ 0 w 1712028"/>
              <a:gd name="connsiteY9" fmla="*/ 64516 h 399017"/>
              <a:gd name="connsiteX0" fmla="*/ 0 w 1689769"/>
              <a:gd name="connsiteY0" fmla="*/ 64516 h 451385"/>
              <a:gd name="connsiteX1" fmla="*/ 64516 w 1689769"/>
              <a:gd name="connsiteY1" fmla="*/ 0 h 451385"/>
              <a:gd name="connsiteX2" fmla="*/ 1596640 w 1689769"/>
              <a:gd name="connsiteY2" fmla="*/ 0 h 451385"/>
              <a:gd name="connsiteX3" fmla="*/ 1661156 w 1689769"/>
              <a:gd name="connsiteY3" fmla="*/ 64516 h 451385"/>
              <a:gd name="connsiteX4" fmla="*/ 1661156 w 1689769"/>
              <a:gd name="connsiteY4" fmla="*/ 303521 h 451385"/>
              <a:gd name="connsiteX5" fmla="*/ 1641867 w 1689769"/>
              <a:gd name="connsiteY5" fmla="*/ 449793 h 451385"/>
              <a:gd name="connsiteX6" fmla="*/ 1545840 w 1689769"/>
              <a:gd name="connsiteY6" fmla="*/ 387087 h 451385"/>
              <a:gd name="connsiteX7" fmla="*/ 64516 w 1689769"/>
              <a:gd name="connsiteY7" fmla="*/ 387087 h 451385"/>
              <a:gd name="connsiteX8" fmla="*/ 0 w 1689769"/>
              <a:gd name="connsiteY8" fmla="*/ 322571 h 451385"/>
              <a:gd name="connsiteX9" fmla="*/ 0 w 1689769"/>
              <a:gd name="connsiteY9" fmla="*/ 64516 h 451385"/>
              <a:gd name="connsiteX0" fmla="*/ 0 w 1674424"/>
              <a:gd name="connsiteY0" fmla="*/ 64516 h 449793"/>
              <a:gd name="connsiteX1" fmla="*/ 64516 w 1674424"/>
              <a:gd name="connsiteY1" fmla="*/ 0 h 449793"/>
              <a:gd name="connsiteX2" fmla="*/ 1596640 w 1674424"/>
              <a:gd name="connsiteY2" fmla="*/ 0 h 449793"/>
              <a:gd name="connsiteX3" fmla="*/ 1661156 w 1674424"/>
              <a:gd name="connsiteY3" fmla="*/ 64516 h 449793"/>
              <a:gd name="connsiteX4" fmla="*/ 1661156 w 1674424"/>
              <a:gd name="connsiteY4" fmla="*/ 303521 h 449793"/>
              <a:gd name="connsiteX5" fmla="*/ 1641867 w 1674424"/>
              <a:gd name="connsiteY5" fmla="*/ 449793 h 449793"/>
              <a:gd name="connsiteX6" fmla="*/ 1545840 w 1674424"/>
              <a:gd name="connsiteY6" fmla="*/ 387087 h 449793"/>
              <a:gd name="connsiteX7" fmla="*/ 64516 w 1674424"/>
              <a:gd name="connsiteY7" fmla="*/ 387087 h 449793"/>
              <a:gd name="connsiteX8" fmla="*/ 0 w 1674424"/>
              <a:gd name="connsiteY8" fmla="*/ 322571 h 449793"/>
              <a:gd name="connsiteX9" fmla="*/ 0 w 1674424"/>
              <a:gd name="connsiteY9" fmla="*/ 64516 h 449793"/>
              <a:gd name="connsiteX0" fmla="*/ 0 w 1674016"/>
              <a:gd name="connsiteY0" fmla="*/ 64516 h 453305"/>
              <a:gd name="connsiteX1" fmla="*/ 64516 w 1674016"/>
              <a:gd name="connsiteY1" fmla="*/ 0 h 453305"/>
              <a:gd name="connsiteX2" fmla="*/ 1596640 w 1674016"/>
              <a:gd name="connsiteY2" fmla="*/ 0 h 453305"/>
              <a:gd name="connsiteX3" fmla="*/ 1661156 w 1674016"/>
              <a:gd name="connsiteY3" fmla="*/ 64516 h 453305"/>
              <a:gd name="connsiteX4" fmla="*/ 1661156 w 1674016"/>
              <a:gd name="connsiteY4" fmla="*/ 303521 h 453305"/>
              <a:gd name="connsiteX5" fmla="*/ 1641867 w 1674016"/>
              <a:gd name="connsiteY5" fmla="*/ 449793 h 453305"/>
              <a:gd name="connsiteX6" fmla="*/ 1545840 w 1674016"/>
              <a:gd name="connsiteY6" fmla="*/ 387087 h 453305"/>
              <a:gd name="connsiteX7" fmla="*/ 64516 w 1674016"/>
              <a:gd name="connsiteY7" fmla="*/ 387087 h 453305"/>
              <a:gd name="connsiteX8" fmla="*/ 0 w 1674016"/>
              <a:gd name="connsiteY8" fmla="*/ 322571 h 453305"/>
              <a:gd name="connsiteX9" fmla="*/ 0 w 1674016"/>
              <a:gd name="connsiteY9" fmla="*/ 64516 h 453305"/>
              <a:gd name="connsiteX0" fmla="*/ 0 w 1673202"/>
              <a:gd name="connsiteY0" fmla="*/ 64516 h 453305"/>
              <a:gd name="connsiteX1" fmla="*/ 64516 w 1673202"/>
              <a:gd name="connsiteY1" fmla="*/ 0 h 453305"/>
              <a:gd name="connsiteX2" fmla="*/ 1596640 w 1673202"/>
              <a:gd name="connsiteY2" fmla="*/ 0 h 453305"/>
              <a:gd name="connsiteX3" fmla="*/ 1661156 w 1673202"/>
              <a:gd name="connsiteY3" fmla="*/ 64516 h 453305"/>
              <a:gd name="connsiteX4" fmla="*/ 1661156 w 1673202"/>
              <a:gd name="connsiteY4" fmla="*/ 303521 h 453305"/>
              <a:gd name="connsiteX5" fmla="*/ 1641867 w 1673202"/>
              <a:gd name="connsiteY5" fmla="*/ 449793 h 453305"/>
              <a:gd name="connsiteX6" fmla="*/ 1545840 w 1673202"/>
              <a:gd name="connsiteY6" fmla="*/ 387087 h 453305"/>
              <a:gd name="connsiteX7" fmla="*/ 64516 w 1673202"/>
              <a:gd name="connsiteY7" fmla="*/ 387087 h 453305"/>
              <a:gd name="connsiteX8" fmla="*/ 0 w 1673202"/>
              <a:gd name="connsiteY8" fmla="*/ 322571 h 453305"/>
              <a:gd name="connsiteX9" fmla="*/ 0 w 1673202"/>
              <a:gd name="connsiteY9" fmla="*/ 64516 h 453305"/>
              <a:gd name="connsiteX0" fmla="*/ 0 w 1673202"/>
              <a:gd name="connsiteY0" fmla="*/ 64516 h 453305"/>
              <a:gd name="connsiteX1" fmla="*/ 64516 w 1673202"/>
              <a:gd name="connsiteY1" fmla="*/ 0 h 453305"/>
              <a:gd name="connsiteX2" fmla="*/ 1596640 w 1673202"/>
              <a:gd name="connsiteY2" fmla="*/ 0 h 453305"/>
              <a:gd name="connsiteX3" fmla="*/ 1661156 w 1673202"/>
              <a:gd name="connsiteY3" fmla="*/ 64516 h 453305"/>
              <a:gd name="connsiteX4" fmla="*/ 1661156 w 1673202"/>
              <a:gd name="connsiteY4" fmla="*/ 303521 h 453305"/>
              <a:gd name="connsiteX5" fmla="*/ 1641867 w 1673202"/>
              <a:gd name="connsiteY5" fmla="*/ 449793 h 453305"/>
              <a:gd name="connsiteX6" fmla="*/ 1545840 w 1673202"/>
              <a:gd name="connsiteY6" fmla="*/ 387087 h 453305"/>
              <a:gd name="connsiteX7" fmla="*/ 64516 w 1673202"/>
              <a:gd name="connsiteY7" fmla="*/ 387087 h 453305"/>
              <a:gd name="connsiteX8" fmla="*/ 0 w 1673202"/>
              <a:gd name="connsiteY8" fmla="*/ 322571 h 453305"/>
              <a:gd name="connsiteX9" fmla="*/ 0 w 1673202"/>
              <a:gd name="connsiteY9" fmla="*/ 64516 h 453305"/>
              <a:gd name="connsiteX0" fmla="*/ 0 w 1661156"/>
              <a:gd name="connsiteY0" fmla="*/ 64516 h 451515"/>
              <a:gd name="connsiteX1" fmla="*/ 64516 w 1661156"/>
              <a:gd name="connsiteY1" fmla="*/ 0 h 451515"/>
              <a:gd name="connsiteX2" fmla="*/ 1596640 w 1661156"/>
              <a:gd name="connsiteY2" fmla="*/ 0 h 451515"/>
              <a:gd name="connsiteX3" fmla="*/ 1661156 w 1661156"/>
              <a:gd name="connsiteY3" fmla="*/ 64516 h 451515"/>
              <a:gd name="connsiteX4" fmla="*/ 1661156 w 1661156"/>
              <a:gd name="connsiteY4" fmla="*/ 303521 h 451515"/>
              <a:gd name="connsiteX5" fmla="*/ 1641867 w 1661156"/>
              <a:gd name="connsiteY5" fmla="*/ 449793 h 451515"/>
              <a:gd name="connsiteX6" fmla="*/ 1545840 w 1661156"/>
              <a:gd name="connsiteY6" fmla="*/ 387087 h 451515"/>
              <a:gd name="connsiteX7" fmla="*/ 64516 w 1661156"/>
              <a:gd name="connsiteY7" fmla="*/ 387087 h 451515"/>
              <a:gd name="connsiteX8" fmla="*/ 0 w 1661156"/>
              <a:gd name="connsiteY8" fmla="*/ 322571 h 451515"/>
              <a:gd name="connsiteX9" fmla="*/ 0 w 1661156"/>
              <a:gd name="connsiteY9" fmla="*/ 64516 h 451515"/>
              <a:gd name="connsiteX0" fmla="*/ 0 w 1668522"/>
              <a:gd name="connsiteY0" fmla="*/ 64516 h 451515"/>
              <a:gd name="connsiteX1" fmla="*/ 64516 w 1668522"/>
              <a:gd name="connsiteY1" fmla="*/ 0 h 451515"/>
              <a:gd name="connsiteX2" fmla="*/ 1596640 w 1668522"/>
              <a:gd name="connsiteY2" fmla="*/ 0 h 451515"/>
              <a:gd name="connsiteX3" fmla="*/ 1661156 w 1668522"/>
              <a:gd name="connsiteY3" fmla="*/ 64516 h 451515"/>
              <a:gd name="connsiteX4" fmla="*/ 1661156 w 1668522"/>
              <a:gd name="connsiteY4" fmla="*/ 303521 h 451515"/>
              <a:gd name="connsiteX5" fmla="*/ 1641867 w 1668522"/>
              <a:gd name="connsiteY5" fmla="*/ 449793 h 451515"/>
              <a:gd name="connsiteX6" fmla="*/ 1545840 w 1668522"/>
              <a:gd name="connsiteY6" fmla="*/ 387087 h 451515"/>
              <a:gd name="connsiteX7" fmla="*/ 64516 w 1668522"/>
              <a:gd name="connsiteY7" fmla="*/ 387087 h 451515"/>
              <a:gd name="connsiteX8" fmla="*/ 0 w 1668522"/>
              <a:gd name="connsiteY8" fmla="*/ 322571 h 451515"/>
              <a:gd name="connsiteX9" fmla="*/ 0 w 1668522"/>
              <a:gd name="connsiteY9" fmla="*/ 64516 h 451515"/>
              <a:gd name="connsiteX0" fmla="*/ 0 w 1673024"/>
              <a:gd name="connsiteY0" fmla="*/ 64516 h 428377"/>
              <a:gd name="connsiteX1" fmla="*/ 64516 w 1673024"/>
              <a:gd name="connsiteY1" fmla="*/ 0 h 428377"/>
              <a:gd name="connsiteX2" fmla="*/ 1596640 w 1673024"/>
              <a:gd name="connsiteY2" fmla="*/ 0 h 428377"/>
              <a:gd name="connsiteX3" fmla="*/ 1661156 w 1673024"/>
              <a:gd name="connsiteY3" fmla="*/ 64516 h 428377"/>
              <a:gd name="connsiteX4" fmla="*/ 1661156 w 1673024"/>
              <a:gd name="connsiteY4" fmla="*/ 303521 h 428377"/>
              <a:gd name="connsiteX5" fmla="*/ 1649010 w 1673024"/>
              <a:gd name="connsiteY5" fmla="*/ 425980 h 428377"/>
              <a:gd name="connsiteX6" fmla="*/ 1545840 w 1673024"/>
              <a:gd name="connsiteY6" fmla="*/ 387087 h 428377"/>
              <a:gd name="connsiteX7" fmla="*/ 64516 w 1673024"/>
              <a:gd name="connsiteY7" fmla="*/ 387087 h 428377"/>
              <a:gd name="connsiteX8" fmla="*/ 0 w 1673024"/>
              <a:gd name="connsiteY8" fmla="*/ 322571 h 428377"/>
              <a:gd name="connsiteX9" fmla="*/ 0 w 1673024"/>
              <a:gd name="connsiteY9" fmla="*/ 64516 h 428377"/>
              <a:gd name="connsiteX0" fmla="*/ 0 w 1663866"/>
              <a:gd name="connsiteY0" fmla="*/ 64516 h 428377"/>
              <a:gd name="connsiteX1" fmla="*/ 64516 w 1663866"/>
              <a:gd name="connsiteY1" fmla="*/ 0 h 428377"/>
              <a:gd name="connsiteX2" fmla="*/ 1596640 w 1663866"/>
              <a:gd name="connsiteY2" fmla="*/ 0 h 428377"/>
              <a:gd name="connsiteX3" fmla="*/ 1661156 w 1663866"/>
              <a:gd name="connsiteY3" fmla="*/ 64516 h 428377"/>
              <a:gd name="connsiteX4" fmla="*/ 1661156 w 1663866"/>
              <a:gd name="connsiteY4" fmla="*/ 303521 h 428377"/>
              <a:gd name="connsiteX5" fmla="*/ 1649010 w 1663866"/>
              <a:gd name="connsiteY5" fmla="*/ 425980 h 428377"/>
              <a:gd name="connsiteX6" fmla="*/ 1545840 w 1663866"/>
              <a:gd name="connsiteY6" fmla="*/ 387087 h 428377"/>
              <a:gd name="connsiteX7" fmla="*/ 64516 w 1663866"/>
              <a:gd name="connsiteY7" fmla="*/ 387087 h 428377"/>
              <a:gd name="connsiteX8" fmla="*/ 0 w 1663866"/>
              <a:gd name="connsiteY8" fmla="*/ 322571 h 428377"/>
              <a:gd name="connsiteX9" fmla="*/ 0 w 1663866"/>
              <a:gd name="connsiteY9" fmla="*/ 64516 h 428377"/>
              <a:gd name="connsiteX0" fmla="*/ 0 w 1663705"/>
              <a:gd name="connsiteY0" fmla="*/ 64516 h 428180"/>
              <a:gd name="connsiteX1" fmla="*/ 64516 w 1663705"/>
              <a:gd name="connsiteY1" fmla="*/ 0 h 428180"/>
              <a:gd name="connsiteX2" fmla="*/ 1596640 w 1663705"/>
              <a:gd name="connsiteY2" fmla="*/ 0 h 428180"/>
              <a:gd name="connsiteX3" fmla="*/ 1661156 w 1663705"/>
              <a:gd name="connsiteY3" fmla="*/ 64516 h 428180"/>
              <a:gd name="connsiteX4" fmla="*/ 1661156 w 1663705"/>
              <a:gd name="connsiteY4" fmla="*/ 303521 h 428180"/>
              <a:gd name="connsiteX5" fmla="*/ 1649010 w 1663705"/>
              <a:gd name="connsiteY5" fmla="*/ 425980 h 428180"/>
              <a:gd name="connsiteX6" fmla="*/ 1505359 w 1663705"/>
              <a:gd name="connsiteY6" fmla="*/ 384706 h 428180"/>
              <a:gd name="connsiteX7" fmla="*/ 64516 w 1663705"/>
              <a:gd name="connsiteY7" fmla="*/ 387087 h 428180"/>
              <a:gd name="connsiteX8" fmla="*/ 0 w 1663705"/>
              <a:gd name="connsiteY8" fmla="*/ 322571 h 428180"/>
              <a:gd name="connsiteX9" fmla="*/ 0 w 1663705"/>
              <a:gd name="connsiteY9" fmla="*/ 64516 h 428180"/>
              <a:gd name="connsiteX0" fmla="*/ 0 w 1661156"/>
              <a:gd name="connsiteY0" fmla="*/ 64516 h 428180"/>
              <a:gd name="connsiteX1" fmla="*/ 64516 w 1661156"/>
              <a:gd name="connsiteY1" fmla="*/ 0 h 428180"/>
              <a:gd name="connsiteX2" fmla="*/ 1596640 w 1661156"/>
              <a:gd name="connsiteY2" fmla="*/ 0 h 428180"/>
              <a:gd name="connsiteX3" fmla="*/ 1661156 w 1661156"/>
              <a:gd name="connsiteY3" fmla="*/ 64516 h 428180"/>
              <a:gd name="connsiteX4" fmla="*/ 1661156 w 1661156"/>
              <a:gd name="connsiteY4" fmla="*/ 303521 h 428180"/>
              <a:gd name="connsiteX5" fmla="*/ 1637104 w 1661156"/>
              <a:gd name="connsiteY5" fmla="*/ 425980 h 428180"/>
              <a:gd name="connsiteX6" fmla="*/ 1505359 w 1661156"/>
              <a:gd name="connsiteY6" fmla="*/ 384706 h 428180"/>
              <a:gd name="connsiteX7" fmla="*/ 64516 w 1661156"/>
              <a:gd name="connsiteY7" fmla="*/ 387087 h 428180"/>
              <a:gd name="connsiteX8" fmla="*/ 0 w 1661156"/>
              <a:gd name="connsiteY8" fmla="*/ 322571 h 428180"/>
              <a:gd name="connsiteX9" fmla="*/ 0 w 1661156"/>
              <a:gd name="connsiteY9" fmla="*/ 64516 h 428180"/>
              <a:gd name="connsiteX0" fmla="*/ 10583 w 1671739"/>
              <a:gd name="connsiteY0" fmla="*/ 64516 h 428180"/>
              <a:gd name="connsiteX1" fmla="*/ 75099 w 1671739"/>
              <a:gd name="connsiteY1" fmla="*/ 0 h 428180"/>
              <a:gd name="connsiteX2" fmla="*/ 1607223 w 1671739"/>
              <a:gd name="connsiteY2" fmla="*/ 0 h 428180"/>
              <a:gd name="connsiteX3" fmla="*/ 1671739 w 1671739"/>
              <a:gd name="connsiteY3" fmla="*/ 64516 h 428180"/>
              <a:gd name="connsiteX4" fmla="*/ 1671739 w 1671739"/>
              <a:gd name="connsiteY4" fmla="*/ 303521 h 428180"/>
              <a:gd name="connsiteX5" fmla="*/ 1647687 w 1671739"/>
              <a:gd name="connsiteY5" fmla="*/ 425980 h 428180"/>
              <a:gd name="connsiteX6" fmla="*/ 1515942 w 1671739"/>
              <a:gd name="connsiteY6" fmla="*/ 384706 h 428180"/>
              <a:gd name="connsiteX7" fmla="*/ 75099 w 1671739"/>
              <a:gd name="connsiteY7" fmla="*/ 387087 h 428180"/>
              <a:gd name="connsiteX8" fmla="*/ 10583 w 1671739"/>
              <a:gd name="connsiteY8" fmla="*/ 322571 h 428180"/>
              <a:gd name="connsiteX9" fmla="*/ 10583 w 1671739"/>
              <a:gd name="connsiteY9" fmla="*/ 64516 h 428180"/>
              <a:gd name="connsiteX0" fmla="*/ 16978 w 1678134"/>
              <a:gd name="connsiteY0" fmla="*/ 64516 h 428180"/>
              <a:gd name="connsiteX1" fmla="*/ 81494 w 1678134"/>
              <a:gd name="connsiteY1" fmla="*/ 0 h 428180"/>
              <a:gd name="connsiteX2" fmla="*/ 1613618 w 1678134"/>
              <a:gd name="connsiteY2" fmla="*/ 0 h 428180"/>
              <a:gd name="connsiteX3" fmla="*/ 1678134 w 1678134"/>
              <a:gd name="connsiteY3" fmla="*/ 64516 h 428180"/>
              <a:gd name="connsiteX4" fmla="*/ 1678134 w 1678134"/>
              <a:gd name="connsiteY4" fmla="*/ 303521 h 428180"/>
              <a:gd name="connsiteX5" fmla="*/ 1654082 w 1678134"/>
              <a:gd name="connsiteY5" fmla="*/ 425980 h 428180"/>
              <a:gd name="connsiteX6" fmla="*/ 1522337 w 1678134"/>
              <a:gd name="connsiteY6" fmla="*/ 384706 h 428180"/>
              <a:gd name="connsiteX7" fmla="*/ 81494 w 1678134"/>
              <a:gd name="connsiteY7" fmla="*/ 387087 h 428180"/>
              <a:gd name="connsiteX8" fmla="*/ 16978 w 1678134"/>
              <a:gd name="connsiteY8" fmla="*/ 322571 h 428180"/>
              <a:gd name="connsiteX9" fmla="*/ 16978 w 1678134"/>
              <a:gd name="connsiteY9" fmla="*/ 64516 h 428180"/>
              <a:gd name="connsiteX0" fmla="*/ 16978 w 1678134"/>
              <a:gd name="connsiteY0" fmla="*/ 64516 h 428180"/>
              <a:gd name="connsiteX1" fmla="*/ 81494 w 1678134"/>
              <a:gd name="connsiteY1" fmla="*/ 0 h 428180"/>
              <a:gd name="connsiteX2" fmla="*/ 1613618 w 1678134"/>
              <a:gd name="connsiteY2" fmla="*/ 0 h 428180"/>
              <a:gd name="connsiteX3" fmla="*/ 1678134 w 1678134"/>
              <a:gd name="connsiteY3" fmla="*/ 64516 h 428180"/>
              <a:gd name="connsiteX4" fmla="*/ 1678134 w 1678134"/>
              <a:gd name="connsiteY4" fmla="*/ 303521 h 428180"/>
              <a:gd name="connsiteX5" fmla="*/ 1654082 w 1678134"/>
              <a:gd name="connsiteY5" fmla="*/ 425980 h 428180"/>
              <a:gd name="connsiteX6" fmla="*/ 1522337 w 1678134"/>
              <a:gd name="connsiteY6" fmla="*/ 384706 h 428180"/>
              <a:gd name="connsiteX7" fmla="*/ 81494 w 1678134"/>
              <a:gd name="connsiteY7" fmla="*/ 387087 h 428180"/>
              <a:gd name="connsiteX8" fmla="*/ 16978 w 1678134"/>
              <a:gd name="connsiteY8" fmla="*/ 322571 h 428180"/>
              <a:gd name="connsiteX9" fmla="*/ 16978 w 1678134"/>
              <a:gd name="connsiteY9" fmla="*/ 64516 h 428180"/>
              <a:gd name="connsiteX0" fmla="*/ 15298 w 1676454"/>
              <a:gd name="connsiteY0" fmla="*/ 64516 h 428180"/>
              <a:gd name="connsiteX1" fmla="*/ 79814 w 1676454"/>
              <a:gd name="connsiteY1" fmla="*/ 0 h 428180"/>
              <a:gd name="connsiteX2" fmla="*/ 1611938 w 1676454"/>
              <a:gd name="connsiteY2" fmla="*/ 0 h 428180"/>
              <a:gd name="connsiteX3" fmla="*/ 1676454 w 1676454"/>
              <a:gd name="connsiteY3" fmla="*/ 64516 h 428180"/>
              <a:gd name="connsiteX4" fmla="*/ 1676454 w 1676454"/>
              <a:gd name="connsiteY4" fmla="*/ 303521 h 428180"/>
              <a:gd name="connsiteX5" fmla="*/ 1652402 w 1676454"/>
              <a:gd name="connsiteY5" fmla="*/ 425980 h 428180"/>
              <a:gd name="connsiteX6" fmla="*/ 1520657 w 1676454"/>
              <a:gd name="connsiteY6" fmla="*/ 384706 h 428180"/>
              <a:gd name="connsiteX7" fmla="*/ 79814 w 1676454"/>
              <a:gd name="connsiteY7" fmla="*/ 387087 h 428180"/>
              <a:gd name="connsiteX8" fmla="*/ 15298 w 1676454"/>
              <a:gd name="connsiteY8" fmla="*/ 322571 h 428180"/>
              <a:gd name="connsiteX9" fmla="*/ 15298 w 1676454"/>
              <a:gd name="connsiteY9" fmla="*/ 64516 h 428180"/>
              <a:gd name="connsiteX0" fmla="*/ 16267 w 1677423"/>
              <a:gd name="connsiteY0" fmla="*/ 64516 h 428180"/>
              <a:gd name="connsiteX1" fmla="*/ 80783 w 1677423"/>
              <a:gd name="connsiteY1" fmla="*/ 0 h 428180"/>
              <a:gd name="connsiteX2" fmla="*/ 1612907 w 1677423"/>
              <a:gd name="connsiteY2" fmla="*/ 0 h 428180"/>
              <a:gd name="connsiteX3" fmla="*/ 1677423 w 1677423"/>
              <a:gd name="connsiteY3" fmla="*/ 64516 h 428180"/>
              <a:gd name="connsiteX4" fmla="*/ 1677423 w 1677423"/>
              <a:gd name="connsiteY4" fmla="*/ 303521 h 428180"/>
              <a:gd name="connsiteX5" fmla="*/ 1653371 w 1677423"/>
              <a:gd name="connsiteY5" fmla="*/ 425980 h 428180"/>
              <a:gd name="connsiteX6" fmla="*/ 1521626 w 1677423"/>
              <a:gd name="connsiteY6" fmla="*/ 384706 h 428180"/>
              <a:gd name="connsiteX7" fmla="*/ 80783 w 1677423"/>
              <a:gd name="connsiteY7" fmla="*/ 387087 h 428180"/>
              <a:gd name="connsiteX8" fmla="*/ 16267 w 1677423"/>
              <a:gd name="connsiteY8" fmla="*/ 322571 h 428180"/>
              <a:gd name="connsiteX9" fmla="*/ 16267 w 1677423"/>
              <a:gd name="connsiteY9" fmla="*/ 64516 h 428180"/>
              <a:gd name="connsiteX0" fmla="*/ 16267 w 1677423"/>
              <a:gd name="connsiteY0" fmla="*/ 64516 h 428180"/>
              <a:gd name="connsiteX1" fmla="*/ 80783 w 1677423"/>
              <a:gd name="connsiteY1" fmla="*/ 0 h 428180"/>
              <a:gd name="connsiteX2" fmla="*/ 1612907 w 1677423"/>
              <a:gd name="connsiteY2" fmla="*/ 0 h 428180"/>
              <a:gd name="connsiteX3" fmla="*/ 1677423 w 1677423"/>
              <a:gd name="connsiteY3" fmla="*/ 64516 h 428180"/>
              <a:gd name="connsiteX4" fmla="*/ 1677423 w 1677423"/>
              <a:gd name="connsiteY4" fmla="*/ 303521 h 428180"/>
              <a:gd name="connsiteX5" fmla="*/ 1653371 w 1677423"/>
              <a:gd name="connsiteY5" fmla="*/ 425980 h 428180"/>
              <a:gd name="connsiteX6" fmla="*/ 1521626 w 1677423"/>
              <a:gd name="connsiteY6" fmla="*/ 384706 h 428180"/>
              <a:gd name="connsiteX7" fmla="*/ 80783 w 1677423"/>
              <a:gd name="connsiteY7" fmla="*/ 387087 h 428180"/>
              <a:gd name="connsiteX8" fmla="*/ 16267 w 1677423"/>
              <a:gd name="connsiteY8" fmla="*/ 322571 h 428180"/>
              <a:gd name="connsiteX9" fmla="*/ 16267 w 1677423"/>
              <a:gd name="connsiteY9" fmla="*/ 64516 h 428180"/>
              <a:gd name="connsiteX0" fmla="*/ 17903 w 1679059"/>
              <a:gd name="connsiteY0" fmla="*/ 64516 h 428180"/>
              <a:gd name="connsiteX1" fmla="*/ 82419 w 1679059"/>
              <a:gd name="connsiteY1" fmla="*/ 0 h 428180"/>
              <a:gd name="connsiteX2" fmla="*/ 1614543 w 1679059"/>
              <a:gd name="connsiteY2" fmla="*/ 0 h 428180"/>
              <a:gd name="connsiteX3" fmla="*/ 1679059 w 1679059"/>
              <a:gd name="connsiteY3" fmla="*/ 64516 h 428180"/>
              <a:gd name="connsiteX4" fmla="*/ 1679059 w 1679059"/>
              <a:gd name="connsiteY4" fmla="*/ 303521 h 428180"/>
              <a:gd name="connsiteX5" fmla="*/ 1655007 w 1679059"/>
              <a:gd name="connsiteY5" fmla="*/ 425980 h 428180"/>
              <a:gd name="connsiteX6" fmla="*/ 1523262 w 1679059"/>
              <a:gd name="connsiteY6" fmla="*/ 384706 h 428180"/>
              <a:gd name="connsiteX7" fmla="*/ 82419 w 1679059"/>
              <a:gd name="connsiteY7" fmla="*/ 387087 h 428180"/>
              <a:gd name="connsiteX8" fmla="*/ 17903 w 1679059"/>
              <a:gd name="connsiteY8" fmla="*/ 322571 h 428180"/>
              <a:gd name="connsiteX9" fmla="*/ 17903 w 1679059"/>
              <a:gd name="connsiteY9" fmla="*/ 64516 h 428180"/>
              <a:gd name="connsiteX0" fmla="*/ 21831 w 1682987"/>
              <a:gd name="connsiteY0" fmla="*/ 64516 h 428180"/>
              <a:gd name="connsiteX1" fmla="*/ 86347 w 1682987"/>
              <a:gd name="connsiteY1" fmla="*/ 0 h 428180"/>
              <a:gd name="connsiteX2" fmla="*/ 1618471 w 1682987"/>
              <a:gd name="connsiteY2" fmla="*/ 0 h 428180"/>
              <a:gd name="connsiteX3" fmla="*/ 1682987 w 1682987"/>
              <a:gd name="connsiteY3" fmla="*/ 64516 h 428180"/>
              <a:gd name="connsiteX4" fmla="*/ 1682987 w 1682987"/>
              <a:gd name="connsiteY4" fmla="*/ 303521 h 428180"/>
              <a:gd name="connsiteX5" fmla="*/ 1658935 w 1682987"/>
              <a:gd name="connsiteY5" fmla="*/ 425980 h 428180"/>
              <a:gd name="connsiteX6" fmla="*/ 1527190 w 1682987"/>
              <a:gd name="connsiteY6" fmla="*/ 384706 h 428180"/>
              <a:gd name="connsiteX7" fmla="*/ 86347 w 1682987"/>
              <a:gd name="connsiteY7" fmla="*/ 387087 h 428180"/>
              <a:gd name="connsiteX8" fmla="*/ 21831 w 1682987"/>
              <a:gd name="connsiteY8" fmla="*/ 322571 h 428180"/>
              <a:gd name="connsiteX9" fmla="*/ 0 w 1682987"/>
              <a:gd name="connsiteY9" fmla="*/ 183887 h 428180"/>
              <a:gd name="connsiteX10" fmla="*/ 21831 w 1682987"/>
              <a:gd name="connsiteY10" fmla="*/ 64516 h 428180"/>
              <a:gd name="connsiteX0" fmla="*/ 72971 w 1734127"/>
              <a:gd name="connsiteY0" fmla="*/ 64516 h 428180"/>
              <a:gd name="connsiteX1" fmla="*/ 137487 w 1734127"/>
              <a:gd name="connsiteY1" fmla="*/ 0 h 428180"/>
              <a:gd name="connsiteX2" fmla="*/ 1669611 w 1734127"/>
              <a:gd name="connsiteY2" fmla="*/ 0 h 428180"/>
              <a:gd name="connsiteX3" fmla="*/ 1734127 w 1734127"/>
              <a:gd name="connsiteY3" fmla="*/ 64516 h 428180"/>
              <a:gd name="connsiteX4" fmla="*/ 1734127 w 1734127"/>
              <a:gd name="connsiteY4" fmla="*/ 303521 h 428180"/>
              <a:gd name="connsiteX5" fmla="*/ 1710075 w 1734127"/>
              <a:gd name="connsiteY5" fmla="*/ 425980 h 428180"/>
              <a:gd name="connsiteX6" fmla="*/ 1578330 w 1734127"/>
              <a:gd name="connsiteY6" fmla="*/ 384706 h 428180"/>
              <a:gd name="connsiteX7" fmla="*/ 137487 w 1734127"/>
              <a:gd name="connsiteY7" fmla="*/ 387087 h 428180"/>
              <a:gd name="connsiteX8" fmla="*/ 51140 w 1734127"/>
              <a:gd name="connsiteY8" fmla="*/ 183887 h 428180"/>
              <a:gd name="connsiteX9" fmla="*/ 72971 w 1734127"/>
              <a:gd name="connsiteY9" fmla="*/ 64516 h 428180"/>
              <a:gd name="connsiteX0" fmla="*/ 72971 w 1734127"/>
              <a:gd name="connsiteY0" fmla="*/ 64516 h 428180"/>
              <a:gd name="connsiteX1" fmla="*/ 137487 w 1734127"/>
              <a:gd name="connsiteY1" fmla="*/ 0 h 428180"/>
              <a:gd name="connsiteX2" fmla="*/ 1669611 w 1734127"/>
              <a:gd name="connsiteY2" fmla="*/ 0 h 428180"/>
              <a:gd name="connsiteX3" fmla="*/ 1734127 w 1734127"/>
              <a:gd name="connsiteY3" fmla="*/ 64516 h 428180"/>
              <a:gd name="connsiteX4" fmla="*/ 1734127 w 1734127"/>
              <a:gd name="connsiteY4" fmla="*/ 303521 h 428180"/>
              <a:gd name="connsiteX5" fmla="*/ 1710075 w 1734127"/>
              <a:gd name="connsiteY5" fmla="*/ 425980 h 428180"/>
              <a:gd name="connsiteX6" fmla="*/ 1578330 w 1734127"/>
              <a:gd name="connsiteY6" fmla="*/ 384706 h 428180"/>
              <a:gd name="connsiteX7" fmla="*/ 137487 w 1734127"/>
              <a:gd name="connsiteY7" fmla="*/ 387087 h 428180"/>
              <a:gd name="connsiteX8" fmla="*/ 51140 w 1734127"/>
              <a:gd name="connsiteY8" fmla="*/ 183887 h 428180"/>
              <a:gd name="connsiteX9" fmla="*/ 72971 w 1734127"/>
              <a:gd name="connsiteY9" fmla="*/ 64516 h 428180"/>
              <a:gd name="connsiteX0" fmla="*/ 21831 w 1682987"/>
              <a:gd name="connsiteY0" fmla="*/ 64516 h 428180"/>
              <a:gd name="connsiteX1" fmla="*/ 86347 w 1682987"/>
              <a:gd name="connsiteY1" fmla="*/ 0 h 428180"/>
              <a:gd name="connsiteX2" fmla="*/ 1618471 w 1682987"/>
              <a:gd name="connsiteY2" fmla="*/ 0 h 428180"/>
              <a:gd name="connsiteX3" fmla="*/ 1682987 w 1682987"/>
              <a:gd name="connsiteY3" fmla="*/ 64516 h 428180"/>
              <a:gd name="connsiteX4" fmla="*/ 1682987 w 1682987"/>
              <a:gd name="connsiteY4" fmla="*/ 303521 h 428180"/>
              <a:gd name="connsiteX5" fmla="*/ 1658935 w 1682987"/>
              <a:gd name="connsiteY5" fmla="*/ 425980 h 428180"/>
              <a:gd name="connsiteX6" fmla="*/ 1527190 w 1682987"/>
              <a:gd name="connsiteY6" fmla="*/ 384706 h 428180"/>
              <a:gd name="connsiteX7" fmla="*/ 86347 w 1682987"/>
              <a:gd name="connsiteY7" fmla="*/ 387087 h 428180"/>
              <a:gd name="connsiteX8" fmla="*/ 0 w 1682987"/>
              <a:gd name="connsiteY8" fmla="*/ 183887 h 428180"/>
              <a:gd name="connsiteX9" fmla="*/ 21831 w 1682987"/>
              <a:gd name="connsiteY9" fmla="*/ 64516 h 428180"/>
              <a:gd name="connsiteX0" fmla="*/ 60896 w 1743883"/>
              <a:gd name="connsiteY0" fmla="*/ 183887 h 428180"/>
              <a:gd name="connsiteX1" fmla="*/ 147243 w 1743883"/>
              <a:gd name="connsiteY1" fmla="*/ 0 h 428180"/>
              <a:gd name="connsiteX2" fmla="*/ 1679367 w 1743883"/>
              <a:gd name="connsiteY2" fmla="*/ 0 h 428180"/>
              <a:gd name="connsiteX3" fmla="*/ 1743883 w 1743883"/>
              <a:gd name="connsiteY3" fmla="*/ 64516 h 428180"/>
              <a:gd name="connsiteX4" fmla="*/ 1743883 w 1743883"/>
              <a:gd name="connsiteY4" fmla="*/ 303521 h 428180"/>
              <a:gd name="connsiteX5" fmla="*/ 1719831 w 1743883"/>
              <a:gd name="connsiteY5" fmla="*/ 425980 h 428180"/>
              <a:gd name="connsiteX6" fmla="*/ 1588086 w 1743883"/>
              <a:gd name="connsiteY6" fmla="*/ 384706 h 428180"/>
              <a:gd name="connsiteX7" fmla="*/ 147243 w 1743883"/>
              <a:gd name="connsiteY7" fmla="*/ 387087 h 428180"/>
              <a:gd name="connsiteX8" fmla="*/ 60896 w 1743883"/>
              <a:gd name="connsiteY8" fmla="*/ 183887 h 428180"/>
              <a:gd name="connsiteX0" fmla="*/ 0 w 1682987"/>
              <a:gd name="connsiteY0" fmla="*/ 183887 h 428180"/>
              <a:gd name="connsiteX1" fmla="*/ 86347 w 1682987"/>
              <a:gd name="connsiteY1" fmla="*/ 0 h 428180"/>
              <a:gd name="connsiteX2" fmla="*/ 1618471 w 1682987"/>
              <a:gd name="connsiteY2" fmla="*/ 0 h 428180"/>
              <a:gd name="connsiteX3" fmla="*/ 1682987 w 1682987"/>
              <a:gd name="connsiteY3" fmla="*/ 64516 h 428180"/>
              <a:gd name="connsiteX4" fmla="*/ 1682987 w 1682987"/>
              <a:gd name="connsiteY4" fmla="*/ 303521 h 428180"/>
              <a:gd name="connsiteX5" fmla="*/ 1658935 w 1682987"/>
              <a:gd name="connsiteY5" fmla="*/ 425980 h 428180"/>
              <a:gd name="connsiteX6" fmla="*/ 1527190 w 1682987"/>
              <a:gd name="connsiteY6" fmla="*/ 384706 h 428180"/>
              <a:gd name="connsiteX7" fmla="*/ 86347 w 1682987"/>
              <a:gd name="connsiteY7" fmla="*/ 387087 h 428180"/>
              <a:gd name="connsiteX8" fmla="*/ 0 w 1682987"/>
              <a:gd name="connsiteY8" fmla="*/ 183887 h 428180"/>
              <a:gd name="connsiteX0" fmla="*/ 0 w 1690130"/>
              <a:gd name="connsiteY0" fmla="*/ 200555 h 428180"/>
              <a:gd name="connsiteX1" fmla="*/ 93490 w 1690130"/>
              <a:gd name="connsiteY1" fmla="*/ 0 h 428180"/>
              <a:gd name="connsiteX2" fmla="*/ 1625614 w 1690130"/>
              <a:gd name="connsiteY2" fmla="*/ 0 h 428180"/>
              <a:gd name="connsiteX3" fmla="*/ 1690130 w 1690130"/>
              <a:gd name="connsiteY3" fmla="*/ 64516 h 428180"/>
              <a:gd name="connsiteX4" fmla="*/ 1690130 w 1690130"/>
              <a:gd name="connsiteY4" fmla="*/ 303521 h 428180"/>
              <a:gd name="connsiteX5" fmla="*/ 1666078 w 1690130"/>
              <a:gd name="connsiteY5" fmla="*/ 425980 h 428180"/>
              <a:gd name="connsiteX6" fmla="*/ 1534333 w 1690130"/>
              <a:gd name="connsiteY6" fmla="*/ 384706 h 428180"/>
              <a:gd name="connsiteX7" fmla="*/ 93490 w 1690130"/>
              <a:gd name="connsiteY7" fmla="*/ 387087 h 428180"/>
              <a:gd name="connsiteX8" fmla="*/ 0 w 1690130"/>
              <a:gd name="connsiteY8" fmla="*/ 200555 h 428180"/>
              <a:gd name="connsiteX0" fmla="*/ 0 w 1671080"/>
              <a:gd name="connsiteY0" fmla="*/ 198173 h 428180"/>
              <a:gd name="connsiteX1" fmla="*/ 74440 w 1671080"/>
              <a:gd name="connsiteY1" fmla="*/ 0 h 428180"/>
              <a:gd name="connsiteX2" fmla="*/ 1606564 w 1671080"/>
              <a:gd name="connsiteY2" fmla="*/ 0 h 428180"/>
              <a:gd name="connsiteX3" fmla="*/ 1671080 w 1671080"/>
              <a:gd name="connsiteY3" fmla="*/ 64516 h 428180"/>
              <a:gd name="connsiteX4" fmla="*/ 1671080 w 1671080"/>
              <a:gd name="connsiteY4" fmla="*/ 303521 h 428180"/>
              <a:gd name="connsiteX5" fmla="*/ 1647028 w 1671080"/>
              <a:gd name="connsiteY5" fmla="*/ 425980 h 428180"/>
              <a:gd name="connsiteX6" fmla="*/ 1515283 w 1671080"/>
              <a:gd name="connsiteY6" fmla="*/ 384706 h 428180"/>
              <a:gd name="connsiteX7" fmla="*/ 74440 w 1671080"/>
              <a:gd name="connsiteY7" fmla="*/ 387087 h 428180"/>
              <a:gd name="connsiteX8" fmla="*/ 0 w 1671080"/>
              <a:gd name="connsiteY8" fmla="*/ 198173 h 428180"/>
              <a:gd name="connsiteX0" fmla="*/ 60983 w 1732063"/>
              <a:gd name="connsiteY0" fmla="*/ 198173 h 428180"/>
              <a:gd name="connsiteX1" fmla="*/ 135423 w 1732063"/>
              <a:gd name="connsiteY1" fmla="*/ 0 h 428180"/>
              <a:gd name="connsiteX2" fmla="*/ 1667547 w 1732063"/>
              <a:gd name="connsiteY2" fmla="*/ 0 h 428180"/>
              <a:gd name="connsiteX3" fmla="*/ 1732063 w 1732063"/>
              <a:gd name="connsiteY3" fmla="*/ 64516 h 428180"/>
              <a:gd name="connsiteX4" fmla="*/ 1732063 w 1732063"/>
              <a:gd name="connsiteY4" fmla="*/ 303521 h 428180"/>
              <a:gd name="connsiteX5" fmla="*/ 1708011 w 1732063"/>
              <a:gd name="connsiteY5" fmla="*/ 425980 h 428180"/>
              <a:gd name="connsiteX6" fmla="*/ 1576266 w 1732063"/>
              <a:gd name="connsiteY6" fmla="*/ 384706 h 428180"/>
              <a:gd name="connsiteX7" fmla="*/ 135423 w 1732063"/>
              <a:gd name="connsiteY7" fmla="*/ 387087 h 428180"/>
              <a:gd name="connsiteX8" fmla="*/ 60983 w 1732063"/>
              <a:gd name="connsiteY8" fmla="*/ 198173 h 428180"/>
              <a:gd name="connsiteX0" fmla="*/ 0 w 1671080"/>
              <a:gd name="connsiteY0" fmla="*/ 198173 h 428180"/>
              <a:gd name="connsiteX1" fmla="*/ 74440 w 1671080"/>
              <a:gd name="connsiteY1" fmla="*/ 0 h 428180"/>
              <a:gd name="connsiteX2" fmla="*/ 1606564 w 1671080"/>
              <a:gd name="connsiteY2" fmla="*/ 0 h 428180"/>
              <a:gd name="connsiteX3" fmla="*/ 1671080 w 1671080"/>
              <a:gd name="connsiteY3" fmla="*/ 64516 h 428180"/>
              <a:gd name="connsiteX4" fmla="*/ 1671080 w 1671080"/>
              <a:gd name="connsiteY4" fmla="*/ 303521 h 428180"/>
              <a:gd name="connsiteX5" fmla="*/ 1647028 w 1671080"/>
              <a:gd name="connsiteY5" fmla="*/ 425980 h 428180"/>
              <a:gd name="connsiteX6" fmla="*/ 1515283 w 1671080"/>
              <a:gd name="connsiteY6" fmla="*/ 384706 h 428180"/>
              <a:gd name="connsiteX7" fmla="*/ 74440 w 1671080"/>
              <a:gd name="connsiteY7" fmla="*/ 387087 h 428180"/>
              <a:gd name="connsiteX8" fmla="*/ 0 w 1671080"/>
              <a:gd name="connsiteY8" fmla="*/ 198173 h 428180"/>
              <a:gd name="connsiteX0" fmla="*/ 0 w 1671080"/>
              <a:gd name="connsiteY0" fmla="*/ 198173 h 428180"/>
              <a:gd name="connsiteX1" fmla="*/ 74440 w 1671080"/>
              <a:gd name="connsiteY1" fmla="*/ 0 h 428180"/>
              <a:gd name="connsiteX2" fmla="*/ 1606564 w 1671080"/>
              <a:gd name="connsiteY2" fmla="*/ 0 h 428180"/>
              <a:gd name="connsiteX3" fmla="*/ 1671080 w 1671080"/>
              <a:gd name="connsiteY3" fmla="*/ 64516 h 428180"/>
              <a:gd name="connsiteX4" fmla="*/ 1671080 w 1671080"/>
              <a:gd name="connsiteY4" fmla="*/ 303521 h 428180"/>
              <a:gd name="connsiteX5" fmla="*/ 1647028 w 1671080"/>
              <a:gd name="connsiteY5" fmla="*/ 425980 h 428180"/>
              <a:gd name="connsiteX6" fmla="*/ 1515283 w 1671080"/>
              <a:gd name="connsiteY6" fmla="*/ 384706 h 428180"/>
              <a:gd name="connsiteX7" fmla="*/ 74440 w 1671080"/>
              <a:gd name="connsiteY7" fmla="*/ 387087 h 428180"/>
              <a:gd name="connsiteX8" fmla="*/ 0 w 1671080"/>
              <a:gd name="connsiteY8" fmla="*/ 198173 h 42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1080" h="428180">
                <a:moveTo>
                  <a:pt x="0" y="198173"/>
                </a:moveTo>
                <a:cubicBezTo>
                  <a:pt x="0" y="133659"/>
                  <a:pt x="28532" y="35411"/>
                  <a:pt x="74440" y="0"/>
                </a:cubicBezTo>
                <a:lnTo>
                  <a:pt x="1606564" y="0"/>
                </a:lnTo>
                <a:cubicBezTo>
                  <a:pt x="1642195" y="0"/>
                  <a:pt x="1671080" y="28885"/>
                  <a:pt x="1671080" y="64516"/>
                </a:cubicBezTo>
                <a:lnTo>
                  <a:pt x="1671080" y="303521"/>
                </a:lnTo>
                <a:cubicBezTo>
                  <a:pt x="1667865" y="367734"/>
                  <a:pt x="1672994" y="412449"/>
                  <a:pt x="1647028" y="425980"/>
                </a:cubicBezTo>
                <a:cubicBezTo>
                  <a:pt x="1621062" y="439511"/>
                  <a:pt x="1570477" y="386295"/>
                  <a:pt x="1515283" y="384706"/>
                </a:cubicBezTo>
                <a:lnTo>
                  <a:pt x="74440" y="387087"/>
                </a:lnTo>
                <a:cubicBezTo>
                  <a:pt x="29061" y="341711"/>
                  <a:pt x="0" y="262687"/>
                  <a:pt x="0" y="198173"/>
                </a:cubicBezTo>
                <a:close/>
              </a:path>
            </a:pathLst>
          </a:cu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a:lstStyle/>
          <a:p>
            <a:pPr algn="ctr" defTabSz="228600" eaLnBrk="1" hangingPunct="1">
              <a:spcBef>
                <a:spcPct val="20000"/>
              </a:spcBef>
              <a:buClr>
                <a:srgbClr val="FF0000"/>
              </a:buClr>
              <a:buFont typeface="Arial" pitchFamily="34" charset="0"/>
              <a:buNone/>
              <a:defRPr/>
            </a:pPr>
            <a:endParaRPr lang="en-US" dirty="0"/>
          </a:p>
        </p:txBody>
      </p:sp>
      <p:sp>
        <p:nvSpPr>
          <p:cNvPr id="12301" name="Rounded Rectangle 2"/>
          <p:cNvSpPr>
            <a:spLocks noChangeArrowheads="1"/>
          </p:cNvSpPr>
          <p:nvPr/>
        </p:nvSpPr>
        <p:spPr bwMode="auto">
          <a:xfrm>
            <a:off x="368300" y="1598613"/>
            <a:ext cx="1135063" cy="306387"/>
          </a:xfrm>
          <a:prstGeom prst="roundRect">
            <a:avLst>
              <a:gd name="adj" fmla="val 16667"/>
            </a:avLst>
          </a:prstGeom>
          <a:solidFill>
            <a:srgbClr val="FFFFCC"/>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p>
        </p:txBody>
      </p:sp>
      <p:sp>
        <p:nvSpPr>
          <p:cNvPr id="654" name="TextBox 653"/>
          <p:cNvSpPr txBox="1"/>
          <p:nvPr/>
        </p:nvSpPr>
        <p:spPr bwMode="auto">
          <a:xfrm>
            <a:off x="193675" y="804863"/>
            <a:ext cx="2084388" cy="254000"/>
          </a:xfrm>
          <a:prstGeom prst="rect">
            <a:avLst/>
          </a:prstGeom>
          <a:noFill/>
        </p:spPr>
        <p:txBody>
          <a:bodyPr wrap="none">
            <a:spAutoFit/>
          </a:bodyPr>
          <a:lstStyle/>
          <a:p>
            <a:pPr eaLnBrk="1" hangingPunct="1">
              <a:buFont typeface="Arial" charset="0"/>
              <a:buNone/>
              <a:defRPr/>
            </a:pPr>
            <a:r>
              <a:rPr lang="en-US" sz="1050" dirty="0">
                <a:solidFill>
                  <a:schemeClr val="bg1"/>
                </a:solidFill>
                <a:latin typeface="Arial" charset="0"/>
              </a:rPr>
              <a:t>Multitenant Container Database</a:t>
            </a:r>
          </a:p>
        </p:txBody>
      </p:sp>
      <p:sp>
        <p:nvSpPr>
          <p:cNvPr id="655" name="Snip Single Corner Rectangle 654"/>
          <p:cNvSpPr/>
          <p:nvPr/>
        </p:nvSpPr>
        <p:spPr bwMode="auto">
          <a:xfrm>
            <a:off x="577850" y="5008563"/>
            <a:ext cx="609600" cy="304800"/>
          </a:xfrm>
          <a:prstGeom prst="snip1Rect">
            <a:avLst/>
          </a:prstGeom>
          <a:solidFill>
            <a:schemeClr val="accent5">
              <a:lumMod val="20000"/>
              <a:lumOff val="80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656" name="TextBox 655"/>
          <p:cNvSpPr txBox="1"/>
          <p:nvPr/>
        </p:nvSpPr>
        <p:spPr bwMode="auto">
          <a:xfrm>
            <a:off x="404813" y="5300663"/>
            <a:ext cx="679450" cy="254000"/>
          </a:xfrm>
          <a:prstGeom prst="rect">
            <a:avLst/>
          </a:prstGeom>
          <a:noFill/>
        </p:spPr>
        <p:txBody>
          <a:bodyPr wrap="none">
            <a:spAutoFit/>
          </a:bodyPr>
          <a:lstStyle/>
          <a:p>
            <a:pPr eaLnBrk="1" hangingPunct="1">
              <a:buFont typeface="Arial" charset="0"/>
              <a:buNone/>
              <a:defRPr/>
            </a:pPr>
            <a:r>
              <a:rPr lang="en-US" sz="1050" dirty="0">
                <a:latin typeface="Arial" charset="0"/>
              </a:rPr>
              <a:t>Alert log</a:t>
            </a:r>
          </a:p>
        </p:txBody>
      </p:sp>
      <p:sp>
        <p:nvSpPr>
          <p:cNvPr id="657" name="Snip Single Corner Rectangle 656"/>
          <p:cNvSpPr/>
          <p:nvPr/>
        </p:nvSpPr>
        <p:spPr bwMode="auto">
          <a:xfrm>
            <a:off x="577850" y="5572125"/>
            <a:ext cx="609600" cy="304800"/>
          </a:xfrm>
          <a:prstGeom prst="snip1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658" name="TextBox 657"/>
          <p:cNvSpPr txBox="1"/>
          <p:nvPr/>
        </p:nvSpPr>
        <p:spPr bwMode="auto">
          <a:xfrm>
            <a:off x="460375" y="5857875"/>
            <a:ext cx="647700" cy="254000"/>
          </a:xfrm>
          <a:prstGeom prst="rect">
            <a:avLst/>
          </a:prstGeom>
          <a:noFill/>
        </p:spPr>
        <p:txBody>
          <a:bodyPr wrap="none">
            <a:spAutoFit/>
          </a:bodyPr>
          <a:lstStyle/>
          <a:p>
            <a:pPr eaLnBrk="1" hangingPunct="1">
              <a:buFont typeface="Arial" charset="0"/>
              <a:buNone/>
              <a:defRPr/>
            </a:pPr>
            <a:r>
              <a:rPr lang="en-US" sz="1050" dirty="0">
                <a:latin typeface="Arial" charset="0"/>
              </a:rPr>
              <a:t>SPFILE</a:t>
            </a:r>
          </a:p>
        </p:txBody>
      </p:sp>
      <p:sp>
        <p:nvSpPr>
          <p:cNvPr id="659" name="Snip Single Corner Rectangle 658"/>
          <p:cNvSpPr/>
          <p:nvPr/>
        </p:nvSpPr>
        <p:spPr bwMode="auto">
          <a:xfrm>
            <a:off x="1452563" y="5319713"/>
            <a:ext cx="609600" cy="304800"/>
          </a:xfrm>
          <a:prstGeom prst="snip1Rect">
            <a:avLst/>
          </a:prstGeom>
          <a:solidFill>
            <a:schemeClr val="accent5">
              <a:lumMod val="50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660" name="TextBox 659"/>
          <p:cNvSpPr txBox="1"/>
          <p:nvPr/>
        </p:nvSpPr>
        <p:spPr bwMode="auto">
          <a:xfrm>
            <a:off x="1377950" y="5607050"/>
            <a:ext cx="560388" cy="254000"/>
          </a:xfrm>
          <a:prstGeom prst="rect">
            <a:avLst/>
          </a:prstGeom>
          <a:noFill/>
        </p:spPr>
        <p:txBody>
          <a:bodyPr wrap="none">
            <a:spAutoFit/>
          </a:bodyPr>
          <a:lstStyle/>
          <a:p>
            <a:pPr eaLnBrk="1" hangingPunct="1">
              <a:buFont typeface="Arial" charset="0"/>
              <a:buNone/>
              <a:defRPr/>
            </a:pPr>
            <a:r>
              <a:rPr lang="en-US" sz="1050" dirty="0">
                <a:latin typeface="Arial" charset="0"/>
              </a:rPr>
              <a:t>Wallet</a:t>
            </a:r>
          </a:p>
        </p:txBody>
      </p:sp>
      <p:cxnSp>
        <p:nvCxnSpPr>
          <p:cNvPr id="12310" name="Straight Connector 40"/>
          <p:cNvCxnSpPr>
            <a:cxnSpLocks noChangeShapeType="1"/>
          </p:cNvCxnSpPr>
          <p:nvPr/>
        </p:nvCxnSpPr>
        <p:spPr bwMode="auto">
          <a:xfrm flipV="1">
            <a:off x="2338388" y="4930775"/>
            <a:ext cx="9186862" cy="0"/>
          </a:xfrm>
          <a:prstGeom prst="line">
            <a:avLst/>
          </a:prstGeom>
          <a:noFill/>
          <a:ln w="12700" algn="ctr">
            <a:solidFill>
              <a:schemeClr val="tx1"/>
            </a:solidFill>
            <a:prstDash val="sysDash"/>
            <a:round/>
            <a:headEnd type="none" w="sm" len="sm"/>
            <a:tailEnd type="none" w="sm" len="sm"/>
          </a:ln>
          <a:extLst>
            <a:ext uri="{909E8E84-426E-40DD-AFC4-6F175D3DCCD1}">
              <a14:hiddenFill xmlns:a14="http://schemas.microsoft.com/office/drawing/2010/main">
                <a:noFill/>
              </a14:hiddenFill>
            </a:ext>
          </a:extLst>
        </p:spPr>
      </p:cxnSp>
      <p:sp>
        <p:nvSpPr>
          <p:cNvPr id="662" name="Snip Single Corner Rectangle 661"/>
          <p:cNvSpPr/>
          <p:nvPr/>
        </p:nvSpPr>
        <p:spPr bwMode="auto">
          <a:xfrm>
            <a:off x="2424113" y="5099050"/>
            <a:ext cx="609600" cy="304800"/>
          </a:xfrm>
          <a:prstGeom prst="snip1Rect">
            <a:avLst/>
          </a:prstGeom>
          <a:solidFill>
            <a:schemeClr val="accent3">
              <a:lumMod val="40000"/>
              <a:lumOff val="60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663" name="Snip Single Corner Rectangle 662"/>
          <p:cNvSpPr/>
          <p:nvPr/>
        </p:nvSpPr>
        <p:spPr bwMode="auto">
          <a:xfrm>
            <a:off x="2627313" y="5251450"/>
            <a:ext cx="608012" cy="304800"/>
          </a:xfrm>
          <a:prstGeom prst="snip1Rect">
            <a:avLst/>
          </a:prstGeom>
          <a:solidFill>
            <a:schemeClr val="accent3">
              <a:lumMod val="40000"/>
              <a:lumOff val="60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664" name="Snip Single Corner Rectangle 663"/>
          <p:cNvSpPr/>
          <p:nvPr/>
        </p:nvSpPr>
        <p:spPr bwMode="auto">
          <a:xfrm>
            <a:off x="2830513" y="5403850"/>
            <a:ext cx="608012" cy="304800"/>
          </a:xfrm>
          <a:prstGeom prst="snip1Rect">
            <a:avLst/>
          </a:prstGeom>
          <a:solidFill>
            <a:schemeClr val="accent3">
              <a:lumMod val="40000"/>
              <a:lumOff val="60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665" name="TextBox 664"/>
          <p:cNvSpPr txBox="1"/>
          <p:nvPr/>
        </p:nvSpPr>
        <p:spPr bwMode="auto">
          <a:xfrm>
            <a:off x="2449513" y="5708650"/>
            <a:ext cx="620712" cy="415925"/>
          </a:xfrm>
          <a:prstGeom prst="rect">
            <a:avLst/>
          </a:prstGeom>
          <a:noFill/>
        </p:spPr>
        <p:txBody>
          <a:bodyPr wrap="none">
            <a:spAutoFit/>
          </a:bodyPr>
          <a:lstStyle/>
          <a:p>
            <a:pPr eaLnBrk="1" hangingPunct="1">
              <a:buFont typeface="Arial" charset="0"/>
              <a:buNone/>
              <a:defRPr/>
            </a:pPr>
            <a:r>
              <a:rPr lang="en-US" sz="1050" dirty="0">
                <a:latin typeface="Arial" charset="0"/>
              </a:rPr>
              <a:t>Control</a:t>
            </a:r>
            <a:br>
              <a:rPr lang="en-US" sz="1050" dirty="0">
                <a:latin typeface="Arial" charset="0"/>
              </a:rPr>
            </a:br>
            <a:r>
              <a:rPr lang="en-US" sz="1050" dirty="0">
                <a:latin typeface="Arial" charset="0"/>
              </a:rPr>
              <a:t>files</a:t>
            </a:r>
          </a:p>
        </p:txBody>
      </p:sp>
      <p:sp>
        <p:nvSpPr>
          <p:cNvPr id="666" name="Snip Single Corner Rectangle 665"/>
          <p:cNvSpPr/>
          <p:nvPr/>
        </p:nvSpPr>
        <p:spPr bwMode="auto">
          <a:xfrm>
            <a:off x="3717925" y="5106988"/>
            <a:ext cx="609600" cy="304800"/>
          </a:xfrm>
          <a:prstGeom prst="snip1Rect">
            <a:avLst/>
          </a:prstGeom>
          <a:solidFill>
            <a:srgbClr val="8DA6B1"/>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667" name="Snip Single Corner Rectangle 666"/>
          <p:cNvSpPr/>
          <p:nvPr/>
        </p:nvSpPr>
        <p:spPr bwMode="auto">
          <a:xfrm>
            <a:off x="3921125" y="5259388"/>
            <a:ext cx="609600" cy="304800"/>
          </a:xfrm>
          <a:prstGeom prst="snip1Rect">
            <a:avLst/>
          </a:prstGeom>
          <a:solidFill>
            <a:srgbClr val="8DA6B1"/>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668" name="Snip Single Corner Rectangle 667"/>
          <p:cNvSpPr/>
          <p:nvPr/>
        </p:nvSpPr>
        <p:spPr bwMode="auto">
          <a:xfrm>
            <a:off x="4124325" y="5411788"/>
            <a:ext cx="609600" cy="304800"/>
          </a:xfrm>
          <a:prstGeom prst="snip1Rect">
            <a:avLst/>
          </a:prstGeom>
          <a:solidFill>
            <a:srgbClr val="8DA6B1"/>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669" name="TextBox 668"/>
          <p:cNvSpPr txBox="1"/>
          <p:nvPr/>
        </p:nvSpPr>
        <p:spPr bwMode="auto">
          <a:xfrm>
            <a:off x="3762375" y="5716588"/>
            <a:ext cx="727075" cy="415925"/>
          </a:xfrm>
          <a:prstGeom prst="rect">
            <a:avLst/>
          </a:prstGeom>
          <a:noFill/>
        </p:spPr>
        <p:txBody>
          <a:bodyPr wrap="none">
            <a:spAutoFit/>
          </a:bodyPr>
          <a:lstStyle/>
          <a:p>
            <a:pPr eaLnBrk="1" hangingPunct="1">
              <a:buFont typeface="Arial" charset="0"/>
              <a:buNone/>
              <a:defRPr/>
            </a:pPr>
            <a:r>
              <a:rPr lang="en-US" sz="1050" dirty="0">
                <a:latin typeface="Arial" charset="0"/>
              </a:rPr>
              <a:t>Redo log</a:t>
            </a:r>
            <a:br>
              <a:rPr lang="en-US" sz="1050" dirty="0">
                <a:latin typeface="Arial" charset="0"/>
              </a:rPr>
            </a:br>
            <a:r>
              <a:rPr lang="en-US" sz="1050" dirty="0">
                <a:latin typeface="Arial" charset="0"/>
              </a:rPr>
              <a:t>files</a:t>
            </a:r>
          </a:p>
        </p:txBody>
      </p:sp>
      <p:sp>
        <p:nvSpPr>
          <p:cNvPr id="12319" name="Rectangle 247"/>
          <p:cNvSpPr>
            <a:spLocks noChangeArrowheads="1"/>
          </p:cNvSpPr>
          <p:nvPr/>
        </p:nvSpPr>
        <p:spPr bwMode="auto">
          <a:xfrm>
            <a:off x="4992688" y="4999038"/>
            <a:ext cx="4073525" cy="1027112"/>
          </a:xfrm>
          <a:prstGeom prst="rect">
            <a:avLst/>
          </a:prstGeom>
          <a:noFill/>
          <a:ln w="12700" algn="ctr">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2320" name="TextBox 248"/>
          <p:cNvSpPr txBox="1">
            <a:spLocks noChangeArrowheads="1"/>
          </p:cNvSpPr>
          <p:nvPr/>
        </p:nvSpPr>
        <p:spPr bwMode="auto">
          <a:xfrm>
            <a:off x="6797675" y="5883275"/>
            <a:ext cx="5318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700" dirty="0"/>
              <a:t>Datafiles</a:t>
            </a:r>
          </a:p>
        </p:txBody>
      </p:sp>
      <p:sp>
        <p:nvSpPr>
          <p:cNvPr id="672" name="Snip Single Corner Rectangle 671"/>
          <p:cNvSpPr/>
          <p:nvPr/>
        </p:nvSpPr>
        <p:spPr bwMode="auto">
          <a:xfrm>
            <a:off x="5126038" y="5159375"/>
            <a:ext cx="611187" cy="182563"/>
          </a:xfrm>
          <a:prstGeom prst="snip1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12322" name="TextBox 49"/>
          <p:cNvSpPr txBox="1">
            <a:spLocks noChangeArrowheads="1"/>
          </p:cNvSpPr>
          <p:nvPr/>
        </p:nvSpPr>
        <p:spPr bwMode="auto">
          <a:xfrm>
            <a:off x="5013325" y="5321300"/>
            <a:ext cx="6080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SYSTEM</a:t>
            </a:r>
          </a:p>
        </p:txBody>
      </p:sp>
      <p:sp>
        <p:nvSpPr>
          <p:cNvPr id="674" name="Snip Single Corner Rectangle 673"/>
          <p:cNvSpPr/>
          <p:nvPr/>
        </p:nvSpPr>
        <p:spPr bwMode="auto">
          <a:xfrm>
            <a:off x="5140325" y="5500688"/>
            <a:ext cx="611188" cy="182562"/>
          </a:xfrm>
          <a:prstGeom prst="snip1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12324" name="TextBox 283"/>
          <p:cNvSpPr txBox="1">
            <a:spLocks noChangeArrowheads="1"/>
          </p:cNvSpPr>
          <p:nvPr/>
        </p:nvSpPr>
        <p:spPr bwMode="auto">
          <a:xfrm>
            <a:off x="5026025" y="5645150"/>
            <a:ext cx="603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SYSAUX</a:t>
            </a:r>
          </a:p>
        </p:txBody>
      </p:sp>
      <p:sp>
        <p:nvSpPr>
          <p:cNvPr id="676" name="Snip Single Corner Rectangle 675"/>
          <p:cNvSpPr/>
          <p:nvPr/>
        </p:nvSpPr>
        <p:spPr bwMode="auto">
          <a:xfrm>
            <a:off x="7980363" y="5106988"/>
            <a:ext cx="609600" cy="304800"/>
          </a:xfrm>
          <a:prstGeom prst="snip1Rect">
            <a:avLst/>
          </a:prstGeom>
          <a:solidFill>
            <a:schemeClr val="bg2">
              <a:lumMod val="75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677" name="Snip Single Corner Rectangle 676"/>
          <p:cNvSpPr/>
          <p:nvPr/>
        </p:nvSpPr>
        <p:spPr bwMode="auto">
          <a:xfrm>
            <a:off x="8183563" y="5259388"/>
            <a:ext cx="609600" cy="304800"/>
          </a:xfrm>
          <a:prstGeom prst="snip1Rect">
            <a:avLst/>
          </a:prstGeom>
          <a:solidFill>
            <a:schemeClr val="bg2">
              <a:lumMod val="75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678" name="Snip Single Corner Rectangle 677"/>
          <p:cNvSpPr/>
          <p:nvPr/>
        </p:nvSpPr>
        <p:spPr bwMode="auto">
          <a:xfrm>
            <a:off x="8386763" y="5411788"/>
            <a:ext cx="609600" cy="304800"/>
          </a:xfrm>
          <a:prstGeom prst="snip1Rect">
            <a:avLst/>
          </a:prstGeom>
          <a:solidFill>
            <a:schemeClr val="bg2">
              <a:lumMod val="75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679" name="TextBox 678"/>
          <p:cNvSpPr txBox="1"/>
          <p:nvPr/>
        </p:nvSpPr>
        <p:spPr bwMode="auto">
          <a:xfrm>
            <a:off x="8185150" y="5716588"/>
            <a:ext cx="509588" cy="254000"/>
          </a:xfrm>
          <a:prstGeom prst="rect">
            <a:avLst/>
          </a:prstGeom>
          <a:noFill/>
        </p:spPr>
        <p:txBody>
          <a:bodyPr wrap="none">
            <a:spAutoFit/>
          </a:bodyPr>
          <a:lstStyle/>
          <a:p>
            <a:pPr eaLnBrk="1" hangingPunct="1">
              <a:buFont typeface="Arial" charset="0"/>
              <a:buNone/>
              <a:defRPr/>
            </a:pPr>
            <a:r>
              <a:rPr lang="en-US" sz="1050" dirty="0">
                <a:latin typeface="Arial" charset="0"/>
              </a:rPr>
              <a:t>Undo</a:t>
            </a:r>
          </a:p>
        </p:txBody>
      </p:sp>
      <p:sp>
        <p:nvSpPr>
          <p:cNvPr id="680" name="Snip Single Corner Rectangle 679"/>
          <p:cNvSpPr/>
          <p:nvPr/>
        </p:nvSpPr>
        <p:spPr bwMode="auto">
          <a:xfrm>
            <a:off x="6911975" y="5106988"/>
            <a:ext cx="609600" cy="304800"/>
          </a:xfrm>
          <a:prstGeom prst="snip1Rect">
            <a:avLst/>
          </a:prstGeom>
          <a:solidFill>
            <a:schemeClr val="accent5">
              <a:lumMod val="75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681" name="Snip Single Corner Rectangle 680"/>
          <p:cNvSpPr/>
          <p:nvPr/>
        </p:nvSpPr>
        <p:spPr bwMode="auto">
          <a:xfrm>
            <a:off x="7115175" y="5259388"/>
            <a:ext cx="609600" cy="304800"/>
          </a:xfrm>
          <a:prstGeom prst="snip1Rect">
            <a:avLst/>
          </a:prstGeom>
          <a:solidFill>
            <a:schemeClr val="accent5">
              <a:lumMod val="75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682" name="Snip Single Corner Rectangle 681"/>
          <p:cNvSpPr/>
          <p:nvPr/>
        </p:nvSpPr>
        <p:spPr bwMode="auto">
          <a:xfrm>
            <a:off x="7318375" y="5411788"/>
            <a:ext cx="609600" cy="304800"/>
          </a:xfrm>
          <a:prstGeom prst="snip1Rect">
            <a:avLst/>
          </a:prstGeom>
          <a:solidFill>
            <a:schemeClr val="accent5">
              <a:lumMod val="75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683" name="TextBox 682"/>
          <p:cNvSpPr txBox="1"/>
          <p:nvPr/>
        </p:nvSpPr>
        <p:spPr bwMode="auto">
          <a:xfrm>
            <a:off x="6970713" y="5702300"/>
            <a:ext cx="769937" cy="254000"/>
          </a:xfrm>
          <a:prstGeom prst="rect">
            <a:avLst/>
          </a:prstGeom>
          <a:noFill/>
        </p:spPr>
        <p:txBody>
          <a:bodyPr wrap="none">
            <a:spAutoFit/>
          </a:bodyPr>
          <a:lstStyle/>
          <a:p>
            <a:pPr eaLnBrk="1" hangingPunct="1">
              <a:buFont typeface="Arial" charset="0"/>
              <a:buNone/>
              <a:defRPr/>
            </a:pPr>
            <a:r>
              <a:rPr lang="en-US" sz="1050" dirty="0">
                <a:latin typeface="Arial" charset="0"/>
              </a:rPr>
              <a:t>Tempfiles</a:t>
            </a:r>
          </a:p>
        </p:txBody>
      </p:sp>
      <p:sp>
        <p:nvSpPr>
          <p:cNvPr id="684" name="Snip Single Corner Rectangle 683"/>
          <p:cNvSpPr/>
          <p:nvPr/>
        </p:nvSpPr>
        <p:spPr bwMode="auto">
          <a:xfrm>
            <a:off x="5986463" y="5145088"/>
            <a:ext cx="609600" cy="304800"/>
          </a:xfrm>
          <a:prstGeom prst="snip1Rect">
            <a:avLst/>
          </a:prstGeom>
          <a:solidFill>
            <a:srgbClr val="9F9F9F"/>
          </a:solidFill>
          <a:ln w="12700" cap="flat" cmpd="sng" algn="ctr">
            <a:solidFill>
              <a:schemeClr val="tx1"/>
            </a:solidFill>
            <a:prstDash val="sysDash"/>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685" name="Snip Single Corner Rectangle 684"/>
          <p:cNvSpPr/>
          <p:nvPr/>
        </p:nvSpPr>
        <p:spPr bwMode="auto">
          <a:xfrm>
            <a:off x="6130925" y="5341938"/>
            <a:ext cx="609600" cy="304800"/>
          </a:xfrm>
          <a:prstGeom prst="snip1Rect">
            <a:avLst/>
          </a:prstGeom>
          <a:solidFill>
            <a:srgbClr val="9F9F9F"/>
          </a:solidFill>
          <a:ln w="12700" cap="flat" cmpd="sng" algn="ctr">
            <a:solidFill>
              <a:schemeClr val="tx1"/>
            </a:solidFill>
            <a:prstDash val="sysDash"/>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686" name="TextBox 685"/>
          <p:cNvSpPr txBox="1"/>
          <p:nvPr/>
        </p:nvSpPr>
        <p:spPr bwMode="auto">
          <a:xfrm>
            <a:off x="6062663" y="5700713"/>
            <a:ext cx="538162" cy="254000"/>
          </a:xfrm>
          <a:prstGeom prst="rect">
            <a:avLst/>
          </a:prstGeom>
          <a:noFill/>
        </p:spPr>
        <p:txBody>
          <a:bodyPr wrap="none">
            <a:spAutoFit/>
          </a:bodyPr>
          <a:lstStyle/>
          <a:p>
            <a:pPr eaLnBrk="1" hangingPunct="1">
              <a:buFont typeface="Arial" charset="0"/>
              <a:buNone/>
              <a:defRPr/>
            </a:pPr>
            <a:r>
              <a:rPr lang="en-US" sz="1050" dirty="0">
                <a:latin typeface="Arial" charset="0"/>
              </a:rPr>
              <a:t>Users</a:t>
            </a:r>
          </a:p>
        </p:txBody>
      </p:sp>
      <p:sp>
        <p:nvSpPr>
          <p:cNvPr id="687" name="Snip Single Corner Rectangle 686"/>
          <p:cNvSpPr/>
          <p:nvPr/>
        </p:nvSpPr>
        <p:spPr bwMode="auto">
          <a:xfrm>
            <a:off x="9202738" y="5106988"/>
            <a:ext cx="609600" cy="304800"/>
          </a:xfrm>
          <a:prstGeom prst="snip1Rect">
            <a:avLst/>
          </a:prstGeom>
          <a:solidFill>
            <a:schemeClr val="accent6"/>
          </a:solidFill>
          <a:ln w="12700" cap="flat" cmpd="sng" algn="ctr">
            <a:solidFill>
              <a:schemeClr val="tx1"/>
            </a:solidFill>
            <a:prstDash val="sysDash"/>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688" name="Snip Single Corner Rectangle 687"/>
          <p:cNvSpPr/>
          <p:nvPr/>
        </p:nvSpPr>
        <p:spPr bwMode="auto">
          <a:xfrm>
            <a:off x="9405938" y="5259388"/>
            <a:ext cx="609600" cy="304800"/>
          </a:xfrm>
          <a:prstGeom prst="snip1Rect">
            <a:avLst/>
          </a:prstGeom>
          <a:solidFill>
            <a:schemeClr val="accent6"/>
          </a:solidFill>
          <a:ln w="12700" cap="flat" cmpd="sng" algn="ctr">
            <a:solidFill>
              <a:schemeClr val="tx1"/>
            </a:solidFill>
            <a:prstDash val="sysDash"/>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689" name="Snip Single Corner Rectangle 688"/>
          <p:cNvSpPr/>
          <p:nvPr/>
        </p:nvSpPr>
        <p:spPr bwMode="auto">
          <a:xfrm>
            <a:off x="9609138" y="5411788"/>
            <a:ext cx="609600" cy="304800"/>
          </a:xfrm>
          <a:prstGeom prst="snip1Rect">
            <a:avLst/>
          </a:prstGeom>
          <a:solidFill>
            <a:schemeClr val="accent6"/>
          </a:solidFill>
          <a:ln w="12700" cap="flat" cmpd="sng" algn="ctr">
            <a:solidFill>
              <a:schemeClr val="tx1"/>
            </a:solidFill>
            <a:prstDash val="sysDash"/>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690" name="TextBox 689"/>
          <p:cNvSpPr txBox="1"/>
          <p:nvPr/>
        </p:nvSpPr>
        <p:spPr bwMode="auto">
          <a:xfrm>
            <a:off x="9199563" y="5694363"/>
            <a:ext cx="800100" cy="415925"/>
          </a:xfrm>
          <a:prstGeom prst="rect">
            <a:avLst/>
          </a:prstGeom>
          <a:noFill/>
        </p:spPr>
        <p:txBody>
          <a:bodyPr wrap="none">
            <a:spAutoFit/>
          </a:bodyPr>
          <a:lstStyle/>
          <a:p>
            <a:pPr eaLnBrk="1" hangingPunct="1">
              <a:buFont typeface="Arial" charset="0"/>
              <a:buNone/>
              <a:defRPr/>
            </a:pPr>
            <a:r>
              <a:rPr lang="en-US" sz="1050" dirty="0">
                <a:latin typeface="Arial" charset="0"/>
              </a:rPr>
              <a:t>Flashback</a:t>
            </a:r>
            <a:br>
              <a:rPr lang="en-US" sz="1050" dirty="0">
                <a:latin typeface="Arial" charset="0"/>
              </a:rPr>
            </a:br>
            <a:r>
              <a:rPr lang="en-US" sz="1050" dirty="0">
                <a:latin typeface="Arial" charset="0"/>
              </a:rPr>
              <a:t>logs</a:t>
            </a:r>
          </a:p>
        </p:txBody>
      </p:sp>
      <p:sp>
        <p:nvSpPr>
          <p:cNvPr id="691" name="Snip Single Corner Rectangle 690"/>
          <p:cNvSpPr/>
          <p:nvPr/>
        </p:nvSpPr>
        <p:spPr bwMode="auto">
          <a:xfrm>
            <a:off x="10412413" y="5106988"/>
            <a:ext cx="608012" cy="304800"/>
          </a:xfrm>
          <a:prstGeom prst="snip1Rect">
            <a:avLst/>
          </a:prstGeom>
          <a:solidFill>
            <a:srgbClr val="FFFFCC"/>
          </a:solidFill>
          <a:ln w="12700" cap="flat" cmpd="sng" algn="ctr">
            <a:solidFill>
              <a:schemeClr val="tx1"/>
            </a:solidFill>
            <a:prstDash val="sysDash"/>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692" name="TextBox 691"/>
          <p:cNvSpPr txBox="1"/>
          <p:nvPr/>
        </p:nvSpPr>
        <p:spPr bwMode="auto">
          <a:xfrm>
            <a:off x="10221913" y="5694363"/>
            <a:ext cx="1522412" cy="415925"/>
          </a:xfrm>
          <a:prstGeom prst="rect">
            <a:avLst/>
          </a:prstGeom>
          <a:noFill/>
        </p:spPr>
        <p:txBody>
          <a:bodyPr>
            <a:spAutoFit/>
          </a:bodyPr>
          <a:lstStyle/>
          <a:p>
            <a:pPr eaLnBrk="1" hangingPunct="1">
              <a:buFont typeface="Arial" charset="0"/>
              <a:buNone/>
              <a:defRPr/>
            </a:pPr>
            <a:r>
              <a:rPr lang="en-US" sz="1050" dirty="0">
                <a:latin typeface="Arial" charset="0"/>
              </a:rPr>
              <a:t>Archived</a:t>
            </a:r>
            <a:br>
              <a:rPr lang="en-US" sz="1050" dirty="0">
                <a:latin typeface="Arial" charset="0"/>
              </a:rPr>
            </a:br>
            <a:r>
              <a:rPr lang="en-US" sz="1050" dirty="0">
                <a:latin typeface="Arial" charset="0"/>
              </a:rPr>
              <a:t>redo log files</a:t>
            </a:r>
          </a:p>
        </p:txBody>
      </p:sp>
      <p:sp>
        <p:nvSpPr>
          <p:cNvPr id="693" name="Snip Single Corner Rectangle 692"/>
          <p:cNvSpPr/>
          <p:nvPr/>
        </p:nvSpPr>
        <p:spPr bwMode="auto">
          <a:xfrm>
            <a:off x="10615613" y="5259388"/>
            <a:ext cx="608012" cy="304800"/>
          </a:xfrm>
          <a:prstGeom prst="snip1Rect">
            <a:avLst/>
          </a:prstGeom>
          <a:solidFill>
            <a:srgbClr val="FFFFCC"/>
          </a:solidFill>
          <a:ln w="12700" cap="flat" cmpd="sng" algn="ctr">
            <a:solidFill>
              <a:schemeClr val="tx1"/>
            </a:solidFill>
            <a:prstDash val="sysDash"/>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694" name="Snip Single Corner Rectangle 693"/>
          <p:cNvSpPr/>
          <p:nvPr/>
        </p:nvSpPr>
        <p:spPr bwMode="auto">
          <a:xfrm>
            <a:off x="10818813" y="5411788"/>
            <a:ext cx="608012" cy="304800"/>
          </a:xfrm>
          <a:prstGeom prst="snip1Rect">
            <a:avLst/>
          </a:prstGeom>
          <a:solidFill>
            <a:srgbClr val="FFFFCC"/>
          </a:solidFill>
          <a:ln w="12700" cap="flat" cmpd="sng" algn="ctr">
            <a:solidFill>
              <a:schemeClr val="tx1"/>
            </a:solidFill>
            <a:prstDash val="sysDash"/>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12344" name="TextBox 101"/>
          <p:cNvSpPr txBox="1">
            <a:spLocks noChangeArrowheads="1"/>
          </p:cNvSpPr>
          <p:nvPr/>
        </p:nvSpPr>
        <p:spPr bwMode="auto">
          <a:xfrm>
            <a:off x="2338388" y="1592263"/>
            <a:ext cx="7302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Dictionary</a:t>
            </a:r>
            <a:br>
              <a:rPr lang="en-US" altLang="en-US" sz="800" dirty="0"/>
            </a:br>
            <a:r>
              <a:rPr lang="en-US" altLang="en-US" sz="800" dirty="0"/>
              <a:t>Object Data</a:t>
            </a:r>
          </a:p>
        </p:txBody>
      </p:sp>
      <p:sp>
        <p:nvSpPr>
          <p:cNvPr id="696" name="Snip Diagonal Corner Rectangle 695"/>
          <p:cNvSpPr/>
          <p:nvPr/>
        </p:nvSpPr>
        <p:spPr bwMode="auto">
          <a:xfrm>
            <a:off x="3273425" y="1581150"/>
            <a:ext cx="476250" cy="309563"/>
          </a:xfrm>
          <a:prstGeom prst="snip2Diag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12346" name="TextBox 103"/>
          <p:cNvSpPr txBox="1">
            <a:spLocks noChangeArrowheads="1"/>
          </p:cNvSpPr>
          <p:nvPr/>
        </p:nvSpPr>
        <p:spPr bwMode="auto">
          <a:xfrm>
            <a:off x="3205163" y="1531938"/>
            <a:ext cx="68738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OBJ$</a:t>
            </a:r>
          </a:p>
        </p:txBody>
      </p:sp>
      <p:sp>
        <p:nvSpPr>
          <p:cNvPr id="12347" name="TextBox 99"/>
          <p:cNvSpPr txBox="1">
            <a:spLocks noChangeArrowheads="1"/>
          </p:cNvSpPr>
          <p:nvPr/>
        </p:nvSpPr>
        <p:spPr bwMode="auto">
          <a:xfrm>
            <a:off x="4149725" y="1473200"/>
            <a:ext cx="26511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Dictionary Object Definition (Metadata)</a:t>
            </a:r>
          </a:p>
        </p:txBody>
      </p:sp>
      <p:sp>
        <p:nvSpPr>
          <p:cNvPr id="699" name="Snip Diagonal Corner Rectangle 698"/>
          <p:cNvSpPr/>
          <p:nvPr/>
        </p:nvSpPr>
        <p:spPr bwMode="auto">
          <a:xfrm>
            <a:off x="6030913" y="1830388"/>
            <a:ext cx="1035050" cy="242887"/>
          </a:xfrm>
          <a:prstGeom prst="snip2Diag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700" name="Snip Same Side Corner Rectangle 699"/>
          <p:cNvSpPr/>
          <p:nvPr/>
        </p:nvSpPr>
        <p:spPr bwMode="auto">
          <a:xfrm>
            <a:off x="4787900" y="1708150"/>
            <a:ext cx="712788" cy="247650"/>
          </a:xfrm>
          <a:prstGeom prst="snip2Same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12350" name="TextBox 143"/>
          <p:cNvSpPr txBox="1">
            <a:spLocks noChangeArrowheads="1"/>
          </p:cNvSpPr>
          <p:nvPr/>
        </p:nvSpPr>
        <p:spPr bwMode="auto">
          <a:xfrm>
            <a:off x="4738688" y="1739900"/>
            <a:ext cx="7762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DBMS_*</a:t>
            </a:r>
          </a:p>
        </p:txBody>
      </p:sp>
      <p:sp>
        <p:nvSpPr>
          <p:cNvPr id="702" name="Snip Same Side Corner Rectangle 701"/>
          <p:cNvSpPr/>
          <p:nvPr/>
        </p:nvSpPr>
        <p:spPr bwMode="auto">
          <a:xfrm>
            <a:off x="2722563" y="2060575"/>
            <a:ext cx="1144587" cy="247650"/>
          </a:xfrm>
          <a:prstGeom prst="snip2Same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12352" name="TextBox 143"/>
          <p:cNvSpPr txBox="1">
            <a:spLocks noChangeArrowheads="1"/>
          </p:cNvSpPr>
          <p:nvPr/>
        </p:nvSpPr>
        <p:spPr bwMode="auto">
          <a:xfrm>
            <a:off x="2652713" y="2103438"/>
            <a:ext cx="13287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DBA_OBJECTS</a:t>
            </a:r>
          </a:p>
        </p:txBody>
      </p:sp>
      <p:sp>
        <p:nvSpPr>
          <p:cNvPr id="12353" name="TextBox 99"/>
          <p:cNvSpPr txBox="1">
            <a:spLocks noChangeArrowheads="1"/>
          </p:cNvSpPr>
          <p:nvPr/>
        </p:nvSpPr>
        <p:spPr bwMode="auto">
          <a:xfrm>
            <a:off x="8985250" y="1616075"/>
            <a:ext cx="8477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Common User</a:t>
            </a:r>
          </a:p>
        </p:txBody>
      </p:sp>
      <p:sp>
        <p:nvSpPr>
          <p:cNvPr id="705" name="Snip Same Side Corner Rectangle 704"/>
          <p:cNvSpPr/>
          <p:nvPr/>
        </p:nvSpPr>
        <p:spPr bwMode="auto">
          <a:xfrm>
            <a:off x="10026650" y="2001838"/>
            <a:ext cx="361950" cy="88900"/>
          </a:xfrm>
          <a:prstGeom prst="snip2SameRect">
            <a:avLst/>
          </a:prstGeom>
          <a:solidFill>
            <a:schemeClr val="accent1">
              <a:lumMod val="60000"/>
              <a:lumOff val="40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12355" name="TextBox 99"/>
          <p:cNvSpPr txBox="1">
            <a:spLocks noChangeArrowheads="1"/>
          </p:cNvSpPr>
          <p:nvPr/>
        </p:nvSpPr>
        <p:spPr bwMode="auto">
          <a:xfrm>
            <a:off x="8978900" y="1944688"/>
            <a:ext cx="8413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Common Role</a:t>
            </a:r>
          </a:p>
        </p:txBody>
      </p:sp>
      <p:sp>
        <p:nvSpPr>
          <p:cNvPr id="12356" name="TextBox 99"/>
          <p:cNvSpPr txBox="1">
            <a:spLocks noChangeArrowheads="1"/>
          </p:cNvSpPr>
          <p:nvPr/>
        </p:nvSpPr>
        <p:spPr bwMode="auto">
          <a:xfrm>
            <a:off x="8621713" y="2181225"/>
            <a:ext cx="10239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Common Privilege</a:t>
            </a:r>
          </a:p>
        </p:txBody>
      </p:sp>
      <p:sp>
        <p:nvSpPr>
          <p:cNvPr id="708" name="Trapezoid 707"/>
          <p:cNvSpPr/>
          <p:nvPr/>
        </p:nvSpPr>
        <p:spPr bwMode="auto">
          <a:xfrm>
            <a:off x="9867900" y="2297113"/>
            <a:ext cx="203200" cy="133350"/>
          </a:xfrm>
          <a:prstGeom prst="trapezoid">
            <a:avLst/>
          </a:prstGeom>
          <a:solidFill>
            <a:srgbClr val="8DA6B1"/>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cxnSp>
        <p:nvCxnSpPr>
          <p:cNvPr id="12358" name="Straight Arrow Connector 133"/>
          <p:cNvCxnSpPr>
            <a:cxnSpLocks noChangeShapeType="1"/>
          </p:cNvCxnSpPr>
          <p:nvPr/>
        </p:nvCxnSpPr>
        <p:spPr bwMode="auto">
          <a:xfrm flipV="1">
            <a:off x="9969500" y="2090738"/>
            <a:ext cx="239713" cy="206375"/>
          </a:xfrm>
          <a:prstGeom prst="straightConnector1">
            <a:avLst/>
          </a:prstGeom>
          <a:noFill/>
          <a:ln w="19050" algn="ctr">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cxnSp>
        <p:nvCxnSpPr>
          <p:cNvPr id="12359" name="Straight Arrow Connector 135"/>
          <p:cNvCxnSpPr>
            <a:cxnSpLocks noChangeShapeType="1"/>
          </p:cNvCxnSpPr>
          <p:nvPr/>
        </p:nvCxnSpPr>
        <p:spPr bwMode="auto">
          <a:xfrm flipV="1">
            <a:off x="10209213" y="1862138"/>
            <a:ext cx="0" cy="139700"/>
          </a:xfrm>
          <a:prstGeom prst="straightConnector1">
            <a:avLst/>
          </a:prstGeom>
          <a:noFill/>
          <a:ln w="19050" algn="ctr">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12360" name="TextBox 101"/>
          <p:cNvSpPr txBox="1">
            <a:spLocks noChangeArrowheads="1"/>
          </p:cNvSpPr>
          <p:nvPr/>
        </p:nvSpPr>
        <p:spPr bwMode="auto">
          <a:xfrm rot="-5400000">
            <a:off x="1655762" y="2384426"/>
            <a:ext cx="8032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Metadata-link</a:t>
            </a:r>
          </a:p>
        </p:txBody>
      </p:sp>
      <p:sp>
        <p:nvSpPr>
          <p:cNvPr id="12361" name="TextBox 101"/>
          <p:cNvSpPr txBox="1">
            <a:spLocks noChangeArrowheads="1"/>
          </p:cNvSpPr>
          <p:nvPr/>
        </p:nvSpPr>
        <p:spPr bwMode="auto">
          <a:xfrm>
            <a:off x="5419725" y="2246313"/>
            <a:ext cx="641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Data-links</a:t>
            </a:r>
          </a:p>
        </p:txBody>
      </p:sp>
      <p:sp>
        <p:nvSpPr>
          <p:cNvPr id="12362" name="TextBox 99"/>
          <p:cNvSpPr txBox="1">
            <a:spLocks noChangeArrowheads="1"/>
          </p:cNvSpPr>
          <p:nvPr/>
        </p:nvSpPr>
        <p:spPr bwMode="auto">
          <a:xfrm>
            <a:off x="379413" y="1641475"/>
            <a:ext cx="11128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800" dirty="0"/>
              <a:t>CDB Resource Plan</a:t>
            </a:r>
          </a:p>
        </p:txBody>
      </p:sp>
      <p:sp>
        <p:nvSpPr>
          <p:cNvPr id="12363" name="Oval 68"/>
          <p:cNvSpPr>
            <a:spLocks noChangeArrowheads="1"/>
          </p:cNvSpPr>
          <p:nvPr/>
        </p:nvSpPr>
        <p:spPr bwMode="auto">
          <a:xfrm>
            <a:off x="3303588" y="4495800"/>
            <a:ext cx="406400" cy="304800"/>
          </a:xfrm>
          <a:prstGeom prst="ellipse">
            <a:avLst/>
          </a:prstGeom>
          <a:solidFill>
            <a:srgbClr val="CCECFF"/>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cxnSp>
        <p:nvCxnSpPr>
          <p:cNvPr id="12364" name="Straight Arrow Connector 72"/>
          <p:cNvCxnSpPr>
            <a:cxnSpLocks noChangeShapeType="1"/>
          </p:cNvCxnSpPr>
          <p:nvPr/>
        </p:nvCxnSpPr>
        <p:spPr bwMode="auto">
          <a:xfrm flipV="1">
            <a:off x="3513138" y="4343400"/>
            <a:ext cx="0" cy="152400"/>
          </a:xfrm>
          <a:prstGeom prst="straightConnector1">
            <a:avLst/>
          </a:prstGeom>
          <a:noFill/>
          <a:ln w="1905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12365" name="Oval 75"/>
          <p:cNvSpPr>
            <a:spLocks noChangeArrowheads="1"/>
          </p:cNvSpPr>
          <p:nvPr/>
        </p:nvSpPr>
        <p:spPr bwMode="auto">
          <a:xfrm>
            <a:off x="3824288" y="4495800"/>
            <a:ext cx="406400" cy="304800"/>
          </a:xfrm>
          <a:prstGeom prst="ellipse">
            <a:avLst/>
          </a:prstGeom>
          <a:solidFill>
            <a:srgbClr val="CCECFF"/>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cxnSp>
        <p:nvCxnSpPr>
          <p:cNvPr id="12366" name="Straight Arrow Connector 76"/>
          <p:cNvCxnSpPr>
            <a:cxnSpLocks noChangeShapeType="1"/>
          </p:cNvCxnSpPr>
          <p:nvPr/>
        </p:nvCxnSpPr>
        <p:spPr bwMode="auto">
          <a:xfrm flipV="1">
            <a:off x="4033838" y="4343400"/>
            <a:ext cx="0" cy="152400"/>
          </a:xfrm>
          <a:prstGeom prst="straightConnector1">
            <a:avLst/>
          </a:prstGeom>
          <a:noFill/>
          <a:ln w="1905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12367" name="Oval 77"/>
          <p:cNvSpPr>
            <a:spLocks noChangeArrowheads="1"/>
          </p:cNvSpPr>
          <p:nvPr/>
        </p:nvSpPr>
        <p:spPr bwMode="auto">
          <a:xfrm>
            <a:off x="4344988" y="4495800"/>
            <a:ext cx="406400" cy="304800"/>
          </a:xfrm>
          <a:prstGeom prst="ellipse">
            <a:avLst/>
          </a:prstGeom>
          <a:solidFill>
            <a:srgbClr val="CCECFF"/>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2368" name="Oval 145"/>
          <p:cNvSpPr>
            <a:spLocks noChangeArrowheads="1"/>
          </p:cNvSpPr>
          <p:nvPr/>
        </p:nvSpPr>
        <p:spPr bwMode="auto">
          <a:xfrm>
            <a:off x="9891713" y="4510088"/>
            <a:ext cx="406400" cy="304800"/>
          </a:xfrm>
          <a:prstGeom prst="ellipse">
            <a:avLst/>
          </a:prstGeom>
          <a:solidFill>
            <a:srgbClr val="CCECFF"/>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cxnSp>
        <p:nvCxnSpPr>
          <p:cNvPr id="12369" name="Straight Arrow Connector 146"/>
          <p:cNvCxnSpPr>
            <a:cxnSpLocks noChangeShapeType="1"/>
          </p:cNvCxnSpPr>
          <p:nvPr/>
        </p:nvCxnSpPr>
        <p:spPr bwMode="auto">
          <a:xfrm flipV="1">
            <a:off x="10101263" y="4357688"/>
            <a:ext cx="0" cy="152400"/>
          </a:xfrm>
          <a:prstGeom prst="straightConnector1">
            <a:avLst/>
          </a:prstGeom>
          <a:noFill/>
          <a:ln w="1905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12370" name="Oval 147"/>
          <p:cNvSpPr>
            <a:spLocks noChangeArrowheads="1"/>
          </p:cNvSpPr>
          <p:nvPr/>
        </p:nvSpPr>
        <p:spPr bwMode="auto">
          <a:xfrm>
            <a:off x="10412413" y="4510088"/>
            <a:ext cx="406400" cy="304800"/>
          </a:xfrm>
          <a:prstGeom prst="ellipse">
            <a:avLst/>
          </a:prstGeom>
          <a:solidFill>
            <a:srgbClr val="CCECFF"/>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cxnSp>
        <p:nvCxnSpPr>
          <p:cNvPr id="12371" name="Straight Arrow Connector 148"/>
          <p:cNvCxnSpPr>
            <a:cxnSpLocks noChangeShapeType="1"/>
          </p:cNvCxnSpPr>
          <p:nvPr/>
        </p:nvCxnSpPr>
        <p:spPr bwMode="auto">
          <a:xfrm flipV="1">
            <a:off x="10621963" y="4357688"/>
            <a:ext cx="0" cy="152400"/>
          </a:xfrm>
          <a:prstGeom prst="straightConnector1">
            <a:avLst/>
          </a:prstGeom>
          <a:noFill/>
          <a:ln w="1905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12372" name="Oval 149"/>
          <p:cNvSpPr>
            <a:spLocks noChangeArrowheads="1"/>
          </p:cNvSpPr>
          <p:nvPr/>
        </p:nvSpPr>
        <p:spPr bwMode="auto">
          <a:xfrm>
            <a:off x="10931525" y="4510088"/>
            <a:ext cx="406400" cy="304800"/>
          </a:xfrm>
          <a:prstGeom prst="ellipse">
            <a:avLst/>
          </a:prstGeom>
          <a:solidFill>
            <a:srgbClr val="CCECFF"/>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cxnSp>
        <p:nvCxnSpPr>
          <p:cNvPr id="12373" name="Straight Arrow Connector 78"/>
          <p:cNvCxnSpPr>
            <a:cxnSpLocks noChangeShapeType="1"/>
          </p:cNvCxnSpPr>
          <p:nvPr/>
        </p:nvCxnSpPr>
        <p:spPr bwMode="auto">
          <a:xfrm flipV="1">
            <a:off x="4573588" y="4348163"/>
            <a:ext cx="0" cy="152400"/>
          </a:xfrm>
          <a:prstGeom prst="straightConnector1">
            <a:avLst/>
          </a:prstGeom>
          <a:noFill/>
          <a:ln w="1905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12374" name="Straight Arrow Connector 150"/>
          <p:cNvCxnSpPr>
            <a:cxnSpLocks noChangeShapeType="1"/>
          </p:cNvCxnSpPr>
          <p:nvPr/>
        </p:nvCxnSpPr>
        <p:spPr bwMode="auto">
          <a:xfrm flipV="1">
            <a:off x="11141075" y="4357688"/>
            <a:ext cx="0" cy="152400"/>
          </a:xfrm>
          <a:prstGeom prst="straightConnector1">
            <a:avLst/>
          </a:prstGeom>
          <a:noFill/>
          <a:ln w="19050" algn="ctr">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726" name="Trapezoid 725"/>
          <p:cNvSpPr/>
          <p:nvPr/>
        </p:nvSpPr>
        <p:spPr bwMode="auto">
          <a:xfrm>
            <a:off x="10306050" y="2293938"/>
            <a:ext cx="203200" cy="133350"/>
          </a:xfrm>
          <a:prstGeom prst="trapezoid">
            <a:avLst/>
          </a:prstGeom>
          <a:solidFill>
            <a:schemeClr val="accent3">
              <a:lumMod val="65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12376" name="TextBox 99"/>
          <p:cNvSpPr txBox="1">
            <a:spLocks noChangeArrowheads="1"/>
          </p:cNvSpPr>
          <p:nvPr/>
        </p:nvSpPr>
        <p:spPr bwMode="auto">
          <a:xfrm>
            <a:off x="10444163" y="2201863"/>
            <a:ext cx="13557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Local Privilege</a:t>
            </a:r>
          </a:p>
        </p:txBody>
      </p:sp>
      <p:cxnSp>
        <p:nvCxnSpPr>
          <p:cNvPr id="12377" name="Straight Arrow Connector 232"/>
          <p:cNvCxnSpPr>
            <a:cxnSpLocks noChangeShapeType="1"/>
            <a:stCxn id="726" idx="0"/>
            <a:endCxn id="705" idx="1"/>
          </p:cNvCxnSpPr>
          <p:nvPr/>
        </p:nvCxnSpPr>
        <p:spPr bwMode="auto">
          <a:xfrm flipH="1" flipV="1">
            <a:off x="10209213" y="2090738"/>
            <a:ext cx="198437" cy="203200"/>
          </a:xfrm>
          <a:prstGeom prst="straightConnector1">
            <a:avLst/>
          </a:prstGeom>
          <a:noFill/>
          <a:ln w="19050" algn="ctr">
            <a:solidFill>
              <a:schemeClr val="tx1"/>
            </a:solidFill>
            <a:prstDash val="sysDot"/>
            <a:round/>
            <a:headEnd/>
            <a:tailEnd type="triangle" w="med" len="med"/>
          </a:ln>
          <a:extLst>
            <a:ext uri="{909E8E84-426E-40DD-AFC4-6F175D3DCCD1}">
              <a14:hiddenFill xmlns:a14="http://schemas.microsoft.com/office/drawing/2010/main">
                <a:noFill/>
              </a14:hiddenFill>
            </a:ext>
          </a:extLst>
        </p:spPr>
      </p:cxnSp>
      <p:sp>
        <p:nvSpPr>
          <p:cNvPr id="12378" name="TextBox 233"/>
          <p:cNvSpPr txBox="1">
            <a:spLocks noChangeArrowheads="1"/>
          </p:cNvSpPr>
          <p:nvPr/>
        </p:nvSpPr>
        <p:spPr bwMode="auto">
          <a:xfrm>
            <a:off x="10221913" y="1674813"/>
            <a:ext cx="49212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900" dirty="0"/>
              <a:t>C##...</a:t>
            </a:r>
          </a:p>
        </p:txBody>
      </p:sp>
      <p:sp>
        <p:nvSpPr>
          <p:cNvPr id="12379" name="TextBox 234"/>
          <p:cNvSpPr txBox="1">
            <a:spLocks noChangeArrowheads="1"/>
          </p:cNvSpPr>
          <p:nvPr/>
        </p:nvSpPr>
        <p:spPr bwMode="auto">
          <a:xfrm>
            <a:off x="10331450" y="1997075"/>
            <a:ext cx="49212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900" dirty="0"/>
              <a:t>C##...</a:t>
            </a:r>
          </a:p>
        </p:txBody>
      </p:sp>
      <p:sp>
        <p:nvSpPr>
          <p:cNvPr id="12380" name="TextBox 235"/>
          <p:cNvSpPr txBox="1">
            <a:spLocks noChangeArrowheads="1"/>
          </p:cNvSpPr>
          <p:nvPr/>
        </p:nvSpPr>
        <p:spPr bwMode="auto">
          <a:xfrm>
            <a:off x="2239963" y="4911725"/>
            <a:ext cx="58578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700" dirty="0">
                <a:solidFill>
                  <a:srgbClr val="FF0000"/>
                </a:solidFill>
              </a:rPr>
              <a:t>Root Files</a:t>
            </a:r>
          </a:p>
        </p:txBody>
      </p:sp>
      <p:sp>
        <p:nvSpPr>
          <p:cNvPr id="12381" name="TextBox 246"/>
          <p:cNvSpPr txBox="1">
            <a:spLocks noChangeArrowheads="1"/>
          </p:cNvSpPr>
          <p:nvPr/>
        </p:nvSpPr>
        <p:spPr bwMode="auto">
          <a:xfrm>
            <a:off x="10212388" y="1531938"/>
            <a:ext cx="51276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900" dirty="0"/>
              <a:t>SYS...</a:t>
            </a:r>
          </a:p>
        </p:txBody>
      </p:sp>
      <p:sp>
        <p:nvSpPr>
          <p:cNvPr id="12382" name="TextBox 247"/>
          <p:cNvSpPr txBox="1">
            <a:spLocks noChangeArrowheads="1"/>
          </p:cNvSpPr>
          <p:nvPr/>
        </p:nvSpPr>
        <p:spPr bwMode="auto">
          <a:xfrm>
            <a:off x="10306050" y="1874838"/>
            <a:ext cx="112712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900" dirty="0"/>
              <a:t>DBA, CDB_DBA...</a:t>
            </a:r>
          </a:p>
        </p:txBody>
      </p:sp>
      <p:grpSp>
        <p:nvGrpSpPr>
          <p:cNvPr id="12383" name="Group 260"/>
          <p:cNvGrpSpPr>
            <a:grpSpLocks/>
          </p:cNvGrpSpPr>
          <p:nvPr/>
        </p:nvGrpSpPr>
        <p:grpSpPr bwMode="auto">
          <a:xfrm>
            <a:off x="3359150" y="1711325"/>
            <a:ext cx="292100" cy="106363"/>
            <a:chOff x="205390" y="221394"/>
            <a:chExt cx="219973" cy="105394"/>
          </a:xfrm>
        </p:grpSpPr>
        <p:cxnSp>
          <p:nvCxnSpPr>
            <p:cNvPr id="12585" name="Straight Connector 255"/>
            <p:cNvCxnSpPr>
              <a:cxnSpLocks noChangeShapeType="1"/>
            </p:cNvCxnSpPr>
            <p:nvPr/>
          </p:nvCxnSpPr>
          <p:spPr bwMode="auto">
            <a:xfrm>
              <a:off x="206304" y="221394"/>
              <a:ext cx="217559" cy="0"/>
            </a:xfrm>
            <a:prstGeom prst="line">
              <a:avLst/>
            </a:prstGeom>
            <a:noFill/>
            <a:ln w="158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2586" name="Straight Connector 257"/>
            <p:cNvCxnSpPr>
              <a:cxnSpLocks noChangeShapeType="1"/>
            </p:cNvCxnSpPr>
            <p:nvPr/>
          </p:nvCxnSpPr>
          <p:spPr bwMode="auto">
            <a:xfrm>
              <a:off x="205390" y="260648"/>
              <a:ext cx="217559" cy="0"/>
            </a:xfrm>
            <a:prstGeom prst="line">
              <a:avLst/>
            </a:prstGeom>
            <a:noFill/>
            <a:ln w="158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2587" name="Straight Connector 258"/>
            <p:cNvCxnSpPr>
              <a:cxnSpLocks noChangeShapeType="1"/>
            </p:cNvCxnSpPr>
            <p:nvPr/>
          </p:nvCxnSpPr>
          <p:spPr bwMode="auto">
            <a:xfrm>
              <a:off x="207804" y="296160"/>
              <a:ext cx="217559" cy="0"/>
            </a:xfrm>
            <a:prstGeom prst="line">
              <a:avLst/>
            </a:prstGeom>
            <a:noFill/>
            <a:ln w="158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2588" name="Straight Connector 259"/>
            <p:cNvCxnSpPr>
              <a:cxnSpLocks noChangeShapeType="1"/>
            </p:cNvCxnSpPr>
            <p:nvPr/>
          </p:nvCxnSpPr>
          <p:spPr bwMode="auto">
            <a:xfrm>
              <a:off x="206890" y="326788"/>
              <a:ext cx="217559" cy="0"/>
            </a:xfrm>
            <a:prstGeom prst="line">
              <a:avLst/>
            </a:prstGeom>
            <a:noFill/>
            <a:ln w="158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grpSp>
        <p:nvGrpSpPr>
          <p:cNvPr id="12384" name="Group 318"/>
          <p:cNvGrpSpPr>
            <a:grpSpLocks/>
          </p:cNvGrpSpPr>
          <p:nvPr/>
        </p:nvGrpSpPr>
        <p:grpSpPr bwMode="auto">
          <a:xfrm>
            <a:off x="339725" y="1958975"/>
            <a:ext cx="1598613" cy="1600200"/>
            <a:chOff x="317941" y="2592388"/>
            <a:chExt cx="1199709" cy="1669774"/>
          </a:xfrm>
        </p:grpSpPr>
        <p:sp>
          <p:nvSpPr>
            <p:cNvPr id="740" name="Rectangle 35"/>
            <p:cNvSpPr>
              <a:spLocks noChangeArrowheads="1"/>
            </p:cNvSpPr>
            <p:nvPr/>
          </p:nvSpPr>
          <p:spPr bwMode="auto">
            <a:xfrm>
              <a:off x="370361" y="2592388"/>
              <a:ext cx="1147289" cy="1669774"/>
            </a:xfrm>
            <a:prstGeom prst="rect">
              <a:avLst/>
            </a:prstGeom>
            <a:solidFill>
              <a:schemeClr val="bg1">
                <a:lumMod val="50000"/>
              </a:schemeClr>
            </a:solidFill>
            <a:ln w="12700" algn="ctr">
              <a:solidFill>
                <a:schemeClr val="tx1"/>
              </a:solidFill>
              <a:round/>
              <a:headEnd type="none" w="sm" len="sm"/>
              <a:tailEnd type="none" w="sm" len="sm"/>
            </a:ln>
          </p:spPr>
          <p:txBody>
            <a:bodyPr/>
            <a:lstStyle>
              <a:lvl1pPr defTabSz="2286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2286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defRPr/>
              </a:pPr>
              <a:endParaRPr lang="en-US" altLang="en-US" sz="1800" dirty="0">
                <a:solidFill>
                  <a:schemeClr val="tx1"/>
                </a:solidFill>
              </a:endParaRPr>
            </a:p>
          </p:txBody>
        </p:sp>
        <p:sp>
          <p:nvSpPr>
            <p:cNvPr id="741" name="TextBox 740"/>
            <p:cNvSpPr txBox="1"/>
            <p:nvPr/>
          </p:nvSpPr>
          <p:spPr>
            <a:xfrm>
              <a:off x="317941" y="2592388"/>
              <a:ext cx="677889" cy="265043"/>
            </a:xfrm>
            <a:prstGeom prst="rect">
              <a:avLst/>
            </a:prstGeom>
            <a:noFill/>
          </p:spPr>
          <p:txBody>
            <a:bodyPr wrap="none">
              <a:spAutoFit/>
            </a:bodyPr>
            <a:lstStyle/>
            <a:p>
              <a:pPr eaLnBrk="1" hangingPunct="1">
                <a:buFont typeface="Arial" charset="0"/>
                <a:buNone/>
                <a:defRPr/>
              </a:pPr>
              <a:r>
                <a:rPr lang="en-US" sz="1050" dirty="0">
                  <a:solidFill>
                    <a:schemeClr val="bg1"/>
                  </a:solidFill>
                  <a:latin typeface="Arial" charset="0"/>
                </a:rPr>
                <a:t>PDB$SEED</a:t>
              </a:r>
            </a:p>
          </p:txBody>
        </p:sp>
        <p:sp>
          <p:nvSpPr>
            <p:cNvPr id="12566" name="Flowchart: Process 336"/>
            <p:cNvSpPr>
              <a:spLocks noChangeArrowheads="1"/>
            </p:cNvSpPr>
            <p:nvPr/>
          </p:nvSpPr>
          <p:spPr bwMode="auto">
            <a:xfrm>
              <a:off x="414338" y="3462338"/>
              <a:ext cx="1039812" cy="738188"/>
            </a:xfrm>
            <a:prstGeom prst="flowChartProcess">
              <a:avLst/>
            </a:prstGeom>
            <a:solidFill>
              <a:schemeClr val="bg1"/>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cxnSp>
          <p:nvCxnSpPr>
            <p:cNvPr id="12567" name="Straight Connector 41"/>
            <p:cNvCxnSpPr>
              <a:cxnSpLocks noChangeShapeType="1"/>
            </p:cNvCxnSpPr>
            <p:nvPr/>
          </p:nvCxnSpPr>
          <p:spPr bwMode="auto">
            <a:xfrm flipV="1">
              <a:off x="441325" y="3455988"/>
              <a:ext cx="1016000" cy="7938"/>
            </a:xfrm>
            <a:prstGeom prst="line">
              <a:avLst/>
            </a:prstGeom>
            <a:noFill/>
            <a:ln w="12700" algn="ctr">
              <a:solidFill>
                <a:schemeClr val="tx1"/>
              </a:solidFill>
              <a:prstDash val="sysDash"/>
              <a:round/>
              <a:headEnd type="none" w="sm" len="sm"/>
              <a:tailEnd type="none" w="sm" len="sm"/>
            </a:ln>
            <a:extLst>
              <a:ext uri="{909E8E84-426E-40DD-AFC4-6F175D3DCCD1}">
                <a14:hiddenFill xmlns:a14="http://schemas.microsoft.com/office/drawing/2010/main">
                  <a:noFill/>
                </a14:hiddenFill>
              </a:ext>
            </a:extLst>
          </p:spPr>
        </p:cxnSp>
        <p:sp>
          <p:nvSpPr>
            <p:cNvPr id="744" name="Snip Single Corner Rectangle 743"/>
            <p:cNvSpPr/>
            <p:nvPr/>
          </p:nvSpPr>
          <p:spPr bwMode="auto">
            <a:xfrm>
              <a:off x="512135" y="3529979"/>
              <a:ext cx="301416" cy="190501"/>
            </a:xfrm>
            <a:prstGeom prst="snip1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12569" name="TextBox 289"/>
            <p:cNvSpPr txBox="1">
              <a:spLocks noChangeArrowheads="1"/>
            </p:cNvSpPr>
            <p:nvPr/>
          </p:nvSpPr>
          <p:spPr bwMode="auto">
            <a:xfrm>
              <a:off x="435991" y="3680109"/>
              <a:ext cx="456013" cy="22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SYSTEM</a:t>
              </a:r>
            </a:p>
          </p:txBody>
        </p:sp>
        <p:sp>
          <p:nvSpPr>
            <p:cNvPr id="12570" name="TextBox 290"/>
            <p:cNvSpPr txBox="1">
              <a:spLocks noChangeArrowheads="1"/>
            </p:cNvSpPr>
            <p:nvPr/>
          </p:nvSpPr>
          <p:spPr bwMode="auto">
            <a:xfrm>
              <a:off x="923676" y="3680109"/>
              <a:ext cx="452405" cy="22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SYSAUX</a:t>
              </a:r>
            </a:p>
          </p:txBody>
        </p:sp>
        <p:sp>
          <p:nvSpPr>
            <p:cNvPr id="747" name="Snip Single Corner Rectangle 746"/>
            <p:cNvSpPr/>
            <p:nvPr/>
          </p:nvSpPr>
          <p:spPr bwMode="auto">
            <a:xfrm>
              <a:off x="1000596" y="3529979"/>
              <a:ext cx="300225" cy="190501"/>
            </a:xfrm>
            <a:prstGeom prst="snip1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748" name="Snip Single Corner Rectangle 747"/>
            <p:cNvSpPr/>
            <p:nvPr/>
          </p:nvSpPr>
          <p:spPr bwMode="auto">
            <a:xfrm>
              <a:off x="489498" y="3930858"/>
              <a:ext cx="320479" cy="215348"/>
            </a:xfrm>
            <a:prstGeom prst="snip1Rect">
              <a:avLst/>
            </a:prstGeom>
            <a:solidFill>
              <a:srgbClr val="61808E"/>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12573" name="TextBox 103"/>
            <p:cNvSpPr txBox="1">
              <a:spLocks noChangeArrowheads="1"/>
            </p:cNvSpPr>
            <p:nvPr/>
          </p:nvSpPr>
          <p:spPr bwMode="auto">
            <a:xfrm>
              <a:off x="764503" y="3926007"/>
              <a:ext cx="434367" cy="22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Tempfile</a:t>
              </a:r>
            </a:p>
          </p:txBody>
        </p:sp>
        <p:sp>
          <p:nvSpPr>
            <p:cNvPr id="12574" name="TextBox 99"/>
            <p:cNvSpPr txBox="1">
              <a:spLocks noChangeArrowheads="1"/>
            </p:cNvSpPr>
            <p:nvPr/>
          </p:nvSpPr>
          <p:spPr bwMode="auto">
            <a:xfrm>
              <a:off x="555624" y="3215144"/>
              <a:ext cx="892175" cy="22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solidFill>
                    <a:schemeClr val="bg1"/>
                  </a:solidFill>
                </a:rPr>
                <a:t>Common User</a:t>
              </a:r>
            </a:p>
          </p:txBody>
        </p:sp>
        <p:sp>
          <p:nvSpPr>
            <p:cNvPr id="751" name="Snip Diagonal Corner Rectangle 750"/>
            <p:cNvSpPr/>
            <p:nvPr/>
          </p:nvSpPr>
          <p:spPr bwMode="auto">
            <a:xfrm>
              <a:off x="524048" y="2855775"/>
              <a:ext cx="356219" cy="308113"/>
            </a:xfrm>
            <a:prstGeom prst="snip2Diag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12576" name="TextBox 104"/>
            <p:cNvSpPr txBox="1">
              <a:spLocks noChangeArrowheads="1"/>
            </p:cNvSpPr>
            <p:nvPr/>
          </p:nvSpPr>
          <p:spPr bwMode="auto">
            <a:xfrm>
              <a:off x="474679" y="2827338"/>
              <a:ext cx="515937" cy="22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OBJ$</a:t>
              </a:r>
            </a:p>
          </p:txBody>
        </p:sp>
        <p:sp>
          <p:nvSpPr>
            <p:cNvPr id="12577" name="Oval 121"/>
            <p:cNvSpPr>
              <a:spLocks noChangeArrowheads="1"/>
            </p:cNvSpPr>
            <p:nvPr/>
          </p:nvSpPr>
          <p:spPr bwMode="auto">
            <a:xfrm>
              <a:off x="1231900" y="2976563"/>
              <a:ext cx="112713" cy="66675"/>
            </a:xfrm>
            <a:prstGeom prst="ellipse">
              <a:avLst/>
            </a:prstGeom>
            <a:solidFill>
              <a:srgbClr val="A7A7FF"/>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2578" name="TextBox 140"/>
            <p:cNvSpPr txBox="1">
              <a:spLocks noChangeArrowheads="1"/>
            </p:cNvSpPr>
            <p:nvPr/>
          </p:nvSpPr>
          <p:spPr bwMode="auto">
            <a:xfrm>
              <a:off x="800100" y="2781300"/>
              <a:ext cx="268412" cy="35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chemeClr val="bg1"/>
                  </a:solidFill>
                </a:rPr>
                <a:t>. .</a:t>
              </a:r>
            </a:p>
          </p:txBody>
        </p:sp>
        <p:sp>
          <p:nvSpPr>
            <p:cNvPr id="12579" name="Oval 121"/>
            <p:cNvSpPr>
              <a:spLocks noChangeArrowheads="1"/>
            </p:cNvSpPr>
            <p:nvPr/>
          </p:nvSpPr>
          <p:spPr bwMode="auto">
            <a:xfrm>
              <a:off x="1087438" y="2976563"/>
              <a:ext cx="112712" cy="66675"/>
            </a:xfrm>
            <a:prstGeom prst="ellipse">
              <a:avLst/>
            </a:prstGeom>
            <a:solidFill>
              <a:srgbClr val="A7A7FF"/>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grpSp>
          <p:nvGrpSpPr>
            <p:cNvPr id="12580" name="Group 261"/>
            <p:cNvGrpSpPr>
              <a:grpSpLocks/>
            </p:cNvGrpSpPr>
            <p:nvPr/>
          </p:nvGrpSpPr>
          <p:grpSpPr bwMode="auto">
            <a:xfrm>
              <a:off x="592138" y="3022600"/>
              <a:ext cx="220662" cy="104775"/>
              <a:chOff x="205390" y="221394"/>
              <a:chExt cx="219973" cy="105394"/>
            </a:xfrm>
          </p:grpSpPr>
          <p:cxnSp>
            <p:nvCxnSpPr>
              <p:cNvPr id="12581" name="Straight Connector 262"/>
              <p:cNvCxnSpPr>
                <a:cxnSpLocks noChangeShapeType="1"/>
              </p:cNvCxnSpPr>
              <p:nvPr/>
            </p:nvCxnSpPr>
            <p:spPr bwMode="auto">
              <a:xfrm>
                <a:off x="206304" y="221394"/>
                <a:ext cx="217559" cy="0"/>
              </a:xfrm>
              <a:prstGeom prst="line">
                <a:avLst/>
              </a:prstGeom>
              <a:noFill/>
              <a:ln w="158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2582" name="Straight Connector 263"/>
              <p:cNvCxnSpPr>
                <a:cxnSpLocks noChangeShapeType="1"/>
              </p:cNvCxnSpPr>
              <p:nvPr/>
            </p:nvCxnSpPr>
            <p:spPr bwMode="auto">
              <a:xfrm>
                <a:off x="205390" y="260648"/>
                <a:ext cx="217559" cy="0"/>
              </a:xfrm>
              <a:prstGeom prst="line">
                <a:avLst/>
              </a:prstGeom>
              <a:noFill/>
              <a:ln w="158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2583" name="Straight Connector 264"/>
              <p:cNvCxnSpPr>
                <a:cxnSpLocks noChangeShapeType="1"/>
              </p:cNvCxnSpPr>
              <p:nvPr/>
            </p:nvCxnSpPr>
            <p:spPr bwMode="auto">
              <a:xfrm>
                <a:off x="207804" y="296160"/>
                <a:ext cx="217559" cy="0"/>
              </a:xfrm>
              <a:prstGeom prst="line">
                <a:avLst/>
              </a:prstGeom>
              <a:noFill/>
              <a:ln w="158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2584" name="Straight Connector 265"/>
              <p:cNvCxnSpPr>
                <a:cxnSpLocks noChangeShapeType="1"/>
              </p:cNvCxnSpPr>
              <p:nvPr/>
            </p:nvCxnSpPr>
            <p:spPr bwMode="auto">
              <a:xfrm>
                <a:off x="206890" y="326788"/>
                <a:ext cx="217559" cy="0"/>
              </a:xfrm>
              <a:prstGeom prst="line">
                <a:avLst/>
              </a:prstGeom>
              <a:noFill/>
              <a:ln w="158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grpSp>
      <p:grpSp>
        <p:nvGrpSpPr>
          <p:cNvPr id="12385" name="Group 276"/>
          <p:cNvGrpSpPr>
            <a:grpSpLocks/>
          </p:cNvGrpSpPr>
          <p:nvPr/>
        </p:nvGrpSpPr>
        <p:grpSpPr bwMode="auto">
          <a:xfrm>
            <a:off x="6297613" y="1903413"/>
            <a:ext cx="295275" cy="104775"/>
            <a:chOff x="205390" y="221394"/>
            <a:chExt cx="219973" cy="105394"/>
          </a:xfrm>
        </p:grpSpPr>
        <p:cxnSp>
          <p:nvCxnSpPr>
            <p:cNvPr id="12560" name="Straight Connector 277"/>
            <p:cNvCxnSpPr>
              <a:cxnSpLocks noChangeShapeType="1"/>
            </p:cNvCxnSpPr>
            <p:nvPr/>
          </p:nvCxnSpPr>
          <p:spPr bwMode="auto">
            <a:xfrm>
              <a:off x="206304" y="221394"/>
              <a:ext cx="217559" cy="0"/>
            </a:xfrm>
            <a:prstGeom prst="line">
              <a:avLst/>
            </a:prstGeom>
            <a:noFill/>
            <a:ln w="158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2561" name="Straight Connector 278"/>
            <p:cNvCxnSpPr>
              <a:cxnSpLocks noChangeShapeType="1"/>
            </p:cNvCxnSpPr>
            <p:nvPr/>
          </p:nvCxnSpPr>
          <p:spPr bwMode="auto">
            <a:xfrm>
              <a:off x="205390" y="260648"/>
              <a:ext cx="217559" cy="0"/>
            </a:xfrm>
            <a:prstGeom prst="line">
              <a:avLst/>
            </a:prstGeom>
            <a:noFill/>
            <a:ln w="158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2562" name="Straight Connector 279"/>
            <p:cNvCxnSpPr>
              <a:cxnSpLocks noChangeShapeType="1"/>
            </p:cNvCxnSpPr>
            <p:nvPr/>
          </p:nvCxnSpPr>
          <p:spPr bwMode="auto">
            <a:xfrm>
              <a:off x="207804" y="296160"/>
              <a:ext cx="217559" cy="0"/>
            </a:xfrm>
            <a:prstGeom prst="line">
              <a:avLst/>
            </a:prstGeom>
            <a:noFill/>
            <a:ln w="158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2563" name="Straight Connector 280"/>
            <p:cNvCxnSpPr>
              <a:cxnSpLocks noChangeShapeType="1"/>
            </p:cNvCxnSpPr>
            <p:nvPr/>
          </p:nvCxnSpPr>
          <p:spPr bwMode="auto">
            <a:xfrm>
              <a:off x="206890" y="326788"/>
              <a:ext cx="217559" cy="0"/>
            </a:xfrm>
            <a:prstGeom prst="line">
              <a:avLst/>
            </a:prstGeom>
            <a:noFill/>
            <a:ln w="15875"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
        <p:nvSpPr>
          <p:cNvPr id="12386" name="TextBox 101"/>
          <p:cNvSpPr txBox="1">
            <a:spLocks noChangeArrowheads="1"/>
          </p:cNvSpPr>
          <p:nvPr/>
        </p:nvSpPr>
        <p:spPr bwMode="auto">
          <a:xfrm>
            <a:off x="4892675" y="4351338"/>
            <a:ext cx="9715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000" dirty="0"/>
              <a:t>CDB Instance</a:t>
            </a:r>
          </a:p>
        </p:txBody>
      </p:sp>
      <p:grpSp>
        <p:nvGrpSpPr>
          <p:cNvPr id="12387" name="Group 288"/>
          <p:cNvGrpSpPr>
            <a:grpSpLocks/>
          </p:cNvGrpSpPr>
          <p:nvPr/>
        </p:nvGrpSpPr>
        <p:grpSpPr bwMode="auto">
          <a:xfrm>
            <a:off x="8313738" y="4362450"/>
            <a:ext cx="1217612" cy="338138"/>
            <a:chOff x="4883150" y="2986662"/>
            <a:chExt cx="1136650" cy="410737"/>
          </a:xfrm>
        </p:grpSpPr>
        <p:sp>
          <p:nvSpPr>
            <p:cNvPr id="12558" name="Oval 15"/>
            <p:cNvSpPr>
              <a:spLocks noChangeArrowheads="1"/>
            </p:cNvSpPr>
            <p:nvPr/>
          </p:nvSpPr>
          <p:spPr bwMode="auto">
            <a:xfrm>
              <a:off x="4883150" y="3000375"/>
              <a:ext cx="1136650" cy="352425"/>
            </a:xfrm>
            <a:prstGeom prst="ellipse">
              <a:avLst/>
            </a:prstGeom>
            <a:solidFill>
              <a:srgbClr val="CCECFF"/>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2559" name="TextBox 17"/>
            <p:cNvSpPr txBox="1">
              <a:spLocks noChangeArrowheads="1"/>
            </p:cNvSpPr>
            <p:nvPr/>
          </p:nvSpPr>
          <p:spPr bwMode="auto">
            <a:xfrm>
              <a:off x="5056188" y="2986662"/>
              <a:ext cx="686437" cy="41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800" dirty="0"/>
                <a:t>Background</a:t>
              </a:r>
              <a:br>
                <a:rPr lang="en-US" altLang="en-US" sz="800" dirty="0"/>
              </a:br>
              <a:r>
                <a:rPr lang="en-US" altLang="en-US" sz="800" dirty="0"/>
                <a:t>processes</a:t>
              </a:r>
            </a:p>
          </p:txBody>
        </p:sp>
      </p:grpSp>
      <p:grpSp>
        <p:nvGrpSpPr>
          <p:cNvPr id="12388" name="Group 286"/>
          <p:cNvGrpSpPr>
            <a:grpSpLocks/>
          </p:cNvGrpSpPr>
          <p:nvPr/>
        </p:nvGrpSpPr>
        <p:grpSpPr bwMode="auto">
          <a:xfrm>
            <a:off x="6315075" y="4321175"/>
            <a:ext cx="1625600" cy="503238"/>
            <a:chOff x="4267200" y="4373880"/>
            <a:chExt cx="1219200" cy="502920"/>
          </a:xfrm>
        </p:grpSpPr>
        <p:sp>
          <p:nvSpPr>
            <p:cNvPr id="772" name="Rounded Rectangle 771"/>
            <p:cNvSpPr/>
            <p:nvPr/>
          </p:nvSpPr>
          <p:spPr bwMode="auto">
            <a:xfrm>
              <a:off x="4267200" y="4400851"/>
              <a:ext cx="1219200" cy="475949"/>
            </a:xfrm>
            <a:prstGeom prst="roundRect">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773" name="TextBox 772"/>
            <p:cNvSpPr txBox="1"/>
            <p:nvPr/>
          </p:nvSpPr>
          <p:spPr>
            <a:xfrm>
              <a:off x="4648200" y="4373880"/>
              <a:ext cx="351235" cy="253839"/>
            </a:xfrm>
            <a:prstGeom prst="rect">
              <a:avLst/>
            </a:prstGeom>
            <a:noFill/>
          </p:spPr>
          <p:txBody>
            <a:bodyPr wrap="none">
              <a:spAutoFit/>
            </a:bodyPr>
            <a:lstStyle/>
            <a:p>
              <a:pPr eaLnBrk="1" hangingPunct="1">
                <a:buFont typeface="Arial" charset="0"/>
                <a:buNone/>
                <a:defRPr/>
              </a:pPr>
              <a:r>
                <a:rPr lang="en-US" sz="1050" dirty="0">
                  <a:latin typeface="Arial" charset="0"/>
                </a:rPr>
                <a:t>SGA</a:t>
              </a:r>
            </a:p>
          </p:txBody>
        </p:sp>
        <p:sp>
          <p:nvSpPr>
            <p:cNvPr id="12546" name="TextBox 99"/>
            <p:cNvSpPr txBox="1">
              <a:spLocks noChangeArrowheads="1"/>
            </p:cNvSpPr>
            <p:nvPr/>
          </p:nvSpPr>
          <p:spPr bwMode="auto">
            <a:xfrm>
              <a:off x="4973638" y="4548188"/>
              <a:ext cx="234741" cy="138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00" dirty="0"/>
                <a:t>PDBid2</a:t>
              </a:r>
            </a:p>
          </p:txBody>
        </p:sp>
        <p:sp>
          <p:nvSpPr>
            <p:cNvPr id="12547" name="TextBox 99"/>
            <p:cNvSpPr txBox="1">
              <a:spLocks noChangeArrowheads="1"/>
            </p:cNvSpPr>
            <p:nvPr/>
          </p:nvSpPr>
          <p:spPr bwMode="auto">
            <a:xfrm>
              <a:off x="4349750" y="4511675"/>
              <a:ext cx="234741" cy="138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00" dirty="0"/>
                <a:t>PDBid1</a:t>
              </a:r>
            </a:p>
          </p:txBody>
        </p:sp>
        <p:sp>
          <p:nvSpPr>
            <p:cNvPr id="12548" name="TextBox 99"/>
            <p:cNvSpPr txBox="1">
              <a:spLocks noChangeArrowheads="1"/>
            </p:cNvSpPr>
            <p:nvPr/>
          </p:nvSpPr>
          <p:spPr bwMode="auto">
            <a:xfrm>
              <a:off x="4508500" y="4691063"/>
              <a:ext cx="234741" cy="138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00" dirty="0"/>
                <a:t>PDBid2</a:t>
              </a:r>
            </a:p>
          </p:txBody>
        </p:sp>
        <p:sp>
          <p:nvSpPr>
            <p:cNvPr id="12549" name="TextBox 99"/>
            <p:cNvSpPr txBox="1">
              <a:spLocks noChangeArrowheads="1"/>
            </p:cNvSpPr>
            <p:nvPr/>
          </p:nvSpPr>
          <p:spPr bwMode="auto">
            <a:xfrm>
              <a:off x="4270375" y="4708525"/>
              <a:ext cx="234741" cy="138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00" dirty="0"/>
                <a:t>PDBid1</a:t>
              </a:r>
            </a:p>
          </p:txBody>
        </p:sp>
        <p:sp>
          <p:nvSpPr>
            <p:cNvPr id="12550" name="TextBox 99"/>
            <p:cNvSpPr txBox="1">
              <a:spLocks noChangeArrowheads="1"/>
            </p:cNvSpPr>
            <p:nvPr/>
          </p:nvSpPr>
          <p:spPr bwMode="auto">
            <a:xfrm>
              <a:off x="4537075" y="4524375"/>
              <a:ext cx="234741" cy="138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00" dirty="0"/>
                <a:t>PDBid1</a:t>
              </a:r>
            </a:p>
          </p:txBody>
        </p:sp>
        <p:sp>
          <p:nvSpPr>
            <p:cNvPr id="12551" name="TextBox 99"/>
            <p:cNvSpPr txBox="1">
              <a:spLocks noChangeArrowheads="1"/>
            </p:cNvSpPr>
            <p:nvPr/>
          </p:nvSpPr>
          <p:spPr bwMode="auto">
            <a:xfrm>
              <a:off x="4711700" y="4691063"/>
              <a:ext cx="234741" cy="138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00" dirty="0"/>
                <a:t>PDBid2</a:t>
              </a:r>
            </a:p>
          </p:txBody>
        </p:sp>
        <p:sp>
          <p:nvSpPr>
            <p:cNvPr id="12552" name="TextBox 99"/>
            <p:cNvSpPr txBox="1">
              <a:spLocks noChangeArrowheads="1"/>
            </p:cNvSpPr>
            <p:nvPr/>
          </p:nvSpPr>
          <p:spPr bwMode="auto">
            <a:xfrm>
              <a:off x="5132388" y="4668838"/>
              <a:ext cx="234741" cy="138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00" dirty="0"/>
                <a:t>PDBid2</a:t>
              </a:r>
            </a:p>
          </p:txBody>
        </p:sp>
        <p:sp>
          <p:nvSpPr>
            <p:cNvPr id="12553" name="TextBox 99"/>
            <p:cNvSpPr txBox="1">
              <a:spLocks noChangeArrowheads="1"/>
            </p:cNvSpPr>
            <p:nvPr/>
          </p:nvSpPr>
          <p:spPr bwMode="auto">
            <a:xfrm>
              <a:off x="4775200" y="4524375"/>
              <a:ext cx="234741" cy="138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00" dirty="0"/>
                <a:t>PDBid1</a:t>
              </a:r>
            </a:p>
          </p:txBody>
        </p:sp>
        <p:sp>
          <p:nvSpPr>
            <p:cNvPr id="782" name="Rectangle 781"/>
            <p:cNvSpPr/>
            <p:nvPr/>
          </p:nvSpPr>
          <p:spPr bwMode="auto">
            <a:xfrm flipV="1">
              <a:off x="5097066" y="4684833"/>
              <a:ext cx="46434" cy="46009"/>
            </a:xfrm>
            <a:prstGeom prst="rect">
              <a:avLst/>
            </a:prstGeom>
            <a:solidFill>
              <a:schemeClr val="accent6">
                <a:lumMod val="75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783" name="Rectangle 782"/>
            <p:cNvSpPr/>
            <p:nvPr/>
          </p:nvSpPr>
          <p:spPr bwMode="auto">
            <a:xfrm flipV="1">
              <a:off x="4471988" y="4654690"/>
              <a:ext cx="46435" cy="46008"/>
            </a:xfrm>
            <a:prstGeom prst="rect">
              <a:avLst/>
            </a:prstGeom>
            <a:solidFill>
              <a:schemeClr val="accent6">
                <a:lumMod val="75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784" name="Rectangle 783"/>
            <p:cNvSpPr/>
            <p:nvPr/>
          </p:nvSpPr>
          <p:spPr bwMode="auto">
            <a:xfrm flipV="1">
              <a:off x="4661297" y="4668968"/>
              <a:ext cx="44053" cy="44422"/>
            </a:xfrm>
            <a:prstGeom prst="rect">
              <a:avLst/>
            </a:prstGeom>
            <a:solidFill>
              <a:schemeClr val="accent6">
                <a:lumMod val="75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785" name="Rectangle 784"/>
            <p:cNvSpPr/>
            <p:nvPr/>
          </p:nvSpPr>
          <p:spPr bwMode="auto">
            <a:xfrm flipV="1">
              <a:off x="4897041" y="4668968"/>
              <a:ext cx="46434" cy="44422"/>
            </a:xfrm>
            <a:prstGeom prst="rect">
              <a:avLst/>
            </a:prstGeom>
            <a:solidFill>
              <a:schemeClr val="accent6">
                <a:lumMod val="75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grpSp>
      <p:sp>
        <p:nvSpPr>
          <p:cNvPr id="786" name="Rectangle 35"/>
          <p:cNvSpPr>
            <a:spLocks noChangeArrowheads="1"/>
          </p:cNvSpPr>
          <p:nvPr/>
        </p:nvSpPr>
        <p:spPr bwMode="auto">
          <a:xfrm>
            <a:off x="2455863" y="2544763"/>
            <a:ext cx="3141662" cy="1676400"/>
          </a:xfrm>
          <a:prstGeom prst="rect">
            <a:avLst/>
          </a:prstGeom>
          <a:solidFill>
            <a:schemeClr val="accent6">
              <a:lumMod val="40000"/>
              <a:lumOff val="60000"/>
            </a:schemeClr>
          </a:solidFill>
          <a:ln w="12700" algn="ctr">
            <a:solidFill>
              <a:schemeClr val="tx1"/>
            </a:solidFill>
            <a:round/>
            <a:headEnd type="none" w="sm" len="sm"/>
            <a:tailEnd type="none" w="sm" len="sm"/>
          </a:ln>
        </p:spPr>
        <p:txBody>
          <a:bodyPr/>
          <a:lstStyle/>
          <a:p>
            <a:pPr defTabSz="228600" eaLnBrk="1" hangingPunct="1">
              <a:buFont typeface="Arial" charset="0"/>
              <a:buNone/>
              <a:defRPr/>
            </a:pPr>
            <a:endParaRPr lang="en-US" dirty="0">
              <a:latin typeface="Arial" charset="0"/>
            </a:endParaRPr>
          </a:p>
        </p:txBody>
      </p:sp>
      <p:sp>
        <p:nvSpPr>
          <p:cNvPr id="787" name="TextBox 786"/>
          <p:cNvSpPr txBox="1"/>
          <p:nvPr/>
        </p:nvSpPr>
        <p:spPr bwMode="auto">
          <a:xfrm>
            <a:off x="2455863" y="2530475"/>
            <a:ext cx="1160462" cy="254000"/>
          </a:xfrm>
          <a:prstGeom prst="rect">
            <a:avLst/>
          </a:prstGeom>
          <a:noFill/>
        </p:spPr>
        <p:txBody>
          <a:bodyPr wrap="none">
            <a:spAutoFit/>
          </a:bodyPr>
          <a:lstStyle/>
          <a:p>
            <a:pPr eaLnBrk="1" hangingPunct="1">
              <a:buFont typeface="Arial" charset="0"/>
              <a:buNone/>
              <a:defRPr/>
            </a:pPr>
            <a:r>
              <a:rPr lang="en-US" sz="1050" dirty="0">
                <a:solidFill>
                  <a:schemeClr val="accent1"/>
                </a:solidFill>
                <a:latin typeface="Arial" charset="0"/>
              </a:rPr>
              <a:t>Application PDB</a:t>
            </a:r>
          </a:p>
        </p:txBody>
      </p:sp>
      <p:sp>
        <p:nvSpPr>
          <p:cNvPr id="12391" name="Flowchart: Process 337"/>
          <p:cNvSpPr>
            <a:spLocks noChangeArrowheads="1"/>
          </p:cNvSpPr>
          <p:nvPr/>
        </p:nvSpPr>
        <p:spPr bwMode="auto">
          <a:xfrm>
            <a:off x="2628900" y="3598863"/>
            <a:ext cx="2917825" cy="579437"/>
          </a:xfrm>
          <a:prstGeom prst="flowChartProcess">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cxnSp>
        <p:nvCxnSpPr>
          <p:cNvPr id="12392" name="Straight Connector 41"/>
          <p:cNvCxnSpPr>
            <a:cxnSpLocks noChangeShapeType="1"/>
          </p:cNvCxnSpPr>
          <p:nvPr/>
        </p:nvCxnSpPr>
        <p:spPr bwMode="auto">
          <a:xfrm>
            <a:off x="2643188" y="3598863"/>
            <a:ext cx="2873375" cy="0"/>
          </a:xfrm>
          <a:prstGeom prst="line">
            <a:avLst/>
          </a:prstGeom>
          <a:noFill/>
          <a:ln w="12700" algn="ctr">
            <a:solidFill>
              <a:schemeClr val="tx1"/>
            </a:solidFill>
            <a:prstDash val="sysDash"/>
            <a:round/>
            <a:headEnd type="none" w="sm" len="sm"/>
            <a:tailEnd type="none" w="sm" len="sm"/>
          </a:ln>
          <a:extLst>
            <a:ext uri="{909E8E84-426E-40DD-AFC4-6F175D3DCCD1}">
              <a14:hiddenFill xmlns:a14="http://schemas.microsoft.com/office/drawing/2010/main">
                <a:noFill/>
              </a14:hiddenFill>
            </a:ext>
          </a:extLst>
        </p:spPr>
      </p:cxnSp>
      <p:sp>
        <p:nvSpPr>
          <p:cNvPr id="790" name="Snip Single Corner Rectangle 789"/>
          <p:cNvSpPr/>
          <p:nvPr/>
        </p:nvSpPr>
        <p:spPr bwMode="auto">
          <a:xfrm>
            <a:off x="3870325" y="3783013"/>
            <a:ext cx="419100" cy="184150"/>
          </a:xfrm>
          <a:prstGeom prst="snip1Rect">
            <a:avLst/>
          </a:prstGeom>
          <a:solidFill>
            <a:schemeClr val="tx1">
              <a:lumMod val="60000"/>
              <a:lumOff val="40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791" name="Snip Single Corner Rectangle 790"/>
          <p:cNvSpPr/>
          <p:nvPr/>
        </p:nvSpPr>
        <p:spPr bwMode="auto">
          <a:xfrm>
            <a:off x="3938588" y="3836988"/>
            <a:ext cx="449262" cy="184150"/>
          </a:xfrm>
          <a:prstGeom prst="snip1Rect">
            <a:avLst/>
          </a:prstGeom>
          <a:solidFill>
            <a:schemeClr val="tx1">
              <a:lumMod val="60000"/>
              <a:lumOff val="40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12395" name="TextBox 63"/>
          <p:cNvSpPr txBox="1">
            <a:spLocks noChangeArrowheads="1"/>
          </p:cNvSpPr>
          <p:nvPr/>
        </p:nvSpPr>
        <p:spPr bwMode="auto">
          <a:xfrm>
            <a:off x="3841750" y="3992563"/>
            <a:ext cx="4524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Users</a:t>
            </a:r>
          </a:p>
        </p:txBody>
      </p:sp>
      <p:sp>
        <p:nvSpPr>
          <p:cNvPr id="793" name="Snip Single Corner Rectangle 792"/>
          <p:cNvSpPr/>
          <p:nvPr/>
        </p:nvSpPr>
        <p:spPr bwMode="auto">
          <a:xfrm>
            <a:off x="5024438" y="3759200"/>
            <a:ext cx="427037" cy="215900"/>
          </a:xfrm>
          <a:prstGeom prst="snip1Rect">
            <a:avLst/>
          </a:prstGeom>
          <a:solidFill>
            <a:schemeClr val="accent5">
              <a:lumMod val="75000"/>
            </a:schemeClr>
          </a:solidFill>
          <a:ln w="12700" cap="flat" cmpd="sng" algn="ctr">
            <a:solidFill>
              <a:schemeClr val="tx1"/>
            </a:solidFill>
            <a:prstDash val="sysDash"/>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12397" name="TextBox 103"/>
          <p:cNvSpPr txBox="1">
            <a:spLocks noChangeArrowheads="1"/>
          </p:cNvSpPr>
          <p:nvPr/>
        </p:nvSpPr>
        <p:spPr bwMode="auto">
          <a:xfrm>
            <a:off x="4806950" y="3973513"/>
            <a:ext cx="6302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Tempfiles</a:t>
            </a:r>
          </a:p>
        </p:txBody>
      </p:sp>
      <p:sp>
        <p:nvSpPr>
          <p:cNvPr id="795" name="Snip Single Corner Rectangle 794"/>
          <p:cNvSpPr/>
          <p:nvPr/>
        </p:nvSpPr>
        <p:spPr bwMode="auto">
          <a:xfrm>
            <a:off x="2794000" y="3781425"/>
            <a:ext cx="401638" cy="190500"/>
          </a:xfrm>
          <a:prstGeom prst="snip1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12399" name="TextBox 289"/>
          <p:cNvSpPr txBox="1">
            <a:spLocks noChangeArrowheads="1"/>
          </p:cNvSpPr>
          <p:nvPr/>
        </p:nvSpPr>
        <p:spPr bwMode="auto">
          <a:xfrm>
            <a:off x="2565400" y="3954463"/>
            <a:ext cx="6080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SYSTEM</a:t>
            </a:r>
          </a:p>
        </p:txBody>
      </p:sp>
      <p:sp>
        <p:nvSpPr>
          <p:cNvPr id="12400" name="TextBox 290"/>
          <p:cNvSpPr txBox="1">
            <a:spLocks noChangeArrowheads="1"/>
          </p:cNvSpPr>
          <p:nvPr/>
        </p:nvSpPr>
        <p:spPr bwMode="auto">
          <a:xfrm>
            <a:off x="3181350" y="3954463"/>
            <a:ext cx="603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SYSAUX</a:t>
            </a:r>
          </a:p>
        </p:txBody>
      </p:sp>
      <p:sp>
        <p:nvSpPr>
          <p:cNvPr id="798" name="Snip Single Corner Rectangle 797"/>
          <p:cNvSpPr/>
          <p:nvPr/>
        </p:nvSpPr>
        <p:spPr bwMode="auto">
          <a:xfrm>
            <a:off x="3397250" y="3775075"/>
            <a:ext cx="400050" cy="190500"/>
          </a:xfrm>
          <a:prstGeom prst="snip1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12402" name="TextBox 99"/>
          <p:cNvSpPr txBox="1">
            <a:spLocks noChangeArrowheads="1"/>
          </p:cNvSpPr>
          <p:nvPr/>
        </p:nvSpPr>
        <p:spPr bwMode="auto">
          <a:xfrm>
            <a:off x="3208338" y="3200400"/>
            <a:ext cx="12192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Common User</a:t>
            </a:r>
          </a:p>
        </p:txBody>
      </p:sp>
      <p:sp>
        <p:nvSpPr>
          <p:cNvPr id="12403" name="TextBox 99"/>
          <p:cNvSpPr txBox="1">
            <a:spLocks noChangeArrowheads="1"/>
          </p:cNvSpPr>
          <p:nvPr/>
        </p:nvSpPr>
        <p:spPr bwMode="auto">
          <a:xfrm>
            <a:off x="4575175" y="3260725"/>
            <a:ext cx="431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Local</a:t>
            </a:r>
            <a:br>
              <a:rPr lang="en-US" altLang="en-US" sz="800" dirty="0"/>
            </a:br>
            <a:r>
              <a:rPr lang="en-US" altLang="en-US" sz="800" dirty="0"/>
              <a:t>User</a:t>
            </a:r>
          </a:p>
        </p:txBody>
      </p:sp>
      <p:sp>
        <p:nvSpPr>
          <p:cNvPr id="801" name="Snip Same Side Corner Rectangle 800"/>
          <p:cNvSpPr/>
          <p:nvPr/>
        </p:nvSpPr>
        <p:spPr bwMode="auto">
          <a:xfrm>
            <a:off x="3824288" y="3027363"/>
            <a:ext cx="361950" cy="88900"/>
          </a:xfrm>
          <a:prstGeom prst="snip2SameRect">
            <a:avLst/>
          </a:prstGeom>
          <a:solidFill>
            <a:schemeClr val="accent1">
              <a:lumMod val="60000"/>
              <a:lumOff val="40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12405" name="TextBox 99"/>
          <p:cNvSpPr txBox="1">
            <a:spLocks noChangeArrowheads="1"/>
          </p:cNvSpPr>
          <p:nvPr/>
        </p:nvSpPr>
        <p:spPr bwMode="auto">
          <a:xfrm>
            <a:off x="3589338" y="2684463"/>
            <a:ext cx="6016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Common</a:t>
            </a:r>
            <a:br>
              <a:rPr lang="en-US" altLang="en-US" sz="800" dirty="0"/>
            </a:br>
            <a:r>
              <a:rPr lang="en-US" altLang="en-US" sz="800" dirty="0"/>
              <a:t>Role</a:t>
            </a:r>
          </a:p>
        </p:txBody>
      </p:sp>
      <p:sp>
        <p:nvSpPr>
          <p:cNvPr id="803" name="Diamond 802"/>
          <p:cNvSpPr/>
          <p:nvPr/>
        </p:nvSpPr>
        <p:spPr bwMode="auto">
          <a:xfrm>
            <a:off x="4452938" y="2998788"/>
            <a:ext cx="254000" cy="146050"/>
          </a:xfrm>
          <a:prstGeom prst="diamond">
            <a:avLst/>
          </a:prstGeom>
          <a:solidFill>
            <a:schemeClr val="accent1">
              <a:lumMod val="60000"/>
              <a:lumOff val="40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12407" name="TextBox 99"/>
          <p:cNvSpPr txBox="1">
            <a:spLocks noChangeArrowheads="1"/>
          </p:cNvSpPr>
          <p:nvPr/>
        </p:nvSpPr>
        <p:spPr bwMode="auto">
          <a:xfrm>
            <a:off x="4619625" y="2906713"/>
            <a:ext cx="4603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Local </a:t>
            </a:r>
            <a:br>
              <a:rPr lang="en-US" altLang="en-US" sz="800" dirty="0"/>
            </a:br>
            <a:r>
              <a:rPr lang="en-US" altLang="en-US" sz="800" dirty="0"/>
              <a:t>Role</a:t>
            </a:r>
          </a:p>
        </p:txBody>
      </p:sp>
      <p:sp>
        <p:nvSpPr>
          <p:cNvPr id="805" name="Trapezoid 804"/>
          <p:cNvSpPr/>
          <p:nvPr/>
        </p:nvSpPr>
        <p:spPr bwMode="auto">
          <a:xfrm>
            <a:off x="4337050" y="2705100"/>
            <a:ext cx="203200" cy="133350"/>
          </a:xfrm>
          <a:prstGeom prst="trapezoid">
            <a:avLst/>
          </a:prstGeom>
          <a:solidFill>
            <a:schemeClr val="accent3">
              <a:lumMod val="65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12409" name="TextBox 99"/>
          <p:cNvSpPr txBox="1">
            <a:spLocks noChangeArrowheads="1"/>
          </p:cNvSpPr>
          <p:nvPr/>
        </p:nvSpPr>
        <p:spPr bwMode="auto">
          <a:xfrm>
            <a:off x="4473575" y="2651125"/>
            <a:ext cx="5794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Local</a:t>
            </a:r>
            <a:br>
              <a:rPr lang="en-US" altLang="en-US" sz="800" dirty="0"/>
            </a:br>
            <a:r>
              <a:rPr lang="en-US" altLang="en-US" sz="800" dirty="0"/>
              <a:t>Privilege</a:t>
            </a:r>
          </a:p>
        </p:txBody>
      </p:sp>
      <p:cxnSp>
        <p:nvCxnSpPr>
          <p:cNvPr id="12410" name="Straight Arrow Connector 139"/>
          <p:cNvCxnSpPr>
            <a:cxnSpLocks noChangeShapeType="1"/>
          </p:cNvCxnSpPr>
          <p:nvPr/>
        </p:nvCxnSpPr>
        <p:spPr bwMode="auto">
          <a:xfrm>
            <a:off x="4500563" y="2836863"/>
            <a:ext cx="0" cy="211137"/>
          </a:xfrm>
          <a:prstGeom prst="straightConnector1">
            <a:avLst/>
          </a:prstGeom>
          <a:noFill/>
          <a:ln w="12700" algn="ctr">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cxnSp>
      <p:cxnSp>
        <p:nvCxnSpPr>
          <p:cNvPr id="12411" name="Straight Arrow Connector 144"/>
          <p:cNvCxnSpPr>
            <a:cxnSpLocks noChangeShapeType="1"/>
          </p:cNvCxnSpPr>
          <p:nvPr/>
        </p:nvCxnSpPr>
        <p:spPr bwMode="auto">
          <a:xfrm>
            <a:off x="4579938" y="3144838"/>
            <a:ext cx="0" cy="101600"/>
          </a:xfrm>
          <a:prstGeom prst="straightConnector1">
            <a:avLst/>
          </a:prstGeom>
          <a:noFill/>
          <a:ln w="12700" algn="ctr">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cxnSp>
      <p:cxnSp>
        <p:nvCxnSpPr>
          <p:cNvPr id="12412" name="Straight Arrow Connector 139"/>
          <p:cNvCxnSpPr>
            <a:cxnSpLocks noChangeShapeType="1"/>
          </p:cNvCxnSpPr>
          <p:nvPr/>
        </p:nvCxnSpPr>
        <p:spPr bwMode="auto">
          <a:xfrm flipH="1">
            <a:off x="4186238" y="3070225"/>
            <a:ext cx="252412" cy="3175"/>
          </a:xfrm>
          <a:prstGeom prst="straightConnector1">
            <a:avLst/>
          </a:prstGeom>
          <a:noFill/>
          <a:ln w="12700" algn="ctr">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cxnSp>
      <p:sp>
        <p:nvSpPr>
          <p:cNvPr id="810" name="Snip Diagonal Corner Rectangle 809"/>
          <p:cNvSpPr/>
          <p:nvPr/>
        </p:nvSpPr>
        <p:spPr bwMode="auto">
          <a:xfrm>
            <a:off x="2570163" y="2813050"/>
            <a:ext cx="473075" cy="220663"/>
          </a:xfrm>
          <a:prstGeom prst="snip2Diag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12414" name="Oval 121"/>
          <p:cNvSpPr>
            <a:spLocks noChangeArrowheads="1"/>
          </p:cNvSpPr>
          <p:nvPr/>
        </p:nvSpPr>
        <p:spPr bwMode="auto">
          <a:xfrm>
            <a:off x="3436938" y="2909888"/>
            <a:ext cx="150812" cy="66675"/>
          </a:xfrm>
          <a:prstGeom prst="ellipse">
            <a:avLst/>
          </a:prstGeom>
          <a:solidFill>
            <a:srgbClr val="A7A7FF"/>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2415" name="Oval 121"/>
          <p:cNvSpPr>
            <a:spLocks noChangeArrowheads="1"/>
          </p:cNvSpPr>
          <p:nvPr/>
        </p:nvSpPr>
        <p:spPr bwMode="auto">
          <a:xfrm>
            <a:off x="3244850" y="2909888"/>
            <a:ext cx="149225" cy="66675"/>
          </a:xfrm>
          <a:prstGeom prst="ellipse">
            <a:avLst/>
          </a:prstGeom>
          <a:solidFill>
            <a:srgbClr val="A7A7FF"/>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2416" name="TextBox 239"/>
          <p:cNvSpPr txBox="1">
            <a:spLocks noChangeArrowheads="1"/>
          </p:cNvSpPr>
          <p:nvPr/>
        </p:nvSpPr>
        <p:spPr bwMode="auto">
          <a:xfrm>
            <a:off x="2566988" y="3613150"/>
            <a:ext cx="1042987"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700" dirty="0">
                <a:solidFill>
                  <a:srgbClr val="FF0000"/>
                </a:solidFill>
              </a:rPr>
              <a:t>Application PDB Files</a:t>
            </a:r>
          </a:p>
        </p:txBody>
      </p:sp>
      <p:sp>
        <p:nvSpPr>
          <p:cNvPr id="12417" name="Oval 121"/>
          <p:cNvSpPr>
            <a:spLocks noChangeArrowheads="1"/>
          </p:cNvSpPr>
          <p:nvPr/>
        </p:nvSpPr>
        <p:spPr bwMode="auto">
          <a:xfrm>
            <a:off x="6773863" y="3074988"/>
            <a:ext cx="150812" cy="66675"/>
          </a:xfrm>
          <a:prstGeom prst="ellipse">
            <a:avLst/>
          </a:prstGeom>
          <a:solidFill>
            <a:srgbClr val="CC99FF"/>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cxnSp>
        <p:nvCxnSpPr>
          <p:cNvPr id="816" name="Straight Connector 815"/>
          <p:cNvCxnSpPr/>
          <p:nvPr/>
        </p:nvCxnSpPr>
        <p:spPr bwMode="auto">
          <a:xfrm flipV="1">
            <a:off x="5603875" y="2633663"/>
            <a:ext cx="481013" cy="0"/>
          </a:xfrm>
          <a:prstGeom prst="line">
            <a:avLst/>
          </a:prstGeom>
          <a:noFill/>
          <a:ln w="22225" cap="flat" cmpd="sng" algn="ctr">
            <a:solidFill>
              <a:schemeClr val="accent3">
                <a:lumMod val="75000"/>
              </a:schemeClr>
            </a:solidFill>
            <a:prstDash val="solid"/>
            <a:round/>
            <a:headEnd type="triangle" w="med" len="med"/>
            <a:tailEnd type="none" w="sm" len="sm"/>
          </a:ln>
          <a:effectLst/>
        </p:spPr>
      </p:cxnSp>
      <p:cxnSp>
        <p:nvCxnSpPr>
          <p:cNvPr id="12419" name="Straight Connector 293"/>
          <p:cNvCxnSpPr>
            <a:cxnSpLocks noChangeShapeType="1"/>
          </p:cNvCxnSpPr>
          <p:nvPr/>
        </p:nvCxnSpPr>
        <p:spPr bwMode="auto">
          <a:xfrm flipV="1">
            <a:off x="7994650" y="2630488"/>
            <a:ext cx="481013" cy="0"/>
          </a:xfrm>
          <a:prstGeom prst="line">
            <a:avLst/>
          </a:prstGeom>
          <a:noFill/>
          <a:ln w="19050" algn="ctr">
            <a:solidFill>
              <a:srgbClr val="BF5900"/>
            </a:solidFill>
            <a:round/>
            <a:headEnd/>
            <a:tailEnd type="triangle" w="med" len="med"/>
          </a:ln>
          <a:extLst>
            <a:ext uri="{909E8E84-426E-40DD-AFC4-6F175D3DCCD1}">
              <a14:hiddenFill xmlns:a14="http://schemas.microsoft.com/office/drawing/2010/main">
                <a:noFill/>
              </a14:hiddenFill>
            </a:ext>
          </a:extLst>
        </p:spPr>
      </p:cxnSp>
      <p:sp>
        <p:nvSpPr>
          <p:cNvPr id="12420" name="TextBox 65"/>
          <p:cNvSpPr txBox="1">
            <a:spLocks noChangeArrowheads="1"/>
          </p:cNvSpPr>
          <p:nvPr/>
        </p:nvSpPr>
        <p:spPr bwMode="auto">
          <a:xfrm>
            <a:off x="9771063" y="4546600"/>
            <a:ext cx="12160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800" dirty="0"/>
              <a:t>Foreground processes</a:t>
            </a:r>
          </a:p>
        </p:txBody>
      </p:sp>
      <p:cxnSp>
        <p:nvCxnSpPr>
          <p:cNvPr id="819" name="Straight Connector 272"/>
          <p:cNvCxnSpPr>
            <a:cxnSpLocks noChangeShapeType="1"/>
          </p:cNvCxnSpPr>
          <p:nvPr/>
        </p:nvCxnSpPr>
        <p:spPr bwMode="auto">
          <a:xfrm>
            <a:off x="8823325" y="2955925"/>
            <a:ext cx="290513" cy="0"/>
          </a:xfrm>
          <a:prstGeom prst="line">
            <a:avLst/>
          </a:prstGeom>
          <a:solidFill>
            <a:schemeClr val="accent6">
              <a:lumMod val="40000"/>
              <a:lumOff val="60000"/>
            </a:schemeClr>
          </a:solidFill>
          <a:ln w="15875" algn="ctr">
            <a:solidFill>
              <a:schemeClr val="tx1"/>
            </a:solidFill>
            <a:round/>
            <a:headEnd type="none" w="sm" len="sm"/>
            <a:tailEnd type="none" w="sm" len="sm"/>
          </a:ln>
          <a:extLst/>
        </p:spPr>
      </p:cxnSp>
      <p:cxnSp>
        <p:nvCxnSpPr>
          <p:cNvPr id="820" name="Straight Connector 273"/>
          <p:cNvCxnSpPr>
            <a:cxnSpLocks noChangeShapeType="1"/>
          </p:cNvCxnSpPr>
          <p:nvPr/>
        </p:nvCxnSpPr>
        <p:spPr bwMode="auto">
          <a:xfrm>
            <a:off x="8821738" y="2995613"/>
            <a:ext cx="292100" cy="0"/>
          </a:xfrm>
          <a:prstGeom prst="line">
            <a:avLst/>
          </a:prstGeom>
          <a:solidFill>
            <a:schemeClr val="accent6">
              <a:lumMod val="40000"/>
              <a:lumOff val="60000"/>
            </a:schemeClr>
          </a:solidFill>
          <a:ln w="15875" algn="ctr">
            <a:solidFill>
              <a:schemeClr val="tx1"/>
            </a:solidFill>
            <a:round/>
            <a:headEnd type="none" w="sm" len="sm"/>
            <a:tailEnd type="none" w="sm" len="sm"/>
          </a:ln>
          <a:extLst/>
        </p:spPr>
      </p:cxnSp>
      <p:sp>
        <p:nvSpPr>
          <p:cNvPr id="824" name="TextBox 99"/>
          <p:cNvSpPr txBox="1">
            <a:spLocks noChangeArrowheads="1"/>
          </p:cNvSpPr>
          <p:nvPr/>
        </p:nvSpPr>
        <p:spPr bwMode="auto">
          <a:xfrm>
            <a:off x="9271000" y="3348038"/>
            <a:ext cx="1312863" cy="215900"/>
          </a:xfrm>
          <a:prstGeom prst="rect">
            <a:avLst/>
          </a:prstGeom>
          <a:solidFill>
            <a:schemeClr val="accent6">
              <a:lumMod val="40000"/>
              <a:lumOff val="60000"/>
            </a:schemeClr>
          </a:solidFill>
          <a:ln>
            <a:noFill/>
          </a:ln>
          <a:extLst/>
        </p:spPr>
        <p:txBody>
          <a:bodyPr>
            <a:spAutoFit/>
          </a:bodyPr>
          <a:lstStyle>
            <a:lvl1pPr>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defRPr/>
            </a:pPr>
            <a:r>
              <a:rPr lang="en-US" altLang="en-US" sz="800" dirty="0">
                <a:solidFill>
                  <a:schemeClr val="tx1"/>
                </a:solidFill>
              </a:rPr>
              <a:t>Common User</a:t>
            </a:r>
          </a:p>
        </p:txBody>
      </p:sp>
      <p:sp>
        <p:nvSpPr>
          <p:cNvPr id="825" name="Snip Diagonal Corner Rectangle 824"/>
          <p:cNvSpPr/>
          <p:nvPr/>
        </p:nvSpPr>
        <p:spPr bwMode="auto">
          <a:xfrm>
            <a:off x="8729663" y="2787650"/>
            <a:ext cx="473075" cy="227013"/>
          </a:xfrm>
          <a:prstGeom prst="snip2DiagRect">
            <a:avLst/>
          </a:prstGeom>
          <a:solidFill>
            <a:schemeClr val="bg1">
              <a:lumMod val="75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12428" name="Oval 121"/>
          <p:cNvSpPr>
            <a:spLocks noChangeArrowheads="1"/>
          </p:cNvSpPr>
          <p:nvPr/>
        </p:nvSpPr>
        <p:spPr bwMode="auto">
          <a:xfrm>
            <a:off x="9667875" y="2840038"/>
            <a:ext cx="149225" cy="66675"/>
          </a:xfrm>
          <a:prstGeom prst="ellipse">
            <a:avLst/>
          </a:prstGeom>
          <a:solidFill>
            <a:schemeClr val="bg1">
              <a:lumMod val="75000"/>
            </a:schemeClr>
          </a:solidFill>
          <a:ln w="12700" algn="ctr">
            <a:solidFill>
              <a:schemeClr val="tx1"/>
            </a:solidFill>
            <a:round/>
            <a:headEnd type="none" w="sm" len="sm"/>
            <a:tailEnd type="none" w="sm" len="sm"/>
          </a:ln>
        </p:spPr>
        <p:txBody>
          <a:bodyPr/>
          <a:lstStyle>
            <a:lvl1pPr defTabSz="2286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2286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defRPr/>
            </a:pPr>
            <a:endParaRPr lang="en-US" altLang="en-US" sz="1800" dirty="0">
              <a:solidFill>
                <a:schemeClr val="tx1"/>
              </a:solidFill>
            </a:endParaRPr>
          </a:p>
        </p:txBody>
      </p:sp>
      <p:sp>
        <p:nvSpPr>
          <p:cNvPr id="12426" name="TextBox 140"/>
          <p:cNvSpPr txBox="1">
            <a:spLocks noChangeArrowheads="1"/>
          </p:cNvSpPr>
          <p:nvPr/>
        </p:nvSpPr>
        <p:spPr bwMode="auto">
          <a:xfrm>
            <a:off x="9105900" y="2646363"/>
            <a:ext cx="3571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t>. .</a:t>
            </a:r>
          </a:p>
        </p:txBody>
      </p:sp>
      <p:sp>
        <p:nvSpPr>
          <p:cNvPr id="12430" name="Oval 121"/>
          <p:cNvSpPr>
            <a:spLocks noChangeArrowheads="1"/>
          </p:cNvSpPr>
          <p:nvPr/>
        </p:nvSpPr>
        <p:spPr bwMode="auto">
          <a:xfrm>
            <a:off x="9486900" y="2841625"/>
            <a:ext cx="150813" cy="66675"/>
          </a:xfrm>
          <a:prstGeom prst="ellipse">
            <a:avLst/>
          </a:prstGeom>
          <a:solidFill>
            <a:schemeClr val="bg1">
              <a:lumMod val="75000"/>
            </a:schemeClr>
          </a:solidFill>
          <a:ln w="12700" algn="ctr">
            <a:solidFill>
              <a:schemeClr val="tx1"/>
            </a:solidFill>
            <a:round/>
            <a:headEnd type="none" w="sm" len="sm"/>
            <a:tailEnd type="none" w="sm" len="sm"/>
          </a:ln>
        </p:spPr>
        <p:txBody>
          <a:bodyPr/>
          <a:lstStyle>
            <a:lvl1pPr defTabSz="2286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2286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eaLnBrk="1" hangingPunct="1">
              <a:spcBef>
                <a:spcPct val="0"/>
              </a:spcBef>
              <a:buClrTx/>
              <a:buFontTx/>
              <a:buNone/>
              <a:defRPr/>
            </a:pPr>
            <a:endParaRPr lang="en-US" altLang="en-US" sz="1800" dirty="0">
              <a:solidFill>
                <a:schemeClr val="tx1"/>
              </a:solidFill>
            </a:endParaRPr>
          </a:p>
        </p:txBody>
      </p:sp>
      <p:sp>
        <p:nvSpPr>
          <p:cNvPr id="2" name="Flowchart: Process 338"/>
          <p:cNvSpPr>
            <a:spLocks noChangeArrowheads="1"/>
          </p:cNvSpPr>
          <p:nvPr/>
        </p:nvSpPr>
        <p:spPr bwMode="auto">
          <a:xfrm>
            <a:off x="8585200" y="3589338"/>
            <a:ext cx="2917825" cy="600075"/>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831" name="Snip Single Corner Rectangle 830"/>
          <p:cNvSpPr/>
          <p:nvPr/>
        </p:nvSpPr>
        <p:spPr bwMode="auto">
          <a:xfrm>
            <a:off x="8797925" y="3792538"/>
            <a:ext cx="401638" cy="190500"/>
          </a:xfrm>
          <a:prstGeom prst="snip1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3" name="TextBox 290"/>
          <p:cNvSpPr txBox="1">
            <a:spLocks noChangeArrowheads="1"/>
          </p:cNvSpPr>
          <p:nvPr/>
        </p:nvSpPr>
        <p:spPr bwMode="auto">
          <a:xfrm>
            <a:off x="9183688" y="3965575"/>
            <a:ext cx="603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SYSAUX</a:t>
            </a:r>
          </a:p>
        </p:txBody>
      </p:sp>
      <p:sp>
        <p:nvSpPr>
          <p:cNvPr id="12431" name="TextBox 239"/>
          <p:cNvSpPr txBox="1">
            <a:spLocks noChangeArrowheads="1"/>
          </p:cNvSpPr>
          <p:nvPr/>
        </p:nvSpPr>
        <p:spPr bwMode="auto">
          <a:xfrm>
            <a:off x="8550275" y="3589338"/>
            <a:ext cx="10414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700" dirty="0">
                <a:solidFill>
                  <a:srgbClr val="FF0000"/>
                </a:solidFill>
              </a:rPr>
              <a:t>Application PDB Files</a:t>
            </a:r>
          </a:p>
        </p:txBody>
      </p:sp>
      <p:sp>
        <p:nvSpPr>
          <p:cNvPr id="834" name="Snip Single Corner Rectangle 833"/>
          <p:cNvSpPr/>
          <p:nvPr/>
        </p:nvSpPr>
        <p:spPr bwMode="auto">
          <a:xfrm>
            <a:off x="9879013" y="3794125"/>
            <a:ext cx="417512" cy="184150"/>
          </a:xfrm>
          <a:prstGeom prst="snip1Rect">
            <a:avLst/>
          </a:prstGeom>
          <a:solidFill>
            <a:schemeClr val="tx1">
              <a:lumMod val="60000"/>
              <a:lumOff val="40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835" name="Snip Single Corner Rectangle 834"/>
          <p:cNvSpPr/>
          <p:nvPr/>
        </p:nvSpPr>
        <p:spPr bwMode="auto">
          <a:xfrm>
            <a:off x="9945688" y="3848100"/>
            <a:ext cx="449262" cy="184150"/>
          </a:xfrm>
          <a:prstGeom prst="snip1Rect">
            <a:avLst/>
          </a:prstGeom>
          <a:solidFill>
            <a:schemeClr val="tx1">
              <a:lumMod val="60000"/>
              <a:lumOff val="40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12434" name="TextBox 63"/>
          <p:cNvSpPr txBox="1">
            <a:spLocks noChangeArrowheads="1"/>
          </p:cNvSpPr>
          <p:nvPr/>
        </p:nvSpPr>
        <p:spPr bwMode="auto">
          <a:xfrm>
            <a:off x="9848850" y="4003675"/>
            <a:ext cx="4524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Users</a:t>
            </a:r>
          </a:p>
        </p:txBody>
      </p:sp>
      <p:sp>
        <p:nvSpPr>
          <p:cNvPr id="837" name="Snip Single Corner Rectangle 836"/>
          <p:cNvSpPr/>
          <p:nvPr/>
        </p:nvSpPr>
        <p:spPr bwMode="auto">
          <a:xfrm>
            <a:off x="11004550" y="3770313"/>
            <a:ext cx="427038" cy="215900"/>
          </a:xfrm>
          <a:prstGeom prst="snip1Rect">
            <a:avLst/>
          </a:prstGeom>
          <a:solidFill>
            <a:schemeClr val="accent5">
              <a:lumMod val="75000"/>
            </a:schemeClr>
          </a:solidFill>
          <a:ln w="12700" cap="flat" cmpd="sng" algn="ctr">
            <a:solidFill>
              <a:schemeClr val="tx1"/>
            </a:solidFill>
            <a:prstDash val="sysDash"/>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12436" name="TextBox 103"/>
          <p:cNvSpPr txBox="1">
            <a:spLocks noChangeArrowheads="1"/>
          </p:cNvSpPr>
          <p:nvPr/>
        </p:nvSpPr>
        <p:spPr bwMode="auto">
          <a:xfrm>
            <a:off x="10787063" y="3984625"/>
            <a:ext cx="6302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Tempfiles</a:t>
            </a:r>
          </a:p>
        </p:txBody>
      </p:sp>
      <p:sp>
        <p:nvSpPr>
          <p:cNvPr id="12437" name="TextBox 289"/>
          <p:cNvSpPr txBox="1">
            <a:spLocks noChangeArrowheads="1"/>
          </p:cNvSpPr>
          <p:nvPr/>
        </p:nvSpPr>
        <p:spPr bwMode="auto">
          <a:xfrm>
            <a:off x="8569325" y="3965575"/>
            <a:ext cx="6064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SYSTEM</a:t>
            </a:r>
          </a:p>
        </p:txBody>
      </p:sp>
      <p:sp>
        <p:nvSpPr>
          <p:cNvPr id="840" name="Snip Single Corner Rectangle 839"/>
          <p:cNvSpPr/>
          <p:nvPr/>
        </p:nvSpPr>
        <p:spPr bwMode="auto">
          <a:xfrm>
            <a:off x="9399588" y="3786188"/>
            <a:ext cx="400050" cy="190500"/>
          </a:xfrm>
          <a:prstGeom prst="snip1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cxnSp>
        <p:nvCxnSpPr>
          <p:cNvPr id="841" name="Straight Connector 41"/>
          <p:cNvCxnSpPr>
            <a:cxnSpLocks noChangeShapeType="1"/>
          </p:cNvCxnSpPr>
          <p:nvPr/>
        </p:nvCxnSpPr>
        <p:spPr bwMode="auto">
          <a:xfrm>
            <a:off x="8604250" y="3586163"/>
            <a:ext cx="2874963" cy="0"/>
          </a:xfrm>
          <a:prstGeom prst="line">
            <a:avLst/>
          </a:prstGeom>
          <a:solidFill>
            <a:schemeClr val="accent6">
              <a:lumMod val="40000"/>
              <a:lumOff val="60000"/>
            </a:schemeClr>
          </a:solidFill>
          <a:ln w="12700" algn="ctr">
            <a:solidFill>
              <a:schemeClr val="tx1"/>
            </a:solidFill>
            <a:prstDash val="sysDash"/>
            <a:round/>
            <a:headEnd type="none" w="sm" len="sm"/>
            <a:tailEnd type="none" w="sm" len="sm"/>
          </a:ln>
          <a:extLst/>
        </p:spPr>
      </p:cxnSp>
      <p:sp>
        <p:nvSpPr>
          <p:cNvPr id="12440" name="Rectangle 4"/>
          <p:cNvSpPr>
            <a:spLocks noChangeArrowheads="1"/>
          </p:cNvSpPr>
          <p:nvPr/>
        </p:nvSpPr>
        <p:spPr bwMode="auto">
          <a:xfrm>
            <a:off x="5807075" y="2786063"/>
            <a:ext cx="2438400" cy="1143000"/>
          </a:xfrm>
          <a:prstGeom prst="rect">
            <a:avLst/>
          </a:prstGeom>
          <a:solidFill>
            <a:srgbClr val="EFF3F4"/>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p>
        </p:txBody>
      </p:sp>
      <p:cxnSp>
        <p:nvCxnSpPr>
          <p:cNvPr id="844" name="Straight Connector 843"/>
          <p:cNvCxnSpPr/>
          <p:nvPr/>
        </p:nvCxnSpPr>
        <p:spPr bwMode="auto">
          <a:xfrm flipH="1" flipV="1">
            <a:off x="7026275" y="2655888"/>
            <a:ext cx="0" cy="144462"/>
          </a:xfrm>
          <a:prstGeom prst="line">
            <a:avLst/>
          </a:prstGeom>
          <a:noFill/>
          <a:ln w="22225" cap="flat" cmpd="sng" algn="ctr">
            <a:solidFill>
              <a:schemeClr val="accent3">
                <a:lumMod val="75000"/>
              </a:schemeClr>
            </a:solidFill>
            <a:prstDash val="solid"/>
            <a:round/>
            <a:headEnd type="triangle" w="med" len="med"/>
            <a:tailEnd type="none" w="sm" len="sm"/>
          </a:ln>
          <a:effectLst/>
        </p:spPr>
      </p:cxnSp>
      <p:sp>
        <p:nvSpPr>
          <p:cNvPr id="845" name="Rectangle 35"/>
          <p:cNvSpPr>
            <a:spLocks noChangeArrowheads="1"/>
          </p:cNvSpPr>
          <p:nvPr/>
        </p:nvSpPr>
        <p:spPr bwMode="auto">
          <a:xfrm>
            <a:off x="519113" y="3611563"/>
            <a:ext cx="1157287" cy="1295400"/>
          </a:xfrm>
          <a:prstGeom prst="rect">
            <a:avLst/>
          </a:prstGeom>
          <a:solidFill>
            <a:schemeClr val="accent6">
              <a:lumMod val="40000"/>
              <a:lumOff val="60000"/>
            </a:schemeClr>
          </a:solidFill>
          <a:ln w="12700" algn="ctr">
            <a:solidFill>
              <a:schemeClr val="tx1"/>
            </a:solidFill>
            <a:round/>
            <a:headEnd type="none" w="sm" len="sm"/>
            <a:tailEnd type="none" w="sm" len="sm"/>
          </a:ln>
        </p:spPr>
        <p:txBody>
          <a:bodyPr/>
          <a:lstStyle/>
          <a:p>
            <a:pPr defTabSz="228600" eaLnBrk="1" hangingPunct="1">
              <a:buFont typeface="Arial" charset="0"/>
              <a:buNone/>
              <a:defRPr/>
            </a:pPr>
            <a:endParaRPr lang="en-US" dirty="0">
              <a:latin typeface="Arial" charset="0"/>
            </a:endParaRPr>
          </a:p>
        </p:txBody>
      </p:sp>
      <p:sp>
        <p:nvSpPr>
          <p:cNvPr id="12443" name="TextBox 321"/>
          <p:cNvSpPr txBox="1">
            <a:spLocks noChangeArrowheads="1"/>
          </p:cNvSpPr>
          <p:nvPr/>
        </p:nvSpPr>
        <p:spPr bwMode="auto">
          <a:xfrm>
            <a:off x="457200" y="3586163"/>
            <a:ext cx="4540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800" dirty="0">
                <a:solidFill>
                  <a:srgbClr val="FF0000"/>
                </a:solidFill>
              </a:rPr>
              <a:t>PDB1</a:t>
            </a:r>
          </a:p>
        </p:txBody>
      </p:sp>
      <p:sp>
        <p:nvSpPr>
          <p:cNvPr id="12444" name="Flowchart: Process 336"/>
          <p:cNvSpPr>
            <a:spLocks noChangeArrowheads="1"/>
          </p:cNvSpPr>
          <p:nvPr/>
        </p:nvSpPr>
        <p:spPr bwMode="auto">
          <a:xfrm>
            <a:off x="573088" y="4289425"/>
            <a:ext cx="968375" cy="541338"/>
          </a:xfrm>
          <a:prstGeom prst="flowChartProcess">
            <a:avLst/>
          </a:prstGeom>
          <a:solidFill>
            <a:schemeClr val="bg1"/>
          </a:soli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cxnSp>
        <p:nvCxnSpPr>
          <p:cNvPr id="12445" name="Straight Connector 41"/>
          <p:cNvCxnSpPr>
            <a:cxnSpLocks noChangeShapeType="1"/>
          </p:cNvCxnSpPr>
          <p:nvPr/>
        </p:nvCxnSpPr>
        <p:spPr bwMode="auto">
          <a:xfrm flipV="1">
            <a:off x="604838" y="4264025"/>
            <a:ext cx="969962" cy="0"/>
          </a:xfrm>
          <a:prstGeom prst="line">
            <a:avLst/>
          </a:prstGeom>
          <a:noFill/>
          <a:ln w="12700" algn="ctr">
            <a:solidFill>
              <a:schemeClr val="tx1"/>
            </a:solidFill>
            <a:prstDash val="sysDash"/>
            <a:round/>
            <a:headEnd type="none" w="sm" len="sm"/>
            <a:tailEnd type="none" w="sm" len="sm"/>
          </a:ln>
          <a:extLst>
            <a:ext uri="{909E8E84-426E-40DD-AFC4-6F175D3DCCD1}">
              <a14:hiddenFill xmlns:a14="http://schemas.microsoft.com/office/drawing/2010/main">
                <a:noFill/>
              </a14:hiddenFill>
            </a:ext>
          </a:extLst>
        </p:spPr>
      </p:cxnSp>
      <p:sp>
        <p:nvSpPr>
          <p:cNvPr id="849" name="Snip Single Corner Rectangle 848"/>
          <p:cNvSpPr/>
          <p:nvPr/>
        </p:nvSpPr>
        <p:spPr bwMode="auto">
          <a:xfrm>
            <a:off x="622300" y="4324350"/>
            <a:ext cx="234950" cy="136525"/>
          </a:xfrm>
          <a:prstGeom prst="snip1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850" name="Snip Single Corner Rectangle 849"/>
          <p:cNvSpPr/>
          <p:nvPr/>
        </p:nvSpPr>
        <p:spPr bwMode="auto">
          <a:xfrm>
            <a:off x="725488" y="4484688"/>
            <a:ext cx="230187" cy="136525"/>
          </a:xfrm>
          <a:prstGeom prst="snip1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851" name="Snip Single Corner Rectangle 850"/>
          <p:cNvSpPr/>
          <p:nvPr/>
        </p:nvSpPr>
        <p:spPr bwMode="auto">
          <a:xfrm>
            <a:off x="852488" y="4645025"/>
            <a:ext cx="249237" cy="155575"/>
          </a:xfrm>
          <a:prstGeom prst="snip1Rect">
            <a:avLst/>
          </a:prstGeom>
          <a:solidFill>
            <a:srgbClr val="61808E"/>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12449" name="TextBox 103"/>
          <p:cNvSpPr txBox="1">
            <a:spLocks noChangeArrowheads="1"/>
          </p:cNvSpPr>
          <p:nvPr/>
        </p:nvSpPr>
        <p:spPr bwMode="auto">
          <a:xfrm>
            <a:off x="1030288" y="4614863"/>
            <a:ext cx="5794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Tempfile</a:t>
            </a:r>
          </a:p>
        </p:txBody>
      </p:sp>
      <p:sp>
        <p:nvSpPr>
          <p:cNvPr id="12450" name="TextBox 99"/>
          <p:cNvSpPr txBox="1">
            <a:spLocks noChangeArrowheads="1"/>
          </p:cNvSpPr>
          <p:nvPr/>
        </p:nvSpPr>
        <p:spPr bwMode="auto">
          <a:xfrm>
            <a:off x="728663" y="3971925"/>
            <a:ext cx="94773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b="1" dirty="0"/>
              <a:t>Common User</a:t>
            </a:r>
          </a:p>
        </p:txBody>
      </p:sp>
      <p:sp>
        <p:nvSpPr>
          <p:cNvPr id="854" name="Snip Diagonal Corner Rectangle 853"/>
          <p:cNvSpPr/>
          <p:nvPr/>
        </p:nvSpPr>
        <p:spPr bwMode="auto">
          <a:xfrm>
            <a:off x="703263" y="3798888"/>
            <a:ext cx="363537" cy="193675"/>
          </a:xfrm>
          <a:prstGeom prst="snip2Diag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12452" name="TextBox 140"/>
          <p:cNvSpPr txBox="1">
            <a:spLocks noChangeArrowheads="1"/>
          </p:cNvSpPr>
          <p:nvPr/>
        </p:nvSpPr>
        <p:spPr bwMode="auto">
          <a:xfrm>
            <a:off x="1028700" y="3692525"/>
            <a:ext cx="3587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t>. .</a:t>
            </a:r>
          </a:p>
        </p:txBody>
      </p:sp>
      <p:sp>
        <p:nvSpPr>
          <p:cNvPr id="12453" name="Oval 121"/>
          <p:cNvSpPr>
            <a:spLocks noChangeArrowheads="1"/>
          </p:cNvSpPr>
          <p:nvPr/>
        </p:nvSpPr>
        <p:spPr bwMode="auto">
          <a:xfrm>
            <a:off x="1370013" y="3881438"/>
            <a:ext cx="133350" cy="66675"/>
          </a:xfrm>
          <a:prstGeom prst="ellipse">
            <a:avLst/>
          </a:prstGeom>
          <a:solidFill>
            <a:srgbClr val="A7A7FF"/>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2454" name="TextBox 290"/>
          <p:cNvSpPr txBox="1">
            <a:spLocks noChangeArrowheads="1"/>
          </p:cNvSpPr>
          <p:nvPr/>
        </p:nvSpPr>
        <p:spPr bwMode="auto">
          <a:xfrm>
            <a:off x="881063" y="4445000"/>
            <a:ext cx="603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SYSAUX</a:t>
            </a:r>
          </a:p>
        </p:txBody>
      </p:sp>
      <p:sp>
        <p:nvSpPr>
          <p:cNvPr id="12455" name="TextBox 289"/>
          <p:cNvSpPr txBox="1">
            <a:spLocks noChangeArrowheads="1"/>
          </p:cNvSpPr>
          <p:nvPr/>
        </p:nvSpPr>
        <p:spPr bwMode="auto">
          <a:xfrm>
            <a:off x="782638" y="4284663"/>
            <a:ext cx="6064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SYSTEM</a:t>
            </a:r>
          </a:p>
        </p:txBody>
      </p:sp>
      <p:cxnSp>
        <p:nvCxnSpPr>
          <p:cNvPr id="12456" name="Elbow Connector 106"/>
          <p:cNvCxnSpPr>
            <a:cxnSpLocks noChangeShapeType="1"/>
          </p:cNvCxnSpPr>
          <p:nvPr/>
        </p:nvCxnSpPr>
        <p:spPr bwMode="auto">
          <a:xfrm rot="16200000" flipV="1">
            <a:off x="2143919" y="2461419"/>
            <a:ext cx="720725" cy="96837"/>
          </a:xfrm>
          <a:prstGeom prst="bentConnector4">
            <a:avLst>
              <a:gd name="adj1" fmla="val -185"/>
              <a:gd name="adj2" fmla="val 413949"/>
            </a:avLst>
          </a:prstGeom>
          <a:noFill/>
          <a:ln w="19050" algn="ctr">
            <a:solidFill>
              <a:schemeClr val="tx1"/>
            </a:solidFill>
            <a:prstDash val="sysDash"/>
            <a:round/>
            <a:headEnd type="none" w="sm" len="sm"/>
            <a:tailEnd type="triangle" w="med" len="med"/>
          </a:ln>
          <a:extLst>
            <a:ext uri="{909E8E84-426E-40DD-AFC4-6F175D3DCCD1}">
              <a14:hiddenFill xmlns:a14="http://schemas.microsoft.com/office/drawing/2010/main">
                <a:noFill/>
              </a14:hiddenFill>
            </a:ext>
          </a:extLst>
        </p:spPr>
      </p:cxnSp>
      <p:sp>
        <p:nvSpPr>
          <p:cNvPr id="12457" name="Flowchart: Process 337"/>
          <p:cNvSpPr>
            <a:spLocks noChangeArrowheads="1"/>
          </p:cNvSpPr>
          <p:nvPr/>
        </p:nvSpPr>
        <p:spPr bwMode="auto">
          <a:xfrm>
            <a:off x="5935663" y="3586163"/>
            <a:ext cx="2005012" cy="304800"/>
          </a:xfrm>
          <a:prstGeom prst="flowChartProcess">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cxnSp>
        <p:nvCxnSpPr>
          <p:cNvPr id="12458" name="Straight Connector 41"/>
          <p:cNvCxnSpPr>
            <a:cxnSpLocks noChangeShapeType="1"/>
          </p:cNvCxnSpPr>
          <p:nvPr/>
        </p:nvCxnSpPr>
        <p:spPr bwMode="auto">
          <a:xfrm>
            <a:off x="5951538" y="3586163"/>
            <a:ext cx="1966912" cy="0"/>
          </a:xfrm>
          <a:prstGeom prst="line">
            <a:avLst/>
          </a:prstGeom>
          <a:noFill/>
          <a:ln w="12700" algn="ctr">
            <a:solidFill>
              <a:schemeClr val="tx1"/>
            </a:solidFill>
            <a:prstDash val="sysDash"/>
            <a:round/>
            <a:headEnd type="none" w="sm" len="sm"/>
            <a:tailEnd type="none" w="sm" len="sm"/>
          </a:ln>
          <a:extLst>
            <a:ext uri="{909E8E84-426E-40DD-AFC4-6F175D3DCCD1}">
              <a14:hiddenFill xmlns:a14="http://schemas.microsoft.com/office/drawing/2010/main">
                <a:noFill/>
              </a14:hiddenFill>
            </a:ext>
          </a:extLst>
        </p:spPr>
      </p:cxnSp>
      <p:sp>
        <p:nvSpPr>
          <p:cNvPr id="862" name="Snip Single Corner Rectangle 861"/>
          <p:cNvSpPr/>
          <p:nvPr/>
        </p:nvSpPr>
        <p:spPr bwMode="auto">
          <a:xfrm>
            <a:off x="7345363" y="3616325"/>
            <a:ext cx="392112" cy="163513"/>
          </a:xfrm>
          <a:prstGeom prst="snip1Rect">
            <a:avLst/>
          </a:prstGeom>
          <a:solidFill>
            <a:schemeClr val="accent5">
              <a:lumMod val="75000"/>
            </a:schemeClr>
          </a:solidFill>
          <a:ln w="12700" cap="flat" cmpd="sng" algn="ctr">
            <a:solidFill>
              <a:schemeClr val="tx1"/>
            </a:solidFill>
            <a:prstDash val="sysDash"/>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12460" name="TextBox 103"/>
          <p:cNvSpPr txBox="1">
            <a:spLocks noChangeArrowheads="1"/>
          </p:cNvSpPr>
          <p:nvPr/>
        </p:nvSpPr>
        <p:spPr bwMode="auto">
          <a:xfrm>
            <a:off x="7127875" y="3735388"/>
            <a:ext cx="6302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Tempfiles</a:t>
            </a:r>
          </a:p>
        </p:txBody>
      </p:sp>
      <p:sp>
        <p:nvSpPr>
          <p:cNvPr id="864" name="Snip Single Corner Rectangle 863"/>
          <p:cNvSpPr/>
          <p:nvPr/>
        </p:nvSpPr>
        <p:spPr bwMode="auto">
          <a:xfrm>
            <a:off x="6100763" y="3619500"/>
            <a:ext cx="368300" cy="144463"/>
          </a:xfrm>
          <a:prstGeom prst="snip1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12462" name="TextBox 289"/>
          <p:cNvSpPr txBox="1">
            <a:spLocks noChangeArrowheads="1"/>
          </p:cNvSpPr>
          <p:nvPr/>
        </p:nvSpPr>
        <p:spPr bwMode="auto">
          <a:xfrm>
            <a:off x="5872163" y="3735388"/>
            <a:ext cx="6080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SYSTEM</a:t>
            </a:r>
          </a:p>
        </p:txBody>
      </p:sp>
      <p:sp>
        <p:nvSpPr>
          <p:cNvPr id="12463" name="TextBox 290"/>
          <p:cNvSpPr txBox="1">
            <a:spLocks noChangeArrowheads="1"/>
          </p:cNvSpPr>
          <p:nvPr/>
        </p:nvSpPr>
        <p:spPr bwMode="auto">
          <a:xfrm>
            <a:off x="6488113" y="3735388"/>
            <a:ext cx="603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SYSAUX</a:t>
            </a:r>
          </a:p>
        </p:txBody>
      </p:sp>
      <p:sp>
        <p:nvSpPr>
          <p:cNvPr id="867" name="Snip Single Corner Rectangle 866"/>
          <p:cNvSpPr/>
          <p:nvPr/>
        </p:nvSpPr>
        <p:spPr bwMode="auto">
          <a:xfrm>
            <a:off x="6704013" y="3613150"/>
            <a:ext cx="366712" cy="144463"/>
          </a:xfrm>
          <a:prstGeom prst="snip1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12465" name="TextBox 239"/>
          <p:cNvSpPr txBox="1">
            <a:spLocks noChangeArrowheads="1"/>
          </p:cNvSpPr>
          <p:nvPr/>
        </p:nvSpPr>
        <p:spPr bwMode="auto">
          <a:xfrm>
            <a:off x="5875338" y="3422650"/>
            <a:ext cx="12223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700" dirty="0">
                <a:solidFill>
                  <a:srgbClr val="FF0000"/>
                </a:solidFill>
              </a:rPr>
              <a:t>Application root PDB Files</a:t>
            </a:r>
          </a:p>
        </p:txBody>
      </p:sp>
      <p:sp>
        <p:nvSpPr>
          <p:cNvPr id="12466" name="TextBox 99"/>
          <p:cNvSpPr txBox="1">
            <a:spLocks noChangeArrowheads="1"/>
          </p:cNvSpPr>
          <p:nvPr/>
        </p:nvSpPr>
        <p:spPr bwMode="auto">
          <a:xfrm>
            <a:off x="6850063" y="3055938"/>
            <a:ext cx="14557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App Common User</a:t>
            </a:r>
          </a:p>
        </p:txBody>
      </p:sp>
      <p:sp>
        <p:nvSpPr>
          <p:cNvPr id="12467" name="TextBox 99"/>
          <p:cNvSpPr txBox="1">
            <a:spLocks noChangeArrowheads="1"/>
          </p:cNvSpPr>
          <p:nvPr/>
        </p:nvSpPr>
        <p:spPr bwMode="auto">
          <a:xfrm>
            <a:off x="6867525" y="2928938"/>
            <a:ext cx="153987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App Common Role</a:t>
            </a:r>
          </a:p>
        </p:txBody>
      </p:sp>
      <p:sp>
        <p:nvSpPr>
          <p:cNvPr id="871" name="Snip Diagonal Corner Rectangle 870"/>
          <p:cNvSpPr/>
          <p:nvPr/>
        </p:nvSpPr>
        <p:spPr bwMode="auto">
          <a:xfrm>
            <a:off x="5856288" y="2946400"/>
            <a:ext cx="473075" cy="220663"/>
          </a:xfrm>
          <a:prstGeom prst="snip2Diag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12469" name="TextBox 104"/>
          <p:cNvSpPr txBox="1">
            <a:spLocks noChangeArrowheads="1"/>
          </p:cNvSpPr>
          <p:nvPr/>
        </p:nvSpPr>
        <p:spPr bwMode="auto">
          <a:xfrm>
            <a:off x="5800725" y="2946400"/>
            <a:ext cx="6873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OBJ$</a:t>
            </a:r>
          </a:p>
        </p:txBody>
      </p:sp>
      <p:sp>
        <p:nvSpPr>
          <p:cNvPr id="12470" name="Oval 121"/>
          <p:cNvSpPr>
            <a:spLocks noChangeArrowheads="1"/>
          </p:cNvSpPr>
          <p:nvPr/>
        </p:nvSpPr>
        <p:spPr bwMode="auto">
          <a:xfrm>
            <a:off x="6672263" y="2995613"/>
            <a:ext cx="150812" cy="66675"/>
          </a:xfrm>
          <a:prstGeom prst="ellipse">
            <a:avLst/>
          </a:prstGeom>
          <a:solidFill>
            <a:srgbClr val="A7A7FF"/>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2471" name="TextBox 140"/>
          <p:cNvSpPr txBox="1">
            <a:spLocks noChangeArrowheads="1"/>
          </p:cNvSpPr>
          <p:nvPr/>
        </p:nvSpPr>
        <p:spPr bwMode="auto">
          <a:xfrm>
            <a:off x="6262688" y="2786063"/>
            <a:ext cx="2413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t>.</a:t>
            </a:r>
          </a:p>
        </p:txBody>
      </p:sp>
      <p:sp>
        <p:nvSpPr>
          <p:cNvPr id="12472" name="Oval 121"/>
          <p:cNvSpPr>
            <a:spLocks noChangeArrowheads="1"/>
          </p:cNvSpPr>
          <p:nvPr/>
        </p:nvSpPr>
        <p:spPr bwMode="auto">
          <a:xfrm>
            <a:off x="6518275" y="2992438"/>
            <a:ext cx="150813" cy="66675"/>
          </a:xfrm>
          <a:prstGeom prst="ellipse">
            <a:avLst/>
          </a:prstGeom>
          <a:solidFill>
            <a:srgbClr val="A7A7FF"/>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12473" name="TextBox 140"/>
          <p:cNvSpPr txBox="1">
            <a:spLocks noChangeArrowheads="1"/>
          </p:cNvSpPr>
          <p:nvPr/>
        </p:nvSpPr>
        <p:spPr bwMode="auto">
          <a:xfrm>
            <a:off x="2913063" y="2724150"/>
            <a:ext cx="3571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t>. .</a:t>
            </a:r>
          </a:p>
        </p:txBody>
      </p:sp>
      <p:sp>
        <p:nvSpPr>
          <p:cNvPr id="877" name="TextBox 876"/>
          <p:cNvSpPr txBox="1"/>
          <p:nvPr/>
        </p:nvSpPr>
        <p:spPr bwMode="auto">
          <a:xfrm>
            <a:off x="8455025" y="2524125"/>
            <a:ext cx="850900" cy="254000"/>
          </a:xfrm>
          <a:prstGeom prst="rect">
            <a:avLst/>
          </a:prstGeom>
          <a:noFill/>
        </p:spPr>
        <p:txBody>
          <a:bodyPr wrap="none">
            <a:spAutoFit/>
          </a:bodyPr>
          <a:lstStyle/>
          <a:p>
            <a:pPr eaLnBrk="1" hangingPunct="1">
              <a:buFont typeface="Arial" charset="0"/>
              <a:buNone/>
              <a:defRPr/>
            </a:pPr>
            <a:r>
              <a:rPr lang="en-US" sz="1050" dirty="0">
                <a:solidFill>
                  <a:schemeClr val="accent1"/>
                </a:solidFill>
                <a:latin typeface="Arial" charset="0"/>
              </a:rPr>
              <a:t>App PDB </a:t>
            </a:r>
            <a:r>
              <a:rPr lang="en-US" sz="1050" i="1" dirty="0">
                <a:solidFill>
                  <a:schemeClr val="accent1"/>
                </a:solidFill>
                <a:latin typeface="Arial" charset="0"/>
              </a:rPr>
              <a:t>n</a:t>
            </a:r>
          </a:p>
        </p:txBody>
      </p:sp>
      <p:sp>
        <p:nvSpPr>
          <p:cNvPr id="878" name="Snip Diagonal Corner Rectangle 877"/>
          <p:cNvSpPr/>
          <p:nvPr/>
        </p:nvSpPr>
        <p:spPr bwMode="auto">
          <a:xfrm>
            <a:off x="6640513" y="3251200"/>
            <a:ext cx="474662" cy="179388"/>
          </a:xfrm>
          <a:prstGeom prst="snip2DiagRect">
            <a:avLst/>
          </a:prstGeom>
          <a:solidFill>
            <a:schemeClr val="bg1">
              <a:lumMod val="75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cxnSp>
        <p:nvCxnSpPr>
          <p:cNvPr id="12476" name="Elbow Connector 123"/>
          <p:cNvCxnSpPr>
            <a:cxnSpLocks noChangeShapeType="1"/>
          </p:cNvCxnSpPr>
          <p:nvPr/>
        </p:nvCxnSpPr>
        <p:spPr bwMode="auto">
          <a:xfrm rot="16200000" flipV="1">
            <a:off x="6011070" y="2409031"/>
            <a:ext cx="900112" cy="288925"/>
          </a:xfrm>
          <a:prstGeom prst="bentConnector3">
            <a:avLst>
              <a:gd name="adj1" fmla="val 50000"/>
            </a:avLst>
          </a:prstGeom>
          <a:noFill/>
          <a:ln w="19050" algn="ctr">
            <a:solidFill>
              <a:schemeClr val="tx1"/>
            </a:solidFill>
            <a:prstDash val="sysDash"/>
            <a:round/>
            <a:headEnd/>
            <a:tailEnd type="triangle" w="med" len="med"/>
          </a:ln>
          <a:extLst>
            <a:ext uri="{909E8E84-426E-40DD-AFC4-6F175D3DCCD1}">
              <a14:hiddenFill xmlns:a14="http://schemas.microsoft.com/office/drawing/2010/main">
                <a:noFill/>
              </a14:hiddenFill>
            </a:ext>
          </a:extLst>
        </p:spPr>
      </p:cxnSp>
      <p:cxnSp>
        <p:nvCxnSpPr>
          <p:cNvPr id="12477" name="Elbow Connector 123"/>
          <p:cNvCxnSpPr>
            <a:cxnSpLocks noChangeShapeType="1"/>
          </p:cNvCxnSpPr>
          <p:nvPr/>
        </p:nvCxnSpPr>
        <p:spPr bwMode="auto">
          <a:xfrm flipV="1">
            <a:off x="7218363" y="2903538"/>
            <a:ext cx="1439862" cy="396875"/>
          </a:xfrm>
          <a:prstGeom prst="bentConnector3">
            <a:avLst>
              <a:gd name="adj1" fmla="val 50000"/>
            </a:avLst>
          </a:prstGeom>
          <a:noFill/>
          <a:ln w="19050" algn="ctr">
            <a:solidFill>
              <a:schemeClr val="tx1"/>
            </a:solidFill>
            <a:prstDash val="sysDash"/>
            <a:round/>
            <a:headEnd type="triangle" w="med" len="med"/>
            <a:tailEnd/>
          </a:ln>
          <a:extLst>
            <a:ext uri="{909E8E84-426E-40DD-AFC4-6F175D3DCCD1}">
              <a14:hiddenFill xmlns:a14="http://schemas.microsoft.com/office/drawing/2010/main">
                <a:noFill/>
              </a14:hiddenFill>
            </a:ext>
          </a:extLst>
        </p:spPr>
      </p:cxnSp>
      <p:sp>
        <p:nvSpPr>
          <p:cNvPr id="881" name="Snip Diagonal Corner Rectangle 880"/>
          <p:cNvSpPr/>
          <p:nvPr/>
        </p:nvSpPr>
        <p:spPr bwMode="auto">
          <a:xfrm>
            <a:off x="5108575" y="3148013"/>
            <a:ext cx="474663" cy="198437"/>
          </a:xfrm>
          <a:prstGeom prst="snip2DiagRect">
            <a:avLst/>
          </a:prstGeom>
          <a:solidFill>
            <a:schemeClr val="bg1">
              <a:lumMod val="75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cxnSp>
        <p:nvCxnSpPr>
          <p:cNvPr id="12479" name="Elbow Connector 123"/>
          <p:cNvCxnSpPr>
            <a:cxnSpLocks noChangeShapeType="1"/>
          </p:cNvCxnSpPr>
          <p:nvPr/>
        </p:nvCxnSpPr>
        <p:spPr bwMode="auto">
          <a:xfrm>
            <a:off x="5621338" y="3246438"/>
            <a:ext cx="911225" cy="90487"/>
          </a:xfrm>
          <a:prstGeom prst="bentConnector3">
            <a:avLst>
              <a:gd name="adj1" fmla="val 50000"/>
            </a:avLst>
          </a:prstGeom>
          <a:noFill/>
          <a:ln w="19050" algn="ctr">
            <a:solidFill>
              <a:schemeClr val="tx1"/>
            </a:solidFill>
            <a:prstDash val="sysDash"/>
            <a:round/>
            <a:headEnd type="none" w="sm" len="sm"/>
            <a:tailEnd type="triangle" w="med" len="med"/>
          </a:ln>
          <a:extLst>
            <a:ext uri="{909E8E84-426E-40DD-AFC4-6F175D3DCCD1}">
              <a14:hiddenFill xmlns:a14="http://schemas.microsoft.com/office/drawing/2010/main">
                <a:noFill/>
              </a14:hiddenFill>
            </a:ext>
          </a:extLst>
        </p:spPr>
      </p:cxnSp>
      <p:sp>
        <p:nvSpPr>
          <p:cNvPr id="883" name="Rectangle 35"/>
          <p:cNvSpPr>
            <a:spLocks noChangeArrowheads="1"/>
          </p:cNvSpPr>
          <p:nvPr/>
        </p:nvSpPr>
        <p:spPr bwMode="auto">
          <a:xfrm>
            <a:off x="5794375" y="3995738"/>
            <a:ext cx="2451100" cy="241300"/>
          </a:xfrm>
          <a:prstGeom prst="rect">
            <a:avLst/>
          </a:prstGeom>
          <a:solidFill>
            <a:schemeClr val="bg1">
              <a:lumMod val="50000"/>
            </a:schemeClr>
          </a:solidFill>
          <a:ln w="12700" algn="ctr">
            <a:solidFill>
              <a:schemeClr val="tx1"/>
            </a:solidFill>
            <a:prstDash val="dash"/>
            <a:round/>
            <a:headEnd type="none" w="sm" len="sm"/>
            <a:tailEnd type="none" w="sm" len="sm"/>
          </a:ln>
        </p:spPr>
        <p:txBody>
          <a:bodyPr/>
          <a:lstStyle>
            <a:lvl1pPr defTabSz="228600">
              <a:spcBef>
                <a:spcPts val="900"/>
              </a:spcBef>
              <a:buClr>
                <a:srgbClr val="000000"/>
              </a:buClr>
              <a:buFont typeface="Arial" panose="020B0604020202020204" pitchFamily="34" charset="0"/>
              <a:defRPr sz="2100">
                <a:solidFill>
                  <a:srgbClr val="5F5F5F"/>
                </a:solidFill>
                <a:latin typeface="Arial" panose="020B0604020202020204" pitchFamily="34" charset="0"/>
              </a:defRPr>
            </a:lvl1pPr>
            <a:lvl2pPr marL="742950" indent="-285750" defTabSz="228600">
              <a:spcBef>
                <a:spcPts val="900"/>
              </a:spcBef>
              <a:buClr>
                <a:srgbClr val="FF0000"/>
              </a:buClr>
              <a:buFont typeface="Arial" panose="020B0604020202020204" pitchFamily="34" charset="0"/>
              <a:buChar char="•"/>
              <a:defRPr sz="2100">
                <a:solidFill>
                  <a:srgbClr val="5F5F5F"/>
                </a:solidFill>
                <a:latin typeface="Arial" panose="020B0604020202020204" pitchFamily="34" charset="0"/>
              </a:defRPr>
            </a:lvl2pPr>
            <a:lvl3pPr marL="1143000" indent="-228600" defTabSz="228600">
              <a:spcBef>
                <a:spcPts val="450"/>
              </a:spcBef>
              <a:buClr>
                <a:srgbClr val="FF0000"/>
              </a:buClr>
              <a:buFont typeface="Arial" panose="020B0604020202020204" pitchFamily="34" charset="0"/>
              <a:buChar char="–"/>
              <a:defRPr sz="2000">
                <a:solidFill>
                  <a:srgbClr val="5F5F5F"/>
                </a:solidFill>
                <a:latin typeface="Arial" panose="020B0604020202020204" pitchFamily="34" charset="0"/>
              </a:defRPr>
            </a:lvl3pPr>
            <a:lvl4pPr marL="1600200" indent="-228600" defTabSz="228600">
              <a:spcBef>
                <a:spcPct val="20000"/>
              </a:spcBef>
              <a:buClr>
                <a:schemeClr val="accent2"/>
              </a:buClr>
              <a:buSzPct val="45000"/>
              <a:buFont typeface="Arial" panose="020B0604020202020204" pitchFamily="34" charset="0"/>
              <a:buChar char="—"/>
              <a:defRPr>
                <a:solidFill>
                  <a:srgbClr val="5F5F5F"/>
                </a:solidFill>
                <a:latin typeface="Arial" panose="020B0604020202020204" pitchFamily="34" charset="0"/>
              </a:defRPr>
            </a:lvl4pPr>
            <a:lvl5pPr marL="2057400" indent="-228600" defTabSz="228600">
              <a:spcBef>
                <a:spcPct val="20000"/>
              </a:spcBef>
              <a:buClr>
                <a:schemeClr val="accent2"/>
              </a:buClr>
              <a:buSzPct val="55000"/>
              <a:buFont typeface="Arial" panose="020B0604020202020204" pitchFamily="34" charset="0"/>
              <a:buChar char="—"/>
              <a:defRPr sz="1600">
                <a:solidFill>
                  <a:srgbClr val="5F5F5F"/>
                </a:solidFill>
                <a:latin typeface="Arial" panose="020B0604020202020204" pitchFamily="34" charset="0"/>
              </a:defRPr>
            </a:lvl5pPr>
            <a:lvl6pPr marL="25146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6pPr>
            <a:lvl7pPr marL="29718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7pPr>
            <a:lvl8pPr marL="34290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8pPr>
            <a:lvl9pPr marL="3886200" indent="-228600" defTabSz="228600" eaLnBrk="0" fontAlgn="base" hangingPunct="0">
              <a:spcBef>
                <a:spcPct val="20000"/>
              </a:spcBef>
              <a:spcAft>
                <a:spcPct val="0"/>
              </a:spcAft>
              <a:buClr>
                <a:schemeClr val="accent2"/>
              </a:buClr>
              <a:buSzPct val="55000"/>
              <a:buFont typeface="Arial" panose="020B0604020202020204" pitchFamily="34" charset="0"/>
              <a:buChar char="—"/>
              <a:defRPr sz="1600">
                <a:solidFill>
                  <a:srgbClr val="5F5F5F"/>
                </a:solidFill>
                <a:latin typeface="Arial" panose="020B0604020202020204" pitchFamily="34" charset="0"/>
              </a:defRPr>
            </a:lvl9pPr>
          </a:lstStyle>
          <a:p>
            <a:pPr algn="ctr" eaLnBrk="1" hangingPunct="1">
              <a:spcBef>
                <a:spcPct val="0"/>
              </a:spcBef>
              <a:buClrTx/>
              <a:defRPr/>
            </a:pPr>
            <a:r>
              <a:rPr lang="en-US" altLang="en-US" sz="1000" i="1" dirty="0">
                <a:solidFill>
                  <a:schemeClr val="bg1"/>
                </a:solidFill>
              </a:rPr>
              <a:t>app</a:t>
            </a:r>
            <a:r>
              <a:rPr lang="en-US" altLang="en-US" sz="1000" dirty="0">
                <a:solidFill>
                  <a:schemeClr val="bg1"/>
                </a:solidFill>
              </a:rPr>
              <a:t>$SEED</a:t>
            </a:r>
          </a:p>
        </p:txBody>
      </p:sp>
      <p:sp>
        <p:nvSpPr>
          <p:cNvPr id="12481" name="TextBox 99"/>
          <p:cNvSpPr txBox="1">
            <a:spLocks noChangeArrowheads="1"/>
          </p:cNvSpPr>
          <p:nvPr/>
        </p:nvSpPr>
        <p:spPr bwMode="auto">
          <a:xfrm>
            <a:off x="9232900" y="2984500"/>
            <a:ext cx="15414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App Common Role</a:t>
            </a:r>
          </a:p>
        </p:txBody>
      </p:sp>
      <p:sp>
        <p:nvSpPr>
          <p:cNvPr id="12482" name="TextBox 99"/>
          <p:cNvSpPr txBox="1">
            <a:spLocks noChangeArrowheads="1"/>
          </p:cNvSpPr>
          <p:nvPr/>
        </p:nvSpPr>
        <p:spPr bwMode="auto">
          <a:xfrm>
            <a:off x="3222625" y="3408363"/>
            <a:ext cx="1457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App Common User</a:t>
            </a:r>
          </a:p>
        </p:txBody>
      </p:sp>
      <p:sp>
        <p:nvSpPr>
          <p:cNvPr id="12483" name="TextBox 99"/>
          <p:cNvSpPr txBox="1">
            <a:spLocks noChangeArrowheads="1"/>
          </p:cNvSpPr>
          <p:nvPr/>
        </p:nvSpPr>
        <p:spPr bwMode="auto">
          <a:xfrm>
            <a:off x="3894138" y="2511425"/>
            <a:ext cx="15398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App Common Role</a:t>
            </a:r>
          </a:p>
        </p:txBody>
      </p:sp>
      <p:sp>
        <p:nvSpPr>
          <p:cNvPr id="887" name="Snip Same Side Corner Rectangle 886"/>
          <p:cNvSpPr/>
          <p:nvPr/>
        </p:nvSpPr>
        <p:spPr bwMode="auto">
          <a:xfrm>
            <a:off x="7872413" y="1612900"/>
            <a:ext cx="1114425" cy="228600"/>
          </a:xfrm>
          <a:prstGeom prst="snip2SameRect">
            <a:avLst/>
          </a:prstGeom>
          <a:solidFill>
            <a:srgbClr val="A7A7FF"/>
          </a:solidFill>
          <a:ln w="12700" cap="flat" cmpd="sng" algn="ctr">
            <a:solidFill>
              <a:schemeClr val="tx1"/>
            </a:solidFill>
            <a:prstDash val="solid"/>
            <a:round/>
            <a:headEnd type="none" w="sm" len="sm"/>
            <a:tailEnd type="none" w="sm" len="sm"/>
          </a:ln>
          <a:effectLst/>
        </p:spPr>
        <p:txBody>
          <a:bodyPr/>
          <a:lstStyle/>
          <a:p>
            <a:pPr defTabSz="228600" eaLnBrk="1" hangingPunct="1">
              <a:defRPr/>
            </a:pPr>
            <a:endParaRPr lang="en-US" sz="1600" dirty="0">
              <a:latin typeface="Arial" charset="0"/>
              <a:cs typeface="Arial" charset="0"/>
            </a:endParaRPr>
          </a:p>
        </p:txBody>
      </p:sp>
      <p:sp>
        <p:nvSpPr>
          <p:cNvPr id="12485" name="TextBox 103"/>
          <p:cNvSpPr txBox="1">
            <a:spLocks noChangeArrowheads="1"/>
          </p:cNvSpPr>
          <p:nvPr/>
        </p:nvSpPr>
        <p:spPr bwMode="auto">
          <a:xfrm>
            <a:off x="7880350" y="1639888"/>
            <a:ext cx="1227138"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700" dirty="0"/>
              <a:t>CDB_SERVICES</a:t>
            </a:r>
          </a:p>
        </p:txBody>
      </p:sp>
      <p:pic>
        <p:nvPicPr>
          <p:cNvPr id="12486" name="Picture 5" descr="healt030_ea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8342313" y="506413"/>
            <a:ext cx="1127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87" name="Text Box 6"/>
          <p:cNvSpPr txBox="1">
            <a:spLocks noChangeArrowheads="1"/>
          </p:cNvSpPr>
          <p:nvPr/>
        </p:nvSpPr>
        <p:spPr bwMode="auto">
          <a:xfrm>
            <a:off x="7737475" y="517525"/>
            <a:ext cx="6873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600" b="1" dirty="0"/>
              <a:t>Listener</a:t>
            </a:r>
          </a:p>
        </p:txBody>
      </p:sp>
      <p:sp>
        <p:nvSpPr>
          <p:cNvPr id="12488" name="Text Box 6"/>
          <p:cNvSpPr txBox="1">
            <a:spLocks noChangeArrowheads="1"/>
          </p:cNvSpPr>
          <p:nvPr/>
        </p:nvSpPr>
        <p:spPr bwMode="auto">
          <a:xfrm>
            <a:off x="7508875" y="977900"/>
            <a:ext cx="10937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600" b="1" dirty="0">
                <a:solidFill>
                  <a:schemeClr val="bg1"/>
                </a:solidFill>
              </a:rPr>
              <a:t>PDB Container 1</a:t>
            </a:r>
          </a:p>
        </p:txBody>
      </p:sp>
      <p:sp>
        <p:nvSpPr>
          <p:cNvPr id="12489" name="Text Box 6"/>
          <p:cNvSpPr txBox="1">
            <a:spLocks noChangeArrowheads="1"/>
          </p:cNvSpPr>
          <p:nvPr/>
        </p:nvSpPr>
        <p:spPr bwMode="auto">
          <a:xfrm>
            <a:off x="8985250" y="977900"/>
            <a:ext cx="122713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600" b="1" dirty="0">
                <a:solidFill>
                  <a:schemeClr val="bg1"/>
                </a:solidFill>
              </a:rPr>
              <a:t>PDB Container </a:t>
            </a:r>
            <a:r>
              <a:rPr lang="en-US" altLang="en-US" sz="600" b="1" i="1" dirty="0">
                <a:solidFill>
                  <a:schemeClr val="bg1"/>
                </a:solidFill>
              </a:rPr>
              <a:t>n</a:t>
            </a:r>
          </a:p>
        </p:txBody>
      </p:sp>
      <p:sp>
        <p:nvSpPr>
          <p:cNvPr id="12490" name="TextBox 131"/>
          <p:cNvSpPr txBox="1">
            <a:spLocks noChangeArrowheads="1"/>
          </p:cNvSpPr>
          <p:nvPr/>
        </p:nvSpPr>
        <p:spPr bwMode="auto">
          <a:xfrm>
            <a:off x="8494713" y="935038"/>
            <a:ext cx="34448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900" b="1" dirty="0">
                <a:solidFill>
                  <a:schemeClr val="bg1"/>
                </a:solidFill>
              </a:rPr>
              <a:t>. . .</a:t>
            </a:r>
          </a:p>
        </p:txBody>
      </p:sp>
      <p:sp>
        <p:nvSpPr>
          <p:cNvPr id="894" name="Snip Single Corner Rectangle 893"/>
          <p:cNvSpPr/>
          <p:nvPr/>
        </p:nvSpPr>
        <p:spPr bwMode="auto">
          <a:xfrm>
            <a:off x="9028113" y="476250"/>
            <a:ext cx="742950" cy="280988"/>
          </a:xfrm>
          <a:prstGeom prst="snip1Rect">
            <a:avLst/>
          </a:prstGeom>
          <a:solidFill>
            <a:srgbClr val="61808E"/>
          </a:solidFill>
          <a:ln w="12700" cap="flat" cmpd="sng" algn="ctr">
            <a:solidFill>
              <a:schemeClr val="tx1"/>
            </a:solidFill>
            <a:prstDash val="solid"/>
            <a:round/>
            <a:headEnd type="none" w="sm" len="sm"/>
            <a:tailEnd type="none" w="sm" len="sm"/>
          </a:ln>
          <a:effectLst/>
        </p:spPr>
        <p:txBody>
          <a:bodyPr/>
          <a:lstStyle/>
          <a:p>
            <a:pPr defTabSz="228600" eaLnBrk="1" hangingPunct="1">
              <a:defRPr/>
            </a:pPr>
            <a:endParaRPr lang="en-US" sz="1600" b="1" dirty="0">
              <a:latin typeface="Arial" charset="0"/>
              <a:cs typeface="Arial" charset="0"/>
            </a:endParaRPr>
          </a:p>
        </p:txBody>
      </p:sp>
      <p:sp>
        <p:nvSpPr>
          <p:cNvPr id="12492" name="TextBox 242"/>
          <p:cNvSpPr txBox="1">
            <a:spLocks noChangeArrowheads="1"/>
          </p:cNvSpPr>
          <p:nvPr/>
        </p:nvSpPr>
        <p:spPr bwMode="auto">
          <a:xfrm>
            <a:off x="8958263" y="512763"/>
            <a:ext cx="6699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700" b="1" dirty="0">
                <a:solidFill>
                  <a:schemeClr val="bg1"/>
                </a:solidFill>
              </a:rPr>
              <a:t>listener.ora</a:t>
            </a:r>
          </a:p>
        </p:txBody>
      </p:sp>
      <p:cxnSp>
        <p:nvCxnSpPr>
          <p:cNvPr id="12493" name="Straight Arrow Connector 244"/>
          <p:cNvCxnSpPr>
            <a:cxnSpLocks noChangeShapeType="1"/>
            <a:stCxn id="894" idx="2"/>
          </p:cNvCxnSpPr>
          <p:nvPr/>
        </p:nvCxnSpPr>
        <p:spPr bwMode="auto">
          <a:xfrm flipH="1">
            <a:off x="8494713" y="617538"/>
            <a:ext cx="533400" cy="3175"/>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494" name="TextBox 101"/>
          <p:cNvSpPr txBox="1">
            <a:spLocks noChangeArrowheads="1"/>
          </p:cNvSpPr>
          <p:nvPr/>
        </p:nvSpPr>
        <p:spPr bwMode="auto">
          <a:xfrm>
            <a:off x="7362825" y="1598613"/>
            <a:ext cx="422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700" dirty="0"/>
              <a:t>CDB</a:t>
            </a:r>
            <a:br>
              <a:rPr lang="en-US" altLang="en-US" sz="700" dirty="0"/>
            </a:br>
            <a:r>
              <a:rPr lang="en-US" altLang="en-US" sz="700" dirty="0"/>
              <a:t>Views</a:t>
            </a:r>
          </a:p>
        </p:txBody>
      </p:sp>
      <p:cxnSp>
        <p:nvCxnSpPr>
          <p:cNvPr id="12499" name="Elbow Connector 294"/>
          <p:cNvCxnSpPr>
            <a:cxnSpLocks noChangeShapeType="1"/>
          </p:cNvCxnSpPr>
          <p:nvPr/>
        </p:nvCxnSpPr>
        <p:spPr bwMode="auto">
          <a:xfrm rot="5400000">
            <a:off x="7678738" y="238125"/>
            <a:ext cx="242887" cy="1236663"/>
          </a:xfrm>
          <a:prstGeom prst="bentConnector3">
            <a:avLst>
              <a:gd name="adj1" fmla="val 50000"/>
            </a:avLst>
          </a:prstGeom>
          <a:noFill/>
          <a:ln w="19050" algn="ctr">
            <a:solidFill>
              <a:schemeClr val="tx1">
                <a:lumMod val="40000"/>
                <a:lumOff val="60000"/>
              </a:schemeClr>
            </a:solidFill>
            <a:prstDash val="sysDash"/>
            <a:round/>
            <a:headEnd/>
            <a:tailEnd type="triangle" w="med" len="med"/>
          </a:ln>
          <a:extLst/>
        </p:spPr>
      </p:cxnSp>
      <p:cxnSp>
        <p:nvCxnSpPr>
          <p:cNvPr id="12500" name="Elbow Connector 296"/>
          <p:cNvCxnSpPr>
            <a:cxnSpLocks noChangeShapeType="1"/>
          </p:cNvCxnSpPr>
          <p:nvPr/>
        </p:nvCxnSpPr>
        <p:spPr bwMode="auto">
          <a:xfrm rot="5400000">
            <a:off x="8115300" y="674688"/>
            <a:ext cx="242887" cy="363538"/>
          </a:xfrm>
          <a:prstGeom prst="bentConnector3">
            <a:avLst>
              <a:gd name="adj1" fmla="val 50000"/>
            </a:avLst>
          </a:prstGeom>
          <a:noFill/>
          <a:ln w="19050" algn="ctr">
            <a:solidFill>
              <a:schemeClr val="tx1">
                <a:lumMod val="40000"/>
                <a:lumOff val="60000"/>
              </a:schemeClr>
            </a:solidFill>
            <a:prstDash val="sysDash"/>
            <a:round/>
            <a:headEnd/>
            <a:tailEnd type="triangle" w="med" len="med"/>
          </a:ln>
          <a:extLst/>
        </p:spPr>
      </p:cxnSp>
      <p:cxnSp>
        <p:nvCxnSpPr>
          <p:cNvPr id="12501" name="Elbow Connector 298"/>
          <p:cNvCxnSpPr>
            <a:cxnSpLocks noChangeShapeType="1"/>
            <a:endCxn id="12489" idx="0"/>
          </p:cNvCxnSpPr>
          <p:nvPr/>
        </p:nvCxnSpPr>
        <p:spPr bwMode="auto">
          <a:xfrm rot="16200000" flipH="1">
            <a:off x="8887619" y="265907"/>
            <a:ext cx="242887" cy="1181100"/>
          </a:xfrm>
          <a:prstGeom prst="bentConnector3">
            <a:avLst>
              <a:gd name="adj1" fmla="val 50000"/>
            </a:avLst>
          </a:prstGeom>
          <a:noFill/>
          <a:ln w="19050" algn="ctr">
            <a:solidFill>
              <a:schemeClr val="tx1">
                <a:lumMod val="40000"/>
                <a:lumOff val="60000"/>
              </a:schemeClr>
            </a:solidFill>
            <a:prstDash val="sysDash"/>
            <a:round/>
            <a:headEnd/>
            <a:tailEnd type="triangle" w="med" len="med"/>
          </a:ln>
          <a:extLst/>
        </p:spPr>
      </p:cxnSp>
      <p:cxnSp>
        <p:nvCxnSpPr>
          <p:cNvPr id="12502" name="Elbow Connector 285"/>
          <p:cNvCxnSpPr>
            <a:cxnSpLocks noChangeShapeType="1"/>
          </p:cNvCxnSpPr>
          <p:nvPr/>
        </p:nvCxnSpPr>
        <p:spPr bwMode="auto">
          <a:xfrm rot="16200000" flipV="1">
            <a:off x="7692232" y="651668"/>
            <a:ext cx="450850" cy="1471613"/>
          </a:xfrm>
          <a:prstGeom prst="bentConnector3">
            <a:avLst>
              <a:gd name="adj1" fmla="val 63736"/>
            </a:avLst>
          </a:prstGeom>
          <a:noFill/>
          <a:ln w="19050" algn="ctr">
            <a:solidFill>
              <a:schemeClr val="tx1">
                <a:lumMod val="40000"/>
                <a:lumOff val="60000"/>
              </a:schemeClr>
            </a:solidFill>
            <a:prstDash val="sysDash"/>
            <a:round/>
            <a:headEnd/>
            <a:tailEnd type="triangle" w="med" len="med"/>
          </a:ln>
          <a:extLst/>
        </p:spPr>
      </p:cxnSp>
      <p:cxnSp>
        <p:nvCxnSpPr>
          <p:cNvPr id="12503" name="Elbow Connector 288"/>
          <p:cNvCxnSpPr>
            <a:cxnSpLocks noChangeShapeType="1"/>
          </p:cNvCxnSpPr>
          <p:nvPr/>
        </p:nvCxnSpPr>
        <p:spPr bwMode="auto">
          <a:xfrm rot="5400000" flipH="1" flipV="1">
            <a:off x="8901113" y="914400"/>
            <a:ext cx="450850" cy="946150"/>
          </a:xfrm>
          <a:prstGeom prst="bentConnector3">
            <a:avLst>
              <a:gd name="adj1" fmla="val 63736"/>
            </a:avLst>
          </a:prstGeom>
          <a:noFill/>
          <a:ln w="19050" algn="ctr">
            <a:solidFill>
              <a:schemeClr val="tx1">
                <a:lumMod val="40000"/>
                <a:lumOff val="60000"/>
              </a:schemeClr>
            </a:solidFill>
            <a:prstDash val="sysDash"/>
            <a:round/>
            <a:headEnd/>
            <a:tailEnd type="triangle" w="med" len="med"/>
          </a:ln>
          <a:extLst/>
        </p:spPr>
      </p:cxnSp>
      <p:cxnSp>
        <p:nvCxnSpPr>
          <p:cNvPr id="12504" name="Elbow Connector 291"/>
          <p:cNvCxnSpPr>
            <a:cxnSpLocks noChangeShapeType="1"/>
          </p:cNvCxnSpPr>
          <p:nvPr/>
        </p:nvCxnSpPr>
        <p:spPr bwMode="auto">
          <a:xfrm rot="16200000" flipV="1">
            <a:off x="8128794" y="1088231"/>
            <a:ext cx="450850" cy="598488"/>
          </a:xfrm>
          <a:prstGeom prst="bentConnector3">
            <a:avLst>
              <a:gd name="adj1" fmla="val 63736"/>
            </a:avLst>
          </a:prstGeom>
          <a:noFill/>
          <a:ln w="19050" algn="ctr">
            <a:solidFill>
              <a:schemeClr val="tx1">
                <a:lumMod val="40000"/>
                <a:lumOff val="60000"/>
              </a:schemeClr>
            </a:solidFill>
            <a:prstDash val="sysDash"/>
            <a:round/>
            <a:headEnd/>
            <a:tailEnd type="triangle" w="med" len="med"/>
          </a:ln>
          <a:extLst/>
        </p:spPr>
      </p:cxnSp>
      <p:sp>
        <p:nvSpPr>
          <p:cNvPr id="904" name="Snip Single Corner Rectangle 903"/>
          <p:cNvSpPr/>
          <p:nvPr/>
        </p:nvSpPr>
        <p:spPr bwMode="auto">
          <a:xfrm>
            <a:off x="4484688" y="3748088"/>
            <a:ext cx="469900" cy="215900"/>
          </a:xfrm>
          <a:prstGeom prst="snip1Rect">
            <a:avLst>
              <a:gd name="adj" fmla="val 50000"/>
            </a:avLst>
          </a:prstGeom>
          <a:solidFill>
            <a:schemeClr val="bg2">
              <a:lumMod val="75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4" name="TextBox 301"/>
          <p:cNvSpPr txBox="1">
            <a:spLocks noChangeArrowheads="1"/>
          </p:cNvSpPr>
          <p:nvPr/>
        </p:nvSpPr>
        <p:spPr bwMode="auto">
          <a:xfrm>
            <a:off x="4346575" y="3963988"/>
            <a:ext cx="46037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900" dirty="0"/>
              <a:t>Undo</a:t>
            </a:r>
          </a:p>
        </p:txBody>
      </p:sp>
      <p:sp>
        <p:nvSpPr>
          <p:cNvPr id="906" name="Snip Single Corner Rectangle 905"/>
          <p:cNvSpPr/>
          <p:nvPr/>
        </p:nvSpPr>
        <p:spPr bwMode="auto">
          <a:xfrm>
            <a:off x="10458450" y="3748088"/>
            <a:ext cx="469900" cy="215900"/>
          </a:xfrm>
          <a:prstGeom prst="snip1Rect">
            <a:avLst>
              <a:gd name="adj" fmla="val 50000"/>
            </a:avLst>
          </a:prstGeom>
          <a:solidFill>
            <a:schemeClr val="bg2">
              <a:lumMod val="75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5" name="TextBox 303"/>
          <p:cNvSpPr txBox="1">
            <a:spLocks noChangeArrowheads="1"/>
          </p:cNvSpPr>
          <p:nvPr/>
        </p:nvSpPr>
        <p:spPr bwMode="auto">
          <a:xfrm>
            <a:off x="10339388" y="3963988"/>
            <a:ext cx="46037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n-US" altLang="en-US" sz="900" dirty="0"/>
              <a:t>Undo</a:t>
            </a:r>
          </a:p>
        </p:txBody>
      </p:sp>
      <p:sp>
        <p:nvSpPr>
          <p:cNvPr id="12505" name="TextBox 99"/>
          <p:cNvSpPr txBox="1">
            <a:spLocks noChangeArrowheads="1"/>
          </p:cNvSpPr>
          <p:nvPr/>
        </p:nvSpPr>
        <p:spPr bwMode="auto">
          <a:xfrm>
            <a:off x="9215438" y="3141663"/>
            <a:ext cx="1457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App Common User</a:t>
            </a:r>
          </a:p>
        </p:txBody>
      </p:sp>
      <p:sp>
        <p:nvSpPr>
          <p:cNvPr id="12506" name="Rounded Rectangle 312"/>
          <p:cNvSpPr>
            <a:spLocks noChangeArrowheads="1"/>
          </p:cNvSpPr>
          <p:nvPr/>
        </p:nvSpPr>
        <p:spPr bwMode="auto">
          <a:xfrm>
            <a:off x="2570163" y="3111500"/>
            <a:ext cx="682625" cy="431800"/>
          </a:xfrm>
          <a:prstGeom prst="roundRect">
            <a:avLst>
              <a:gd name="adj" fmla="val 16667"/>
            </a:avLst>
          </a:prstGeom>
          <a:solidFill>
            <a:srgbClr val="FFFFCC"/>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p>
        </p:txBody>
      </p:sp>
      <p:sp>
        <p:nvSpPr>
          <p:cNvPr id="12507" name="TextBox 99"/>
          <p:cNvSpPr txBox="1">
            <a:spLocks noChangeArrowheads="1"/>
          </p:cNvSpPr>
          <p:nvPr/>
        </p:nvSpPr>
        <p:spPr bwMode="auto">
          <a:xfrm>
            <a:off x="2565400" y="3106738"/>
            <a:ext cx="903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PDB </a:t>
            </a:r>
            <a:br>
              <a:rPr lang="en-US" altLang="en-US" sz="800" dirty="0"/>
            </a:br>
            <a:r>
              <a:rPr lang="en-US" altLang="en-US" sz="800" dirty="0"/>
              <a:t>Resource</a:t>
            </a:r>
            <a:br>
              <a:rPr lang="en-US" altLang="en-US" sz="800" dirty="0"/>
            </a:br>
            <a:r>
              <a:rPr lang="en-US" altLang="en-US" sz="800" dirty="0"/>
              <a:t>Plan</a:t>
            </a:r>
          </a:p>
        </p:txBody>
      </p:sp>
      <p:sp>
        <p:nvSpPr>
          <p:cNvPr id="12508" name="Rounded Rectangle 313"/>
          <p:cNvSpPr>
            <a:spLocks noChangeArrowheads="1"/>
          </p:cNvSpPr>
          <p:nvPr/>
        </p:nvSpPr>
        <p:spPr bwMode="auto">
          <a:xfrm>
            <a:off x="8575675" y="3111500"/>
            <a:ext cx="682625" cy="431800"/>
          </a:xfrm>
          <a:prstGeom prst="roundRect">
            <a:avLst>
              <a:gd name="adj" fmla="val 16667"/>
            </a:avLst>
          </a:prstGeom>
          <a:solidFill>
            <a:srgbClr val="FFFFCC"/>
          </a:solidFill>
          <a:ln w="12700" algn="ctr">
            <a:solidFill>
              <a:schemeClr val="tx1"/>
            </a:solidFill>
            <a:round/>
            <a:headEnd type="none" w="sm" len="sm"/>
            <a:tailEnd type="none" w="sm" len="sm"/>
          </a:ln>
        </p:spPr>
        <p:txBody>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endParaRPr lang="en-US" altLang="en-US" dirty="0"/>
          </a:p>
        </p:txBody>
      </p:sp>
      <p:pic>
        <p:nvPicPr>
          <p:cNvPr id="12509"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3287713" y="3006725"/>
            <a:ext cx="103914" cy="249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510" name="Elbow Connector 13"/>
          <p:cNvCxnSpPr>
            <a:cxnSpLocks noChangeShapeType="1"/>
          </p:cNvCxnSpPr>
          <p:nvPr/>
        </p:nvCxnSpPr>
        <p:spPr bwMode="auto">
          <a:xfrm rot="5400000">
            <a:off x="4105275" y="2749550"/>
            <a:ext cx="188913" cy="366713"/>
          </a:xfrm>
          <a:prstGeom prst="bentConnector3">
            <a:avLst>
              <a:gd name="adj1" fmla="val 41176"/>
            </a:avLst>
          </a:prstGeom>
          <a:noFill/>
          <a:ln w="12700" algn="ctr">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cxnSp>
      <p:cxnSp>
        <p:nvCxnSpPr>
          <p:cNvPr id="12511" name="Elbow Connector 12387"/>
          <p:cNvCxnSpPr>
            <a:cxnSpLocks noChangeShapeType="1"/>
          </p:cNvCxnSpPr>
          <p:nvPr/>
        </p:nvCxnSpPr>
        <p:spPr bwMode="auto">
          <a:xfrm rot="5400000">
            <a:off x="4271963" y="3068638"/>
            <a:ext cx="192087" cy="274637"/>
          </a:xfrm>
          <a:prstGeom prst="bentConnector2">
            <a:avLst/>
          </a:prstGeom>
          <a:noFill/>
          <a:ln w="12700" algn="ctr">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cxnSp>
      <p:cxnSp>
        <p:nvCxnSpPr>
          <p:cNvPr id="12512" name="Elbow Connector 325"/>
          <p:cNvCxnSpPr>
            <a:cxnSpLocks noChangeShapeType="1"/>
          </p:cNvCxnSpPr>
          <p:nvPr/>
        </p:nvCxnSpPr>
        <p:spPr bwMode="auto">
          <a:xfrm rot="5400000">
            <a:off x="4139406" y="2936082"/>
            <a:ext cx="365125" cy="182562"/>
          </a:xfrm>
          <a:prstGeom prst="bentConnector2">
            <a:avLst/>
          </a:prstGeom>
          <a:noFill/>
          <a:ln w="12700" algn="ctr">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cxnSp>
      <p:pic>
        <p:nvPicPr>
          <p:cNvPr id="12513" name="Picture 1239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bwMode="auto">
          <a:xfrm>
            <a:off x="4513263" y="3290888"/>
            <a:ext cx="112227" cy="26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514" name="Group 12394"/>
          <p:cNvGrpSpPr>
            <a:grpSpLocks/>
          </p:cNvGrpSpPr>
          <p:nvPr/>
        </p:nvGrpSpPr>
        <p:grpSpPr bwMode="auto">
          <a:xfrm>
            <a:off x="10096500" y="2614613"/>
            <a:ext cx="1490663" cy="949325"/>
            <a:chOff x="3786311" y="2814638"/>
            <a:chExt cx="1490125" cy="948154"/>
          </a:xfrm>
        </p:grpSpPr>
        <p:sp>
          <p:nvSpPr>
            <p:cNvPr id="12530" name="TextBox 99"/>
            <p:cNvSpPr txBox="1">
              <a:spLocks noChangeArrowheads="1"/>
            </p:cNvSpPr>
            <p:nvPr/>
          </p:nvSpPr>
          <p:spPr bwMode="auto">
            <a:xfrm>
              <a:off x="4772412" y="3424238"/>
              <a:ext cx="4315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Local</a:t>
              </a:r>
              <a:br>
                <a:rPr lang="en-US" altLang="en-US" sz="800" dirty="0"/>
              </a:br>
              <a:r>
                <a:rPr lang="en-US" altLang="en-US" sz="800" dirty="0"/>
                <a:t>User</a:t>
              </a:r>
            </a:p>
          </p:txBody>
        </p:sp>
        <p:sp>
          <p:nvSpPr>
            <p:cNvPr id="920" name="Snip Same Side Corner Rectangle 919"/>
            <p:cNvSpPr/>
            <p:nvPr/>
          </p:nvSpPr>
          <p:spPr bwMode="auto">
            <a:xfrm>
              <a:off x="4021176" y="3190411"/>
              <a:ext cx="361819" cy="88790"/>
            </a:xfrm>
            <a:prstGeom prst="snip2SameRect">
              <a:avLst/>
            </a:prstGeom>
            <a:solidFill>
              <a:schemeClr val="accent1">
                <a:lumMod val="60000"/>
                <a:lumOff val="40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12532" name="TextBox 99"/>
            <p:cNvSpPr txBox="1">
              <a:spLocks noChangeArrowheads="1"/>
            </p:cNvSpPr>
            <p:nvPr/>
          </p:nvSpPr>
          <p:spPr bwMode="auto">
            <a:xfrm>
              <a:off x="3786311" y="2847975"/>
              <a:ext cx="6014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Common</a:t>
              </a:r>
              <a:br>
                <a:rPr lang="en-US" altLang="en-US" sz="800" dirty="0"/>
              </a:br>
              <a:r>
                <a:rPr lang="en-US" altLang="en-US" sz="800" dirty="0"/>
                <a:t>Role</a:t>
              </a:r>
            </a:p>
          </p:txBody>
        </p:sp>
        <p:sp>
          <p:nvSpPr>
            <p:cNvPr id="922" name="Diamond 921"/>
            <p:cNvSpPr/>
            <p:nvPr/>
          </p:nvSpPr>
          <p:spPr bwMode="auto">
            <a:xfrm>
              <a:off x="4649599" y="3161871"/>
              <a:ext cx="253908" cy="145870"/>
            </a:xfrm>
            <a:prstGeom prst="diamond">
              <a:avLst/>
            </a:prstGeom>
            <a:solidFill>
              <a:schemeClr val="accent1">
                <a:lumMod val="60000"/>
                <a:lumOff val="40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12534" name="TextBox 99"/>
            <p:cNvSpPr txBox="1">
              <a:spLocks noChangeArrowheads="1"/>
            </p:cNvSpPr>
            <p:nvPr/>
          </p:nvSpPr>
          <p:spPr bwMode="auto">
            <a:xfrm>
              <a:off x="4816059" y="3069432"/>
              <a:ext cx="4603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Local </a:t>
              </a:r>
              <a:br>
                <a:rPr lang="en-US" altLang="en-US" sz="800" dirty="0"/>
              </a:br>
              <a:r>
                <a:rPr lang="en-US" altLang="en-US" sz="800" dirty="0"/>
                <a:t>Role</a:t>
              </a:r>
            </a:p>
          </p:txBody>
        </p:sp>
        <p:sp>
          <p:nvSpPr>
            <p:cNvPr id="924" name="Trapezoid 923"/>
            <p:cNvSpPr/>
            <p:nvPr/>
          </p:nvSpPr>
          <p:spPr bwMode="auto">
            <a:xfrm>
              <a:off x="4533754" y="2868546"/>
              <a:ext cx="203127" cy="133186"/>
            </a:xfrm>
            <a:prstGeom prst="trapezoid">
              <a:avLst/>
            </a:prstGeom>
            <a:solidFill>
              <a:schemeClr val="accent3">
                <a:lumMod val="65000"/>
              </a:schemeClr>
            </a:solidFill>
            <a:ln w="12700" cap="flat" cmpd="sng" algn="ctr">
              <a:solidFill>
                <a:schemeClr val="tx1"/>
              </a:solidFill>
              <a:prstDash val="solid"/>
              <a:round/>
              <a:headEnd type="none" w="sm" len="sm"/>
              <a:tailEnd type="none" w="sm" len="sm"/>
            </a:ln>
            <a:effectLst/>
          </p:spPr>
          <p:txBody>
            <a:bodyPr/>
            <a:lstStyle/>
            <a:p>
              <a:pPr defTabSz="228600" eaLnBrk="1" hangingPunct="1">
                <a:buFont typeface="Arial" charset="0"/>
                <a:buNone/>
                <a:defRPr/>
              </a:pPr>
              <a:endParaRPr lang="en-US" dirty="0">
                <a:latin typeface="Arial" charset="0"/>
              </a:endParaRPr>
            </a:p>
          </p:txBody>
        </p:sp>
        <p:sp>
          <p:nvSpPr>
            <p:cNvPr id="12536" name="TextBox 99"/>
            <p:cNvSpPr txBox="1">
              <a:spLocks noChangeArrowheads="1"/>
            </p:cNvSpPr>
            <p:nvPr/>
          </p:nvSpPr>
          <p:spPr bwMode="auto">
            <a:xfrm>
              <a:off x="4670839" y="2814638"/>
              <a:ext cx="579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Local</a:t>
              </a:r>
              <a:br>
                <a:rPr lang="en-US" altLang="en-US" sz="800" dirty="0"/>
              </a:br>
              <a:r>
                <a:rPr lang="en-US" altLang="en-US" sz="800" dirty="0"/>
                <a:t>Privilege</a:t>
              </a:r>
            </a:p>
          </p:txBody>
        </p:sp>
        <p:cxnSp>
          <p:nvCxnSpPr>
            <p:cNvPr id="12537" name="Straight Arrow Connector 139"/>
            <p:cNvCxnSpPr>
              <a:cxnSpLocks noChangeShapeType="1"/>
            </p:cNvCxnSpPr>
            <p:nvPr/>
          </p:nvCxnSpPr>
          <p:spPr bwMode="auto">
            <a:xfrm>
              <a:off x="4696922" y="3001168"/>
              <a:ext cx="0" cy="210312"/>
            </a:xfrm>
            <a:prstGeom prst="straightConnector1">
              <a:avLst/>
            </a:prstGeom>
            <a:noFill/>
            <a:ln w="12700" algn="ctr">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cxnSp>
        <p:cxnSp>
          <p:nvCxnSpPr>
            <p:cNvPr id="12538" name="Straight Arrow Connector 144"/>
            <p:cNvCxnSpPr>
              <a:cxnSpLocks noChangeShapeType="1"/>
            </p:cNvCxnSpPr>
            <p:nvPr/>
          </p:nvCxnSpPr>
          <p:spPr bwMode="auto">
            <a:xfrm>
              <a:off x="4776644" y="3308350"/>
              <a:ext cx="0" cy="101600"/>
            </a:xfrm>
            <a:prstGeom prst="straightConnector1">
              <a:avLst/>
            </a:prstGeom>
            <a:noFill/>
            <a:ln w="12700" algn="ctr">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cxnSp>
        <p:cxnSp>
          <p:nvCxnSpPr>
            <p:cNvPr id="12539" name="Straight Arrow Connector 139"/>
            <p:cNvCxnSpPr>
              <a:cxnSpLocks noChangeShapeType="1"/>
            </p:cNvCxnSpPr>
            <p:nvPr/>
          </p:nvCxnSpPr>
          <p:spPr bwMode="auto">
            <a:xfrm flipH="1">
              <a:off x="4382826" y="3234322"/>
              <a:ext cx="252041" cy="2006"/>
            </a:xfrm>
            <a:prstGeom prst="straightConnector1">
              <a:avLst/>
            </a:prstGeom>
            <a:noFill/>
            <a:ln w="12700" algn="ctr">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cxnSp>
        <p:pic>
          <p:nvPicPr>
            <p:cNvPr id="12540" name="Picture 343"/>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4285295" y="3367681"/>
              <a:ext cx="103876" cy="24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541" name="Elbow Connector 345"/>
            <p:cNvCxnSpPr>
              <a:cxnSpLocks noChangeShapeType="1"/>
            </p:cNvCxnSpPr>
            <p:nvPr/>
          </p:nvCxnSpPr>
          <p:spPr bwMode="auto">
            <a:xfrm rot="5400000">
              <a:off x="4302345" y="2913539"/>
              <a:ext cx="188912" cy="365760"/>
            </a:xfrm>
            <a:prstGeom prst="bentConnector3">
              <a:avLst>
                <a:gd name="adj1" fmla="val 41176"/>
              </a:avLst>
            </a:prstGeom>
            <a:noFill/>
            <a:ln w="12700" algn="ctr">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cxnSp>
        <p:cxnSp>
          <p:nvCxnSpPr>
            <p:cNvPr id="12542" name="Elbow Connector 346"/>
            <p:cNvCxnSpPr>
              <a:cxnSpLocks noChangeShapeType="1"/>
            </p:cNvCxnSpPr>
            <p:nvPr/>
          </p:nvCxnSpPr>
          <p:spPr bwMode="auto">
            <a:xfrm rot="5400000">
              <a:off x="4468395" y="3231802"/>
              <a:ext cx="192659" cy="274320"/>
            </a:xfrm>
            <a:prstGeom prst="bentConnector2">
              <a:avLst/>
            </a:prstGeom>
            <a:noFill/>
            <a:ln w="12700" algn="ctr">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cxnSp>
        <p:pic>
          <p:nvPicPr>
            <p:cNvPr id="12543" name="Picture 347"/>
            <p:cNvPicPr>
              <a:picLocks noChangeAspect="1"/>
            </p:cNvPicPr>
            <p:nvPr/>
          </p:nvPicPr>
          <p:blipFill>
            <a:blip r:embed="rId10">
              <a:extLst>
                <a:ext uri="{28A0092B-C50C-407E-A947-70E740481C1C}">
                  <a14:useLocalDpi xmlns:a14="http://schemas.microsoft.com/office/drawing/2010/main" val="0"/>
                </a:ext>
              </a:extLst>
            </a:blip>
            <a:stretch>
              <a:fillRect/>
            </a:stretch>
          </p:blipFill>
          <p:spPr bwMode="auto">
            <a:xfrm>
              <a:off x="4710400" y="3452249"/>
              <a:ext cx="108032" cy="261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515" name="Picture 350"/>
          <p:cNvPicPr>
            <a:picLocks noChangeAspect="1"/>
          </p:cNvPicPr>
          <p:nvPr/>
        </p:nvPicPr>
        <p:blipFill>
          <a:blip r:embed="rId11">
            <a:extLst>
              <a:ext uri="{28A0092B-C50C-407E-A947-70E740481C1C}">
                <a14:useLocalDpi xmlns:a14="http://schemas.microsoft.com/office/drawing/2010/main" val="0"/>
              </a:ext>
            </a:extLst>
          </a:blip>
          <a:stretch>
            <a:fillRect/>
          </a:stretch>
        </p:blipFill>
        <p:spPr bwMode="auto">
          <a:xfrm>
            <a:off x="10158413" y="1557338"/>
            <a:ext cx="120540" cy="282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16" name="Picture 35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bwMode="auto">
          <a:xfrm>
            <a:off x="522288" y="2538413"/>
            <a:ext cx="128853" cy="299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17" name="Picture 356"/>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auto">
          <a:xfrm>
            <a:off x="611188" y="4038600"/>
            <a:ext cx="116384" cy="278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18" name="TextBox 99"/>
          <p:cNvSpPr txBox="1">
            <a:spLocks noChangeArrowheads="1"/>
          </p:cNvSpPr>
          <p:nvPr/>
        </p:nvSpPr>
        <p:spPr bwMode="auto">
          <a:xfrm>
            <a:off x="8570913" y="3106738"/>
            <a:ext cx="903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PDB </a:t>
            </a:r>
            <a:br>
              <a:rPr lang="en-US" altLang="en-US" sz="800" dirty="0"/>
            </a:br>
            <a:r>
              <a:rPr lang="en-US" altLang="en-US" sz="800" dirty="0"/>
              <a:t>Resource</a:t>
            </a:r>
            <a:br>
              <a:rPr lang="en-US" altLang="en-US" sz="800" dirty="0"/>
            </a:br>
            <a:r>
              <a:rPr lang="en-US" altLang="en-US" sz="800" dirty="0"/>
              <a:t>Plan</a:t>
            </a:r>
          </a:p>
        </p:txBody>
      </p:sp>
      <p:sp>
        <p:nvSpPr>
          <p:cNvPr id="12519" name="TextBox 104"/>
          <p:cNvSpPr txBox="1">
            <a:spLocks noChangeArrowheads="1"/>
          </p:cNvSpPr>
          <p:nvPr/>
        </p:nvSpPr>
        <p:spPr bwMode="auto">
          <a:xfrm>
            <a:off x="2525713" y="2817813"/>
            <a:ext cx="6873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OBJ$</a:t>
            </a:r>
          </a:p>
        </p:txBody>
      </p:sp>
      <p:sp>
        <p:nvSpPr>
          <p:cNvPr id="12520" name="TextBox 104"/>
          <p:cNvSpPr txBox="1">
            <a:spLocks noChangeArrowheads="1"/>
          </p:cNvSpPr>
          <p:nvPr/>
        </p:nvSpPr>
        <p:spPr bwMode="auto">
          <a:xfrm>
            <a:off x="633413" y="3790950"/>
            <a:ext cx="6111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OBJ$</a:t>
            </a:r>
          </a:p>
        </p:txBody>
      </p:sp>
      <p:sp>
        <p:nvSpPr>
          <p:cNvPr id="843" name="TextBox 842"/>
          <p:cNvSpPr txBox="1"/>
          <p:nvPr/>
        </p:nvSpPr>
        <p:spPr bwMode="auto">
          <a:xfrm>
            <a:off x="6213475" y="2740025"/>
            <a:ext cx="1422400" cy="254000"/>
          </a:xfrm>
          <a:prstGeom prst="rect">
            <a:avLst/>
          </a:prstGeom>
          <a:noFill/>
        </p:spPr>
        <p:txBody>
          <a:bodyPr wrap="none">
            <a:spAutoFit/>
          </a:bodyPr>
          <a:lstStyle/>
          <a:p>
            <a:pPr eaLnBrk="1" hangingPunct="1">
              <a:buFont typeface="Arial" charset="0"/>
              <a:buNone/>
              <a:defRPr/>
            </a:pPr>
            <a:r>
              <a:rPr lang="en-US" sz="1050" dirty="0">
                <a:solidFill>
                  <a:srgbClr val="FF0000"/>
                </a:solidFill>
                <a:latin typeface="Arial" charset="0"/>
              </a:rPr>
              <a:t>Application root </a:t>
            </a:r>
            <a:r>
              <a:rPr lang="en-US" sz="1050" i="1" dirty="0">
                <a:solidFill>
                  <a:srgbClr val="FF0000"/>
                </a:solidFill>
                <a:latin typeface="Arial" charset="0"/>
              </a:rPr>
              <a:t>APP</a:t>
            </a:r>
          </a:p>
        </p:txBody>
      </p:sp>
      <p:sp>
        <p:nvSpPr>
          <p:cNvPr id="815" name="TextBox 814"/>
          <p:cNvSpPr txBox="1"/>
          <p:nvPr/>
        </p:nvSpPr>
        <p:spPr bwMode="auto">
          <a:xfrm>
            <a:off x="6253163" y="2479675"/>
            <a:ext cx="1470025" cy="254000"/>
          </a:xfrm>
          <a:prstGeom prst="rect">
            <a:avLst/>
          </a:prstGeom>
          <a:noFill/>
        </p:spPr>
        <p:txBody>
          <a:bodyPr wrap="none">
            <a:spAutoFit/>
          </a:bodyPr>
          <a:lstStyle/>
          <a:p>
            <a:pPr eaLnBrk="1" hangingPunct="1">
              <a:buFont typeface="Arial" charset="0"/>
              <a:buNone/>
              <a:defRPr/>
            </a:pPr>
            <a:r>
              <a:rPr lang="en-US" sz="1050" dirty="0">
                <a:solidFill>
                  <a:schemeClr val="bg1"/>
                </a:solidFill>
                <a:latin typeface="Arial" charset="0"/>
              </a:rPr>
              <a:t>Application Container</a:t>
            </a:r>
          </a:p>
        </p:txBody>
      </p:sp>
      <p:cxnSp>
        <p:nvCxnSpPr>
          <p:cNvPr id="12523" name="Elbow Connector 325"/>
          <p:cNvCxnSpPr>
            <a:cxnSpLocks noChangeShapeType="1"/>
          </p:cNvCxnSpPr>
          <p:nvPr/>
        </p:nvCxnSpPr>
        <p:spPr bwMode="auto">
          <a:xfrm rot="5400000">
            <a:off x="10646569" y="2894806"/>
            <a:ext cx="365125" cy="182563"/>
          </a:xfrm>
          <a:prstGeom prst="bentConnector2">
            <a:avLst/>
          </a:prstGeom>
          <a:noFill/>
          <a:ln w="12700" algn="ctr">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cxnSp>
      <p:pic>
        <p:nvPicPr>
          <p:cNvPr id="12524" name="Picture 1"/>
          <p:cNvPicPr>
            <a:picLocks noChangeAspect="1"/>
          </p:cNvPicPr>
          <p:nvPr/>
        </p:nvPicPr>
        <p:blipFill>
          <a:blip r:embed="rId14">
            <a:extLst>
              <a:ext uri="{28A0092B-C50C-407E-A947-70E740481C1C}">
                <a14:useLocalDpi xmlns:a14="http://schemas.microsoft.com/office/drawing/2010/main" val="0"/>
              </a:ext>
            </a:extLst>
          </a:blip>
          <a:stretch>
            <a:fillRect/>
          </a:stretch>
        </p:blipFill>
        <p:spPr bwMode="auto">
          <a:xfrm>
            <a:off x="4098925" y="3184525"/>
            <a:ext cx="103914" cy="249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25" name="Picture 305"/>
          <p:cNvPicPr>
            <a:picLocks noChangeAspect="1"/>
          </p:cNvPicPr>
          <p:nvPr/>
        </p:nvPicPr>
        <p:blipFill>
          <a:blip r:embed="rId15">
            <a:extLst>
              <a:ext uri="{28A0092B-C50C-407E-A947-70E740481C1C}">
                <a14:useLocalDpi xmlns:a14="http://schemas.microsoft.com/office/drawing/2010/main" val="0"/>
              </a:ext>
            </a:extLst>
          </a:blip>
          <a:stretch>
            <a:fillRect/>
          </a:stretch>
        </p:blipFill>
        <p:spPr bwMode="auto">
          <a:xfrm>
            <a:off x="8027988" y="3217863"/>
            <a:ext cx="141323" cy="328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26" name="Picture 306"/>
          <p:cNvPicPr>
            <a:picLocks noChangeAspect="1"/>
          </p:cNvPicPr>
          <p:nvPr/>
        </p:nvPicPr>
        <p:blipFill>
          <a:blip r:embed="rId16">
            <a:extLst>
              <a:ext uri="{28A0092B-C50C-407E-A947-70E740481C1C}">
                <a14:useLocalDpi xmlns:a14="http://schemas.microsoft.com/office/drawing/2010/main" val="0"/>
              </a:ext>
            </a:extLst>
          </a:blip>
          <a:stretch>
            <a:fillRect/>
          </a:stretch>
        </p:blipFill>
        <p:spPr bwMode="auto">
          <a:xfrm>
            <a:off x="10215563" y="3201988"/>
            <a:ext cx="103914" cy="24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27" name="TextBox 104"/>
          <p:cNvSpPr txBox="1">
            <a:spLocks noChangeArrowheads="1"/>
          </p:cNvSpPr>
          <p:nvPr/>
        </p:nvSpPr>
        <p:spPr bwMode="auto">
          <a:xfrm>
            <a:off x="8691563" y="2795588"/>
            <a:ext cx="6873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OBJ$</a:t>
            </a:r>
          </a:p>
        </p:txBody>
      </p:sp>
      <p:sp>
        <p:nvSpPr>
          <p:cNvPr id="12528" name="TextBox 104"/>
          <p:cNvSpPr txBox="1">
            <a:spLocks noChangeArrowheads="1"/>
          </p:cNvSpPr>
          <p:nvPr/>
        </p:nvSpPr>
        <p:spPr bwMode="auto">
          <a:xfrm>
            <a:off x="5045075" y="3148013"/>
            <a:ext cx="596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OBJ$</a:t>
            </a:r>
          </a:p>
        </p:txBody>
      </p:sp>
      <p:sp>
        <p:nvSpPr>
          <p:cNvPr id="12529" name="TextBox 104"/>
          <p:cNvSpPr txBox="1">
            <a:spLocks noChangeArrowheads="1"/>
          </p:cNvSpPr>
          <p:nvPr/>
        </p:nvSpPr>
        <p:spPr bwMode="auto">
          <a:xfrm>
            <a:off x="6584950" y="3228975"/>
            <a:ext cx="6873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800" dirty="0"/>
              <a:t>OBJ$</a:t>
            </a:r>
          </a:p>
        </p:txBody>
      </p:sp>
    </p:spTree>
    <p:custDataLst>
      <p:tags r:id="rId1"/>
    </p:custDataLst>
    <p:extLst>
      <p:ext uri="{BB962C8B-B14F-4D97-AF65-F5344CB8AC3E}">
        <p14:creationId xmlns:p14="http://schemas.microsoft.com/office/powerpoint/2010/main" val="2345750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blackGray">
          <a:xfrm>
            <a:off x="8974138" y="3449638"/>
            <a:ext cx="395287" cy="179387"/>
          </a:xfrm>
          <a:prstGeom prst="rect">
            <a:avLst/>
          </a:prstGeom>
          <a:solidFill>
            <a:srgbClr val="D4ECBA"/>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nchor="ctr"/>
          <a:lstStyle>
            <a:lvl1pPr defTabSz="400050">
              <a:spcBef>
                <a:spcPts val="900"/>
              </a:spcBef>
              <a:buClr>
                <a:srgbClr val="000000"/>
              </a:buClr>
              <a:buFont typeface="Arial" panose="020B0604020202020204" pitchFamily="34" charset="0"/>
              <a:tabLst>
                <a:tab pos="400050" algn="r"/>
                <a:tab pos="673100" algn="l"/>
              </a:tabLst>
              <a:defRPr sz="2100">
                <a:solidFill>
                  <a:srgbClr val="5F5F5F"/>
                </a:solidFill>
                <a:latin typeface="Arial" panose="020B0604020202020204" pitchFamily="34" charset="0"/>
              </a:defRPr>
            </a:lvl1pPr>
            <a:lvl2pPr marL="742950" indent="-285750" defTabSz="400050">
              <a:spcBef>
                <a:spcPts val="900"/>
              </a:spcBef>
              <a:buClr>
                <a:srgbClr val="FF0000"/>
              </a:buClr>
              <a:buFont typeface="Arial" panose="020B0604020202020204" pitchFamily="34" charset="0"/>
              <a:buChar char="•"/>
              <a:tabLst>
                <a:tab pos="400050" algn="r"/>
                <a:tab pos="673100" algn="l"/>
              </a:tabLst>
              <a:defRPr sz="2100">
                <a:solidFill>
                  <a:srgbClr val="5F5F5F"/>
                </a:solidFill>
                <a:latin typeface="Arial" panose="020B0604020202020204" pitchFamily="34" charset="0"/>
              </a:defRPr>
            </a:lvl2pPr>
            <a:lvl3pPr marL="1143000" indent="-228600" defTabSz="400050">
              <a:spcBef>
                <a:spcPts val="450"/>
              </a:spcBef>
              <a:buClr>
                <a:srgbClr val="FF0000"/>
              </a:buClr>
              <a:buFont typeface="Arial" panose="020B0604020202020204" pitchFamily="34" charset="0"/>
              <a:buChar char="–"/>
              <a:tabLst>
                <a:tab pos="400050" algn="r"/>
                <a:tab pos="673100" algn="l"/>
              </a:tabLst>
              <a:defRPr sz="2000">
                <a:solidFill>
                  <a:srgbClr val="5F5F5F"/>
                </a:solidFill>
                <a:latin typeface="Arial" panose="020B0604020202020204" pitchFamily="34" charset="0"/>
              </a:defRPr>
            </a:lvl3pPr>
            <a:lvl4pPr marL="1600200" indent="-228600" defTabSz="400050">
              <a:spcBef>
                <a:spcPct val="20000"/>
              </a:spcBef>
              <a:buClr>
                <a:schemeClr val="accent2"/>
              </a:buClr>
              <a:buSzPct val="45000"/>
              <a:buFont typeface="Arial" panose="020B0604020202020204" pitchFamily="34" charset="0"/>
              <a:buChar char="—"/>
              <a:tabLst>
                <a:tab pos="400050" algn="r"/>
                <a:tab pos="673100" algn="l"/>
              </a:tabLst>
              <a:defRPr>
                <a:solidFill>
                  <a:srgbClr val="5F5F5F"/>
                </a:solidFill>
                <a:latin typeface="Arial" panose="020B0604020202020204" pitchFamily="34" charset="0"/>
              </a:defRPr>
            </a:lvl4pPr>
            <a:lvl5pPr marL="2057400" indent="-228600" defTabSz="400050">
              <a:spcBef>
                <a:spcPct val="20000"/>
              </a:spcBef>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5pPr>
            <a:lvl6pPr marL="25146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6pPr>
            <a:lvl7pPr marL="29718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7pPr>
            <a:lvl8pPr marL="34290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8pPr>
            <a:lvl9pPr marL="38862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9pPr>
          </a:lstStyle>
          <a:p>
            <a:pPr algn="ctr" eaLnBrk="1" hangingPunct="1">
              <a:spcBef>
                <a:spcPct val="0"/>
              </a:spcBef>
              <a:buClrTx/>
              <a:buFontTx/>
              <a:buNone/>
            </a:pPr>
            <a:r>
              <a:rPr lang="en-US" altLang="en-US" sz="800" b="1" i="1" dirty="0" smtClean="0">
                <a:solidFill>
                  <a:srgbClr val="000000"/>
                </a:solidFill>
              </a:rPr>
              <a:t>19c</a:t>
            </a:r>
            <a:endParaRPr lang="en-US" altLang="en-US" sz="800" b="1" i="1" dirty="0">
              <a:solidFill>
                <a:srgbClr val="000000"/>
              </a:solidFill>
            </a:endParaRPr>
          </a:p>
        </p:txBody>
      </p:sp>
      <p:sp>
        <p:nvSpPr>
          <p:cNvPr id="14338" name="Rectangle 25"/>
          <p:cNvSpPr>
            <a:spLocks noGrp="1" noChangeArrowheads="1"/>
          </p:cNvSpPr>
          <p:nvPr>
            <p:ph type="title"/>
          </p:nvPr>
        </p:nvSpPr>
        <p:spPr/>
        <p:txBody>
          <a:bodyPr/>
          <a:lstStyle/>
          <a:p>
            <a:pPr eaLnBrk="1" hangingPunct="1"/>
            <a:r>
              <a:rPr lang="en-US" altLang="en-US" dirty="0"/>
              <a:t>CDB and PDB Views and </a:t>
            </a:r>
            <a:r>
              <a:rPr lang="en-US" altLang="en-US" dirty="0" smtClean="0"/>
              <a:t>Columns</a:t>
            </a:r>
            <a:endParaRPr lang="en-US" altLang="en-US" dirty="0"/>
          </a:p>
        </p:txBody>
      </p:sp>
      <p:sp>
        <p:nvSpPr>
          <p:cNvPr id="14339" name="Content Placeholder 4"/>
          <p:cNvSpPr>
            <a:spLocks noGrp="1"/>
          </p:cNvSpPr>
          <p:nvPr>
            <p:ph idx="1"/>
          </p:nvPr>
        </p:nvSpPr>
        <p:spPr>
          <a:xfrm>
            <a:off x="622300" y="1243013"/>
            <a:ext cx="10944225" cy="4950921"/>
          </a:xfrm>
        </p:spPr>
        <p:txBody>
          <a:bodyPr/>
          <a:lstStyle/>
          <a:p>
            <a:pPr lvl="1" eaLnBrk="1" hangingPunct="1"/>
            <a:r>
              <a:rPr lang="en-US" altLang="en-US" dirty="0"/>
              <a:t>CDB_xxx: All of the objects in the CDB across all PDBs</a:t>
            </a:r>
          </a:p>
          <a:p>
            <a:pPr lvl="1" eaLnBrk="1" hangingPunct="1"/>
            <a:r>
              <a:rPr lang="en-US" altLang="en-US" dirty="0"/>
              <a:t>DBA_xxx: All of the objects in a container or PDB</a:t>
            </a:r>
          </a:p>
          <a:p>
            <a:pPr lvl="1"/>
            <a:r>
              <a:rPr lang="en-US" altLang="en-US" dirty="0">
                <a:latin typeface="Courier New" panose="02070309020205020404" pitchFamily="49" charset="0"/>
                <a:cs typeface="Courier New" panose="02070309020205020404" pitchFamily="49" charset="0"/>
              </a:rPr>
              <a:t>CDB_PDBS</a:t>
            </a:r>
            <a:r>
              <a:rPr lang="en-US" altLang="en-US" dirty="0"/>
              <a:t>: All PDBs within CDB</a:t>
            </a:r>
          </a:p>
          <a:p>
            <a:pPr lvl="1"/>
            <a:r>
              <a:rPr lang="en-US" altLang="en-US" dirty="0">
                <a:latin typeface="Courier New" panose="02070309020205020404" pitchFamily="49" charset="0"/>
                <a:cs typeface="Courier New" panose="02070309020205020404" pitchFamily="49" charset="0"/>
              </a:rPr>
              <a:t>CDB_TABLESPACES</a:t>
            </a:r>
            <a:r>
              <a:rPr lang="en-US" altLang="en-US" dirty="0"/>
              <a:t>: All tablespaces within CDB</a:t>
            </a:r>
          </a:p>
          <a:p>
            <a:pPr lvl="1"/>
            <a:r>
              <a:rPr lang="en-US" altLang="en-US" dirty="0">
                <a:latin typeface="Courier New" panose="02070309020205020404" pitchFamily="49" charset="0"/>
                <a:cs typeface="Courier New" panose="02070309020205020404" pitchFamily="49" charset="0"/>
              </a:rPr>
              <a:t>CDB_USERS</a:t>
            </a:r>
            <a:r>
              <a:rPr lang="en-US" altLang="en-US" dirty="0"/>
              <a:t>: All users within CDB (common and local)</a:t>
            </a:r>
          </a:p>
          <a:p>
            <a:pPr lvl="1"/>
            <a:r>
              <a:rPr lang="fr-FR" altLang="en-US" dirty="0">
                <a:latin typeface="Courier New" panose="02070309020205020404" pitchFamily="49" charset="0"/>
                <a:cs typeface="Courier New" panose="02070309020205020404" pitchFamily="49" charset="0"/>
              </a:rPr>
              <a:t>CDB_PDB_SNAPSHOTS</a:t>
            </a:r>
            <a:r>
              <a:rPr lang="fr-FR" altLang="en-US" dirty="0"/>
              <a:t>: All PDB snapshots associated with PDBs</a:t>
            </a:r>
          </a:p>
          <a:p>
            <a:pPr lvl="1"/>
            <a:r>
              <a:rPr lang="en-US" altLang="en-US" dirty="0">
                <a:latin typeface="Courier New" panose="02070309020205020404" pitchFamily="49" charset="0"/>
                <a:cs typeface="Courier New" panose="02070309020205020404" pitchFamily="49" charset="0"/>
              </a:rPr>
              <a:t>V$PDBS</a:t>
            </a:r>
            <a:r>
              <a:rPr lang="en-US" altLang="en-US" dirty="0"/>
              <a:t>: Displays information about PDBs associated with the current instance</a:t>
            </a:r>
          </a:p>
          <a:p>
            <a:pPr lvl="1"/>
            <a:r>
              <a:rPr lang="en-US" altLang="en-US" dirty="0">
                <a:latin typeface="Courier New" panose="02070309020205020404" pitchFamily="49" charset="0"/>
                <a:cs typeface="Courier New" panose="02070309020205020404" pitchFamily="49" charset="0"/>
              </a:rPr>
              <a:t>V$CONTAINERS</a:t>
            </a:r>
            <a:r>
              <a:rPr lang="en-US" altLang="en-US" dirty="0"/>
              <a:t>: Displays information about PDBs and the root associated with the current instance</a:t>
            </a:r>
          </a:p>
          <a:p>
            <a:pPr lvl="1"/>
            <a:r>
              <a:rPr lang="en-US" altLang="en-US" dirty="0">
                <a:latin typeface="Courier New" panose="02070309020205020404" pitchFamily="49" charset="0"/>
                <a:cs typeface="Courier New" panose="02070309020205020404" pitchFamily="49" charset="0"/>
              </a:rPr>
              <a:t>PDB_PLUG_IN_VIOLATIONS</a:t>
            </a:r>
            <a:r>
              <a:rPr lang="en-US" altLang="en-US" dirty="0"/>
              <a:t>: Displays information about PDB violations after compatibility check with CDB</a:t>
            </a:r>
          </a:p>
          <a:p>
            <a:pPr lvl="1"/>
            <a:r>
              <a:rPr lang="en-US" altLang="en-US" dirty="0">
                <a:latin typeface="Courier New" panose="02070309020205020404" pitchFamily="49" charset="0"/>
                <a:cs typeface="Courier New" panose="02070309020205020404" pitchFamily="49" charset="0"/>
              </a:rPr>
              <a:t>RC_PDBS</a:t>
            </a:r>
            <a:r>
              <a:rPr lang="en-US" altLang="en-US" dirty="0"/>
              <a:t>: Recovery catalog view about PDB backups</a:t>
            </a:r>
          </a:p>
        </p:txBody>
      </p:sp>
    </p:spTree>
    <p:custDataLst>
      <p:tags r:id="rId1"/>
    </p:custDataLst>
    <p:extLst>
      <p:ext uri="{BB962C8B-B14F-4D97-AF65-F5344CB8AC3E}">
        <p14:creationId xmlns:p14="http://schemas.microsoft.com/office/powerpoint/2010/main" val="366366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5"/>
          <p:cNvSpPr>
            <a:spLocks noGrp="1" noChangeArrowheads="1"/>
          </p:cNvSpPr>
          <p:nvPr>
            <p:ph type="title"/>
          </p:nvPr>
        </p:nvSpPr>
        <p:spPr/>
        <p:txBody>
          <a:bodyPr/>
          <a:lstStyle/>
          <a:p>
            <a:pPr eaLnBrk="1" hangingPunct="1"/>
            <a:r>
              <a:rPr lang="en-US" altLang="en-US" dirty="0"/>
              <a:t>CDB and PDB Views and </a:t>
            </a:r>
            <a:r>
              <a:rPr lang="en-US" altLang="en-US" dirty="0" smtClean="0"/>
              <a:t>Columns</a:t>
            </a:r>
            <a:br>
              <a:rPr lang="en-US" altLang="en-US" dirty="0" smtClean="0"/>
            </a:br>
            <a:endParaRPr lang="en-US" altLang="en-US" dirty="0"/>
          </a:p>
        </p:txBody>
      </p:sp>
      <p:sp>
        <p:nvSpPr>
          <p:cNvPr id="7171" name="Content Placeholder 4"/>
          <p:cNvSpPr>
            <a:spLocks noGrp="1"/>
          </p:cNvSpPr>
          <p:nvPr>
            <p:ph idx="1"/>
          </p:nvPr>
        </p:nvSpPr>
        <p:spPr>
          <a:xfrm>
            <a:off x="622300" y="1243013"/>
            <a:ext cx="10944225" cy="5008562"/>
          </a:xfrm>
        </p:spPr>
        <p:txBody>
          <a:bodyPr/>
          <a:lstStyle/>
          <a:p>
            <a:pPr lvl="1" indent="-365760" defTabSz="304747" eaLnBrk="1" hangingPunct="1">
              <a:lnSpc>
                <a:spcPct val="95000"/>
              </a:lnSpc>
              <a:defRPr/>
            </a:pPr>
            <a:r>
              <a:rPr lang="en-US" sz="1800" dirty="0">
                <a:latin typeface="Courier New" pitchFamily="49" charset="0"/>
                <a:cs typeface="Courier New" pitchFamily="49" charset="0"/>
              </a:rPr>
              <a:t>DBA_APPLICATIONS</a:t>
            </a:r>
            <a:r>
              <a:rPr lang="en-US" sz="1800" dirty="0">
                <a:cs typeface="Courier New" pitchFamily="49" charset="0"/>
              </a:rPr>
              <a:t>: Application created on top of application PDBs</a:t>
            </a:r>
            <a:endParaRPr lang="en-US" sz="1800" dirty="0">
              <a:latin typeface="Courier New" pitchFamily="49" charset="0"/>
              <a:cs typeface="Courier New" pitchFamily="49" charset="0"/>
            </a:endParaRPr>
          </a:p>
          <a:p>
            <a:pPr lvl="1" indent="-365760" defTabSz="304747" eaLnBrk="1" hangingPunct="1">
              <a:lnSpc>
                <a:spcPct val="95000"/>
              </a:lnSpc>
              <a:defRPr/>
            </a:pPr>
            <a:r>
              <a:rPr lang="en-US" sz="1800" dirty="0">
                <a:cs typeface="Courier New" pitchFamily="49" charset="0"/>
              </a:rPr>
              <a:t>Other views related to applications: </a:t>
            </a:r>
          </a:p>
          <a:p>
            <a:pPr lvl="2" defTabSz="304747" eaLnBrk="1" hangingPunct="1">
              <a:lnSpc>
                <a:spcPct val="95000"/>
              </a:lnSpc>
              <a:buFontTx/>
              <a:buChar char="−"/>
              <a:defRPr/>
            </a:pPr>
            <a:r>
              <a:rPr lang="en-US" sz="1600" dirty="0">
                <a:latin typeface="Courier New" pitchFamily="49" charset="0"/>
                <a:cs typeface="Courier New" pitchFamily="49" charset="0"/>
              </a:rPr>
              <a:t>DBA_APP_PATCHES</a:t>
            </a:r>
            <a:endParaRPr lang="en-US" sz="1600" dirty="0">
              <a:latin typeface="+mj-lt"/>
              <a:cs typeface="Courier New" pitchFamily="49" charset="0"/>
            </a:endParaRPr>
          </a:p>
          <a:p>
            <a:pPr lvl="2" defTabSz="304747" eaLnBrk="1" hangingPunct="1">
              <a:lnSpc>
                <a:spcPct val="95000"/>
              </a:lnSpc>
              <a:buFontTx/>
              <a:buChar char="−"/>
              <a:defRPr/>
            </a:pPr>
            <a:r>
              <a:rPr lang="en-US" sz="1600" dirty="0">
                <a:latin typeface="Courier New" pitchFamily="49" charset="0"/>
                <a:cs typeface="Courier New" pitchFamily="49" charset="0"/>
              </a:rPr>
              <a:t>DBA_APP_STATEMENTS</a:t>
            </a:r>
            <a:endParaRPr lang="en-US" sz="1600" dirty="0">
              <a:latin typeface="+mj-lt"/>
              <a:cs typeface="Courier New" pitchFamily="49" charset="0"/>
            </a:endParaRPr>
          </a:p>
          <a:p>
            <a:pPr lvl="2" defTabSz="304747" eaLnBrk="1" hangingPunct="1">
              <a:lnSpc>
                <a:spcPct val="95000"/>
              </a:lnSpc>
              <a:buFontTx/>
              <a:buChar char="−"/>
              <a:defRPr/>
            </a:pPr>
            <a:r>
              <a:rPr lang="en-US" sz="1600" dirty="0">
                <a:latin typeface="Courier New" pitchFamily="49" charset="0"/>
                <a:cs typeface="Courier New" pitchFamily="49" charset="0"/>
              </a:rPr>
              <a:t>DBA_APP_ERRORS</a:t>
            </a:r>
            <a:endParaRPr lang="en-US" sz="1600" dirty="0">
              <a:latin typeface="+mj-lt"/>
              <a:cs typeface="Courier New" pitchFamily="49" charset="0"/>
            </a:endParaRPr>
          </a:p>
          <a:p>
            <a:pPr lvl="2" defTabSz="304747" eaLnBrk="1" hangingPunct="1">
              <a:lnSpc>
                <a:spcPct val="95000"/>
              </a:lnSpc>
              <a:buFontTx/>
              <a:buChar char="−"/>
              <a:defRPr/>
            </a:pPr>
            <a:r>
              <a:rPr lang="en-US" sz="1600" dirty="0">
                <a:latin typeface="Courier New" pitchFamily="49" charset="0"/>
                <a:cs typeface="Courier New" pitchFamily="49" charset="0"/>
              </a:rPr>
              <a:t>DBA_APP_VERSIONS</a:t>
            </a:r>
            <a:endParaRPr lang="en-US" sz="1600" dirty="0">
              <a:cs typeface="Courier New" pitchFamily="49" charset="0"/>
            </a:endParaRPr>
          </a:p>
          <a:p>
            <a:pPr lvl="1" indent="-365760" defTabSz="304747" eaLnBrk="1" hangingPunct="1">
              <a:lnSpc>
                <a:spcPct val="95000"/>
              </a:lnSpc>
              <a:defRPr/>
            </a:pPr>
            <a:r>
              <a:rPr lang="en-US" sz="1800" dirty="0">
                <a:cs typeface="Courier New" pitchFamily="49" charset="0"/>
              </a:rPr>
              <a:t>New columns in </a:t>
            </a:r>
            <a:r>
              <a:rPr lang="en-US" sz="1800" dirty="0">
                <a:latin typeface="Courier New" pitchFamily="49" charset="0"/>
                <a:cs typeface="Courier New" pitchFamily="49" charset="0"/>
              </a:rPr>
              <a:t>V$CONTAINERS</a:t>
            </a:r>
            <a:r>
              <a:rPr lang="en-US" sz="1800" dirty="0">
                <a:latin typeface="+mj-lt"/>
                <a:cs typeface="Courier New" pitchFamily="49" charset="0"/>
              </a:rPr>
              <a:t> view:</a:t>
            </a:r>
            <a:endParaRPr lang="en-US" sz="1800" dirty="0">
              <a:latin typeface="Courier New" pitchFamily="49" charset="0"/>
              <a:cs typeface="Courier New" pitchFamily="49" charset="0"/>
            </a:endParaRPr>
          </a:p>
          <a:p>
            <a:pPr lvl="2" defTabSz="304747" eaLnBrk="1" hangingPunct="1">
              <a:lnSpc>
                <a:spcPct val="95000"/>
              </a:lnSpc>
              <a:buFontTx/>
              <a:buChar char="−"/>
              <a:defRPr/>
            </a:pPr>
            <a:r>
              <a:rPr lang="en-US" sz="1600" dirty="0">
                <a:latin typeface="Courier New" pitchFamily="49" charset="0"/>
                <a:cs typeface="Courier New" pitchFamily="49" charset="0"/>
              </a:rPr>
              <a:t>APPLICATION_ROOT = YES|NO</a:t>
            </a:r>
          </a:p>
          <a:p>
            <a:pPr lvl="2" defTabSz="304747" eaLnBrk="1" hangingPunct="1">
              <a:lnSpc>
                <a:spcPct val="95000"/>
              </a:lnSpc>
              <a:buFontTx/>
              <a:buChar char="−"/>
              <a:defRPr/>
            </a:pPr>
            <a:r>
              <a:rPr lang="en-US" sz="1600" dirty="0">
                <a:latin typeface="Courier New" pitchFamily="49" charset="0"/>
                <a:cs typeface="Courier New" pitchFamily="49" charset="0"/>
              </a:rPr>
              <a:t>APPLICATION_PDB = YES|NO</a:t>
            </a:r>
          </a:p>
          <a:p>
            <a:pPr lvl="2" defTabSz="304747" eaLnBrk="1" hangingPunct="1">
              <a:lnSpc>
                <a:spcPct val="95000"/>
              </a:lnSpc>
              <a:buFontTx/>
              <a:buChar char="−"/>
              <a:defRPr/>
            </a:pPr>
            <a:r>
              <a:rPr lang="en-US" sz="1600" dirty="0">
                <a:latin typeface="Courier New" pitchFamily="49" charset="0"/>
                <a:cs typeface="Courier New" pitchFamily="49" charset="0"/>
              </a:rPr>
              <a:t>APPLICATION_SEED = YES|NO</a:t>
            </a:r>
          </a:p>
          <a:p>
            <a:pPr lvl="2" defTabSz="304747" eaLnBrk="1" hangingPunct="1">
              <a:lnSpc>
                <a:spcPct val="95000"/>
              </a:lnSpc>
              <a:buFontTx/>
              <a:buChar char="−"/>
              <a:defRPr/>
            </a:pPr>
            <a:r>
              <a:rPr lang="en-US" sz="1600" dirty="0">
                <a:latin typeface="Courier New" pitchFamily="49" charset="0"/>
                <a:cs typeface="Courier New" pitchFamily="49" charset="0"/>
              </a:rPr>
              <a:t>APPLICATION_ROOT_CON_ID = &lt;</a:t>
            </a:r>
            <a:r>
              <a:rPr lang="en-US" sz="1600" i="1" dirty="0">
                <a:latin typeface="Courier New" pitchFamily="49" charset="0"/>
                <a:cs typeface="Courier New" pitchFamily="49" charset="0"/>
              </a:rPr>
              <a:t>con_id&gt;</a:t>
            </a:r>
          </a:p>
          <a:p>
            <a:pPr lvl="2" defTabSz="304747" eaLnBrk="1" hangingPunct="1">
              <a:lnSpc>
                <a:spcPct val="95000"/>
              </a:lnSpc>
              <a:buFontTx/>
              <a:buChar char="−"/>
              <a:defRPr/>
            </a:pPr>
            <a:r>
              <a:rPr lang="en-US" sz="1600" dirty="0">
                <a:latin typeface="Courier New" pitchFamily="49" charset="0"/>
                <a:cs typeface="Courier New" pitchFamily="49" charset="0"/>
              </a:rPr>
              <a:t>APPLICATION_ROOT_CLONE = YES|NO</a:t>
            </a:r>
          </a:p>
          <a:p>
            <a:pPr lvl="2" defTabSz="304747" eaLnBrk="1" hangingPunct="1">
              <a:lnSpc>
                <a:spcPct val="95000"/>
              </a:lnSpc>
              <a:buFontTx/>
              <a:buChar char="−"/>
              <a:defRPr/>
            </a:pPr>
            <a:r>
              <a:rPr lang="en-US" sz="1600" dirty="0">
                <a:latin typeface="Courier New" pitchFamily="49" charset="0"/>
                <a:cs typeface="Courier New" pitchFamily="49" charset="0"/>
              </a:rPr>
              <a:t>PROXY_PDB = YES|NO</a:t>
            </a:r>
          </a:p>
          <a:p>
            <a:pPr lvl="2" defTabSz="304747" eaLnBrk="1" hangingPunct="1">
              <a:lnSpc>
                <a:spcPct val="95000"/>
              </a:lnSpc>
              <a:buFontTx/>
              <a:buChar char="−"/>
              <a:defRPr/>
            </a:pPr>
            <a:r>
              <a:rPr lang="en-US" sz="1600" dirty="0">
                <a:latin typeface="Courier New" pitchFamily="49" charset="0"/>
                <a:cs typeface="Courier New" pitchFamily="49" charset="0"/>
              </a:rPr>
              <a:t>PDB_COUNT = &lt;</a:t>
            </a:r>
            <a:r>
              <a:rPr lang="en-US" sz="1600" i="1" dirty="0">
                <a:latin typeface="Courier New" pitchFamily="49" charset="0"/>
                <a:cs typeface="Courier New" pitchFamily="49" charset="0"/>
              </a:rPr>
              <a:t>nbr&gt;</a:t>
            </a:r>
          </a:p>
          <a:p>
            <a:pPr lvl="1" indent="-365760" defTabSz="304747" eaLnBrk="1" hangingPunct="1">
              <a:lnSpc>
                <a:spcPct val="95000"/>
              </a:lnSpc>
              <a:defRPr/>
            </a:pPr>
            <a:r>
              <a:rPr lang="en-US" sz="1800" dirty="0">
                <a:cs typeface="Courier New" pitchFamily="49" charset="0"/>
              </a:rPr>
              <a:t>New columns in </a:t>
            </a:r>
            <a:r>
              <a:rPr lang="en-US" sz="1800" dirty="0">
                <a:latin typeface="Courier New" pitchFamily="49" charset="0"/>
                <a:cs typeface="Courier New" pitchFamily="49" charset="0"/>
              </a:rPr>
              <a:t>V$PDBS</a:t>
            </a:r>
            <a:r>
              <a:rPr lang="en-US" sz="1800" dirty="0">
                <a:cs typeface="Courier New" pitchFamily="49" charset="0"/>
              </a:rPr>
              <a:t> view:</a:t>
            </a:r>
            <a:endParaRPr lang="en-US" sz="1800" dirty="0">
              <a:latin typeface="Courier New" pitchFamily="49" charset="0"/>
              <a:cs typeface="Courier New" pitchFamily="49" charset="0"/>
            </a:endParaRPr>
          </a:p>
          <a:p>
            <a:pPr lvl="2" defTabSz="304747" eaLnBrk="1" hangingPunct="1">
              <a:lnSpc>
                <a:spcPct val="95000"/>
              </a:lnSpc>
              <a:buFontTx/>
              <a:buChar char="−"/>
              <a:defRPr/>
            </a:pPr>
            <a:r>
              <a:rPr lang="en-US" sz="1600" dirty="0">
                <a:latin typeface="Courier New" pitchFamily="49" charset="0"/>
                <a:cs typeface="Courier New" pitchFamily="49" charset="0"/>
              </a:rPr>
              <a:t>PDB_COUNT = &lt;</a:t>
            </a:r>
            <a:r>
              <a:rPr lang="en-US" sz="1600" i="1" dirty="0">
                <a:latin typeface="Courier New" pitchFamily="49" charset="0"/>
                <a:cs typeface="Courier New" pitchFamily="49" charset="0"/>
              </a:rPr>
              <a:t>nbr&gt;</a:t>
            </a:r>
          </a:p>
        </p:txBody>
      </p:sp>
    </p:spTree>
    <p:custDataLst>
      <p:tags r:id="rId1"/>
    </p:custDataLst>
    <p:extLst>
      <p:ext uri="{BB962C8B-B14F-4D97-AF65-F5344CB8AC3E}">
        <p14:creationId xmlns:p14="http://schemas.microsoft.com/office/powerpoint/2010/main" val="671691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blackGray">
          <a:xfrm>
            <a:off x="11063288" y="3617913"/>
            <a:ext cx="395287" cy="179387"/>
          </a:xfrm>
          <a:prstGeom prst="rect">
            <a:avLst/>
          </a:prstGeom>
          <a:solidFill>
            <a:srgbClr val="D4ECBA"/>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nchor="ctr"/>
          <a:lstStyle>
            <a:lvl1pPr defTabSz="400050">
              <a:spcBef>
                <a:spcPts val="900"/>
              </a:spcBef>
              <a:buClr>
                <a:srgbClr val="000000"/>
              </a:buClr>
              <a:buFont typeface="Arial" panose="020B0604020202020204" pitchFamily="34" charset="0"/>
              <a:tabLst>
                <a:tab pos="400050" algn="r"/>
                <a:tab pos="673100" algn="l"/>
              </a:tabLst>
              <a:defRPr sz="2100">
                <a:solidFill>
                  <a:srgbClr val="5F5F5F"/>
                </a:solidFill>
                <a:latin typeface="Arial" panose="020B0604020202020204" pitchFamily="34" charset="0"/>
              </a:defRPr>
            </a:lvl1pPr>
            <a:lvl2pPr marL="742950" indent="-285750" defTabSz="400050">
              <a:spcBef>
                <a:spcPts val="900"/>
              </a:spcBef>
              <a:buClr>
                <a:srgbClr val="FF0000"/>
              </a:buClr>
              <a:buFont typeface="Arial" panose="020B0604020202020204" pitchFamily="34" charset="0"/>
              <a:buChar char="•"/>
              <a:tabLst>
                <a:tab pos="400050" algn="r"/>
                <a:tab pos="673100" algn="l"/>
              </a:tabLst>
              <a:defRPr sz="2100">
                <a:solidFill>
                  <a:srgbClr val="5F5F5F"/>
                </a:solidFill>
                <a:latin typeface="Arial" panose="020B0604020202020204" pitchFamily="34" charset="0"/>
              </a:defRPr>
            </a:lvl2pPr>
            <a:lvl3pPr marL="1143000" indent="-228600" defTabSz="400050">
              <a:spcBef>
                <a:spcPts val="450"/>
              </a:spcBef>
              <a:buClr>
                <a:srgbClr val="FF0000"/>
              </a:buClr>
              <a:buFont typeface="Arial" panose="020B0604020202020204" pitchFamily="34" charset="0"/>
              <a:buChar char="–"/>
              <a:tabLst>
                <a:tab pos="400050" algn="r"/>
                <a:tab pos="673100" algn="l"/>
              </a:tabLst>
              <a:defRPr sz="2000">
                <a:solidFill>
                  <a:srgbClr val="5F5F5F"/>
                </a:solidFill>
                <a:latin typeface="Arial" panose="020B0604020202020204" pitchFamily="34" charset="0"/>
              </a:defRPr>
            </a:lvl3pPr>
            <a:lvl4pPr marL="1600200" indent="-228600" defTabSz="400050">
              <a:spcBef>
                <a:spcPct val="20000"/>
              </a:spcBef>
              <a:buClr>
                <a:schemeClr val="accent2"/>
              </a:buClr>
              <a:buSzPct val="45000"/>
              <a:buFont typeface="Arial" panose="020B0604020202020204" pitchFamily="34" charset="0"/>
              <a:buChar char="—"/>
              <a:tabLst>
                <a:tab pos="400050" algn="r"/>
                <a:tab pos="673100" algn="l"/>
              </a:tabLst>
              <a:defRPr>
                <a:solidFill>
                  <a:srgbClr val="5F5F5F"/>
                </a:solidFill>
                <a:latin typeface="Arial" panose="020B0604020202020204" pitchFamily="34" charset="0"/>
              </a:defRPr>
            </a:lvl4pPr>
            <a:lvl5pPr marL="2057400" indent="-228600" defTabSz="400050">
              <a:spcBef>
                <a:spcPct val="20000"/>
              </a:spcBef>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5pPr>
            <a:lvl6pPr marL="25146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6pPr>
            <a:lvl7pPr marL="29718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7pPr>
            <a:lvl8pPr marL="34290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8pPr>
            <a:lvl9pPr marL="38862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9pPr>
          </a:lstStyle>
          <a:p>
            <a:pPr algn="ctr" eaLnBrk="1" hangingPunct="1">
              <a:spcBef>
                <a:spcPct val="0"/>
              </a:spcBef>
              <a:buClrTx/>
              <a:buFontTx/>
              <a:buNone/>
            </a:pPr>
            <a:r>
              <a:rPr lang="en-US" altLang="en-US" sz="800" b="1" i="1" dirty="0" smtClean="0">
                <a:solidFill>
                  <a:srgbClr val="000000"/>
                </a:solidFill>
              </a:rPr>
              <a:t>19c</a:t>
            </a:r>
            <a:endParaRPr lang="en-US" altLang="en-US" sz="800" b="1" i="1" dirty="0">
              <a:solidFill>
                <a:srgbClr val="000000"/>
              </a:solidFill>
            </a:endParaRPr>
          </a:p>
        </p:txBody>
      </p:sp>
      <p:sp>
        <p:nvSpPr>
          <p:cNvPr id="18434" name="Rectangle 25"/>
          <p:cNvSpPr>
            <a:spLocks noGrp="1" noChangeArrowheads="1"/>
          </p:cNvSpPr>
          <p:nvPr>
            <p:ph type="title"/>
          </p:nvPr>
        </p:nvSpPr>
        <p:spPr/>
        <p:txBody>
          <a:bodyPr/>
          <a:lstStyle/>
          <a:p>
            <a:pPr eaLnBrk="1" hangingPunct="1"/>
            <a:r>
              <a:rPr lang="en-US" altLang="en-US" dirty="0"/>
              <a:t>CDB and PDB Views and </a:t>
            </a:r>
            <a:r>
              <a:rPr lang="en-US" altLang="en-US" dirty="0" smtClean="0"/>
              <a:t>Columns</a:t>
            </a:r>
            <a:br>
              <a:rPr lang="en-US" altLang="en-US" dirty="0" smtClean="0"/>
            </a:br>
            <a:endParaRPr lang="en-US" altLang="en-US" dirty="0"/>
          </a:p>
        </p:txBody>
      </p:sp>
      <p:sp>
        <p:nvSpPr>
          <p:cNvPr id="18435" name="Content Placeholder 4"/>
          <p:cNvSpPr>
            <a:spLocks noGrp="1"/>
          </p:cNvSpPr>
          <p:nvPr>
            <p:ph idx="1"/>
          </p:nvPr>
        </p:nvSpPr>
        <p:spPr>
          <a:xfrm>
            <a:off x="622300" y="1243013"/>
            <a:ext cx="10944225" cy="4685207"/>
          </a:xfrm>
        </p:spPr>
        <p:txBody>
          <a:bodyPr>
            <a:normAutofit lnSpcReduction="10000"/>
          </a:bodyPr>
          <a:lstStyle/>
          <a:p>
            <a:pPr lvl="1" eaLnBrk="1" hangingPunct="1">
              <a:lnSpc>
                <a:spcPct val="95000"/>
              </a:lnSpc>
            </a:pPr>
            <a:r>
              <a:rPr lang="en-US" altLang="en-US" dirty="0">
                <a:cs typeface="Courier New" panose="02070309020205020404" pitchFamily="49" charset="0"/>
              </a:rPr>
              <a:t>New columns or column values in </a:t>
            </a:r>
            <a:r>
              <a:rPr lang="en-US" altLang="en-US" dirty="0">
                <a:latin typeface="Courier New" panose="02070309020205020404" pitchFamily="49" charset="0"/>
                <a:cs typeface="Courier New" panose="02070309020205020404" pitchFamily="49" charset="0"/>
              </a:rPr>
              <a:t>CDB_PDBS</a:t>
            </a:r>
            <a:r>
              <a:rPr lang="en-US" altLang="en-US" dirty="0">
                <a:cs typeface="Courier New" panose="02070309020205020404" pitchFamily="49" charset="0"/>
              </a:rPr>
              <a:t> view:</a:t>
            </a:r>
          </a:p>
          <a:p>
            <a:pPr marL="1279525" lvl="2" indent="-365125" eaLnBrk="1" hangingPunct="1">
              <a:lnSpc>
                <a:spcPct val="95000"/>
              </a:lnSpc>
            </a:pPr>
            <a:r>
              <a:rPr lang="en-US" altLang="en-US" dirty="0">
                <a:latin typeface="Courier New" panose="02070309020205020404" pitchFamily="49" charset="0"/>
                <a:cs typeface="Courier New" panose="02070309020205020404" pitchFamily="49" charset="0"/>
              </a:rPr>
              <a:t>UPGRADE_PRIORITY = &lt;</a:t>
            </a:r>
            <a:r>
              <a:rPr lang="en-US" altLang="en-US" i="1" dirty="0">
                <a:latin typeface="Courier New" panose="02070309020205020404" pitchFamily="49" charset="0"/>
                <a:cs typeface="Courier New" panose="02070309020205020404" pitchFamily="49" charset="0"/>
              </a:rPr>
              <a:t>nbr&gt;</a:t>
            </a:r>
          </a:p>
          <a:p>
            <a:pPr marL="1279525" lvl="2" indent="-365125" eaLnBrk="1" hangingPunct="1">
              <a:lnSpc>
                <a:spcPct val="95000"/>
              </a:lnSpc>
              <a:buFontTx/>
              <a:buChar char="−"/>
            </a:pPr>
            <a:r>
              <a:rPr lang="en-US" altLang="en-US" dirty="0">
                <a:latin typeface="Courier New" panose="02070309020205020404" pitchFamily="49" charset="0"/>
                <a:cs typeface="Courier New" panose="02070309020205020404" pitchFamily="49" charset="0"/>
              </a:rPr>
              <a:t>APPLICATION_ROOT = YES|NO</a:t>
            </a:r>
          </a:p>
          <a:p>
            <a:pPr marL="1279525" lvl="2" indent="-365125" eaLnBrk="1" hangingPunct="1">
              <a:lnSpc>
                <a:spcPct val="95000"/>
              </a:lnSpc>
              <a:buFontTx/>
              <a:buChar char="−"/>
            </a:pPr>
            <a:r>
              <a:rPr lang="en-US" altLang="en-US" dirty="0">
                <a:latin typeface="Courier New" panose="02070309020205020404" pitchFamily="49" charset="0"/>
                <a:cs typeface="Courier New" panose="02070309020205020404" pitchFamily="49" charset="0"/>
              </a:rPr>
              <a:t>APPLICATION_PDB = YES|NO</a:t>
            </a:r>
          </a:p>
          <a:p>
            <a:pPr marL="1279525" lvl="2" indent="-365125" eaLnBrk="1" hangingPunct="1">
              <a:lnSpc>
                <a:spcPct val="95000"/>
              </a:lnSpc>
              <a:buFontTx/>
              <a:buChar char="−"/>
            </a:pPr>
            <a:r>
              <a:rPr lang="en-US" altLang="en-US" dirty="0">
                <a:latin typeface="Courier New" panose="02070309020205020404" pitchFamily="49" charset="0"/>
                <a:cs typeface="Courier New" panose="02070309020205020404" pitchFamily="49" charset="0"/>
              </a:rPr>
              <a:t>APPLICATION_SEED = YES|NO</a:t>
            </a:r>
          </a:p>
          <a:p>
            <a:pPr marL="1279525" lvl="2" indent="-365125" eaLnBrk="1" hangingPunct="1">
              <a:lnSpc>
                <a:spcPct val="95000"/>
              </a:lnSpc>
              <a:buFontTx/>
              <a:buChar char="−"/>
            </a:pPr>
            <a:r>
              <a:rPr lang="en-US" altLang="en-US" dirty="0">
                <a:latin typeface="Courier New" panose="02070309020205020404" pitchFamily="49" charset="0"/>
                <a:cs typeface="Courier New" panose="02070309020205020404" pitchFamily="49" charset="0"/>
              </a:rPr>
              <a:t>APPLICATION_ROOT_CON_ID = &lt;</a:t>
            </a:r>
            <a:r>
              <a:rPr lang="en-US" altLang="en-US" i="1" dirty="0">
                <a:latin typeface="Courier New" panose="02070309020205020404" pitchFamily="49" charset="0"/>
                <a:cs typeface="Courier New" panose="02070309020205020404" pitchFamily="49" charset="0"/>
              </a:rPr>
              <a:t>con_id&gt;</a:t>
            </a:r>
          </a:p>
          <a:p>
            <a:pPr marL="1279525" lvl="2" indent="-365125" eaLnBrk="1" hangingPunct="1">
              <a:lnSpc>
                <a:spcPct val="95000"/>
              </a:lnSpc>
              <a:buFontTx/>
              <a:buChar char="−"/>
            </a:pPr>
            <a:r>
              <a:rPr lang="en-US" altLang="en-US" dirty="0">
                <a:latin typeface="Courier New" panose="02070309020205020404" pitchFamily="49" charset="0"/>
                <a:cs typeface="Courier New" panose="02070309020205020404" pitchFamily="49" charset="0"/>
              </a:rPr>
              <a:t>IS_PROXY_PDB = YES|NO</a:t>
            </a:r>
          </a:p>
          <a:p>
            <a:pPr marL="1279525" lvl="2" indent="-365125">
              <a:lnSpc>
                <a:spcPct val="95000"/>
              </a:lnSpc>
              <a:buFontTx/>
              <a:buChar char="−"/>
              <a:defRPr/>
            </a:pPr>
            <a:r>
              <a:rPr lang="en-US" altLang="en-US" dirty="0">
                <a:latin typeface="Courier New" panose="02070309020205020404" pitchFamily="49" charset="0"/>
                <a:cs typeface="Courier New" panose="02070309020205020404" pitchFamily="49" charset="0"/>
              </a:rPr>
              <a:t>STATUS = NORMAL | RELOCATING | RELOCATED | REFRESHING | STUB</a:t>
            </a:r>
          </a:p>
          <a:p>
            <a:pPr marL="1279525" lvl="2" indent="-365125" eaLnBrk="1" hangingPunct="1">
              <a:lnSpc>
                <a:spcPct val="95000"/>
              </a:lnSpc>
              <a:buFontTx/>
              <a:buChar char="−"/>
            </a:pPr>
            <a:r>
              <a:rPr lang="en-US" altLang="en-US" dirty="0">
                <a:latin typeface="Courier New" panose="02070309020205020404" pitchFamily="49" charset="0"/>
                <a:cs typeface="Courier New" panose="02070309020205020404" pitchFamily="49" charset="0"/>
              </a:rPr>
              <a:t>SNAPSHOT_MODE = NONE | MANUAL | AUTO </a:t>
            </a:r>
          </a:p>
          <a:p>
            <a:pPr lvl="1" eaLnBrk="1" hangingPunct="1">
              <a:lnSpc>
                <a:spcPct val="95000"/>
              </a:lnSpc>
            </a:pPr>
            <a:r>
              <a:rPr lang="en-US" altLang="en-US" dirty="0">
                <a:cs typeface="Courier New" panose="02070309020205020404" pitchFamily="49" charset="0"/>
              </a:rPr>
              <a:t>New columns in </a:t>
            </a:r>
            <a:r>
              <a:rPr lang="en-US" altLang="en-US" dirty="0">
                <a:latin typeface="Courier New" panose="02070309020205020404" pitchFamily="49" charset="0"/>
                <a:cs typeface="Courier New" panose="02070309020205020404" pitchFamily="49" charset="0"/>
              </a:rPr>
              <a:t>DBA_TABLES</a:t>
            </a:r>
            <a:r>
              <a:rPr lang="en-US" altLang="en-US" dirty="0">
                <a:cs typeface="Courier New" panose="02070309020205020404" pitchFamily="49" charset="0"/>
              </a:rPr>
              <a:t> view:</a:t>
            </a:r>
            <a:endParaRPr lang="en-US" altLang="en-US" dirty="0">
              <a:latin typeface="Courier New" panose="02070309020205020404" pitchFamily="49" charset="0"/>
              <a:cs typeface="Courier New" panose="02070309020205020404" pitchFamily="49" charset="0"/>
            </a:endParaRPr>
          </a:p>
          <a:p>
            <a:pPr marL="1279525" lvl="2" indent="-365125" eaLnBrk="1" hangingPunct="1">
              <a:lnSpc>
                <a:spcPct val="95000"/>
              </a:lnSpc>
              <a:buFont typeface="Courier New" panose="02070309020205020404" pitchFamily="49" charset="0"/>
              <a:buChar char="−"/>
            </a:pPr>
            <a:r>
              <a:rPr lang="en-US" altLang="en-US" dirty="0">
                <a:latin typeface="Courier New" panose="02070309020205020404" pitchFamily="49" charset="0"/>
                <a:cs typeface="Courier New" panose="02070309020205020404" pitchFamily="49" charset="0"/>
              </a:rPr>
              <a:t>CONTAINER_MAP_OBJECT = YES|NO</a:t>
            </a:r>
          </a:p>
          <a:p>
            <a:pPr marL="1279525" lvl="2" indent="-365125" eaLnBrk="1" hangingPunct="1">
              <a:lnSpc>
                <a:spcPct val="95000"/>
              </a:lnSpc>
              <a:buFont typeface="Courier New" panose="02070309020205020404" pitchFamily="49" charset="0"/>
              <a:buChar char="−"/>
            </a:pPr>
            <a:r>
              <a:rPr lang="en-US" altLang="en-US" dirty="0">
                <a:latin typeface="Courier New" panose="02070309020205020404" pitchFamily="49" charset="0"/>
                <a:cs typeface="Courier New" panose="02070309020205020404" pitchFamily="49" charset="0"/>
              </a:rPr>
              <a:t>CONTAINERS_DEFAULT = YES|NO</a:t>
            </a:r>
          </a:p>
          <a:p>
            <a:pPr marL="1279525" lvl="2" indent="-365125" eaLnBrk="1" hangingPunct="1">
              <a:lnSpc>
                <a:spcPct val="95000"/>
              </a:lnSpc>
              <a:buFont typeface="Courier New" panose="02070309020205020404" pitchFamily="49" charset="0"/>
              <a:buChar char="−"/>
            </a:pPr>
            <a:r>
              <a:rPr lang="en-US" altLang="en-US" dirty="0">
                <a:latin typeface="Courier New" panose="02070309020205020404" pitchFamily="49" charset="0"/>
                <a:cs typeface="Courier New" panose="02070309020205020404" pitchFamily="49" charset="0"/>
              </a:rPr>
              <a:t>CONTAINER_MAP = YES|NO</a:t>
            </a:r>
          </a:p>
        </p:txBody>
      </p:sp>
    </p:spTree>
    <p:custDataLst>
      <p:tags r:id="rId1"/>
    </p:custDataLst>
    <p:extLst>
      <p:ext uri="{BB962C8B-B14F-4D97-AF65-F5344CB8AC3E}">
        <p14:creationId xmlns:p14="http://schemas.microsoft.com/office/powerpoint/2010/main" val="2094064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5"/>
          <p:cNvSpPr>
            <a:spLocks noGrp="1" noChangeArrowheads="1"/>
          </p:cNvSpPr>
          <p:nvPr>
            <p:ph type="title"/>
          </p:nvPr>
        </p:nvSpPr>
        <p:spPr/>
        <p:txBody>
          <a:bodyPr/>
          <a:lstStyle/>
          <a:p>
            <a:pPr eaLnBrk="1" hangingPunct="1"/>
            <a:r>
              <a:rPr lang="en-US" altLang="en-US" dirty="0"/>
              <a:t>CDB and PDB Views and Columns</a:t>
            </a:r>
          </a:p>
        </p:txBody>
      </p:sp>
      <p:sp>
        <p:nvSpPr>
          <p:cNvPr id="7171" name="Content Placeholder 4"/>
          <p:cNvSpPr>
            <a:spLocks noGrp="1"/>
          </p:cNvSpPr>
          <p:nvPr>
            <p:ph idx="1"/>
          </p:nvPr>
        </p:nvSpPr>
        <p:spPr>
          <a:xfrm>
            <a:off x="622300" y="1243013"/>
            <a:ext cx="10944225" cy="4625975"/>
          </a:xfrm>
        </p:spPr>
        <p:txBody>
          <a:bodyPr/>
          <a:lstStyle/>
          <a:p>
            <a:pPr lvl="1" indent="-365760" defTabSz="304747" eaLnBrk="1" hangingPunct="1">
              <a:lnSpc>
                <a:spcPct val="95000"/>
              </a:lnSpc>
              <a:buFont typeface="Arial" charset="0"/>
              <a:buChar char="•"/>
              <a:defRPr/>
            </a:pPr>
            <a:r>
              <a:rPr lang="en-US" sz="2000" dirty="0">
                <a:cs typeface="Courier New" pitchFamily="49" charset="0"/>
              </a:rPr>
              <a:t>New values in </a:t>
            </a:r>
            <a:r>
              <a:rPr lang="en-US" sz="2000" dirty="0">
                <a:latin typeface="Courier New" pitchFamily="49" charset="0"/>
                <a:cs typeface="Courier New" pitchFamily="49" charset="0"/>
              </a:rPr>
              <a:t>CDB_OBJECTS</a:t>
            </a:r>
            <a:r>
              <a:rPr lang="en-US" sz="2000" dirty="0">
                <a:cs typeface="Courier New" pitchFamily="49" charset="0"/>
              </a:rPr>
              <a:t> view, column </a:t>
            </a:r>
            <a:r>
              <a:rPr lang="en-US" sz="2000" dirty="0">
                <a:latin typeface="Courier New" pitchFamily="49" charset="0"/>
                <a:cs typeface="Courier New" pitchFamily="49" charset="0"/>
              </a:rPr>
              <a:t>SHARING = METADATA LINK | DATA LINK | EXTENDED DATA LINK | NONE</a:t>
            </a:r>
          </a:p>
          <a:p>
            <a:pPr lvl="1" indent="-365760" defTabSz="304747" eaLnBrk="1" hangingPunct="1">
              <a:lnSpc>
                <a:spcPct val="95000"/>
              </a:lnSpc>
              <a:buFont typeface="Arial" charset="0"/>
              <a:buChar char="•"/>
              <a:defRPr/>
            </a:pPr>
            <a:r>
              <a:rPr lang="en-US" sz="2000" dirty="0">
                <a:latin typeface="+mj-lt"/>
                <a:cs typeface="Courier New" pitchFamily="49" charset="0"/>
              </a:rPr>
              <a:t>New column </a:t>
            </a:r>
            <a:r>
              <a:rPr lang="en-US" sz="2000" dirty="0">
                <a:latin typeface="Courier New" pitchFamily="49" charset="0"/>
                <a:cs typeface="Courier New" pitchFamily="49" charset="0"/>
              </a:rPr>
              <a:t>INHERITED = YES|NO</a:t>
            </a:r>
            <a:r>
              <a:rPr lang="en-US" sz="2000" dirty="0">
                <a:cs typeface="Courier New" pitchFamily="49" charset="0"/>
              </a:rPr>
              <a:t> </a:t>
            </a:r>
            <a:r>
              <a:rPr lang="en-US" sz="2000" dirty="0">
                <a:latin typeface="+mj-lt"/>
                <a:cs typeface="Courier New" pitchFamily="49" charset="0"/>
              </a:rPr>
              <a:t>in views:</a:t>
            </a:r>
          </a:p>
          <a:p>
            <a:pPr lvl="2" defTabSz="304747" eaLnBrk="1" hangingPunct="1">
              <a:lnSpc>
                <a:spcPct val="95000"/>
              </a:lnSpc>
              <a:buFont typeface="Arial" charset="0"/>
              <a:buChar char="–"/>
              <a:defRPr/>
            </a:pPr>
            <a:r>
              <a:rPr lang="en-US" sz="1800" dirty="0">
                <a:latin typeface="Courier New" pitchFamily="49" charset="0"/>
                <a:cs typeface="Courier New" pitchFamily="49" charset="0"/>
              </a:rPr>
              <a:t>CDB_USERS</a:t>
            </a:r>
          </a:p>
          <a:p>
            <a:pPr lvl="2" defTabSz="304747" eaLnBrk="1" hangingPunct="1">
              <a:lnSpc>
                <a:spcPct val="95000"/>
              </a:lnSpc>
              <a:buFont typeface="Arial" charset="0"/>
              <a:buChar char="–"/>
              <a:defRPr/>
            </a:pPr>
            <a:r>
              <a:rPr lang="en-US" sz="1800" dirty="0">
                <a:latin typeface="Courier New" pitchFamily="49" charset="0"/>
                <a:cs typeface="Courier New" pitchFamily="49" charset="0"/>
              </a:rPr>
              <a:t>CDB_ROLES</a:t>
            </a:r>
          </a:p>
          <a:p>
            <a:pPr lvl="2" defTabSz="304747" eaLnBrk="1" hangingPunct="1">
              <a:lnSpc>
                <a:spcPct val="95000"/>
              </a:lnSpc>
              <a:buFont typeface="Arial" charset="0"/>
              <a:buChar char="–"/>
              <a:defRPr/>
            </a:pPr>
            <a:r>
              <a:rPr lang="en-US" sz="1800" dirty="0">
                <a:latin typeface="Courier New" pitchFamily="49" charset="0"/>
                <a:cs typeface="Courier New" pitchFamily="49" charset="0"/>
              </a:rPr>
              <a:t>CDB_TAB_PRIVS</a:t>
            </a:r>
          </a:p>
          <a:p>
            <a:pPr lvl="2" defTabSz="304747" eaLnBrk="1" hangingPunct="1">
              <a:lnSpc>
                <a:spcPct val="95000"/>
              </a:lnSpc>
              <a:buFont typeface="Arial" charset="0"/>
              <a:buChar char="–"/>
              <a:defRPr/>
            </a:pPr>
            <a:r>
              <a:rPr lang="en-US" sz="1800" dirty="0">
                <a:latin typeface="Courier New" pitchFamily="49" charset="0"/>
                <a:cs typeface="Courier New" pitchFamily="49" charset="0"/>
              </a:rPr>
              <a:t>CDB_SYS_PRIVS</a:t>
            </a:r>
          </a:p>
          <a:p>
            <a:pPr lvl="2" defTabSz="304747" eaLnBrk="1" hangingPunct="1">
              <a:lnSpc>
                <a:spcPct val="95000"/>
              </a:lnSpc>
              <a:buFont typeface="Arial" charset="0"/>
              <a:buChar char="–"/>
              <a:defRPr/>
            </a:pPr>
            <a:r>
              <a:rPr lang="en-US" sz="1800" dirty="0">
                <a:latin typeface="Courier New" pitchFamily="49" charset="0"/>
                <a:cs typeface="Courier New" pitchFamily="49" charset="0"/>
              </a:rPr>
              <a:t>CDB_ROLE_PRIVS</a:t>
            </a:r>
          </a:p>
          <a:p>
            <a:pPr lvl="2" defTabSz="304747" eaLnBrk="1" hangingPunct="1">
              <a:lnSpc>
                <a:spcPct val="95000"/>
              </a:lnSpc>
              <a:buFont typeface="Arial" charset="0"/>
              <a:buChar char="–"/>
              <a:defRPr/>
            </a:pPr>
            <a:r>
              <a:rPr lang="en-US" sz="1800" dirty="0">
                <a:latin typeface="Courier New" pitchFamily="49" charset="0"/>
                <a:cs typeface="Courier New" pitchFamily="49" charset="0"/>
              </a:rPr>
              <a:t>ROLE_ROLE_PRIVS</a:t>
            </a:r>
          </a:p>
          <a:p>
            <a:pPr lvl="2" defTabSz="304747" eaLnBrk="1" hangingPunct="1">
              <a:lnSpc>
                <a:spcPct val="95000"/>
              </a:lnSpc>
              <a:buFont typeface="Arial" charset="0"/>
              <a:buChar char="–"/>
              <a:defRPr/>
            </a:pPr>
            <a:r>
              <a:rPr lang="en-US" sz="1800" dirty="0">
                <a:latin typeface="Courier New" pitchFamily="49" charset="0"/>
                <a:cs typeface="Courier New" pitchFamily="49" charset="0"/>
              </a:rPr>
              <a:t>ROLE_SYS_PRIVS</a:t>
            </a:r>
          </a:p>
          <a:p>
            <a:pPr lvl="2" defTabSz="304747" eaLnBrk="1" hangingPunct="1">
              <a:lnSpc>
                <a:spcPct val="95000"/>
              </a:lnSpc>
              <a:buFont typeface="Arial" charset="0"/>
              <a:buChar char="–"/>
              <a:defRPr/>
            </a:pPr>
            <a:r>
              <a:rPr lang="en-US" sz="1800" dirty="0">
                <a:latin typeface="Courier New" pitchFamily="49" charset="0"/>
                <a:cs typeface="Courier New" pitchFamily="49" charset="0"/>
              </a:rPr>
              <a:t>ROLE_TAB_PRIVS</a:t>
            </a:r>
          </a:p>
          <a:p>
            <a:pPr lvl="2" defTabSz="304747" eaLnBrk="1" hangingPunct="1">
              <a:lnSpc>
                <a:spcPct val="95000"/>
              </a:lnSpc>
              <a:buFont typeface="Arial" charset="0"/>
              <a:buChar char="–"/>
              <a:defRPr/>
            </a:pPr>
            <a:r>
              <a:rPr lang="en-US" sz="1800" dirty="0">
                <a:latin typeface="Courier New" pitchFamily="49" charset="0"/>
                <a:cs typeface="Courier New" pitchFamily="49" charset="0"/>
              </a:rPr>
              <a:t>AUDIT_UNIFIED_POLICIES</a:t>
            </a:r>
          </a:p>
          <a:p>
            <a:pPr lvl="2" defTabSz="304747" eaLnBrk="1" hangingPunct="1">
              <a:lnSpc>
                <a:spcPct val="95000"/>
              </a:lnSpc>
              <a:buFont typeface="Arial" charset="0"/>
              <a:buChar char="–"/>
              <a:defRPr/>
            </a:pPr>
            <a:r>
              <a:rPr lang="en-US" sz="1800" dirty="0">
                <a:latin typeface="Courier New" pitchFamily="49" charset="0"/>
                <a:cs typeface="Courier New" pitchFamily="49" charset="0"/>
              </a:rPr>
              <a:t>DVSYS.DBA_DV_REALM</a:t>
            </a:r>
          </a:p>
          <a:p>
            <a:pPr lvl="2" defTabSz="304747" eaLnBrk="1" hangingPunct="1">
              <a:lnSpc>
                <a:spcPct val="95000"/>
              </a:lnSpc>
              <a:buFont typeface="Arial" charset="0"/>
              <a:buChar char="–"/>
              <a:defRPr/>
            </a:pPr>
            <a:r>
              <a:rPr lang="en-US" sz="1800" dirty="0">
                <a:latin typeface="Courier New" pitchFamily="49" charset="0"/>
                <a:cs typeface="Courier New" pitchFamily="49" charset="0"/>
              </a:rPr>
              <a:t>DVSYS.DBA_DV_REALM_OBJECT</a:t>
            </a:r>
          </a:p>
        </p:txBody>
      </p:sp>
    </p:spTree>
    <p:custDataLst>
      <p:tags r:id="rId1"/>
    </p:custDataLst>
    <p:extLst>
      <p:ext uri="{BB962C8B-B14F-4D97-AF65-F5344CB8AC3E}">
        <p14:creationId xmlns:p14="http://schemas.microsoft.com/office/powerpoint/2010/main" val="4254347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blackGray">
          <a:xfrm>
            <a:off x="8038628" y="3645024"/>
            <a:ext cx="432048" cy="144016"/>
          </a:xfrm>
          <a:prstGeom prst="rect">
            <a:avLst/>
          </a:prstGeom>
          <a:solidFill>
            <a:srgbClr val="D4ECBA"/>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nchor="ctr"/>
          <a:lstStyle>
            <a:lvl1pPr defTabSz="400050">
              <a:spcBef>
                <a:spcPts val="900"/>
              </a:spcBef>
              <a:buClr>
                <a:srgbClr val="000000"/>
              </a:buClr>
              <a:buFont typeface="Arial" panose="020B0604020202020204" pitchFamily="34" charset="0"/>
              <a:tabLst>
                <a:tab pos="400050" algn="r"/>
                <a:tab pos="673100" algn="l"/>
              </a:tabLst>
              <a:defRPr sz="2100">
                <a:solidFill>
                  <a:srgbClr val="5F5F5F"/>
                </a:solidFill>
                <a:latin typeface="Arial" panose="020B0604020202020204" pitchFamily="34" charset="0"/>
              </a:defRPr>
            </a:lvl1pPr>
            <a:lvl2pPr marL="742950" indent="-285750" defTabSz="400050">
              <a:spcBef>
                <a:spcPts val="900"/>
              </a:spcBef>
              <a:buClr>
                <a:srgbClr val="FF0000"/>
              </a:buClr>
              <a:buFont typeface="Arial" panose="020B0604020202020204" pitchFamily="34" charset="0"/>
              <a:buChar char="•"/>
              <a:tabLst>
                <a:tab pos="400050" algn="r"/>
                <a:tab pos="673100" algn="l"/>
              </a:tabLst>
              <a:defRPr sz="2100">
                <a:solidFill>
                  <a:srgbClr val="5F5F5F"/>
                </a:solidFill>
                <a:latin typeface="Arial" panose="020B0604020202020204" pitchFamily="34" charset="0"/>
              </a:defRPr>
            </a:lvl2pPr>
            <a:lvl3pPr marL="1143000" indent="-228600" defTabSz="400050">
              <a:spcBef>
                <a:spcPts val="450"/>
              </a:spcBef>
              <a:buClr>
                <a:srgbClr val="FF0000"/>
              </a:buClr>
              <a:buFont typeface="Arial" panose="020B0604020202020204" pitchFamily="34" charset="0"/>
              <a:buChar char="–"/>
              <a:tabLst>
                <a:tab pos="400050" algn="r"/>
                <a:tab pos="673100" algn="l"/>
              </a:tabLst>
              <a:defRPr sz="2000">
                <a:solidFill>
                  <a:srgbClr val="5F5F5F"/>
                </a:solidFill>
                <a:latin typeface="Arial" panose="020B0604020202020204" pitchFamily="34" charset="0"/>
              </a:defRPr>
            </a:lvl3pPr>
            <a:lvl4pPr marL="1600200" indent="-228600" defTabSz="400050">
              <a:spcBef>
                <a:spcPct val="20000"/>
              </a:spcBef>
              <a:buClr>
                <a:schemeClr val="accent2"/>
              </a:buClr>
              <a:buSzPct val="45000"/>
              <a:buFont typeface="Arial" panose="020B0604020202020204" pitchFamily="34" charset="0"/>
              <a:buChar char="—"/>
              <a:tabLst>
                <a:tab pos="400050" algn="r"/>
                <a:tab pos="673100" algn="l"/>
              </a:tabLst>
              <a:defRPr>
                <a:solidFill>
                  <a:srgbClr val="5F5F5F"/>
                </a:solidFill>
                <a:latin typeface="Arial" panose="020B0604020202020204" pitchFamily="34" charset="0"/>
              </a:defRPr>
            </a:lvl4pPr>
            <a:lvl5pPr marL="2057400" indent="-228600" defTabSz="400050">
              <a:spcBef>
                <a:spcPct val="20000"/>
              </a:spcBef>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5pPr>
            <a:lvl6pPr marL="25146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6pPr>
            <a:lvl7pPr marL="29718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7pPr>
            <a:lvl8pPr marL="34290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8pPr>
            <a:lvl9pPr marL="38862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9pPr>
          </a:lstStyle>
          <a:p>
            <a:pPr algn="ctr" eaLnBrk="1" hangingPunct="1">
              <a:spcBef>
                <a:spcPct val="0"/>
              </a:spcBef>
              <a:buClrTx/>
              <a:buFontTx/>
              <a:buNone/>
            </a:pPr>
            <a:r>
              <a:rPr lang="en-US" altLang="en-US" sz="800" b="1" i="1" dirty="0" smtClean="0">
                <a:solidFill>
                  <a:srgbClr val="000000"/>
                </a:solidFill>
              </a:rPr>
              <a:t>19c</a:t>
            </a:r>
            <a:endParaRPr lang="en-US" altLang="en-US" sz="800" b="1" i="1" dirty="0">
              <a:solidFill>
                <a:srgbClr val="000000"/>
              </a:solidFill>
            </a:endParaRPr>
          </a:p>
        </p:txBody>
      </p:sp>
      <p:sp>
        <p:nvSpPr>
          <p:cNvPr id="5" name="Rectangle 3"/>
          <p:cNvSpPr>
            <a:spLocks noChangeArrowheads="1"/>
          </p:cNvSpPr>
          <p:nvPr/>
        </p:nvSpPr>
        <p:spPr bwMode="blackGray">
          <a:xfrm>
            <a:off x="4870450" y="1629222"/>
            <a:ext cx="432048" cy="144016"/>
          </a:xfrm>
          <a:prstGeom prst="rect">
            <a:avLst/>
          </a:prstGeom>
          <a:solidFill>
            <a:srgbClr val="D4ECBA"/>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nchor="ctr"/>
          <a:lstStyle>
            <a:lvl1pPr defTabSz="400050">
              <a:spcBef>
                <a:spcPts val="900"/>
              </a:spcBef>
              <a:buClr>
                <a:srgbClr val="000000"/>
              </a:buClr>
              <a:buFont typeface="Arial" panose="020B0604020202020204" pitchFamily="34" charset="0"/>
              <a:tabLst>
                <a:tab pos="400050" algn="r"/>
                <a:tab pos="673100" algn="l"/>
              </a:tabLst>
              <a:defRPr sz="2100">
                <a:solidFill>
                  <a:srgbClr val="5F5F5F"/>
                </a:solidFill>
                <a:latin typeface="Arial" panose="020B0604020202020204" pitchFamily="34" charset="0"/>
              </a:defRPr>
            </a:lvl1pPr>
            <a:lvl2pPr marL="742950" indent="-285750" defTabSz="400050">
              <a:spcBef>
                <a:spcPts val="900"/>
              </a:spcBef>
              <a:buClr>
                <a:srgbClr val="FF0000"/>
              </a:buClr>
              <a:buFont typeface="Arial" panose="020B0604020202020204" pitchFamily="34" charset="0"/>
              <a:buChar char="•"/>
              <a:tabLst>
                <a:tab pos="400050" algn="r"/>
                <a:tab pos="673100" algn="l"/>
              </a:tabLst>
              <a:defRPr sz="2100">
                <a:solidFill>
                  <a:srgbClr val="5F5F5F"/>
                </a:solidFill>
                <a:latin typeface="Arial" panose="020B0604020202020204" pitchFamily="34" charset="0"/>
              </a:defRPr>
            </a:lvl2pPr>
            <a:lvl3pPr marL="1143000" indent="-228600" defTabSz="400050">
              <a:spcBef>
                <a:spcPts val="450"/>
              </a:spcBef>
              <a:buClr>
                <a:srgbClr val="FF0000"/>
              </a:buClr>
              <a:buFont typeface="Arial" panose="020B0604020202020204" pitchFamily="34" charset="0"/>
              <a:buChar char="–"/>
              <a:tabLst>
                <a:tab pos="400050" algn="r"/>
                <a:tab pos="673100" algn="l"/>
              </a:tabLst>
              <a:defRPr sz="2000">
                <a:solidFill>
                  <a:srgbClr val="5F5F5F"/>
                </a:solidFill>
                <a:latin typeface="Arial" panose="020B0604020202020204" pitchFamily="34" charset="0"/>
              </a:defRPr>
            </a:lvl3pPr>
            <a:lvl4pPr marL="1600200" indent="-228600" defTabSz="400050">
              <a:spcBef>
                <a:spcPct val="20000"/>
              </a:spcBef>
              <a:buClr>
                <a:schemeClr val="accent2"/>
              </a:buClr>
              <a:buSzPct val="45000"/>
              <a:buFont typeface="Arial" panose="020B0604020202020204" pitchFamily="34" charset="0"/>
              <a:buChar char="—"/>
              <a:tabLst>
                <a:tab pos="400050" algn="r"/>
                <a:tab pos="673100" algn="l"/>
              </a:tabLst>
              <a:defRPr>
                <a:solidFill>
                  <a:srgbClr val="5F5F5F"/>
                </a:solidFill>
                <a:latin typeface="Arial" panose="020B0604020202020204" pitchFamily="34" charset="0"/>
              </a:defRPr>
            </a:lvl4pPr>
            <a:lvl5pPr marL="2057400" indent="-228600" defTabSz="400050">
              <a:spcBef>
                <a:spcPct val="20000"/>
              </a:spcBef>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5pPr>
            <a:lvl6pPr marL="25146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6pPr>
            <a:lvl7pPr marL="29718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7pPr>
            <a:lvl8pPr marL="34290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8pPr>
            <a:lvl9pPr marL="38862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9pPr>
          </a:lstStyle>
          <a:p>
            <a:pPr algn="ctr" eaLnBrk="1" hangingPunct="1">
              <a:spcBef>
                <a:spcPct val="0"/>
              </a:spcBef>
              <a:buClrTx/>
              <a:buFontTx/>
              <a:buNone/>
            </a:pPr>
            <a:r>
              <a:rPr lang="en-US" altLang="en-US" sz="800" b="1" i="1" dirty="0" smtClean="0">
                <a:solidFill>
                  <a:srgbClr val="000000"/>
                </a:solidFill>
              </a:rPr>
              <a:t>19c</a:t>
            </a:r>
            <a:endParaRPr lang="en-US" altLang="en-US" sz="800" b="1" i="1" dirty="0">
              <a:solidFill>
                <a:srgbClr val="000000"/>
              </a:solidFill>
            </a:endParaRPr>
          </a:p>
        </p:txBody>
      </p:sp>
      <p:sp>
        <p:nvSpPr>
          <p:cNvPr id="6" name="Rectangle 4"/>
          <p:cNvSpPr>
            <a:spLocks noChangeArrowheads="1"/>
          </p:cNvSpPr>
          <p:nvPr/>
        </p:nvSpPr>
        <p:spPr bwMode="blackGray">
          <a:xfrm>
            <a:off x="10055225" y="1834010"/>
            <a:ext cx="432048" cy="144015"/>
          </a:xfrm>
          <a:prstGeom prst="rect">
            <a:avLst/>
          </a:prstGeom>
          <a:solidFill>
            <a:srgbClr val="D4ECBA"/>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nchor="ctr"/>
          <a:lstStyle>
            <a:lvl1pPr defTabSz="400050">
              <a:spcBef>
                <a:spcPts val="900"/>
              </a:spcBef>
              <a:buClr>
                <a:srgbClr val="000000"/>
              </a:buClr>
              <a:buFont typeface="Arial" panose="020B0604020202020204" pitchFamily="34" charset="0"/>
              <a:tabLst>
                <a:tab pos="400050" algn="r"/>
                <a:tab pos="673100" algn="l"/>
              </a:tabLst>
              <a:defRPr sz="2100">
                <a:solidFill>
                  <a:srgbClr val="5F5F5F"/>
                </a:solidFill>
                <a:latin typeface="Arial" panose="020B0604020202020204" pitchFamily="34" charset="0"/>
              </a:defRPr>
            </a:lvl1pPr>
            <a:lvl2pPr marL="742950" indent="-285750" defTabSz="400050">
              <a:spcBef>
                <a:spcPts val="900"/>
              </a:spcBef>
              <a:buClr>
                <a:srgbClr val="FF0000"/>
              </a:buClr>
              <a:buFont typeface="Arial" panose="020B0604020202020204" pitchFamily="34" charset="0"/>
              <a:buChar char="•"/>
              <a:tabLst>
                <a:tab pos="400050" algn="r"/>
                <a:tab pos="673100" algn="l"/>
              </a:tabLst>
              <a:defRPr sz="2100">
                <a:solidFill>
                  <a:srgbClr val="5F5F5F"/>
                </a:solidFill>
                <a:latin typeface="Arial" panose="020B0604020202020204" pitchFamily="34" charset="0"/>
              </a:defRPr>
            </a:lvl2pPr>
            <a:lvl3pPr marL="1143000" indent="-228600" defTabSz="400050">
              <a:spcBef>
                <a:spcPts val="450"/>
              </a:spcBef>
              <a:buClr>
                <a:srgbClr val="FF0000"/>
              </a:buClr>
              <a:buFont typeface="Arial" panose="020B0604020202020204" pitchFamily="34" charset="0"/>
              <a:buChar char="–"/>
              <a:tabLst>
                <a:tab pos="400050" algn="r"/>
                <a:tab pos="673100" algn="l"/>
              </a:tabLst>
              <a:defRPr sz="2000">
                <a:solidFill>
                  <a:srgbClr val="5F5F5F"/>
                </a:solidFill>
                <a:latin typeface="Arial" panose="020B0604020202020204" pitchFamily="34" charset="0"/>
              </a:defRPr>
            </a:lvl3pPr>
            <a:lvl4pPr marL="1600200" indent="-228600" defTabSz="400050">
              <a:spcBef>
                <a:spcPct val="20000"/>
              </a:spcBef>
              <a:buClr>
                <a:schemeClr val="accent2"/>
              </a:buClr>
              <a:buSzPct val="45000"/>
              <a:buFont typeface="Arial" panose="020B0604020202020204" pitchFamily="34" charset="0"/>
              <a:buChar char="—"/>
              <a:tabLst>
                <a:tab pos="400050" algn="r"/>
                <a:tab pos="673100" algn="l"/>
              </a:tabLst>
              <a:defRPr>
                <a:solidFill>
                  <a:srgbClr val="5F5F5F"/>
                </a:solidFill>
                <a:latin typeface="Arial" panose="020B0604020202020204" pitchFamily="34" charset="0"/>
              </a:defRPr>
            </a:lvl4pPr>
            <a:lvl5pPr marL="2057400" indent="-228600" defTabSz="400050">
              <a:spcBef>
                <a:spcPct val="20000"/>
              </a:spcBef>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5pPr>
            <a:lvl6pPr marL="25146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6pPr>
            <a:lvl7pPr marL="29718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7pPr>
            <a:lvl8pPr marL="34290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8pPr>
            <a:lvl9pPr marL="38862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9pPr>
          </a:lstStyle>
          <a:p>
            <a:pPr algn="ctr" eaLnBrk="1" hangingPunct="1">
              <a:spcBef>
                <a:spcPct val="0"/>
              </a:spcBef>
              <a:buClrTx/>
              <a:buFontTx/>
              <a:buNone/>
            </a:pPr>
            <a:r>
              <a:rPr lang="en-US" altLang="en-US" sz="800" b="1" i="1" dirty="0" smtClean="0">
                <a:solidFill>
                  <a:srgbClr val="000000"/>
                </a:solidFill>
              </a:rPr>
              <a:t>19c</a:t>
            </a:r>
            <a:endParaRPr lang="en-US" altLang="en-US" sz="800" b="1" i="1" dirty="0">
              <a:solidFill>
                <a:srgbClr val="000000"/>
              </a:solidFill>
            </a:endParaRPr>
          </a:p>
        </p:txBody>
      </p:sp>
      <p:sp>
        <p:nvSpPr>
          <p:cNvPr id="7" name="Rectangle 5"/>
          <p:cNvSpPr>
            <a:spLocks noChangeArrowheads="1"/>
          </p:cNvSpPr>
          <p:nvPr/>
        </p:nvSpPr>
        <p:spPr bwMode="blackGray">
          <a:xfrm>
            <a:off x="7173913" y="2311847"/>
            <a:ext cx="432047" cy="144016"/>
          </a:xfrm>
          <a:prstGeom prst="rect">
            <a:avLst/>
          </a:prstGeom>
          <a:solidFill>
            <a:srgbClr val="D4ECBA"/>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nchor="ctr"/>
          <a:lstStyle>
            <a:lvl1pPr defTabSz="400050">
              <a:spcBef>
                <a:spcPts val="900"/>
              </a:spcBef>
              <a:buClr>
                <a:srgbClr val="000000"/>
              </a:buClr>
              <a:buFont typeface="Arial" panose="020B0604020202020204" pitchFamily="34" charset="0"/>
              <a:tabLst>
                <a:tab pos="400050" algn="r"/>
                <a:tab pos="673100" algn="l"/>
              </a:tabLst>
              <a:defRPr sz="2100">
                <a:solidFill>
                  <a:srgbClr val="5F5F5F"/>
                </a:solidFill>
                <a:latin typeface="Arial" panose="020B0604020202020204" pitchFamily="34" charset="0"/>
              </a:defRPr>
            </a:lvl1pPr>
            <a:lvl2pPr marL="742950" indent="-285750" defTabSz="400050">
              <a:spcBef>
                <a:spcPts val="900"/>
              </a:spcBef>
              <a:buClr>
                <a:srgbClr val="FF0000"/>
              </a:buClr>
              <a:buFont typeface="Arial" panose="020B0604020202020204" pitchFamily="34" charset="0"/>
              <a:buChar char="•"/>
              <a:tabLst>
                <a:tab pos="400050" algn="r"/>
                <a:tab pos="673100" algn="l"/>
              </a:tabLst>
              <a:defRPr sz="2100">
                <a:solidFill>
                  <a:srgbClr val="5F5F5F"/>
                </a:solidFill>
                <a:latin typeface="Arial" panose="020B0604020202020204" pitchFamily="34" charset="0"/>
              </a:defRPr>
            </a:lvl2pPr>
            <a:lvl3pPr marL="1143000" indent="-228600" defTabSz="400050">
              <a:spcBef>
                <a:spcPts val="450"/>
              </a:spcBef>
              <a:buClr>
                <a:srgbClr val="FF0000"/>
              </a:buClr>
              <a:buFont typeface="Arial" panose="020B0604020202020204" pitchFamily="34" charset="0"/>
              <a:buChar char="–"/>
              <a:tabLst>
                <a:tab pos="400050" algn="r"/>
                <a:tab pos="673100" algn="l"/>
              </a:tabLst>
              <a:defRPr sz="2000">
                <a:solidFill>
                  <a:srgbClr val="5F5F5F"/>
                </a:solidFill>
                <a:latin typeface="Arial" panose="020B0604020202020204" pitchFamily="34" charset="0"/>
              </a:defRPr>
            </a:lvl3pPr>
            <a:lvl4pPr marL="1600200" indent="-228600" defTabSz="400050">
              <a:spcBef>
                <a:spcPct val="20000"/>
              </a:spcBef>
              <a:buClr>
                <a:schemeClr val="accent2"/>
              </a:buClr>
              <a:buSzPct val="45000"/>
              <a:buFont typeface="Arial" panose="020B0604020202020204" pitchFamily="34" charset="0"/>
              <a:buChar char="—"/>
              <a:tabLst>
                <a:tab pos="400050" algn="r"/>
                <a:tab pos="673100" algn="l"/>
              </a:tabLst>
              <a:defRPr>
                <a:solidFill>
                  <a:srgbClr val="5F5F5F"/>
                </a:solidFill>
                <a:latin typeface="Arial" panose="020B0604020202020204" pitchFamily="34" charset="0"/>
              </a:defRPr>
            </a:lvl4pPr>
            <a:lvl5pPr marL="2057400" indent="-228600" defTabSz="400050">
              <a:spcBef>
                <a:spcPct val="20000"/>
              </a:spcBef>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5pPr>
            <a:lvl6pPr marL="25146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6pPr>
            <a:lvl7pPr marL="29718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7pPr>
            <a:lvl8pPr marL="34290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8pPr>
            <a:lvl9pPr marL="3886200" indent="-228600" defTabSz="400050" eaLnBrk="0" fontAlgn="base" hangingPunct="0">
              <a:spcBef>
                <a:spcPct val="20000"/>
              </a:spcBef>
              <a:spcAft>
                <a:spcPct val="0"/>
              </a:spcAft>
              <a:buClr>
                <a:schemeClr val="accent2"/>
              </a:buClr>
              <a:buSzPct val="55000"/>
              <a:buFont typeface="Arial" panose="020B0604020202020204" pitchFamily="34" charset="0"/>
              <a:buChar char="—"/>
              <a:tabLst>
                <a:tab pos="400050" algn="r"/>
                <a:tab pos="673100" algn="l"/>
              </a:tabLst>
              <a:defRPr sz="1600">
                <a:solidFill>
                  <a:srgbClr val="5F5F5F"/>
                </a:solidFill>
                <a:latin typeface="Arial" panose="020B0604020202020204" pitchFamily="34" charset="0"/>
              </a:defRPr>
            </a:lvl9pPr>
          </a:lstStyle>
          <a:p>
            <a:pPr algn="ctr" eaLnBrk="1" hangingPunct="1">
              <a:spcBef>
                <a:spcPct val="0"/>
              </a:spcBef>
              <a:buClrTx/>
              <a:buFontTx/>
              <a:buNone/>
            </a:pPr>
            <a:r>
              <a:rPr lang="en-US" altLang="en-US" sz="800" b="1" i="1" dirty="0" smtClean="0">
                <a:solidFill>
                  <a:srgbClr val="000000"/>
                </a:solidFill>
              </a:rPr>
              <a:t>19c</a:t>
            </a:r>
            <a:endParaRPr lang="en-US" altLang="en-US" sz="800" b="1" i="1" dirty="0">
              <a:solidFill>
                <a:srgbClr val="000000"/>
              </a:solidFill>
            </a:endParaRPr>
          </a:p>
        </p:txBody>
      </p:sp>
      <p:sp>
        <p:nvSpPr>
          <p:cNvPr id="22530" name="Rectangle 25"/>
          <p:cNvSpPr>
            <a:spLocks noGrp="1" noChangeArrowheads="1"/>
          </p:cNvSpPr>
          <p:nvPr>
            <p:ph type="title"/>
          </p:nvPr>
        </p:nvSpPr>
        <p:spPr/>
        <p:txBody>
          <a:bodyPr/>
          <a:lstStyle/>
          <a:p>
            <a:pPr eaLnBrk="1" hangingPunct="1"/>
            <a:r>
              <a:rPr lang="en-US" altLang="en-US" dirty="0"/>
              <a:t>CDB and PDB Views and </a:t>
            </a:r>
            <a:r>
              <a:rPr lang="en-US" altLang="en-US" dirty="0" smtClean="0"/>
              <a:t>Columns</a:t>
            </a:r>
            <a:br>
              <a:rPr lang="en-US" altLang="en-US" dirty="0" smtClean="0"/>
            </a:br>
            <a:endParaRPr lang="en-US" altLang="en-US" dirty="0"/>
          </a:p>
        </p:txBody>
      </p:sp>
      <p:sp>
        <p:nvSpPr>
          <p:cNvPr id="22531" name="Content Placeholder 4"/>
          <p:cNvSpPr>
            <a:spLocks noGrp="1"/>
          </p:cNvSpPr>
          <p:nvPr>
            <p:ph idx="1"/>
          </p:nvPr>
        </p:nvSpPr>
        <p:spPr>
          <a:xfrm>
            <a:off x="622300" y="1243013"/>
            <a:ext cx="10944225" cy="3557463"/>
          </a:xfrm>
        </p:spPr>
        <p:txBody>
          <a:bodyPr/>
          <a:lstStyle/>
          <a:p>
            <a:pPr lvl="1">
              <a:lnSpc>
                <a:spcPct val="95000"/>
              </a:lnSpc>
              <a:defRPr/>
            </a:pPr>
            <a:r>
              <a:rPr lang="en-US" altLang="en-US" sz="2000" dirty="0">
                <a:cs typeface="Courier New" panose="02070309020205020404" pitchFamily="49" charset="0"/>
              </a:rPr>
              <a:t>New values in </a:t>
            </a:r>
            <a:r>
              <a:rPr lang="en-US" altLang="en-US" sz="2000" dirty="0">
                <a:latin typeface="Courier New" panose="02070309020205020404" pitchFamily="49" charset="0"/>
                <a:cs typeface="Courier New" panose="02070309020205020404" pitchFamily="49" charset="0"/>
              </a:rPr>
              <a:t>PROPERTY_NAME</a:t>
            </a:r>
            <a:r>
              <a:rPr lang="en-US" altLang="en-US" sz="2000" dirty="0">
                <a:cs typeface="Courier New" panose="02070309020205020404" pitchFamily="49" charset="0"/>
              </a:rPr>
              <a:t>, column in </a:t>
            </a:r>
            <a:r>
              <a:rPr lang="en-US" altLang="en-US" sz="2000" dirty="0">
                <a:latin typeface="Courier New" panose="02070309020205020404" pitchFamily="49" charset="0"/>
                <a:cs typeface="Courier New" panose="02070309020205020404" pitchFamily="49" charset="0"/>
              </a:rPr>
              <a:t>DATABASE_PROPERTIES</a:t>
            </a:r>
            <a:r>
              <a:rPr lang="en-US" altLang="en-US" sz="2000" dirty="0">
                <a:cs typeface="Courier New" panose="02070309020205020404" pitchFamily="49" charset="0"/>
              </a:rPr>
              <a:t> view:</a:t>
            </a:r>
          </a:p>
          <a:p>
            <a:pPr marL="1279525" lvl="2" indent="-365125">
              <a:lnSpc>
                <a:spcPct val="95000"/>
              </a:lnSpc>
              <a:buFontTx/>
              <a:buChar char="−"/>
              <a:defRPr/>
            </a:pPr>
            <a:r>
              <a:rPr lang="en-US" altLang="en-US" sz="1800" dirty="0">
                <a:latin typeface="Courier New" panose="02070309020205020404" pitchFamily="49" charset="0"/>
                <a:cs typeface="Courier New" panose="02070309020205020404" pitchFamily="49" charset="0"/>
              </a:rPr>
              <a:t>MAX_PDB_SNAPSHOTS = 8</a:t>
            </a:r>
          </a:p>
          <a:p>
            <a:pPr marL="1279525" lvl="2" indent="-365125">
              <a:lnSpc>
                <a:spcPct val="95000"/>
              </a:lnSpc>
              <a:buFontTx/>
              <a:buChar char="−"/>
              <a:defRPr/>
            </a:pPr>
            <a:r>
              <a:rPr lang="en-US" altLang="en-US" sz="1800" dirty="0">
                <a:latin typeface="Courier New" panose="02070309020205020404" pitchFamily="49" charset="0"/>
                <a:cs typeface="Courier New" panose="02070309020205020404" pitchFamily="49" charset="0"/>
              </a:rPr>
              <a:t>CONTAINER_MAP, LOCAL_UNDO_ENABLED , LEAD_CDB = TRUE | FALSE</a:t>
            </a:r>
          </a:p>
          <a:p>
            <a:pPr marL="1279525" lvl="2" indent="-365125">
              <a:lnSpc>
                <a:spcPct val="95000"/>
              </a:lnSpc>
              <a:buFontTx/>
              <a:buChar char="−"/>
              <a:defRPr/>
            </a:pPr>
            <a:r>
              <a:rPr lang="en-US" altLang="en-US" sz="1800" dirty="0">
                <a:latin typeface="Courier New" panose="02070309020205020404" pitchFamily="49" charset="0"/>
                <a:cs typeface="Courier New" panose="02070309020205020404" pitchFamily="49" charset="0"/>
              </a:rPr>
              <a:t>LEAD_CDB_URI = dblink:</a:t>
            </a:r>
            <a:r>
              <a:rPr lang="en-US" altLang="en-US" sz="1800" i="1" dirty="0">
                <a:latin typeface="Courier New" panose="02070309020205020404" pitchFamily="49" charset="0"/>
                <a:cs typeface="Courier New" panose="02070309020205020404" pitchFamily="49" charset="0"/>
              </a:rPr>
              <a:t>link_to_cdb_lead</a:t>
            </a:r>
          </a:p>
          <a:p>
            <a:pPr marL="1279525" lvl="2" indent="-365125">
              <a:lnSpc>
                <a:spcPct val="95000"/>
              </a:lnSpc>
              <a:buFontTx/>
              <a:buChar char="−"/>
              <a:defRPr/>
            </a:pPr>
            <a:r>
              <a:rPr lang="en-US" altLang="en-US" sz="1800" dirty="0">
                <a:latin typeface="Courier New" panose="02070309020205020404" pitchFamily="49" charset="0"/>
                <a:cs typeface="Courier New" panose="02070309020205020404" pitchFamily="49" charset="0"/>
              </a:rPr>
              <a:t>CONTAINERS_HOST = </a:t>
            </a:r>
            <a:r>
              <a:rPr lang="en-US" altLang="en-US" sz="1800" i="1" dirty="0">
                <a:latin typeface="Courier New" panose="02070309020205020404" pitchFamily="49" charset="0"/>
                <a:cs typeface="Courier New" panose="02070309020205020404" pitchFamily="49" charset="0"/>
              </a:rPr>
              <a:t>&lt;hostname&gt;</a:t>
            </a:r>
          </a:p>
          <a:p>
            <a:pPr marL="1279525" lvl="2" indent="-365125">
              <a:lnSpc>
                <a:spcPct val="95000"/>
              </a:lnSpc>
              <a:buFontTx/>
              <a:buChar char="−"/>
              <a:defRPr/>
            </a:pPr>
            <a:r>
              <a:rPr lang="en-US" altLang="en-US" sz="1800" dirty="0">
                <a:latin typeface="Courier New" panose="02070309020205020404" pitchFamily="49" charset="0"/>
                <a:cs typeface="Courier New" panose="02070309020205020404" pitchFamily="49" charset="0"/>
              </a:rPr>
              <a:t>CONTAINERS_PORT = 1521</a:t>
            </a:r>
          </a:p>
          <a:p>
            <a:pPr marL="434340" lvl="1" indent="-342900">
              <a:lnSpc>
                <a:spcPct val="95000"/>
              </a:lnSpc>
              <a:defRPr/>
            </a:pPr>
            <a:r>
              <a:rPr lang="en-US" altLang="en-US" dirty="0">
                <a:cs typeface="Courier New" panose="02070309020205020404" pitchFamily="49" charset="0"/>
              </a:rPr>
              <a:t>New column in </a:t>
            </a:r>
            <a:r>
              <a:rPr lang="en-US" altLang="en-US" dirty="0">
                <a:latin typeface="Courier New" panose="02070309020205020404" pitchFamily="49" charset="0"/>
                <a:cs typeface="Courier New" panose="02070309020205020404" pitchFamily="49" charset="0"/>
              </a:rPr>
              <a:t>V$ENCRYPTION_WALLET</a:t>
            </a:r>
            <a:r>
              <a:rPr lang="en-US" altLang="en-US" dirty="0">
                <a:cs typeface="Courier New" panose="02070309020205020404" pitchFamily="49" charset="0"/>
              </a:rPr>
              <a:t> view: </a:t>
            </a:r>
          </a:p>
          <a:p>
            <a:pPr marL="1257300" lvl="2" indent="-342900">
              <a:lnSpc>
                <a:spcPct val="95000"/>
              </a:lnSpc>
              <a:defRPr/>
            </a:pPr>
            <a:r>
              <a:rPr lang="en-US" altLang="en-US" dirty="0">
                <a:latin typeface="Courier New" panose="02070309020205020404" pitchFamily="49" charset="0"/>
                <a:cs typeface="Courier New" panose="02070309020205020404" pitchFamily="49" charset="0"/>
              </a:rPr>
              <a:t>KEYSTORE_MODE = NONE | UNITED | ISOLATED</a:t>
            </a:r>
          </a:p>
          <a:p>
            <a:pPr lvl="1" eaLnBrk="1" hangingPunct="1">
              <a:lnSpc>
                <a:spcPct val="95000"/>
              </a:lnSpc>
            </a:pPr>
            <a:r>
              <a:rPr lang="en-US" altLang="en-US" sz="2000" dirty="0">
                <a:latin typeface="Courier New" panose="02070309020205020404" pitchFamily="49" charset="0"/>
                <a:cs typeface="Courier New" panose="02070309020205020404" pitchFamily="49" charset="0"/>
              </a:rPr>
              <a:t>CDB_LOCKDOWN_PROFILES</a:t>
            </a:r>
          </a:p>
          <a:p>
            <a:pPr lvl="1" eaLnBrk="1" hangingPunct="1">
              <a:lnSpc>
                <a:spcPct val="95000"/>
              </a:lnSpc>
            </a:pPr>
            <a:r>
              <a:rPr lang="en-US" altLang="en-US" sz="2000" dirty="0">
                <a:latin typeface="Courier New" panose="02070309020205020404" pitchFamily="49" charset="0"/>
                <a:cs typeface="Courier New" panose="02070309020205020404" pitchFamily="49" charset="0"/>
              </a:rPr>
              <a:t>V$RESTORE_POINT</a:t>
            </a:r>
          </a:p>
        </p:txBody>
      </p:sp>
    </p:spTree>
    <p:custDataLst>
      <p:tags r:id="rId1"/>
    </p:custDataLst>
    <p:extLst>
      <p:ext uri="{BB962C8B-B14F-4D97-AF65-F5344CB8AC3E}">
        <p14:creationId xmlns:p14="http://schemas.microsoft.com/office/powerpoint/2010/main" val="2464499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5"/>
          <p:cNvSpPr>
            <a:spLocks noGrp="1" noChangeArrowheads="1"/>
          </p:cNvSpPr>
          <p:nvPr>
            <p:ph type="title"/>
          </p:nvPr>
        </p:nvSpPr>
        <p:spPr/>
        <p:txBody>
          <a:bodyPr/>
          <a:lstStyle/>
          <a:p>
            <a:pPr eaLnBrk="1" hangingPunct="1"/>
            <a:r>
              <a:rPr lang="en-US" altLang="en-US" dirty="0"/>
              <a:t>CDB and PDB Views and Columns</a:t>
            </a:r>
          </a:p>
        </p:txBody>
      </p:sp>
      <p:sp>
        <p:nvSpPr>
          <p:cNvPr id="22531" name="Content Placeholder 4"/>
          <p:cNvSpPr>
            <a:spLocks noGrp="1"/>
          </p:cNvSpPr>
          <p:nvPr>
            <p:ph idx="1"/>
          </p:nvPr>
        </p:nvSpPr>
        <p:spPr>
          <a:xfrm>
            <a:off x="622300" y="1243013"/>
            <a:ext cx="10944225" cy="2804180"/>
          </a:xfrm>
        </p:spPr>
        <p:txBody>
          <a:bodyPr/>
          <a:lstStyle/>
          <a:p>
            <a:pPr lvl="1">
              <a:lnSpc>
                <a:spcPct val="95000"/>
              </a:lnSpc>
            </a:pPr>
            <a:r>
              <a:rPr lang="en-US" altLang="en-US" sz="2000" dirty="0">
                <a:latin typeface="Courier New" panose="02070309020205020404" pitchFamily="49" charset="0"/>
                <a:cs typeface="Courier New" panose="02070309020205020404" pitchFamily="49" charset="0"/>
              </a:rPr>
              <a:t>AWR_ROOT_PDB_IN_SNAP</a:t>
            </a:r>
          </a:p>
          <a:p>
            <a:pPr lvl="1">
              <a:lnSpc>
                <a:spcPct val="95000"/>
              </a:lnSpc>
            </a:pPr>
            <a:r>
              <a:rPr lang="en-US" altLang="en-US" sz="2000" dirty="0">
                <a:latin typeface="Courier New" panose="02070309020205020404" pitchFamily="49" charset="0"/>
                <a:cs typeface="Courier New" panose="02070309020205020404" pitchFamily="49" charset="0"/>
              </a:rPr>
              <a:t>AWR_PDB_PARAMETER</a:t>
            </a:r>
          </a:p>
          <a:p>
            <a:pPr lvl="1">
              <a:lnSpc>
                <a:spcPct val="95000"/>
              </a:lnSpc>
            </a:pPr>
            <a:r>
              <a:rPr lang="en-US" altLang="en-US" sz="2000" dirty="0">
                <a:latin typeface="Courier New" panose="02070309020205020404" pitchFamily="49" charset="0"/>
                <a:cs typeface="Courier New" panose="02070309020205020404" pitchFamily="49" charset="0"/>
              </a:rPr>
              <a:t>AWR_PDB_RSRC_PDB_METRIC</a:t>
            </a:r>
          </a:p>
          <a:p>
            <a:pPr lvl="1">
              <a:lnSpc>
                <a:spcPct val="95000"/>
              </a:lnSpc>
            </a:pPr>
            <a:r>
              <a:rPr lang="en-US" altLang="en-US" sz="2000" dirty="0">
                <a:latin typeface="Courier New" panose="02070309020205020404" pitchFamily="49" charset="0"/>
                <a:cs typeface="Courier New" panose="02070309020205020404" pitchFamily="49" charset="0"/>
              </a:rPr>
              <a:t>AWR_PDB_SQL_SUMMARY</a:t>
            </a:r>
          </a:p>
          <a:p>
            <a:pPr lvl="1" eaLnBrk="1" hangingPunct="1"/>
            <a:r>
              <a:rPr lang="en-US" altLang="en-US" sz="2000" dirty="0">
                <a:latin typeface="Courier New" panose="02070309020205020404" pitchFamily="49" charset="0"/>
                <a:cs typeface="Courier New" panose="02070309020205020404" pitchFamily="49" charset="0"/>
              </a:rPr>
              <a:t>V$RSRCPDBMETRIC / V$RSRCPDBMETRIC_HISTORY / DBA_HIST_RSRC_PDB_METRIC</a:t>
            </a:r>
          </a:p>
          <a:p>
            <a:pPr lvl="1" eaLnBrk="1" hangingPunct="1"/>
            <a:r>
              <a:rPr lang="en-US" altLang="en-US" sz="2000" dirty="0">
                <a:latin typeface="Courier New" panose="02070309020205020404" pitchFamily="49" charset="0"/>
                <a:cs typeface="Courier New" panose="02070309020205020404" pitchFamily="49" charset="0"/>
              </a:rPr>
              <a:t>V$RSRC_PDB / V$RSRC_PDB_HISTORY</a:t>
            </a:r>
          </a:p>
          <a:p>
            <a:pPr lvl="1" eaLnBrk="1" hangingPunct="1">
              <a:lnSpc>
                <a:spcPct val="95000"/>
              </a:lnSpc>
            </a:pPr>
            <a:endParaRPr lang="en-US" altLang="en-US" sz="2000"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74095114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16dab3aee1cb68ab8debfd852d8e00867d31f"/>
  <p:tag name="ARTICULATE_SLIDE_COUNT" val="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TITLE_TAG" val="Road Map - Part I - Lesson 1"/>
  <p:tag name="ARTICULATE_SLIDE_GUID" val="a0b6b193-81ec-4577-8e5c-2a45122f0491"/>
  <p:tag name="ARTICULATE_SLIDE_PAUSE" val="0"/>
  <p:tag name="ARTICULATE_NAV_LEVEL" val="2"/>
  <p:tag name="ARTICULATE_PLAYLIST_ID" val="-1"/>
  <p:tag name="ARTICULATE_VIEW_MODE" val="0"/>
  <p:tag name="ARTICULATE_LOCK_SLIDE" val="0"/>
  <p:tag name="ARTICULATE_SLIDE_NAV" val="8"/>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TITLE_TAG" val="Road Map - Part I - Lesson 1"/>
  <p:tag name="ARTICULATE_SLIDE_GUID" val="a0b6b193-81ec-4577-8e5c-2a45122f0491"/>
  <p:tag name="ARTICULATE_SLIDE_PAUSE" val="0"/>
  <p:tag name="ARTICULATE_NAV_LEVEL" val="2"/>
  <p:tag name="ARTICULATE_PLAYLIST_ID" val="-1"/>
  <p:tag name="ARTICULATE_VIEW_MODE" val="0"/>
  <p:tag name="ARTICULATE_LOCK_SLIDE" val="0"/>
  <p:tag name="ARTICULATE_SLIDE_NAV" val="8"/>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TITLE_TAG" val="Road Map - Part I - Lesson 1"/>
  <p:tag name="ARTICULATE_SLIDE_GUID" val="a0b6b193-81ec-4577-8e5c-2a45122f0491"/>
  <p:tag name="ARTICULATE_SLIDE_PAUSE" val="0"/>
  <p:tag name="ARTICULATE_NAV_LEVEL" val="2"/>
  <p:tag name="ARTICULATE_PLAYLIST_ID" val="-1"/>
  <p:tag name="ARTICULATE_VIEW_MODE" val="0"/>
  <p:tag name="ARTICULATE_LOCK_SLIDE" val="0"/>
  <p:tag name="ARTICULATE_SLIDE_NAV" val="8"/>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TITLE_TAG" val="Road Map - Part I - Lesson 1"/>
  <p:tag name="ARTICULATE_SLIDE_GUID" val="a0b6b193-81ec-4577-8e5c-2a45122f0491"/>
  <p:tag name="ARTICULATE_SLIDE_PAUSE" val="0"/>
  <p:tag name="ARTICULATE_NAV_LEVEL" val="2"/>
  <p:tag name="ARTICULATE_PLAYLIST_ID" val="-1"/>
  <p:tag name="ARTICULATE_VIEW_MODE" val="0"/>
  <p:tag name="ARTICULATE_LOCK_SLIDE" val="0"/>
  <p:tag name="ARTICULATE_SLIDE_NAV" val="8"/>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TITLE_TAG" val="Road Map - Part I - Lesson 1"/>
  <p:tag name="ARTICULATE_SLIDE_GUID" val="a0b6b193-81ec-4577-8e5c-2a45122f0491"/>
  <p:tag name="ARTICULATE_SLIDE_PAUSE" val="0"/>
  <p:tag name="ARTICULATE_NAV_LEVEL" val="2"/>
  <p:tag name="ARTICULATE_PLAYLIST_ID" val="-1"/>
  <p:tag name="ARTICULATE_VIEW_MODE" val="0"/>
  <p:tag name="ARTICULATE_LOCK_SLIDE" val="0"/>
  <p:tag name="ARTICULATE_SLIDE_NAV" val="8"/>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TITLE_TAG" val="Road Map - Part I - Lesson 1"/>
  <p:tag name="ARTICULATE_SLIDE_GUID" val="a0b6b193-81ec-4577-8e5c-2a45122f0491"/>
  <p:tag name="ARTICULATE_SLIDE_PAUSE" val="0"/>
  <p:tag name="ARTICULATE_NAV_LEVEL" val="2"/>
  <p:tag name="ARTICULATE_PLAYLIST_ID" val="-1"/>
  <p:tag name="ARTICULATE_VIEW_MODE" val="0"/>
  <p:tag name="ARTICULATE_LOCK_SLIDE" val="0"/>
  <p:tag name="ARTICULATE_SLIDE_NAV" val="8"/>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TITLE_TAG" val="Road Map - Part I - Lesson 1"/>
  <p:tag name="ARTICULATE_SLIDE_GUID" val="a0b6b193-81ec-4577-8e5c-2a45122f0491"/>
  <p:tag name="ARTICULATE_SLIDE_PAUSE" val="0"/>
  <p:tag name="ARTICULATE_NAV_LEVEL" val="2"/>
  <p:tag name="ARTICULATE_PLAYLIST_ID" val="-1"/>
  <p:tag name="ARTICULATE_VIEW_MODE" val="0"/>
  <p:tag name="ARTICULATE_LOCK_SLIDE" val="0"/>
  <p:tag name="ARTICULATE_SLIDE_NAV" val="8"/>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TITLE_TAG" val="Road Map - Part I - Lesson 1"/>
  <p:tag name="ARTICULATE_SLIDE_GUID" val="a0b6b193-81ec-4577-8e5c-2a45122f0491"/>
  <p:tag name="ARTICULATE_SLIDE_PAUSE" val="0"/>
  <p:tag name="ARTICULATE_NAV_LEVEL" val="2"/>
  <p:tag name="ARTICULATE_PLAYLIST_ID" val="-1"/>
  <p:tag name="ARTICULATE_VIEW_MODE" val="0"/>
  <p:tag name="ARTICULATE_LOCK_SLIDE" val="0"/>
  <p:tag name="ARTICULATE_SLIDE_NAV" val="8"/>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437</TotalTime>
  <Words>1006</Words>
  <Application>Microsoft Office PowerPoint</Application>
  <PresentationFormat>Custom</PresentationFormat>
  <Paragraphs>236</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Processes, Views, Parameters, Packages, and Privileges</vt:lpstr>
      <vt:lpstr>Instance and Database</vt:lpstr>
      <vt:lpstr>Multitenant Architecture</vt:lpstr>
      <vt:lpstr>CDB and PDB Views and Columns</vt:lpstr>
      <vt:lpstr>CDB and PDB Views and Columns </vt:lpstr>
      <vt:lpstr>CDB and PDB Views and Columns </vt:lpstr>
      <vt:lpstr>CDB and PDB Views and Columns</vt:lpstr>
      <vt:lpstr>CDB and PDB Views and Columns </vt:lpstr>
      <vt:lpstr>CDB and PDB Views and Columns</vt:lpstr>
      <vt:lpstr>CDB and PDB Parameters</vt:lpstr>
      <vt:lpstr>CDB and PDB New Packages </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Processes, Views, Parameters,  Packages, and Privileges</dc:title>
  <dc:subject>OU7_Jan2018</dc:subject>
  <dc:creator>Dominique Jeunot</dc:creator>
  <cp:keywords>OU7 PowerPoint Template</cp:keywords>
  <dc:description>Oracle University Production Services PowerPoint Template</dc:description>
  <cp:lastModifiedBy>HP</cp:lastModifiedBy>
  <cp:revision>20</cp:revision>
  <cp:lastPrinted>2002-03-28T23:57:22Z</cp:lastPrinted>
  <dcterms:created xsi:type="dcterms:W3CDTF">2018-02-23T12:27:57Z</dcterms:created>
  <dcterms:modified xsi:type="dcterms:W3CDTF">2021-01-06T17:25:25Z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