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18" r:id="rId1"/>
  </p:sldMasterIdLst>
  <p:notesMasterIdLst>
    <p:notesMasterId r:id="rId11"/>
  </p:notesMasterIdLst>
  <p:handoutMasterIdLst>
    <p:handoutMasterId r:id="rId12"/>
  </p:handoutMasterIdLst>
  <p:sldIdLst>
    <p:sldId id="265" r:id="rId2"/>
    <p:sldId id="266" r:id="rId3"/>
    <p:sldId id="267" r:id="rId4"/>
    <p:sldId id="268" r:id="rId5"/>
    <p:sldId id="269" r:id="rId6"/>
    <p:sldId id="261" r:id="rId7"/>
    <p:sldId id="270" r:id="rId8"/>
    <p:sldId id="271" r:id="rId9"/>
    <p:sldId id="272" r:id="rId10"/>
  </p:sldIdLst>
  <p:sldSz cx="12188825" cy="6858000"/>
  <p:notesSz cx="7772400" cy="10058400"/>
  <p:custDataLst>
    <p:tags r:id="rId13"/>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609493" algn="l" rtl="0" fontAlgn="base">
      <a:spcBef>
        <a:spcPct val="0"/>
      </a:spcBef>
      <a:spcAft>
        <a:spcPct val="0"/>
      </a:spcAft>
      <a:defRPr kern="1200">
        <a:solidFill>
          <a:schemeClr val="tx1"/>
        </a:solidFill>
        <a:latin typeface="Arial" charset="0"/>
        <a:ea typeface="+mn-ea"/>
        <a:cs typeface="Arial" charset="0"/>
      </a:defRPr>
    </a:lvl2pPr>
    <a:lvl3pPr marL="1218987" algn="l" rtl="0" fontAlgn="base">
      <a:spcBef>
        <a:spcPct val="0"/>
      </a:spcBef>
      <a:spcAft>
        <a:spcPct val="0"/>
      </a:spcAft>
      <a:defRPr kern="1200">
        <a:solidFill>
          <a:schemeClr val="tx1"/>
        </a:solidFill>
        <a:latin typeface="Arial" charset="0"/>
        <a:ea typeface="+mn-ea"/>
        <a:cs typeface="Arial" charset="0"/>
      </a:defRPr>
    </a:lvl3pPr>
    <a:lvl4pPr marL="1828480" algn="l" rtl="0" fontAlgn="base">
      <a:spcBef>
        <a:spcPct val="0"/>
      </a:spcBef>
      <a:spcAft>
        <a:spcPct val="0"/>
      </a:spcAft>
      <a:defRPr kern="1200">
        <a:solidFill>
          <a:schemeClr val="tx1"/>
        </a:solidFill>
        <a:latin typeface="Arial" charset="0"/>
        <a:ea typeface="+mn-ea"/>
        <a:cs typeface="Arial" charset="0"/>
      </a:defRPr>
    </a:lvl4pPr>
    <a:lvl5pPr marL="2437973" algn="l" rtl="0" fontAlgn="base">
      <a:spcBef>
        <a:spcPct val="0"/>
      </a:spcBef>
      <a:spcAft>
        <a:spcPct val="0"/>
      </a:spcAft>
      <a:defRPr kern="1200">
        <a:solidFill>
          <a:schemeClr val="tx1"/>
        </a:solidFill>
        <a:latin typeface="Arial" charset="0"/>
        <a:ea typeface="+mn-ea"/>
        <a:cs typeface="Arial" charset="0"/>
      </a:defRPr>
    </a:lvl5pPr>
    <a:lvl6pPr marL="3047467" algn="l" defTabSz="1218987" rtl="0" eaLnBrk="1" latinLnBrk="0" hangingPunct="1">
      <a:defRPr kern="1200">
        <a:solidFill>
          <a:schemeClr val="tx1"/>
        </a:solidFill>
        <a:latin typeface="Arial" charset="0"/>
        <a:ea typeface="+mn-ea"/>
        <a:cs typeface="Arial" charset="0"/>
      </a:defRPr>
    </a:lvl6pPr>
    <a:lvl7pPr marL="3656960" algn="l" defTabSz="1218987" rtl="0" eaLnBrk="1" latinLnBrk="0" hangingPunct="1">
      <a:defRPr kern="1200">
        <a:solidFill>
          <a:schemeClr val="tx1"/>
        </a:solidFill>
        <a:latin typeface="Arial" charset="0"/>
        <a:ea typeface="+mn-ea"/>
        <a:cs typeface="Arial" charset="0"/>
      </a:defRPr>
    </a:lvl7pPr>
    <a:lvl8pPr marL="4266453" algn="l" defTabSz="1218987" rtl="0" eaLnBrk="1" latinLnBrk="0" hangingPunct="1">
      <a:defRPr kern="1200">
        <a:solidFill>
          <a:schemeClr val="tx1"/>
        </a:solidFill>
        <a:latin typeface="Arial" charset="0"/>
        <a:ea typeface="+mn-ea"/>
        <a:cs typeface="Arial" charset="0"/>
      </a:defRPr>
    </a:lvl8pPr>
    <a:lvl9pPr marL="4875947" algn="l" defTabSz="1218987"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orient="horz" pos="864">
          <p15:clr>
            <a:srgbClr val="A4A3A4"/>
          </p15:clr>
        </p15:guide>
        <p15:guide id="3" pos="3839">
          <p15:clr>
            <a:srgbClr val="A4A3A4"/>
          </p15:clr>
        </p15:guide>
        <p15:guide id="4" orient="horz" pos="391">
          <p15:clr>
            <a:srgbClr val="A4A3A4"/>
          </p15:clr>
        </p15:guide>
        <p15:guide id="5" orient="horz" pos="845">
          <p15:clr>
            <a:srgbClr val="A4A3A4"/>
          </p15:clr>
        </p15:guide>
        <p15:guide id="6" pos="437">
          <p15:clr>
            <a:srgbClr val="A4A3A4"/>
          </p15:clr>
        </p15:guide>
        <p15:guide id="7" pos="482">
          <p15:clr>
            <a:srgbClr val="A4A3A4"/>
          </p15:clr>
        </p15:guide>
        <p15:guide id="8" pos="709">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202">
          <p15:clr>
            <a:srgbClr val="A4A3A4"/>
          </p15:clr>
        </p15:guide>
        <p15:guide id="4" pos="271">
          <p15:clr>
            <a:srgbClr val="A4A3A4"/>
          </p15:clr>
        </p15:guide>
        <p15:guide id="5" pos="407">
          <p15:clr>
            <a:srgbClr val="A4A3A4"/>
          </p15:clr>
        </p15:guide>
        <p15:guide id="6" pos="498">
          <p15:clr>
            <a:srgbClr val="A4A3A4"/>
          </p15:clr>
        </p15:guide>
        <p15:guide id="7" pos="67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FF"/>
    <a:srgbClr val="D8E1E6"/>
    <a:srgbClr val="D8E3E4"/>
    <a:srgbClr val="FFF7EF"/>
    <a:srgbClr val="5F5F5F"/>
    <a:srgbClr val="DCE3E4"/>
    <a:srgbClr val="F80000"/>
    <a:srgbClr val="8DA6B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9191" autoAdjust="0"/>
    <p:restoredTop sz="62799" autoAdjust="0"/>
  </p:normalViewPr>
  <p:slideViewPr>
    <p:cSldViewPr showGuides="1">
      <p:cViewPr varScale="1">
        <p:scale>
          <a:sx n="115" d="100"/>
          <a:sy n="115" d="100"/>
        </p:scale>
        <p:origin x="1013" y="72"/>
      </p:cViewPr>
      <p:guideLst>
        <p:guide orient="horz" pos="2160"/>
        <p:guide orient="horz" pos="864"/>
        <p:guide pos="3839"/>
        <p:guide orient="horz" pos="391"/>
        <p:guide orient="horz" pos="845"/>
        <p:guide pos="437"/>
        <p:guide pos="482"/>
        <p:guide pos="709"/>
      </p:guideLst>
    </p:cSldViewPr>
  </p:slideViewPr>
  <p:notesTextViewPr>
    <p:cViewPr>
      <p:scale>
        <a:sx n="100" d="100"/>
        <a:sy n="100" d="100"/>
      </p:scale>
      <p:origin x="0" y="0"/>
    </p:cViewPr>
  </p:notesTextViewPr>
  <p:sorterViewPr>
    <p:cViewPr>
      <p:scale>
        <a:sx n="66" d="100"/>
        <a:sy n="66" d="100"/>
      </p:scale>
      <p:origin x="0" y="0"/>
    </p:cViewPr>
  </p:sorterViewPr>
  <p:notesViewPr>
    <p:cSldViewPr showGuides="1">
      <p:cViewPr>
        <p:scale>
          <a:sx n="100" d="100"/>
          <a:sy n="100" d="100"/>
        </p:scale>
        <p:origin x="-2220" y="-72"/>
      </p:cViewPr>
      <p:guideLst>
        <p:guide orient="horz" pos="2923"/>
        <p:guide orient="horz" pos="283"/>
        <p:guide pos="2202"/>
        <p:guide pos="271"/>
        <p:guide pos="407"/>
        <p:guide pos="498"/>
        <p:guide pos="67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pPr>
                <a:defRPr/>
              </a:pPr>
              <a:t>‹#›</a:t>
            </a:fld>
            <a:endParaRPr lang="en-US" dirty="0"/>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457200" y="457200"/>
            <a:ext cx="6858000" cy="3859495"/>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457200" y="4617720"/>
            <a:ext cx="6858000" cy="484632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457200" y="9555480"/>
            <a:ext cx="68580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Arial" pitchFamily="34" charset="0"/>
                <a:cs typeface="+mn-cs"/>
              </a:defRPr>
            </a:lvl1pPr>
          </a:lstStyle>
          <a:p>
            <a:pPr>
              <a:defRPr/>
            </a:pPr>
            <a:r>
              <a:rPr lang="en-US" altLang="en-US" dirty="0"/>
              <a:t>Oracle Database </a:t>
            </a:r>
            <a:r>
              <a:rPr lang="en-US" altLang="en-US" dirty="0" smtClean="0"/>
              <a:t>19c: </a:t>
            </a:r>
            <a:r>
              <a:rPr lang="en-US" altLang="en-US" dirty="0"/>
              <a:t>Managing Multitenant Architecture</a:t>
            </a:r>
            <a:r>
              <a:rPr lang="en-US" dirty="0"/>
              <a:t>   B - </a:t>
            </a:r>
            <a:fld id="{7C951E65-0BAA-4B24-AD87-683F8269D8DB}" type="slidenum">
              <a:rPr lang="en-US" smtClean="0"/>
              <a:pPr>
                <a:defRPr/>
              </a:pPr>
              <a:t>‹#›</a:t>
            </a:fld>
            <a:endParaRPr lang="en-US" dirty="0"/>
          </a:p>
        </p:txBody>
      </p:sp>
      <p:sp>
        <p:nvSpPr>
          <p:cNvPr id="4108" name="NotesMaster_TextBoxGuide" hidden="1"/>
          <p:cNvSpPr>
            <a:spLocks noChangeShapeType="1"/>
          </p:cNvSpPr>
          <p:nvPr/>
        </p:nvSpPr>
        <p:spPr bwMode="auto">
          <a:xfrm>
            <a:off x="457200" y="8486775"/>
            <a:ext cx="6076950" cy="0"/>
          </a:xfrm>
          <a:prstGeom prst="line">
            <a:avLst/>
          </a:prstGeom>
          <a:noFill/>
          <a:ln w="9525">
            <a:solidFill>
              <a:srgbClr val="008200"/>
            </a:solid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sldNum="0" hdr="0" dt="0"/>
  <p:notesStyle>
    <a:lvl1pPr algn="l" defTabSz="609493" rtl="0" eaLnBrk="0" fontAlgn="base" hangingPunct="0">
      <a:spcBef>
        <a:spcPts val="533"/>
      </a:spcBef>
      <a:spcAft>
        <a:spcPct val="0"/>
      </a:spcAft>
      <a:buSzPct val="100000"/>
      <a:buFont typeface="Arial" charset="0"/>
      <a:defRPr sz="1200" b="1" kern="1200">
        <a:solidFill>
          <a:schemeClr val="tx1"/>
        </a:solidFill>
        <a:latin typeface="Arial" pitchFamily="34" charset="0"/>
        <a:ea typeface="+mn-ea"/>
        <a:cs typeface="+mn-cs"/>
      </a:defRPr>
    </a:lvl1pPr>
    <a:lvl2pPr marL="152373" algn="l" defTabSz="609493" rtl="0" eaLnBrk="0" fontAlgn="base" hangingPunct="0">
      <a:spcBef>
        <a:spcPts val="533"/>
      </a:spcBef>
      <a:spcAft>
        <a:spcPct val="0"/>
      </a:spcAft>
      <a:buSzPct val="100000"/>
      <a:buFont typeface="Times New Roman" pitchFamily="18" charset="0"/>
      <a:defRPr sz="1100" kern="1200">
        <a:solidFill>
          <a:srgbClr val="000000"/>
        </a:solidFill>
        <a:latin typeface="Arial" pitchFamily="34" charset="0"/>
        <a:ea typeface="+mn-ea"/>
        <a:cs typeface="+mn-cs"/>
      </a:defRPr>
    </a:lvl2pPr>
    <a:lvl3pPr marL="60949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3pPr>
    <a:lvl4pPr marL="106661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4pPr>
    <a:lvl5pPr marL="152373" algn="l" defTabSz="609493" rtl="0" eaLnBrk="0" fontAlgn="base" hangingPunct="0">
      <a:spcBef>
        <a:spcPts val="4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61643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en-US" altLang="en-US" dirty="0"/>
              <a:t>Shown here is a more detailed set of steps for using Consolidated Replay. In this procedure, it is assumed that you have already captured the workloads from different non-CDBs or PDBs of different CDBs. The slides in the rest of this lesson are ordered to follow this procedure.</a:t>
            </a:r>
          </a:p>
          <a:p>
            <a:pPr lvl="1"/>
            <a:r>
              <a:rPr lang="en-US" altLang="en-US" dirty="0"/>
              <a:t>The steps above are a general procedure for preparing to perform a consolidated replay. </a:t>
            </a:r>
          </a:p>
          <a:p>
            <a:pPr lvl="1"/>
            <a:r>
              <a:rPr lang="en-US" altLang="en-US" dirty="0"/>
              <a:t>In step 5, you must start with calling the </a:t>
            </a:r>
            <a:r>
              <a:rPr lang="en-US" altLang="en-US" dirty="0">
                <a:latin typeface="Courier New" panose="02070309020205020404" pitchFamily="49" charset="0"/>
                <a:cs typeface="Courier New" panose="02070309020205020404" pitchFamily="49" charset="0"/>
              </a:rPr>
              <a:t>BEGIN_REPLAY_SCHEDULE</a:t>
            </a:r>
            <a:r>
              <a:rPr lang="en-US" altLang="en-US" dirty="0"/>
              <a:t> and end with calling </a:t>
            </a:r>
            <a:r>
              <a:rPr lang="en-US" altLang="en-US" dirty="0">
                <a:latin typeface="Courier New" panose="02070309020205020404" pitchFamily="49" charset="0"/>
                <a:cs typeface="Courier New" panose="02070309020205020404" pitchFamily="49" charset="0"/>
              </a:rPr>
              <a:t>END_REPLAY_SCHEDULE</a:t>
            </a:r>
            <a:r>
              <a:rPr lang="en-US" altLang="en-US" dirty="0"/>
              <a:t>. </a:t>
            </a:r>
          </a:p>
          <a:p>
            <a:pPr lvl="1"/>
            <a:r>
              <a:rPr lang="en-US" altLang="en-US" dirty="0"/>
              <a:t>In step 6, the replay CDB is restored to the start of capture state. A variety of methods may be used to restore the replay CDB to the proper state, including full transportable export non-CDB/import PDB, cloning PDB, Data Guard snapshot standby, flashback database, and full database recovery. </a:t>
            </a:r>
          </a:p>
          <a:p>
            <a:pPr lvl="1"/>
            <a:r>
              <a:rPr lang="en-US" altLang="en-US" dirty="0"/>
              <a:t>In step 10, one or more </a:t>
            </a:r>
            <a:r>
              <a:rPr lang="en-US" altLang="en-US" dirty="0">
                <a:latin typeface="Courier New" panose="02070309020205020404" pitchFamily="49" charset="0"/>
                <a:cs typeface="Courier New" panose="02070309020205020404" pitchFamily="49" charset="0"/>
              </a:rPr>
              <a:t>wrc</a:t>
            </a:r>
            <a:r>
              <a:rPr lang="en-US" altLang="en-US" dirty="0"/>
              <a:t> processes are started and optionally calibrated.</a:t>
            </a:r>
          </a:p>
          <a:p>
            <a:pPr lvl="1"/>
            <a:r>
              <a:rPr lang="en-US" altLang="en-US" dirty="0"/>
              <a:t>In step 11, the </a:t>
            </a:r>
            <a:r>
              <a:rPr lang="en-US" altLang="en-US" dirty="0">
                <a:latin typeface="Courier New" panose="02070309020205020404" pitchFamily="49" charset="0"/>
                <a:cs typeface="Courier New" panose="02070309020205020404" pitchFamily="49" charset="0"/>
              </a:rPr>
              <a:t>START_CONSOLIDATED_REPLAY</a:t>
            </a:r>
            <a:r>
              <a:rPr lang="en-US" altLang="en-US" dirty="0"/>
              <a:t> procedure is executed. </a:t>
            </a:r>
            <a:r>
              <a:rPr lang="en-US" altLang="en-US" dirty="0" smtClean="0"/>
              <a:t>This </a:t>
            </a:r>
            <a:r>
              <a:rPr lang="en-US" altLang="en-US" dirty="0"/>
              <a:t>procedure assumes sufficient number of </a:t>
            </a:r>
            <a:r>
              <a:rPr lang="en-US" altLang="en-US" dirty="0">
                <a:latin typeface="Courier New" panose="02070309020205020404" pitchFamily="49" charset="0"/>
                <a:cs typeface="Courier New" panose="02070309020205020404" pitchFamily="49" charset="0"/>
              </a:rPr>
              <a:t>WRC</a:t>
            </a:r>
            <a:r>
              <a:rPr lang="en-US" altLang="en-US" dirty="0"/>
              <a:t> processes have been started.</a:t>
            </a:r>
          </a:p>
          <a:p>
            <a:endParaRPr lang="en-US" dirty="0"/>
          </a:p>
        </p:txBody>
      </p:sp>
      <p:sp>
        <p:nvSpPr>
          <p:cNvPr id="5" name="Footer Placeholder 4"/>
          <p:cNvSpPr>
            <a:spLocks noGrp="1"/>
          </p:cNvSpPr>
          <p:nvPr>
            <p:ph type="ftr" sz="quarter" idx="10"/>
          </p:nvPr>
        </p:nvSpPr>
        <p:spPr/>
        <p:txBody>
          <a:bodyPr/>
          <a:lstStyle/>
          <a:p>
            <a:pPr>
              <a:defRPr/>
            </a:pPr>
            <a:r>
              <a:rPr lang="en-US" altLang="en-US" dirty="0" smtClean="0"/>
              <a:t>Oracle Database 19c: Managing Multitenant Architecture</a:t>
            </a:r>
            <a:r>
              <a:rPr lang="en-US" dirty="0" smtClean="0"/>
              <a:t>   B - </a:t>
            </a:r>
            <a:fld id="{7C951E65-0BAA-4B24-AD87-683F8269D8DB}" type="slidenum">
              <a:rPr lang="en-US" smtClean="0"/>
              <a:pPr>
                <a:defRPr/>
              </a:pPr>
              <a:t>2</a:t>
            </a:fld>
            <a:endParaRPr lang="en-US" dirty="0"/>
          </a:p>
        </p:txBody>
      </p:sp>
    </p:spTree>
    <p:extLst>
      <p:ext uri="{BB962C8B-B14F-4D97-AF65-F5344CB8AC3E}">
        <p14:creationId xmlns:p14="http://schemas.microsoft.com/office/powerpoint/2010/main" val="1197448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en-US" altLang="en-US" dirty="0"/>
              <a:t>To create a replay schedule, first start the process with a call to </a:t>
            </a:r>
            <a:r>
              <a:rPr lang="en-US" altLang="en-US" dirty="0">
                <a:latin typeface="Courier New" panose="02070309020205020404" pitchFamily="49" charset="0"/>
                <a:cs typeface="Courier New" panose="02070309020205020404" pitchFamily="49" charset="0"/>
              </a:rPr>
              <a:t>SET_REPLAY_DIRECTORY.</a:t>
            </a:r>
            <a:r>
              <a:rPr lang="en-US" altLang="en-US" dirty="0"/>
              <a:t> This procedure sets a directory that contains multiple workload captures as the current replay directory.  </a:t>
            </a:r>
            <a:r>
              <a:rPr lang="en-US" altLang="en-US" dirty="0">
                <a:latin typeface="Courier New" panose="02070309020205020404" pitchFamily="49" charset="0"/>
                <a:cs typeface="Courier New" panose="02070309020205020404" pitchFamily="49" charset="0"/>
              </a:rPr>
              <a:t>cap_root</a:t>
            </a:r>
            <a:r>
              <a:rPr lang="en-US" altLang="en-US" dirty="0"/>
              <a:t> is </a:t>
            </a:r>
            <a:r>
              <a:rPr lang="en-US" altLang="en-US" dirty="0" smtClean="0"/>
              <a:t>such a directory.</a:t>
            </a:r>
            <a:endParaRPr lang="en-US" altLang="en-US" dirty="0"/>
          </a:p>
          <a:p>
            <a:pPr lvl="1"/>
            <a:r>
              <a:rPr lang="en-US" altLang="en-US" dirty="0"/>
              <a:t>Then continue the process with a call to </a:t>
            </a:r>
            <a:r>
              <a:rPr lang="en-US" altLang="en-US" dirty="0">
                <a:latin typeface="Courier New" panose="02070309020205020404" pitchFamily="49" charset="0"/>
                <a:cs typeface="Courier New" panose="02070309020205020404" pitchFamily="49" charset="0"/>
              </a:rPr>
              <a:t>BEGIN_REPLAY_SCHEDULE</a:t>
            </a:r>
            <a:r>
              <a:rPr lang="en-US" altLang="en-US" dirty="0"/>
              <a:t>.  Only one replay schedule can be in creation mode at a time. Calling this again before </a:t>
            </a:r>
            <a:r>
              <a:rPr lang="en-US" altLang="en-US" dirty="0">
                <a:latin typeface="Courier New" panose="02070309020205020404" pitchFamily="49" charset="0"/>
                <a:cs typeface="Courier New" panose="02070309020205020404" pitchFamily="49" charset="0"/>
              </a:rPr>
              <a:t>END_REPLAY_SCHEDULE</a:t>
            </a:r>
            <a:r>
              <a:rPr lang="en-US" altLang="en-US" dirty="0"/>
              <a:t> will cause an error. </a:t>
            </a:r>
          </a:p>
          <a:p>
            <a:pPr lvl="1"/>
            <a:r>
              <a:rPr lang="en-US" altLang="en-US" dirty="0"/>
              <a:t>Add all the capture workloads by capture directory name. Each </a:t>
            </a:r>
            <a:r>
              <a:rPr lang="en-US" altLang="en-US" dirty="0">
                <a:latin typeface="Courier New" panose="02070309020205020404" pitchFamily="49" charset="0"/>
                <a:cs typeface="Courier New" panose="02070309020205020404" pitchFamily="49" charset="0"/>
              </a:rPr>
              <a:t>ADD_CAPTURE</a:t>
            </a:r>
            <a:r>
              <a:rPr lang="en-US" altLang="en-US" dirty="0"/>
              <a:t> function call returns a </a:t>
            </a:r>
            <a:r>
              <a:rPr lang="en-US" altLang="en-US" dirty="0">
                <a:latin typeface="Courier New" panose="02070309020205020404" pitchFamily="49" charset="0"/>
                <a:cs typeface="Courier New" panose="02070309020205020404" pitchFamily="49" charset="0"/>
              </a:rPr>
              <a:t>capture_id</a:t>
            </a:r>
            <a:r>
              <a:rPr lang="en-US" altLang="en-US" dirty="0"/>
              <a:t>. With the </a:t>
            </a:r>
            <a:r>
              <a:rPr lang="en-US" altLang="en-US" dirty="0">
                <a:latin typeface="Courier New" panose="02070309020205020404" pitchFamily="49" charset="0"/>
                <a:cs typeface="Courier New" panose="02070309020205020404" pitchFamily="49" charset="0"/>
              </a:rPr>
              <a:t>ADD_CAPTURE</a:t>
            </a:r>
            <a:r>
              <a:rPr lang="en-US" altLang="en-US" dirty="0"/>
              <a:t> function, you can also specify the capture replay attributes.</a:t>
            </a:r>
          </a:p>
          <a:p>
            <a:pPr lvl="1"/>
            <a:r>
              <a:rPr lang="en-US" altLang="en-US" dirty="0"/>
              <a:t>The </a:t>
            </a:r>
            <a:r>
              <a:rPr lang="en-US" altLang="en-US" dirty="0">
                <a:latin typeface="Courier New" panose="02070309020205020404" pitchFamily="49" charset="0"/>
                <a:cs typeface="Courier New" panose="02070309020205020404" pitchFamily="49" charset="0"/>
              </a:rPr>
              <a:t>capture_id</a:t>
            </a:r>
            <a:r>
              <a:rPr lang="en-US" altLang="en-US" dirty="0"/>
              <a:t> is used to specify the workload ordering with the </a:t>
            </a:r>
            <a:r>
              <a:rPr lang="en-US" altLang="en-US" dirty="0">
                <a:latin typeface="Courier New" panose="02070309020205020404" pitchFamily="49" charset="0"/>
                <a:cs typeface="Courier New" panose="02070309020205020404" pitchFamily="49" charset="0"/>
              </a:rPr>
              <a:t>ADD_SCHEDULE_ORDERING</a:t>
            </a:r>
            <a:r>
              <a:rPr lang="en-US" altLang="en-US" dirty="0"/>
              <a:t> function.</a:t>
            </a:r>
          </a:p>
          <a:p>
            <a:pPr lvl="1"/>
            <a:r>
              <a:rPr lang="en-US" altLang="en-US" dirty="0"/>
              <a:t>The last procedure </a:t>
            </a:r>
            <a:r>
              <a:rPr lang="en-US" altLang="en-US" dirty="0">
                <a:latin typeface="Courier New" panose="02070309020205020404" pitchFamily="49" charset="0"/>
                <a:cs typeface="Courier New" panose="02070309020205020404" pitchFamily="49" charset="0"/>
              </a:rPr>
              <a:t>END_REPLAY_SCHEDULE </a:t>
            </a:r>
            <a:r>
              <a:rPr lang="en-US" altLang="en-US" dirty="0"/>
              <a:t>wraps up the creation of the current schedule. The schedule is now saved and associated with the replay directory and can be used for a replay.</a:t>
            </a:r>
          </a:p>
        </p:txBody>
      </p:sp>
      <p:sp>
        <p:nvSpPr>
          <p:cNvPr id="5" name="Footer Placeholder 4"/>
          <p:cNvSpPr>
            <a:spLocks noGrp="1"/>
          </p:cNvSpPr>
          <p:nvPr>
            <p:ph type="ftr" sz="quarter" idx="10"/>
          </p:nvPr>
        </p:nvSpPr>
        <p:spPr/>
        <p:txBody>
          <a:bodyPr/>
          <a:lstStyle/>
          <a:p>
            <a:pPr>
              <a:defRPr/>
            </a:pPr>
            <a:r>
              <a:rPr lang="en-US" altLang="en-US" dirty="0" smtClean="0"/>
              <a:t>Oracle Database 19c: Managing Multitenant Architecture</a:t>
            </a:r>
            <a:r>
              <a:rPr lang="en-US" dirty="0" smtClean="0"/>
              <a:t>   B - </a:t>
            </a:r>
            <a:fld id="{7C951E65-0BAA-4B24-AD87-683F8269D8DB}" type="slidenum">
              <a:rPr lang="en-US" smtClean="0"/>
              <a:pPr>
                <a:defRPr/>
              </a:pPr>
              <a:t>3</a:t>
            </a:fld>
            <a:endParaRPr lang="en-US" dirty="0"/>
          </a:p>
        </p:txBody>
      </p:sp>
    </p:spTree>
    <p:extLst>
      <p:ext uri="{BB962C8B-B14F-4D97-AF65-F5344CB8AC3E}">
        <p14:creationId xmlns:p14="http://schemas.microsoft.com/office/powerpoint/2010/main" val="3272101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defRPr/>
            </a:pPr>
            <a:r>
              <a:rPr lang="en-US" dirty="0">
                <a:latin typeface="Arial" charset="0"/>
              </a:rPr>
              <a:t>Restore the replay database to the start state of the capture using the method of your choice. </a:t>
            </a:r>
          </a:p>
          <a:p>
            <a:pPr lvl="1">
              <a:defRPr/>
            </a:pPr>
            <a:r>
              <a:rPr lang="en-US" dirty="0">
                <a:latin typeface="Arial" charset="0"/>
              </a:rPr>
              <a:t>Initialize the replay with the </a:t>
            </a:r>
            <a:r>
              <a:rPr lang="en-US" dirty="0">
                <a:latin typeface="Courier New" pitchFamily="49" charset="0"/>
                <a:cs typeface="Courier New" pitchFamily="49" charset="0"/>
              </a:rPr>
              <a:t>INITIALIZE_CONSOLIDATED_REPLAY </a:t>
            </a:r>
            <a:r>
              <a:rPr lang="en-US" dirty="0">
                <a:latin typeface="Arial" charset="0"/>
              </a:rPr>
              <a:t>procedure</a:t>
            </a:r>
            <a:r>
              <a:rPr lang="en-US" dirty="0">
                <a:latin typeface="Arial" charset="0"/>
                <a:cs typeface="Arial" charset="0"/>
              </a:rPr>
              <a:t>. This procedure reads the information from the workloads in the replay directory and populates the </a:t>
            </a:r>
            <a:r>
              <a:rPr lang="en-US" dirty="0">
                <a:latin typeface="Courier New" pitchFamily="49" charset="0"/>
                <a:cs typeface="Courier New" pitchFamily="49" charset="0"/>
              </a:rPr>
              <a:t>DBA_WORKLOAD_CONNECTION_MAP </a:t>
            </a:r>
            <a:r>
              <a:rPr lang="en-US" dirty="0">
                <a:latin typeface="Arial" charset="0"/>
                <a:cs typeface="Arial" charset="0"/>
              </a:rPr>
              <a:t>table. Query this table to find the connections that need to be remapped.</a:t>
            </a:r>
          </a:p>
          <a:p>
            <a:pPr marL="306000" lvl="1">
              <a:spcBef>
                <a:spcPts val="400"/>
              </a:spcBef>
              <a:defRPr/>
            </a:pPr>
            <a:r>
              <a:rPr lang="en-US" sz="1000" dirty="0">
                <a:latin typeface="Courier New" pitchFamily="49" charset="0"/>
                <a:cs typeface="Courier New" pitchFamily="49" charset="0"/>
              </a:rPr>
              <a:t>SQL&gt; DESC dba_workload_connection_map</a:t>
            </a:r>
          </a:p>
          <a:p>
            <a:pPr marL="306000" lvl="1">
              <a:spcBef>
                <a:spcPts val="400"/>
              </a:spcBef>
              <a:defRPr/>
            </a:pPr>
            <a:r>
              <a:rPr lang="en-US" sz="1000" dirty="0">
                <a:latin typeface="Courier New" pitchFamily="49" charset="0"/>
                <a:cs typeface="Courier New" pitchFamily="49" charset="0"/>
              </a:rPr>
              <a:t> Name                                    Null?    Type</a:t>
            </a:r>
          </a:p>
          <a:p>
            <a:pPr marL="306000" lvl="1">
              <a:spcBef>
                <a:spcPts val="400"/>
              </a:spcBef>
              <a:defRPr/>
            </a:pPr>
            <a:r>
              <a:rPr lang="en-US" sz="1000" dirty="0">
                <a:latin typeface="Courier New" pitchFamily="49" charset="0"/>
                <a:cs typeface="Courier New" pitchFamily="49" charset="0"/>
              </a:rPr>
              <a:t> --------------------------------------- -------- -----------</a:t>
            </a:r>
          </a:p>
          <a:p>
            <a:pPr marL="306000" lvl="1">
              <a:spcBef>
                <a:spcPts val="400"/>
              </a:spcBef>
              <a:defRPr/>
            </a:pPr>
            <a:r>
              <a:rPr lang="en-US" sz="1000" dirty="0">
                <a:latin typeface="Courier New" pitchFamily="49" charset="0"/>
                <a:cs typeface="Courier New" pitchFamily="49" charset="0"/>
              </a:rPr>
              <a:t> REPLAY_ID                               NOT NULL NUMBER</a:t>
            </a:r>
          </a:p>
          <a:p>
            <a:pPr marL="306000" lvl="1">
              <a:spcBef>
                <a:spcPts val="400"/>
              </a:spcBef>
              <a:defRPr/>
            </a:pPr>
            <a:r>
              <a:rPr lang="en-US" sz="1000" dirty="0">
                <a:latin typeface="Courier New" pitchFamily="49" charset="0"/>
                <a:cs typeface="Courier New" pitchFamily="49" charset="0"/>
              </a:rPr>
              <a:t> CONN_ID                                 NOT NULL NUMBER</a:t>
            </a:r>
          </a:p>
          <a:p>
            <a:pPr marL="306000" lvl="1">
              <a:spcBef>
                <a:spcPts val="400"/>
              </a:spcBef>
              <a:defRPr/>
            </a:pPr>
            <a:r>
              <a:rPr lang="en-US" sz="1000" dirty="0">
                <a:latin typeface="Courier New" pitchFamily="49" charset="0"/>
                <a:cs typeface="Courier New" pitchFamily="49" charset="0"/>
              </a:rPr>
              <a:t> SCHEDULE_CAP_ID                                  NUMBER</a:t>
            </a:r>
          </a:p>
          <a:p>
            <a:pPr marL="306000" lvl="1">
              <a:spcBef>
                <a:spcPts val="400"/>
              </a:spcBef>
              <a:defRPr/>
            </a:pPr>
            <a:r>
              <a:rPr lang="en-US" sz="1000" dirty="0">
                <a:latin typeface="Courier New" pitchFamily="49" charset="0"/>
                <a:cs typeface="Courier New" pitchFamily="49" charset="0"/>
              </a:rPr>
              <a:t> CAPTURE_CONN                            NOT NULL VARCHAR2(4000)</a:t>
            </a:r>
          </a:p>
          <a:p>
            <a:pPr marL="306000" lvl="1">
              <a:spcBef>
                <a:spcPts val="400"/>
              </a:spcBef>
              <a:defRPr/>
            </a:pPr>
            <a:r>
              <a:rPr lang="en-US" sz="1000" dirty="0">
                <a:latin typeface="Courier New" pitchFamily="49" charset="0"/>
                <a:cs typeface="Courier New" pitchFamily="49" charset="0"/>
              </a:rPr>
              <a:t> REPLAY_CONN                                      VARCHAR2(4000)</a:t>
            </a:r>
          </a:p>
        </p:txBody>
      </p:sp>
      <p:sp>
        <p:nvSpPr>
          <p:cNvPr id="5" name="Footer Placeholder 4"/>
          <p:cNvSpPr>
            <a:spLocks noGrp="1"/>
          </p:cNvSpPr>
          <p:nvPr>
            <p:ph type="ftr" sz="quarter" idx="10"/>
          </p:nvPr>
        </p:nvSpPr>
        <p:spPr/>
        <p:txBody>
          <a:bodyPr/>
          <a:lstStyle/>
          <a:p>
            <a:pPr>
              <a:defRPr/>
            </a:pPr>
            <a:r>
              <a:rPr lang="en-US" altLang="en-US" dirty="0" smtClean="0"/>
              <a:t>Oracle Database 19c: Managing Multitenant Architecture</a:t>
            </a:r>
            <a:r>
              <a:rPr lang="en-US" dirty="0" smtClean="0"/>
              <a:t>   B - </a:t>
            </a:r>
            <a:fld id="{7C951E65-0BAA-4B24-AD87-683F8269D8DB}" type="slidenum">
              <a:rPr lang="en-US" smtClean="0"/>
              <a:pPr>
                <a:defRPr/>
              </a:pPr>
              <a:t>4</a:t>
            </a:fld>
            <a:endParaRPr lang="en-US" dirty="0"/>
          </a:p>
        </p:txBody>
      </p:sp>
    </p:spTree>
    <p:extLst>
      <p:ext uri="{BB962C8B-B14F-4D97-AF65-F5344CB8AC3E}">
        <p14:creationId xmlns:p14="http://schemas.microsoft.com/office/powerpoint/2010/main" val="1526561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en-US" altLang="en-US" dirty="0"/>
              <a:t>Each capture workload in a schedule can remap each connection in the workload to a different connect for replay. This allows each capture to be mapped to a different pluggable database (PDB) in a multitenant container database (CDB). </a:t>
            </a:r>
          </a:p>
          <a:p>
            <a:pPr lvl="1"/>
            <a:r>
              <a:rPr lang="en-US" altLang="en-US" dirty="0"/>
              <a:t>This allows multiple copies of a capture to each map to a different PDB with each PDB matched to the start of the capture. </a:t>
            </a:r>
          </a:p>
        </p:txBody>
      </p:sp>
      <p:sp>
        <p:nvSpPr>
          <p:cNvPr id="5" name="Footer Placeholder 4"/>
          <p:cNvSpPr>
            <a:spLocks noGrp="1"/>
          </p:cNvSpPr>
          <p:nvPr>
            <p:ph type="ftr" sz="quarter" idx="10"/>
          </p:nvPr>
        </p:nvSpPr>
        <p:spPr/>
        <p:txBody>
          <a:bodyPr/>
          <a:lstStyle/>
          <a:p>
            <a:pPr>
              <a:defRPr/>
            </a:pPr>
            <a:r>
              <a:rPr lang="en-US" altLang="en-US" dirty="0" smtClean="0"/>
              <a:t>Oracle Database 19c: Managing Multitenant Architecture</a:t>
            </a:r>
            <a:r>
              <a:rPr lang="en-US" dirty="0" smtClean="0"/>
              <a:t>   B - </a:t>
            </a:r>
            <a:fld id="{7C951E65-0BAA-4B24-AD87-683F8269D8DB}" type="slidenum">
              <a:rPr lang="en-US" smtClean="0"/>
              <a:pPr>
                <a:defRPr/>
              </a:pPr>
              <a:t>5</a:t>
            </a:fld>
            <a:endParaRPr lang="en-US" dirty="0"/>
          </a:p>
        </p:txBody>
      </p:sp>
    </p:spTree>
    <p:extLst>
      <p:ext uri="{BB962C8B-B14F-4D97-AF65-F5344CB8AC3E}">
        <p14:creationId xmlns:p14="http://schemas.microsoft.com/office/powerpoint/2010/main" val="12762112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xfrm>
            <a:off x="457200" y="457200"/>
            <a:ext cx="6858000" cy="3859213"/>
          </a:xfrm>
          <a:ln/>
        </p:spPr>
      </p:sp>
      <p:sp>
        <p:nvSpPr>
          <p:cNvPr id="194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The next step is </a:t>
            </a:r>
            <a:r>
              <a:rPr lang="en-US" altLang="en-US" dirty="0">
                <a:cs typeface="Arial" panose="020B0604020202020204" pitchFamily="34" charset="0"/>
              </a:rPr>
              <a:t>run the </a:t>
            </a:r>
            <a:r>
              <a:rPr lang="en-US" altLang="en-US" dirty="0">
                <a:latin typeface="Courier New" panose="02070309020205020404" pitchFamily="49" charset="0"/>
                <a:cs typeface="Courier New" panose="02070309020205020404" pitchFamily="49" charset="0"/>
              </a:rPr>
              <a:t>PREPARE_CONSOLIDATED_REPLAY </a:t>
            </a:r>
            <a:r>
              <a:rPr lang="en-US" altLang="en-US" dirty="0"/>
              <a:t>procedure. The p</a:t>
            </a:r>
            <a:r>
              <a:rPr lang="en-US" altLang="en-US" dirty="0">
                <a:solidFill>
                  <a:schemeClr val="tx1"/>
                </a:solidFill>
              </a:rPr>
              <a:t>rocedure </a:t>
            </a:r>
            <a:r>
              <a:rPr lang="en-US" altLang="en-US" dirty="0">
                <a:solidFill>
                  <a:schemeClr val="tx1"/>
                </a:solidFill>
                <a:latin typeface="Courier New" panose="02070309020205020404" pitchFamily="49" charset="0"/>
                <a:cs typeface="Courier New" panose="02070309020205020404" pitchFamily="49" charset="0"/>
              </a:rPr>
              <a:t>PREPARE_CONSOLIDATED_REPLAY</a:t>
            </a:r>
            <a:r>
              <a:rPr lang="en-US" altLang="en-US" dirty="0">
                <a:solidFill>
                  <a:schemeClr val="tx1"/>
                </a:solidFill>
              </a:rPr>
              <a:t> does similar work for consolidated replay as </a:t>
            </a:r>
            <a:r>
              <a:rPr lang="en-US" altLang="en-US" dirty="0">
                <a:solidFill>
                  <a:schemeClr val="tx1"/>
                </a:solidFill>
                <a:latin typeface="Courier New" panose="02070309020205020404" pitchFamily="49" charset="0"/>
                <a:cs typeface="Courier New" panose="02070309020205020404" pitchFamily="49" charset="0"/>
              </a:rPr>
              <a:t>PREPARE_REPLAY</a:t>
            </a:r>
            <a:r>
              <a:rPr lang="en-US" altLang="en-US" dirty="0">
                <a:solidFill>
                  <a:schemeClr val="tx1"/>
                </a:solidFill>
              </a:rPr>
              <a:t> does for the single replay. It sets up the replay options such as synchronization mode, connection time scale, and think time scale, and then puts the DB state in the </a:t>
            </a:r>
            <a:r>
              <a:rPr lang="en-US" altLang="en-US" dirty="0">
                <a:solidFill>
                  <a:schemeClr val="tx1"/>
                </a:solidFill>
                <a:latin typeface="Courier New" panose="02070309020205020404" pitchFamily="49" charset="0"/>
                <a:cs typeface="Courier New" panose="02070309020205020404" pitchFamily="49" charset="0"/>
              </a:rPr>
              <a:t>REPLAY</a:t>
            </a:r>
            <a:r>
              <a:rPr lang="en-US" altLang="en-US" dirty="0">
                <a:solidFill>
                  <a:schemeClr val="tx1"/>
                </a:solidFill>
              </a:rPr>
              <a:t> mode. One or more external replay clients (WRC) can be started once the </a:t>
            </a:r>
            <a:r>
              <a:rPr lang="en-US" altLang="en-US" dirty="0">
                <a:solidFill>
                  <a:schemeClr val="tx1"/>
                </a:solidFill>
                <a:latin typeface="Courier New" panose="02070309020205020404" pitchFamily="49" charset="0"/>
                <a:cs typeface="Courier New" panose="02070309020205020404" pitchFamily="49" charset="0"/>
              </a:rPr>
              <a:t>PREPARE_CONSOLIDATED_REPLAY</a:t>
            </a:r>
            <a:r>
              <a:rPr lang="en-US" altLang="en-US" dirty="0">
                <a:solidFill>
                  <a:schemeClr val="tx1"/>
                </a:solidFill>
              </a:rPr>
              <a:t> procedure has been executed.</a:t>
            </a:r>
          </a:p>
          <a:p>
            <a:pPr lvl="1"/>
            <a:r>
              <a:rPr lang="en-US" altLang="en-US" b="1" dirty="0">
                <a:solidFill>
                  <a:schemeClr val="tx1"/>
                </a:solidFill>
              </a:rPr>
              <a:t>Note: </a:t>
            </a:r>
            <a:r>
              <a:rPr lang="en-US" altLang="en-US" dirty="0">
                <a:latin typeface="Courier New" panose="02070309020205020404" pitchFamily="49" charset="0"/>
                <a:cs typeface="Courier New" panose="02070309020205020404" pitchFamily="49" charset="0"/>
              </a:rPr>
              <a:t>PREPARE_CONSOLIDATED_REPLAY</a:t>
            </a:r>
            <a:r>
              <a:rPr lang="en-US" altLang="en-US" dirty="0"/>
              <a:t> requires that the preceding steps have been followed. </a:t>
            </a:r>
            <a:endParaRPr lang="en-US" altLang="en-US" dirty="0">
              <a:solidFill>
                <a:schemeClr val="tx1"/>
              </a:solidFill>
            </a:endParaRPr>
          </a:p>
        </p:txBody>
      </p:sp>
      <p:sp>
        <p:nvSpPr>
          <p:cNvPr id="2" name="Footer Placeholder 1"/>
          <p:cNvSpPr>
            <a:spLocks noGrp="1"/>
          </p:cNvSpPr>
          <p:nvPr>
            <p:ph type="ftr" sz="quarter" idx="10"/>
          </p:nvPr>
        </p:nvSpPr>
        <p:spPr/>
        <p:txBody>
          <a:bodyPr/>
          <a:lstStyle/>
          <a:p>
            <a:pPr>
              <a:defRPr/>
            </a:pPr>
            <a:r>
              <a:rPr lang="en-US" altLang="en-US" dirty="0" smtClean="0"/>
              <a:t>Oracle Database 19c: Managing Multitenant Architecture</a:t>
            </a:r>
            <a:r>
              <a:rPr lang="en-US" dirty="0" smtClean="0"/>
              <a:t>   B - </a:t>
            </a:r>
            <a:fld id="{7C951E65-0BAA-4B24-AD87-683F8269D8DB}" type="slidenum">
              <a:rPr lang="en-US" smtClean="0"/>
              <a:pPr>
                <a:defRPr/>
              </a:pPr>
              <a:t>6</a:t>
            </a:fld>
            <a:endParaRPr lang="en-US" dirty="0"/>
          </a:p>
        </p:txBody>
      </p:sp>
    </p:spTree>
    <p:extLst>
      <p:ext uri="{BB962C8B-B14F-4D97-AF65-F5344CB8AC3E}">
        <p14:creationId xmlns:p14="http://schemas.microsoft.com/office/powerpoint/2010/main" val="42802025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buFont typeface="Arial" panose="020B0604020202020204" pitchFamily="34" charset="0"/>
              <a:buNone/>
            </a:pPr>
            <a:r>
              <a:rPr lang="en-US" altLang="en-US" dirty="0">
                <a:solidFill>
                  <a:schemeClr val="tx1"/>
                </a:solidFill>
              </a:rPr>
              <a:t>The synchronization parameter controls whether the </a:t>
            </a:r>
            <a:r>
              <a:rPr lang="en-US" altLang="en-US" dirty="0">
                <a:solidFill>
                  <a:schemeClr val="tx1"/>
                </a:solidFill>
                <a:latin typeface="Courier New" panose="02070309020205020404" pitchFamily="49" charset="0"/>
                <a:cs typeface="Courier New" panose="02070309020205020404" pitchFamily="49" charset="0"/>
              </a:rPr>
              <a:t>COMMIT</a:t>
            </a:r>
            <a:r>
              <a:rPr lang="en-US" altLang="en-US" dirty="0">
                <a:solidFill>
                  <a:schemeClr val="tx1"/>
                </a:solidFill>
              </a:rPr>
              <a:t> order in the captured workload will be preserved during replay. </a:t>
            </a:r>
          </a:p>
          <a:p>
            <a:pPr lvl="1"/>
            <a:r>
              <a:rPr lang="en-US" altLang="en-US" dirty="0">
                <a:solidFill>
                  <a:schemeClr val="tx1"/>
                </a:solidFill>
              </a:rPr>
              <a:t>If this parameter is set to </a:t>
            </a:r>
            <a:r>
              <a:rPr lang="en-US" altLang="en-US" dirty="0">
                <a:solidFill>
                  <a:schemeClr val="tx1"/>
                </a:solidFill>
                <a:latin typeface="Courier New" panose="02070309020205020404" pitchFamily="49" charset="0"/>
                <a:cs typeface="Courier New" panose="02070309020205020404" pitchFamily="49" charset="0"/>
              </a:rPr>
              <a:t>SCN</a:t>
            </a:r>
            <a:r>
              <a:rPr lang="en-US" altLang="en-US" dirty="0">
                <a:solidFill>
                  <a:schemeClr val="tx1"/>
                </a:solidFill>
              </a:rPr>
              <a:t>, the </a:t>
            </a:r>
            <a:r>
              <a:rPr lang="en-US" altLang="en-US" dirty="0">
                <a:solidFill>
                  <a:schemeClr val="tx1"/>
                </a:solidFill>
                <a:latin typeface="Courier New" panose="02070309020205020404" pitchFamily="49" charset="0"/>
                <a:cs typeface="Courier New" panose="02070309020205020404" pitchFamily="49" charset="0"/>
              </a:rPr>
              <a:t>COMMIT</a:t>
            </a:r>
            <a:r>
              <a:rPr lang="en-US" altLang="en-US" dirty="0">
                <a:solidFill>
                  <a:schemeClr val="tx1"/>
                </a:solidFill>
              </a:rPr>
              <a:t> order in the captured workload will be preserved during replay, and all replay actions will be executed only after all dependent </a:t>
            </a:r>
            <a:r>
              <a:rPr lang="en-US" altLang="en-US" dirty="0">
                <a:solidFill>
                  <a:schemeClr val="tx1"/>
                </a:solidFill>
                <a:latin typeface="Courier New" panose="02070309020205020404" pitchFamily="49" charset="0"/>
                <a:cs typeface="Courier New" panose="02070309020205020404" pitchFamily="49" charset="0"/>
              </a:rPr>
              <a:t>COMMIT</a:t>
            </a:r>
            <a:r>
              <a:rPr lang="en-US" altLang="en-US" dirty="0">
                <a:solidFill>
                  <a:schemeClr val="tx1"/>
                </a:solidFill>
              </a:rPr>
              <a:t> actions have completed. The SCN-based synchronization is not supported for consolidated </a:t>
            </a:r>
            <a:r>
              <a:rPr lang="en-US" altLang="en-US" dirty="0" smtClean="0">
                <a:solidFill>
                  <a:schemeClr val="tx1"/>
                </a:solidFill>
              </a:rPr>
              <a:t>replay.</a:t>
            </a:r>
            <a:endParaRPr lang="en-US" altLang="en-US" dirty="0">
              <a:solidFill>
                <a:schemeClr val="tx1"/>
              </a:solidFill>
            </a:endParaRPr>
          </a:p>
          <a:p>
            <a:pPr lvl="1"/>
            <a:r>
              <a:rPr lang="en-US" altLang="en-US" dirty="0">
                <a:solidFill>
                  <a:schemeClr val="tx1"/>
                </a:solidFill>
              </a:rPr>
              <a:t>Setting this parameter to </a:t>
            </a:r>
            <a:r>
              <a:rPr lang="en-US" altLang="en-US" dirty="0">
                <a:solidFill>
                  <a:schemeClr val="tx1"/>
                </a:solidFill>
                <a:latin typeface="Courier New" panose="02070309020205020404" pitchFamily="49" charset="0"/>
                <a:cs typeface="Courier New" panose="02070309020205020404" pitchFamily="49" charset="0"/>
              </a:rPr>
              <a:t>OBJECT_ID</a:t>
            </a:r>
            <a:r>
              <a:rPr lang="en-US" altLang="en-US" dirty="0">
                <a:solidFill>
                  <a:schemeClr val="tx1"/>
                </a:solidFill>
              </a:rPr>
              <a:t> allows for more concurrency during workload replays for </a:t>
            </a:r>
            <a:r>
              <a:rPr lang="en-US" altLang="en-US" dirty="0">
                <a:solidFill>
                  <a:schemeClr val="tx1"/>
                </a:solidFill>
                <a:latin typeface="Courier New" panose="02070309020205020404" pitchFamily="49" charset="0"/>
                <a:cs typeface="Courier New" panose="02070309020205020404" pitchFamily="49" charset="0"/>
              </a:rPr>
              <a:t>COMMIT</a:t>
            </a:r>
            <a:r>
              <a:rPr lang="en-US" altLang="en-US" dirty="0">
                <a:solidFill>
                  <a:schemeClr val="tx1"/>
                </a:solidFill>
              </a:rPr>
              <a:t> actions that do not reference the same database objects during workload capture. Independent transactions on the same database are likely to yield faster replay using Object ID synchronization. </a:t>
            </a:r>
          </a:p>
          <a:p>
            <a:pPr lvl="1"/>
            <a:r>
              <a:rPr lang="en-US" altLang="en-US" dirty="0">
                <a:solidFill>
                  <a:schemeClr val="tx1"/>
                </a:solidFill>
              </a:rPr>
              <a:t> With </a:t>
            </a:r>
            <a:r>
              <a:rPr lang="en-US" altLang="en-US" dirty="0">
                <a:solidFill>
                  <a:schemeClr val="tx1"/>
                </a:solidFill>
                <a:latin typeface="Courier New" panose="02070309020205020404" pitchFamily="49" charset="0"/>
                <a:cs typeface="Courier New" panose="02070309020205020404" pitchFamily="49" charset="0"/>
              </a:rPr>
              <a:t>OBJECT_ID,</a:t>
            </a:r>
            <a:r>
              <a:rPr lang="en-US" altLang="en-US" dirty="0">
                <a:solidFill>
                  <a:schemeClr val="tx1"/>
                </a:solidFill>
              </a:rPr>
              <a:t> e</a:t>
            </a:r>
            <a:r>
              <a:rPr lang="en-US" altLang="en-US" dirty="0"/>
              <a:t>ach workload captured on a different database and being consolidated is independent of the other. Two objects with the same name in different PDBs will be different “object_ids” and will not collide during replay.</a:t>
            </a:r>
            <a:endParaRPr lang="en-US" altLang="en-US" dirty="0">
              <a:solidFill>
                <a:schemeClr val="tx1"/>
              </a:solidFill>
            </a:endParaRPr>
          </a:p>
          <a:p>
            <a:pPr lvl="1">
              <a:buFont typeface="Arial" panose="020B0604020202020204" pitchFamily="34" charset="0"/>
              <a:buNone/>
            </a:pPr>
            <a:r>
              <a:rPr lang="en-US" altLang="en-US" dirty="0">
                <a:solidFill>
                  <a:schemeClr val="tx1"/>
                </a:solidFill>
              </a:rPr>
              <a:t>You can disable this option by setting the parameter to </a:t>
            </a:r>
            <a:r>
              <a:rPr lang="en-US" altLang="en-US" dirty="0">
                <a:solidFill>
                  <a:schemeClr val="tx1"/>
                </a:solidFill>
                <a:latin typeface="Courier New" panose="02070309020205020404" pitchFamily="49" charset="0"/>
                <a:cs typeface="Courier New" panose="02070309020205020404" pitchFamily="49" charset="0"/>
              </a:rPr>
              <a:t>OFF</a:t>
            </a:r>
            <a:r>
              <a:rPr lang="en-US" altLang="en-US" dirty="0">
                <a:solidFill>
                  <a:schemeClr val="tx1"/>
                </a:solidFill>
              </a:rPr>
              <a:t>. This option can yield a faster replay, but the replay will likely yield significant replay divergence. However, this may be desirable if the workload consists primarily of independent transactions and if divergence during unsynchronized replay is acceptable.</a:t>
            </a:r>
          </a:p>
          <a:p>
            <a:pPr lvl="1">
              <a:buFont typeface="Arial" panose="020B0604020202020204" pitchFamily="34" charset="0"/>
              <a:buNone/>
            </a:pPr>
            <a:r>
              <a:rPr lang="en-US" altLang="en-US" dirty="0">
                <a:solidFill>
                  <a:schemeClr val="tx1"/>
                </a:solidFill>
              </a:rPr>
              <a:t>Note that consolidated replay only supports non-sync mode (</a:t>
            </a:r>
            <a:r>
              <a:rPr lang="en-US" altLang="en-US" dirty="0">
                <a:solidFill>
                  <a:schemeClr val="tx1"/>
                </a:solidFill>
                <a:latin typeface="Courier New" panose="02070309020205020404" pitchFamily="49" charset="0"/>
                <a:cs typeface="Courier New" panose="02070309020205020404" pitchFamily="49" charset="0"/>
              </a:rPr>
              <a:t>OFF</a:t>
            </a:r>
            <a:r>
              <a:rPr lang="en-US" altLang="en-US" dirty="0">
                <a:solidFill>
                  <a:schemeClr val="tx1"/>
                </a:solidFill>
              </a:rPr>
              <a:t>) and the </a:t>
            </a:r>
            <a:r>
              <a:rPr lang="en-US" altLang="en-US" dirty="0">
                <a:solidFill>
                  <a:schemeClr val="tx1"/>
                </a:solidFill>
                <a:latin typeface="Courier New" panose="02070309020205020404" pitchFamily="49" charset="0"/>
                <a:cs typeface="Courier New" panose="02070309020205020404" pitchFamily="49" charset="0"/>
              </a:rPr>
              <a:t>OBJECT_ID</a:t>
            </a:r>
            <a:r>
              <a:rPr lang="en-US" altLang="en-US" dirty="0">
                <a:solidFill>
                  <a:schemeClr val="tx1"/>
                </a:solidFill>
              </a:rPr>
              <a:t> synchronization. </a:t>
            </a:r>
            <a:endParaRPr lang="en-US" altLang="en-US" dirty="0"/>
          </a:p>
        </p:txBody>
      </p:sp>
      <p:sp>
        <p:nvSpPr>
          <p:cNvPr id="5" name="Footer Placeholder 4"/>
          <p:cNvSpPr>
            <a:spLocks noGrp="1"/>
          </p:cNvSpPr>
          <p:nvPr>
            <p:ph type="ftr" sz="quarter" idx="10"/>
          </p:nvPr>
        </p:nvSpPr>
        <p:spPr/>
        <p:txBody>
          <a:bodyPr/>
          <a:lstStyle/>
          <a:p>
            <a:pPr>
              <a:defRPr/>
            </a:pPr>
            <a:r>
              <a:rPr lang="en-US" altLang="en-US" dirty="0" smtClean="0"/>
              <a:t>Oracle Database 19c: Managing Multitenant Architecture</a:t>
            </a:r>
            <a:r>
              <a:rPr lang="en-US" dirty="0" smtClean="0"/>
              <a:t>   B - </a:t>
            </a:r>
            <a:fld id="{7C951E65-0BAA-4B24-AD87-683F8269D8DB}" type="slidenum">
              <a:rPr lang="en-US" smtClean="0"/>
              <a:pPr>
                <a:defRPr/>
              </a:pPr>
              <a:t>7</a:t>
            </a:fld>
            <a:endParaRPr lang="en-US" dirty="0"/>
          </a:p>
        </p:txBody>
      </p:sp>
    </p:spTree>
    <p:extLst>
      <p:ext uri="{BB962C8B-B14F-4D97-AF65-F5344CB8AC3E}">
        <p14:creationId xmlns:p14="http://schemas.microsoft.com/office/powerpoint/2010/main" val="40834310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en-US" altLang="en-US" dirty="0"/>
              <a:t>The replay database is ready to accept workload replay client (WRC) connections once the </a:t>
            </a:r>
            <a:r>
              <a:rPr lang="en-US" altLang="en-US" dirty="0">
                <a:latin typeface="Courier New" panose="02070309020205020404" pitchFamily="49" charset="0"/>
                <a:cs typeface="Courier New" panose="02070309020205020404" pitchFamily="49" charset="0"/>
              </a:rPr>
              <a:t>PREPARE_CONSOLIDATED_REPLAY</a:t>
            </a:r>
            <a:r>
              <a:rPr lang="en-US" altLang="en-US" dirty="0"/>
              <a:t> procedure is executed. </a:t>
            </a:r>
          </a:p>
          <a:p>
            <a:pPr lvl="1"/>
            <a:r>
              <a:rPr lang="en-US" altLang="en-US" dirty="0"/>
              <a:t>As shown, </a:t>
            </a:r>
            <a:r>
              <a:rPr lang="en-US" altLang="en-US" dirty="0">
                <a:latin typeface="Courier New" panose="02070309020205020404" pitchFamily="49" charset="0"/>
                <a:cs typeface="Courier New" panose="02070309020205020404" pitchFamily="49" charset="0"/>
              </a:rPr>
              <a:t>wrc</a:t>
            </a:r>
            <a:r>
              <a:rPr lang="en-US" altLang="en-US" dirty="0"/>
              <a:t> is an OS process and can be run from a client machine in the network. These machines must have the replay client software and a copy of the replay directory that contains the processed capture workloads. </a:t>
            </a:r>
          </a:p>
          <a:p>
            <a:pPr lvl="1"/>
            <a:r>
              <a:rPr lang="en-US" altLang="en-US" dirty="0"/>
              <a:t>Calibrate the workload clients with the calibrate mode. Because the client is a multithreaded process, it can open multiple sessions to the replay database. So one </a:t>
            </a:r>
            <a:r>
              <a:rPr lang="en-US" altLang="en-US" dirty="0">
                <a:latin typeface="Courier New" panose="02070309020205020404" pitchFamily="49" charset="0"/>
                <a:cs typeface="Courier New" panose="02070309020205020404" pitchFamily="49" charset="0"/>
              </a:rPr>
              <a:t>wrc</a:t>
            </a:r>
            <a:r>
              <a:rPr lang="en-US" altLang="en-US" dirty="0"/>
              <a:t> process can simulate many user processes on the capture system. The output of the calibrate mode is an estimate of the number of </a:t>
            </a:r>
            <a:r>
              <a:rPr lang="en-US" altLang="en-US" dirty="0">
                <a:latin typeface="Courier New" panose="02070309020205020404" pitchFamily="49" charset="0"/>
                <a:cs typeface="Courier New" panose="02070309020205020404" pitchFamily="49" charset="0"/>
              </a:rPr>
              <a:t>wrc</a:t>
            </a:r>
            <a:r>
              <a:rPr lang="en-US" altLang="en-US" dirty="0"/>
              <a:t> processes that will be needed.</a:t>
            </a:r>
          </a:p>
          <a:p>
            <a:pPr lvl="1"/>
            <a:r>
              <a:rPr lang="en-US" altLang="en-US" dirty="0"/>
              <a:t>The next step is to start the number of </a:t>
            </a:r>
            <a:r>
              <a:rPr lang="en-US" altLang="en-US" dirty="0">
                <a:latin typeface="Courier New" panose="02070309020205020404" pitchFamily="49" charset="0"/>
                <a:cs typeface="Courier New" panose="02070309020205020404" pitchFamily="49" charset="0"/>
              </a:rPr>
              <a:t>wrc</a:t>
            </a:r>
            <a:r>
              <a:rPr lang="en-US" altLang="en-US" dirty="0"/>
              <a:t> clients recommended by the calibrate mode. These processes start, contact the replay database, and wait for the </a:t>
            </a:r>
            <a:r>
              <a:rPr lang="en-US" altLang="en-US" dirty="0">
                <a:latin typeface="Courier New" panose="02070309020205020404" pitchFamily="49" charset="0"/>
                <a:cs typeface="Courier New" panose="02070309020205020404" pitchFamily="49" charset="0"/>
              </a:rPr>
              <a:t>START_CONSOLIDATED_REPLAY</a:t>
            </a:r>
            <a:r>
              <a:rPr lang="en-US" altLang="en-US" dirty="0"/>
              <a:t> command to be issued. After a workload replay is started, new replay clients will not be able to connect to the database. Only replay clients that were started before the </a:t>
            </a:r>
            <a:r>
              <a:rPr lang="en-US" altLang="en-US" dirty="0">
                <a:latin typeface="Courier New" panose="02070309020205020404" pitchFamily="49" charset="0"/>
                <a:cs typeface="Courier New" panose="02070309020205020404" pitchFamily="49" charset="0"/>
              </a:rPr>
              <a:t>START_CONSOLIDATED_REPLAY</a:t>
            </a:r>
            <a:r>
              <a:rPr lang="en-US" altLang="en-US" dirty="0"/>
              <a:t> procedure is executed will be used to replay the </a:t>
            </a:r>
            <a:r>
              <a:rPr lang="en-US" altLang="en-US" dirty="0" smtClean="0"/>
              <a:t>multiple-capture.</a:t>
            </a:r>
            <a:endParaRPr lang="en-US" altLang="en-US" dirty="0"/>
          </a:p>
        </p:txBody>
      </p:sp>
      <p:sp>
        <p:nvSpPr>
          <p:cNvPr id="5" name="Footer Placeholder 4"/>
          <p:cNvSpPr>
            <a:spLocks noGrp="1"/>
          </p:cNvSpPr>
          <p:nvPr>
            <p:ph type="ftr" sz="quarter" idx="10"/>
          </p:nvPr>
        </p:nvSpPr>
        <p:spPr/>
        <p:txBody>
          <a:bodyPr/>
          <a:lstStyle/>
          <a:p>
            <a:pPr>
              <a:defRPr/>
            </a:pPr>
            <a:r>
              <a:rPr lang="en-US" altLang="en-US" dirty="0" smtClean="0"/>
              <a:t>Oracle Database 19c: Managing Multitenant Architecture</a:t>
            </a:r>
            <a:r>
              <a:rPr lang="en-US" dirty="0" smtClean="0"/>
              <a:t>   B - </a:t>
            </a:r>
            <a:fld id="{7C951E65-0BAA-4B24-AD87-683F8269D8DB}" type="slidenum">
              <a:rPr lang="en-US" smtClean="0"/>
              <a:pPr>
                <a:defRPr/>
              </a:pPr>
              <a:t>8</a:t>
            </a:fld>
            <a:endParaRPr lang="en-US" dirty="0"/>
          </a:p>
        </p:txBody>
      </p:sp>
    </p:spTree>
    <p:extLst>
      <p:ext uri="{BB962C8B-B14F-4D97-AF65-F5344CB8AC3E}">
        <p14:creationId xmlns:p14="http://schemas.microsoft.com/office/powerpoint/2010/main" val="19756779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a:r>
              <a:rPr lang="en-US" altLang="en-US" dirty="0"/>
              <a:t>The views allow the workload schedules to be saved and reused. These tables exist in the root container of a CDB and in the PDBs.</a:t>
            </a:r>
          </a:p>
          <a:p>
            <a:pPr lvl="1"/>
            <a:endParaRPr lang="en-US" dirty="0"/>
          </a:p>
        </p:txBody>
      </p:sp>
      <p:sp>
        <p:nvSpPr>
          <p:cNvPr id="5" name="Footer Placeholder 4"/>
          <p:cNvSpPr>
            <a:spLocks noGrp="1"/>
          </p:cNvSpPr>
          <p:nvPr>
            <p:ph type="ftr" sz="quarter" idx="10"/>
          </p:nvPr>
        </p:nvSpPr>
        <p:spPr/>
        <p:txBody>
          <a:bodyPr/>
          <a:lstStyle/>
          <a:p>
            <a:pPr>
              <a:defRPr/>
            </a:pPr>
            <a:r>
              <a:rPr lang="en-US" altLang="en-US" dirty="0" smtClean="0"/>
              <a:t>Oracle Database 19c: Managing Multitenant Architecture</a:t>
            </a:r>
            <a:r>
              <a:rPr lang="en-US" dirty="0" smtClean="0"/>
              <a:t>   B - </a:t>
            </a:r>
            <a:fld id="{7C951E65-0BAA-4B24-AD87-683F8269D8DB}" type="slidenum">
              <a:rPr lang="en-US" smtClean="0"/>
              <a:pPr>
                <a:defRPr/>
              </a:pPr>
              <a:t>9</a:t>
            </a:fld>
            <a:endParaRPr lang="en-US" dirty="0"/>
          </a:p>
        </p:txBody>
      </p:sp>
    </p:spTree>
    <p:extLst>
      <p:ext uri="{BB962C8B-B14F-4D97-AF65-F5344CB8AC3E}">
        <p14:creationId xmlns:p14="http://schemas.microsoft.com/office/powerpoint/2010/main" val="31769453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en-US" smtClean="0"/>
              <a:t>Click to edit Master title style</a:t>
            </a:r>
            <a:endParaRPr lang=""/>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smtClean="0"/>
              <a:t>Click to edit Master subtitle style</a:t>
            </a:r>
            <a:endParaRPr lang=""/>
          </a:p>
        </p:txBody>
      </p:sp>
      <p:sp>
        <p:nvSpPr>
          <p:cNvPr id="4" name="Date Placeholder 3"/>
          <p:cNvSpPr>
            <a:spLocks noGrp="1"/>
          </p:cNvSpPr>
          <p:nvPr>
            <p:ph type="dt" sz="half" idx="10"/>
          </p:nvPr>
        </p:nvSpPr>
        <p:spPr/>
        <p:txBody>
          <a:bodyPr/>
          <a:lstStyle/>
          <a:p>
            <a:fld id="{3D485C7F-6EE1-43B5-9282-8E3979654230}" type="datetimeFigureOut">
              <a:rPr lang="" smtClean="0"/>
              <a:t>01/06/2021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A6F0A1FA-39D3-4EEC-BC02-25BA7E98F545}" type="slidenum">
              <a:rPr lang="" smtClean="0"/>
              <a:t>‹#›</a:t>
            </a:fld>
            <a:endParaRPr lang=""/>
          </a:p>
        </p:txBody>
      </p:sp>
      <p:grpSp>
        <p:nvGrpSpPr>
          <p:cNvPr id="7" name="Group 16" hidden="1"/>
          <p:cNvGrpSpPr>
            <a:grpSpLocks/>
          </p:cNvGrpSpPr>
          <p:nvPr userDrawn="1"/>
        </p:nvGrpSpPr>
        <p:grpSpPr bwMode="auto">
          <a:xfrm>
            <a:off x="203147" y="302685"/>
            <a:ext cx="11799460" cy="6007100"/>
            <a:chOff x="152400" y="301083"/>
            <a:chExt cx="8851392" cy="6008894"/>
          </a:xfrm>
        </p:grpSpPr>
        <p:sp>
          <p:nvSpPr>
            <p:cNvPr id="8" name="User95_Instruction_Box" hidden="1"/>
            <p:cNvSpPr>
              <a:spLocks noChangeArrowheads="1"/>
            </p:cNvSpPr>
            <p:nvPr/>
          </p:nvSpPr>
          <p:spPr bwMode="gray">
            <a:xfrm>
              <a:off x="4190768" y="307434"/>
              <a:ext cx="1998548" cy="1189922"/>
            </a:xfrm>
            <a:prstGeom prst="rect">
              <a:avLst/>
            </a:prstGeom>
            <a:noFill/>
            <a:ln w="9525">
              <a:noFill/>
              <a:miter lim="800000"/>
              <a:headEnd/>
              <a:tailEnd/>
            </a:ln>
            <a:effectLst/>
          </p:spPr>
          <p:txBody>
            <a:bodyPr lIns="12700" tIns="12700" rIns="12700" bIns="12700" anchor="ctr"/>
            <a:lstStyle/>
            <a:p>
              <a:pPr algn="r" defTabSz="304747">
                <a:buClr>
                  <a:srgbClr val="000000"/>
                </a:buClr>
                <a:buFont typeface="Arial" pitchFamily="34" charset="0"/>
                <a:buNone/>
                <a:defRPr/>
              </a:pPr>
              <a:r>
                <a:rPr lang="en-US" b="1" dirty="0">
                  <a:solidFill>
                    <a:schemeClr val="accent5"/>
                  </a:solidFill>
                  <a:latin typeface="Arial" pitchFamily="34" charset="0"/>
                  <a:cs typeface="+mn-cs"/>
                </a:rPr>
                <a:t>Insert the correct lesson number in the Title Master.</a:t>
              </a:r>
            </a:p>
          </p:txBody>
        </p:sp>
        <p:grpSp>
          <p:nvGrpSpPr>
            <p:cNvPr id="9" name="Group 14" hidden="1"/>
            <p:cNvGrpSpPr>
              <a:grpSpLocks/>
            </p:cNvGrpSpPr>
            <p:nvPr userDrawn="1"/>
          </p:nvGrpSpPr>
          <p:grpSpPr bwMode="auto">
            <a:xfrm>
              <a:off x="152400" y="301083"/>
              <a:ext cx="8851392" cy="6008894"/>
              <a:chOff x="152400" y="301083"/>
              <a:chExt cx="8851392" cy="6008894"/>
            </a:xfrm>
          </p:grpSpPr>
          <p:sp>
            <p:nvSpPr>
              <p:cNvPr id="11" name="Rectangle 1057" hidden="1"/>
              <p:cNvSpPr>
                <a:spLocks noChangeArrowheads="1"/>
              </p:cNvSpPr>
              <p:nvPr/>
            </p:nvSpPr>
            <p:spPr bwMode="auto">
              <a:xfrm>
                <a:off x="152400" y="301083"/>
                <a:ext cx="8851392" cy="594961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
            <p:nvSpPr>
              <p:cNvPr id="12" name="Delete_Instruction_Box" hidden="1"/>
              <p:cNvSpPr>
                <a:spLocks noChangeArrowheads="1"/>
              </p:cNvSpPr>
              <p:nvPr userDrawn="1"/>
            </p:nvSpPr>
            <p:spPr bwMode="gray">
              <a:xfrm>
                <a:off x="3959007" y="6235871"/>
                <a:ext cx="4846360" cy="74106"/>
              </a:xfrm>
              <a:prstGeom prst="rect">
                <a:avLst/>
              </a:prstGeom>
              <a:solidFill>
                <a:schemeClr val="accent6">
                  <a:lumMod val="20000"/>
                  <a:lumOff val="80000"/>
                </a:schemeClr>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Arial" pitchFamily="34" charset="0"/>
                  </a:rPr>
                  <a:t>[ Use "CD Tools &gt; Guides" macro to hide and show otherwise go to the Slide Master and hide the shape]</a:t>
                </a:r>
              </a:p>
            </p:txBody>
          </p:sp>
        </p:grpSp>
        <p:sp>
          <p:nvSpPr>
            <p:cNvPr id="10" name="Isosceles Triangle 9" hidden="1"/>
            <p:cNvSpPr/>
            <p:nvPr userDrawn="1"/>
          </p:nvSpPr>
          <p:spPr bwMode="auto">
            <a:xfrm rot="5400000">
              <a:off x="6095483" y="684408"/>
              <a:ext cx="990896" cy="533369"/>
            </a:xfrm>
            <a:prstGeom prst="triangle">
              <a:avLst/>
            </a:prstGeom>
            <a:solidFill>
              <a:schemeClr val="accent6">
                <a:lumMod val="20000"/>
                <a:lumOff val="80000"/>
              </a:schemeClr>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grpSp>
        <p:nvGrpSpPr>
          <p:cNvPr id="13" name="Flag Bottom"/>
          <p:cNvGrpSpPr>
            <a:grpSpLocks/>
          </p:cNvGrpSpPr>
          <p:nvPr userDrawn="1"/>
        </p:nvGrpSpPr>
        <p:grpSpPr bwMode="auto">
          <a:xfrm>
            <a:off x="9751061" y="1420151"/>
            <a:ext cx="1656919" cy="651933"/>
            <a:chOff x="6948488" y="1524000"/>
            <a:chExt cx="1609725" cy="653144"/>
          </a:xfrm>
        </p:grpSpPr>
        <p:sp>
          <p:nvSpPr>
            <p:cNvPr id="14" name="Right Triangle 13"/>
            <p:cNvSpPr/>
            <p:nvPr userDrawn="1"/>
          </p:nvSpPr>
          <p:spPr bwMode="auto">
            <a:xfrm flipV="1">
              <a:off x="6948488"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sp>
          <p:nvSpPr>
            <p:cNvPr id="15" name="Right Triangle 14"/>
            <p:cNvSpPr/>
            <p:nvPr userDrawn="1"/>
          </p:nvSpPr>
          <p:spPr bwMode="auto">
            <a:xfrm flipH="1" flipV="1">
              <a:off x="7698871"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pic>
        <p:nvPicPr>
          <p:cNvPr id="16" name="Picture 15" descr="Oracle logo in white on red staging backgroun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6952" y="6303237"/>
            <a:ext cx="1516474" cy="554763"/>
          </a:xfrm>
          <a:prstGeom prst="rect">
            <a:avLst/>
          </a:prstGeom>
        </p:spPr>
      </p:pic>
    </p:spTree>
    <p:extLst>
      <p:ext uri="{BB962C8B-B14F-4D97-AF65-F5344CB8AC3E}">
        <p14:creationId xmlns:p14="http://schemas.microsoft.com/office/powerpoint/2010/main" val="1252806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3D485C7F-6EE1-43B5-9282-8E3979654230}" type="datetimeFigureOut">
              <a:rPr lang="" smtClean="0"/>
              <a:t>01/06/2021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A6F0A1FA-39D3-4EEC-BC02-25BA7E98F545}" type="slidenum">
              <a:rPr lang="" smtClean="0"/>
              <a:t>‹#›</a:t>
            </a:fld>
            <a:endParaRPr lang=""/>
          </a:p>
        </p:txBody>
      </p:sp>
    </p:spTree>
    <p:extLst>
      <p:ext uri="{BB962C8B-B14F-4D97-AF65-F5344CB8AC3E}">
        <p14:creationId xmlns:p14="http://schemas.microsoft.com/office/powerpoint/2010/main" val="4262438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en-US" smtClean="0"/>
              <a:t>Click to edit Master title style</a:t>
            </a:r>
            <a:endParaRPr lang=""/>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3D485C7F-6EE1-43B5-9282-8E3979654230}" type="datetimeFigureOut">
              <a:rPr lang="" smtClean="0"/>
              <a:t>01/06/2021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A6F0A1FA-39D3-4EEC-BC02-25BA7E98F545}" type="slidenum">
              <a:rPr lang="" smtClean="0"/>
              <a:t>‹#›</a:t>
            </a:fld>
            <a:endParaRPr lang=""/>
          </a:p>
        </p:txBody>
      </p:sp>
    </p:spTree>
    <p:extLst>
      <p:ext uri="{BB962C8B-B14F-4D97-AF65-F5344CB8AC3E}">
        <p14:creationId xmlns:p14="http://schemas.microsoft.com/office/powerpoint/2010/main" val="32167573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buFont typeface="+mj-lt"/>
              <a:buAutoNum type="alphaLcPeriod"/>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621630" y="1278893"/>
            <a:ext cx="3542885" cy="1659251"/>
          </a:xfrm>
        </p:spPr>
        <p:txBody>
          <a:bodyPr/>
          <a:lstStyle>
            <a:lvl1pPr>
              <a:defRPr sz="1800"/>
            </a:lvl1pPr>
            <a:lvl2pPr marL="461353" indent="-308979">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4516927" y="1280859"/>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8405200" y="1282824"/>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3D485C7F-6EE1-43B5-9282-8E3979654230}" type="datetimeFigureOut">
              <a:rPr lang="" smtClean="0"/>
              <a:t>01/06/2021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A6F0A1FA-39D3-4EEC-BC02-25BA7E98F545}" type="slidenum">
              <a:rPr lang="" smtClean="0"/>
              <a:t>‹#›</a:t>
            </a:fld>
            <a:endParaRPr lang=""/>
          </a:p>
        </p:txBody>
      </p:sp>
    </p:spTree>
    <p:extLst>
      <p:ext uri="{BB962C8B-B14F-4D97-AF65-F5344CB8AC3E}">
        <p14:creationId xmlns:p14="http://schemas.microsoft.com/office/powerpoint/2010/main" val="3884100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5998"/>
            </a:lvl1pPr>
          </a:lstStyle>
          <a:p>
            <a:r>
              <a:rPr lang="en-US" smtClean="0"/>
              <a:t>Click to edit Master title style</a:t>
            </a:r>
            <a:endParaRPr lang=""/>
          </a:p>
        </p:txBody>
      </p:sp>
      <p:sp>
        <p:nvSpPr>
          <p:cNvPr id="3" name="Text Placeholder 2"/>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D485C7F-6EE1-43B5-9282-8E3979654230}" type="datetimeFigureOut">
              <a:rPr lang="" smtClean="0"/>
              <a:t>01/06/2021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A6F0A1FA-39D3-4EEC-BC02-25BA7E98F545}" type="slidenum">
              <a:rPr lang="" smtClean="0"/>
              <a:t>‹#›</a:t>
            </a:fld>
            <a:endParaRPr lang=""/>
          </a:p>
        </p:txBody>
      </p:sp>
    </p:spTree>
    <p:extLst>
      <p:ext uri="{BB962C8B-B14F-4D97-AF65-F5344CB8AC3E}">
        <p14:creationId xmlns:p14="http://schemas.microsoft.com/office/powerpoint/2010/main" val="3612494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sz="half" idx="1"/>
          </p:nvPr>
        </p:nvSpPr>
        <p:spPr>
          <a:xfrm>
            <a:off x="83798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Content Placeholder 3"/>
          <p:cNvSpPr>
            <a:spLocks noGrp="1"/>
          </p:cNvSpPr>
          <p:nvPr>
            <p:ph sz="half" idx="2"/>
          </p:nvPr>
        </p:nvSpPr>
        <p:spPr>
          <a:xfrm>
            <a:off x="617059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Date Placeholder 4"/>
          <p:cNvSpPr>
            <a:spLocks noGrp="1"/>
          </p:cNvSpPr>
          <p:nvPr>
            <p:ph type="dt" sz="half" idx="10"/>
          </p:nvPr>
        </p:nvSpPr>
        <p:spPr/>
        <p:txBody>
          <a:bodyPr/>
          <a:lstStyle/>
          <a:p>
            <a:fld id="{3D485C7F-6EE1-43B5-9282-8E3979654230}" type="datetimeFigureOut">
              <a:rPr lang="" smtClean="0"/>
              <a:t>01/06/2021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A6F0A1FA-39D3-4EEC-BC02-25BA7E98F545}" type="slidenum">
              <a:rPr lang="" smtClean="0"/>
              <a:t>‹#›</a:t>
            </a:fld>
            <a:endParaRPr lang=""/>
          </a:p>
        </p:txBody>
      </p:sp>
    </p:spTree>
    <p:extLst>
      <p:ext uri="{BB962C8B-B14F-4D97-AF65-F5344CB8AC3E}">
        <p14:creationId xmlns:p14="http://schemas.microsoft.com/office/powerpoint/2010/main" val="1864004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en-US" smtClean="0"/>
              <a:t>Click to edit Master title style</a:t>
            </a:r>
            <a:endParaRPr lang=""/>
          </a:p>
        </p:txBody>
      </p:sp>
      <p:sp>
        <p:nvSpPr>
          <p:cNvPr id="3" name="Text Placeholder 2"/>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570" y="2505075"/>
            <a:ext cx="5156444"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593" y="2505075"/>
            <a:ext cx="518183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7" name="Date Placeholder 6"/>
          <p:cNvSpPr>
            <a:spLocks noGrp="1"/>
          </p:cNvSpPr>
          <p:nvPr>
            <p:ph type="dt" sz="half" idx="10"/>
          </p:nvPr>
        </p:nvSpPr>
        <p:spPr/>
        <p:txBody>
          <a:bodyPr/>
          <a:lstStyle/>
          <a:p>
            <a:fld id="{3D485C7F-6EE1-43B5-9282-8E3979654230}" type="datetimeFigureOut">
              <a:rPr lang="" smtClean="0"/>
              <a:t>01/06/2021</a:t>
            </a:fld>
            <a:endParaRPr lang=""/>
          </a:p>
        </p:txBody>
      </p:sp>
      <p:sp>
        <p:nvSpPr>
          <p:cNvPr id="8" name="Footer Placeholder 7"/>
          <p:cNvSpPr>
            <a:spLocks noGrp="1"/>
          </p:cNvSpPr>
          <p:nvPr>
            <p:ph type="ftr" sz="quarter" idx="11"/>
          </p:nvPr>
        </p:nvSpPr>
        <p:spPr/>
        <p:txBody>
          <a:bodyPr/>
          <a:lstStyle/>
          <a:p>
            <a:endParaRPr lang=""/>
          </a:p>
        </p:txBody>
      </p:sp>
      <p:sp>
        <p:nvSpPr>
          <p:cNvPr id="9" name="Slide Number Placeholder 8"/>
          <p:cNvSpPr>
            <a:spLocks noGrp="1"/>
          </p:cNvSpPr>
          <p:nvPr>
            <p:ph type="sldNum" sz="quarter" idx="12"/>
          </p:nvPr>
        </p:nvSpPr>
        <p:spPr/>
        <p:txBody>
          <a:bodyPr/>
          <a:lstStyle/>
          <a:p>
            <a:fld id="{A6F0A1FA-39D3-4EEC-BC02-25BA7E98F545}" type="slidenum">
              <a:rPr lang="" smtClean="0"/>
              <a:t>‹#›</a:t>
            </a:fld>
            <a:endParaRPr lang=""/>
          </a:p>
        </p:txBody>
      </p:sp>
    </p:spTree>
    <p:extLst>
      <p:ext uri="{BB962C8B-B14F-4D97-AF65-F5344CB8AC3E}">
        <p14:creationId xmlns:p14="http://schemas.microsoft.com/office/powerpoint/2010/main" val="538311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Date Placeholder 2"/>
          <p:cNvSpPr>
            <a:spLocks noGrp="1"/>
          </p:cNvSpPr>
          <p:nvPr>
            <p:ph type="dt" sz="half" idx="10"/>
          </p:nvPr>
        </p:nvSpPr>
        <p:spPr/>
        <p:txBody>
          <a:bodyPr/>
          <a:lstStyle/>
          <a:p>
            <a:fld id="{3D485C7F-6EE1-43B5-9282-8E3979654230}" type="datetimeFigureOut">
              <a:rPr lang="" smtClean="0"/>
              <a:t>01/06/2021</a:t>
            </a:fld>
            <a:endParaRPr lang=""/>
          </a:p>
        </p:txBody>
      </p:sp>
      <p:sp>
        <p:nvSpPr>
          <p:cNvPr id="4" name="Footer Placeholder 3"/>
          <p:cNvSpPr>
            <a:spLocks noGrp="1"/>
          </p:cNvSpPr>
          <p:nvPr>
            <p:ph type="ftr" sz="quarter" idx="11"/>
          </p:nvPr>
        </p:nvSpPr>
        <p:spPr/>
        <p:txBody>
          <a:bodyPr/>
          <a:lstStyle/>
          <a:p>
            <a:endParaRPr lang=""/>
          </a:p>
        </p:txBody>
      </p:sp>
      <p:sp>
        <p:nvSpPr>
          <p:cNvPr id="5" name="Slide Number Placeholder 4"/>
          <p:cNvSpPr>
            <a:spLocks noGrp="1"/>
          </p:cNvSpPr>
          <p:nvPr>
            <p:ph type="sldNum" sz="quarter" idx="12"/>
          </p:nvPr>
        </p:nvSpPr>
        <p:spPr/>
        <p:txBody>
          <a:bodyPr/>
          <a:lstStyle/>
          <a:p>
            <a:fld id="{A6F0A1FA-39D3-4EEC-BC02-25BA7E98F545}" type="slidenum">
              <a:rPr lang="" smtClean="0"/>
              <a:t>‹#›</a:t>
            </a:fld>
            <a:endParaRPr lang=""/>
          </a:p>
        </p:txBody>
      </p:sp>
    </p:spTree>
    <p:extLst>
      <p:ext uri="{BB962C8B-B14F-4D97-AF65-F5344CB8AC3E}">
        <p14:creationId xmlns:p14="http://schemas.microsoft.com/office/powerpoint/2010/main" val="605382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485C7F-6EE1-43B5-9282-8E3979654230}" type="datetimeFigureOut">
              <a:rPr lang="" smtClean="0"/>
              <a:t>01/06/2021</a:t>
            </a:fld>
            <a:endParaRPr lang=""/>
          </a:p>
        </p:txBody>
      </p:sp>
      <p:sp>
        <p:nvSpPr>
          <p:cNvPr id="3" name="Footer Placeholder 2"/>
          <p:cNvSpPr>
            <a:spLocks noGrp="1"/>
          </p:cNvSpPr>
          <p:nvPr>
            <p:ph type="ftr" sz="quarter" idx="11"/>
          </p:nvPr>
        </p:nvSpPr>
        <p:spPr/>
        <p:txBody>
          <a:bodyPr/>
          <a:lstStyle/>
          <a:p>
            <a:endParaRPr lang=""/>
          </a:p>
        </p:txBody>
      </p:sp>
      <p:sp>
        <p:nvSpPr>
          <p:cNvPr id="4" name="Slide Number Placeholder 3"/>
          <p:cNvSpPr>
            <a:spLocks noGrp="1"/>
          </p:cNvSpPr>
          <p:nvPr>
            <p:ph type="sldNum" sz="quarter" idx="12"/>
          </p:nvPr>
        </p:nvSpPr>
        <p:spPr/>
        <p:txBody>
          <a:bodyPr/>
          <a:lstStyle/>
          <a:p>
            <a:fld id="{A6F0A1FA-39D3-4EEC-BC02-25BA7E98F545}" type="slidenum">
              <a:rPr lang="" smtClean="0"/>
              <a:t>‹#›</a:t>
            </a:fld>
            <a:endParaRPr lang=""/>
          </a:p>
        </p:txBody>
      </p:sp>
    </p:spTree>
    <p:extLst>
      <p:ext uri="{BB962C8B-B14F-4D97-AF65-F5344CB8AC3E}">
        <p14:creationId xmlns:p14="http://schemas.microsoft.com/office/powerpoint/2010/main" val="2361216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Content Placeholder 2"/>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485C7F-6EE1-43B5-9282-8E3979654230}" type="datetimeFigureOut">
              <a:rPr lang="" smtClean="0"/>
              <a:t>01/06/2021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A6F0A1FA-39D3-4EEC-BC02-25BA7E98F545}" type="slidenum">
              <a:rPr lang="" smtClean="0"/>
              <a:t>‹#›</a:t>
            </a:fld>
            <a:endParaRPr lang=""/>
          </a:p>
        </p:txBody>
      </p:sp>
    </p:spTree>
    <p:extLst>
      <p:ext uri="{BB962C8B-B14F-4D97-AF65-F5344CB8AC3E}">
        <p14:creationId xmlns:p14="http://schemas.microsoft.com/office/powerpoint/2010/main" val="3027051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Picture Placeholder 2"/>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485C7F-6EE1-43B5-9282-8E3979654230}" type="datetimeFigureOut">
              <a:rPr lang="" smtClean="0"/>
              <a:t>01/06/2021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A6F0A1FA-39D3-4EEC-BC02-25BA7E98F545}" type="slidenum">
              <a:rPr lang="" smtClean="0"/>
              <a:t>‹#›</a:t>
            </a:fld>
            <a:endParaRPr lang=""/>
          </a:p>
        </p:txBody>
      </p:sp>
    </p:spTree>
    <p:extLst>
      <p:ext uri="{BB962C8B-B14F-4D97-AF65-F5344CB8AC3E}">
        <p14:creationId xmlns:p14="http://schemas.microsoft.com/office/powerpoint/2010/main" val="3549176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smtClean="0"/>
              <a:t>Click to edit Master title style</a:t>
            </a:r>
            <a:endParaRPr lang=""/>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485C7F-6EE1-43B5-9282-8E3979654230}" type="datetimeFigureOut">
              <a:rPr lang="" smtClean="0"/>
              <a:t>01/06/2021</a:t>
            </a:fld>
            <a:endParaRPr lang=""/>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F0A1FA-39D3-4EEC-BC02-25BA7E98F545}" type="slidenum">
              <a:rPr lang="" smtClean="0"/>
              <a:t>‹#›</a:t>
            </a:fld>
            <a:endParaRPr lang=""/>
          </a:p>
        </p:txBody>
      </p:sp>
    </p:spTree>
    <p:extLst>
      <p:ext uri="{BB962C8B-B14F-4D97-AF65-F5344CB8AC3E}">
        <p14:creationId xmlns:p14="http://schemas.microsoft.com/office/powerpoint/2010/main" val="2685230548"/>
      </p:ext>
    </p:extLst>
  </p:cSld>
  <p:clrMap bg1="lt1" tx1="dk1" bg2="lt2" tx2="dk2" accent1="accent1" accent2="accent2" accent3="accent3" accent4="accent4" accent5="accent5" accent6="accent6" hlink="hlink" folHlink="folHlink"/>
  <p:sldLayoutIdLst>
    <p:sldLayoutId id="2147484219" r:id="rId1"/>
    <p:sldLayoutId id="2147484220" r:id="rId2"/>
    <p:sldLayoutId id="2147484221" r:id="rId3"/>
    <p:sldLayoutId id="2147484222" r:id="rId4"/>
    <p:sldLayoutId id="2147484223" r:id="rId5"/>
    <p:sldLayoutId id="2147484224" r:id="rId6"/>
    <p:sldLayoutId id="2147484225" r:id="rId7"/>
    <p:sldLayoutId id="2147484226" r:id="rId8"/>
    <p:sldLayoutId id="2147484227" r:id="rId9"/>
    <p:sldLayoutId id="2147484228" r:id="rId10"/>
    <p:sldLayoutId id="2147484229" r:id="rId11"/>
    <p:sldLayoutId id="2147484106" r:id="rId12"/>
    <p:sldLayoutId id="2147484107" r:id="rId13"/>
    <p:sldLayoutId id="2147484113" r:id="rId14"/>
  </p:sldLayoutIdLs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764" y="1844824"/>
            <a:ext cx="10512862" cy="1325563"/>
          </a:xfrm>
        </p:spPr>
        <p:txBody>
          <a:bodyPr>
            <a:normAutofit fontScale="90000"/>
          </a:bodyPr>
          <a:lstStyle/>
          <a:p>
            <a:r>
              <a:rPr lang="en-US" altLang="en-US" dirty="0" smtClean="0"/>
              <a:t/>
            </a:r>
            <a:br>
              <a:rPr lang="en-US" altLang="en-US" dirty="0" smtClean="0"/>
            </a:br>
            <a:r>
              <a:rPr lang="en-US" altLang="en-US" dirty="0"/>
              <a:t/>
            </a:r>
            <a:br>
              <a:rPr lang="en-US" altLang="en-US" dirty="0"/>
            </a:br>
            <a:r>
              <a:rPr lang="en-US" altLang="en-US" dirty="0" smtClean="0"/>
              <a:t/>
            </a:r>
            <a:br>
              <a:rPr lang="en-US" altLang="en-US" dirty="0" smtClean="0"/>
            </a:br>
            <a:r>
              <a:rPr lang="en-US" altLang="en-US" dirty="0" smtClean="0"/>
              <a:t>Consolidated </a:t>
            </a:r>
            <a:r>
              <a:rPr lang="en-US" altLang="en-US" dirty="0"/>
              <a:t>Database Replay Procedures</a:t>
            </a:r>
            <a:endParaRPr lang="en-US" dirty="0"/>
          </a:p>
        </p:txBody>
      </p:sp>
    </p:spTree>
    <p:custDataLst>
      <p:tags r:id="rId1"/>
    </p:custDataLst>
    <p:extLst>
      <p:ext uri="{BB962C8B-B14F-4D97-AF65-F5344CB8AC3E}">
        <p14:creationId xmlns:p14="http://schemas.microsoft.com/office/powerpoint/2010/main" val="7431831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Consolidated Replay Steps</a:t>
            </a:r>
            <a:br>
              <a:rPr lang="en-US" altLang="en-US" dirty="0" smtClean="0"/>
            </a:br>
            <a:endParaRPr lang="en-US" dirty="0"/>
          </a:p>
        </p:txBody>
      </p:sp>
      <p:sp>
        <p:nvSpPr>
          <p:cNvPr id="3" name="Content Placeholder 2"/>
          <p:cNvSpPr>
            <a:spLocks noGrp="1"/>
          </p:cNvSpPr>
          <p:nvPr>
            <p:ph idx="1"/>
          </p:nvPr>
        </p:nvSpPr>
        <p:spPr>
          <a:xfrm>
            <a:off x="622138" y="1242485"/>
            <a:ext cx="10944549" cy="4917579"/>
          </a:xfrm>
        </p:spPr>
        <p:txBody>
          <a:bodyPr/>
          <a:lstStyle/>
          <a:p>
            <a:pPr marL="547688" lvl="1" indent="-457200">
              <a:buFont typeface="Arial" panose="020B0604020202020204" pitchFamily="34" charset="0"/>
              <a:buAutoNum type="arabicPeriod"/>
            </a:pPr>
            <a:r>
              <a:rPr lang="en-US" altLang="en-US" sz="1800" dirty="0" smtClean="0"/>
              <a:t>Create captures in separate directories.</a:t>
            </a:r>
          </a:p>
          <a:p>
            <a:pPr marL="547688" lvl="1" indent="-457200">
              <a:buFont typeface="Arial" panose="020B0604020202020204" pitchFamily="34" charset="0"/>
              <a:buAutoNum type="arabicPeriod"/>
            </a:pPr>
            <a:r>
              <a:rPr lang="en-US" altLang="en-US" sz="1800" dirty="0" smtClean="0"/>
              <a:t>Place all capture workloads in the same directory.</a:t>
            </a:r>
          </a:p>
          <a:p>
            <a:pPr marL="547688" lvl="1" indent="-457200">
              <a:buFont typeface="Arial" panose="020B0604020202020204" pitchFamily="34" charset="0"/>
              <a:buAutoNum type="arabicPeriod"/>
            </a:pPr>
            <a:r>
              <a:rPr lang="en-US" altLang="en-US" sz="1800" dirty="0" smtClean="0"/>
              <a:t>Process capture workloads for target.</a:t>
            </a:r>
          </a:p>
          <a:p>
            <a:pPr marL="547688" lvl="1" indent="-457200">
              <a:buFont typeface="Arial" panose="020B0604020202020204" pitchFamily="34" charset="0"/>
              <a:buAutoNum type="arabicPeriod"/>
            </a:pPr>
            <a:r>
              <a:rPr lang="en-US" altLang="en-US" sz="1800" dirty="0" smtClean="0"/>
              <a:t>Set replay directory.</a:t>
            </a:r>
          </a:p>
          <a:p>
            <a:pPr marL="547688" lvl="1" indent="-457200">
              <a:buFont typeface="Arial" panose="020B0604020202020204" pitchFamily="34" charset="0"/>
              <a:buAutoNum type="arabicPeriod"/>
            </a:pPr>
            <a:r>
              <a:rPr lang="en-US" altLang="en-US" sz="1800" dirty="0" smtClean="0"/>
              <a:t>Create replay schedule.</a:t>
            </a:r>
          </a:p>
          <a:p>
            <a:pPr marL="1371600" lvl="2" indent="-457200"/>
            <a:r>
              <a:rPr lang="en-US" altLang="en-US" sz="1800" dirty="0" smtClean="0"/>
              <a:t>Add capture workloads.</a:t>
            </a:r>
          </a:p>
          <a:p>
            <a:pPr marL="1371600" lvl="2" indent="-457200"/>
            <a:r>
              <a:rPr lang="en-US" altLang="en-US" sz="1800" dirty="0" smtClean="0"/>
              <a:t>Specify replay order of capture workloads.</a:t>
            </a:r>
          </a:p>
          <a:p>
            <a:pPr marL="547688" lvl="1" indent="-457200">
              <a:buFont typeface="Arial" panose="020B0604020202020204" pitchFamily="34" charset="0"/>
              <a:buAutoNum type="arabicPeriod"/>
            </a:pPr>
            <a:r>
              <a:rPr lang="en-US" altLang="en-US" sz="1800" dirty="0" smtClean="0"/>
              <a:t>The replay CDB is restored to start of capture state.</a:t>
            </a:r>
          </a:p>
          <a:p>
            <a:pPr marL="547688" lvl="1" indent="-457200">
              <a:buFont typeface="Arial" panose="020B0604020202020204" pitchFamily="34" charset="0"/>
              <a:buAutoNum type="arabicPeriod"/>
            </a:pPr>
            <a:r>
              <a:rPr lang="en-US" altLang="en-US" sz="1800" dirty="0" smtClean="0"/>
              <a:t>Initialize Consolidated Replay.</a:t>
            </a:r>
          </a:p>
          <a:p>
            <a:pPr marL="547688" lvl="1" indent="-457200">
              <a:buFont typeface="Arial" panose="020B0604020202020204" pitchFamily="34" charset="0"/>
              <a:buAutoNum type="arabicPeriod"/>
            </a:pPr>
            <a:r>
              <a:rPr lang="en-US" altLang="en-US" sz="1800" dirty="0" smtClean="0"/>
              <a:t>Remap Connections.</a:t>
            </a:r>
          </a:p>
          <a:p>
            <a:pPr marL="547688" lvl="1" indent="-457200">
              <a:buFont typeface="Arial" panose="020B0604020202020204" pitchFamily="34" charset="0"/>
              <a:buAutoNum type="arabicPeriod"/>
            </a:pPr>
            <a:r>
              <a:rPr lang="en-US" altLang="en-US" sz="1800" dirty="0" smtClean="0"/>
              <a:t>Prepare Consolidated Replay.</a:t>
            </a:r>
          </a:p>
          <a:p>
            <a:pPr marL="547688" lvl="1" indent="-457200">
              <a:buFont typeface="Arial" panose="020B0604020202020204" pitchFamily="34" charset="0"/>
              <a:buAutoNum type="arabicPeriod"/>
            </a:pPr>
            <a:r>
              <a:rPr lang="en-US" altLang="en-US" sz="1800" dirty="0" smtClean="0"/>
              <a:t>Calibrate and Start Workload Replay Clients (WRC).</a:t>
            </a:r>
          </a:p>
          <a:p>
            <a:pPr marL="547688" lvl="1" indent="-457200">
              <a:buFont typeface="Arial" panose="020B0604020202020204" pitchFamily="34" charset="0"/>
              <a:buAutoNum type="arabicPeriod"/>
            </a:pPr>
            <a:r>
              <a:rPr lang="en-US" altLang="en-US" sz="1800" dirty="0" smtClean="0"/>
              <a:t>Start Consolidated Replay.</a:t>
            </a:r>
          </a:p>
        </p:txBody>
      </p:sp>
      <p:sp>
        <p:nvSpPr>
          <p:cNvPr id="4" name="Rectangle 3"/>
          <p:cNvSpPr/>
          <p:nvPr/>
        </p:nvSpPr>
        <p:spPr bwMode="auto">
          <a:xfrm rot="5400000">
            <a:off x="7787482" y="2436018"/>
            <a:ext cx="5791200" cy="1223963"/>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eaLnBrk="1" hangingPunct="1">
              <a:spcBef>
                <a:spcPct val="20000"/>
              </a:spcBef>
              <a:buClr>
                <a:srgbClr val="FF0000"/>
              </a:buClr>
              <a:defRPr/>
            </a:pPr>
            <a:endParaRPr lang="en-US" dirty="0"/>
          </a:p>
        </p:txBody>
      </p:sp>
      <p:pic>
        <p:nvPicPr>
          <p:cNvPr id="5"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874250" y="4419600"/>
            <a:ext cx="1616075" cy="200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6037223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Procedures for Steps 4 and </a:t>
            </a:r>
            <a:r>
              <a:rPr lang="en-US" altLang="en-US" dirty="0" smtClean="0"/>
              <a:t>5</a:t>
            </a:r>
            <a:br>
              <a:rPr lang="en-US" altLang="en-US" dirty="0" smtClean="0"/>
            </a:br>
            <a:endParaRPr lang="en-US" dirty="0"/>
          </a:p>
        </p:txBody>
      </p:sp>
      <p:sp>
        <p:nvSpPr>
          <p:cNvPr id="3" name="Content Placeholder 2"/>
          <p:cNvSpPr>
            <a:spLocks noGrp="1"/>
          </p:cNvSpPr>
          <p:nvPr>
            <p:ph idx="1"/>
          </p:nvPr>
        </p:nvSpPr>
        <p:spPr>
          <a:xfrm>
            <a:off x="622138" y="1242485"/>
            <a:ext cx="10944549" cy="1978313"/>
          </a:xfrm>
        </p:spPr>
        <p:txBody>
          <a:bodyPr/>
          <a:lstStyle/>
          <a:p>
            <a:pPr marL="547688" lvl="1" indent="-457200">
              <a:buFont typeface="Arial" panose="020B0604020202020204" pitchFamily="34" charset="0"/>
              <a:buAutoNum type="arabicPeriod" startAt="4"/>
            </a:pPr>
            <a:r>
              <a:rPr lang="en-US" altLang="en-US" dirty="0"/>
              <a:t>Set replay directory.</a:t>
            </a:r>
          </a:p>
          <a:p>
            <a:pPr marL="547688" lvl="1" indent="-457200">
              <a:buFont typeface="Arial" panose="020B0604020202020204" pitchFamily="34" charset="0"/>
              <a:buAutoNum type="arabicPeriod" startAt="4"/>
            </a:pPr>
            <a:r>
              <a:rPr lang="en-US" altLang="en-US" dirty="0"/>
              <a:t>Create replay schedule.</a:t>
            </a:r>
          </a:p>
          <a:p>
            <a:pPr marL="1279525" lvl="2" indent="-365125"/>
            <a:r>
              <a:rPr lang="en-US" altLang="en-US" dirty="0"/>
              <a:t>Add capture </a:t>
            </a:r>
            <a:r>
              <a:rPr lang="en-US" altLang="en-US" dirty="0" smtClean="0"/>
              <a:t>workloads.</a:t>
            </a:r>
            <a:endParaRPr lang="en-US" altLang="en-US" dirty="0"/>
          </a:p>
          <a:p>
            <a:pPr marL="1279525" lvl="2" indent="-365125"/>
            <a:r>
              <a:rPr lang="en-US" altLang="en-US" dirty="0"/>
              <a:t>Specify replay order of capture </a:t>
            </a:r>
            <a:r>
              <a:rPr lang="en-US" altLang="en-US" dirty="0" smtClean="0"/>
              <a:t>workload.</a:t>
            </a:r>
            <a:endParaRPr lang="en-US" altLang="en-US" dirty="0"/>
          </a:p>
          <a:p>
            <a:endParaRPr lang="en-US" dirty="0"/>
          </a:p>
        </p:txBody>
      </p:sp>
      <p:sp>
        <p:nvSpPr>
          <p:cNvPr id="5" name="Content Placeholder 2"/>
          <p:cNvSpPr txBox="1">
            <a:spLocks noChangeAspect="1"/>
          </p:cNvSpPr>
          <p:nvPr/>
        </p:nvSpPr>
        <p:spPr bwMode="gray">
          <a:xfrm>
            <a:off x="765820" y="2924944"/>
            <a:ext cx="10801200" cy="3056625"/>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36000" rIns="12700" bIns="0" anchor="ctr">
            <a:spAutoFit/>
          </a:bodyPr>
          <a:lstStyle/>
          <a:p>
            <a:pPr eaLnBrk="1">
              <a:defRPr/>
            </a:pPr>
            <a:r>
              <a:rPr lang="en-US" sz="1400" b="1" dirty="0">
                <a:latin typeface="Courier New" pitchFamily="49" charset="0"/>
                <a:cs typeface="Courier New" pitchFamily="49" charset="0"/>
              </a:rPr>
              <a:t>DECLARE </a:t>
            </a:r>
          </a:p>
          <a:p>
            <a:pPr eaLnBrk="1">
              <a:defRPr/>
            </a:pPr>
            <a:r>
              <a:rPr lang="en-US" sz="1400" b="1" dirty="0">
                <a:latin typeface="Courier New" pitchFamily="49" charset="0"/>
                <a:cs typeface="Courier New" pitchFamily="49" charset="0"/>
              </a:rPr>
              <a:t>	capture1	NUMBER;</a:t>
            </a:r>
          </a:p>
          <a:p>
            <a:pPr eaLnBrk="1">
              <a:defRPr/>
            </a:pPr>
            <a:r>
              <a:rPr lang="en-US" sz="1400" b="1" dirty="0">
                <a:latin typeface="Courier New" pitchFamily="49" charset="0"/>
                <a:cs typeface="Courier New" pitchFamily="49" charset="0"/>
              </a:rPr>
              <a:t>	capture2 	NUMBER;</a:t>
            </a:r>
          </a:p>
          <a:p>
            <a:pPr eaLnBrk="1">
              <a:defRPr/>
            </a:pPr>
            <a:r>
              <a:rPr lang="en-US" sz="1400" b="1" dirty="0">
                <a:latin typeface="Courier New" pitchFamily="49" charset="0"/>
                <a:cs typeface="Courier New" pitchFamily="49" charset="0"/>
              </a:rPr>
              <a:t>BEGIN</a:t>
            </a:r>
          </a:p>
          <a:p>
            <a:pPr eaLnBrk="1">
              <a:defRPr/>
            </a:pPr>
            <a:r>
              <a:rPr lang="en-US" sz="1400" b="1" dirty="0">
                <a:latin typeface="Courier New" pitchFamily="49" charset="0"/>
                <a:cs typeface="Courier New" pitchFamily="49" charset="0"/>
              </a:rPr>
              <a:t>  DBMS_WORKLOAD_REPLAY.</a:t>
            </a:r>
            <a:r>
              <a:rPr lang="en-US" sz="1400" b="1" dirty="0">
                <a:solidFill>
                  <a:schemeClr val="accent2"/>
                </a:solidFill>
                <a:latin typeface="Courier New" pitchFamily="49" charset="0"/>
                <a:cs typeface="Courier New" pitchFamily="49" charset="0"/>
              </a:rPr>
              <a:t>SET_REPLAY_DIRECTORY</a:t>
            </a:r>
            <a:r>
              <a:rPr lang="en-US" sz="1400" b="1" dirty="0">
                <a:solidFill>
                  <a:srgbClr val="FF0000"/>
                </a:solidFill>
                <a:latin typeface="Courier New" pitchFamily="49" charset="0"/>
                <a:cs typeface="Courier New" pitchFamily="49" charset="0"/>
              </a:rPr>
              <a:t>(</a:t>
            </a:r>
            <a:r>
              <a:rPr lang="en-US" sz="1400" b="1" dirty="0">
                <a:latin typeface="Courier New" pitchFamily="49" charset="0"/>
                <a:cs typeface="Courier New" pitchFamily="49" charset="0"/>
              </a:rPr>
              <a:t>'cap_root'</a:t>
            </a:r>
            <a:r>
              <a:rPr lang="en-US" sz="1400" b="1" dirty="0">
                <a:solidFill>
                  <a:srgbClr val="FF0000"/>
                </a:solidFill>
                <a:latin typeface="Courier New" pitchFamily="49" charset="0"/>
                <a:cs typeface="Courier New" pitchFamily="49" charset="0"/>
              </a:rPr>
              <a:t>); </a:t>
            </a:r>
          </a:p>
          <a:p>
            <a:pPr eaLnBrk="1">
              <a:defRPr/>
            </a:pPr>
            <a:r>
              <a:rPr lang="en-US" sz="1400" b="1" dirty="0">
                <a:latin typeface="Courier New" pitchFamily="49" charset="0"/>
                <a:cs typeface="Courier New" pitchFamily="49" charset="0"/>
              </a:rPr>
              <a:t>  DBMS_WORKLOAD_REPLAY.</a:t>
            </a:r>
            <a:r>
              <a:rPr lang="en-US" sz="1400" b="1" dirty="0">
                <a:solidFill>
                  <a:srgbClr val="FF0000"/>
                </a:solidFill>
                <a:latin typeface="Courier New" pitchFamily="49" charset="0"/>
                <a:cs typeface="Courier New" pitchFamily="49" charset="0"/>
              </a:rPr>
              <a:t>BEGIN_REPLAY_SCHEDULE</a:t>
            </a:r>
            <a:r>
              <a:rPr lang="en-US" sz="1400" b="1" dirty="0">
                <a:latin typeface="Courier New" pitchFamily="49" charset="0"/>
                <a:cs typeface="Courier New" pitchFamily="49" charset="0"/>
              </a:rPr>
              <a:t>('CONS_SCHEDULE');</a:t>
            </a:r>
          </a:p>
          <a:p>
            <a:pPr eaLnBrk="1">
              <a:defRPr/>
            </a:pPr>
            <a:r>
              <a:rPr lang="en-US" sz="1400" b="1" dirty="0">
                <a:latin typeface="Courier New" pitchFamily="49" charset="0"/>
                <a:cs typeface="Courier New" pitchFamily="49" charset="0"/>
              </a:rPr>
              <a:t>  select DBMS_WORKLOAD_REPLAY.</a:t>
            </a:r>
            <a:r>
              <a:rPr lang="en-US" sz="1400" b="1" dirty="0">
                <a:solidFill>
                  <a:srgbClr val="FF0000"/>
                </a:solidFill>
                <a:latin typeface="Courier New" pitchFamily="49" charset="0"/>
                <a:cs typeface="Courier New" pitchFamily="49" charset="0"/>
              </a:rPr>
              <a:t>ADD_CAPTURE</a:t>
            </a:r>
            <a:r>
              <a:rPr lang="en-US" sz="1400" b="1" dirty="0">
                <a:latin typeface="Courier New" pitchFamily="49" charset="0"/>
                <a:cs typeface="Courier New" pitchFamily="49" charset="0"/>
              </a:rPr>
              <a:t>('CRM') into capture1   from dual;</a:t>
            </a:r>
          </a:p>
          <a:p>
            <a:pPr eaLnBrk="1">
              <a:defRPr/>
            </a:pPr>
            <a:r>
              <a:rPr lang="en-US" sz="1400" b="1" dirty="0">
                <a:latin typeface="Courier New" pitchFamily="49" charset="0"/>
                <a:cs typeface="Courier New" pitchFamily="49" charset="0"/>
              </a:rPr>
              <a:t>  select DBMS_WORKLOAD_REPLAY.</a:t>
            </a:r>
            <a:r>
              <a:rPr lang="en-US" sz="1400" b="1" dirty="0">
                <a:solidFill>
                  <a:srgbClr val="FF0000"/>
                </a:solidFill>
                <a:latin typeface="Courier New" pitchFamily="49" charset="0"/>
                <a:cs typeface="Courier New" pitchFamily="49" charset="0"/>
              </a:rPr>
              <a:t>ADD_CAPTURE</a:t>
            </a:r>
            <a:r>
              <a:rPr lang="en-US" sz="1400" b="1" dirty="0">
                <a:latin typeface="Courier New" pitchFamily="49" charset="0"/>
                <a:cs typeface="Courier New" pitchFamily="49" charset="0"/>
              </a:rPr>
              <a:t>('SALES') into capture2 from dual;</a:t>
            </a:r>
          </a:p>
          <a:p>
            <a:pPr eaLnBrk="1">
              <a:defRPr/>
            </a:pPr>
            <a:r>
              <a:rPr lang="en-US" sz="1400" b="1" dirty="0">
                <a:latin typeface="Courier New" pitchFamily="49" charset="0"/>
                <a:cs typeface="Courier New" pitchFamily="49" charset="0"/>
              </a:rPr>
              <a:t>  select DBMS_WORKLOAD_REPLAY.</a:t>
            </a:r>
            <a:r>
              <a:rPr lang="en-US" sz="1400" b="1" dirty="0">
                <a:solidFill>
                  <a:srgbClr val="FF0000"/>
                </a:solidFill>
                <a:latin typeface="Courier New" pitchFamily="49" charset="0"/>
                <a:cs typeface="Courier New" pitchFamily="49" charset="0"/>
              </a:rPr>
              <a:t>ADD_SCHEDULE_ORDERING</a:t>
            </a:r>
            <a:r>
              <a:rPr lang="en-US" sz="1400" b="1" dirty="0">
                <a:latin typeface="Courier New" pitchFamily="49" charset="0"/>
                <a:cs typeface="Courier New" pitchFamily="49" charset="0"/>
              </a:rPr>
              <a:t>( </a:t>
            </a:r>
          </a:p>
          <a:p>
            <a:pPr eaLnBrk="1">
              <a:defRPr/>
            </a:pPr>
            <a:r>
              <a:rPr lang="en-US" sz="1400" b="1" dirty="0">
                <a:latin typeface="Courier New" pitchFamily="49" charset="0"/>
                <a:cs typeface="Courier New" pitchFamily="49" charset="0"/>
              </a:rPr>
              <a:t>	 schedule_capture_id =&gt; capture2, waitfor_capture_id =&gt; capture1) </a:t>
            </a:r>
          </a:p>
          <a:p>
            <a:pPr eaLnBrk="1">
              <a:defRPr/>
            </a:pPr>
            <a:r>
              <a:rPr lang="en-US" sz="1400" b="1" dirty="0">
                <a:latin typeface="Courier New" pitchFamily="49" charset="0"/>
                <a:cs typeface="Courier New" pitchFamily="49" charset="0"/>
              </a:rPr>
              <a:t>                                                                 from dual;</a:t>
            </a:r>
          </a:p>
          <a:p>
            <a:pPr eaLnBrk="1">
              <a:defRPr/>
            </a:pPr>
            <a:r>
              <a:rPr lang="en-US" sz="1400" b="1" dirty="0">
                <a:latin typeface="Courier New" pitchFamily="49" charset="0"/>
                <a:cs typeface="Courier New" pitchFamily="49" charset="0"/>
              </a:rPr>
              <a:t>  DBMS_WORKLOAD_REPLAY.</a:t>
            </a:r>
            <a:r>
              <a:rPr lang="en-US" sz="1400" b="1" dirty="0">
                <a:solidFill>
                  <a:srgbClr val="FF0000"/>
                </a:solidFill>
                <a:latin typeface="Courier New" pitchFamily="49" charset="0"/>
                <a:cs typeface="Courier New" pitchFamily="49" charset="0"/>
              </a:rPr>
              <a:t>END_REPLAY_SCHEDULE</a:t>
            </a:r>
            <a:r>
              <a:rPr lang="en-US" sz="1400" b="1" dirty="0">
                <a:latin typeface="Courier New" pitchFamily="49" charset="0"/>
                <a:cs typeface="Courier New" pitchFamily="49" charset="0"/>
              </a:rPr>
              <a:t>;</a:t>
            </a:r>
          </a:p>
          <a:p>
            <a:pPr eaLnBrk="1">
              <a:defRPr/>
            </a:pPr>
            <a:r>
              <a:rPr lang="en-US" sz="1400" b="1" dirty="0">
                <a:latin typeface="Courier New" pitchFamily="49" charset="0"/>
                <a:cs typeface="Courier New" pitchFamily="49" charset="0"/>
              </a:rPr>
              <a:t>END;</a:t>
            </a:r>
          </a:p>
        </p:txBody>
      </p:sp>
    </p:spTree>
    <p:custDataLst>
      <p:tags r:id="rId1"/>
    </p:custDataLst>
    <p:extLst>
      <p:ext uri="{BB962C8B-B14F-4D97-AF65-F5344CB8AC3E}">
        <p14:creationId xmlns:p14="http://schemas.microsoft.com/office/powerpoint/2010/main" val="32860154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Procedures for Steps 6 and </a:t>
            </a:r>
            <a:r>
              <a:rPr lang="en-US" altLang="en-US" dirty="0" smtClean="0"/>
              <a:t>7</a:t>
            </a:r>
            <a:br>
              <a:rPr lang="en-US" altLang="en-US" dirty="0" smtClean="0"/>
            </a:br>
            <a:endParaRPr lang="en-US" dirty="0"/>
          </a:p>
        </p:txBody>
      </p:sp>
      <p:sp>
        <p:nvSpPr>
          <p:cNvPr id="3" name="Content Placeholder 2"/>
          <p:cNvSpPr>
            <a:spLocks noGrp="1"/>
          </p:cNvSpPr>
          <p:nvPr>
            <p:ph idx="1"/>
          </p:nvPr>
        </p:nvSpPr>
        <p:spPr>
          <a:xfrm>
            <a:off x="622138" y="1242485"/>
            <a:ext cx="10944549" cy="2911902"/>
          </a:xfrm>
        </p:spPr>
        <p:txBody>
          <a:bodyPr/>
          <a:lstStyle/>
          <a:p>
            <a:pPr lvl="1">
              <a:buFont typeface="+mj-lt"/>
              <a:buAutoNum type="arabicPeriod" startAt="6"/>
              <a:defRPr/>
            </a:pPr>
            <a:r>
              <a:rPr lang="en-US" dirty="0">
                <a:solidFill>
                  <a:schemeClr val="bg1">
                    <a:lumMod val="50000"/>
                  </a:schemeClr>
                </a:solidFill>
                <a:cs typeface="Courier New" pitchFamily="49" charset="0"/>
              </a:rPr>
              <a:t>Restore replay database.</a:t>
            </a:r>
          </a:p>
          <a:p>
            <a:pPr lvl="1">
              <a:buFont typeface="+mj-lt"/>
              <a:buAutoNum type="arabicPeriod" startAt="6"/>
              <a:defRPr/>
            </a:pPr>
            <a:r>
              <a:rPr lang="en-US" dirty="0">
                <a:cs typeface="Courier New" pitchFamily="49" charset="0"/>
              </a:rPr>
              <a:t>Initialize the replay.</a:t>
            </a:r>
          </a:p>
          <a:p>
            <a:pPr lvl="1">
              <a:buFont typeface="+mj-lt"/>
              <a:buAutoNum type="arabicPeriod" startAt="6"/>
              <a:defRPr/>
            </a:pPr>
            <a:endParaRPr lang="en-US" sz="1100" dirty="0">
              <a:cs typeface="Courier New" pitchFamily="49" charset="0"/>
            </a:endParaRPr>
          </a:p>
          <a:p>
            <a:pPr lvl="1">
              <a:buNone/>
              <a:defRPr/>
            </a:pPr>
            <a:r>
              <a:rPr lang="en-US" sz="1800" b="1" dirty="0">
                <a:latin typeface="Courier New" pitchFamily="49" charset="0"/>
                <a:cs typeface="Courier New" pitchFamily="49" charset="0"/>
              </a:rPr>
              <a:t>												</a:t>
            </a:r>
          </a:p>
          <a:p>
            <a:pPr lvl="1">
              <a:buNone/>
              <a:defRPr/>
            </a:pPr>
            <a:endParaRPr lang="en-US" sz="800" dirty="0">
              <a:latin typeface="Courier New" pitchFamily="49" charset="0"/>
              <a:cs typeface="Courier New" pitchFamily="49" charset="0"/>
            </a:endParaRPr>
          </a:p>
          <a:p>
            <a:pPr lvl="1">
              <a:defRPr/>
            </a:pPr>
            <a:r>
              <a:rPr lang="en-US" dirty="0" smtClean="0">
                <a:cs typeface="Courier New" pitchFamily="49" charset="0"/>
              </a:rPr>
              <a:t>This </a:t>
            </a:r>
            <a:r>
              <a:rPr lang="en-US" dirty="0">
                <a:cs typeface="Courier New" pitchFamily="49" charset="0"/>
              </a:rPr>
              <a:t>procedure loads the connection information in the capture subsets into the </a:t>
            </a:r>
            <a:r>
              <a:rPr lang="en-US" dirty="0">
                <a:latin typeface="Courier New" pitchFamily="49" charset="0"/>
                <a:cs typeface="Courier New" pitchFamily="49" charset="0"/>
              </a:rPr>
              <a:t>DBA_WORKLOAD_CONNECTION_MAP</a:t>
            </a:r>
            <a:r>
              <a:rPr lang="en-US" dirty="0">
                <a:cs typeface="Courier New" pitchFamily="49" charset="0"/>
              </a:rPr>
              <a:t> view.</a:t>
            </a:r>
          </a:p>
          <a:p>
            <a:pPr lvl="1">
              <a:defRPr/>
            </a:pPr>
            <a:r>
              <a:rPr lang="en-US" dirty="0"/>
              <a:t>Use the connection identifiers (</a:t>
            </a:r>
            <a:r>
              <a:rPr lang="en-US" dirty="0">
                <a:latin typeface="Courier New" pitchFamily="49" charset="0"/>
                <a:cs typeface="Courier New" pitchFamily="49" charset="0"/>
              </a:rPr>
              <a:t>conn_id</a:t>
            </a:r>
            <a:r>
              <a:rPr lang="en-US" dirty="0"/>
              <a:t>) from this table to remap connections.</a:t>
            </a:r>
          </a:p>
        </p:txBody>
      </p:sp>
      <p:sp>
        <p:nvSpPr>
          <p:cNvPr id="4" name="Content Placeholder 2"/>
          <p:cNvSpPr txBox="1">
            <a:spLocks noChangeAspect="1"/>
          </p:cNvSpPr>
          <p:nvPr/>
        </p:nvSpPr>
        <p:spPr bwMode="gray">
          <a:xfrm>
            <a:off x="765820" y="2240336"/>
            <a:ext cx="10801200" cy="64800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36000" rIns="12700" bIns="0" anchor="ctr">
            <a:spAutoFit/>
          </a:bodyPr>
          <a:lstStyle/>
          <a:p>
            <a:pPr eaLnBrk="1" hangingPunct="1">
              <a:buFont typeface="Arial" charset="0"/>
              <a:buNone/>
              <a:defRPr/>
            </a:pPr>
            <a:r>
              <a:rPr lang="en-US" sz="1600" b="1" dirty="0">
                <a:latin typeface="Courier New" pitchFamily="49" charset="0"/>
                <a:cs typeface="Courier New" pitchFamily="49" charset="0"/>
              </a:rPr>
              <a:t>DBMS_WORKLOAD_REPLAY.</a:t>
            </a:r>
            <a:r>
              <a:rPr lang="en-US" sz="1600" b="1" dirty="0">
                <a:solidFill>
                  <a:schemeClr val="accent2"/>
                </a:solidFill>
                <a:latin typeface="Courier New" pitchFamily="49" charset="0"/>
                <a:cs typeface="Courier New" pitchFamily="49" charset="0"/>
              </a:rPr>
              <a:t>INITIALIZE_CONSOLIDATED_REPLAY</a:t>
            </a:r>
            <a:r>
              <a:rPr lang="en-US" sz="1600" b="1" dirty="0">
                <a:latin typeface="Courier New" pitchFamily="49" charset="0"/>
                <a:cs typeface="Courier New" pitchFamily="49" charset="0"/>
              </a:rPr>
              <a:t>(REPLAY_NAME =&gt; 'CONS_REPLAY',</a:t>
            </a:r>
          </a:p>
          <a:p>
            <a:pPr eaLnBrk="1" hangingPunct="1">
              <a:buFont typeface="Arial" charset="0"/>
              <a:buNone/>
              <a:defRPr/>
            </a:pPr>
            <a:r>
              <a:rPr lang="fr-FR" sz="1600" b="1" dirty="0">
                <a:latin typeface="Courier New" pitchFamily="49" charset="0"/>
                <a:cs typeface="Courier New" pitchFamily="49" charset="0"/>
              </a:rPr>
              <a:t>                                                    </a:t>
            </a:r>
            <a:r>
              <a:rPr lang="en-US" sz="1600" b="1" dirty="0">
                <a:latin typeface="Courier New" pitchFamily="49" charset="0"/>
                <a:cs typeface="Courier New" pitchFamily="49" charset="0"/>
              </a:rPr>
              <a:t>SCHEDULE_NAME =&gt; 'CONS_SCHEDULE');</a:t>
            </a:r>
            <a:endParaRPr lang="en-US" sz="1400" b="1" dirty="0">
              <a:latin typeface="Courier New" pitchFamily="49" charset="0"/>
              <a:cs typeface="Courier New" pitchFamily="49" charset="0"/>
            </a:endParaRPr>
          </a:p>
        </p:txBody>
      </p:sp>
    </p:spTree>
    <p:custDataLst>
      <p:tags r:id="rId1"/>
    </p:custDataLst>
    <p:extLst>
      <p:ext uri="{BB962C8B-B14F-4D97-AF65-F5344CB8AC3E}">
        <p14:creationId xmlns:p14="http://schemas.microsoft.com/office/powerpoint/2010/main" val="4741065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Procedure to Remap Connections with </a:t>
            </a:r>
            <a:r>
              <a:rPr lang="en-US" altLang="en-US" dirty="0" smtClean="0"/>
              <a:t>PDBs</a:t>
            </a:r>
            <a:br>
              <a:rPr lang="en-US" altLang="en-US" dirty="0" smtClean="0"/>
            </a:br>
            <a:endParaRPr lang="en-US" dirty="0"/>
          </a:p>
        </p:txBody>
      </p:sp>
      <p:sp>
        <p:nvSpPr>
          <p:cNvPr id="3" name="Content Placeholder 2"/>
          <p:cNvSpPr>
            <a:spLocks noGrp="1"/>
          </p:cNvSpPr>
          <p:nvPr>
            <p:ph idx="1"/>
          </p:nvPr>
        </p:nvSpPr>
        <p:spPr>
          <a:xfrm>
            <a:off x="622138" y="1242485"/>
            <a:ext cx="10944549" cy="1539731"/>
          </a:xfrm>
        </p:spPr>
        <p:txBody>
          <a:bodyPr/>
          <a:lstStyle/>
          <a:p>
            <a:pPr lvl="1">
              <a:buFont typeface="Arial" panose="020B0604020202020204" pitchFamily="34" charset="0"/>
              <a:buAutoNum type="arabicPeriod" startAt="8"/>
            </a:pPr>
            <a:r>
              <a:rPr lang="en-US" altLang="en-US" dirty="0"/>
              <a:t>Remap connections.</a:t>
            </a:r>
          </a:p>
          <a:p>
            <a:pPr marL="1279525" lvl="2" indent="-365125"/>
            <a:r>
              <a:rPr lang="en-US" altLang="en-US" dirty="0"/>
              <a:t>For each capture in a schedule, map the service names for the connection.</a:t>
            </a:r>
          </a:p>
          <a:p>
            <a:pPr marL="1279525" lvl="2" indent="-365125"/>
            <a:r>
              <a:rPr lang="en-US" altLang="en-US" dirty="0"/>
              <a:t>Each capture can have different </a:t>
            </a:r>
            <a:r>
              <a:rPr lang="en-US" altLang="en-US" dirty="0" smtClean="0"/>
              <a:t>connections </a:t>
            </a:r>
            <a:r>
              <a:rPr lang="en-US" altLang="en-US" dirty="0"/>
              <a:t>even if they are identical captures.</a:t>
            </a:r>
          </a:p>
          <a:p>
            <a:endParaRPr lang="en-US" dirty="0"/>
          </a:p>
        </p:txBody>
      </p:sp>
      <p:sp>
        <p:nvSpPr>
          <p:cNvPr id="4" name="Content Placeholder 2"/>
          <p:cNvSpPr txBox="1">
            <a:spLocks noChangeAspect="1"/>
          </p:cNvSpPr>
          <p:nvPr/>
        </p:nvSpPr>
        <p:spPr bwMode="gray">
          <a:xfrm>
            <a:off x="765820" y="2564904"/>
            <a:ext cx="10801200" cy="110024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36000" rIns="12700" bIns="0" anchor="ctr">
            <a:spAutoFit/>
          </a:bodyPr>
          <a:lstStyle/>
          <a:p>
            <a:pPr eaLnBrk="1" hangingPunct="1">
              <a:defRPr/>
            </a:pPr>
            <a:r>
              <a:rPr lang="en-US" sz="1600" b="1" dirty="0">
                <a:latin typeface="Courier New" pitchFamily="49" charset="0"/>
                <a:cs typeface="Courier New" pitchFamily="49" charset="0"/>
              </a:rPr>
              <a:t>DBMS_WORKLOAD_REPLAY.REMAP_CONNECTION(</a:t>
            </a:r>
          </a:p>
          <a:p>
            <a:pPr eaLnBrk="1" hangingPunct="1">
              <a:defRPr/>
            </a:pPr>
            <a:r>
              <a:rPr lang="en-US" sz="1600" b="1" dirty="0">
                <a:latin typeface="Courier New" pitchFamily="49" charset="0"/>
                <a:cs typeface="Courier New" pitchFamily="49" charset="0"/>
              </a:rPr>
              <a:t>	schedule_cap_id =&gt; 1</a:t>
            </a:r>
          </a:p>
          <a:p>
            <a:pPr eaLnBrk="1" hangingPunct="1">
              <a:defRPr/>
            </a:pPr>
            <a:r>
              <a:rPr lang="en-US" sz="1600" b="1" dirty="0">
                <a:latin typeface="Courier New" pitchFamily="49" charset="0"/>
                <a:cs typeface="Courier New" pitchFamily="49" charset="0"/>
              </a:rPr>
              <a:t>	connection_id   =&gt; 2,</a:t>
            </a:r>
          </a:p>
          <a:p>
            <a:pPr eaLnBrk="1" hangingPunct="1">
              <a:defRPr/>
            </a:pPr>
            <a:r>
              <a:rPr lang="en-US" sz="1600" b="1" dirty="0">
                <a:latin typeface="Courier New" pitchFamily="49" charset="0"/>
                <a:cs typeface="Courier New" pitchFamily="49" charset="0"/>
              </a:rPr>
              <a:t>	replay_connection =&gt; "oe/oe@</a:t>
            </a:r>
            <a:r>
              <a:rPr lang="en-US" sz="1600" b="1" dirty="0">
                <a:solidFill>
                  <a:schemeClr val="accent2"/>
                </a:solidFill>
                <a:latin typeface="Courier New" pitchFamily="49" charset="0"/>
                <a:cs typeface="Courier New" pitchFamily="49" charset="0"/>
              </a:rPr>
              <a:t>pdb_oe.example.com</a:t>
            </a:r>
            <a:r>
              <a:rPr lang="en-US" sz="1600" b="1" dirty="0">
                <a:latin typeface="Courier New" pitchFamily="49" charset="0"/>
                <a:cs typeface="Courier New" pitchFamily="49" charset="0"/>
              </a:rPr>
              <a:t>")</a:t>
            </a:r>
          </a:p>
        </p:txBody>
      </p:sp>
    </p:spTree>
    <p:custDataLst>
      <p:tags r:id="rId1"/>
    </p:custDataLst>
    <p:extLst>
      <p:ext uri="{BB962C8B-B14F-4D97-AF65-F5344CB8AC3E}">
        <p14:creationId xmlns:p14="http://schemas.microsoft.com/office/powerpoint/2010/main" val="29068261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marL="342900" indent="-342900" eaLnBrk="1" hangingPunct="1"/>
            <a:r>
              <a:rPr lang="en-US" altLang="en-US" dirty="0"/>
              <a:t>Procedure to Prepare the </a:t>
            </a:r>
            <a:r>
              <a:rPr lang="en-US" altLang="en-US" dirty="0" smtClean="0"/>
              <a:t>Replay</a:t>
            </a:r>
            <a:br>
              <a:rPr lang="en-US" altLang="en-US" dirty="0" smtClean="0"/>
            </a:br>
            <a:endParaRPr lang="en-US" altLang="en-US" dirty="0"/>
          </a:p>
        </p:txBody>
      </p:sp>
      <p:sp>
        <p:nvSpPr>
          <p:cNvPr id="9219" name="Content Placeholder 2"/>
          <p:cNvSpPr>
            <a:spLocks noGrp="1"/>
          </p:cNvSpPr>
          <p:nvPr>
            <p:ph idx="1"/>
          </p:nvPr>
        </p:nvSpPr>
        <p:spPr>
          <a:xfrm>
            <a:off x="622300" y="1243013"/>
            <a:ext cx="10944225" cy="729253"/>
          </a:xfrm>
        </p:spPr>
        <p:txBody>
          <a:bodyPr>
            <a:normAutofit lnSpcReduction="10000"/>
          </a:bodyPr>
          <a:lstStyle/>
          <a:p>
            <a:pPr lvl="1" eaLnBrk="1" hangingPunct="1">
              <a:buFont typeface="Arial" panose="020B0604020202020204" pitchFamily="34" charset="0"/>
              <a:buAutoNum type="arabicPeriod" startAt="9"/>
            </a:pPr>
            <a:r>
              <a:rPr lang="en-US" altLang="en-US" dirty="0" smtClean="0"/>
              <a:t>Prepare </a:t>
            </a:r>
            <a:r>
              <a:rPr lang="en-US" altLang="en-US" dirty="0"/>
              <a:t>Consolidated Replay.</a:t>
            </a:r>
          </a:p>
          <a:p>
            <a:pPr marL="1279525" lvl="2" indent="-365125" eaLnBrk="1" hangingPunct="1"/>
            <a:r>
              <a:rPr lang="en-US" altLang="en-US" dirty="0"/>
              <a:t>Specific type of synchronization</a:t>
            </a:r>
          </a:p>
        </p:txBody>
      </p:sp>
      <p:sp>
        <p:nvSpPr>
          <p:cNvPr id="6" name="Content Placeholder 2"/>
          <p:cNvSpPr txBox="1">
            <a:spLocks noChangeAspect="1"/>
          </p:cNvSpPr>
          <p:nvPr/>
        </p:nvSpPr>
        <p:spPr bwMode="gray">
          <a:xfrm>
            <a:off x="765820" y="2348880"/>
            <a:ext cx="10801200" cy="64800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36000" rIns="12700" bIns="0" anchor="ctr">
            <a:spAutoFit/>
          </a:bodyPr>
          <a:lstStyle/>
          <a:p>
            <a:pPr eaLnBrk="1" hangingPunct="1">
              <a:defRPr/>
            </a:pPr>
            <a:r>
              <a:rPr lang="en-US" sz="1600" b="1" dirty="0">
                <a:latin typeface="Courier New" pitchFamily="49" charset="0"/>
                <a:cs typeface="Courier New" pitchFamily="49" charset="0"/>
              </a:rPr>
              <a:t>DBMS_WORKLOAD_REPLAY.</a:t>
            </a:r>
            <a:r>
              <a:rPr lang="en-US" sz="1600" b="1" dirty="0">
                <a:solidFill>
                  <a:schemeClr val="accent2"/>
                </a:solidFill>
                <a:latin typeface="Courier New" pitchFamily="49" charset="0"/>
                <a:cs typeface="Courier New" pitchFamily="49" charset="0"/>
              </a:rPr>
              <a:t>PREPARE_CONSOLIDATED_REPLAY</a:t>
            </a:r>
            <a:r>
              <a:rPr lang="en-US" sz="1600" b="1" dirty="0">
                <a:latin typeface="Courier New" pitchFamily="49" charset="0"/>
                <a:cs typeface="Courier New" pitchFamily="49" charset="0"/>
              </a:rPr>
              <a:t>(</a:t>
            </a:r>
          </a:p>
          <a:p>
            <a:pPr eaLnBrk="1" hangingPunct="1">
              <a:defRPr/>
            </a:pPr>
            <a:r>
              <a:rPr lang="en-US" sz="1600" b="1" dirty="0">
                <a:latin typeface="Courier New" pitchFamily="49" charset="0"/>
                <a:cs typeface="Courier New" pitchFamily="49" charset="0"/>
              </a:rPr>
              <a:t>	              synchronization  =&gt; '</a:t>
            </a:r>
            <a:r>
              <a:rPr lang="en-US" sz="1600" b="1" dirty="0">
                <a:solidFill>
                  <a:schemeClr val="accent2"/>
                </a:solidFill>
                <a:latin typeface="Courier New" pitchFamily="49" charset="0"/>
                <a:cs typeface="Courier New" pitchFamily="49" charset="0"/>
              </a:rPr>
              <a:t>OBJECT_ID</a:t>
            </a:r>
            <a:r>
              <a:rPr lang="en-US" sz="1600" b="1" dirty="0">
                <a:latin typeface="Courier New" pitchFamily="49" charset="0"/>
                <a:cs typeface="Courier New" pitchFamily="49" charset="0"/>
              </a:rPr>
              <a:t>')</a:t>
            </a:r>
          </a:p>
        </p:txBody>
      </p:sp>
    </p:spTree>
    <p:custDataLst>
      <p:tags r:id="rId1"/>
    </p:custDataLst>
    <p:extLst>
      <p:ext uri="{BB962C8B-B14F-4D97-AF65-F5344CB8AC3E}">
        <p14:creationId xmlns:p14="http://schemas.microsoft.com/office/powerpoint/2010/main" val="2613891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Modes of </a:t>
            </a:r>
            <a:r>
              <a:rPr lang="en-US" altLang="en-US" dirty="0" smtClean="0"/>
              <a:t>Synchronization</a:t>
            </a:r>
            <a:br>
              <a:rPr lang="en-US" altLang="en-US" dirty="0" smtClean="0"/>
            </a:br>
            <a:endParaRPr lang="en-US" dirty="0"/>
          </a:p>
        </p:txBody>
      </p:sp>
      <p:sp>
        <p:nvSpPr>
          <p:cNvPr id="3" name="Content Placeholder 2"/>
          <p:cNvSpPr>
            <a:spLocks noGrp="1"/>
          </p:cNvSpPr>
          <p:nvPr>
            <p:ph idx="1"/>
          </p:nvPr>
        </p:nvSpPr>
        <p:spPr>
          <a:xfrm>
            <a:off x="622138" y="1242485"/>
            <a:ext cx="10944549" cy="5089421"/>
          </a:xfrm>
        </p:spPr>
        <p:txBody>
          <a:bodyPr/>
          <a:lstStyle/>
          <a:p>
            <a:r>
              <a:rPr lang="en-US" altLang="en-US" dirty="0"/>
              <a:t>For single replays</a:t>
            </a:r>
          </a:p>
          <a:p>
            <a:pPr lvl="1"/>
            <a:r>
              <a:rPr lang="en-US" altLang="en-US" dirty="0"/>
              <a:t>SCN synchronization is the default</a:t>
            </a:r>
          </a:p>
          <a:p>
            <a:pPr lvl="1"/>
            <a:r>
              <a:rPr lang="en-US" altLang="en-US" dirty="0"/>
              <a:t>Recorded SCNs</a:t>
            </a:r>
          </a:p>
          <a:p>
            <a:pPr marL="1279525" lvl="2" indent="-365125"/>
            <a:r>
              <a:rPr lang="en-US" altLang="en-US" dirty="0"/>
              <a:t>Determine object dependencies</a:t>
            </a:r>
          </a:p>
          <a:p>
            <a:pPr marL="1279525" lvl="2" indent="-365125"/>
            <a:r>
              <a:rPr lang="en-US" altLang="en-US" dirty="0"/>
              <a:t>Replay call ordering</a:t>
            </a:r>
          </a:p>
          <a:p>
            <a:r>
              <a:rPr lang="en-US" altLang="en-US" dirty="0"/>
              <a:t>For Consolidated replay:</a:t>
            </a:r>
          </a:p>
          <a:p>
            <a:pPr lvl="1"/>
            <a:r>
              <a:rPr lang="en-US" altLang="en-US" dirty="0"/>
              <a:t>Object ID synchronization:</a:t>
            </a:r>
          </a:p>
          <a:p>
            <a:pPr marL="1279525" lvl="2" indent="-365125"/>
            <a:r>
              <a:rPr lang="en-US" altLang="en-US" dirty="0"/>
              <a:t>It is recommended (SCN synchronization not supported).</a:t>
            </a:r>
          </a:p>
          <a:p>
            <a:pPr marL="1279525" lvl="2" indent="-365125"/>
            <a:r>
              <a:rPr lang="en-US" altLang="en-US" dirty="0"/>
              <a:t>It enables fine grain synchronization, providing more replay concurrency.</a:t>
            </a:r>
          </a:p>
          <a:p>
            <a:pPr marL="1279525" lvl="2" indent="-365125"/>
            <a:r>
              <a:rPr lang="en-US" altLang="en-US" dirty="0"/>
              <a:t>OBJECT_IDs are tracked by user call to minimize object collision on replay.</a:t>
            </a:r>
          </a:p>
          <a:p>
            <a:pPr marL="1279525" lvl="2" indent="-365125"/>
            <a:r>
              <a:rPr lang="en-US" altLang="en-US" dirty="0"/>
              <a:t>If collision happens, then replay orders calls. Otherwise, replay lets it run to get more concurrency.</a:t>
            </a:r>
          </a:p>
          <a:p>
            <a:endParaRPr lang="en-US" dirty="0"/>
          </a:p>
        </p:txBody>
      </p:sp>
    </p:spTree>
    <p:custDataLst>
      <p:tags r:id="rId1"/>
    </p:custDataLst>
    <p:extLst>
      <p:ext uri="{BB962C8B-B14F-4D97-AF65-F5344CB8AC3E}">
        <p14:creationId xmlns:p14="http://schemas.microsoft.com/office/powerpoint/2010/main" val="10644492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Procedure to Start </a:t>
            </a:r>
            <a:r>
              <a:rPr lang="en-US" altLang="en-US" dirty="0" smtClean="0"/>
              <a:t>Replay</a:t>
            </a:r>
            <a:br>
              <a:rPr lang="en-US" altLang="en-US" dirty="0" smtClean="0"/>
            </a:br>
            <a:endParaRPr lang="en-US" dirty="0"/>
          </a:p>
        </p:txBody>
      </p:sp>
      <p:sp>
        <p:nvSpPr>
          <p:cNvPr id="3" name="Content Placeholder 2"/>
          <p:cNvSpPr>
            <a:spLocks noGrp="1"/>
          </p:cNvSpPr>
          <p:nvPr>
            <p:ph idx="1"/>
          </p:nvPr>
        </p:nvSpPr>
        <p:spPr>
          <a:xfrm>
            <a:off x="622138" y="1242485"/>
            <a:ext cx="10944549" cy="3427427"/>
          </a:xfrm>
        </p:spPr>
        <p:txBody>
          <a:bodyPr/>
          <a:lstStyle/>
          <a:p>
            <a:pPr marL="547688" lvl="1" indent="-457200">
              <a:buFont typeface="Arial" panose="020B0604020202020204" pitchFamily="34" charset="0"/>
              <a:buAutoNum type="arabicPeriod" startAt="10"/>
            </a:pPr>
            <a:r>
              <a:rPr lang="en-US" altLang="en-US" dirty="0"/>
              <a:t>Calibrate and start the workload replay clients.</a:t>
            </a:r>
          </a:p>
          <a:p>
            <a:pPr marL="547688" lvl="1" indent="-457200">
              <a:buFont typeface="Arial" panose="020B0604020202020204" pitchFamily="34" charset="0"/>
              <a:buAutoNum type="arabicPeriod" startAt="10"/>
            </a:pPr>
            <a:endParaRPr lang="en-US" altLang="en-US" dirty="0"/>
          </a:p>
          <a:p>
            <a:pPr marL="547688" lvl="1" indent="-457200">
              <a:buFont typeface="Arial" panose="020B0604020202020204" pitchFamily="34" charset="0"/>
              <a:buAutoNum type="arabicPeriod" startAt="10"/>
            </a:pPr>
            <a:endParaRPr lang="en-US" altLang="en-US" dirty="0"/>
          </a:p>
          <a:p>
            <a:pPr marL="547688" lvl="1" indent="-457200">
              <a:buFont typeface="Arial" panose="020B0604020202020204" pitchFamily="34" charset="0"/>
              <a:buAutoNum type="arabicPeriod" startAt="10"/>
            </a:pPr>
            <a:endParaRPr lang="en-US" altLang="en-US" dirty="0"/>
          </a:p>
          <a:p>
            <a:pPr>
              <a:buFont typeface="Arial" panose="020B0604020202020204" pitchFamily="34" charset="0"/>
              <a:buAutoNum type="arabicPeriod" startAt="11"/>
            </a:pPr>
            <a:endParaRPr lang="en-US" altLang="en-US" dirty="0"/>
          </a:p>
          <a:p>
            <a:pPr>
              <a:buFont typeface="Arial" panose="020B0604020202020204" pitchFamily="34" charset="0"/>
              <a:buAutoNum type="arabicPeriod" startAt="11"/>
            </a:pPr>
            <a:endParaRPr lang="en-US" altLang="en-US" dirty="0"/>
          </a:p>
          <a:p>
            <a:pPr marL="547688" lvl="1" indent="-457200">
              <a:buFont typeface="Arial" panose="020B0604020202020204" pitchFamily="34" charset="0"/>
              <a:buAutoNum type="arabicPeriod" startAt="11"/>
            </a:pPr>
            <a:r>
              <a:rPr lang="en-US" altLang="en-US" dirty="0"/>
              <a:t> Execute the </a:t>
            </a:r>
            <a:r>
              <a:rPr lang="en-US" altLang="en-US" dirty="0">
                <a:latin typeface="Courier New" panose="02070309020205020404" pitchFamily="49" charset="0"/>
                <a:cs typeface="Courier New" panose="02070309020205020404" pitchFamily="49" charset="0"/>
              </a:rPr>
              <a:t>START_CONSOLIDATED_REPLAY</a:t>
            </a:r>
            <a:r>
              <a:rPr lang="en-US" altLang="en-US" dirty="0"/>
              <a:t> procedure.</a:t>
            </a:r>
          </a:p>
          <a:p>
            <a:endParaRPr lang="en-US" dirty="0"/>
          </a:p>
        </p:txBody>
      </p:sp>
      <p:sp>
        <p:nvSpPr>
          <p:cNvPr id="4" name="Content Placeholder 2"/>
          <p:cNvSpPr txBox="1">
            <a:spLocks noChangeAspect="1"/>
          </p:cNvSpPr>
          <p:nvPr/>
        </p:nvSpPr>
        <p:spPr bwMode="gray">
          <a:xfrm>
            <a:off x="765820" y="1842132"/>
            <a:ext cx="10801200" cy="337594"/>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36000" rIns="12700" bIns="0" anchor="ctr">
            <a:spAutoFit/>
          </a:bodyPr>
          <a:lstStyle/>
          <a:p>
            <a:pPr marL="0" lvl="1" indent="0" eaLnBrk="1" hangingPunct="1">
              <a:buFont typeface="Arial" charset="0"/>
              <a:buNone/>
              <a:defRPr/>
            </a:pPr>
            <a:r>
              <a:rPr lang="en-US" b="1" dirty="0">
                <a:latin typeface="Courier New" pitchFamily="49" charset="0"/>
                <a:cs typeface="Courier New" pitchFamily="49" charset="0"/>
              </a:rPr>
              <a:t>$ wrc REPLAYDIR=/home/oracle/solutions/dbreplay MODE = </a:t>
            </a:r>
            <a:r>
              <a:rPr lang="en-US" b="1" dirty="0">
                <a:solidFill>
                  <a:srgbClr val="FF0000"/>
                </a:solidFill>
                <a:latin typeface="Courier New" pitchFamily="49" charset="0"/>
                <a:cs typeface="Courier New" pitchFamily="49" charset="0"/>
              </a:rPr>
              <a:t>calibrate</a:t>
            </a:r>
            <a:endParaRPr lang="en-US" sz="1600" b="1" dirty="0">
              <a:solidFill>
                <a:srgbClr val="FF0000"/>
              </a:solidFill>
              <a:latin typeface="Courier New" pitchFamily="49" charset="0"/>
              <a:cs typeface="Courier New" pitchFamily="49" charset="0"/>
            </a:endParaRPr>
          </a:p>
        </p:txBody>
      </p:sp>
      <p:sp>
        <p:nvSpPr>
          <p:cNvPr id="5" name="Content Placeholder 2"/>
          <p:cNvSpPr txBox="1">
            <a:spLocks noChangeAspect="1"/>
          </p:cNvSpPr>
          <p:nvPr/>
        </p:nvSpPr>
        <p:spPr bwMode="gray">
          <a:xfrm>
            <a:off x="769630" y="2340131"/>
            <a:ext cx="10801200" cy="1232885"/>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36000" rIns="12700" bIns="0" anchor="ctr">
            <a:spAutoFit/>
          </a:bodyPr>
          <a:lstStyle/>
          <a:p>
            <a:pPr marL="0" lvl="1" indent="0" eaLnBrk="1" hangingPunct="1">
              <a:buFont typeface="Arial" charset="0"/>
              <a:buNone/>
              <a:defRPr/>
            </a:pPr>
            <a:r>
              <a:rPr lang="en-US" b="1" dirty="0">
                <a:latin typeface="Courier New" pitchFamily="49" charset="0"/>
                <a:cs typeface="Courier New" pitchFamily="49" charset="0"/>
              </a:rPr>
              <a:t>$ wrc REPLAYDIR=/home/oracle/solutions/dbreplay MODE=</a:t>
            </a:r>
            <a:r>
              <a:rPr lang="en-US" b="1" dirty="0">
                <a:solidFill>
                  <a:srgbClr val="FF0000"/>
                </a:solidFill>
                <a:latin typeface="Courier New" pitchFamily="49" charset="0"/>
                <a:cs typeface="Courier New" pitchFamily="49" charset="0"/>
              </a:rPr>
              <a:t>replay</a:t>
            </a:r>
            <a:r>
              <a:rPr lang="en-US" b="1" dirty="0">
                <a:solidFill>
                  <a:schemeClr val="accent6"/>
                </a:solidFill>
                <a:latin typeface="Courier New" pitchFamily="49" charset="0"/>
                <a:cs typeface="Courier New" pitchFamily="49" charset="0"/>
              </a:rPr>
              <a:t> </a:t>
            </a:r>
            <a:r>
              <a:rPr lang="en-US" b="1" dirty="0">
                <a:latin typeface="Courier New" pitchFamily="49" charset="0"/>
                <a:cs typeface="Courier New" pitchFamily="49" charset="0"/>
              </a:rPr>
              <a:t>USERID=system </a:t>
            </a:r>
          </a:p>
          <a:p>
            <a:pPr marL="0" lvl="1" indent="0" eaLnBrk="1" hangingPunct="1">
              <a:buFont typeface="Arial" charset="0"/>
              <a:buNone/>
              <a:defRPr/>
            </a:pPr>
            <a:r>
              <a:rPr lang="en-US" b="1" dirty="0">
                <a:latin typeface="Courier New" pitchFamily="49" charset="0"/>
                <a:cs typeface="Courier New" pitchFamily="49" charset="0"/>
              </a:rPr>
              <a:t>                                                PASSWORD=</a:t>
            </a:r>
            <a:r>
              <a:rPr lang="en-US" b="1" i="1" dirty="0">
                <a:latin typeface="Courier New" pitchFamily="49" charset="0"/>
                <a:cs typeface="Courier New" pitchFamily="49" charset="0"/>
              </a:rPr>
              <a:t>&lt;password&gt;</a:t>
            </a:r>
          </a:p>
          <a:p>
            <a:pPr eaLnBrk="1" hangingPunct="1">
              <a:defRPr/>
            </a:pPr>
            <a:r>
              <a:rPr lang="en-US" b="1" dirty="0">
                <a:latin typeface="Courier New" pitchFamily="49" charset="0"/>
                <a:cs typeface="Courier New" pitchFamily="49" charset="0"/>
              </a:rPr>
              <a:t> </a:t>
            </a:r>
            <a:r>
              <a:rPr lang="en-US" dirty="0">
                <a:latin typeface="Courier New" pitchFamily="49" charset="0"/>
                <a:cs typeface="Courier New" pitchFamily="49" charset="0"/>
              </a:rPr>
              <a:t>Workload Replay Client  …</a:t>
            </a:r>
          </a:p>
          <a:p>
            <a:pPr eaLnBrk="1" hangingPunct="1">
              <a:defRPr/>
            </a:pPr>
            <a:r>
              <a:rPr lang="en-US" dirty="0">
                <a:latin typeface="Courier New" pitchFamily="49" charset="0"/>
                <a:cs typeface="Courier New" pitchFamily="49" charset="0"/>
              </a:rPr>
              <a:t> Wait for the replay to start (21:47:01)</a:t>
            </a:r>
            <a:endParaRPr lang="en-US" sz="1600" b="1" dirty="0">
              <a:solidFill>
                <a:srgbClr val="FF0000"/>
              </a:solidFill>
              <a:latin typeface="Courier New" pitchFamily="49" charset="0"/>
              <a:cs typeface="Courier New" pitchFamily="49" charset="0"/>
            </a:endParaRPr>
          </a:p>
        </p:txBody>
      </p:sp>
      <p:sp>
        <p:nvSpPr>
          <p:cNvPr id="6" name="Content Placeholder 2"/>
          <p:cNvSpPr txBox="1">
            <a:spLocks noChangeAspect="1"/>
          </p:cNvSpPr>
          <p:nvPr/>
        </p:nvSpPr>
        <p:spPr bwMode="gray">
          <a:xfrm>
            <a:off x="765820" y="4340347"/>
            <a:ext cx="10801200" cy="43200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36000" rIns="12700" bIns="0" anchor="ctr">
            <a:spAutoFit/>
          </a:bodyPr>
          <a:lstStyle/>
          <a:p>
            <a:pPr eaLnBrk="1">
              <a:defRPr/>
            </a:pPr>
            <a:r>
              <a:rPr lang="en-US" b="1" dirty="0">
                <a:latin typeface="Courier New" pitchFamily="49" charset="0"/>
                <a:cs typeface="Courier New" pitchFamily="49" charset="0"/>
              </a:rPr>
              <a:t>SQL&gt; EXEC DBMS_WORKLOAD_REPLAY.</a:t>
            </a:r>
            <a:r>
              <a:rPr lang="en-US" b="1" dirty="0">
                <a:solidFill>
                  <a:schemeClr val="accent2"/>
                </a:solidFill>
                <a:latin typeface="Courier New" pitchFamily="49" charset="0"/>
                <a:cs typeface="Courier New" pitchFamily="49" charset="0"/>
              </a:rPr>
              <a:t>START_CONSOLIDATED_REPLAY</a:t>
            </a:r>
          </a:p>
        </p:txBody>
      </p:sp>
    </p:spTree>
    <p:custDataLst>
      <p:tags r:id="rId1"/>
    </p:custDataLst>
    <p:extLst>
      <p:ext uri="{BB962C8B-B14F-4D97-AF65-F5344CB8AC3E}">
        <p14:creationId xmlns:p14="http://schemas.microsoft.com/office/powerpoint/2010/main" val="4921238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Views</a:t>
            </a:r>
            <a:endParaRPr lang="en-US" dirty="0"/>
          </a:p>
        </p:txBody>
      </p:sp>
      <p:sp>
        <p:nvSpPr>
          <p:cNvPr id="3" name="Content Placeholder 2"/>
          <p:cNvSpPr>
            <a:spLocks noGrp="1"/>
          </p:cNvSpPr>
          <p:nvPr>
            <p:ph idx="1"/>
          </p:nvPr>
        </p:nvSpPr>
        <p:spPr>
          <a:xfrm>
            <a:off x="622138" y="1242485"/>
            <a:ext cx="10944549" cy="795938"/>
          </a:xfrm>
        </p:spPr>
        <p:txBody>
          <a:bodyPr>
            <a:normAutofit lnSpcReduction="10000"/>
          </a:bodyPr>
          <a:lstStyle/>
          <a:p>
            <a:pPr lvl="1"/>
            <a:r>
              <a:rPr lang="en-US" altLang="en-US" dirty="0">
                <a:latin typeface="Courier New" panose="02070309020205020404" pitchFamily="49" charset="0"/>
                <a:cs typeface="Courier New" panose="02070309020205020404" pitchFamily="49" charset="0"/>
              </a:rPr>
              <a:t>DBA_WORKLOAD_REPLAY_SCHEDULES</a:t>
            </a:r>
          </a:p>
          <a:p>
            <a:pPr lvl="1"/>
            <a:r>
              <a:rPr lang="en-US" altLang="en-US" dirty="0">
                <a:latin typeface="Courier New" panose="02070309020205020404" pitchFamily="49" charset="0"/>
                <a:cs typeface="Courier New" panose="02070309020205020404" pitchFamily="49" charset="0"/>
              </a:rPr>
              <a:t>DBA_WORKLOAD_SCHEDULE_ORDERING</a:t>
            </a:r>
          </a:p>
        </p:txBody>
      </p:sp>
    </p:spTree>
    <p:custDataLst>
      <p:tags r:id="rId1"/>
    </p:custDataLst>
    <p:extLst>
      <p:ext uri="{BB962C8B-B14F-4D97-AF65-F5344CB8AC3E}">
        <p14:creationId xmlns:p14="http://schemas.microsoft.com/office/powerpoint/2010/main" val="185208613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616dab3aee1cb68ab8debfd852d8e00867d31f"/>
  <p:tag name="ARTICULATE_SLIDE_COUNT" val="9"/>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292</TotalTime>
  <Words>1412</Words>
  <Application>Microsoft Office PowerPoint</Application>
  <PresentationFormat>Custom</PresentationFormat>
  <Paragraphs>129</Paragraphs>
  <Slides>9</Slides>
  <Notes>9</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   Consolidated Database Replay Procedures</vt:lpstr>
      <vt:lpstr>Consolidated Replay Steps </vt:lpstr>
      <vt:lpstr>Procedures for Steps 4 and 5 </vt:lpstr>
      <vt:lpstr>Procedures for Steps 6 and 7 </vt:lpstr>
      <vt:lpstr>Procedure to Remap Connections with PDBs </vt:lpstr>
      <vt:lpstr>Procedure to Prepare the Replay </vt:lpstr>
      <vt:lpstr>Modes of Synchronization </vt:lpstr>
      <vt:lpstr>Procedure to Start Replay </vt:lpstr>
      <vt:lpstr>Views</vt:lpstr>
    </vt:vector>
  </TitlesOfParts>
  <Company>Oracle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Consolidated Database Replay Procedures</dc:title>
  <dc:subject>OU7_Jan2018</dc:subject>
  <dc:creator>Dominique Jeunot</dc:creator>
  <cp:keywords>OU7 PowerPoint Template</cp:keywords>
  <dc:description>Oracle University Production Services PowerPoint Template</dc:description>
  <cp:lastModifiedBy>HP</cp:lastModifiedBy>
  <cp:revision>20</cp:revision>
  <cp:lastPrinted>2002-03-28T23:57:22Z</cp:lastPrinted>
  <dcterms:created xsi:type="dcterms:W3CDTF">2018-02-23T13:57:11Z</dcterms:created>
  <dcterms:modified xsi:type="dcterms:W3CDTF">2021-01-06T17:26:20Z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