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notesSlides/notesSlide11.xml" ContentType="application/vnd.openxmlformats-officedocument.presentationml.notesSlide+xml"/>
  <Override PartName="/ppt/tags/tag38.xml" ContentType="application/vnd.openxmlformats-officedocument.presentationml.tags+xml"/>
  <Override PartName="/ppt/notesSlides/notesSlide12.xml" ContentType="application/vnd.openxmlformats-officedocument.presentationml.notesSlide+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notesSlides/notesSlide15.xml" ContentType="application/vnd.openxmlformats-officedocument.presentationml.notesSlide+xml"/>
  <Override PartName="/ppt/tags/tag42.xml" ContentType="application/vnd.openxmlformats-officedocument.presentationml.tags+xml"/>
  <Override PartName="/ppt/notesSlides/notesSlide16.xml" ContentType="application/vnd.openxmlformats-officedocument.presentationml.notesSlide+xml"/>
  <Override PartName="/ppt/tags/tag43.xml" ContentType="application/vnd.openxmlformats-officedocument.presentationml.tags+xml"/>
  <Override PartName="/ppt/notesSlides/notesSlide17.xml" ContentType="application/vnd.openxmlformats-officedocument.presentationml.notesSlide+xml"/>
  <Override PartName="/ppt/tags/tag44.xml" ContentType="application/vnd.openxmlformats-officedocument.presentationml.tags+xml"/>
  <Override PartName="/ppt/notesSlides/notesSlide18.xml" ContentType="application/vnd.openxmlformats-officedocument.presentationml.notesSlide+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notesSlides/notesSlide20.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1.xml" ContentType="application/vnd.openxmlformats-officedocument.presentationml.notesSlide+xml"/>
  <Override PartName="/ppt/tags/tag49.xml" ContentType="application/vnd.openxmlformats-officedocument.presentationml.tags+xml"/>
  <Override PartName="/ppt/notesSlides/notesSlide22.xml" ContentType="application/vnd.openxmlformats-officedocument.presentationml.notesSlide+xml"/>
  <Override PartName="/ppt/tags/tag50.xml" ContentType="application/vnd.openxmlformats-officedocument.presentationml.tags+xml"/>
  <Override PartName="/ppt/notesSlides/notesSlide23.xml" ContentType="application/vnd.openxmlformats-officedocument.presentationml.notesSlide+xml"/>
  <Override PartName="/ppt/tags/tag51.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26"/>
  </p:notesMasterIdLst>
  <p:handoutMasterIdLst>
    <p:handoutMasterId r:id="rId27"/>
  </p:handoutMasterIdLst>
  <p:sldIdLst>
    <p:sldId id="256" r:id="rId2"/>
    <p:sldId id="280" r:id="rId3"/>
    <p:sldId id="282" r:id="rId4"/>
    <p:sldId id="281" r:id="rId5"/>
    <p:sldId id="283" r:id="rId6"/>
    <p:sldId id="261" r:id="rId7"/>
    <p:sldId id="284" r:id="rId8"/>
    <p:sldId id="286" r:id="rId9"/>
    <p:sldId id="285"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77" r:id="rId23"/>
    <p:sldId id="299" r:id="rId24"/>
    <p:sldId id="300" r:id="rId25"/>
  </p:sldIdLst>
  <p:sldSz cx="12188825" cy="6858000"/>
  <p:notesSz cx="7772400" cy="10058400"/>
  <p:custDataLst>
    <p:tags r:id="rId2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316">
          <p15:clr>
            <a:srgbClr val="A4A3A4"/>
          </p15:clr>
        </p15:guide>
        <p15:guide id="5" pos="407">
          <p15:clr>
            <a:srgbClr val="A4A3A4"/>
          </p15:clr>
        </p15:guide>
        <p15:guide id="6" pos="498">
          <p15:clr>
            <a:srgbClr val="A4A3A4"/>
          </p15:clr>
        </p15:guide>
        <p15:guide id="7" pos="679">
          <p15:clr>
            <a:srgbClr val="A4A3A4"/>
          </p15:clr>
        </p15:guide>
        <p15:guide id="8" pos="770">
          <p15:clr>
            <a:srgbClr val="A4A3A4"/>
          </p15:clr>
        </p15:guide>
        <p15:guide id="9" orient="horz" pos="55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21" autoAdjust="0"/>
    <p:restoredTop sz="79006" autoAdjust="0"/>
  </p:normalViewPr>
  <p:slideViewPr>
    <p:cSldViewPr showGuides="1">
      <p:cViewPr varScale="1">
        <p:scale>
          <a:sx n="115" d="100"/>
          <a:sy n="115" d="100"/>
        </p:scale>
        <p:origin x="528" y="72"/>
      </p:cViewPr>
      <p:guideLst>
        <p:guide orient="horz" pos="2160"/>
        <p:guide orient="horz" pos="864"/>
        <p:guide pos="3839"/>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79" d="100"/>
          <a:sy n="79" d="100"/>
        </p:scale>
        <p:origin x="3720" y="91"/>
      </p:cViewPr>
      <p:guideLst>
        <p:guide orient="horz" pos="2923"/>
        <p:guide orient="horz" pos="283"/>
        <p:guide pos="2202"/>
        <p:guide pos="316"/>
        <p:guide pos="407"/>
        <p:guide pos="498"/>
        <p:guide pos="679"/>
        <p:guide pos="770"/>
        <p:guide orient="horz" pos="557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altLang="en-US" dirty="0" smtClean="0"/>
              <a:t>Oracle Database 18c: Managing Multitenant Architecture   4 - </a:t>
            </a:r>
            <a:fld id="{E3BE5C66-E5FF-4050-83E9-1EE0F1922513}" type="slidenum">
              <a:rPr lang="en-US" altLang="en-US" smtClean="0"/>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iEenfNF2lJE&amp;list=PLdtXkK5KBY57YreOtSENzpeH5O0Mso_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4426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Several clauses can be used in conjunction according to different assumptions:</a:t>
            </a:r>
          </a:p>
          <a:p>
            <a:pPr lvl="1"/>
            <a:r>
              <a:rPr lang="en-US" altLang="en-US" dirty="0"/>
              <a:t>First question: Are the files of the new PDB based on the same files that were used to create an existing PDB in CDB? If not, the </a:t>
            </a:r>
            <a:r>
              <a:rPr lang="en-US" altLang="en-US" dirty="0">
                <a:latin typeface="Courier New" panose="02070309020205020404" pitchFamily="49" charset="0"/>
                <a:cs typeface="Courier New" panose="02070309020205020404" pitchFamily="49" charset="0"/>
              </a:rPr>
              <a:t>AS CLONE</a:t>
            </a:r>
            <a:r>
              <a:rPr lang="en-US" altLang="en-US" dirty="0"/>
              <a:t> clause is required, and so it ensures that Oracle Database generates unique PDB </a:t>
            </a:r>
            <a:r>
              <a:rPr lang="en-US" altLang="en-US" dirty="0">
                <a:latin typeface="Courier New" panose="02070309020205020404" pitchFamily="49" charset="0"/>
                <a:cs typeface="Courier New" panose="02070309020205020404" pitchFamily="49" charset="0"/>
              </a:rPr>
              <a:t>DBID</a:t>
            </a:r>
            <a:r>
              <a:rPr lang="en-US" altLang="en-US" dirty="0"/>
              <a:t>, </a:t>
            </a:r>
            <a:r>
              <a:rPr lang="en-US" altLang="en-US" dirty="0">
                <a:latin typeface="Courier New" panose="02070309020205020404" pitchFamily="49" charset="0"/>
                <a:cs typeface="Courier New" panose="02070309020205020404" pitchFamily="49" charset="0"/>
              </a:rPr>
              <a:t>GUID</a:t>
            </a:r>
            <a:r>
              <a:rPr lang="en-US" altLang="en-US" dirty="0"/>
              <a:t>, and other identifiers expected for the new PDB.</a:t>
            </a:r>
          </a:p>
          <a:p>
            <a:pPr lvl="1"/>
            <a:r>
              <a:rPr lang="en-US" altLang="en-US" dirty="0"/>
              <a:t>Second question:  Does the XML file accurately describe the current locations of the files? If not, the </a:t>
            </a:r>
            <a:r>
              <a:rPr lang="en-US" altLang="en-US" dirty="0">
                <a:latin typeface="Courier New" panose="02070309020205020404" pitchFamily="49" charset="0"/>
                <a:cs typeface="Courier New" panose="02070309020205020404" pitchFamily="49" charset="0"/>
              </a:rPr>
              <a:t>SOURCE_FILE_NAME_CONVERT</a:t>
            </a:r>
            <a:r>
              <a:rPr lang="en-US" altLang="en-US" dirty="0"/>
              <a:t> clause is required.</a:t>
            </a:r>
          </a:p>
          <a:p>
            <a:pPr lvl="1"/>
            <a:r>
              <a:rPr lang="en-US" altLang="en-US" dirty="0"/>
              <a:t>Third question: Are the files are in the correct location? If not, specify </a:t>
            </a:r>
            <a:r>
              <a:rPr lang="en-US" altLang="en-US" dirty="0">
                <a:latin typeface="Courier New" panose="02070309020205020404" pitchFamily="49" charset="0"/>
                <a:cs typeface="Courier New" panose="02070309020205020404" pitchFamily="49" charset="0"/>
              </a:rPr>
              <a:t>COPY</a:t>
            </a:r>
            <a:r>
              <a:rPr lang="en-US" altLang="en-US" dirty="0"/>
              <a:t> to copy the files to a new location or </a:t>
            </a:r>
            <a:r>
              <a:rPr lang="en-US" altLang="en-US" dirty="0">
                <a:latin typeface="Courier New" panose="02070309020205020404" pitchFamily="49" charset="0"/>
                <a:cs typeface="Courier New" panose="02070309020205020404" pitchFamily="49" charset="0"/>
              </a:rPr>
              <a:t>MOVE</a:t>
            </a:r>
            <a:r>
              <a:rPr lang="en-US" altLang="en-US" dirty="0"/>
              <a:t> to move them to another location . If yes, use </a:t>
            </a:r>
            <a:r>
              <a:rPr lang="en-US" altLang="en-US" dirty="0">
                <a:latin typeface="Courier New" panose="02070309020205020404" pitchFamily="49" charset="0"/>
                <a:cs typeface="Courier New" panose="02070309020205020404" pitchFamily="49" charset="0"/>
              </a:rPr>
              <a:t>NOCOPY</a:t>
            </a:r>
            <a:r>
              <a:rPr lang="en-US" altLang="en-US" dirty="0"/>
              <a:t>. </a:t>
            </a:r>
            <a:r>
              <a:rPr lang="en-US" altLang="en-US" dirty="0">
                <a:latin typeface="Courier New" panose="02070309020205020404" pitchFamily="49" charset="0"/>
                <a:cs typeface="Courier New" panose="02070309020205020404" pitchFamily="49" charset="0"/>
              </a:rPr>
              <a:t>COPY</a:t>
            </a:r>
            <a:r>
              <a:rPr lang="en-US" altLang="en-US" dirty="0"/>
              <a:t> is the default. </a:t>
            </a:r>
          </a:p>
          <a:p>
            <a:pPr lvl="1"/>
            <a:r>
              <a:rPr lang="en-US" altLang="en-US" dirty="0"/>
              <a:t>Use one of these techniques to specify the target location: </a:t>
            </a:r>
          </a:p>
          <a:p>
            <a:pPr lvl="2"/>
            <a:r>
              <a:rPr lang="en-US" altLang="en-US" dirty="0"/>
              <a:t>In the </a:t>
            </a:r>
            <a:r>
              <a:rPr lang="en-US" altLang="en-US" dirty="0">
                <a:latin typeface="Courier New" panose="02070309020205020404" pitchFamily="49" charset="0"/>
                <a:cs typeface="Courier New" panose="02070309020205020404" pitchFamily="49" charset="0"/>
              </a:rPr>
              <a:t>CREATE PLUGGABLE DATABASE</a:t>
            </a:r>
            <a:r>
              <a:rPr lang="en-US" altLang="en-US" dirty="0"/>
              <a:t> statement, include a </a:t>
            </a:r>
            <a:r>
              <a:rPr lang="en-US" altLang="en-US" dirty="0">
                <a:latin typeface="Courier New" panose="02070309020205020404" pitchFamily="49" charset="0"/>
                <a:cs typeface="Courier New" panose="02070309020205020404" pitchFamily="49" charset="0"/>
              </a:rPr>
              <a:t>FILE_NAME_CONVERT</a:t>
            </a:r>
            <a:r>
              <a:rPr lang="en-US" altLang="en-US" dirty="0"/>
              <a:t> clause that specifies the target locations based on the names of the source files.</a:t>
            </a:r>
          </a:p>
          <a:p>
            <a:pPr lvl="2"/>
            <a:r>
              <a:rPr lang="en-US" altLang="en-US" dirty="0"/>
              <a:t>Enable OMF to determine the target location using the </a:t>
            </a:r>
            <a:r>
              <a:rPr lang="en-US" altLang="en-US" dirty="0">
                <a:latin typeface="Courier New" panose="02070309020205020404" pitchFamily="49" charset="0"/>
                <a:cs typeface="Courier New" panose="02070309020205020404" pitchFamily="49" charset="0"/>
              </a:rPr>
              <a:t>DB_CREATE_FILE_DEST</a:t>
            </a:r>
            <a:r>
              <a:rPr lang="en-US" altLang="en-US" dirty="0"/>
              <a:t> initialization parameter.</a:t>
            </a:r>
          </a:p>
          <a:p>
            <a:pPr lvl="2"/>
            <a:r>
              <a:rPr lang="en-US" altLang="en-US" dirty="0"/>
              <a:t>Specify the target locations in the </a:t>
            </a:r>
            <a:r>
              <a:rPr lang="en-US" altLang="en-US" dirty="0">
                <a:latin typeface="Courier New" panose="02070309020205020404" pitchFamily="49" charset="0"/>
                <a:cs typeface="Courier New" panose="02070309020205020404" pitchFamily="49" charset="0"/>
              </a:rPr>
              <a:t>PDB_FILE_NAME_CONVERT</a:t>
            </a:r>
            <a:r>
              <a:rPr lang="en-US" altLang="en-US" dirty="0"/>
              <a:t> initialization parameter.</a:t>
            </a:r>
          </a:p>
          <a:p>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10</a:t>
            </a:fld>
            <a:endParaRPr lang="en-US" dirty="0"/>
          </a:p>
        </p:txBody>
      </p:sp>
    </p:spTree>
    <p:extLst>
      <p:ext uri="{BB962C8B-B14F-4D97-AF65-F5344CB8AC3E}">
        <p14:creationId xmlns:p14="http://schemas.microsoft.com/office/powerpoint/2010/main" val="4156602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47689" y="449263"/>
            <a:ext cx="5942013" cy="8027986"/>
          </a:xfrm>
        </p:spPr>
        <p:txBody>
          <a:bodyPr/>
          <a:lstStyle/>
          <a:p>
            <a:pPr marL="110277" lvl="1">
              <a:defRPr/>
            </a:pPr>
            <a:r>
              <a:rPr lang="en-US" dirty="0" smtClean="0"/>
              <a:t>If </a:t>
            </a:r>
            <a:r>
              <a:rPr lang="en-US" dirty="0"/>
              <a:t>you use more than one of these techniques, then the precedence order is:</a:t>
            </a:r>
          </a:p>
          <a:p>
            <a:pPr lvl="2">
              <a:defRPr/>
            </a:pPr>
            <a:r>
              <a:rPr lang="en-US" dirty="0">
                <a:latin typeface="Courier New" pitchFamily="49" charset="0"/>
                <a:cs typeface="Courier New" pitchFamily="49" charset="0"/>
              </a:rPr>
              <a:t>FILE_NAME_CONVERT</a:t>
            </a:r>
            <a:r>
              <a:rPr lang="en-US" dirty="0"/>
              <a:t> clause</a:t>
            </a:r>
          </a:p>
          <a:p>
            <a:pPr lvl="2">
              <a:defRPr/>
            </a:pPr>
            <a:r>
              <a:rPr lang="en-US" dirty="0"/>
              <a:t>Oracle Managed Files using the </a:t>
            </a:r>
            <a:r>
              <a:rPr lang="en-US" dirty="0">
                <a:latin typeface="Courier New" pitchFamily="49" charset="0"/>
                <a:cs typeface="Courier New" pitchFamily="49" charset="0"/>
              </a:rPr>
              <a:t>DB_CREATE_FILE_DEST </a:t>
            </a:r>
            <a:r>
              <a:rPr lang="en-US" dirty="0"/>
              <a:t>initialization parameter</a:t>
            </a:r>
          </a:p>
          <a:p>
            <a:pPr lvl="2">
              <a:defRPr/>
            </a:pPr>
            <a:r>
              <a:rPr lang="en-US" dirty="0"/>
              <a:t>The </a:t>
            </a:r>
            <a:r>
              <a:rPr lang="en-US" dirty="0">
                <a:latin typeface="Courier New" pitchFamily="49" charset="0"/>
                <a:cs typeface="Courier New" pitchFamily="49" charset="0"/>
              </a:rPr>
              <a:t>PDB_FILE_NAME_CONVERT</a:t>
            </a:r>
            <a:r>
              <a:rPr lang="en-US" dirty="0"/>
              <a:t> initialization parameter</a:t>
            </a:r>
          </a:p>
          <a:p>
            <a:pPr marL="110277" lvl="1">
              <a:defRPr/>
            </a:pPr>
            <a:r>
              <a:rPr lang="en-US" dirty="0"/>
              <a:t>Fourth question: Do you want to specify storage limits for the PDB? If yes, specify the </a:t>
            </a:r>
            <a:r>
              <a:rPr lang="en-US" dirty="0">
                <a:latin typeface="Courier New" pitchFamily="49" charset="0"/>
                <a:cs typeface="Courier New" pitchFamily="49" charset="0"/>
              </a:rPr>
              <a:t>STORAGE</a:t>
            </a:r>
            <a:r>
              <a:rPr lang="en-US" dirty="0"/>
              <a:t> clause. </a:t>
            </a:r>
          </a:p>
          <a:p>
            <a:pPr marL="110277" lvl="1">
              <a:defRPr/>
            </a:pPr>
            <a:r>
              <a:rPr lang="en-US" dirty="0"/>
              <a:t>That’s why according to the different combinations, you can use different syntaxes:</a:t>
            </a:r>
          </a:p>
          <a:p>
            <a:pPr lvl="4">
              <a:defRPr/>
            </a:pPr>
            <a:r>
              <a:rPr lang="fr-FR" dirty="0">
                <a:cs typeface="Courier New" pitchFamily="49" charset="0"/>
              </a:rPr>
              <a:t>CREATE PLUGGABLE DATABASE </a:t>
            </a:r>
            <a:r>
              <a:rPr lang="en-US" dirty="0">
                <a:cs typeface="Courier New" pitchFamily="49" charset="0"/>
              </a:rPr>
              <a:t>PDB1</a:t>
            </a:r>
            <a:r>
              <a:rPr lang="en-US" dirty="0">
                <a:solidFill>
                  <a:srgbClr val="0000FF"/>
                </a:solidFill>
              </a:rPr>
              <a:t> </a:t>
            </a:r>
            <a:r>
              <a:rPr lang="fr-FR" dirty="0">
                <a:cs typeface="Courier New" pitchFamily="49" charset="0"/>
              </a:rPr>
              <a:t>AS CLONE USING '/disk1/usr/salespdb.xml' COPY;</a:t>
            </a:r>
            <a:endParaRPr lang="fr-FR" dirty="0">
              <a:solidFill>
                <a:srgbClr val="FF0000"/>
              </a:solidFill>
              <a:cs typeface="Courier New" pitchFamily="49" charset="0"/>
            </a:endParaRPr>
          </a:p>
          <a:p>
            <a:pPr lvl="4">
              <a:defRPr/>
            </a:pPr>
            <a:endParaRPr lang="fr-FR" dirty="0">
              <a:solidFill>
                <a:srgbClr val="FF0000"/>
              </a:solidFill>
              <a:cs typeface="Courier New" pitchFamily="49" charset="0"/>
            </a:endParaRPr>
          </a:p>
          <a:p>
            <a:pPr lvl="4">
              <a:defRPr/>
            </a:pPr>
            <a:r>
              <a:rPr lang="fr-FR" dirty="0">
                <a:cs typeface="Courier New" pitchFamily="49" charset="0"/>
              </a:rPr>
              <a:t>CREATE PLUGGABLE DATABASE </a:t>
            </a:r>
            <a:r>
              <a:rPr lang="en-US" dirty="0">
                <a:cs typeface="Courier New" pitchFamily="49" charset="0"/>
              </a:rPr>
              <a:t>PDB1</a:t>
            </a:r>
            <a:r>
              <a:rPr lang="en-US" dirty="0">
                <a:solidFill>
                  <a:srgbClr val="0000FF"/>
                </a:solidFill>
              </a:rPr>
              <a:t> </a:t>
            </a:r>
            <a:r>
              <a:rPr lang="fr-FR" dirty="0">
                <a:cs typeface="Courier New" pitchFamily="49" charset="0"/>
              </a:rPr>
              <a:t>USING '/disk1/usr/salespdb.xml' SOURCE_FILE_NAME_CONVERT = ('/disk1/oracle/sales', '/disk2/oracle/sales') NOCOPY STORAGE (MAXSIZE 500M MAX_SHARED_TEMP_SIZE 100M);</a:t>
            </a:r>
          </a:p>
          <a:p>
            <a:pPr lvl="4">
              <a:defRPr/>
            </a:pPr>
            <a:endParaRPr lang="fr-FR" dirty="0">
              <a:cs typeface="Courier New" pitchFamily="49" charset="0"/>
            </a:endParaRPr>
          </a:p>
          <a:p>
            <a:pPr lvl="4">
              <a:defRPr/>
            </a:pPr>
            <a:r>
              <a:rPr lang="fr-FR" dirty="0">
                <a:cs typeface="Courier New" pitchFamily="49" charset="0"/>
              </a:rPr>
              <a:t>CREATE PLUGGABLE DATABASE </a:t>
            </a:r>
            <a:r>
              <a:rPr lang="en-US" dirty="0">
                <a:cs typeface="Courier New" pitchFamily="49" charset="0"/>
              </a:rPr>
              <a:t>PDB1</a:t>
            </a:r>
            <a:r>
              <a:rPr lang="en-US" dirty="0">
                <a:solidFill>
                  <a:srgbClr val="0000FF"/>
                </a:solidFill>
                <a:cs typeface="Courier New" pitchFamily="49" charset="0"/>
              </a:rPr>
              <a:t> </a:t>
            </a:r>
            <a:r>
              <a:rPr lang="fr-FR" dirty="0">
                <a:cs typeface="Courier New" pitchFamily="49" charset="0"/>
              </a:rPr>
              <a:t>USING '/disk1/usr/salespdb.xml' COPY FILE_NAME_CONVERT = ('/disk1/oracle/sales', '/disk2/oracle/sales');</a:t>
            </a:r>
          </a:p>
          <a:p>
            <a:pPr marL="110277" lvl="1">
              <a:defRPr/>
            </a:pPr>
            <a:r>
              <a:rPr lang="fr-FR" dirty="0"/>
              <a:t>To know if a PDB is unplugged, display the </a:t>
            </a:r>
            <a:r>
              <a:rPr lang="fr-FR" dirty="0">
                <a:latin typeface="Courier New" pitchFamily="49" charset="0"/>
                <a:cs typeface="Courier New" pitchFamily="49" charset="0"/>
              </a:rPr>
              <a:t>STATUS</a:t>
            </a:r>
            <a:r>
              <a:rPr lang="fr-FR" dirty="0"/>
              <a:t> column in the </a:t>
            </a:r>
            <a:r>
              <a:rPr lang="fr-FR" dirty="0">
                <a:latin typeface="Courier New" pitchFamily="49" charset="0"/>
                <a:cs typeface="Courier New" pitchFamily="49" charset="0"/>
              </a:rPr>
              <a:t>CDB_PDBS</a:t>
            </a:r>
            <a:r>
              <a:rPr lang="fr-FR" dirty="0"/>
              <a:t> view:  the value is </a:t>
            </a:r>
            <a:r>
              <a:rPr lang="fr-FR" dirty="0">
                <a:latin typeface="Courier New" pitchFamily="49" charset="0"/>
                <a:cs typeface="Courier New" pitchFamily="49" charset="0"/>
              </a:rPr>
              <a:t>UNPLUGGED</a:t>
            </a:r>
            <a:r>
              <a:rPr lang="fr-FR" dirty="0">
                <a:cs typeface="Arial" pitchFamily="34" charset="0"/>
              </a:rPr>
              <a:t>:</a:t>
            </a:r>
          </a:p>
          <a:p>
            <a:pPr lvl="4">
              <a:defRPr/>
            </a:pPr>
            <a:r>
              <a:rPr lang="en-US" dirty="0">
                <a:cs typeface="Courier New" pitchFamily="49" charset="0"/>
              </a:rPr>
              <a:t>SQL&gt; select pdb_name , status from CDB_PDBS;</a:t>
            </a:r>
          </a:p>
          <a:p>
            <a:pPr lvl="4">
              <a:defRPr/>
            </a:pPr>
            <a:endParaRPr lang="en-US" dirty="0">
              <a:cs typeface="Courier New" pitchFamily="49" charset="0"/>
            </a:endParaRPr>
          </a:p>
          <a:p>
            <a:pPr lvl="4">
              <a:defRPr/>
            </a:pPr>
            <a:r>
              <a:rPr lang="en-US" dirty="0">
                <a:cs typeface="Courier New" pitchFamily="49" charset="0"/>
              </a:rPr>
              <a:t>PDB_NAME     STATUS</a:t>
            </a:r>
          </a:p>
          <a:p>
            <a:pPr lvl="4">
              <a:defRPr/>
            </a:pPr>
            <a:r>
              <a:rPr lang="en-US" dirty="0">
                <a:cs typeface="Courier New" pitchFamily="49" charset="0"/>
              </a:rPr>
              <a:t>------------ ------------</a:t>
            </a:r>
          </a:p>
          <a:p>
            <a:pPr lvl="4">
              <a:defRPr/>
            </a:pPr>
            <a:r>
              <a:rPr lang="en-US" dirty="0">
                <a:cs typeface="Courier New" pitchFamily="49" charset="0"/>
              </a:rPr>
              <a:t>PDB1         NORMAL</a:t>
            </a:r>
          </a:p>
          <a:p>
            <a:pPr lvl="4">
              <a:defRPr/>
            </a:pPr>
            <a:r>
              <a:rPr lang="en-US" dirty="0">
                <a:cs typeface="Courier New" pitchFamily="49" charset="0"/>
              </a:rPr>
              <a:t>PDB$SEED     NORMAL</a:t>
            </a:r>
          </a:p>
          <a:p>
            <a:pPr lvl="4">
              <a:defRPr/>
            </a:pPr>
            <a:r>
              <a:rPr lang="en-US" dirty="0">
                <a:cs typeface="Courier New" pitchFamily="49" charset="0"/>
              </a:rPr>
              <a:t>PDB3         UNPLUGGED</a:t>
            </a:r>
          </a:p>
        </p:txBody>
      </p:sp>
      <p:sp>
        <p:nvSpPr>
          <p:cNvPr id="2" name="Footer Placeholder 1"/>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11</a:t>
            </a:fld>
            <a:endParaRPr lang="en-US" dirty="0"/>
          </a:p>
        </p:txBody>
      </p:sp>
    </p:spTree>
    <p:extLst>
      <p:ext uri="{BB962C8B-B14F-4D97-AF65-F5344CB8AC3E}">
        <p14:creationId xmlns:p14="http://schemas.microsoft.com/office/powerpoint/2010/main" val="3136437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When a PDB is unplugged, all the datafiles associated with the PDB along with the PDB manifest must be copied or moved individually over to the remote server where it will be plugged into another CDB. You can choose to create a single PDB archive file, a compressed file with the </a:t>
            </a:r>
            <a:r>
              <a:rPr lang="en-US" altLang="en-US" dirty="0">
                <a:latin typeface="Courier New" panose="02070309020205020404" pitchFamily="49" charset="0"/>
                <a:cs typeface="Courier New" panose="02070309020205020404" pitchFamily="49" charset="0"/>
              </a:rPr>
              <a:t>.pdb</a:t>
            </a:r>
            <a:r>
              <a:rPr lang="en-US" altLang="en-US" dirty="0">
                <a:cs typeface="Arial" panose="020B0604020202020204" pitchFamily="34" charset="0"/>
              </a:rPr>
              <a:t> </a:t>
            </a:r>
            <a:r>
              <a:rPr lang="en-US" altLang="en-US" dirty="0"/>
              <a:t>extension, which contains the PDB manifest and all the datafiles when unplugging a PDB. When plugging in a PDB, the presence of a </a:t>
            </a:r>
            <a:r>
              <a:rPr lang="en-US" altLang="en-US" dirty="0">
                <a:latin typeface="Courier New" panose="02070309020205020404" pitchFamily="49" charset="0"/>
                <a:cs typeface="Courier New" panose="02070309020205020404" pitchFamily="49" charset="0"/>
              </a:rPr>
              <a:t>.pdb</a:t>
            </a:r>
            <a:r>
              <a:rPr lang="en-US" altLang="en-US" dirty="0">
                <a:cs typeface="Arial" panose="020B0604020202020204" pitchFamily="34" charset="0"/>
              </a:rPr>
              <a:t> </a:t>
            </a:r>
            <a:r>
              <a:rPr lang="en-US" altLang="en-US" dirty="0"/>
              <a:t>file is interpreted, and the PDB is plugged into the CDB. You can choose to run the PDB plug-in compatibility test directly on the PDB archive without extracting the PDB manifest file from the archive.</a:t>
            </a:r>
          </a:p>
          <a:p>
            <a:pPr lvl="1"/>
            <a:r>
              <a:rPr lang="en-US" altLang="en-US" dirty="0"/>
              <a:t>This feature provides ease of managing the unplugging and plugging of PDBs across CDBs.</a:t>
            </a:r>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12</a:t>
            </a:fld>
            <a:endParaRPr lang="en-US" dirty="0"/>
          </a:p>
        </p:txBody>
      </p:sp>
    </p:spTree>
    <p:extLst>
      <p:ext uri="{BB962C8B-B14F-4D97-AF65-F5344CB8AC3E}">
        <p14:creationId xmlns:p14="http://schemas.microsoft.com/office/powerpoint/2010/main" val="3193889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To plug an application container from one CDB to another, proceed with the following sequence:</a:t>
            </a:r>
          </a:p>
          <a:p>
            <a:pPr lvl="2">
              <a:buFont typeface="Calibri" panose="020F0502020204030204" pitchFamily="34" charset="0"/>
              <a:buAutoNum type="arabicPeriod"/>
            </a:pPr>
            <a:r>
              <a:rPr lang="en-US" altLang="en-US" dirty="0"/>
              <a:t>Unplug the application PDBs of the application container first and then unplug the application root of the application container.</a:t>
            </a:r>
          </a:p>
          <a:p>
            <a:pPr lvl="2">
              <a:buFont typeface="Calibri" panose="020F0502020204030204" pitchFamily="34" charset="0"/>
              <a:buAutoNum type="arabicPeriod"/>
            </a:pPr>
            <a:r>
              <a:rPr lang="en-US" altLang="en-US" dirty="0"/>
              <a:t>Plug the application root of the application container first and then plug the application PDBs.</a:t>
            </a:r>
          </a:p>
          <a:p>
            <a:pPr lvl="1"/>
            <a:r>
              <a:rPr lang="en-US" altLang="en-US" b="1" dirty="0"/>
              <a:t>Note: </a:t>
            </a:r>
            <a:r>
              <a:rPr lang="en-US" altLang="en-US" dirty="0"/>
              <a:t>When the application PDB is being plugged in, that PDB must have an application name that matches the application name of the application root due to the synchronization requirement that uses the application name and version.</a:t>
            </a:r>
          </a:p>
          <a:p>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13</a:t>
            </a:fld>
            <a:endParaRPr lang="en-US" dirty="0"/>
          </a:p>
        </p:txBody>
      </p:sp>
    </p:spTree>
    <p:extLst>
      <p:ext uri="{BB962C8B-B14F-4D97-AF65-F5344CB8AC3E}">
        <p14:creationId xmlns:p14="http://schemas.microsoft.com/office/powerpoint/2010/main" val="3471384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Applications that are already installed in a regular PDB can also take advantage of application containers. </a:t>
            </a:r>
          </a:p>
          <a:p>
            <a:pPr lvl="2">
              <a:buFont typeface="Calibri" panose="020F0502020204030204" pitchFamily="34" charset="0"/>
              <a:buAutoNum type="arabicPeriod"/>
            </a:pPr>
            <a:r>
              <a:rPr lang="en-US" altLang="en-US" dirty="0"/>
              <a:t>Either plug or clone a regular PDB into an application root on top of which an application is already installed. Ensure that you are connected to the application root to complete this operation.</a:t>
            </a:r>
          </a:p>
          <a:p>
            <a:pPr lvl="2">
              <a:buFont typeface="Calibri" panose="020F0502020204030204" pitchFamily="34" charset="0"/>
              <a:buAutoNum type="arabicPeriod"/>
            </a:pPr>
            <a:r>
              <a:rPr lang="en-US" altLang="en-US" dirty="0"/>
              <a:t>Connect to the new application PDB and execute the </a:t>
            </a:r>
            <a:r>
              <a:rPr lang="en-US" altLang="en-US" dirty="0">
                <a:latin typeface="Courier New" panose="02070309020205020404" pitchFamily="49" charset="0"/>
                <a:cs typeface="Courier New" panose="02070309020205020404" pitchFamily="49" charset="0"/>
              </a:rPr>
              <a:t>$ORACLE_HOME/rdbms/admin/pdb_to_apppdb.sql</a:t>
            </a:r>
            <a:r>
              <a:rPr lang="en-US" altLang="en-US" dirty="0"/>
              <a:t> script so that the object definitions of objects marked as common in the application root are replaced with links in the application PDB. For example, users and roles that exist as common in the application root are marked as common in the plugged application PDB.</a:t>
            </a:r>
          </a:p>
          <a:p>
            <a:pPr lvl="2">
              <a:buFont typeface="Calibri" panose="020F0502020204030204" pitchFamily="34" charset="0"/>
              <a:buAutoNum type="arabicPeriod"/>
            </a:pPr>
            <a:r>
              <a:rPr lang="en-US" altLang="en-US" dirty="0"/>
              <a:t>Finally synchronize the new application PDB with its application root.</a:t>
            </a:r>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14</a:t>
            </a:fld>
            <a:endParaRPr lang="en-US" dirty="0"/>
          </a:p>
        </p:txBody>
      </p:sp>
    </p:spTree>
    <p:extLst>
      <p:ext uri="{BB962C8B-B14F-4D97-AF65-F5344CB8AC3E}">
        <p14:creationId xmlns:p14="http://schemas.microsoft.com/office/powerpoint/2010/main" val="745691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 unplugging operation of an encrypted PDB is a one-step operation, and the plugging operation of the new encrypted PDB is also a one-step operation.</a:t>
            </a:r>
          </a:p>
          <a:p>
            <a:pPr lvl="2">
              <a:buFont typeface="Calibri" panose="020F0502020204030204" pitchFamily="34" charset="0"/>
              <a:buAutoNum type="arabicPeriod"/>
            </a:pPr>
            <a:r>
              <a:rPr lang="en-US" altLang="en-US" dirty="0"/>
              <a:t>As part of the unplug command, the administrator must specify a temporary transport password to protect the implicitly exported master keys, and this can be achieved only if the wallet on the source database is already opened.</a:t>
            </a:r>
          </a:p>
          <a:p>
            <a:pPr lvl="2">
              <a:buFont typeface="Calibri" panose="020F0502020204030204" pitchFamily="34" charset="0"/>
              <a:buAutoNum type="arabicPeriod"/>
            </a:pPr>
            <a:r>
              <a:rPr lang="en-US" altLang="en-US" dirty="0"/>
              <a:t>Trusted administrators must then be able to plug the encrypted PDB into a CDB without separately importing the master keys used by the PDB by specifying the transport password that was specified at unplug time to decrypt the implicitly exported master keys for import into the target database. This assumes that the “trusted administrator” is defined as someone who is authorized to have access to the wallet for the target CDB and has the privilege to plug the PDB into the CDB. </a:t>
            </a:r>
          </a:p>
          <a:p>
            <a:pPr lvl="1"/>
            <a:r>
              <a:rPr lang="en-US" altLang="en-US" dirty="0"/>
              <a:t>The preceding commands require the </a:t>
            </a:r>
            <a:r>
              <a:rPr lang="en-US" altLang="en-US" dirty="0">
                <a:latin typeface="Courier New" panose="02070309020205020404" pitchFamily="49" charset="0"/>
                <a:cs typeface="Courier New" panose="02070309020205020404" pitchFamily="49" charset="0"/>
              </a:rPr>
              <a:t>SYSKM</a:t>
            </a:r>
            <a:r>
              <a:rPr lang="en-US" altLang="en-US" dirty="0"/>
              <a:t> administrative privilege as well as the privilege to unplug and plug the PDB.</a:t>
            </a:r>
          </a:p>
          <a:p>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15</a:t>
            </a:fld>
            <a:endParaRPr lang="en-US" dirty="0"/>
          </a:p>
        </p:txBody>
      </p:sp>
    </p:spTree>
    <p:extLst>
      <p:ext uri="{BB962C8B-B14F-4D97-AF65-F5344CB8AC3E}">
        <p14:creationId xmlns:p14="http://schemas.microsoft.com/office/powerpoint/2010/main" val="1209872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Using the local UNDO mode is required when cloning a PDB in hot mode or performing a near-zero downtime PDB relocation or refreshing PDBs or using proxy PDBs.</a:t>
            </a:r>
          </a:p>
          <a:p>
            <a:pPr lvl="1"/>
            <a:r>
              <a:rPr lang="en-US" altLang="en-US" dirty="0"/>
              <a:t>You can set a CDB in local UNDO mode either at CDB creation or by altering the CDB property. </a:t>
            </a:r>
          </a:p>
          <a:p>
            <a:pPr lvl="2">
              <a:buFont typeface="Arial" panose="020B0604020202020204" pitchFamily="34" charset="0"/>
              <a:buChar char="•"/>
            </a:pPr>
            <a:r>
              <a:rPr lang="en-US" altLang="en-US" dirty="0"/>
              <a:t>When the database property </a:t>
            </a:r>
            <a:r>
              <a:rPr lang="en-US" altLang="en-US" dirty="0">
                <a:latin typeface="Courier New" panose="02070309020205020404" pitchFamily="49" charset="0"/>
                <a:cs typeface="Courier New" panose="02070309020205020404" pitchFamily="49" charset="0"/>
              </a:rPr>
              <a:t>LOCAL_UNDO_ENABLED</a:t>
            </a:r>
            <a:r>
              <a:rPr lang="en-US" altLang="en-US" dirty="0"/>
              <a:t> </a:t>
            </a:r>
            <a:r>
              <a:rPr lang="en-US" altLang="en-US" dirty="0">
                <a:cs typeface="Arial" panose="020B0604020202020204" pitchFamily="34" charset="0"/>
              </a:rPr>
              <a:t>is</a:t>
            </a:r>
            <a:r>
              <a:rPr lang="en-US" altLang="en-US" dirty="0"/>
              <a:t> </a:t>
            </a:r>
            <a:r>
              <a:rPr lang="en-US" altLang="en-US" dirty="0">
                <a:latin typeface="Courier New" panose="02070309020205020404" pitchFamily="49" charset="0"/>
                <a:cs typeface="Courier New" panose="02070309020205020404" pitchFamily="49" charset="0"/>
              </a:rPr>
              <a:t>FALSE</a:t>
            </a:r>
            <a:r>
              <a:rPr lang="en-US" altLang="en-US" dirty="0"/>
              <a:t>, which is the default, there is only one UNDO tablespace that is created in the CDB root, and that is shared by all containers. </a:t>
            </a:r>
          </a:p>
          <a:p>
            <a:pPr lvl="2">
              <a:buFont typeface="Arial" panose="020B0604020202020204" pitchFamily="34" charset="0"/>
              <a:buChar char="•"/>
            </a:pPr>
            <a:r>
              <a:rPr lang="en-US" altLang="en-US" dirty="0"/>
              <a:t>When </a:t>
            </a:r>
            <a:r>
              <a:rPr lang="en-US" altLang="en-US" dirty="0">
                <a:latin typeface="Courier New" panose="02070309020205020404" pitchFamily="49" charset="0"/>
                <a:cs typeface="Courier New" panose="02070309020205020404" pitchFamily="49" charset="0"/>
              </a:rPr>
              <a:t>LOCAL_UNDO_ENABLED</a:t>
            </a:r>
            <a:r>
              <a:rPr lang="en-US" altLang="en-US" dirty="0"/>
              <a:t> </a:t>
            </a:r>
            <a:r>
              <a:rPr lang="en-US" altLang="en-US" dirty="0">
                <a:cs typeface="Arial" panose="020B0604020202020204" pitchFamily="34" charset="0"/>
              </a:rPr>
              <a:t>is</a:t>
            </a:r>
            <a:r>
              <a:rPr lang="en-US" altLang="en-US" dirty="0"/>
              <a:t> </a:t>
            </a:r>
            <a:r>
              <a:rPr lang="en-US" altLang="en-US" dirty="0">
                <a:latin typeface="Courier New" panose="02070309020205020404" pitchFamily="49" charset="0"/>
                <a:cs typeface="Courier New" panose="02070309020205020404" pitchFamily="49" charset="0"/>
              </a:rPr>
              <a:t>TRUE</a:t>
            </a:r>
            <a:r>
              <a:rPr lang="en-US" altLang="en-US" dirty="0">
                <a:cs typeface="Arial" panose="020B0604020202020204" pitchFamily="34" charset="0"/>
              </a:rPr>
              <a:t>,</a:t>
            </a:r>
            <a:r>
              <a:rPr lang="en-US" altLang="en-US" dirty="0"/>
              <a:t> every container in the CDB uses local undo, and each PDB must have its own local UNDO tablespace. To maintain ease of management and provisioning, UNDO tablespace creation happens automatically and does not require any action from the user. When a PDB is opened and an UNDO tablespace is not available, it is automatically created.</a:t>
            </a:r>
          </a:p>
          <a:p>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16</a:t>
            </a:fld>
            <a:endParaRPr lang="en-US" dirty="0"/>
          </a:p>
        </p:txBody>
      </p:sp>
    </p:spTree>
    <p:extLst>
      <p:ext uri="{BB962C8B-B14F-4D97-AF65-F5344CB8AC3E}">
        <p14:creationId xmlns:p14="http://schemas.microsoft.com/office/powerpoint/2010/main" val="1643256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spcBef>
                <a:spcPts val="300"/>
              </a:spcBef>
            </a:pPr>
            <a:r>
              <a:rPr lang="en-US" altLang="en-US" dirty="0"/>
              <a:t>Cloning a production PDB to get a test PDB copies the remote production PDB into a CDB while the remote production PDB is still up and fully functional.</a:t>
            </a:r>
          </a:p>
          <a:p>
            <a:pPr lvl="1">
              <a:spcBef>
                <a:spcPts val="300"/>
              </a:spcBef>
            </a:pPr>
            <a:r>
              <a:rPr lang="en-US" altLang="en-US" dirty="0"/>
              <a:t>Hot remote cloning requires both CDBs to switch from shared UNDO mode to local UNDO mode, which means that each PDB uses its own local UNDO tablespace.</a:t>
            </a:r>
          </a:p>
          <a:p>
            <a:pPr lvl="1">
              <a:spcBef>
                <a:spcPts val="300"/>
              </a:spcBef>
            </a:pPr>
            <a:r>
              <a:rPr lang="en-US" altLang="en-US" b="1" dirty="0"/>
              <a:t>Refreshable Copy</a:t>
            </a:r>
          </a:p>
          <a:p>
            <a:pPr lvl="1"/>
            <a:r>
              <a:rPr lang="en-US" altLang="en-US" dirty="0"/>
              <a:t>In addition, hot cloning allows incremental refreshing in that the cloned copy of the production database can be refreshed at regular intervals. Incremental refreshing means refreshing an existing clone from a source PDB at a point in time that is more recent than the original clone creation to provide fresh data. A refreshable copy PDB can be opened only in read-only mode.</a:t>
            </a:r>
          </a:p>
          <a:p>
            <a:pPr lvl="1"/>
            <a:r>
              <a:rPr lang="en-US" altLang="en-US" dirty="0"/>
              <a:t>Propagating changes from the source PDB can be performed in two ways:</a:t>
            </a:r>
          </a:p>
          <a:p>
            <a:pPr lvl="2">
              <a:buFont typeface="Arial" panose="020B0604020202020204" pitchFamily="34" charset="0"/>
              <a:buChar char="•"/>
            </a:pPr>
            <a:r>
              <a:rPr lang="en-US" altLang="en-US" dirty="0"/>
              <a:t>Manually (on demand) </a:t>
            </a:r>
          </a:p>
          <a:p>
            <a:pPr lvl="2">
              <a:buFont typeface="Arial" panose="020B0604020202020204" pitchFamily="34" charset="0"/>
              <a:buChar char="•"/>
            </a:pPr>
            <a:r>
              <a:rPr lang="en-US" altLang="en-US" dirty="0"/>
              <a:t>Automatically at predefined time intervals</a:t>
            </a:r>
          </a:p>
          <a:p>
            <a:pPr lvl="1"/>
            <a:r>
              <a:rPr lang="en-US" altLang="en-US" dirty="0"/>
              <a:t>If the source PDB is not accessible at the moment the refresh copy needs to be updated, archive logs are read from the directory specified by the </a:t>
            </a:r>
            <a:r>
              <a:rPr lang="en-US" altLang="en-US" dirty="0">
                <a:latin typeface="Courier New" panose="02070309020205020404" pitchFamily="49" charset="0"/>
                <a:cs typeface="Courier New" panose="02070309020205020404" pitchFamily="49" charset="0"/>
              </a:rPr>
              <a:t>REMOTE_RECOVERY_FILE_DEST </a:t>
            </a:r>
            <a:r>
              <a:rPr lang="en-US" altLang="en-US" dirty="0"/>
              <a:t>parameter to refresh the cloned PDB.</a:t>
            </a:r>
          </a:p>
          <a:p>
            <a:pPr lvl="1"/>
            <a:r>
              <a:rPr lang="fr-FR" altLang="en-US" dirty="0">
                <a:solidFill>
                  <a:schemeClr val="tx1"/>
                </a:solidFill>
              </a:rPr>
              <a:t>Oracle Database 18c allows you to clone an existing PDB with Database Configuration Assistant (DBCA).</a:t>
            </a:r>
            <a:endParaRPr lang="en-US" altLang="en-US" dirty="0">
              <a:solidFill>
                <a:schemeClr val="tx1"/>
              </a:solidFill>
            </a:endParaRPr>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17</a:t>
            </a:fld>
            <a:endParaRPr lang="en-US" dirty="0"/>
          </a:p>
        </p:txBody>
      </p:sp>
    </p:spTree>
    <p:extLst>
      <p:ext uri="{BB962C8B-B14F-4D97-AF65-F5344CB8AC3E}">
        <p14:creationId xmlns:p14="http://schemas.microsoft.com/office/powerpoint/2010/main" val="3636264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To get the same result as unplugging and plugging a PDB from a remote source CDB into another CDB, you can take advantage of the feature such as near-zero downtime PDB relocating.</a:t>
            </a:r>
          </a:p>
          <a:p>
            <a:pPr lvl="1"/>
            <a:r>
              <a:rPr lang="en-US" altLang="en-US" dirty="0"/>
              <a:t>A single DDL statement can relocate a PDB, using the “pull” mode, connected to the CDB where the PDB will be relocated to pull it from the CDB where the PDB exists, managing draining existing connections and migrating new connections without requiring any changes to the application. </a:t>
            </a:r>
          </a:p>
          <a:p>
            <a:pPr lvl="1"/>
            <a:r>
              <a:rPr lang="en-US" altLang="en-US" dirty="0"/>
              <a:t>There are two relocation methods:</a:t>
            </a:r>
          </a:p>
          <a:p>
            <a:pPr lvl="2"/>
            <a:r>
              <a:rPr lang="en-US" altLang="en-US" b="1" dirty="0"/>
              <a:t>Normal availability mode</a:t>
            </a:r>
          </a:p>
          <a:p>
            <a:pPr lvl="3"/>
            <a:r>
              <a:rPr lang="en-US" altLang="en-US" dirty="0"/>
              <a:t>When the newly created PDB is opened in read-write mode for the first time, the source PDB is automatically closed and dropped, and the relocation operation is completed with the relocated PDB being fully available. This is the “normal availability” default mode.</a:t>
            </a:r>
          </a:p>
          <a:p>
            <a:pPr lvl="3"/>
            <a:r>
              <a:rPr lang="en-US" altLang="en-US" dirty="0"/>
              <a:t>This method can be used to relocate application PDBs too.</a:t>
            </a:r>
          </a:p>
          <a:p>
            <a:pPr lvl="2">
              <a:buFont typeface="Arial" panose="020B0604020202020204" pitchFamily="34" charset="0"/>
              <a:buChar char="•"/>
            </a:pPr>
            <a:r>
              <a:rPr lang="en-US" altLang="en-US" b="1" dirty="0"/>
              <a:t>Maximum availability mode</a:t>
            </a:r>
          </a:p>
          <a:p>
            <a:pPr lvl="3">
              <a:buFont typeface="Arial" panose="020B0604020202020204" pitchFamily="34" charset="0"/>
              <a:buChar char="−"/>
            </a:pPr>
            <a:r>
              <a:rPr lang="en-US" altLang="en-US" dirty="0"/>
              <a:t>The maximum availability mode reduces application impact by handling the migration of connections, preserving the source CDB in mount state to guarantee connection forwarding of the listener to the remote listener where the PDB is relocated. In this case, you cannot create a PDB with the same name as the source PDB because it will conflict with the listener forwarding. It is expected that connect strings are updated at a time that is convenient for the application. After this is done and all the clients connect to the new host without forwarding, the DBA can drop the source PDB</a:t>
            </a:r>
            <a:r>
              <a:rPr lang="en-US" altLang="en-US" dirty="0" smtClean="0"/>
              <a:t>.</a:t>
            </a:r>
            <a:endParaRPr lang="en-US" alt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18</a:t>
            </a:fld>
            <a:endParaRPr lang="en-US" dirty="0"/>
          </a:p>
        </p:txBody>
      </p:sp>
    </p:spTree>
    <p:extLst>
      <p:ext uri="{BB962C8B-B14F-4D97-AF65-F5344CB8AC3E}">
        <p14:creationId xmlns:p14="http://schemas.microsoft.com/office/powerpoint/2010/main" val="633925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47689" y="449263"/>
            <a:ext cx="5942013" cy="8027986"/>
          </a:xfrm>
        </p:spPr>
        <p:txBody>
          <a:bodyPr/>
          <a:lstStyle/>
          <a:p>
            <a:pPr lvl="3">
              <a:buFont typeface="Courier New" panose="02070309020205020404" pitchFamily="49" charset="0"/>
              <a:buChar char="−"/>
            </a:pPr>
            <a:r>
              <a:rPr lang="en-US" altLang="en-US" dirty="0" smtClean="0"/>
              <a:t>If </a:t>
            </a:r>
            <a:r>
              <a:rPr lang="en-US" altLang="en-US" dirty="0">
                <a:latin typeface="Courier New" panose="02070309020205020404" pitchFamily="49" charset="0"/>
                <a:cs typeface="Courier New" panose="02070309020205020404" pitchFamily="49" charset="0"/>
              </a:rPr>
              <a:t>AVAILABILITY</a:t>
            </a:r>
            <a:r>
              <a:rPr lang="en-US" altLang="en-US" dirty="0"/>
              <a:t> </a:t>
            </a:r>
            <a:r>
              <a:rPr lang="en-US" altLang="en-US" dirty="0">
                <a:latin typeface="Courier New" panose="02070309020205020404" pitchFamily="49" charset="0"/>
                <a:cs typeface="Courier New" panose="02070309020205020404" pitchFamily="49" charset="0"/>
              </a:rPr>
              <a:t>MAX</a:t>
            </a:r>
            <a:r>
              <a:rPr lang="en-US" altLang="en-US" dirty="0"/>
              <a:t> is specified during </a:t>
            </a:r>
            <a:r>
              <a:rPr lang="en-US" altLang="en-US" dirty="0">
                <a:cs typeface="Arial" panose="020B0604020202020204" pitchFamily="34" charset="0"/>
              </a:rPr>
              <a:t>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a:t>
            </a:r>
            <a:r>
              <a:rPr lang="en-US" altLang="en-US" dirty="0">
                <a:latin typeface="Courier New" panose="02070309020205020404" pitchFamily="49" charset="0"/>
                <a:cs typeface="Courier New" panose="02070309020205020404" pitchFamily="49" charset="0"/>
              </a:rPr>
              <a:t>RELOCATE</a:t>
            </a:r>
            <a:r>
              <a:rPr lang="en-US" altLang="en-US" dirty="0"/>
              <a:t> command, additional handling is performed to ensure smooth migration of workload and persistent connection forwarding from the source to the target. The PDB is always first opened in read-only mode. This makes the PDB available as a target for new connections before the source PDB is closed. During this operation, listener information of the target CDB is automatically sent to the source and a special forwarding registration is performed with the source PDB’s current listener. New connections to the existing listener are automatically forwarded to connect to the new target. This forwarding persists even after the relocation operation has been completed and effectively allows for no changes to connect strings.</a:t>
            </a:r>
          </a:p>
          <a:p>
            <a:pPr lvl="3">
              <a:buFont typeface="Courier New" panose="02070309020205020404" pitchFamily="49" charset="0"/>
              <a:buChar char="−"/>
            </a:pPr>
            <a:r>
              <a:rPr lang="en-US" altLang="en-US" dirty="0"/>
              <a:t>It is still recommended that connect strings are updated eventually at a time that is convenient for the application, but availability is not dependent on when this action is performed.</a:t>
            </a:r>
          </a:p>
          <a:p>
            <a:pPr lvl="1"/>
            <a:r>
              <a:rPr lang="en-US" altLang="en-US" dirty="0"/>
              <a:t>PDB relocation requires enabling the local UNDO mode and ARCHIVELOG mode in both CDBs.</a:t>
            </a:r>
            <a:endParaRPr lang="en-US" altLang="en-US" sz="3200" dirty="0">
              <a:solidFill>
                <a:srgbClr val="FF0000"/>
              </a:solidFill>
            </a:endParaRPr>
          </a:p>
        </p:txBody>
      </p:sp>
      <p:sp>
        <p:nvSpPr>
          <p:cNvPr id="2" name="Footer Placeholder 1"/>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19</a:t>
            </a:fld>
            <a:endParaRPr lang="en-US" dirty="0"/>
          </a:p>
        </p:txBody>
      </p:sp>
    </p:spTree>
    <p:extLst>
      <p:ext uri="{BB962C8B-B14F-4D97-AF65-F5344CB8AC3E}">
        <p14:creationId xmlns:p14="http://schemas.microsoft.com/office/powerpoint/2010/main" val="1293026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For a complete understanding of the PDB provisioning procedures, refer to the following guide in the Oracle documentation:</a:t>
            </a:r>
          </a:p>
          <a:p>
            <a:pPr lvl="2"/>
            <a:r>
              <a:rPr lang="fr-FR" altLang="en-US" i="1" dirty="0"/>
              <a:t>Oracle Multitenant Administrator’s Guide 18c</a:t>
            </a:r>
          </a:p>
          <a:p>
            <a:pPr lvl="1"/>
            <a:r>
              <a:rPr lang="en-US" altLang="en-US" dirty="0"/>
              <a:t>Refer to other sources of information available under YouTube like:</a:t>
            </a:r>
          </a:p>
          <a:p>
            <a:pPr lvl="1"/>
            <a:r>
              <a:rPr lang="en-US" i="1" dirty="0">
                <a:hlinkClick r:id="rId3"/>
              </a:rPr>
              <a:t>Stale Standalone to Superb SaaS in a Short Series</a:t>
            </a:r>
            <a:endParaRPr lang="en-US" altLang="en-US" i="1" dirty="0"/>
          </a:p>
          <a:p>
            <a:pPr lvl="2"/>
            <a:endParaRPr lang="fr-FR" altLang="en-US" i="1" dirty="0"/>
          </a:p>
          <a:p>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2</a:t>
            </a:fld>
            <a:endParaRPr lang="en-US" dirty="0"/>
          </a:p>
        </p:txBody>
      </p:sp>
    </p:spTree>
    <p:extLst>
      <p:ext uri="{BB962C8B-B14F-4D97-AF65-F5344CB8AC3E}">
        <p14:creationId xmlns:p14="http://schemas.microsoft.com/office/powerpoint/2010/main" val="1360171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A proxy PDB allows you to execute SQL statements in a remote PDB as if it were a local PDB in the CDB. This type of PDB is very helpful to query data spread over PDBs in different CDBs.</a:t>
            </a:r>
          </a:p>
          <a:p>
            <a:pPr lvl="1"/>
            <a:r>
              <a:rPr lang="en-US" altLang="en-US" dirty="0"/>
              <a:t>In the example in the slide, when connected to the </a:t>
            </a:r>
            <a:r>
              <a:rPr lang="en-US" altLang="en-US" dirty="0">
                <a:latin typeface="Courier New" panose="02070309020205020404" pitchFamily="49" charset="0"/>
                <a:cs typeface="Courier New" panose="02070309020205020404" pitchFamily="49" charset="0"/>
              </a:rPr>
              <a:t>toys_root</a:t>
            </a:r>
            <a:r>
              <a:rPr lang="en-US" altLang="en-US" dirty="0"/>
              <a:t> application root, a query on a table shared in the application PDBs, </a:t>
            </a:r>
            <a:r>
              <a:rPr lang="en-US" altLang="en-US" dirty="0">
                <a:latin typeface="Courier New" panose="02070309020205020404" pitchFamily="49" charset="0"/>
                <a:cs typeface="Courier New" panose="02070309020205020404" pitchFamily="49" charset="0"/>
              </a:rPr>
              <a:t>robots</a:t>
            </a:r>
            <a:r>
              <a:rPr lang="en-US" altLang="en-US" dirty="0"/>
              <a:t>, </a:t>
            </a:r>
            <a:r>
              <a:rPr lang="en-US" altLang="en-US" dirty="0">
                <a:latin typeface="Courier New" panose="02070309020205020404" pitchFamily="49" charset="0"/>
                <a:cs typeface="Courier New" panose="02070309020205020404" pitchFamily="49" charset="0"/>
              </a:rPr>
              <a:t>dolls</a:t>
            </a:r>
            <a:r>
              <a:rPr lang="en-US" altLang="en-US" dirty="0"/>
              <a:t>, and </a:t>
            </a:r>
            <a:r>
              <a:rPr lang="en-US" altLang="en-US" dirty="0">
                <a:latin typeface="Courier New" panose="02070309020205020404" pitchFamily="49" charset="0"/>
                <a:cs typeface="Courier New" panose="02070309020205020404" pitchFamily="49" charset="0"/>
              </a:rPr>
              <a:t>doodles</a:t>
            </a:r>
            <a:r>
              <a:rPr lang="en-US" altLang="en-US" dirty="0">
                <a:cs typeface="Arial" panose="020B0604020202020204" pitchFamily="34" charset="0"/>
              </a:rPr>
              <a:t> cannot retrieve rows from the remote </a:t>
            </a:r>
            <a:r>
              <a:rPr lang="en-US" altLang="en-US" dirty="0">
                <a:latin typeface="Courier New" panose="02070309020205020404" pitchFamily="49" charset="0"/>
                <a:cs typeface="Courier New" panose="02070309020205020404" pitchFamily="49" charset="0"/>
              </a:rPr>
              <a:t>doodles</a:t>
            </a:r>
            <a:r>
              <a:rPr lang="en-US" altLang="en-US" dirty="0">
                <a:cs typeface="Arial" panose="020B0604020202020204" pitchFamily="34" charset="0"/>
              </a:rPr>
              <a:t> if two conditions are not satisfied:</a:t>
            </a:r>
          </a:p>
          <a:p>
            <a:pPr lvl="2">
              <a:buFont typeface="Arial" panose="020B0604020202020204" pitchFamily="34" charset="0"/>
              <a:buChar char="•"/>
            </a:pPr>
            <a:r>
              <a:rPr lang="en-US" altLang="en-US" dirty="0">
                <a:cs typeface="Arial" panose="020B0604020202020204" pitchFamily="34" charset="0"/>
              </a:rPr>
              <a:t>An application root replica is created in the remote CDB to replicate the application root and, therefore, the application common entities such as tables, users, and privileges.</a:t>
            </a:r>
          </a:p>
          <a:p>
            <a:pPr lvl="2">
              <a:buFont typeface="Arial" panose="020B0604020202020204" pitchFamily="34" charset="0"/>
              <a:buChar char="•"/>
            </a:pPr>
            <a:r>
              <a:rPr lang="en-US" altLang="en-US" dirty="0">
                <a:cs typeface="Arial" panose="020B0604020202020204" pitchFamily="34" charset="0"/>
              </a:rPr>
              <a:t>A proxy PDB is created in the application root in the local CDB to reference the application root replica in the remote CDB.</a:t>
            </a:r>
          </a:p>
          <a:p>
            <a:pPr lvl="1"/>
            <a:r>
              <a:rPr lang="en-US" altLang="en-US" dirty="0">
                <a:cs typeface="Arial" panose="020B0604020202020204" pitchFamily="34" charset="0"/>
              </a:rPr>
              <a:t>When you are </a:t>
            </a:r>
            <a:r>
              <a:rPr lang="en-US" altLang="en-US" dirty="0"/>
              <a:t>connected to the </a:t>
            </a:r>
            <a:r>
              <a:rPr lang="en-US" altLang="en-US" dirty="0">
                <a:latin typeface="Courier New" panose="02070309020205020404" pitchFamily="49" charset="0"/>
                <a:cs typeface="Courier New" panose="02070309020205020404" pitchFamily="49" charset="0"/>
              </a:rPr>
              <a:t>toys_root</a:t>
            </a:r>
            <a:r>
              <a:rPr lang="en-US" altLang="en-US" dirty="0"/>
              <a:t> application root and </a:t>
            </a:r>
            <a:r>
              <a:rPr lang="en-US" altLang="en-US" dirty="0">
                <a:cs typeface="Arial" panose="020B0604020202020204" pitchFamily="34" charset="0"/>
              </a:rPr>
              <a:t>you query from a shared table of the application installed on </a:t>
            </a:r>
            <a:r>
              <a:rPr lang="en-US" altLang="en-US" dirty="0"/>
              <a:t>the </a:t>
            </a:r>
            <a:r>
              <a:rPr lang="en-US" altLang="en-US" dirty="0">
                <a:latin typeface="Courier New" panose="02070309020205020404" pitchFamily="49" charset="0"/>
                <a:cs typeface="Courier New" panose="02070309020205020404" pitchFamily="49" charset="0"/>
              </a:rPr>
              <a:t>toys_root</a:t>
            </a:r>
            <a:r>
              <a:rPr lang="en-US" altLang="en-US" dirty="0"/>
              <a:t> application root, the query fetches rows from the two local application PDBs,</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robots</a:t>
            </a:r>
            <a:r>
              <a:rPr lang="en-US" altLang="en-US" dirty="0"/>
              <a:t> and </a:t>
            </a:r>
            <a:r>
              <a:rPr lang="en-US" altLang="en-US" dirty="0">
                <a:latin typeface="Courier New" panose="02070309020205020404" pitchFamily="49" charset="0"/>
                <a:cs typeface="Courier New" panose="02070309020205020404" pitchFamily="49" charset="0"/>
              </a:rPr>
              <a:t>dolls</a:t>
            </a:r>
            <a:r>
              <a:rPr lang="en-US" altLang="en-US" dirty="0"/>
              <a:t>, and from the application proxy PDB, </a:t>
            </a:r>
            <a:r>
              <a:rPr lang="en-US" altLang="en-US" dirty="0">
                <a:latin typeface="Courier New" panose="02070309020205020404" pitchFamily="49" charset="0"/>
                <a:cs typeface="Courier New" panose="02070309020205020404" pitchFamily="49" charset="0"/>
              </a:rPr>
              <a:t>px_app_rr</a:t>
            </a:r>
            <a:r>
              <a:rPr lang="en-US" altLang="en-US" dirty="0">
                <a:cs typeface="Arial" panose="020B0604020202020204" pitchFamily="34" charset="0"/>
              </a:rPr>
              <a:t>, </a:t>
            </a:r>
            <a:r>
              <a:rPr lang="en-US" altLang="en-US" dirty="0"/>
              <a:t>executing the query in the remote root replica and, therefore, from the </a:t>
            </a:r>
            <a:r>
              <a:rPr lang="en-US" altLang="en-US" dirty="0">
                <a:latin typeface="Courier New" panose="02070309020205020404" pitchFamily="49" charset="0"/>
                <a:cs typeface="Courier New" panose="02070309020205020404" pitchFamily="49" charset="0"/>
              </a:rPr>
              <a:t>doodles</a:t>
            </a:r>
            <a:r>
              <a:rPr lang="en-US" altLang="en-US" dirty="0">
                <a:cs typeface="Arial" panose="020B0604020202020204" pitchFamily="34" charset="0"/>
              </a:rPr>
              <a:t> </a:t>
            </a:r>
            <a:r>
              <a:rPr lang="en-US" altLang="en-US" dirty="0"/>
              <a:t>application PDB</a:t>
            </a:r>
            <a:r>
              <a:rPr lang="en-US" altLang="en-US" dirty="0" smtClean="0"/>
              <a:t>.</a:t>
            </a:r>
            <a:endParaRPr lang="en-US" altLang="en-US" dirty="0">
              <a:cs typeface="Arial" panose="020B0604020202020204" pitchFamily="34" charset="0"/>
            </a:endParaRPr>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20</a:t>
            </a:fld>
            <a:endParaRPr lang="en-US" dirty="0"/>
          </a:p>
        </p:txBody>
      </p:sp>
    </p:spTree>
    <p:extLst>
      <p:ext uri="{BB962C8B-B14F-4D97-AF65-F5344CB8AC3E}">
        <p14:creationId xmlns:p14="http://schemas.microsoft.com/office/powerpoint/2010/main" val="3054913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cs typeface="Arial" panose="020B0604020202020204" pitchFamily="34" charset="0"/>
              </a:rPr>
              <a:t>Creating a </a:t>
            </a:r>
            <a:r>
              <a:rPr lang="en-US" altLang="en-US" dirty="0"/>
              <a:t>proxy </a:t>
            </a:r>
            <a:r>
              <a:rPr lang="en-US" altLang="en-US" dirty="0">
                <a:cs typeface="Arial" panose="020B0604020202020204" pitchFamily="34" charset="0"/>
              </a:rPr>
              <a:t>PDB copies the datafiles of the </a:t>
            </a:r>
            <a:r>
              <a:rPr lang="en-US" altLang="en-US" dirty="0">
                <a:latin typeface="Courier New" panose="02070309020205020404" pitchFamily="49" charset="0"/>
                <a:cs typeface="Courier New" panose="02070309020205020404" pitchFamily="49" charset="0"/>
              </a:rPr>
              <a:t>SYSTEM</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SYSAUX,</a:t>
            </a:r>
            <a:r>
              <a:rPr lang="en-US" altLang="en-US" dirty="0">
                <a:cs typeface="Arial" panose="020B0604020202020204" pitchFamily="34" charset="0"/>
              </a:rPr>
              <a:t> and </a:t>
            </a:r>
            <a:r>
              <a:rPr lang="en-US" altLang="en-US" dirty="0">
                <a:latin typeface="Courier New" panose="02070309020205020404" pitchFamily="49" charset="0"/>
                <a:cs typeface="Courier New" panose="02070309020205020404" pitchFamily="49" charset="0"/>
              </a:rPr>
              <a:t>UNDO</a:t>
            </a:r>
            <a:r>
              <a:rPr lang="en-US" altLang="en-US" dirty="0">
                <a:cs typeface="Arial" panose="020B0604020202020204" pitchFamily="34" charset="0"/>
              </a:rPr>
              <a:t> tablespaces of the </a:t>
            </a:r>
            <a:r>
              <a:rPr lang="en-US" altLang="en-US" dirty="0"/>
              <a:t>proxied </a:t>
            </a:r>
            <a:r>
              <a:rPr lang="en-US" altLang="en-US" dirty="0">
                <a:cs typeface="Arial" panose="020B0604020202020204" pitchFamily="34" charset="0"/>
              </a:rPr>
              <a:t>PDB. </a:t>
            </a:r>
            <a:r>
              <a:rPr lang="en-US" altLang="en-US" dirty="0"/>
              <a:t>A proxy PDB can be created, altered, and dropped from the CDB root like any regular PDB.</a:t>
            </a:r>
          </a:p>
          <a:p>
            <a:pPr lvl="1"/>
            <a:r>
              <a:rPr lang="en-US" altLang="en-US" dirty="0"/>
              <a:t>The database link must be created in the CDB root that will contain the proxy PDB, and the database link connects either to the remote CDB root or to the remote application container or to the remote application PDB.</a:t>
            </a:r>
          </a:p>
          <a:p>
            <a:pPr lvl="1"/>
            <a:r>
              <a:rPr lang="en-US" altLang="en-US" dirty="0"/>
              <a:t>Any </a:t>
            </a:r>
            <a:r>
              <a:rPr lang="en-US" altLang="en-US" dirty="0">
                <a:latin typeface="Courier New" panose="02070309020205020404" pitchFamily="49" charset="0"/>
                <a:cs typeface="Courier New" panose="02070309020205020404" pitchFamily="49" charset="0"/>
              </a:rPr>
              <a:t>ALTER</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statement issued from within the proxy PDB when the PDB is opened is executed in the proxied PDB. The new </a:t>
            </a:r>
            <a:r>
              <a:rPr lang="en-US" altLang="en-US" dirty="0">
                <a:latin typeface="Courier New" panose="02070309020205020404" pitchFamily="49" charset="0"/>
                <a:cs typeface="Courier New" panose="02070309020205020404" pitchFamily="49" charset="0"/>
              </a:rPr>
              <a:t>AS</a:t>
            </a:r>
            <a:r>
              <a:rPr lang="en-US" altLang="en-US" dirty="0"/>
              <a:t> </a:t>
            </a:r>
            <a:r>
              <a:rPr lang="en-US" altLang="en-US" dirty="0">
                <a:latin typeface="Courier New" panose="02070309020205020404" pitchFamily="49" charset="0"/>
                <a:cs typeface="Courier New" panose="02070309020205020404" pitchFamily="49" charset="0"/>
              </a:rPr>
              <a:t>PROXY</a:t>
            </a:r>
            <a:r>
              <a:rPr lang="en-US" altLang="en-US" dirty="0"/>
              <a:t> clause is used to create a PDB as a proxy PDB. The new </a:t>
            </a:r>
            <a:r>
              <a:rPr lang="en-US" altLang="en-US" dirty="0">
                <a:latin typeface="Courier New" panose="02070309020205020404" pitchFamily="49" charset="0"/>
                <a:cs typeface="Courier New" panose="02070309020205020404" pitchFamily="49" charset="0"/>
              </a:rPr>
              <a:t>IS_PROXY_PDB</a:t>
            </a:r>
            <a:r>
              <a:rPr lang="en-US" altLang="en-US" dirty="0"/>
              <a:t> column in </a:t>
            </a:r>
            <a:r>
              <a:rPr lang="en-US" altLang="en-US" dirty="0">
                <a:latin typeface="Courier New" panose="02070309020205020404" pitchFamily="49" charset="0"/>
                <a:cs typeface="Courier New" panose="02070309020205020404" pitchFamily="49" charset="0"/>
              </a:rPr>
              <a:t>CDB_PDBS</a:t>
            </a:r>
            <a:r>
              <a:rPr lang="en-US" altLang="en-US" dirty="0"/>
              <a:t> </a:t>
            </a:r>
            <a:r>
              <a:rPr lang="en-US" altLang="en-US" dirty="0">
                <a:cs typeface="Arial" panose="020B0604020202020204" pitchFamily="34" charset="0"/>
              </a:rPr>
              <a:t>displays if a PDB is a </a:t>
            </a:r>
            <a:r>
              <a:rPr lang="en-US" altLang="en-US" dirty="0"/>
              <a:t>proxy </a:t>
            </a:r>
            <a:r>
              <a:rPr lang="en-US" altLang="en-US" dirty="0">
                <a:cs typeface="Arial" panose="020B0604020202020204" pitchFamily="34" charset="0"/>
              </a:rPr>
              <a:t>PDB.</a:t>
            </a:r>
            <a:r>
              <a:rPr lang="en-US" altLang="en-US" dirty="0"/>
              <a:t> </a:t>
            </a:r>
          </a:p>
          <a:p>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21</a:t>
            </a:fld>
            <a:endParaRPr lang="en-US" dirty="0"/>
          </a:p>
        </p:txBody>
      </p:sp>
    </p:spTree>
    <p:extLst>
      <p:ext uri="{BB962C8B-B14F-4D97-AF65-F5344CB8AC3E}">
        <p14:creationId xmlns:p14="http://schemas.microsoft.com/office/powerpoint/2010/main" val="3498603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lvl="1"/>
            <a:r>
              <a:rPr lang="en-US" altLang="en-US" dirty="0"/>
              <a:t>When you no longer need the data in a PDB, you can drop the PDB. There is only one PDB that cannot be dropped: </a:t>
            </a:r>
            <a:r>
              <a:rPr lang="en-US" altLang="en-US" dirty="0" smtClean="0"/>
              <a:t>It </a:t>
            </a:r>
            <a:r>
              <a:rPr lang="en-US" altLang="en-US" dirty="0"/>
              <a:t>is the </a:t>
            </a:r>
            <a:r>
              <a:rPr lang="en-US" altLang="en-US" dirty="0">
                <a:cs typeface="Courier New" panose="02070309020205020404" pitchFamily="49" charset="0"/>
              </a:rPr>
              <a:t>CDB seed</a:t>
            </a:r>
            <a:r>
              <a:rPr lang="en-US" altLang="en-US" dirty="0"/>
              <a:t>.</a:t>
            </a:r>
          </a:p>
          <a:p>
            <a:pPr marL="455613" lvl="2">
              <a:buFont typeface="Arial" panose="020B0604020202020204" pitchFamily="34" charset="0"/>
              <a:buChar char="•"/>
            </a:pPr>
            <a:r>
              <a:rPr lang="en-US" altLang="en-US" dirty="0"/>
              <a:t>You cannot drop an application root as long as there are still application PDBs associated with it. First drop the application seed and then the application PDBs.</a:t>
            </a:r>
          </a:p>
          <a:p>
            <a:pPr marL="455613" lvl="2">
              <a:buFont typeface="Arial" panose="020B0604020202020204" pitchFamily="34" charset="0"/>
              <a:buChar char="•"/>
            </a:pPr>
            <a:r>
              <a:rPr lang="en-US" altLang="en-US" dirty="0">
                <a:cs typeface="Courier New" panose="02070309020205020404" pitchFamily="49" charset="0"/>
              </a:rPr>
              <a:t>When the relocation of a PDB is finished, opening the new PDB automatically drops the source PDB.</a:t>
            </a:r>
            <a:endParaRPr lang="en-US" altLang="en-US" dirty="0">
              <a:latin typeface="Courier New" panose="02070309020205020404" pitchFamily="49" charset="0"/>
              <a:cs typeface="Courier New" panose="02070309020205020404" pitchFamily="49" charset="0"/>
            </a:endParaRPr>
          </a:p>
          <a:p>
            <a:pPr marL="455613" lvl="2">
              <a:buFont typeface="Arial" panose="020B0604020202020204" pitchFamily="34" charset="0"/>
              <a:buChar char="•"/>
            </a:pPr>
            <a:r>
              <a:rPr lang="en-US" altLang="en-US" dirty="0"/>
              <a:t>Dropping the source PDB of a refreshable PDB does not drop the refreshable PDB. Queries on the source data are no longer possible.</a:t>
            </a:r>
            <a:endParaRPr lang="en-US" altLang="en-US" dirty="0">
              <a:latin typeface="Courier New" panose="02070309020205020404" pitchFamily="49" charset="0"/>
              <a:cs typeface="Courier New" panose="02070309020205020404" pitchFamily="49" charset="0"/>
            </a:endParaRPr>
          </a:p>
          <a:p>
            <a:pPr marL="455613" lvl="2">
              <a:buFont typeface="Arial" panose="020B0604020202020204" pitchFamily="34" charset="0"/>
              <a:buChar char="•"/>
            </a:pPr>
            <a:r>
              <a:rPr lang="en-US" altLang="en-US" dirty="0"/>
              <a:t>Dropping the proxied PDB of a proxy PDB does not drop the proxy PDB. Queries on the proxied PDB are no longer possible because the database link to the proxied PDB is no longer valid.</a:t>
            </a:r>
          </a:p>
        </p:txBody>
      </p:sp>
      <p:sp>
        <p:nvSpPr>
          <p:cNvPr id="50179" name="Slide Image Placeholder 6"/>
          <p:cNvSpPr>
            <a:spLocks noGrp="1" noRot="1" noChangeAspect="1" noTextEdit="1"/>
          </p:cNvSpPr>
          <p:nvPr>
            <p:ph type="sldImg"/>
          </p:nvPr>
        </p:nvSpPr>
        <p:spPr>
          <a:xfrm>
            <a:off x="457200" y="457200"/>
            <a:ext cx="6858000" cy="3859213"/>
          </a:xfrm>
          <a:ln/>
        </p:spPr>
      </p:sp>
      <p:sp>
        <p:nvSpPr>
          <p:cNvPr id="2" name="Footer Placeholder 1"/>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22</a:t>
            </a:fld>
            <a:endParaRPr lang="en-US" dirty="0"/>
          </a:p>
        </p:txBody>
      </p:sp>
    </p:spTree>
    <p:extLst>
      <p:ext uri="{BB962C8B-B14F-4D97-AF65-F5344CB8AC3E}">
        <p14:creationId xmlns:p14="http://schemas.microsoft.com/office/powerpoint/2010/main" val="2384441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23</a:t>
            </a:fld>
            <a:endParaRPr lang="en-US" dirty="0"/>
          </a:p>
        </p:txBody>
      </p:sp>
    </p:spTree>
    <p:extLst>
      <p:ext uri="{BB962C8B-B14F-4D97-AF65-F5344CB8AC3E}">
        <p14:creationId xmlns:p14="http://schemas.microsoft.com/office/powerpoint/2010/main" val="3258247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24</a:t>
            </a:fld>
            <a:endParaRPr lang="en-US" dirty="0"/>
          </a:p>
        </p:txBody>
      </p:sp>
    </p:spTree>
    <p:extLst>
      <p:ext uri="{BB962C8B-B14F-4D97-AF65-F5344CB8AC3E}">
        <p14:creationId xmlns:p14="http://schemas.microsoft.com/office/powerpoint/2010/main" val="303617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This technique copies a source PDB from a CDB and plugs the copy into a CDB. The source PDB is in the local CDB.</a:t>
            </a:r>
          </a:p>
          <a:p>
            <a:pPr lvl="1"/>
            <a:r>
              <a:rPr lang="en-US" altLang="en-US" dirty="0"/>
              <a:t>The steps to clone a PDB within the same CDB are the following: </a:t>
            </a:r>
          </a:p>
          <a:p>
            <a:pPr lvl="2">
              <a:buFont typeface="Times New Roman" panose="02020603050405020304" pitchFamily="18" charset="0"/>
              <a:buAutoNum type="arabicPeriod"/>
            </a:pPr>
            <a:r>
              <a:rPr lang="fr-FR" altLang="en-US" dirty="0"/>
              <a:t>Define the location for the datafiles of the new PDB:</a:t>
            </a:r>
          </a:p>
          <a:p>
            <a:pPr lvl="3"/>
            <a:r>
              <a:rPr lang="fr-FR" altLang="en-US" dirty="0"/>
              <a:t>In </a:t>
            </a:r>
            <a:r>
              <a:rPr lang="fr-FR" altLang="en-US" dirty="0">
                <a:cs typeface="Arial" panose="020B0604020202020204" pitchFamily="34" charset="0"/>
              </a:rPr>
              <a:t>init.ora</a:t>
            </a:r>
            <a:r>
              <a:rPr lang="fr-FR" altLang="en-US" dirty="0"/>
              <a:t>, set </a:t>
            </a:r>
            <a:r>
              <a:rPr lang="fr-FR" altLang="en-US" dirty="0">
                <a:latin typeface="Courier New" panose="02070309020205020404" pitchFamily="49" charset="0"/>
                <a:cs typeface="Courier New" panose="02070309020205020404" pitchFamily="49" charset="0"/>
              </a:rPr>
              <a:t>DB_CREATE_FILE_DEST=</a:t>
            </a:r>
            <a:r>
              <a:rPr lang="en-US" altLang="en-US" dirty="0">
                <a:latin typeface="Courier New" panose="02070309020205020404" pitchFamily="49" charset="0"/>
                <a:cs typeface="Courier New" panose="02070309020205020404" pitchFamily="49" charset="0"/>
              </a:rPr>
              <a:t> </a:t>
            </a:r>
            <a:r>
              <a:rPr lang="fr-FR" altLang="en-US" dirty="0">
                <a:latin typeface="Courier New" panose="02070309020205020404" pitchFamily="49" charset="0"/>
                <a:cs typeface="Courier New" panose="02070309020205020404" pitchFamily="49" charset="0"/>
              </a:rPr>
              <a:t>'PDB3dir'</a:t>
            </a:r>
            <a:r>
              <a:rPr lang="fr-FR" altLang="en-US" dirty="0"/>
              <a:t> (OMF) or </a:t>
            </a:r>
            <a:r>
              <a:rPr lang="fr-FR" altLang="en-US" dirty="0">
                <a:latin typeface="Courier New" panose="02070309020205020404" pitchFamily="49" charset="0"/>
                <a:cs typeface="Courier New" panose="02070309020205020404" pitchFamily="49" charset="0"/>
              </a:rPr>
              <a:t>PDB_FILE_NAME_CONVERT=</a:t>
            </a:r>
            <a:r>
              <a:rPr lang="en-US" altLang="en-US" dirty="0">
                <a:latin typeface="Courier New" panose="02070309020205020404" pitchFamily="49" charset="0"/>
                <a:cs typeface="Courier New" panose="02070309020205020404" pitchFamily="49" charset="0"/>
              </a:rPr>
              <a:t> </a:t>
            </a:r>
            <a:r>
              <a:rPr lang="fr-FR" altLang="en-US" dirty="0">
                <a:latin typeface="Courier New" panose="02070309020205020404" pitchFamily="49" charset="0"/>
                <a:cs typeface="Courier New" panose="02070309020205020404" pitchFamily="49" charset="0"/>
              </a:rPr>
              <a:t>'PDB1dir', 'PDB3dir'</a:t>
            </a:r>
            <a:r>
              <a:rPr lang="fr-FR" altLang="en-US" dirty="0"/>
              <a:t> (non OMF)</a:t>
            </a:r>
          </a:p>
          <a:p>
            <a:pPr lvl="3"/>
            <a:r>
              <a:rPr lang="fr-FR" altLang="en-US" dirty="0"/>
              <a:t>Use the </a:t>
            </a:r>
            <a:r>
              <a:rPr lang="fr-FR" altLang="en-US" dirty="0">
                <a:latin typeface="Courier New" panose="02070309020205020404" pitchFamily="49" charset="0"/>
                <a:cs typeface="Courier New" panose="02070309020205020404" pitchFamily="49" charset="0"/>
              </a:rPr>
              <a:t>CREATE_FILE_DEST</a:t>
            </a:r>
            <a:r>
              <a:rPr lang="fr-FR" altLang="en-US" dirty="0"/>
              <a:t> clause during the </a:t>
            </a:r>
            <a:r>
              <a:rPr lang="fr-FR" altLang="en-US" dirty="0">
                <a:latin typeface="Courier New" panose="02070309020205020404" pitchFamily="49" charset="0"/>
                <a:cs typeface="Courier New" panose="02070309020205020404" pitchFamily="49" charset="0"/>
              </a:rPr>
              <a:t>CREATE PLUGGABLE DATABASE </a:t>
            </a:r>
            <a:r>
              <a:rPr lang="fr-FR" altLang="en-US" dirty="0"/>
              <a:t>statement (OMF).</a:t>
            </a:r>
          </a:p>
          <a:p>
            <a:pPr lvl="3"/>
            <a:r>
              <a:rPr lang="fr-FR" altLang="en-US" dirty="0"/>
              <a:t>Use the </a:t>
            </a:r>
            <a:r>
              <a:rPr lang="en-US" altLang="en-US" dirty="0">
                <a:latin typeface="Courier New" panose="02070309020205020404" pitchFamily="49" charset="0"/>
                <a:cs typeface="Courier New" panose="02070309020205020404" pitchFamily="49" charset="0"/>
              </a:rPr>
              <a:t>FILE_NAME_CONVERT=(</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pdb1dir</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 pdb3dir</a:t>
            </a:r>
            <a:r>
              <a:rPr lang="fr-FR" altLang="en-US" dirty="0">
                <a:latin typeface="Courier New" panose="02070309020205020404" pitchFamily="49" charset="0"/>
                <a:cs typeface="Courier New" panose="02070309020205020404" pitchFamily="49" charset="0"/>
              </a:rPr>
              <a:t>’)</a:t>
            </a:r>
            <a:r>
              <a:rPr lang="en-US" altLang="en-US" dirty="0"/>
              <a:t> </a:t>
            </a:r>
            <a:r>
              <a:rPr lang="fr-FR" altLang="en-US" dirty="0"/>
              <a:t>clause</a:t>
            </a:r>
            <a:r>
              <a:rPr lang="en-US" altLang="en-US" dirty="0"/>
              <a:t> to define the directory of the source files to copy from </a:t>
            </a:r>
            <a:r>
              <a:rPr lang="en-US" altLang="en-US" dirty="0">
                <a:latin typeface="Courier New" panose="02070309020205020404" pitchFamily="49" charset="0"/>
                <a:cs typeface="Courier New" panose="02070309020205020404" pitchFamily="49" charset="0"/>
              </a:rPr>
              <a:t>PDB1</a:t>
            </a:r>
            <a:r>
              <a:rPr lang="en-US" altLang="en-US" dirty="0"/>
              <a:t> and the target directory for the new files of </a:t>
            </a:r>
            <a:r>
              <a:rPr lang="fr-FR" altLang="en-US" dirty="0">
                <a:latin typeface="Courier New" panose="02070309020205020404" pitchFamily="49" charset="0"/>
                <a:cs typeface="Courier New" panose="02070309020205020404" pitchFamily="49" charset="0"/>
              </a:rPr>
              <a:t>PDB3 </a:t>
            </a:r>
            <a:r>
              <a:rPr lang="fr-FR" altLang="en-US" dirty="0">
                <a:cs typeface="Arial" panose="020B0604020202020204" pitchFamily="34" charset="0"/>
              </a:rPr>
              <a:t>(non-OMF)</a:t>
            </a:r>
          </a:p>
          <a:p>
            <a:pPr lvl="2">
              <a:buFont typeface="Times New Roman" panose="02020603050405020304" pitchFamily="18" charset="0"/>
              <a:buAutoNum type="arabicPeriod" startAt="2"/>
            </a:pPr>
            <a:r>
              <a:rPr lang="fr-FR" altLang="en-US" dirty="0"/>
              <a:t>Connect to the CDB root as a common user with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privilege.</a:t>
            </a:r>
          </a:p>
          <a:p>
            <a:pPr lvl="2">
              <a:buFont typeface="Times New Roman" panose="02020603050405020304" pitchFamily="18" charset="0"/>
              <a:buAutoNum type="arabicPeriod" startAt="2"/>
            </a:pPr>
            <a:r>
              <a:rPr lang="fr-FR" altLang="en-US" dirty="0"/>
              <a:t>Use the command </a:t>
            </a:r>
            <a:r>
              <a:rPr lang="fr-FR" altLang="en-US" dirty="0">
                <a:latin typeface="Courier New" panose="02070309020205020404" pitchFamily="49" charset="0"/>
                <a:cs typeface="Courier New" panose="02070309020205020404" pitchFamily="49" charset="0"/>
              </a:rPr>
              <a:t>CREATE</a:t>
            </a:r>
            <a:r>
              <a:rPr lang="fr-FR" altLang="en-US" dirty="0"/>
              <a:t> </a:t>
            </a:r>
            <a:r>
              <a:rPr lang="fr-FR" altLang="en-US" dirty="0">
                <a:latin typeface="Courier New" panose="02070309020205020404" pitchFamily="49" charset="0"/>
                <a:cs typeface="Courier New" panose="02070309020205020404" pitchFamily="49" charset="0"/>
              </a:rPr>
              <a:t>PLUGGABLE</a:t>
            </a:r>
            <a:r>
              <a:rPr lang="fr-FR" altLang="en-US" dirty="0"/>
              <a:t> </a:t>
            </a:r>
            <a:r>
              <a:rPr lang="fr-FR" altLang="en-US" dirty="0">
                <a:latin typeface="Courier New" panose="02070309020205020404" pitchFamily="49" charset="0"/>
                <a:cs typeface="Courier New" panose="02070309020205020404" pitchFamily="49" charset="0"/>
              </a:rPr>
              <a:t>DATABASE</a:t>
            </a:r>
            <a:r>
              <a:rPr lang="fr-FR" altLang="en-US" dirty="0"/>
              <a:t> to clone the PDB </a:t>
            </a:r>
            <a:r>
              <a:rPr lang="en-US" altLang="en-US" dirty="0">
                <a:latin typeface="Courier New" panose="02070309020205020404" pitchFamily="49" charset="0"/>
                <a:cs typeface="Courier New" panose="02070309020205020404" pitchFamily="49" charset="0"/>
              </a:rPr>
              <a:t>pdb3</a:t>
            </a:r>
            <a:r>
              <a:rPr lang="en-US" altLang="en-US" dirty="0"/>
              <a:t> from </a:t>
            </a:r>
            <a:r>
              <a:rPr lang="en-US" altLang="en-US" dirty="0">
                <a:latin typeface="Courier New" panose="02070309020205020404" pitchFamily="49" charset="0"/>
                <a:cs typeface="Courier New" panose="02070309020205020404" pitchFamily="49" charset="0"/>
              </a:rPr>
              <a:t>pdb1</a:t>
            </a:r>
            <a:r>
              <a:rPr lang="en-US" altLang="en-US" dirty="0"/>
              <a:t>.</a:t>
            </a:r>
          </a:p>
          <a:p>
            <a:pPr lvl="2">
              <a:buFont typeface="Times New Roman" panose="02020603050405020304" pitchFamily="18" charset="0"/>
              <a:buAutoNum type="arabicPeriod" startAt="4"/>
            </a:pPr>
            <a:r>
              <a:rPr lang="en-US" altLang="en-US" dirty="0"/>
              <a:t>Then open the new </a:t>
            </a:r>
            <a:r>
              <a:rPr lang="en-US" altLang="en-US" dirty="0">
                <a:latin typeface="Courier New" panose="02070309020205020404" pitchFamily="49" charset="0"/>
                <a:cs typeface="Courier New" panose="02070309020205020404" pitchFamily="49" charset="0"/>
              </a:rPr>
              <a:t>pdb3</a:t>
            </a:r>
            <a:r>
              <a:rPr lang="en-US" altLang="en-US" dirty="0"/>
              <a:t> with</a:t>
            </a:r>
            <a:r>
              <a:rPr lang="fr-FR" altLang="en-US" dirty="0"/>
              <a:t> the command </a:t>
            </a:r>
            <a:r>
              <a:rPr lang="fr-FR" altLang="en-US" dirty="0">
                <a:latin typeface="Courier New" panose="02070309020205020404" pitchFamily="49" charset="0"/>
                <a:cs typeface="Courier New" panose="02070309020205020404" pitchFamily="49" charset="0"/>
              </a:rPr>
              <a:t>ALTER</a:t>
            </a:r>
            <a:r>
              <a:rPr lang="fr-FR" altLang="en-US" dirty="0"/>
              <a:t> </a:t>
            </a:r>
            <a:r>
              <a:rPr lang="fr-FR" altLang="en-US" dirty="0">
                <a:latin typeface="Courier New" panose="02070309020205020404" pitchFamily="49" charset="0"/>
                <a:cs typeface="Courier New" panose="02070309020205020404" pitchFamily="49" charset="0"/>
              </a:rPr>
              <a:t>PLUGGABLE</a:t>
            </a:r>
            <a:r>
              <a:rPr lang="fr-FR" altLang="en-US" dirty="0"/>
              <a:t> </a:t>
            </a:r>
            <a:r>
              <a:rPr lang="fr-FR" altLang="en-US" dirty="0">
                <a:latin typeface="Courier New" panose="02070309020205020404" pitchFamily="49" charset="0"/>
                <a:cs typeface="Courier New" panose="02070309020205020404" pitchFamily="49" charset="0"/>
              </a:rPr>
              <a:t>DATABASE</a:t>
            </a:r>
            <a:r>
              <a:rPr lang="fr-FR" altLang="en-US" dirty="0"/>
              <a:t> </a:t>
            </a:r>
            <a:r>
              <a:rPr lang="fr-FR" altLang="en-US" dirty="0">
                <a:latin typeface="Courier New" panose="02070309020205020404" pitchFamily="49" charset="0"/>
                <a:cs typeface="Courier New" panose="02070309020205020404" pitchFamily="49" charset="0"/>
              </a:rPr>
              <a:t>OPEN</a:t>
            </a:r>
            <a:r>
              <a:rPr lang="fr-FR" altLang="en-US" dirty="0"/>
              <a:t>.</a:t>
            </a:r>
          </a:p>
          <a:p>
            <a:pPr lvl="2">
              <a:buNone/>
            </a:pPr>
            <a:r>
              <a:rPr lang="fr-FR" altLang="en-US" b="1" dirty="0"/>
              <a:t>	Note:</a:t>
            </a:r>
            <a:r>
              <a:rPr lang="fr-FR" altLang="en-US" dirty="0"/>
              <a:t> </a:t>
            </a:r>
            <a:r>
              <a:rPr lang="en-US" altLang="en-US" dirty="0">
                <a:latin typeface="Courier New" panose="02070309020205020404" pitchFamily="49" charset="0"/>
                <a:cs typeface="Courier New" panose="02070309020205020404" pitchFamily="49" charset="0"/>
              </a:rPr>
              <a:t>NO</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DATA</a:t>
            </a:r>
            <a:r>
              <a:rPr lang="en-US" altLang="en-US" dirty="0">
                <a:cs typeface="Arial" panose="020B0604020202020204" pitchFamily="34" charset="0"/>
              </a:rPr>
              <a:t> allows PDB metadata cloning, which is </a:t>
            </a:r>
            <a:r>
              <a:rPr lang="en-US" altLang="en-US" dirty="0"/>
              <a:t>an interesting option that can be used for cloning an empty PDB and later importing data for testing</a:t>
            </a:r>
            <a:r>
              <a:rPr lang="en-US" altLang="en-US" dirty="0">
                <a:cs typeface="Arial" panose="020B0604020202020204" pitchFamily="34" charset="0"/>
              </a:rPr>
              <a:t>.</a:t>
            </a:r>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3</a:t>
            </a:fld>
            <a:endParaRPr lang="en-US" dirty="0"/>
          </a:p>
        </p:txBody>
      </p:sp>
    </p:spTree>
    <p:extLst>
      <p:ext uri="{BB962C8B-B14F-4D97-AF65-F5344CB8AC3E}">
        <p14:creationId xmlns:p14="http://schemas.microsoft.com/office/powerpoint/2010/main" val="289698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This technique copies a source application container into another application container in a CDB. </a:t>
            </a:r>
          </a:p>
          <a:p>
            <a:pPr lvl="1"/>
            <a:r>
              <a:rPr lang="en-US" altLang="en-US" dirty="0"/>
              <a:t>The steps to clone an application container within the same CDB are the following: </a:t>
            </a:r>
          </a:p>
          <a:p>
            <a:pPr lvl="2">
              <a:buFont typeface="Times New Roman" panose="02020603050405020304" pitchFamily="18" charset="0"/>
              <a:buAutoNum type="arabicPeriod"/>
            </a:pPr>
            <a:r>
              <a:rPr lang="fr-FR" altLang="en-US" dirty="0"/>
              <a:t>Define the location for the datafiles of the new PDB:</a:t>
            </a:r>
          </a:p>
          <a:p>
            <a:pPr lvl="3"/>
            <a:r>
              <a:rPr lang="fr-FR" altLang="en-US" dirty="0"/>
              <a:t>In </a:t>
            </a:r>
            <a:r>
              <a:rPr lang="fr-FR" altLang="en-US" dirty="0">
                <a:cs typeface="Arial" panose="020B0604020202020204" pitchFamily="34" charset="0"/>
              </a:rPr>
              <a:t>init.ora</a:t>
            </a:r>
            <a:r>
              <a:rPr lang="fr-FR" altLang="en-US" dirty="0"/>
              <a:t>, set </a:t>
            </a:r>
            <a:r>
              <a:rPr lang="fr-FR" altLang="en-US" dirty="0">
                <a:latin typeface="Courier New" panose="02070309020205020404" pitchFamily="49" charset="0"/>
                <a:cs typeface="Courier New" panose="02070309020205020404" pitchFamily="49" charset="0"/>
              </a:rPr>
              <a:t>DB_CREATE_FILE_DEST=</a:t>
            </a:r>
            <a:r>
              <a:rPr lang="en-US" altLang="en-US" dirty="0">
                <a:latin typeface="Courier New" panose="02070309020205020404" pitchFamily="49" charset="0"/>
                <a:cs typeface="Courier New" panose="02070309020205020404" pitchFamily="49" charset="0"/>
              </a:rPr>
              <a:t> </a:t>
            </a:r>
            <a:r>
              <a:rPr lang="fr-FR" altLang="en-US" dirty="0">
                <a:latin typeface="Courier New" panose="02070309020205020404" pitchFamily="49" charset="0"/>
                <a:cs typeface="Courier New" panose="02070309020205020404" pitchFamily="49" charset="0"/>
              </a:rPr>
              <a:t>'PDB3dir'</a:t>
            </a:r>
            <a:r>
              <a:rPr lang="fr-FR" altLang="en-US" dirty="0"/>
              <a:t> (OMF) or </a:t>
            </a:r>
            <a:r>
              <a:rPr lang="fr-FR" altLang="en-US" dirty="0">
                <a:latin typeface="Courier New" panose="02070309020205020404" pitchFamily="49" charset="0"/>
                <a:cs typeface="Courier New" panose="02070309020205020404" pitchFamily="49" charset="0"/>
              </a:rPr>
              <a:t>PDB_FILE_NAME_CONVERT=</a:t>
            </a:r>
            <a:r>
              <a:rPr lang="en-US" altLang="en-US" dirty="0">
                <a:latin typeface="Courier New" panose="02070309020205020404" pitchFamily="49" charset="0"/>
                <a:cs typeface="Courier New" panose="02070309020205020404" pitchFamily="49" charset="0"/>
              </a:rPr>
              <a:t> </a:t>
            </a:r>
            <a:r>
              <a:rPr lang="fr-FR" altLang="en-US" dirty="0">
                <a:latin typeface="Courier New" panose="02070309020205020404" pitchFamily="49" charset="0"/>
                <a:cs typeface="Courier New" panose="02070309020205020404" pitchFamily="49" charset="0"/>
              </a:rPr>
              <a:t>'PDB1dir', 'PDB3dir'</a:t>
            </a:r>
            <a:r>
              <a:rPr lang="fr-FR" altLang="en-US" dirty="0"/>
              <a:t> (non OMF).</a:t>
            </a:r>
          </a:p>
          <a:p>
            <a:pPr lvl="3"/>
            <a:r>
              <a:rPr lang="fr-FR" altLang="en-US" dirty="0"/>
              <a:t>Use the </a:t>
            </a:r>
            <a:r>
              <a:rPr lang="fr-FR" altLang="en-US" dirty="0">
                <a:latin typeface="Courier New" panose="02070309020205020404" pitchFamily="49" charset="0"/>
                <a:cs typeface="Courier New" panose="02070309020205020404" pitchFamily="49" charset="0"/>
              </a:rPr>
              <a:t>CREATE_FILE_DEST</a:t>
            </a:r>
            <a:r>
              <a:rPr lang="fr-FR" altLang="en-US" dirty="0"/>
              <a:t> clause during the </a:t>
            </a:r>
            <a:r>
              <a:rPr lang="fr-FR" altLang="en-US" dirty="0">
                <a:latin typeface="Courier New" panose="02070309020205020404" pitchFamily="49" charset="0"/>
                <a:cs typeface="Courier New" panose="02070309020205020404" pitchFamily="49" charset="0"/>
              </a:rPr>
              <a:t>CREATE PLUGGABLE DATABASE </a:t>
            </a:r>
            <a:r>
              <a:rPr lang="fr-FR" altLang="en-US" dirty="0"/>
              <a:t>statement (OMF).</a:t>
            </a:r>
          </a:p>
          <a:p>
            <a:pPr lvl="3"/>
            <a:r>
              <a:rPr lang="fr-FR" altLang="en-US" dirty="0"/>
              <a:t>Use the </a:t>
            </a:r>
            <a:r>
              <a:rPr lang="en-US" altLang="en-US" dirty="0">
                <a:latin typeface="Courier New" panose="02070309020205020404" pitchFamily="49" charset="0"/>
                <a:cs typeface="Courier New" panose="02070309020205020404" pitchFamily="49" charset="0"/>
              </a:rPr>
              <a:t>FILE_NAME_CONVERT=(</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pdb1dir</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 pdb3dir</a:t>
            </a:r>
            <a:r>
              <a:rPr lang="fr-FR" altLang="en-US" dirty="0">
                <a:latin typeface="Courier New" panose="02070309020205020404" pitchFamily="49" charset="0"/>
                <a:cs typeface="Courier New" panose="02070309020205020404" pitchFamily="49" charset="0"/>
              </a:rPr>
              <a:t>’)</a:t>
            </a:r>
            <a:r>
              <a:rPr lang="en-US" altLang="en-US" dirty="0"/>
              <a:t> </a:t>
            </a:r>
            <a:r>
              <a:rPr lang="fr-FR" altLang="en-US" dirty="0"/>
              <a:t>clause</a:t>
            </a:r>
            <a:r>
              <a:rPr lang="en-US" altLang="en-US" dirty="0"/>
              <a:t> to define the directory of the source files to copy from </a:t>
            </a:r>
            <a:r>
              <a:rPr lang="en-US" altLang="en-US" dirty="0">
                <a:latin typeface="Courier New" panose="02070309020205020404" pitchFamily="49" charset="0"/>
                <a:cs typeface="Courier New" panose="02070309020205020404" pitchFamily="49" charset="0"/>
              </a:rPr>
              <a:t>PDB1</a:t>
            </a:r>
            <a:r>
              <a:rPr lang="en-US" altLang="en-US" dirty="0"/>
              <a:t> and the target directory for the new files of </a:t>
            </a:r>
            <a:r>
              <a:rPr lang="fr-FR" altLang="en-US" dirty="0">
                <a:latin typeface="Courier New" panose="02070309020205020404" pitchFamily="49" charset="0"/>
                <a:cs typeface="Courier New" panose="02070309020205020404" pitchFamily="49" charset="0"/>
              </a:rPr>
              <a:t>PDB3 </a:t>
            </a:r>
            <a:r>
              <a:rPr lang="fr-FR" altLang="en-US" dirty="0">
                <a:cs typeface="Arial" panose="020B0604020202020204" pitchFamily="34" charset="0"/>
              </a:rPr>
              <a:t>(non-OMF).</a:t>
            </a:r>
          </a:p>
          <a:p>
            <a:pPr lvl="2">
              <a:buFont typeface="Times New Roman" panose="02020603050405020304" pitchFamily="18" charset="0"/>
              <a:buAutoNum type="arabicPeriod" startAt="2"/>
            </a:pPr>
            <a:r>
              <a:rPr lang="fr-FR" altLang="en-US" dirty="0"/>
              <a:t>Connect to the target CDB root as a common user with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privilege.</a:t>
            </a:r>
          </a:p>
          <a:p>
            <a:pPr lvl="2">
              <a:buFont typeface="Times New Roman" panose="02020603050405020304" pitchFamily="18" charset="0"/>
              <a:buAutoNum type="arabicPeriod" startAt="2"/>
            </a:pPr>
            <a:r>
              <a:rPr lang="fr-FR" altLang="en-US" dirty="0"/>
              <a:t>Use the command </a:t>
            </a:r>
            <a:r>
              <a:rPr lang="fr-FR" altLang="en-US" dirty="0">
                <a:latin typeface="Courier New" panose="02070309020205020404" pitchFamily="49" charset="0"/>
                <a:cs typeface="Courier New" panose="02070309020205020404" pitchFamily="49" charset="0"/>
              </a:rPr>
              <a:t>CREATE</a:t>
            </a:r>
            <a:r>
              <a:rPr lang="fr-FR" altLang="en-US" dirty="0"/>
              <a:t> </a:t>
            </a:r>
            <a:r>
              <a:rPr lang="fr-FR" altLang="en-US" dirty="0">
                <a:latin typeface="Courier New" panose="02070309020205020404" pitchFamily="49" charset="0"/>
                <a:cs typeface="Courier New" panose="02070309020205020404" pitchFamily="49" charset="0"/>
              </a:rPr>
              <a:t>PLUGGABLE</a:t>
            </a:r>
            <a:r>
              <a:rPr lang="fr-FR" altLang="en-US" dirty="0"/>
              <a:t> </a:t>
            </a:r>
            <a:r>
              <a:rPr lang="fr-FR" altLang="en-US" dirty="0">
                <a:latin typeface="Courier New" panose="02070309020205020404" pitchFamily="49" charset="0"/>
                <a:cs typeface="Courier New" panose="02070309020205020404" pitchFamily="49" charset="0"/>
              </a:rPr>
              <a:t>DATABASE</a:t>
            </a:r>
            <a:r>
              <a:rPr lang="fr-FR" altLang="en-US" dirty="0"/>
              <a:t> to clone the application root </a:t>
            </a:r>
            <a:r>
              <a:rPr lang="en-US" altLang="en-US" dirty="0">
                <a:latin typeface="Courier New" panose="02070309020205020404" pitchFamily="49" charset="0"/>
                <a:cs typeface="Courier New" panose="02070309020205020404" pitchFamily="49" charset="0"/>
              </a:rPr>
              <a:t>pdb_app</a:t>
            </a:r>
            <a:r>
              <a:rPr lang="en-US" altLang="en-US" dirty="0"/>
              <a:t> from </a:t>
            </a:r>
            <a:r>
              <a:rPr lang="en-US" altLang="en-US" dirty="0">
                <a:latin typeface="Courier New" panose="02070309020205020404" pitchFamily="49" charset="0"/>
                <a:cs typeface="Courier New" panose="02070309020205020404" pitchFamily="49" charset="0"/>
              </a:rPr>
              <a:t>pdb_app </a:t>
            </a:r>
            <a:r>
              <a:rPr lang="en-US" altLang="en-US" dirty="0">
                <a:cs typeface="Arial" panose="020B0604020202020204" pitchFamily="34" charset="0"/>
              </a:rPr>
              <a:t>into </a:t>
            </a:r>
            <a:r>
              <a:rPr lang="en-US" altLang="en-US" dirty="0">
                <a:latin typeface="Courier New" panose="02070309020205020404" pitchFamily="49" charset="0"/>
                <a:cs typeface="Courier New" panose="02070309020205020404" pitchFamily="49" charset="0"/>
              </a:rPr>
              <a:t>cdb2</a:t>
            </a:r>
            <a:r>
              <a:rPr lang="en-US" altLang="en-US" dirty="0">
                <a:cs typeface="Arial" panose="020B0604020202020204" pitchFamily="34" charset="0"/>
              </a:rPr>
              <a:t>.</a:t>
            </a:r>
          </a:p>
          <a:p>
            <a:pPr lvl="2">
              <a:buFont typeface="Times New Roman" panose="02020603050405020304" pitchFamily="18" charset="0"/>
              <a:buAutoNum type="arabicPeriod" startAt="4"/>
            </a:pPr>
            <a:r>
              <a:rPr lang="en-US" altLang="en-US" dirty="0"/>
              <a:t>Then still in </a:t>
            </a:r>
            <a:r>
              <a:rPr lang="en-US" altLang="en-US" dirty="0">
                <a:latin typeface="Courier New" panose="02070309020205020404" pitchFamily="49" charset="0"/>
                <a:cs typeface="Courier New" panose="02070309020205020404" pitchFamily="49" charset="0"/>
              </a:rPr>
              <a:t>cdb2</a:t>
            </a:r>
            <a:r>
              <a:rPr lang="en-US" altLang="en-US" dirty="0">
                <a:cs typeface="Arial" panose="020B0604020202020204" pitchFamily="34" charset="0"/>
              </a:rPr>
              <a:t>, </a:t>
            </a:r>
            <a:r>
              <a:rPr lang="en-US" altLang="en-US" dirty="0"/>
              <a:t>open the new </a:t>
            </a:r>
            <a:r>
              <a:rPr lang="en-US" altLang="en-US" dirty="0">
                <a:latin typeface="Courier New" panose="02070309020205020404" pitchFamily="49" charset="0"/>
                <a:cs typeface="Courier New" panose="02070309020205020404" pitchFamily="49" charset="0"/>
              </a:rPr>
              <a:t>pdb_app </a:t>
            </a:r>
            <a:r>
              <a:rPr lang="en-US" altLang="en-US" dirty="0"/>
              <a:t>with</a:t>
            </a:r>
            <a:r>
              <a:rPr lang="fr-FR" altLang="en-US" dirty="0"/>
              <a:t> the command </a:t>
            </a:r>
            <a:r>
              <a:rPr lang="fr-FR" altLang="en-US" dirty="0">
                <a:latin typeface="Courier New" panose="02070309020205020404" pitchFamily="49" charset="0"/>
                <a:cs typeface="Courier New" panose="02070309020205020404" pitchFamily="49" charset="0"/>
              </a:rPr>
              <a:t>ALTER</a:t>
            </a:r>
            <a:r>
              <a:rPr lang="fr-FR" altLang="en-US" dirty="0"/>
              <a:t> </a:t>
            </a:r>
            <a:r>
              <a:rPr lang="fr-FR" altLang="en-US" dirty="0">
                <a:latin typeface="Courier New" panose="02070309020205020404" pitchFamily="49" charset="0"/>
                <a:cs typeface="Courier New" panose="02070309020205020404" pitchFamily="49" charset="0"/>
              </a:rPr>
              <a:t>PLUGGABLE</a:t>
            </a:r>
            <a:r>
              <a:rPr lang="fr-FR" altLang="en-US" dirty="0"/>
              <a:t> </a:t>
            </a:r>
            <a:r>
              <a:rPr lang="fr-FR" altLang="en-US" dirty="0">
                <a:latin typeface="Courier New" panose="02070309020205020404" pitchFamily="49" charset="0"/>
                <a:cs typeface="Courier New" panose="02070309020205020404" pitchFamily="49" charset="0"/>
              </a:rPr>
              <a:t>DATABASE</a:t>
            </a:r>
            <a:r>
              <a:rPr lang="fr-FR" altLang="en-US" dirty="0"/>
              <a:t> </a:t>
            </a:r>
            <a:r>
              <a:rPr lang="fr-FR" altLang="en-US" dirty="0">
                <a:latin typeface="Courier New" panose="02070309020205020404" pitchFamily="49" charset="0"/>
                <a:cs typeface="Courier New" panose="02070309020205020404" pitchFamily="49" charset="0"/>
              </a:rPr>
              <a:t>OPEN</a:t>
            </a:r>
            <a:r>
              <a:rPr lang="fr-FR" altLang="en-US" dirty="0"/>
              <a:t>.</a:t>
            </a:r>
          </a:p>
          <a:p>
            <a:pPr lvl="2">
              <a:buFont typeface="Times New Roman" panose="02020603050405020304" pitchFamily="18" charset="0"/>
              <a:buAutoNum type="arabicPeriod" startAt="4"/>
            </a:pPr>
            <a:r>
              <a:rPr lang="fr-FR" altLang="en-US" dirty="0"/>
              <a:t>Connect to the new application root </a:t>
            </a:r>
            <a:r>
              <a:rPr lang="en-US" altLang="en-US" dirty="0">
                <a:latin typeface="Courier New" panose="02070309020205020404" pitchFamily="49" charset="0"/>
                <a:cs typeface="Courier New" panose="02070309020205020404" pitchFamily="49" charset="0"/>
              </a:rPr>
              <a:t>pdb_app </a:t>
            </a:r>
            <a:r>
              <a:rPr lang="en-US" altLang="en-US" dirty="0"/>
              <a:t>in </a:t>
            </a:r>
            <a:r>
              <a:rPr lang="en-US" altLang="en-US" dirty="0">
                <a:latin typeface="Courier New" panose="02070309020205020404" pitchFamily="49" charset="0"/>
                <a:cs typeface="Courier New" panose="02070309020205020404" pitchFamily="49" charset="0"/>
              </a:rPr>
              <a:t>cdb2</a:t>
            </a:r>
            <a:r>
              <a:rPr lang="en-US" altLang="en-US" dirty="0">
                <a:cs typeface="Arial" panose="020B0604020202020204" pitchFamily="34" charset="0"/>
              </a:rPr>
              <a:t> and </a:t>
            </a:r>
            <a:r>
              <a:rPr lang="fr-FR" altLang="en-US" dirty="0"/>
              <a:t>use the command </a:t>
            </a:r>
            <a:r>
              <a:rPr lang="fr-FR" altLang="en-US" dirty="0">
                <a:latin typeface="Courier New" panose="02070309020205020404" pitchFamily="49" charset="0"/>
                <a:cs typeface="Courier New" panose="02070309020205020404" pitchFamily="49" charset="0"/>
              </a:rPr>
              <a:t>CREATE</a:t>
            </a:r>
            <a:r>
              <a:rPr lang="fr-FR" altLang="en-US" dirty="0"/>
              <a:t> </a:t>
            </a:r>
            <a:r>
              <a:rPr lang="fr-FR" altLang="en-US" dirty="0">
                <a:latin typeface="Courier New" panose="02070309020205020404" pitchFamily="49" charset="0"/>
                <a:cs typeface="Courier New" panose="02070309020205020404" pitchFamily="49" charset="0"/>
              </a:rPr>
              <a:t>PLUGGABLE</a:t>
            </a:r>
            <a:r>
              <a:rPr lang="fr-FR" altLang="en-US" dirty="0"/>
              <a:t> </a:t>
            </a:r>
            <a:r>
              <a:rPr lang="fr-FR" altLang="en-US" dirty="0">
                <a:latin typeface="Courier New" panose="02070309020205020404" pitchFamily="49" charset="0"/>
                <a:cs typeface="Courier New" panose="02070309020205020404" pitchFamily="49" charset="0"/>
              </a:rPr>
              <a:t>DATABASE</a:t>
            </a:r>
            <a:r>
              <a:rPr lang="fr-FR" altLang="en-US" dirty="0"/>
              <a:t> to clone the application PDB </a:t>
            </a:r>
            <a:r>
              <a:rPr lang="en-US" altLang="en-US" dirty="0">
                <a:latin typeface="Courier New" panose="02070309020205020404" pitchFamily="49" charset="0"/>
                <a:cs typeface="Courier New" panose="02070309020205020404" pitchFamily="49" charset="0"/>
              </a:rPr>
              <a:t>pdb1</a:t>
            </a:r>
            <a:r>
              <a:rPr lang="en-US" altLang="en-US" dirty="0"/>
              <a:t> from </a:t>
            </a:r>
            <a:r>
              <a:rPr lang="en-US" altLang="en-US" dirty="0">
                <a:latin typeface="Courier New" panose="02070309020205020404" pitchFamily="49" charset="0"/>
                <a:cs typeface="Courier New" panose="02070309020205020404" pitchFamily="49" charset="0"/>
              </a:rPr>
              <a:t>pdb1 </a:t>
            </a:r>
            <a:r>
              <a:rPr lang="en-US" altLang="en-US" dirty="0">
                <a:cs typeface="Arial" panose="020B0604020202020204" pitchFamily="34" charset="0"/>
              </a:rPr>
              <a:t>of </a:t>
            </a:r>
            <a:r>
              <a:rPr lang="en-US" altLang="en-US" dirty="0">
                <a:latin typeface="Courier New" panose="02070309020205020404" pitchFamily="49" charset="0"/>
                <a:cs typeface="Courier New" panose="02070309020205020404" pitchFamily="49" charset="0"/>
              </a:rPr>
              <a:t>cdb1 </a:t>
            </a:r>
            <a:r>
              <a:rPr lang="en-US" altLang="en-US" dirty="0">
                <a:cs typeface="Arial" panose="020B0604020202020204" pitchFamily="34" charset="0"/>
              </a:rPr>
              <a:t>into </a:t>
            </a:r>
            <a:r>
              <a:rPr lang="en-US" altLang="en-US" dirty="0">
                <a:latin typeface="Courier New" panose="02070309020205020404" pitchFamily="49" charset="0"/>
                <a:cs typeface="Courier New" panose="02070309020205020404" pitchFamily="49" charset="0"/>
              </a:rPr>
              <a:t>pdb_app </a:t>
            </a:r>
            <a:r>
              <a:rPr lang="en-US" altLang="en-US" dirty="0">
                <a:cs typeface="Arial" panose="020B0604020202020204" pitchFamily="34" charset="0"/>
              </a:rPr>
              <a:t>of </a:t>
            </a:r>
            <a:r>
              <a:rPr lang="en-US" altLang="en-US" dirty="0">
                <a:latin typeface="Courier New" panose="02070309020205020404" pitchFamily="49" charset="0"/>
                <a:cs typeface="Courier New" panose="02070309020205020404" pitchFamily="49" charset="0"/>
              </a:rPr>
              <a:t>cdb2</a:t>
            </a:r>
            <a:r>
              <a:rPr lang="en-US" altLang="en-US" dirty="0">
                <a:cs typeface="Arial" panose="020B0604020202020204" pitchFamily="34" charset="0"/>
              </a:rPr>
              <a:t>.</a:t>
            </a:r>
          </a:p>
          <a:p>
            <a:pPr lvl="2">
              <a:buFont typeface="Times New Roman" panose="02020603050405020304" pitchFamily="18" charset="0"/>
              <a:buAutoNum type="arabicPeriod" startAt="4"/>
            </a:pPr>
            <a:r>
              <a:rPr lang="fr-FR" altLang="en-US" dirty="0"/>
              <a:t>Clone the application PDB </a:t>
            </a:r>
            <a:r>
              <a:rPr lang="en-US" altLang="en-US" dirty="0">
                <a:latin typeface="Courier New" panose="02070309020205020404" pitchFamily="49" charset="0"/>
                <a:cs typeface="Courier New" panose="02070309020205020404" pitchFamily="49" charset="0"/>
              </a:rPr>
              <a:t>pdb2</a:t>
            </a:r>
            <a:r>
              <a:rPr lang="en-US" altLang="en-US" dirty="0"/>
              <a:t> from </a:t>
            </a:r>
            <a:r>
              <a:rPr lang="en-US" altLang="en-US" dirty="0">
                <a:latin typeface="Courier New" panose="02070309020205020404" pitchFamily="49" charset="0"/>
                <a:cs typeface="Courier New" panose="02070309020205020404" pitchFamily="49" charset="0"/>
              </a:rPr>
              <a:t>pdb2</a:t>
            </a:r>
            <a:r>
              <a:rPr lang="en-US" altLang="en-US" dirty="0">
                <a:cs typeface="Arial" panose="020B0604020202020204" pitchFamily="34" charset="0"/>
              </a:rPr>
              <a:t> of </a:t>
            </a:r>
            <a:r>
              <a:rPr lang="en-US" altLang="en-US" dirty="0">
                <a:latin typeface="Courier New" panose="02070309020205020404" pitchFamily="49" charset="0"/>
                <a:cs typeface="Courier New" panose="02070309020205020404" pitchFamily="49" charset="0"/>
              </a:rPr>
              <a:t>cdb1 </a:t>
            </a:r>
            <a:r>
              <a:rPr lang="en-US" altLang="en-US" dirty="0">
                <a:cs typeface="Arial" panose="020B0604020202020204" pitchFamily="34" charset="0"/>
              </a:rPr>
              <a:t>into </a:t>
            </a:r>
            <a:r>
              <a:rPr lang="en-US" altLang="en-US" dirty="0">
                <a:latin typeface="Courier New" panose="02070309020205020404" pitchFamily="49" charset="0"/>
                <a:cs typeface="Courier New" panose="02070309020205020404" pitchFamily="49" charset="0"/>
              </a:rPr>
              <a:t>pdb_app </a:t>
            </a:r>
            <a:r>
              <a:rPr lang="en-US" altLang="en-US" dirty="0">
                <a:cs typeface="Arial" panose="020B0604020202020204" pitchFamily="34" charset="0"/>
              </a:rPr>
              <a:t>of </a:t>
            </a:r>
            <a:r>
              <a:rPr lang="en-US" altLang="en-US" dirty="0">
                <a:latin typeface="Courier New" panose="02070309020205020404" pitchFamily="49" charset="0"/>
                <a:cs typeface="Courier New" panose="02070309020205020404" pitchFamily="49" charset="0"/>
              </a:rPr>
              <a:t>cdb2</a:t>
            </a:r>
            <a:r>
              <a:rPr lang="en-US" altLang="en-US" dirty="0">
                <a:cs typeface="Arial" panose="020B0604020202020204" pitchFamily="34" charset="0"/>
              </a:rPr>
              <a:t>.</a:t>
            </a:r>
          </a:p>
          <a:p>
            <a:pPr lvl="2">
              <a:buFont typeface="Times New Roman" panose="02020603050405020304" pitchFamily="18" charset="0"/>
              <a:buAutoNum type="arabicPeriod" startAt="4"/>
            </a:pPr>
            <a:r>
              <a:rPr lang="fr-FR" altLang="en-US" dirty="0">
                <a:cs typeface="Arial" panose="020B0604020202020204" pitchFamily="34" charset="0"/>
              </a:rPr>
              <a:t>Open the </a:t>
            </a:r>
            <a:r>
              <a:rPr lang="en-US" altLang="en-US" dirty="0">
                <a:latin typeface="Courier New" panose="02070309020205020404" pitchFamily="49" charset="0"/>
                <a:cs typeface="Courier New" panose="02070309020205020404" pitchFamily="49" charset="0"/>
              </a:rPr>
              <a:t>pdb1 </a:t>
            </a:r>
            <a:r>
              <a:rPr lang="en-US" altLang="en-US" dirty="0">
                <a:cs typeface="Arial" panose="020B0604020202020204" pitchFamily="34" charset="0"/>
              </a:rPr>
              <a:t>and</a:t>
            </a:r>
            <a:r>
              <a:rPr lang="en-US" altLang="en-US" dirty="0">
                <a:latin typeface="Courier New" panose="02070309020205020404" pitchFamily="49" charset="0"/>
                <a:cs typeface="Courier New" panose="02070309020205020404" pitchFamily="49" charset="0"/>
              </a:rPr>
              <a:t> pdb2 </a:t>
            </a:r>
            <a:r>
              <a:rPr lang="en-US" altLang="en-US" dirty="0">
                <a:cs typeface="Arial" panose="020B0604020202020204" pitchFamily="34" charset="0"/>
              </a:rPr>
              <a:t>of </a:t>
            </a:r>
            <a:r>
              <a:rPr lang="en-US" altLang="en-US" dirty="0">
                <a:latin typeface="Courier New" panose="02070309020205020404" pitchFamily="49" charset="0"/>
                <a:cs typeface="Courier New" panose="02070309020205020404" pitchFamily="49" charset="0"/>
              </a:rPr>
              <a:t>cdb2</a:t>
            </a:r>
            <a:r>
              <a:rPr lang="en-US" altLang="en-US" dirty="0" smtClean="0">
                <a:cs typeface="Arial" panose="020B0604020202020204" pitchFamily="34" charset="0"/>
              </a:rPr>
              <a:t>.</a:t>
            </a:r>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4</a:t>
            </a:fld>
            <a:endParaRPr lang="en-US" dirty="0"/>
          </a:p>
        </p:txBody>
      </p:sp>
    </p:spTree>
    <p:extLst>
      <p:ext uri="{BB962C8B-B14F-4D97-AF65-F5344CB8AC3E}">
        <p14:creationId xmlns:p14="http://schemas.microsoft.com/office/powerpoint/2010/main" val="2013246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fr-FR" altLang="en-US" dirty="0"/>
              <a:t>There are different possible </a:t>
            </a:r>
            <a:r>
              <a:rPr lang="en-US" altLang="en-US" dirty="0"/>
              <a:t>methods</a:t>
            </a:r>
            <a:r>
              <a:rPr lang="fr-FR" altLang="en-US" dirty="0"/>
              <a:t> to migrate data from a non-CDB database into a CDB.</a:t>
            </a:r>
          </a:p>
          <a:p>
            <a:pPr lvl="1"/>
            <a:r>
              <a:rPr lang="en-US" altLang="en-US" dirty="0"/>
              <a:t>Whichever method is used, you have to get the non-CDB into a transactionally consistent state and open it in restricted mode.</a:t>
            </a:r>
          </a:p>
          <a:p>
            <a:pPr lvl="2">
              <a:buFont typeface="Arial" panose="020B0604020202020204" pitchFamily="34" charset="0"/>
              <a:buChar char="•"/>
            </a:pPr>
            <a:r>
              <a:rPr lang="en-US" altLang="en-US" dirty="0"/>
              <a:t>It is appropriate to use Oracle Data Pump when:</a:t>
            </a:r>
          </a:p>
          <a:p>
            <a:pPr lvl="3">
              <a:buFont typeface="Arial" panose="020B0604020202020204" pitchFamily="34" charset="0"/>
              <a:buChar char="‒"/>
            </a:pPr>
            <a:r>
              <a:rPr lang="en-US" altLang="en-US" dirty="0"/>
              <a:t>The source database is an 11</a:t>
            </a:r>
            <a:r>
              <a:rPr lang="en-US" altLang="en-US" i="1" dirty="0"/>
              <a:t>g</a:t>
            </a:r>
            <a:r>
              <a:rPr lang="en-US" altLang="en-US" dirty="0"/>
              <a:t> database.</a:t>
            </a:r>
          </a:p>
          <a:p>
            <a:pPr lvl="3">
              <a:buFont typeface="Arial" panose="020B0604020202020204" pitchFamily="34" charset="0"/>
              <a:buChar char="‒"/>
            </a:pPr>
            <a:r>
              <a:rPr lang="en-US" altLang="en-US" dirty="0"/>
              <a:t>Both source and target databases are different endian.</a:t>
            </a:r>
          </a:p>
          <a:p>
            <a:pPr lvl="3">
              <a:buFont typeface="Arial" panose="020B0604020202020204" pitchFamily="34" charset="0"/>
              <a:buChar char="‒"/>
            </a:pPr>
            <a:r>
              <a:rPr lang="en-US" altLang="en-US" dirty="0"/>
              <a:t>The source character set is not equal to the target character set and is not a binary subset of the target.</a:t>
            </a:r>
          </a:p>
          <a:p>
            <a:pPr lvl="3">
              <a:buFont typeface="Arial" panose="020B0604020202020204" pitchFamily="34" charset="0"/>
              <a:buChar char="‒"/>
            </a:pPr>
            <a:r>
              <a:rPr lang="fr-FR" altLang="en-US" dirty="0"/>
              <a:t>Use either </a:t>
            </a:r>
            <a:r>
              <a:rPr lang="en-US" altLang="en-US" dirty="0"/>
              <a:t>transportable tablespace (TTS) or full conventional export / import or full transportable database (TDB) provided that in the last one any user-defined object resides in a single user-defined tablespace. Data Pump full transportable database does not support movement of XDB or AWR repositories. Only user-generated XML schemas are moved.</a:t>
            </a:r>
          </a:p>
          <a:p>
            <a:pPr lvl="2">
              <a:buFont typeface="Arial" panose="020B0604020202020204" pitchFamily="34" charset="0"/>
              <a:buChar char="•"/>
            </a:pPr>
            <a:r>
              <a:rPr lang="en-US" altLang="en-US" dirty="0"/>
              <a:t>In other cases, using the </a:t>
            </a:r>
            <a:r>
              <a:rPr lang="en-US" altLang="en-US" dirty="0">
                <a:latin typeface="Courier New" panose="02070309020205020404" pitchFamily="49" charset="0"/>
                <a:cs typeface="Courier New" panose="02070309020205020404" pitchFamily="49" charset="0"/>
              </a:rPr>
              <a:t>DBMS_PDB</a:t>
            </a:r>
            <a:r>
              <a:rPr lang="en-US" altLang="en-US" dirty="0"/>
              <a:t> package is the easiest option. The </a:t>
            </a:r>
            <a:r>
              <a:rPr lang="en-US" altLang="en-US" dirty="0">
                <a:latin typeface="Courier New" panose="02070309020205020404" pitchFamily="49" charset="0"/>
                <a:cs typeface="Courier New" panose="02070309020205020404" pitchFamily="49" charset="0"/>
              </a:rPr>
              <a:t>DBMS_PDB</a:t>
            </a:r>
            <a:r>
              <a:rPr lang="en-US" altLang="en-US" dirty="0"/>
              <a:t> package constructs an XML file describing the non-CDB data files to plug the non-CDB into the CDB as a PDB. It is also a good way to quickly consolidate several non-CDBs into a CDB.</a:t>
            </a:r>
          </a:p>
          <a:p>
            <a:pPr lvl="2">
              <a:buFont typeface="Arial" panose="020B0604020202020204" pitchFamily="34" charset="0"/>
              <a:buChar char="•"/>
            </a:pPr>
            <a:r>
              <a:rPr lang="en-US" altLang="en-US" dirty="0"/>
              <a:t>Cloning non-CDBs in a CDB is a good way to keep the non-CDB and therefore have the opportunity to compare the performance between the new PDB and the original non-CDB or at least wait until you consider that the PDB can work appropriately.</a:t>
            </a:r>
          </a:p>
          <a:p>
            <a:pPr lvl="2">
              <a:buFont typeface="Arial" panose="020B0604020202020204" pitchFamily="34" charset="0"/>
              <a:buChar char="•"/>
            </a:pPr>
            <a:r>
              <a:rPr lang="en-US" altLang="en-US" dirty="0"/>
              <a:t>If the </a:t>
            </a:r>
            <a:r>
              <a:rPr lang="en-US" altLang="en-US" dirty="0">
                <a:latin typeface="Courier New" panose="02070309020205020404" pitchFamily="49" charset="0"/>
                <a:cs typeface="Courier New" panose="02070309020205020404" pitchFamily="49" charset="0"/>
              </a:rPr>
              <a:t>DBMS_PDB</a:t>
            </a:r>
            <a:r>
              <a:rPr lang="en-US" altLang="en-US" dirty="0"/>
              <a:t> package cannot be used as this would be the case because the non-CDB is an 11</a:t>
            </a:r>
            <a:r>
              <a:rPr lang="en-US" altLang="en-US" i="1" dirty="0"/>
              <a:t>g</a:t>
            </a:r>
            <a:r>
              <a:rPr lang="en-US" altLang="en-US" dirty="0"/>
              <a:t> database, export/import is usually simpler than using GoldenGate replication, but export/import might require more downtime during the switch from the non-CDB to the PDB. </a:t>
            </a:r>
          </a:p>
          <a:p>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5</a:t>
            </a:fld>
            <a:endParaRPr lang="en-US" dirty="0"/>
          </a:p>
        </p:txBody>
      </p:sp>
    </p:spTree>
    <p:extLst>
      <p:ext uri="{BB962C8B-B14F-4D97-AF65-F5344CB8AC3E}">
        <p14:creationId xmlns:p14="http://schemas.microsoft.com/office/powerpoint/2010/main" val="199849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300"/>
              </a:spcBef>
            </a:pPr>
            <a:r>
              <a:rPr lang="en-US" altLang="en-US" dirty="0"/>
              <a:t>The technique with </a:t>
            </a:r>
            <a:r>
              <a:rPr lang="en-US" altLang="en-US" dirty="0">
                <a:latin typeface="Courier New" panose="02070309020205020404" pitchFamily="49" charset="0"/>
                <a:cs typeface="Courier New" panose="02070309020205020404" pitchFamily="49" charset="0"/>
              </a:rPr>
              <a:t>DBMS_PDB</a:t>
            </a:r>
            <a:r>
              <a:rPr lang="en-US" altLang="en-US" dirty="0"/>
              <a:t> package creates an unplugged PDB from an Oracle Database 12c or Oracle Database 18c non-CDB. The unplugged PDB can then be plugged into a CDB (of the same version) as a new PDB. </a:t>
            </a:r>
          </a:p>
          <a:p>
            <a:pPr lvl="1">
              <a:spcBef>
                <a:spcPts val="200"/>
              </a:spcBef>
            </a:pPr>
            <a:r>
              <a:rPr lang="en-US" altLang="en-US" dirty="0"/>
              <a:t>If the non-CDB is an Oracle Database 12c database and the target CDB is an Oracle Database 18c database, first upgrade the non-CDB to an Oracle Database 18c non-CDB. Then execute the </a:t>
            </a:r>
            <a:r>
              <a:rPr lang="en-US" altLang="en-US" dirty="0">
                <a:latin typeface="Courier New" panose="02070309020205020404" pitchFamily="49" charset="0"/>
                <a:cs typeface="Courier New" panose="02070309020205020404" pitchFamily="49" charset="0"/>
              </a:rPr>
              <a:t>DBMS_PDB</a:t>
            </a:r>
            <a:r>
              <a:rPr lang="en-US" altLang="en-US" dirty="0"/>
              <a:t> package to create an unplugged Oracle Database 18c PDB and finally plug it into the Oracle Database 18c CDB.</a:t>
            </a:r>
          </a:p>
          <a:p>
            <a:pPr lvl="1">
              <a:spcBef>
                <a:spcPts val="200"/>
              </a:spcBef>
            </a:pPr>
            <a:r>
              <a:rPr lang="en-US" altLang="en-US" dirty="0"/>
              <a:t>Running the </a:t>
            </a:r>
            <a:r>
              <a:rPr lang="en-US" altLang="en-US" dirty="0">
                <a:latin typeface="Courier New" panose="02070309020205020404" pitchFamily="49" charset="0"/>
                <a:cs typeface="Courier New" panose="02070309020205020404" pitchFamily="49" charset="0"/>
              </a:rPr>
              <a:t>DBMS_PDB.DESCRIBE</a:t>
            </a:r>
            <a:r>
              <a:rPr lang="en-US" altLang="en-US" dirty="0"/>
              <a:t> procedure on the non-CDB generates an XML file that describes the future PDB. You can plug in the unplugged PDB in the same way that you can plug in any unplugged PDB, using the XML file and the </a:t>
            </a:r>
            <a:r>
              <a:rPr lang="en-US" altLang="en-US" dirty="0">
                <a:cs typeface="Arial" panose="020B0604020202020204" pitchFamily="34" charset="0"/>
              </a:rPr>
              <a:t>non-CDB</a:t>
            </a:r>
            <a:r>
              <a:rPr lang="en-US" altLang="en-US" dirty="0">
                <a:latin typeface="Courier New" panose="02070309020205020404" pitchFamily="49" charset="0"/>
                <a:cs typeface="Courier New" panose="02070309020205020404" pitchFamily="49" charset="0"/>
              </a:rPr>
              <a:t> </a:t>
            </a:r>
            <a:r>
              <a:rPr lang="en-US" altLang="en-US" dirty="0"/>
              <a:t>datafiles. </a:t>
            </a:r>
            <a:r>
              <a:rPr lang="fr-FR" altLang="en-US" dirty="0"/>
              <a:t>The steps are the following:</a:t>
            </a:r>
          </a:p>
          <a:p>
            <a:pPr lvl="2">
              <a:spcBef>
                <a:spcPts val="0"/>
              </a:spcBef>
              <a:buFont typeface="Calibri" panose="020F0502020204030204" pitchFamily="34" charset="0"/>
              <a:buAutoNum type="arabicPeriod"/>
            </a:pPr>
            <a:r>
              <a:rPr lang="en-US" altLang="en-US" dirty="0"/>
              <a:t>Connect to </a:t>
            </a:r>
            <a:r>
              <a:rPr lang="en-US" altLang="en-US" dirty="0">
                <a:solidFill>
                  <a:schemeClr val="tx1"/>
                </a:solidFill>
                <a:cs typeface="Arial" panose="020B0604020202020204" pitchFamily="34" charset="0"/>
              </a:rPr>
              <a:t>non-CDB </a:t>
            </a:r>
            <a:r>
              <a:rPr lang="en-US" altLang="en-US" dirty="0">
                <a:solidFill>
                  <a:schemeClr val="tx1"/>
                </a:solidFill>
                <a:latin typeface="Courier New" panose="02070309020205020404" pitchFamily="49" charset="0"/>
                <a:cs typeface="Courier New" panose="02070309020205020404" pitchFamily="49" charset="0"/>
              </a:rPr>
              <a:t>ORCL</a:t>
            </a:r>
            <a:r>
              <a:rPr lang="en-US" altLang="en-US" dirty="0">
                <a:solidFill>
                  <a:schemeClr val="tx1"/>
                </a:solidFill>
                <a:cs typeface="Arial" panose="020B0604020202020204" pitchFamily="34" charset="0"/>
              </a:rPr>
              <a:t> </a:t>
            </a:r>
            <a:r>
              <a:rPr lang="en-US" altLang="en-US" dirty="0"/>
              <a:t>and ensure that the </a:t>
            </a:r>
            <a:r>
              <a:rPr lang="en-US" altLang="en-US" dirty="0">
                <a:solidFill>
                  <a:schemeClr val="tx1"/>
                </a:solidFill>
                <a:cs typeface="Arial" panose="020B0604020202020204" pitchFamily="34" charset="0"/>
              </a:rPr>
              <a:t>non-CDB </a:t>
            </a:r>
            <a:r>
              <a:rPr lang="en-US" altLang="en-US" dirty="0">
                <a:solidFill>
                  <a:schemeClr val="tx1"/>
                </a:solidFill>
                <a:latin typeface="Courier New" panose="02070309020205020404" pitchFamily="49" charset="0"/>
                <a:cs typeface="Courier New" panose="02070309020205020404" pitchFamily="49" charset="0"/>
              </a:rPr>
              <a:t>ORCL</a:t>
            </a:r>
            <a:r>
              <a:rPr lang="en-US" altLang="en-US" dirty="0">
                <a:solidFill>
                  <a:schemeClr val="tx1"/>
                </a:solidFill>
                <a:cs typeface="Arial" panose="020B0604020202020204" pitchFamily="34" charset="0"/>
              </a:rPr>
              <a:t> </a:t>
            </a:r>
            <a:r>
              <a:rPr lang="en-US" altLang="en-US" dirty="0"/>
              <a:t>is in </a:t>
            </a:r>
            <a:r>
              <a:rPr lang="en-US" altLang="en-US" dirty="0">
                <a:cs typeface="Arial" panose="020B0604020202020204" pitchFamily="34" charset="0"/>
              </a:rPr>
              <a:t>read only </a:t>
            </a:r>
            <a:r>
              <a:rPr lang="en-US" altLang="en-US" dirty="0"/>
              <a:t>mode.</a:t>
            </a:r>
          </a:p>
          <a:p>
            <a:pPr lvl="2">
              <a:spcBef>
                <a:spcPts val="0"/>
              </a:spcBef>
              <a:buFont typeface="Calibri" panose="020F0502020204030204" pitchFamily="34" charset="0"/>
              <a:buAutoNum type="arabicPeriod"/>
            </a:pPr>
            <a:r>
              <a:rPr lang="en-US" altLang="en-US" dirty="0"/>
              <a:t>Execute the </a:t>
            </a:r>
            <a:r>
              <a:rPr lang="en-US" altLang="en-US" dirty="0">
                <a:latin typeface="Courier New" panose="02070309020205020404" pitchFamily="49" charset="0"/>
                <a:cs typeface="Courier New" panose="02070309020205020404" pitchFamily="49" charset="0"/>
              </a:rPr>
              <a:t>DBMS_PDB.DESCRIBE</a:t>
            </a:r>
            <a:r>
              <a:rPr lang="en-US" altLang="en-US" dirty="0"/>
              <a:t> procedure, providing the file name that will be generated. The XML file contains the list of datafiles to be plugged.</a:t>
            </a:r>
            <a:br>
              <a:rPr lang="en-US" altLang="en-US" dirty="0"/>
            </a:br>
            <a:r>
              <a:rPr lang="en-US" altLang="en-US" dirty="0"/>
              <a:t>The XML file and the data files described in the XML file comprise an unplugged PDB. </a:t>
            </a:r>
          </a:p>
          <a:p>
            <a:pPr lvl="2">
              <a:spcBef>
                <a:spcPts val="0"/>
              </a:spcBef>
              <a:buFont typeface="Calibri" panose="020F0502020204030204" pitchFamily="34" charset="0"/>
              <a:buAutoNum type="arabicPeriod"/>
            </a:pPr>
            <a:r>
              <a:rPr lang="en-US" altLang="en-US" dirty="0">
                <a:solidFill>
                  <a:schemeClr val="tx1"/>
                </a:solidFill>
                <a:cs typeface="Arial" panose="020B0604020202020204" pitchFamily="34" charset="0"/>
              </a:rPr>
              <a:t>Connect to the target CDB to plug the unplugged </a:t>
            </a:r>
            <a:r>
              <a:rPr lang="en-US" altLang="en-US" dirty="0">
                <a:solidFill>
                  <a:schemeClr val="tx1"/>
                </a:solidFill>
                <a:latin typeface="Courier New" panose="02070309020205020404" pitchFamily="49" charset="0"/>
                <a:cs typeface="Courier New" panose="02070309020205020404" pitchFamily="49" charset="0"/>
              </a:rPr>
              <a:t>ORCL</a:t>
            </a:r>
            <a:r>
              <a:rPr lang="en-US" altLang="en-US" dirty="0"/>
              <a:t> as </a:t>
            </a:r>
            <a:r>
              <a:rPr lang="en-US" altLang="en-US" dirty="0">
                <a:solidFill>
                  <a:schemeClr val="tx1"/>
                </a:solidFill>
                <a:latin typeface="Courier New" panose="02070309020205020404" pitchFamily="49" charset="0"/>
                <a:cs typeface="Courier New" panose="02070309020205020404" pitchFamily="49" charset="0"/>
              </a:rPr>
              <a:t>PDB2</a:t>
            </a:r>
            <a:r>
              <a:rPr lang="en-US" altLang="en-US" dirty="0">
                <a:solidFill>
                  <a:schemeClr val="tx1"/>
                </a:solidFill>
                <a:cs typeface="Arial" panose="020B0604020202020204" pitchFamily="34" charset="0"/>
              </a:rPr>
              <a:t>.</a:t>
            </a:r>
          </a:p>
          <a:p>
            <a:pPr lvl="2">
              <a:spcBef>
                <a:spcPts val="0"/>
              </a:spcBef>
              <a:buFont typeface="Calibri" panose="020F0502020204030204" pitchFamily="34" charset="0"/>
              <a:buAutoNum type="arabicPeriod"/>
            </a:pPr>
            <a:r>
              <a:rPr lang="en-US" altLang="en-US" dirty="0"/>
              <a:t>Before plugging the unplugged non-CDB, make sure it can be plugged into a CDB using the </a:t>
            </a:r>
            <a:r>
              <a:rPr lang="en-US" altLang="en-US" dirty="0">
                <a:latin typeface="Courier New" panose="02070309020205020404" pitchFamily="49" charset="0"/>
                <a:cs typeface="Courier New" panose="02070309020205020404" pitchFamily="49" charset="0"/>
              </a:rPr>
              <a:t>DBMS_PDB.CHECK_PLUG_COMPATIBILITY </a:t>
            </a:r>
            <a:r>
              <a:rPr lang="en-US" altLang="en-US" dirty="0">
                <a:cs typeface="Arial" panose="020B0604020202020204" pitchFamily="34" charset="0"/>
              </a:rPr>
              <a:t>procedure.</a:t>
            </a:r>
            <a:r>
              <a:rPr lang="en-US" altLang="en-US" dirty="0">
                <a:latin typeface="Courier New" panose="02070309020205020404" pitchFamily="49" charset="0"/>
                <a:cs typeface="Courier New" panose="02070309020205020404" pitchFamily="49" charset="0"/>
              </a:rPr>
              <a:t> </a:t>
            </a:r>
            <a:r>
              <a:rPr lang="en-US" altLang="en-US" dirty="0"/>
              <a:t>Execute the </a:t>
            </a:r>
            <a:r>
              <a:rPr lang="en-US" altLang="en-US" dirty="0">
                <a:latin typeface="Courier New" panose="02070309020205020404" pitchFamily="49" charset="0"/>
                <a:cs typeface="Courier New" panose="02070309020205020404" pitchFamily="49" charset="0"/>
              </a:rPr>
              <a:t>CREATE PLUGGABLE </a:t>
            </a:r>
            <a:r>
              <a:rPr lang="en-US" altLang="en-US" dirty="0">
                <a:cs typeface="Arial" panose="020B0604020202020204" pitchFamily="34" charset="0"/>
              </a:rPr>
              <a:t>command using the clause </a:t>
            </a:r>
            <a:r>
              <a:rPr lang="en-US" altLang="en-US" dirty="0">
                <a:latin typeface="Courier New" panose="02070309020205020404" pitchFamily="49" charset="0"/>
                <a:cs typeface="Courier New" panose="02070309020205020404" pitchFamily="49" charset="0"/>
              </a:rPr>
              <a:t>USING </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XMLfile.xml</a:t>
            </a:r>
            <a:r>
              <a:rPr lang="fr-FR" altLang="en-US" dirty="0">
                <a:latin typeface="Courier New" panose="02070309020205020404" pitchFamily="49" charset="0"/>
                <a:cs typeface="Courier New" panose="02070309020205020404" pitchFamily="49" charset="0"/>
              </a:rPr>
              <a:t>'</a:t>
            </a:r>
            <a:r>
              <a:rPr lang="en-US" altLang="en-US" dirty="0">
                <a:cs typeface="Arial" panose="020B0604020202020204" pitchFamily="34" charset="0"/>
              </a:rPr>
              <a:t>. The list of datafiles from </a:t>
            </a:r>
            <a:r>
              <a:rPr lang="en-US" altLang="en-US" dirty="0">
                <a:solidFill>
                  <a:schemeClr val="tx1"/>
                </a:solidFill>
                <a:latin typeface="Courier New" panose="02070309020205020404" pitchFamily="49" charset="0"/>
                <a:cs typeface="Courier New" panose="02070309020205020404" pitchFamily="49" charset="0"/>
              </a:rPr>
              <a:t>ORCL</a:t>
            </a:r>
            <a:r>
              <a:rPr lang="en-US" altLang="en-US" dirty="0"/>
              <a:t>  is read from the </a:t>
            </a:r>
            <a:r>
              <a:rPr lang="en-US" altLang="en-US" dirty="0">
                <a:cs typeface="Arial" panose="020B0604020202020204" pitchFamily="34" charset="0"/>
              </a:rPr>
              <a:t>XMLfile to locate and name the datafiles of </a:t>
            </a:r>
            <a:r>
              <a:rPr lang="en-US" altLang="en-US" dirty="0">
                <a:solidFill>
                  <a:schemeClr val="tx1"/>
                </a:solidFill>
                <a:latin typeface="Courier New" panose="02070309020205020404" pitchFamily="49" charset="0"/>
                <a:cs typeface="Courier New" panose="02070309020205020404" pitchFamily="49" charset="0"/>
              </a:rPr>
              <a:t>PDB2</a:t>
            </a:r>
            <a:r>
              <a:rPr lang="en-US" altLang="en-US" dirty="0">
                <a:solidFill>
                  <a:schemeClr val="tx1"/>
                </a:solidFill>
                <a:cs typeface="Arial" panose="020B0604020202020204" pitchFamily="34" charset="0"/>
              </a:rPr>
              <a:t>.</a:t>
            </a:r>
          </a:p>
          <a:p>
            <a:pPr lvl="2">
              <a:spcBef>
                <a:spcPts val="0"/>
              </a:spcBef>
              <a:buFont typeface="Calibri" panose="020F0502020204030204" pitchFamily="34" charset="0"/>
              <a:buAutoNum type="arabicPeriod"/>
            </a:pPr>
            <a:r>
              <a:rPr lang="en-US" altLang="en-US" dirty="0"/>
              <a:t>Run the </a:t>
            </a:r>
            <a:r>
              <a:rPr lang="en-US" altLang="en-US" dirty="0">
                <a:latin typeface="Courier New" panose="02070309020205020404" pitchFamily="49" charset="0"/>
                <a:cs typeface="Courier New" panose="02070309020205020404" pitchFamily="49" charset="0"/>
              </a:rPr>
              <a:t>ORACLE_HOME/rdbms/admin/noncdb_to_pdb.sql</a:t>
            </a:r>
            <a:r>
              <a:rPr lang="en-US" altLang="en-US" dirty="0"/>
              <a:t> script to delete unnecessary metadata from the PDB </a:t>
            </a:r>
            <a:r>
              <a:rPr lang="en-US" altLang="en-US" dirty="0">
                <a:latin typeface="Courier New" panose="02070309020205020404" pitchFamily="49" charset="0"/>
                <a:cs typeface="Courier New" panose="02070309020205020404" pitchFamily="49" charset="0"/>
              </a:rPr>
              <a:t>SYSTEM</a:t>
            </a:r>
            <a:r>
              <a:rPr lang="en-US" altLang="en-US" dirty="0"/>
              <a:t> tablespace. This script is required for plugging non-CDBs only and must be run before the PDB is opened for the first time. </a:t>
            </a:r>
          </a:p>
          <a:p>
            <a:pPr lvl="2">
              <a:spcBef>
                <a:spcPts val="0"/>
              </a:spcBef>
              <a:buFont typeface="Calibri" panose="020F0502020204030204" pitchFamily="34" charset="0"/>
              <a:buAutoNum type="arabicPeriod"/>
            </a:pPr>
            <a:r>
              <a:rPr lang="en-US" altLang="en-US" dirty="0">
                <a:cs typeface="Courier New" panose="02070309020205020404" pitchFamily="49" charset="0"/>
              </a:rPr>
              <a:t>Open </a:t>
            </a:r>
            <a:r>
              <a:rPr lang="fr-FR" altLang="en-US" dirty="0">
                <a:solidFill>
                  <a:schemeClr val="tx1"/>
                </a:solidFill>
                <a:latin typeface="Courier New" panose="02070309020205020404" pitchFamily="49" charset="0"/>
                <a:cs typeface="Courier New" panose="02070309020205020404" pitchFamily="49" charset="0"/>
              </a:rPr>
              <a:t>PDB2</a:t>
            </a:r>
            <a:r>
              <a:rPr lang="fr-FR" altLang="en-US" dirty="0">
                <a:cs typeface="Courier New" panose="02070309020205020404" pitchFamily="49" charset="0"/>
              </a:rPr>
              <a:t> to </a:t>
            </a:r>
            <a:r>
              <a:rPr lang="en-US" altLang="en-US" dirty="0">
                <a:cs typeface="Courier New" panose="02070309020205020404" pitchFamily="49" charset="0"/>
              </a:rPr>
              <a:t>verify that the application tables are in </a:t>
            </a:r>
            <a:r>
              <a:rPr lang="fr-FR" altLang="en-US" dirty="0">
                <a:solidFill>
                  <a:schemeClr val="tx1"/>
                </a:solidFill>
                <a:latin typeface="Courier New" panose="02070309020205020404" pitchFamily="49" charset="0"/>
                <a:cs typeface="Courier New" panose="02070309020205020404" pitchFamily="49" charset="0"/>
              </a:rPr>
              <a:t>PDB2</a:t>
            </a:r>
            <a:r>
              <a:rPr lang="fr-FR" altLang="en-US" dirty="0">
                <a:solidFill>
                  <a:schemeClr val="tx1"/>
                </a:solidFill>
                <a:cs typeface="Arial" panose="020B0604020202020204" pitchFamily="34" charset="0"/>
              </a:rPr>
              <a:t>.</a:t>
            </a:r>
          </a:p>
          <a:p>
            <a:pPr marL="151200" lvl="1">
              <a:spcBef>
                <a:spcPts val="200"/>
              </a:spcBef>
            </a:pPr>
            <a:r>
              <a:rPr lang="fr-FR" altLang="en-US" dirty="0">
                <a:cs typeface="Arial" panose="020B0604020202020204" pitchFamily="34" charset="0"/>
              </a:rPr>
              <a:t>If the non-CDB is an Oracle Database 11g database (11.2.0.3 or 11.2.0.4), first upgrade it to Oracle Database 12c or Oracle Database 18c.</a:t>
            </a:r>
            <a:endParaRPr lang="en-US" altLang="en-US" dirty="0">
              <a:cs typeface="Arial" panose="020B0604020202020204" pitchFamily="34" charset="0"/>
            </a:endParaRPr>
          </a:p>
        </p:txBody>
      </p:sp>
      <p:sp>
        <p:nvSpPr>
          <p:cNvPr id="17411" name="Slide Image Placeholder 6"/>
          <p:cNvSpPr>
            <a:spLocks noGrp="1" noRot="1" noChangeAspect="1" noTextEdit="1"/>
          </p:cNvSpPr>
          <p:nvPr>
            <p:ph type="sldImg"/>
          </p:nvPr>
        </p:nvSpPr>
        <p:spPr>
          <a:xfrm>
            <a:off x="457200" y="457200"/>
            <a:ext cx="6858000" cy="3859213"/>
          </a:xfrm>
          <a:ln/>
        </p:spPr>
      </p:sp>
      <p:sp>
        <p:nvSpPr>
          <p:cNvPr id="2" name="Footer Placeholder 1"/>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6</a:t>
            </a:fld>
            <a:endParaRPr lang="en-US" dirty="0"/>
          </a:p>
        </p:txBody>
      </p:sp>
    </p:spTree>
    <p:extLst>
      <p:ext uri="{BB962C8B-B14F-4D97-AF65-F5344CB8AC3E}">
        <p14:creationId xmlns:p14="http://schemas.microsoft.com/office/powerpoint/2010/main" val="16090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fr-FR" altLang="en-US" dirty="0"/>
              <a:t>If you choose the replication method, the steps would be the following</a:t>
            </a:r>
            <a:r>
              <a:rPr lang="en-US" altLang="en-US" dirty="0"/>
              <a:t>:</a:t>
            </a:r>
          </a:p>
          <a:p>
            <a:pPr lvl="2">
              <a:buFont typeface="Calibri" panose="020F0502020204030204" pitchFamily="34" charset="0"/>
              <a:buAutoNum type="arabicPeriod"/>
            </a:pPr>
            <a:r>
              <a:rPr lang="fr-FR" altLang="en-US" dirty="0">
                <a:cs typeface="Courier New" panose="02070309020205020404" pitchFamily="49" charset="0"/>
              </a:rPr>
              <a:t>Connect to the CDB root as a common user with the </a:t>
            </a:r>
            <a:r>
              <a:rPr lang="en-US" altLang="en-US" dirty="0">
                <a:latin typeface="Courier New" panose="02070309020205020404" pitchFamily="49" charset="0"/>
                <a:cs typeface="Courier New" panose="02070309020205020404" pitchFamily="49" charset="0"/>
              </a:rPr>
              <a:t>CREATE PLUGGABLE DATABASE </a:t>
            </a:r>
            <a:r>
              <a:rPr lang="en-US" altLang="en-US" dirty="0"/>
              <a:t>privilege.</a:t>
            </a:r>
          </a:p>
          <a:p>
            <a:pPr lvl="2">
              <a:buFont typeface="Calibri" panose="020F0502020204030204" pitchFamily="34" charset="0"/>
              <a:buAutoNum type="arabicPeriod"/>
            </a:pPr>
            <a:r>
              <a:rPr lang="en-US" altLang="en-US" dirty="0"/>
              <a:t>Create the new </a:t>
            </a:r>
            <a:r>
              <a:rPr lang="en-US" altLang="en-US" dirty="0">
                <a:solidFill>
                  <a:schemeClr val="tx1"/>
                </a:solidFill>
                <a:latin typeface="Courier New" panose="02070309020205020404" pitchFamily="49" charset="0"/>
                <a:cs typeface="Courier New" panose="02070309020205020404" pitchFamily="49" charset="0"/>
              </a:rPr>
              <a:t>PDB2</a:t>
            </a:r>
            <a:r>
              <a:rPr lang="en-US" altLang="en-US" dirty="0"/>
              <a:t> from the CDB seed that will be the container for </a:t>
            </a:r>
            <a:r>
              <a:rPr lang="en-US" altLang="en-US" dirty="0">
                <a:solidFill>
                  <a:schemeClr val="tx1"/>
                </a:solidFill>
                <a:latin typeface="Courier New" panose="02070309020205020404" pitchFamily="49" charset="0"/>
                <a:cs typeface="Courier New" panose="02070309020205020404" pitchFamily="49" charset="0"/>
              </a:rPr>
              <a:t>ORCL</a:t>
            </a:r>
            <a:r>
              <a:rPr lang="en-US" altLang="en-US" dirty="0"/>
              <a:t> data.</a:t>
            </a:r>
          </a:p>
          <a:p>
            <a:pPr lvl="2">
              <a:buFont typeface="Calibri" panose="020F0502020204030204" pitchFamily="34" charset="0"/>
              <a:buAutoNum type="arabicPeriod"/>
            </a:pPr>
            <a:r>
              <a:rPr lang="fr-FR" altLang="en-US" dirty="0"/>
              <a:t>Open </a:t>
            </a:r>
            <a:r>
              <a:rPr lang="en-US" altLang="en-US" dirty="0">
                <a:solidFill>
                  <a:schemeClr val="tx1"/>
                </a:solidFill>
                <a:latin typeface="Courier New" panose="02070309020205020404" pitchFamily="49" charset="0"/>
                <a:cs typeface="Courier New" panose="02070309020205020404" pitchFamily="49" charset="0"/>
              </a:rPr>
              <a:t>PDB2</a:t>
            </a:r>
            <a:r>
              <a:rPr lang="en-US" altLang="en-US" dirty="0"/>
              <a:t> in read write mode.</a:t>
            </a:r>
          </a:p>
          <a:p>
            <a:pPr lvl="2">
              <a:buFont typeface="Calibri" panose="020F0502020204030204" pitchFamily="34" charset="0"/>
              <a:buAutoNum type="arabicPeriod"/>
            </a:pPr>
            <a:r>
              <a:rPr lang="en-US" altLang="en-US" dirty="0"/>
              <a:t>Configure an Oracle GoldenGate unidirectional replication environment with the non-CDB </a:t>
            </a:r>
            <a:r>
              <a:rPr lang="en-US" altLang="en-US" dirty="0">
                <a:solidFill>
                  <a:schemeClr val="tx1"/>
                </a:solidFill>
                <a:latin typeface="Courier New" panose="02070309020205020404" pitchFamily="49" charset="0"/>
                <a:cs typeface="Courier New" panose="02070309020205020404" pitchFamily="49" charset="0"/>
              </a:rPr>
              <a:t>ORCL</a:t>
            </a:r>
            <a:r>
              <a:rPr lang="en-US" altLang="en-US" dirty="0"/>
              <a:t> as the source database and the </a:t>
            </a:r>
            <a:r>
              <a:rPr lang="en-US" altLang="en-US" dirty="0">
                <a:solidFill>
                  <a:schemeClr val="tx1"/>
                </a:solidFill>
                <a:latin typeface="Courier New" panose="02070309020205020404" pitchFamily="49" charset="0"/>
                <a:cs typeface="Courier New" panose="02070309020205020404" pitchFamily="49" charset="0"/>
              </a:rPr>
              <a:t>PDB2</a:t>
            </a:r>
            <a:r>
              <a:rPr lang="en-US" altLang="en-US" dirty="0"/>
              <a:t> as the destination database.</a:t>
            </a:r>
          </a:p>
          <a:p>
            <a:pPr lvl="2">
              <a:buFont typeface="Calibri" panose="020F0502020204030204" pitchFamily="34" charset="0"/>
              <a:buAutoNum type="arabicPeriod"/>
            </a:pPr>
            <a:r>
              <a:rPr lang="fr-FR" altLang="en-US" dirty="0"/>
              <a:t>When the data at </a:t>
            </a:r>
            <a:r>
              <a:rPr lang="en-US" altLang="en-US" dirty="0">
                <a:solidFill>
                  <a:schemeClr val="tx1"/>
                </a:solidFill>
                <a:latin typeface="Courier New" panose="02070309020205020404" pitchFamily="49" charset="0"/>
                <a:cs typeface="Courier New" panose="02070309020205020404" pitchFamily="49" charset="0"/>
              </a:rPr>
              <a:t>PDB2</a:t>
            </a:r>
            <a:r>
              <a:rPr lang="en-US" altLang="en-US" dirty="0"/>
              <a:t> </a:t>
            </a:r>
            <a:r>
              <a:rPr lang="fr-FR" altLang="en-US" dirty="0"/>
              <a:t>catches up with the data at the non-CDB </a:t>
            </a:r>
            <a:r>
              <a:rPr lang="en-US" altLang="en-US" dirty="0">
                <a:solidFill>
                  <a:schemeClr val="tx1"/>
                </a:solidFill>
                <a:latin typeface="Courier New" panose="02070309020205020404" pitchFamily="49" charset="0"/>
                <a:cs typeface="Courier New" panose="02070309020205020404" pitchFamily="49" charset="0"/>
              </a:rPr>
              <a:t>ORCL</a:t>
            </a:r>
            <a:r>
              <a:rPr lang="fr-FR" altLang="en-US" dirty="0"/>
              <a:t>, switch to </a:t>
            </a:r>
            <a:r>
              <a:rPr lang="en-US" altLang="en-US" dirty="0">
                <a:solidFill>
                  <a:schemeClr val="tx1"/>
                </a:solidFill>
                <a:latin typeface="Courier New" panose="02070309020205020404" pitchFamily="49" charset="0"/>
                <a:cs typeface="Courier New" panose="02070309020205020404" pitchFamily="49" charset="0"/>
              </a:rPr>
              <a:t>PDB2</a:t>
            </a:r>
            <a:r>
              <a:rPr lang="en-US" altLang="en-US" dirty="0"/>
              <a:t>.</a:t>
            </a:r>
            <a:endParaRPr lang="fr-FR" altLang="en-US" dirty="0"/>
          </a:p>
          <a:p>
            <a:endParaRPr lang="fr-FR" altLang="en-US" b="0" dirty="0"/>
          </a:p>
          <a:p>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7</a:t>
            </a:fld>
            <a:endParaRPr lang="en-US" dirty="0"/>
          </a:p>
        </p:txBody>
      </p:sp>
    </p:spTree>
    <p:extLst>
      <p:ext uri="{BB962C8B-B14F-4D97-AF65-F5344CB8AC3E}">
        <p14:creationId xmlns:p14="http://schemas.microsoft.com/office/powerpoint/2010/main" val="262245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This technique copies a non-CDB or remote PDB and plugs the copy into a CDB.</a:t>
            </a:r>
          </a:p>
          <a:p>
            <a:pPr lvl="1"/>
            <a:r>
              <a:rPr lang="en-US" altLang="en-US" dirty="0"/>
              <a:t>The steps to clone a non-CDB or remote PDB into a CDB are the following: </a:t>
            </a:r>
          </a:p>
          <a:p>
            <a:pPr lvl="2">
              <a:buNone/>
            </a:pPr>
            <a:r>
              <a:rPr lang="en-US" altLang="en-US" dirty="0"/>
              <a:t>1.	Set the non-CDB or remote PDB in READ ONLY mode</a:t>
            </a:r>
            <a:r>
              <a:rPr lang="en-US" altLang="en-US" dirty="0">
                <a:solidFill>
                  <a:schemeClr val="tx1"/>
                </a:solidFill>
              </a:rPr>
              <a:t>.</a:t>
            </a:r>
          </a:p>
          <a:p>
            <a:pPr lvl="2">
              <a:buFont typeface="Times New Roman" panose="02020603050405020304" pitchFamily="18" charset="0"/>
              <a:buAutoNum type="arabicPeriod" startAt="2"/>
            </a:pPr>
            <a:r>
              <a:rPr lang="en-US" altLang="en-US" dirty="0"/>
              <a:t>Connect to the root of the target CDB as a common user with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privilege. </a:t>
            </a:r>
          </a:p>
          <a:p>
            <a:pPr lvl="2">
              <a:buFont typeface="Times New Roman" panose="02020603050405020304" pitchFamily="18" charset="0"/>
              <a:buAutoNum type="arabicPeriod" startAt="2"/>
            </a:pPr>
            <a:r>
              <a:rPr lang="en-US" altLang="en-US" dirty="0"/>
              <a:t>Create a database link that allows a connection to the remote non-CDB or PDB  as a user with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privilege.</a:t>
            </a:r>
          </a:p>
          <a:p>
            <a:pPr lvl="2">
              <a:buFont typeface="Times New Roman" panose="02020603050405020304" pitchFamily="18" charset="0"/>
              <a:buAutoNum type="arabicPeriod" startAt="2"/>
            </a:pPr>
            <a:r>
              <a:rPr lang="en-US" altLang="en-US" dirty="0"/>
              <a:t>Use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command to clone the non-CDB as described in the slide. If you clone a remote PDB, use the source PDB name in place of </a:t>
            </a:r>
            <a:r>
              <a:rPr lang="en-US" altLang="en-US" dirty="0">
                <a:latin typeface="Courier New" panose="02070309020205020404" pitchFamily="49" charset="0"/>
                <a:cs typeface="Courier New" panose="02070309020205020404" pitchFamily="49" charset="0"/>
              </a:rPr>
              <a:t>NON$CDB</a:t>
            </a:r>
            <a:r>
              <a:rPr lang="en-US" altLang="en-US" dirty="0"/>
              <a:t>. Ensure that the new PDB does not conflict with a name of any container within the CDB.</a:t>
            </a:r>
          </a:p>
          <a:p>
            <a:pPr lvl="2">
              <a:buFont typeface="Times New Roman" panose="02020603050405020304" pitchFamily="18" charset="0"/>
              <a:buAutoNum type="arabicPeriod" startAt="2"/>
            </a:pPr>
            <a:r>
              <a:rPr lang="en-US" altLang="en-US" dirty="0"/>
              <a:t>If the cloned source is a non-CDB, it is necessary to run the </a:t>
            </a:r>
            <a:r>
              <a:rPr lang="en-US" altLang="en-US" dirty="0">
                <a:latin typeface="Courier New" panose="02070309020205020404" pitchFamily="49" charset="0"/>
                <a:cs typeface="Courier New" panose="02070309020205020404" pitchFamily="49" charset="0"/>
              </a:rPr>
              <a:t>$ORACLE_HOME/rdbms/admin/noncdb_to_pdb.sql</a:t>
            </a:r>
            <a:r>
              <a:rPr lang="en-US" altLang="en-US" dirty="0"/>
              <a:t> script.</a:t>
            </a:r>
          </a:p>
          <a:p>
            <a:pPr lvl="2">
              <a:buFont typeface="Times New Roman" panose="02020603050405020304" pitchFamily="18" charset="0"/>
              <a:buAutoNum type="arabicPeriod" startAt="2"/>
            </a:pPr>
            <a:r>
              <a:rPr lang="en-US" altLang="en-US" dirty="0"/>
              <a:t>Then open the new PDB with the </a:t>
            </a:r>
            <a:r>
              <a:rPr lang="en-US" altLang="en-US" dirty="0">
                <a:latin typeface="Courier New" panose="02070309020205020404" pitchFamily="49" charset="0"/>
                <a:cs typeface="Courier New" panose="02070309020205020404" pitchFamily="49" charset="0"/>
              </a:rPr>
              <a:t>ALTER</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command.</a:t>
            </a:r>
          </a:p>
          <a:p>
            <a:pPr lvl="2">
              <a:buFont typeface="Times New Roman" panose="02020603050405020304" pitchFamily="18" charset="0"/>
              <a:buAutoNum type="arabicPeriod" startAt="2"/>
            </a:pPr>
            <a:r>
              <a:rPr lang="en-US" altLang="en-US" dirty="0"/>
              <a:t>Finally, you can re-open the non-CDB or remote PDB.</a:t>
            </a:r>
          </a:p>
          <a:p>
            <a:pPr lvl="1"/>
            <a:r>
              <a:rPr lang="en-US" altLang="en-US" dirty="0"/>
              <a:t>There are additional clone options like </a:t>
            </a:r>
            <a:r>
              <a:rPr lang="en-US" altLang="en-US" dirty="0">
                <a:latin typeface="Courier New" panose="02070309020205020404" pitchFamily="49" charset="0"/>
                <a:cs typeface="Courier New" panose="02070309020205020404" pitchFamily="49" charset="0"/>
              </a:rPr>
              <a:t>SNAPSHOT COPY</a:t>
            </a:r>
            <a:r>
              <a:rPr lang="en-US" altLang="en-US" dirty="0">
                <a:cs typeface="Arial" panose="020B0604020202020204" pitchFamily="34" charset="0"/>
              </a:rPr>
              <a:t>. Refer to  the </a:t>
            </a:r>
            <a:r>
              <a:rPr lang="en-US" altLang="en-US" i="1" dirty="0"/>
              <a:t>Oracle Database Administrator’s Guide 18c Release 1 (18.1)</a:t>
            </a:r>
            <a:r>
              <a:rPr lang="en-US" altLang="en-US" dirty="0"/>
              <a:t>.</a:t>
            </a:r>
            <a:endParaRPr lang="en-US" altLang="en-US" dirty="0">
              <a:cs typeface="Arial" panose="020B0604020202020204" pitchFamily="34" charset="0"/>
            </a:endParaRPr>
          </a:p>
          <a:p>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8</a:t>
            </a:fld>
            <a:endParaRPr lang="en-US" dirty="0"/>
          </a:p>
        </p:txBody>
      </p:sp>
    </p:spTree>
    <p:extLst>
      <p:ext uri="{BB962C8B-B14F-4D97-AF65-F5344CB8AC3E}">
        <p14:creationId xmlns:p14="http://schemas.microsoft.com/office/powerpoint/2010/main" val="1890498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fr-FR" altLang="en-US" dirty="0"/>
              <a:t>You can create a PDB in a CDB by the unplugging / plugging method.</a:t>
            </a:r>
          </a:p>
          <a:p>
            <a:pPr lvl="1"/>
            <a:r>
              <a:rPr lang="fr-FR" altLang="en-US" dirty="0"/>
              <a:t>Unplugging a PDB disassociates the PDB from a CDB. You unplug a PDB when you want to move the PDB to a different CDB or when you no longer want the PDB to be available.</a:t>
            </a:r>
          </a:p>
          <a:p>
            <a:pPr lvl="1"/>
            <a:r>
              <a:rPr lang="fr-FR" altLang="en-US" dirty="0"/>
              <a:t>The first step is to unplug </a:t>
            </a:r>
            <a:r>
              <a:rPr lang="en-US" altLang="en-US" dirty="0">
                <a:latin typeface="Courier New" panose="02070309020205020404" pitchFamily="49" charset="0"/>
                <a:cs typeface="Courier New" panose="02070309020205020404" pitchFamily="49" charset="0"/>
              </a:rPr>
              <a:t>PDB1</a:t>
            </a:r>
            <a:r>
              <a:rPr lang="en-US" altLang="en-US" dirty="0"/>
              <a:t> </a:t>
            </a:r>
            <a:r>
              <a:rPr lang="fr-FR" altLang="en-US" dirty="0"/>
              <a:t>from </a:t>
            </a:r>
            <a:r>
              <a:rPr lang="en-US" altLang="en-US" dirty="0">
                <a:latin typeface="Courier New" panose="02070309020205020404" pitchFamily="49" charset="0"/>
                <a:cs typeface="Courier New" panose="02070309020205020404" pitchFamily="49" charset="0"/>
              </a:rPr>
              <a:t>CDB1</a:t>
            </a:r>
            <a:r>
              <a:rPr lang="en-US" altLang="en-US" dirty="0"/>
              <a:t>. The second step is to plug </a:t>
            </a:r>
            <a:r>
              <a:rPr lang="en-US" altLang="en-US" dirty="0">
                <a:latin typeface="Courier New" panose="02070309020205020404" pitchFamily="49" charset="0"/>
                <a:cs typeface="Courier New" panose="02070309020205020404" pitchFamily="49" charset="0"/>
              </a:rPr>
              <a:t>PDB1</a:t>
            </a:r>
            <a:r>
              <a:rPr lang="en-US" altLang="en-US" dirty="0"/>
              <a:t> into </a:t>
            </a:r>
            <a:r>
              <a:rPr lang="en-US" altLang="en-US" dirty="0">
                <a:latin typeface="Courier New" panose="02070309020205020404" pitchFamily="49" charset="0"/>
                <a:cs typeface="Courier New" panose="02070309020205020404" pitchFamily="49" charset="0"/>
              </a:rPr>
              <a:t>CDB2</a:t>
            </a:r>
            <a:r>
              <a:rPr lang="en-US" altLang="en-US" dirty="0"/>
              <a:t>.</a:t>
            </a:r>
          </a:p>
          <a:p>
            <a:pPr lvl="1"/>
            <a:r>
              <a:rPr lang="fr-FR" altLang="en-US" dirty="0"/>
              <a:t>To unplug </a:t>
            </a:r>
            <a:r>
              <a:rPr lang="en-US" altLang="en-US" dirty="0"/>
              <a:t>PDB1 from CDB1, first connect to the source CDB root and check that the PDB is closed using the V$PDBS view. Then use </a:t>
            </a:r>
            <a:r>
              <a:rPr lang="fr-FR" altLang="en-US" dirty="0">
                <a:latin typeface="Courier New" panose="02070309020205020404" pitchFamily="49" charset="0"/>
                <a:cs typeface="Courier New" panose="02070309020205020404" pitchFamily="49" charset="0"/>
              </a:rPr>
              <a:t>ALTER PLUGGABLE DATABASE </a:t>
            </a:r>
            <a:r>
              <a:rPr lang="fr-FR" altLang="en-US" dirty="0"/>
              <a:t>with </a:t>
            </a:r>
            <a:r>
              <a:rPr lang="fr-FR" altLang="en-US" dirty="0">
                <a:latin typeface="Courier New" panose="02070309020205020404" pitchFamily="49" charset="0"/>
                <a:cs typeface="Courier New" panose="02070309020205020404" pitchFamily="49" charset="0"/>
              </a:rPr>
              <a:t>UNPLUG</a:t>
            </a:r>
            <a:r>
              <a:rPr lang="fr-FR" altLang="en-US" dirty="0"/>
              <a:t> clause to </a:t>
            </a:r>
            <a:r>
              <a:rPr lang="en-US" altLang="en-US" dirty="0"/>
              <a:t>specify the database to unplug and the XML file to unplug it into. The </a:t>
            </a:r>
            <a:r>
              <a:rPr lang="en-US" altLang="en-US" dirty="0">
                <a:latin typeface="Courier New" panose="02070309020205020404" pitchFamily="49" charset="0"/>
                <a:cs typeface="Courier New" panose="02070309020205020404" pitchFamily="49" charset="0"/>
              </a:rPr>
              <a:t>STATUS</a:t>
            </a:r>
            <a:r>
              <a:rPr lang="en-US" altLang="en-US" dirty="0"/>
              <a:t> in </a:t>
            </a:r>
            <a:r>
              <a:rPr lang="en-US" altLang="en-US" dirty="0">
                <a:latin typeface="Courier New" panose="02070309020205020404" pitchFamily="49" charset="0"/>
                <a:cs typeface="Courier New" panose="02070309020205020404" pitchFamily="49" charset="0"/>
              </a:rPr>
              <a:t>CDB_PDBS</a:t>
            </a:r>
            <a:r>
              <a:rPr lang="en-US" altLang="en-US" dirty="0"/>
              <a:t> of the unplugged PDB is </a:t>
            </a:r>
            <a:r>
              <a:rPr lang="en-US" altLang="en-US" dirty="0">
                <a:latin typeface="Courier New" panose="02070309020205020404" pitchFamily="49" charset="0"/>
                <a:cs typeface="Courier New" panose="02070309020205020404" pitchFamily="49" charset="0"/>
              </a:rPr>
              <a:t>UNPLUGGED</a:t>
            </a:r>
            <a:r>
              <a:rPr lang="en-US" altLang="en-US" dirty="0"/>
              <a:t>. A PDB must be dropped from the CDB before it can be plugged back into the same CDB. If the PDB is plugged into another CDB, the PDB does not need to be dropped if the datafiles are copied. </a:t>
            </a:r>
          </a:p>
          <a:p>
            <a:pPr lvl="1"/>
            <a:r>
              <a:rPr lang="en-US" altLang="en-US" dirty="0"/>
              <a:t>Before plugging </a:t>
            </a:r>
            <a:r>
              <a:rPr lang="en-US" altLang="en-US" dirty="0">
                <a:latin typeface="Courier New" panose="02070309020205020404" pitchFamily="49" charset="0"/>
                <a:cs typeface="Courier New" panose="02070309020205020404" pitchFamily="49" charset="0"/>
              </a:rPr>
              <a:t>PDB1</a:t>
            </a:r>
            <a:r>
              <a:rPr lang="en-US" altLang="en-US" dirty="0"/>
              <a:t> into </a:t>
            </a:r>
            <a:r>
              <a:rPr lang="en-US" altLang="en-US" dirty="0">
                <a:latin typeface="Courier New" panose="02070309020205020404" pitchFamily="49" charset="0"/>
                <a:cs typeface="Courier New" panose="02070309020205020404" pitchFamily="49" charset="0"/>
              </a:rPr>
              <a:t>CDB2</a:t>
            </a:r>
            <a:r>
              <a:rPr lang="en-US" altLang="en-US" dirty="0"/>
              <a:t>, you can optionally check whether the unplugged PDB is compatible with the </a:t>
            </a:r>
            <a:r>
              <a:rPr lang="en-US" altLang="en-US" dirty="0">
                <a:latin typeface="Courier New" panose="02070309020205020404" pitchFamily="49" charset="0"/>
                <a:cs typeface="Courier New" panose="02070309020205020404" pitchFamily="49" charset="0"/>
              </a:rPr>
              <a:t>CDB2</a:t>
            </a:r>
            <a:r>
              <a:rPr lang="en-US" altLang="en-US" dirty="0"/>
              <a:t> with the </a:t>
            </a:r>
            <a:r>
              <a:rPr lang="fr-FR" altLang="en-US" dirty="0">
                <a:latin typeface="Courier New" panose="02070309020205020404" pitchFamily="49" charset="0"/>
                <a:cs typeface="Courier New" panose="02070309020205020404" pitchFamily="49" charset="0"/>
              </a:rPr>
              <a:t>DBMS_PDB.CHECK_PLUG_COMPATIBILITY</a:t>
            </a:r>
            <a:r>
              <a:rPr lang="fr-FR" altLang="en-US" dirty="0"/>
              <a:t> function.</a:t>
            </a:r>
            <a:endParaRPr lang="en-US" altLang="en-US" dirty="0"/>
          </a:p>
          <a:p>
            <a:pPr lvl="1"/>
            <a:r>
              <a:rPr lang="fr-FR" altLang="en-US" dirty="0"/>
              <a:t>To plug </a:t>
            </a:r>
            <a:r>
              <a:rPr lang="en-US" altLang="en-US" dirty="0">
                <a:latin typeface="Courier New" panose="02070309020205020404" pitchFamily="49" charset="0"/>
                <a:cs typeface="Courier New" panose="02070309020205020404" pitchFamily="49" charset="0"/>
              </a:rPr>
              <a:t>PDB1</a:t>
            </a:r>
            <a:r>
              <a:rPr lang="en-US" altLang="en-US" dirty="0"/>
              <a:t> into </a:t>
            </a:r>
            <a:r>
              <a:rPr lang="en-US" altLang="en-US" dirty="0">
                <a:latin typeface="Courier New" panose="02070309020205020404" pitchFamily="49" charset="0"/>
                <a:cs typeface="Courier New" panose="02070309020205020404" pitchFamily="49" charset="0"/>
              </a:rPr>
              <a:t>CDB2</a:t>
            </a:r>
            <a:r>
              <a:rPr lang="en-US" altLang="en-US" dirty="0"/>
              <a:t>, c</a:t>
            </a:r>
            <a:r>
              <a:rPr lang="fr-FR" altLang="en-US" dirty="0"/>
              <a:t>onnect to </a:t>
            </a:r>
            <a:r>
              <a:rPr lang="en-US" altLang="en-US" dirty="0">
                <a:latin typeface="Courier New" panose="02070309020205020404" pitchFamily="49" charset="0"/>
                <a:cs typeface="Courier New" panose="02070309020205020404" pitchFamily="49" charset="0"/>
              </a:rPr>
              <a:t>CDB2</a:t>
            </a:r>
            <a:r>
              <a:rPr lang="en-US" altLang="en-US" dirty="0"/>
              <a:t> </a:t>
            </a:r>
            <a:r>
              <a:rPr lang="fr-FR" altLang="en-US" dirty="0"/>
              <a:t>root </a:t>
            </a:r>
            <a:r>
              <a:rPr lang="en-US" altLang="en-US" dirty="0"/>
              <a:t>and use </a:t>
            </a:r>
            <a:r>
              <a:rPr lang="fr-FR" altLang="en-US" dirty="0">
                <a:latin typeface="Courier New" panose="02070309020205020404" pitchFamily="49" charset="0"/>
                <a:cs typeface="Courier New" panose="02070309020205020404" pitchFamily="49" charset="0"/>
              </a:rPr>
              <a:t>CREATE PLUGGABLE DATABASE </a:t>
            </a:r>
            <a:r>
              <a:rPr lang="en-US" altLang="en-US" dirty="0">
                <a:latin typeface="Courier New" panose="02070309020205020404" pitchFamily="49" charset="0"/>
                <a:cs typeface="Courier New" panose="02070309020205020404" pitchFamily="49" charset="0"/>
              </a:rPr>
              <a:t>pdb1 USING </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xmlfile1.xml</a:t>
            </a:r>
            <a:r>
              <a:rPr lang="fr-FR" altLang="en-US" dirty="0">
                <a:latin typeface="Courier New" panose="02070309020205020404" pitchFamily="49" charset="0"/>
                <a:cs typeface="Courier New" panose="02070309020205020404" pitchFamily="49" charset="0"/>
              </a:rPr>
              <a:t>’</a:t>
            </a:r>
            <a:r>
              <a:rPr lang="fr-FR" altLang="en-US" dirty="0"/>
              <a:t>. </a:t>
            </a:r>
            <a:r>
              <a:rPr lang="en-US" altLang="en-US" dirty="0"/>
              <a:t>The last step is opening the PDB.</a:t>
            </a:r>
          </a:p>
          <a:p>
            <a:endParaRPr lang="en-US" dirty="0"/>
          </a:p>
        </p:txBody>
      </p:sp>
      <p:sp>
        <p:nvSpPr>
          <p:cNvPr id="5" name="Footer Placeholder 4"/>
          <p:cNvSpPr>
            <a:spLocks noGrp="1"/>
          </p:cNvSpPr>
          <p:nvPr>
            <p:ph type="ftr" sz="quarter" idx="10"/>
          </p:nvPr>
        </p:nvSpPr>
        <p:spPr/>
        <p:txBody>
          <a:bodyPr/>
          <a:lstStyle/>
          <a:p>
            <a:pPr>
              <a:defRPr/>
            </a:pPr>
            <a:r>
              <a:rPr lang="en-US" altLang="en-US" smtClean="0"/>
              <a:t>Oracle Database 18c: Managing Multitenant Architecture   4 - </a:t>
            </a:r>
            <a:fld id="{E3BE5C66-E5FF-4050-83E9-1EE0F1922513}" type="slidenum">
              <a:rPr lang="en-US" altLang="en-US" smtClean="0"/>
              <a:t>9</a:t>
            </a:fld>
            <a:endParaRPr lang="en-US" dirty="0"/>
          </a:p>
        </p:txBody>
      </p:sp>
    </p:spTree>
    <p:extLst>
      <p:ext uri="{BB962C8B-B14F-4D97-AF65-F5344CB8AC3E}">
        <p14:creationId xmlns:p14="http://schemas.microsoft.com/office/powerpoint/2010/main" val="393587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65162963-40B2-4580-B6FE-C676992A1B1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185354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65162963-40B2-4580-B6FE-C676992A1B1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180441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65162963-40B2-4580-B6FE-C676992A1B1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2381060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dirty="0"/>
              <a:t>Click to edit Master title style</a:t>
            </a:r>
          </a:p>
        </p:txBody>
      </p:sp>
      <p:sp>
        <p:nvSpPr>
          <p:cNvPr id="3" name="Content Placeholder 2"/>
          <p:cNvSpPr>
            <a:spLocks noGrp="1"/>
          </p:cNvSpPr>
          <p:nvPr>
            <p:ph idx="1"/>
          </p:nvPr>
        </p:nvSpPr>
        <p:spPr>
          <a:xfrm>
            <a:off x="621630" y="1243585"/>
            <a:ext cx="10945565" cy="1831606"/>
          </a:xfrm>
        </p:spPr>
        <p:txBody>
          <a:bodyPr/>
          <a:lstStyle>
            <a:lvl1pPr>
              <a:defRPr>
                <a:solidFill>
                  <a:srgbClr val="000000"/>
                </a:solidFill>
              </a:defRPr>
            </a:lvl1pPr>
            <a:lvl2pPr>
              <a:buFont typeface="+mj-lt"/>
              <a:buAutoNum type="arabicPeriod"/>
              <a:defRPr>
                <a:solidFill>
                  <a:srgbClr val="000000"/>
                </a:solidFill>
              </a:defRPr>
            </a:lvl2pPr>
            <a:lvl3pPr marL="1280160" indent="-365760">
              <a:defRPr>
                <a:solidFill>
                  <a:srgbClr val="000000"/>
                </a:solidFill>
              </a:defRPr>
            </a:lvl3pPr>
            <a:lvl4pPr>
              <a:defRPr>
                <a:solidFill>
                  <a:srgbClr val="000000"/>
                </a:solidFill>
              </a:defRPr>
            </a:lvl4pPr>
            <a:lvl5pPr>
              <a:defRPr>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0868827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1pPr>
              <a:defRPr>
                <a:solidFill>
                  <a:srgbClr val="000000"/>
                </a:solidFill>
              </a:defRPr>
            </a:lvl1pPr>
            <a:lvl2pPr>
              <a:buFont typeface="+mj-lt"/>
              <a:buAutoNum type="arabicPeriod"/>
              <a:defRPr>
                <a:solidFill>
                  <a:srgbClr val="000000"/>
                </a:solidFill>
              </a:defRPr>
            </a:lvl2pPr>
            <a:lvl3pPr marL="1280160" indent="-365760">
              <a:buFont typeface="+mj-lt"/>
              <a:buAutoNum type="alphaLcPeriod"/>
              <a:defRPr>
                <a:solidFill>
                  <a:srgbClr val="000000"/>
                </a:solidFill>
              </a:defRPr>
            </a:lvl3pPr>
            <a:lvl4pPr>
              <a:defRPr>
                <a:solidFill>
                  <a:srgbClr val="000000"/>
                </a:solidFill>
              </a:defRPr>
            </a:lvl4pPr>
            <a:lvl5pPr>
              <a:defRPr>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solidFill>
                  <a:srgbClr val="000000"/>
                </a:solidFill>
              </a:defRPr>
            </a:lvl1pPr>
            <a:lvl2pPr marL="461353" indent="-308979">
              <a:defRPr sz="1800">
                <a:solidFill>
                  <a:srgbClr val="000000"/>
                </a:solidFill>
              </a:defRPr>
            </a:lvl2pPr>
            <a:lvl3pPr marL="757634" indent="-300514">
              <a:defRPr sz="1600">
                <a:solidFill>
                  <a:srgbClr val="000000"/>
                </a:solidFill>
              </a:defRPr>
            </a:lvl3pPr>
            <a:lvl4pPr marL="1064498" indent="-306864">
              <a:defRPr sz="1600">
                <a:solidFill>
                  <a:srgbClr val="000000"/>
                </a:solidFill>
              </a:defRPr>
            </a:lvl4pPr>
            <a:lvl5pPr marL="1373477" indent="-308979">
              <a:defRPr sz="1600">
                <a:solidFill>
                  <a:srgbClr val="000000"/>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solidFill>
                  <a:srgbClr val="000000"/>
                </a:solidFill>
              </a:defRPr>
            </a:lvl1pPr>
            <a:lvl2pPr marL="457120" indent="-304747">
              <a:defRPr sz="1800">
                <a:solidFill>
                  <a:srgbClr val="000000"/>
                </a:solidFill>
              </a:defRPr>
            </a:lvl2pPr>
            <a:lvl3pPr marL="757634" indent="-300514">
              <a:defRPr sz="1600">
                <a:solidFill>
                  <a:srgbClr val="000000"/>
                </a:solidFill>
              </a:defRPr>
            </a:lvl3pPr>
            <a:lvl4pPr marL="1064498" indent="-306864">
              <a:defRPr sz="1600">
                <a:solidFill>
                  <a:srgbClr val="000000"/>
                </a:solidFill>
              </a:defRPr>
            </a:lvl4pPr>
            <a:lvl5pPr marL="1373477" indent="-308979">
              <a:defRPr sz="1600">
                <a:solidFill>
                  <a:srgbClr val="000000"/>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solidFill>
                  <a:srgbClr val="000000"/>
                </a:solidFill>
              </a:defRPr>
            </a:lvl1pPr>
            <a:lvl2pPr marL="457120" indent="-304747">
              <a:defRPr sz="1800">
                <a:solidFill>
                  <a:srgbClr val="000000"/>
                </a:solidFill>
              </a:defRPr>
            </a:lvl2pPr>
            <a:lvl3pPr marL="757634" indent="-300514">
              <a:defRPr sz="1600">
                <a:solidFill>
                  <a:srgbClr val="000000"/>
                </a:solidFill>
              </a:defRPr>
            </a:lvl3pPr>
            <a:lvl4pPr marL="1064498" indent="-306864">
              <a:defRPr sz="1600">
                <a:solidFill>
                  <a:srgbClr val="000000"/>
                </a:solidFill>
              </a:defRPr>
            </a:lvl4pPr>
            <a:lvl5pPr marL="1373477" indent="-308979">
              <a:defRPr sz="1600">
                <a:solidFill>
                  <a:srgbClr val="000000"/>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65162963-40B2-4580-B6FE-C676992A1B1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201153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62963-40B2-4580-B6FE-C676992A1B1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190518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65162963-40B2-4580-B6FE-C676992A1B14}"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3758438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65162963-40B2-4580-B6FE-C676992A1B14}" type="datetimeFigureOut">
              <a:rPr lang="" smtClean="0"/>
              <a:t>07/01/2021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399101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65162963-40B2-4580-B6FE-C676992A1B14}" type="datetimeFigureOut">
              <a:rPr lang="" smtClean="0"/>
              <a:t>07/01/2021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300758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62963-40B2-4580-B6FE-C676992A1B14}" type="datetimeFigureOut">
              <a:rPr lang="" smtClean="0"/>
              <a:t>07/01/2021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251881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62963-40B2-4580-B6FE-C676992A1B14}"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2144956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62963-40B2-4580-B6FE-C676992A1B14}"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28768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62963-40B2-4580-B6FE-C676992A1B14}" type="datetimeFigureOut">
              <a:rPr lang="" smtClean="0"/>
              <a:t>07/01/2021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0176D-DD83-4628-8C52-459E2849946C}" type="slidenum">
              <a:rPr lang="" smtClean="0"/>
              <a:t>‹#›</a:t>
            </a:fld>
            <a:endParaRPr lang=""/>
          </a:p>
        </p:txBody>
      </p:sp>
    </p:spTree>
    <p:extLst>
      <p:ext uri="{BB962C8B-B14F-4D97-AF65-F5344CB8AC3E}">
        <p14:creationId xmlns:p14="http://schemas.microsoft.com/office/powerpoint/2010/main" val="3514870293"/>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4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2.png"/><Relationship Id="rId4" Type="http://schemas.openxmlformats.org/officeDocument/2006/relationships/tags" Target="../tags/tag10.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png"/><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png"/><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notesSlide" Target="../notesSlides/notesSlide9.xml"/><Relationship Id="rId5" Type="http://schemas.openxmlformats.org/officeDocument/2006/relationships/tags" Target="../tags/tag31.xml"/><Relationship Id="rId10" Type="http://schemas.openxmlformats.org/officeDocument/2006/relationships/slideLayout" Target="../slideLayouts/slideLayout6.xml"/><Relationship Id="rId4" Type="http://schemas.openxmlformats.org/officeDocument/2006/relationships/tags" Target="../tags/tag30.xml"/><Relationship Id="rId9"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fr-FR" altLang="en-US" dirty="0" smtClean="0"/>
              <a:t>PDB Creation</a:t>
            </a:r>
            <a:endParaRPr lang="en-US" altLang="en-US" dirty="0"/>
          </a:p>
        </p:txBody>
      </p:sp>
      <p:sp>
        <p:nvSpPr>
          <p:cNvPr id="4" name="Subtitle 3"/>
          <p:cNvSpPr>
            <a:spLocks noGrp="1"/>
          </p:cNvSpPr>
          <p:nvPr>
            <p:ph type="subTitle" idx="1"/>
          </p:nvPr>
        </p:nvSpPr>
        <p:spPr/>
        <p:txBody>
          <a:bodyPr/>
          <a:lstStyle/>
          <a:p>
            <a:endParaRPr lang="en-US" dirty="0"/>
          </a:p>
        </p:txBody>
      </p:sp>
      <p:sp>
        <p:nvSpPr>
          <p:cNvPr id="6148" name="Line 6" hidden="1"/>
          <p:cNvSpPr>
            <a:spLocks noChangeShapeType="1"/>
          </p:cNvSpPr>
          <p:nvPr/>
        </p:nvSpPr>
        <p:spPr bwMode="auto">
          <a:xfrm>
            <a:off x="2438400" y="4495800"/>
            <a:ext cx="131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6930" tIns="16930" rIns="16930" bIns="16930">
            <a:spAutoFit/>
          </a:bodyPr>
          <a:lstStyle/>
          <a:p>
            <a:endParaRPr lang="en-US" dirty="0"/>
          </a:p>
        </p:txBody>
      </p:sp>
    </p:spTree>
    <p:custDataLst>
      <p:tags r:id="rId1"/>
    </p:custDataLst>
    <p:extLst>
      <p:ext uri="{BB962C8B-B14F-4D97-AF65-F5344CB8AC3E}">
        <p14:creationId xmlns:p14="http://schemas.microsoft.com/office/powerpoint/2010/main" val="1558315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18589"/>
            <a:ext cx="10512862" cy="1325563"/>
          </a:xfrm>
        </p:spPr>
        <p:txBody>
          <a:bodyPr/>
          <a:lstStyle/>
          <a:p>
            <a:r>
              <a:rPr lang="en-US" altLang="en-US" dirty="0" smtClean="0"/>
              <a:t>Flow</a:t>
            </a:r>
            <a:br>
              <a:rPr lang="en-US" altLang="en-US" dirty="0" smtClean="0"/>
            </a:br>
            <a:endParaRPr lang="en-US" dirty="0"/>
          </a:p>
        </p:txBody>
      </p:sp>
      <p:sp>
        <p:nvSpPr>
          <p:cNvPr id="3" name="Content Placeholder 2"/>
          <p:cNvSpPr>
            <a:spLocks noGrp="1"/>
          </p:cNvSpPr>
          <p:nvPr>
            <p:ph idx="1"/>
          </p:nvPr>
        </p:nvSpPr>
        <p:spPr>
          <a:xfrm>
            <a:off x="621630" y="1340768"/>
            <a:ext cx="10945565" cy="795938"/>
          </a:xfrm>
        </p:spPr>
        <p:txBody>
          <a:bodyPr/>
          <a:lstStyle/>
          <a:p>
            <a:r>
              <a:rPr lang="en-US" dirty="0">
                <a:latin typeface="Arial" charset="0"/>
                <a:cs typeface="Arial" charset="0"/>
              </a:rPr>
              <a:t>Several clauses can be used in conjunction:</a:t>
            </a:r>
            <a:endParaRPr lang="en-US" dirty="0">
              <a:cs typeface="Arial" charset="0"/>
            </a:endParaRPr>
          </a:p>
          <a:p>
            <a:endParaRPr lang="en-US" dirty="0"/>
          </a:p>
        </p:txBody>
      </p:sp>
      <p:sp>
        <p:nvSpPr>
          <p:cNvPr id="4" name="Freeform 3"/>
          <p:cNvSpPr/>
          <p:nvPr/>
        </p:nvSpPr>
        <p:spPr>
          <a:xfrm>
            <a:off x="609600" y="1719858"/>
            <a:ext cx="11071225" cy="988643"/>
          </a:xfrm>
          <a:custGeom>
            <a:avLst/>
            <a:gdLst>
              <a:gd name="connsiteX0" fmla="*/ 0 w 7918450"/>
              <a:gd name="connsiteY0" fmla="*/ 76155 h 761553"/>
              <a:gd name="connsiteX1" fmla="*/ 22305 w 7918450"/>
              <a:gd name="connsiteY1" fmla="*/ 22305 h 761553"/>
              <a:gd name="connsiteX2" fmla="*/ 76155 w 7918450"/>
              <a:gd name="connsiteY2" fmla="*/ 0 h 761553"/>
              <a:gd name="connsiteX3" fmla="*/ 7842295 w 7918450"/>
              <a:gd name="connsiteY3" fmla="*/ 0 h 761553"/>
              <a:gd name="connsiteX4" fmla="*/ 7896145 w 7918450"/>
              <a:gd name="connsiteY4" fmla="*/ 22305 h 761553"/>
              <a:gd name="connsiteX5" fmla="*/ 7918450 w 7918450"/>
              <a:gd name="connsiteY5" fmla="*/ 76155 h 761553"/>
              <a:gd name="connsiteX6" fmla="*/ 7918450 w 7918450"/>
              <a:gd name="connsiteY6" fmla="*/ 685398 h 761553"/>
              <a:gd name="connsiteX7" fmla="*/ 7896145 w 7918450"/>
              <a:gd name="connsiteY7" fmla="*/ 739248 h 761553"/>
              <a:gd name="connsiteX8" fmla="*/ 7842295 w 7918450"/>
              <a:gd name="connsiteY8" fmla="*/ 761553 h 761553"/>
              <a:gd name="connsiteX9" fmla="*/ 76155 w 7918450"/>
              <a:gd name="connsiteY9" fmla="*/ 761553 h 761553"/>
              <a:gd name="connsiteX10" fmla="*/ 22305 w 7918450"/>
              <a:gd name="connsiteY10" fmla="*/ 739248 h 761553"/>
              <a:gd name="connsiteX11" fmla="*/ 0 w 7918450"/>
              <a:gd name="connsiteY11" fmla="*/ 685398 h 761553"/>
              <a:gd name="connsiteX12" fmla="*/ 0 w 7918450"/>
              <a:gd name="connsiteY12" fmla="*/ 76155 h 76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18450" h="761553">
                <a:moveTo>
                  <a:pt x="0" y="76155"/>
                </a:moveTo>
                <a:cubicBezTo>
                  <a:pt x="0" y="55957"/>
                  <a:pt x="8024" y="36587"/>
                  <a:pt x="22305" y="22305"/>
                </a:cubicBezTo>
                <a:cubicBezTo>
                  <a:pt x="36587" y="8023"/>
                  <a:pt x="55957" y="0"/>
                  <a:pt x="76155" y="0"/>
                </a:cubicBezTo>
                <a:lnTo>
                  <a:pt x="7842295" y="0"/>
                </a:lnTo>
                <a:cubicBezTo>
                  <a:pt x="7862493" y="0"/>
                  <a:pt x="7881863" y="8024"/>
                  <a:pt x="7896145" y="22305"/>
                </a:cubicBezTo>
                <a:cubicBezTo>
                  <a:pt x="7910427" y="36587"/>
                  <a:pt x="7918450" y="55957"/>
                  <a:pt x="7918450" y="76155"/>
                </a:cubicBezTo>
                <a:lnTo>
                  <a:pt x="7918450" y="685398"/>
                </a:lnTo>
                <a:cubicBezTo>
                  <a:pt x="7918450" y="705596"/>
                  <a:pt x="7910427" y="724966"/>
                  <a:pt x="7896145" y="739248"/>
                </a:cubicBezTo>
                <a:cubicBezTo>
                  <a:pt x="7881863" y="753530"/>
                  <a:pt x="7862493" y="761553"/>
                  <a:pt x="7842295" y="761553"/>
                </a:cubicBezTo>
                <a:lnTo>
                  <a:pt x="76155" y="761553"/>
                </a:lnTo>
                <a:cubicBezTo>
                  <a:pt x="55957" y="761553"/>
                  <a:pt x="36587" y="753530"/>
                  <a:pt x="22305" y="739248"/>
                </a:cubicBezTo>
                <a:cubicBezTo>
                  <a:pt x="8023" y="724966"/>
                  <a:pt x="0" y="705596"/>
                  <a:pt x="0" y="685398"/>
                </a:cubicBezTo>
                <a:lnTo>
                  <a:pt x="0" y="76155"/>
                </a:lnTo>
                <a:close/>
              </a:path>
            </a:pathLst>
          </a:cu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94135" tIns="34290" rIns="34291" bIns="34290" spcCol="1270"/>
          <a:lstStyle/>
          <a:p>
            <a:pPr marL="57150" lvl="1" indent="-57150" defTabSz="311150" eaLnBrk="1" hangingPunct="1">
              <a:lnSpc>
                <a:spcPct val="90000"/>
              </a:lnSpc>
              <a:spcAft>
                <a:spcPct val="15000"/>
              </a:spcAft>
              <a:buFont typeface="Arial" charset="0"/>
              <a:buChar char="••"/>
              <a:defRPr/>
            </a:pPr>
            <a:endParaRPr lang="en-US" sz="700" dirty="0">
              <a:solidFill>
                <a:srgbClr val="000000"/>
              </a:solidFill>
            </a:endParaRPr>
          </a:p>
          <a:p>
            <a:pPr marL="57150" lvl="1" indent="-57150" defTabSz="311150" eaLnBrk="1" hangingPunct="1">
              <a:lnSpc>
                <a:spcPct val="90000"/>
              </a:lnSpc>
              <a:spcAft>
                <a:spcPct val="15000"/>
              </a:spcAft>
              <a:buFont typeface="Arial" charset="0"/>
              <a:buChar char="••"/>
              <a:defRPr/>
            </a:pPr>
            <a:endParaRPr lang="en-US" sz="700" dirty="0">
              <a:solidFill>
                <a:srgbClr val="000000"/>
              </a:solidFill>
            </a:endParaRPr>
          </a:p>
        </p:txBody>
      </p:sp>
      <p:sp>
        <p:nvSpPr>
          <p:cNvPr id="5" name="Rounded Rectangle 4"/>
          <p:cNvSpPr/>
          <p:nvPr/>
        </p:nvSpPr>
        <p:spPr>
          <a:xfrm>
            <a:off x="715963" y="1803976"/>
            <a:ext cx="3218209" cy="796575"/>
          </a:xfrm>
          <a:prstGeom prst="roundRect">
            <a:avLst>
              <a:gd name="adj" fmla="val 10000"/>
            </a:avLst>
          </a:prstGeom>
          <a:solidFill>
            <a:schemeClr val="bg1"/>
          </a:solidFill>
          <a:ln w="28575">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eaLnBrk="1" hangingPunct="1">
              <a:defRPr/>
            </a:pPr>
            <a:endParaRPr lang="en-US" dirty="0">
              <a:solidFill>
                <a:srgbClr val="000000"/>
              </a:solidFill>
            </a:endParaRPr>
          </a:p>
        </p:txBody>
      </p:sp>
      <p:sp>
        <p:nvSpPr>
          <p:cNvPr id="6" name="Freeform 5"/>
          <p:cNvSpPr/>
          <p:nvPr/>
        </p:nvSpPr>
        <p:spPr>
          <a:xfrm>
            <a:off x="609600" y="2741112"/>
            <a:ext cx="11071225" cy="698520"/>
          </a:xfrm>
          <a:custGeom>
            <a:avLst/>
            <a:gdLst>
              <a:gd name="connsiteX0" fmla="*/ 0 w 7918450"/>
              <a:gd name="connsiteY0" fmla="*/ 76155 h 761553"/>
              <a:gd name="connsiteX1" fmla="*/ 22305 w 7918450"/>
              <a:gd name="connsiteY1" fmla="*/ 22305 h 761553"/>
              <a:gd name="connsiteX2" fmla="*/ 76155 w 7918450"/>
              <a:gd name="connsiteY2" fmla="*/ 0 h 761553"/>
              <a:gd name="connsiteX3" fmla="*/ 7842295 w 7918450"/>
              <a:gd name="connsiteY3" fmla="*/ 0 h 761553"/>
              <a:gd name="connsiteX4" fmla="*/ 7896145 w 7918450"/>
              <a:gd name="connsiteY4" fmla="*/ 22305 h 761553"/>
              <a:gd name="connsiteX5" fmla="*/ 7918450 w 7918450"/>
              <a:gd name="connsiteY5" fmla="*/ 76155 h 761553"/>
              <a:gd name="connsiteX6" fmla="*/ 7918450 w 7918450"/>
              <a:gd name="connsiteY6" fmla="*/ 685398 h 761553"/>
              <a:gd name="connsiteX7" fmla="*/ 7896145 w 7918450"/>
              <a:gd name="connsiteY7" fmla="*/ 739248 h 761553"/>
              <a:gd name="connsiteX8" fmla="*/ 7842295 w 7918450"/>
              <a:gd name="connsiteY8" fmla="*/ 761553 h 761553"/>
              <a:gd name="connsiteX9" fmla="*/ 76155 w 7918450"/>
              <a:gd name="connsiteY9" fmla="*/ 761553 h 761553"/>
              <a:gd name="connsiteX10" fmla="*/ 22305 w 7918450"/>
              <a:gd name="connsiteY10" fmla="*/ 739248 h 761553"/>
              <a:gd name="connsiteX11" fmla="*/ 0 w 7918450"/>
              <a:gd name="connsiteY11" fmla="*/ 685398 h 761553"/>
              <a:gd name="connsiteX12" fmla="*/ 0 w 7918450"/>
              <a:gd name="connsiteY12" fmla="*/ 76155 h 76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18450" h="761553">
                <a:moveTo>
                  <a:pt x="0" y="76155"/>
                </a:moveTo>
                <a:cubicBezTo>
                  <a:pt x="0" y="55957"/>
                  <a:pt x="8024" y="36587"/>
                  <a:pt x="22305" y="22305"/>
                </a:cubicBezTo>
                <a:cubicBezTo>
                  <a:pt x="36587" y="8023"/>
                  <a:pt x="55957" y="0"/>
                  <a:pt x="76155" y="0"/>
                </a:cubicBezTo>
                <a:lnTo>
                  <a:pt x="7842295" y="0"/>
                </a:lnTo>
                <a:cubicBezTo>
                  <a:pt x="7862493" y="0"/>
                  <a:pt x="7881863" y="8024"/>
                  <a:pt x="7896145" y="22305"/>
                </a:cubicBezTo>
                <a:cubicBezTo>
                  <a:pt x="7910427" y="36587"/>
                  <a:pt x="7918450" y="55957"/>
                  <a:pt x="7918450" y="76155"/>
                </a:cubicBezTo>
                <a:lnTo>
                  <a:pt x="7918450" y="685398"/>
                </a:lnTo>
                <a:cubicBezTo>
                  <a:pt x="7918450" y="705596"/>
                  <a:pt x="7910427" y="724966"/>
                  <a:pt x="7896145" y="739248"/>
                </a:cubicBezTo>
                <a:cubicBezTo>
                  <a:pt x="7881863" y="753530"/>
                  <a:pt x="7862493" y="761553"/>
                  <a:pt x="7842295" y="761553"/>
                </a:cubicBezTo>
                <a:lnTo>
                  <a:pt x="76155" y="761553"/>
                </a:lnTo>
                <a:cubicBezTo>
                  <a:pt x="55957" y="761553"/>
                  <a:pt x="36587" y="753530"/>
                  <a:pt x="22305" y="739248"/>
                </a:cubicBezTo>
                <a:cubicBezTo>
                  <a:pt x="8023" y="724966"/>
                  <a:pt x="0" y="705596"/>
                  <a:pt x="0" y="685398"/>
                </a:cubicBezTo>
                <a:lnTo>
                  <a:pt x="0" y="76155"/>
                </a:lnTo>
                <a:close/>
              </a:path>
            </a:pathLst>
          </a:custGeom>
          <a:solidFill>
            <a:srgbClr val="CC99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94135" tIns="34290" rIns="34291" bIns="34290"/>
          <a:lstStyle/>
          <a:p>
            <a:pPr defTabSz="400050" eaLnBrk="1" hangingPunct="1">
              <a:lnSpc>
                <a:spcPct val="90000"/>
              </a:lnSpc>
              <a:spcAft>
                <a:spcPct val="35000"/>
              </a:spcAft>
              <a:defRPr/>
            </a:pPr>
            <a:endParaRPr lang="en-US" sz="900" dirty="0">
              <a:solidFill>
                <a:srgbClr val="000000"/>
              </a:solidFill>
            </a:endParaRPr>
          </a:p>
          <a:p>
            <a:pPr marL="57150" lvl="1" indent="-57150" defTabSz="400050" eaLnBrk="1" hangingPunct="1">
              <a:lnSpc>
                <a:spcPct val="90000"/>
              </a:lnSpc>
              <a:spcAft>
                <a:spcPct val="15000"/>
              </a:spcAft>
              <a:buFont typeface="Arial" pitchFamily="34" charset="0"/>
              <a:buChar char="•"/>
              <a:defRPr/>
            </a:pPr>
            <a:endParaRPr lang="en-US" sz="700" dirty="0">
              <a:solidFill>
                <a:srgbClr val="000000"/>
              </a:solidFill>
            </a:endParaRPr>
          </a:p>
          <a:p>
            <a:pPr marL="57150" lvl="1" indent="-57150" defTabSz="400050" eaLnBrk="1" hangingPunct="1">
              <a:lnSpc>
                <a:spcPct val="90000"/>
              </a:lnSpc>
              <a:spcAft>
                <a:spcPct val="15000"/>
              </a:spcAft>
              <a:buFont typeface="Arial" pitchFamily="34" charset="0"/>
              <a:buChar char="•"/>
              <a:defRPr/>
            </a:pPr>
            <a:endParaRPr lang="en-US" sz="700" dirty="0">
              <a:solidFill>
                <a:srgbClr val="000000"/>
              </a:solidFill>
            </a:endParaRPr>
          </a:p>
        </p:txBody>
      </p:sp>
      <p:sp>
        <p:nvSpPr>
          <p:cNvPr id="7" name="Freeform 6"/>
          <p:cNvSpPr/>
          <p:nvPr/>
        </p:nvSpPr>
        <p:spPr>
          <a:xfrm>
            <a:off x="609600" y="3514232"/>
            <a:ext cx="11071225" cy="706437"/>
          </a:xfrm>
          <a:custGeom>
            <a:avLst/>
            <a:gdLst>
              <a:gd name="connsiteX0" fmla="*/ 0 w 7918450"/>
              <a:gd name="connsiteY0" fmla="*/ 76155 h 761553"/>
              <a:gd name="connsiteX1" fmla="*/ 22305 w 7918450"/>
              <a:gd name="connsiteY1" fmla="*/ 22305 h 761553"/>
              <a:gd name="connsiteX2" fmla="*/ 76155 w 7918450"/>
              <a:gd name="connsiteY2" fmla="*/ 0 h 761553"/>
              <a:gd name="connsiteX3" fmla="*/ 7842295 w 7918450"/>
              <a:gd name="connsiteY3" fmla="*/ 0 h 761553"/>
              <a:gd name="connsiteX4" fmla="*/ 7896145 w 7918450"/>
              <a:gd name="connsiteY4" fmla="*/ 22305 h 761553"/>
              <a:gd name="connsiteX5" fmla="*/ 7918450 w 7918450"/>
              <a:gd name="connsiteY5" fmla="*/ 76155 h 761553"/>
              <a:gd name="connsiteX6" fmla="*/ 7918450 w 7918450"/>
              <a:gd name="connsiteY6" fmla="*/ 685398 h 761553"/>
              <a:gd name="connsiteX7" fmla="*/ 7896145 w 7918450"/>
              <a:gd name="connsiteY7" fmla="*/ 739248 h 761553"/>
              <a:gd name="connsiteX8" fmla="*/ 7842295 w 7918450"/>
              <a:gd name="connsiteY8" fmla="*/ 761553 h 761553"/>
              <a:gd name="connsiteX9" fmla="*/ 76155 w 7918450"/>
              <a:gd name="connsiteY9" fmla="*/ 761553 h 761553"/>
              <a:gd name="connsiteX10" fmla="*/ 22305 w 7918450"/>
              <a:gd name="connsiteY10" fmla="*/ 739248 h 761553"/>
              <a:gd name="connsiteX11" fmla="*/ 0 w 7918450"/>
              <a:gd name="connsiteY11" fmla="*/ 685398 h 761553"/>
              <a:gd name="connsiteX12" fmla="*/ 0 w 7918450"/>
              <a:gd name="connsiteY12" fmla="*/ 76155 h 76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18450" h="761553">
                <a:moveTo>
                  <a:pt x="0" y="76155"/>
                </a:moveTo>
                <a:cubicBezTo>
                  <a:pt x="0" y="55957"/>
                  <a:pt x="8024" y="36587"/>
                  <a:pt x="22305" y="22305"/>
                </a:cubicBezTo>
                <a:cubicBezTo>
                  <a:pt x="36587" y="8023"/>
                  <a:pt x="55957" y="0"/>
                  <a:pt x="76155" y="0"/>
                </a:cubicBezTo>
                <a:lnTo>
                  <a:pt x="7842295" y="0"/>
                </a:lnTo>
                <a:cubicBezTo>
                  <a:pt x="7862493" y="0"/>
                  <a:pt x="7881863" y="8024"/>
                  <a:pt x="7896145" y="22305"/>
                </a:cubicBezTo>
                <a:cubicBezTo>
                  <a:pt x="7910427" y="36587"/>
                  <a:pt x="7918450" y="55957"/>
                  <a:pt x="7918450" y="76155"/>
                </a:cubicBezTo>
                <a:lnTo>
                  <a:pt x="7918450" y="685398"/>
                </a:lnTo>
                <a:cubicBezTo>
                  <a:pt x="7918450" y="705596"/>
                  <a:pt x="7910427" y="724966"/>
                  <a:pt x="7896145" y="739248"/>
                </a:cubicBezTo>
                <a:cubicBezTo>
                  <a:pt x="7881863" y="753530"/>
                  <a:pt x="7862493" y="761553"/>
                  <a:pt x="7842295" y="761553"/>
                </a:cubicBezTo>
                <a:lnTo>
                  <a:pt x="76155" y="761553"/>
                </a:lnTo>
                <a:cubicBezTo>
                  <a:pt x="55957" y="761553"/>
                  <a:pt x="36587" y="753530"/>
                  <a:pt x="22305" y="739248"/>
                </a:cubicBezTo>
                <a:cubicBezTo>
                  <a:pt x="8023" y="724966"/>
                  <a:pt x="0" y="705596"/>
                  <a:pt x="0" y="685398"/>
                </a:cubicBezTo>
                <a:lnTo>
                  <a:pt x="0" y="76155"/>
                </a:lnTo>
                <a:close/>
              </a:path>
            </a:pathLst>
          </a:custGeom>
          <a:solidFill>
            <a:srgbClr val="E6DCA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94135" tIns="34290" rIns="34291" bIns="34290"/>
          <a:lstStyle/>
          <a:p>
            <a:pPr defTabSz="400050" eaLnBrk="1" hangingPunct="1">
              <a:lnSpc>
                <a:spcPct val="90000"/>
              </a:lnSpc>
              <a:spcAft>
                <a:spcPct val="35000"/>
              </a:spcAft>
              <a:defRPr/>
            </a:pPr>
            <a:endParaRPr lang="en-US" sz="900" dirty="0">
              <a:solidFill>
                <a:srgbClr val="000000"/>
              </a:solidFill>
            </a:endParaRPr>
          </a:p>
          <a:p>
            <a:pPr marL="57150" lvl="1" indent="-57150" defTabSz="400050" eaLnBrk="1" hangingPunct="1">
              <a:lnSpc>
                <a:spcPct val="90000"/>
              </a:lnSpc>
              <a:spcAft>
                <a:spcPct val="15000"/>
              </a:spcAft>
              <a:buFont typeface="Arial" pitchFamily="34" charset="0"/>
              <a:buChar char="•"/>
              <a:defRPr/>
            </a:pPr>
            <a:endParaRPr lang="en-US" sz="700" dirty="0">
              <a:solidFill>
                <a:srgbClr val="000000"/>
              </a:solidFill>
            </a:endParaRPr>
          </a:p>
          <a:p>
            <a:pPr marL="57150" lvl="1" indent="-57150" defTabSz="400050" eaLnBrk="1" hangingPunct="1">
              <a:lnSpc>
                <a:spcPct val="90000"/>
              </a:lnSpc>
              <a:spcAft>
                <a:spcPct val="15000"/>
              </a:spcAft>
              <a:buFont typeface="Arial" pitchFamily="34" charset="0"/>
              <a:buChar char="•"/>
              <a:defRPr/>
            </a:pPr>
            <a:endParaRPr lang="en-US" sz="700" dirty="0">
              <a:solidFill>
                <a:srgbClr val="000000"/>
              </a:solidFill>
            </a:endParaRPr>
          </a:p>
          <a:p>
            <a:pPr marL="114300" lvl="2" indent="-57150" defTabSz="400050" eaLnBrk="1" hangingPunct="1">
              <a:lnSpc>
                <a:spcPct val="90000"/>
              </a:lnSpc>
              <a:spcAft>
                <a:spcPct val="15000"/>
              </a:spcAft>
              <a:buFont typeface="Arial" pitchFamily="34" charset="0"/>
              <a:buChar char="•"/>
              <a:defRPr/>
            </a:pPr>
            <a:endParaRPr lang="en-US" sz="700" dirty="0">
              <a:solidFill>
                <a:srgbClr val="000000"/>
              </a:solidFill>
            </a:endParaRPr>
          </a:p>
          <a:p>
            <a:pPr marL="114300" lvl="2" indent="-57150" defTabSz="400050" eaLnBrk="1" hangingPunct="1">
              <a:lnSpc>
                <a:spcPct val="90000"/>
              </a:lnSpc>
              <a:spcAft>
                <a:spcPct val="15000"/>
              </a:spcAft>
              <a:buFont typeface="Arial" pitchFamily="34" charset="0"/>
              <a:buChar char="•"/>
              <a:defRPr/>
            </a:pPr>
            <a:endParaRPr lang="en-US" sz="700" dirty="0">
              <a:solidFill>
                <a:srgbClr val="000000"/>
              </a:solidFill>
            </a:endParaRPr>
          </a:p>
          <a:p>
            <a:pPr marL="57150" lvl="1" indent="-57150" defTabSz="400050" eaLnBrk="1" hangingPunct="1">
              <a:lnSpc>
                <a:spcPct val="90000"/>
              </a:lnSpc>
              <a:spcAft>
                <a:spcPct val="15000"/>
              </a:spcAft>
              <a:buFont typeface="Arial" pitchFamily="34" charset="0"/>
              <a:buChar char="•"/>
              <a:defRPr/>
            </a:pPr>
            <a:endParaRPr lang="en-US" sz="700" dirty="0">
              <a:solidFill>
                <a:srgbClr val="000000"/>
              </a:solidFill>
            </a:endParaRPr>
          </a:p>
        </p:txBody>
      </p:sp>
      <p:sp>
        <p:nvSpPr>
          <p:cNvPr id="8" name="Freeform 7"/>
          <p:cNvSpPr/>
          <p:nvPr/>
        </p:nvSpPr>
        <p:spPr>
          <a:xfrm>
            <a:off x="609600" y="5475886"/>
            <a:ext cx="11071225" cy="776287"/>
          </a:xfrm>
          <a:custGeom>
            <a:avLst/>
            <a:gdLst>
              <a:gd name="connsiteX0" fmla="*/ 0 w 7918450"/>
              <a:gd name="connsiteY0" fmla="*/ 76155 h 761553"/>
              <a:gd name="connsiteX1" fmla="*/ 22305 w 7918450"/>
              <a:gd name="connsiteY1" fmla="*/ 22305 h 761553"/>
              <a:gd name="connsiteX2" fmla="*/ 76155 w 7918450"/>
              <a:gd name="connsiteY2" fmla="*/ 0 h 761553"/>
              <a:gd name="connsiteX3" fmla="*/ 7842295 w 7918450"/>
              <a:gd name="connsiteY3" fmla="*/ 0 h 761553"/>
              <a:gd name="connsiteX4" fmla="*/ 7896145 w 7918450"/>
              <a:gd name="connsiteY4" fmla="*/ 22305 h 761553"/>
              <a:gd name="connsiteX5" fmla="*/ 7918450 w 7918450"/>
              <a:gd name="connsiteY5" fmla="*/ 76155 h 761553"/>
              <a:gd name="connsiteX6" fmla="*/ 7918450 w 7918450"/>
              <a:gd name="connsiteY6" fmla="*/ 685398 h 761553"/>
              <a:gd name="connsiteX7" fmla="*/ 7896145 w 7918450"/>
              <a:gd name="connsiteY7" fmla="*/ 739248 h 761553"/>
              <a:gd name="connsiteX8" fmla="*/ 7842295 w 7918450"/>
              <a:gd name="connsiteY8" fmla="*/ 761553 h 761553"/>
              <a:gd name="connsiteX9" fmla="*/ 76155 w 7918450"/>
              <a:gd name="connsiteY9" fmla="*/ 761553 h 761553"/>
              <a:gd name="connsiteX10" fmla="*/ 22305 w 7918450"/>
              <a:gd name="connsiteY10" fmla="*/ 739248 h 761553"/>
              <a:gd name="connsiteX11" fmla="*/ 0 w 7918450"/>
              <a:gd name="connsiteY11" fmla="*/ 685398 h 761553"/>
              <a:gd name="connsiteX12" fmla="*/ 0 w 7918450"/>
              <a:gd name="connsiteY12" fmla="*/ 76155 h 76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18450" h="761553">
                <a:moveTo>
                  <a:pt x="0" y="76155"/>
                </a:moveTo>
                <a:cubicBezTo>
                  <a:pt x="0" y="55957"/>
                  <a:pt x="8024" y="36587"/>
                  <a:pt x="22305" y="22305"/>
                </a:cubicBezTo>
                <a:cubicBezTo>
                  <a:pt x="36587" y="8023"/>
                  <a:pt x="55957" y="0"/>
                  <a:pt x="76155" y="0"/>
                </a:cubicBezTo>
                <a:lnTo>
                  <a:pt x="7842295" y="0"/>
                </a:lnTo>
                <a:cubicBezTo>
                  <a:pt x="7862493" y="0"/>
                  <a:pt x="7881863" y="8024"/>
                  <a:pt x="7896145" y="22305"/>
                </a:cubicBezTo>
                <a:cubicBezTo>
                  <a:pt x="7910427" y="36587"/>
                  <a:pt x="7918450" y="55957"/>
                  <a:pt x="7918450" y="76155"/>
                </a:cubicBezTo>
                <a:lnTo>
                  <a:pt x="7918450" y="685398"/>
                </a:lnTo>
                <a:cubicBezTo>
                  <a:pt x="7918450" y="705596"/>
                  <a:pt x="7910427" y="724966"/>
                  <a:pt x="7896145" y="739248"/>
                </a:cubicBezTo>
                <a:cubicBezTo>
                  <a:pt x="7881863" y="753530"/>
                  <a:pt x="7862493" y="761553"/>
                  <a:pt x="7842295" y="761553"/>
                </a:cubicBezTo>
                <a:lnTo>
                  <a:pt x="76155" y="761553"/>
                </a:lnTo>
                <a:cubicBezTo>
                  <a:pt x="55957" y="761553"/>
                  <a:pt x="36587" y="753530"/>
                  <a:pt x="22305" y="739248"/>
                </a:cubicBezTo>
                <a:cubicBezTo>
                  <a:pt x="8023" y="724966"/>
                  <a:pt x="0" y="705596"/>
                  <a:pt x="0" y="685398"/>
                </a:cubicBezTo>
                <a:lnTo>
                  <a:pt x="0" y="76155"/>
                </a:lnTo>
                <a:close/>
              </a:path>
            </a:pathLst>
          </a:custGeom>
          <a:solidFill>
            <a:srgbClr val="CCCC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94135" tIns="34290" rIns="34291" bIns="34290"/>
          <a:lstStyle/>
          <a:p>
            <a:pPr defTabSz="400050" eaLnBrk="1" hangingPunct="1">
              <a:lnSpc>
                <a:spcPct val="90000"/>
              </a:lnSpc>
              <a:spcAft>
                <a:spcPct val="35000"/>
              </a:spcAft>
              <a:defRPr/>
            </a:pPr>
            <a:endParaRPr lang="en-US" sz="900" dirty="0">
              <a:solidFill>
                <a:srgbClr val="000000"/>
              </a:solidFill>
            </a:endParaRPr>
          </a:p>
          <a:p>
            <a:pPr marL="57150" lvl="1" indent="-57150" defTabSz="400050" eaLnBrk="1" hangingPunct="1">
              <a:lnSpc>
                <a:spcPct val="90000"/>
              </a:lnSpc>
              <a:spcAft>
                <a:spcPct val="15000"/>
              </a:spcAft>
              <a:buFont typeface="Arial" pitchFamily="34" charset="0"/>
              <a:buChar char="•"/>
              <a:defRPr/>
            </a:pPr>
            <a:endParaRPr lang="en-US" sz="700" dirty="0">
              <a:solidFill>
                <a:srgbClr val="000000"/>
              </a:solidFill>
            </a:endParaRPr>
          </a:p>
          <a:p>
            <a:pPr marL="57150" lvl="1" indent="-57150" defTabSz="400050" eaLnBrk="1" hangingPunct="1">
              <a:lnSpc>
                <a:spcPct val="90000"/>
              </a:lnSpc>
              <a:spcAft>
                <a:spcPct val="15000"/>
              </a:spcAft>
              <a:buFont typeface="Arial" pitchFamily="34" charset="0"/>
              <a:buChar char="•"/>
              <a:defRPr/>
            </a:pPr>
            <a:endParaRPr lang="en-US" sz="700" dirty="0">
              <a:solidFill>
                <a:srgbClr val="000000"/>
              </a:solidFill>
            </a:endParaRPr>
          </a:p>
          <a:p>
            <a:pPr marL="114300" lvl="2" indent="-57150" defTabSz="400050" eaLnBrk="1" hangingPunct="1">
              <a:lnSpc>
                <a:spcPct val="90000"/>
              </a:lnSpc>
              <a:spcAft>
                <a:spcPct val="15000"/>
              </a:spcAft>
              <a:buFont typeface="Arial" pitchFamily="34" charset="0"/>
              <a:buChar char="•"/>
              <a:defRPr/>
            </a:pPr>
            <a:endParaRPr lang="en-US" sz="700" dirty="0">
              <a:solidFill>
                <a:srgbClr val="000000"/>
              </a:solidFill>
            </a:endParaRPr>
          </a:p>
          <a:p>
            <a:pPr marL="114300" lvl="2" indent="-57150" defTabSz="400050" eaLnBrk="1" hangingPunct="1">
              <a:lnSpc>
                <a:spcPct val="90000"/>
              </a:lnSpc>
              <a:spcAft>
                <a:spcPct val="15000"/>
              </a:spcAft>
              <a:buFont typeface="Arial" pitchFamily="34" charset="0"/>
              <a:buChar char="•"/>
              <a:defRPr/>
            </a:pPr>
            <a:endParaRPr lang="en-US" sz="700" dirty="0">
              <a:solidFill>
                <a:srgbClr val="000000"/>
              </a:solidFill>
            </a:endParaRPr>
          </a:p>
          <a:p>
            <a:pPr marL="57150" lvl="1" indent="-57150" defTabSz="400050" eaLnBrk="1" hangingPunct="1">
              <a:lnSpc>
                <a:spcPct val="90000"/>
              </a:lnSpc>
              <a:spcAft>
                <a:spcPct val="15000"/>
              </a:spcAft>
              <a:buFont typeface="Arial" pitchFamily="34" charset="0"/>
              <a:buChar char="•"/>
              <a:defRPr/>
            </a:pPr>
            <a:endParaRPr lang="en-US" sz="700" dirty="0">
              <a:solidFill>
                <a:srgbClr val="000000"/>
              </a:solidFill>
            </a:endParaRPr>
          </a:p>
        </p:txBody>
      </p:sp>
      <p:sp>
        <p:nvSpPr>
          <p:cNvPr id="9" name="Rectangle 25"/>
          <p:cNvSpPr>
            <a:spLocks noChangeArrowheads="1"/>
          </p:cNvSpPr>
          <p:nvPr/>
        </p:nvSpPr>
        <p:spPr bwMode="auto">
          <a:xfrm>
            <a:off x="711200" y="1812455"/>
            <a:ext cx="38592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Are new PDB files based on same </a:t>
            </a:r>
          </a:p>
          <a:p>
            <a:pPr eaLnBrk="1" hangingPunct="1"/>
            <a:r>
              <a:rPr lang="en-US" altLang="en-US" sz="1600" dirty="0">
                <a:solidFill>
                  <a:srgbClr val="000000"/>
                </a:solidFill>
              </a:rPr>
              <a:t>files that were used to create </a:t>
            </a:r>
          </a:p>
          <a:p>
            <a:pPr eaLnBrk="1" hangingPunct="1"/>
            <a:r>
              <a:rPr lang="en-US" altLang="en-US" sz="1600" dirty="0">
                <a:solidFill>
                  <a:srgbClr val="000000"/>
                </a:solidFill>
              </a:rPr>
              <a:t>existing PDB in CDB? </a:t>
            </a:r>
          </a:p>
        </p:txBody>
      </p:sp>
      <p:sp>
        <p:nvSpPr>
          <p:cNvPr id="10" name="Rectangle 26"/>
          <p:cNvSpPr>
            <a:spLocks noChangeArrowheads="1"/>
          </p:cNvSpPr>
          <p:nvPr/>
        </p:nvSpPr>
        <p:spPr bwMode="auto">
          <a:xfrm>
            <a:off x="3934172" y="1782293"/>
            <a:ext cx="77466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If not, </a:t>
            </a:r>
            <a:r>
              <a:rPr lang="en-US" altLang="en-US" sz="1600" dirty="0">
                <a:solidFill>
                  <a:srgbClr val="000000"/>
                </a:solidFill>
                <a:latin typeface="Courier New" panose="02070309020205020404" pitchFamily="49" charset="0"/>
                <a:cs typeface="Courier New" panose="02070309020205020404" pitchFamily="49" charset="0"/>
              </a:rPr>
              <a:t>AS CLONE</a:t>
            </a:r>
            <a:r>
              <a:rPr lang="en-US" altLang="en-US" sz="1600" dirty="0">
                <a:solidFill>
                  <a:srgbClr val="000000"/>
                </a:solidFill>
              </a:rPr>
              <a:t> clause is required, and so it ensures that Oracle Database generates unique PDB DBID, GUID, and other identifiers expected for the new PDB.</a:t>
            </a:r>
          </a:p>
        </p:txBody>
      </p:sp>
      <p:sp>
        <p:nvSpPr>
          <p:cNvPr id="11" name="Rounded Rectangle 10"/>
          <p:cNvSpPr/>
          <p:nvPr/>
        </p:nvSpPr>
        <p:spPr>
          <a:xfrm>
            <a:off x="711200" y="2861184"/>
            <a:ext cx="3222972" cy="503802"/>
          </a:xfrm>
          <a:prstGeom prst="roundRect">
            <a:avLst>
              <a:gd name="adj" fmla="val 10000"/>
            </a:avLst>
          </a:prstGeom>
          <a:solidFill>
            <a:schemeClr val="bg1"/>
          </a:solidFill>
          <a:ln w="28575">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eaLnBrk="1" hangingPunct="1">
              <a:defRPr/>
            </a:pPr>
            <a:endParaRPr lang="en-US" dirty="0">
              <a:solidFill>
                <a:srgbClr val="000000"/>
              </a:solidFill>
            </a:endParaRPr>
          </a:p>
        </p:txBody>
      </p:sp>
      <p:sp>
        <p:nvSpPr>
          <p:cNvPr id="12" name="Rounded Rectangle 11"/>
          <p:cNvSpPr/>
          <p:nvPr/>
        </p:nvSpPr>
        <p:spPr>
          <a:xfrm>
            <a:off x="711200" y="3625358"/>
            <a:ext cx="3222972" cy="379412"/>
          </a:xfrm>
          <a:prstGeom prst="roundRect">
            <a:avLst>
              <a:gd name="adj" fmla="val 10000"/>
            </a:avLst>
          </a:prstGeom>
          <a:solidFill>
            <a:schemeClr val="bg1"/>
          </a:solidFill>
          <a:ln w="28575">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eaLnBrk="1" hangingPunct="1">
              <a:defRPr/>
            </a:pPr>
            <a:endParaRPr lang="en-US" dirty="0">
              <a:solidFill>
                <a:srgbClr val="000000"/>
              </a:solidFill>
            </a:endParaRPr>
          </a:p>
        </p:txBody>
      </p:sp>
      <p:sp>
        <p:nvSpPr>
          <p:cNvPr id="13" name="Rounded Rectangle 12"/>
          <p:cNvSpPr/>
          <p:nvPr/>
        </p:nvSpPr>
        <p:spPr>
          <a:xfrm>
            <a:off x="711200" y="5558436"/>
            <a:ext cx="3222972" cy="609600"/>
          </a:xfrm>
          <a:prstGeom prst="roundRect">
            <a:avLst>
              <a:gd name="adj" fmla="val 10000"/>
            </a:avLst>
          </a:prstGeom>
          <a:solidFill>
            <a:schemeClr val="bg1"/>
          </a:solidFill>
          <a:ln w="28575">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eaLnBrk="1" hangingPunct="1">
              <a:defRPr/>
            </a:pPr>
            <a:endParaRPr lang="en-US" dirty="0">
              <a:solidFill>
                <a:srgbClr val="000000"/>
              </a:solidFill>
            </a:endParaRPr>
          </a:p>
        </p:txBody>
      </p:sp>
      <p:sp>
        <p:nvSpPr>
          <p:cNvPr id="14" name="Rectangle 30"/>
          <p:cNvSpPr>
            <a:spLocks noChangeArrowheads="1"/>
          </p:cNvSpPr>
          <p:nvPr/>
        </p:nvSpPr>
        <p:spPr bwMode="auto">
          <a:xfrm>
            <a:off x="711201" y="2852517"/>
            <a:ext cx="32229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Does XML file accurately describe current locations of files? </a:t>
            </a:r>
          </a:p>
        </p:txBody>
      </p:sp>
      <p:sp>
        <p:nvSpPr>
          <p:cNvPr id="15" name="Rectangle 31"/>
          <p:cNvSpPr>
            <a:spLocks noChangeArrowheads="1"/>
          </p:cNvSpPr>
          <p:nvPr/>
        </p:nvSpPr>
        <p:spPr bwMode="auto">
          <a:xfrm>
            <a:off x="711200" y="3666632"/>
            <a:ext cx="3859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Are files are in correct location? </a:t>
            </a:r>
          </a:p>
        </p:txBody>
      </p:sp>
      <p:sp>
        <p:nvSpPr>
          <p:cNvPr id="16" name="Rectangle 32"/>
          <p:cNvSpPr>
            <a:spLocks noChangeArrowheads="1"/>
          </p:cNvSpPr>
          <p:nvPr/>
        </p:nvSpPr>
        <p:spPr bwMode="auto">
          <a:xfrm>
            <a:off x="711200" y="5571136"/>
            <a:ext cx="385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Do you want to specify storage </a:t>
            </a:r>
          </a:p>
          <a:p>
            <a:pPr eaLnBrk="1" hangingPunct="1"/>
            <a:r>
              <a:rPr lang="en-US" altLang="en-US" sz="1600" dirty="0">
                <a:solidFill>
                  <a:srgbClr val="000000"/>
                </a:solidFill>
              </a:rPr>
              <a:t>limits for PDB? </a:t>
            </a:r>
          </a:p>
        </p:txBody>
      </p:sp>
      <p:sp>
        <p:nvSpPr>
          <p:cNvPr id="17" name="Rectangle 33"/>
          <p:cNvSpPr>
            <a:spLocks noChangeArrowheads="1"/>
          </p:cNvSpPr>
          <p:nvPr/>
        </p:nvSpPr>
        <p:spPr bwMode="auto">
          <a:xfrm>
            <a:off x="4035772" y="2859852"/>
            <a:ext cx="76450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If not, the </a:t>
            </a:r>
            <a:r>
              <a:rPr lang="en-US" altLang="en-US" sz="1600" dirty="0">
                <a:solidFill>
                  <a:srgbClr val="000000"/>
                </a:solidFill>
                <a:latin typeface="Courier New" panose="02070309020205020404" pitchFamily="49" charset="0"/>
                <a:cs typeface="Courier New" panose="02070309020205020404" pitchFamily="49" charset="0"/>
              </a:rPr>
              <a:t>SOURCE_FILE_NAME_CONVERT</a:t>
            </a:r>
            <a:r>
              <a:rPr lang="en-US" altLang="en-US" sz="1600" dirty="0">
                <a:solidFill>
                  <a:srgbClr val="000000"/>
                </a:solidFill>
              </a:rPr>
              <a:t> clause is required.</a:t>
            </a:r>
          </a:p>
        </p:txBody>
      </p:sp>
      <p:sp>
        <p:nvSpPr>
          <p:cNvPr id="18" name="Rectangle 34"/>
          <p:cNvSpPr>
            <a:spLocks noChangeArrowheads="1"/>
          </p:cNvSpPr>
          <p:nvPr/>
        </p:nvSpPr>
        <p:spPr bwMode="auto">
          <a:xfrm>
            <a:off x="4035772" y="3514232"/>
            <a:ext cx="76450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If not, specify </a:t>
            </a:r>
            <a:r>
              <a:rPr lang="en-US" altLang="en-US" sz="1600" dirty="0">
                <a:solidFill>
                  <a:srgbClr val="000000"/>
                </a:solidFill>
                <a:latin typeface="Courier New" panose="02070309020205020404" pitchFamily="49" charset="0"/>
                <a:cs typeface="Courier New" panose="02070309020205020404" pitchFamily="49" charset="0"/>
              </a:rPr>
              <a:t>COPY</a:t>
            </a:r>
            <a:r>
              <a:rPr lang="en-US" altLang="en-US" sz="1600" dirty="0">
                <a:solidFill>
                  <a:srgbClr val="000000"/>
                </a:solidFill>
              </a:rPr>
              <a:t> to copy files to new location or </a:t>
            </a:r>
            <a:r>
              <a:rPr lang="en-US" altLang="en-US" sz="1600" dirty="0">
                <a:solidFill>
                  <a:srgbClr val="000000"/>
                </a:solidFill>
                <a:latin typeface="Courier New" panose="02070309020205020404" pitchFamily="49" charset="0"/>
                <a:cs typeface="Courier New" panose="02070309020205020404" pitchFamily="49" charset="0"/>
              </a:rPr>
              <a:t>MOVE</a:t>
            </a:r>
            <a:r>
              <a:rPr lang="en-US" altLang="en-US" sz="1600" dirty="0">
                <a:solidFill>
                  <a:srgbClr val="000000"/>
                </a:solidFill>
              </a:rPr>
              <a:t> to move them to another location. If yes, use </a:t>
            </a:r>
            <a:r>
              <a:rPr lang="en-US" altLang="en-US" sz="1600" dirty="0">
                <a:solidFill>
                  <a:srgbClr val="000000"/>
                </a:solidFill>
                <a:latin typeface="Courier New" panose="02070309020205020404" pitchFamily="49" charset="0"/>
                <a:cs typeface="Courier New" panose="02070309020205020404" pitchFamily="49" charset="0"/>
              </a:rPr>
              <a:t>NOCOPY</a:t>
            </a:r>
            <a:r>
              <a:rPr lang="en-US" altLang="en-US" sz="1600" dirty="0">
                <a:solidFill>
                  <a:srgbClr val="000000"/>
                </a:solidFill>
              </a:rPr>
              <a:t>. </a:t>
            </a:r>
            <a:r>
              <a:rPr lang="en-US" altLang="en-US" sz="1600" dirty="0">
                <a:solidFill>
                  <a:srgbClr val="000000"/>
                </a:solidFill>
                <a:latin typeface="Courier New" panose="02070309020205020404" pitchFamily="49" charset="0"/>
                <a:cs typeface="Courier New" panose="02070309020205020404" pitchFamily="49" charset="0"/>
              </a:rPr>
              <a:t>COPY</a:t>
            </a:r>
            <a:r>
              <a:rPr lang="en-US" altLang="en-US" sz="1600" dirty="0">
                <a:solidFill>
                  <a:srgbClr val="000000"/>
                </a:solidFill>
              </a:rPr>
              <a:t> is the default.</a:t>
            </a:r>
          </a:p>
        </p:txBody>
      </p:sp>
      <p:sp>
        <p:nvSpPr>
          <p:cNvPr id="19" name="Rectangle 35"/>
          <p:cNvSpPr>
            <a:spLocks noChangeArrowheads="1"/>
          </p:cNvSpPr>
          <p:nvPr/>
        </p:nvSpPr>
        <p:spPr bwMode="auto">
          <a:xfrm>
            <a:off x="4035772" y="5574311"/>
            <a:ext cx="764505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If yes, specify the </a:t>
            </a:r>
            <a:r>
              <a:rPr lang="en-US" altLang="en-US" sz="1600" dirty="0">
                <a:solidFill>
                  <a:srgbClr val="000000"/>
                </a:solidFill>
                <a:latin typeface="Courier New" panose="02070309020205020404" pitchFamily="49" charset="0"/>
                <a:cs typeface="Courier New" panose="02070309020205020404" pitchFamily="49" charset="0"/>
              </a:rPr>
              <a:t>STORAGE</a:t>
            </a:r>
            <a:r>
              <a:rPr lang="en-US" altLang="en-US" sz="1600" dirty="0">
                <a:solidFill>
                  <a:srgbClr val="000000"/>
                </a:solidFill>
              </a:rPr>
              <a:t> clause.</a:t>
            </a:r>
          </a:p>
        </p:txBody>
      </p:sp>
      <p:sp>
        <p:nvSpPr>
          <p:cNvPr id="20" name="Freeform 19"/>
          <p:cNvSpPr/>
          <p:nvPr/>
        </p:nvSpPr>
        <p:spPr>
          <a:xfrm>
            <a:off x="4035772" y="4194773"/>
            <a:ext cx="7645053" cy="1219200"/>
          </a:xfrm>
          <a:custGeom>
            <a:avLst/>
            <a:gdLst>
              <a:gd name="connsiteX0" fmla="*/ 0 w 7918450"/>
              <a:gd name="connsiteY0" fmla="*/ 76155 h 761553"/>
              <a:gd name="connsiteX1" fmla="*/ 22305 w 7918450"/>
              <a:gd name="connsiteY1" fmla="*/ 22305 h 761553"/>
              <a:gd name="connsiteX2" fmla="*/ 76155 w 7918450"/>
              <a:gd name="connsiteY2" fmla="*/ 0 h 761553"/>
              <a:gd name="connsiteX3" fmla="*/ 7842295 w 7918450"/>
              <a:gd name="connsiteY3" fmla="*/ 0 h 761553"/>
              <a:gd name="connsiteX4" fmla="*/ 7896145 w 7918450"/>
              <a:gd name="connsiteY4" fmla="*/ 22305 h 761553"/>
              <a:gd name="connsiteX5" fmla="*/ 7918450 w 7918450"/>
              <a:gd name="connsiteY5" fmla="*/ 76155 h 761553"/>
              <a:gd name="connsiteX6" fmla="*/ 7918450 w 7918450"/>
              <a:gd name="connsiteY6" fmla="*/ 685398 h 761553"/>
              <a:gd name="connsiteX7" fmla="*/ 7896145 w 7918450"/>
              <a:gd name="connsiteY7" fmla="*/ 739248 h 761553"/>
              <a:gd name="connsiteX8" fmla="*/ 7842295 w 7918450"/>
              <a:gd name="connsiteY8" fmla="*/ 761553 h 761553"/>
              <a:gd name="connsiteX9" fmla="*/ 76155 w 7918450"/>
              <a:gd name="connsiteY9" fmla="*/ 761553 h 761553"/>
              <a:gd name="connsiteX10" fmla="*/ 22305 w 7918450"/>
              <a:gd name="connsiteY10" fmla="*/ 739248 h 761553"/>
              <a:gd name="connsiteX11" fmla="*/ 0 w 7918450"/>
              <a:gd name="connsiteY11" fmla="*/ 685398 h 761553"/>
              <a:gd name="connsiteX12" fmla="*/ 0 w 7918450"/>
              <a:gd name="connsiteY12" fmla="*/ 76155 h 76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18450" h="761553">
                <a:moveTo>
                  <a:pt x="0" y="76155"/>
                </a:moveTo>
                <a:cubicBezTo>
                  <a:pt x="0" y="55957"/>
                  <a:pt x="8024" y="36587"/>
                  <a:pt x="22305" y="22305"/>
                </a:cubicBezTo>
                <a:cubicBezTo>
                  <a:pt x="36587" y="8023"/>
                  <a:pt x="55957" y="0"/>
                  <a:pt x="76155" y="0"/>
                </a:cubicBezTo>
                <a:lnTo>
                  <a:pt x="7842295" y="0"/>
                </a:lnTo>
                <a:cubicBezTo>
                  <a:pt x="7862493" y="0"/>
                  <a:pt x="7881863" y="8024"/>
                  <a:pt x="7896145" y="22305"/>
                </a:cubicBezTo>
                <a:cubicBezTo>
                  <a:pt x="7910427" y="36587"/>
                  <a:pt x="7918450" y="55957"/>
                  <a:pt x="7918450" y="76155"/>
                </a:cubicBezTo>
                <a:lnTo>
                  <a:pt x="7918450" y="685398"/>
                </a:lnTo>
                <a:cubicBezTo>
                  <a:pt x="7918450" y="705596"/>
                  <a:pt x="7910427" y="724966"/>
                  <a:pt x="7896145" y="739248"/>
                </a:cubicBezTo>
                <a:cubicBezTo>
                  <a:pt x="7881863" y="753530"/>
                  <a:pt x="7862493" y="761553"/>
                  <a:pt x="7842295" y="761553"/>
                </a:cubicBezTo>
                <a:lnTo>
                  <a:pt x="76155" y="761553"/>
                </a:lnTo>
                <a:cubicBezTo>
                  <a:pt x="55957" y="761553"/>
                  <a:pt x="36587" y="753530"/>
                  <a:pt x="22305" y="739248"/>
                </a:cubicBezTo>
                <a:cubicBezTo>
                  <a:pt x="8023" y="724966"/>
                  <a:pt x="0" y="705596"/>
                  <a:pt x="0" y="685398"/>
                </a:cubicBezTo>
                <a:lnTo>
                  <a:pt x="0" y="76155"/>
                </a:lnTo>
                <a:close/>
              </a:path>
            </a:pathLst>
          </a:custGeom>
          <a:solidFill>
            <a:srgbClr val="E6DCA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94135" tIns="34290" rIns="34291" bIns="34290"/>
          <a:lstStyle/>
          <a:p>
            <a:pPr defTabSz="400050" eaLnBrk="1" hangingPunct="1">
              <a:lnSpc>
                <a:spcPct val="90000"/>
              </a:lnSpc>
              <a:spcAft>
                <a:spcPct val="35000"/>
              </a:spcAft>
              <a:defRPr/>
            </a:pPr>
            <a:endParaRPr lang="en-US" sz="900" dirty="0">
              <a:solidFill>
                <a:srgbClr val="000000"/>
              </a:solidFill>
            </a:endParaRPr>
          </a:p>
          <a:p>
            <a:pPr marL="57150" lvl="1" indent="-57150" defTabSz="400050" eaLnBrk="1" hangingPunct="1">
              <a:lnSpc>
                <a:spcPct val="90000"/>
              </a:lnSpc>
              <a:spcAft>
                <a:spcPct val="15000"/>
              </a:spcAft>
              <a:buFont typeface="Arial" pitchFamily="34" charset="0"/>
              <a:buChar char="•"/>
              <a:defRPr/>
            </a:pPr>
            <a:endParaRPr lang="en-US" sz="700" dirty="0">
              <a:solidFill>
                <a:srgbClr val="000000"/>
              </a:solidFill>
            </a:endParaRPr>
          </a:p>
          <a:p>
            <a:pPr marL="57150" lvl="1" indent="-57150" defTabSz="400050" eaLnBrk="1" hangingPunct="1">
              <a:lnSpc>
                <a:spcPct val="90000"/>
              </a:lnSpc>
              <a:spcAft>
                <a:spcPct val="15000"/>
              </a:spcAft>
              <a:buFont typeface="Arial" pitchFamily="34" charset="0"/>
              <a:buChar char="•"/>
              <a:defRPr/>
            </a:pPr>
            <a:endParaRPr lang="en-US" sz="700" dirty="0">
              <a:solidFill>
                <a:srgbClr val="000000"/>
              </a:solidFill>
            </a:endParaRPr>
          </a:p>
          <a:p>
            <a:pPr marL="114300" lvl="2" indent="-57150" defTabSz="400050" eaLnBrk="1" hangingPunct="1">
              <a:lnSpc>
                <a:spcPct val="90000"/>
              </a:lnSpc>
              <a:spcAft>
                <a:spcPct val="15000"/>
              </a:spcAft>
              <a:buFont typeface="Arial" pitchFamily="34" charset="0"/>
              <a:buChar char="•"/>
              <a:defRPr/>
            </a:pPr>
            <a:endParaRPr lang="en-US" sz="700" dirty="0">
              <a:solidFill>
                <a:srgbClr val="000000"/>
              </a:solidFill>
            </a:endParaRPr>
          </a:p>
          <a:p>
            <a:pPr marL="114300" lvl="2" indent="-57150" defTabSz="400050" eaLnBrk="1" hangingPunct="1">
              <a:lnSpc>
                <a:spcPct val="90000"/>
              </a:lnSpc>
              <a:spcAft>
                <a:spcPct val="15000"/>
              </a:spcAft>
              <a:buFont typeface="Arial" pitchFamily="34" charset="0"/>
              <a:buChar char="•"/>
              <a:defRPr/>
            </a:pPr>
            <a:endParaRPr lang="en-US" sz="700" dirty="0">
              <a:solidFill>
                <a:srgbClr val="000000"/>
              </a:solidFill>
            </a:endParaRPr>
          </a:p>
          <a:p>
            <a:pPr marL="57150" lvl="1" indent="-57150" defTabSz="400050" eaLnBrk="1" hangingPunct="1">
              <a:lnSpc>
                <a:spcPct val="90000"/>
              </a:lnSpc>
              <a:spcAft>
                <a:spcPct val="15000"/>
              </a:spcAft>
              <a:buFont typeface="Arial" pitchFamily="34" charset="0"/>
              <a:buChar char="•"/>
              <a:defRPr/>
            </a:pPr>
            <a:endParaRPr lang="en-US" sz="700" dirty="0">
              <a:solidFill>
                <a:srgbClr val="000000"/>
              </a:solidFill>
            </a:endParaRPr>
          </a:p>
        </p:txBody>
      </p:sp>
      <p:sp>
        <p:nvSpPr>
          <p:cNvPr id="21" name="Rectangle 20"/>
          <p:cNvSpPr/>
          <p:nvPr/>
        </p:nvSpPr>
        <p:spPr>
          <a:xfrm>
            <a:off x="4035772" y="4229698"/>
            <a:ext cx="7645053" cy="1077913"/>
          </a:xfrm>
          <a:prstGeom prst="rect">
            <a:avLst/>
          </a:prstGeom>
          <a:noFill/>
        </p:spPr>
        <p:txBody>
          <a:bodyPr wrap="square">
            <a:spAutoFit/>
          </a:bodyPr>
          <a:lstStyle/>
          <a:p>
            <a:pPr eaLnBrk="1" hangingPunct="1">
              <a:buFont typeface="Arial" pitchFamily="34" charset="0"/>
              <a:buChar char="•"/>
              <a:defRPr/>
            </a:pPr>
            <a:r>
              <a:rPr lang="en-US" sz="1600" dirty="0">
                <a:solidFill>
                  <a:srgbClr val="000000"/>
                </a:solidFill>
                <a:latin typeface="Courier New" pitchFamily="49" charset="0"/>
                <a:cs typeface="Courier New" pitchFamily="49" charset="0"/>
              </a:rPr>
              <a:t> FILE_NAME_CONVERT</a:t>
            </a:r>
            <a:r>
              <a:rPr lang="en-US" sz="1600" dirty="0">
                <a:solidFill>
                  <a:srgbClr val="000000"/>
                </a:solidFill>
                <a:latin typeface="Arial" charset="0"/>
                <a:cs typeface="Arial" charset="0"/>
              </a:rPr>
              <a:t> clause of</a:t>
            </a:r>
            <a:br>
              <a:rPr lang="en-US" sz="1600" dirty="0">
                <a:solidFill>
                  <a:srgbClr val="000000"/>
                </a:solidFill>
                <a:latin typeface="Arial" charset="0"/>
                <a:cs typeface="Arial" charset="0"/>
              </a:rPr>
            </a:br>
            <a:r>
              <a:rPr lang="en-US" sz="1600" dirty="0">
                <a:solidFill>
                  <a:srgbClr val="000000"/>
                </a:solidFill>
                <a:latin typeface="Arial" charset="0"/>
                <a:cs typeface="Arial" charset="0"/>
              </a:rPr>
              <a:t>   </a:t>
            </a:r>
            <a:r>
              <a:rPr lang="en-US" sz="1600" dirty="0">
                <a:solidFill>
                  <a:srgbClr val="000000"/>
                </a:solidFill>
                <a:latin typeface="Courier New" pitchFamily="49" charset="0"/>
                <a:cs typeface="Courier New" pitchFamily="49" charset="0"/>
              </a:rPr>
              <a:t>CREATE PLUGGABLE DATABASE</a:t>
            </a:r>
            <a:r>
              <a:rPr lang="en-US" sz="1600" dirty="0">
                <a:solidFill>
                  <a:srgbClr val="000000"/>
                </a:solidFill>
                <a:latin typeface="Arial" charset="0"/>
                <a:cs typeface="Arial" charset="0"/>
              </a:rPr>
              <a:t> statement</a:t>
            </a:r>
          </a:p>
          <a:p>
            <a:pPr eaLnBrk="1" hangingPunct="1">
              <a:buFont typeface="Arial" pitchFamily="34" charset="0"/>
              <a:buChar char="•"/>
              <a:defRPr/>
            </a:pPr>
            <a:r>
              <a:rPr lang="en-US" sz="1600" dirty="0">
                <a:solidFill>
                  <a:srgbClr val="000000"/>
                </a:solidFill>
                <a:latin typeface="Arial" charset="0"/>
                <a:cs typeface="Arial" charset="0"/>
              </a:rPr>
              <a:t>  </a:t>
            </a:r>
            <a:r>
              <a:rPr lang="en-US" sz="1600" dirty="0">
                <a:solidFill>
                  <a:srgbClr val="000000"/>
                </a:solidFill>
                <a:latin typeface="Arial" charset="0"/>
                <a:cs typeface="Courier New" pitchFamily="49" charset="0"/>
              </a:rPr>
              <a:t>OMF: </a:t>
            </a:r>
            <a:r>
              <a:rPr lang="en-US" sz="1600" dirty="0">
                <a:solidFill>
                  <a:srgbClr val="000000"/>
                </a:solidFill>
                <a:latin typeface="Courier New" pitchFamily="49" charset="0"/>
                <a:cs typeface="Courier New" pitchFamily="49" charset="0"/>
              </a:rPr>
              <a:t>DB_CREATE_FILE_DEST </a:t>
            </a:r>
            <a:r>
              <a:rPr lang="en-US" sz="1600" dirty="0">
                <a:solidFill>
                  <a:srgbClr val="000000"/>
                </a:solidFill>
                <a:latin typeface="+mj-lt"/>
                <a:cs typeface="Courier New" pitchFamily="49" charset="0"/>
              </a:rPr>
              <a:t>parameter</a:t>
            </a:r>
          </a:p>
          <a:p>
            <a:pPr eaLnBrk="1" hangingPunct="1">
              <a:buFont typeface="Arial" pitchFamily="34" charset="0"/>
              <a:buChar char="•"/>
              <a:defRPr/>
            </a:pPr>
            <a:r>
              <a:rPr lang="en-US" sz="1600" dirty="0">
                <a:solidFill>
                  <a:srgbClr val="000000"/>
                </a:solidFill>
                <a:latin typeface="+mj-lt"/>
                <a:cs typeface="Courier New" pitchFamily="49" charset="0"/>
              </a:rPr>
              <a:t>  </a:t>
            </a:r>
            <a:r>
              <a:rPr lang="en-US" sz="1600" dirty="0">
                <a:solidFill>
                  <a:srgbClr val="000000"/>
                </a:solidFill>
                <a:latin typeface="Courier New" pitchFamily="49" charset="0"/>
                <a:cs typeface="Courier New" pitchFamily="49" charset="0"/>
              </a:rPr>
              <a:t>PDB_FILE_NAME_CONVERT</a:t>
            </a:r>
            <a:r>
              <a:rPr lang="en-US" sz="1600" dirty="0">
                <a:solidFill>
                  <a:srgbClr val="000000"/>
                </a:solidFill>
                <a:cs typeface="Courier New" pitchFamily="49" charset="0"/>
              </a:rPr>
              <a:t> parameter</a:t>
            </a:r>
            <a:endParaRPr lang="en-US" sz="1600" dirty="0">
              <a:solidFill>
                <a:srgbClr val="000000"/>
              </a:solidFill>
              <a:latin typeface="+mj-lt"/>
              <a:cs typeface="Courier New" pitchFamily="49" charset="0"/>
            </a:endParaRPr>
          </a:p>
        </p:txBody>
      </p:sp>
    </p:spTree>
    <p:custDataLst>
      <p:tags r:id="rId1"/>
    </p:custDataLst>
    <p:extLst>
      <p:ext uri="{BB962C8B-B14F-4D97-AF65-F5344CB8AC3E}">
        <p14:creationId xmlns:p14="http://schemas.microsoft.com/office/powerpoint/2010/main" val="2557960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custDataLst>
      <p:tags r:id="rId1"/>
    </p:custDataLst>
    <p:extLst>
      <p:ext uri="{BB962C8B-B14F-4D97-AF65-F5344CB8AC3E}">
        <p14:creationId xmlns:p14="http://schemas.microsoft.com/office/powerpoint/2010/main" val="1391188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Plugging Using Archive </a:t>
            </a:r>
            <a:r>
              <a:rPr lang="en-US" altLang="en-US" dirty="0" smtClean="0"/>
              <a:t>File</a:t>
            </a:r>
            <a:br>
              <a:rPr lang="en-US" altLang="en-US" dirty="0" smtClean="0"/>
            </a:br>
            <a:endParaRPr lang="en-US" dirty="0"/>
          </a:p>
        </p:txBody>
      </p:sp>
      <p:sp>
        <p:nvSpPr>
          <p:cNvPr id="3" name="Content Placeholder 2"/>
          <p:cNvSpPr>
            <a:spLocks noGrp="1"/>
          </p:cNvSpPr>
          <p:nvPr>
            <p:ph idx="1"/>
          </p:nvPr>
        </p:nvSpPr>
        <p:spPr>
          <a:xfrm>
            <a:off x="621630" y="1243585"/>
            <a:ext cx="10945565" cy="1978313"/>
          </a:xfrm>
        </p:spPr>
        <p:txBody>
          <a:bodyPr/>
          <a:lstStyle/>
          <a:p>
            <a:pPr lvl="1"/>
            <a:r>
              <a:rPr lang="en-US" altLang="en-US" dirty="0"/>
              <a:t>Unplugging a PDB into a single archive file includes:</a:t>
            </a:r>
          </a:p>
          <a:p>
            <a:pPr marL="1279525" lvl="2" indent="-365125"/>
            <a:r>
              <a:rPr lang="en-US" altLang="en-US" dirty="0"/>
              <a:t>XML file</a:t>
            </a:r>
          </a:p>
          <a:p>
            <a:pPr marL="1279525" lvl="2" indent="-365125"/>
            <a:r>
              <a:rPr lang="en-US" altLang="en-US" dirty="0"/>
              <a:t>Data files</a:t>
            </a:r>
          </a:p>
          <a:p>
            <a:pPr lvl="1"/>
            <a:r>
              <a:rPr lang="en-US" altLang="en-US" dirty="0"/>
              <a:t>Plugging the PDB requires only the archive file.</a:t>
            </a:r>
          </a:p>
          <a:p>
            <a:endParaRPr lang="en-US" dirty="0"/>
          </a:p>
        </p:txBody>
      </p:sp>
      <p:cxnSp>
        <p:nvCxnSpPr>
          <p:cNvPr id="4" name="Straight Arrow Connector 27"/>
          <p:cNvCxnSpPr>
            <a:cxnSpLocks noChangeShapeType="1"/>
          </p:cNvCxnSpPr>
          <p:nvPr/>
        </p:nvCxnSpPr>
        <p:spPr bwMode="auto">
          <a:xfrm>
            <a:off x="3119438" y="4076700"/>
            <a:ext cx="0" cy="936625"/>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5" name="Rectangle 28"/>
          <p:cNvSpPr>
            <a:spLocks noChangeArrowheads="1"/>
          </p:cNvSpPr>
          <p:nvPr/>
        </p:nvSpPr>
        <p:spPr bwMode="auto">
          <a:xfrm>
            <a:off x="719138" y="2852738"/>
            <a:ext cx="3648075" cy="1223962"/>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6" name="Text Box 58"/>
          <p:cNvSpPr txBox="1">
            <a:spLocks noChangeArrowheads="1"/>
          </p:cNvSpPr>
          <p:nvPr/>
        </p:nvSpPr>
        <p:spPr bwMode="blackWhite">
          <a:xfrm>
            <a:off x="722313" y="2925763"/>
            <a:ext cx="27797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rPr>
              <a:t>CDB_SOURCE</a:t>
            </a:r>
          </a:p>
        </p:txBody>
      </p:sp>
      <p:sp>
        <p:nvSpPr>
          <p:cNvPr id="7" name="PPTShape_5"/>
          <p:cNvSpPr>
            <a:spLocks noChangeArrowheads="1"/>
          </p:cNvSpPr>
          <p:nvPr/>
        </p:nvSpPr>
        <p:spPr bwMode="blackWhite">
          <a:xfrm>
            <a:off x="814388" y="3284538"/>
            <a:ext cx="2960687" cy="719137"/>
          </a:xfrm>
          <a:prstGeom prst="rect">
            <a:avLst/>
          </a:prstGeom>
          <a:solidFill>
            <a:srgbClr val="FFCC99"/>
          </a:solidFill>
          <a:ln w="28575">
            <a:solidFill>
              <a:srgbClr val="0000FF"/>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B050"/>
                </a:solidFill>
              </a:rPr>
              <a:t>PDB1</a:t>
            </a:r>
          </a:p>
        </p:txBody>
      </p:sp>
      <p:sp>
        <p:nvSpPr>
          <p:cNvPr id="8" name="PPTShape_6"/>
          <p:cNvSpPr txBox="1">
            <a:spLocks noChangeArrowheads="1"/>
          </p:cNvSpPr>
          <p:nvPr/>
        </p:nvSpPr>
        <p:spPr bwMode="blackWhite">
          <a:xfrm>
            <a:off x="1366838" y="3397250"/>
            <a:ext cx="1219200" cy="261938"/>
          </a:xfrm>
          <a:prstGeom prst="rect">
            <a:avLst/>
          </a:prstGeom>
          <a:noFill/>
          <a:ln w="28575">
            <a:noFill/>
            <a:miter lim="800000"/>
            <a:headEnd/>
            <a:tailEnd/>
          </a:ln>
        </p:spPr>
        <p:txBody>
          <a:bodyPr lIns="92075" tIns="46038" rIns="92075" bIns="46038">
            <a:spAutoFit/>
          </a:bodyPr>
          <a:lstStyle/>
          <a:p>
            <a:pPr defTabSz="228600">
              <a:defRPr/>
            </a:pPr>
            <a:r>
              <a:rPr lang="en-US" sz="1100" b="1" dirty="0">
                <a:solidFill>
                  <a:srgbClr val="000000"/>
                </a:solidFill>
                <a:latin typeface="Arial" charset="0"/>
                <a:cs typeface="Arial" charset="0"/>
              </a:rPr>
              <a:t>Data files</a:t>
            </a:r>
          </a:p>
        </p:txBody>
      </p:sp>
      <p:sp>
        <p:nvSpPr>
          <p:cNvPr id="9" name="PPTShape_17"/>
          <p:cNvSpPr>
            <a:spLocks noChangeArrowheads="1"/>
          </p:cNvSpPr>
          <p:nvPr/>
        </p:nvSpPr>
        <p:spPr bwMode="auto">
          <a:xfrm>
            <a:off x="2378075" y="3346450"/>
            <a:ext cx="481013" cy="287338"/>
          </a:xfrm>
          <a:prstGeom prst="flowChartMagneticDisk">
            <a:avLst/>
          </a:prstGeom>
          <a:solidFill>
            <a:schemeClr val="bg2">
              <a:lumMod val="50000"/>
            </a:schemeClr>
          </a:solidFill>
          <a:ln w="28575">
            <a:solidFill>
              <a:schemeClr val="tx1">
                <a:lumMod val="50000"/>
              </a:schemeClr>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0" name="PPTShape_17"/>
          <p:cNvSpPr>
            <a:spLocks noChangeArrowheads="1"/>
          </p:cNvSpPr>
          <p:nvPr/>
        </p:nvSpPr>
        <p:spPr bwMode="auto">
          <a:xfrm>
            <a:off x="2954338" y="3417888"/>
            <a:ext cx="479425" cy="288925"/>
          </a:xfrm>
          <a:prstGeom prst="flowChartMagneticDisk">
            <a:avLst/>
          </a:prstGeom>
          <a:solidFill>
            <a:schemeClr val="bg2">
              <a:lumMod val="50000"/>
            </a:schemeClr>
          </a:solidFill>
          <a:ln w="28575">
            <a:solidFill>
              <a:schemeClr val="tx1">
                <a:lumMod val="50000"/>
              </a:schemeClr>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1" name="Rectangle 28"/>
          <p:cNvSpPr>
            <a:spLocks noChangeArrowheads="1"/>
          </p:cNvSpPr>
          <p:nvPr/>
        </p:nvSpPr>
        <p:spPr bwMode="auto">
          <a:xfrm>
            <a:off x="719138" y="5013325"/>
            <a:ext cx="3648075" cy="112395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12" name="PPTShape_5"/>
          <p:cNvSpPr>
            <a:spLocks noChangeArrowheads="1"/>
          </p:cNvSpPr>
          <p:nvPr/>
        </p:nvSpPr>
        <p:spPr bwMode="blackWhite">
          <a:xfrm>
            <a:off x="814388" y="5348288"/>
            <a:ext cx="2960687" cy="720725"/>
          </a:xfrm>
          <a:prstGeom prst="rect">
            <a:avLst/>
          </a:prstGeom>
          <a:solidFill>
            <a:srgbClr val="FFCC99"/>
          </a:solidFill>
          <a:ln w="28575">
            <a:solidFill>
              <a:srgbClr val="00B050"/>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PDB_NEW</a:t>
            </a:r>
          </a:p>
        </p:txBody>
      </p:sp>
      <p:sp>
        <p:nvSpPr>
          <p:cNvPr id="13" name="PPTShape_9"/>
          <p:cNvSpPr txBox="1">
            <a:spLocks noChangeArrowheads="1"/>
          </p:cNvSpPr>
          <p:nvPr/>
        </p:nvSpPr>
        <p:spPr bwMode="blackWhite">
          <a:xfrm>
            <a:off x="1358900" y="5492750"/>
            <a:ext cx="1184275" cy="261938"/>
          </a:xfrm>
          <a:prstGeom prst="rect">
            <a:avLst/>
          </a:prstGeom>
          <a:noFill/>
          <a:ln w="28575">
            <a:noFill/>
            <a:miter lim="800000"/>
            <a:headEnd/>
            <a:tailEnd/>
          </a:ln>
        </p:spPr>
        <p:txBody>
          <a:bodyPr lIns="92075" tIns="46038" rIns="92075" bIns="46038">
            <a:spAutoFit/>
          </a:bodyPr>
          <a:lstStyle/>
          <a:p>
            <a:pPr defTabSz="228600">
              <a:defRPr/>
            </a:pPr>
            <a:r>
              <a:rPr lang="en-US" sz="1100" b="1" dirty="0">
                <a:solidFill>
                  <a:srgbClr val="000000"/>
                </a:solidFill>
                <a:latin typeface="Arial" charset="0"/>
                <a:cs typeface="Arial" charset="0"/>
              </a:rPr>
              <a:t>Data files</a:t>
            </a:r>
          </a:p>
        </p:txBody>
      </p:sp>
      <p:sp>
        <p:nvSpPr>
          <p:cNvPr id="14" name="PPTShape_17"/>
          <p:cNvSpPr>
            <a:spLocks noChangeArrowheads="1"/>
          </p:cNvSpPr>
          <p:nvPr/>
        </p:nvSpPr>
        <p:spPr bwMode="auto">
          <a:xfrm>
            <a:off x="2535238" y="5561013"/>
            <a:ext cx="481012" cy="287337"/>
          </a:xfrm>
          <a:prstGeom prst="flowChartMagneticDisk">
            <a:avLst/>
          </a:prstGeom>
          <a:solidFill>
            <a:schemeClr val="bg2">
              <a:lumMod val="50000"/>
            </a:schemeClr>
          </a:solidFill>
          <a:ln w="28575">
            <a:solidFill>
              <a:schemeClr val="tx1">
                <a:lumMod val="50000"/>
              </a:schemeClr>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5" name="PPTShape_17"/>
          <p:cNvSpPr>
            <a:spLocks noChangeArrowheads="1"/>
          </p:cNvSpPr>
          <p:nvPr/>
        </p:nvSpPr>
        <p:spPr bwMode="auto">
          <a:xfrm>
            <a:off x="3063875" y="5683250"/>
            <a:ext cx="481013" cy="288925"/>
          </a:xfrm>
          <a:prstGeom prst="flowChartMagneticDisk">
            <a:avLst/>
          </a:prstGeom>
          <a:solidFill>
            <a:schemeClr val="bg2">
              <a:lumMod val="50000"/>
            </a:schemeClr>
          </a:solidFill>
          <a:ln w="28575">
            <a:solidFill>
              <a:schemeClr val="tx1">
                <a:lumMod val="50000"/>
              </a:schemeClr>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6" name="Text Box 58"/>
          <p:cNvSpPr txBox="1">
            <a:spLocks noChangeArrowheads="1"/>
          </p:cNvSpPr>
          <p:nvPr/>
        </p:nvSpPr>
        <p:spPr bwMode="blackWhite">
          <a:xfrm>
            <a:off x="719138" y="5081588"/>
            <a:ext cx="27813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rPr>
              <a:t>CDB_TARGET</a:t>
            </a:r>
          </a:p>
        </p:txBody>
      </p:sp>
      <p:sp>
        <p:nvSpPr>
          <p:cNvPr id="17" name="Content Placeholder 2"/>
          <p:cNvSpPr txBox="1">
            <a:spLocks/>
          </p:cNvSpPr>
          <p:nvPr/>
        </p:nvSpPr>
        <p:spPr bwMode="gray">
          <a:xfrm>
            <a:off x="4654628" y="5012929"/>
            <a:ext cx="6718996"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CREATE PLUGGABLE DATABASE </a:t>
            </a:r>
            <a:r>
              <a:rPr lang="en-US" sz="1600" b="1" dirty="0">
                <a:solidFill>
                  <a:srgbClr val="0000FF"/>
                </a:solidFill>
                <a:latin typeface="Courier New" pitchFamily="49" charset="0"/>
                <a:cs typeface="Arial" charset="0"/>
              </a:rPr>
              <a:t>pdb_new</a:t>
            </a:r>
            <a:r>
              <a:rPr lang="en-US" sz="1600" b="1" dirty="0">
                <a:latin typeface="Courier New" pitchFamily="49" charset="0"/>
                <a:cs typeface="Arial" charset="0"/>
              </a:rPr>
              <a:t> </a:t>
            </a:r>
            <a:br>
              <a:rPr lang="en-US" sz="1600" b="1" dirty="0">
                <a:latin typeface="Courier New" pitchFamily="49" charset="0"/>
                <a:cs typeface="Arial" charset="0"/>
              </a:rPr>
            </a:br>
            <a:r>
              <a:rPr lang="en-US" sz="1600" b="1" dirty="0">
                <a:latin typeface="Courier New" pitchFamily="49" charset="0"/>
                <a:cs typeface="Arial" charset="0"/>
              </a:rPr>
              <a:t>    USING '/tmp/pdb1.</a:t>
            </a:r>
            <a:r>
              <a:rPr lang="en-US" sz="1600" b="1" dirty="0">
                <a:solidFill>
                  <a:srgbClr val="C00000"/>
                </a:solidFill>
                <a:latin typeface="Courier New" pitchFamily="49" charset="0"/>
                <a:cs typeface="Arial" charset="0"/>
              </a:rPr>
              <a:t>pdb</a:t>
            </a:r>
            <a:r>
              <a:rPr lang="en-US" sz="1600" b="1" dirty="0">
                <a:latin typeface="Courier New" pitchFamily="49" charset="0"/>
                <a:cs typeface="Arial" charset="0"/>
              </a:rPr>
              <a:t>';</a:t>
            </a:r>
          </a:p>
        </p:txBody>
      </p:sp>
      <p:sp>
        <p:nvSpPr>
          <p:cNvPr id="18" name="Content Placeholder 2"/>
          <p:cNvSpPr txBox="1">
            <a:spLocks/>
          </p:cNvSpPr>
          <p:nvPr/>
        </p:nvSpPr>
        <p:spPr bwMode="gray">
          <a:xfrm>
            <a:off x="4654628" y="3546282"/>
            <a:ext cx="6718996"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ALTER PLUGGABLE DATABASE pdb1</a:t>
            </a:r>
          </a:p>
          <a:p>
            <a:pPr marL="457200" indent="-457200" defTabSz="400050" eaLnBrk="1" hangingPunct="1">
              <a:tabLst>
                <a:tab pos="400050" algn="r"/>
                <a:tab pos="673100" algn="l"/>
              </a:tabLst>
              <a:defRPr/>
            </a:pPr>
            <a:r>
              <a:rPr lang="en-US" sz="1600" b="1" dirty="0">
                <a:latin typeface="Courier New" pitchFamily="49" charset="0"/>
                <a:cs typeface="Arial" charset="0"/>
              </a:rPr>
              <a:t>        UNPLUG INTO '/tmp/pdb1.</a:t>
            </a:r>
            <a:r>
              <a:rPr lang="en-US" sz="1600" b="1" dirty="0">
                <a:solidFill>
                  <a:srgbClr val="C00000"/>
                </a:solidFill>
                <a:latin typeface="Courier New" pitchFamily="49" charset="0"/>
                <a:cs typeface="Arial" charset="0"/>
              </a:rPr>
              <a:t>pdb</a:t>
            </a:r>
            <a:r>
              <a:rPr lang="en-US" sz="1600" b="1" dirty="0">
                <a:latin typeface="Courier New" pitchFamily="49" charset="0"/>
                <a:cs typeface="Arial" charset="0"/>
              </a:rPr>
              <a:t>';</a:t>
            </a:r>
          </a:p>
        </p:txBody>
      </p:sp>
      <p:grpSp>
        <p:nvGrpSpPr>
          <p:cNvPr id="19" name="Group 21"/>
          <p:cNvGrpSpPr>
            <a:grpSpLocks/>
          </p:cNvGrpSpPr>
          <p:nvPr/>
        </p:nvGrpSpPr>
        <p:grpSpPr bwMode="auto">
          <a:xfrm>
            <a:off x="723900" y="4205288"/>
            <a:ext cx="3087688" cy="574675"/>
            <a:chOff x="542925" y="4204582"/>
            <a:chExt cx="2316163" cy="574675"/>
          </a:xfrm>
        </p:grpSpPr>
        <p:sp>
          <p:nvSpPr>
            <p:cNvPr id="20" name="PPTShape_17"/>
            <p:cNvSpPr>
              <a:spLocks noChangeArrowheads="1"/>
            </p:cNvSpPr>
            <p:nvPr/>
          </p:nvSpPr>
          <p:spPr bwMode="auto">
            <a:xfrm>
              <a:off x="1850455" y="4204582"/>
              <a:ext cx="1008633" cy="574675"/>
            </a:xfrm>
            <a:prstGeom prst="flowChartMagneticDisk">
              <a:avLst/>
            </a:prstGeom>
            <a:solidFill>
              <a:schemeClr val="bg1">
                <a:lumMod val="75000"/>
              </a:schemeClr>
            </a:solidFill>
            <a:ln w="28575">
              <a:solidFill>
                <a:schemeClr val="tx1"/>
              </a:solidFill>
              <a:round/>
              <a:headEnd type="none" w="sm" len="sm"/>
              <a:tailEnd type="none" w="sm" len="sm"/>
            </a:ln>
          </p:spPr>
          <p:txBody>
            <a:bodyPr wrap="none" anchor="ctr"/>
            <a:lstStyle/>
            <a:p>
              <a:pPr defTabSz="228600" eaLnBrk="1" hangingPunct="1">
                <a:defRPr/>
              </a:pPr>
              <a:endParaRPr lang="fr-FR" dirty="0">
                <a:solidFill>
                  <a:srgbClr val="000000"/>
                </a:solidFill>
                <a:latin typeface="Arial" charset="0"/>
                <a:cs typeface="Arial" charset="0"/>
              </a:endParaRPr>
            </a:p>
          </p:txBody>
        </p:sp>
        <p:sp>
          <p:nvSpPr>
            <p:cNvPr id="21" name="TextBox 20"/>
            <p:cNvSpPr txBox="1"/>
            <p:nvPr/>
          </p:nvSpPr>
          <p:spPr>
            <a:xfrm>
              <a:off x="1905234" y="4347457"/>
              <a:ext cx="830008" cy="338137"/>
            </a:xfrm>
            <a:prstGeom prst="rect">
              <a:avLst/>
            </a:prstGeom>
            <a:noFill/>
          </p:spPr>
          <p:txBody>
            <a:bodyPr wrap="none">
              <a:spAutoFit/>
            </a:bodyPr>
            <a:lstStyle/>
            <a:p>
              <a:pPr eaLnBrk="1" hangingPunct="1">
                <a:defRPr/>
              </a:pPr>
              <a:r>
                <a:rPr lang="en-US" sz="1600" b="1" dirty="0">
                  <a:solidFill>
                    <a:srgbClr val="000000"/>
                  </a:solidFill>
                  <a:latin typeface="+mj-lt"/>
                  <a:cs typeface="Courier New" pitchFamily="49" charset="0"/>
                </a:rPr>
                <a:t>pdb1.pdb</a:t>
              </a:r>
            </a:p>
          </p:txBody>
        </p:sp>
        <p:sp>
          <p:nvSpPr>
            <p:cNvPr id="22" name="TextBox 21"/>
            <p:cNvSpPr txBox="1"/>
            <p:nvPr/>
          </p:nvSpPr>
          <p:spPr>
            <a:xfrm>
              <a:off x="542925" y="4349044"/>
              <a:ext cx="969335" cy="338138"/>
            </a:xfrm>
            <a:prstGeom prst="rect">
              <a:avLst/>
            </a:prstGeom>
            <a:noFill/>
          </p:spPr>
          <p:txBody>
            <a:bodyPr wrap="none">
              <a:spAutoFit/>
            </a:bodyPr>
            <a:lstStyle/>
            <a:p>
              <a:pPr eaLnBrk="1" hangingPunct="1">
                <a:defRPr/>
              </a:pPr>
              <a:r>
                <a:rPr lang="en-US" sz="1600" b="1" dirty="0">
                  <a:solidFill>
                    <a:srgbClr val="000000"/>
                  </a:solidFill>
                  <a:latin typeface="+mj-lt"/>
                  <a:cs typeface="Courier New" pitchFamily="49" charset="0"/>
                </a:rPr>
                <a:t>Archive file</a:t>
              </a:r>
            </a:p>
          </p:txBody>
        </p:sp>
      </p:grpSp>
    </p:spTree>
    <p:custDataLst>
      <p:tags r:id="rId1"/>
    </p:custDataLst>
    <p:extLst>
      <p:ext uri="{BB962C8B-B14F-4D97-AF65-F5344CB8AC3E}">
        <p14:creationId xmlns:p14="http://schemas.microsoft.com/office/powerpoint/2010/main" val="1195071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713" y="1352"/>
            <a:ext cx="10512862" cy="1325563"/>
          </a:xfrm>
        </p:spPr>
        <p:txBody>
          <a:bodyPr/>
          <a:lstStyle/>
          <a:p>
            <a:r>
              <a:rPr lang="en-US" altLang="en-US" dirty="0"/>
              <a:t>Unplugging and Plugging Application PDBs</a:t>
            </a:r>
            <a:endParaRPr lang="en-US" dirty="0"/>
          </a:p>
        </p:txBody>
      </p:sp>
      <p:sp>
        <p:nvSpPr>
          <p:cNvPr id="3" name="Content Placeholder 2"/>
          <p:cNvSpPr>
            <a:spLocks noGrp="1"/>
          </p:cNvSpPr>
          <p:nvPr>
            <p:ph idx="1"/>
          </p:nvPr>
        </p:nvSpPr>
        <p:spPr>
          <a:xfrm>
            <a:off x="622138" y="1242485"/>
            <a:ext cx="10944549" cy="3258150"/>
          </a:xfrm>
        </p:spPr>
        <p:txBody>
          <a:bodyPr/>
          <a:lstStyle/>
          <a:p>
            <a:pPr>
              <a:defRPr/>
            </a:pPr>
            <a:endParaRPr lang="en-US" dirty="0"/>
          </a:p>
          <a:p>
            <a:pPr>
              <a:defRPr/>
            </a:pPr>
            <a:endParaRPr lang="en-US" dirty="0"/>
          </a:p>
          <a:p>
            <a:pPr>
              <a:defRPr/>
            </a:pPr>
            <a:endParaRPr lang="en-US" dirty="0"/>
          </a:p>
          <a:p>
            <a:pPr>
              <a:defRPr/>
            </a:pPr>
            <a:endParaRPr lang="en-US" dirty="0"/>
          </a:p>
          <a:p>
            <a:pPr>
              <a:defRPr/>
            </a:pPr>
            <a:endParaRPr lang="en-US" sz="1000" dirty="0"/>
          </a:p>
          <a:p>
            <a:pPr lvl="1">
              <a:buFont typeface="+mj-lt"/>
              <a:buAutoNum type="arabicPeriod"/>
              <a:defRPr/>
            </a:pPr>
            <a:r>
              <a:rPr lang="en-US" dirty="0"/>
              <a:t>In the source CDB, unplug all application PDBs and then </a:t>
            </a:r>
            <a:r>
              <a:rPr lang="en-US" dirty="0">
                <a:cs typeface="Courier New" pitchFamily="49" charset="0"/>
              </a:rPr>
              <a:t>the application root.</a:t>
            </a:r>
          </a:p>
          <a:p>
            <a:pPr lvl="1">
              <a:buFont typeface="+mj-lt"/>
              <a:buAutoNum type="arabicPeriod"/>
              <a:defRPr/>
            </a:pPr>
            <a:r>
              <a:rPr lang="en-US" dirty="0"/>
              <a:t>In the target CDB, p</a:t>
            </a:r>
            <a:r>
              <a:rPr lang="en-US" dirty="0">
                <a:cs typeface="Courier New" pitchFamily="49" charset="0"/>
              </a:rPr>
              <a:t>lug the application root first and </a:t>
            </a:r>
            <a:r>
              <a:rPr lang="en-US" dirty="0"/>
              <a:t>then all the application PDBs.</a:t>
            </a:r>
            <a:endParaRPr lang="en-US" dirty="0">
              <a:latin typeface="Courier New" pitchFamily="49" charset="0"/>
              <a:cs typeface="Courier New" pitchFamily="49" charset="0"/>
            </a:endParaRPr>
          </a:p>
          <a:p>
            <a:endParaRPr lang="en-US" dirty="0"/>
          </a:p>
        </p:txBody>
      </p:sp>
      <p:sp>
        <p:nvSpPr>
          <p:cNvPr id="4" name="Rectangle 56"/>
          <p:cNvSpPr>
            <a:spLocks noChangeArrowheads="1"/>
          </p:cNvSpPr>
          <p:nvPr/>
        </p:nvSpPr>
        <p:spPr bwMode="auto">
          <a:xfrm>
            <a:off x="711200" y="1055688"/>
            <a:ext cx="10758488" cy="2016125"/>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5" name="Rounded Rectangle 27"/>
          <p:cNvSpPr>
            <a:spLocks noChangeArrowheads="1"/>
          </p:cNvSpPr>
          <p:nvPr/>
        </p:nvSpPr>
        <p:spPr bwMode="auto">
          <a:xfrm>
            <a:off x="2832100" y="1738313"/>
            <a:ext cx="8110538" cy="1211262"/>
          </a:xfrm>
          <a:prstGeom prst="roundRect">
            <a:avLst>
              <a:gd name="adj" fmla="val 16667"/>
            </a:avLst>
          </a:prstGeom>
          <a:solidFill>
            <a:srgbClr val="FFFFCC"/>
          </a:solidFill>
          <a:ln w="28575" algn="ctr">
            <a:solidFill>
              <a:schemeClr val="tx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6" name="Rectangle 282"/>
          <p:cNvSpPr>
            <a:spLocks noChangeArrowheads="1"/>
          </p:cNvSpPr>
          <p:nvPr/>
        </p:nvSpPr>
        <p:spPr bwMode="auto">
          <a:xfrm>
            <a:off x="3846513" y="1855788"/>
            <a:ext cx="6086475" cy="446087"/>
          </a:xfrm>
          <a:prstGeom prst="rect">
            <a:avLst/>
          </a:prstGeom>
          <a:solidFill>
            <a:srgbClr val="FFF0C5"/>
          </a:solidFill>
          <a:ln w="28575" algn="ctr">
            <a:solidFill>
              <a:schemeClr val="tx2"/>
            </a:solidFill>
            <a:round/>
            <a:headEnd/>
            <a:tailEnd/>
          </a:ln>
        </p:spPr>
        <p:txBody>
          <a:bodyPr lIns="0" tIns="46038" rIns="1404000"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b="1" dirty="0">
                <a:solidFill>
                  <a:srgbClr val="000000"/>
                </a:solidFill>
              </a:rPr>
              <a:t>Application</a:t>
            </a:r>
            <a:r>
              <a:rPr lang="en-US" altLang="en-US" sz="1600" dirty="0">
                <a:solidFill>
                  <a:srgbClr val="000000"/>
                </a:solidFill>
              </a:rPr>
              <a:t> </a:t>
            </a:r>
            <a:r>
              <a:rPr lang="en-US" altLang="en-US" sz="1600" b="1" dirty="0">
                <a:solidFill>
                  <a:srgbClr val="000000"/>
                </a:solidFill>
              </a:rPr>
              <a:t>root PDB_APP</a:t>
            </a:r>
          </a:p>
        </p:txBody>
      </p:sp>
      <p:sp>
        <p:nvSpPr>
          <p:cNvPr id="7" name="Rectangle 77"/>
          <p:cNvSpPr>
            <a:spLocks noChangeArrowheads="1"/>
          </p:cNvSpPr>
          <p:nvPr/>
        </p:nvSpPr>
        <p:spPr bwMode="auto">
          <a:xfrm>
            <a:off x="3502025" y="2487613"/>
            <a:ext cx="2941638" cy="369887"/>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400" dirty="0">
                <a:solidFill>
                  <a:srgbClr val="000000"/>
                </a:solidFill>
              </a:rPr>
              <a:t>App. PDB pdb1</a:t>
            </a:r>
          </a:p>
        </p:txBody>
      </p:sp>
      <p:sp>
        <p:nvSpPr>
          <p:cNvPr id="8" name="Rectangle 81"/>
          <p:cNvSpPr>
            <a:spLocks noChangeArrowheads="1"/>
          </p:cNvSpPr>
          <p:nvPr/>
        </p:nvSpPr>
        <p:spPr bwMode="auto">
          <a:xfrm>
            <a:off x="7342188" y="2486025"/>
            <a:ext cx="3021012" cy="369888"/>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400" dirty="0">
                <a:solidFill>
                  <a:srgbClr val="000000"/>
                </a:solidFill>
              </a:rPr>
              <a:t>App. PDB pdb2</a:t>
            </a:r>
          </a:p>
        </p:txBody>
      </p:sp>
      <p:sp>
        <p:nvSpPr>
          <p:cNvPr id="9" name="Rectangle 282"/>
          <p:cNvSpPr>
            <a:spLocks noChangeArrowheads="1"/>
          </p:cNvSpPr>
          <p:nvPr/>
        </p:nvSpPr>
        <p:spPr bwMode="auto">
          <a:xfrm>
            <a:off x="812800" y="1141413"/>
            <a:ext cx="10463213" cy="419100"/>
          </a:xfrm>
          <a:prstGeom prst="rect">
            <a:avLst/>
          </a:prstGeom>
          <a:solidFill>
            <a:srgbClr val="FFF0C5"/>
          </a:solidFill>
          <a:ln w="28575" algn="ctr">
            <a:solidFill>
              <a:schemeClr val="tx2"/>
            </a:solidFill>
            <a:round/>
            <a:headEnd/>
            <a:tailEnd/>
          </a:ln>
        </p:spPr>
        <p:txBody>
          <a:bodyPr lIns="92075" tIns="36000"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10" name="Up Arrow 28"/>
          <p:cNvSpPr>
            <a:spLocks noChangeArrowheads="1"/>
          </p:cNvSpPr>
          <p:nvPr/>
        </p:nvSpPr>
        <p:spPr bwMode="auto">
          <a:xfrm>
            <a:off x="5219700" y="1438275"/>
            <a:ext cx="384175" cy="287338"/>
          </a:xfrm>
          <a:prstGeom prst="upArrow">
            <a:avLst>
              <a:gd name="adj1" fmla="val 50000"/>
              <a:gd name="adj2" fmla="val 50000"/>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1" name="Up Arrow 10"/>
          <p:cNvSpPr/>
          <p:nvPr/>
        </p:nvSpPr>
        <p:spPr bwMode="auto">
          <a:xfrm>
            <a:off x="4860925" y="2246313"/>
            <a:ext cx="238125" cy="252412"/>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12" name="Up Arrow 11"/>
          <p:cNvSpPr/>
          <p:nvPr/>
        </p:nvSpPr>
        <p:spPr bwMode="auto">
          <a:xfrm>
            <a:off x="8634413" y="2230438"/>
            <a:ext cx="241300" cy="250825"/>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13" name="TextBox 157"/>
          <p:cNvSpPr txBox="1">
            <a:spLocks noChangeArrowheads="1"/>
          </p:cNvSpPr>
          <p:nvPr/>
        </p:nvSpPr>
        <p:spPr bwMode="auto">
          <a:xfrm>
            <a:off x="711200" y="2674938"/>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FF"/>
                </a:solidFill>
              </a:rPr>
              <a:t>CDB1</a:t>
            </a:r>
          </a:p>
        </p:txBody>
      </p:sp>
      <p:sp>
        <p:nvSpPr>
          <p:cNvPr id="14" name="Rectangle 56"/>
          <p:cNvSpPr>
            <a:spLocks noChangeArrowheads="1"/>
          </p:cNvSpPr>
          <p:nvPr/>
        </p:nvSpPr>
        <p:spPr bwMode="auto">
          <a:xfrm>
            <a:off x="719138" y="4217988"/>
            <a:ext cx="10758487" cy="2016125"/>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15" name="Rounded Rectangle 27"/>
          <p:cNvSpPr>
            <a:spLocks noChangeArrowheads="1"/>
          </p:cNvSpPr>
          <p:nvPr/>
        </p:nvSpPr>
        <p:spPr bwMode="auto">
          <a:xfrm>
            <a:off x="2840038" y="4900613"/>
            <a:ext cx="8110537" cy="1211262"/>
          </a:xfrm>
          <a:prstGeom prst="roundRect">
            <a:avLst>
              <a:gd name="adj" fmla="val 16667"/>
            </a:avLst>
          </a:prstGeom>
          <a:solidFill>
            <a:srgbClr val="FFFFCC"/>
          </a:solidFill>
          <a:ln w="28575" algn="ctr">
            <a:solidFill>
              <a:schemeClr val="tx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6" name="Rectangle 282"/>
          <p:cNvSpPr>
            <a:spLocks noChangeArrowheads="1"/>
          </p:cNvSpPr>
          <p:nvPr/>
        </p:nvSpPr>
        <p:spPr bwMode="auto">
          <a:xfrm>
            <a:off x="3856038" y="5018088"/>
            <a:ext cx="6084887" cy="446087"/>
          </a:xfrm>
          <a:prstGeom prst="rect">
            <a:avLst/>
          </a:prstGeom>
          <a:solidFill>
            <a:srgbClr val="FFF0C5"/>
          </a:solidFill>
          <a:ln w="28575" algn="ctr">
            <a:solidFill>
              <a:schemeClr val="tx2"/>
            </a:solidFill>
            <a:round/>
            <a:headEnd/>
            <a:tailEnd/>
          </a:ln>
        </p:spPr>
        <p:txBody>
          <a:bodyPr lIns="0" tIns="46038" rIns="1404000"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b="1" dirty="0">
                <a:solidFill>
                  <a:srgbClr val="000000"/>
                </a:solidFill>
              </a:rPr>
              <a:t>Application</a:t>
            </a:r>
            <a:r>
              <a:rPr lang="en-US" altLang="en-US" sz="1600" dirty="0">
                <a:solidFill>
                  <a:srgbClr val="000000"/>
                </a:solidFill>
              </a:rPr>
              <a:t> </a:t>
            </a:r>
            <a:r>
              <a:rPr lang="en-US" altLang="en-US" sz="1600" b="1" dirty="0">
                <a:solidFill>
                  <a:srgbClr val="000000"/>
                </a:solidFill>
              </a:rPr>
              <a:t>root PDB_APP</a:t>
            </a:r>
          </a:p>
        </p:txBody>
      </p:sp>
      <p:sp>
        <p:nvSpPr>
          <p:cNvPr id="17" name="Rectangle 282"/>
          <p:cNvSpPr>
            <a:spLocks noChangeArrowheads="1"/>
          </p:cNvSpPr>
          <p:nvPr/>
        </p:nvSpPr>
        <p:spPr bwMode="auto">
          <a:xfrm>
            <a:off x="820738" y="4303713"/>
            <a:ext cx="10464800" cy="419100"/>
          </a:xfrm>
          <a:prstGeom prst="rect">
            <a:avLst/>
          </a:prstGeom>
          <a:solidFill>
            <a:srgbClr val="FFF0C5"/>
          </a:solidFill>
          <a:ln w="28575" algn="ctr">
            <a:solidFill>
              <a:schemeClr val="tx2"/>
            </a:solidFill>
            <a:round/>
            <a:headEnd/>
            <a:tailEnd/>
          </a:ln>
        </p:spPr>
        <p:txBody>
          <a:bodyPr lIns="92075" tIns="36000"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18" name="Up Arrow 28"/>
          <p:cNvSpPr>
            <a:spLocks noChangeArrowheads="1"/>
          </p:cNvSpPr>
          <p:nvPr/>
        </p:nvSpPr>
        <p:spPr bwMode="auto">
          <a:xfrm>
            <a:off x="5229225" y="4600575"/>
            <a:ext cx="382588" cy="287338"/>
          </a:xfrm>
          <a:prstGeom prst="upArrow">
            <a:avLst>
              <a:gd name="adj1" fmla="val 50000"/>
              <a:gd name="adj2" fmla="val 50000"/>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9" name="TextBox 157"/>
          <p:cNvSpPr txBox="1">
            <a:spLocks noChangeArrowheads="1"/>
          </p:cNvSpPr>
          <p:nvPr/>
        </p:nvSpPr>
        <p:spPr bwMode="auto">
          <a:xfrm>
            <a:off x="719138" y="5837238"/>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accent1"/>
                </a:solidFill>
              </a:rPr>
              <a:t>CDB2</a:t>
            </a:r>
          </a:p>
        </p:txBody>
      </p:sp>
      <p:sp>
        <p:nvSpPr>
          <p:cNvPr id="20" name="Rectangle 77"/>
          <p:cNvSpPr>
            <a:spLocks noChangeArrowheads="1"/>
          </p:cNvSpPr>
          <p:nvPr/>
        </p:nvSpPr>
        <p:spPr bwMode="auto">
          <a:xfrm>
            <a:off x="3502025" y="5651500"/>
            <a:ext cx="2941638" cy="369888"/>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400" dirty="0">
                <a:solidFill>
                  <a:srgbClr val="000000"/>
                </a:solidFill>
              </a:rPr>
              <a:t>App. PDB pdb1</a:t>
            </a:r>
          </a:p>
        </p:txBody>
      </p:sp>
      <p:sp>
        <p:nvSpPr>
          <p:cNvPr id="21" name="Rectangle 81"/>
          <p:cNvSpPr>
            <a:spLocks noChangeArrowheads="1"/>
          </p:cNvSpPr>
          <p:nvPr/>
        </p:nvSpPr>
        <p:spPr bwMode="auto">
          <a:xfrm>
            <a:off x="7342188" y="5649913"/>
            <a:ext cx="3021012" cy="369887"/>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400" dirty="0">
                <a:solidFill>
                  <a:srgbClr val="000000"/>
                </a:solidFill>
              </a:rPr>
              <a:t>App. PDB pdb2</a:t>
            </a:r>
          </a:p>
        </p:txBody>
      </p:sp>
      <p:sp>
        <p:nvSpPr>
          <p:cNvPr id="22" name="Up Arrow 21"/>
          <p:cNvSpPr/>
          <p:nvPr/>
        </p:nvSpPr>
        <p:spPr bwMode="auto">
          <a:xfrm>
            <a:off x="4860925" y="5410200"/>
            <a:ext cx="238125" cy="252413"/>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23" name="Up Arrow 22"/>
          <p:cNvSpPr/>
          <p:nvPr/>
        </p:nvSpPr>
        <p:spPr bwMode="auto">
          <a:xfrm>
            <a:off x="8634413" y="5394325"/>
            <a:ext cx="241300" cy="250825"/>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24" name="Oval 33"/>
          <p:cNvSpPr>
            <a:spLocks noChangeArrowheads="1"/>
          </p:cNvSpPr>
          <p:nvPr/>
        </p:nvSpPr>
        <p:spPr bwMode="auto">
          <a:xfrm>
            <a:off x="7938131" y="1916832"/>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3</a:t>
            </a:r>
          </a:p>
        </p:txBody>
      </p:sp>
      <p:sp>
        <p:nvSpPr>
          <p:cNvPr id="25" name="Oval 33"/>
          <p:cNvSpPr>
            <a:spLocks noChangeArrowheads="1"/>
          </p:cNvSpPr>
          <p:nvPr/>
        </p:nvSpPr>
        <p:spPr bwMode="auto">
          <a:xfrm>
            <a:off x="9837854" y="2519748"/>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2</a:t>
            </a:r>
          </a:p>
        </p:txBody>
      </p:sp>
      <p:sp>
        <p:nvSpPr>
          <p:cNvPr id="26" name="Oval 25"/>
          <p:cNvSpPr>
            <a:spLocks noChangeArrowheads="1"/>
          </p:cNvSpPr>
          <p:nvPr/>
        </p:nvSpPr>
        <p:spPr bwMode="auto">
          <a:xfrm>
            <a:off x="5851600" y="2519748"/>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1</a:t>
            </a:r>
          </a:p>
        </p:txBody>
      </p:sp>
      <p:sp>
        <p:nvSpPr>
          <p:cNvPr id="27" name="Oval 33"/>
          <p:cNvSpPr>
            <a:spLocks noChangeArrowheads="1"/>
          </p:cNvSpPr>
          <p:nvPr/>
        </p:nvSpPr>
        <p:spPr bwMode="auto">
          <a:xfrm>
            <a:off x="9837854" y="5676244"/>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6</a:t>
            </a:r>
          </a:p>
        </p:txBody>
      </p:sp>
      <p:sp>
        <p:nvSpPr>
          <p:cNvPr id="28" name="Oval 27"/>
          <p:cNvSpPr>
            <a:spLocks noChangeArrowheads="1"/>
          </p:cNvSpPr>
          <p:nvPr/>
        </p:nvSpPr>
        <p:spPr bwMode="auto">
          <a:xfrm>
            <a:off x="5851600" y="5676244"/>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5</a:t>
            </a:r>
          </a:p>
        </p:txBody>
      </p:sp>
      <p:sp>
        <p:nvSpPr>
          <p:cNvPr id="29" name="Oval 33"/>
          <p:cNvSpPr>
            <a:spLocks noChangeArrowheads="1"/>
          </p:cNvSpPr>
          <p:nvPr/>
        </p:nvSpPr>
        <p:spPr bwMode="auto">
          <a:xfrm>
            <a:off x="7938131" y="5085184"/>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4</a:t>
            </a:r>
          </a:p>
        </p:txBody>
      </p:sp>
    </p:spTree>
    <p:custDataLst>
      <p:tags r:id="rId1"/>
    </p:custDataLst>
    <p:extLst>
      <p:ext uri="{BB962C8B-B14F-4D97-AF65-F5344CB8AC3E}">
        <p14:creationId xmlns:p14="http://schemas.microsoft.com/office/powerpoint/2010/main" val="2386968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33867"/>
            <a:ext cx="10512862" cy="1325563"/>
          </a:xfrm>
        </p:spPr>
        <p:txBody>
          <a:bodyPr/>
          <a:lstStyle/>
          <a:p>
            <a:r>
              <a:rPr lang="en-US" altLang="en-US" dirty="0"/>
              <a:t>Converting Regular PDBs to Application PDBs</a:t>
            </a:r>
            <a:endParaRPr lang="en-US" dirty="0"/>
          </a:p>
        </p:txBody>
      </p:sp>
      <p:sp>
        <p:nvSpPr>
          <p:cNvPr id="3" name="Content Placeholder 2"/>
          <p:cNvSpPr>
            <a:spLocks noGrp="1"/>
          </p:cNvSpPr>
          <p:nvPr>
            <p:ph idx="1"/>
          </p:nvPr>
        </p:nvSpPr>
        <p:spPr>
          <a:xfrm>
            <a:off x="622138" y="1242485"/>
            <a:ext cx="10944549" cy="4671358"/>
          </a:xfrm>
        </p:spPr>
        <p:txBody>
          <a:bodyPr>
            <a:normAutofit lnSpcReduction="10000"/>
          </a:body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lvl="1"/>
            <a:r>
              <a:rPr lang="en-US" altLang="en-US" dirty="0"/>
              <a:t>Two methods to convert the regular PDB to an application PDB:</a:t>
            </a:r>
          </a:p>
          <a:p>
            <a:pPr marL="1279525" lvl="2" indent="-365125"/>
            <a:r>
              <a:rPr lang="en-US" altLang="en-US" sz="2200" dirty="0"/>
              <a:t>Clone the regular PDB into an application root.</a:t>
            </a:r>
          </a:p>
          <a:p>
            <a:pPr marL="1279525" lvl="2" indent="-365125"/>
            <a:r>
              <a:rPr lang="en-US" altLang="en-US" sz="2200" dirty="0"/>
              <a:t>Unplug the regular PDB to plug it into an application root.</a:t>
            </a:r>
          </a:p>
          <a:p>
            <a:pPr lvl="1"/>
            <a:r>
              <a:rPr lang="en-US" altLang="en-US" dirty="0"/>
              <a:t>Connect to the application PDB to execute the </a:t>
            </a:r>
            <a:r>
              <a:rPr lang="en-US" altLang="en-US" dirty="0">
                <a:latin typeface="Courier New" panose="02070309020205020404" pitchFamily="49" charset="0"/>
                <a:cs typeface="Courier New" panose="02070309020205020404" pitchFamily="49" charset="0"/>
              </a:rPr>
              <a:t>pdb_to_apppdb.sql</a:t>
            </a:r>
            <a:r>
              <a:rPr lang="en-US" altLang="en-US" dirty="0">
                <a:cs typeface="Courier New" panose="02070309020205020404" pitchFamily="49" charset="0"/>
              </a:rPr>
              <a:t> </a:t>
            </a:r>
            <a:r>
              <a:rPr lang="en-US" altLang="en-US" dirty="0"/>
              <a:t>script.</a:t>
            </a:r>
          </a:p>
          <a:p>
            <a:pPr lvl="1"/>
            <a:r>
              <a:rPr lang="en-US" altLang="en-US" dirty="0"/>
              <a:t>Synchronize the application PDB with the application root.</a:t>
            </a:r>
          </a:p>
        </p:txBody>
      </p:sp>
      <p:sp>
        <p:nvSpPr>
          <p:cNvPr id="4" name="Rectangle 56"/>
          <p:cNvSpPr>
            <a:spLocks noChangeArrowheads="1"/>
          </p:cNvSpPr>
          <p:nvPr/>
        </p:nvSpPr>
        <p:spPr bwMode="auto">
          <a:xfrm>
            <a:off x="903288" y="1055688"/>
            <a:ext cx="10277475" cy="2444750"/>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5" name="Rounded Rectangle 27"/>
          <p:cNvSpPr>
            <a:spLocks noChangeArrowheads="1"/>
          </p:cNvSpPr>
          <p:nvPr/>
        </p:nvSpPr>
        <p:spPr bwMode="auto">
          <a:xfrm>
            <a:off x="3789363" y="1738313"/>
            <a:ext cx="6624637" cy="1403350"/>
          </a:xfrm>
          <a:prstGeom prst="roundRect">
            <a:avLst>
              <a:gd name="adj" fmla="val 16667"/>
            </a:avLst>
          </a:prstGeom>
          <a:solidFill>
            <a:srgbClr val="FFFFCC"/>
          </a:solidFill>
          <a:ln w="28575" algn="ctr">
            <a:solidFill>
              <a:schemeClr val="tx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6" name="Rectangle 282"/>
          <p:cNvSpPr>
            <a:spLocks noChangeArrowheads="1"/>
          </p:cNvSpPr>
          <p:nvPr/>
        </p:nvSpPr>
        <p:spPr bwMode="auto">
          <a:xfrm>
            <a:off x="4040188" y="1855788"/>
            <a:ext cx="6084887" cy="446087"/>
          </a:xfrm>
          <a:prstGeom prst="rect">
            <a:avLst/>
          </a:prstGeom>
          <a:solidFill>
            <a:srgbClr val="FFF0C5"/>
          </a:solidFill>
          <a:ln w="28575" algn="ctr">
            <a:solidFill>
              <a:schemeClr val="tx2"/>
            </a:solidFill>
            <a:round/>
            <a:headEnd/>
            <a:tailEnd/>
          </a:ln>
        </p:spPr>
        <p:txBody>
          <a:bodyPr lIns="0" tIns="46038" rIns="1404000"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b="1" dirty="0">
                <a:solidFill>
                  <a:srgbClr val="000000"/>
                </a:solidFill>
              </a:rPr>
              <a:t>Application</a:t>
            </a:r>
            <a:r>
              <a:rPr lang="en-US" altLang="en-US" sz="1600" dirty="0">
                <a:solidFill>
                  <a:srgbClr val="000000"/>
                </a:solidFill>
              </a:rPr>
              <a:t> </a:t>
            </a:r>
            <a:r>
              <a:rPr lang="en-US" altLang="en-US" sz="1600" b="1" dirty="0">
                <a:solidFill>
                  <a:srgbClr val="000000"/>
                </a:solidFill>
              </a:rPr>
              <a:t>root PDB_APP</a:t>
            </a:r>
          </a:p>
        </p:txBody>
      </p:sp>
      <p:sp>
        <p:nvSpPr>
          <p:cNvPr id="7" name="Rectangle 77"/>
          <p:cNvSpPr>
            <a:spLocks noChangeArrowheads="1"/>
          </p:cNvSpPr>
          <p:nvPr/>
        </p:nvSpPr>
        <p:spPr bwMode="auto">
          <a:xfrm>
            <a:off x="4144963" y="2486025"/>
            <a:ext cx="1487487" cy="539750"/>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400" dirty="0">
                <a:solidFill>
                  <a:srgbClr val="000000"/>
                </a:solidFill>
              </a:rPr>
              <a:t>App. PDB pdb1</a:t>
            </a:r>
          </a:p>
        </p:txBody>
      </p:sp>
      <p:sp>
        <p:nvSpPr>
          <p:cNvPr id="8" name="Rectangle 81"/>
          <p:cNvSpPr>
            <a:spLocks noChangeArrowheads="1"/>
          </p:cNvSpPr>
          <p:nvPr/>
        </p:nvSpPr>
        <p:spPr bwMode="auto">
          <a:xfrm>
            <a:off x="6067425" y="2486025"/>
            <a:ext cx="1487488" cy="539750"/>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400" dirty="0">
                <a:solidFill>
                  <a:srgbClr val="000000"/>
                </a:solidFill>
              </a:rPr>
              <a:t>App. PDB pdb2</a:t>
            </a:r>
          </a:p>
        </p:txBody>
      </p:sp>
      <p:sp>
        <p:nvSpPr>
          <p:cNvPr id="9" name="Rectangle 282"/>
          <p:cNvSpPr>
            <a:spLocks noChangeArrowheads="1"/>
          </p:cNvSpPr>
          <p:nvPr/>
        </p:nvSpPr>
        <p:spPr bwMode="auto">
          <a:xfrm>
            <a:off x="1101725" y="1141413"/>
            <a:ext cx="9410700" cy="419100"/>
          </a:xfrm>
          <a:prstGeom prst="rect">
            <a:avLst/>
          </a:prstGeom>
          <a:solidFill>
            <a:srgbClr val="FFF0C5"/>
          </a:solidFill>
          <a:ln w="28575" algn="ctr">
            <a:solidFill>
              <a:schemeClr val="tx2"/>
            </a:solidFill>
            <a:round/>
            <a:headEnd/>
            <a:tailEnd/>
          </a:ln>
        </p:spPr>
        <p:txBody>
          <a:bodyPr lIns="92075" tIns="36000"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10" name="Up Arrow 28"/>
          <p:cNvSpPr>
            <a:spLocks noChangeArrowheads="1"/>
          </p:cNvSpPr>
          <p:nvPr/>
        </p:nvSpPr>
        <p:spPr bwMode="auto">
          <a:xfrm>
            <a:off x="7437438" y="1438275"/>
            <a:ext cx="384175" cy="287338"/>
          </a:xfrm>
          <a:prstGeom prst="upArrow">
            <a:avLst>
              <a:gd name="adj1" fmla="val 50000"/>
              <a:gd name="adj2" fmla="val 50000"/>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1" name="Up Arrow 10"/>
          <p:cNvSpPr/>
          <p:nvPr/>
        </p:nvSpPr>
        <p:spPr bwMode="auto">
          <a:xfrm>
            <a:off x="5053013" y="2246313"/>
            <a:ext cx="239712" cy="252412"/>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12" name="Up Arrow 11"/>
          <p:cNvSpPr/>
          <p:nvPr/>
        </p:nvSpPr>
        <p:spPr bwMode="auto">
          <a:xfrm>
            <a:off x="6905625" y="2230438"/>
            <a:ext cx="239713" cy="250825"/>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13" name="TextBox 157"/>
          <p:cNvSpPr txBox="1">
            <a:spLocks noChangeArrowheads="1"/>
          </p:cNvSpPr>
          <p:nvPr/>
        </p:nvSpPr>
        <p:spPr bwMode="auto">
          <a:xfrm>
            <a:off x="903288" y="2674938"/>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FF"/>
                </a:solidFill>
              </a:rPr>
              <a:t>CDB1</a:t>
            </a:r>
          </a:p>
        </p:txBody>
      </p:sp>
      <p:sp>
        <p:nvSpPr>
          <p:cNvPr id="14" name="Rectangle 77"/>
          <p:cNvSpPr>
            <a:spLocks noChangeArrowheads="1"/>
          </p:cNvSpPr>
          <p:nvPr/>
        </p:nvSpPr>
        <p:spPr bwMode="auto">
          <a:xfrm>
            <a:off x="2101850" y="1700213"/>
            <a:ext cx="1487488" cy="541337"/>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400" dirty="0">
                <a:solidFill>
                  <a:srgbClr val="000000"/>
                </a:solidFill>
              </a:rPr>
              <a:t>Regular PDB pdbr</a:t>
            </a:r>
          </a:p>
        </p:txBody>
      </p:sp>
      <p:sp>
        <p:nvSpPr>
          <p:cNvPr id="15" name="Up Arrow 28"/>
          <p:cNvSpPr>
            <a:spLocks noChangeArrowheads="1"/>
          </p:cNvSpPr>
          <p:nvPr/>
        </p:nvSpPr>
        <p:spPr bwMode="auto">
          <a:xfrm>
            <a:off x="2638425" y="1412875"/>
            <a:ext cx="384175" cy="287338"/>
          </a:xfrm>
          <a:prstGeom prst="upArrow">
            <a:avLst>
              <a:gd name="adj1" fmla="val 50000"/>
              <a:gd name="adj2" fmla="val 50000"/>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cxnSp>
        <p:nvCxnSpPr>
          <p:cNvPr id="16" name="Straight Connector 32"/>
          <p:cNvCxnSpPr>
            <a:cxnSpLocks noChangeShapeType="1"/>
            <a:stCxn id="14" idx="2"/>
          </p:cNvCxnSpPr>
          <p:nvPr/>
        </p:nvCxnSpPr>
        <p:spPr bwMode="auto">
          <a:xfrm flipH="1">
            <a:off x="2832100" y="2241550"/>
            <a:ext cx="0" cy="1116013"/>
          </a:xfrm>
          <a:prstGeom prst="line">
            <a:avLst/>
          </a:prstGeom>
          <a:noFill/>
          <a:ln w="2857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7" name="Straight Connector 34"/>
          <p:cNvCxnSpPr>
            <a:cxnSpLocks noChangeShapeType="1"/>
          </p:cNvCxnSpPr>
          <p:nvPr/>
        </p:nvCxnSpPr>
        <p:spPr bwMode="auto">
          <a:xfrm>
            <a:off x="2832100" y="3357563"/>
            <a:ext cx="5757863" cy="0"/>
          </a:xfrm>
          <a:prstGeom prst="line">
            <a:avLst/>
          </a:prstGeom>
          <a:noFill/>
          <a:ln w="2857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8" name="Straight Arrow Connector 36"/>
          <p:cNvCxnSpPr>
            <a:cxnSpLocks noChangeShapeType="1"/>
          </p:cNvCxnSpPr>
          <p:nvPr/>
        </p:nvCxnSpPr>
        <p:spPr bwMode="auto">
          <a:xfrm flipV="1">
            <a:off x="8629650" y="3011488"/>
            <a:ext cx="0" cy="323850"/>
          </a:xfrm>
          <a:prstGeom prst="straightConnector1">
            <a:avLst/>
          </a:prstGeom>
          <a:noFill/>
          <a:ln w="28575" algn="ctr">
            <a:solidFill>
              <a:schemeClr val="tx1"/>
            </a:solidFill>
            <a:prstDash val="dash"/>
            <a:round/>
            <a:headEnd type="none" w="sm" len="sm"/>
            <a:tailEnd type="triangle" w="lg" len="lg"/>
          </a:ln>
          <a:extLst>
            <a:ext uri="{909E8E84-426E-40DD-AFC4-6F175D3DCCD1}">
              <a14:hiddenFill xmlns:a14="http://schemas.microsoft.com/office/drawing/2010/main">
                <a:noFill/>
              </a14:hiddenFill>
            </a:ext>
          </a:extLst>
        </p:spPr>
      </p:cxnSp>
      <p:sp>
        <p:nvSpPr>
          <p:cNvPr id="19" name="Rectangle 77"/>
          <p:cNvSpPr>
            <a:spLocks noChangeArrowheads="1"/>
          </p:cNvSpPr>
          <p:nvPr/>
        </p:nvSpPr>
        <p:spPr bwMode="auto">
          <a:xfrm>
            <a:off x="7918450" y="2479675"/>
            <a:ext cx="1487488" cy="539750"/>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400" dirty="0">
                <a:solidFill>
                  <a:srgbClr val="000000"/>
                </a:solidFill>
              </a:rPr>
              <a:t>App. PDB pdb3</a:t>
            </a:r>
          </a:p>
        </p:txBody>
      </p:sp>
      <p:sp>
        <p:nvSpPr>
          <p:cNvPr id="20" name="Up Arrow 19"/>
          <p:cNvSpPr/>
          <p:nvPr/>
        </p:nvSpPr>
        <p:spPr bwMode="auto">
          <a:xfrm>
            <a:off x="8589963" y="2233613"/>
            <a:ext cx="241300" cy="250825"/>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Tree>
    <p:custDataLst>
      <p:tags r:id="rId1"/>
    </p:custDataLst>
    <p:extLst>
      <p:ext uri="{BB962C8B-B14F-4D97-AF65-F5344CB8AC3E}">
        <p14:creationId xmlns:p14="http://schemas.microsoft.com/office/powerpoint/2010/main" val="782822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315912"/>
            <a:ext cx="10512862" cy="1325563"/>
          </a:xfrm>
        </p:spPr>
        <p:txBody>
          <a:bodyPr>
            <a:normAutofit fontScale="90000"/>
          </a:bodyPr>
          <a:lstStyle/>
          <a:p>
            <a:r>
              <a:rPr lang="en-US" altLang="en-US" dirty="0"/>
              <a:t>Unplugging and Plugging a PDB with Encrypted </a:t>
            </a:r>
            <a:r>
              <a:rPr lang="en-US" altLang="en-US" dirty="0" smtClean="0"/>
              <a:t>Data</a:t>
            </a:r>
            <a:br>
              <a:rPr lang="en-US" altLang="en-US" dirty="0" smtClean="0"/>
            </a:br>
            <a:endParaRPr lang="en-US" dirty="0"/>
          </a:p>
        </p:txBody>
      </p:sp>
      <p:sp>
        <p:nvSpPr>
          <p:cNvPr id="3" name="Content Placeholder 2"/>
          <p:cNvSpPr>
            <a:spLocks noGrp="1"/>
          </p:cNvSpPr>
          <p:nvPr>
            <p:ph idx="1"/>
          </p:nvPr>
        </p:nvSpPr>
        <p:spPr>
          <a:xfrm>
            <a:off x="622138" y="1242485"/>
            <a:ext cx="10944549" cy="2873429"/>
          </a:xfrm>
        </p:spPr>
        <p:txBody>
          <a:bodyPr/>
          <a:lstStyle/>
          <a:p>
            <a:pPr lvl="1">
              <a:buFont typeface="Arial" panose="020B0604020202020204" pitchFamily="34" charset="0"/>
              <a:buAutoNum type="arabicPeriod"/>
            </a:pPr>
            <a:r>
              <a:rPr lang="en-US" altLang="en-US" dirty="0" smtClean="0"/>
              <a:t>Unplugging </a:t>
            </a:r>
            <a:r>
              <a:rPr lang="en-US" altLang="en-US" dirty="0"/>
              <a:t>an encrypted PDB exports the master encryption key of the PDB.</a:t>
            </a:r>
          </a:p>
          <a:p>
            <a:pPr lvl="1">
              <a:buFont typeface="Arial" panose="020B0604020202020204" pitchFamily="34" charset="0"/>
              <a:buAutoNum type="arabicPeriod"/>
            </a:pPr>
            <a:endParaRPr lang="en-US" altLang="en-US" dirty="0"/>
          </a:p>
          <a:p>
            <a:pPr lvl="1">
              <a:buFont typeface="Arial" panose="020B0604020202020204" pitchFamily="34" charset="0"/>
              <a:buAutoNum type="arabicPeriod"/>
            </a:pPr>
            <a:endParaRPr lang="en-US" altLang="en-US" dirty="0"/>
          </a:p>
          <a:p>
            <a:pPr lvl="1">
              <a:buFont typeface="Arial" panose="020B0604020202020204" pitchFamily="34" charset="0"/>
              <a:buAutoNum type="arabicPeriod"/>
            </a:pPr>
            <a:endParaRPr lang="en-US" altLang="en-US" dirty="0"/>
          </a:p>
          <a:p>
            <a:pPr lvl="1">
              <a:buFont typeface="Arial" panose="020B0604020202020204" pitchFamily="34" charset="0"/>
              <a:buAutoNum type="arabicPeriod"/>
            </a:pPr>
            <a:r>
              <a:rPr lang="en-US" altLang="en-US" dirty="0"/>
              <a:t>Plugging the encrypted PDB imports the master encryption key of the PDB into the CDB keystore.</a:t>
            </a:r>
          </a:p>
          <a:p>
            <a:endParaRPr lang="en-US" dirty="0"/>
          </a:p>
        </p:txBody>
      </p:sp>
      <p:sp>
        <p:nvSpPr>
          <p:cNvPr id="4" name="Content Placeholder 2"/>
          <p:cNvSpPr txBox="1">
            <a:spLocks/>
          </p:cNvSpPr>
          <p:nvPr/>
        </p:nvSpPr>
        <p:spPr bwMode="gray">
          <a:xfrm>
            <a:off x="623230" y="1723078"/>
            <a:ext cx="8542724" cy="10104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4400" anchor="ctr">
            <a:spAutoFit/>
          </a:bodyPr>
          <a:lstStyle/>
          <a:p>
            <a:pPr marL="457200" indent="-457200" defTabSz="400050" eaLnBrk="1" hangingPunct="1">
              <a:tabLst>
                <a:tab pos="400050" algn="r"/>
                <a:tab pos="673100" algn="l"/>
              </a:tabLst>
              <a:defRPr/>
            </a:pPr>
            <a:r>
              <a:rPr lang="en-US" b="1" dirty="0">
                <a:latin typeface="Courier New" pitchFamily="49" charset="0"/>
                <a:cs typeface="Arial" charset="0"/>
              </a:rPr>
              <a:t>SQL&gt; ALTER PLUGGABLE DATABASE pdb1 </a:t>
            </a:r>
          </a:p>
          <a:p>
            <a:pPr marL="457200" indent="-457200" defTabSz="400050" eaLnBrk="1" hangingPunct="1">
              <a:tabLst>
                <a:tab pos="400050" algn="r"/>
                <a:tab pos="673100" algn="l"/>
              </a:tabLst>
              <a:defRPr/>
            </a:pPr>
            <a:r>
              <a:rPr lang="en-US" b="1" dirty="0">
                <a:latin typeface="Courier New" pitchFamily="49" charset="0"/>
                <a:cs typeface="Arial" charset="0"/>
              </a:rPr>
              <a:t>           </a:t>
            </a:r>
            <a:r>
              <a:rPr lang="en-US" b="1" dirty="0">
                <a:latin typeface="Courier New" pitchFamily="49" charset="0"/>
                <a:cs typeface="Courier New" pitchFamily="49" charset="0"/>
              </a:rPr>
              <a:t>UNPLUG INTO </a:t>
            </a:r>
            <a:r>
              <a:rPr lang="en-US" dirty="0">
                <a:latin typeface="Arial" charset="0"/>
                <a:cs typeface="Arial" charset="0"/>
              </a:rPr>
              <a:t>'</a:t>
            </a:r>
            <a:r>
              <a:rPr lang="en-US" b="1" i="1" dirty="0">
                <a:latin typeface="Courier New" pitchFamily="49" charset="0"/>
                <a:cs typeface="Courier New" pitchFamily="49" charset="0"/>
              </a:rPr>
              <a:t>/tmp/pdb1.xml</a:t>
            </a:r>
            <a:r>
              <a:rPr lang="en-US" dirty="0">
                <a:latin typeface="Arial" charset="0"/>
                <a:cs typeface="Arial" charset="0"/>
              </a:rPr>
              <a:t>'</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ENCRYPT USING "</a:t>
            </a:r>
            <a:r>
              <a:rPr lang="en-US" b="1" i="1" dirty="0">
                <a:latin typeface="Courier New" pitchFamily="49" charset="0"/>
                <a:cs typeface="Courier New" pitchFamily="49" charset="0"/>
              </a:rPr>
              <a:t>tpwd1</a:t>
            </a:r>
            <a:r>
              <a:rPr lang="en-US" b="1" dirty="0">
                <a:latin typeface="Courier New" pitchFamily="49" charset="0"/>
                <a:cs typeface="Courier New" pitchFamily="49" charset="0"/>
              </a:rPr>
              <a:t>";</a:t>
            </a:r>
          </a:p>
        </p:txBody>
      </p:sp>
      <p:pic>
        <p:nvPicPr>
          <p:cNvPr id="5" name="Picture 4" descr="C:\My_Data\Graphics\house084.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825038" y="2295525"/>
            <a:ext cx="790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9644063" y="1773238"/>
            <a:ext cx="1154112" cy="522287"/>
          </a:xfrm>
          <a:prstGeom prst="rect">
            <a:avLst/>
          </a:prstGeom>
          <a:noFill/>
          <a:ln w="28575">
            <a:noFill/>
            <a:miter lim="800000"/>
            <a:headEnd type="none" w="sm" len="sm"/>
            <a:tailEnd type="none" w="sm" len="sm"/>
          </a:ln>
        </p:spPr>
        <p:txBody>
          <a:bodyPr>
            <a:spAutoFit/>
          </a:bodyPr>
          <a:lstStyle/>
          <a:p>
            <a:pPr algn="ctr" defTabSz="228600" eaLnBrk="1" hangingPunct="1">
              <a:defRPr/>
            </a:pPr>
            <a:r>
              <a:rPr lang="en-US" sz="1400" b="1" dirty="0">
                <a:solidFill>
                  <a:srgbClr val="000000"/>
                </a:solidFill>
                <a:latin typeface="+mj-lt"/>
                <a:cs typeface="Arial" charset="0"/>
              </a:rPr>
              <a:t>PDB wallet</a:t>
            </a:r>
          </a:p>
          <a:p>
            <a:pPr algn="ctr" defTabSz="228600" eaLnBrk="1" hangingPunct="1">
              <a:defRPr/>
            </a:pPr>
            <a:r>
              <a:rPr lang="en-US" sz="1400" b="1" dirty="0">
                <a:solidFill>
                  <a:srgbClr val="000000"/>
                </a:solidFill>
                <a:latin typeface="+mj-lt"/>
                <a:cs typeface="Arial" charset="0"/>
              </a:rPr>
              <a:t>   opened</a:t>
            </a:r>
          </a:p>
        </p:txBody>
      </p:sp>
      <p:sp>
        <p:nvSpPr>
          <p:cNvPr id="7" name="Content Placeholder 2"/>
          <p:cNvSpPr txBox="1">
            <a:spLocks/>
          </p:cNvSpPr>
          <p:nvPr/>
        </p:nvSpPr>
        <p:spPr bwMode="gray">
          <a:xfrm>
            <a:off x="623230" y="3794730"/>
            <a:ext cx="8542724" cy="130886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4400" anchor="ctr">
            <a:spAutoFit/>
          </a:bodyPr>
          <a:lstStyle/>
          <a:p>
            <a:pPr marL="457200" indent="-457200" defTabSz="400050" eaLnBrk="1" hangingPunct="1">
              <a:tabLst>
                <a:tab pos="400050" algn="r"/>
                <a:tab pos="673100" algn="l"/>
              </a:tabLst>
              <a:defRPr/>
            </a:pPr>
            <a:r>
              <a:rPr lang="en-US" b="1" dirty="0">
                <a:latin typeface="Courier New" pitchFamily="49" charset="0"/>
                <a:cs typeface="Arial" charset="0"/>
              </a:rPr>
              <a:t>SQL&gt; CREATE PLUGGABLE DATABASE pdb1 </a:t>
            </a:r>
          </a:p>
          <a:p>
            <a:pPr marL="457200" indent="-457200" defTabSz="400050" eaLnBrk="1" hangingPunct="1">
              <a:tabLst>
                <a:tab pos="400050" algn="r"/>
                <a:tab pos="673100" algn="l"/>
              </a:tabLst>
              <a:defRPr/>
            </a:pPr>
            <a:r>
              <a:rPr lang="en-US" b="1" dirty="0">
                <a:latin typeface="Courier New" pitchFamily="49" charset="0"/>
                <a:cs typeface="Arial" charset="0"/>
              </a:rPr>
              <a:t>            USING</a:t>
            </a:r>
            <a:r>
              <a:rPr lang="en-US" b="1" dirty="0">
                <a:latin typeface="Courier New" pitchFamily="49" charset="0"/>
                <a:cs typeface="Courier New" pitchFamily="49" charset="0"/>
              </a:rPr>
              <a:t> </a:t>
            </a:r>
            <a:r>
              <a:rPr lang="en-US" dirty="0">
                <a:latin typeface="Arial" charset="0"/>
                <a:cs typeface="Arial" charset="0"/>
              </a:rPr>
              <a:t>'</a:t>
            </a:r>
            <a:r>
              <a:rPr lang="en-US" b="1" i="1" dirty="0">
                <a:latin typeface="Courier New" pitchFamily="49" charset="0"/>
                <a:cs typeface="Courier New" pitchFamily="49" charset="0"/>
              </a:rPr>
              <a:t>/tmp/pdb1.xml</a:t>
            </a:r>
            <a:r>
              <a:rPr lang="en-US" dirty="0">
                <a:latin typeface="Arial" charset="0"/>
                <a:cs typeface="Arial" charset="0"/>
              </a:rPr>
              <a:t>'</a:t>
            </a:r>
            <a:r>
              <a:rPr lang="en-US" b="1" dirty="0">
                <a:latin typeface="Courier New" pitchFamily="49" charset="0"/>
                <a:cs typeface="Courier New" pitchFamily="49" charset="0"/>
              </a:rPr>
              <a:t> </a:t>
            </a:r>
            <a:endParaRPr lang="en-US" b="1" dirty="0">
              <a:latin typeface="Courier New" pitchFamily="49" charset="0"/>
              <a:cs typeface="Arial" charset="0"/>
            </a:endParaRPr>
          </a:p>
          <a:p>
            <a:pPr marL="457200" indent="-457200" defTabSz="400050" eaLnBrk="1" hangingPunct="1">
              <a:tabLst>
                <a:tab pos="400050" algn="r"/>
                <a:tab pos="673100" algn="l"/>
              </a:tabLst>
              <a:defRPr/>
            </a:pPr>
            <a:r>
              <a:rPr lang="en-US" b="1" dirty="0">
                <a:latin typeface="Courier New" pitchFamily="49" charset="0"/>
                <a:cs typeface="Courier New" pitchFamily="49" charset="0"/>
              </a:rPr>
              <a:t>            KEYSTORE IDENTIFIED BY </a:t>
            </a:r>
            <a:r>
              <a:rPr lang="en-US" b="1" i="1" dirty="0">
                <a:latin typeface="Courier New" pitchFamily="49" charset="0"/>
                <a:cs typeface="Courier New" pitchFamily="49" charset="0"/>
              </a:rPr>
              <a:t>keystore_pwd1</a:t>
            </a:r>
            <a:r>
              <a:rPr lang="en-US" b="1" dirty="0">
                <a:latin typeface="Courier New" pitchFamily="49" charset="0"/>
                <a:cs typeface="Courier New" pitchFamily="49" charset="0"/>
              </a:rPr>
              <a:t> </a:t>
            </a:r>
          </a:p>
          <a:p>
            <a:pPr marL="457200" indent="-457200" defTabSz="400050" eaLnBrk="1" hangingPunct="1">
              <a:tabLst>
                <a:tab pos="400050" algn="r"/>
                <a:tab pos="673100" algn="l"/>
              </a:tabLst>
              <a:defRPr/>
            </a:pPr>
            <a:r>
              <a:rPr lang="en-US" b="1" dirty="0">
                <a:latin typeface="Courier New" pitchFamily="49" charset="0"/>
                <a:cs typeface="Courier New" pitchFamily="49" charset="0"/>
              </a:rPr>
              <a:t>            DECRYPT USING </a:t>
            </a:r>
            <a:r>
              <a:rPr lang="en-US" dirty="0">
                <a:latin typeface="Arial" charset="0"/>
                <a:cs typeface="Arial" charset="0"/>
              </a:rPr>
              <a:t>"</a:t>
            </a:r>
            <a:r>
              <a:rPr lang="en-US" b="1" i="1" dirty="0">
                <a:latin typeface="Courier New" pitchFamily="49" charset="0"/>
                <a:cs typeface="Courier New" pitchFamily="49" charset="0"/>
              </a:rPr>
              <a:t>tpwd1</a:t>
            </a:r>
            <a:r>
              <a:rPr lang="en-US" dirty="0">
                <a:latin typeface="Arial" charset="0"/>
                <a:cs typeface="Arial" charset="0"/>
              </a:rPr>
              <a:t>"</a:t>
            </a:r>
            <a:r>
              <a:rPr lang="en-US" b="1" dirty="0">
                <a:latin typeface="Courier New" pitchFamily="49" charset="0"/>
                <a:cs typeface="Courier New" pitchFamily="49" charset="0"/>
              </a:rPr>
              <a:t>;</a:t>
            </a:r>
          </a:p>
        </p:txBody>
      </p:sp>
      <p:pic>
        <p:nvPicPr>
          <p:cNvPr id="8" name="Picture 4" descr="C:\My_Data\Graphics\house084.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825038" y="4365625"/>
            <a:ext cx="790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9259888" y="3825875"/>
            <a:ext cx="1920875" cy="522288"/>
          </a:xfrm>
          <a:prstGeom prst="rect">
            <a:avLst/>
          </a:prstGeom>
          <a:noFill/>
          <a:ln w="28575">
            <a:noFill/>
            <a:miter lim="800000"/>
            <a:headEnd type="none" w="sm" len="sm"/>
            <a:tailEnd type="none" w="sm" len="sm"/>
          </a:ln>
        </p:spPr>
        <p:txBody>
          <a:bodyPr>
            <a:spAutoFit/>
          </a:bodyPr>
          <a:lstStyle/>
          <a:p>
            <a:pPr algn="ctr" defTabSz="228600" eaLnBrk="1" hangingPunct="1">
              <a:defRPr/>
            </a:pPr>
            <a:r>
              <a:rPr lang="en-US" sz="1400" b="1" dirty="0">
                <a:solidFill>
                  <a:srgbClr val="000000"/>
                </a:solidFill>
                <a:latin typeface="+mj-lt"/>
                <a:cs typeface="Arial" charset="0"/>
              </a:rPr>
              <a:t>Target CDB wallet opened</a:t>
            </a:r>
          </a:p>
        </p:txBody>
      </p:sp>
    </p:spTree>
    <p:custDataLst>
      <p:tags r:id="rId1"/>
    </p:custDataLst>
    <p:extLst>
      <p:ext uri="{BB962C8B-B14F-4D97-AF65-F5344CB8AC3E}">
        <p14:creationId xmlns:p14="http://schemas.microsoft.com/office/powerpoint/2010/main" val="1430628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262355"/>
            <a:ext cx="10512862" cy="1325563"/>
          </a:xfrm>
        </p:spPr>
        <p:txBody>
          <a:bodyPr>
            <a:normAutofit fontScale="90000"/>
          </a:bodyPr>
          <a:lstStyle/>
          <a:p>
            <a:r>
              <a:rPr lang="en-US" altLang="en-US" dirty="0"/>
              <a:t>Local UNDO Mode Versus Shared UNDO </a:t>
            </a:r>
            <a:r>
              <a:rPr lang="en-US" altLang="en-US" dirty="0" smtClean="0"/>
              <a:t>Mode</a:t>
            </a:r>
            <a:br>
              <a:rPr lang="en-US" altLang="en-US" dirty="0" smtClean="0"/>
            </a:br>
            <a:endParaRPr lang="en-US" dirty="0"/>
          </a:p>
        </p:txBody>
      </p:sp>
      <p:sp>
        <p:nvSpPr>
          <p:cNvPr id="3" name="Content Placeholder 2"/>
          <p:cNvSpPr>
            <a:spLocks noGrp="1"/>
          </p:cNvSpPr>
          <p:nvPr>
            <p:ph idx="1"/>
          </p:nvPr>
        </p:nvSpPr>
        <p:spPr>
          <a:xfrm>
            <a:off x="622138" y="1242485"/>
            <a:ext cx="10944549" cy="4743172"/>
          </a:xfrm>
        </p:spPr>
        <p:txBody>
          <a:bodyPr/>
          <a:lstStyle/>
          <a:p>
            <a:r>
              <a:rPr lang="en-US" altLang="en-US" dirty="0"/>
              <a:t>Two UNDO modes: SHARED versus LOCAL</a:t>
            </a:r>
          </a:p>
          <a:p>
            <a:pPr lvl="1"/>
            <a:r>
              <a:rPr lang="en-US" altLang="en-US" dirty="0"/>
              <a:t>There is only one shared UNDO tablespace (in CDB root).</a:t>
            </a:r>
          </a:p>
          <a:p>
            <a:pPr lvl="1"/>
            <a:r>
              <a:rPr lang="en-US" altLang="en-US" dirty="0"/>
              <a:t>There can be a local UNDO tablespace in each PDB.</a:t>
            </a:r>
          </a:p>
          <a:p>
            <a:endParaRPr lang="en-US" altLang="en-US" sz="2000" dirty="0"/>
          </a:p>
          <a:p>
            <a:endParaRPr lang="en-US" altLang="en-US" sz="2000" dirty="0"/>
          </a:p>
          <a:p>
            <a:endParaRPr lang="en-US" altLang="en-US" sz="2000" dirty="0"/>
          </a:p>
          <a:p>
            <a:endParaRPr lang="en-US" altLang="en-US" sz="2400" dirty="0"/>
          </a:p>
          <a:p>
            <a:r>
              <a:rPr lang="en-US" altLang="en-US" dirty="0"/>
              <a:t>When is local UNDO mode required?</a:t>
            </a:r>
          </a:p>
          <a:p>
            <a:pPr lvl="1"/>
            <a:r>
              <a:rPr lang="en-US" altLang="en-US" dirty="0"/>
              <a:t>Hot cloning</a:t>
            </a:r>
          </a:p>
          <a:p>
            <a:pPr lvl="1"/>
            <a:r>
              <a:rPr lang="en-US" altLang="en-US" dirty="0"/>
              <a:t>Near-zero downtime PDB relocation</a:t>
            </a:r>
          </a:p>
          <a:p>
            <a:endParaRPr lang="en-US" dirty="0"/>
          </a:p>
        </p:txBody>
      </p:sp>
      <p:sp>
        <p:nvSpPr>
          <p:cNvPr id="4" name="Rectangle 28"/>
          <p:cNvSpPr>
            <a:spLocks noChangeArrowheads="1"/>
          </p:cNvSpPr>
          <p:nvPr/>
        </p:nvSpPr>
        <p:spPr bwMode="auto">
          <a:xfrm>
            <a:off x="814388" y="2557463"/>
            <a:ext cx="7775575" cy="1716087"/>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5" name="Text Box 58"/>
          <p:cNvSpPr txBox="1">
            <a:spLocks noChangeArrowheads="1"/>
          </p:cNvSpPr>
          <p:nvPr/>
        </p:nvSpPr>
        <p:spPr bwMode="blackWhite">
          <a:xfrm>
            <a:off x="769938" y="2597150"/>
            <a:ext cx="9334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rPr>
              <a:t>CDB</a:t>
            </a:r>
          </a:p>
        </p:txBody>
      </p:sp>
      <p:sp>
        <p:nvSpPr>
          <p:cNvPr id="6" name="PPTShape_1"/>
          <p:cNvSpPr>
            <a:spLocks noChangeArrowheads="1"/>
          </p:cNvSpPr>
          <p:nvPr/>
        </p:nvSpPr>
        <p:spPr bwMode="blackWhite">
          <a:xfrm>
            <a:off x="1111250" y="3576638"/>
            <a:ext cx="7189788" cy="6096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8000"/>
                </a:solidFill>
              </a:rPr>
              <a:t>PDBHR</a:t>
            </a:r>
          </a:p>
        </p:txBody>
      </p:sp>
      <p:sp>
        <p:nvSpPr>
          <p:cNvPr id="7" name="PPTShape_10"/>
          <p:cNvSpPr>
            <a:spLocks noChangeArrowheads="1"/>
          </p:cNvSpPr>
          <p:nvPr/>
        </p:nvSpPr>
        <p:spPr bwMode="auto">
          <a:xfrm>
            <a:off x="4702175" y="3709988"/>
            <a:ext cx="638175" cy="322262"/>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8" name="PPTShape_13"/>
          <p:cNvSpPr txBox="1">
            <a:spLocks noChangeArrowheads="1"/>
          </p:cNvSpPr>
          <p:nvPr/>
        </p:nvSpPr>
        <p:spPr bwMode="blackWhite">
          <a:xfrm>
            <a:off x="4624388" y="3760788"/>
            <a:ext cx="836612" cy="282575"/>
          </a:xfrm>
          <a:prstGeom prst="rect">
            <a:avLst/>
          </a:prstGeom>
          <a:noFill/>
          <a:ln w="28575">
            <a:noFill/>
            <a:miter lim="800000"/>
            <a:headEnd/>
            <a:tailEnd/>
          </a:ln>
        </p:spPr>
        <p:txBody>
          <a:bodyPr lIns="92075" tIns="46038" rIns="92075" bIns="46038">
            <a:spAutoFit/>
          </a:bodyPr>
          <a:lstStyle/>
          <a:p>
            <a:pPr defTabSz="228600">
              <a:defRPr/>
            </a:pPr>
            <a:r>
              <a:rPr lang="en-US" sz="1200" b="1" dirty="0">
                <a:solidFill>
                  <a:srgbClr val="000000"/>
                </a:solidFill>
                <a:latin typeface="Arial" charset="0"/>
                <a:cs typeface="Arial" charset="0"/>
              </a:rPr>
              <a:t>TEMP </a:t>
            </a:r>
          </a:p>
        </p:txBody>
      </p:sp>
      <p:sp>
        <p:nvSpPr>
          <p:cNvPr id="9" name="PPTShape_10"/>
          <p:cNvSpPr>
            <a:spLocks noChangeArrowheads="1"/>
          </p:cNvSpPr>
          <p:nvPr/>
        </p:nvSpPr>
        <p:spPr bwMode="auto">
          <a:xfrm>
            <a:off x="7245350" y="3717925"/>
            <a:ext cx="865188" cy="325438"/>
          </a:xfrm>
          <a:prstGeom prst="flowChartMagneticDisk">
            <a:avLst/>
          </a:prstGeom>
          <a:gradFill rotWithShape="0">
            <a:gsLst>
              <a:gs pos="0">
                <a:srgbClr val="FFEFD1"/>
              </a:gs>
              <a:gs pos="64999">
                <a:srgbClr val="F0EBD5"/>
              </a:gs>
              <a:gs pos="100000">
                <a:srgbClr val="D1C39F"/>
              </a:gs>
            </a:gsLst>
            <a:lin ang="0"/>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0" name="PPTShape_13"/>
          <p:cNvSpPr txBox="1">
            <a:spLocks noChangeArrowheads="1"/>
          </p:cNvSpPr>
          <p:nvPr/>
        </p:nvSpPr>
        <p:spPr bwMode="blackWhite">
          <a:xfrm>
            <a:off x="7253288" y="3797300"/>
            <a:ext cx="9715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UNDO2</a:t>
            </a:r>
          </a:p>
        </p:txBody>
      </p:sp>
      <p:sp>
        <p:nvSpPr>
          <p:cNvPr id="11" name="Content Placeholder 2"/>
          <p:cNvSpPr txBox="1">
            <a:spLocks/>
          </p:cNvSpPr>
          <p:nvPr/>
        </p:nvSpPr>
        <p:spPr bwMode="gray">
          <a:xfrm>
            <a:off x="623230" y="5661249"/>
            <a:ext cx="10942366"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STARTUP UPGRADE</a:t>
            </a:r>
          </a:p>
          <a:p>
            <a:pPr marL="457200" indent="-457200" defTabSz="400050" eaLnBrk="1" hangingPunct="1">
              <a:tabLst>
                <a:tab pos="400050" algn="r"/>
                <a:tab pos="673100" algn="l"/>
              </a:tabLst>
              <a:defRPr/>
            </a:pPr>
            <a:r>
              <a:rPr lang="en-US" sz="1600" b="1" dirty="0">
                <a:latin typeface="Courier New" pitchFamily="49" charset="0"/>
                <a:cs typeface="Arial" charset="0"/>
              </a:rPr>
              <a:t>SQL&gt; ALTER DATABASE LOCAL UNDO ON;</a:t>
            </a:r>
            <a:endParaRPr lang="en-US" sz="1600" b="1" dirty="0">
              <a:solidFill>
                <a:srgbClr val="00B050"/>
              </a:solidFill>
              <a:latin typeface="Courier New" pitchFamily="49" charset="0"/>
              <a:cs typeface="Arial" charset="0"/>
            </a:endParaRPr>
          </a:p>
        </p:txBody>
      </p:sp>
      <p:sp>
        <p:nvSpPr>
          <p:cNvPr id="12" name="Vertical Scroll 87"/>
          <p:cNvSpPr>
            <a:spLocks noChangeArrowheads="1"/>
          </p:cNvSpPr>
          <p:nvPr/>
        </p:nvSpPr>
        <p:spPr bwMode="auto">
          <a:xfrm>
            <a:off x="8686800" y="2565400"/>
            <a:ext cx="2736850" cy="828675"/>
          </a:xfrm>
          <a:prstGeom prst="verticalScroll">
            <a:avLst>
              <a:gd name="adj" fmla="val 12500"/>
            </a:avLst>
          </a:prstGeom>
          <a:noFill/>
          <a:ln w="28575" algn="ctr">
            <a:solidFill>
              <a:schemeClr val="tx1"/>
            </a:solidFill>
            <a:round/>
            <a:headEnd type="none" w="sm" len="sm"/>
            <a:tailEnd type="none" w="sm" len="sm"/>
          </a:ln>
        </p:spPr>
        <p:txBody>
          <a:bodyPr anchor="ctr"/>
          <a:lstStyle/>
          <a:p>
            <a:pPr marL="119063" indent="-119063" eaLnBrk="1" hangingPunct="1">
              <a:lnSpc>
                <a:spcPct val="90000"/>
              </a:lnSpc>
              <a:spcBef>
                <a:spcPct val="50000"/>
              </a:spcBef>
              <a:buClr>
                <a:schemeClr val="accent1"/>
              </a:buClr>
              <a:defRPr/>
            </a:pPr>
            <a:r>
              <a:rPr lang="en-US" sz="1200" dirty="0">
                <a:solidFill>
                  <a:srgbClr val="000000"/>
                </a:solidFill>
                <a:latin typeface="Arial" charset="0"/>
                <a:cs typeface="Arial" charset="0"/>
              </a:rPr>
              <a:t>DATABASE_PROPERTIES</a:t>
            </a:r>
          </a:p>
          <a:p>
            <a:pPr marL="119063" indent="-119063" eaLnBrk="1" hangingPunct="1">
              <a:lnSpc>
                <a:spcPct val="90000"/>
              </a:lnSpc>
              <a:spcBef>
                <a:spcPct val="50000"/>
              </a:spcBef>
              <a:buClr>
                <a:schemeClr val="accent1"/>
              </a:buClr>
              <a:defRPr/>
            </a:pPr>
            <a:r>
              <a:rPr lang="en-US" sz="1000" b="1" dirty="0">
                <a:solidFill>
                  <a:srgbClr val="000000"/>
                </a:solidFill>
                <a:latin typeface="+mj-lt"/>
                <a:cs typeface="Courier New" pitchFamily="49" charset="0"/>
              </a:rPr>
              <a:t>  LOCAL_UNDO_ENABLED=true</a:t>
            </a:r>
          </a:p>
        </p:txBody>
      </p:sp>
      <p:sp>
        <p:nvSpPr>
          <p:cNvPr id="13" name="Rectangle 282"/>
          <p:cNvSpPr>
            <a:spLocks noChangeArrowheads="1"/>
          </p:cNvSpPr>
          <p:nvPr/>
        </p:nvSpPr>
        <p:spPr bwMode="auto">
          <a:xfrm>
            <a:off x="1101725" y="2852738"/>
            <a:ext cx="7199313" cy="6477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b="1" dirty="0">
                <a:solidFill>
                  <a:srgbClr val="000000"/>
                </a:solidFill>
              </a:rPr>
              <a:t>CDB root</a:t>
            </a:r>
          </a:p>
        </p:txBody>
      </p:sp>
      <p:sp>
        <p:nvSpPr>
          <p:cNvPr id="14" name="PPTShape_10"/>
          <p:cNvSpPr>
            <a:spLocks noChangeArrowheads="1"/>
          </p:cNvSpPr>
          <p:nvPr/>
        </p:nvSpPr>
        <p:spPr bwMode="auto">
          <a:xfrm>
            <a:off x="4689475" y="3035300"/>
            <a:ext cx="638175" cy="341313"/>
          </a:xfrm>
          <a:prstGeom prst="flowChartMagneticDisk">
            <a:avLst/>
          </a:prstGeom>
          <a:gradFill rotWithShape="1">
            <a:gsLst>
              <a:gs pos="0">
                <a:srgbClr val="5E7676"/>
              </a:gs>
              <a:gs pos="50000">
                <a:srgbClr val="CCFFFF"/>
              </a:gs>
              <a:gs pos="100000">
                <a:srgbClr val="5E7676"/>
              </a:gs>
            </a:gsLst>
            <a:lin ang="270000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5" name="PPTShape_13"/>
          <p:cNvSpPr txBox="1">
            <a:spLocks noChangeArrowheads="1"/>
          </p:cNvSpPr>
          <p:nvPr/>
        </p:nvSpPr>
        <p:spPr bwMode="blackWhite">
          <a:xfrm>
            <a:off x="4595813" y="3106738"/>
            <a:ext cx="10080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TROOT</a:t>
            </a:r>
          </a:p>
        </p:txBody>
      </p:sp>
      <p:sp>
        <p:nvSpPr>
          <p:cNvPr id="16" name="PPTShape_10"/>
          <p:cNvSpPr>
            <a:spLocks noChangeArrowheads="1"/>
          </p:cNvSpPr>
          <p:nvPr/>
        </p:nvSpPr>
        <p:spPr bwMode="auto">
          <a:xfrm>
            <a:off x="5842000" y="2976563"/>
            <a:ext cx="733425" cy="457200"/>
          </a:xfrm>
          <a:prstGeom prst="flowChartMagneticDisk">
            <a:avLst/>
          </a:prstGeom>
          <a:gradFill rotWithShape="1">
            <a:gsLst>
              <a:gs pos="0">
                <a:srgbClr val="5E7676"/>
              </a:gs>
              <a:gs pos="50000">
                <a:srgbClr val="CCFFFF"/>
              </a:gs>
              <a:gs pos="100000">
                <a:srgbClr val="5E7676"/>
              </a:gs>
            </a:gsLst>
            <a:lin ang="270000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7" name="PPTShape_13"/>
          <p:cNvSpPr txBox="1">
            <a:spLocks noChangeArrowheads="1"/>
          </p:cNvSpPr>
          <p:nvPr/>
        </p:nvSpPr>
        <p:spPr bwMode="blackWhite">
          <a:xfrm>
            <a:off x="5421313" y="3117850"/>
            <a:ext cx="18240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SHARED_UNDO</a:t>
            </a:r>
          </a:p>
        </p:txBody>
      </p:sp>
      <p:sp>
        <p:nvSpPr>
          <p:cNvPr id="19" name="Can 18"/>
          <p:cNvSpPr/>
          <p:nvPr/>
        </p:nvSpPr>
        <p:spPr bwMode="auto">
          <a:xfrm>
            <a:off x="2454275" y="2935288"/>
            <a:ext cx="752475" cy="49371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20" name="PPTShape_14"/>
          <p:cNvSpPr txBox="1">
            <a:spLocks noChangeArrowheads="1"/>
          </p:cNvSpPr>
          <p:nvPr/>
        </p:nvSpPr>
        <p:spPr bwMode="blackWhite">
          <a:xfrm>
            <a:off x="2417763" y="3119438"/>
            <a:ext cx="1101725" cy="277812"/>
          </a:xfrm>
          <a:prstGeom prst="rect">
            <a:avLst/>
          </a:prstGeom>
          <a:noFill/>
          <a:ln w="28575">
            <a:noFill/>
            <a:miter lim="800000"/>
            <a:headEnd/>
            <a:tailEnd/>
          </a:ln>
        </p:spPr>
        <p:txBody>
          <a:bodyPr lIns="92075" tIns="46038" rIns="92075" bIns="46038">
            <a:spAutoFit/>
          </a:bodyPr>
          <a:lstStyle/>
          <a:p>
            <a:pPr defTabSz="228600">
              <a:defRPr/>
            </a:pPr>
            <a:r>
              <a:rPr lang="en-US" sz="1200" b="1" dirty="0">
                <a:solidFill>
                  <a:srgbClr val="000000"/>
                </a:solidFill>
                <a:latin typeface="Arial" charset="0"/>
                <a:cs typeface="Arial" charset="0"/>
              </a:rPr>
              <a:t>SYSTEM </a:t>
            </a:r>
          </a:p>
        </p:txBody>
      </p:sp>
      <p:sp>
        <p:nvSpPr>
          <p:cNvPr id="21" name="Can 20"/>
          <p:cNvSpPr/>
          <p:nvPr/>
        </p:nvSpPr>
        <p:spPr bwMode="auto">
          <a:xfrm>
            <a:off x="2454275" y="3644900"/>
            <a:ext cx="752475" cy="493713"/>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22" name="PPTShape_14"/>
          <p:cNvSpPr txBox="1">
            <a:spLocks noChangeArrowheads="1"/>
          </p:cNvSpPr>
          <p:nvPr/>
        </p:nvSpPr>
        <p:spPr bwMode="blackWhite">
          <a:xfrm>
            <a:off x="2411413" y="3805238"/>
            <a:ext cx="11017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B050"/>
                </a:solidFill>
              </a:rPr>
              <a:t>SYSTEM </a:t>
            </a:r>
          </a:p>
        </p:txBody>
      </p:sp>
      <p:sp>
        <p:nvSpPr>
          <p:cNvPr id="23" name="Can 22"/>
          <p:cNvSpPr/>
          <p:nvPr/>
        </p:nvSpPr>
        <p:spPr bwMode="auto">
          <a:xfrm>
            <a:off x="3678238" y="2976563"/>
            <a:ext cx="577850" cy="45243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24" name="PPTShape_14"/>
          <p:cNvSpPr txBox="1">
            <a:spLocks noChangeArrowheads="1"/>
          </p:cNvSpPr>
          <p:nvPr/>
        </p:nvSpPr>
        <p:spPr bwMode="blackWhite">
          <a:xfrm>
            <a:off x="3606800" y="3127375"/>
            <a:ext cx="1150938" cy="277813"/>
          </a:xfrm>
          <a:prstGeom prst="rect">
            <a:avLst/>
          </a:prstGeom>
          <a:noFill/>
          <a:ln w="28575">
            <a:noFill/>
            <a:miter lim="800000"/>
            <a:headEnd/>
            <a:tailEnd/>
          </a:ln>
        </p:spPr>
        <p:txBody>
          <a:bodyPr lIns="92075" tIns="46038" rIns="92075" bIns="46038">
            <a:spAutoFit/>
          </a:bodyPr>
          <a:lstStyle/>
          <a:p>
            <a:pPr defTabSz="228600">
              <a:defRPr/>
            </a:pPr>
            <a:r>
              <a:rPr lang="en-US" sz="1200" b="1" dirty="0">
                <a:solidFill>
                  <a:srgbClr val="000000"/>
                </a:solidFill>
                <a:latin typeface="Arial" charset="0"/>
                <a:cs typeface="Arial" charset="0"/>
              </a:rPr>
              <a:t>USERS </a:t>
            </a:r>
          </a:p>
        </p:txBody>
      </p:sp>
      <p:sp>
        <p:nvSpPr>
          <p:cNvPr id="25" name="Can 24"/>
          <p:cNvSpPr/>
          <p:nvPr/>
        </p:nvSpPr>
        <p:spPr bwMode="auto">
          <a:xfrm>
            <a:off x="3678238" y="3697288"/>
            <a:ext cx="577850" cy="45243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26" name="PPTShape_14"/>
          <p:cNvSpPr txBox="1">
            <a:spLocks noChangeArrowheads="1"/>
          </p:cNvSpPr>
          <p:nvPr/>
        </p:nvSpPr>
        <p:spPr bwMode="blackWhite">
          <a:xfrm>
            <a:off x="3341688" y="3838575"/>
            <a:ext cx="16256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B050"/>
                </a:solidFill>
              </a:rPr>
              <a:t>HR_USERS</a:t>
            </a:r>
          </a:p>
        </p:txBody>
      </p:sp>
    </p:spTree>
    <p:custDataLst>
      <p:tags r:id="rId1"/>
    </p:custDataLst>
    <p:extLst>
      <p:ext uri="{BB962C8B-B14F-4D97-AF65-F5344CB8AC3E}">
        <p14:creationId xmlns:p14="http://schemas.microsoft.com/office/powerpoint/2010/main" val="1343901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177840"/>
            <a:ext cx="10512862" cy="1325563"/>
          </a:xfrm>
        </p:spPr>
        <p:txBody>
          <a:bodyPr/>
          <a:lstStyle/>
          <a:p>
            <a:r>
              <a:rPr lang="en-US" altLang="en-US" dirty="0"/>
              <a:t>Cloning Remote PDBs in Hot Mode</a:t>
            </a:r>
            <a:endParaRPr lang="en-US" dirty="0"/>
          </a:p>
        </p:txBody>
      </p:sp>
      <p:sp>
        <p:nvSpPr>
          <p:cNvPr id="4" name="Rectangle 31"/>
          <p:cNvSpPr txBox="1">
            <a:spLocks noChangeArrowheads="1"/>
          </p:cNvSpPr>
          <p:nvPr/>
        </p:nvSpPr>
        <p:spPr bwMode="auto">
          <a:xfrm>
            <a:off x="5484813" y="1325563"/>
            <a:ext cx="6196012" cy="454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574675" indent="-3429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2" eaLnBrk="1" hangingPunct="1">
              <a:spcBef>
                <a:spcPts val="438"/>
              </a:spcBef>
              <a:buClr>
                <a:schemeClr val="accent2"/>
              </a:buClr>
              <a:buFont typeface="Arial" panose="020B0604020202020204" pitchFamily="34" charset="0"/>
              <a:buAutoNum type="arabicPeriod" startAt="4"/>
            </a:pPr>
            <a:endParaRPr lang="en-US" altLang="en-US" sz="1600" dirty="0">
              <a:latin typeface="Courier New" panose="02070309020205020404" pitchFamily="49" charset="0"/>
              <a:cs typeface="Courier New" panose="02070309020205020404" pitchFamily="49" charset="0"/>
            </a:endParaRPr>
          </a:p>
        </p:txBody>
      </p:sp>
      <p:sp>
        <p:nvSpPr>
          <p:cNvPr id="5" name="Content Placeholder 33"/>
          <p:cNvSpPr txBox="1">
            <a:spLocks/>
          </p:cNvSpPr>
          <p:nvPr/>
        </p:nvSpPr>
        <p:spPr>
          <a:xfrm>
            <a:off x="5326063" y="1295400"/>
            <a:ext cx="6196012" cy="4103688"/>
          </a:xfrm>
          <a:prstGeom prst="rect">
            <a:avLst/>
          </a:prstGeom>
          <a:noFill/>
        </p:spPr>
        <p:txBody>
          <a:bodyPr/>
          <a:lstStyle/>
          <a:p>
            <a:pPr marL="0" lvl="1" indent="0" defTabSz="228600" eaLnBrk="1" hangingPunct="1">
              <a:spcBef>
                <a:spcPts val="432"/>
              </a:spcBef>
              <a:buClr>
                <a:schemeClr val="accent1"/>
              </a:buClr>
              <a:defRPr/>
            </a:pPr>
            <a:r>
              <a:rPr lang="en-US" sz="2000" b="1" dirty="0">
                <a:solidFill>
                  <a:srgbClr val="000000"/>
                </a:solidFill>
                <a:latin typeface="Arial" charset="0"/>
                <a:cs typeface="Courier New" pitchFamily="49" charset="0"/>
              </a:rPr>
              <a:t>Remote source PDB still up and fully functional:</a:t>
            </a:r>
          </a:p>
          <a:p>
            <a:pPr marL="0" lvl="1" indent="0" defTabSz="228600" eaLnBrk="1" hangingPunct="1">
              <a:spcBef>
                <a:spcPts val="432"/>
              </a:spcBef>
              <a:buClr>
                <a:schemeClr val="accent1"/>
              </a:buClr>
              <a:defRPr/>
            </a:pPr>
            <a:endParaRPr lang="en-US" sz="2000" dirty="0">
              <a:latin typeface="Arial" charset="0"/>
              <a:cs typeface="Courier New" pitchFamily="49" charset="0"/>
            </a:endParaRPr>
          </a:p>
          <a:p>
            <a:pPr marL="574675" lvl="2" indent="-341313" defTabSz="228600" eaLnBrk="1" hangingPunct="1">
              <a:spcBef>
                <a:spcPts val="432"/>
              </a:spcBef>
              <a:buClr>
                <a:schemeClr val="accent1"/>
              </a:buClr>
              <a:buFont typeface="+mj-lt"/>
              <a:buAutoNum type="arabicPeriod"/>
              <a:defRPr/>
            </a:pPr>
            <a:r>
              <a:rPr lang="en-US" dirty="0">
                <a:solidFill>
                  <a:srgbClr val="000000"/>
                </a:solidFill>
                <a:latin typeface="Arial" charset="0"/>
                <a:cs typeface="Courier New" pitchFamily="49" charset="0"/>
              </a:rPr>
              <a:t>Connect to the target </a:t>
            </a:r>
            <a:r>
              <a:rPr lang="en-US" b="1" dirty="0">
                <a:solidFill>
                  <a:srgbClr val="00B050"/>
                </a:solidFill>
                <a:latin typeface="Courier New" pitchFamily="49" charset="0"/>
                <a:cs typeface="Courier New" pitchFamily="49" charset="0"/>
              </a:rPr>
              <a:t>CDB2</a:t>
            </a:r>
            <a:r>
              <a:rPr lang="en-US" dirty="0">
                <a:solidFill>
                  <a:srgbClr val="000000"/>
                </a:solidFill>
                <a:latin typeface="Arial"/>
                <a:cs typeface="Courier New" pitchFamily="49" charset="0"/>
              </a:rPr>
              <a:t> root to create the database link to </a:t>
            </a:r>
            <a:r>
              <a:rPr lang="en-US" b="1" dirty="0">
                <a:solidFill>
                  <a:srgbClr val="0000FF"/>
                </a:solidFill>
                <a:latin typeface="Courier New" pitchFamily="49" charset="0"/>
                <a:cs typeface="Courier New" pitchFamily="49" charset="0"/>
              </a:rPr>
              <a:t>CDB1</a:t>
            </a:r>
            <a:r>
              <a:rPr lang="en-US" dirty="0">
                <a:solidFill>
                  <a:srgbClr val="000000"/>
                </a:solidFill>
                <a:latin typeface="Arial" charset="0"/>
                <a:cs typeface="Arial" charset="0"/>
              </a:rPr>
              <a:t>.</a:t>
            </a:r>
          </a:p>
          <a:p>
            <a:pPr marL="574675" lvl="2" indent="-341313" defTabSz="228600" eaLnBrk="1" hangingPunct="1">
              <a:spcBef>
                <a:spcPts val="432"/>
              </a:spcBef>
              <a:buClr>
                <a:schemeClr val="accent1"/>
              </a:buClr>
              <a:buFont typeface="+mj-lt"/>
              <a:buAutoNum type="arabicPeriod"/>
              <a:defRPr/>
            </a:pPr>
            <a:r>
              <a:rPr lang="en-US" dirty="0">
                <a:solidFill>
                  <a:srgbClr val="000000"/>
                </a:solidFill>
                <a:latin typeface="Arial" charset="0"/>
                <a:cs typeface="Courier New" pitchFamily="49" charset="0"/>
              </a:rPr>
              <a:t>Switch the shared UNDO mode to local UNDO mode in both the CDBs.</a:t>
            </a:r>
          </a:p>
          <a:p>
            <a:pPr marL="574675" lvl="2" indent="-341313" defTabSz="228600" eaLnBrk="1" hangingPunct="1">
              <a:spcBef>
                <a:spcPts val="432"/>
              </a:spcBef>
              <a:buClr>
                <a:schemeClr val="accent1"/>
              </a:buClr>
              <a:buFont typeface="+mj-lt"/>
              <a:buAutoNum type="arabicPeriod"/>
              <a:defRPr/>
            </a:pPr>
            <a:r>
              <a:rPr lang="en-US" dirty="0">
                <a:solidFill>
                  <a:srgbClr val="000000"/>
                </a:solidFill>
                <a:latin typeface="Arial" charset="0"/>
                <a:cs typeface="Courier New" pitchFamily="49" charset="0"/>
              </a:rPr>
              <a:t>Clone the remote</a:t>
            </a:r>
            <a:r>
              <a:rPr lang="en-US" b="1" dirty="0">
                <a:solidFill>
                  <a:srgbClr val="000000"/>
                </a:solidFill>
                <a:latin typeface="+mj-lt"/>
                <a:cs typeface="Courier New" pitchFamily="49" charset="0"/>
              </a:rPr>
              <a:t> </a:t>
            </a:r>
            <a:r>
              <a:rPr lang="en-US" b="1" dirty="0">
                <a:solidFill>
                  <a:srgbClr val="0000FF"/>
                </a:solidFill>
                <a:latin typeface="Courier New" pitchFamily="49" charset="0"/>
                <a:cs typeface="Courier New" pitchFamily="49" charset="0"/>
              </a:rPr>
              <a:t>PDB1</a:t>
            </a:r>
            <a:r>
              <a:rPr lang="en-US" dirty="0">
                <a:latin typeface="Arial" charset="0"/>
                <a:cs typeface="Courier New" pitchFamily="49" charset="0"/>
              </a:rPr>
              <a:t> </a:t>
            </a:r>
            <a:r>
              <a:rPr lang="en-US" dirty="0">
                <a:solidFill>
                  <a:srgbClr val="000000"/>
                </a:solidFill>
                <a:latin typeface="Arial" charset="0"/>
                <a:cs typeface="Courier New" pitchFamily="49" charset="0"/>
              </a:rPr>
              <a:t>to</a:t>
            </a:r>
            <a:r>
              <a:rPr lang="en-US" dirty="0">
                <a:latin typeface="Arial" charset="0"/>
                <a:cs typeface="Courier New" pitchFamily="49" charset="0"/>
              </a:rPr>
              <a:t> </a:t>
            </a:r>
            <a:r>
              <a:rPr lang="en-US" b="1" dirty="0">
                <a:solidFill>
                  <a:srgbClr val="008000"/>
                </a:solidFill>
                <a:latin typeface="Courier New" pitchFamily="49" charset="0"/>
                <a:cs typeface="Courier New" pitchFamily="49" charset="0"/>
              </a:rPr>
              <a:t>PDB3</a:t>
            </a:r>
            <a:r>
              <a:rPr lang="en-US" dirty="0">
                <a:solidFill>
                  <a:srgbClr val="000000"/>
                </a:solidFill>
                <a:latin typeface="Arial" charset="0"/>
                <a:cs typeface="Arial" charset="0"/>
              </a:rPr>
              <a:t>.</a:t>
            </a:r>
          </a:p>
          <a:p>
            <a:pPr marL="574675" lvl="2" indent="-341313" defTabSz="228600" eaLnBrk="1" hangingPunct="1">
              <a:spcBef>
                <a:spcPts val="432"/>
              </a:spcBef>
              <a:buClr>
                <a:schemeClr val="accent1"/>
              </a:buClr>
              <a:buFont typeface="+mj-lt"/>
              <a:buAutoNum type="arabicPeriod"/>
              <a:defRPr/>
            </a:pPr>
            <a:r>
              <a:rPr lang="en-US" dirty="0">
                <a:solidFill>
                  <a:srgbClr val="000000"/>
                </a:solidFill>
                <a:latin typeface="Arial" charset="0"/>
                <a:cs typeface="Arial" charset="0"/>
              </a:rPr>
              <a:t>Open</a:t>
            </a:r>
            <a:r>
              <a:rPr lang="en-US" b="1" dirty="0">
                <a:latin typeface="+mj-lt"/>
                <a:cs typeface="Courier New" pitchFamily="49" charset="0"/>
              </a:rPr>
              <a:t> </a:t>
            </a:r>
            <a:r>
              <a:rPr lang="en-US" b="1" dirty="0">
                <a:solidFill>
                  <a:srgbClr val="008000"/>
                </a:solidFill>
                <a:latin typeface="Courier New" pitchFamily="49" charset="0"/>
                <a:cs typeface="Courier New" pitchFamily="49" charset="0"/>
              </a:rPr>
              <a:t>PDB3</a:t>
            </a:r>
            <a:r>
              <a:rPr lang="en-US" dirty="0">
                <a:latin typeface="Arial" charset="0"/>
                <a:cs typeface="Arial" charset="0"/>
              </a:rPr>
              <a:t> </a:t>
            </a:r>
            <a:r>
              <a:rPr lang="en-US" dirty="0">
                <a:solidFill>
                  <a:srgbClr val="000000"/>
                </a:solidFill>
                <a:latin typeface="Arial" charset="0"/>
                <a:cs typeface="Arial" charset="0"/>
              </a:rPr>
              <a:t>in read-only or read-write mode.</a:t>
            </a:r>
          </a:p>
          <a:p>
            <a:pPr marL="574675" lvl="2" indent="-341313" defTabSz="228600" eaLnBrk="1" hangingPunct="1">
              <a:spcBef>
                <a:spcPts val="432"/>
              </a:spcBef>
              <a:buClr>
                <a:schemeClr val="accent1"/>
              </a:buClr>
              <a:defRPr/>
            </a:pPr>
            <a:endParaRPr lang="en-US" dirty="0">
              <a:solidFill>
                <a:srgbClr val="000000"/>
              </a:solidFill>
              <a:latin typeface="Arial" charset="0"/>
              <a:cs typeface="Arial" charset="0"/>
            </a:endParaRPr>
          </a:p>
          <a:p>
            <a:pPr marL="0" lvl="1" indent="0" defTabSz="228600" eaLnBrk="1" hangingPunct="1">
              <a:spcBef>
                <a:spcPts val="432"/>
              </a:spcBef>
              <a:buClr>
                <a:schemeClr val="accent1"/>
              </a:buClr>
              <a:defRPr/>
            </a:pPr>
            <a:r>
              <a:rPr lang="en-US" sz="2000" b="1" dirty="0">
                <a:solidFill>
                  <a:srgbClr val="000000"/>
                </a:solidFill>
                <a:latin typeface="Arial" charset="0"/>
                <a:cs typeface="Courier New" pitchFamily="49" charset="0"/>
              </a:rPr>
              <a:t>Incremental refreshing:</a:t>
            </a:r>
            <a:endParaRPr lang="en-US" sz="2000" dirty="0">
              <a:solidFill>
                <a:srgbClr val="000000"/>
              </a:solidFill>
              <a:latin typeface="Arial" charset="0"/>
              <a:cs typeface="Courier New" pitchFamily="49" charset="0"/>
            </a:endParaRPr>
          </a:p>
          <a:p>
            <a:pPr marL="576000" lvl="2" indent="-345600" defTabSz="228600" eaLnBrk="1" hangingPunct="1">
              <a:spcBef>
                <a:spcPts val="432"/>
              </a:spcBef>
              <a:buClr>
                <a:schemeClr val="accent1"/>
              </a:buClr>
              <a:buFont typeface="Arial" pitchFamily="34" charset="0"/>
              <a:buChar char="•"/>
              <a:defRPr/>
            </a:pPr>
            <a:r>
              <a:rPr lang="en-US" sz="2000" dirty="0">
                <a:solidFill>
                  <a:srgbClr val="000000"/>
                </a:solidFill>
                <a:latin typeface="Arial" charset="0"/>
                <a:cs typeface="Courier New" pitchFamily="49" charset="0"/>
              </a:rPr>
              <a:t>Manual</a:t>
            </a:r>
          </a:p>
          <a:p>
            <a:pPr marL="576000" lvl="2" indent="-345600" defTabSz="228600" eaLnBrk="1" hangingPunct="1">
              <a:spcBef>
                <a:spcPts val="432"/>
              </a:spcBef>
              <a:buClr>
                <a:schemeClr val="accent1"/>
              </a:buClr>
              <a:buFont typeface="Arial" pitchFamily="34" charset="0"/>
              <a:buChar char="•"/>
              <a:defRPr/>
            </a:pPr>
            <a:r>
              <a:rPr lang="en-US" sz="2000" dirty="0">
                <a:solidFill>
                  <a:srgbClr val="000000"/>
                </a:solidFill>
                <a:latin typeface="Arial" charset="0"/>
                <a:cs typeface="Courier New" pitchFamily="49" charset="0"/>
              </a:rPr>
              <a:t>Automatic (predefined interval)</a:t>
            </a:r>
            <a:endParaRPr lang="en-US" sz="2000" dirty="0">
              <a:solidFill>
                <a:srgbClr val="000000"/>
              </a:solidFill>
              <a:latin typeface="Arial" charset="0"/>
            </a:endParaRPr>
          </a:p>
        </p:txBody>
      </p:sp>
      <p:sp>
        <p:nvSpPr>
          <p:cNvPr id="6" name="Rectangle 48"/>
          <p:cNvSpPr>
            <a:spLocks noChangeArrowheads="1"/>
          </p:cNvSpPr>
          <p:nvPr/>
        </p:nvSpPr>
        <p:spPr bwMode="auto">
          <a:xfrm>
            <a:off x="609600" y="1295400"/>
            <a:ext cx="4502150" cy="17526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7" name="Text Box 58"/>
          <p:cNvSpPr txBox="1">
            <a:spLocks noChangeArrowheads="1"/>
          </p:cNvSpPr>
          <p:nvPr/>
        </p:nvSpPr>
        <p:spPr bwMode="blackWhite">
          <a:xfrm>
            <a:off x="704850" y="1387475"/>
            <a:ext cx="1165225" cy="241300"/>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200" b="1" dirty="0">
                <a:solidFill>
                  <a:srgbClr val="0000FF"/>
                </a:solidFill>
                <a:latin typeface="+mj-lt"/>
                <a:cs typeface="Courier New" pitchFamily="49" charset="0"/>
              </a:rPr>
              <a:t>CDB1</a:t>
            </a:r>
          </a:p>
        </p:txBody>
      </p:sp>
      <p:sp>
        <p:nvSpPr>
          <p:cNvPr id="8" name="PPTShape_1"/>
          <p:cNvSpPr>
            <a:spLocks noChangeArrowheads="1"/>
          </p:cNvSpPr>
          <p:nvPr/>
        </p:nvSpPr>
        <p:spPr bwMode="blackWhite">
          <a:xfrm>
            <a:off x="812800" y="2133600"/>
            <a:ext cx="3960813" cy="8382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PDB1</a:t>
            </a:r>
          </a:p>
        </p:txBody>
      </p:sp>
      <p:cxnSp>
        <p:nvCxnSpPr>
          <p:cNvPr id="9" name="Straight Arrow Connector 63"/>
          <p:cNvCxnSpPr>
            <a:cxnSpLocks noChangeShapeType="1"/>
          </p:cNvCxnSpPr>
          <p:nvPr/>
        </p:nvCxnSpPr>
        <p:spPr bwMode="auto">
          <a:xfrm flipV="1">
            <a:off x="3214688" y="3068638"/>
            <a:ext cx="0" cy="1260475"/>
          </a:xfrm>
          <a:prstGeom prst="straightConnector1">
            <a:avLst/>
          </a:prstGeom>
          <a:noFill/>
          <a:ln w="28575" algn="ctr">
            <a:solidFill>
              <a:srgbClr val="0000FF"/>
            </a:solidFill>
            <a:round/>
            <a:headEnd type="triangle" w="lg" len="lg"/>
            <a:tailEnd type="none" w="med" len="sm"/>
          </a:ln>
          <a:extLst>
            <a:ext uri="{909E8E84-426E-40DD-AFC4-6F175D3DCCD1}">
              <a14:hiddenFill xmlns:a14="http://schemas.microsoft.com/office/drawing/2010/main">
                <a:noFill/>
              </a14:hiddenFill>
            </a:ext>
          </a:extLst>
        </p:spPr>
      </p:cxnSp>
      <p:sp>
        <p:nvSpPr>
          <p:cNvPr id="10" name="TextBox 89"/>
          <p:cNvSpPr txBox="1">
            <a:spLocks noChangeArrowheads="1"/>
          </p:cNvSpPr>
          <p:nvPr/>
        </p:nvSpPr>
        <p:spPr bwMode="auto">
          <a:xfrm>
            <a:off x="508000" y="3084513"/>
            <a:ext cx="23368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FF"/>
                </a:solidFill>
              </a:rPr>
              <a:t>Remote source </a:t>
            </a:r>
            <a:br>
              <a:rPr lang="en-US" altLang="en-US" sz="1600" b="1" dirty="0">
                <a:solidFill>
                  <a:srgbClr val="0000FF"/>
                </a:solidFill>
              </a:rPr>
            </a:br>
            <a:r>
              <a:rPr lang="en-US" altLang="en-US" b="1" dirty="0">
                <a:solidFill>
                  <a:srgbClr val="0000FF"/>
                </a:solidFill>
                <a:latin typeface="Courier New" panose="02070309020205020404" pitchFamily="49" charset="0"/>
                <a:cs typeface="Courier New" panose="02070309020205020404" pitchFamily="49" charset="0"/>
              </a:rPr>
              <a:t>PDB1</a:t>
            </a:r>
            <a:endParaRPr lang="en-US" altLang="en-US" b="1" dirty="0">
              <a:latin typeface="Courier New" panose="02070309020205020404" pitchFamily="49" charset="0"/>
              <a:cs typeface="Courier New" panose="02070309020205020404" pitchFamily="49" charset="0"/>
            </a:endParaRPr>
          </a:p>
        </p:txBody>
      </p:sp>
      <p:sp>
        <p:nvSpPr>
          <p:cNvPr id="11" name="Rectangle 90"/>
          <p:cNvSpPr>
            <a:spLocks noChangeArrowheads="1"/>
          </p:cNvSpPr>
          <p:nvPr/>
        </p:nvSpPr>
        <p:spPr bwMode="auto">
          <a:xfrm>
            <a:off x="609600" y="4419600"/>
            <a:ext cx="4570413" cy="17526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2" name="PPTShape_8"/>
          <p:cNvSpPr txBox="1">
            <a:spLocks noChangeArrowheads="1"/>
          </p:cNvSpPr>
          <p:nvPr/>
        </p:nvSpPr>
        <p:spPr bwMode="blackWhite">
          <a:xfrm>
            <a:off x="609600" y="4495800"/>
            <a:ext cx="1165225" cy="241300"/>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200" b="1" dirty="0">
                <a:solidFill>
                  <a:srgbClr val="00B050"/>
                </a:solidFill>
                <a:latin typeface="+mj-lt"/>
                <a:cs typeface="Courier New" pitchFamily="49" charset="0"/>
              </a:rPr>
              <a:t>CDB2</a:t>
            </a:r>
          </a:p>
        </p:txBody>
      </p:sp>
      <p:sp>
        <p:nvSpPr>
          <p:cNvPr id="13" name="PPTShape_11"/>
          <p:cNvSpPr>
            <a:spLocks noChangeArrowheads="1"/>
          </p:cNvSpPr>
          <p:nvPr/>
        </p:nvSpPr>
        <p:spPr bwMode="blackWhite">
          <a:xfrm>
            <a:off x="812800" y="5257800"/>
            <a:ext cx="3960813" cy="8382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8000"/>
                </a:solidFill>
              </a:rPr>
              <a:t>PDB3</a:t>
            </a:r>
          </a:p>
        </p:txBody>
      </p:sp>
      <p:sp>
        <p:nvSpPr>
          <p:cNvPr id="14" name="TextBox 100"/>
          <p:cNvSpPr txBox="1">
            <a:spLocks noChangeArrowheads="1"/>
          </p:cNvSpPr>
          <p:nvPr/>
        </p:nvSpPr>
        <p:spPr bwMode="auto">
          <a:xfrm>
            <a:off x="508000" y="3886200"/>
            <a:ext cx="19304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8000"/>
                </a:solidFill>
              </a:rPr>
              <a:t>Hot Cloned </a:t>
            </a:r>
            <a:br>
              <a:rPr lang="en-US" altLang="en-US" sz="1600" b="1" dirty="0">
                <a:solidFill>
                  <a:srgbClr val="008000"/>
                </a:solidFill>
              </a:rPr>
            </a:br>
            <a:r>
              <a:rPr lang="en-US" altLang="en-US" b="1" dirty="0">
                <a:solidFill>
                  <a:srgbClr val="008000"/>
                </a:solidFill>
                <a:latin typeface="Courier New" panose="02070309020205020404" pitchFamily="49" charset="0"/>
                <a:cs typeface="Courier New" panose="02070309020205020404" pitchFamily="49" charset="0"/>
              </a:rPr>
              <a:t>PDB1</a:t>
            </a:r>
            <a:endParaRPr lang="en-US" altLang="en-US" b="1" dirty="0">
              <a:latin typeface="Courier New" panose="02070309020205020404" pitchFamily="49" charset="0"/>
              <a:cs typeface="Courier New" panose="02070309020205020404" pitchFamily="49" charset="0"/>
            </a:endParaRPr>
          </a:p>
        </p:txBody>
      </p:sp>
      <p:sp>
        <p:nvSpPr>
          <p:cNvPr id="15" name="PPTShape_10"/>
          <p:cNvSpPr>
            <a:spLocks noChangeArrowheads="1"/>
          </p:cNvSpPr>
          <p:nvPr/>
        </p:nvSpPr>
        <p:spPr bwMode="auto">
          <a:xfrm>
            <a:off x="3351213" y="2178050"/>
            <a:ext cx="733425" cy="431800"/>
          </a:xfrm>
          <a:prstGeom prst="flowChartMagneticDisk">
            <a:avLst/>
          </a:prstGeom>
          <a:gradFill rotWithShape="1">
            <a:gsLst>
              <a:gs pos="0">
                <a:srgbClr val="5E7676"/>
              </a:gs>
              <a:gs pos="50000">
                <a:srgbClr val="CCFFFF"/>
              </a:gs>
              <a:gs pos="100000">
                <a:srgbClr val="5E7676"/>
              </a:gs>
            </a:gsLst>
            <a:lin ang="2700000" scaled="1"/>
          </a:gradFill>
          <a:ln w="28575">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6" name="PPTShape_13"/>
          <p:cNvSpPr txBox="1">
            <a:spLocks noChangeArrowheads="1"/>
          </p:cNvSpPr>
          <p:nvPr/>
        </p:nvSpPr>
        <p:spPr bwMode="blackWhite">
          <a:xfrm>
            <a:off x="3306763" y="2309813"/>
            <a:ext cx="971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UNDO1</a:t>
            </a:r>
          </a:p>
        </p:txBody>
      </p:sp>
      <p:sp>
        <p:nvSpPr>
          <p:cNvPr id="17" name="PPTShape_10"/>
          <p:cNvSpPr>
            <a:spLocks noChangeArrowheads="1"/>
          </p:cNvSpPr>
          <p:nvPr/>
        </p:nvSpPr>
        <p:spPr bwMode="auto">
          <a:xfrm>
            <a:off x="3344863" y="5314950"/>
            <a:ext cx="733425" cy="431800"/>
          </a:xfrm>
          <a:prstGeom prst="flowChartMagneticDisk">
            <a:avLst/>
          </a:prstGeom>
          <a:gradFill rotWithShape="1">
            <a:gsLst>
              <a:gs pos="0">
                <a:srgbClr val="5E7676"/>
              </a:gs>
              <a:gs pos="50000">
                <a:srgbClr val="CCFFFF"/>
              </a:gs>
              <a:gs pos="100000">
                <a:srgbClr val="5E7676"/>
              </a:gs>
            </a:gsLst>
            <a:lin ang="2700000" scaled="1"/>
          </a:gradFill>
          <a:ln w="28575">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8" name="PPTShape_13"/>
          <p:cNvSpPr txBox="1">
            <a:spLocks noChangeArrowheads="1"/>
          </p:cNvSpPr>
          <p:nvPr/>
        </p:nvSpPr>
        <p:spPr bwMode="blackWhite">
          <a:xfrm>
            <a:off x="3300413" y="5446713"/>
            <a:ext cx="971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UNDO1</a:t>
            </a:r>
          </a:p>
        </p:txBody>
      </p:sp>
      <p:sp>
        <p:nvSpPr>
          <p:cNvPr id="19" name="Down Arrow 72"/>
          <p:cNvSpPr>
            <a:spLocks noChangeArrowheads="1"/>
          </p:cNvSpPr>
          <p:nvPr/>
        </p:nvSpPr>
        <p:spPr bwMode="auto">
          <a:xfrm flipV="1">
            <a:off x="4281488" y="3065463"/>
            <a:ext cx="203200" cy="1584325"/>
          </a:xfrm>
          <a:prstGeom prst="downArrow">
            <a:avLst>
              <a:gd name="adj1" fmla="val 50000"/>
              <a:gd name="adj2" fmla="val 49994"/>
            </a:avLst>
          </a:prstGeom>
          <a:solidFill>
            <a:schemeClr val="accent1"/>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0" name="TextBox 73"/>
          <p:cNvSpPr txBox="1">
            <a:spLocks noChangeArrowheads="1"/>
          </p:cNvSpPr>
          <p:nvPr/>
        </p:nvSpPr>
        <p:spPr bwMode="auto">
          <a:xfrm rot="16200000">
            <a:off x="3640138" y="3635375"/>
            <a:ext cx="992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DB Link</a:t>
            </a:r>
          </a:p>
        </p:txBody>
      </p:sp>
      <p:sp>
        <p:nvSpPr>
          <p:cNvPr id="21" name="Down Arrow 74"/>
          <p:cNvSpPr>
            <a:spLocks noChangeArrowheads="1"/>
          </p:cNvSpPr>
          <p:nvPr/>
        </p:nvSpPr>
        <p:spPr bwMode="auto">
          <a:xfrm>
            <a:off x="4672013" y="3048000"/>
            <a:ext cx="203200" cy="1584325"/>
          </a:xfrm>
          <a:prstGeom prst="downArrow">
            <a:avLst>
              <a:gd name="adj1" fmla="val 50000"/>
              <a:gd name="adj2" fmla="val 49994"/>
            </a:avLst>
          </a:prstGeom>
          <a:noFill/>
          <a:ln w="28575" algn="ctr">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2" name="TextBox 75"/>
          <p:cNvSpPr txBox="1">
            <a:spLocks noChangeArrowheads="1"/>
          </p:cNvSpPr>
          <p:nvPr/>
        </p:nvSpPr>
        <p:spPr bwMode="auto">
          <a:xfrm rot="5400000">
            <a:off x="4530725" y="3636963"/>
            <a:ext cx="1044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Refresh</a:t>
            </a:r>
          </a:p>
        </p:txBody>
      </p:sp>
      <p:sp>
        <p:nvSpPr>
          <p:cNvPr id="23" name="Rectangle 282"/>
          <p:cNvSpPr>
            <a:spLocks noChangeArrowheads="1"/>
          </p:cNvSpPr>
          <p:nvPr/>
        </p:nvSpPr>
        <p:spPr bwMode="auto">
          <a:xfrm>
            <a:off x="719138" y="1628775"/>
            <a:ext cx="4032250" cy="4318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24" name="Rectangle 282"/>
          <p:cNvSpPr>
            <a:spLocks noChangeArrowheads="1"/>
          </p:cNvSpPr>
          <p:nvPr/>
        </p:nvSpPr>
        <p:spPr bwMode="auto">
          <a:xfrm>
            <a:off x="719138" y="4705350"/>
            <a:ext cx="4032250" cy="4318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25" name="PPTShape_10"/>
          <p:cNvSpPr>
            <a:spLocks noChangeArrowheads="1"/>
          </p:cNvSpPr>
          <p:nvPr/>
        </p:nvSpPr>
        <p:spPr bwMode="auto">
          <a:xfrm>
            <a:off x="2854325" y="3213100"/>
            <a:ext cx="733425" cy="431800"/>
          </a:xfrm>
          <a:prstGeom prst="flowChartMagneticDisk">
            <a:avLst/>
          </a:prstGeom>
          <a:gradFill rotWithShape="1">
            <a:gsLst>
              <a:gs pos="0">
                <a:srgbClr val="5E7676"/>
              </a:gs>
              <a:gs pos="50000">
                <a:srgbClr val="CCFFFF"/>
              </a:gs>
              <a:gs pos="100000">
                <a:srgbClr val="5E7676"/>
              </a:gs>
            </a:gsLst>
            <a:lin ang="2700000" scaled="1"/>
          </a:gradFill>
          <a:ln w="28575">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grpSp>
        <p:nvGrpSpPr>
          <p:cNvPr id="27" name="Group 2"/>
          <p:cNvGrpSpPr>
            <a:grpSpLocks/>
          </p:cNvGrpSpPr>
          <p:nvPr/>
        </p:nvGrpSpPr>
        <p:grpSpPr bwMode="auto">
          <a:xfrm>
            <a:off x="2228850" y="2438400"/>
            <a:ext cx="2989263" cy="485775"/>
            <a:chOff x="2228850" y="2438391"/>
            <a:chExt cx="2988597" cy="485881"/>
          </a:xfrm>
        </p:grpSpPr>
        <p:sp>
          <p:nvSpPr>
            <p:cNvPr id="28" name="Can 27"/>
            <p:cNvSpPr/>
            <p:nvPr/>
          </p:nvSpPr>
          <p:spPr bwMode="auto">
            <a:xfrm>
              <a:off x="2489142" y="2460621"/>
              <a:ext cx="538043" cy="35250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29" name="Can 28"/>
            <p:cNvSpPr/>
            <p:nvPr/>
          </p:nvSpPr>
          <p:spPr bwMode="auto">
            <a:xfrm>
              <a:off x="2898626" y="2571770"/>
              <a:ext cx="536455" cy="35250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30" name="PPTShape_6"/>
            <p:cNvSpPr txBox="1">
              <a:spLocks noChangeArrowheads="1"/>
            </p:cNvSpPr>
            <p:nvPr/>
          </p:nvSpPr>
          <p:spPr bwMode="blackWhite">
            <a:xfrm>
              <a:off x="2926788" y="2663825"/>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SYSAUX</a:t>
              </a:r>
              <a:r>
                <a:rPr lang="en-US" altLang="en-US" sz="1000" dirty="0">
                  <a:solidFill>
                    <a:srgbClr val="000000"/>
                  </a:solidFill>
                </a:rPr>
                <a:t> </a:t>
              </a:r>
            </a:p>
          </p:txBody>
        </p:sp>
        <p:sp>
          <p:nvSpPr>
            <p:cNvPr id="31" name="PPTShape_14"/>
            <p:cNvSpPr txBox="1">
              <a:spLocks noChangeArrowheads="1"/>
            </p:cNvSpPr>
            <p:nvPr/>
          </p:nvSpPr>
          <p:spPr bwMode="blackWhite">
            <a:xfrm>
              <a:off x="2228850" y="2539030"/>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SYSTEM</a:t>
              </a:r>
              <a:r>
                <a:rPr lang="en-US" altLang="en-US" sz="1000" dirty="0">
                  <a:solidFill>
                    <a:srgbClr val="000000"/>
                  </a:solidFill>
                </a:rPr>
                <a:t> </a:t>
              </a:r>
            </a:p>
          </p:txBody>
        </p:sp>
        <p:sp>
          <p:nvSpPr>
            <p:cNvPr id="32" name="Can 31"/>
            <p:cNvSpPr/>
            <p:nvPr/>
          </p:nvSpPr>
          <p:spPr bwMode="auto">
            <a:xfrm>
              <a:off x="4131839" y="2438391"/>
              <a:ext cx="536455" cy="35250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33" name="PPTShape_7"/>
            <p:cNvSpPr txBox="1">
              <a:spLocks noChangeArrowheads="1"/>
            </p:cNvSpPr>
            <p:nvPr/>
          </p:nvSpPr>
          <p:spPr bwMode="blackWhite">
            <a:xfrm>
              <a:off x="4099847" y="2516540"/>
              <a:ext cx="1117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USERS</a:t>
              </a:r>
            </a:p>
          </p:txBody>
        </p:sp>
      </p:grpSp>
      <p:grpSp>
        <p:nvGrpSpPr>
          <p:cNvPr id="34" name="Group 48"/>
          <p:cNvGrpSpPr>
            <a:grpSpLocks/>
          </p:cNvGrpSpPr>
          <p:nvPr/>
        </p:nvGrpSpPr>
        <p:grpSpPr bwMode="auto">
          <a:xfrm>
            <a:off x="2228850" y="5575300"/>
            <a:ext cx="2989263" cy="485775"/>
            <a:chOff x="2228850" y="2438391"/>
            <a:chExt cx="2988597" cy="485881"/>
          </a:xfrm>
        </p:grpSpPr>
        <p:sp>
          <p:nvSpPr>
            <p:cNvPr id="35" name="Can 34"/>
            <p:cNvSpPr/>
            <p:nvPr/>
          </p:nvSpPr>
          <p:spPr bwMode="auto">
            <a:xfrm>
              <a:off x="2489142" y="2460621"/>
              <a:ext cx="538043" cy="35250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36" name="Can 35"/>
            <p:cNvSpPr/>
            <p:nvPr/>
          </p:nvSpPr>
          <p:spPr bwMode="auto">
            <a:xfrm>
              <a:off x="2898626" y="2571770"/>
              <a:ext cx="536455" cy="35250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37" name="PPTShape_6"/>
            <p:cNvSpPr txBox="1">
              <a:spLocks noChangeArrowheads="1"/>
            </p:cNvSpPr>
            <p:nvPr/>
          </p:nvSpPr>
          <p:spPr bwMode="blackWhite">
            <a:xfrm>
              <a:off x="2926788" y="2663825"/>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SYSAUX</a:t>
              </a:r>
              <a:r>
                <a:rPr lang="en-US" altLang="en-US" sz="1000" dirty="0">
                  <a:solidFill>
                    <a:srgbClr val="000000"/>
                  </a:solidFill>
                </a:rPr>
                <a:t> </a:t>
              </a:r>
            </a:p>
          </p:txBody>
        </p:sp>
        <p:sp>
          <p:nvSpPr>
            <p:cNvPr id="38" name="PPTShape_14"/>
            <p:cNvSpPr txBox="1">
              <a:spLocks noChangeArrowheads="1"/>
            </p:cNvSpPr>
            <p:nvPr/>
          </p:nvSpPr>
          <p:spPr bwMode="blackWhite">
            <a:xfrm>
              <a:off x="2228850" y="2539030"/>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SYSTEM</a:t>
              </a:r>
              <a:r>
                <a:rPr lang="en-US" altLang="en-US" sz="1000" dirty="0">
                  <a:solidFill>
                    <a:srgbClr val="000000"/>
                  </a:solidFill>
                </a:rPr>
                <a:t> </a:t>
              </a:r>
            </a:p>
          </p:txBody>
        </p:sp>
        <p:sp>
          <p:nvSpPr>
            <p:cNvPr id="39" name="Can 38"/>
            <p:cNvSpPr/>
            <p:nvPr/>
          </p:nvSpPr>
          <p:spPr bwMode="auto">
            <a:xfrm>
              <a:off x="4131839" y="2438391"/>
              <a:ext cx="536455" cy="35250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40" name="PPTShape_7"/>
            <p:cNvSpPr txBox="1">
              <a:spLocks noChangeArrowheads="1"/>
            </p:cNvSpPr>
            <p:nvPr/>
          </p:nvSpPr>
          <p:spPr bwMode="blackWhite">
            <a:xfrm>
              <a:off x="4099847" y="2516540"/>
              <a:ext cx="1117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USERS</a:t>
              </a:r>
            </a:p>
          </p:txBody>
        </p:sp>
      </p:grpSp>
      <p:grpSp>
        <p:nvGrpSpPr>
          <p:cNvPr id="41" name="Group 3"/>
          <p:cNvGrpSpPr>
            <a:grpSpLocks/>
          </p:cNvGrpSpPr>
          <p:nvPr/>
        </p:nvGrpSpPr>
        <p:grpSpPr bwMode="auto">
          <a:xfrm>
            <a:off x="2522538" y="3659188"/>
            <a:ext cx="1384300" cy="577850"/>
            <a:chOff x="-380528" y="3362942"/>
            <a:chExt cx="1527351" cy="636763"/>
          </a:xfrm>
        </p:grpSpPr>
        <p:sp>
          <p:nvSpPr>
            <p:cNvPr id="42" name="Can 41"/>
            <p:cNvSpPr/>
            <p:nvPr/>
          </p:nvSpPr>
          <p:spPr bwMode="auto">
            <a:xfrm>
              <a:off x="-380528" y="3362942"/>
              <a:ext cx="592024" cy="388355"/>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43" name="Can 42"/>
            <p:cNvSpPr/>
            <p:nvPr/>
          </p:nvSpPr>
          <p:spPr bwMode="auto">
            <a:xfrm>
              <a:off x="69620" y="3485396"/>
              <a:ext cx="593776" cy="390104"/>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44" name="Can 43"/>
            <p:cNvSpPr/>
            <p:nvPr/>
          </p:nvSpPr>
          <p:spPr bwMode="auto">
            <a:xfrm>
              <a:off x="554799" y="3611350"/>
              <a:ext cx="592024" cy="388355"/>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grpSp>
    </p:spTree>
    <p:custDataLst>
      <p:tags r:id="rId1"/>
    </p:custDataLst>
    <p:extLst>
      <p:ext uri="{BB962C8B-B14F-4D97-AF65-F5344CB8AC3E}">
        <p14:creationId xmlns:p14="http://schemas.microsoft.com/office/powerpoint/2010/main" val="2326290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Near-Zero Downtime PDB </a:t>
            </a:r>
            <a:r>
              <a:rPr lang="en-US" altLang="en-US" dirty="0" smtClean="0"/>
              <a:t>Relocation</a:t>
            </a:r>
            <a:br>
              <a:rPr lang="en-US" altLang="en-US" dirty="0" smtClean="0"/>
            </a:br>
            <a:endParaRPr lang="en-US" dirty="0"/>
          </a:p>
        </p:txBody>
      </p:sp>
      <p:sp>
        <p:nvSpPr>
          <p:cNvPr id="3" name="Rectangle 31"/>
          <p:cNvSpPr txBox="1">
            <a:spLocks noChangeArrowheads="1"/>
          </p:cNvSpPr>
          <p:nvPr/>
        </p:nvSpPr>
        <p:spPr>
          <a:xfrm>
            <a:off x="5326063" y="1295400"/>
            <a:ext cx="6391275" cy="4708525"/>
          </a:xfrm>
          <a:prstGeom prst="rect">
            <a:avLst/>
          </a:prstGeom>
        </p:spPr>
        <p:txBody>
          <a:bodyPr>
            <a:spAutoFit/>
          </a:bodyPr>
          <a:lstStyle/>
          <a:p>
            <a:pPr marL="0" lvl="1" indent="0" defTabSz="228600" eaLnBrk="1" hangingPunct="1">
              <a:defRPr/>
            </a:pPr>
            <a:r>
              <a:rPr lang="en-US" sz="2000" dirty="0">
                <a:solidFill>
                  <a:srgbClr val="000000"/>
                </a:solidFill>
                <a:latin typeface="+mj-lt"/>
                <a:cs typeface="Courier New" pitchFamily="49" charset="0"/>
              </a:rPr>
              <a:t>Use a single statement to relocate </a:t>
            </a:r>
            <a:r>
              <a:rPr lang="en-US" sz="2000" b="1" dirty="0">
                <a:solidFill>
                  <a:srgbClr val="0000FF"/>
                </a:solidFill>
                <a:latin typeface="Courier New" pitchFamily="49" charset="0"/>
                <a:cs typeface="Courier New" pitchFamily="49" charset="0"/>
              </a:rPr>
              <a:t>PDB1</a:t>
            </a:r>
            <a:r>
              <a:rPr lang="en-US" sz="2000" b="1" dirty="0">
                <a:solidFill>
                  <a:srgbClr val="0000FF"/>
                </a:solidFill>
                <a:latin typeface="Arial" charset="0"/>
                <a:cs typeface="Arial" charset="0"/>
              </a:rPr>
              <a:t> </a:t>
            </a:r>
            <a:r>
              <a:rPr lang="en-US" sz="2000" dirty="0">
                <a:solidFill>
                  <a:srgbClr val="000000"/>
                </a:solidFill>
                <a:latin typeface="Arial" charset="0"/>
                <a:cs typeface="Courier New" pitchFamily="49" charset="0"/>
              </a:rPr>
              <a:t>from</a:t>
            </a:r>
            <a:r>
              <a:rPr lang="en-US" sz="2000" dirty="0">
                <a:latin typeface="Arial" charset="0"/>
                <a:cs typeface="Courier New" pitchFamily="49" charset="0"/>
              </a:rPr>
              <a:t> </a:t>
            </a:r>
            <a:r>
              <a:rPr lang="en-US" sz="2000" b="1" dirty="0">
                <a:solidFill>
                  <a:srgbClr val="0000FF"/>
                </a:solidFill>
                <a:latin typeface="Courier New" pitchFamily="49" charset="0"/>
                <a:cs typeface="Courier New" pitchFamily="49" charset="0"/>
              </a:rPr>
              <a:t>CDB1</a:t>
            </a:r>
            <a:r>
              <a:rPr lang="en-US" sz="2000" b="1" dirty="0">
                <a:solidFill>
                  <a:srgbClr val="0000FF"/>
                </a:solidFill>
                <a:latin typeface="+mj-lt"/>
                <a:cs typeface="Courier New" pitchFamily="49" charset="0"/>
              </a:rPr>
              <a:t> </a:t>
            </a:r>
            <a:r>
              <a:rPr lang="en-US" sz="2000" dirty="0">
                <a:latin typeface="Arial" charset="0"/>
                <a:cs typeface="Courier New" pitchFamily="49" charset="0"/>
              </a:rPr>
              <a:t>i</a:t>
            </a:r>
            <a:r>
              <a:rPr lang="en-US" sz="2000" dirty="0">
                <a:solidFill>
                  <a:srgbClr val="000000"/>
                </a:solidFill>
                <a:latin typeface="Arial" charset="0"/>
                <a:cs typeface="Courier New" pitchFamily="49" charset="0"/>
              </a:rPr>
              <a:t>nto</a:t>
            </a:r>
            <a:r>
              <a:rPr lang="en-US" sz="2000" dirty="0">
                <a:latin typeface="Arial" charset="0"/>
                <a:cs typeface="Courier New" pitchFamily="49" charset="0"/>
              </a:rPr>
              <a:t> </a:t>
            </a:r>
            <a:r>
              <a:rPr lang="en-US" sz="2000" b="1" dirty="0">
                <a:solidFill>
                  <a:srgbClr val="008000"/>
                </a:solidFill>
                <a:latin typeface="Courier New" pitchFamily="49" charset="0"/>
                <a:cs typeface="Courier New" pitchFamily="49" charset="0"/>
              </a:rPr>
              <a:t>CDB2</a:t>
            </a:r>
            <a:r>
              <a:rPr lang="en-US" sz="2000" dirty="0">
                <a:solidFill>
                  <a:srgbClr val="000000"/>
                </a:solidFill>
                <a:latin typeface="Arial" charset="0"/>
                <a:cs typeface="Courier New" pitchFamily="49" charset="0"/>
              </a:rPr>
              <a:t>:</a:t>
            </a:r>
          </a:p>
          <a:p>
            <a:pPr marL="574675" lvl="2" indent="-341313" defTabSz="228600" eaLnBrk="1" hangingPunct="1">
              <a:buClr>
                <a:schemeClr val="accent1"/>
              </a:buClr>
              <a:buFont typeface="+mj-lt"/>
              <a:buAutoNum type="arabicPeriod"/>
              <a:defRPr/>
            </a:pPr>
            <a:r>
              <a:rPr lang="en-US" sz="1600" dirty="0">
                <a:solidFill>
                  <a:srgbClr val="000000"/>
                </a:solidFill>
                <a:latin typeface="Arial" charset="0"/>
                <a:cs typeface="Courier New" pitchFamily="49" charset="0"/>
              </a:rPr>
              <a:t>Switch the shared UNDO mode to local UNDO mode in both CDBs.</a:t>
            </a:r>
          </a:p>
          <a:p>
            <a:pPr marL="574675" lvl="2" indent="-341313" defTabSz="228600" eaLnBrk="1" hangingPunct="1">
              <a:buClr>
                <a:schemeClr val="accent1"/>
              </a:buClr>
              <a:buFont typeface="+mj-lt"/>
              <a:buAutoNum type="arabicPeriod"/>
              <a:defRPr/>
            </a:pPr>
            <a:r>
              <a:rPr lang="en-US" sz="1600" dirty="0">
                <a:solidFill>
                  <a:srgbClr val="000000"/>
                </a:solidFill>
                <a:latin typeface="Arial" charset="0"/>
                <a:cs typeface="Courier New" pitchFamily="49" charset="0"/>
              </a:rPr>
              <a:t>Set ARCHIVELOG mode in both CDBs.</a:t>
            </a:r>
          </a:p>
          <a:p>
            <a:pPr marL="574675" lvl="2" indent="-341313" defTabSz="228600" eaLnBrk="1" hangingPunct="1">
              <a:buClr>
                <a:schemeClr val="accent1"/>
              </a:buClr>
              <a:buFont typeface="+mj-lt"/>
              <a:buAutoNum type="arabicPeriod"/>
              <a:defRPr/>
            </a:pPr>
            <a:r>
              <a:rPr lang="en-US" sz="1600" dirty="0">
                <a:solidFill>
                  <a:srgbClr val="000000"/>
                </a:solidFill>
                <a:latin typeface="Arial" charset="0"/>
                <a:cs typeface="Courier New" pitchFamily="49" charset="0"/>
              </a:rPr>
              <a:t>Grant </a:t>
            </a:r>
            <a:r>
              <a:rPr lang="en-US" sz="1600" dirty="0">
                <a:solidFill>
                  <a:srgbClr val="000000"/>
                </a:solidFill>
                <a:latin typeface="Courier New" pitchFamily="49" charset="0"/>
                <a:cs typeface="Courier New" pitchFamily="49" charset="0"/>
              </a:rPr>
              <a:t>SYSOPER</a:t>
            </a:r>
            <a:r>
              <a:rPr lang="en-US" sz="1600" dirty="0">
                <a:solidFill>
                  <a:srgbClr val="000000"/>
                </a:solidFill>
                <a:latin typeface="Arial" charset="0"/>
                <a:cs typeface="Courier New" pitchFamily="49" charset="0"/>
              </a:rPr>
              <a:t> to the user connected to </a:t>
            </a:r>
            <a:r>
              <a:rPr lang="en-US" sz="1600" b="1" dirty="0">
                <a:solidFill>
                  <a:srgbClr val="0000FF"/>
                </a:solidFill>
                <a:latin typeface="Courier New" pitchFamily="49" charset="0"/>
                <a:cs typeface="Courier New" pitchFamily="49" charset="0"/>
              </a:rPr>
              <a:t>CDB1</a:t>
            </a:r>
            <a:r>
              <a:rPr lang="en-US" sz="1600" b="1" dirty="0">
                <a:latin typeface="+mj-lt"/>
                <a:cs typeface="Courier New" pitchFamily="49" charset="0"/>
              </a:rPr>
              <a:t> </a:t>
            </a:r>
            <a:r>
              <a:rPr lang="en-US" sz="1600" dirty="0">
                <a:solidFill>
                  <a:srgbClr val="000000"/>
                </a:solidFill>
                <a:latin typeface="+mj-lt"/>
                <a:cs typeface="Courier New" pitchFamily="49" charset="0"/>
              </a:rPr>
              <a:t>via the database link created in </a:t>
            </a:r>
            <a:r>
              <a:rPr lang="en-US" sz="1600" b="1" dirty="0">
                <a:solidFill>
                  <a:srgbClr val="008000"/>
                </a:solidFill>
                <a:latin typeface="Courier New" pitchFamily="49" charset="0"/>
                <a:cs typeface="Courier New" pitchFamily="49" charset="0"/>
              </a:rPr>
              <a:t>CDB2</a:t>
            </a:r>
            <a:r>
              <a:rPr lang="en-US" sz="1600" dirty="0">
                <a:solidFill>
                  <a:srgbClr val="000000"/>
                </a:solidFill>
                <a:latin typeface="+mj-lt"/>
                <a:cs typeface="Courier New" pitchFamily="49" charset="0"/>
              </a:rPr>
              <a:t>.</a:t>
            </a:r>
            <a:endParaRPr lang="en-US" sz="1600" dirty="0">
              <a:solidFill>
                <a:srgbClr val="000000"/>
              </a:solidFill>
              <a:latin typeface="+mj-lt"/>
            </a:endParaRPr>
          </a:p>
          <a:p>
            <a:pPr marL="574675" lvl="2" indent="-341313" defTabSz="228600" eaLnBrk="1" hangingPunct="1">
              <a:buClr>
                <a:schemeClr val="accent1"/>
              </a:buClr>
              <a:buFont typeface="+mj-lt"/>
              <a:buAutoNum type="arabicPeriod"/>
              <a:defRPr/>
            </a:pPr>
            <a:r>
              <a:rPr lang="en-US" sz="1600" dirty="0">
                <a:solidFill>
                  <a:srgbClr val="000000"/>
                </a:solidFill>
                <a:latin typeface="Arial" charset="0"/>
                <a:cs typeface="Courier New" pitchFamily="49" charset="0"/>
              </a:rPr>
              <a:t>Connect to </a:t>
            </a:r>
            <a:r>
              <a:rPr lang="en-US" sz="1600" b="1" dirty="0">
                <a:solidFill>
                  <a:srgbClr val="008000"/>
                </a:solidFill>
                <a:latin typeface="Courier New" pitchFamily="49" charset="0"/>
                <a:cs typeface="Courier New" pitchFamily="49" charset="0"/>
              </a:rPr>
              <a:t>CDB2</a:t>
            </a:r>
            <a:r>
              <a:rPr lang="en-US" sz="1600" b="1" dirty="0">
                <a:solidFill>
                  <a:srgbClr val="008000"/>
                </a:solidFill>
                <a:latin typeface="Arial" charset="0"/>
                <a:cs typeface="Arial" charset="0"/>
              </a:rPr>
              <a:t> </a:t>
            </a:r>
            <a:r>
              <a:rPr lang="en-US" sz="1600" dirty="0">
                <a:solidFill>
                  <a:srgbClr val="000000"/>
                </a:solidFill>
                <a:latin typeface="Arial" charset="0"/>
                <a:cs typeface="Courier New" pitchFamily="49" charset="0"/>
              </a:rPr>
              <a:t>as a common user </a:t>
            </a:r>
            <a:r>
              <a:rPr lang="en-US" sz="1600" dirty="0">
                <a:solidFill>
                  <a:srgbClr val="000000"/>
                </a:solidFill>
                <a:latin typeface="Arial"/>
                <a:cs typeface="Courier New" pitchFamily="49" charset="0"/>
              </a:rPr>
              <a:t>to create the database link</a:t>
            </a:r>
            <a:r>
              <a:rPr lang="en-US" sz="1600" dirty="0">
                <a:solidFill>
                  <a:srgbClr val="000000"/>
                </a:solidFill>
                <a:latin typeface="Arial" charset="0"/>
                <a:cs typeface="Courier New" pitchFamily="49" charset="0"/>
              </a:rPr>
              <a:t>.</a:t>
            </a:r>
          </a:p>
          <a:p>
            <a:pPr marL="574675" lvl="2" indent="-341313" defTabSz="228600" eaLnBrk="1" hangingPunct="1">
              <a:buClr>
                <a:schemeClr val="accent1"/>
              </a:buClr>
              <a:buFont typeface="+mj-lt"/>
              <a:buAutoNum type="arabicPeriod"/>
              <a:defRPr/>
            </a:pPr>
            <a:r>
              <a:rPr lang="en-US" sz="1600" dirty="0">
                <a:solidFill>
                  <a:srgbClr val="000000"/>
                </a:solidFill>
                <a:latin typeface="Arial" charset="0"/>
                <a:cs typeface="Courier New" pitchFamily="49" charset="0"/>
              </a:rPr>
              <a:t>Use the </a:t>
            </a:r>
            <a:r>
              <a:rPr lang="en-US" sz="1600" dirty="0">
                <a:solidFill>
                  <a:srgbClr val="000000"/>
                </a:solidFill>
                <a:latin typeface="Courier New" pitchFamily="49" charset="0"/>
                <a:cs typeface="Courier New" pitchFamily="49" charset="0"/>
              </a:rPr>
              <a:t>CREATE</a:t>
            </a:r>
            <a:r>
              <a:rPr lang="en-US" sz="1600" dirty="0">
                <a:solidFill>
                  <a:srgbClr val="000000"/>
                </a:solidFill>
                <a:latin typeface="Arial"/>
                <a:cs typeface="Courier New" pitchFamily="49" charset="0"/>
              </a:rPr>
              <a:t> </a:t>
            </a:r>
            <a:r>
              <a:rPr lang="en-US" sz="1600" dirty="0">
                <a:solidFill>
                  <a:srgbClr val="000000"/>
                </a:solidFill>
                <a:latin typeface="Courier New" pitchFamily="49" charset="0"/>
                <a:cs typeface="Courier New" pitchFamily="49" charset="0"/>
              </a:rPr>
              <a:t>PLUGGABLE</a:t>
            </a:r>
            <a:r>
              <a:rPr lang="en-US" sz="1600" dirty="0">
                <a:solidFill>
                  <a:srgbClr val="000000"/>
                </a:solidFill>
                <a:latin typeface="Arial" charset="0"/>
                <a:cs typeface="Courier New" pitchFamily="49" charset="0"/>
              </a:rPr>
              <a:t> </a:t>
            </a:r>
            <a:r>
              <a:rPr lang="en-US" sz="1600" dirty="0">
                <a:solidFill>
                  <a:srgbClr val="000000"/>
                </a:solidFill>
                <a:latin typeface="Courier New" pitchFamily="49" charset="0"/>
                <a:cs typeface="Courier New" pitchFamily="49" charset="0"/>
              </a:rPr>
              <a:t>DATABASE</a:t>
            </a:r>
            <a:r>
              <a:rPr lang="en-US" sz="1600" dirty="0">
                <a:solidFill>
                  <a:srgbClr val="000000"/>
                </a:solidFill>
                <a:latin typeface="Arial" charset="0"/>
                <a:cs typeface="Courier New" pitchFamily="49" charset="0"/>
              </a:rPr>
              <a:t> statement with the new </a:t>
            </a:r>
            <a:r>
              <a:rPr lang="en-US" sz="1600" dirty="0">
                <a:solidFill>
                  <a:srgbClr val="000000"/>
                </a:solidFill>
                <a:latin typeface="Courier New" pitchFamily="49" charset="0"/>
                <a:cs typeface="Courier New" pitchFamily="49" charset="0"/>
              </a:rPr>
              <a:t>RELOCATE</a:t>
            </a:r>
            <a:r>
              <a:rPr lang="en-US" sz="1600" dirty="0">
                <a:solidFill>
                  <a:srgbClr val="000000"/>
                </a:solidFill>
                <a:cs typeface="Courier New" pitchFamily="49" charset="0"/>
              </a:rPr>
              <a:t> clause.</a:t>
            </a:r>
            <a:endParaRPr lang="en-US" sz="1600" dirty="0">
              <a:solidFill>
                <a:srgbClr val="000000"/>
              </a:solidFill>
              <a:latin typeface="+mj-lt"/>
              <a:cs typeface="Courier New" pitchFamily="49" charset="0"/>
            </a:endParaRPr>
          </a:p>
          <a:p>
            <a:pPr marL="574675" lvl="2" indent="-341313" defTabSz="228600" eaLnBrk="1" hangingPunct="1">
              <a:buClr>
                <a:schemeClr val="accent1"/>
              </a:buClr>
              <a:buFont typeface="+mj-lt"/>
              <a:buAutoNum type="arabicPeriod"/>
              <a:defRPr/>
            </a:pPr>
            <a:r>
              <a:rPr lang="en-US" sz="1600" dirty="0">
                <a:solidFill>
                  <a:srgbClr val="000000"/>
                </a:solidFill>
                <a:latin typeface="Arial" charset="0"/>
                <a:cs typeface="Courier New" pitchFamily="49" charset="0"/>
              </a:rPr>
              <a:t>Open </a:t>
            </a:r>
            <a:r>
              <a:rPr lang="en-US" sz="1600" b="1" dirty="0">
                <a:solidFill>
                  <a:srgbClr val="008000"/>
                </a:solidFill>
                <a:latin typeface="Courier New" pitchFamily="49" charset="0"/>
                <a:cs typeface="Courier New" pitchFamily="49" charset="0"/>
              </a:rPr>
              <a:t>PDB1</a:t>
            </a:r>
            <a:r>
              <a:rPr lang="en-US" sz="1600" dirty="0">
                <a:latin typeface="Arial" charset="0"/>
                <a:cs typeface="Arial" charset="0"/>
              </a:rPr>
              <a:t> </a:t>
            </a:r>
            <a:r>
              <a:rPr lang="en-US" sz="1600" dirty="0">
                <a:solidFill>
                  <a:srgbClr val="000000"/>
                </a:solidFill>
                <a:latin typeface="Arial" charset="0"/>
                <a:cs typeface="Arial" charset="0"/>
              </a:rPr>
              <a:t>in read-write mode</a:t>
            </a:r>
            <a:r>
              <a:rPr lang="en-US" sz="1600" dirty="0">
                <a:solidFill>
                  <a:srgbClr val="000000"/>
                </a:solidFill>
                <a:latin typeface="Arial" charset="0"/>
                <a:cs typeface="Courier New" pitchFamily="49" charset="0"/>
              </a:rPr>
              <a:t>.</a:t>
            </a:r>
          </a:p>
          <a:p>
            <a:pPr marL="574675" lvl="2" indent="-341313" defTabSz="228600" eaLnBrk="1" hangingPunct="1">
              <a:buClr>
                <a:schemeClr val="accent1"/>
              </a:buClr>
              <a:defRPr/>
            </a:pPr>
            <a:endParaRPr lang="en-US" sz="1600" dirty="0">
              <a:solidFill>
                <a:srgbClr val="000000"/>
              </a:solidFill>
              <a:latin typeface="Courier New" pitchFamily="49" charset="0"/>
              <a:cs typeface="Courier New" pitchFamily="49" charset="0"/>
            </a:endParaRPr>
          </a:p>
          <a:p>
            <a:pPr marL="0" lvl="2" indent="0" defTabSz="228600" eaLnBrk="1" hangingPunct="1">
              <a:buClr>
                <a:schemeClr val="accent1"/>
              </a:buClr>
              <a:defRPr/>
            </a:pPr>
            <a:r>
              <a:rPr lang="en-US" sz="2000" dirty="0">
                <a:solidFill>
                  <a:srgbClr val="000000"/>
                </a:solidFill>
                <a:latin typeface="+mj-lt"/>
                <a:cs typeface="Courier New" pitchFamily="49" charset="0"/>
              </a:rPr>
              <a:t>There is no need to:</a:t>
            </a:r>
          </a:p>
          <a:p>
            <a:pPr marL="574675" lvl="2" indent="-346075" defTabSz="228600" eaLnBrk="1" hangingPunct="1">
              <a:buClr>
                <a:schemeClr val="accent1"/>
              </a:buClr>
              <a:buFont typeface="Arial" pitchFamily="34" charset="0"/>
              <a:buChar char="•"/>
              <a:defRPr/>
            </a:pPr>
            <a:r>
              <a:rPr lang="en-US" sz="1600" dirty="0">
                <a:solidFill>
                  <a:srgbClr val="000000"/>
                </a:solidFill>
                <a:latin typeface="+mj-lt"/>
                <a:cs typeface="Courier New" pitchFamily="49" charset="0"/>
              </a:rPr>
              <a:t>Unplug the PDB from the source CDB</a:t>
            </a:r>
          </a:p>
          <a:p>
            <a:pPr marL="574675" lvl="2" indent="-346075" defTabSz="228600" eaLnBrk="1" hangingPunct="1">
              <a:buClr>
                <a:schemeClr val="accent1"/>
              </a:buClr>
              <a:buFont typeface="Arial" pitchFamily="34" charset="0"/>
              <a:buChar char="•"/>
              <a:defRPr/>
            </a:pPr>
            <a:r>
              <a:rPr lang="en-US" sz="1600" dirty="0">
                <a:solidFill>
                  <a:srgbClr val="000000"/>
                </a:solidFill>
                <a:latin typeface="+mj-lt"/>
                <a:cs typeface="Courier New" pitchFamily="49" charset="0"/>
              </a:rPr>
              <a:t>Copy or transfer the datafiles to a new location</a:t>
            </a:r>
          </a:p>
          <a:p>
            <a:pPr marL="574675" lvl="2" indent="-346075" defTabSz="228600" eaLnBrk="1" hangingPunct="1">
              <a:buClr>
                <a:schemeClr val="accent1"/>
              </a:buClr>
              <a:buFont typeface="Arial" pitchFamily="34" charset="0"/>
              <a:buChar char="•"/>
              <a:defRPr/>
            </a:pPr>
            <a:r>
              <a:rPr lang="en-US" sz="1600" dirty="0">
                <a:solidFill>
                  <a:srgbClr val="000000"/>
                </a:solidFill>
                <a:latin typeface="+mj-lt"/>
                <a:cs typeface="Courier New" pitchFamily="49" charset="0"/>
              </a:rPr>
              <a:t>Plug the PDB in the target CDB</a:t>
            </a:r>
          </a:p>
          <a:p>
            <a:pPr marL="574675" lvl="2" indent="-346075" defTabSz="228600" eaLnBrk="1" hangingPunct="1">
              <a:buClr>
                <a:schemeClr val="accent1"/>
              </a:buClr>
              <a:buFont typeface="Arial" pitchFamily="34" charset="0"/>
              <a:buChar char="•"/>
              <a:defRPr/>
            </a:pPr>
            <a:r>
              <a:rPr lang="en-US" sz="1600" dirty="0">
                <a:solidFill>
                  <a:srgbClr val="000000"/>
                </a:solidFill>
                <a:latin typeface="+mj-lt"/>
                <a:cs typeface="Courier New" pitchFamily="49" charset="0"/>
              </a:rPr>
              <a:t>Drop the source PDB from the source CDB</a:t>
            </a:r>
          </a:p>
        </p:txBody>
      </p:sp>
      <p:sp>
        <p:nvSpPr>
          <p:cNvPr id="4" name="Rectangle 48"/>
          <p:cNvSpPr>
            <a:spLocks noChangeArrowheads="1"/>
          </p:cNvSpPr>
          <p:nvPr/>
        </p:nvSpPr>
        <p:spPr bwMode="auto">
          <a:xfrm>
            <a:off x="623888" y="1295400"/>
            <a:ext cx="4702175" cy="17526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5" name="Text Box 58"/>
          <p:cNvSpPr txBox="1">
            <a:spLocks noChangeArrowheads="1"/>
          </p:cNvSpPr>
          <p:nvPr/>
        </p:nvSpPr>
        <p:spPr bwMode="blackWhite">
          <a:xfrm>
            <a:off x="704850" y="1387475"/>
            <a:ext cx="1165225" cy="241300"/>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200" b="1" dirty="0">
                <a:solidFill>
                  <a:srgbClr val="0000FF"/>
                </a:solidFill>
                <a:latin typeface="+mj-lt"/>
                <a:cs typeface="Courier New" pitchFamily="49" charset="0"/>
              </a:rPr>
              <a:t>CDB1</a:t>
            </a:r>
          </a:p>
        </p:txBody>
      </p:sp>
      <p:sp>
        <p:nvSpPr>
          <p:cNvPr id="6" name="PPTShape_1"/>
          <p:cNvSpPr>
            <a:spLocks noChangeArrowheads="1"/>
          </p:cNvSpPr>
          <p:nvPr/>
        </p:nvSpPr>
        <p:spPr bwMode="blackWhite">
          <a:xfrm>
            <a:off x="812800" y="2133600"/>
            <a:ext cx="4321175" cy="8382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         PDB1</a:t>
            </a:r>
          </a:p>
        </p:txBody>
      </p:sp>
      <p:sp>
        <p:nvSpPr>
          <p:cNvPr id="7" name="PPTShape_2"/>
          <p:cNvSpPr txBox="1">
            <a:spLocks noChangeArrowheads="1"/>
          </p:cNvSpPr>
          <p:nvPr/>
        </p:nvSpPr>
        <p:spPr bwMode="blackWhite">
          <a:xfrm>
            <a:off x="812800" y="2438400"/>
            <a:ext cx="29448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a:t>
            </a:r>
          </a:p>
        </p:txBody>
      </p:sp>
      <p:sp>
        <p:nvSpPr>
          <p:cNvPr id="8" name="TextBox 89"/>
          <p:cNvSpPr txBox="1">
            <a:spLocks noChangeArrowheads="1"/>
          </p:cNvSpPr>
          <p:nvPr/>
        </p:nvSpPr>
        <p:spPr bwMode="auto">
          <a:xfrm>
            <a:off x="1117600" y="3363913"/>
            <a:ext cx="2097088" cy="538162"/>
          </a:xfrm>
          <a:prstGeom prst="rect">
            <a:avLst/>
          </a:prstGeom>
          <a:noFill/>
          <a:ln w="9525">
            <a:noFill/>
            <a:miter lim="800000"/>
            <a:headEnd/>
            <a:tailEnd/>
          </a:ln>
        </p:spPr>
        <p:txBody>
          <a:bodyPr tIns="0">
            <a:spAutoFit/>
          </a:bodyPr>
          <a:lstStyle/>
          <a:p>
            <a:pPr eaLnBrk="1" hangingPunct="1">
              <a:defRPr/>
            </a:pPr>
            <a:r>
              <a:rPr lang="en-US" sz="1600" b="1" dirty="0">
                <a:solidFill>
                  <a:srgbClr val="000000"/>
                </a:solidFill>
                <a:latin typeface="Arial" charset="0"/>
                <a:cs typeface="Arial" charset="0"/>
              </a:rPr>
              <a:t>Relocate </a:t>
            </a:r>
            <a:r>
              <a:rPr lang="en-US" sz="1600" b="1" dirty="0">
                <a:solidFill>
                  <a:srgbClr val="000000"/>
                </a:solidFill>
                <a:latin typeface="Courier New" pitchFamily="49" charset="0"/>
                <a:cs typeface="Courier New" pitchFamily="49" charset="0"/>
              </a:rPr>
              <a:t>PDB1 </a:t>
            </a:r>
            <a:r>
              <a:rPr lang="en-US" sz="1600" dirty="0">
                <a:solidFill>
                  <a:srgbClr val="000000"/>
                </a:solidFill>
                <a:latin typeface="+mj-lt"/>
                <a:cs typeface="Courier New" pitchFamily="49" charset="0"/>
              </a:rPr>
              <a:t>from</a:t>
            </a:r>
            <a:r>
              <a:rPr lang="en-US" sz="1600" b="1" dirty="0">
                <a:solidFill>
                  <a:srgbClr val="000000"/>
                </a:solidFill>
                <a:latin typeface="Courier New" pitchFamily="49" charset="0"/>
                <a:cs typeface="Courier New" pitchFamily="49" charset="0"/>
              </a:rPr>
              <a:t> CDB1 </a:t>
            </a:r>
            <a:r>
              <a:rPr lang="en-US" sz="1600" dirty="0">
                <a:solidFill>
                  <a:srgbClr val="000000"/>
                </a:solidFill>
                <a:latin typeface="+mj-lt"/>
                <a:cs typeface="Courier New" pitchFamily="49" charset="0"/>
              </a:rPr>
              <a:t>to </a:t>
            </a:r>
            <a:r>
              <a:rPr lang="en-US" sz="1600" b="1" dirty="0">
                <a:solidFill>
                  <a:srgbClr val="000000"/>
                </a:solidFill>
                <a:latin typeface="Courier New" pitchFamily="49" charset="0"/>
                <a:cs typeface="Courier New" pitchFamily="49" charset="0"/>
              </a:rPr>
              <a:t>CDB2</a:t>
            </a:r>
          </a:p>
        </p:txBody>
      </p:sp>
      <p:sp>
        <p:nvSpPr>
          <p:cNvPr id="9" name="Rectangle 90"/>
          <p:cNvSpPr>
            <a:spLocks noChangeArrowheads="1"/>
          </p:cNvSpPr>
          <p:nvPr/>
        </p:nvSpPr>
        <p:spPr bwMode="auto">
          <a:xfrm>
            <a:off x="609600" y="4419600"/>
            <a:ext cx="4684713" cy="17526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0" name="PPTShape_8"/>
          <p:cNvSpPr txBox="1">
            <a:spLocks noChangeArrowheads="1"/>
          </p:cNvSpPr>
          <p:nvPr/>
        </p:nvSpPr>
        <p:spPr bwMode="blackWhite">
          <a:xfrm>
            <a:off x="609600" y="4495800"/>
            <a:ext cx="1165225" cy="241300"/>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200" b="1" dirty="0">
                <a:solidFill>
                  <a:srgbClr val="00B050"/>
                </a:solidFill>
                <a:latin typeface="+mj-lt"/>
                <a:cs typeface="Courier New" pitchFamily="49" charset="0"/>
              </a:rPr>
              <a:t>CDB2</a:t>
            </a:r>
          </a:p>
        </p:txBody>
      </p:sp>
      <p:sp>
        <p:nvSpPr>
          <p:cNvPr id="11" name="PPTShape_11"/>
          <p:cNvSpPr>
            <a:spLocks noChangeArrowheads="1"/>
          </p:cNvSpPr>
          <p:nvPr/>
        </p:nvSpPr>
        <p:spPr bwMode="blackWhite">
          <a:xfrm>
            <a:off x="812800" y="5229225"/>
            <a:ext cx="4321175" cy="866775"/>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8000"/>
                </a:solidFill>
              </a:rPr>
              <a:t>PDB1</a:t>
            </a:r>
          </a:p>
        </p:txBody>
      </p:sp>
      <p:sp>
        <p:nvSpPr>
          <p:cNvPr id="12" name="PPTShape_12"/>
          <p:cNvSpPr txBox="1">
            <a:spLocks noChangeArrowheads="1"/>
          </p:cNvSpPr>
          <p:nvPr/>
        </p:nvSpPr>
        <p:spPr bwMode="blackWhite">
          <a:xfrm>
            <a:off x="812800" y="5562600"/>
            <a:ext cx="29448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a:t>
            </a:r>
          </a:p>
        </p:txBody>
      </p:sp>
      <p:sp>
        <p:nvSpPr>
          <p:cNvPr id="13" name="Multiply 12"/>
          <p:cNvSpPr/>
          <p:nvPr/>
        </p:nvSpPr>
        <p:spPr bwMode="auto">
          <a:xfrm>
            <a:off x="508000" y="2276475"/>
            <a:ext cx="2640013" cy="685800"/>
          </a:xfrm>
          <a:prstGeom prst="mathMultiply">
            <a:avLst/>
          </a:prstGeom>
          <a:noFill/>
          <a:ln w="22225" cap="flat" cmpd="sng" algn="ctr">
            <a:solidFill>
              <a:srgbClr val="0000FF"/>
            </a:solidFill>
            <a:prstDash val="solid"/>
            <a:round/>
            <a:headEnd type="none" w="sm" len="sm"/>
            <a:tailEnd type="none" w="sm" len="sm"/>
          </a:ln>
          <a:effectLst/>
        </p:spPr>
        <p:txBody>
          <a:bodyPr/>
          <a:lstStyle/>
          <a:p>
            <a:pPr defTabSz="228600" eaLnBrk="1" hangingPunct="1">
              <a:defRPr/>
            </a:pPr>
            <a:endParaRPr lang="en-US" dirty="0">
              <a:solidFill>
                <a:srgbClr val="0000FF"/>
              </a:solidFill>
              <a:latin typeface="Arial" charset="0"/>
              <a:cs typeface="Arial" charset="0"/>
            </a:endParaRPr>
          </a:p>
        </p:txBody>
      </p:sp>
      <p:sp>
        <p:nvSpPr>
          <p:cNvPr id="14" name="PPTShape_10"/>
          <p:cNvSpPr>
            <a:spLocks noChangeArrowheads="1"/>
          </p:cNvSpPr>
          <p:nvPr/>
        </p:nvSpPr>
        <p:spPr bwMode="auto">
          <a:xfrm>
            <a:off x="3616325" y="2205038"/>
            <a:ext cx="731838" cy="431800"/>
          </a:xfrm>
          <a:prstGeom prst="flowChartMagneticDisk">
            <a:avLst/>
          </a:prstGeom>
          <a:gradFill rotWithShape="1">
            <a:gsLst>
              <a:gs pos="0">
                <a:srgbClr val="5E7676"/>
              </a:gs>
              <a:gs pos="50000">
                <a:srgbClr val="CCFFFF"/>
              </a:gs>
              <a:gs pos="100000">
                <a:srgbClr val="5E7676"/>
              </a:gs>
            </a:gsLst>
            <a:lin ang="2700000" scaled="1"/>
          </a:gradFill>
          <a:ln w="28575">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5" name="PPTShape_13"/>
          <p:cNvSpPr txBox="1">
            <a:spLocks noChangeArrowheads="1"/>
          </p:cNvSpPr>
          <p:nvPr/>
        </p:nvSpPr>
        <p:spPr bwMode="blackWhite">
          <a:xfrm>
            <a:off x="3586163" y="2336800"/>
            <a:ext cx="9715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UNDO1</a:t>
            </a:r>
          </a:p>
        </p:txBody>
      </p:sp>
      <p:sp>
        <p:nvSpPr>
          <p:cNvPr id="16" name="PPTShape_10"/>
          <p:cNvSpPr>
            <a:spLocks noChangeArrowheads="1"/>
          </p:cNvSpPr>
          <p:nvPr/>
        </p:nvSpPr>
        <p:spPr bwMode="auto">
          <a:xfrm>
            <a:off x="3697288" y="5300663"/>
            <a:ext cx="731837" cy="431800"/>
          </a:xfrm>
          <a:prstGeom prst="flowChartMagneticDisk">
            <a:avLst/>
          </a:prstGeom>
          <a:gradFill rotWithShape="1">
            <a:gsLst>
              <a:gs pos="0">
                <a:srgbClr val="5E7676"/>
              </a:gs>
              <a:gs pos="50000">
                <a:srgbClr val="CCFFFF"/>
              </a:gs>
              <a:gs pos="100000">
                <a:srgbClr val="5E7676"/>
              </a:gs>
            </a:gsLst>
            <a:lin ang="2700000" scaled="1"/>
          </a:gradFill>
          <a:ln w="28575">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7" name="PPTShape_13"/>
          <p:cNvSpPr txBox="1">
            <a:spLocks noChangeArrowheads="1"/>
          </p:cNvSpPr>
          <p:nvPr/>
        </p:nvSpPr>
        <p:spPr bwMode="blackWhite">
          <a:xfrm>
            <a:off x="3665538" y="5432425"/>
            <a:ext cx="9715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UNDO1</a:t>
            </a:r>
          </a:p>
        </p:txBody>
      </p:sp>
      <p:cxnSp>
        <p:nvCxnSpPr>
          <p:cNvPr id="18" name="Straight Arrow Connector 63"/>
          <p:cNvCxnSpPr>
            <a:cxnSpLocks noChangeShapeType="1"/>
          </p:cNvCxnSpPr>
          <p:nvPr/>
        </p:nvCxnSpPr>
        <p:spPr bwMode="auto">
          <a:xfrm flipV="1">
            <a:off x="3960813" y="3094038"/>
            <a:ext cx="0" cy="1260475"/>
          </a:xfrm>
          <a:prstGeom prst="straightConnector1">
            <a:avLst/>
          </a:prstGeom>
          <a:noFill/>
          <a:ln w="28575" algn="ctr">
            <a:solidFill>
              <a:srgbClr val="003366"/>
            </a:solidFill>
            <a:round/>
            <a:headEnd type="triangle" w="lg" len="lg"/>
            <a:tailEnd type="none" w="lg" len="lg"/>
          </a:ln>
          <a:extLst>
            <a:ext uri="{909E8E84-426E-40DD-AFC4-6F175D3DCCD1}">
              <a14:hiddenFill xmlns:a14="http://schemas.microsoft.com/office/drawing/2010/main">
                <a:noFill/>
              </a14:hiddenFill>
            </a:ext>
          </a:extLst>
        </p:spPr>
      </p:cxnSp>
      <p:sp>
        <p:nvSpPr>
          <p:cNvPr id="19" name="TextBox 73"/>
          <p:cNvSpPr txBox="1">
            <a:spLocks noChangeArrowheads="1"/>
          </p:cNvSpPr>
          <p:nvPr/>
        </p:nvSpPr>
        <p:spPr bwMode="auto">
          <a:xfrm rot="16200000">
            <a:off x="4319588" y="3635375"/>
            <a:ext cx="992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DB Link</a:t>
            </a:r>
          </a:p>
        </p:txBody>
      </p:sp>
      <p:sp>
        <p:nvSpPr>
          <p:cNvPr id="20" name="Rectangle 282"/>
          <p:cNvSpPr>
            <a:spLocks noChangeArrowheads="1"/>
          </p:cNvSpPr>
          <p:nvPr/>
        </p:nvSpPr>
        <p:spPr bwMode="auto">
          <a:xfrm>
            <a:off x="814388" y="1628775"/>
            <a:ext cx="4032250" cy="360363"/>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21" name="Rectangle 282"/>
          <p:cNvSpPr>
            <a:spLocks noChangeArrowheads="1"/>
          </p:cNvSpPr>
          <p:nvPr/>
        </p:nvSpPr>
        <p:spPr bwMode="auto">
          <a:xfrm>
            <a:off x="814388" y="4738688"/>
            <a:ext cx="4032250" cy="360362"/>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22" name="Down Arrow 72"/>
          <p:cNvSpPr>
            <a:spLocks noChangeArrowheads="1"/>
          </p:cNvSpPr>
          <p:nvPr/>
        </p:nvSpPr>
        <p:spPr bwMode="auto">
          <a:xfrm flipV="1">
            <a:off x="4930775" y="3048000"/>
            <a:ext cx="203200" cy="1584325"/>
          </a:xfrm>
          <a:prstGeom prst="downArrow">
            <a:avLst>
              <a:gd name="adj1" fmla="val 50000"/>
              <a:gd name="adj2" fmla="val 49994"/>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nvGrpSpPr>
          <p:cNvPr id="24" name="Group 42"/>
          <p:cNvGrpSpPr>
            <a:grpSpLocks/>
          </p:cNvGrpSpPr>
          <p:nvPr/>
        </p:nvGrpSpPr>
        <p:grpSpPr bwMode="auto">
          <a:xfrm>
            <a:off x="2484438" y="2460625"/>
            <a:ext cx="2987675" cy="485775"/>
            <a:chOff x="2228850" y="2438391"/>
            <a:chExt cx="2988597" cy="485881"/>
          </a:xfrm>
        </p:grpSpPr>
        <p:sp>
          <p:nvSpPr>
            <p:cNvPr id="25" name="Can 24"/>
            <p:cNvSpPr/>
            <p:nvPr/>
          </p:nvSpPr>
          <p:spPr bwMode="auto">
            <a:xfrm>
              <a:off x="2489280" y="2460621"/>
              <a:ext cx="538328" cy="35250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26" name="Can 25"/>
            <p:cNvSpPr/>
            <p:nvPr/>
          </p:nvSpPr>
          <p:spPr bwMode="auto">
            <a:xfrm>
              <a:off x="2898982" y="2571770"/>
              <a:ext cx="536741" cy="35250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27" name="PPTShape_6"/>
            <p:cNvSpPr txBox="1">
              <a:spLocks noChangeArrowheads="1"/>
            </p:cNvSpPr>
            <p:nvPr/>
          </p:nvSpPr>
          <p:spPr bwMode="blackWhite">
            <a:xfrm>
              <a:off x="2926788" y="2663825"/>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SYSAUX</a:t>
              </a:r>
              <a:r>
                <a:rPr lang="en-US" altLang="en-US" sz="1000" dirty="0">
                  <a:solidFill>
                    <a:srgbClr val="000000"/>
                  </a:solidFill>
                </a:rPr>
                <a:t> </a:t>
              </a:r>
            </a:p>
          </p:txBody>
        </p:sp>
        <p:sp>
          <p:nvSpPr>
            <p:cNvPr id="28" name="PPTShape_14"/>
            <p:cNvSpPr txBox="1">
              <a:spLocks noChangeArrowheads="1"/>
            </p:cNvSpPr>
            <p:nvPr/>
          </p:nvSpPr>
          <p:spPr bwMode="blackWhite">
            <a:xfrm>
              <a:off x="2228850" y="2539030"/>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SYSTEM</a:t>
              </a:r>
              <a:r>
                <a:rPr lang="en-US" altLang="en-US" sz="1000" dirty="0">
                  <a:solidFill>
                    <a:srgbClr val="000000"/>
                  </a:solidFill>
                </a:rPr>
                <a:t> </a:t>
              </a:r>
            </a:p>
          </p:txBody>
        </p:sp>
        <p:sp>
          <p:nvSpPr>
            <p:cNvPr id="29" name="Can 28"/>
            <p:cNvSpPr/>
            <p:nvPr/>
          </p:nvSpPr>
          <p:spPr bwMode="auto">
            <a:xfrm>
              <a:off x="4131262" y="2438391"/>
              <a:ext cx="536741" cy="35250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30" name="PPTShape_7"/>
            <p:cNvSpPr txBox="1">
              <a:spLocks noChangeArrowheads="1"/>
            </p:cNvSpPr>
            <p:nvPr/>
          </p:nvSpPr>
          <p:spPr bwMode="blackWhite">
            <a:xfrm>
              <a:off x="4099847" y="2516540"/>
              <a:ext cx="1117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USERS</a:t>
              </a:r>
            </a:p>
          </p:txBody>
        </p:sp>
      </p:grpSp>
      <p:grpSp>
        <p:nvGrpSpPr>
          <p:cNvPr id="31" name="Group 49"/>
          <p:cNvGrpSpPr>
            <a:grpSpLocks/>
          </p:cNvGrpSpPr>
          <p:nvPr/>
        </p:nvGrpSpPr>
        <p:grpSpPr bwMode="auto">
          <a:xfrm>
            <a:off x="2579688" y="5554663"/>
            <a:ext cx="2987675" cy="485775"/>
            <a:chOff x="2228850" y="2438391"/>
            <a:chExt cx="2988597" cy="485881"/>
          </a:xfrm>
        </p:grpSpPr>
        <p:sp>
          <p:nvSpPr>
            <p:cNvPr id="32" name="Can 31"/>
            <p:cNvSpPr/>
            <p:nvPr/>
          </p:nvSpPr>
          <p:spPr bwMode="auto">
            <a:xfrm>
              <a:off x="2489280" y="2460621"/>
              <a:ext cx="538328" cy="35250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33" name="Can 32"/>
            <p:cNvSpPr/>
            <p:nvPr/>
          </p:nvSpPr>
          <p:spPr bwMode="auto">
            <a:xfrm>
              <a:off x="2898982" y="2571770"/>
              <a:ext cx="536741" cy="35250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34" name="PPTShape_6"/>
            <p:cNvSpPr txBox="1">
              <a:spLocks noChangeArrowheads="1"/>
            </p:cNvSpPr>
            <p:nvPr/>
          </p:nvSpPr>
          <p:spPr bwMode="blackWhite">
            <a:xfrm>
              <a:off x="2926788" y="2663825"/>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SYSAUX</a:t>
              </a:r>
              <a:r>
                <a:rPr lang="en-US" altLang="en-US" sz="1000" dirty="0">
                  <a:solidFill>
                    <a:srgbClr val="000000"/>
                  </a:solidFill>
                </a:rPr>
                <a:t> </a:t>
              </a:r>
            </a:p>
          </p:txBody>
        </p:sp>
        <p:sp>
          <p:nvSpPr>
            <p:cNvPr id="35" name="PPTShape_14"/>
            <p:cNvSpPr txBox="1">
              <a:spLocks noChangeArrowheads="1"/>
            </p:cNvSpPr>
            <p:nvPr/>
          </p:nvSpPr>
          <p:spPr bwMode="blackWhite">
            <a:xfrm>
              <a:off x="2228850" y="2539030"/>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SYSTEM</a:t>
              </a:r>
              <a:r>
                <a:rPr lang="en-US" altLang="en-US" sz="1000" dirty="0">
                  <a:solidFill>
                    <a:srgbClr val="000000"/>
                  </a:solidFill>
                </a:rPr>
                <a:t> </a:t>
              </a:r>
            </a:p>
          </p:txBody>
        </p:sp>
        <p:sp>
          <p:nvSpPr>
            <p:cNvPr id="36" name="Can 35"/>
            <p:cNvSpPr/>
            <p:nvPr/>
          </p:nvSpPr>
          <p:spPr bwMode="auto">
            <a:xfrm>
              <a:off x="4131262" y="2438391"/>
              <a:ext cx="536741" cy="35250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37" name="PPTShape_7"/>
            <p:cNvSpPr txBox="1">
              <a:spLocks noChangeArrowheads="1"/>
            </p:cNvSpPr>
            <p:nvPr/>
          </p:nvSpPr>
          <p:spPr bwMode="blackWhite">
            <a:xfrm>
              <a:off x="4099847" y="2516540"/>
              <a:ext cx="1117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USERS</a:t>
              </a:r>
            </a:p>
          </p:txBody>
        </p:sp>
      </p:grpSp>
      <p:grpSp>
        <p:nvGrpSpPr>
          <p:cNvPr id="38" name="Group 56"/>
          <p:cNvGrpSpPr>
            <a:grpSpLocks/>
          </p:cNvGrpSpPr>
          <p:nvPr/>
        </p:nvGrpSpPr>
        <p:grpSpPr bwMode="auto">
          <a:xfrm>
            <a:off x="3268663" y="3625850"/>
            <a:ext cx="1384300" cy="577850"/>
            <a:chOff x="-380528" y="3362942"/>
            <a:chExt cx="1527351" cy="636763"/>
          </a:xfrm>
        </p:grpSpPr>
        <p:sp>
          <p:nvSpPr>
            <p:cNvPr id="39" name="Can 38"/>
            <p:cNvSpPr/>
            <p:nvPr/>
          </p:nvSpPr>
          <p:spPr bwMode="auto">
            <a:xfrm>
              <a:off x="-380528" y="3362942"/>
              <a:ext cx="592024" cy="388355"/>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40" name="Can 39"/>
            <p:cNvSpPr/>
            <p:nvPr/>
          </p:nvSpPr>
          <p:spPr bwMode="auto">
            <a:xfrm>
              <a:off x="69620" y="3485396"/>
              <a:ext cx="593776" cy="390105"/>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41" name="Can 40"/>
            <p:cNvSpPr/>
            <p:nvPr/>
          </p:nvSpPr>
          <p:spPr bwMode="auto">
            <a:xfrm>
              <a:off x="554799" y="3611350"/>
              <a:ext cx="592024" cy="388355"/>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grpSp>
      <p:sp>
        <p:nvSpPr>
          <p:cNvPr id="42" name="PPTShape_10"/>
          <p:cNvSpPr>
            <a:spLocks noChangeArrowheads="1"/>
          </p:cNvSpPr>
          <p:nvPr/>
        </p:nvSpPr>
        <p:spPr bwMode="auto">
          <a:xfrm>
            <a:off x="3611563" y="3352800"/>
            <a:ext cx="733425" cy="431800"/>
          </a:xfrm>
          <a:prstGeom prst="flowChartMagneticDisk">
            <a:avLst/>
          </a:prstGeom>
          <a:gradFill rotWithShape="0">
            <a:gsLst>
              <a:gs pos="0">
                <a:srgbClr val="FFEFD1"/>
              </a:gs>
              <a:gs pos="64999">
                <a:srgbClr val="F0EBD5"/>
              </a:gs>
              <a:gs pos="100000">
                <a:srgbClr val="D1C39F"/>
              </a:gs>
            </a:gsLst>
            <a:lin ang="0"/>
          </a:gradFill>
          <a:ln w="28575">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Tree>
    <p:custDataLst>
      <p:tags r:id="rId1"/>
    </p:custDataLst>
    <p:extLst>
      <p:ext uri="{BB962C8B-B14F-4D97-AF65-F5344CB8AC3E}">
        <p14:creationId xmlns:p14="http://schemas.microsoft.com/office/powerpoint/2010/main" val="3180225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custDataLst>
      <p:tags r:id="rId1"/>
    </p:custDataLst>
    <p:extLst>
      <p:ext uri="{BB962C8B-B14F-4D97-AF65-F5344CB8AC3E}">
        <p14:creationId xmlns:p14="http://schemas.microsoft.com/office/powerpoint/2010/main" val="1277641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pic>
        <p:nvPicPr>
          <p:cNvPr id="5" name="Picture 7"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4003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s-MX" dirty="0" smtClean="0"/>
              <a:t>Objectives</a:t>
            </a:r>
            <a:br>
              <a:rPr lang="en-US" altLang="es-MX" dirty="0" smtClean="0"/>
            </a:br>
            <a:endParaRPr lang="en-US" dirty="0"/>
          </a:p>
        </p:txBody>
      </p:sp>
      <p:sp>
        <p:nvSpPr>
          <p:cNvPr id="3" name="Content Placeholder 2"/>
          <p:cNvSpPr>
            <a:spLocks noGrp="1"/>
          </p:cNvSpPr>
          <p:nvPr>
            <p:ph idx="1"/>
          </p:nvPr>
        </p:nvSpPr>
        <p:spPr>
          <a:xfrm>
            <a:off x="622138" y="1242485"/>
            <a:ext cx="10944549" cy="5620335"/>
          </a:xfrm>
        </p:spPr>
        <p:txBody>
          <a:bodyPr/>
          <a:lstStyle/>
          <a:p>
            <a:r>
              <a:rPr lang="en-US" altLang="en-US" dirty="0"/>
              <a:t>After completing this lesson, you should be able to:</a:t>
            </a:r>
          </a:p>
          <a:p>
            <a:pPr lvl="1">
              <a:spcBef>
                <a:spcPts val="700"/>
              </a:spcBef>
            </a:pPr>
            <a:r>
              <a:rPr lang="en-US" altLang="en-US" dirty="0"/>
              <a:t>Clone a regular PDB</a:t>
            </a:r>
          </a:p>
          <a:p>
            <a:pPr lvl="1"/>
            <a:r>
              <a:rPr lang="en-US" altLang="en-US" dirty="0"/>
              <a:t>Clone an application container</a:t>
            </a:r>
          </a:p>
          <a:p>
            <a:pPr lvl="1"/>
            <a:r>
              <a:rPr lang="en-US" altLang="en-US" dirty="0"/>
              <a:t>Unplug and plug or clone a non-CDB</a:t>
            </a:r>
          </a:p>
          <a:p>
            <a:pPr lvl="1"/>
            <a:r>
              <a:rPr lang="en-US" altLang="en-US" dirty="0"/>
              <a:t>Unplug and plug a regular PDB</a:t>
            </a:r>
          </a:p>
          <a:p>
            <a:pPr lvl="1"/>
            <a:r>
              <a:rPr lang="en-US" altLang="en-US" dirty="0"/>
              <a:t>Unplug and plug an application container</a:t>
            </a:r>
          </a:p>
          <a:p>
            <a:pPr lvl="1"/>
            <a:r>
              <a:rPr lang="en-US" altLang="en-US" dirty="0"/>
              <a:t>Convert regular PDBs to application PDBs</a:t>
            </a:r>
          </a:p>
          <a:p>
            <a:pPr lvl="1"/>
            <a:r>
              <a:rPr lang="en-US" altLang="en-US" dirty="0"/>
              <a:t>Configure and use the local UNDO mode</a:t>
            </a:r>
          </a:p>
          <a:p>
            <a:pPr lvl="1">
              <a:spcBef>
                <a:spcPts val="700"/>
              </a:spcBef>
            </a:pPr>
            <a:r>
              <a:rPr lang="en-US" altLang="en-US" dirty="0"/>
              <a:t>Perform hot cloning</a:t>
            </a:r>
          </a:p>
          <a:p>
            <a:pPr lvl="1"/>
            <a:r>
              <a:rPr lang="en-US" altLang="en-US" dirty="0"/>
              <a:t>Perform near-zero downtime PDB relocation</a:t>
            </a:r>
          </a:p>
          <a:p>
            <a:pPr lvl="1">
              <a:spcBef>
                <a:spcPts val="700"/>
              </a:spcBef>
            </a:pPr>
            <a:r>
              <a:rPr lang="en-US" altLang="en-US" dirty="0"/>
              <a:t>Create and use a proxy PDB</a:t>
            </a:r>
          </a:p>
          <a:p>
            <a:pPr lvl="1">
              <a:spcBef>
                <a:spcPts val="700"/>
              </a:spcBef>
            </a:pPr>
            <a:r>
              <a:rPr lang="en-US" altLang="en-US" dirty="0"/>
              <a:t>Drop PDBs</a:t>
            </a:r>
          </a:p>
          <a:p>
            <a:endParaRPr lang="en-US" dirty="0"/>
          </a:p>
        </p:txBody>
      </p:sp>
    </p:spTree>
    <p:custDataLst>
      <p:tags r:id="rId1"/>
    </p:custDataLst>
    <p:extLst>
      <p:ext uri="{BB962C8B-B14F-4D97-AF65-F5344CB8AC3E}">
        <p14:creationId xmlns:p14="http://schemas.microsoft.com/office/powerpoint/2010/main" val="360107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00" y="99983"/>
            <a:ext cx="10901799" cy="1356605"/>
          </a:xfrm>
        </p:spPr>
        <p:txBody>
          <a:bodyPr>
            <a:normAutofit/>
          </a:bodyPr>
          <a:lstStyle/>
          <a:p>
            <a:r>
              <a:rPr lang="en-US" altLang="en-US" sz="4000" dirty="0">
                <a:cs typeface="Courier New" panose="02070309020205020404" pitchFamily="49" charset="0"/>
              </a:rPr>
              <a:t>Proxy PDB</a:t>
            </a:r>
            <a:r>
              <a:rPr lang="en-US" altLang="en-US" sz="4000" dirty="0"/>
              <a:t>: </a:t>
            </a:r>
            <a:r>
              <a:rPr lang="en-US" altLang="en-US" sz="4000" dirty="0">
                <a:cs typeface="Courier New" panose="02070309020205020404" pitchFamily="49" charset="0"/>
              </a:rPr>
              <a:t>Query Across CDBs Proxying Root Replica</a:t>
            </a:r>
            <a:endParaRPr lang="en-US" sz="4000" dirty="0"/>
          </a:p>
        </p:txBody>
      </p:sp>
      <p:sp>
        <p:nvSpPr>
          <p:cNvPr id="4" name="Content Placeholder 3"/>
          <p:cNvSpPr>
            <a:spLocks noGrp="1"/>
          </p:cNvSpPr>
          <p:nvPr>
            <p:ph idx="1"/>
          </p:nvPr>
        </p:nvSpPr>
        <p:spPr>
          <a:xfrm>
            <a:off x="622138" y="1242485"/>
            <a:ext cx="10944549" cy="4081452"/>
          </a:xfrm>
        </p:spPr>
        <p:txBody>
          <a:bodyPr/>
          <a:lstStyle/>
          <a:p>
            <a:pPr>
              <a:defRPr/>
            </a:pPr>
            <a:endParaRPr lang="en-US" sz="2000" dirty="0">
              <a:latin typeface="Arial" charset="0"/>
              <a:sym typeface="Wingdings" pitchFamily="2" charset="2"/>
            </a:endParaRPr>
          </a:p>
          <a:p>
            <a:pPr>
              <a:defRPr/>
            </a:pPr>
            <a:endParaRPr lang="en-US" sz="2000" dirty="0">
              <a:latin typeface="Arial" charset="0"/>
              <a:sym typeface="Wingdings" pitchFamily="2" charset="2"/>
            </a:endParaRPr>
          </a:p>
          <a:p>
            <a:pPr>
              <a:defRPr/>
            </a:pPr>
            <a:endParaRPr lang="en-US" sz="2000" dirty="0">
              <a:latin typeface="Arial" charset="0"/>
              <a:sym typeface="Wingdings" pitchFamily="2" charset="2"/>
            </a:endParaRPr>
          </a:p>
          <a:p>
            <a:pPr>
              <a:defRPr/>
            </a:pPr>
            <a:endParaRPr lang="en-US" sz="2000" dirty="0">
              <a:latin typeface="Arial" charset="0"/>
              <a:sym typeface="Wingdings" pitchFamily="2" charset="2"/>
            </a:endParaRPr>
          </a:p>
          <a:p>
            <a:pPr>
              <a:defRPr/>
            </a:pPr>
            <a:endParaRPr lang="en-US" sz="2000" dirty="0">
              <a:latin typeface="Arial" charset="0"/>
              <a:sym typeface="Wingdings" pitchFamily="2" charset="2"/>
            </a:endParaRPr>
          </a:p>
          <a:p>
            <a:pPr>
              <a:defRPr/>
            </a:pPr>
            <a:endParaRPr lang="en-US" sz="2000" dirty="0">
              <a:latin typeface="Arial" charset="0"/>
              <a:sym typeface="Wingdings" pitchFamily="2" charset="2"/>
            </a:endParaRPr>
          </a:p>
          <a:p>
            <a:pPr>
              <a:defRPr/>
            </a:pPr>
            <a:endParaRPr lang="en-US" sz="2000" dirty="0">
              <a:latin typeface="Arial" charset="0"/>
              <a:sym typeface="Wingdings" pitchFamily="2" charset="2"/>
            </a:endParaRPr>
          </a:p>
          <a:p>
            <a:pPr marL="282575" indent="-282575">
              <a:defRPr/>
            </a:pPr>
            <a:r>
              <a:rPr lang="en-US" sz="2000" dirty="0">
                <a:latin typeface="Arial" charset="0"/>
                <a:sym typeface="Wingdings" pitchFamily="2" charset="2"/>
              </a:rPr>
              <a:t></a:t>
            </a:r>
            <a:r>
              <a:rPr lang="en-US" dirty="0">
                <a:latin typeface="Arial" charset="0"/>
                <a:sym typeface="Wingdings" pitchFamily="2" charset="2"/>
              </a:rPr>
              <a:t>Retrieves </a:t>
            </a:r>
            <a:r>
              <a:rPr lang="en-US" dirty="0">
                <a:latin typeface="Arial" charset="0"/>
              </a:rPr>
              <a:t>rows from the shared table whose data is stored in application PDBs in the application root and replicas in CDBs</a:t>
            </a:r>
          </a:p>
          <a:p>
            <a:endParaRPr lang="en-US" dirty="0"/>
          </a:p>
        </p:txBody>
      </p:sp>
      <p:sp>
        <p:nvSpPr>
          <p:cNvPr id="5" name="Rounded Rectangle 4"/>
          <p:cNvSpPr/>
          <p:nvPr/>
        </p:nvSpPr>
        <p:spPr bwMode="auto">
          <a:xfrm>
            <a:off x="6667500" y="3338513"/>
            <a:ext cx="4502150" cy="400050"/>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6" name="Rectangle 5"/>
          <p:cNvSpPr/>
          <p:nvPr/>
        </p:nvSpPr>
        <p:spPr bwMode="auto">
          <a:xfrm>
            <a:off x="8042275" y="3236913"/>
            <a:ext cx="509588" cy="176212"/>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7" name="Rectangle 6"/>
          <p:cNvSpPr/>
          <p:nvPr/>
        </p:nvSpPr>
        <p:spPr bwMode="auto">
          <a:xfrm>
            <a:off x="9228138" y="3236913"/>
            <a:ext cx="511175" cy="177800"/>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8" name="Rectangle 7"/>
          <p:cNvSpPr/>
          <p:nvPr/>
        </p:nvSpPr>
        <p:spPr bwMode="auto">
          <a:xfrm>
            <a:off x="10361613" y="3235325"/>
            <a:ext cx="509587" cy="487363"/>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9" name="Rectangle 8"/>
          <p:cNvSpPr/>
          <p:nvPr/>
        </p:nvSpPr>
        <p:spPr bwMode="auto">
          <a:xfrm>
            <a:off x="6827838" y="3235325"/>
            <a:ext cx="509587" cy="177800"/>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10" name="Striped Right Arrow 9"/>
          <p:cNvSpPr/>
          <p:nvPr/>
        </p:nvSpPr>
        <p:spPr>
          <a:xfrm>
            <a:off x="7065963" y="2849563"/>
            <a:ext cx="4462462" cy="261937"/>
          </a:xfrm>
          <a:prstGeom prst="stripedRightArrow">
            <a:avLst/>
          </a:prstGeom>
          <a:solidFill>
            <a:srgbClr val="5F5F5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pic>
        <p:nvPicPr>
          <p:cNvPr id="11"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47288" y="2625725"/>
            <a:ext cx="113506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759700" y="2641600"/>
            <a:ext cx="9874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99538" y="2636838"/>
            <a:ext cx="982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5"/>
          <p:cNvSpPr txBox="1">
            <a:spLocks noChangeArrowheads="1"/>
          </p:cNvSpPr>
          <p:nvPr/>
        </p:nvSpPr>
        <p:spPr bwMode="auto">
          <a:xfrm>
            <a:off x="7631113" y="2884488"/>
            <a:ext cx="120015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bg1"/>
                </a:solidFill>
                <a:latin typeface="Corbel" panose="020B0503020204020204" pitchFamily="34" charset="0"/>
              </a:rPr>
              <a:t>ROBOTS</a:t>
            </a:r>
          </a:p>
        </p:txBody>
      </p:sp>
      <p:sp>
        <p:nvSpPr>
          <p:cNvPr id="15" name="TextBox 16"/>
          <p:cNvSpPr txBox="1">
            <a:spLocks noChangeArrowheads="1"/>
          </p:cNvSpPr>
          <p:nvPr/>
        </p:nvSpPr>
        <p:spPr bwMode="auto">
          <a:xfrm>
            <a:off x="9039225" y="2884488"/>
            <a:ext cx="86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bg1"/>
                </a:solidFill>
                <a:latin typeface="Corbel" panose="020B0503020204020204" pitchFamily="34" charset="0"/>
              </a:rPr>
              <a:t>DOLLS</a:t>
            </a:r>
          </a:p>
        </p:txBody>
      </p:sp>
      <p:sp>
        <p:nvSpPr>
          <p:cNvPr id="16" name="TextBox 17"/>
          <p:cNvSpPr txBox="1">
            <a:spLocks noChangeArrowheads="1"/>
          </p:cNvSpPr>
          <p:nvPr/>
        </p:nvSpPr>
        <p:spPr bwMode="auto">
          <a:xfrm>
            <a:off x="9844088" y="2884488"/>
            <a:ext cx="158591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bg1"/>
                </a:solidFill>
                <a:latin typeface="Corbel" panose="020B0503020204020204" pitchFamily="34" charset="0"/>
              </a:rPr>
              <a:t>PX_APP_RR</a:t>
            </a:r>
          </a:p>
        </p:txBody>
      </p:sp>
      <p:sp>
        <p:nvSpPr>
          <p:cNvPr id="17" name="TextBox 51"/>
          <p:cNvSpPr txBox="1">
            <a:spLocks noChangeArrowheads="1"/>
          </p:cNvSpPr>
          <p:nvPr/>
        </p:nvSpPr>
        <p:spPr bwMode="auto">
          <a:xfrm>
            <a:off x="6069013" y="3429000"/>
            <a:ext cx="6016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CDB1</a:t>
            </a:r>
          </a:p>
        </p:txBody>
      </p:sp>
      <p:grpSp>
        <p:nvGrpSpPr>
          <p:cNvPr id="18" name="Group 168"/>
          <p:cNvGrpSpPr>
            <a:grpSpLocks/>
          </p:cNvGrpSpPr>
          <p:nvPr/>
        </p:nvGrpSpPr>
        <p:grpSpPr bwMode="auto">
          <a:xfrm>
            <a:off x="6477000" y="2528888"/>
            <a:ext cx="1201738" cy="860425"/>
            <a:chOff x="9855550" y="2710135"/>
            <a:chExt cx="807366" cy="903512"/>
          </a:xfrm>
        </p:grpSpPr>
        <p:pic>
          <p:nvPicPr>
            <p:cNvPr id="19" name="Picture 18"/>
            <p:cNvPicPr>
              <a:picLocks noChangeAspect="1"/>
            </p:cNvPicPr>
            <p:nvPr/>
          </p:nvPicPr>
          <p:blipFill>
            <a:blip r:embed="rId6" cstate="print">
              <a:duotone>
                <a:prstClr val="black"/>
                <a:schemeClr val="tx2">
                  <a:tint val="45000"/>
                  <a:satMod val="400000"/>
                </a:schemeClr>
              </a:duotone>
              <a:extLst/>
            </a:blip>
            <a:stretch>
              <a:fillRect/>
            </a:stretch>
          </p:blipFill>
          <p:spPr>
            <a:xfrm>
              <a:off x="9855550" y="2710135"/>
              <a:ext cx="807366" cy="903512"/>
            </a:xfrm>
            <a:prstGeom prst="rect">
              <a:avLst/>
            </a:prstGeom>
          </p:spPr>
        </p:pic>
        <p:pic>
          <p:nvPicPr>
            <p:cNvPr id="20"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77481" y="2812430"/>
              <a:ext cx="762668" cy="72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TextBox 30"/>
          <p:cNvSpPr txBox="1">
            <a:spLocks noChangeArrowheads="1"/>
          </p:cNvSpPr>
          <p:nvPr/>
        </p:nvSpPr>
        <p:spPr bwMode="auto">
          <a:xfrm>
            <a:off x="6475413" y="2746375"/>
            <a:ext cx="11811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600" dirty="0">
                <a:solidFill>
                  <a:schemeClr val="bg1"/>
                </a:solidFill>
                <a:latin typeface="Calibri" panose="020F0502020204030204" pitchFamily="34" charset="0"/>
              </a:rPr>
              <a:t>App_Root</a:t>
            </a:r>
          </a:p>
        </p:txBody>
      </p:sp>
      <p:sp>
        <p:nvSpPr>
          <p:cNvPr id="22" name="Oval 21"/>
          <p:cNvSpPr>
            <a:spLocks noChangeAspect="1"/>
          </p:cNvSpPr>
          <p:nvPr/>
        </p:nvSpPr>
        <p:spPr bwMode="auto">
          <a:xfrm>
            <a:off x="6951663" y="3402013"/>
            <a:ext cx="228600" cy="228600"/>
          </a:xfrm>
          <a:prstGeom prst="ellipse">
            <a:avLst/>
          </a:prstGeom>
          <a:solidFill>
            <a:srgbClr val="C3CFD0"/>
          </a:solidFill>
          <a:ln w="381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23" name="Oval 22"/>
          <p:cNvSpPr>
            <a:spLocks noChangeAspect="1"/>
          </p:cNvSpPr>
          <p:nvPr/>
        </p:nvSpPr>
        <p:spPr bwMode="auto">
          <a:xfrm>
            <a:off x="8175625" y="3402013"/>
            <a:ext cx="228600" cy="228600"/>
          </a:xfrm>
          <a:prstGeom prst="ellipse">
            <a:avLst/>
          </a:prstGeom>
          <a:solidFill>
            <a:srgbClr val="C3CFD0"/>
          </a:solidFill>
          <a:ln w="381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24" name="Oval 23"/>
          <p:cNvSpPr>
            <a:spLocks noChangeAspect="1"/>
          </p:cNvSpPr>
          <p:nvPr/>
        </p:nvSpPr>
        <p:spPr bwMode="auto">
          <a:xfrm>
            <a:off x="9386888" y="3402013"/>
            <a:ext cx="228600" cy="228600"/>
          </a:xfrm>
          <a:prstGeom prst="ellipse">
            <a:avLst/>
          </a:prstGeom>
          <a:solidFill>
            <a:srgbClr val="C3CFD0"/>
          </a:solidFill>
          <a:ln w="381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25" name="Oval 24"/>
          <p:cNvSpPr>
            <a:spLocks noChangeAspect="1"/>
          </p:cNvSpPr>
          <p:nvPr/>
        </p:nvSpPr>
        <p:spPr bwMode="auto">
          <a:xfrm>
            <a:off x="10499725" y="3402013"/>
            <a:ext cx="228600" cy="228600"/>
          </a:xfrm>
          <a:prstGeom prst="ellipse">
            <a:avLst/>
          </a:prstGeom>
          <a:solidFill>
            <a:srgbClr val="C3CFD0"/>
          </a:solidFill>
          <a:ln w="381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cxnSp>
        <p:nvCxnSpPr>
          <p:cNvPr id="26" name="Straight Connector 42"/>
          <p:cNvCxnSpPr>
            <a:cxnSpLocks noChangeShapeType="1"/>
          </p:cNvCxnSpPr>
          <p:nvPr/>
        </p:nvCxnSpPr>
        <p:spPr bwMode="auto">
          <a:xfrm>
            <a:off x="10629900" y="3589338"/>
            <a:ext cx="0" cy="21590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nvGrpSpPr>
          <p:cNvPr id="27" name="Group 1"/>
          <p:cNvGrpSpPr>
            <a:grpSpLocks/>
          </p:cNvGrpSpPr>
          <p:nvPr/>
        </p:nvGrpSpPr>
        <p:grpSpPr bwMode="auto">
          <a:xfrm>
            <a:off x="911225" y="2536825"/>
            <a:ext cx="2713038" cy="1252538"/>
            <a:chOff x="860425" y="2530475"/>
            <a:chExt cx="2713038" cy="1252538"/>
          </a:xfrm>
        </p:grpSpPr>
        <p:sp>
          <p:nvSpPr>
            <p:cNvPr id="28" name="Rounded Rectangle 27"/>
            <p:cNvSpPr/>
            <p:nvPr/>
          </p:nvSpPr>
          <p:spPr bwMode="auto">
            <a:xfrm>
              <a:off x="901700" y="3376613"/>
              <a:ext cx="2143125" cy="344487"/>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29" name="Rectangle 28"/>
            <p:cNvSpPr/>
            <p:nvPr/>
          </p:nvSpPr>
          <p:spPr bwMode="auto">
            <a:xfrm>
              <a:off x="1209675" y="3141663"/>
              <a:ext cx="500063" cy="517525"/>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30" name="Striped Right Arrow 29"/>
            <p:cNvSpPr/>
            <p:nvPr/>
          </p:nvSpPr>
          <p:spPr>
            <a:xfrm>
              <a:off x="1577975" y="2833688"/>
              <a:ext cx="1630363" cy="234950"/>
            </a:xfrm>
            <a:prstGeom prst="stripedRightArrow">
              <a:avLst/>
            </a:prstGeom>
            <a:solidFill>
              <a:srgbClr val="5F5F5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31" name="TextBox 52"/>
            <p:cNvSpPr txBox="1">
              <a:spLocks noChangeArrowheads="1"/>
            </p:cNvSpPr>
            <p:nvPr/>
          </p:nvSpPr>
          <p:spPr bwMode="auto">
            <a:xfrm>
              <a:off x="2973388" y="3429000"/>
              <a:ext cx="600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CDB2</a:t>
              </a:r>
            </a:p>
          </p:txBody>
        </p:sp>
        <p:grpSp>
          <p:nvGrpSpPr>
            <p:cNvPr id="32" name="Group 65"/>
            <p:cNvGrpSpPr>
              <a:grpSpLocks/>
            </p:cNvGrpSpPr>
            <p:nvPr/>
          </p:nvGrpSpPr>
          <p:grpSpPr bwMode="auto">
            <a:xfrm>
              <a:off x="860425" y="2530475"/>
              <a:ext cx="1201738" cy="860425"/>
              <a:chOff x="1129912" y="2625789"/>
              <a:chExt cx="807366" cy="903512"/>
            </a:xfrm>
          </p:grpSpPr>
          <p:grpSp>
            <p:nvGrpSpPr>
              <p:cNvPr id="39" name="Group 168"/>
              <p:cNvGrpSpPr>
                <a:grpSpLocks/>
              </p:cNvGrpSpPr>
              <p:nvPr/>
            </p:nvGrpSpPr>
            <p:grpSpPr bwMode="auto">
              <a:xfrm>
                <a:off x="1129912" y="2625789"/>
                <a:ext cx="807366" cy="903512"/>
                <a:chOff x="9809531" y="2745700"/>
                <a:chExt cx="807366" cy="903512"/>
              </a:xfrm>
            </p:grpSpPr>
            <p:pic>
              <p:nvPicPr>
                <p:cNvPr id="41" name="Picture 40"/>
                <p:cNvPicPr>
                  <a:picLocks noChangeAspect="1"/>
                </p:cNvPicPr>
                <p:nvPr/>
              </p:nvPicPr>
              <p:blipFill>
                <a:blip r:embed="rId6" cstate="print">
                  <a:duotone>
                    <a:prstClr val="black"/>
                    <a:schemeClr val="tx2">
                      <a:tint val="45000"/>
                      <a:satMod val="400000"/>
                    </a:schemeClr>
                  </a:duotone>
                  <a:extLst/>
                </a:blip>
                <a:stretch>
                  <a:fillRect/>
                </a:stretch>
              </p:blipFill>
              <p:spPr>
                <a:xfrm>
                  <a:off x="9809531" y="2745700"/>
                  <a:ext cx="807366" cy="903512"/>
                </a:xfrm>
                <a:prstGeom prst="rect">
                  <a:avLst/>
                </a:prstGeom>
              </p:spPr>
            </p:pic>
            <p:pic>
              <p:nvPicPr>
                <p:cNvPr id="42" name="Picture 6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31463" y="2812430"/>
                  <a:ext cx="762668" cy="72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 name="TextBox 67"/>
              <p:cNvSpPr txBox="1">
                <a:spLocks noChangeArrowheads="1"/>
              </p:cNvSpPr>
              <p:nvPr/>
            </p:nvSpPr>
            <p:spPr bwMode="auto">
              <a:xfrm>
                <a:off x="1135752" y="2819978"/>
                <a:ext cx="793079" cy="51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600" dirty="0">
                    <a:solidFill>
                      <a:schemeClr val="bg1"/>
                    </a:solidFill>
                    <a:latin typeface="Calibri" panose="020F0502020204030204" pitchFamily="34" charset="0"/>
                  </a:rPr>
                  <a:t>App_RR</a:t>
                </a:r>
              </a:p>
            </p:txBody>
          </p:sp>
        </p:grpSp>
        <p:sp>
          <p:nvSpPr>
            <p:cNvPr id="33" name="Oval 32"/>
            <p:cNvSpPr>
              <a:spLocks noChangeAspect="1"/>
            </p:cNvSpPr>
            <p:nvPr/>
          </p:nvSpPr>
          <p:spPr bwMode="auto">
            <a:xfrm>
              <a:off x="1344613" y="3417888"/>
              <a:ext cx="228600" cy="228600"/>
            </a:xfrm>
            <a:prstGeom prst="ellipse">
              <a:avLst/>
            </a:prstGeom>
            <a:solidFill>
              <a:srgbClr val="F80000"/>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cxnSp>
          <p:nvCxnSpPr>
            <p:cNvPr id="34" name="Straight Arrow Connector 46"/>
            <p:cNvCxnSpPr>
              <a:cxnSpLocks noChangeShapeType="1"/>
            </p:cNvCxnSpPr>
            <p:nvPr/>
          </p:nvCxnSpPr>
          <p:spPr bwMode="auto">
            <a:xfrm flipV="1">
              <a:off x="1436688" y="3567113"/>
              <a:ext cx="0" cy="2159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35" name="Rectangle 34"/>
            <p:cNvSpPr/>
            <p:nvPr/>
          </p:nvSpPr>
          <p:spPr bwMode="auto">
            <a:xfrm>
              <a:off x="2270125" y="3141663"/>
              <a:ext cx="501650" cy="517525"/>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36" name="Oval 35"/>
            <p:cNvSpPr>
              <a:spLocks noChangeAspect="1"/>
            </p:cNvSpPr>
            <p:nvPr/>
          </p:nvSpPr>
          <p:spPr bwMode="auto">
            <a:xfrm>
              <a:off x="2406650" y="3417888"/>
              <a:ext cx="228600" cy="228600"/>
            </a:xfrm>
            <a:prstGeom prst="ellipse">
              <a:avLst/>
            </a:prstGeom>
            <a:solidFill>
              <a:srgbClr val="F80000"/>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pic>
          <p:nvPicPr>
            <p:cNvPr id="37"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12950" y="2643188"/>
              <a:ext cx="985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5"/>
            <p:cNvSpPr txBox="1">
              <a:spLocks noChangeArrowheads="1"/>
            </p:cNvSpPr>
            <p:nvPr/>
          </p:nvSpPr>
          <p:spPr bwMode="auto">
            <a:xfrm>
              <a:off x="1857375" y="2865438"/>
              <a:ext cx="13906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bg1"/>
                  </a:solidFill>
                  <a:latin typeface="Corbel" panose="020B0503020204020204" pitchFamily="34" charset="0"/>
                </a:rPr>
                <a:t>DOODLES</a:t>
              </a:r>
            </a:p>
          </p:txBody>
        </p:sp>
      </p:grpSp>
      <p:sp>
        <p:nvSpPr>
          <p:cNvPr id="43" name="TextBox 42"/>
          <p:cNvSpPr txBox="1"/>
          <p:nvPr/>
        </p:nvSpPr>
        <p:spPr>
          <a:xfrm>
            <a:off x="1133475" y="1268413"/>
            <a:ext cx="9472613" cy="865187"/>
          </a:xfrm>
          <a:prstGeom prst="rect">
            <a:avLst/>
          </a:prstGeom>
          <a:ln w="28575"/>
        </p:spPr>
        <p:style>
          <a:lnRef idx="2">
            <a:schemeClr val="accent3"/>
          </a:lnRef>
          <a:fillRef idx="1">
            <a:schemeClr val="lt1"/>
          </a:fillRef>
          <a:effectRef idx="0">
            <a:schemeClr val="accent3"/>
          </a:effectRef>
          <a:fontRef idx="minor">
            <a:schemeClr val="dk1"/>
          </a:fontRef>
        </p:style>
        <p:txBody>
          <a:bodyPr lIns="144000" tIns="0" rIns="0" bIns="0" anchor="ctr"/>
          <a:lstStyle/>
          <a:p>
            <a:pPr defTabSz="914285" eaLnBrk="1" hangingPunct="1">
              <a:lnSpc>
                <a:spcPct val="90000"/>
              </a:lnSpc>
              <a:defRPr/>
            </a:pPr>
            <a:r>
              <a:rPr lang="en-US" sz="1600" b="1" dirty="0">
                <a:solidFill>
                  <a:srgbClr val="5F5F5F"/>
                </a:solidFill>
                <a:latin typeface="Courier New" pitchFamily="49" charset="0"/>
                <a:cs typeface="Courier New" pitchFamily="49" charset="0"/>
              </a:rPr>
              <a:t>SELECT sum(revenue), year, </a:t>
            </a:r>
            <a:r>
              <a:rPr lang="en-US" sz="1600" b="1" dirty="0">
                <a:solidFill>
                  <a:srgbClr val="C00000"/>
                </a:solidFill>
                <a:latin typeface="Courier New" pitchFamily="49" charset="0"/>
                <a:cs typeface="Courier New" pitchFamily="49" charset="0"/>
              </a:rPr>
              <a:t>CDB$NAME</a:t>
            </a:r>
            <a:r>
              <a:rPr lang="en-US" sz="1600" b="1" dirty="0">
                <a:solidFill>
                  <a:srgbClr val="5F5F5F"/>
                </a:solidFill>
                <a:latin typeface="Courier New" pitchFamily="49" charset="0"/>
                <a:cs typeface="Courier New" pitchFamily="49" charset="0"/>
              </a:rPr>
              <a:t>, </a:t>
            </a:r>
            <a:r>
              <a:rPr lang="en-US" sz="1600" b="1" dirty="0">
                <a:solidFill>
                  <a:srgbClr val="C00000"/>
                </a:solidFill>
                <a:latin typeface="Courier New" pitchFamily="49" charset="0"/>
                <a:cs typeface="Courier New" pitchFamily="49" charset="0"/>
              </a:rPr>
              <a:t>CON$NAME</a:t>
            </a:r>
            <a:endParaRPr lang="en-US" sz="1600" b="1" dirty="0">
              <a:solidFill>
                <a:srgbClr val="5F5F5F"/>
              </a:solidFill>
              <a:latin typeface="Courier New" pitchFamily="49" charset="0"/>
              <a:cs typeface="Courier New" pitchFamily="49" charset="0"/>
            </a:endParaRPr>
          </a:p>
          <a:p>
            <a:pPr defTabSz="914285" eaLnBrk="1" hangingPunct="1">
              <a:lnSpc>
                <a:spcPct val="90000"/>
              </a:lnSpc>
              <a:defRPr/>
            </a:pPr>
            <a:r>
              <a:rPr lang="en-US" sz="1600" b="1" dirty="0">
                <a:solidFill>
                  <a:srgbClr val="5F5F5F"/>
                </a:solidFill>
                <a:latin typeface="Courier New" pitchFamily="49" charset="0"/>
                <a:cs typeface="Courier New" pitchFamily="49" charset="0"/>
              </a:rPr>
              <a:t>FROM   </a:t>
            </a:r>
            <a:r>
              <a:rPr lang="en-US" sz="1600" b="1" dirty="0">
                <a:solidFill>
                  <a:srgbClr val="C00000"/>
                </a:solidFill>
                <a:latin typeface="Courier New" pitchFamily="49" charset="0"/>
                <a:cs typeface="Courier New" pitchFamily="49" charset="0"/>
              </a:rPr>
              <a:t>CONTAINERS(</a:t>
            </a:r>
            <a:r>
              <a:rPr lang="en-US" sz="1600" b="1" dirty="0">
                <a:solidFill>
                  <a:srgbClr val="5F5F5F"/>
                </a:solidFill>
                <a:latin typeface="Courier New" pitchFamily="49" charset="0"/>
                <a:cs typeface="Courier New" pitchFamily="49" charset="0"/>
              </a:rPr>
              <a:t>sales_data</a:t>
            </a:r>
            <a:r>
              <a:rPr lang="en-US" sz="1600" b="1" dirty="0">
                <a:solidFill>
                  <a:srgbClr val="C00000"/>
                </a:solidFill>
                <a:latin typeface="Courier New" pitchFamily="49" charset="0"/>
                <a:cs typeface="Courier New" pitchFamily="49" charset="0"/>
              </a:rPr>
              <a:t>)</a:t>
            </a:r>
          </a:p>
          <a:p>
            <a:pPr defTabSz="914285" eaLnBrk="1" hangingPunct="1">
              <a:lnSpc>
                <a:spcPct val="90000"/>
              </a:lnSpc>
              <a:defRPr/>
            </a:pPr>
            <a:r>
              <a:rPr lang="en-US" sz="1600" b="1" dirty="0">
                <a:solidFill>
                  <a:srgbClr val="5F5F5F"/>
                </a:solidFill>
                <a:latin typeface="Courier New" pitchFamily="49" charset="0"/>
                <a:cs typeface="Courier New" pitchFamily="49" charset="0"/>
              </a:rPr>
              <a:t>WHERE  year =  2014  GROUP  BY year, </a:t>
            </a:r>
            <a:r>
              <a:rPr lang="en-US" sz="1600" b="1" dirty="0">
                <a:solidFill>
                  <a:srgbClr val="C00000"/>
                </a:solidFill>
                <a:latin typeface="Courier New" pitchFamily="49" charset="0"/>
                <a:cs typeface="Courier New" pitchFamily="49" charset="0"/>
              </a:rPr>
              <a:t>CDB$NAME</a:t>
            </a:r>
            <a:r>
              <a:rPr lang="en-US" sz="1600" b="1" dirty="0">
                <a:solidFill>
                  <a:srgbClr val="5F5F5F"/>
                </a:solidFill>
                <a:latin typeface="Courier New" pitchFamily="49" charset="0"/>
                <a:cs typeface="Courier New" pitchFamily="49" charset="0"/>
              </a:rPr>
              <a:t>, </a:t>
            </a:r>
            <a:r>
              <a:rPr lang="en-US" sz="1600" b="1" dirty="0">
                <a:solidFill>
                  <a:srgbClr val="C00000"/>
                </a:solidFill>
                <a:latin typeface="Courier New" pitchFamily="49" charset="0"/>
                <a:cs typeface="Courier New" pitchFamily="49" charset="0"/>
              </a:rPr>
              <a:t>CON$NAME</a:t>
            </a:r>
            <a:r>
              <a:rPr lang="en-US" sz="1600" b="1" dirty="0">
                <a:solidFill>
                  <a:srgbClr val="5F5F5F"/>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p:txBody>
      </p:sp>
      <p:cxnSp>
        <p:nvCxnSpPr>
          <p:cNvPr id="44" name="Straight Arrow Connector 43"/>
          <p:cNvCxnSpPr/>
          <p:nvPr/>
        </p:nvCxnSpPr>
        <p:spPr bwMode="auto">
          <a:xfrm>
            <a:off x="2832100" y="2119313"/>
            <a:ext cx="0" cy="539750"/>
          </a:xfrm>
          <a:prstGeom prst="straightConnector1">
            <a:avLst/>
          </a:prstGeom>
          <a:noFill/>
          <a:ln w="28575" cap="flat" cmpd="sng" algn="ctr">
            <a:solidFill>
              <a:schemeClr val="accent3"/>
            </a:solidFill>
            <a:prstDash val="solid"/>
            <a:round/>
            <a:headEnd type="none" w="sm" len="sm"/>
            <a:tailEnd type="triangle" w="lg" len="lg"/>
          </a:ln>
          <a:effectLst/>
        </p:spPr>
      </p:cxnSp>
      <p:cxnSp>
        <p:nvCxnSpPr>
          <p:cNvPr id="45" name="Straight Arrow Connector 44"/>
          <p:cNvCxnSpPr/>
          <p:nvPr/>
        </p:nvCxnSpPr>
        <p:spPr bwMode="auto">
          <a:xfrm>
            <a:off x="8301038" y="2144713"/>
            <a:ext cx="0" cy="503237"/>
          </a:xfrm>
          <a:prstGeom prst="straightConnector1">
            <a:avLst/>
          </a:prstGeom>
          <a:noFill/>
          <a:ln w="28575" cap="flat" cmpd="sng" algn="ctr">
            <a:solidFill>
              <a:schemeClr val="accent3"/>
            </a:solidFill>
            <a:prstDash val="solid"/>
            <a:round/>
            <a:headEnd type="none" w="sm" len="sm"/>
            <a:tailEnd type="triangle" w="lg" len="lg"/>
          </a:ln>
          <a:effectLst/>
        </p:spPr>
      </p:cxnSp>
      <p:cxnSp>
        <p:nvCxnSpPr>
          <p:cNvPr id="46" name="Straight Connector 44"/>
          <p:cNvCxnSpPr>
            <a:cxnSpLocks noChangeShapeType="1"/>
          </p:cNvCxnSpPr>
          <p:nvPr/>
        </p:nvCxnSpPr>
        <p:spPr bwMode="auto">
          <a:xfrm flipH="1">
            <a:off x="1479550" y="3789363"/>
            <a:ext cx="9164638"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7" name="TextBox 48"/>
          <p:cNvSpPr txBox="1">
            <a:spLocks noChangeArrowheads="1"/>
          </p:cNvSpPr>
          <p:nvPr/>
        </p:nvSpPr>
        <p:spPr bwMode="auto">
          <a:xfrm>
            <a:off x="9412288" y="3786188"/>
            <a:ext cx="162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Create proxy PDB</a:t>
            </a:r>
          </a:p>
        </p:txBody>
      </p:sp>
      <p:cxnSp>
        <p:nvCxnSpPr>
          <p:cNvPr id="48" name="Straight Arrow Connector 47"/>
          <p:cNvCxnSpPr/>
          <p:nvPr/>
        </p:nvCxnSpPr>
        <p:spPr bwMode="auto">
          <a:xfrm>
            <a:off x="9455150" y="2149475"/>
            <a:ext cx="0" cy="503238"/>
          </a:xfrm>
          <a:prstGeom prst="straightConnector1">
            <a:avLst/>
          </a:prstGeom>
          <a:noFill/>
          <a:ln w="28575" cap="flat" cmpd="sng" algn="ctr">
            <a:solidFill>
              <a:schemeClr val="accent3"/>
            </a:solidFill>
            <a:prstDash val="solid"/>
            <a:round/>
            <a:headEnd type="none" w="sm" len="sm"/>
            <a:tailEnd type="triangle" w="lg" len="lg"/>
          </a:ln>
          <a:effectLst/>
        </p:spPr>
      </p:cxnSp>
      <p:graphicFrame>
        <p:nvGraphicFramePr>
          <p:cNvPr id="49" name="Table 48"/>
          <p:cNvGraphicFramePr>
            <a:graphicFrameLocks noGrp="1"/>
          </p:cNvGraphicFramePr>
          <p:nvPr>
            <p:extLst>
              <p:ext uri="{D42A27DB-BD31-4B8C-83A1-F6EECF244321}">
                <p14:modId xmlns:p14="http://schemas.microsoft.com/office/powerpoint/2010/main" val="2502455434"/>
              </p:ext>
            </p:extLst>
          </p:nvPr>
        </p:nvGraphicFramePr>
        <p:xfrm>
          <a:off x="2030413" y="4941888"/>
          <a:ext cx="8126412" cy="1152524"/>
        </p:xfrm>
        <a:graphic>
          <a:graphicData uri="http://schemas.openxmlformats.org/drawingml/2006/table">
            <a:tbl>
              <a:tblPr firstRow="1" bandRow="1">
                <a:tableStyleId>{5FD0F851-EC5A-4D38-B0AD-8093EC10F338}</a:tableStyleId>
              </a:tblPr>
              <a:tblGrid>
                <a:gridCol w="2031603">
                  <a:extLst>
                    <a:ext uri="{9D8B030D-6E8A-4147-A177-3AD203B41FA5}">
                      <a16:colId xmlns:a16="http://schemas.microsoft.com/office/drawing/2014/main" xmlns="" val="20000"/>
                    </a:ext>
                  </a:extLst>
                </a:gridCol>
                <a:gridCol w="2031603">
                  <a:extLst>
                    <a:ext uri="{9D8B030D-6E8A-4147-A177-3AD203B41FA5}">
                      <a16:colId xmlns:a16="http://schemas.microsoft.com/office/drawing/2014/main" xmlns="" val="20001"/>
                    </a:ext>
                  </a:extLst>
                </a:gridCol>
                <a:gridCol w="2031603">
                  <a:extLst>
                    <a:ext uri="{9D8B030D-6E8A-4147-A177-3AD203B41FA5}">
                      <a16:colId xmlns:a16="http://schemas.microsoft.com/office/drawing/2014/main" xmlns="" val="20002"/>
                    </a:ext>
                  </a:extLst>
                </a:gridCol>
                <a:gridCol w="2031603">
                  <a:extLst>
                    <a:ext uri="{9D8B030D-6E8A-4147-A177-3AD203B41FA5}">
                      <a16:colId xmlns:a16="http://schemas.microsoft.com/office/drawing/2014/main" xmlns="" val="20003"/>
                    </a:ext>
                  </a:extLst>
                </a:gridCol>
              </a:tblGrid>
              <a:tr h="288131">
                <a:tc>
                  <a:txBody>
                    <a:bodyPr/>
                    <a:lstStyle/>
                    <a:p>
                      <a:r>
                        <a:rPr lang="fr-FR" sz="1200" dirty="0">
                          <a:solidFill>
                            <a:srgbClr val="000000"/>
                          </a:solidFill>
                        </a:rPr>
                        <a:t>Revenue</a:t>
                      </a:r>
                      <a:endParaRPr lang="en-US" sz="1200" dirty="0">
                        <a:solidFill>
                          <a:srgbClr val="000000"/>
                        </a:solidFill>
                      </a:endParaRPr>
                    </a:p>
                  </a:txBody>
                  <a:tcPr marL="121896" marR="121896" marT="45736" marB="45736"/>
                </a:tc>
                <a:tc>
                  <a:txBody>
                    <a:bodyPr/>
                    <a:lstStyle/>
                    <a:p>
                      <a:r>
                        <a:rPr lang="fr-FR" sz="1200" dirty="0">
                          <a:solidFill>
                            <a:srgbClr val="000000"/>
                          </a:solidFill>
                        </a:rPr>
                        <a:t>Year</a:t>
                      </a:r>
                      <a:endParaRPr lang="en-US" sz="1200" dirty="0">
                        <a:solidFill>
                          <a:srgbClr val="000000"/>
                        </a:solidFill>
                      </a:endParaRPr>
                    </a:p>
                  </a:txBody>
                  <a:tcPr marL="121896" marR="121896" marT="45736" marB="45736"/>
                </a:tc>
                <a:tc>
                  <a:txBody>
                    <a:bodyPr/>
                    <a:lstStyle/>
                    <a:p>
                      <a:r>
                        <a:rPr lang="fr-FR" sz="1200" dirty="0">
                          <a:solidFill>
                            <a:srgbClr val="000000"/>
                          </a:solidFill>
                        </a:rPr>
                        <a:t>CDB$NAME</a:t>
                      </a:r>
                      <a:endParaRPr lang="en-US" sz="1200" dirty="0">
                        <a:solidFill>
                          <a:srgbClr val="000000"/>
                        </a:solidFill>
                      </a:endParaRPr>
                    </a:p>
                  </a:txBody>
                  <a:tcPr marL="121896" marR="121896" marT="45736" marB="45736"/>
                </a:tc>
                <a:tc>
                  <a:txBody>
                    <a:bodyPr/>
                    <a:lstStyle/>
                    <a:p>
                      <a:r>
                        <a:rPr lang="fr-FR" sz="1200" dirty="0">
                          <a:solidFill>
                            <a:srgbClr val="000000"/>
                          </a:solidFill>
                        </a:rPr>
                        <a:t>CON$NAME</a:t>
                      </a:r>
                      <a:endParaRPr lang="en-US" sz="1200" dirty="0">
                        <a:solidFill>
                          <a:srgbClr val="000000"/>
                        </a:solidFill>
                      </a:endParaRPr>
                    </a:p>
                  </a:txBody>
                  <a:tcPr marL="121896" marR="121896" marT="45736" marB="45736"/>
                </a:tc>
                <a:extLst>
                  <a:ext uri="{0D108BD9-81ED-4DB2-BD59-A6C34878D82A}">
                    <a16:rowId xmlns:a16="http://schemas.microsoft.com/office/drawing/2014/main" xmlns="" val="10000"/>
                  </a:ext>
                </a:extLst>
              </a:tr>
              <a:tr h="288131">
                <a:tc>
                  <a:txBody>
                    <a:bodyPr/>
                    <a:lstStyle/>
                    <a:p>
                      <a:r>
                        <a:rPr lang="fr-FR" sz="1200" dirty="0">
                          <a:solidFill>
                            <a:srgbClr val="000000"/>
                          </a:solidFill>
                        </a:rPr>
                        <a:t>15000000</a:t>
                      </a:r>
                      <a:endParaRPr lang="en-US" sz="1200" dirty="0">
                        <a:solidFill>
                          <a:srgbClr val="000000"/>
                        </a:solidFill>
                      </a:endParaRPr>
                    </a:p>
                  </a:txBody>
                  <a:tcPr marL="121896" marR="121896" marT="45736" marB="45736">
                    <a:solidFill>
                      <a:schemeClr val="accent6">
                        <a:lumMod val="20000"/>
                        <a:lumOff val="80000"/>
                      </a:schemeClr>
                    </a:solidFill>
                  </a:tcPr>
                </a:tc>
                <a:tc>
                  <a:txBody>
                    <a:bodyPr/>
                    <a:lstStyle/>
                    <a:p>
                      <a:r>
                        <a:rPr lang="fr-FR" sz="1200" dirty="0">
                          <a:solidFill>
                            <a:srgbClr val="000000"/>
                          </a:solidFill>
                        </a:rPr>
                        <a:t>2014</a:t>
                      </a:r>
                      <a:endParaRPr lang="en-US" sz="1200" dirty="0">
                        <a:solidFill>
                          <a:srgbClr val="000000"/>
                        </a:solidFill>
                      </a:endParaRPr>
                    </a:p>
                  </a:txBody>
                  <a:tcPr marL="121896" marR="121896" marT="45736" marB="45736">
                    <a:solidFill>
                      <a:schemeClr val="accent6">
                        <a:lumMod val="20000"/>
                        <a:lumOff val="80000"/>
                      </a:schemeClr>
                    </a:solidFill>
                  </a:tcPr>
                </a:tc>
                <a:tc>
                  <a:txBody>
                    <a:bodyPr/>
                    <a:lstStyle/>
                    <a:p>
                      <a:r>
                        <a:rPr lang="fr-FR" sz="1200" dirty="0">
                          <a:solidFill>
                            <a:srgbClr val="000000"/>
                          </a:solidFill>
                        </a:rPr>
                        <a:t>CDB1</a:t>
                      </a:r>
                      <a:endParaRPr lang="en-US" sz="1200" dirty="0">
                        <a:solidFill>
                          <a:srgbClr val="000000"/>
                        </a:solidFill>
                      </a:endParaRPr>
                    </a:p>
                  </a:txBody>
                  <a:tcPr marL="121896" marR="121896" marT="45736" marB="45736">
                    <a:solidFill>
                      <a:schemeClr val="accent6">
                        <a:lumMod val="20000"/>
                        <a:lumOff val="80000"/>
                      </a:schemeClr>
                    </a:solidFill>
                  </a:tcPr>
                </a:tc>
                <a:tc>
                  <a:txBody>
                    <a:bodyPr/>
                    <a:lstStyle/>
                    <a:p>
                      <a:r>
                        <a:rPr lang="fr-FR" sz="1200" dirty="0">
                          <a:solidFill>
                            <a:srgbClr val="000000"/>
                          </a:solidFill>
                        </a:rPr>
                        <a:t>ROBOTS</a:t>
                      </a:r>
                      <a:endParaRPr lang="en-US" sz="1200" dirty="0">
                        <a:solidFill>
                          <a:srgbClr val="000000"/>
                        </a:solidFill>
                      </a:endParaRPr>
                    </a:p>
                  </a:txBody>
                  <a:tcPr marL="121896" marR="121896" marT="45736" marB="45736">
                    <a:solidFill>
                      <a:schemeClr val="accent6">
                        <a:lumMod val="20000"/>
                        <a:lumOff val="80000"/>
                      </a:schemeClr>
                    </a:solidFill>
                  </a:tcPr>
                </a:tc>
                <a:extLst>
                  <a:ext uri="{0D108BD9-81ED-4DB2-BD59-A6C34878D82A}">
                    <a16:rowId xmlns:a16="http://schemas.microsoft.com/office/drawing/2014/main" xmlns="" val="10001"/>
                  </a:ext>
                </a:extLst>
              </a:tr>
              <a:tr h="288131">
                <a:tc>
                  <a:txBody>
                    <a:bodyPr/>
                    <a:lstStyle/>
                    <a:p>
                      <a:r>
                        <a:rPr lang="fr-FR" sz="1200" dirty="0">
                          <a:solidFill>
                            <a:srgbClr val="000000"/>
                          </a:solidFill>
                        </a:rPr>
                        <a:t>20000000</a:t>
                      </a:r>
                      <a:endParaRPr lang="en-US" sz="1200" dirty="0">
                        <a:solidFill>
                          <a:srgbClr val="000000"/>
                        </a:solidFill>
                      </a:endParaRPr>
                    </a:p>
                  </a:txBody>
                  <a:tcPr marL="121896" marR="121896" marT="45736" marB="45736"/>
                </a:tc>
                <a:tc>
                  <a:txBody>
                    <a:bodyPr/>
                    <a:lstStyle/>
                    <a:p>
                      <a:r>
                        <a:rPr lang="fr-FR" sz="1200" dirty="0">
                          <a:solidFill>
                            <a:srgbClr val="000000"/>
                          </a:solidFill>
                        </a:rPr>
                        <a:t>2014</a:t>
                      </a:r>
                      <a:endParaRPr lang="en-US" sz="1200" dirty="0">
                        <a:solidFill>
                          <a:srgbClr val="000000"/>
                        </a:solidFill>
                      </a:endParaRPr>
                    </a:p>
                  </a:txBody>
                  <a:tcPr marL="121896" marR="121896" marT="45736" marB="45736"/>
                </a:tc>
                <a:tc>
                  <a:txBody>
                    <a:bodyPr/>
                    <a:lstStyle/>
                    <a:p>
                      <a:r>
                        <a:rPr lang="fr-FR" sz="1200" dirty="0">
                          <a:solidFill>
                            <a:srgbClr val="000000"/>
                          </a:solidFill>
                        </a:rPr>
                        <a:t>CDB2</a:t>
                      </a:r>
                      <a:endParaRPr lang="en-US" sz="1200" dirty="0">
                        <a:solidFill>
                          <a:srgbClr val="000000"/>
                        </a:solidFill>
                      </a:endParaRPr>
                    </a:p>
                  </a:txBody>
                  <a:tcPr marL="121896" marR="121896" marT="45736" marB="45736"/>
                </a:tc>
                <a:tc>
                  <a:txBody>
                    <a:bodyPr/>
                    <a:lstStyle/>
                    <a:p>
                      <a:r>
                        <a:rPr lang="fr-FR" sz="1200" dirty="0">
                          <a:solidFill>
                            <a:srgbClr val="000000"/>
                          </a:solidFill>
                        </a:rPr>
                        <a:t>DOODLES</a:t>
                      </a:r>
                      <a:endParaRPr lang="en-US" sz="1200" dirty="0">
                        <a:solidFill>
                          <a:srgbClr val="000000"/>
                        </a:solidFill>
                      </a:endParaRPr>
                    </a:p>
                  </a:txBody>
                  <a:tcPr marL="121896" marR="121896" marT="45736" marB="45736"/>
                </a:tc>
                <a:extLst>
                  <a:ext uri="{0D108BD9-81ED-4DB2-BD59-A6C34878D82A}">
                    <a16:rowId xmlns:a16="http://schemas.microsoft.com/office/drawing/2014/main" xmlns="" val="10002"/>
                  </a:ext>
                </a:extLst>
              </a:tr>
              <a:tr h="288131">
                <a:tc>
                  <a:txBody>
                    <a:bodyPr/>
                    <a:lstStyle/>
                    <a:p>
                      <a:r>
                        <a:rPr lang="fr-FR" sz="1200" dirty="0">
                          <a:solidFill>
                            <a:srgbClr val="000000"/>
                          </a:solidFill>
                        </a:rPr>
                        <a:t>10000000</a:t>
                      </a:r>
                      <a:endParaRPr lang="en-US" sz="1200" dirty="0">
                        <a:solidFill>
                          <a:srgbClr val="000000"/>
                        </a:solidFill>
                      </a:endParaRPr>
                    </a:p>
                  </a:txBody>
                  <a:tcPr marL="121896" marR="121896" marT="45736" marB="45736">
                    <a:solidFill>
                      <a:schemeClr val="accent6">
                        <a:lumMod val="20000"/>
                        <a:lumOff val="80000"/>
                      </a:schemeClr>
                    </a:solidFill>
                  </a:tcPr>
                </a:tc>
                <a:tc>
                  <a:txBody>
                    <a:bodyPr/>
                    <a:lstStyle/>
                    <a:p>
                      <a:r>
                        <a:rPr lang="fr-FR" sz="1200" dirty="0">
                          <a:solidFill>
                            <a:srgbClr val="000000"/>
                          </a:solidFill>
                        </a:rPr>
                        <a:t>2014</a:t>
                      </a:r>
                      <a:endParaRPr lang="en-US" sz="1200" dirty="0">
                        <a:solidFill>
                          <a:srgbClr val="000000"/>
                        </a:solidFill>
                      </a:endParaRPr>
                    </a:p>
                  </a:txBody>
                  <a:tcPr marL="121896" marR="121896" marT="45736" marB="45736">
                    <a:solidFill>
                      <a:schemeClr val="accent6">
                        <a:lumMod val="20000"/>
                        <a:lumOff val="80000"/>
                      </a:schemeClr>
                    </a:solidFill>
                  </a:tcPr>
                </a:tc>
                <a:tc>
                  <a:txBody>
                    <a:bodyPr/>
                    <a:lstStyle/>
                    <a:p>
                      <a:r>
                        <a:rPr lang="fr-FR" sz="1200" dirty="0">
                          <a:solidFill>
                            <a:srgbClr val="000000"/>
                          </a:solidFill>
                        </a:rPr>
                        <a:t>CDB1</a:t>
                      </a:r>
                      <a:endParaRPr lang="en-US" sz="1200" dirty="0">
                        <a:solidFill>
                          <a:srgbClr val="000000"/>
                        </a:solidFill>
                      </a:endParaRPr>
                    </a:p>
                  </a:txBody>
                  <a:tcPr marL="121896" marR="121896" marT="45736" marB="45736">
                    <a:solidFill>
                      <a:schemeClr val="accent6">
                        <a:lumMod val="20000"/>
                        <a:lumOff val="80000"/>
                      </a:schemeClr>
                    </a:solidFill>
                  </a:tcPr>
                </a:tc>
                <a:tc>
                  <a:txBody>
                    <a:bodyPr/>
                    <a:lstStyle/>
                    <a:p>
                      <a:r>
                        <a:rPr lang="fr-FR" sz="1200" dirty="0">
                          <a:solidFill>
                            <a:srgbClr val="000000"/>
                          </a:solidFill>
                        </a:rPr>
                        <a:t>DOLLS</a:t>
                      </a:r>
                      <a:endParaRPr lang="en-US" sz="1200" dirty="0">
                        <a:solidFill>
                          <a:srgbClr val="000000"/>
                        </a:solidFill>
                      </a:endParaRPr>
                    </a:p>
                  </a:txBody>
                  <a:tcPr marL="121896" marR="121896" marT="45736" marB="45736">
                    <a:solidFill>
                      <a:schemeClr val="accent6">
                        <a:lumMod val="20000"/>
                        <a:lumOff val="80000"/>
                      </a:schemeClr>
                    </a:solidFill>
                  </a:tcPr>
                </a:tc>
                <a:extLst>
                  <a:ext uri="{0D108BD9-81ED-4DB2-BD59-A6C34878D82A}">
                    <a16:rowId xmlns:a16="http://schemas.microsoft.com/office/drawing/2014/main" xmlns="" val="10003"/>
                  </a:ext>
                </a:extLst>
              </a:tr>
            </a:tbl>
          </a:graphicData>
        </a:graphic>
      </p:graphicFrame>
      <p:sp>
        <p:nvSpPr>
          <p:cNvPr id="50" name="TextBox 48"/>
          <p:cNvSpPr txBox="1">
            <a:spLocks noChangeArrowheads="1"/>
          </p:cNvSpPr>
          <p:nvPr/>
        </p:nvSpPr>
        <p:spPr bwMode="auto">
          <a:xfrm>
            <a:off x="2181225" y="2379663"/>
            <a:ext cx="2560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Create application root replica</a:t>
            </a:r>
          </a:p>
        </p:txBody>
      </p:sp>
      <p:cxnSp>
        <p:nvCxnSpPr>
          <p:cNvPr id="51" name="Straight Arrow Connector 50"/>
          <p:cNvCxnSpPr/>
          <p:nvPr/>
        </p:nvCxnSpPr>
        <p:spPr bwMode="auto">
          <a:xfrm>
            <a:off x="10496550" y="2159000"/>
            <a:ext cx="0" cy="503238"/>
          </a:xfrm>
          <a:prstGeom prst="straightConnector1">
            <a:avLst/>
          </a:prstGeom>
          <a:noFill/>
          <a:ln w="28575" cap="flat" cmpd="sng" algn="ctr">
            <a:solidFill>
              <a:schemeClr val="accent3"/>
            </a:solidFill>
            <a:prstDash val="dash"/>
            <a:round/>
            <a:headEnd type="none" w="sm" len="sm"/>
            <a:tailEnd type="triangle" w="lg" len="lg"/>
          </a:ln>
          <a:effectLst/>
        </p:spPr>
      </p:cxnSp>
      <p:sp>
        <p:nvSpPr>
          <p:cNvPr id="52" name="TextBox 48"/>
          <p:cNvSpPr txBox="1">
            <a:spLocks noChangeArrowheads="1"/>
          </p:cNvSpPr>
          <p:nvPr/>
        </p:nvSpPr>
        <p:spPr bwMode="auto">
          <a:xfrm>
            <a:off x="3606800" y="3063875"/>
            <a:ext cx="2047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Create application PDB</a:t>
            </a:r>
          </a:p>
        </p:txBody>
      </p:sp>
      <p:sp>
        <p:nvSpPr>
          <p:cNvPr id="53" name="Oval 33"/>
          <p:cNvSpPr>
            <a:spLocks noChangeArrowheads="1"/>
          </p:cNvSpPr>
          <p:nvPr/>
        </p:nvSpPr>
        <p:spPr bwMode="auto">
          <a:xfrm>
            <a:off x="8902724" y="3789040"/>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2</a:t>
            </a:r>
          </a:p>
        </p:txBody>
      </p:sp>
      <p:sp>
        <p:nvSpPr>
          <p:cNvPr id="54" name="Oval 33"/>
          <p:cNvSpPr>
            <a:spLocks noChangeArrowheads="1"/>
          </p:cNvSpPr>
          <p:nvPr/>
        </p:nvSpPr>
        <p:spPr bwMode="auto">
          <a:xfrm>
            <a:off x="2937349" y="3091538"/>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3</a:t>
            </a:r>
          </a:p>
        </p:txBody>
      </p:sp>
      <p:sp>
        <p:nvSpPr>
          <p:cNvPr id="55" name="Oval 33"/>
          <p:cNvSpPr>
            <a:spLocks noChangeArrowheads="1"/>
          </p:cNvSpPr>
          <p:nvPr/>
        </p:nvSpPr>
        <p:spPr bwMode="auto">
          <a:xfrm>
            <a:off x="1768212" y="2420888"/>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1</a:t>
            </a:r>
          </a:p>
        </p:txBody>
      </p:sp>
      <p:cxnSp>
        <p:nvCxnSpPr>
          <p:cNvPr id="57" name="Elbow Connector 2"/>
          <p:cNvCxnSpPr>
            <a:cxnSpLocks noChangeShapeType="1"/>
          </p:cNvCxnSpPr>
          <p:nvPr/>
        </p:nvCxnSpPr>
        <p:spPr bwMode="auto">
          <a:xfrm rot="16200000" flipH="1">
            <a:off x="4281488" y="-169863"/>
            <a:ext cx="25400" cy="5565775"/>
          </a:xfrm>
          <a:prstGeom prst="bentConnector3">
            <a:avLst>
              <a:gd name="adj1" fmla="val -881537"/>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410434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Creating a Proxy </a:t>
            </a:r>
            <a:r>
              <a:rPr lang="en-US" altLang="en-US" dirty="0" smtClean="0"/>
              <a:t>PDB</a:t>
            </a:r>
            <a:br>
              <a:rPr lang="en-US" altLang="en-US" dirty="0" smtClean="0"/>
            </a:br>
            <a:endParaRPr lang="en-US" dirty="0"/>
          </a:p>
        </p:txBody>
      </p:sp>
      <p:sp>
        <p:nvSpPr>
          <p:cNvPr id="3" name="Content Placeholder 3"/>
          <p:cNvSpPr txBox="1">
            <a:spLocks/>
          </p:cNvSpPr>
          <p:nvPr/>
        </p:nvSpPr>
        <p:spPr>
          <a:xfrm>
            <a:off x="5158308" y="1323975"/>
            <a:ext cx="6406629" cy="4057650"/>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a:defRPr/>
            </a:pPr>
            <a:r>
              <a:rPr lang="en-US" kern="0" dirty="0">
                <a:latin typeface="Arial" charset="0"/>
              </a:rPr>
              <a:t>A proxy PDB allows execution in a proxied PDB.</a:t>
            </a:r>
          </a:p>
          <a:p>
            <a:pPr marL="572400" lvl="2" indent="-457200">
              <a:buClr>
                <a:schemeClr val="accent1"/>
              </a:buClr>
              <a:buFont typeface="+mj-lt"/>
              <a:buAutoNum type="arabicPeriod"/>
              <a:defRPr/>
            </a:pPr>
            <a:r>
              <a:rPr lang="en-US" sz="1800" kern="0" dirty="0">
                <a:cs typeface="Courier New" pitchFamily="49" charset="0"/>
              </a:rPr>
              <a:t>Switch the shared UNDO mode to local UNDO mode in both CDBs.</a:t>
            </a:r>
          </a:p>
          <a:p>
            <a:pPr marL="572400" lvl="2" indent="-457200">
              <a:buClr>
                <a:schemeClr val="accent1"/>
              </a:buClr>
              <a:buFont typeface="+mj-lt"/>
              <a:buAutoNum type="arabicPeriod"/>
              <a:defRPr/>
            </a:pPr>
            <a:r>
              <a:rPr lang="en-US" sz="1800" kern="0" dirty="0">
                <a:cs typeface="Courier New" pitchFamily="49" charset="0"/>
              </a:rPr>
              <a:t>Set the ARCHIVELOG mode in both CDBs.</a:t>
            </a:r>
          </a:p>
          <a:p>
            <a:pPr marL="572400" lvl="2" indent="-457200">
              <a:buClr>
                <a:schemeClr val="accent1"/>
              </a:buClr>
              <a:buFont typeface="+mj-lt"/>
              <a:buAutoNum type="arabicPeriod"/>
              <a:defRPr/>
            </a:pPr>
            <a:r>
              <a:rPr lang="en-US" sz="1800" kern="0" dirty="0"/>
              <a:t>Connect to </a:t>
            </a:r>
            <a:r>
              <a:rPr lang="en-US" sz="1800" b="1" kern="0" dirty="0">
                <a:solidFill>
                  <a:srgbClr val="0000FF"/>
                </a:solidFill>
                <a:latin typeface="Courier New" pitchFamily="49" charset="0"/>
                <a:cs typeface="Courier New" pitchFamily="49" charset="0"/>
              </a:rPr>
              <a:t>CDB1</a:t>
            </a:r>
            <a:r>
              <a:rPr lang="en-US" sz="1800" b="1" kern="0" dirty="0">
                <a:solidFill>
                  <a:srgbClr val="0000FF"/>
                </a:solidFill>
                <a:latin typeface="+mj-lt"/>
                <a:cs typeface="Courier New" pitchFamily="49" charset="0"/>
              </a:rPr>
              <a:t> </a:t>
            </a:r>
            <a:r>
              <a:rPr lang="en-US" sz="1800" kern="0" dirty="0"/>
              <a:t>and create a database link (to </a:t>
            </a:r>
            <a:r>
              <a:rPr lang="en-US" sz="1800" b="1" kern="0" dirty="0">
                <a:solidFill>
                  <a:srgbClr val="008000"/>
                </a:solidFill>
                <a:latin typeface="Courier New" pitchFamily="49" charset="0"/>
                <a:cs typeface="Courier New" pitchFamily="49" charset="0"/>
              </a:rPr>
              <a:t>CDB2</a:t>
            </a:r>
            <a:r>
              <a:rPr lang="en-US" sz="1800" kern="0" dirty="0">
                <a:solidFill>
                  <a:schemeClr val="tx1"/>
                </a:solidFill>
                <a:latin typeface="+mj-lt"/>
                <a:cs typeface="Courier New" pitchFamily="49" charset="0"/>
              </a:rPr>
              <a:t>)</a:t>
            </a:r>
            <a:r>
              <a:rPr lang="en-US" sz="1800" kern="0" dirty="0"/>
              <a:t>.</a:t>
            </a:r>
          </a:p>
          <a:p>
            <a:pPr marL="571500" lvl="1" indent="-457200">
              <a:buFont typeface="+mj-lt"/>
              <a:buAutoNum type="arabicPeriod" startAt="4"/>
              <a:defRPr/>
            </a:pPr>
            <a:r>
              <a:rPr lang="en-US" sz="1800" kern="0" dirty="0"/>
              <a:t>Create the </a:t>
            </a:r>
            <a:r>
              <a:rPr lang="en-US" sz="1800" b="1" kern="0" dirty="0">
                <a:solidFill>
                  <a:srgbClr val="0000FF"/>
                </a:solidFill>
                <a:latin typeface="Courier New" pitchFamily="49" charset="0"/>
                <a:cs typeface="Courier New" pitchFamily="49" charset="0"/>
              </a:rPr>
              <a:t>PXPDB1</a:t>
            </a:r>
            <a:r>
              <a:rPr lang="en-US" sz="1800" b="1" kern="0" dirty="0">
                <a:solidFill>
                  <a:srgbClr val="0000FF"/>
                </a:solidFill>
                <a:latin typeface="+mj-lt"/>
              </a:rPr>
              <a:t> </a:t>
            </a:r>
            <a:r>
              <a:rPr lang="en-US" sz="1800" kern="0" dirty="0">
                <a:solidFill>
                  <a:schemeClr val="tx1"/>
                </a:solidFill>
              </a:rPr>
              <a:t>proxy PDB </a:t>
            </a:r>
            <a:r>
              <a:rPr lang="en-US" sz="1800" kern="0" dirty="0">
                <a:cs typeface="Courier New" pitchFamily="49" charset="0"/>
              </a:rPr>
              <a:t>in </a:t>
            </a:r>
            <a:r>
              <a:rPr lang="en-US" sz="1800" b="1" kern="0" dirty="0">
                <a:solidFill>
                  <a:srgbClr val="0000FF"/>
                </a:solidFill>
                <a:latin typeface="Courier New" pitchFamily="49" charset="0"/>
                <a:cs typeface="Courier New" pitchFamily="49" charset="0"/>
              </a:rPr>
              <a:t>CDB1</a:t>
            </a:r>
            <a:r>
              <a:rPr lang="en-US" sz="1800" b="1" kern="0" dirty="0">
                <a:solidFill>
                  <a:srgbClr val="0000FF"/>
                </a:solidFill>
                <a:latin typeface="+mj-lt"/>
                <a:cs typeface="Courier New" pitchFamily="49" charset="0"/>
              </a:rPr>
              <a:t> </a:t>
            </a:r>
            <a:r>
              <a:rPr lang="en-US" sz="1800" kern="0" dirty="0"/>
              <a:t>as a view referencing the entire proxied </a:t>
            </a:r>
            <a:r>
              <a:rPr lang="en-US" sz="1800" b="1" kern="0" dirty="0">
                <a:solidFill>
                  <a:srgbClr val="008000"/>
                </a:solidFill>
                <a:latin typeface="Courier New" pitchFamily="49" charset="0"/>
                <a:cs typeface="Courier New" pitchFamily="49" charset="0"/>
              </a:rPr>
              <a:t>PDB1</a:t>
            </a:r>
            <a:r>
              <a:rPr lang="en-US" sz="1800" b="1" kern="0" dirty="0">
                <a:solidFill>
                  <a:srgbClr val="0000FF"/>
                </a:solidFill>
              </a:rPr>
              <a:t> </a:t>
            </a:r>
            <a:r>
              <a:rPr lang="en-US" sz="1800" kern="0" dirty="0">
                <a:cs typeface="Courier New" pitchFamily="49" charset="0"/>
              </a:rPr>
              <a:t>in </a:t>
            </a:r>
            <a:r>
              <a:rPr lang="en-US" sz="1800" b="1" kern="0" dirty="0">
                <a:solidFill>
                  <a:srgbClr val="008000"/>
                </a:solidFill>
                <a:latin typeface="Courier New" pitchFamily="49" charset="0"/>
                <a:cs typeface="Courier New" pitchFamily="49" charset="0"/>
              </a:rPr>
              <a:t>CDB2</a:t>
            </a:r>
            <a:r>
              <a:rPr lang="en-US" sz="1800" kern="0" dirty="0"/>
              <a:t>. </a:t>
            </a:r>
          </a:p>
          <a:p>
            <a:pPr marL="571500" lvl="1" indent="-457200">
              <a:buFont typeface="+mj-lt"/>
              <a:buAutoNum type="arabicPeriod" startAt="4"/>
              <a:defRPr/>
            </a:pPr>
            <a:endParaRPr lang="en-US" sz="1800" kern="0" dirty="0"/>
          </a:p>
          <a:p>
            <a:pPr marL="571500" lvl="1" indent="-457200">
              <a:buFont typeface="+mj-lt"/>
              <a:buAutoNum type="arabicPeriod" startAt="4"/>
              <a:defRPr/>
            </a:pPr>
            <a:endParaRPr lang="en-US" sz="1800" kern="0" dirty="0"/>
          </a:p>
          <a:p>
            <a:pPr marL="571500" lvl="1" indent="-457200">
              <a:buFont typeface="+mj-lt"/>
              <a:buAutoNum type="arabicPeriod" startAt="4"/>
              <a:defRPr/>
            </a:pPr>
            <a:r>
              <a:rPr lang="en-US" sz="1800" kern="0" dirty="0"/>
              <a:t>Execute all the statements in the </a:t>
            </a:r>
            <a:r>
              <a:rPr lang="en-US" sz="1800" b="1" kern="0" dirty="0">
                <a:solidFill>
                  <a:srgbClr val="0000FF"/>
                </a:solidFill>
                <a:latin typeface="Courier New" pitchFamily="49" charset="0"/>
                <a:cs typeface="Courier New" pitchFamily="49" charset="0"/>
              </a:rPr>
              <a:t>PXPDB1</a:t>
            </a:r>
            <a:r>
              <a:rPr lang="en-US" sz="1800" b="1" kern="0" dirty="0">
                <a:solidFill>
                  <a:srgbClr val="0000FF"/>
                </a:solidFill>
                <a:latin typeface="+mj-lt"/>
                <a:cs typeface="Courier New" pitchFamily="49" charset="0"/>
              </a:rPr>
              <a:t> </a:t>
            </a:r>
            <a:r>
              <a:rPr lang="en-US" sz="1800" kern="0" dirty="0"/>
              <a:t>proxy PDB context to have them executed in the proxied </a:t>
            </a:r>
            <a:r>
              <a:rPr lang="en-US" sz="1800" b="1" kern="0" dirty="0">
                <a:solidFill>
                  <a:srgbClr val="008000"/>
                </a:solidFill>
                <a:latin typeface="Courier New" pitchFamily="49" charset="0"/>
                <a:cs typeface="Courier New" pitchFamily="49" charset="0"/>
              </a:rPr>
              <a:t>PDB1</a:t>
            </a:r>
            <a:r>
              <a:rPr lang="en-US" sz="1800" kern="0" dirty="0"/>
              <a:t> PDB</a:t>
            </a:r>
            <a:r>
              <a:rPr lang="en-US" sz="1800" b="1" kern="0" dirty="0">
                <a:solidFill>
                  <a:srgbClr val="0000FF"/>
                </a:solidFill>
              </a:rPr>
              <a:t> </a:t>
            </a:r>
            <a:r>
              <a:rPr lang="en-US" sz="1800" kern="0" dirty="0">
                <a:cs typeface="Courier New" pitchFamily="49" charset="0"/>
              </a:rPr>
              <a:t>in </a:t>
            </a:r>
            <a:r>
              <a:rPr lang="en-US" sz="1800" b="1" kern="0" dirty="0">
                <a:solidFill>
                  <a:srgbClr val="008000"/>
                </a:solidFill>
                <a:latin typeface="Courier New" pitchFamily="49" charset="0"/>
                <a:cs typeface="Courier New" pitchFamily="49" charset="0"/>
              </a:rPr>
              <a:t>CDB2</a:t>
            </a:r>
            <a:r>
              <a:rPr lang="en-US" sz="1800" kern="0" dirty="0"/>
              <a:t>. </a:t>
            </a:r>
          </a:p>
        </p:txBody>
      </p:sp>
      <p:sp>
        <p:nvSpPr>
          <p:cNvPr id="4" name="Rectangle 5"/>
          <p:cNvSpPr>
            <a:spLocks noChangeArrowheads="1"/>
          </p:cNvSpPr>
          <p:nvPr/>
        </p:nvSpPr>
        <p:spPr bwMode="auto">
          <a:xfrm>
            <a:off x="609600" y="1268413"/>
            <a:ext cx="4367213" cy="1922462"/>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5" name="Text Box 58"/>
          <p:cNvSpPr txBox="1">
            <a:spLocks noChangeArrowheads="1"/>
          </p:cNvSpPr>
          <p:nvPr/>
        </p:nvSpPr>
        <p:spPr bwMode="blackWhite">
          <a:xfrm>
            <a:off x="704850" y="1341438"/>
            <a:ext cx="1165225" cy="241300"/>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200" b="1" dirty="0">
                <a:solidFill>
                  <a:srgbClr val="000000"/>
                </a:solidFill>
                <a:latin typeface="+mj-lt"/>
                <a:cs typeface="Courier New" pitchFamily="49" charset="0"/>
              </a:rPr>
              <a:t>CDB1</a:t>
            </a:r>
          </a:p>
        </p:txBody>
      </p:sp>
      <p:sp>
        <p:nvSpPr>
          <p:cNvPr id="6" name="PPTShape_1"/>
          <p:cNvSpPr>
            <a:spLocks noChangeArrowheads="1"/>
          </p:cNvSpPr>
          <p:nvPr/>
        </p:nvSpPr>
        <p:spPr bwMode="blackWhite">
          <a:xfrm>
            <a:off x="812800" y="2163763"/>
            <a:ext cx="3960813" cy="688975"/>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b="1" dirty="0">
                <a:solidFill>
                  <a:srgbClr val="0000FF"/>
                </a:solidFill>
              </a:rPr>
              <a:t>PXPDB1</a:t>
            </a:r>
            <a:endParaRPr lang="en-US" altLang="en-US" sz="1400" dirty="0">
              <a:solidFill>
                <a:schemeClr val="bg2"/>
              </a:solidFill>
            </a:endParaRPr>
          </a:p>
        </p:txBody>
      </p:sp>
      <p:sp>
        <p:nvSpPr>
          <p:cNvPr id="7" name="Rectangle 18"/>
          <p:cNvSpPr>
            <a:spLocks noChangeArrowheads="1"/>
          </p:cNvSpPr>
          <p:nvPr/>
        </p:nvSpPr>
        <p:spPr bwMode="auto">
          <a:xfrm>
            <a:off x="609600" y="4149725"/>
            <a:ext cx="4433888" cy="2087563"/>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8" name="PPTShape_8"/>
          <p:cNvSpPr txBox="1">
            <a:spLocks noChangeArrowheads="1"/>
          </p:cNvSpPr>
          <p:nvPr/>
        </p:nvSpPr>
        <p:spPr bwMode="blackWhite">
          <a:xfrm>
            <a:off x="609600" y="4181475"/>
            <a:ext cx="1165225" cy="241300"/>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200" b="1" dirty="0">
                <a:solidFill>
                  <a:srgbClr val="000000"/>
                </a:solidFill>
                <a:latin typeface="+mj-lt"/>
                <a:cs typeface="Courier New" pitchFamily="49" charset="0"/>
              </a:rPr>
              <a:t>CDB2</a:t>
            </a:r>
          </a:p>
        </p:txBody>
      </p:sp>
      <p:sp>
        <p:nvSpPr>
          <p:cNvPr id="9" name="PPTShape_11"/>
          <p:cNvSpPr>
            <a:spLocks noChangeArrowheads="1"/>
          </p:cNvSpPr>
          <p:nvPr/>
        </p:nvSpPr>
        <p:spPr bwMode="blackWhite">
          <a:xfrm>
            <a:off x="812800" y="4941888"/>
            <a:ext cx="3960813" cy="1223962"/>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8000"/>
                </a:solidFill>
              </a:rPr>
              <a:t>PDB1</a:t>
            </a:r>
          </a:p>
        </p:txBody>
      </p:sp>
      <p:sp>
        <p:nvSpPr>
          <p:cNvPr id="10" name="PPTShape_12"/>
          <p:cNvSpPr txBox="1">
            <a:spLocks noChangeArrowheads="1"/>
          </p:cNvSpPr>
          <p:nvPr/>
        </p:nvSpPr>
        <p:spPr bwMode="blackWhite">
          <a:xfrm>
            <a:off x="812800" y="5248275"/>
            <a:ext cx="29448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a:t>
            </a:r>
          </a:p>
        </p:txBody>
      </p:sp>
      <p:pic>
        <p:nvPicPr>
          <p:cNvPr id="11" name="PPTShape_4" descr="datab018"/>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gray">
          <a:xfrm>
            <a:off x="1835150" y="4999038"/>
            <a:ext cx="94615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txBox="1">
            <a:spLocks/>
          </p:cNvSpPr>
          <p:nvPr/>
        </p:nvSpPr>
        <p:spPr bwMode="gray">
          <a:xfrm>
            <a:off x="5829746" y="5349473"/>
            <a:ext cx="5591175"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0" rIns="12700" bIns="0">
            <a:spAutoFit/>
          </a:bodyPr>
          <a:lstStyle/>
          <a:p>
            <a:pPr marL="457200" indent="-457200" defTabSz="400050" eaLnBrk="1" hangingPunct="1">
              <a:tabLst>
                <a:tab pos="400050" algn="r"/>
                <a:tab pos="673100" algn="l"/>
              </a:tabLst>
              <a:defRPr/>
            </a:pPr>
            <a:r>
              <a:rPr lang="en-US" sz="1400" b="1" dirty="0">
                <a:latin typeface="Courier New" pitchFamily="49" charset="0"/>
                <a:cs typeface="Arial" charset="0"/>
              </a:rPr>
              <a:t>SQL&gt; CONNECT sys@</a:t>
            </a:r>
            <a:r>
              <a:rPr lang="en-US" sz="1400" b="1" dirty="0">
                <a:solidFill>
                  <a:srgbClr val="0000FF"/>
                </a:solidFill>
                <a:latin typeface="Courier New" pitchFamily="49" charset="0"/>
                <a:cs typeface="Arial" charset="0"/>
              </a:rPr>
              <a:t>pxpdb1 </a:t>
            </a:r>
            <a:r>
              <a:rPr lang="en-US" sz="1400" b="1" dirty="0">
                <a:latin typeface="Courier New" pitchFamily="49" charset="0"/>
                <a:cs typeface="Arial" charset="0"/>
              </a:rPr>
              <a:t>AS SYSDBA</a:t>
            </a:r>
          </a:p>
          <a:p>
            <a:pPr marL="457200" indent="-457200" defTabSz="400050" eaLnBrk="1" hangingPunct="1">
              <a:tabLst>
                <a:tab pos="400050" algn="r"/>
                <a:tab pos="673100" algn="l"/>
              </a:tabLst>
              <a:defRPr/>
            </a:pPr>
            <a:r>
              <a:rPr lang="en-US" sz="1400" b="1" dirty="0">
                <a:latin typeface="Courier New" pitchFamily="49" charset="0"/>
                <a:cs typeface="Arial" charset="0"/>
              </a:rPr>
              <a:t>SQL&gt; ALTER PLUGGABLE DATABASE</a:t>
            </a:r>
            <a:r>
              <a:rPr lang="en-US" sz="1400" b="1" dirty="0">
                <a:solidFill>
                  <a:srgbClr val="0000FF"/>
                </a:solidFill>
                <a:latin typeface="Courier New" pitchFamily="49" charset="0"/>
                <a:cs typeface="Arial" charset="0"/>
              </a:rPr>
              <a:t> pxpdb1 </a:t>
            </a:r>
            <a:r>
              <a:rPr lang="en-US" sz="1400" b="1" dirty="0">
                <a:latin typeface="Courier New" pitchFamily="49" charset="0"/>
                <a:cs typeface="Arial" charset="0"/>
              </a:rPr>
              <a:t>OPEN;</a:t>
            </a:r>
          </a:p>
          <a:p>
            <a:pPr marL="457200" indent="-457200" defTabSz="400050" eaLnBrk="1" hangingPunct="1">
              <a:tabLst>
                <a:tab pos="400050" algn="r"/>
                <a:tab pos="673100" algn="l"/>
              </a:tabLst>
              <a:defRPr/>
            </a:pPr>
            <a:r>
              <a:rPr lang="en-US" sz="1400" b="1" dirty="0">
                <a:latin typeface="Courier New" pitchFamily="49" charset="0"/>
                <a:cs typeface="Arial" charset="0"/>
              </a:rPr>
              <a:t>SQL&gt; SELECT * FROM app.c;</a:t>
            </a:r>
          </a:p>
        </p:txBody>
      </p:sp>
      <p:sp>
        <p:nvSpPr>
          <p:cNvPr id="13" name="PPTShape_12"/>
          <p:cNvSpPr txBox="1">
            <a:spLocks noChangeArrowheads="1"/>
          </p:cNvSpPr>
          <p:nvPr/>
        </p:nvSpPr>
        <p:spPr bwMode="blackWhite">
          <a:xfrm>
            <a:off x="838200" y="2133600"/>
            <a:ext cx="1320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a:t>
            </a:r>
          </a:p>
        </p:txBody>
      </p:sp>
      <p:sp>
        <p:nvSpPr>
          <p:cNvPr id="14" name="PPTShape_6"/>
          <p:cNvSpPr txBox="1">
            <a:spLocks noChangeArrowheads="1"/>
          </p:cNvSpPr>
          <p:nvPr/>
        </p:nvSpPr>
        <p:spPr bwMode="blackWhite">
          <a:xfrm>
            <a:off x="1997075" y="5038725"/>
            <a:ext cx="1016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USERS</a:t>
            </a:r>
            <a:endParaRPr lang="en-US" altLang="en-US" sz="1000" dirty="0">
              <a:solidFill>
                <a:srgbClr val="000000"/>
              </a:solidFill>
            </a:endParaRPr>
          </a:p>
        </p:txBody>
      </p:sp>
      <p:sp>
        <p:nvSpPr>
          <p:cNvPr id="15" name="Oval 45"/>
          <p:cNvSpPr>
            <a:spLocks noChangeArrowheads="1"/>
          </p:cNvSpPr>
          <p:nvPr/>
        </p:nvSpPr>
        <p:spPr bwMode="auto">
          <a:xfrm>
            <a:off x="1117600" y="3376613"/>
            <a:ext cx="2030413" cy="533400"/>
          </a:xfrm>
          <a:prstGeom prst="ellipse">
            <a:avLst/>
          </a:prstGeom>
          <a:noFill/>
          <a:ln w="28575" algn="ctr">
            <a:solidFill>
              <a:srgbClr val="7030A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1400" b="1" dirty="0">
                <a:solidFill>
                  <a:srgbClr val="000000"/>
                </a:solidFill>
              </a:rPr>
              <a:t>Datafiles copy</a:t>
            </a:r>
          </a:p>
        </p:txBody>
      </p:sp>
      <p:sp>
        <p:nvSpPr>
          <p:cNvPr id="16" name="Oval 45"/>
          <p:cNvSpPr>
            <a:spLocks noChangeArrowheads="1"/>
          </p:cNvSpPr>
          <p:nvPr/>
        </p:nvSpPr>
        <p:spPr bwMode="auto">
          <a:xfrm>
            <a:off x="3554413" y="3386138"/>
            <a:ext cx="1603895" cy="533400"/>
          </a:xfrm>
          <a:prstGeom prst="ellipse">
            <a:avLst/>
          </a:prstGeom>
          <a:noFill/>
          <a:ln w="28575" algn="ctr">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1400" b="1" dirty="0">
                <a:solidFill>
                  <a:srgbClr val="000000"/>
                </a:solidFill>
              </a:rPr>
              <a:t>SQL execution</a:t>
            </a:r>
          </a:p>
        </p:txBody>
      </p:sp>
      <p:cxnSp>
        <p:nvCxnSpPr>
          <p:cNvPr id="17" name="Straight Connector 33"/>
          <p:cNvCxnSpPr>
            <a:cxnSpLocks noChangeShapeType="1"/>
          </p:cNvCxnSpPr>
          <p:nvPr/>
        </p:nvCxnSpPr>
        <p:spPr bwMode="auto">
          <a:xfrm>
            <a:off x="5281613" y="3889375"/>
            <a:ext cx="0" cy="1476375"/>
          </a:xfrm>
          <a:prstGeom prst="line">
            <a:avLst/>
          </a:prstGeom>
          <a:noFill/>
          <a:ln w="28575" algn="ctr">
            <a:solidFill>
              <a:srgbClr val="C00000"/>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8" name="Rectangle 282"/>
          <p:cNvSpPr>
            <a:spLocks noChangeArrowheads="1"/>
          </p:cNvSpPr>
          <p:nvPr/>
        </p:nvSpPr>
        <p:spPr bwMode="auto">
          <a:xfrm>
            <a:off x="814388" y="1628775"/>
            <a:ext cx="3937000" cy="360363"/>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19" name="Rectangle 282"/>
          <p:cNvSpPr>
            <a:spLocks noChangeArrowheads="1"/>
          </p:cNvSpPr>
          <p:nvPr/>
        </p:nvSpPr>
        <p:spPr bwMode="auto">
          <a:xfrm>
            <a:off x="814388" y="4437063"/>
            <a:ext cx="3937000" cy="360362"/>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cxnSp>
        <p:nvCxnSpPr>
          <p:cNvPr id="20" name="Straight Arrow Connector 63"/>
          <p:cNvCxnSpPr>
            <a:cxnSpLocks noChangeShapeType="1"/>
          </p:cNvCxnSpPr>
          <p:nvPr/>
        </p:nvCxnSpPr>
        <p:spPr bwMode="auto">
          <a:xfrm flipV="1">
            <a:off x="3249613" y="2946400"/>
            <a:ext cx="0" cy="2124075"/>
          </a:xfrm>
          <a:prstGeom prst="straightConnector1">
            <a:avLst/>
          </a:prstGeom>
          <a:noFill/>
          <a:ln w="28575" algn="ctr">
            <a:solidFill>
              <a:srgbClr val="7030A0"/>
            </a:solidFill>
            <a:round/>
            <a:headEnd type="none" w="sm" len="sm"/>
            <a:tailEnd type="triangle" w="lg" len="lg"/>
          </a:ln>
          <a:extLst>
            <a:ext uri="{909E8E84-426E-40DD-AFC4-6F175D3DCCD1}">
              <a14:hiddenFill xmlns:a14="http://schemas.microsoft.com/office/drawing/2010/main">
                <a:noFill/>
              </a14:hiddenFill>
            </a:ext>
          </a:extLst>
        </p:spPr>
      </p:cxnSp>
      <p:cxnSp>
        <p:nvCxnSpPr>
          <p:cNvPr id="21" name="Straight Arrow Connector 63"/>
          <p:cNvCxnSpPr>
            <a:cxnSpLocks noChangeShapeType="1"/>
          </p:cNvCxnSpPr>
          <p:nvPr/>
        </p:nvCxnSpPr>
        <p:spPr bwMode="auto">
          <a:xfrm flipV="1">
            <a:off x="4367213" y="3935413"/>
            <a:ext cx="0" cy="1152525"/>
          </a:xfrm>
          <a:prstGeom prst="straightConnector1">
            <a:avLst/>
          </a:prstGeom>
          <a:noFill/>
          <a:ln w="28575" algn="ctr">
            <a:solidFill>
              <a:srgbClr val="C00000"/>
            </a:solidFill>
            <a:round/>
            <a:headEnd type="triangle" w="lg" len="lg"/>
            <a:tailEnd/>
          </a:ln>
          <a:extLst>
            <a:ext uri="{909E8E84-426E-40DD-AFC4-6F175D3DCCD1}">
              <a14:hiddenFill xmlns:a14="http://schemas.microsoft.com/office/drawing/2010/main">
                <a:noFill/>
              </a14:hiddenFill>
            </a:ext>
          </a:extLst>
        </p:spPr>
      </p:cxnSp>
      <p:cxnSp>
        <p:nvCxnSpPr>
          <p:cNvPr id="22" name="Straight Connector 32"/>
          <p:cNvCxnSpPr>
            <a:cxnSpLocks noChangeShapeType="1"/>
          </p:cNvCxnSpPr>
          <p:nvPr/>
        </p:nvCxnSpPr>
        <p:spPr bwMode="auto">
          <a:xfrm>
            <a:off x="4367213" y="2852738"/>
            <a:ext cx="0" cy="533400"/>
          </a:xfrm>
          <a:prstGeom prst="line">
            <a:avLst/>
          </a:prstGeom>
          <a:noFill/>
          <a:ln w="28575" algn="ctr">
            <a:solidFill>
              <a:srgbClr val="C00000"/>
            </a:solidFill>
            <a:round/>
            <a:headEnd type="none" w="sm" len="sm"/>
            <a:tailEnd type="none" w="sm" len="sm"/>
          </a:ln>
          <a:extLst>
            <a:ext uri="{909E8E84-426E-40DD-AFC4-6F175D3DCCD1}">
              <a14:hiddenFill xmlns:a14="http://schemas.microsoft.com/office/drawing/2010/main">
                <a:noFill/>
              </a14:hiddenFill>
            </a:ext>
          </a:extLst>
        </p:spPr>
      </p:cxnSp>
      <p:sp>
        <p:nvSpPr>
          <p:cNvPr id="23" name="TextBox 49"/>
          <p:cNvSpPr txBox="1">
            <a:spLocks noChangeArrowheads="1"/>
          </p:cNvSpPr>
          <p:nvPr/>
        </p:nvSpPr>
        <p:spPr bwMode="auto">
          <a:xfrm>
            <a:off x="1908175" y="5214938"/>
            <a:ext cx="1249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solidFill>
                  <a:srgbClr val="000000"/>
                </a:solidFill>
              </a:rPr>
              <a:t>Table</a:t>
            </a:r>
            <a:r>
              <a:rPr lang="en-US" altLang="en-US" sz="800" dirty="0"/>
              <a:t>  </a:t>
            </a:r>
            <a:r>
              <a:rPr lang="en-US" altLang="en-US" sz="800" dirty="0">
                <a:solidFill>
                  <a:srgbClr val="0000FF"/>
                </a:solidFill>
              </a:rPr>
              <a:t>APP.C</a:t>
            </a:r>
          </a:p>
        </p:txBody>
      </p:sp>
      <p:graphicFrame>
        <p:nvGraphicFramePr>
          <p:cNvPr id="24" name="Table 23"/>
          <p:cNvGraphicFramePr>
            <a:graphicFrameLocks noGrp="1"/>
          </p:cNvGraphicFramePr>
          <p:nvPr>
            <p:extLst>
              <p:ext uri="{D42A27DB-BD31-4B8C-83A1-F6EECF244321}">
                <p14:modId xmlns:p14="http://schemas.microsoft.com/office/powerpoint/2010/main" val="3978394631"/>
              </p:ext>
            </p:extLst>
          </p:nvPr>
        </p:nvGraphicFramePr>
        <p:xfrm>
          <a:off x="1984375" y="5549900"/>
          <a:ext cx="673100" cy="365136"/>
        </p:xfrm>
        <a:graphic>
          <a:graphicData uri="http://schemas.openxmlformats.org/drawingml/2006/table">
            <a:tbl>
              <a:tblPr firstRow="1" bandRow="1"/>
              <a:tblGrid>
                <a:gridCol w="673100">
                  <a:extLst>
                    <a:ext uri="{9D8B030D-6E8A-4147-A177-3AD203B41FA5}">
                      <a16:colId xmlns:a16="http://schemas.microsoft.com/office/drawing/2014/main" xmlns="" val="20000"/>
                    </a:ext>
                  </a:extLst>
                </a:gridCol>
              </a:tblGrid>
              <a:tr h="182563">
                <a:tc>
                  <a:txBody>
                    <a:bodyPr/>
                    <a:lstStyle/>
                    <a:p>
                      <a:r>
                        <a:rPr lang="fr-FR" sz="600" b="1" dirty="0">
                          <a:solidFill>
                            <a:srgbClr val="000000"/>
                          </a:solidFill>
                        </a:rPr>
                        <a:t>CODE</a:t>
                      </a:r>
                      <a:endParaRPr lang="en-US" sz="600" b="1" dirty="0">
                        <a:solidFill>
                          <a:srgbClr val="000000"/>
                        </a:solidFill>
                      </a:endParaRPr>
                    </a:p>
                  </a:txBody>
                  <a:tcPr marL="121968" marR="121968" marT="45564" marB="45564">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0"/>
                  </a:ext>
                </a:extLst>
              </a:tr>
              <a:tr h="182563">
                <a:tc>
                  <a:txBody>
                    <a:bodyPr/>
                    <a:lstStyle/>
                    <a:p>
                      <a:r>
                        <a:rPr lang="en-US" sz="600" b="0" dirty="0">
                          <a:solidFill>
                            <a:srgbClr val="000000"/>
                          </a:solidFill>
                        </a:rPr>
                        <a:t>C4</a:t>
                      </a:r>
                      <a:endParaRPr lang="en-US" sz="600" dirty="0">
                        <a:solidFill>
                          <a:schemeClr val="accent1"/>
                        </a:solidFill>
                      </a:endParaRPr>
                    </a:p>
                  </a:txBody>
                  <a:tcPr marL="121968" marR="121968" marT="45564" marB="45564">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bl>
          </a:graphicData>
        </a:graphic>
      </p:graphicFrame>
      <p:sp>
        <p:nvSpPr>
          <p:cNvPr id="25" name="TextBox 24"/>
          <p:cNvSpPr txBox="1"/>
          <p:nvPr/>
        </p:nvSpPr>
        <p:spPr>
          <a:xfrm>
            <a:off x="9282113" y="548035"/>
            <a:ext cx="1881187" cy="720725"/>
          </a:xfrm>
          <a:prstGeom prst="rect">
            <a:avLst/>
          </a:prstGeom>
          <a:noFill/>
        </p:spPr>
        <p:txBody>
          <a:bodyPr>
            <a:spAutoFit/>
          </a:bodyPr>
          <a:lstStyle/>
          <a:p>
            <a:pPr marL="119063" indent="-119063" eaLnBrk="1" hangingPunct="1">
              <a:lnSpc>
                <a:spcPct val="90000"/>
              </a:lnSpc>
              <a:spcBef>
                <a:spcPct val="50000"/>
              </a:spcBef>
              <a:buClr>
                <a:schemeClr val="accent1"/>
              </a:buClr>
              <a:defRPr/>
            </a:pPr>
            <a:r>
              <a:rPr lang="en-US" sz="1200" b="1" dirty="0">
                <a:solidFill>
                  <a:srgbClr val="000000"/>
                </a:solidFill>
                <a:latin typeface="Arial" charset="0"/>
                <a:cs typeface="Arial" charset="0"/>
              </a:rPr>
              <a:t>CDB_PDBS</a:t>
            </a:r>
          </a:p>
          <a:p>
            <a:pPr eaLnBrk="1" hangingPunct="1">
              <a:defRPr/>
            </a:pPr>
            <a:r>
              <a:rPr lang="en-US" sz="1000" dirty="0">
                <a:solidFill>
                  <a:srgbClr val="000000"/>
                </a:solidFill>
                <a:cs typeface="Courier New" pitchFamily="49" charset="0"/>
              </a:rPr>
              <a:t>    IS_PROXY_PDB = </a:t>
            </a:r>
            <a:r>
              <a:rPr lang="en-US" sz="1000" i="1" dirty="0">
                <a:solidFill>
                  <a:srgbClr val="000000"/>
                </a:solidFill>
                <a:cs typeface="Courier New" pitchFamily="49" charset="0"/>
              </a:rPr>
              <a:t>YES</a:t>
            </a:r>
          </a:p>
          <a:p>
            <a:pPr eaLnBrk="1" hangingPunct="1">
              <a:defRPr/>
            </a:pPr>
            <a:r>
              <a:rPr lang="en-US" sz="1000" dirty="0">
                <a:solidFill>
                  <a:srgbClr val="000000"/>
                </a:solidFill>
                <a:cs typeface="Courier New" pitchFamily="49" charset="0"/>
              </a:rPr>
              <a:t>    FOREIGN_CDB_DBID</a:t>
            </a:r>
            <a:br>
              <a:rPr lang="en-US" sz="1000" dirty="0">
                <a:solidFill>
                  <a:srgbClr val="000000"/>
                </a:solidFill>
                <a:cs typeface="Courier New" pitchFamily="49" charset="0"/>
              </a:rPr>
            </a:br>
            <a:r>
              <a:rPr lang="en-US" sz="1000" dirty="0">
                <a:solidFill>
                  <a:srgbClr val="000000"/>
                </a:solidFill>
                <a:cs typeface="Courier New" pitchFamily="49" charset="0"/>
              </a:rPr>
              <a:t>    FOREIGN_PDB_ID</a:t>
            </a:r>
            <a:endParaRPr lang="en-US" sz="1000" dirty="0">
              <a:solidFill>
                <a:srgbClr val="000000"/>
              </a:solidFill>
            </a:endParaRPr>
          </a:p>
        </p:txBody>
      </p:sp>
      <p:sp>
        <p:nvSpPr>
          <p:cNvPr id="26" name="PPTShape_10"/>
          <p:cNvSpPr>
            <a:spLocks noChangeArrowheads="1"/>
          </p:cNvSpPr>
          <p:nvPr/>
        </p:nvSpPr>
        <p:spPr bwMode="auto">
          <a:xfrm>
            <a:off x="3352800" y="2232025"/>
            <a:ext cx="581025" cy="431800"/>
          </a:xfrm>
          <a:prstGeom prst="flowChartMagneticDisk">
            <a:avLst/>
          </a:prstGeom>
          <a:gradFill rotWithShape="1">
            <a:gsLst>
              <a:gs pos="0">
                <a:srgbClr val="5E7676"/>
              </a:gs>
              <a:gs pos="50000">
                <a:srgbClr val="CCFFFF"/>
              </a:gs>
              <a:gs pos="100000">
                <a:srgbClr val="5E7676"/>
              </a:gs>
            </a:gsLst>
            <a:lin ang="2700000" scaled="1"/>
          </a:gradFill>
          <a:ln w="28575">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27" name="PPTShape_13"/>
          <p:cNvSpPr txBox="1">
            <a:spLocks noChangeArrowheads="1"/>
          </p:cNvSpPr>
          <p:nvPr/>
        </p:nvSpPr>
        <p:spPr bwMode="blackWhite">
          <a:xfrm>
            <a:off x="3322638" y="2363788"/>
            <a:ext cx="971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UNDO1</a:t>
            </a:r>
          </a:p>
        </p:txBody>
      </p:sp>
      <p:sp>
        <p:nvSpPr>
          <p:cNvPr id="28" name="PPTShape_10"/>
          <p:cNvSpPr>
            <a:spLocks noChangeArrowheads="1"/>
          </p:cNvSpPr>
          <p:nvPr/>
        </p:nvSpPr>
        <p:spPr bwMode="auto">
          <a:xfrm>
            <a:off x="3244850" y="5661025"/>
            <a:ext cx="581025" cy="431800"/>
          </a:xfrm>
          <a:prstGeom prst="flowChartMagneticDisk">
            <a:avLst/>
          </a:prstGeom>
          <a:gradFill rotWithShape="1">
            <a:gsLst>
              <a:gs pos="0">
                <a:srgbClr val="5E7676"/>
              </a:gs>
              <a:gs pos="50000">
                <a:srgbClr val="CCFFFF"/>
              </a:gs>
              <a:gs pos="100000">
                <a:srgbClr val="5E7676"/>
              </a:gs>
            </a:gsLst>
            <a:lin ang="2700000" scaled="1"/>
          </a:gradFill>
          <a:ln w="28575">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29" name="PPTShape_13"/>
          <p:cNvSpPr txBox="1">
            <a:spLocks noChangeArrowheads="1"/>
          </p:cNvSpPr>
          <p:nvPr/>
        </p:nvSpPr>
        <p:spPr bwMode="blackWhite">
          <a:xfrm>
            <a:off x="3214688" y="5792788"/>
            <a:ext cx="9715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UNDO1</a:t>
            </a:r>
          </a:p>
        </p:txBody>
      </p:sp>
      <p:sp>
        <p:nvSpPr>
          <p:cNvPr id="30" name="Content Placeholder 2"/>
          <p:cNvSpPr txBox="1">
            <a:spLocks noChangeAspect="1"/>
          </p:cNvSpPr>
          <p:nvPr/>
        </p:nvSpPr>
        <p:spPr bwMode="gray">
          <a:xfrm>
            <a:off x="5829747" y="3717032"/>
            <a:ext cx="5593257"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en-US" sz="1400" b="1" dirty="0">
                <a:latin typeface="Courier New" pitchFamily="49" charset="0"/>
                <a:cs typeface="Arial" charset="0"/>
              </a:rPr>
              <a:t>SQL&gt; CONNECT sys@</a:t>
            </a:r>
            <a:r>
              <a:rPr lang="en-US" sz="1400" b="1" dirty="0">
                <a:solidFill>
                  <a:srgbClr val="0000FF"/>
                </a:solidFill>
                <a:latin typeface="Courier New" pitchFamily="49" charset="0"/>
                <a:cs typeface="Arial" charset="0"/>
              </a:rPr>
              <a:t>cdb1 </a:t>
            </a:r>
            <a:r>
              <a:rPr lang="en-US" sz="1400" b="1" dirty="0">
                <a:latin typeface="Courier New" pitchFamily="49" charset="0"/>
                <a:cs typeface="Arial" charset="0"/>
              </a:rPr>
              <a:t>AS SYSDBA</a:t>
            </a:r>
          </a:p>
          <a:p>
            <a:pPr marL="457200" indent="-457200" defTabSz="400050" eaLnBrk="1" hangingPunct="1">
              <a:tabLst>
                <a:tab pos="400050" algn="r"/>
                <a:tab pos="673100" algn="l"/>
              </a:tabLst>
              <a:defRPr/>
            </a:pPr>
            <a:r>
              <a:rPr lang="en-US" sz="1400" b="1" dirty="0">
                <a:latin typeface="Courier New" pitchFamily="49" charset="0"/>
                <a:cs typeface="Arial" charset="0"/>
              </a:rPr>
              <a:t>SQL&gt; CREATE PLUGGABLE DATABASE</a:t>
            </a:r>
            <a:r>
              <a:rPr lang="en-US" sz="1400" b="1" dirty="0">
                <a:solidFill>
                  <a:srgbClr val="0000FF"/>
                </a:solidFill>
                <a:latin typeface="Courier New" pitchFamily="49" charset="0"/>
                <a:cs typeface="Arial" charset="0"/>
              </a:rPr>
              <a:t> pxpdb1 </a:t>
            </a:r>
            <a:r>
              <a:rPr lang="en-US" sz="1400" b="1" dirty="0">
                <a:solidFill>
                  <a:srgbClr val="FF0000"/>
                </a:solidFill>
                <a:latin typeface="Courier New" pitchFamily="49" charset="0"/>
                <a:cs typeface="Arial" charset="0"/>
              </a:rPr>
              <a:t>AS PROXY </a:t>
            </a:r>
          </a:p>
          <a:p>
            <a:pPr marL="457200" indent="-457200" defTabSz="400050" eaLnBrk="1" hangingPunct="1">
              <a:tabLst>
                <a:tab pos="400050" algn="r"/>
                <a:tab pos="673100" algn="l"/>
              </a:tabLst>
              <a:defRPr/>
            </a:pPr>
            <a:r>
              <a:rPr lang="en-US" sz="1400" b="1" dirty="0">
                <a:solidFill>
                  <a:srgbClr val="FF0000"/>
                </a:solidFill>
                <a:latin typeface="Courier New" pitchFamily="49" charset="0"/>
                <a:cs typeface="Courier New" pitchFamily="49" charset="0"/>
              </a:rPr>
              <a:t>                      </a:t>
            </a:r>
            <a:r>
              <a:rPr lang="en-US" sz="1400" b="1" dirty="0">
                <a:latin typeface="Courier New" pitchFamily="49" charset="0"/>
                <a:cs typeface="Courier New" pitchFamily="49" charset="0"/>
              </a:rPr>
              <a:t>FROM pdb1@link_cdb2;</a:t>
            </a:r>
          </a:p>
        </p:txBody>
      </p:sp>
      <p:grpSp>
        <p:nvGrpSpPr>
          <p:cNvPr id="32" name="Group 48"/>
          <p:cNvGrpSpPr>
            <a:grpSpLocks/>
          </p:cNvGrpSpPr>
          <p:nvPr/>
        </p:nvGrpSpPr>
        <p:grpSpPr bwMode="auto">
          <a:xfrm>
            <a:off x="1965325" y="2312988"/>
            <a:ext cx="1814513" cy="463550"/>
            <a:chOff x="2228850" y="2460183"/>
            <a:chExt cx="1813951" cy="464089"/>
          </a:xfrm>
        </p:grpSpPr>
        <p:sp>
          <p:nvSpPr>
            <p:cNvPr id="33" name="Can 32"/>
            <p:cNvSpPr/>
            <p:nvPr/>
          </p:nvSpPr>
          <p:spPr bwMode="auto">
            <a:xfrm>
              <a:off x="2489119" y="2460183"/>
              <a:ext cx="537996" cy="352835"/>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34" name="Can 33"/>
            <p:cNvSpPr/>
            <p:nvPr/>
          </p:nvSpPr>
          <p:spPr bwMode="auto">
            <a:xfrm>
              <a:off x="2898568" y="2571437"/>
              <a:ext cx="536409" cy="352835"/>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35" name="PPTShape_6"/>
            <p:cNvSpPr txBox="1">
              <a:spLocks noChangeArrowheads="1"/>
            </p:cNvSpPr>
            <p:nvPr/>
          </p:nvSpPr>
          <p:spPr bwMode="blackWhite">
            <a:xfrm>
              <a:off x="2926788" y="2663825"/>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SYSAUX</a:t>
              </a:r>
              <a:r>
                <a:rPr lang="en-US" altLang="en-US" sz="1000" dirty="0">
                  <a:solidFill>
                    <a:srgbClr val="000000"/>
                  </a:solidFill>
                </a:rPr>
                <a:t> </a:t>
              </a:r>
            </a:p>
          </p:txBody>
        </p:sp>
        <p:sp>
          <p:nvSpPr>
            <p:cNvPr id="36" name="PPTShape_14"/>
            <p:cNvSpPr txBox="1">
              <a:spLocks noChangeArrowheads="1"/>
            </p:cNvSpPr>
            <p:nvPr/>
          </p:nvSpPr>
          <p:spPr bwMode="blackWhite">
            <a:xfrm>
              <a:off x="2228850" y="2539030"/>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SYSTEM</a:t>
              </a:r>
              <a:r>
                <a:rPr lang="en-US" altLang="en-US" sz="1000" dirty="0">
                  <a:solidFill>
                    <a:srgbClr val="000000"/>
                  </a:solidFill>
                </a:rPr>
                <a:t> </a:t>
              </a:r>
            </a:p>
          </p:txBody>
        </p:sp>
      </p:grpSp>
      <p:grpSp>
        <p:nvGrpSpPr>
          <p:cNvPr id="37" name="Group 55"/>
          <p:cNvGrpSpPr>
            <a:grpSpLocks/>
          </p:cNvGrpSpPr>
          <p:nvPr/>
        </p:nvGrpSpPr>
        <p:grpSpPr bwMode="auto">
          <a:xfrm>
            <a:off x="2889250" y="5110163"/>
            <a:ext cx="1814513" cy="465137"/>
            <a:chOff x="2228850" y="2460183"/>
            <a:chExt cx="1813951" cy="464089"/>
          </a:xfrm>
        </p:grpSpPr>
        <p:sp>
          <p:nvSpPr>
            <p:cNvPr id="38" name="Can 37"/>
            <p:cNvSpPr/>
            <p:nvPr/>
          </p:nvSpPr>
          <p:spPr bwMode="auto">
            <a:xfrm>
              <a:off x="2489119" y="2460183"/>
              <a:ext cx="537996" cy="353214"/>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39" name="Can 38"/>
            <p:cNvSpPr/>
            <p:nvPr/>
          </p:nvSpPr>
          <p:spPr bwMode="auto">
            <a:xfrm>
              <a:off x="2898568" y="2571058"/>
              <a:ext cx="536409" cy="353214"/>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endParaRPr>
            </a:p>
          </p:txBody>
        </p:sp>
        <p:sp>
          <p:nvSpPr>
            <p:cNvPr id="40" name="PPTShape_6"/>
            <p:cNvSpPr txBox="1">
              <a:spLocks noChangeArrowheads="1"/>
            </p:cNvSpPr>
            <p:nvPr/>
          </p:nvSpPr>
          <p:spPr bwMode="blackWhite">
            <a:xfrm>
              <a:off x="2926788" y="2663825"/>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SYSAUX</a:t>
              </a:r>
              <a:r>
                <a:rPr lang="en-US" altLang="en-US" sz="1000" dirty="0">
                  <a:solidFill>
                    <a:srgbClr val="000000"/>
                  </a:solidFill>
                </a:rPr>
                <a:t> </a:t>
              </a:r>
            </a:p>
          </p:txBody>
        </p:sp>
        <p:sp>
          <p:nvSpPr>
            <p:cNvPr id="41" name="PPTShape_14"/>
            <p:cNvSpPr txBox="1">
              <a:spLocks noChangeArrowheads="1"/>
            </p:cNvSpPr>
            <p:nvPr/>
          </p:nvSpPr>
          <p:spPr bwMode="blackWhite">
            <a:xfrm>
              <a:off x="2228850" y="2539030"/>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SYSTEM</a:t>
              </a:r>
              <a:r>
                <a:rPr lang="en-US" altLang="en-US" sz="1000" dirty="0">
                  <a:solidFill>
                    <a:srgbClr val="000000"/>
                  </a:solidFill>
                </a:rPr>
                <a:t> </a:t>
              </a:r>
            </a:p>
          </p:txBody>
        </p:sp>
      </p:grpSp>
      <p:sp>
        <p:nvSpPr>
          <p:cNvPr id="42" name="Vertical Scroll 87"/>
          <p:cNvSpPr>
            <a:spLocks noChangeArrowheads="1"/>
          </p:cNvSpPr>
          <p:nvPr/>
        </p:nvSpPr>
        <p:spPr bwMode="auto">
          <a:xfrm>
            <a:off x="9118601" y="404813"/>
            <a:ext cx="2044700" cy="900112"/>
          </a:xfrm>
          <a:prstGeom prst="verticalScroll">
            <a:avLst>
              <a:gd name="adj" fmla="val 12500"/>
            </a:avLst>
          </a:prstGeom>
          <a:noFill/>
          <a:ln w="28575" algn="ctr">
            <a:solidFill>
              <a:schemeClr val="tx1"/>
            </a:solidFill>
            <a:round/>
            <a:headEnd type="none" w="sm" len="sm"/>
            <a:tailEnd type="none" w="sm" len="sm"/>
          </a:ln>
        </p:spPr>
        <p:txBody>
          <a:bodyPr anchor="ctr"/>
          <a:lstStyle/>
          <a:p>
            <a:pPr marL="119063" indent="-119063" eaLnBrk="1" hangingPunct="1">
              <a:lnSpc>
                <a:spcPct val="90000"/>
              </a:lnSpc>
              <a:spcBef>
                <a:spcPct val="50000"/>
              </a:spcBef>
              <a:buClr>
                <a:schemeClr val="accent1"/>
              </a:buClr>
              <a:defRPr/>
            </a:pPr>
            <a:r>
              <a:rPr lang="en-US" sz="1000" b="1" dirty="0">
                <a:latin typeface="+mj-lt"/>
                <a:cs typeface="Courier New" pitchFamily="49" charset="0"/>
              </a:rPr>
              <a:t>	</a:t>
            </a:r>
          </a:p>
        </p:txBody>
      </p:sp>
    </p:spTree>
    <p:custDataLst>
      <p:tags r:id="rId1"/>
    </p:custDataLst>
    <p:extLst>
      <p:ext uri="{BB962C8B-B14F-4D97-AF65-F5344CB8AC3E}">
        <p14:creationId xmlns:p14="http://schemas.microsoft.com/office/powerpoint/2010/main" val="3115107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5"/>
          <p:cNvSpPr>
            <a:spLocks noChangeArrowheads="1"/>
          </p:cNvSpPr>
          <p:nvPr/>
        </p:nvSpPr>
        <p:spPr bwMode="auto">
          <a:xfrm>
            <a:off x="719138" y="981075"/>
            <a:ext cx="3743325" cy="5256213"/>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49155" name="Straight Arrow Connector 120"/>
          <p:cNvCxnSpPr>
            <a:cxnSpLocks noChangeShapeType="1"/>
          </p:cNvCxnSpPr>
          <p:nvPr/>
        </p:nvCxnSpPr>
        <p:spPr bwMode="auto">
          <a:xfrm rot="5400000" flipH="1" flipV="1">
            <a:off x="2932906" y="3231357"/>
            <a:ext cx="1331913"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49156" name="Rectangle 40"/>
          <p:cNvSpPr>
            <a:spLocks noGrp="1" noChangeArrowheads="1"/>
          </p:cNvSpPr>
          <p:nvPr>
            <p:ph type="title"/>
          </p:nvPr>
        </p:nvSpPr>
        <p:spPr>
          <a:xfrm>
            <a:off x="333772" y="-79375"/>
            <a:ext cx="10512862" cy="1325563"/>
          </a:xfrm>
        </p:spPr>
        <p:txBody>
          <a:bodyPr/>
          <a:lstStyle/>
          <a:p>
            <a:r>
              <a:rPr lang="en-US" altLang="en-US" dirty="0" smtClean="0"/>
              <a:t>Dropping PDBs</a:t>
            </a:r>
            <a:endParaRPr lang="en-US" altLang="en-US" dirty="0"/>
          </a:p>
        </p:txBody>
      </p:sp>
      <p:sp>
        <p:nvSpPr>
          <p:cNvPr id="49157" name="Text Box 58"/>
          <p:cNvSpPr txBox="1">
            <a:spLocks noChangeArrowheads="1"/>
          </p:cNvSpPr>
          <p:nvPr/>
        </p:nvSpPr>
        <p:spPr bwMode="blackWhite">
          <a:xfrm>
            <a:off x="3705225" y="981075"/>
            <a:ext cx="852488"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solidFill>
                  <a:srgbClr val="000000"/>
                </a:solidFill>
                <a:latin typeface="Courier New" panose="02070309020205020404" pitchFamily="49" charset="0"/>
                <a:cs typeface="Courier New" panose="02070309020205020404" pitchFamily="49" charset="0"/>
              </a:rPr>
              <a:t>CDB1</a:t>
            </a:r>
            <a:endParaRPr lang="en-US" altLang="en-US" sz="1400" b="1" dirty="0">
              <a:solidFill>
                <a:srgbClr val="000000"/>
              </a:solidFill>
            </a:endParaRPr>
          </a:p>
        </p:txBody>
      </p:sp>
      <p:sp>
        <p:nvSpPr>
          <p:cNvPr id="49158" name="PPTShape_10"/>
          <p:cNvSpPr>
            <a:spLocks noChangeArrowheads="1"/>
          </p:cNvSpPr>
          <p:nvPr/>
        </p:nvSpPr>
        <p:spPr bwMode="blackWhite">
          <a:xfrm>
            <a:off x="814388" y="1606550"/>
            <a:ext cx="2879725" cy="4318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49159" name="Rectangle 31"/>
          <p:cNvSpPr txBox="1">
            <a:spLocks noChangeArrowheads="1"/>
          </p:cNvSpPr>
          <p:nvPr/>
        </p:nvSpPr>
        <p:spPr bwMode="auto">
          <a:xfrm>
            <a:off x="4454525" y="1004888"/>
            <a:ext cx="7207250" cy="350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457200" indent="-3429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2" eaLnBrk="1" hangingPunct="1">
              <a:buClr>
                <a:srgbClr val="FF0000"/>
              </a:buClr>
              <a:buFont typeface="Arial" panose="020B0604020202020204" pitchFamily="34" charset="0"/>
              <a:buChar char="•"/>
            </a:pPr>
            <a:r>
              <a:rPr lang="en-US" altLang="en-US" sz="2100" dirty="0">
                <a:solidFill>
                  <a:srgbClr val="000000"/>
                </a:solidFill>
              </a:rPr>
              <a:t>The CDB seed cannot be dropped. </a:t>
            </a:r>
          </a:p>
          <a:p>
            <a:pPr lvl="2" eaLnBrk="1" hangingPunct="1">
              <a:buClr>
                <a:srgbClr val="FF0000"/>
              </a:buClr>
              <a:buFont typeface="Arial" panose="020B0604020202020204" pitchFamily="34" charset="0"/>
              <a:buChar char="•"/>
            </a:pPr>
            <a:r>
              <a:rPr lang="en-US" altLang="en-US" sz="2100" dirty="0">
                <a:solidFill>
                  <a:srgbClr val="000000"/>
                </a:solidFill>
              </a:rPr>
              <a:t>An application seed can be dropped.</a:t>
            </a:r>
          </a:p>
          <a:p>
            <a:pPr lvl="2" eaLnBrk="1" hangingPunct="1">
              <a:buClr>
                <a:srgbClr val="FF0000"/>
              </a:buClr>
              <a:buFont typeface="Arial" panose="020B0604020202020204" pitchFamily="34" charset="0"/>
              <a:buChar char="•"/>
            </a:pPr>
            <a:r>
              <a:rPr lang="en-US" altLang="en-US" sz="2100" dirty="0">
                <a:solidFill>
                  <a:srgbClr val="000000"/>
                </a:solidFill>
              </a:rPr>
              <a:t>An application root cannot be dropped as long as an application PDB belongs to it.</a:t>
            </a:r>
          </a:p>
          <a:p>
            <a:pPr lvl="2" eaLnBrk="1" hangingPunct="1">
              <a:buClr>
                <a:srgbClr val="FF0000"/>
              </a:buClr>
              <a:buFont typeface="Arial" panose="020B0604020202020204" pitchFamily="34" charset="0"/>
              <a:buChar char="•"/>
            </a:pPr>
            <a:r>
              <a:rPr lang="en-US" altLang="en-US" sz="2100" dirty="0">
                <a:solidFill>
                  <a:srgbClr val="000000"/>
                </a:solidFill>
              </a:rPr>
              <a:t>The source PDB of a relocated PDB is automatically dropped when the relocated PDB is opened in RW mode.</a:t>
            </a:r>
          </a:p>
          <a:p>
            <a:pPr lvl="2" eaLnBrk="1" hangingPunct="1">
              <a:buClr>
                <a:srgbClr val="FF0000"/>
              </a:buClr>
              <a:buFont typeface="Arial" panose="020B0604020202020204" pitchFamily="34" charset="0"/>
              <a:buChar char="•"/>
            </a:pPr>
            <a:r>
              <a:rPr lang="en-US" altLang="en-US" sz="2100" dirty="0">
                <a:solidFill>
                  <a:srgbClr val="000000"/>
                </a:solidFill>
              </a:rPr>
              <a:t>The source PDB of a refreshable PDB can be dropped. </a:t>
            </a:r>
          </a:p>
          <a:p>
            <a:pPr lvl="2" eaLnBrk="1" hangingPunct="1">
              <a:buClr>
                <a:srgbClr val="FF0000"/>
              </a:buClr>
              <a:buFont typeface="Arial" panose="020B0604020202020204" pitchFamily="34" charset="0"/>
              <a:buChar char="•"/>
            </a:pPr>
            <a:r>
              <a:rPr lang="en-US" altLang="en-US" sz="2100" dirty="0">
                <a:solidFill>
                  <a:srgbClr val="000000"/>
                </a:solidFill>
              </a:rPr>
              <a:t>A proxied PDB of a proxy PDB can be dropped.</a:t>
            </a:r>
          </a:p>
          <a:p>
            <a:pPr lvl="2" eaLnBrk="1" hangingPunct="1">
              <a:buClr>
                <a:srgbClr val="FF0000"/>
              </a:buClr>
              <a:buFont typeface="Arial" panose="020B0604020202020204" pitchFamily="34" charset="0"/>
              <a:buChar char="•"/>
            </a:pPr>
            <a:endParaRPr lang="en-US" altLang="en-US" sz="2000" dirty="0">
              <a:solidFill>
                <a:srgbClr val="000000"/>
              </a:solidFill>
            </a:endParaRPr>
          </a:p>
          <a:p>
            <a:pPr lvl="2" eaLnBrk="1" hangingPunct="1">
              <a:buClr>
                <a:srgbClr val="FF0000"/>
              </a:buClr>
              <a:buFont typeface="Arial" panose="020B0604020202020204" pitchFamily="34" charset="0"/>
              <a:buChar char="•"/>
            </a:pPr>
            <a:endParaRPr lang="en-US" altLang="en-US" sz="2000" dirty="0">
              <a:solidFill>
                <a:srgbClr val="000000"/>
              </a:solidFill>
            </a:endParaRPr>
          </a:p>
        </p:txBody>
      </p:sp>
      <p:sp>
        <p:nvSpPr>
          <p:cNvPr id="49160" name="Rectangle 282"/>
          <p:cNvSpPr>
            <a:spLocks noChangeArrowheads="1"/>
          </p:cNvSpPr>
          <p:nvPr/>
        </p:nvSpPr>
        <p:spPr bwMode="auto">
          <a:xfrm>
            <a:off x="814388" y="1174750"/>
            <a:ext cx="2879725" cy="360363"/>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b="1" dirty="0">
                <a:solidFill>
                  <a:srgbClr val="000000"/>
                </a:solidFill>
              </a:rPr>
              <a:t>CDB root</a:t>
            </a:r>
          </a:p>
        </p:txBody>
      </p:sp>
      <p:sp>
        <p:nvSpPr>
          <p:cNvPr id="49161" name="Rectangle 282"/>
          <p:cNvSpPr>
            <a:spLocks noChangeArrowheads="1"/>
          </p:cNvSpPr>
          <p:nvPr/>
        </p:nvSpPr>
        <p:spPr bwMode="auto">
          <a:xfrm>
            <a:off x="825500" y="2163763"/>
            <a:ext cx="3502025" cy="396875"/>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b="1" dirty="0">
                <a:solidFill>
                  <a:srgbClr val="000000"/>
                </a:solidFill>
              </a:rPr>
              <a:t>Application root PDB_APP1</a:t>
            </a:r>
          </a:p>
        </p:txBody>
      </p:sp>
      <p:cxnSp>
        <p:nvCxnSpPr>
          <p:cNvPr id="49162" name="Straight Arrow Connector 120"/>
          <p:cNvCxnSpPr>
            <a:cxnSpLocks noChangeShapeType="1"/>
          </p:cNvCxnSpPr>
          <p:nvPr/>
        </p:nvCxnSpPr>
        <p:spPr bwMode="auto">
          <a:xfrm rot="5400000" flipH="1" flipV="1">
            <a:off x="1250950" y="2708275"/>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49163" name="Rectangle 77"/>
          <p:cNvSpPr>
            <a:spLocks noChangeArrowheads="1"/>
          </p:cNvSpPr>
          <p:nvPr/>
        </p:nvSpPr>
        <p:spPr bwMode="auto">
          <a:xfrm>
            <a:off x="1873250" y="3392488"/>
            <a:ext cx="1247775" cy="468312"/>
          </a:xfrm>
          <a:prstGeom prst="rect">
            <a:avLst/>
          </a:prstGeom>
          <a:solidFill>
            <a:srgbClr val="FFCC99"/>
          </a:solidFill>
          <a:ln w="28575" algn="ctr">
            <a:solidFill>
              <a:schemeClr val="tx1"/>
            </a:solidFill>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Application PDB pdb3</a:t>
            </a:r>
          </a:p>
        </p:txBody>
      </p:sp>
      <p:cxnSp>
        <p:nvCxnSpPr>
          <p:cNvPr id="49164" name="Straight Arrow Connector 79"/>
          <p:cNvCxnSpPr>
            <a:cxnSpLocks noChangeShapeType="1"/>
          </p:cNvCxnSpPr>
          <p:nvPr/>
        </p:nvCxnSpPr>
        <p:spPr bwMode="auto">
          <a:xfrm flipV="1">
            <a:off x="2497138" y="2546350"/>
            <a:ext cx="0" cy="828675"/>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49165" name="Rectangle 85"/>
          <p:cNvSpPr>
            <a:spLocks noChangeArrowheads="1"/>
          </p:cNvSpPr>
          <p:nvPr/>
        </p:nvSpPr>
        <p:spPr bwMode="auto">
          <a:xfrm>
            <a:off x="4656138" y="4365625"/>
            <a:ext cx="3741737" cy="1871663"/>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49166" name="PPTShape_10"/>
          <p:cNvSpPr>
            <a:spLocks noChangeArrowheads="1"/>
          </p:cNvSpPr>
          <p:nvPr/>
        </p:nvSpPr>
        <p:spPr bwMode="blackWhite">
          <a:xfrm>
            <a:off x="909638" y="5051425"/>
            <a:ext cx="2401887" cy="468313"/>
          </a:xfrm>
          <a:prstGeom prst="rect">
            <a:avLst/>
          </a:prstGeom>
          <a:solidFill>
            <a:srgbClr val="B3D9FF"/>
          </a:solidFill>
          <a:ln w="28575">
            <a:solidFill>
              <a:schemeClr val="tx1"/>
            </a:solidFill>
            <a:miter lim="800000"/>
            <a:headEnd/>
            <a:tailEnd/>
          </a:ln>
        </p:spPr>
        <p:txBody>
          <a:bodyPr wrap="none" lIns="92075" tIns="72000" rIns="92075" bIns="0"/>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b="1" dirty="0">
                <a:solidFill>
                  <a:srgbClr val="FF0000"/>
                </a:solidFill>
              </a:rPr>
              <a:t>Source PDB</a:t>
            </a:r>
          </a:p>
        </p:txBody>
      </p:sp>
      <p:sp>
        <p:nvSpPr>
          <p:cNvPr id="49167" name="PPTShape_10"/>
          <p:cNvSpPr>
            <a:spLocks noChangeArrowheads="1"/>
          </p:cNvSpPr>
          <p:nvPr/>
        </p:nvSpPr>
        <p:spPr bwMode="blackWhite">
          <a:xfrm>
            <a:off x="909638" y="4475163"/>
            <a:ext cx="2400300" cy="468312"/>
          </a:xfrm>
          <a:prstGeom prst="rect">
            <a:avLst/>
          </a:prstGeom>
          <a:solidFill>
            <a:srgbClr val="CCFF99"/>
          </a:solidFill>
          <a:ln w="28575">
            <a:solidFill>
              <a:schemeClr val="tx1"/>
            </a:solidFill>
            <a:miter lim="800000"/>
            <a:headEnd/>
            <a:tailEnd/>
          </a:ln>
        </p:spPr>
        <p:txBody>
          <a:bodyPr wrap="none" lIns="92075" tIns="0" rIns="92075" bIns="46038"/>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FF0000"/>
                </a:solidFill>
              </a:rPr>
              <a:t>Source PDB</a:t>
            </a:r>
          </a:p>
        </p:txBody>
      </p:sp>
      <p:sp>
        <p:nvSpPr>
          <p:cNvPr id="49168" name="PPTShape_10"/>
          <p:cNvSpPr>
            <a:spLocks noChangeArrowheads="1"/>
          </p:cNvSpPr>
          <p:nvPr/>
        </p:nvSpPr>
        <p:spPr bwMode="blackWhite">
          <a:xfrm>
            <a:off x="909638" y="5627688"/>
            <a:ext cx="2400300" cy="503237"/>
          </a:xfrm>
          <a:prstGeom prst="rect">
            <a:avLst/>
          </a:prstGeom>
          <a:solidFill>
            <a:srgbClr val="FFCC99"/>
          </a:solidFill>
          <a:ln w="28575">
            <a:solidFill>
              <a:schemeClr val="tx1"/>
            </a:solidFill>
            <a:miter lim="800000"/>
            <a:headEnd/>
            <a:tailEnd/>
          </a:ln>
        </p:spPr>
        <p:txBody>
          <a:bodyPr wrap="none" lIns="92075" tIns="36000" rIns="92075" bIns="46038"/>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FF0000"/>
                </a:solidFill>
              </a:rPr>
              <a:t>Proxied PDB</a:t>
            </a:r>
          </a:p>
        </p:txBody>
      </p:sp>
      <p:sp>
        <p:nvSpPr>
          <p:cNvPr id="49169" name="Text Box 58"/>
          <p:cNvSpPr txBox="1">
            <a:spLocks noChangeArrowheads="1"/>
          </p:cNvSpPr>
          <p:nvPr/>
        </p:nvSpPr>
        <p:spPr bwMode="blackWhite">
          <a:xfrm>
            <a:off x="7861300" y="4459288"/>
            <a:ext cx="852488"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solidFill>
                  <a:srgbClr val="000000"/>
                </a:solidFill>
                <a:latin typeface="Courier New" panose="02070309020205020404" pitchFamily="49" charset="0"/>
                <a:cs typeface="Courier New" panose="02070309020205020404" pitchFamily="49" charset="0"/>
              </a:rPr>
              <a:t>CDB2</a:t>
            </a:r>
            <a:endParaRPr lang="en-US" altLang="en-US" sz="1400" b="1" dirty="0">
              <a:solidFill>
                <a:srgbClr val="000000"/>
              </a:solidFill>
            </a:endParaRPr>
          </a:p>
        </p:txBody>
      </p:sp>
      <p:sp>
        <p:nvSpPr>
          <p:cNvPr id="35" name="Multiply 34"/>
          <p:cNvSpPr/>
          <p:nvPr/>
        </p:nvSpPr>
        <p:spPr bwMode="auto">
          <a:xfrm>
            <a:off x="1785938" y="2132013"/>
            <a:ext cx="1441450" cy="431800"/>
          </a:xfrm>
          <a:prstGeom prst="mathMultiply">
            <a:avLst/>
          </a:prstGeom>
          <a:noFill/>
          <a:ln w="28575" cap="flat" cmpd="sng" algn="ctr">
            <a:solidFill>
              <a:schemeClr val="accent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sp>
        <p:nvSpPr>
          <p:cNvPr id="37" name="Multiply 36"/>
          <p:cNvSpPr/>
          <p:nvPr/>
        </p:nvSpPr>
        <p:spPr bwMode="auto">
          <a:xfrm>
            <a:off x="1774825" y="3386138"/>
            <a:ext cx="1439863" cy="433387"/>
          </a:xfrm>
          <a:prstGeom prst="mathMultiply">
            <a:avLst/>
          </a:prstGeom>
          <a:noFill/>
          <a:ln w="15875" cap="flat" cmpd="sng" algn="ctr">
            <a:solidFill>
              <a:schemeClr val="accent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sp>
        <p:nvSpPr>
          <p:cNvPr id="39" name="Multiply 38"/>
          <p:cNvSpPr/>
          <p:nvPr/>
        </p:nvSpPr>
        <p:spPr bwMode="auto">
          <a:xfrm>
            <a:off x="2159000" y="5699125"/>
            <a:ext cx="1438275" cy="431800"/>
          </a:xfrm>
          <a:prstGeom prst="mathMultiply">
            <a:avLst/>
          </a:prstGeom>
          <a:noFill/>
          <a:ln w="28575" cap="flat" cmpd="sng" algn="ctr">
            <a:solidFill>
              <a:schemeClr val="accent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sp>
        <p:nvSpPr>
          <p:cNvPr id="45" name="Multiply 44"/>
          <p:cNvSpPr/>
          <p:nvPr/>
        </p:nvSpPr>
        <p:spPr bwMode="auto">
          <a:xfrm>
            <a:off x="2159000" y="4495800"/>
            <a:ext cx="1438275" cy="431800"/>
          </a:xfrm>
          <a:prstGeom prst="mathMultiply">
            <a:avLst/>
          </a:prstGeom>
          <a:noFill/>
          <a:ln w="28575" cap="flat" cmpd="sng" algn="ctr">
            <a:solidFill>
              <a:schemeClr val="accent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sp>
        <p:nvSpPr>
          <p:cNvPr id="51" name="Multiply 50"/>
          <p:cNvSpPr/>
          <p:nvPr/>
        </p:nvSpPr>
        <p:spPr bwMode="auto">
          <a:xfrm>
            <a:off x="2159000" y="5038725"/>
            <a:ext cx="1439863" cy="431800"/>
          </a:xfrm>
          <a:prstGeom prst="mathMultiply">
            <a:avLst/>
          </a:prstGeom>
          <a:noFill/>
          <a:ln w="28575" cap="flat" cmpd="sng" algn="ctr">
            <a:solidFill>
              <a:schemeClr val="accent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sp>
        <p:nvSpPr>
          <p:cNvPr id="49175" name="PPTShape_10"/>
          <p:cNvSpPr>
            <a:spLocks noChangeArrowheads="1"/>
          </p:cNvSpPr>
          <p:nvPr/>
        </p:nvSpPr>
        <p:spPr bwMode="blackWhite">
          <a:xfrm>
            <a:off x="4848225" y="5064125"/>
            <a:ext cx="3070225" cy="468313"/>
          </a:xfrm>
          <a:prstGeom prst="rect">
            <a:avLst/>
          </a:prstGeom>
          <a:solidFill>
            <a:srgbClr val="FFCC99"/>
          </a:solidFill>
          <a:ln w="28575">
            <a:solidFill>
              <a:schemeClr val="tx1"/>
            </a:solidFill>
            <a:miter lim="800000"/>
            <a:headEnd/>
            <a:tailEnd/>
          </a:ln>
        </p:spPr>
        <p:txBody>
          <a:bodyPr wrap="none" lIns="92075" tIns="36000" rIns="92075" bIns="46038"/>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FF0000"/>
                </a:solidFill>
              </a:rPr>
              <a:t>Refreshable PDB</a:t>
            </a:r>
          </a:p>
        </p:txBody>
      </p:sp>
      <p:sp>
        <p:nvSpPr>
          <p:cNvPr id="49176" name="PPTShape_10"/>
          <p:cNvSpPr>
            <a:spLocks noChangeArrowheads="1"/>
          </p:cNvSpPr>
          <p:nvPr/>
        </p:nvSpPr>
        <p:spPr bwMode="blackWhite">
          <a:xfrm>
            <a:off x="4846638" y="4475163"/>
            <a:ext cx="3071812" cy="508000"/>
          </a:xfrm>
          <a:prstGeom prst="rect">
            <a:avLst/>
          </a:prstGeom>
          <a:solidFill>
            <a:srgbClr val="FFCC99"/>
          </a:solidFill>
          <a:ln w="28575">
            <a:solidFill>
              <a:schemeClr val="tx1"/>
            </a:solidFill>
            <a:miter lim="800000"/>
            <a:headEnd/>
            <a:tailEnd/>
          </a:ln>
        </p:spPr>
        <p:txBody>
          <a:bodyPr wrap="none" lIns="92075" tIns="36000" rIns="92075" bIns="46038"/>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FF0000"/>
                </a:solidFill>
              </a:rPr>
              <a:t>Relocated PDB</a:t>
            </a:r>
          </a:p>
        </p:txBody>
      </p:sp>
      <p:sp>
        <p:nvSpPr>
          <p:cNvPr id="49177" name="PPTShape_10"/>
          <p:cNvSpPr>
            <a:spLocks noChangeArrowheads="1"/>
          </p:cNvSpPr>
          <p:nvPr/>
        </p:nvSpPr>
        <p:spPr bwMode="blackWhite">
          <a:xfrm>
            <a:off x="4846638" y="5627688"/>
            <a:ext cx="3071812" cy="503237"/>
          </a:xfrm>
          <a:prstGeom prst="rect">
            <a:avLst/>
          </a:prstGeom>
          <a:solidFill>
            <a:srgbClr val="FFCC99"/>
          </a:solidFill>
          <a:ln w="28575">
            <a:solidFill>
              <a:schemeClr val="tx1"/>
            </a:solidFill>
            <a:miter lim="800000"/>
            <a:headEnd/>
            <a:tailEnd/>
          </a:ln>
        </p:spPr>
        <p:txBody>
          <a:bodyPr wrap="none" lIns="92075" tIns="36000" rIns="92075" bIns="46038"/>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FF0000"/>
                </a:solidFill>
              </a:rPr>
              <a:t>Proxy PDB</a:t>
            </a:r>
          </a:p>
        </p:txBody>
      </p:sp>
      <p:sp>
        <p:nvSpPr>
          <p:cNvPr id="49178" name="TextBox 41"/>
          <p:cNvSpPr txBox="1">
            <a:spLocks noChangeArrowheads="1"/>
          </p:cNvSpPr>
          <p:nvPr/>
        </p:nvSpPr>
        <p:spPr bwMode="auto">
          <a:xfrm>
            <a:off x="4846638" y="5864225"/>
            <a:ext cx="22082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dirty="0">
                <a:solidFill>
                  <a:srgbClr val="000000"/>
                </a:solidFill>
                <a:latin typeface="Courier New" panose="02070309020205020404" pitchFamily="49" charset="0"/>
                <a:cs typeface="Courier New" panose="02070309020205020404" pitchFamily="49" charset="0"/>
              </a:rPr>
              <a:t>SELECT </a:t>
            </a:r>
            <a:r>
              <a:rPr lang="en-US" altLang="en-US" sz="1000" i="1" dirty="0">
                <a:solidFill>
                  <a:srgbClr val="000000"/>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1000" i="1" dirty="0">
                <a:solidFill>
                  <a:srgbClr val="000000"/>
                </a:solidFill>
                <a:latin typeface="Courier New" panose="02070309020205020404" pitchFamily="49" charset="0"/>
                <a:cs typeface="Courier New" panose="02070309020205020404" pitchFamily="49" charset="0"/>
              </a:rPr>
              <a:t>ORA-12514</a:t>
            </a:r>
          </a:p>
        </p:txBody>
      </p:sp>
      <p:sp>
        <p:nvSpPr>
          <p:cNvPr id="49179" name="TextBox 54"/>
          <p:cNvSpPr txBox="1">
            <a:spLocks noChangeArrowheads="1"/>
          </p:cNvSpPr>
          <p:nvPr/>
        </p:nvSpPr>
        <p:spPr bwMode="auto">
          <a:xfrm>
            <a:off x="4846638" y="5287963"/>
            <a:ext cx="23034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dirty="0">
                <a:solidFill>
                  <a:srgbClr val="000000"/>
                </a:solidFill>
                <a:latin typeface="Courier New" panose="02070309020205020404" pitchFamily="49" charset="0"/>
                <a:cs typeface="Courier New" panose="02070309020205020404" pitchFamily="49" charset="0"/>
              </a:rPr>
              <a:t>SELECT </a:t>
            </a:r>
            <a:r>
              <a:rPr lang="en-US" altLang="en-US" sz="1000" i="1" dirty="0">
                <a:solidFill>
                  <a:srgbClr val="000000"/>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1000" i="1" dirty="0">
                <a:solidFill>
                  <a:srgbClr val="000000"/>
                </a:solidFill>
                <a:latin typeface="Courier New" panose="02070309020205020404" pitchFamily="49" charset="0"/>
                <a:cs typeface="Courier New" panose="02070309020205020404" pitchFamily="49" charset="0"/>
              </a:rPr>
              <a:t>ORA-00942</a:t>
            </a:r>
          </a:p>
        </p:txBody>
      </p:sp>
      <p:cxnSp>
        <p:nvCxnSpPr>
          <p:cNvPr id="49180" name="Straight Arrow Connector 45"/>
          <p:cNvCxnSpPr>
            <a:cxnSpLocks noChangeShapeType="1"/>
          </p:cNvCxnSpPr>
          <p:nvPr/>
        </p:nvCxnSpPr>
        <p:spPr bwMode="auto">
          <a:xfrm flipH="1" flipV="1">
            <a:off x="3311525" y="4691063"/>
            <a:ext cx="1535113" cy="0"/>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cxnSp>
        <p:nvCxnSpPr>
          <p:cNvPr id="49181" name="Straight Arrow Connector 40"/>
          <p:cNvCxnSpPr>
            <a:cxnSpLocks noChangeShapeType="1"/>
          </p:cNvCxnSpPr>
          <p:nvPr/>
        </p:nvCxnSpPr>
        <p:spPr bwMode="auto">
          <a:xfrm flipH="1" flipV="1">
            <a:off x="3322638" y="5988050"/>
            <a:ext cx="1536700" cy="0"/>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cxnSp>
        <p:nvCxnSpPr>
          <p:cNvPr id="49182" name="Straight Arrow Connector 49"/>
          <p:cNvCxnSpPr>
            <a:cxnSpLocks noChangeShapeType="1"/>
          </p:cNvCxnSpPr>
          <p:nvPr/>
        </p:nvCxnSpPr>
        <p:spPr bwMode="auto">
          <a:xfrm flipH="1" flipV="1">
            <a:off x="3311525" y="5326063"/>
            <a:ext cx="1536700" cy="0"/>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49183" name="TextBox 55"/>
          <p:cNvSpPr txBox="1">
            <a:spLocks noChangeArrowheads="1"/>
          </p:cNvSpPr>
          <p:nvPr/>
        </p:nvSpPr>
        <p:spPr bwMode="auto">
          <a:xfrm>
            <a:off x="4846638" y="4691063"/>
            <a:ext cx="31670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dirty="0">
                <a:solidFill>
                  <a:srgbClr val="000000"/>
                </a:solidFill>
                <a:latin typeface="Courier New" panose="02070309020205020404" pitchFamily="49" charset="0"/>
                <a:cs typeface="Courier New" panose="02070309020205020404" pitchFamily="49" charset="0"/>
              </a:rPr>
              <a:t>OPEN </a:t>
            </a:r>
            <a:r>
              <a:rPr lang="en-US" altLang="en-US" sz="1000" i="1" dirty="0">
                <a:solidFill>
                  <a:srgbClr val="000000"/>
                </a:solidFill>
                <a:latin typeface="Courier New" panose="02070309020205020404" pitchFamily="49" charset="0"/>
                <a:cs typeface="Courier New" panose="02070309020205020404" pitchFamily="49" charset="0"/>
                <a:sym typeface="Wingdings" panose="05000000000000000000" pitchFamily="2" charset="2"/>
              </a:rPr>
              <a:t> Source PDBS dropped</a:t>
            </a:r>
            <a:endParaRPr lang="en-US" altLang="en-US" sz="1000" i="1" dirty="0">
              <a:solidFill>
                <a:srgbClr val="000000"/>
              </a:solidFill>
              <a:latin typeface="Courier New" panose="02070309020205020404" pitchFamily="49" charset="0"/>
              <a:cs typeface="Courier New" panose="02070309020205020404" pitchFamily="49" charset="0"/>
            </a:endParaRPr>
          </a:p>
        </p:txBody>
      </p:sp>
      <p:sp>
        <p:nvSpPr>
          <p:cNvPr id="49184" name="Rectangle 284"/>
          <p:cNvSpPr>
            <a:spLocks noChangeArrowheads="1"/>
          </p:cNvSpPr>
          <p:nvPr/>
        </p:nvSpPr>
        <p:spPr bwMode="auto">
          <a:xfrm>
            <a:off x="912813" y="3930650"/>
            <a:ext cx="1533525" cy="468313"/>
          </a:xfrm>
          <a:prstGeom prst="rect">
            <a:avLst/>
          </a:prstGeom>
          <a:solidFill>
            <a:srgbClr val="FFCC99"/>
          </a:solidFill>
          <a:ln w="28575" algn="ctr">
            <a:solidFill>
              <a:schemeClr val="tx1"/>
            </a:solidFill>
            <a:prstDash val="dash"/>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b="1" dirty="0">
                <a:solidFill>
                  <a:srgbClr val="000000"/>
                </a:solidFill>
              </a:rPr>
              <a:t>Application root clone 1</a:t>
            </a:r>
          </a:p>
        </p:txBody>
      </p:sp>
      <p:cxnSp>
        <p:nvCxnSpPr>
          <p:cNvPr id="49185" name="Straight Arrow Connector 120"/>
          <p:cNvCxnSpPr>
            <a:cxnSpLocks noChangeShapeType="1"/>
          </p:cNvCxnSpPr>
          <p:nvPr/>
        </p:nvCxnSpPr>
        <p:spPr bwMode="auto">
          <a:xfrm rot="5400000" flipH="1" flipV="1">
            <a:off x="1012031" y="3231357"/>
            <a:ext cx="1331913"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49186" name="Rectangle 284"/>
          <p:cNvSpPr>
            <a:spLocks noChangeArrowheads="1"/>
          </p:cNvSpPr>
          <p:nvPr/>
        </p:nvSpPr>
        <p:spPr bwMode="auto">
          <a:xfrm>
            <a:off x="912813" y="2852738"/>
            <a:ext cx="1389062" cy="468312"/>
          </a:xfrm>
          <a:prstGeom prst="rect">
            <a:avLst/>
          </a:prstGeom>
          <a:solidFill>
            <a:srgbClr val="FFCC99"/>
          </a:solidFill>
          <a:ln w="28575" algn="ctr">
            <a:solidFill>
              <a:schemeClr val="tx1"/>
            </a:solidFill>
            <a:prstDash val="dash"/>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b="1" dirty="0">
                <a:solidFill>
                  <a:srgbClr val="000000"/>
                </a:solidFill>
              </a:rPr>
              <a:t>Application seed</a:t>
            </a:r>
          </a:p>
        </p:txBody>
      </p:sp>
      <p:sp>
        <p:nvSpPr>
          <p:cNvPr id="38" name="Multiply 37"/>
          <p:cNvSpPr/>
          <p:nvPr/>
        </p:nvSpPr>
        <p:spPr bwMode="auto">
          <a:xfrm>
            <a:off x="1008063" y="2852738"/>
            <a:ext cx="1439862" cy="431800"/>
          </a:xfrm>
          <a:prstGeom prst="mathMultiply">
            <a:avLst/>
          </a:prstGeom>
          <a:noFill/>
          <a:ln w="15875" cap="flat" cmpd="sng" algn="ctr">
            <a:solidFill>
              <a:schemeClr val="accent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sp>
        <p:nvSpPr>
          <p:cNvPr id="49188" name="Rectangle 284"/>
          <p:cNvSpPr>
            <a:spLocks noChangeArrowheads="1"/>
          </p:cNvSpPr>
          <p:nvPr/>
        </p:nvSpPr>
        <p:spPr bwMode="auto">
          <a:xfrm>
            <a:off x="2832100" y="3930650"/>
            <a:ext cx="1535113" cy="468313"/>
          </a:xfrm>
          <a:prstGeom prst="rect">
            <a:avLst/>
          </a:prstGeom>
          <a:solidFill>
            <a:srgbClr val="FFCC99"/>
          </a:solidFill>
          <a:ln w="28575" algn="ctr">
            <a:solidFill>
              <a:schemeClr val="tx1"/>
            </a:solidFill>
            <a:prstDash val="dash"/>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b="1" dirty="0">
                <a:solidFill>
                  <a:srgbClr val="000000"/>
                </a:solidFill>
              </a:rPr>
              <a:t>Application root clone 2</a:t>
            </a:r>
          </a:p>
        </p:txBody>
      </p:sp>
      <p:sp>
        <p:nvSpPr>
          <p:cNvPr id="49189" name="Rectangle 77"/>
          <p:cNvSpPr>
            <a:spLocks noChangeArrowheads="1"/>
          </p:cNvSpPr>
          <p:nvPr/>
        </p:nvSpPr>
        <p:spPr bwMode="auto">
          <a:xfrm>
            <a:off x="3024188" y="2865438"/>
            <a:ext cx="1247775" cy="468312"/>
          </a:xfrm>
          <a:prstGeom prst="rect">
            <a:avLst/>
          </a:prstGeom>
          <a:solidFill>
            <a:srgbClr val="FFCC99"/>
          </a:solidFill>
          <a:ln w="28575" algn="ctr">
            <a:solidFill>
              <a:schemeClr val="tx1"/>
            </a:solidFill>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Application PDB pdb2</a:t>
            </a:r>
          </a:p>
        </p:txBody>
      </p:sp>
      <p:sp>
        <p:nvSpPr>
          <p:cNvPr id="36" name="Multiply 35"/>
          <p:cNvSpPr/>
          <p:nvPr/>
        </p:nvSpPr>
        <p:spPr bwMode="auto">
          <a:xfrm>
            <a:off x="2832100" y="2852738"/>
            <a:ext cx="1438275" cy="431800"/>
          </a:xfrm>
          <a:prstGeom prst="mathMultiply">
            <a:avLst/>
          </a:prstGeom>
          <a:noFill/>
          <a:ln w="15875" cap="flat" cmpd="sng" algn="ctr">
            <a:solidFill>
              <a:schemeClr val="accent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sp>
        <p:nvSpPr>
          <p:cNvPr id="44" name="Multiply 43"/>
          <p:cNvSpPr/>
          <p:nvPr/>
        </p:nvSpPr>
        <p:spPr bwMode="auto">
          <a:xfrm>
            <a:off x="912813" y="3933825"/>
            <a:ext cx="1438275" cy="433388"/>
          </a:xfrm>
          <a:prstGeom prst="mathMultiply">
            <a:avLst/>
          </a:prstGeom>
          <a:noFill/>
          <a:ln w="15875" cap="flat" cmpd="sng" algn="ctr">
            <a:solidFill>
              <a:schemeClr val="accent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sp>
        <p:nvSpPr>
          <p:cNvPr id="46" name="Multiply 45"/>
          <p:cNvSpPr/>
          <p:nvPr/>
        </p:nvSpPr>
        <p:spPr bwMode="auto">
          <a:xfrm>
            <a:off x="2638425" y="3933825"/>
            <a:ext cx="1439863" cy="433388"/>
          </a:xfrm>
          <a:prstGeom prst="mathMultiply">
            <a:avLst/>
          </a:prstGeom>
          <a:noFill/>
          <a:ln w="15875" cap="flat" cmpd="sng" algn="ctr">
            <a:solidFill>
              <a:schemeClr val="accent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sp>
        <p:nvSpPr>
          <p:cNvPr id="49193" name="Rectangle 31"/>
          <p:cNvSpPr txBox="1">
            <a:spLocks noChangeArrowheads="1"/>
          </p:cNvSpPr>
          <p:nvPr/>
        </p:nvSpPr>
        <p:spPr bwMode="auto">
          <a:xfrm>
            <a:off x="8542338" y="4462463"/>
            <a:ext cx="3024187"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lvl="2" indent="0" eaLnBrk="1" hangingPunct="1">
              <a:buClr>
                <a:srgbClr val="FF0000"/>
              </a:buClr>
            </a:pPr>
            <a:r>
              <a:rPr lang="en-US" altLang="en-US" sz="2100" dirty="0">
                <a:solidFill>
                  <a:srgbClr val="000000"/>
                </a:solidFill>
              </a:rPr>
              <a:t>The </a:t>
            </a:r>
            <a:r>
              <a:rPr lang="en-US" altLang="en-US" sz="2100" dirty="0">
                <a:solidFill>
                  <a:srgbClr val="000000"/>
                </a:solidFill>
                <a:latin typeface="Courier New" panose="02070309020205020404" pitchFamily="49" charset="0"/>
                <a:cs typeface="Courier New" panose="02070309020205020404" pitchFamily="49" charset="0"/>
              </a:rPr>
              <a:t>DROP</a:t>
            </a:r>
            <a:r>
              <a:rPr lang="en-US" altLang="en-US" sz="2100" dirty="0">
                <a:solidFill>
                  <a:srgbClr val="000000"/>
                </a:solidFill>
              </a:rPr>
              <a:t> operation updates controlfiles:</a:t>
            </a:r>
            <a:br>
              <a:rPr lang="en-US" altLang="en-US" sz="2100" dirty="0">
                <a:solidFill>
                  <a:srgbClr val="000000"/>
                </a:solidFill>
              </a:rPr>
            </a:br>
            <a:endParaRPr lang="en-US" altLang="en-US" sz="1200" dirty="0">
              <a:solidFill>
                <a:srgbClr val="000000"/>
              </a:solidFill>
            </a:endParaRPr>
          </a:p>
          <a:p>
            <a:pPr marL="0" lvl="2" indent="0" eaLnBrk="1" hangingPunct="1">
              <a:buClr>
                <a:srgbClr val="FF0000"/>
              </a:buClr>
              <a:buFont typeface="Arial" panose="020B0604020202020204" pitchFamily="34" charset="0"/>
              <a:buAutoNum type="arabicPeriod"/>
            </a:pPr>
            <a:r>
              <a:rPr lang="en-US" altLang="en-US" sz="1600" dirty="0">
                <a:solidFill>
                  <a:srgbClr val="000000"/>
                </a:solidFill>
              </a:rPr>
              <a:t> Removes PDB datafiles</a:t>
            </a:r>
          </a:p>
          <a:p>
            <a:pPr marL="0" lvl="2" indent="0" eaLnBrk="1" hangingPunct="1">
              <a:buClr>
                <a:srgbClr val="FF0000"/>
              </a:buClr>
              <a:buFont typeface="Arial" panose="020B0604020202020204" pitchFamily="34" charset="0"/>
              <a:buAutoNum type="arabicPeriod"/>
            </a:pPr>
            <a:r>
              <a:rPr lang="fr-FR" altLang="en-US" sz="1600" dirty="0">
                <a:solidFill>
                  <a:srgbClr val="000000"/>
                </a:solidFill>
              </a:rPr>
              <a:t> Retain datafiles (default)</a:t>
            </a:r>
          </a:p>
        </p:txBody>
      </p:sp>
    </p:spTree>
    <p:custDataLst>
      <p:tags r:id="rId1"/>
    </p:custDataLst>
    <p:extLst>
      <p:ext uri="{BB962C8B-B14F-4D97-AF65-F5344CB8AC3E}">
        <p14:creationId xmlns:p14="http://schemas.microsoft.com/office/powerpoint/2010/main" val="1736410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pic>
        <p:nvPicPr>
          <p:cNvPr id="5" name="Picture 6" descr="OU7_Tablet_Summar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2669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s-MX" dirty="0" smtClean="0"/>
              <a:t>Summary</a:t>
            </a:r>
            <a:br>
              <a:rPr lang="en-US" altLang="es-MX" dirty="0" smtClean="0"/>
            </a:br>
            <a:endParaRPr lang="en-US" dirty="0"/>
          </a:p>
        </p:txBody>
      </p:sp>
      <p:sp>
        <p:nvSpPr>
          <p:cNvPr id="3" name="Content Placeholder 2"/>
          <p:cNvSpPr>
            <a:spLocks noGrp="1"/>
          </p:cNvSpPr>
          <p:nvPr>
            <p:ph idx="1"/>
          </p:nvPr>
        </p:nvSpPr>
        <p:spPr>
          <a:xfrm>
            <a:off x="622138" y="1242485"/>
            <a:ext cx="10944549" cy="5479271"/>
          </a:xfrm>
        </p:spPr>
        <p:txBody>
          <a:bodyPr/>
          <a:lstStyle/>
          <a:p>
            <a:r>
              <a:rPr lang="en-US" altLang="en-US" dirty="0"/>
              <a:t>In this lesson, you should have learned how to:</a:t>
            </a:r>
          </a:p>
          <a:p>
            <a:pPr lvl="1">
              <a:spcBef>
                <a:spcPts val="800"/>
              </a:spcBef>
            </a:pPr>
            <a:r>
              <a:rPr lang="en-US" altLang="en-US" dirty="0"/>
              <a:t>Clone a regular PDB</a:t>
            </a:r>
          </a:p>
          <a:p>
            <a:pPr lvl="1">
              <a:spcBef>
                <a:spcPts val="800"/>
              </a:spcBef>
            </a:pPr>
            <a:r>
              <a:rPr lang="en-US" altLang="en-US" dirty="0"/>
              <a:t>Clone an application container</a:t>
            </a:r>
          </a:p>
          <a:p>
            <a:pPr lvl="1">
              <a:spcBef>
                <a:spcPts val="800"/>
              </a:spcBef>
            </a:pPr>
            <a:r>
              <a:rPr lang="en-US" altLang="en-US" dirty="0"/>
              <a:t>Unplug and plug or clone a non-CDB</a:t>
            </a:r>
          </a:p>
          <a:p>
            <a:pPr lvl="1">
              <a:spcBef>
                <a:spcPts val="800"/>
              </a:spcBef>
            </a:pPr>
            <a:r>
              <a:rPr lang="en-US" altLang="en-US" dirty="0"/>
              <a:t>Unplug and plug a regular PDB</a:t>
            </a:r>
          </a:p>
          <a:p>
            <a:pPr lvl="1">
              <a:spcBef>
                <a:spcPts val="800"/>
              </a:spcBef>
            </a:pPr>
            <a:r>
              <a:rPr lang="en-US" altLang="en-US" dirty="0"/>
              <a:t>Unplug and plug an application container</a:t>
            </a:r>
          </a:p>
          <a:p>
            <a:pPr lvl="1">
              <a:spcBef>
                <a:spcPts val="800"/>
              </a:spcBef>
            </a:pPr>
            <a:r>
              <a:rPr lang="en-US" altLang="en-US" dirty="0"/>
              <a:t>Convert regular PDBs to application PDBs</a:t>
            </a:r>
          </a:p>
          <a:p>
            <a:pPr lvl="1">
              <a:spcBef>
                <a:spcPts val="800"/>
              </a:spcBef>
            </a:pPr>
            <a:r>
              <a:rPr lang="en-US" altLang="en-US" dirty="0"/>
              <a:t>Configure and use the local UNDO mode</a:t>
            </a:r>
          </a:p>
          <a:p>
            <a:pPr lvl="1">
              <a:spcBef>
                <a:spcPts val="800"/>
              </a:spcBef>
            </a:pPr>
            <a:r>
              <a:rPr lang="en-US" altLang="en-US" dirty="0"/>
              <a:t>Perform hot cloning</a:t>
            </a:r>
          </a:p>
          <a:p>
            <a:pPr lvl="1">
              <a:spcBef>
                <a:spcPts val="800"/>
              </a:spcBef>
            </a:pPr>
            <a:r>
              <a:rPr lang="en-US" altLang="en-US" dirty="0"/>
              <a:t>Perform near-zero downtime PDB relocation</a:t>
            </a:r>
          </a:p>
          <a:p>
            <a:pPr lvl="1">
              <a:spcBef>
                <a:spcPts val="800"/>
              </a:spcBef>
            </a:pPr>
            <a:r>
              <a:rPr lang="en-US" altLang="en-US" dirty="0"/>
              <a:t>Create and use a proxy PDB</a:t>
            </a:r>
          </a:p>
          <a:p>
            <a:pPr lvl="1">
              <a:spcBef>
                <a:spcPts val="800"/>
              </a:spcBef>
            </a:pPr>
            <a:r>
              <a:rPr lang="en-US" altLang="en-US" dirty="0"/>
              <a:t>Drop PDBs</a:t>
            </a:r>
          </a:p>
          <a:p>
            <a:endParaRPr lang="en-US" dirty="0"/>
          </a:p>
        </p:txBody>
      </p:sp>
    </p:spTree>
    <p:custDataLst>
      <p:tags r:id="rId1"/>
    </p:custDataLst>
    <p:extLst>
      <p:ext uri="{BB962C8B-B14F-4D97-AF65-F5344CB8AC3E}">
        <p14:creationId xmlns:p14="http://schemas.microsoft.com/office/powerpoint/2010/main" val="885545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Practice 4: Overview</a:t>
            </a:r>
            <a:endParaRPr lang="en-US" dirty="0"/>
          </a:p>
        </p:txBody>
      </p:sp>
      <p:sp>
        <p:nvSpPr>
          <p:cNvPr id="3" name="Content Placeholder 2"/>
          <p:cNvSpPr>
            <a:spLocks noGrp="1"/>
          </p:cNvSpPr>
          <p:nvPr>
            <p:ph idx="1"/>
          </p:nvPr>
        </p:nvSpPr>
        <p:spPr/>
        <p:txBody>
          <a:bodyPr/>
          <a:lstStyle/>
          <a:p>
            <a:pPr lvl="1"/>
            <a:r>
              <a:rPr lang="en-US" altLang="en-US" smtClean="0"/>
              <a:t>4-1: Cloning remote regular PDBs in hot mode</a:t>
            </a:r>
          </a:p>
          <a:p>
            <a:pPr lvl="1"/>
            <a:r>
              <a:rPr lang="en-US" altLang="en-US" smtClean="0"/>
              <a:t>4-2: Cloning an application container</a:t>
            </a:r>
          </a:p>
          <a:p>
            <a:pPr lvl="1"/>
            <a:r>
              <a:rPr lang="en-US" altLang="en-US" smtClean="0"/>
              <a:t>4-3: Unplugging and plugging application containers</a:t>
            </a:r>
          </a:p>
          <a:p>
            <a:pPr lvl="1"/>
            <a:r>
              <a:rPr lang="en-US" altLang="en-US" smtClean="0"/>
              <a:t>4-4: Converting a regular PDB to an application PDB</a:t>
            </a:r>
          </a:p>
          <a:p>
            <a:pPr lvl="1"/>
            <a:r>
              <a:rPr lang="en-US" altLang="en-US" smtClean="0"/>
              <a:t>4-5: Relocating PDBs</a:t>
            </a:r>
          </a:p>
          <a:p>
            <a:pPr lvl="1"/>
            <a:r>
              <a:rPr lang="en-US" altLang="en-US" smtClean="0"/>
              <a:t>4-6: Querying data across CDBs by using proxy PDBs</a:t>
            </a:r>
          </a:p>
          <a:p>
            <a:pPr lvl="1"/>
            <a:r>
              <a:rPr lang="en-US" altLang="en-US" smtClean="0"/>
              <a:t>4-7: Dropping unnecessary PDBs</a:t>
            </a:r>
            <a:endParaRPr lang="en-US" altLang="en-US" dirty="0"/>
          </a:p>
        </p:txBody>
      </p:sp>
    </p:spTree>
    <p:custDataLst>
      <p:tags r:id="rId1"/>
    </p:custDataLst>
    <p:extLst>
      <p:ext uri="{BB962C8B-B14F-4D97-AF65-F5344CB8AC3E}">
        <p14:creationId xmlns:p14="http://schemas.microsoft.com/office/powerpoint/2010/main" val="2368862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826" y="93652"/>
            <a:ext cx="10512862" cy="1325563"/>
          </a:xfrm>
        </p:spPr>
        <p:txBody>
          <a:bodyPr/>
          <a:lstStyle/>
          <a:p>
            <a:r>
              <a:rPr lang="en-US" altLang="en-US" dirty="0" smtClean="0"/>
              <a:t>Cloning Regular PDBs</a:t>
            </a:r>
            <a:endParaRPr lang="en-US" dirty="0"/>
          </a:p>
        </p:txBody>
      </p:sp>
      <p:sp>
        <p:nvSpPr>
          <p:cNvPr id="4" name="Rectangle 3"/>
          <p:cNvSpPr/>
          <p:nvPr/>
        </p:nvSpPr>
        <p:spPr bwMode="auto">
          <a:xfrm>
            <a:off x="914400" y="1325563"/>
            <a:ext cx="4265613" cy="3124200"/>
          </a:xfrm>
          <a:prstGeom prst="rect">
            <a:avLst/>
          </a:prstGeom>
          <a:solidFill>
            <a:schemeClr val="bg1">
              <a:lumMod val="95000"/>
            </a:schemeClr>
          </a:solidFill>
          <a:ln w="28575" cap="flat" cmpd="sng" algn="ctr">
            <a:solidFill>
              <a:schemeClr val="tx1"/>
            </a:solidFill>
            <a:prstDash val="solid"/>
            <a:round/>
            <a:headEnd type="none" w="sm" len="sm"/>
            <a:tailEnd type="none" w="sm" len="sm"/>
          </a:ln>
          <a:effectLst/>
        </p:spPr>
        <p:txBody>
          <a:bodyPr/>
          <a:lstStyle/>
          <a:p>
            <a:pPr defTabSz="228600" eaLnBrk="1" hangingPunct="1">
              <a:defRPr/>
            </a:pPr>
            <a:endParaRPr lang="en-US" dirty="0">
              <a:latin typeface="Arial" charset="0"/>
              <a:cs typeface="Arial" charset="0"/>
            </a:endParaRPr>
          </a:p>
        </p:txBody>
      </p:sp>
      <p:sp>
        <p:nvSpPr>
          <p:cNvPr id="5" name="Text Box 58"/>
          <p:cNvSpPr txBox="1">
            <a:spLocks noChangeArrowheads="1"/>
          </p:cNvSpPr>
          <p:nvPr/>
        </p:nvSpPr>
        <p:spPr bwMode="blackWhite">
          <a:xfrm>
            <a:off x="914400" y="1401763"/>
            <a:ext cx="7874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solidFill>
                  <a:srgbClr val="000000"/>
                </a:solidFill>
              </a:rPr>
              <a:t>CDB1</a:t>
            </a:r>
          </a:p>
        </p:txBody>
      </p:sp>
      <p:sp>
        <p:nvSpPr>
          <p:cNvPr id="6" name="Rectangle 2"/>
          <p:cNvSpPr>
            <a:spLocks noChangeArrowheads="1"/>
          </p:cNvSpPr>
          <p:nvPr/>
        </p:nvSpPr>
        <p:spPr bwMode="blackWhite">
          <a:xfrm>
            <a:off x="1117600" y="1782763"/>
            <a:ext cx="2528888" cy="685800"/>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b="1" dirty="0">
                <a:solidFill>
                  <a:srgbClr val="000000"/>
                </a:solidFill>
              </a:rPr>
              <a:t>CDB root</a:t>
            </a:r>
          </a:p>
        </p:txBody>
      </p:sp>
      <p:sp>
        <p:nvSpPr>
          <p:cNvPr id="7" name="PPTShape_0"/>
          <p:cNvSpPr txBox="1">
            <a:spLocks noChangeArrowheads="1"/>
          </p:cNvSpPr>
          <p:nvPr/>
        </p:nvSpPr>
        <p:spPr bwMode="blackWhite">
          <a:xfrm>
            <a:off x="1125538" y="1782763"/>
            <a:ext cx="974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Data files/</a:t>
            </a:r>
          </a:p>
          <a:p>
            <a:r>
              <a:rPr lang="en-US" altLang="en-US" sz="1100" dirty="0">
                <a:solidFill>
                  <a:srgbClr val="000000"/>
                </a:solidFill>
              </a:rPr>
              <a:t>Tempfiles </a:t>
            </a:r>
          </a:p>
        </p:txBody>
      </p:sp>
      <p:sp>
        <p:nvSpPr>
          <p:cNvPr id="8" name="PPTShape_1"/>
          <p:cNvSpPr txBox="1">
            <a:spLocks noChangeArrowheads="1"/>
          </p:cNvSpPr>
          <p:nvPr/>
        </p:nvSpPr>
        <p:spPr bwMode="blackWhite">
          <a:xfrm>
            <a:off x="4376738" y="1782763"/>
            <a:ext cx="815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Redo Log </a:t>
            </a:r>
          </a:p>
          <a:p>
            <a:r>
              <a:rPr lang="en-US" altLang="en-US" sz="1100" dirty="0">
                <a:solidFill>
                  <a:srgbClr val="000000"/>
                </a:solidFill>
              </a:rPr>
              <a:t>files</a:t>
            </a:r>
          </a:p>
        </p:txBody>
      </p:sp>
      <p:sp>
        <p:nvSpPr>
          <p:cNvPr id="9" name="PPTShape_2"/>
          <p:cNvSpPr txBox="1">
            <a:spLocks noChangeArrowheads="1"/>
          </p:cNvSpPr>
          <p:nvPr/>
        </p:nvSpPr>
        <p:spPr bwMode="blackWhite">
          <a:xfrm>
            <a:off x="3695700" y="1782763"/>
            <a:ext cx="7762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Control </a:t>
            </a:r>
          </a:p>
          <a:p>
            <a:r>
              <a:rPr lang="en-US" altLang="en-US" sz="1100" dirty="0">
                <a:solidFill>
                  <a:srgbClr val="000000"/>
                </a:solidFill>
              </a:rPr>
              <a:t>files</a:t>
            </a:r>
          </a:p>
        </p:txBody>
      </p:sp>
      <p:sp>
        <p:nvSpPr>
          <p:cNvPr id="10" name="PPTShape_3"/>
          <p:cNvSpPr>
            <a:spLocks noChangeArrowheads="1"/>
          </p:cNvSpPr>
          <p:nvPr/>
        </p:nvSpPr>
        <p:spPr bwMode="blackWhite">
          <a:xfrm>
            <a:off x="1117600" y="2544763"/>
            <a:ext cx="2538413"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11" name="PPTShape_4"/>
          <p:cNvSpPr txBox="1">
            <a:spLocks noChangeArrowheads="1"/>
          </p:cNvSpPr>
          <p:nvPr/>
        </p:nvSpPr>
        <p:spPr bwMode="blackWhite">
          <a:xfrm>
            <a:off x="1117600" y="2544763"/>
            <a:ext cx="29448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 / Tempfiles</a:t>
            </a:r>
          </a:p>
        </p:txBody>
      </p:sp>
      <p:sp>
        <p:nvSpPr>
          <p:cNvPr id="12" name="PPTShape_5"/>
          <p:cNvSpPr>
            <a:spLocks noChangeArrowheads="1"/>
          </p:cNvSpPr>
          <p:nvPr/>
        </p:nvSpPr>
        <p:spPr bwMode="blackWhite">
          <a:xfrm>
            <a:off x="1117600" y="3154363"/>
            <a:ext cx="2538413"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PDB1</a:t>
            </a:r>
          </a:p>
        </p:txBody>
      </p:sp>
      <p:sp>
        <p:nvSpPr>
          <p:cNvPr id="13" name="PPTShape_6"/>
          <p:cNvSpPr txBox="1">
            <a:spLocks noChangeArrowheads="1"/>
          </p:cNvSpPr>
          <p:nvPr/>
        </p:nvSpPr>
        <p:spPr bwMode="blackWhite">
          <a:xfrm>
            <a:off x="1117600" y="3154363"/>
            <a:ext cx="2528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 / Tempfiles</a:t>
            </a:r>
          </a:p>
          <a:p>
            <a:endParaRPr lang="en-US" altLang="en-US" sz="1100" b="1" dirty="0">
              <a:solidFill>
                <a:srgbClr val="000000"/>
              </a:solidFill>
            </a:endParaRPr>
          </a:p>
        </p:txBody>
      </p:sp>
      <p:sp>
        <p:nvSpPr>
          <p:cNvPr id="14" name="PPTShape_7"/>
          <p:cNvSpPr txBox="1">
            <a:spLocks noChangeArrowheads="1"/>
          </p:cNvSpPr>
          <p:nvPr/>
        </p:nvSpPr>
        <p:spPr bwMode="blackWhite">
          <a:xfrm>
            <a:off x="4062413" y="3306763"/>
            <a:ext cx="1117600" cy="954087"/>
          </a:xfrm>
          <a:prstGeom prst="rect">
            <a:avLst/>
          </a:prstGeom>
          <a:noFill/>
          <a:ln w="28575">
            <a:noFill/>
            <a:miter lim="800000"/>
            <a:headEnd/>
            <a:tailEnd/>
          </a:ln>
        </p:spPr>
        <p:txBody>
          <a:bodyPr lIns="92075" tIns="46038" rIns="92075" bIns="46038">
            <a:spAutoFit/>
          </a:bodyPr>
          <a:lstStyle/>
          <a:p>
            <a:pPr defTabSz="228600">
              <a:defRPr/>
            </a:pPr>
            <a:r>
              <a:rPr lang="en-US" sz="1400" b="1" dirty="0">
                <a:solidFill>
                  <a:srgbClr val="000000"/>
                </a:solidFill>
                <a:latin typeface="Arial" charset="0"/>
                <a:cs typeface="Arial" charset="0"/>
              </a:rPr>
              <a:t>Create </a:t>
            </a:r>
          </a:p>
          <a:p>
            <a:pPr defTabSz="228600">
              <a:defRPr/>
            </a:pPr>
            <a:r>
              <a:rPr lang="en-US" sz="1400" b="1" dirty="0">
                <a:solidFill>
                  <a:srgbClr val="008000"/>
                </a:solidFill>
                <a:latin typeface="Arial" charset="0"/>
                <a:cs typeface="Arial" charset="0"/>
              </a:rPr>
              <a:t>PDB3 </a:t>
            </a:r>
          </a:p>
          <a:p>
            <a:pPr defTabSz="228600">
              <a:defRPr/>
            </a:pPr>
            <a:r>
              <a:rPr lang="en-US" sz="1400" b="1" dirty="0">
                <a:solidFill>
                  <a:srgbClr val="000000"/>
                </a:solidFill>
                <a:latin typeface="Arial" charset="0"/>
                <a:cs typeface="Arial" charset="0"/>
              </a:rPr>
              <a:t>from </a:t>
            </a:r>
          </a:p>
          <a:p>
            <a:pPr defTabSz="228600">
              <a:defRPr/>
            </a:pPr>
            <a:r>
              <a:rPr lang="en-US" sz="1400" b="1" dirty="0">
                <a:solidFill>
                  <a:srgbClr val="0000FF"/>
                </a:solidFill>
                <a:latin typeface="Arial" charset="0"/>
                <a:cs typeface="Arial" charset="0"/>
              </a:rPr>
              <a:t>PDB1</a:t>
            </a:r>
            <a:endParaRPr lang="en-US" sz="1400" b="1" dirty="0">
              <a:solidFill>
                <a:srgbClr val="008000"/>
              </a:solidFill>
              <a:latin typeface="Arial" charset="0"/>
              <a:cs typeface="Arial" charset="0"/>
            </a:endParaRPr>
          </a:p>
        </p:txBody>
      </p:sp>
      <p:sp>
        <p:nvSpPr>
          <p:cNvPr id="15" name="Rectangle 31"/>
          <p:cNvSpPr txBox="1">
            <a:spLocks noChangeArrowheads="1"/>
          </p:cNvSpPr>
          <p:nvPr/>
        </p:nvSpPr>
        <p:spPr>
          <a:xfrm>
            <a:off x="5180013" y="1325563"/>
            <a:ext cx="6196012" cy="4876800"/>
          </a:xfrm>
          <a:prstGeom prst="rect">
            <a:avLst/>
          </a:prstGeom>
        </p:spPr>
        <p:txBody>
          <a:bodyPr/>
          <a:lstStyle/>
          <a:p>
            <a:pPr marL="574675" lvl="2" indent="-341313" defTabSz="228600" eaLnBrk="1" hangingPunct="1">
              <a:spcBef>
                <a:spcPts val="432"/>
              </a:spcBef>
              <a:buClr>
                <a:srgbClr val="FF0000"/>
              </a:buClr>
              <a:buFont typeface="+mj-lt"/>
              <a:buAutoNum type="arabicPeriod"/>
              <a:defRPr/>
            </a:pPr>
            <a:r>
              <a:rPr lang="fr-FR" dirty="0">
                <a:solidFill>
                  <a:srgbClr val="000000"/>
                </a:solidFill>
                <a:latin typeface="+mj-lt"/>
                <a:cs typeface="Courier New" pitchFamily="49" charset="0"/>
              </a:rPr>
              <a:t>Define how Oracle will find the location of the data files:</a:t>
            </a:r>
          </a:p>
          <a:p>
            <a:pPr marL="1184275" lvl="3" indent="-341313" defTabSz="228600" eaLnBrk="1" hangingPunct="1">
              <a:spcBef>
                <a:spcPts val="432"/>
              </a:spcBef>
              <a:buClr>
                <a:srgbClr val="FF0000"/>
              </a:buClr>
              <a:buFont typeface="Arial" pitchFamily="34" charset="0"/>
              <a:buChar char="•"/>
              <a:defRPr/>
            </a:pPr>
            <a:r>
              <a:rPr lang="fr-FR" dirty="0">
                <a:solidFill>
                  <a:srgbClr val="000000"/>
                </a:solidFill>
                <a:latin typeface="+mj-lt"/>
                <a:cs typeface="Courier New" pitchFamily="49" charset="0"/>
              </a:rPr>
              <a:t>In init.ora, set </a:t>
            </a:r>
            <a:r>
              <a:rPr lang="fr-FR" sz="1400" dirty="0">
                <a:solidFill>
                  <a:srgbClr val="000000"/>
                </a:solidFill>
                <a:latin typeface="Courier New" pitchFamily="49" charset="0"/>
                <a:cs typeface="Courier New" pitchFamily="49" charset="0"/>
              </a:rPr>
              <a:t>DB_CREATE_FILE_DEST=</a:t>
            </a:r>
            <a:r>
              <a:rPr lang="en-US" sz="1400" i="1" dirty="0">
                <a:solidFill>
                  <a:srgbClr val="000000"/>
                </a:solidFill>
                <a:latin typeface="Arial" charset="0"/>
                <a:cs typeface="Arial" charset="0"/>
              </a:rPr>
              <a:t> </a:t>
            </a:r>
            <a:r>
              <a:rPr lang="fr-FR" sz="1400" dirty="0">
                <a:solidFill>
                  <a:srgbClr val="000000"/>
                </a:solidFill>
                <a:latin typeface="Courier New" pitchFamily="49" charset="0"/>
                <a:cs typeface="Courier New" pitchFamily="49" charset="0"/>
              </a:rPr>
              <a:t>'PDB3dir'</a:t>
            </a:r>
            <a:endParaRPr lang="fr-FR" sz="1400" b="1" dirty="0">
              <a:solidFill>
                <a:srgbClr val="000000"/>
              </a:solidFill>
              <a:latin typeface="Courier New" pitchFamily="49" charset="0"/>
              <a:cs typeface="Courier New" pitchFamily="49" charset="0"/>
            </a:endParaRPr>
          </a:p>
          <a:p>
            <a:pPr marL="1184275" lvl="3" indent="-341313" defTabSz="228600" eaLnBrk="1" hangingPunct="1">
              <a:spcBef>
                <a:spcPts val="432"/>
              </a:spcBef>
              <a:buClr>
                <a:srgbClr val="FF0000"/>
              </a:buClr>
              <a:buFont typeface="Arial" pitchFamily="34" charset="0"/>
              <a:buChar char="•"/>
              <a:defRPr/>
            </a:pPr>
            <a:r>
              <a:rPr lang="fr-FR" dirty="0">
                <a:solidFill>
                  <a:srgbClr val="000000"/>
                </a:solidFill>
                <a:latin typeface="Arial" charset="0"/>
                <a:cs typeface="Courier New" pitchFamily="49" charset="0"/>
              </a:rPr>
              <a:t>In init.ora, set </a:t>
            </a:r>
            <a:r>
              <a:rPr lang="en-US" sz="1400" dirty="0">
                <a:solidFill>
                  <a:srgbClr val="000000"/>
                </a:solidFill>
                <a:latin typeface="Courier New" pitchFamily="49" charset="0"/>
                <a:cs typeface="Courier New" pitchFamily="49" charset="0"/>
              </a:rPr>
              <a:t>PDB_FILE_NAME_CONVERT</a:t>
            </a:r>
            <a:r>
              <a:rPr lang="fr-FR" sz="1400" dirty="0">
                <a:solidFill>
                  <a:srgbClr val="000000"/>
                </a:solidFill>
                <a:latin typeface="Courier New" pitchFamily="49" charset="0"/>
                <a:cs typeface="Courier New" pitchFamily="49" charset="0"/>
              </a:rPr>
              <a:t>='PDB1dir', 'PDB3dir'</a:t>
            </a:r>
            <a:endParaRPr lang="fr-FR" sz="1600" dirty="0">
              <a:solidFill>
                <a:srgbClr val="000000"/>
              </a:solidFill>
              <a:latin typeface="Courier New" pitchFamily="49" charset="0"/>
              <a:cs typeface="Courier New" pitchFamily="49" charset="0"/>
            </a:endParaRPr>
          </a:p>
          <a:p>
            <a:pPr marL="1184275" lvl="3" indent="-341313" defTabSz="228600" eaLnBrk="1" hangingPunct="1">
              <a:spcBef>
                <a:spcPts val="432"/>
              </a:spcBef>
              <a:buClr>
                <a:srgbClr val="FF0000"/>
              </a:buClr>
              <a:buFont typeface="Arial" pitchFamily="34" charset="0"/>
              <a:buChar char="•"/>
              <a:defRPr/>
            </a:pPr>
            <a:r>
              <a:rPr lang="fr-FR" sz="1600" dirty="0">
                <a:solidFill>
                  <a:srgbClr val="000000"/>
                </a:solidFill>
                <a:latin typeface="+mj-lt"/>
                <a:cs typeface="Courier New" pitchFamily="49" charset="0"/>
              </a:rPr>
              <a:t>Using the </a:t>
            </a:r>
            <a:r>
              <a:rPr lang="fr-FR" sz="1400" dirty="0">
                <a:solidFill>
                  <a:srgbClr val="000000"/>
                </a:solidFill>
                <a:latin typeface="Courier New" pitchFamily="49" charset="0"/>
                <a:cs typeface="Courier New" pitchFamily="49" charset="0"/>
              </a:rPr>
              <a:t>CREATE_FILE_DEST=</a:t>
            </a:r>
            <a:r>
              <a:rPr lang="en-US" sz="1400" i="1" dirty="0">
                <a:solidFill>
                  <a:srgbClr val="000000"/>
                </a:solidFill>
                <a:latin typeface="Arial" charset="0"/>
                <a:cs typeface="Arial" charset="0"/>
              </a:rPr>
              <a:t> </a:t>
            </a:r>
            <a:r>
              <a:rPr lang="fr-FR" sz="1400" dirty="0">
                <a:solidFill>
                  <a:srgbClr val="000000"/>
                </a:solidFill>
                <a:latin typeface="Courier New" pitchFamily="49" charset="0"/>
                <a:cs typeface="Courier New" pitchFamily="49" charset="0"/>
              </a:rPr>
              <a:t>'PDB3dir'</a:t>
            </a:r>
            <a:r>
              <a:rPr lang="fr-FR" sz="1400" dirty="0">
                <a:solidFill>
                  <a:srgbClr val="000000"/>
                </a:solidFill>
                <a:latin typeface="Arial" charset="0"/>
                <a:cs typeface="Courier New" pitchFamily="49" charset="0"/>
              </a:rPr>
              <a:t> </a:t>
            </a:r>
            <a:r>
              <a:rPr lang="fr-FR" sz="1600" dirty="0">
                <a:solidFill>
                  <a:srgbClr val="000000"/>
                </a:solidFill>
                <a:cs typeface="Courier New" pitchFamily="49" charset="0"/>
              </a:rPr>
              <a:t>clause </a:t>
            </a:r>
            <a:endParaRPr lang="fr-FR" sz="1600" dirty="0">
              <a:solidFill>
                <a:srgbClr val="000000"/>
              </a:solidFill>
              <a:latin typeface="+mj-lt"/>
              <a:cs typeface="Courier New" pitchFamily="49" charset="0"/>
            </a:endParaRPr>
          </a:p>
          <a:p>
            <a:pPr marL="576262" lvl="2" indent="-342900" defTabSz="228600" eaLnBrk="1" hangingPunct="1">
              <a:spcBef>
                <a:spcPts val="432"/>
              </a:spcBef>
              <a:buClr>
                <a:srgbClr val="FF0000"/>
              </a:buClr>
              <a:buFont typeface="+mj-lt"/>
              <a:buAutoNum type="arabicPeriod"/>
              <a:defRPr/>
            </a:pPr>
            <a:r>
              <a:rPr lang="fr-FR" dirty="0">
                <a:solidFill>
                  <a:srgbClr val="000000"/>
                </a:solidFill>
                <a:latin typeface="+mj-lt"/>
                <a:cs typeface="Courier New" pitchFamily="49" charset="0"/>
              </a:rPr>
              <a:t>Connect to the CDB </a:t>
            </a:r>
            <a:r>
              <a:rPr lang="fr-FR" dirty="0">
                <a:solidFill>
                  <a:srgbClr val="000000"/>
                </a:solidFill>
                <a:latin typeface="Arial"/>
                <a:cs typeface="Courier New" pitchFamily="49" charset="0"/>
              </a:rPr>
              <a:t>root to close </a:t>
            </a:r>
            <a:r>
              <a:rPr lang="en-US" b="1" dirty="0">
                <a:solidFill>
                  <a:srgbClr val="000000"/>
                </a:solidFill>
                <a:latin typeface="Courier New" pitchFamily="49" charset="0"/>
                <a:cs typeface="Courier New" pitchFamily="49" charset="0"/>
              </a:rPr>
              <a:t>PDB1</a:t>
            </a:r>
            <a:r>
              <a:rPr lang="en-US" dirty="0">
                <a:solidFill>
                  <a:srgbClr val="000000"/>
                </a:solidFill>
                <a:latin typeface="+mj-lt"/>
                <a:cs typeface="Courier New" pitchFamily="49" charset="0"/>
              </a:rPr>
              <a:t>.</a:t>
            </a:r>
            <a:endParaRPr lang="en-US" sz="1600" b="1" dirty="0">
              <a:solidFill>
                <a:srgbClr val="000000"/>
              </a:solidFill>
              <a:latin typeface="Courier New" pitchFamily="49" charset="0"/>
              <a:cs typeface="Courier New" pitchFamily="49" charset="0"/>
            </a:endParaRPr>
          </a:p>
          <a:p>
            <a:pPr marL="576262" lvl="2" indent="-342900" defTabSz="228600" eaLnBrk="1" hangingPunct="1">
              <a:spcBef>
                <a:spcPts val="432"/>
              </a:spcBef>
              <a:buClr>
                <a:srgbClr val="FF0000"/>
              </a:buClr>
              <a:buFont typeface="+mj-lt"/>
              <a:buAutoNum type="arabicPeriod"/>
              <a:defRPr/>
            </a:pPr>
            <a:r>
              <a:rPr lang="fr-FR" dirty="0">
                <a:solidFill>
                  <a:srgbClr val="000000"/>
                </a:solidFill>
                <a:latin typeface="+mj-lt"/>
                <a:cs typeface="Courier New" pitchFamily="49" charset="0"/>
              </a:rPr>
              <a:t>Clone</a:t>
            </a:r>
            <a:r>
              <a:rPr lang="fr-FR" sz="1600" dirty="0">
                <a:solidFill>
                  <a:srgbClr val="000000"/>
                </a:solidFill>
                <a:latin typeface="+mj-lt"/>
                <a:cs typeface="Courier New" pitchFamily="49" charset="0"/>
              </a:rPr>
              <a:t> </a:t>
            </a:r>
            <a:r>
              <a:rPr lang="en-US" b="1" dirty="0">
                <a:solidFill>
                  <a:srgbClr val="000000"/>
                </a:solidFill>
                <a:latin typeface="Courier New" pitchFamily="49" charset="0"/>
                <a:cs typeface="Courier New" pitchFamily="49" charset="0"/>
              </a:rPr>
              <a:t>PDB3</a:t>
            </a:r>
            <a:r>
              <a:rPr lang="en-US" sz="1600" b="1" dirty="0">
                <a:solidFill>
                  <a:srgbClr val="000000"/>
                </a:solidFill>
                <a:latin typeface="+mj-lt"/>
                <a:cs typeface="Arial" charset="0"/>
              </a:rPr>
              <a:t> </a:t>
            </a:r>
            <a:r>
              <a:rPr lang="en-US" dirty="0">
                <a:solidFill>
                  <a:srgbClr val="000000"/>
                </a:solidFill>
                <a:latin typeface="+mj-lt"/>
                <a:cs typeface="Courier New" pitchFamily="49" charset="0"/>
              </a:rPr>
              <a:t>from</a:t>
            </a:r>
            <a:r>
              <a:rPr lang="en-US" sz="1600" dirty="0">
                <a:solidFill>
                  <a:srgbClr val="000000"/>
                </a:solidFill>
                <a:latin typeface="+mj-lt"/>
                <a:cs typeface="Courier New" pitchFamily="49" charset="0"/>
              </a:rPr>
              <a:t> </a:t>
            </a:r>
            <a:r>
              <a:rPr lang="en-US" sz="1600" b="1" dirty="0">
                <a:solidFill>
                  <a:srgbClr val="000000"/>
                </a:solidFill>
                <a:latin typeface="Courier New" pitchFamily="49" charset="0"/>
                <a:cs typeface="Courier New" pitchFamily="49" charset="0"/>
              </a:rPr>
              <a:t>PDB1</a:t>
            </a:r>
            <a:r>
              <a:rPr lang="fr-FR" sz="1600" dirty="0">
                <a:solidFill>
                  <a:srgbClr val="000000"/>
                </a:solidFill>
                <a:latin typeface="Arial"/>
                <a:cs typeface="Courier New" pitchFamily="49" charset="0"/>
              </a:rPr>
              <a:t>.</a:t>
            </a:r>
            <a:endParaRPr lang="en-US" sz="1600" b="1" dirty="0">
              <a:solidFill>
                <a:srgbClr val="000000"/>
              </a:solidFill>
              <a:latin typeface="Courier New" pitchFamily="49" charset="0"/>
              <a:cs typeface="Courier New" pitchFamily="49" charset="0"/>
            </a:endParaRPr>
          </a:p>
          <a:p>
            <a:pPr marL="576262" lvl="2" indent="-342900" defTabSz="228600" eaLnBrk="1" hangingPunct="1">
              <a:spcBef>
                <a:spcPts val="432"/>
              </a:spcBef>
              <a:buClr>
                <a:schemeClr val="accent2"/>
              </a:buClr>
              <a:buFont typeface="+mj-lt"/>
              <a:buAutoNum type="arabicPeriod"/>
              <a:defRPr/>
            </a:pPr>
            <a:endParaRPr lang="en-US" sz="2000" b="1" dirty="0">
              <a:solidFill>
                <a:srgbClr val="000000"/>
              </a:solidFill>
              <a:latin typeface="Courier New" pitchFamily="49" charset="0"/>
              <a:cs typeface="Courier New" pitchFamily="49" charset="0"/>
            </a:endParaRPr>
          </a:p>
          <a:p>
            <a:pPr marL="576262" lvl="2" indent="-342900" defTabSz="228600" eaLnBrk="1" hangingPunct="1">
              <a:spcBef>
                <a:spcPts val="432"/>
              </a:spcBef>
              <a:buClr>
                <a:schemeClr val="accent2"/>
              </a:buClr>
              <a:buFont typeface="+mj-lt"/>
              <a:buAutoNum type="arabicPeriod"/>
              <a:defRPr/>
            </a:pPr>
            <a:endParaRPr lang="en-US" sz="1600" b="1" dirty="0">
              <a:solidFill>
                <a:srgbClr val="000000"/>
              </a:solidFill>
              <a:latin typeface="Courier New" pitchFamily="49" charset="0"/>
              <a:cs typeface="Courier New" pitchFamily="49" charset="0"/>
            </a:endParaRPr>
          </a:p>
          <a:p>
            <a:pPr marL="576262" lvl="2" indent="-342900" defTabSz="228600" eaLnBrk="1" hangingPunct="1">
              <a:spcBef>
                <a:spcPts val="432"/>
              </a:spcBef>
              <a:buClr>
                <a:srgbClr val="FF0000"/>
              </a:buClr>
              <a:buFont typeface="+mj-lt"/>
              <a:buAutoNum type="arabicPeriod"/>
              <a:defRPr/>
            </a:pPr>
            <a:r>
              <a:rPr lang="en-US" dirty="0">
                <a:solidFill>
                  <a:srgbClr val="000000"/>
                </a:solidFill>
                <a:latin typeface="Arial" charset="0"/>
              </a:rPr>
              <a:t>Open</a:t>
            </a:r>
            <a:r>
              <a:rPr lang="en-US" sz="1600" b="1" dirty="0">
                <a:solidFill>
                  <a:srgbClr val="000000"/>
                </a:solidFill>
                <a:latin typeface="Courier New" pitchFamily="49" charset="0"/>
                <a:cs typeface="Courier New" pitchFamily="49" charset="0"/>
              </a:rPr>
              <a:t> </a:t>
            </a:r>
            <a:r>
              <a:rPr lang="en-US" b="1" dirty="0">
                <a:solidFill>
                  <a:srgbClr val="000000"/>
                </a:solidFill>
                <a:latin typeface="Courier New" pitchFamily="49" charset="0"/>
                <a:cs typeface="Courier New" pitchFamily="49" charset="0"/>
              </a:rPr>
              <a:t>PDB3</a:t>
            </a:r>
            <a:r>
              <a:rPr lang="en-US" sz="1400" dirty="0">
                <a:solidFill>
                  <a:srgbClr val="000000"/>
                </a:solidFill>
                <a:latin typeface="Arial" charset="0"/>
              </a:rPr>
              <a:t> </a:t>
            </a:r>
            <a:r>
              <a:rPr lang="en-US" dirty="0">
                <a:solidFill>
                  <a:srgbClr val="000000"/>
                </a:solidFill>
                <a:latin typeface="Arial" charset="0"/>
              </a:rPr>
              <a:t>in read write mode</a:t>
            </a:r>
            <a:r>
              <a:rPr lang="fr-FR" sz="1600" dirty="0">
                <a:solidFill>
                  <a:srgbClr val="000000"/>
                </a:solidFill>
                <a:latin typeface="Arial"/>
                <a:cs typeface="Courier New" pitchFamily="49" charset="0"/>
              </a:rPr>
              <a:t>.</a:t>
            </a:r>
          </a:p>
          <a:p>
            <a:pPr marL="576262" lvl="2" indent="-342900" defTabSz="228600" eaLnBrk="1" hangingPunct="1">
              <a:spcBef>
                <a:spcPts val="432"/>
              </a:spcBef>
              <a:buClr>
                <a:schemeClr val="accent2"/>
              </a:buClr>
              <a:buFont typeface="+mj-lt"/>
              <a:buAutoNum type="arabicPeriod"/>
              <a:defRPr/>
            </a:pPr>
            <a:endParaRPr lang="fr-FR" sz="1600" dirty="0">
              <a:solidFill>
                <a:srgbClr val="000000"/>
              </a:solidFill>
              <a:latin typeface="Arial"/>
              <a:cs typeface="Courier New" pitchFamily="49" charset="0"/>
            </a:endParaRPr>
          </a:p>
          <a:p>
            <a:pPr marL="576262" lvl="2" indent="-342900" defTabSz="228600" eaLnBrk="1" hangingPunct="1">
              <a:spcBef>
                <a:spcPts val="432"/>
              </a:spcBef>
              <a:buClr>
                <a:schemeClr val="accent2"/>
              </a:buClr>
              <a:buFont typeface="+mj-lt"/>
              <a:buAutoNum type="arabicPeriod"/>
              <a:defRPr/>
            </a:pPr>
            <a:endParaRPr lang="fr-FR" sz="1600" dirty="0">
              <a:solidFill>
                <a:srgbClr val="000000"/>
              </a:solidFill>
              <a:latin typeface="Arial"/>
              <a:cs typeface="Courier New" pitchFamily="49" charset="0"/>
            </a:endParaRPr>
          </a:p>
          <a:p>
            <a:pPr marL="576262" lvl="2" indent="-342900" defTabSz="228600" eaLnBrk="1" hangingPunct="1">
              <a:spcBef>
                <a:spcPts val="432"/>
              </a:spcBef>
              <a:buClr>
                <a:schemeClr val="accent2"/>
              </a:buClr>
              <a:buFont typeface="+mj-lt"/>
              <a:buAutoNum type="arabicPeriod"/>
              <a:defRPr/>
            </a:pPr>
            <a:endParaRPr lang="fr-FR" sz="1600" dirty="0">
              <a:solidFill>
                <a:srgbClr val="000000"/>
              </a:solidFill>
              <a:latin typeface="Arial"/>
              <a:cs typeface="Courier New" pitchFamily="49" charset="0"/>
            </a:endParaRPr>
          </a:p>
          <a:p>
            <a:pPr marL="576262" lvl="2" indent="-342900" defTabSz="228600" eaLnBrk="1" hangingPunct="1">
              <a:spcBef>
                <a:spcPts val="432"/>
              </a:spcBef>
              <a:buClr>
                <a:schemeClr val="accent2"/>
              </a:buClr>
              <a:defRPr/>
            </a:pPr>
            <a:r>
              <a:rPr lang="fr-FR" sz="1600" b="1" dirty="0">
                <a:solidFill>
                  <a:srgbClr val="000000"/>
                </a:solidFill>
                <a:latin typeface="Arial"/>
                <a:cs typeface="Courier New" pitchFamily="49" charset="0"/>
              </a:rPr>
              <a:t>Note</a:t>
            </a:r>
            <a:r>
              <a:rPr lang="fr-FR" sz="1600" dirty="0">
                <a:solidFill>
                  <a:srgbClr val="000000"/>
                </a:solidFill>
                <a:latin typeface="Arial"/>
                <a:cs typeface="Courier New" pitchFamily="49" charset="0"/>
              </a:rPr>
              <a:t>: </a:t>
            </a:r>
            <a:r>
              <a:rPr lang="en-US" sz="1600" dirty="0">
                <a:solidFill>
                  <a:srgbClr val="000000"/>
                </a:solidFill>
                <a:latin typeface="Arial" charset="0"/>
                <a:cs typeface="Courier New" pitchFamily="49" charset="0"/>
              </a:rPr>
              <a:t>Cloning metadata only with </a:t>
            </a:r>
            <a:r>
              <a:rPr lang="en-US" sz="1600" dirty="0">
                <a:solidFill>
                  <a:srgbClr val="000000"/>
                </a:solidFill>
                <a:latin typeface="Courier New" pitchFamily="49" charset="0"/>
                <a:cs typeface="Courier New" pitchFamily="49" charset="0"/>
              </a:rPr>
              <a:t>NO</a:t>
            </a:r>
            <a:r>
              <a:rPr lang="en-US" sz="1600" dirty="0">
                <a:solidFill>
                  <a:srgbClr val="000000"/>
                </a:solidFill>
                <a:latin typeface="Arial" charset="0"/>
                <a:cs typeface="Courier New" pitchFamily="49" charset="0"/>
              </a:rPr>
              <a:t> </a:t>
            </a:r>
            <a:r>
              <a:rPr lang="en-US" sz="1600" dirty="0">
                <a:solidFill>
                  <a:srgbClr val="000000"/>
                </a:solidFill>
                <a:latin typeface="Courier New" pitchFamily="49" charset="0"/>
                <a:cs typeface="Courier New" pitchFamily="49" charset="0"/>
              </a:rPr>
              <a:t>DATA </a:t>
            </a:r>
          </a:p>
        </p:txBody>
      </p:sp>
      <p:sp>
        <p:nvSpPr>
          <p:cNvPr id="16" name="PPTShape_8"/>
          <p:cNvSpPr>
            <a:spLocks noChangeArrowheads="1"/>
          </p:cNvSpPr>
          <p:nvPr/>
        </p:nvSpPr>
        <p:spPr bwMode="blackWhite">
          <a:xfrm>
            <a:off x="1117600" y="3789363"/>
            <a:ext cx="2538413" cy="576262"/>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8000"/>
                </a:solidFill>
              </a:rPr>
              <a:t>PDB3</a:t>
            </a:r>
          </a:p>
        </p:txBody>
      </p:sp>
      <p:sp>
        <p:nvSpPr>
          <p:cNvPr id="17" name="PPTShape_9"/>
          <p:cNvSpPr txBox="1">
            <a:spLocks noChangeArrowheads="1"/>
          </p:cNvSpPr>
          <p:nvPr/>
        </p:nvSpPr>
        <p:spPr bwMode="blackWhite">
          <a:xfrm>
            <a:off x="1055688" y="3763963"/>
            <a:ext cx="2946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 / Tempfiles</a:t>
            </a:r>
          </a:p>
          <a:p>
            <a:endParaRPr lang="en-US" altLang="en-US" sz="1100" b="1" dirty="0">
              <a:solidFill>
                <a:srgbClr val="000000"/>
              </a:solidFill>
            </a:endParaRPr>
          </a:p>
        </p:txBody>
      </p:sp>
      <p:pic>
        <p:nvPicPr>
          <p:cNvPr id="18" name="Picture 107" descr="datab018"/>
          <p:cNvPicPr preferRelativeResize="0">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844800" y="3230563"/>
            <a:ext cx="404813" cy="2952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19" name="PPTShape_10" descr="datab018"/>
          <p:cNvPicPr preferRelativeResize="0">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3108325" y="3306763"/>
            <a:ext cx="406400" cy="2952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20" name="PPTShape_11" descr="datab018"/>
          <p:cNvPicPr preferRelativeResize="0">
            <a:picLocks noChangeAspect="1" noChangeArrowheads="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782888" y="3873500"/>
            <a:ext cx="406400" cy="2952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pic>
        <p:nvPicPr>
          <p:cNvPr id="21" name="PPTShape_12" descr="datab018"/>
          <p:cNvPicPr preferRelativeResize="0">
            <a:picLocks noChangeAspect="1" noChangeArrowheads="1"/>
          </p:cNvPicPr>
          <p:nvPr>
            <p:custDataLst>
              <p:tags r:id="rId5"/>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3046413" y="3949700"/>
            <a:ext cx="406400" cy="2952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pic>
        <p:nvPicPr>
          <p:cNvPr id="22" name="Picture 107" descr="datab018"/>
          <p:cNvPicPr preferRelativeResize="0">
            <a:picLocks noChangeAspect="1" noChangeArrowheads="1"/>
          </p:cNvPicPr>
          <p:nvPr>
            <p:custDataLst>
              <p:tags r:id="rId6"/>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3025775" y="3382963"/>
            <a:ext cx="404813" cy="2952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23" name="PPTShape_11" descr="datab018"/>
          <p:cNvPicPr preferRelativeResize="0">
            <a:picLocks noChangeAspect="1" noChangeArrowheads="1"/>
          </p:cNvPicPr>
          <p:nvPr>
            <p:custDataLst>
              <p:tags r:id="rId7"/>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935288" y="4027488"/>
            <a:ext cx="406400" cy="2952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
        <p:nvSpPr>
          <p:cNvPr id="24" name="Content Placeholder 2"/>
          <p:cNvSpPr txBox="1">
            <a:spLocks/>
          </p:cNvSpPr>
          <p:nvPr/>
        </p:nvSpPr>
        <p:spPr bwMode="gray">
          <a:xfrm>
            <a:off x="5446340" y="3789040"/>
            <a:ext cx="5888799"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CREATE PLUGGABLE DATABASE </a:t>
            </a:r>
            <a:r>
              <a:rPr lang="en-US" sz="1600" b="1" dirty="0">
                <a:solidFill>
                  <a:srgbClr val="008000"/>
                </a:solidFill>
                <a:latin typeface="Courier New" pitchFamily="49" charset="0"/>
                <a:cs typeface="Courier New" pitchFamily="49" charset="0"/>
              </a:rPr>
              <a:t>pdb3</a:t>
            </a:r>
            <a:r>
              <a:rPr lang="en-US" sz="1600" b="1" dirty="0">
                <a:solidFill>
                  <a:srgbClr val="0000FF"/>
                </a:solidFill>
                <a:latin typeface="Arial" charset="0"/>
                <a:cs typeface="Arial" charset="0"/>
              </a:rPr>
              <a:t> </a:t>
            </a:r>
            <a:r>
              <a:rPr lang="fr-FR" sz="1600" b="1" dirty="0">
                <a:latin typeface="Courier New" pitchFamily="49" charset="0"/>
                <a:cs typeface="Courier New" pitchFamily="49" charset="0"/>
              </a:rPr>
              <a:t>FROM </a:t>
            </a:r>
            <a:r>
              <a:rPr lang="en-US" sz="1600" b="1" dirty="0">
                <a:solidFill>
                  <a:srgbClr val="0000FF"/>
                </a:solidFill>
                <a:latin typeface="Courier New" pitchFamily="49" charset="0"/>
                <a:cs typeface="Courier New" pitchFamily="49" charset="0"/>
              </a:rPr>
              <a:t>pdb1</a:t>
            </a:r>
          </a:p>
          <a:p>
            <a:pPr marL="457200" indent="-457200" defTabSz="400050" eaLnBrk="1" hangingPunct="1">
              <a:tabLst>
                <a:tab pos="400050" algn="r"/>
                <a:tab pos="673100" algn="l"/>
              </a:tabLst>
              <a:defRPr/>
            </a:pPr>
            <a:r>
              <a:rPr lang="fr-FR" sz="1600" b="1" dirty="0">
                <a:solidFill>
                  <a:srgbClr val="0000FF"/>
                </a:solidFill>
                <a:latin typeface="Courier New" pitchFamily="49" charset="0"/>
                <a:cs typeface="Courier New" pitchFamily="49" charset="0"/>
              </a:rPr>
              <a:t>         </a:t>
            </a:r>
            <a:r>
              <a:rPr lang="fr-FR" sz="1600" b="1" dirty="0">
                <a:latin typeface="Courier New" pitchFamily="49" charset="0"/>
                <a:cs typeface="Courier New" pitchFamily="49" charset="0"/>
              </a:rPr>
              <a:t>CREATE_FILE_DEST = </a:t>
            </a:r>
            <a:r>
              <a:rPr lang="fr-FR" sz="1600" dirty="0">
                <a:latin typeface="Courier New" pitchFamily="49" charset="0"/>
                <a:cs typeface="Courier New" pitchFamily="49" charset="0"/>
              </a:rPr>
              <a:t>'PDB3dir';</a:t>
            </a:r>
            <a:endParaRPr lang="en-US" sz="1600" b="1" dirty="0">
              <a:latin typeface="Courier New" pitchFamily="49" charset="0"/>
              <a:cs typeface="Arial" charset="0"/>
            </a:endParaRPr>
          </a:p>
        </p:txBody>
      </p:sp>
      <p:sp>
        <p:nvSpPr>
          <p:cNvPr id="25" name="Content Placeholder 2"/>
          <p:cNvSpPr txBox="1">
            <a:spLocks noChangeAspect="1"/>
          </p:cNvSpPr>
          <p:nvPr/>
        </p:nvSpPr>
        <p:spPr bwMode="gray">
          <a:xfrm>
            <a:off x="5446340" y="4770664"/>
            <a:ext cx="5888799"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ALTER PLUGGABLE DATABASE </a:t>
            </a:r>
            <a:r>
              <a:rPr lang="en-US" sz="1600" b="1" dirty="0">
                <a:solidFill>
                  <a:srgbClr val="008000"/>
                </a:solidFill>
                <a:latin typeface="Courier New" pitchFamily="49" charset="0"/>
                <a:cs typeface="Courier New" pitchFamily="49" charset="0"/>
              </a:rPr>
              <a:t>pdb3</a:t>
            </a:r>
            <a:r>
              <a:rPr lang="en-US" sz="1600" b="1" dirty="0">
                <a:latin typeface="Courier New" pitchFamily="49" charset="0"/>
                <a:cs typeface="Courier New" pitchFamily="49" charset="0"/>
              </a:rPr>
              <a:t> OPEN</a:t>
            </a:r>
            <a:r>
              <a:rPr lang="fr-FR" sz="1600" dirty="0">
                <a:latin typeface="Courier New" pitchFamily="49" charset="0"/>
                <a:cs typeface="Courier New" pitchFamily="49" charset="0"/>
              </a:rPr>
              <a:t>;</a:t>
            </a:r>
            <a:endParaRPr lang="en-US" sz="1600" b="1" dirty="0">
              <a:latin typeface="Courier New" pitchFamily="49" charset="0"/>
              <a:cs typeface="Arial" charset="0"/>
            </a:endParaRPr>
          </a:p>
        </p:txBody>
      </p:sp>
      <p:cxnSp>
        <p:nvCxnSpPr>
          <p:cNvPr id="26" name="Elbow Connector 9"/>
          <p:cNvCxnSpPr>
            <a:cxnSpLocks noChangeShapeType="1"/>
          </p:cNvCxnSpPr>
          <p:nvPr/>
        </p:nvCxnSpPr>
        <p:spPr bwMode="auto">
          <a:xfrm>
            <a:off x="3643313" y="3422650"/>
            <a:ext cx="12700" cy="639763"/>
          </a:xfrm>
          <a:prstGeom prst="bentConnector3">
            <a:avLst>
              <a:gd name="adj1" fmla="val 3133329"/>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27" name="PPTShape_13"/>
          <p:cNvSpPr txBox="1">
            <a:spLocks noChangeArrowheads="1"/>
          </p:cNvSpPr>
          <p:nvPr/>
        </p:nvSpPr>
        <p:spPr bwMode="auto">
          <a:xfrm>
            <a:off x="711200" y="4449763"/>
            <a:ext cx="10664825" cy="1705595"/>
          </a:xfrm>
          <a:prstGeom prst="rect">
            <a:avLst/>
          </a:prstGeom>
          <a:noFill/>
          <a:ln w="9525">
            <a:noFill/>
            <a:miter lim="800000"/>
            <a:headEnd/>
            <a:tailEnd/>
          </a:ln>
        </p:spPr>
        <p:txBody>
          <a:bodyPr>
            <a:spAutoFit/>
          </a:bodyPr>
          <a:lstStyle/>
          <a:p>
            <a:pPr marL="171450" lvl="1" indent="-514350" defTabSz="228600" eaLnBrk="1" hangingPunct="1">
              <a:lnSpc>
                <a:spcPct val="150000"/>
              </a:lnSpc>
              <a:defRPr/>
            </a:pPr>
            <a:r>
              <a:rPr lang="en-US" sz="1600" b="1" dirty="0">
                <a:solidFill>
                  <a:srgbClr val="008000"/>
                </a:solidFill>
                <a:latin typeface="Courier New" pitchFamily="49" charset="0"/>
                <a:cs typeface="Courier New" pitchFamily="49" charset="0"/>
              </a:rPr>
              <a:t>PDB3</a:t>
            </a:r>
            <a:r>
              <a:rPr lang="en-US" sz="1600" b="1" dirty="0">
                <a:solidFill>
                  <a:srgbClr val="0000FF"/>
                </a:solidFill>
                <a:latin typeface="Arial" charset="0"/>
                <a:cs typeface="Arial" charset="0"/>
              </a:rPr>
              <a:t> </a:t>
            </a:r>
            <a:r>
              <a:rPr lang="en-US" sz="1600" dirty="0">
                <a:solidFill>
                  <a:srgbClr val="000000"/>
                </a:solidFill>
                <a:latin typeface="Arial" charset="0"/>
                <a:cs typeface="Arial" charset="0"/>
              </a:rPr>
              <a:t>owns:</a:t>
            </a:r>
          </a:p>
          <a:p>
            <a:pPr marL="171450" lvl="1" indent="-228600" defTabSz="228600" eaLnBrk="1" hangingPunct="1">
              <a:spcBef>
                <a:spcPts val="63"/>
              </a:spcBef>
              <a:buClr>
                <a:srgbClr val="FF0000"/>
              </a:buClr>
              <a:buFont typeface="Arial" charset="0"/>
              <a:buChar char="•"/>
              <a:defRPr/>
            </a:pPr>
            <a:r>
              <a:rPr lang="en-US" sz="1600" dirty="0">
                <a:solidFill>
                  <a:srgbClr val="000000"/>
                </a:solidFill>
                <a:latin typeface="Courier New" pitchFamily="49" charset="0"/>
                <a:cs typeface="Courier New" pitchFamily="49" charset="0"/>
              </a:rPr>
              <a:t>SYSTEM</a:t>
            </a:r>
            <a:r>
              <a:rPr lang="en-US" sz="1600" dirty="0">
                <a:solidFill>
                  <a:srgbClr val="000000"/>
                </a:solidFill>
                <a:latin typeface="Arial" charset="0"/>
                <a:cs typeface="Arial" charset="0"/>
              </a:rPr>
              <a:t>, </a:t>
            </a:r>
            <a:r>
              <a:rPr lang="en-US" sz="1600" dirty="0">
                <a:solidFill>
                  <a:srgbClr val="000000"/>
                </a:solidFill>
                <a:latin typeface="Courier New" pitchFamily="49" charset="0"/>
                <a:cs typeface="Courier New" pitchFamily="49" charset="0"/>
              </a:rPr>
              <a:t>SYSAUX</a:t>
            </a:r>
            <a:r>
              <a:rPr lang="en-US" sz="1600" dirty="0">
                <a:solidFill>
                  <a:srgbClr val="000000"/>
                </a:solidFill>
                <a:latin typeface="+mj-lt"/>
                <a:cs typeface="Courier New" pitchFamily="49" charset="0"/>
              </a:rPr>
              <a:t>, </a:t>
            </a:r>
            <a:r>
              <a:rPr lang="en-US" sz="1600" dirty="0">
                <a:solidFill>
                  <a:srgbClr val="000000"/>
                </a:solidFill>
                <a:latin typeface="Courier New" pitchFamily="49" charset="0"/>
                <a:cs typeface="Courier New" pitchFamily="49" charset="0"/>
              </a:rPr>
              <a:t>UNDO</a:t>
            </a:r>
            <a:r>
              <a:rPr lang="en-US" sz="1600" dirty="0">
                <a:solidFill>
                  <a:srgbClr val="000000"/>
                </a:solidFill>
                <a:latin typeface="Arial" charset="0"/>
                <a:cs typeface="Arial" charset="0"/>
              </a:rPr>
              <a:t> tablespaces</a:t>
            </a:r>
          </a:p>
          <a:p>
            <a:pPr marL="171450" lvl="1" indent="-228600" defTabSz="228600" eaLnBrk="1" hangingPunct="1">
              <a:buClr>
                <a:srgbClr val="FF0000"/>
              </a:buClr>
              <a:buFont typeface="Arial" charset="0"/>
              <a:buChar char="•"/>
              <a:defRPr/>
            </a:pPr>
            <a:r>
              <a:rPr lang="en-US" sz="1600" dirty="0">
                <a:solidFill>
                  <a:srgbClr val="000000"/>
                </a:solidFill>
                <a:latin typeface="Arial" charset="0"/>
                <a:cs typeface="Arial" charset="0"/>
              </a:rPr>
              <a:t>Full catalog</a:t>
            </a:r>
          </a:p>
          <a:p>
            <a:pPr marL="171450" lvl="1" indent="-228600" defTabSz="228600" eaLnBrk="1" hangingPunct="1">
              <a:buClr>
                <a:srgbClr val="FF0000"/>
              </a:buClr>
              <a:buFont typeface="Arial" charset="0"/>
              <a:buChar char="•"/>
              <a:defRPr/>
            </a:pPr>
            <a:r>
              <a:rPr lang="en-US" sz="1600" dirty="0">
                <a:solidFill>
                  <a:srgbClr val="000000"/>
                </a:solidFill>
                <a:latin typeface="Courier New" pitchFamily="49" charset="0"/>
                <a:cs typeface="Courier New" pitchFamily="49" charset="0"/>
              </a:rPr>
              <a:t>SYS</a:t>
            </a:r>
            <a:r>
              <a:rPr lang="en-US" sz="1600" dirty="0">
                <a:solidFill>
                  <a:srgbClr val="000000"/>
                </a:solidFill>
                <a:latin typeface="Arial" charset="0"/>
                <a:cs typeface="Arial" charset="0"/>
              </a:rPr>
              <a:t>, </a:t>
            </a:r>
            <a:r>
              <a:rPr lang="en-US" sz="1600" dirty="0">
                <a:solidFill>
                  <a:srgbClr val="000000"/>
                </a:solidFill>
                <a:latin typeface="Courier New" pitchFamily="49" charset="0"/>
                <a:cs typeface="Courier New" pitchFamily="49" charset="0"/>
              </a:rPr>
              <a:t>SYSTEM</a:t>
            </a:r>
            <a:r>
              <a:rPr lang="en-US" sz="1600" dirty="0">
                <a:solidFill>
                  <a:srgbClr val="000000"/>
                </a:solidFill>
                <a:latin typeface="Arial" charset="0"/>
                <a:cs typeface="Arial" charset="0"/>
              </a:rPr>
              <a:t> common users</a:t>
            </a:r>
          </a:p>
          <a:p>
            <a:pPr marL="171450" lvl="1" indent="-228600" defTabSz="228600" eaLnBrk="1" hangingPunct="1">
              <a:buClr>
                <a:srgbClr val="FF0000"/>
              </a:buClr>
              <a:buFont typeface="Arial" charset="0"/>
              <a:buChar char="•"/>
              <a:defRPr/>
            </a:pPr>
            <a:r>
              <a:rPr lang="en-US" sz="1600" dirty="0">
                <a:solidFill>
                  <a:srgbClr val="000000"/>
                </a:solidFill>
                <a:latin typeface="Arial" charset="0"/>
                <a:cs typeface="Arial" charset="0"/>
              </a:rPr>
              <a:t>Same local administrator name</a:t>
            </a:r>
          </a:p>
          <a:p>
            <a:pPr marL="171450" lvl="1" indent="-228600" defTabSz="228600" eaLnBrk="1" hangingPunct="1">
              <a:buClr>
                <a:srgbClr val="FF0000"/>
              </a:buClr>
              <a:buFont typeface="Arial" charset="0"/>
              <a:buChar char="•"/>
              <a:defRPr/>
            </a:pPr>
            <a:r>
              <a:rPr lang="en-US" sz="1600" dirty="0">
                <a:solidFill>
                  <a:srgbClr val="000000"/>
                </a:solidFill>
              </a:rPr>
              <a:t>New service </a:t>
            </a:r>
            <a:r>
              <a:rPr lang="en-US" sz="1600" dirty="0" smtClean="0">
                <a:solidFill>
                  <a:srgbClr val="000000"/>
                </a:solidFill>
              </a:rPr>
              <a:t>name</a:t>
            </a:r>
            <a:endParaRPr lang="en-US" sz="1600"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1144676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713" y="58085"/>
            <a:ext cx="10512862" cy="1325563"/>
          </a:xfrm>
        </p:spPr>
        <p:txBody>
          <a:bodyPr/>
          <a:lstStyle/>
          <a:p>
            <a:r>
              <a:rPr lang="en-US" altLang="en-US" dirty="0" smtClean="0"/>
              <a:t>Cloning Application Containers</a:t>
            </a:r>
            <a:endParaRPr lang="en-US" dirty="0"/>
          </a:p>
        </p:txBody>
      </p:sp>
      <p:sp>
        <p:nvSpPr>
          <p:cNvPr id="3"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pPr lvl="1"/>
            <a:r>
              <a:rPr lang="en-US" smtClean="0"/>
              <a:t>Clone the application root.</a:t>
            </a:r>
          </a:p>
          <a:p>
            <a:pPr lvl="1"/>
            <a:r>
              <a:rPr lang="en-US" smtClean="0"/>
              <a:t>Then clone all the application PDBs.</a:t>
            </a:r>
          </a:p>
          <a:p>
            <a:endParaRPr lang="en-US" dirty="0"/>
          </a:p>
        </p:txBody>
      </p:sp>
      <p:sp>
        <p:nvSpPr>
          <p:cNvPr id="4" name="Rectangle 56"/>
          <p:cNvSpPr>
            <a:spLocks noChangeArrowheads="1"/>
          </p:cNvSpPr>
          <p:nvPr/>
        </p:nvSpPr>
        <p:spPr bwMode="auto">
          <a:xfrm>
            <a:off x="711200" y="1196851"/>
            <a:ext cx="10758488" cy="2016125"/>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5" name="Rounded Rectangle 27"/>
          <p:cNvSpPr>
            <a:spLocks noChangeArrowheads="1"/>
          </p:cNvSpPr>
          <p:nvPr/>
        </p:nvSpPr>
        <p:spPr bwMode="auto">
          <a:xfrm>
            <a:off x="2832100" y="1879476"/>
            <a:ext cx="8110538" cy="1211262"/>
          </a:xfrm>
          <a:prstGeom prst="roundRect">
            <a:avLst>
              <a:gd name="adj" fmla="val 16667"/>
            </a:avLst>
          </a:prstGeom>
          <a:solidFill>
            <a:srgbClr val="FFFFCC"/>
          </a:solidFill>
          <a:ln w="28575" algn="ctr">
            <a:solidFill>
              <a:schemeClr val="tx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6" name="Rectangle 282"/>
          <p:cNvSpPr>
            <a:spLocks noChangeArrowheads="1"/>
          </p:cNvSpPr>
          <p:nvPr/>
        </p:nvSpPr>
        <p:spPr bwMode="auto">
          <a:xfrm>
            <a:off x="3846513" y="1996951"/>
            <a:ext cx="6086475" cy="446087"/>
          </a:xfrm>
          <a:prstGeom prst="rect">
            <a:avLst/>
          </a:prstGeom>
          <a:solidFill>
            <a:srgbClr val="FFF0C5"/>
          </a:solidFill>
          <a:ln w="28575" algn="ctr">
            <a:solidFill>
              <a:schemeClr val="tx2"/>
            </a:solidFill>
            <a:round/>
            <a:headEnd/>
            <a:tailEnd/>
          </a:ln>
        </p:spPr>
        <p:txBody>
          <a:bodyPr lIns="0" tIns="46038" rIns="1404000"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b="1" dirty="0">
                <a:solidFill>
                  <a:srgbClr val="000000"/>
                </a:solidFill>
              </a:rPr>
              <a:t>Application</a:t>
            </a:r>
            <a:r>
              <a:rPr lang="en-US" altLang="en-US" sz="1600" dirty="0">
                <a:solidFill>
                  <a:srgbClr val="000000"/>
                </a:solidFill>
              </a:rPr>
              <a:t> </a:t>
            </a:r>
            <a:r>
              <a:rPr lang="en-US" altLang="en-US" sz="1600" b="1" dirty="0">
                <a:solidFill>
                  <a:srgbClr val="000000"/>
                </a:solidFill>
              </a:rPr>
              <a:t>root PDB_APP</a:t>
            </a:r>
          </a:p>
        </p:txBody>
      </p:sp>
      <p:sp>
        <p:nvSpPr>
          <p:cNvPr id="7" name="Rectangle 77"/>
          <p:cNvSpPr>
            <a:spLocks noChangeArrowheads="1"/>
          </p:cNvSpPr>
          <p:nvPr/>
        </p:nvSpPr>
        <p:spPr bwMode="auto">
          <a:xfrm>
            <a:off x="3502025" y="2628776"/>
            <a:ext cx="2941638" cy="369887"/>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400" dirty="0">
                <a:solidFill>
                  <a:srgbClr val="000000"/>
                </a:solidFill>
              </a:rPr>
              <a:t>App. PDB pdb1</a:t>
            </a:r>
          </a:p>
        </p:txBody>
      </p:sp>
      <p:sp>
        <p:nvSpPr>
          <p:cNvPr id="8" name="Rectangle 81"/>
          <p:cNvSpPr>
            <a:spLocks noChangeArrowheads="1"/>
          </p:cNvSpPr>
          <p:nvPr/>
        </p:nvSpPr>
        <p:spPr bwMode="auto">
          <a:xfrm>
            <a:off x="7342188" y="2627188"/>
            <a:ext cx="3021012" cy="369888"/>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400" dirty="0">
                <a:solidFill>
                  <a:srgbClr val="000000"/>
                </a:solidFill>
              </a:rPr>
              <a:t>App. PDB pdb2</a:t>
            </a:r>
          </a:p>
        </p:txBody>
      </p:sp>
      <p:sp>
        <p:nvSpPr>
          <p:cNvPr id="9" name="Rectangle 282"/>
          <p:cNvSpPr>
            <a:spLocks noChangeArrowheads="1"/>
          </p:cNvSpPr>
          <p:nvPr/>
        </p:nvSpPr>
        <p:spPr bwMode="auto">
          <a:xfrm>
            <a:off x="812800" y="1282576"/>
            <a:ext cx="10463213" cy="419100"/>
          </a:xfrm>
          <a:prstGeom prst="rect">
            <a:avLst/>
          </a:prstGeom>
          <a:solidFill>
            <a:srgbClr val="FFF0C5"/>
          </a:solidFill>
          <a:ln w="28575" algn="ctr">
            <a:solidFill>
              <a:schemeClr val="tx2"/>
            </a:solidFill>
            <a:round/>
            <a:headEnd/>
            <a:tailEnd/>
          </a:ln>
        </p:spPr>
        <p:txBody>
          <a:bodyPr lIns="92075" tIns="36000"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10" name="Up Arrow 28"/>
          <p:cNvSpPr>
            <a:spLocks noChangeArrowheads="1"/>
          </p:cNvSpPr>
          <p:nvPr/>
        </p:nvSpPr>
        <p:spPr bwMode="auto">
          <a:xfrm>
            <a:off x="5219700" y="1579438"/>
            <a:ext cx="384175" cy="287338"/>
          </a:xfrm>
          <a:prstGeom prst="upArrow">
            <a:avLst>
              <a:gd name="adj1" fmla="val 50000"/>
              <a:gd name="adj2" fmla="val 50000"/>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1" name="Up Arrow 10"/>
          <p:cNvSpPr/>
          <p:nvPr/>
        </p:nvSpPr>
        <p:spPr bwMode="auto">
          <a:xfrm>
            <a:off x="4860925" y="2387476"/>
            <a:ext cx="238125" cy="252412"/>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12" name="Up Arrow 11"/>
          <p:cNvSpPr/>
          <p:nvPr/>
        </p:nvSpPr>
        <p:spPr bwMode="auto">
          <a:xfrm>
            <a:off x="8634413" y="2371601"/>
            <a:ext cx="241300" cy="250825"/>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13" name="TextBox 157"/>
          <p:cNvSpPr txBox="1">
            <a:spLocks noChangeArrowheads="1"/>
          </p:cNvSpPr>
          <p:nvPr/>
        </p:nvSpPr>
        <p:spPr bwMode="auto">
          <a:xfrm>
            <a:off x="711200" y="2816101"/>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FF"/>
                </a:solidFill>
              </a:rPr>
              <a:t>CDB1</a:t>
            </a:r>
          </a:p>
        </p:txBody>
      </p:sp>
      <p:sp>
        <p:nvSpPr>
          <p:cNvPr id="14" name="Rectangle 56"/>
          <p:cNvSpPr>
            <a:spLocks noChangeArrowheads="1"/>
          </p:cNvSpPr>
          <p:nvPr/>
        </p:nvSpPr>
        <p:spPr bwMode="auto">
          <a:xfrm>
            <a:off x="719138" y="4217988"/>
            <a:ext cx="10758487" cy="2016125"/>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15" name="Rounded Rectangle 27"/>
          <p:cNvSpPr>
            <a:spLocks noChangeArrowheads="1"/>
          </p:cNvSpPr>
          <p:nvPr/>
        </p:nvSpPr>
        <p:spPr bwMode="auto">
          <a:xfrm>
            <a:off x="2840038" y="4900613"/>
            <a:ext cx="8110537" cy="1211262"/>
          </a:xfrm>
          <a:prstGeom prst="roundRect">
            <a:avLst>
              <a:gd name="adj" fmla="val 16667"/>
            </a:avLst>
          </a:prstGeom>
          <a:solidFill>
            <a:srgbClr val="FFFFCC"/>
          </a:solidFill>
          <a:ln w="28575" algn="ctr">
            <a:solidFill>
              <a:schemeClr val="tx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6" name="Rectangle 282"/>
          <p:cNvSpPr>
            <a:spLocks noChangeArrowheads="1"/>
          </p:cNvSpPr>
          <p:nvPr/>
        </p:nvSpPr>
        <p:spPr bwMode="auto">
          <a:xfrm>
            <a:off x="3856038" y="5018088"/>
            <a:ext cx="6084887" cy="446087"/>
          </a:xfrm>
          <a:prstGeom prst="rect">
            <a:avLst/>
          </a:prstGeom>
          <a:solidFill>
            <a:srgbClr val="FFF0C5"/>
          </a:solidFill>
          <a:ln w="28575" algn="ctr">
            <a:solidFill>
              <a:schemeClr val="tx2"/>
            </a:solidFill>
            <a:round/>
            <a:headEnd/>
            <a:tailEnd/>
          </a:ln>
        </p:spPr>
        <p:txBody>
          <a:bodyPr lIns="0" tIns="46038" rIns="1404000"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b="1" dirty="0">
                <a:solidFill>
                  <a:srgbClr val="000000"/>
                </a:solidFill>
              </a:rPr>
              <a:t>Application</a:t>
            </a:r>
            <a:r>
              <a:rPr lang="en-US" altLang="en-US" sz="1600" dirty="0">
                <a:solidFill>
                  <a:srgbClr val="000000"/>
                </a:solidFill>
              </a:rPr>
              <a:t> </a:t>
            </a:r>
            <a:r>
              <a:rPr lang="en-US" altLang="en-US" sz="1600" b="1" dirty="0">
                <a:solidFill>
                  <a:srgbClr val="000000"/>
                </a:solidFill>
              </a:rPr>
              <a:t>root PDB_APP</a:t>
            </a:r>
          </a:p>
        </p:txBody>
      </p:sp>
      <p:sp>
        <p:nvSpPr>
          <p:cNvPr id="17" name="Rectangle 282"/>
          <p:cNvSpPr>
            <a:spLocks noChangeArrowheads="1"/>
          </p:cNvSpPr>
          <p:nvPr/>
        </p:nvSpPr>
        <p:spPr bwMode="auto">
          <a:xfrm>
            <a:off x="820738" y="4303713"/>
            <a:ext cx="10464800" cy="419100"/>
          </a:xfrm>
          <a:prstGeom prst="rect">
            <a:avLst/>
          </a:prstGeom>
          <a:solidFill>
            <a:srgbClr val="FFF0C5"/>
          </a:solidFill>
          <a:ln w="28575" algn="ctr">
            <a:solidFill>
              <a:schemeClr val="tx2"/>
            </a:solidFill>
            <a:round/>
            <a:headEnd/>
            <a:tailEnd/>
          </a:ln>
        </p:spPr>
        <p:txBody>
          <a:bodyPr lIns="92075" tIns="36000"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18" name="Up Arrow 28"/>
          <p:cNvSpPr>
            <a:spLocks noChangeArrowheads="1"/>
          </p:cNvSpPr>
          <p:nvPr/>
        </p:nvSpPr>
        <p:spPr bwMode="auto">
          <a:xfrm>
            <a:off x="5229225" y="4600575"/>
            <a:ext cx="382588" cy="287338"/>
          </a:xfrm>
          <a:prstGeom prst="upArrow">
            <a:avLst>
              <a:gd name="adj1" fmla="val 50000"/>
              <a:gd name="adj2" fmla="val 50000"/>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9" name="TextBox 157"/>
          <p:cNvSpPr txBox="1">
            <a:spLocks noChangeArrowheads="1"/>
          </p:cNvSpPr>
          <p:nvPr/>
        </p:nvSpPr>
        <p:spPr bwMode="auto">
          <a:xfrm>
            <a:off x="719138" y="5837238"/>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accent1"/>
                </a:solidFill>
              </a:rPr>
              <a:t>CDB2</a:t>
            </a:r>
          </a:p>
        </p:txBody>
      </p:sp>
      <p:sp>
        <p:nvSpPr>
          <p:cNvPr id="20" name="Rectangle 77"/>
          <p:cNvSpPr>
            <a:spLocks noChangeArrowheads="1"/>
          </p:cNvSpPr>
          <p:nvPr/>
        </p:nvSpPr>
        <p:spPr bwMode="auto">
          <a:xfrm>
            <a:off x="3502025" y="5651500"/>
            <a:ext cx="2941638" cy="369888"/>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400" dirty="0">
                <a:solidFill>
                  <a:srgbClr val="000000"/>
                </a:solidFill>
              </a:rPr>
              <a:t>App. PDB pdb1</a:t>
            </a:r>
          </a:p>
        </p:txBody>
      </p:sp>
      <p:sp>
        <p:nvSpPr>
          <p:cNvPr id="21" name="Rectangle 81"/>
          <p:cNvSpPr>
            <a:spLocks noChangeArrowheads="1"/>
          </p:cNvSpPr>
          <p:nvPr/>
        </p:nvSpPr>
        <p:spPr bwMode="auto">
          <a:xfrm>
            <a:off x="7342188" y="5649913"/>
            <a:ext cx="3021012" cy="369887"/>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400" dirty="0">
                <a:solidFill>
                  <a:srgbClr val="000000"/>
                </a:solidFill>
              </a:rPr>
              <a:t>App. PDB pdb2</a:t>
            </a:r>
          </a:p>
        </p:txBody>
      </p:sp>
      <p:sp>
        <p:nvSpPr>
          <p:cNvPr id="22" name="Up Arrow 21"/>
          <p:cNvSpPr/>
          <p:nvPr/>
        </p:nvSpPr>
        <p:spPr bwMode="auto">
          <a:xfrm>
            <a:off x="4860925" y="5410200"/>
            <a:ext cx="238125" cy="252413"/>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23" name="Up Arrow 22"/>
          <p:cNvSpPr/>
          <p:nvPr/>
        </p:nvSpPr>
        <p:spPr bwMode="auto">
          <a:xfrm>
            <a:off x="8634413" y="5394325"/>
            <a:ext cx="241300" cy="250825"/>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24" name="Oval 33"/>
          <p:cNvSpPr>
            <a:spLocks noChangeArrowheads="1"/>
          </p:cNvSpPr>
          <p:nvPr/>
        </p:nvSpPr>
        <p:spPr bwMode="auto">
          <a:xfrm>
            <a:off x="9837854" y="5676244"/>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3</a:t>
            </a:r>
          </a:p>
        </p:txBody>
      </p:sp>
      <p:sp>
        <p:nvSpPr>
          <p:cNvPr id="25" name="Oval 24"/>
          <p:cNvSpPr>
            <a:spLocks noChangeArrowheads="1"/>
          </p:cNvSpPr>
          <p:nvPr/>
        </p:nvSpPr>
        <p:spPr bwMode="auto">
          <a:xfrm>
            <a:off x="5851600" y="5676244"/>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2</a:t>
            </a:r>
          </a:p>
        </p:txBody>
      </p:sp>
      <p:sp>
        <p:nvSpPr>
          <p:cNvPr id="26" name="Oval 33"/>
          <p:cNvSpPr>
            <a:spLocks noChangeArrowheads="1"/>
          </p:cNvSpPr>
          <p:nvPr/>
        </p:nvSpPr>
        <p:spPr bwMode="auto">
          <a:xfrm>
            <a:off x="7938131" y="5085184"/>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1</a:t>
            </a:r>
          </a:p>
        </p:txBody>
      </p:sp>
    </p:spTree>
    <p:custDataLst>
      <p:tags r:id="rId1"/>
    </p:custDataLst>
    <p:extLst>
      <p:ext uri="{BB962C8B-B14F-4D97-AF65-F5344CB8AC3E}">
        <p14:creationId xmlns:p14="http://schemas.microsoft.com/office/powerpoint/2010/main" val="327114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139671"/>
            <a:ext cx="10512862" cy="1325563"/>
          </a:xfrm>
        </p:spPr>
        <p:txBody>
          <a:bodyPr/>
          <a:lstStyle/>
          <a:p>
            <a:r>
              <a:rPr lang="en-US" altLang="en-US" dirty="0" smtClean="0"/>
              <a:t>Plugging a Non-CDB into CDB</a:t>
            </a:r>
            <a:endParaRPr lang="en-US" dirty="0"/>
          </a:p>
        </p:txBody>
      </p:sp>
      <p:cxnSp>
        <p:nvCxnSpPr>
          <p:cNvPr id="4" name="Straight Arrow Connector 52"/>
          <p:cNvCxnSpPr>
            <a:cxnSpLocks noChangeShapeType="1"/>
          </p:cNvCxnSpPr>
          <p:nvPr/>
        </p:nvCxnSpPr>
        <p:spPr bwMode="auto">
          <a:xfrm flipV="1">
            <a:off x="2946400" y="4191000"/>
            <a:ext cx="0" cy="1066800"/>
          </a:xfrm>
          <a:prstGeom prst="straightConnector1">
            <a:avLst/>
          </a:prstGeom>
          <a:noFill/>
          <a:ln w="28575" algn="ctr">
            <a:solidFill>
              <a:schemeClr val="tx1"/>
            </a:solidFill>
            <a:round/>
            <a:headEnd type="none" w="sm" len="sm"/>
            <a:tailEnd/>
          </a:ln>
          <a:extLst>
            <a:ext uri="{909E8E84-426E-40DD-AFC4-6F175D3DCCD1}">
              <a14:hiddenFill xmlns:a14="http://schemas.microsoft.com/office/drawing/2010/main">
                <a:noFill/>
              </a14:hiddenFill>
            </a:ext>
          </a:extLst>
        </p:spPr>
      </p:cxnSp>
      <p:sp>
        <p:nvSpPr>
          <p:cNvPr id="5" name="Rectangle 85"/>
          <p:cNvSpPr>
            <a:spLocks noChangeArrowheads="1"/>
          </p:cNvSpPr>
          <p:nvPr/>
        </p:nvSpPr>
        <p:spPr bwMode="auto">
          <a:xfrm>
            <a:off x="914400" y="1219200"/>
            <a:ext cx="4367213" cy="25146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6" name="Straight Arrow Connector 38"/>
          <p:cNvCxnSpPr>
            <a:cxnSpLocks noChangeShapeType="1"/>
          </p:cNvCxnSpPr>
          <p:nvPr/>
        </p:nvCxnSpPr>
        <p:spPr bwMode="auto">
          <a:xfrm flipV="1">
            <a:off x="1422400" y="3581400"/>
            <a:ext cx="0" cy="16764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7" name="Text Box 58"/>
          <p:cNvSpPr txBox="1">
            <a:spLocks noChangeArrowheads="1"/>
          </p:cNvSpPr>
          <p:nvPr/>
        </p:nvSpPr>
        <p:spPr bwMode="blackWhite">
          <a:xfrm>
            <a:off x="914400" y="1295400"/>
            <a:ext cx="4468813"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solidFill>
                  <a:schemeClr val="bg2"/>
                </a:solidFill>
              </a:rPr>
              <a:t>Multitenant container database CDB1</a:t>
            </a:r>
          </a:p>
        </p:txBody>
      </p:sp>
      <p:sp>
        <p:nvSpPr>
          <p:cNvPr id="8" name="Rectangle 31"/>
          <p:cNvSpPr txBox="1">
            <a:spLocks noChangeArrowheads="1"/>
          </p:cNvSpPr>
          <p:nvPr/>
        </p:nvSpPr>
        <p:spPr>
          <a:xfrm>
            <a:off x="5461000" y="1143000"/>
            <a:ext cx="6399213" cy="4799013"/>
          </a:xfrm>
          <a:prstGeom prst="rect">
            <a:avLst/>
          </a:prstGeom>
        </p:spPr>
        <p:txBody>
          <a:bodyPr/>
          <a:lstStyle/>
          <a:p>
            <a:pPr marL="117475" lvl="1" indent="-460375" defTabSz="228600" eaLnBrk="1" hangingPunct="1">
              <a:defRPr/>
            </a:pPr>
            <a:r>
              <a:rPr lang="fr-FR" sz="2000" dirty="0">
                <a:solidFill>
                  <a:srgbClr val="000000"/>
                </a:solidFill>
                <a:cs typeface="Courier New" pitchFamily="49" charset="0"/>
              </a:rPr>
              <a:t>Possible </a:t>
            </a:r>
            <a:r>
              <a:rPr lang="fr-FR" sz="2000" dirty="0" err="1">
                <a:solidFill>
                  <a:srgbClr val="000000"/>
                </a:solidFill>
                <a:cs typeface="Courier New" pitchFamily="49" charset="0"/>
              </a:rPr>
              <a:t>methods</a:t>
            </a:r>
            <a:r>
              <a:rPr lang="fr-FR" sz="2000" dirty="0" smtClean="0">
                <a:solidFill>
                  <a:srgbClr val="000000"/>
                </a:solidFill>
                <a:cs typeface="Courier New" pitchFamily="49" charset="0"/>
              </a:rPr>
              <a:t>:</a:t>
            </a:r>
            <a:endParaRPr lang="fr-FR" sz="2000" dirty="0">
              <a:cs typeface="Courier New" pitchFamily="49" charset="0"/>
            </a:endParaRPr>
          </a:p>
          <a:p>
            <a:pPr marL="339725" lvl="1" indent="-222250" defTabSz="228600" eaLnBrk="1" hangingPunct="1">
              <a:buClr>
                <a:srgbClr val="FF0000"/>
              </a:buClr>
              <a:buFont typeface="Arial" pitchFamily="34" charset="0"/>
              <a:buChar char="•"/>
              <a:defRPr/>
            </a:pPr>
            <a:r>
              <a:rPr lang="fr-FR" dirty="0">
                <a:solidFill>
                  <a:srgbClr val="C00000"/>
                </a:solidFill>
                <a:cs typeface="Courier New" pitchFamily="49" charset="0"/>
              </a:rPr>
              <a:t>Data Pump (TTS or TDB or full export/import)</a:t>
            </a:r>
          </a:p>
          <a:p>
            <a:pPr marL="339725" lvl="1" indent="-222250" defTabSz="228600" eaLnBrk="1" hangingPunct="1">
              <a:buClr>
                <a:srgbClr val="FF0000"/>
              </a:buClr>
              <a:buFont typeface="Arial" pitchFamily="34" charset="0"/>
              <a:buChar char="•"/>
              <a:defRPr/>
            </a:pPr>
            <a:r>
              <a:rPr lang="fr-FR" dirty="0">
                <a:solidFill>
                  <a:srgbClr val="00B050"/>
                </a:solidFill>
                <a:cs typeface="Courier New" pitchFamily="49" charset="0"/>
              </a:rPr>
              <a:t>Plugging</a:t>
            </a:r>
            <a:r>
              <a:rPr lang="fr-FR" dirty="0">
                <a:cs typeface="Courier New" pitchFamily="49" charset="0"/>
              </a:rPr>
              <a:t> </a:t>
            </a:r>
            <a:r>
              <a:rPr lang="fr-FR" dirty="0">
                <a:solidFill>
                  <a:srgbClr val="000000"/>
                </a:solidFill>
                <a:cs typeface="Courier New" pitchFamily="49" charset="0"/>
              </a:rPr>
              <a:t>(XML file definition with </a:t>
            </a:r>
            <a:r>
              <a:rPr lang="fr-FR" dirty="0">
                <a:solidFill>
                  <a:srgbClr val="008000"/>
                </a:solidFill>
                <a:latin typeface="Courier New" pitchFamily="49" charset="0"/>
                <a:cs typeface="Courier New" pitchFamily="49" charset="0"/>
              </a:rPr>
              <a:t>DBMS_PDB)</a:t>
            </a:r>
          </a:p>
          <a:p>
            <a:pPr marL="339725" lvl="1" indent="-222250" defTabSz="228600" eaLnBrk="1" hangingPunct="1">
              <a:buClr>
                <a:srgbClr val="FF0000"/>
              </a:buClr>
              <a:buFont typeface="Arial" pitchFamily="34" charset="0"/>
              <a:buChar char="•"/>
              <a:defRPr/>
            </a:pPr>
            <a:r>
              <a:rPr lang="fr-FR" dirty="0">
                <a:solidFill>
                  <a:srgbClr val="00B050"/>
                </a:solidFill>
                <a:cs typeface="Courier New" pitchFamily="49" charset="0"/>
              </a:rPr>
              <a:t>Cloning</a:t>
            </a:r>
          </a:p>
          <a:p>
            <a:pPr marL="339725" lvl="1" indent="-222250" defTabSz="228600" eaLnBrk="1" hangingPunct="1">
              <a:buClr>
                <a:srgbClr val="FF0000"/>
              </a:buClr>
              <a:buFont typeface="Arial" pitchFamily="34" charset="0"/>
              <a:buChar char="•"/>
              <a:defRPr/>
            </a:pPr>
            <a:r>
              <a:rPr lang="fr-FR" dirty="0">
                <a:solidFill>
                  <a:srgbClr val="0000FF"/>
                </a:solidFill>
                <a:cs typeface="Courier New" pitchFamily="49" charset="0"/>
              </a:rPr>
              <a:t>Replication</a:t>
            </a:r>
          </a:p>
          <a:p>
            <a:pPr marL="171450" lvl="1" indent="-514350" defTabSz="228600" eaLnBrk="1" hangingPunct="1">
              <a:spcBef>
                <a:spcPts val="0"/>
              </a:spcBef>
              <a:defRPr/>
            </a:pPr>
            <a:endParaRPr lang="en-US" sz="2000" dirty="0"/>
          </a:p>
          <a:p>
            <a:pPr marL="171450" lvl="1" indent="-514350" defTabSz="228600" eaLnBrk="1" hangingPunct="1">
              <a:spcBef>
                <a:spcPts val="0"/>
              </a:spcBef>
              <a:defRPr/>
            </a:pPr>
            <a:r>
              <a:rPr lang="en-US" sz="2000" dirty="0">
                <a:solidFill>
                  <a:srgbClr val="000000"/>
                </a:solidFill>
              </a:rPr>
              <a:t>Entities are created in the new PDB:</a:t>
            </a:r>
          </a:p>
          <a:p>
            <a:pPr marL="171450" lvl="1" indent="-514350" defTabSz="228600" eaLnBrk="1" hangingPunct="1">
              <a:spcBef>
                <a:spcPts val="0"/>
              </a:spcBef>
              <a:defRPr/>
            </a:pPr>
            <a:endParaRPr lang="en-US" sz="800" dirty="0">
              <a:solidFill>
                <a:srgbClr val="000000"/>
              </a:solidFill>
              <a:latin typeface="Arial" charset="0"/>
              <a:cs typeface="Arial" charset="0"/>
            </a:endParaRPr>
          </a:p>
          <a:p>
            <a:pPr marL="339725" lvl="1" indent="-222250" defTabSz="228600" eaLnBrk="1" hangingPunct="1">
              <a:spcBef>
                <a:spcPts val="58"/>
              </a:spcBef>
              <a:buClr>
                <a:srgbClr val="FF0000"/>
              </a:buClr>
              <a:buFont typeface="Arial" pitchFamily="34" charset="0"/>
              <a:buChar char="•"/>
              <a:defRPr/>
            </a:pPr>
            <a:r>
              <a:rPr lang="en-US" dirty="0">
                <a:solidFill>
                  <a:srgbClr val="000000"/>
                </a:solidFill>
                <a:latin typeface="Arial" charset="0"/>
                <a:cs typeface="Arial" charset="0"/>
              </a:rPr>
              <a:t>Tablespaces: </a:t>
            </a:r>
            <a:r>
              <a:rPr lang="en-US" dirty="0">
                <a:solidFill>
                  <a:srgbClr val="000000"/>
                </a:solidFill>
                <a:latin typeface="Courier New" pitchFamily="49" charset="0"/>
                <a:cs typeface="Courier New" pitchFamily="49" charset="0"/>
              </a:rPr>
              <a:t>SYSTEM</a:t>
            </a:r>
            <a:r>
              <a:rPr lang="en-US" dirty="0">
                <a:solidFill>
                  <a:srgbClr val="000000"/>
                </a:solidFill>
                <a:cs typeface="Courier New" pitchFamily="49" charset="0"/>
              </a:rPr>
              <a:t>,</a:t>
            </a:r>
            <a:r>
              <a:rPr lang="en-US" dirty="0">
                <a:solidFill>
                  <a:srgbClr val="000000"/>
                </a:solidFill>
                <a:latin typeface="Courier New" pitchFamily="49" charset="0"/>
                <a:cs typeface="Courier New" pitchFamily="49" charset="0"/>
              </a:rPr>
              <a:t> SYSAUX</a:t>
            </a:r>
            <a:r>
              <a:rPr lang="en-US" dirty="0">
                <a:solidFill>
                  <a:srgbClr val="000000"/>
                </a:solidFill>
                <a:cs typeface="Courier New" pitchFamily="49" charset="0"/>
              </a:rPr>
              <a:t>, </a:t>
            </a:r>
            <a:r>
              <a:rPr lang="en-US" dirty="0">
                <a:solidFill>
                  <a:srgbClr val="000000"/>
                </a:solidFill>
                <a:latin typeface="Courier New" pitchFamily="49" charset="0"/>
                <a:cs typeface="Courier New" pitchFamily="49" charset="0"/>
              </a:rPr>
              <a:t>UNDO</a:t>
            </a:r>
          </a:p>
          <a:p>
            <a:pPr marL="339725" lvl="1" indent="-222250" defTabSz="228600" eaLnBrk="1" hangingPunct="1">
              <a:spcBef>
                <a:spcPts val="0"/>
              </a:spcBef>
              <a:buClr>
                <a:srgbClr val="FF0000"/>
              </a:buClr>
              <a:buFont typeface="Arial" pitchFamily="34" charset="0"/>
              <a:buChar char="•"/>
              <a:defRPr/>
            </a:pPr>
            <a:r>
              <a:rPr lang="en-US" dirty="0">
                <a:solidFill>
                  <a:srgbClr val="000000"/>
                </a:solidFill>
                <a:latin typeface="Arial" charset="0"/>
                <a:cs typeface="Arial" charset="0"/>
              </a:rPr>
              <a:t>A full catalog</a:t>
            </a:r>
          </a:p>
          <a:p>
            <a:pPr marL="339725" lvl="1" indent="-222250" defTabSz="228600" eaLnBrk="1" hangingPunct="1">
              <a:spcBef>
                <a:spcPts val="0"/>
              </a:spcBef>
              <a:buClr>
                <a:srgbClr val="FF0000"/>
              </a:buClr>
              <a:buFont typeface="Arial" pitchFamily="34" charset="0"/>
              <a:buChar char="•"/>
              <a:defRPr/>
            </a:pPr>
            <a:r>
              <a:rPr lang="en-US" dirty="0">
                <a:solidFill>
                  <a:srgbClr val="000000"/>
                </a:solidFill>
                <a:latin typeface="Arial" charset="0"/>
                <a:cs typeface="Arial" charset="0"/>
              </a:rPr>
              <a:t>Common users</a:t>
            </a:r>
            <a:r>
              <a:rPr lang="en-US" dirty="0">
                <a:solidFill>
                  <a:srgbClr val="000000"/>
                </a:solidFill>
                <a:latin typeface="Courier New" pitchFamily="49" charset="0"/>
                <a:cs typeface="Courier New" pitchFamily="49" charset="0"/>
              </a:rPr>
              <a:t>: SYS</a:t>
            </a:r>
            <a:r>
              <a:rPr lang="en-US" dirty="0">
                <a:solidFill>
                  <a:srgbClr val="000000"/>
                </a:solidFill>
                <a:cs typeface="Courier New" pitchFamily="49" charset="0"/>
              </a:rPr>
              <a:t>,</a:t>
            </a:r>
            <a:r>
              <a:rPr lang="en-US" dirty="0">
                <a:solidFill>
                  <a:srgbClr val="000000"/>
                </a:solidFill>
                <a:latin typeface="Courier New" pitchFamily="49" charset="0"/>
                <a:cs typeface="Courier New" pitchFamily="49" charset="0"/>
              </a:rPr>
              <a:t> SYSTEM</a:t>
            </a:r>
          </a:p>
          <a:p>
            <a:pPr marL="339725" lvl="1" indent="-222250" defTabSz="228600" eaLnBrk="1" hangingPunct="1">
              <a:spcBef>
                <a:spcPts val="0"/>
              </a:spcBef>
              <a:buClr>
                <a:srgbClr val="FF0000"/>
              </a:buClr>
              <a:buFont typeface="Arial" pitchFamily="34" charset="0"/>
              <a:buChar char="•"/>
              <a:defRPr/>
            </a:pPr>
            <a:r>
              <a:rPr lang="en-US" dirty="0">
                <a:solidFill>
                  <a:srgbClr val="000000"/>
                </a:solidFill>
                <a:latin typeface="Arial" charset="0"/>
                <a:cs typeface="Arial" charset="0"/>
              </a:rPr>
              <a:t>A local administrator (PDBA)</a:t>
            </a:r>
          </a:p>
          <a:p>
            <a:pPr marL="339725" lvl="1" indent="-222250" defTabSz="228600" eaLnBrk="1" hangingPunct="1">
              <a:spcBef>
                <a:spcPts val="0"/>
              </a:spcBef>
              <a:buClr>
                <a:srgbClr val="FF0000"/>
              </a:buClr>
              <a:buFont typeface="Arial" pitchFamily="34" charset="0"/>
              <a:buChar char="•"/>
              <a:defRPr/>
            </a:pPr>
            <a:r>
              <a:rPr lang="en-US" dirty="0">
                <a:solidFill>
                  <a:srgbClr val="000000"/>
                </a:solidFill>
              </a:rPr>
              <a:t>A new default </a:t>
            </a:r>
            <a:r>
              <a:rPr lang="en-US" dirty="0" smtClean="0">
                <a:solidFill>
                  <a:srgbClr val="000000"/>
                </a:solidFill>
              </a:rPr>
              <a:t>service</a:t>
            </a:r>
            <a:endParaRPr lang="fr-FR" sz="2200" dirty="0">
              <a:solidFill>
                <a:srgbClr val="000000"/>
              </a:solidFill>
              <a:latin typeface="+mj-lt"/>
              <a:cs typeface="Courier New" pitchFamily="49" charset="0"/>
            </a:endParaRPr>
          </a:p>
        </p:txBody>
      </p:sp>
      <p:sp>
        <p:nvSpPr>
          <p:cNvPr id="9" name="AutoShape 9"/>
          <p:cNvSpPr>
            <a:spLocks noChangeArrowheads="1"/>
          </p:cNvSpPr>
          <p:nvPr/>
        </p:nvSpPr>
        <p:spPr bwMode="auto">
          <a:xfrm>
            <a:off x="1117600" y="4346575"/>
            <a:ext cx="630238" cy="381000"/>
          </a:xfrm>
          <a:prstGeom prst="flowChartMagneticDisk">
            <a:avLst/>
          </a:prstGeom>
          <a:solidFill>
            <a:schemeClr val="accent1"/>
          </a:solidFill>
          <a:ln w="1270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0" name="PPTShape_10"/>
          <p:cNvSpPr txBox="1">
            <a:spLocks noChangeArrowheads="1"/>
          </p:cNvSpPr>
          <p:nvPr/>
        </p:nvSpPr>
        <p:spPr bwMode="blackWhite">
          <a:xfrm>
            <a:off x="765175" y="4435475"/>
            <a:ext cx="2233613" cy="309563"/>
          </a:xfrm>
          <a:prstGeom prst="rect">
            <a:avLst/>
          </a:prstGeom>
          <a:noFill/>
          <a:ln w="28575">
            <a:noFill/>
            <a:miter lim="800000"/>
            <a:headEnd/>
            <a:tailEnd/>
          </a:ln>
        </p:spPr>
        <p:txBody>
          <a:bodyPr lIns="92075" tIns="46038" rIns="92075" bIns="46038">
            <a:spAutoFit/>
          </a:bodyPr>
          <a:lstStyle/>
          <a:p>
            <a:pPr defTabSz="228600">
              <a:defRPr/>
            </a:pPr>
            <a:r>
              <a:rPr lang="en-US" sz="1400" b="1" dirty="0">
                <a:solidFill>
                  <a:schemeClr val="tx1">
                    <a:lumMod val="50000"/>
                  </a:schemeClr>
                </a:solidFill>
                <a:latin typeface="Arial" charset="0"/>
                <a:cs typeface="Arial" charset="0"/>
              </a:rPr>
              <a:t>Dump  file</a:t>
            </a:r>
          </a:p>
        </p:txBody>
      </p:sp>
      <p:sp>
        <p:nvSpPr>
          <p:cNvPr id="11" name="PPTShape_11"/>
          <p:cNvSpPr>
            <a:spLocks noChangeArrowheads="1"/>
          </p:cNvSpPr>
          <p:nvPr/>
        </p:nvSpPr>
        <p:spPr bwMode="blackWhite">
          <a:xfrm>
            <a:off x="1125538" y="3048000"/>
            <a:ext cx="2520950"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t>PDB2</a:t>
            </a:r>
          </a:p>
        </p:txBody>
      </p:sp>
      <p:sp>
        <p:nvSpPr>
          <p:cNvPr id="12" name="PPTShape_12"/>
          <p:cNvSpPr txBox="1">
            <a:spLocks noChangeArrowheads="1"/>
          </p:cNvSpPr>
          <p:nvPr/>
        </p:nvSpPr>
        <p:spPr bwMode="blackWhite">
          <a:xfrm>
            <a:off x="1125538" y="3048000"/>
            <a:ext cx="29448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 / Tempfiles</a:t>
            </a:r>
          </a:p>
        </p:txBody>
      </p:sp>
      <p:sp>
        <p:nvSpPr>
          <p:cNvPr id="13" name="PPTShape_13"/>
          <p:cNvSpPr txBox="1">
            <a:spLocks noChangeArrowheads="1"/>
          </p:cNvSpPr>
          <p:nvPr/>
        </p:nvSpPr>
        <p:spPr bwMode="blackWhite">
          <a:xfrm>
            <a:off x="508000" y="3962400"/>
            <a:ext cx="172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C00000"/>
                </a:solidFill>
              </a:rPr>
              <a:t>impdp   TTS</a:t>
            </a:r>
            <a:endParaRPr lang="en-US" altLang="en-US" sz="1200" b="1" dirty="0">
              <a:solidFill>
                <a:srgbClr val="C00000"/>
              </a:solidFill>
              <a:latin typeface="Courier New" panose="02070309020205020404" pitchFamily="49" charset="0"/>
              <a:cs typeface="Courier New" panose="02070309020205020404" pitchFamily="49" charset="0"/>
            </a:endParaRPr>
          </a:p>
        </p:txBody>
      </p:sp>
      <p:sp>
        <p:nvSpPr>
          <p:cNvPr id="14" name="PPTShape_15"/>
          <p:cNvSpPr txBox="1">
            <a:spLocks noChangeArrowheads="1"/>
          </p:cNvSpPr>
          <p:nvPr/>
        </p:nvSpPr>
        <p:spPr bwMode="blackWhite">
          <a:xfrm>
            <a:off x="508000" y="4876800"/>
            <a:ext cx="172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C00000"/>
                </a:solidFill>
              </a:rPr>
              <a:t>expdp   TTS</a:t>
            </a:r>
            <a:endParaRPr lang="en-US" altLang="en-US" sz="1400" b="1" dirty="0">
              <a:solidFill>
                <a:srgbClr val="C00000"/>
              </a:solidFill>
              <a:latin typeface="Courier New" panose="02070309020205020404" pitchFamily="49" charset="0"/>
              <a:cs typeface="Courier New" panose="02070309020205020404" pitchFamily="49" charset="0"/>
            </a:endParaRPr>
          </a:p>
        </p:txBody>
      </p:sp>
      <p:cxnSp>
        <p:nvCxnSpPr>
          <p:cNvPr id="15" name="Straight Arrow Connector 42"/>
          <p:cNvCxnSpPr>
            <a:cxnSpLocks noChangeShapeType="1"/>
          </p:cNvCxnSpPr>
          <p:nvPr/>
        </p:nvCxnSpPr>
        <p:spPr bwMode="auto">
          <a:xfrm flipV="1">
            <a:off x="2946400" y="3581400"/>
            <a:ext cx="0" cy="3810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6" name="PPTShape_16"/>
          <p:cNvSpPr txBox="1">
            <a:spLocks noChangeArrowheads="1"/>
          </p:cNvSpPr>
          <p:nvPr/>
        </p:nvSpPr>
        <p:spPr bwMode="blackWhite">
          <a:xfrm>
            <a:off x="3646488" y="4419600"/>
            <a:ext cx="172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FF"/>
                </a:solidFill>
              </a:rPr>
              <a:t>Replication</a:t>
            </a:r>
            <a:endParaRPr lang="en-US" altLang="en-US" sz="1200" b="1" dirty="0">
              <a:solidFill>
                <a:srgbClr val="0000FF"/>
              </a:solidFill>
              <a:latin typeface="Courier New" panose="02070309020205020404" pitchFamily="49" charset="0"/>
              <a:cs typeface="Courier New" panose="02070309020205020404" pitchFamily="49" charset="0"/>
            </a:endParaRPr>
          </a:p>
        </p:txBody>
      </p:sp>
      <p:sp>
        <p:nvSpPr>
          <p:cNvPr id="17" name="PPTShape_17"/>
          <p:cNvSpPr>
            <a:spLocks noChangeArrowheads="1"/>
          </p:cNvSpPr>
          <p:nvPr/>
        </p:nvSpPr>
        <p:spPr bwMode="auto">
          <a:xfrm>
            <a:off x="2743200" y="4343400"/>
            <a:ext cx="630238" cy="381000"/>
          </a:xfrm>
          <a:prstGeom prst="flowChartMagneticDisk">
            <a:avLst/>
          </a:prstGeom>
          <a:solidFill>
            <a:schemeClr val="accent1"/>
          </a:solidFill>
          <a:ln w="1270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8" name="PPTShape_18"/>
          <p:cNvSpPr txBox="1">
            <a:spLocks noChangeArrowheads="1"/>
          </p:cNvSpPr>
          <p:nvPr/>
        </p:nvSpPr>
        <p:spPr bwMode="blackWhite">
          <a:xfrm>
            <a:off x="2438400" y="4432300"/>
            <a:ext cx="2233613" cy="307975"/>
          </a:xfrm>
          <a:prstGeom prst="rect">
            <a:avLst/>
          </a:prstGeom>
          <a:noFill/>
          <a:ln w="28575">
            <a:noFill/>
            <a:miter lim="800000"/>
            <a:headEnd/>
            <a:tailEnd/>
          </a:ln>
        </p:spPr>
        <p:txBody>
          <a:bodyPr lIns="92075" tIns="46038" rIns="92075" bIns="46038">
            <a:spAutoFit/>
          </a:bodyPr>
          <a:lstStyle/>
          <a:p>
            <a:pPr defTabSz="228600">
              <a:defRPr/>
            </a:pPr>
            <a:r>
              <a:rPr lang="en-US" sz="1400" b="1" dirty="0">
                <a:solidFill>
                  <a:schemeClr val="tx1">
                    <a:lumMod val="50000"/>
                  </a:schemeClr>
                </a:solidFill>
                <a:latin typeface="Arial" charset="0"/>
                <a:cs typeface="Arial" charset="0"/>
              </a:rPr>
              <a:t>XML  file</a:t>
            </a:r>
          </a:p>
        </p:txBody>
      </p:sp>
      <p:sp>
        <p:nvSpPr>
          <p:cNvPr id="19" name="PPTShape_19"/>
          <p:cNvSpPr txBox="1">
            <a:spLocks noChangeArrowheads="1"/>
          </p:cNvSpPr>
          <p:nvPr/>
        </p:nvSpPr>
        <p:spPr bwMode="blackWhite">
          <a:xfrm>
            <a:off x="2281238" y="4800600"/>
            <a:ext cx="1725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8000"/>
                </a:solidFill>
              </a:rPr>
              <a:t>DBMS_PDB</a:t>
            </a:r>
            <a:endParaRPr lang="en-US" altLang="en-US" sz="1400" b="1" dirty="0">
              <a:solidFill>
                <a:srgbClr val="008000"/>
              </a:solidFill>
              <a:latin typeface="Courier New" panose="02070309020205020404" pitchFamily="49" charset="0"/>
              <a:cs typeface="Courier New" panose="02070309020205020404" pitchFamily="49" charset="0"/>
            </a:endParaRPr>
          </a:p>
        </p:txBody>
      </p:sp>
      <p:sp>
        <p:nvSpPr>
          <p:cNvPr id="20" name="PPTShape_20"/>
          <p:cNvSpPr txBox="1">
            <a:spLocks noChangeArrowheads="1"/>
          </p:cNvSpPr>
          <p:nvPr/>
        </p:nvSpPr>
        <p:spPr bwMode="blackWhite">
          <a:xfrm>
            <a:off x="2540000" y="3962400"/>
            <a:ext cx="1725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8000"/>
                </a:solidFill>
              </a:rPr>
              <a:t>Plug</a:t>
            </a:r>
            <a:endParaRPr lang="en-US" altLang="en-US" sz="1200" b="1" dirty="0">
              <a:solidFill>
                <a:srgbClr val="008000"/>
              </a:solidFill>
              <a:latin typeface="Courier New" panose="02070309020205020404" pitchFamily="49" charset="0"/>
              <a:cs typeface="Courier New" panose="02070309020205020404" pitchFamily="49" charset="0"/>
            </a:endParaRPr>
          </a:p>
        </p:txBody>
      </p:sp>
      <p:cxnSp>
        <p:nvCxnSpPr>
          <p:cNvPr id="21" name="Straight Arrow Connector 48"/>
          <p:cNvCxnSpPr>
            <a:cxnSpLocks noChangeShapeType="1"/>
          </p:cNvCxnSpPr>
          <p:nvPr/>
        </p:nvCxnSpPr>
        <p:spPr bwMode="auto">
          <a:xfrm flipV="1">
            <a:off x="3573463" y="3581400"/>
            <a:ext cx="0" cy="16764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22" name="Text Box 58"/>
          <p:cNvSpPr txBox="1">
            <a:spLocks noChangeArrowheads="1"/>
          </p:cNvSpPr>
          <p:nvPr/>
        </p:nvSpPr>
        <p:spPr bwMode="blackWhite">
          <a:xfrm>
            <a:off x="909638" y="1341438"/>
            <a:ext cx="4468812" cy="265112"/>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400" b="1" dirty="0">
                <a:solidFill>
                  <a:srgbClr val="000000"/>
                </a:solidFill>
                <a:latin typeface="Arial" charset="0"/>
                <a:cs typeface="Arial" charset="0"/>
              </a:rPr>
              <a:t>CDB1</a:t>
            </a:r>
          </a:p>
        </p:txBody>
      </p:sp>
      <p:sp>
        <p:nvSpPr>
          <p:cNvPr id="23" name="Rectangle 2"/>
          <p:cNvSpPr>
            <a:spLocks noChangeArrowheads="1"/>
          </p:cNvSpPr>
          <p:nvPr/>
        </p:nvSpPr>
        <p:spPr bwMode="blackWhite">
          <a:xfrm>
            <a:off x="1117600" y="1628775"/>
            <a:ext cx="2528888" cy="685800"/>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b="1" dirty="0">
                <a:solidFill>
                  <a:srgbClr val="000000"/>
                </a:solidFill>
              </a:rPr>
              <a:t>CDB root</a:t>
            </a:r>
          </a:p>
        </p:txBody>
      </p:sp>
      <p:sp>
        <p:nvSpPr>
          <p:cNvPr id="24" name="PPTShape_0"/>
          <p:cNvSpPr txBox="1">
            <a:spLocks noChangeArrowheads="1"/>
          </p:cNvSpPr>
          <p:nvPr/>
        </p:nvSpPr>
        <p:spPr bwMode="blackWhite">
          <a:xfrm>
            <a:off x="1125538" y="1628775"/>
            <a:ext cx="974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t>Data files/</a:t>
            </a:r>
          </a:p>
          <a:p>
            <a:r>
              <a:rPr lang="en-US" altLang="en-US" sz="1100" dirty="0"/>
              <a:t>Tempfiles </a:t>
            </a:r>
          </a:p>
        </p:txBody>
      </p:sp>
      <p:sp>
        <p:nvSpPr>
          <p:cNvPr id="25" name="PPTShape_1"/>
          <p:cNvSpPr txBox="1">
            <a:spLocks noChangeArrowheads="1"/>
          </p:cNvSpPr>
          <p:nvPr/>
        </p:nvSpPr>
        <p:spPr bwMode="blackWhite">
          <a:xfrm>
            <a:off x="4376738" y="1628775"/>
            <a:ext cx="815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Redo Log </a:t>
            </a:r>
          </a:p>
          <a:p>
            <a:r>
              <a:rPr lang="en-US" altLang="en-US" sz="1100" dirty="0">
                <a:solidFill>
                  <a:srgbClr val="000000"/>
                </a:solidFill>
              </a:rPr>
              <a:t>files</a:t>
            </a:r>
          </a:p>
        </p:txBody>
      </p:sp>
      <p:sp>
        <p:nvSpPr>
          <p:cNvPr id="26" name="PPTShape_2"/>
          <p:cNvSpPr txBox="1">
            <a:spLocks noChangeArrowheads="1"/>
          </p:cNvSpPr>
          <p:nvPr/>
        </p:nvSpPr>
        <p:spPr bwMode="blackWhite">
          <a:xfrm>
            <a:off x="3695700" y="1628775"/>
            <a:ext cx="7762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Control </a:t>
            </a:r>
          </a:p>
          <a:p>
            <a:r>
              <a:rPr lang="en-US" altLang="en-US" sz="1100" dirty="0">
                <a:solidFill>
                  <a:srgbClr val="000000"/>
                </a:solidFill>
              </a:rPr>
              <a:t>files</a:t>
            </a:r>
          </a:p>
        </p:txBody>
      </p:sp>
      <p:sp>
        <p:nvSpPr>
          <p:cNvPr id="27" name="PPTShape_3"/>
          <p:cNvSpPr>
            <a:spLocks noChangeArrowheads="1"/>
          </p:cNvSpPr>
          <p:nvPr/>
        </p:nvSpPr>
        <p:spPr bwMode="blackWhite">
          <a:xfrm>
            <a:off x="1117600" y="2390775"/>
            <a:ext cx="2538413"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28" name="PPTShape_4"/>
          <p:cNvSpPr txBox="1">
            <a:spLocks noChangeArrowheads="1"/>
          </p:cNvSpPr>
          <p:nvPr/>
        </p:nvSpPr>
        <p:spPr bwMode="blackWhite">
          <a:xfrm>
            <a:off x="1117600" y="2390775"/>
            <a:ext cx="29448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 / Tempfiles</a:t>
            </a:r>
          </a:p>
        </p:txBody>
      </p:sp>
      <p:sp>
        <p:nvSpPr>
          <p:cNvPr id="29" name="PPTShape_5"/>
          <p:cNvSpPr txBox="1">
            <a:spLocks noChangeArrowheads="1"/>
          </p:cNvSpPr>
          <p:nvPr/>
        </p:nvSpPr>
        <p:spPr bwMode="blackWhite">
          <a:xfrm>
            <a:off x="4062413" y="2779713"/>
            <a:ext cx="1320800" cy="954087"/>
          </a:xfrm>
          <a:prstGeom prst="rect">
            <a:avLst/>
          </a:prstGeom>
          <a:noFill/>
          <a:ln w="28575">
            <a:noFill/>
            <a:miter lim="800000"/>
            <a:headEnd/>
            <a:tailEnd/>
          </a:ln>
        </p:spPr>
        <p:txBody>
          <a:bodyPr lIns="92075" tIns="46038" rIns="92075" bIns="46038">
            <a:spAutoFit/>
          </a:bodyPr>
          <a:lstStyle/>
          <a:p>
            <a:pPr defTabSz="228600">
              <a:defRPr/>
            </a:pPr>
            <a:r>
              <a:rPr lang="en-US" sz="1400" b="1" dirty="0">
                <a:solidFill>
                  <a:schemeClr val="tx1">
                    <a:lumMod val="50000"/>
                  </a:schemeClr>
                </a:solidFill>
                <a:latin typeface="Arial" charset="0"/>
                <a:cs typeface="Arial" charset="0"/>
              </a:rPr>
              <a:t>Create </a:t>
            </a:r>
          </a:p>
          <a:p>
            <a:pPr defTabSz="228600">
              <a:defRPr/>
            </a:pPr>
            <a:r>
              <a:rPr lang="en-US" sz="1400" b="1" dirty="0">
                <a:latin typeface="Arial" charset="0"/>
                <a:cs typeface="Arial" charset="0"/>
              </a:rPr>
              <a:t>PDB2 </a:t>
            </a:r>
          </a:p>
          <a:p>
            <a:pPr defTabSz="228600">
              <a:defRPr/>
            </a:pPr>
            <a:r>
              <a:rPr lang="en-US" sz="1400" b="1" dirty="0">
                <a:solidFill>
                  <a:schemeClr val="tx1">
                    <a:lumMod val="50000"/>
                  </a:schemeClr>
                </a:solidFill>
                <a:latin typeface="Arial" charset="0"/>
                <a:cs typeface="Arial" charset="0"/>
              </a:rPr>
              <a:t>from </a:t>
            </a:r>
          </a:p>
          <a:p>
            <a:pPr defTabSz="228600">
              <a:defRPr/>
            </a:pPr>
            <a:r>
              <a:rPr lang="en-US" sz="1400" b="1" dirty="0">
                <a:latin typeface="Arial" charset="0"/>
                <a:cs typeface="Arial" charset="0"/>
              </a:rPr>
              <a:t>ORCL</a:t>
            </a:r>
          </a:p>
        </p:txBody>
      </p:sp>
      <p:sp>
        <p:nvSpPr>
          <p:cNvPr id="30" name="PPTShape_6"/>
          <p:cNvSpPr>
            <a:spLocks noChangeArrowheads="1"/>
          </p:cNvSpPr>
          <p:nvPr/>
        </p:nvSpPr>
        <p:spPr bwMode="blackWhite">
          <a:xfrm>
            <a:off x="1219200" y="5257800"/>
            <a:ext cx="3960813" cy="762000"/>
          </a:xfrm>
          <a:prstGeom prst="rect">
            <a:avLst/>
          </a:prstGeom>
          <a:solidFill>
            <a:srgbClr val="DCE3E4"/>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b="1" dirty="0">
                <a:solidFill>
                  <a:srgbClr val="000000"/>
                </a:solidFill>
              </a:rPr>
              <a:t>ORCL</a:t>
            </a:r>
          </a:p>
        </p:txBody>
      </p:sp>
      <p:sp>
        <p:nvSpPr>
          <p:cNvPr id="31" name="PPTShape_7"/>
          <p:cNvSpPr txBox="1">
            <a:spLocks noChangeArrowheads="1"/>
          </p:cNvSpPr>
          <p:nvPr/>
        </p:nvSpPr>
        <p:spPr bwMode="blackWhite">
          <a:xfrm>
            <a:off x="1320800" y="5257800"/>
            <a:ext cx="2335213" cy="261938"/>
          </a:xfrm>
          <a:prstGeom prst="rect">
            <a:avLst/>
          </a:prstGeom>
          <a:noFill/>
          <a:ln w="28575">
            <a:noFill/>
            <a:miter lim="800000"/>
            <a:headEnd/>
            <a:tailEnd/>
          </a:ln>
        </p:spPr>
        <p:txBody>
          <a:bodyPr lIns="92075" tIns="46038" rIns="92075" bIns="46038">
            <a:spAutoFit/>
          </a:bodyPr>
          <a:lstStyle/>
          <a:p>
            <a:pPr defTabSz="228600">
              <a:defRPr/>
            </a:pPr>
            <a:r>
              <a:rPr lang="en-US" sz="1100" dirty="0">
                <a:solidFill>
                  <a:schemeClr val="bg2">
                    <a:lumMod val="10000"/>
                  </a:schemeClr>
                </a:solidFill>
                <a:latin typeface="Arial" charset="0"/>
                <a:cs typeface="Arial" charset="0"/>
              </a:rPr>
              <a:t>Datafiles</a:t>
            </a:r>
          </a:p>
        </p:txBody>
      </p:sp>
      <p:sp>
        <p:nvSpPr>
          <p:cNvPr id="32" name="PPTShape_8"/>
          <p:cNvSpPr txBox="1">
            <a:spLocks noChangeArrowheads="1"/>
          </p:cNvSpPr>
          <p:nvPr/>
        </p:nvSpPr>
        <p:spPr bwMode="blackWhite">
          <a:xfrm>
            <a:off x="2844800" y="5257800"/>
            <a:ext cx="1928813" cy="431800"/>
          </a:xfrm>
          <a:prstGeom prst="rect">
            <a:avLst/>
          </a:prstGeom>
          <a:noFill/>
          <a:ln w="28575">
            <a:noFill/>
            <a:miter lim="800000"/>
            <a:headEnd/>
            <a:tailEnd/>
          </a:ln>
        </p:spPr>
        <p:txBody>
          <a:bodyPr lIns="92075" tIns="46038" rIns="92075" bIns="46038">
            <a:spAutoFit/>
          </a:bodyPr>
          <a:lstStyle/>
          <a:p>
            <a:pPr defTabSz="228600">
              <a:defRPr/>
            </a:pPr>
            <a:r>
              <a:rPr lang="en-US" sz="1100" dirty="0">
                <a:solidFill>
                  <a:schemeClr val="bg2">
                    <a:lumMod val="10000"/>
                  </a:schemeClr>
                </a:solidFill>
                <a:latin typeface="Arial" charset="0"/>
                <a:cs typeface="Arial" charset="0"/>
              </a:rPr>
              <a:t>Control </a:t>
            </a:r>
          </a:p>
          <a:p>
            <a:pPr defTabSz="228600">
              <a:defRPr/>
            </a:pPr>
            <a:r>
              <a:rPr lang="en-US" sz="1100" dirty="0">
                <a:solidFill>
                  <a:schemeClr val="bg2">
                    <a:lumMod val="10000"/>
                  </a:schemeClr>
                </a:solidFill>
                <a:latin typeface="Arial" charset="0"/>
                <a:cs typeface="Arial" charset="0"/>
              </a:rPr>
              <a:t>files</a:t>
            </a:r>
          </a:p>
        </p:txBody>
      </p:sp>
      <p:sp>
        <p:nvSpPr>
          <p:cNvPr id="33" name="PPTShape_9"/>
          <p:cNvSpPr txBox="1">
            <a:spLocks noChangeArrowheads="1"/>
          </p:cNvSpPr>
          <p:nvPr/>
        </p:nvSpPr>
        <p:spPr bwMode="blackWhite">
          <a:xfrm>
            <a:off x="3757613" y="5257800"/>
            <a:ext cx="1930400" cy="431800"/>
          </a:xfrm>
          <a:prstGeom prst="rect">
            <a:avLst/>
          </a:prstGeom>
          <a:noFill/>
          <a:ln w="28575">
            <a:noFill/>
            <a:miter lim="800000"/>
            <a:headEnd/>
            <a:tailEnd/>
          </a:ln>
        </p:spPr>
        <p:txBody>
          <a:bodyPr lIns="92075" tIns="46038" rIns="92075" bIns="46038">
            <a:spAutoFit/>
          </a:bodyPr>
          <a:lstStyle/>
          <a:p>
            <a:pPr defTabSz="228600">
              <a:defRPr/>
            </a:pPr>
            <a:r>
              <a:rPr lang="en-US" sz="1100" dirty="0">
                <a:solidFill>
                  <a:schemeClr val="bg2">
                    <a:lumMod val="10000"/>
                  </a:schemeClr>
                </a:solidFill>
                <a:latin typeface="Arial" charset="0"/>
                <a:cs typeface="Arial" charset="0"/>
              </a:rPr>
              <a:t>Redo Log</a:t>
            </a:r>
          </a:p>
          <a:p>
            <a:pPr defTabSz="228600">
              <a:defRPr/>
            </a:pPr>
            <a:r>
              <a:rPr lang="en-US" sz="1100" dirty="0">
                <a:solidFill>
                  <a:schemeClr val="bg2">
                    <a:lumMod val="10000"/>
                  </a:schemeClr>
                </a:solidFill>
                <a:latin typeface="Arial" charset="0"/>
                <a:cs typeface="Arial" charset="0"/>
              </a:rPr>
              <a:t>files</a:t>
            </a:r>
          </a:p>
        </p:txBody>
      </p:sp>
      <p:pic>
        <p:nvPicPr>
          <p:cNvPr id="34" name="Picture 107" descr="datab018"/>
          <p:cNvPicPr preferRelativeResize="0">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gray">
          <a:xfrm>
            <a:off x="1462088" y="5562600"/>
            <a:ext cx="406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PTShape_14" descr="datab018"/>
          <p:cNvPicPr preferRelativeResize="0">
            <a:picLocks noChangeAspect="1" noChangeArrowheads="1"/>
          </p:cNvPicPr>
          <p:nvPr>
            <p:custDataLst>
              <p:tags r:id="rId3"/>
            </p:custDataLst>
          </p:nvPr>
        </p:nvPicPr>
        <p:blipFill>
          <a:blip r:embed="rId6" cstate="print">
            <a:extLst>
              <a:ext uri="{28A0092B-C50C-407E-A947-70E740481C1C}">
                <a14:useLocalDpi xmlns:a14="http://schemas.microsoft.com/office/drawing/2010/main" val="0"/>
              </a:ext>
            </a:extLst>
          </a:blip>
          <a:srcRect/>
          <a:stretch>
            <a:fillRect/>
          </a:stretch>
        </p:blipFill>
        <p:spPr bwMode="gray">
          <a:xfrm>
            <a:off x="1727200" y="5638800"/>
            <a:ext cx="4127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22926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0"/>
          <p:cNvSpPr>
            <a:spLocks noGrp="1" noChangeArrowheads="1"/>
          </p:cNvSpPr>
          <p:nvPr>
            <p:ph type="title"/>
          </p:nvPr>
        </p:nvSpPr>
        <p:spPr>
          <a:xfrm>
            <a:off x="477941" y="99218"/>
            <a:ext cx="10512862" cy="1325563"/>
          </a:xfrm>
        </p:spPr>
        <p:txBody>
          <a:bodyPr>
            <a:normAutofit/>
          </a:bodyPr>
          <a:lstStyle/>
          <a:p>
            <a:r>
              <a:rPr lang="en-US" altLang="en-US" sz="4000" dirty="0" smtClean="0"/>
              <a:t>Plugging a Non-CDB into CDB Using DBMS_PDB</a:t>
            </a:r>
            <a:endParaRPr lang="en-US" altLang="en-US" sz="4000" dirty="0"/>
          </a:p>
        </p:txBody>
      </p:sp>
      <p:sp>
        <p:nvSpPr>
          <p:cNvPr id="99" name="Rectangle 31"/>
          <p:cNvSpPr txBox="1">
            <a:spLocks noChangeArrowheads="1"/>
          </p:cNvSpPr>
          <p:nvPr/>
        </p:nvSpPr>
        <p:spPr>
          <a:xfrm>
            <a:off x="5078413" y="1295400"/>
            <a:ext cx="6704012" cy="5181600"/>
          </a:xfrm>
          <a:prstGeom prst="rect">
            <a:avLst/>
          </a:prstGeom>
        </p:spPr>
        <p:txBody>
          <a:bodyPr/>
          <a:lstStyle/>
          <a:p>
            <a:pPr marL="574675" lvl="2" indent="-460375" defTabSz="228600" eaLnBrk="1" hangingPunct="1">
              <a:buClr>
                <a:srgbClr val="FF0000"/>
              </a:buClr>
              <a:buFont typeface="+mj-lt"/>
              <a:buAutoNum type="arabicPeriod"/>
              <a:defRPr/>
            </a:pPr>
            <a:r>
              <a:rPr lang="fr-FR" dirty="0">
                <a:solidFill>
                  <a:srgbClr val="000000"/>
                </a:solidFill>
                <a:latin typeface="+mj-lt"/>
                <a:cs typeface="Courier New" pitchFamily="49" charset="0"/>
              </a:rPr>
              <a:t>Open </a:t>
            </a:r>
            <a:r>
              <a:rPr lang="en-US" b="1" dirty="0">
                <a:solidFill>
                  <a:srgbClr val="000000"/>
                </a:solidFill>
                <a:latin typeface="Courier New" pitchFamily="49" charset="0"/>
                <a:cs typeface="Courier New" pitchFamily="49" charset="0"/>
              </a:rPr>
              <a:t>ORCL</a:t>
            </a:r>
            <a:r>
              <a:rPr lang="en-US" sz="1600" dirty="0">
                <a:solidFill>
                  <a:srgbClr val="000000"/>
                </a:solidFill>
                <a:latin typeface="Courier New" pitchFamily="49" charset="0"/>
                <a:cs typeface="Courier New" pitchFamily="49" charset="0"/>
              </a:rPr>
              <a:t> </a:t>
            </a:r>
            <a:r>
              <a:rPr lang="en-US" sz="1600" dirty="0">
                <a:solidFill>
                  <a:srgbClr val="000000"/>
                </a:solidFill>
                <a:latin typeface="+mn-lt"/>
                <a:cs typeface="Courier New" pitchFamily="49" charset="0"/>
              </a:rPr>
              <a:t>in READ ONLY </a:t>
            </a:r>
            <a:r>
              <a:rPr lang="en-US" sz="1600" dirty="0">
                <a:solidFill>
                  <a:srgbClr val="000000"/>
                </a:solidFill>
                <a:latin typeface="+mj-lt"/>
                <a:cs typeface="Courier New" pitchFamily="49" charset="0"/>
              </a:rPr>
              <a:t>mode.</a:t>
            </a:r>
            <a:endParaRPr lang="en-US" sz="1600" dirty="0">
              <a:solidFill>
                <a:srgbClr val="000000"/>
              </a:solidFill>
              <a:latin typeface="+mj-lt"/>
            </a:endParaRPr>
          </a:p>
          <a:p>
            <a:pPr marL="574675" lvl="2" indent="-460375" defTabSz="228600" eaLnBrk="1" hangingPunct="1">
              <a:buClr>
                <a:srgbClr val="FF0000"/>
              </a:buClr>
              <a:buFont typeface="+mj-lt"/>
              <a:buAutoNum type="arabicPeriod"/>
              <a:defRPr/>
            </a:pPr>
            <a:r>
              <a:rPr lang="fr-FR" dirty="0">
                <a:solidFill>
                  <a:srgbClr val="000000"/>
                </a:solidFill>
                <a:latin typeface="Arial" charset="0"/>
              </a:rPr>
              <a:t> </a:t>
            </a:r>
            <a:endParaRPr lang="fr-FR" sz="2400" dirty="0">
              <a:solidFill>
                <a:srgbClr val="000000"/>
              </a:solidFill>
              <a:latin typeface="Arial" charset="0"/>
            </a:endParaRPr>
          </a:p>
          <a:p>
            <a:pPr marL="574675" lvl="2" indent="-460375" defTabSz="228600" eaLnBrk="1" hangingPunct="1">
              <a:buClr>
                <a:schemeClr val="accent2"/>
              </a:buClr>
              <a:buFont typeface="+mj-lt"/>
              <a:buAutoNum type="arabicPeriod"/>
              <a:defRPr/>
            </a:pPr>
            <a:endParaRPr lang="fr-FR" sz="2000" dirty="0">
              <a:solidFill>
                <a:srgbClr val="000000"/>
              </a:solidFill>
              <a:latin typeface="Arial" charset="0"/>
            </a:endParaRPr>
          </a:p>
          <a:p>
            <a:pPr marL="574675" lvl="2" indent="-460375" defTabSz="228600" eaLnBrk="1" hangingPunct="1">
              <a:buClr>
                <a:srgbClr val="FF0000"/>
              </a:buClr>
              <a:buFont typeface="+mj-lt"/>
              <a:buAutoNum type="arabicPeriod"/>
              <a:defRPr/>
            </a:pPr>
            <a:r>
              <a:rPr lang="fr-FR" dirty="0">
                <a:solidFill>
                  <a:srgbClr val="000000"/>
                </a:solidFill>
                <a:latin typeface="Arial" charset="0"/>
              </a:rPr>
              <a:t>Connect to the target </a:t>
            </a:r>
            <a:r>
              <a:rPr lang="fr-FR" dirty="0">
                <a:solidFill>
                  <a:srgbClr val="000000"/>
                </a:solidFill>
                <a:latin typeface="+mj-lt"/>
                <a:cs typeface="Courier New" pitchFamily="49" charset="0"/>
              </a:rPr>
              <a:t>CDB root </a:t>
            </a:r>
            <a:r>
              <a:rPr lang="fr-FR" dirty="0">
                <a:solidFill>
                  <a:srgbClr val="000000"/>
                </a:solidFill>
                <a:latin typeface="Arial" charset="0"/>
              </a:rPr>
              <a:t>as </a:t>
            </a:r>
            <a:r>
              <a:rPr lang="fr-FR" dirty="0">
                <a:solidFill>
                  <a:srgbClr val="000000"/>
                </a:solidFill>
                <a:latin typeface="Arial" charset="0"/>
                <a:cs typeface="Courier New" pitchFamily="49" charset="0"/>
              </a:rPr>
              <a:t>a common user with </a:t>
            </a:r>
            <a:r>
              <a:rPr lang="en-US" sz="1600" dirty="0">
                <a:solidFill>
                  <a:srgbClr val="000000"/>
                </a:solidFill>
                <a:latin typeface="Courier New" pitchFamily="49" charset="0"/>
                <a:cs typeface="Courier New" pitchFamily="49" charset="0"/>
              </a:rPr>
              <a:t>CREATE PLUGGABLE DATABASE </a:t>
            </a:r>
            <a:r>
              <a:rPr lang="en-US" dirty="0">
                <a:solidFill>
                  <a:srgbClr val="000000"/>
                </a:solidFill>
                <a:latin typeface="Arial" charset="0"/>
                <a:cs typeface="Arial" charset="0"/>
              </a:rPr>
              <a:t>privilege.</a:t>
            </a:r>
          </a:p>
          <a:p>
            <a:pPr marL="574675" lvl="2" indent="-460375" defTabSz="228600" eaLnBrk="1" hangingPunct="1">
              <a:buClr>
                <a:schemeClr val="accent2"/>
              </a:buClr>
              <a:defRPr/>
            </a:pPr>
            <a:endParaRPr lang="en-US" dirty="0">
              <a:solidFill>
                <a:srgbClr val="000000"/>
              </a:solidFill>
              <a:latin typeface="Arial" charset="0"/>
              <a:cs typeface="Arial" charset="0"/>
            </a:endParaRPr>
          </a:p>
          <a:p>
            <a:pPr marL="574675" lvl="2" indent="-460375" defTabSz="228600" eaLnBrk="1" hangingPunct="1">
              <a:buClr>
                <a:srgbClr val="FF0000"/>
              </a:buClr>
              <a:buFont typeface="+mj-lt"/>
              <a:buAutoNum type="arabicPeriod" startAt="4"/>
              <a:defRPr/>
            </a:pPr>
            <a:r>
              <a:rPr lang="fr-FR" dirty="0">
                <a:solidFill>
                  <a:srgbClr val="000000"/>
                </a:solidFill>
                <a:latin typeface="Arial" charset="0"/>
                <a:cs typeface="Arial" charset="0"/>
              </a:rPr>
              <a:t>Plug in the unplugged </a:t>
            </a:r>
            <a:r>
              <a:rPr lang="en-US" b="1" dirty="0">
                <a:solidFill>
                  <a:srgbClr val="000000"/>
                </a:solidFill>
                <a:latin typeface="Courier New" pitchFamily="49" charset="0"/>
                <a:cs typeface="Courier New" pitchFamily="49" charset="0"/>
              </a:rPr>
              <a:t>ORCL</a:t>
            </a:r>
            <a:r>
              <a:rPr lang="en-US" sz="1600" dirty="0">
                <a:solidFill>
                  <a:srgbClr val="000000"/>
                </a:solidFill>
                <a:latin typeface="Courier New" pitchFamily="49" charset="0"/>
                <a:cs typeface="Courier New" pitchFamily="49" charset="0"/>
              </a:rPr>
              <a:t> </a:t>
            </a:r>
            <a:r>
              <a:rPr lang="en-US" dirty="0">
                <a:solidFill>
                  <a:srgbClr val="000000"/>
                </a:solidFill>
                <a:latin typeface="Arial" charset="0"/>
                <a:cs typeface="Arial" charset="0"/>
              </a:rPr>
              <a:t>as</a:t>
            </a:r>
            <a:r>
              <a:rPr lang="en-US" sz="1600" dirty="0">
                <a:solidFill>
                  <a:srgbClr val="000000"/>
                </a:solidFill>
                <a:latin typeface="Arial" charset="0"/>
                <a:cs typeface="Arial" charset="0"/>
              </a:rPr>
              <a:t> </a:t>
            </a:r>
            <a:r>
              <a:rPr lang="en-US" b="1" dirty="0">
                <a:solidFill>
                  <a:srgbClr val="000000"/>
                </a:solidFill>
                <a:latin typeface="Courier New" pitchFamily="49" charset="0"/>
                <a:cs typeface="Courier New" pitchFamily="49" charset="0"/>
              </a:rPr>
              <a:t>PDB2</a:t>
            </a:r>
            <a:r>
              <a:rPr lang="en-US" b="1" dirty="0">
                <a:solidFill>
                  <a:srgbClr val="000000"/>
                </a:solidFill>
                <a:latin typeface="+mj-lt"/>
                <a:cs typeface="Courier New" pitchFamily="49" charset="0"/>
              </a:rPr>
              <a:t>.</a:t>
            </a:r>
          </a:p>
          <a:p>
            <a:pPr marL="574675" lvl="2" indent="-460375" defTabSz="228600" eaLnBrk="1" hangingPunct="1">
              <a:buClr>
                <a:schemeClr val="accent2"/>
              </a:buClr>
              <a:buFont typeface="+mj-lt"/>
              <a:buAutoNum type="arabicPeriod" startAt="4"/>
              <a:defRPr/>
            </a:pPr>
            <a:endParaRPr lang="en-US" sz="1400" b="1" dirty="0">
              <a:solidFill>
                <a:srgbClr val="000000"/>
              </a:solidFill>
              <a:latin typeface="Courier New" pitchFamily="49" charset="0"/>
              <a:cs typeface="Courier New" pitchFamily="49" charset="0"/>
            </a:endParaRPr>
          </a:p>
          <a:p>
            <a:pPr marL="574675" lvl="2" indent="-460375" defTabSz="228600" eaLnBrk="1" hangingPunct="1">
              <a:buClr>
                <a:schemeClr val="accent2"/>
              </a:buClr>
              <a:buFont typeface="+mj-lt"/>
              <a:buAutoNum type="arabicPeriod" startAt="4"/>
              <a:defRPr/>
            </a:pPr>
            <a:endParaRPr lang="en-US" sz="1400" b="1" dirty="0">
              <a:solidFill>
                <a:srgbClr val="000000"/>
              </a:solidFill>
              <a:latin typeface="Courier New" pitchFamily="49" charset="0"/>
              <a:cs typeface="Courier New" pitchFamily="49" charset="0"/>
            </a:endParaRPr>
          </a:p>
          <a:p>
            <a:pPr marL="574675" lvl="2" indent="-460375" defTabSz="228600" eaLnBrk="1" hangingPunct="1">
              <a:buClr>
                <a:schemeClr val="accent2"/>
              </a:buClr>
              <a:defRPr/>
            </a:pPr>
            <a:r>
              <a:rPr lang="en-US" sz="1400" dirty="0">
                <a:solidFill>
                  <a:srgbClr val="000000"/>
                </a:solidFill>
                <a:latin typeface="Arial" charset="0"/>
                <a:cs typeface="Arial" charset="0"/>
              </a:rPr>
              <a:t/>
            </a:r>
            <a:br>
              <a:rPr lang="en-US" sz="1400" dirty="0">
                <a:solidFill>
                  <a:srgbClr val="000000"/>
                </a:solidFill>
                <a:latin typeface="Arial" charset="0"/>
                <a:cs typeface="Arial" charset="0"/>
              </a:rPr>
            </a:br>
            <a:endParaRPr lang="en-US" sz="1400" dirty="0">
              <a:solidFill>
                <a:srgbClr val="000000"/>
              </a:solidFill>
              <a:latin typeface="Arial" charset="0"/>
              <a:cs typeface="Arial" charset="0"/>
            </a:endParaRPr>
          </a:p>
          <a:p>
            <a:pPr marL="574675" lvl="2" indent="-460375" defTabSz="228600" eaLnBrk="1" hangingPunct="1">
              <a:buClr>
                <a:srgbClr val="FF0000"/>
              </a:buClr>
              <a:buFont typeface="+mj-lt"/>
              <a:buAutoNum type="arabicPeriod" startAt="5"/>
              <a:defRPr/>
            </a:pPr>
            <a:r>
              <a:rPr lang="en-US" dirty="0">
                <a:solidFill>
                  <a:srgbClr val="000000"/>
                </a:solidFill>
                <a:latin typeface="Arial" charset="0"/>
                <a:cs typeface="Courier New" pitchFamily="49" charset="0"/>
              </a:rPr>
              <a:t>Run the </a:t>
            </a:r>
            <a:r>
              <a:rPr lang="en-US" dirty="0">
                <a:solidFill>
                  <a:srgbClr val="000000"/>
                </a:solidFill>
                <a:latin typeface="Courier New" pitchFamily="49" charset="0"/>
                <a:cs typeface="Courier New" pitchFamily="49" charset="0"/>
              </a:rPr>
              <a:t>noncdb_to_pdb.sql</a:t>
            </a:r>
            <a:r>
              <a:rPr lang="en-US" dirty="0">
                <a:solidFill>
                  <a:srgbClr val="000000"/>
                </a:solidFill>
                <a:latin typeface="Arial" charset="0"/>
                <a:cs typeface="Courier New" pitchFamily="49" charset="0"/>
              </a:rPr>
              <a:t> script in </a:t>
            </a:r>
            <a:r>
              <a:rPr lang="en-US" b="1" dirty="0">
                <a:solidFill>
                  <a:srgbClr val="000000"/>
                </a:solidFill>
                <a:latin typeface="Courier New" pitchFamily="49" charset="0"/>
                <a:cs typeface="Courier New" pitchFamily="49" charset="0"/>
              </a:rPr>
              <a:t>PDB2</a:t>
            </a:r>
            <a:r>
              <a:rPr lang="en-US" dirty="0">
                <a:solidFill>
                  <a:srgbClr val="000000"/>
                </a:solidFill>
                <a:latin typeface="Arial" charset="0"/>
                <a:cs typeface="Courier New" pitchFamily="49" charset="0"/>
              </a:rPr>
              <a:t>.</a:t>
            </a:r>
          </a:p>
          <a:p>
            <a:pPr marL="574675" lvl="2" indent="-460375" defTabSz="228600" eaLnBrk="1" hangingPunct="1">
              <a:buClr>
                <a:schemeClr val="accent2"/>
              </a:buClr>
              <a:buFont typeface="+mj-lt"/>
              <a:buAutoNum type="arabicPeriod" startAt="5"/>
              <a:defRPr/>
            </a:pPr>
            <a:endParaRPr lang="en-US" sz="2000" dirty="0">
              <a:solidFill>
                <a:srgbClr val="000000"/>
              </a:solidFill>
              <a:latin typeface="Arial" charset="0"/>
              <a:cs typeface="Courier New" pitchFamily="49" charset="0"/>
            </a:endParaRPr>
          </a:p>
          <a:p>
            <a:pPr marL="574675" lvl="2" indent="-460375" defTabSz="228600" eaLnBrk="1" hangingPunct="1">
              <a:buClr>
                <a:schemeClr val="accent2"/>
              </a:buClr>
              <a:defRPr/>
            </a:pPr>
            <a:endParaRPr lang="fr-FR" sz="2000" dirty="0">
              <a:solidFill>
                <a:srgbClr val="000000"/>
              </a:solidFill>
              <a:latin typeface="Arial" charset="0"/>
              <a:cs typeface="Courier New" pitchFamily="49" charset="0"/>
            </a:endParaRPr>
          </a:p>
          <a:p>
            <a:pPr marL="574675" lvl="2" indent="-460375" defTabSz="228600" eaLnBrk="1" hangingPunct="1">
              <a:buClr>
                <a:schemeClr val="accent2"/>
              </a:buClr>
              <a:defRPr/>
            </a:pPr>
            <a:endParaRPr lang="fr-FR" dirty="0">
              <a:solidFill>
                <a:srgbClr val="000000"/>
              </a:solidFill>
              <a:latin typeface="Arial" charset="0"/>
              <a:cs typeface="Courier New" pitchFamily="49" charset="0"/>
            </a:endParaRPr>
          </a:p>
          <a:p>
            <a:pPr marL="574675" lvl="2" indent="-460375" defTabSz="228600" eaLnBrk="1" hangingPunct="1">
              <a:buClr>
                <a:srgbClr val="FF0000"/>
              </a:buClr>
              <a:buFont typeface="+mj-lt"/>
              <a:buAutoNum type="arabicPeriod" startAt="6"/>
              <a:defRPr/>
            </a:pPr>
            <a:r>
              <a:rPr lang="fr-FR" dirty="0">
                <a:solidFill>
                  <a:srgbClr val="000000"/>
                </a:solidFill>
                <a:latin typeface="Arial" charset="0"/>
                <a:cs typeface="Courier New" pitchFamily="49" charset="0"/>
              </a:rPr>
              <a:t>Open </a:t>
            </a:r>
            <a:r>
              <a:rPr lang="fr-FR" dirty="0">
                <a:solidFill>
                  <a:srgbClr val="000000"/>
                </a:solidFill>
                <a:latin typeface="Courier New" pitchFamily="49" charset="0"/>
                <a:cs typeface="Courier New" pitchFamily="49" charset="0"/>
              </a:rPr>
              <a:t>PDB2.</a:t>
            </a:r>
          </a:p>
          <a:p>
            <a:pPr marL="574675" lvl="2" indent="-460375" defTabSz="228600" eaLnBrk="1" hangingPunct="1">
              <a:buClr>
                <a:schemeClr val="accent2"/>
              </a:buClr>
              <a:buFont typeface="+mj-lt"/>
              <a:buAutoNum type="arabicPeriod" startAt="6"/>
              <a:defRPr/>
            </a:pPr>
            <a:endParaRPr lang="fr-FR" sz="1000" dirty="0">
              <a:solidFill>
                <a:srgbClr val="000000"/>
              </a:solidFill>
              <a:latin typeface="Courier New" pitchFamily="49" charset="0"/>
              <a:cs typeface="Courier New" pitchFamily="49" charset="0"/>
            </a:endParaRPr>
          </a:p>
          <a:p>
            <a:pPr marL="574675" lvl="2" indent="-460375" defTabSz="228600" eaLnBrk="1" hangingPunct="1">
              <a:buClr>
                <a:schemeClr val="accent2"/>
              </a:buClr>
              <a:defRPr/>
            </a:pPr>
            <a:r>
              <a:rPr lang="en-US" sz="1600" b="1" dirty="0">
                <a:solidFill>
                  <a:srgbClr val="000000"/>
                </a:solidFill>
                <a:latin typeface="Arial" charset="0"/>
                <a:cs typeface="Arial" charset="0"/>
              </a:rPr>
              <a:t>Note:</a:t>
            </a:r>
            <a:r>
              <a:rPr lang="en-US" sz="1600" dirty="0">
                <a:solidFill>
                  <a:srgbClr val="000000"/>
                </a:solidFill>
                <a:latin typeface="Arial" charset="0"/>
                <a:cs typeface="Arial" charset="0"/>
              </a:rPr>
              <a:t> The </a:t>
            </a:r>
            <a:r>
              <a:rPr lang="en-US" sz="1600" dirty="0">
                <a:solidFill>
                  <a:srgbClr val="000000"/>
                </a:solidFill>
                <a:latin typeface="Courier New" pitchFamily="49" charset="0"/>
                <a:cs typeface="Courier New" pitchFamily="49" charset="0"/>
              </a:rPr>
              <a:t>STATUS</a:t>
            </a:r>
            <a:r>
              <a:rPr lang="en-US" sz="1600" dirty="0">
                <a:solidFill>
                  <a:srgbClr val="000000"/>
                </a:solidFill>
                <a:latin typeface="Arial" charset="0"/>
                <a:cs typeface="Arial" charset="0"/>
              </a:rPr>
              <a:t> of the PDB is </a:t>
            </a:r>
            <a:r>
              <a:rPr lang="en-US" sz="1600" dirty="0">
                <a:solidFill>
                  <a:srgbClr val="000000"/>
                </a:solidFill>
                <a:latin typeface="Courier New" pitchFamily="49" charset="0"/>
                <a:cs typeface="Courier New" pitchFamily="49" charset="0"/>
              </a:rPr>
              <a:t>CONVERTING</a:t>
            </a:r>
            <a:r>
              <a:rPr lang="en-US" sz="1600" dirty="0" smtClean="0">
                <a:solidFill>
                  <a:srgbClr val="000000"/>
                </a:solidFill>
                <a:latin typeface="Arial" charset="0"/>
                <a:cs typeface="Arial" charset="0"/>
              </a:rPr>
              <a:t>.</a:t>
            </a:r>
            <a:endParaRPr lang="en-US" sz="1600" dirty="0">
              <a:solidFill>
                <a:srgbClr val="000000"/>
              </a:solidFill>
              <a:latin typeface="Arial" charset="0"/>
              <a:cs typeface="Arial" charset="0"/>
            </a:endParaRPr>
          </a:p>
        </p:txBody>
      </p:sp>
      <p:cxnSp>
        <p:nvCxnSpPr>
          <p:cNvPr id="16388" name="Straight Arrow Connector 28"/>
          <p:cNvCxnSpPr>
            <a:cxnSpLocks noChangeShapeType="1"/>
          </p:cNvCxnSpPr>
          <p:nvPr/>
        </p:nvCxnSpPr>
        <p:spPr bwMode="auto">
          <a:xfrm flipV="1">
            <a:off x="2430463" y="4953000"/>
            <a:ext cx="0" cy="457200"/>
          </a:xfrm>
          <a:prstGeom prst="straightConnector1">
            <a:avLst/>
          </a:prstGeom>
          <a:noFill/>
          <a:ln w="28575" algn="ctr">
            <a:solidFill>
              <a:schemeClr val="tx1"/>
            </a:solidFill>
            <a:round/>
            <a:headEnd type="none" w="sm" len="sm"/>
            <a:tailEnd/>
          </a:ln>
          <a:extLst>
            <a:ext uri="{909E8E84-426E-40DD-AFC4-6F175D3DCCD1}">
              <a14:hiddenFill xmlns:a14="http://schemas.microsoft.com/office/drawing/2010/main">
                <a:noFill/>
              </a14:hiddenFill>
            </a:ext>
          </a:extLst>
        </p:spPr>
      </p:cxnSp>
      <p:cxnSp>
        <p:nvCxnSpPr>
          <p:cNvPr id="16389" name="Straight Arrow Connector 29"/>
          <p:cNvCxnSpPr>
            <a:cxnSpLocks noChangeShapeType="1"/>
          </p:cNvCxnSpPr>
          <p:nvPr/>
        </p:nvCxnSpPr>
        <p:spPr bwMode="auto">
          <a:xfrm flipV="1">
            <a:off x="2430463" y="3810000"/>
            <a:ext cx="0" cy="3810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6390" name="AutoShape 9"/>
          <p:cNvSpPr>
            <a:spLocks noChangeArrowheads="1"/>
          </p:cNvSpPr>
          <p:nvPr/>
        </p:nvSpPr>
        <p:spPr bwMode="auto">
          <a:xfrm>
            <a:off x="2125663" y="4495800"/>
            <a:ext cx="630237" cy="381000"/>
          </a:xfrm>
          <a:prstGeom prst="flowChartMagneticDisk">
            <a:avLst/>
          </a:prstGeom>
          <a:solidFill>
            <a:srgbClr val="008000"/>
          </a:solidFill>
          <a:ln w="1270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6391" name="PPTShape_13"/>
          <p:cNvSpPr txBox="1">
            <a:spLocks noChangeArrowheads="1"/>
          </p:cNvSpPr>
          <p:nvPr/>
        </p:nvSpPr>
        <p:spPr bwMode="blackWhite">
          <a:xfrm>
            <a:off x="1008063" y="4953000"/>
            <a:ext cx="30464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b="1" dirty="0">
                <a:solidFill>
                  <a:srgbClr val="008000"/>
                </a:solidFill>
                <a:latin typeface="Courier New" panose="02070309020205020404" pitchFamily="49" charset="0"/>
                <a:cs typeface="Courier New" panose="02070309020205020404" pitchFamily="49" charset="0"/>
              </a:rPr>
              <a:t>DBMS_PDB.DESCRIBE</a:t>
            </a:r>
          </a:p>
        </p:txBody>
      </p:sp>
      <p:sp>
        <p:nvSpPr>
          <p:cNvPr id="16392" name="PPTShape_14"/>
          <p:cNvSpPr txBox="1">
            <a:spLocks noChangeArrowheads="1"/>
          </p:cNvSpPr>
          <p:nvPr/>
        </p:nvSpPr>
        <p:spPr bwMode="blackWhite">
          <a:xfrm>
            <a:off x="2024063" y="4187825"/>
            <a:ext cx="1725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8000"/>
                </a:solidFill>
              </a:rPr>
              <a:t>Plug</a:t>
            </a:r>
            <a:endParaRPr lang="en-US" altLang="en-US" sz="1200" b="1" dirty="0">
              <a:solidFill>
                <a:srgbClr val="008000"/>
              </a:solidFill>
              <a:latin typeface="Courier New" panose="02070309020205020404" pitchFamily="49" charset="0"/>
              <a:cs typeface="Courier New" panose="02070309020205020404" pitchFamily="49" charset="0"/>
            </a:endParaRPr>
          </a:p>
        </p:txBody>
      </p:sp>
      <p:sp>
        <p:nvSpPr>
          <p:cNvPr id="11290" name="PPTShape_15"/>
          <p:cNvSpPr txBox="1">
            <a:spLocks noChangeArrowheads="1"/>
          </p:cNvSpPr>
          <p:nvPr/>
        </p:nvSpPr>
        <p:spPr bwMode="blackWhite">
          <a:xfrm>
            <a:off x="1468438" y="4568825"/>
            <a:ext cx="1822450" cy="307975"/>
          </a:xfrm>
          <a:prstGeom prst="rect">
            <a:avLst/>
          </a:prstGeom>
          <a:noFill/>
          <a:ln w="28575">
            <a:noFill/>
            <a:miter lim="800000"/>
            <a:headEnd/>
            <a:tailEnd/>
          </a:ln>
        </p:spPr>
        <p:txBody>
          <a:bodyPr lIns="92075" tIns="46038" rIns="92075" bIns="46038">
            <a:spAutoFit/>
          </a:bodyPr>
          <a:lstStyle/>
          <a:p>
            <a:pPr defTabSz="228600">
              <a:defRPr/>
            </a:pPr>
            <a:r>
              <a:rPr lang="en-US" sz="1400" b="1" dirty="0">
                <a:solidFill>
                  <a:schemeClr val="bg2">
                    <a:lumMod val="10000"/>
                  </a:schemeClr>
                </a:solidFill>
                <a:latin typeface="Arial" charset="0"/>
                <a:cs typeface="Arial" charset="0"/>
              </a:rPr>
              <a:t>XML metadata  file</a:t>
            </a:r>
          </a:p>
        </p:txBody>
      </p:sp>
      <p:sp>
        <p:nvSpPr>
          <p:cNvPr id="16394" name="Rectangle 33"/>
          <p:cNvSpPr>
            <a:spLocks noChangeArrowheads="1"/>
          </p:cNvSpPr>
          <p:nvPr/>
        </p:nvSpPr>
        <p:spPr bwMode="auto">
          <a:xfrm>
            <a:off x="627063" y="1219200"/>
            <a:ext cx="4367212" cy="25146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6395" name="Text Box 58"/>
          <p:cNvSpPr txBox="1">
            <a:spLocks noChangeArrowheads="1"/>
          </p:cNvSpPr>
          <p:nvPr/>
        </p:nvSpPr>
        <p:spPr bwMode="blackWhite">
          <a:xfrm>
            <a:off x="627063" y="1295400"/>
            <a:ext cx="4468812"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solidFill>
                  <a:schemeClr val="bg2"/>
                </a:solidFill>
              </a:rPr>
              <a:t>Multitenant container database CDB1</a:t>
            </a:r>
          </a:p>
        </p:txBody>
      </p:sp>
      <p:sp>
        <p:nvSpPr>
          <p:cNvPr id="16396" name="PPTShape_11"/>
          <p:cNvSpPr>
            <a:spLocks noChangeArrowheads="1"/>
          </p:cNvSpPr>
          <p:nvPr/>
        </p:nvSpPr>
        <p:spPr bwMode="blackWhite">
          <a:xfrm>
            <a:off x="838200" y="3048000"/>
            <a:ext cx="2519363"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t>PDB2</a:t>
            </a:r>
          </a:p>
        </p:txBody>
      </p:sp>
      <p:sp>
        <p:nvSpPr>
          <p:cNvPr id="16397" name="PPTShape_12"/>
          <p:cNvSpPr txBox="1">
            <a:spLocks noChangeArrowheads="1"/>
          </p:cNvSpPr>
          <p:nvPr/>
        </p:nvSpPr>
        <p:spPr bwMode="blackWhite">
          <a:xfrm>
            <a:off x="838200" y="3048000"/>
            <a:ext cx="29448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 / Tempfiles</a:t>
            </a:r>
          </a:p>
        </p:txBody>
      </p:sp>
      <p:sp>
        <p:nvSpPr>
          <p:cNvPr id="39" name="Text Box 58"/>
          <p:cNvSpPr txBox="1">
            <a:spLocks noChangeArrowheads="1"/>
          </p:cNvSpPr>
          <p:nvPr/>
        </p:nvSpPr>
        <p:spPr bwMode="blackWhite">
          <a:xfrm>
            <a:off x="622300" y="1341438"/>
            <a:ext cx="4468813" cy="265112"/>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400" b="1" dirty="0">
                <a:solidFill>
                  <a:srgbClr val="000000"/>
                </a:solidFill>
                <a:latin typeface="Arial" charset="0"/>
                <a:cs typeface="Arial" charset="0"/>
              </a:rPr>
              <a:t>CDB1</a:t>
            </a:r>
          </a:p>
        </p:txBody>
      </p:sp>
      <p:sp>
        <p:nvSpPr>
          <p:cNvPr id="16399" name="Rectangle 2"/>
          <p:cNvSpPr>
            <a:spLocks noChangeArrowheads="1"/>
          </p:cNvSpPr>
          <p:nvPr/>
        </p:nvSpPr>
        <p:spPr bwMode="blackWhite">
          <a:xfrm>
            <a:off x="830263" y="1628775"/>
            <a:ext cx="2527300" cy="685800"/>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b="1" dirty="0">
                <a:solidFill>
                  <a:srgbClr val="000000"/>
                </a:solidFill>
              </a:rPr>
              <a:t>CDB root</a:t>
            </a:r>
          </a:p>
        </p:txBody>
      </p:sp>
      <p:sp>
        <p:nvSpPr>
          <p:cNvPr id="16400" name="PPTShape_0"/>
          <p:cNvSpPr txBox="1">
            <a:spLocks noChangeArrowheads="1"/>
          </p:cNvSpPr>
          <p:nvPr/>
        </p:nvSpPr>
        <p:spPr bwMode="blackWhite">
          <a:xfrm>
            <a:off x="838200" y="1628775"/>
            <a:ext cx="9731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t>Data files/</a:t>
            </a:r>
          </a:p>
          <a:p>
            <a:r>
              <a:rPr lang="en-US" altLang="en-US" sz="1100" dirty="0"/>
              <a:t>Tempfiles </a:t>
            </a:r>
          </a:p>
        </p:txBody>
      </p:sp>
      <p:sp>
        <p:nvSpPr>
          <p:cNvPr id="16401" name="PPTShape_1"/>
          <p:cNvSpPr txBox="1">
            <a:spLocks noChangeArrowheads="1"/>
          </p:cNvSpPr>
          <p:nvPr/>
        </p:nvSpPr>
        <p:spPr bwMode="blackWhite">
          <a:xfrm>
            <a:off x="4089400" y="1628775"/>
            <a:ext cx="814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Redo Log </a:t>
            </a:r>
          </a:p>
          <a:p>
            <a:r>
              <a:rPr lang="en-US" altLang="en-US" sz="1100" dirty="0">
                <a:solidFill>
                  <a:srgbClr val="000000"/>
                </a:solidFill>
              </a:rPr>
              <a:t>files</a:t>
            </a:r>
          </a:p>
        </p:txBody>
      </p:sp>
      <p:sp>
        <p:nvSpPr>
          <p:cNvPr id="16402" name="PPTShape_2"/>
          <p:cNvSpPr txBox="1">
            <a:spLocks noChangeArrowheads="1"/>
          </p:cNvSpPr>
          <p:nvPr/>
        </p:nvSpPr>
        <p:spPr bwMode="blackWhite">
          <a:xfrm>
            <a:off x="3408363" y="1628775"/>
            <a:ext cx="7762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Control </a:t>
            </a:r>
          </a:p>
          <a:p>
            <a:r>
              <a:rPr lang="en-US" altLang="en-US" sz="1100" dirty="0">
                <a:solidFill>
                  <a:srgbClr val="000000"/>
                </a:solidFill>
              </a:rPr>
              <a:t>files</a:t>
            </a:r>
          </a:p>
        </p:txBody>
      </p:sp>
      <p:sp>
        <p:nvSpPr>
          <p:cNvPr id="16403" name="PPTShape_3"/>
          <p:cNvSpPr>
            <a:spLocks noChangeArrowheads="1"/>
          </p:cNvSpPr>
          <p:nvPr/>
        </p:nvSpPr>
        <p:spPr bwMode="blackWhite">
          <a:xfrm>
            <a:off x="830263" y="2390775"/>
            <a:ext cx="2538412"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16404" name="PPTShape_4"/>
          <p:cNvSpPr txBox="1">
            <a:spLocks noChangeArrowheads="1"/>
          </p:cNvSpPr>
          <p:nvPr/>
        </p:nvSpPr>
        <p:spPr bwMode="blackWhite">
          <a:xfrm>
            <a:off x="830263" y="2390775"/>
            <a:ext cx="29448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 / Tempfiles</a:t>
            </a:r>
          </a:p>
        </p:txBody>
      </p:sp>
      <p:sp>
        <p:nvSpPr>
          <p:cNvPr id="46" name="PPTShape_5"/>
          <p:cNvSpPr txBox="1">
            <a:spLocks noChangeArrowheads="1"/>
          </p:cNvSpPr>
          <p:nvPr/>
        </p:nvSpPr>
        <p:spPr bwMode="blackWhite">
          <a:xfrm>
            <a:off x="3775075" y="2779713"/>
            <a:ext cx="1320800" cy="954087"/>
          </a:xfrm>
          <a:prstGeom prst="rect">
            <a:avLst/>
          </a:prstGeom>
          <a:noFill/>
          <a:ln w="28575">
            <a:noFill/>
            <a:miter lim="800000"/>
            <a:headEnd/>
            <a:tailEnd/>
          </a:ln>
        </p:spPr>
        <p:txBody>
          <a:bodyPr lIns="92075" tIns="46038" rIns="92075" bIns="46038">
            <a:spAutoFit/>
          </a:bodyPr>
          <a:lstStyle/>
          <a:p>
            <a:pPr defTabSz="228600">
              <a:defRPr/>
            </a:pPr>
            <a:r>
              <a:rPr lang="en-US" sz="1400" b="1" dirty="0">
                <a:solidFill>
                  <a:schemeClr val="tx1">
                    <a:lumMod val="50000"/>
                  </a:schemeClr>
                </a:solidFill>
                <a:latin typeface="Arial" charset="0"/>
                <a:cs typeface="Arial" charset="0"/>
              </a:rPr>
              <a:t>Create </a:t>
            </a:r>
          </a:p>
          <a:p>
            <a:pPr defTabSz="228600">
              <a:defRPr/>
            </a:pPr>
            <a:r>
              <a:rPr lang="en-US" sz="1400" b="1" dirty="0">
                <a:latin typeface="Arial" charset="0"/>
                <a:cs typeface="Arial" charset="0"/>
              </a:rPr>
              <a:t>PDB2 </a:t>
            </a:r>
          </a:p>
          <a:p>
            <a:pPr defTabSz="228600">
              <a:defRPr/>
            </a:pPr>
            <a:r>
              <a:rPr lang="en-US" sz="1400" b="1" dirty="0">
                <a:solidFill>
                  <a:schemeClr val="tx1">
                    <a:lumMod val="50000"/>
                  </a:schemeClr>
                </a:solidFill>
                <a:latin typeface="Arial" charset="0"/>
                <a:cs typeface="Arial" charset="0"/>
              </a:rPr>
              <a:t>from </a:t>
            </a:r>
          </a:p>
          <a:p>
            <a:pPr defTabSz="228600">
              <a:defRPr/>
            </a:pPr>
            <a:r>
              <a:rPr lang="en-US" sz="1400" b="1" dirty="0">
                <a:latin typeface="Arial" charset="0"/>
                <a:cs typeface="Arial" charset="0"/>
              </a:rPr>
              <a:t>ORCL</a:t>
            </a:r>
          </a:p>
        </p:txBody>
      </p:sp>
      <p:sp>
        <p:nvSpPr>
          <p:cNvPr id="16406" name="PPTShape_6"/>
          <p:cNvSpPr>
            <a:spLocks noChangeArrowheads="1"/>
          </p:cNvSpPr>
          <p:nvPr/>
        </p:nvSpPr>
        <p:spPr bwMode="blackWhite">
          <a:xfrm>
            <a:off x="909638" y="5384800"/>
            <a:ext cx="3960812" cy="762000"/>
          </a:xfrm>
          <a:prstGeom prst="rect">
            <a:avLst/>
          </a:prstGeom>
          <a:solidFill>
            <a:srgbClr val="DCE3E4"/>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b="1" dirty="0">
                <a:solidFill>
                  <a:srgbClr val="000000"/>
                </a:solidFill>
              </a:rPr>
              <a:t>ORCL</a:t>
            </a:r>
          </a:p>
        </p:txBody>
      </p:sp>
      <p:sp>
        <p:nvSpPr>
          <p:cNvPr id="48" name="PPTShape_7"/>
          <p:cNvSpPr txBox="1">
            <a:spLocks noChangeArrowheads="1"/>
          </p:cNvSpPr>
          <p:nvPr/>
        </p:nvSpPr>
        <p:spPr bwMode="blackWhite">
          <a:xfrm>
            <a:off x="1011238" y="5384800"/>
            <a:ext cx="2335212" cy="261938"/>
          </a:xfrm>
          <a:prstGeom prst="rect">
            <a:avLst/>
          </a:prstGeom>
          <a:noFill/>
          <a:ln w="28575">
            <a:noFill/>
            <a:miter lim="800000"/>
            <a:headEnd/>
            <a:tailEnd/>
          </a:ln>
        </p:spPr>
        <p:txBody>
          <a:bodyPr lIns="92075" tIns="46038" rIns="92075" bIns="46038">
            <a:spAutoFit/>
          </a:bodyPr>
          <a:lstStyle/>
          <a:p>
            <a:pPr defTabSz="228600">
              <a:defRPr/>
            </a:pPr>
            <a:r>
              <a:rPr lang="en-US" sz="1100" dirty="0">
                <a:solidFill>
                  <a:schemeClr val="bg2">
                    <a:lumMod val="10000"/>
                  </a:schemeClr>
                </a:solidFill>
                <a:latin typeface="Arial" charset="0"/>
                <a:cs typeface="Arial" charset="0"/>
              </a:rPr>
              <a:t>Datafiles</a:t>
            </a:r>
          </a:p>
        </p:txBody>
      </p:sp>
      <p:sp>
        <p:nvSpPr>
          <p:cNvPr id="49" name="PPTShape_8"/>
          <p:cNvSpPr txBox="1">
            <a:spLocks noChangeArrowheads="1"/>
          </p:cNvSpPr>
          <p:nvPr/>
        </p:nvSpPr>
        <p:spPr bwMode="blackWhite">
          <a:xfrm>
            <a:off x="2535238" y="5384800"/>
            <a:ext cx="1928812" cy="431800"/>
          </a:xfrm>
          <a:prstGeom prst="rect">
            <a:avLst/>
          </a:prstGeom>
          <a:noFill/>
          <a:ln w="28575">
            <a:noFill/>
            <a:miter lim="800000"/>
            <a:headEnd/>
            <a:tailEnd/>
          </a:ln>
        </p:spPr>
        <p:txBody>
          <a:bodyPr lIns="92075" tIns="46038" rIns="92075" bIns="46038">
            <a:spAutoFit/>
          </a:bodyPr>
          <a:lstStyle/>
          <a:p>
            <a:pPr defTabSz="228600">
              <a:defRPr/>
            </a:pPr>
            <a:r>
              <a:rPr lang="en-US" sz="1100" dirty="0">
                <a:solidFill>
                  <a:schemeClr val="bg2">
                    <a:lumMod val="10000"/>
                  </a:schemeClr>
                </a:solidFill>
                <a:latin typeface="Arial" charset="0"/>
                <a:cs typeface="Arial" charset="0"/>
              </a:rPr>
              <a:t>Control </a:t>
            </a:r>
          </a:p>
          <a:p>
            <a:pPr defTabSz="228600">
              <a:defRPr/>
            </a:pPr>
            <a:r>
              <a:rPr lang="en-US" sz="1100" dirty="0">
                <a:solidFill>
                  <a:schemeClr val="bg2">
                    <a:lumMod val="10000"/>
                  </a:schemeClr>
                </a:solidFill>
                <a:latin typeface="Arial" charset="0"/>
                <a:cs typeface="Arial" charset="0"/>
              </a:rPr>
              <a:t>files</a:t>
            </a:r>
          </a:p>
        </p:txBody>
      </p:sp>
      <p:sp>
        <p:nvSpPr>
          <p:cNvPr id="50" name="PPTShape_9"/>
          <p:cNvSpPr txBox="1">
            <a:spLocks noChangeArrowheads="1"/>
          </p:cNvSpPr>
          <p:nvPr/>
        </p:nvSpPr>
        <p:spPr bwMode="blackWhite">
          <a:xfrm>
            <a:off x="3659188" y="5384800"/>
            <a:ext cx="1930400" cy="431800"/>
          </a:xfrm>
          <a:prstGeom prst="rect">
            <a:avLst/>
          </a:prstGeom>
          <a:noFill/>
          <a:ln w="28575">
            <a:noFill/>
            <a:miter lim="800000"/>
            <a:headEnd/>
            <a:tailEnd/>
          </a:ln>
        </p:spPr>
        <p:txBody>
          <a:bodyPr lIns="92075" tIns="46038" rIns="92075" bIns="46038">
            <a:spAutoFit/>
          </a:bodyPr>
          <a:lstStyle/>
          <a:p>
            <a:pPr defTabSz="228600">
              <a:defRPr/>
            </a:pPr>
            <a:r>
              <a:rPr lang="en-US" sz="1100" dirty="0">
                <a:solidFill>
                  <a:schemeClr val="bg2">
                    <a:lumMod val="10000"/>
                  </a:schemeClr>
                </a:solidFill>
                <a:latin typeface="Arial" charset="0"/>
                <a:cs typeface="Arial" charset="0"/>
              </a:rPr>
              <a:t>Redo Log</a:t>
            </a:r>
          </a:p>
          <a:p>
            <a:pPr defTabSz="228600">
              <a:defRPr/>
            </a:pPr>
            <a:r>
              <a:rPr lang="en-US" sz="1100" dirty="0">
                <a:solidFill>
                  <a:schemeClr val="bg2">
                    <a:lumMod val="10000"/>
                  </a:schemeClr>
                </a:solidFill>
                <a:latin typeface="Arial" charset="0"/>
                <a:cs typeface="Arial" charset="0"/>
              </a:rPr>
              <a:t>files</a:t>
            </a:r>
          </a:p>
        </p:txBody>
      </p:sp>
      <p:pic>
        <p:nvPicPr>
          <p:cNvPr id="16410" name="Picture 107" descr="datab018"/>
          <p:cNvPicPr preferRelativeResize="0">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gray">
          <a:xfrm>
            <a:off x="1152525" y="5689600"/>
            <a:ext cx="406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1" name="PPTShape_14" descr="datab018"/>
          <p:cNvPicPr preferRelativeResize="0">
            <a:picLocks noChangeAspect="1" noChangeArrowheads="1"/>
          </p:cNvPicPr>
          <p:nvPr>
            <p:custDataLst>
              <p:tags r:id="rId3"/>
            </p:custDataLst>
          </p:nvPr>
        </p:nvPicPr>
        <p:blipFill>
          <a:blip r:embed="rId6" cstate="print">
            <a:extLst>
              <a:ext uri="{28A0092B-C50C-407E-A947-70E740481C1C}">
                <a14:useLocalDpi xmlns:a14="http://schemas.microsoft.com/office/drawing/2010/main" val="0"/>
              </a:ext>
            </a:extLst>
          </a:blip>
          <a:srcRect/>
          <a:stretch>
            <a:fillRect/>
          </a:stretch>
        </p:blipFill>
        <p:spPr bwMode="gray">
          <a:xfrm>
            <a:off x="1417638" y="5765800"/>
            <a:ext cx="406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3" name="Rectangle 34"/>
          <p:cNvSpPr>
            <a:spLocks noChangeArrowheads="1"/>
          </p:cNvSpPr>
          <p:nvPr/>
        </p:nvSpPr>
        <p:spPr bwMode="auto">
          <a:xfrm>
            <a:off x="3646139" y="5767164"/>
            <a:ext cx="13481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12c or 18c</a:t>
            </a:r>
          </a:p>
        </p:txBody>
      </p:sp>
      <p:sp>
        <p:nvSpPr>
          <p:cNvPr id="33" name="Content Placeholder 2"/>
          <p:cNvSpPr txBox="1">
            <a:spLocks noChangeAspect="1"/>
          </p:cNvSpPr>
          <p:nvPr/>
        </p:nvSpPr>
        <p:spPr bwMode="gray">
          <a:xfrm>
            <a:off x="5734372" y="1733427"/>
            <a:ext cx="5976664" cy="360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SQL&gt; EXEC DBMS_PDB.DESCRIBE </a:t>
            </a:r>
            <a:r>
              <a:rPr lang="en-US" sz="1600" dirty="0">
                <a:latin typeface="Courier New" pitchFamily="49" charset="0"/>
                <a:cs typeface="Courier New" pitchFamily="49" charset="0"/>
              </a:rPr>
              <a:t>(</a:t>
            </a:r>
            <a:r>
              <a:rPr lang="fr-FR" sz="1600" dirty="0">
                <a:latin typeface="Courier New" pitchFamily="49" charset="0"/>
                <a:cs typeface="Courier New" pitchFamily="49" charset="0"/>
              </a:rPr>
              <a:t>'</a:t>
            </a:r>
            <a:r>
              <a:rPr lang="fr-FR" sz="1600" b="1" dirty="0">
                <a:latin typeface="Courier New" pitchFamily="49" charset="0"/>
                <a:cs typeface="Courier New" pitchFamily="49" charset="0"/>
              </a:rPr>
              <a:t>/tmp/ORCL.xml</a:t>
            </a:r>
            <a:r>
              <a:rPr lang="fr-FR" sz="1600" dirty="0">
                <a:latin typeface="Courier New" pitchFamily="49" charset="0"/>
                <a:cs typeface="Courier New" pitchFamily="49" charset="0"/>
              </a:rPr>
              <a:t>'</a:t>
            </a:r>
            <a:r>
              <a:rPr lang="en-US" sz="1600"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34" name="Content Placeholder 2"/>
          <p:cNvSpPr txBox="1">
            <a:spLocks noChangeAspect="1"/>
          </p:cNvSpPr>
          <p:nvPr/>
        </p:nvSpPr>
        <p:spPr bwMode="gray">
          <a:xfrm>
            <a:off x="5734372" y="3544329"/>
            <a:ext cx="5976664"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CREATE PLUGGABLE DATABASE</a:t>
            </a:r>
            <a:r>
              <a:rPr lang="en-US" sz="1600" dirty="0">
                <a:latin typeface="Courier New" pitchFamily="49" charset="0"/>
                <a:cs typeface="Courier New" pitchFamily="49" charset="0"/>
              </a:rPr>
              <a:t> PDB2 </a:t>
            </a:r>
          </a:p>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            </a:t>
            </a:r>
            <a:r>
              <a:rPr lang="fr-FR" sz="1600" b="1" dirty="0">
                <a:latin typeface="Courier New" pitchFamily="49" charset="0"/>
                <a:cs typeface="Courier New" pitchFamily="49" charset="0"/>
              </a:rPr>
              <a:t>USING </a:t>
            </a:r>
            <a:r>
              <a:rPr lang="fr-FR" sz="1600" dirty="0">
                <a:latin typeface="Courier New" pitchFamily="49" charset="0"/>
                <a:cs typeface="Courier New" pitchFamily="49" charset="0"/>
              </a:rPr>
              <a:t>'</a:t>
            </a:r>
            <a:r>
              <a:rPr lang="fr-FR" sz="1600" b="1" dirty="0">
                <a:latin typeface="Courier New" pitchFamily="49" charset="0"/>
                <a:cs typeface="Courier New" pitchFamily="49" charset="0"/>
              </a:rPr>
              <a:t>/tmp/ORCL.xml</a:t>
            </a:r>
            <a:r>
              <a:rPr lang="fr-FR" sz="1600" dirty="0">
                <a:latin typeface="Courier New" pitchFamily="49" charset="0"/>
                <a:cs typeface="Courier New" pitchFamily="49" charset="0"/>
              </a:rPr>
              <a:t>'</a:t>
            </a:r>
            <a:r>
              <a:rPr lang="fr-FR" sz="1600" b="1"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35" name="Content Placeholder 2"/>
          <p:cNvSpPr txBox="1">
            <a:spLocks noChangeAspect="1"/>
          </p:cNvSpPr>
          <p:nvPr/>
        </p:nvSpPr>
        <p:spPr bwMode="gray">
          <a:xfrm>
            <a:off x="5734372" y="4626649"/>
            <a:ext cx="5976664"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SQL&gt; CONNECT sys@PDB2 AS SYSDBA</a:t>
            </a:r>
            <a:endParaRPr lang="en-US" sz="1600" b="1" dirty="0">
              <a:latin typeface="Courier New" pitchFamily="49" charset="0"/>
              <a:cs typeface="Arial" charset="0"/>
            </a:endParaRPr>
          </a:p>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@$ORACLE_HOME/rdbms/admin/</a:t>
            </a:r>
            <a:r>
              <a:rPr lang="fr-FR" sz="1600" b="1" dirty="0" err="1">
                <a:latin typeface="Courier New" pitchFamily="49" charset="0"/>
                <a:cs typeface="Courier New" pitchFamily="49" charset="0"/>
              </a:rPr>
              <a:t>noncdb_to_pdb</a:t>
            </a:r>
            <a:endParaRPr lang="en-US" sz="1600"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4154077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Replicating Non-CDB into </a:t>
            </a:r>
            <a:r>
              <a:rPr lang="en-US" altLang="en-US" dirty="0" smtClean="0"/>
              <a:t>CDB</a:t>
            </a:r>
            <a:br>
              <a:rPr lang="en-US" altLang="en-US" dirty="0" smtClean="0"/>
            </a:br>
            <a:endParaRPr lang="en-US" dirty="0"/>
          </a:p>
        </p:txBody>
      </p:sp>
      <p:sp>
        <p:nvSpPr>
          <p:cNvPr id="3" name="Rectangle 31"/>
          <p:cNvSpPr txBox="1">
            <a:spLocks noChangeArrowheads="1"/>
          </p:cNvSpPr>
          <p:nvPr/>
        </p:nvSpPr>
        <p:spPr bwMode="auto">
          <a:xfrm>
            <a:off x="5281613" y="1296988"/>
            <a:ext cx="5883275"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574675" indent="-460375"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2" eaLnBrk="1" hangingPunct="1">
              <a:lnSpc>
                <a:spcPct val="150000"/>
              </a:lnSpc>
              <a:buClr>
                <a:srgbClr val="FF0000"/>
              </a:buClr>
              <a:buFont typeface="Arial" panose="020B0604020202020204" pitchFamily="34" charset="0"/>
              <a:buAutoNum type="arabicPeriod"/>
            </a:pPr>
            <a:r>
              <a:rPr lang="fr-FR" altLang="en-US" dirty="0">
                <a:solidFill>
                  <a:srgbClr val="000000"/>
                </a:solidFill>
                <a:cs typeface="Courier New" panose="02070309020205020404" pitchFamily="49" charset="0"/>
              </a:rPr>
              <a:t>Connect to the CDB root as a common user with </a:t>
            </a:r>
            <a:r>
              <a:rPr lang="en-US" altLang="en-US" dirty="0">
                <a:solidFill>
                  <a:srgbClr val="000000"/>
                </a:solidFill>
                <a:latin typeface="Courier New" panose="02070309020205020404" pitchFamily="49" charset="0"/>
                <a:cs typeface="Courier New" panose="02070309020205020404" pitchFamily="49" charset="0"/>
              </a:rPr>
              <a:t>CREATE PLUGGABLE DATABASE </a:t>
            </a:r>
            <a:r>
              <a:rPr lang="en-US" altLang="en-US" dirty="0">
                <a:solidFill>
                  <a:srgbClr val="000000"/>
                </a:solidFill>
              </a:rPr>
              <a:t>privilege.</a:t>
            </a:r>
          </a:p>
          <a:p>
            <a:pPr lvl="2" eaLnBrk="1" hangingPunct="1">
              <a:lnSpc>
                <a:spcPct val="150000"/>
              </a:lnSpc>
              <a:buClr>
                <a:srgbClr val="FF0000"/>
              </a:buClr>
              <a:buFont typeface="Arial" panose="020B0604020202020204" pitchFamily="34" charset="0"/>
              <a:buAutoNum type="arabicPeriod"/>
            </a:pPr>
            <a:r>
              <a:rPr lang="en-US" altLang="en-US" dirty="0">
                <a:solidFill>
                  <a:srgbClr val="000000"/>
                </a:solidFill>
              </a:rPr>
              <a:t>Create new </a:t>
            </a:r>
            <a:r>
              <a:rPr lang="en-US" altLang="en-US" b="1" dirty="0">
                <a:solidFill>
                  <a:srgbClr val="000000"/>
                </a:solidFill>
                <a:latin typeface="Courier New" panose="02070309020205020404" pitchFamily="49" charset="0"/>
                <a:cs typeface="Courier New" panose="02070309020205020404" pitchFamily="49" charset="0"/>
              </a:rPr>
              <a:t>PDB2 </a:t>
            </a:r>
            <a:r>
              <a:rPr lang="en-US" altLang="en-US" sz="1400" dirty="0">
                <a:solidFill>
                  <a:srgbClr val="000000"/>
                </a:solidFill>
              </a:rPr>
              <a:t>(from </a:t>
            </a:r>
            <a:r>
              <a:rPr lang="en-US" altLang="en-US" sz="1400" dirty="0">
                <a:solidFill>
                  <a:srgbClr val="000000"/>
                </a:solidFill>
                <a:latin typeface="Courier New" panose="02070309020205020404" pitchFamily="49" charset="0"/>
                <a:cs typeface="Courier New" panose="02070309020205020404" pitchFamily="49" charset="0"/>
              </a:rPr>
              <a:t>PDB$SEED</a:t>
            </a:r>
            <a:r>
              <a:rPr lang="en-US" altLang="en-US" sz="1400" dirty="0">
                <a:solidFill>
                  <a:srgbClr val="000000"/>
                </a:solidFill>
              </a:rPr>
              <a:t>).</a:t>
            </a:r>
          </a:p>
          <a:p>
            <a:pPr lvl="2" eaLnBrk="1" hangingPunct="1">
              <a:lnSpc>
                <a:spcPct val="150000"/>
              </a:lnSpc>
              <a:buClr>
                <a:srgbClr val="FF0000"/>
              </a:buClr>
              <a:buFont typeface="Arial" panose="020B0604020202020204" pitchFamily="34" charset="0"/>
              <a:buAutoNum type="arabicPeriod"/>
            </a:pPr>
            <a:r>
              <a:rPr lang="en-US" altLang="en-US" dirty="0">
                <a:solidFill>
                  <a:srgbClr val="000000"/>
                </a:solidFill>
                <a:cs typeface="Courier New" panose="02070309020205020404" pitchFamily="49" charset="0"/>
              </a:rPr>
              <a:t>Open </a:t>
            </a:r>
            <a:r>
              <a:rPr lang="en-US" altLang="en-US" b="1" dirty="0">
                <a:solidFill>
                  <a:srgbClr val="000000"/>
                </a:solidFill>
                <a:latin typeface="Courier New" panose="02070309020205020404" pitchFamily="49" charset="0"/>
                <a:cs typeface="Courier New" panose="02070309020205020404" pitchFamily="49" charset="0"/>
              </a:rPr>
              <a:t>PDB2 </a:t>
            </a:r>
            <a:r>
              <a:rPr lang="en-US" altLang="en-US" dirty="0">
                <a:solidFill>
                  <a:srgbClr val="000000"/>
                </a:solidFill>
                <a:cs typeface="Courier New" panose="02070309020205020404" pitchFamily="49" charset="0"/>
              </a:rPr>
              <a:t>in read write mode.</a:t>
            </a:r>
            <a:endParaRPr lang="en-US" altLang="en-US" dirty="0">
              <a:solidFill>
                <a:srgbClr val="000000"/>
              </a:solidFill>
            </a:endParaRPr>
          </a:p>
          <a:p>
            <a:pPr lvl="2" eaLnBrk="1" hangingPunct="1">
              <a:lnSpc>
                <a:spcPct val="150000"/>
              </a:lnSpc>
              <a:buClr>
                <a:srgbClr val="FF0000"/>
              </a:buClr>
              <a:buFont typeface="Arial" panose="020B0604020202020204" pitchFamily="34" charset="0"/>
              <a:buAutoNum type="arabicPeriod"/>
            </a:pPr>
            <a:r>
              <a:rPr lang="fr-FR" altLang="en-US" dirty="0">
                <a:solidFill>
                  <a:srgbClr val="000000"/>
                </a:solidFill>
                <a:cs typeface="Courier New" panose="02070309020205020404" pitchFamily="49" charset="0"/>
              </a:rPr>
              <a:t>Configure </a:t>
            </a:r>
            <a:r>
              <a:rPr lang="en-US" altLang="en-US" dirty="0">
                <a:solidFill>
                  <a:srgbClr val="000000"/>
                </a:solidFill>
              </a:rPr>
              <a:t>unidirectional replication environment from </a:t>
            </a:r>
            <a:r>
              <a:rPr lang="en-US" altLang="en-US" b="1" dirty="0">
                <a:solidFill>
                  <a:srgbClr val="000000"/>
                </a:solidFill>
                <a:latin typeface="Courier New" panose="02070309020205020404" pitchFamily="49" charset="0"/>
                <a:cs typeface="Courier New" panose="02070309020205020404" pitchFamily="49" charset="0"/>
              </a:rPr>
              <a:t>ORCL </a:t>
            </a:r>
            <a:r>
              <a:rPr lang="en-US" altLang="en-US" dirty="0">
                <a:solidFill>
                  <a:srgbClr val="000000"/>
                </a:solidFill>
              </a:rPr>
              <a:t>to </a:t>
            </a:r>
            <a:r>
              <a:rPr lang="en-US" altLang="en-US" b="1" dirty="0">
                <a:solidFill>
                  <a:srgbClr val="000000"/>
                </a:solidFill>
                <a:latin typeface="Courier New" panose="02070309020205020404" pitchFamily="49" charset="0"/>
                <a:cs typeface="Courier New" panose="02070309020205020404" pitchFamily="49" charset="0"/>
              </a:rPr>
              <a:t>PDB2.</a:t>
            </a:r>
          </a:p>
          <a:p>
            <a:pPr lvl="2" eaLnBrk="1" hangingPunct="1">
              <a:lnSpc>
                <a:spcPct val="150000"/>
              </a:lnSpc>
              <a:buClr>
                <a:srgbClr val="FF0000"/>
              </a:buClr>
              <a:buFont typeface="Arial" panose="020B0604020202020204" pitchFamily="34" charset="0"/>
              <a:buAutoNum type="arabicPeriod"/>
            </a:pPr>
            <a:r>
              <a:rPr lang="en-US" altLang="en-US" dirty="0">
                <a:solidFill>
                  <a:srgbClr val="000000"/>
                </a:solidFill>
                <a:cs typeface="Courier New" panose="02070309020205020404" pitchFamily="49" charset="0"/>
              </a:rPr>
              <a:t>Check application data</a:t>
            </a:r>
            <a:r>
              <a:rPr lang="en-US" altLang="en-US" dirty="0" smtClean="0">
                <a:solidFill>
                  <a:srgbClr val="000000"/>
                </a:solidFill>
                <a:cs typeface="Courier New" panose="02070309020205020404" pitchFamily="49" charset="0"/>
              </a:rPr>
              <a:t>.</a:t>
            </a:r>
            <a:endParaRPr lang="en-US" altLang="en-US" dirty="0">
              <a:solidFill>
                <a:srgbClr val="000000"/>
              </a:solidFill>
              <a:latin typeface="Courier New" panose="02070309020205020404" pitchFamily="49" charset="0"/>
              <a:cs typeface="Courier New" panose="02070309020205020404" pitchFamily="49" charset="0"/>
            </a:endParaRPr>
          </a:p>
        </p:txBody>
      </p:sp>
      <p:cxnSp>
        <p:nvCxnSpPr>
          <p:cNvPr id="4" name="Straight Arrow Connector 37"/>
          <p:cNvCxnSpPr>
            <a:cxnSpLocks noChangeShapeType="1"/>
          </p:cNvCxnSpPr>
          <p:nvPr/>
        </p:nvCxnSpPr>
        <p:spPr bwMode="auto">
          <a:xfrm flipV="1">
            <a:off x="2641600" y="3735388"/>
            <a:ext cx="0" cy="16764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5" name="PPTShape_8"/>
          <p:cNvSpPr txBox="1">
            <a:spLocks noChangeArrowheads="1"/>
          </p:cNvSpPr>
          <p:nvPr/>
        </p:nvSpPr>
        <p:spPr bwMode="blackWhite">
          <a:xfrm>
            <a:off x="812800" y="4268788"/>
            <a:ext cx="2233613"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FF"/>
                </a:solidFill>
              </a:rPr>
              <a:t>Replication</a:t>
            </a:r>
            <a:endParaRPr lang="en-US" altLang="en-US" sz="1400" b="1" dirty="0">
              <a:solidFill>
                <a:srgbClr val="008000"/>
              </a:solidFill>
            </a:endParaRPr>
          </a:p>
        </p:txBody>
      </p:sp>
      <p:sp>
        <p:nvSpPr>
          <p:cNvPr id="6" name="Rectangle 27"/>
          <p:cNvSpPr>
            <a:spLocks noChangeArrowheads="1"/>
          </p:cNvSpPr>
          <p:nvPr/>
        </p:nvSpPr>
        <p:spPr bwMode="auto">
          <a:xfrm>
            <a:off x="627063" y="1219200"/>
            <a:ext cx="4367212" cy="25146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7" name="Text Box 58"/>
          <p:cNvSpPr txBox="1">
            <a:spLocks noChangeArrowheads="1"/>
          </p:cNvSpPr>
          <p:nvPr/>
        </p:nvSpPr>
        <p:spPr bwMode="blackWhite">
          <a:xfrm>
            <a:off x="627063" y="1295400"/>
            <a:ext cx="4468812"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solidFill>
                  <a:schemeClr val="bg2"/>
                </a:solidFill>
              </a:rPr>
              <a:t>Multitenant container database CDB1</a:t>
            </a:r>
          </a:p>
        </p:txBody>
      </p:sp>
      <p:sp>
        <p:nvSpPr>
          <p:cNvPr id="8" name="PPTShape_11"/>
          <p:cNvSpPr>
            <a:spLocks noChangeArrowheads="1"/>
          </p:cNvSpPr>
          <p:nvPr/>
        </p:nvSpPr>
        <p:spPr bwMode="blackWhite">
          <a:xfrm>
            <a:off x="838200" y="3048000"/>
            <a:ext cx="2519363"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t>PDB2</a:t>
            </a:r>
          </a:p>
        </p:txBody>
      </p:sp>
      <p:sp>
        <p:nvSpPr>
          <p:cNvPr id="9" name="PPTShape_12"/>
          <p:cNvSpPr txBox="1">
            <a:spLocks noChangeArrowheads="1"/>
          </p:cNvSpPr>
          <p:nvPr/>
        </p:nvSpPr>
        <p:spPr bwMode="blackWhite">
          <a:xfrm>
            <a:off x="838200" y="3048000"/>
            <a:ext cx="29448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 / Tempfiles</a:t>
            </a:r>
          </a:p>
        </p:txBody>
      </p:sp>
      <p:sp>
        <p:nvSpPr>
          <p:cNvPr id="10" name="Text Box 58"/>
          <p:cNvSpPr txBox="1">
            <a:spLocks noChangeArrowheads="1"/>
          </p:cNvSpPr>
          <p:nvPr/>
        </p:nvSpPr>
        <p:spPr bwMode="blackWhite">
          <a:xfrm>
            <a:off x="622300" y="1341438"/>
            <a:ext cx="4468813" cy="265112"/>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400" b="1" dirty="0">
                <a:solidFill>
                  <a:srgbClr val="000000"/>
                </a:solidFill>
                <a:latin typeface="Arial" charset="0"/>
                <a:cs typeface="Arial" charset="0"/>
              </a:rPr>
              <a:t>CDB1</a:t>
            </a:r>
          </a:p>
        </p:txBody>
      </p:sp>
      <p:sp>
        <p:nvSpPr>
          <p:cNvPr id="11" name="Rectangle 2"/>
          <p:cNvSpPr>
            <a:spLocks noChangeArrowheads="1"/>
          </p:cNvSpPr>
          <p:nvPr/>
        </p:nvSpPr>
        <p:spPr bwMode="blackWhite">
          <a:xfrm>
            <a:off x="830263" y="1628775"/>
            <a:ext cx="2527300" cy="685800"/>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b="1" dirty="0">
                <a:solidFill>
                  <a:srgbClr val="000000"/>
                </a:solidFill>
              </a:rPr>
              <a:t>CDB root</a:t>
            </a:r>
          </a:p>
        </p:txBody>
      </p:sp>
      <p:sp>
        <p:nvSpPr>
          <p:cNvPr id="12" name="PPTShape_0"/>
          <p:cNvSpPr txBox="1">
            <a:spLocks noChangeArrowheads="1"/>
          </p:cNvSpPr>
          <p:nvPr/>
        </p:nvSpPr>
        <p:spPr bwMode="blackWhite">
          <a:xfrm>
            <a:off x="838200" y="1628775"/>
            <a:ext cx="9731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Data files/</a:t>
            </a:r>
          </a:p>
          <a:p>
            <a:r>
              <a:rPr lang="en-US" altLang="en-US" sz="1100" dirty="0">
                <a:solidFill>
                  <a:srgbClr val="000000"/>
                </a:solidFill>
              </a:rPr>
              <a:t>Tempfiles </a:t>
            </a:r>
          </a:p>
        </p:txBody>
      </p:sp>
      <p:sp>
        <p:nvSpPr>
          <p:cNvPr id="13" name="PPTShape_1"/>
          <p:cNvSpPr txBox="1">
            <a:spLocks noChangeArrowheads="1"/>
          </p:cNvSpPr>
          <p:nvPr/>
        </p:nvSpPr>
        <p:spPr bwMode="blackWhite">
          <a:xfrm>
            <a:off x="4089400" y="1628775"/>
            <a:ext cx="814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Redo Log </a:t>
            </a:r>
          </a:p>
          <a:p>
            <a:r>
              <a:rPr lang="en-US" altLang="en-US" sz="1100" dirty="0">
                <a:solidFill>
                  <a:srgbClr val="000000"/>
                </a:solidFill>
              </a:rPr>
              <a:t>files</a:t>
            </a:r>
          </a:p>
        </p:txBody>
      </p:sp>
      <p:sp>
        <p:nvSpPr>
          <p:cNvPr id="14" name="PPTShape_2"/>
          <p:cNvSpPr txBox="1">
            <a:spLocks noChangeArrowheads="1"/>
          </p:cNvSpPr>
          <p:nvPr/>
        </p:nvSpPr>
        <p:spPr bwMode="blackWhite">
          <a:xfrm>
            <a:off x="3408363" y="1628775"/>
            <a:ext cx="7762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Control </a:t>
            </a:r>
          </a:p>
          <a:p>
            <a:r>
              <a:rPr lang="en-US" altLang="en-US" sz="1100" dirty="0">
                <a:solidFill>
                  <a:srgbClr val="000000"/>
                </a:solidFill>
              </a:rPr>
              <a:t>files</a:t>
            </a:r>
          </a:p>
        </p:txBody>
      </p:sp>
      <p:sp>
        <p:nvSpPr>
          <p:cNvPr id="15" name="PPTShape_3"/>
          <p:cNvSpPr>
            <a:spLocks noChangeArrowheads="1"/>
          </p:cNvSpPr>
          <p:nvPr/>
        </p:nvSpPr>
        <p:spPr bwMode="blackWhite">
          <a:xfrm>
            <a:off x="830263" y="2390775"/>
            <a:ext cx="2538412"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16" name="PPTShape_4"/>
          <p:cNvSpPr txBox="1">
            <a:spLocks noChangeArrowheads="1"/>
          </p:cNvSpPr>
          <p:nvPr/>
        </p:nvSpPr>
        <p:spPr bwMode="blackWhite">
          <a:xfrm>
            <a:off x="830263" y="2390775"/>
            <a:ext cx="29448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 / Tempfiles</a:t>
            </a:r>
          </a:p>
        </p:txBody>
      </p:sp>
      <p:sp>
        <p:nvSpPr>
          <p:cNvPr id="17" name="PPTShape_5"/>
          <p:cNvSpPr txBox="1">
            <a:spLocks noChangeArrowheads="1"/>
          </p:cNvSpPr>
          <p:nvPr/>
        </p:nvSpPr>
        <p:spPr bwMode="blackWhite">
          <a:xfrm>
            <a:off x="3775075" y="2779713"/>
            <a:ext cx="1320800" cy="954087"/>
          </a:xfrm>
          <a:prstGeom prst="rect">
            <a:avLst/>
          </a:prstGeom>
          <a:noFill/>
          <a:ln w="28575">
            <a:noFill/>
            <a:miter lim="800000"/>
            <a:headEnd/>
            <a:tailEnd/>
          </a:ln>
        </p:spPr>
        <p:txBody>
          <a:bodyPr lIns="92075" tIns="46038" rIns="92075" bIns="46038">
            <a:spAutoFit/>
          </a:bodyPr>
          <a:lstStyle/>
          <a:p>
            <a:pPr defTabSz="228600">
              <a:defRPr/>
            </a:pPr>
            <a:r>
              <a:rPr lang="en-US" sz="1400" b="1" dirty="0">
                <a:solidFill>
                  <a:schemeClr val="tx1">
                    <a:lumMod val="50000"/>
                  </a:schemeClr>
                </a:solidFill>
                <a:latin typeface="Arial" charset="0"/>
                <a:cs typeface="Arial" charset="0"/>
              </a:rPr>
              <a:t>Create </a:t>
            </a:r>
          </a:p>
          <a:p>
            <a:pPr defTabSz="228600">
              <a:defRPr/>
            </a:pPr>
            <a:r>
              <a:rPr lang="en-US" sz="1400" b="1" dirty="0">
                <a:latin typeface="Arial" charset="0"/>
                <a:cs typeface="Arial" charset="0"/>
              </a:rPr>
              <a:t>PDB2 </a:t>
            </a:r>
          </a:p>
          <a:p>
            <a:pPr defTabSz="228600">
              <a:defRPr/>
            </a:pPr>
            <a:r>
              <a:rPr lang="en-US" sz="1400" b="1" dirty="0">
                <a:solidFill>
                  <a:schemeClr val="tx1">
                    <a:lumMod val="50000"/>
                  </a:schemeClr>
                </a:solidFill>
                <a:latin typeface="Arial" charset="0"/>
                <a:cs typeface="Arial" charset="0"/>
              </a:rPr>
              <a:t>from </a:t>
            </a:r>
          </a:p>
          <a:p>
            <a:pPr defTabSz="228600">
              <a:defRPr/>
            </a:pPr>
            <a:r>
              <a:rPr lang="en-US" sz="1400" b="1" dirty="0">
                <a:latin typeface="Arial" charset="0"/>
                <a:cs typeface="Arial" charset="0"/>
              </a:rPr>
              <a:t>ORCL</a:t>
            </a:r>
          </a:p>
        </p:txBody>
      </p:sp>
      <p:sp>
        <p:nvSpPr>
          <p:cNvPr id="18" name="PPTShape_6"/>
          <p:cNvSpPr>
            <a:spLocks noChangeArrowheads="1"/>
          </p:cNvSpPr>
          <p:nvPr/>
        </p:nvSpPr>
        <p:spPr bwMode="blackWhite">
          <a:xfrm>
            <a:off x="765175" y="5084763"/>
            <a:ext cx="3960813" cy="762000"/>
          </a:xfrm>
          <a:prstGeom prst="rect">
            <a:avLst/>
          </a:prstGeom>
          <a:solidFill>
            <a:srgbClr val="DCE3E4"/>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b="1" dirty="0">
                <a:solidFill>
                  <a:srgbClr val="000000"/>
                </a:solidFill>
              </a:rPr>
              <a:t>ORCL</a:t>
            </a:r>
          </a:p>
        </p:txBody>
      </p:sp>
      <p:sp>
        <p:nvSpPr>
          <p:cNvPr id="19" name="PPTShape_7"/>
          <p:cNvSpPr txBox="1">
            <a:spLocks noChangeArrowheads="1"/>
          </p:cNvSpPr>
          <p:nvPr/>
        </p:nvSpPr>
        <p:spPr bwMode="blackWhite">
          <a:xfrm>
            <a:off x="866775" y="5084763"/>
            <a:ext cx="2335213" cy="261937"/>
          </a:xfrm>
          <a:prstGeom prst="rect">
            <a:avLst/>
          </a:prstGeom>
          <a:noFill/>
          <a:ln w="28575">
            <a:noFill/>
            <a:miter lim="800000"/>
            <a:headEnd/>
            <a:tailEnd/>
          </a:ln>
        </p:spPr>
        <p:txBody>
          <a:bodyPr lIns="92075" tIns="46038" rIns="92075" bIns="46038">
            <a:spAutoFit/>
          </a:bodyPr>
          <a:lstStyle/>
          <a:p>
            <a:pPr defTabSz="228600">
              <a:defRPr/>
            </a:pPr>
            <a:r>
              <a:rPr lang="en-US" sz="1100" dirty="0">
                <a:solidFill>
                  <a:schemeClr val="bg2">
                    <a:lumMod val="10000"/>
                  </a:schemeClr>
                </a:solidFill>
                <a:latin typeface="Arial" charset="0"/>
                <a:cs typeface="Arial" charset="0"/>
              </a:rPr>
              <a:t>Datafiles</a:t>
            </a:r>
          </a:p>
        </p:txBody>
      </p:sp>
      <p:sp>
        <p:nvSpPr>
          <p:cNvPr id="20" name="PPTShape_8"/>
          <p:cNvSpPr txBox="1">
            <a:spLocks noChangeArrowheads="1"/>
          </p:cNvSpPr>
          <p:nvPr/>
        </p:nvSpPr>
        <p:spPr bwMode="blackWhite">
          <a:xfrm>
            <a:off x="2390775" y="5084763"/>
            <a:ext cx="1928813" cy="431800"/>
          </a:xfrm>
          <a:prstGeom prst="rect">
            <a:avLst/>
          </a:prstGeom>
          <a:noFill/>
          <a:ln w="28575">
            <a:noFill/>
            <a:miter lim="800000"/>
            <a:headEnd/>
            <a:tailEnd/>
          </a:ln>
        </p:spPr>
        <p:txBody>
          <a:bodyPr lIns="92075" tIns="46038" rIns="92075" bIns="46038">
            <a:spAutoFit/>
          </a:bodyPr>
          <a:lstStyle/>
          <a:p>
            <a:pPr defTabSz="228600">
              <a:defRPr/>
            </a:pPr>
            <a:r>
              <a:rPr lang="en-US" sz="1100" dirty="0">
                <a:solidFill>
                  <a:schemeClr val="bg2">
                    <a:lumMod val="10000"/>
                  </a:schemeClr>
                </a:solidFill>
                <a:latin typeface="Arial" charset="0"/>
                <a:cs typeface="Arial" charset="0"/>
              </a:rPr>
              <a:t>Control </a:t>
            </a:r>
          </a:p>
          <a:p>
            <a:pPr defTabSz="228600">
              <a:defRPr/>
            </a:pPr>
            <a:r>
              <a:rPr lang="en-US" sz="1100" dirty="0">
                <a:solidFill>
                  <a:schemeClr val="bg2">
                    <a:lumMod val="10000"/>
                  </a:schemeClr>
                </a:solidFill>
                <a:latin typeface="Arial" charset="0"/>
                <a:cs typeface="Arial" charset="0"/>
              </a:rPr>
              <a:t>files</a:t>
            </a:r>
          </a:p>
        </p:txBody>
      </p:sp>
      <p:sp>
        <p:nvSpPr>
          <p:cNvPr id="21" name="PPTShape_9"/>
          <p:cNvSpPr txBox="1">
            <a:spLocks noChangeArrowheads="1"/>
          </p:cNvSpPr>
          <p:nvPr/>
        </p:nvSpPr>
        <p:spPr bwMode="blackWhite">
          <a:xfrm>
            <a:off x="3516313" y="5084763"/>
            <a:ext cx="1930400" cy="431800"/>
          </a:xfrm>
          <a:prstGeom prst="rect">
            <a:avLst/>
          </a:prstGeom>
          <a:noFill/>
          <a:ln w="28575">
            <a:noFill/>
            <a:miter lim="800000"/>
            <a:headEnd/>
            <a:tailEnd/>
          </a:ln>
        </p:spPr>
        <p:txBody>
          <a:bodyPr lIns="92075" tIns="46038" rIns="92075" bIns="46038">
            <a:spAutoFit/>
          </a:bodyPr>
          <a:lstStyle/>
          <a:p>
            <a:pPr defTabSz="228600">
              <a:defRPr/>
            </a:pPr>
            <a:r>
              <a:rPr lang="en-US" sz="1100" dirty="0">
                <a:solidFill>
                  <a:schemeClr val="bg2">
                    <a:lumMod val="10000"/>
                  </a:schemeClr>
                </a:solidFill>
                <a:latin typeface="Arial" charset="0"/>
                <a:cs typeface="Arial" charset="0"/>
              </a:rPr>
              <a:t>Redo Log</a:t>
            </a:r>
          </a:p>
          <a:p>
            <a:pPr defTabSz="228600">
              <a:defRPr/>
            </a:pPr>
            <a:r>
              <a:rPr lang="en-US" sz="1100" dirty="0">
                <a:solidFill>
                  <a:schemeClr val="bg2">
                    <a:lumMod val="10000"/>
                  </a:schemeClr>
                </a:solidFill>
                <a:latin typeface="Arial" charset="0"/>
                <a:cs typeface="Arial" charset="0"/>
              </a:rPr>
              <a:t>files</a:t>
            </a:r>
          </a:p>
        </p:txBody>
      </p:sp>
      <p:pic>
        <p:nvPicPr>
          <p:cNvPr id="22" name="Picture 107" descr="datab018"/>
          <p:cNvPicPr preferRelativeResize="0">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gray">
          <a:xfrm>
            <a:off x="1008063" y="5389563"/>
            <a:ext cx="406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PTShape_14" descr="datab018"/>
          <p:cNvPicPr preferRelativeResize="0">
            <a:picLocks noChangeAspect="1" noChangeArrowheads="1"/>
          </p:cNvPicPr>
          <p:nvPr>
            <p:custDataLst>
              <p:tags r:id="rId3"/>
            </p:custDataLst>
          </p:nvPr>
        </p:nvPicPr>
        <p:blipFill>
          <a:blip r:embed="rId6" cstate="print">
            <a:extLst>
              <a:ext uri="{28A0092B-C50C-407E-A947-70E740481C1C}">
                <a14:useLocalDpi xmlns:a14="http://schemas.microsoft.com/office/drawing/2010/main" val="0"/>
              </a:ext>
            </a:extLst>
          </a:blip>
          <a:srcRect/>
          <a:stretch>
            <a:fillRect/>
          </a:stretch>
        </p:blipFill>
        <p:spPr bwMode="gray">
          <a:xfrm>
            <a:off x="1273175" y="5465763"/>
            <a:ext cx="406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34"/>
          <p:cNvSpPr>
            <a:spLocks noChangeArrowheads="1"/>
          </p:cNvSpPr>
          <p:nvPr/>
        </p:nvSpPr>
        <p:spPr bwMode="auto">
          <a:xfrm>
            <a:off x="3430116" y="5497513"/>
            <a:ext cx="1261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rPr>
              <a:t>12c or 18c</a:t>
            </a:r>
          </a:p>
        </p:txBody>
      </p:sp>
      <p:sp>
        <p:nvSpPr>
          <p:cNvPr id="26" name="Content Placeholder 2"/>
          <p:cNvSpPr txBox="1">
            <a:spLocks noChangeAspect="1"/>
          </p:cNvSpPr>
          <p:nvPr/>
        </p:nvSpPr>
        <p:spPr bwMode="gray">
          <a:xfrm>
            <a:off x="5446340" y="4365104"/>
            <a:ext cx="5976664" cy="79581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t>
            </a:r>
            <a:r>
              <a:rPr lang="en-US" sz="1600" b="1" dirty="0">
                <a:latin typeface="Courier New" pitchFamily="49" charset="0"/>
                <a:cs typeface="Courier New" pitchFamily="49" charset="0"/>
              </a:rPr>
              <a:t>CONNECT sys@PDB2</a:t>
            </a:r>
            <a:endParaRPr lang="en-US" sz="1600" b="1" dirty="0">
              <a:latin typeface="Courier New" pitchFamily="49" charset="0"/>
              <a:cs typeface="Arial" charset="0"/>
            </a:endParaRPr>
          </a:p>
          <a:p>
            <a:pPr marL="457200" indent="-457200" defTabSz="400050" eaLnBrk="1" hangingPunct="1">
              <a:tabLst>
                <a:tab pos="400050" algn="r"/>
                <a:tab pos="673100" algn="l"/>
              </a:tabLst>
              <a:defRPr/>
            </a:pPr>
            <a:r>
              <a:rPr lang="en-US" sz="1600" b="1" dirty="0">
                <a:latin typeface="Courier New" pitchFamily="49" charset="0"/>
                <a:cs typeface="Arial" charset="0"/>
              </a:rPr>
              <a:t>SQL&gt; </a:t>
            </a:r>
            <a:r>
              <a:rPr lang="en-US" sz="1600" b="1" dirty="0">
                <a:latin typeface="Courier New" pitchFamily="49" charset="0"/>
                <a:cs typeface="Courier New" pitchFamily="49" charset="0"/>
              </a:rPr>
              <a:t>SELECT * FROM dba_tables;</a:t>
            </a:r>
          </a:p>
          <a:p>
            <a:pPr marL="457200" indent="-457200" defTabSz="400050" eaLnBrk="1" hangingPunct="1">
              <a:tabLst>
                <a:tab pos="400050" algn="r"/>
                <a:tab pos="673100" algn="l"/>
              </a:tabLst>
              <a:defRPr/>
            </a:pPr>
            <a:r>
              <a:rPr lang="en-US" sz="1600" b="1" dirty="0">
                <a:latin typeface="Courier New" pitchFamily="49" charset="0"/>
                <a:cs typeface="Arial" charset="0"/>
              </a:rPr>
              <a:t>SQL&gt; </a:t>
            </a:r>
            <a:r>
              <a:rPr lang="fr-FR" sz="1600" b="1" dirty="0">
                <a:latin typeface="Courier New" pitchFamily="49" charset="0"/>
                <a:cs typeface="Courier New" pitchFamily="49" charset="0"/>
              </a:rPr>
              <a:t>SELECT * FROM HR.EMP;</a:t>
            </a:r>
            <a:endParaRPr lang="en-US" sz="1600"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1603410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PTShape_13"/>
          <p:cNvSpPr txBox="1">
            <a:spLocks noChangeArrowheads="1"/>
          </p:cNvSpPr>
          <p:nvPr/>
        </p:nvSpPr>
        <p:spPr bwMode="auto">
          <a:xfrm>
            <a:off x="711200" y="4459288"/>
            <a:ext cx="10664825" cy="1706562"/>
          </a:xfrm>
          <a:prstGeom prst="rect">
            <a:avLst/>
          </a:prstGeom>
          <a:noFill/>
          <a:ln w="9525">
            <a:noFill/>
            <a:miter lim="800000"/>
            <a:headEnd/>
            <a:tailEnd/>
          </a:ln>
        </p:spPr>
        <p:txBody>
          <a:bodyPr>
            <a:spAutoFit/>
          </a:bodyPr>
          <a:lstStyle/>
          <a:p>
            <a:pPr marL="171450" lvl="1" indent="-514350" defTabSz="228600" eaLnBrk="1" hangingPunct="1">
              <a:lnSpc>
                <a:spcPct val="150000"/>
              </a:lnSpc>
              <a:defRPr/>
            </a:pPr>
            <a:r>
              <a:rPr lang="en-US" sz="1600" b="1" dirty="0">
                <a:solidFill>
                  <a:srgbClr val="0000FF"/>
                </a:solidFill>
                <a:latin typeface="Arial" charset="0"/>
                <a:cs typeface="Arial" charset="0"/>
              </a:rPr>
              <a:t>PDB_ORCL </a:t>
            </a:r>
            <a:r>
              <a:rPr lang="en-US" sz="1600" dirty="0">
                <a:solidFill>
                  <a:srgbClr val="000000"/>
                </a:solidFill>
                <a:latin typeface="Arial" charset="0"/>
                <a:cs typeface="Arial" charset="0"/>
              </a:rPr>
              <a:t>owns:</a:t>
            </a:r>
          </a:p>
          <a:p>
            <a:pPr marL="171450" lvl="1" indent="176213" defTabSz="228600" eaLnBrk="1" hangingPunct="1">
              <a:spcBef>
                <a:spcPts val="63"/>
              </a:spcBef>
              <a:buClr>
                <a:srgbClr val="FF0000"/>
              </a:buClr>
              <a:buFont typeface="Arial" charset="0"/>
              <a:buChar char="•"/>
              <a:defRPr/>
            </a:pPr>
            <a:r>
              <a:rPr lang="en-US" sz="1600" dirty="0">
                <a:solidFill>
                  <a:srgbClr val="000000"/>
                </a:solidFill>
                <a:latin typeface="Courier New" pitchFamily="49" charset="0"/>
                <a:cs typeface="Courier New" pitchFamily="49" charset="0"/>
              </a:rPr>
              <a:t>SYSTEM</a:t>
            </a:r>
            <a:r>
              <a:rPr lang="en-US" sz="1600" dirty="0">
                <a:solidFill>
                  <a:srgbClr val="000000"/>
                </a:solidFill>
                <a:latin typeface="Arial" charset="0"/>
                <a:cs typeface="Arial" charset="0"/>
              </a:rPr>
              <a:t>, </a:t>
            </a:r>
            <a:r>
              <a:rPr lang="en-US" sz="1600" dirty="0">
                <a:solidFill>
                  <a:srgbClr val="000000"/>
                </a:solidFill>
                <a:latin typeface="Courier New" pitchFamily="49" charset="0"/>
                <a:cs typeface="Courier New" pitchFamily="49" charset="0"/>
              </a:rPr>
              <a:t>SYSAUX</a:t>
            </a:r>
            <a:r>
              <a:rPr lang="en-US" sz="1600" dirty="0">
                <a:solidFill>
                  <a:srgbClr val="000000"/>
                </a:solidFill>
                <a:latin typeface="+mj-lt"/>
                <a:cs typeface="Courier New" pitchFamily="49" charset="0"/>
              </a:rPr>
              <a:t>, </a:t>
            </a:r>
            <a:r>
              <a:rPr lang="en-US" sz="1600" dirty="0">
                <a:solidFill>
                  <a:srgbClr val="000000"/>
                </a:solidFill>
                <a:latin typeface="Courier New" pitchFamily="49" charset="0"/>
                <a:cs typeface="Courier New" pitchFamily="49" charset="0"/>
              </a:rPr>
              <a:t>UNDO</a:t>
            </a:r>
            <a:r>
              <a:rPr lang="en-US" sz="1600" dirty="0">
                <a:solidFill>
                  <a:srgbClr val="000000"/>
                </a:solidFill>
                <a:latin typeface="Arial" charset="0"/>
                <a:cs typeface="Arial" charset="0"/>
              </a:rPr>
              <a:t> tablespaces</a:t>
            </a:r>
          </a:p>
          <a:p>
            <a:pPr marL="171450" lvl="1" indent="176213" defTabSz="228600" eaLnBrk="1" hangingPunct="1">
              <a:buClr>
                <a:srgbClr val="FF0000"/>
              </a:buClr>
              <a:buFont typeface="Arial" charset="0"/>
              <a:buChar char="•"/>
              <a:defRPr/>
            </a:pPr>
            <a:r>
              <a:rPr lang="en-US" sz="1600" dirty="0">
                <a:solidFill>
                  <a:srgbClr val="000000"/>
                </a:solidFill>
                <a:latin typeface="Arial" charset="0"/>
                <a:cs typeface="Arial" charset="0"/>
              </a:rPr>
              <a:t>Full catalog</a:t>
            </a:r>
          </a:p>
          <a:p>
            <a:pPr marL="171450" lvl="1" indent="176213" defTabSz="228600" eaLnBrk="1" hangingPunct="1">
              <a:buClr>
                <a:srgbClr val="FF0000"/>
              </a:buClr>
              <a:buFont typeface="Arial" charset="0"/>
              <a:buChar char="•"/>
              <a:defRPr/>
            </a:pPr>
            <a:r>
              <a:rPr lang="fr-FR" sz="1600" dirty="0">
                <a:solidFill>
                  <a:srgbClr val="000000"/>
                </a:solidFill>
                <a:latin typeface="Arial" charset="0"/>
                <a:cs typeface="Arial" charset="0"/>
              </a:rPr>
              <a:t>A temporary tablespace</a:t>
            </a:r>
            <a:endParaRPr lang="en-US" sz="1600" dirty="0">
              <a:solidFill>
                <a:srgbClr val="000000"/>
              </a:solidFill>
              <a:latin typeface="Arial" charset="0"/>
              <a:cs typeface="Arial" charset="0"/>
            </a:endParaRPr>
          </a:p>
          <a:p>
            <a:pPr marL="171450" lvl="1" indent="176213" defTabSz="228600" eaLnBrk="1" hangingPunct="1">
              <a:buClr>
                <a:srgbClr val="FF0000"/>
              </a:buClr>
              <a:buFont typeface="Arial" charset="0"/>
              <a:buChar char="•"/>
              <a:defRPr/>
            </a:pPr>
            <a:r>
              <a:rPr lang="en-US" sz="1600" dirty="0">
                <a:solidFill>
                  <a:srgbClr val="000000"/>
                </a:solidFill>
                <a:latin typeface="Courier New" pitchFamily="49" charset="0"/>
                <a:cs typeface="Courier New" pitchFamily="49" charset="0"/>
              </a:rPr>
              <a:t>SYS</a:t>
            </a:r>
            <a:r>
              <a:rPr lang="en-US" sz="1600" dirty="0">
                <a:solidFill>
                  <a:srgbClr val="000000"/>
                </a:solidFill>
                <a:latin typeface="Arial" charset="0"/>
                <a:cs typeface="Arial" charset="0"/>
              </a:rPr>
              <a:t>, </a:t>
            </a:r>
            <a:r>
              <a:rPr lang="en-US" sz="1600" dirty="0">
                <a:solidFill>
                  <a:srgbClr val="000000"/>
                </a:solidFill>
                <a:latin typeface="Courier New" pitchFamily="49" charset="0"/>
                <a:cs typeface="Courier New" pitchFamily="49" charset="0"/>
              </a:rPr>
              <a:t>SYSTEM</a:t>
            </a:r>
            <a:r>
              <a:rPr lang="en-US" sz="1600" dirty="0">
                <a:solidFill>
                  <a:srgbClr val="000000"/>
                </a:solidFill>
                <a:latin typeface="Arial" charset="0"/>
                <a:cs typeface="Arial" charset="0"/>
              </a:rPr>
              <a:t> common users</a:t>
            </a:r>
          </a:p>
          <a:p>
            <a:pPr marL="171450" lvl="1" indent="176213" defTabSz="228600" eaLnBrk="1" hangingPunct="1">
              <a:buClr>
                <a:srgbClr val="FF0000"/>
              </a:buClr>
              <a:buFont typeface="Arial" charset="0"/>
              <a:buChar char="•"/>
              <a:defRPr/>
            </a:pPr>
            <a:r>
              <a:rPr lang="en-US" sz="1600" dirty="0">
                <a:solidFill>
                  <a:srgbClr val="000000"/>
                </a:solidFill>
              </a:rPr>
              <a:t>New service name</a:t>
            </a:r>
            <a:endParaRPr lang="en-US" sz="1600" b="1" dirty="0">
              <a:solidFill>
                <a:srgbClr val="000000"/>
              </a:solidFill>
              <a:latin typeface="Courier New" pitchFamily="49" charset="0"/>
              <a:cs typeface="Courier New" pitchFamily="49" charset="0"/>
            </a:endParaRPr>
          </a:p>
        </p:txBody>
      </p:sp>
      <p:sp>
        <p:nvSpPr>
          <p:cNvPr id="2" name="Title 1"/>
          <p:cNvSpPr>
            <a:spLocks noGrp="1"/>
          </p:cNvSpPr>
          <p:nvPr>
            <p:ph type="title"/>
          </p:nvPr>
        </p:nvSpPr>
        <p:spPr>
          <a:xfrm>
            <a:off x="711200" y="80168"/>
            <a:ext cx="10512862" cy="1325563"/>
          </a:xfrm>
        </p:spPr>
        <p:txBody>
          <a:bodyPr/>
          <a:lstStyle/>
          <a:p>
            <a:r>
              <a:rPr lang="en-US" altLang="en-US" dirty="0"/>
              <a:t>Cloning a Non-CDB or Remote PDB</a:t>
            </a:r>
            <a:endParaRPr lang="en-US" dirty="0"/>
          </a:p>
        </p:txBody>
      </p:sp>
      <p:sp>
        <p:nvSpPr>
          <p:cNvPr id="3" name="Rectangle 31"/>
          <p:cNvSpPr txBox="1">
            <a:spLocks noChangeArrowheads="1"/>
          </p:cNvSpPr>
          <p:nvPr/>
        </p:nvSpPr>
        <p:spPr>
          <a:xfrm>
            <a:off x="5180013" y="981075"/>
            <a:ext cx="6196012" cy="4876800"/>
          </a:xfrm>
          <a:prstGeom prst="rect">
            <a:avLst/>
          </a:prstGeom>
        </p:spPr>
        <p:txBody>
          <a:bodyPr/>
          <a:lstStyle/>
          <a:p>
            <a:pPr marL="685800" lvl="2" indent="-452438" defTabSz="228600" eaLnBrk="1" hangingPunct="1">
              <a:spcBef>
                <a:spcPts val="432"/>
              </a:spcBef>
              <a:buClr>
                <a:srgbClr val="FF0000"/>
              </a:buClr>
              <a:buFont typeface="+mj-lt"/>
              <a:buAutoNum type="arabicPeriod"/>
              <a:defRPr/>
            </a:pPr>
            <a:r>
              <a:rPr lang="en-US" dirty="0">
                <a:solidFill>
                  <a:srgbClr val="000000"/>
                </a:solidFill>
                <a:latin typeface="+mj-lt"/>
                <a:cs typeface="Courier New" pitchFamily="49" charset="0"/>
              </a:rPr>
              <a:t>Set </a:t>
            </a:r>
            <a:r>
              <a:rPr lang="en-US" b="1" dirty="0">
                <a:solidFill>
                  <a:srgbClr val="0000FF"/>
                </a:solidFill>
                <a:latin typeface="Courier New" pitchFamily="49" charset="0"/>
                <a:cs typeface="Courier New" pitchFamily="49" charset="0"/>
              </a:rPr>
              <a:t>ORCL</a:t>
            </a:r>
            <a:r>
              <a:rPr lang="en-US" b="1" dirty="0">
                <a:solidFill>
                  <a:srgbClr val="000000"/>
                </a:solidFill>
              </a:rPr>
              <a:t> </a:t>
            </a:r>
            <a:r>
              <a:rPr lang="en-US" dirty="0">
                <a:solidFill>
                  <a:srgbClr val="000000"/>
                </a:solidFill>
                <a:latin typeface="+mj-lt"/>
                <a:cs typeface="Courier New" pitchFamily="49" charset="0"/>
              </a:rPr>
              <a:t>in READ ONLY mode</a:t>
            </a:r>
            <a:r>
              <a:rPr lang="en-US" dirty="0">
                <a:solidFill>
                  <a:srgbClr val="000000"/>
                </a:solidFill>
                <a:latin typeface="Arial" charset="0"/>
                <a:cs typeface="Courier New" pitchFamily="49" charset="0"/>
              </a:rPr>
              <a:t>.</a:t>
            </a:r>
          </a:p>
          <a:p>
            <a:pPr marL="685800" lvl="2" indent="-452438" defTabSz="228600" eaLnBrk="1" hangingPunct="1">
              <a:spcBef>
                <a:spcPts val="432"/>
              </a:spcBef>
              <a:buClr>
                <a:srgbClr val="FF0000"/>
              </a:buClr>
              <a:buFont typeface="+mj-lt"/>
              <a:buAutoNum type="arabicPeriod" startAt="2"/>
              <a:defRPr/>
            </a:pPr>
            <a:r>
              <a:rPr lang="en-US" dirty="0">
                <a:solidFill>
                  <a:srgbClr val="000000"/>
                </a:solidFill>
                <a:latin typeface="+mj-lt"/>
                <a:cs typeface="Courier New" pitchFamily="49" charset="0"/>
              </a:rPr>
              <a:t>Connect to the CDB to create the database link:</a:t>
            </a:r>
          </a:p>
          <a:p>
            <a:pPr marL="576262" lvl="2" indent="-342900" defTabSz="228600" eaLnBrk="1" hangingPunct="1">
              <a:spcBef>
                <a:spcPts val="432"/>
              </a:spcBef>
              <a:buClr>
                <a:schemeClr val="accent2"/>
              </a:buClr>
              <a:buFont typeface="+mj-lt"/>
              <a:buAutoNum type="arabicPeriod" startAt="2"/>
              <a:defRPr/>
            </a:pPr>
            <a:endParaRPr lang="en-US" dirty="0">
              <a:solidFill>
                <a:srgbClr val="000000"/>
              </a:solidFill>
              <a:latin typeface="+mj-lt"/>
              <a:cs typeface="Courier New" pitchFamily="49" charset="0"/>
            </a:endParaRPr>
          </a:p>
          <a:p>
            <a:pPr marL="576262" lvl="2" indent="-342900" defTabSz="228600" eaLnBrk="1" hangingPunct="1">
              <a:spcBef>
                <a:spcPts val="432"/>
              </a:spcBef>
              <a:buClr>
                <a:schemeClr val="accent2"/>
              </a:buClr>
              <a:buFont typeface="+mj-lt"/>
              <a:buAutoNum type="arabicPeriod" startAt="2"/>
              <a:defRPr/>
            </a:pPr>
            <a:endParaRPr lang="en-US" dirty="0">
              <a:solidFill>
                <a:srgbClr val="000000"/>
              </a:solidFill>
              <a:latin typeface="+mj-lt"/>
              <a:cs typeface="Courier New" pitchFamily="49" charset="0"/>
            </a:endParaRPr>
          </a:p>
          <a:p>
            <a:pPr marL="576262" lvl="2" indent="-342900" defTabSz="228600" eaLnBrk="1" hangingPunct="1">
              <a:spcBef>
                <a:spcPts val="432"/>
              </a:spcBef>
              <a:buClr>
                <a:schemeClr val="accent2"/>
              </a:buClr>
              <a:buFont typeface="+mj-lt"/>
              <a:buAutoNum type="arabicPeriod" startAt="2"/>
              <a:defRPr/>
            </a:pPr>
            <a:endParaRPr lang="en-US" sz="1400" dirty="0">
              <a:solidFill>
                <a:srgbClr val="000000"/>
              </a:solidFill>
              <a:latin typeface="+mj-lt"/>
              <a:cs typeface="Courier New" pitchFamily="49" charset="0"/>
            </a:endParaRPr>
          </a:p>
          <a:p>
            <a:pPr marL="685800" lvl="2" indent="-452438" defTabSz="228600" eaLnBrk="1" hangingPunct="1">
              <a:spcBef>
                <a:spcPts val="432"/>
              </a:spcBef>
              <a:buClr>
                <a:srgbClr val="FF0000"/>
              </a:buClr>
              <a:buFont typeface="+mj-lt"/>
              <a:buAutoNum type="arabicPeriod" startAt="2"/>
              <a:defRPr/>
            </a:pPr>
            <a:r>
              <a:rPr lang="en-US" dirty="0">
                <a:solidFill>
                  <a:srgbClr val="000000"/>
                </a:solidFill>
                <a:latin typeface="+mj-lt"/>
                <a:cs typeface="Courier New" pitchFamily="49" charset="0"/>
              </a:rPr>
              <a:t>Clone the non-CDB:</a:t>
            </a:r>
          </a:p>
          <a:p>
            <a:pPr marL="576262" lvl="2" indent="-342900" defTabSz="228600" eaLnBrk="1" hangingPunct="1">
              <a:spcBef>
                <a:spcPts val="432"/>
              </a:spcBef>
              <a:buClr>
                <a:schemeClr val="accent2"/>
              </a:buClr>
              <a:buFont typeface="+mj-lt"/>
              <a:buAutoNum type="arabicPeriod"/>
              <a:defRPr/>
            </a:pPr>
            <a:endParaRPr lang="en-US" dirty="0">
              <a:solidFill>
                <a:srgbClr val="000000"/>
              </a:solidFill>
              <a:latin typeface="+mj-lt"/>
              <a:cs typeface="Courier New" pitchFamily="49" charset="0"/>
            </a:endParaRPr>
          </a:p>
          <a:p>
            <a:pPr marL="576262" lvl="2" indent="-342900" defTabSz="228600" eaLnBrk="1" hangingPunct="1">
              <a:spcBef>
                <a:spcPts val="432"/>
              </a:spcBef>
              <a:buClr>
                <a:schemeClr val="accent2"/>
              </a:buClr>
              <a:buFont typeface="+mj-lt"/>
              <a:buAutoNum type="arabicPeriod" startAt="4"/>
              <a:defRPr/>
            </a:pPr>
            <a:endParaRPr lang="en-US" dirty="0">
              <a:solidFill>
                <a:srgbClr val="000000"/>
              </a:solidFill>
              <a:latin typeface="+mj-lt"/>
              <a:cs typeface="Courier New" pitchFamily="49" charset="0"/>
            </a:endParaRPr>
          </a:p>
          <a:p>
            <a:pPr marL="576262" lvl="2" indent="-342900" defTabSz="228600" eaLnBrk="1" hangingPunct="1">
              <a:spcBef>
                <a:spcPts val="432"/>
              </a:spcBef>
              <a:buClr>
                <a:schemeClr val="accent2"/>
              </a:buClr>
              <a:buFont typeface="+mj-lt"/>
              <a:buAutoNum type="arabicPeriod" startAt="4"/>
              <a:defRPr/>
            </a:pPr>
            <a:endParaRPr lang="en-US" dirty="0">
              <a:solidFill>
                <a:srgbClr val="000000"/>
              </a:solidFill>
              <a:latin typeface="+mj-lt"/>
              <a:cs typeface="Courier New" pitchFamily="49" charset="0"/>
            </a:endParaRPr>
          </a:p>
          <a:p>
            <a:pPr marL="685800" lvl="2" indent="-452438" defTabSz="228600" eaLnBrk="1" hangingPunct="1">
              <a:spcBef>
                <a:spcPts val="432"/>
              </a:spcBef>
              <a:buClr>
                <a:srgbClr val="FF0000"/>
              </a:buClr>
              <a:buFont typeface="+mj-lt"/>
              <a:buAutoNum type="arabicPeriod" startAt="4"/>
              <a:defRPr/>
            </a:pPr>
            <a:r>
              <a:rPr lang="en-US" dirty="0">
                <a:solidFill>
                  <a:srgbClr val="000000"/>
                </a:solidFill>
                <a:latin typeface="Arial" charset="0"/>
                <a:cs typeface="Courier New" pitchFamily="49" charset="0"/>
              </a:rPr>
              <a:t>Run the </a:t>
            </a:r>
            <a:r>
              <a:rPr lang="en-US" dirty="0">
                <a:solidFill>
                  <a:srgbClr val="000000"/>
                </a:solidFill>
                <a:latin typeface="Courier New" pitchFamily="49" charset="0"/>
                <a:cs typeface="Courier New" pitchFamily="49" charset="0"/>
              </a:rPr>
              <a:t>noncdb_to_pdb.sql</a:t>
            </a:r>
            <a:r>
              <a:rPr lang="en-US" dirty="0">
                <a:solidFill>
                  <a:srgbClr val="000000"/>
                </a:solidFill>
                <a:latin typeface="Arial" charset="0"/>
                <a:cs typeface="Courier New" pitchFamily="49" charset="0"/>
              </a:rPr>
              <a:t> script.</a:t>
            </a:r>
            <a:endParaRPr lang="en-US" dirty="0">
              <a:solidFill>
                <a:srgbClr val="000000"/>
              </a:solidFill>
              <a:latin typeface="Arial" charset="0"/>
            </a:endParaRPr>
          </a:p>
          <a:p>
            <a:pPr marL="576262" lvl="2" indent="-342900" defTabSz="228600" eaLnBrk="1" hangingPunct="1">
              <a:spcBef>
                <a:spcPts val="432"/>
              </a:spcBef>
              <a:buClr>
                <a:schemeClr val="accent2"/>
              </a:buClr>
              <a:buFont typeface="+mj-lt"/>
              <a:buAutoNum type="arabicPeriod" startAt="4"/>
              <a:defRPr/>
            </a:pPr>
            <a:endParaRPr lang="en-US" sz="2000" dirty="0">
              <a:solidFill>
                <a:srgbClr val="000000"/>
              </a:solidFill>
              <a:latin typeface="Arial" charset="0"/>
            </a:endParaRPr>
          </a:p>
          <a:p>
            <a:pPr marL="576262" lvl="2" indent="-342900" defTabSz="228600" eaLnBrk="1" hangingPunct="1">
              <a:spcBef>
                <a:spcPts val="432"/>
              </a:spcBef>
              <a:buClr>
                <a:schemeClr val="accent2"/>
              </a:buClr>
              <a:buFont typeface="+mj-lt"/>
              <a:buAutoNum type="arabicPeriod" startAt="4"/>
              <a:defRPr/>
            </a:pPr>
            <a:endParaRPr lang="en-US" dirty="0">
              <a:solidFill>
                <a:srgbClr val="000000"/>
              </a:solidFill>
              <a:latin typeface="Arial" charset="0"/>
            </a:endParaRPr>
          </a:p>
          <a:p>
            <a:pPr marL="685800" lvl="2" indent="-452438" defTabSz="228600" eaLnBrk="1" hangingPunct="1">
              <a:spcBef>
                <a:spcPts val="432"/>
              </a:spcBef>
              <a:buClr>
                <a:srgbClr val="FF0000"/>
              </a:buClr>
              <a:buFont typeface="+mj-lt"/>
              <a:buAutoNum type="arabicPeriod" startAt="4"/>
              <a:defRPr/>
            </a:pPr>
            <a:r>
              <a:rPr lang="en-US" dirty="0">
                <a:solidFill>
                  <a:srgbClr val="000000"/>
                </a:solidFill>
                <a:latin typeface="Arial" charset="0"/>
              </a:rPr>
              <a:t>Open</a:t>
            </a:r>
            <a:r>
              <a:rPr lang="en-US" sz="1600" b="1" dirty="0">
                <a:solidFill>
                  <a:srgbClr val="000000"/>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PDB_ORCL</a:t>
            </a:r>
            <a:r>
              <a:rPr lang="en-US" b="1" dirty="0">
                <a:solidFill>
                  <a:srgbClr val="000000"/>
                </a:solidFill>
              </a:rPr>
              <a:t> </a:t>
            </a:r>
            <a:r>
              <a:rPr lang="en-US" dirty="0">
                <a:solidFill>
                  <a:srgbClr val="000000"/>
                </a:solidFill>
                <a:latin typeface="Arial" charset="0"/>
              </a:rPr>
              <a:t>in read-write mode.</a:t>
            </a:r>
          </a:p>
        </p:txBody>
      </p:sp>
      <p:sp>
        <p:nvSpPr>
          <p:cNvPr id="5" name="PPTShape_6"/>
          <p:cNvSpPr>
            <a:spLocks noChangeArrowheads="1"/>
          </p:cNvSpPr>
          <p:nvPr/>
        </p:nvSpPr>
        <p:spPr bwMode="blackWhite">
          <a:xfrm>
            <a:off x="909638" y="3713163"/>
            <a:ext cx="4270375" cy="762000"/>
          </a:xfrm>
          <a:prstGeom prst="rect">
            <a:avLst/>
          </a:prstGeom>
          <a:solidFill>
            <a:srgbClr val="DCE3E4"/>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b="1" dirty="0">
                <a:solidFill>
                  <a:srgbClr val="000000"/>
                </a:solidFill>
              </a:rPr>
              <a:t>Non-CDB ORCL</a:t>
            </a:r>
          </a:p>
        </p:txBody>
      </p:sp>
      <p:sp>
        <p:nvSpPr>
          <p:cNvPr id="6" name="PPTShape_7"/>
          <p:cNvSpPr txBox="1">
            <a:spLocks noChangeArrowheads="1"/>
          </p:cNvSpPr>
          <p:nvPr/>
        </p:nvSpPr>
        <p:spPr bwMode="blackWhite">
          <a:xfrm>
            <a:off x="1320800" y="3713163"/>
            <a:ext cx="2335213" cy="261937"/>
          </a:xfrm>
          <a:prstGeom prst="rect">
            <a:avLst/>
          </a:prstGeom>
          <a:noFill/>
          <a:ln w="28575">
            <a:noFill/>
            <a:miter lim="800000"/>
            <a:headEnd/>
            <a:tailEnd/>
          </a:ln>
        </p:spPr>
        <p:txBody>
          <a:bodyPr lIns="92075" tIns="46038" rIns="92075" bIns="46038">
            <a:spAutoFit/>
          </a:bodyPr>
          <a:lstStyle/>
          <a:p>
            <a:pPr defTabSz="228600">
              <a:defRPr/>
            </a:pPr>
            <a:r>
              <a:rPr lang="en-US" sz="1100" dirty="0">
                <a:solidFill>
                  <a:schemeClr val="bg2">
                    <a:lumMod val="10000"/>
                  </a:schemeClr>
                </a:solidFill>
                <a:latin typeface="Arial" charset="0"/>
                <a:cs typeface="Arial" charset="0"/>
              </a:rPr>
              <a:t>Datafiles</a:t>
            </a:r>
          </a:p>
        </p:txBody>
      </p:sp>
      <p:pic>
        <p:nvPicPr>
          <p:cNvPr id="7" name="Picture 107" descr="datab018"/>
          <p:cNvPicPr preferRelativeResize="0">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gray">
          <a:xfrm>
            <a:off x="1462088" y="4017963"/>
            <a:ext cx="406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PTShape_14" descr="datab018"/>
          <p:cNvPicPr preferRelativeResize="0">
            <a:picLocks noChangeAspect="1" noChangeArrowheads="1"/>
          </p:cNvPicPr>
          <p:nvPr>
            <p:custDataLst>
              <p:tags r:id="rId3"/>
            </p:custDataLst>
          </p:nvPr>
        </p:nvPicPr>
        <p:blipFill>
          <a:blip r:embed="rId6" cstate="print">
            <a:extLst>
              <a:ext uri="{28A0092B-C50C-407E-A947-70E740481C1C}">
                <a14:useLocalDpi xmlns:a14="http://schemas.microsoft.com/office/drawing/2010/main" val="0"/>
              </a:ext>
            </a:extLst>
          </a:blip>
          <a:srcRect/>
          <a:stretch>
            <a:fillRect/>
          </a:stretch>
        </p:blipFill>
        <p:spPr bwMode="gray">
          <a:xfrm>
            <a:off x="1727200" y="4094163"/>
            <a:ext cx="406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5"/>
          <p:cNvSpPr>
            <a:spLocks noChangeArrowheads="1"/>
          </p:cNvSpPr>
          <p:nvPr/>
        </p:nvSpPr>
        <p:spPr bwMode="auto">
          <a:xfrm>
            <a:off x="914400" y="1219200"/>
            <a:ext cx="4284663" cy="2354263"/>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0" name="Text Box 58"/>
          <p:cNvSpPr txBox="1">
            <a:spLocks noChangeArrowheads="1"/>
          </p:cNvSpPr>
          <p:nvPr/>
        </p:nvSpPr>
        <p:spPr bwMode="blackWhite">
          <a:xfrm>
            <a:off x="914400" y="1295400"/>
            <a:ext cx="4468813"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solidFill>
                  <a:schemeClr val="bg2"/>
                </a:solidFill>
              </a:rPr>
              <a:t>Multitenant container database CDB1</a:t>
            </a:r>
          </a:p>
        </p:txBody>
      </p:sp>
      <p:sp>
        <p:nvSpPr>
          <p:cNvPr id="11" name="PPTShape_11"/>
          <p:cNvSpPr>
            <a:spLocks noChangeArrowheads="1"/>
          </p:cNvSpPr>
          <p:nvPr/>
        </p:nvSpPr>
        <p:spPr bwMode="blackWhite">
          <a:xfrm>
            <a:off x="1125538" y="2895600"/>
            <a:ext cx="2520950"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t>PDB2</a:t>
            </a:r>
          </a:p>
        </p:txBody>
      </p:sp>
      <p:sp>
        <p:nvSpPr>
          <p:cNvPr id="12" name="PPTShape_12"/>
          <p:cNvSpPr txBox="1">
            <a:spLocks noChangeArrowheads="1"/>
          </p:cNvSpPr>
          <p:nvPr/>
        </p:nvSpPr>
        <p:spPr bwMode="blackWhite">
          <a:xfrm>
            <a:off x="1125538" y="2879725"/>
            <a:ext cx="29448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 / Tempfiles</a:t>
            </a:r>
          </a:p>
        </p:txBody>
      </p:sp>
      <p:sp>
        <p:nvSpPr>
          <p:cNvPr id="13" name="Text Box 58"/>
          <p:cNvSpPr txBox="1">
            <a:spLocks noChangeArrowheads="1"/>
          </p:cNvSpPr>
          <p:nvPr/>
        </p:nvSpPr>
        <p:spPr bwMode="blackWhite">
          <a:xfrm>
            <a:off x="909638" y="1341438"/>
            <a:ext cx="4468812" cy="265112"/>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400" b="1" dirty="0">
                <a:solidFill>
                  <a:srgbClr val="000000"/>
                </a:solidFill>
                <a:latin typeface="Arial" charset="0"/>
                <a:cs typeface="Arial" charset="0"/>
              </a:rPr>
              <a:t>CDB1</a:t>
            </a:r>
          </a:p>
        </p:txBody>
      </p:sp>
      <p:sp>
        <p:nvSpPr>
          <p:cNvPr id="14" name="Rectangle 2"/>
          <p:cNvSpPr>
            <a:spLocks noChangeArrowheads="1"/>
          </p:cNvSpPr>
          <p:nvPr/>
        </p:nvSpPr>
        <p:spPr bwMode="blackWhite">
          <a:xfrm>
            <a:off x="1117600" y="1628775"/>
            <a:ext cx="2528888" cy="504825"/>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b="1" dirty="0">
                <a:solidFill>
                  <a:srgbClr val="000000"/>
                </a:solidFill>
              </a:rPr>
              <a:t>CDB root</a:t>
            </a:r>
          </a:p>
        </p:txBody>
      </p:sp>
      <p:sp>
        <p:nvSpPr>
          <p:cNvPr id="15" name="PPTShape_0"/>
          <p:cNvSpPr txBox="1">
            <a:spLocks noChangeArrowheads="1"/>
          </p:cNvSpPr>
          <p:nvPr/>
        </p:nvSpPr>
        <p:spPr bwMode="blackWhite">
          <a:xfrm>
            <a:off x="1125538" y="1628775"/>
            <a:ext cx="20161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Data files/ Tempfiles </a:t>
            </a:r>
          </a:p>
        </p:txBody>
      </p:sp>
      <p:sp>
        <p:nvSpPr>
          <p:cNvPr id="16" name="PPTShape_1"/>
          <p:cNvSpPr txBox="1">
            <a:spLocks noChangeArrowheads="1"/>
          </p:cNvSpPr>
          <p:nvPr/>
        </p:nvSpPr>
        <p:spPr bwMode="blackWhite">
          <a:xfrm>
            <a:off x="4376738" y="1628775"/>
            <a:ext cx="815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Redo Log </a:t>
            </a:r>
          </a:p>
          <a:p>
            <a:r>
              <a:rPr lang="en-US" altLang="en-US" sz="1100" dirty="0">
                <a:solidFill>
                  <a:srgbClr val="000000"/>
                </a:solidFill>
              </a:rPr>
              <a:t>files</a:t>
            </a:r>
          </a:p>
        </p:txBody>
      </p:sp>
      <p:sp>
        <p:nvSpPr>
          <p:cNvPr id="17" name="PPTShape_2"/>
          <p:cNvSpPr txBox="1">
            <a:spLocks noChangeArrowheads="1"/>
          </p:cNvSpPr>
          <p:nvPr/>
        </p:nvSpPr>
        <p:spPr bwMode="blackWhite">
          <a:xfrm>
            <a:off x="3695700" y="1628775"/>
            <a:ext cx="7762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Control </a:t>
            </a:r>
          </a:p>
          <a:p>
            <a:r>
              <a:rPr lang="en-US" altLang="en-US" sz="1100" dirty="0">
                <a:solidFill>
                  <a:srgbClr val="000000"/>
                </a:solidFill>
              </a:rPr>
              <a:t>files</a:t>
            </a:r>
          </a:p>
        </p:txBody>
      </p:sp>
      <p:sp>
        <p:nvSpPr>
          <p:cNvPr id="18" name="PPTShape_3"/>
          <p:cNvSpPr>
            <a:spLocks noChangeArrowheads="1"/>
          </p:cNvSpPr>
          <p:nvPr/>
        </p:nvSpPr>
        <p:spPr bwMode="blackWhite">
          <a:xfrm>
            <a:off x="1117600" y="2238375"/>
            <a:ext cx="2538413"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19" name="PPTShape_4"/>
          <p:cNvSpPr txBox="1">
            <a:spLocks noChangeArrowheads="1"/>
          </p:cNvSpPr>
          <p:nvPr/>
        </p:nvSpPr>
        <p:spPr bwMode="blackWhite">
          <a:xfrm>
            <a:off x="1117600" y="2222500"/>
            <a:ext cx="29448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 / Tempfiles</a:t>
            </a:r>
          </a:p>
        </p:txBody>
      </p:sp>
      <p:sp>
        <p:nvSpPr>
          <p:cNvPr id="20" name="PPTShape_5"/>
          <p:cNvSpPr txBox="1">
            <a:spLocks noChangeArrowheads="1"/>
          </p:cNvSpPr>
          <p:nvPr/>
        </p:nvSpPr>
        <p:spPr bwMode="blackWhite">
          <a:xfrm>
            <a:off x="3717925" y="2976563"/>
            <a:ext cx="1368425" cy="523875"/>
          </a:xfrm>
          <a:prstGeom prst="rect">
            <a:avLst/>
          </a:prstGeom>
          <a:noFill/>
          <a:ln w="28575">
            <a:noFill/>
            <a:miter lim="800000"/>
            <a:headEnd/>
            <a:tailEnd/>
          </a:ln>
        </p:spPr>
        <p:txBody>
          <a:bodyPr lIns="92075" tIns="46038" rIns="92075" bIns="46038">
            <a:spAutoFit/>
          </a:bodyPr>
          <a:lstStyle/>
          <a:p>
            <a:pPr defTabSz="228600">
              <a:defRPr/>
            </a:pPr>
            <a:r>
              <a:rPr lang="en-US" sz="1400" b="1" dirty="0">
                <a:solidFill>
                  <a:schemeClr val="tx1">
                    <a:lumMod val="50000"/>
                  </a:schemeClr>
                </a:solidFill>
                <a:latin typeface="Arial" charset="0"/>
                <a:cs typeface="Arial" charset="0"/>
              </a:rPr>
              <a:t>Create </a:t>
            </a:r>
            <a:r>
              <a:rPr lang="en-US" sz="1400" b="1" dirty="0">
                <a:latin typeface="Arial" charset="0"/>
                <a:cs typeface="Arial" charset="0"/>
              </a:rPr>
              <a:t>PDB2 </a:t>
            </a:r>
          </a:p>
          <a:p>
            <a:pPr defTabSz="228600">
              <a:defRPr/>
            </a:pPr>
            <a:r>
              <a:rPr lang="en-US" sz="1400" b="1" dirty="0">
                <a:solidFill>
                  <a:schemeClr val="tx1">
                    <a:lumMod val="50000"/>
                  </a:schemeClr>
                </a:solidFill>
                <a:latin typeface="Arial" charset="0"/>
                <a:cs typeface="Arial" charset="0"/>
              </a:rPr>
              <a:t>from  </a:t>
            </a:r>
            <a:r>
              <a:rPr lang="en-US" sz="1400" b="1" dirty="0">
                <a:latin typeface="Arial" charset="0"/>
                <a:cs typeface="Arial" charset="0"/>
              </a:rPr>
              <a:t>ORCL</a:t>
            </a:r>
          </a:p>
        </p:txBody>
      </p:sp>
      <p:sp>
        <p:nvSpPr>
          <p:cNvPr id="21" name="PPTShape_8"/>
          <p:cNvSpPr txBox="1">
            <a:spLocks noChangeArrowheads="1"/>
          </p:cNvSpPr>
          <p:nvPr/>
        </p:nvSpPr>
        <p:spPr bwMode="blackWhite">
          <a:xfrm>
            <a:off x="2844800" y="3713163"/>
            <a:ext cx="1017588" cy="431800"/>
          </a:xfrm>
          <a:prstGeom prst="rect">
            <a:avLst/>
          </a:prstGeom>
          <a:noFill/>
          <a:ln w="28575">
            <a:noFill/>
            <a:miter lim="800000"/>
            <a:headEnd/>
            <a:tailEnd/>
          </a:ln>
        </p:spPr>
        <p:txBody>
          <a:bodyPr lIns="92075" tIns="46038" rIns="92075" bIns="46038">
            <a:spAutoFit/>
          </a:bodyPr>
          <a:lstStyle/>
          <a:p>
            <a:pPr defTabSz="228600">
              <a:defRPr/>
            </a:pPr>
            <a:r>
              <a:rPr lang="en-US" sz="1100" dirty="0">
                <a:solidFill>
                  <a:schemeClr val="bg2">
                    <a:lumMod val="10000"/>
                  </a:schemeClr>
                </a:solidFill>
                <a:latin typeface="Arial" charset="0"/>
                <a:cs typeface="Arial" charset="0"/>
              </a:rPr>
              <a:t>Control </a:t>
            </a:r>
          </a:p>
          <a:p>
            <a:pPr defTabSz="228600">
              <a:defRPr/>
            </a:pPr>
            <a:r>
              <a:rPr lang="en-US" sz="1100" dirty="0">
                <a:solidFill>
                  <a:schemeClr val="bg2">
                    <a:lumMod val="10000"/>
                  </a:schemeClr>
                </a:solidFill>
                <a:latin typeface="Arial" charset="0"/>
                <a:cs typeface="Arial" charset="0"/>
              </a:rPr>
              <a:t>files</a:t>
            </a:r>
          </a:p>
        </p:txBody>
      </p:sp>
      <p:cxnSp>
        <p:nvCxnSpPr>
          <p:cNvPr id="22" name="Straight Arrow Connector 48"/>
          <p:cNvCxnSpPr>
            <a:cxnSpLocks noChangeShapeType="1"/>
          </p:cNvCxnSpPr>
          <p:nvPr/>
        </p:nvCxnSpPr>
        <p:spPr bwMode="auto">
          <a:xfrm flipV="1">
            <a:off x="2422525" y="3429000"/>
            <a:ext cx="0" cy="360363"/>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23" name="Content Placeholder 2"/>
          <p:cNvSpPr txBox="1">
            <a:spLocks noChangeAspect="1"/>
          </p:cNvSpPr>
          <p:nvPr/>
        </p:nvSpPr>
        <p:spPr bwMode="gray">
          <a:xfrm>
            <a:off x="5446340" y="1723386"/>
            <a:ext cx="5976664" cy="79581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CREATE DATABASE LINK </a:t>
            </a:r>
            <a:r>
              <a:rPr lang="fr-FR" sz="1600" b="1" dirty="0">
                <a:solidFill>
                  <a:srgbClr val="6600CC"/>
                </a:solidFill>
                <a:latin typeface="Courier New" pitchFamily="49" charset="0"/>
                <a:cs typeface="Courier New" pitchFamily="49" charset="0"/>
              </a:rPr>
              <a:t>link_orcl</a:t>
            </a:r>
            <a:r>
              <a:rPr lang="fr-FR" sz="1600" b="1" dirty="0">
                <a:latin typeface="Courier New" pitchFamily="49" charset="0"/>
                <a:cs typeface="Courier New" pitchFamily="49" charset="0"/>
              </a:rPr>
              <a:t> </a:t>
            </a:r>
          </a:p>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            </a:t>
            </a:r>
            <a:r>
              <a:rPr lang="en-US" sz="1600" b="1" dirty="0">
                <a:latin typeface="Courier New" pitchFamily="49" charset="0"/>
                <a:cs typeface="Courier New" pitchFamily="49" charset="0"/>
              </a:rPr>
              <a:t>CONNECT TO system IDENTIFIED BY *** </a:t>
            </a:r>
          </a:p>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            USING '</a:t>
            </a:r>
            <a:r>
              <a:rPr lang="en-US" sz="1600" b="1" dirty="0">
                <a:solidFill>
                  <a:srgbClr val="0000FF"/>
                </a:solidFill>
                <a:latin typeface="Courier New" pitchFamily="49" charset="0"/>
                <a:cs typeface="Courier New" pitchFamily="49" charset="0"/>
              </a:rPr>
              <a:t>orcl</a:t>
            </a:r>
            <a:r>
              <a:rPr lang="en-US" sz="1600" b="1"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24" name="Content Placeholder 2"/>
          <p:cNvSpPr txBox="1">
            <a:spLocks noChangeAspect="1"/>
          </p:cNvSpPr>
          <p:nvPr/>
        </p:nvSpPr>
        <p:spPr bwMode="gray">
          <a:xfrm>
            <a:off x="5446340" y="2983470"/>
            <a:ext cx="5976664" cy="79581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CREATE PLUGGABLE DATABASE</a:t>
            </a:r>
            <a:r>
              <a:rPr lang="en-US" sz="1600" b="1" dirty="0">
                <a:solidFill>
                  <a:srgbClr val="0000FF"/>
                </a:solidFill>
                <a:latin typeface="Courier New" pitchFamily="49" charset="0"/>
                <a:cs typeface="Courier New" pitchFamily="49" charset="0"/>
              </a:rPr>
              <a:t> pdb_orcl </a:t>
            </a:r>
          </a:p>
          <a:p>
            <a:pPr marL="457200" indent="-457200" defTabSz="400050" eaLnBrk="1" hangingPunct="1">
              <a:tabLst>
                <a:tab pos="400050" algn="r"/>
                <a:tab pos="673100" algn="l"/>
              </a:tabLst>
              <a:defRPr/>
            </a:pPr>
            <a:r>
              <a:rPr lang="en-US" sz="1600" b="1" dirty="0">
                <a:solidFill>
                  <a:srgbClr val="0000FF"/>
                </a:solidFill>
                <a:latin typeface="Courier New" pitchFamily="49" charset="0"/>
                <a:cs typeface="Courier New" pitchFamily="49" charset="0"/>
              </a:rPr>
              <a:t>            </a:t>
            </a:r>
            <a:r>
              <a:rPr lang="fr-FR" sz="1600" b="1" dirty="0">
                <a:latin typeface="Courier New" pitchFamily="49" charset="0"/>
                <a:cs typeface="Courier New" pitchFamily="49" charset="0"/>
              </a:rPr>
              <a:t>FROM </a:t>
            </a:r>
            <a:r>
              <a:rPr lang="fr-FR" sz="1600" b="1" dirty="0">
                <a:solidFill>
                  <a:srgbClr val="0000FF"/>
                </a:solidFill>
                <a:latin typeface="Courier New" pitchFamily="49" charset="0"/>
                <a:cs typeface="Courier New" pitchFamily="49" charset="0"/>
              </a:rPr>
              <a:t>N</a:t>
            </a:r>
            <a:r>
              <a:rPr lang="en-US" sz="1600" b="1" dirty="0">
                <a:solidFill>
                  <a:srgbClr val="0000FF"/>
                </a:solidFill>
                <a:latin typeface="Courier New" pitchFamily="49" charset="0"/>
                <a:cs typeface="Courier New" pitchFamily="49" charset="0"/>
              </a:rPr>
              <a:t>ON$CDB</a:t>
            </a:r>
            <a:r>
              <a:rPr lang="en-US" sz="1600" b="1" dirty="0">
                <a:latin typeface="Courier New" pitchFamily="49" charset="0"/>
                <a:cs typeface="Courier New" pitchFamily="49" charset="0"/>
              </a:rPr>
              <a:t>@</a:t>
            </a:r>
            <a:r>
              <a:rPr lang="fr-FR" sz="1600" b="1" dirty="0">
                <a:solidFill>
                  <a:srgbClr val="6600CC"/>
                </a:solidFill>
                <a:latin typeface="Courier New" pitchFamily="49" charset="0"/>
                <a:cs typeface="Courier New" pitchFamily="49" charset="0"/>
              </a:rPr>
              <a:t>link_orcl</a:t>
            </a:r>
            <a:r>
              <a:rPr lang="en-US" sz="1600" dirty="0">
                <a:latin typeface="Courier New" pitchFamily="49" charset="0"/>
                <a:cs typeface="Courier New" pitchFamily="49" charset="0"/>
              </a:rPr>
              <a:t> </a:t>
            </a:r>
          </a:p>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            CREATE_FILE_DEST = </a:t>
            </a:r>
            <a:r>
              <a:rPr lang="fr-FR" sz="1600" b="1" dirty="0">
                <a:latin typeface="Courier New" pitchFamily="49" charset="0"/>
                <a:cs typeface="Courier New" pitchFamily="49" charset="0"/>
              </a:rPr>
              <a:t>'…/PDB_orcl'</a:t>
            </a:r>
            <a:r>
              <a:rPr lang="en-US" sz="1600" b="1"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25" name="Content Placeholder 2"/>
          <p:cNvSpPr txBox="1">
            <a:spLocks noChangeAspect="1"/>
          </p:cNvSpPr>
          <p:nvPr/>
        </p:nvSpPr>
        <p:spPr bwMode="gray">
          <a:xfrm>
            <a:off x="5446340" y="4270883"/>
            <a:ext cx="5976664"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SQL&gt; CONNECT sys@</a:t>
            </a:r>
            <a:r>
              <a:rPr lang="en-US" sz="1600" b="1" dirty="0">
                <a:solidFill>
                  <a:srgbClr val="0000FF"/>
                </a:solidFill>
                <a:latin typeface="Courier New" pitchFamily="49" charset="0"/>
                <a:cs typeface="Courier New" pitchFamily="49" charset="0"/>
              </a:rPr>
              <a:t>pdb_orcl</a:t>
            </a:r>
            <a:r>
              <a:rPr lang="en-US" sz="1600" b="1" dirty="0">
                <a:latin typeface="Courier New" pitchFamily="49" charset="0"/>
                <a:cs typeface="Courier New" pitchFamily="49" charset="0"/>
              </a:rPr>
              <a:t> AS SYSDBA</a:t>
            </a:r>
            <a:endParaRPr lang="en-US" sz="1600" b="1" dirty="0">
              <a:latin typeface="Courier New" pitchFamily="49" charset="0"/>
              <a:cs typeface="Arial" charset="0"/>
            </a:endParaRPr>
          </a:p>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@$ORACLE_HOME/rdbms/admin/noncdb_to_pdb</a:t>
            </a:r>
            <a:endParaRPr lang="en-US" sz="1600" b="1" dirty="0">
              <a:latin typeface="Courier New" pitchFamily="49" charset="0"/>
              <a:cs typeface="Arial" charset="0"/>
            </a:endParaRPr>
          </a:p>
        </p:txBody>
      </p:sp>
      <p:sp>
        <p:nvSpPr>
          <p:cNvPr id="26" name="Content Placeholder 2"/>
          <p:cNvSpPr txBox="1">
            <a:spLocks noChangeAspect="1"/>
          </p:cNvSpPr>
          <p:nvPr/>
        </p:nvSpPr>
        <p:spPr bwMode="gray">
          <a:xfrm>
            <a:off x="5446340" y="5301208"/>
            <a:ext cx="5976664"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ALTER PLUGGABLE DATABASE </a:t>
            </a:r>
            <a:r>
              <a:rPr lang="en-US" sz="1600" b="1" dirty="0">
                <a:solidFill>
                  <a:srgbClr val="0000FF"/>
                </a:solidFill>
                <a:latin typeface="Courier New" pitchFamily="49" charset="0"/>
                <a:cs typeface="Courier New" pitchFamily="49" charset="0"/>
              </a:rPr>
              <a:t>pdb_orcl </a:t>
            </a:r>
            <a:r>
              <a:rPr lang="fr-FR" sz="1600" b="1" dirty="0">
                <a:latin typeface="Courier New" pitchFamily="49" charset="0"/>
                <a:cs typeface="Courier New" pitchFamily="49" charset="0"/>
              </a:rPr>
              <a:t>OPEN</a:t>
            </a:r>
            <a:r>
              <a:rPr lang="en-US" sz="1600" b="1" dirty="0">
                <a:latin typeface="Courier New" pitchFamily="49" charset="0"/>
                <a:cs typeface="Courier New" pitchFamily="49" charset="0"/>
              </a:rPr>
              <a:t>;</a:t>
            </a:r>
            <a:endParaRPr lang="en-US" sz="1600"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758109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Plugging an Unplugged Regular PDB into CDB</a:t>
            </a:r>
            <a:r>
              <a:rPr lang="en-US" altLang="en-US" sz="2200" dirty="0"/>
              <a:t/>
            </a:r>
            <a:br>
              <a:rPr lang="en-US" altLang="en-US" sz="2200" dirty="0"/>
            </a:br>
            <a:endParaRPr lang="en-US" dirty="0"/>
          </a:p>
        </p:txBody>
      </p:sp>
      <p:sp>
        <p:nvSpPr>
          <p:cNvPr id="3" name="Content Placeholder 43"/>
          <p:cNvSpPr txBox="1">
            <a:spLocks/>
          </p:cNvSpPr>
          <p:nvPr/>
        </p:nvSpPr>
        <p:spPr>
          <a:xfrm>
            <a:off x="4870450" y="1243013"/>
            <a:ext cx="5472113" cy="5076825"/>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marL="117475" lvl="1" indent="-460375" defTabSz="228600">
              <a:buFont typeface="Arial" charset="0"/>
              <a:buNone/>
              <a:defRPr/>
            </a:pPr>
            <a:r>
              <a:rPr lang="fr-FR" sz="2000" kern="0" dirty="0">
                <a:cs typeface="Courier New" pitchFamily="49" charset="0"/>
              </a:rPr>
              <a:t>Unplug </a:t>
            </a:r>
            <a:r>
              <a:rPr lang="en-US" sz="2000" b="1" kern="0" dirty="0">
                <a:solidFill>
                  <a:srgbClr val="0000FF"/>
                </a:solidFill>
                <a:latin typeface="Courier New" pitchFamily="49" charset="0"/>
                <a:cs typeface="Courier New" pitchFamily="49" charset="0"/>
              </a:rPr>
              <a:t>PDB1</a:t>
            </a:r>
            <a:r>
              <a:rPr lang="en-US" sz="2000" b="1" kern="0" dirty="0">
                <a:solidFill>
                  <a:srgbClr val="0000FF"/>
                </a:solidFill>
              </a:rPr>
              <a:t> </a:t>
            </a:r>
            <a:r>
              <a:rPr lang="fr-FR" sz="2000" kern="0" dirty="0">
                <a:cs typeface="Courier New" pitchFamily="49" charset="0"/>
              </a:rPr>
              <a:t>from </a:t>
            </a:r>
            <a:r>
              <a:rPr lang="en-US" sz="2000" b="1" kern="0" dirty="0">
                <a:solidFill>
                  <a:srgbClr val="0000FF"/>
                </a:solidFill>
                <a:latin typeface="Courier New" pitchFamily="49" charset="0"/>
                <a:cs typeface="Courier New" pitchFamily="49" charset="0"/>
              </a:rPr>
              <a:t>CDB1</a:t>
            </a:r>
            <a:r>
              <a:rPr lang="fr-FR" sz="2000" kern="0" dirty="0">
                <a:cs typeface="Courier New" pitchFamily="49" charset="0"/>
              </a:rPr>
              <a:t>:</a:t>
            </a:r>
          </a:p>
          <a:p>
            <a:pPr marL="574675" lvl="2" indent="-341313" defTabSz="228600">
              <a:buFont typeface="+mj-lt"/>
              <a:buAutoNum type="arabicPeriod"/>
              <a:defRPr/>
            </a:pPr>
            <a:r>
              <a:rPr lang="fr-FR" kern="0" dirty="0">
                <a:cs typeface="Courier New" pitchFamily="49" charset="0"/>
              </a:rPr>
              <a:t>Connect to</a:t>
            </a:r>
            <a:r>
              <a:rPr lang="en-US" b="1" kern="0" dirty="0">
                <a:solidFill>
                  <a:srgbClr val="0000FF"/>
                </a:solidFill>
              </a:rPr>
              <a:t> </a:t>
            </a:r>
            <a:r>
              <a:rPr lang="en-US" b="1" kern="0" dirty="0">
                <a:solidFill>
                  <a:srgbClr val="0000FF"/>
                </a:solidFill>
                <a:latin typeface="Courier New" pitchFamily="49" charset="0"/>
                <a:cs typeface="Courier New" pitchFamily="49" charset="0"/>
              </a:rPr>
              <a:t>CDB1</a:t>
            </a:r>
            <a:r>
              <a:rPr lang="fr-FR" kern="0" dirty="0">
                <a:cs typeface="Courier New" pitchFamily="49" charset="0"/>
              </a:rPr>
              <a:t> as a common user.</a:t>
            </a:r>
            <a:endParaRPr lang="en-US" kern="0" dirty="0"/>
          </a:p>
          <a:p>
            <a:pPr marL="574675" lvl="2" indent="-341313" defTabSz="228600">
              <a:buFont typeface="+mj-lt"/>
              <a:buAutoNum type="arabicPeriod"/>
              <a:defRPr/>
            </a:pPr>
            <a:r>
              <a:rPr lang="en-US" kern="0" dirty="0"/>
              <a:t>Verify that </a:t>
            </a:r>
            <a:r>
              <a:rPr lang="en-US" b="1" kern="0" dirty="0">
                <a:solidFill>
                  <a:srgbClr val="0000FF"/>
                </a:solidFill>
                <a:latin typeface="Courier New" pitchFamily="49" charset="0"/>
                <a:cs typeface="Courier New" pitchFamily="49" charset="0"/>
              </a:rPr>
              <a:t>PDB1</a:t>
            </a:r>
            <a:r>
              <a:rPr lang="en-US" sz="1600" b="1" kern="0" dirty="0">
                <a:solidFill>
                  <a:srgbClr val="0000FF"/>
                </a:solidFill>
              </a:rPr>
              <a:t> </a:t>
            </a:r>
            <a:r>
              <a:rPr lang="fr-FR" kern="0" dirty="0">
                <a:cs typeface="Courier New" pitchFamily="49" charset="0"/>
              </a:rPr>
              <a:t>is closed.</a:t>
            </a:r>
          </a:p>
          <a:p>
            <a:pPr marL="574675" lvl="2" indent="-341313" defTabSz="228600">
              <a:buFont typeface="+mj-lt"/>
              <a:buAutoNum type="arabicPeriod"/>
              <a:defRPr/>
            </a:pPr>
            <a:r>
              <a:rPr lang="fr-FR" kern="0" dirty="0">
                <a:cs typeface="Arial" pitchFamily="34" charset="0"/>
              </a:rPr>
              <a:t> </a:t>
            </a:r>
          </a:p>
          <a:p>
            <a:pPr marL="574675" lvl="2" indent="-460375" defTabSz="228600">
              <a:buClr>
                <a:schemeClr val="accent2"/>
              </a:buClr>
              <a:buFont typeface="+mj-lt"/>
              <a:buAutoNum type="arabicPeriod"/>
              <a:defRPr/>
            </a:pPr>
            <a:endParaRPr lang="fr-FR" sz="2600" kern="0" dirty="0">
              <a:cs typeface="Courier New" pitchFamily="49" charset="0"/>
            </a:endParaRPr>
          </a:p>
          <a:p>
            <a:pPr marL="574675" lvl="2" indent="-341313" defTabSz="228600">
              <a:buFont typeface="+mj-lt"/>
              <a:buAutoNum type="arabicPeriod" startAt="4"/>
              <a:defRPr/>
            </a:pPr>
            <a:r>
              <a:rPr lang="fr-FR" kern="0" dirty="0">
                <a:cs typeface="Courier New" pitchFamily="49" charset="0"/>
              </a:rPr>
              <a:t>Drop </a:t>
            </a:r>
            <a:r>
              <a:rPr lang="en-US" b="1" kern="0" dirty="0">
                <a:solidFill>
                  <a:srgbClr val="0000FF"/>
                </a:solidFill>
                <a:latin typeface="Courier New" pitchFamily="49" charset="0"/>
                <a:cs typeface="Courier New" pitchFamily="49" charset="0"/>
              </a:rPr>
              <a:t>PDB1</a:t>
            </a:r>
            <a:r>
              <a:rPr lang="en-US" sz="1600" b="1" kern="0" dirty="0">
                <a:solidFill>
                  <a:srgbClr val="0000FF"/>
                </a:solidFill>
              </a:rPr>
              <a:t> </a:t>
            </a:r>
            <a:r>
              <a:rPr lang="fr-FR" kern="0" dirty="0">
                <a:cs typeface="Courier New" pitchFamily="49" charset="0"/>
              </a:rPr>
              <a:t>from </a:t>
            </a:r>
            <a:r>
              <a:rPr lang="en-US" b="1" kern="0" dirty="0">
                <a:solidFill>
                  <a:srgbClr val="0000FF"/>
                </a:solidFill>
                <a:latin typeface="Courier New" pitchFamily="49" charset="0"/>
                <a:cs typeface="Courier New" pitchFamily="49" charset="0"/>
              </a:rPr>
              <a:t>CDB1</a:t>
            </a:r>
            <a:r>
              <a:rPr lang="fr-FR" kern="0" dirty="0">
                <a:cs typeface="Courier New" pitchFamily="49" charset="0"/>
              </a:rPr>
              <a:t> </a:t>
            </a:r>
          </a:p>
          <a:p>
            <a:pPr marL="117475" lvl="1" indent="-460375" defTabSz="228600">
              <a:spcBef>
                <a:spcPts val="0"/>
              </a:spcBef>
              <a:buClr>
                <a:schemeClr val="accent2"/>
              </a:buClr>
              <a:defRPr/>
            </a:pPr>
            <a:endParaRPr lang="fr-FR" sz="2000" kern="0" dirty="0">
              <a:cs typeface="Courier New" pitchFamily="49" charset="0"/>
            </a:endParaRPr>
          </a:p>
          <a:p>
            <a:pPr marL="117475" lvl="1" indent="-460375" defTabSz="228600">
              <a:spcBef>
                <a:spcPts val="0"/>
              </a:spcBef>
              <a:buClr>
                <a:schemeClr val="accent2"/>
              </a:buClr>
              <a:buFont typeface="Arial" charset="0"/>
              <a:buNone/>
              <a:defRPr/>
            </a:pPr>
            <a:r>
              <a:rPr lang="fr-FR" sz="2000" kern="0" dirty="0">
                <a:cs typeface="Courier New" pitchFamily="49" charset="0"/>
              </a:rPr>
              <a:t>Plug </a:t>
            </a:r>
            <a:r>
              <a:rPr lang="en-US" sz="2000" b="1" kern="0" dirty="0">
                <a:solidFill>
                  <a:srgbClr val="0000FF"/>
                </a:solidFill>
                <a:latin typeface="Courier New" pitchFamily="49" charset="0"/>
                <a:cs typeface="Courier New" pitchFamily="49" charset="0"/>
              </a:rPr>
              <a:t>PDB1</a:t>
            </a:r>
            <a:r>
              <a:rPr lang="en-US" sz="2000" b="1" kern="0" dirty="0">
                <a:solidFill>
                  <a:srgbClr val="0000FF"/>
                </a:solidFill>
              </a:rPr>
              <a:t> </a:t>
            </a:r>
            <a:r>
              <a:rPr lang="fr-FR" sz="2000" kern="0" dirty="0">
                <a:cs typeface="Courier New" pitchFamily="49" charset="0"/>
              </a:rPr>
              <a:t>into </a:t>
            </a:r>
            <a:r>
              <a:rPr lang="en-US" sz="2000" b="1" kern="0" dirty="0">
                <a:solidFill>
                  <a:srgbClr val="008000"/>
                </a:solidFill>
                <a:latin typeface="Courier New" pitchFamily="49" charset="0"/>
                <a:cs typeface="Courier New" pitchFamily="49" charset="0"/>
              </a:rPr>
              <a:t>CDB2</a:t>
            </a:r>
            <a:r>
              <a:rPr lang="en-US" sz="2000" b="1" kern="0" dirty="0">
                <a:solidFill>
                  <a:srgbClr val="008000"/>
                </a:solidFill>
              </a:rPr>
              <a:t> </a:t>
            </a:r>
            <a:r>
              <a:rPr lang="fr-FR" sz="2000" kern="0" dirty="0">
                <a:cs typeface="Courier New" pitchFamily="49" charset="0"/>
              </a:rPr>
              <a:t>:</a:t>
            </a:r>
          </a:p>
          <a:p>
            <a:pPr marL="574675" lvl="2" indent="-341313" defTabSz="228600">
              <a:buFont typeface="+mj-lt"/>
              <a:buAutoNum type="arabicPeriod"/>
              <a:defRPr/>
            </a:pPr>
            <a:r>
              <a:rPr lang="fr-FR" kern="0" dirty="0">
                <a:cs typeface="Courier New" pitchFamily="49" charset="0"/>
              </a:rPr>
              <a:t>Connect to </a:t>
            </a:r>
            <a:r>
              <a:rPr lang="en-US" b="1" kern="0" dirty="0">
                <a:solidFill>
                  <a:srgbClr val="008000"/>
                </a:solidFill>
                <a:latin typeface="Courier New" pitchFamily="49" charset="0"/>
                <a:cs typeface="Courier New" pitchFamily="49" charset="0"/>
              </a:rPr>
              <a:t>CDB2</a:t>
            </a:r>
            <a:r>
              <a:rPr lang="en-US" sz="1600" b="1" kern="0" dirty="0">
                <a:solidFill>
                  <a:srgbClr val="008000"/>
                </a:solidFill>
              </a:rPr>
              <a:t> </a:t>
            </a:r>
            <a:r>
              <a:rPr lang="fr-FR" kern="0" dirty="0">
                <a:cs typeface="Courier New" pitchFamily="49" charset="0"/>
              </a:rPr>
              <a:t>as a common user.</a:t>
            </a:r>
            <a:endParaRPr lang="en-US" kern="0" dirty="0"/>
          </a:p>
          <a:p>
            <a:pPr marL="574675" lvl="2" indent="-341313" defTabSz="228600">
              <a:buFont typeface="+mj-lt"/>
              <a:buAutoNum type="arabicPeriod" startAt="2"/>
              <a:defRPr/>
            </a:pPr>
            <a:r>
              <a:rPr lang="fr-FR" kern="0" dirty="0">
                <a:cs typeface="Courier New" pitchFamily="49" charset="0"/>
              </a:rPr>
              <a:t>Use the</a:t>
            </a:r>
            <a:r>
              <a:rPr lang="fr-FR" sz="1600" kern="0" dirty="0">
                <a:cs typeface="Courier New" pitchFamily="49" charset="0"/>
              </a:rPr>
              <a:t> </a:t>
            </a:r>
            <a:r>
              <a:rPr lang="fr-FR" sz="1600" kern="0" dirty="0">
                <a:latin typeface="Courier New" pitchFamily="49" charset="0"/>
                <a:cs typeface="Courier New" pitchFamily="49" charset="0"/>
              </a:rPr>
              <a:t>DBMS_PDB</a:t>
            </a:r>
            <a:r>
              <a:rPr lang="fr-FR" kern="0" dirty="0">
                <a:cs typeface="Courier New" pitchFamily="49" charset="0"/>
              </a:rPr>
              <a:t> package to check the compatibility of</a:t>
            </a:r>
            <a:r>
              <a:rPr lang="fr-FR" sz="1600" kern="0" dirty="0">
                <a:cs typeface="Courier New" pitchFamily="49" charset="0"/>
              </a:rPr>
              <a:t> </a:t>
            </a:r>
            <a:r>
              <a:rPr lang="en-US" b="1" kern="0" dirty="0">
                <a:solidFill>
                  <a:srgbClr val="0000FF"/>
                </a:solidFill>
                <a:latin typeface="Courier New" pitchFamily="49" charset="0"/>
                <a:cs typeface="Courier New" pitchFamily="49" charset="0"/>
              </a:rPr>
              <a:t>PDB1</a:t>
            </a:r>
            <a:r>
              <a:rPr lang="en-US" sz="1600" b="1" kern="0" dirty="0">
                <a:solidFill>
                  <a:srgbClr val="0000FF"/>
                </a:solidFill>
              </a:rPr>
              <a:t> </a:t>
            </a:r>
            <a:r>
              <a:rPr lang="fr-FR" kern="0" dirty="0">
                <a:cs typeface="Courier New" pitchFamily="49" charset="0"/>
              </a:rPr>
              <a:t>with</a:t>
            </a:r>
            <a:r>
              <a:rPr lang="fr-FR" sz="1600" kern="0" dirty="0">
                <a:cs typeface="Courier New" pitchFamily="49" charset="0"/>
              </a:rPr>
              <a:t> </a:t>
            </a:r>
            <a:r>
              <a:rPr lang="en-US" b="1" kern="0" dirty="0">
                <a:solidFill>
                  <a:srgbClr val="008000"/>
                </a:solidFill>
                <a:latin typeface="Courier New" pitchFamily="49" charset="0"/>
                <a:cs typeface="Courier New" pitchFamily="49" charset="0"/>
              </a:rPr>
              <a:t>CDB2</a:t>
            </a:r>
            <a:r>
              <a:rPr lang="fr-FR" kern="0" dirty="0">
                <a:cs typeface="Courier New" pitchFamily="49" charset="0"/>
              </a:rPr>
              <a:t>.</a:t>
            </a:r>
            <a:endParaRPr lang="en-US" kern="0" dirty="0">
              <a:solidFill>
                <a:srgbClr val="008000"/>
              </a:solidFill>
              <a:cs typeface="Courier New" pitchFamily="49" charset="0"/>
            </a:endParaRPr>
          </a:p>
          <a:p>
            <a:pPr marL="574675" lvl="2" indent="-341313" defTabSz="228600">
              <a:buFont typeface="+mj-lt"/>
              <a:buAutoNum type="arabicPeriod" startAt="2"/>
              <a:defRPr/>
            </a:pPr>
            <a:r>
              <a:rPr lang="en-US" kern="0" dirty="0">
                <a:solidFill>
                  <a:srgbClr val="008000"/>
                </a:solidFill>
                <a:cs typeface="Courier New" pitchFamily="49" charset="0"/>
              </a:rPr>
              <a:t> </a:t>
            </a:r>
            <a:endParaRPr lang="en-US" sz="2200" kern="0" dirty="0">
              <a:solidFill>
                <a:srgbClr val="008000"/>
              </a:solidFill>
              <a:cs typeface="Courier New" pitchFamily="49" charset="0"/>
            </a:endParaRPr>
          </a:p>
          <a:p>
            <a:pPr marL="574675" lvl="2" indent="-341313" defTabSz="228600">
              <a:buClr>
                <a:schemeClr val="accent2"/>
              </a:buClr>
              <a:buFont typeface="+mj-lt"/>
              <a:buAutoNum type="arabicPeriod" startAt="2"/>
              <a:defRPr/>
            </a:pPr>
            <a:endParaRPr lang="en-US" kern="0" dirty="0">
              <a:solidFill>
                <a:srgbClr val="008000"/>
              </a:solidFill>
              <a:cs typeface="Courier New" pitchFamily="49" charset="0"/>
            </a:endParaRPr>
          </a:p>
          <a:p>
            <a:pPr marL="574675" lvl="2" indent="-341313" defTabSz="228600">
              <a:buFont typeface="+mj-lt"/>
              <a:buAutoNum type="arabicPeriod" startAt="2"/>
              <a:defRPr/>
            </a:pPr>
            <a:r>
              <a:rPr lang="en-US" kern="0" dirty="0">
                <a:cs typeface="Courier New" pitchFamily="49" charset="0"/>
              </a:rPr>
              <a:t>Open </a:t>
            </a:r>
            <a:r>
              <a:rPr lang="en-US" b="1" kern="0" dirty="0">
                <a:solidFill>
                  <a:srgbClr val="008000"/>
                </a:solidFill>
                <a:latin typeface="Courier New" pitchFamily="49" charset="0"/>
                <a:cs typeface="Courier New" pitchFamily="49" charset="0"/>
              </a:rPr>
              <a:t>PDB1</a:t>
            </a:r>
            <a:r>
              <a:rPr lang="en-US" sz="1400" kern="0" dirty="0">
                <a:cs typeface="Arial" pitchFamily="34" charset="0"/>
              </a:rPr>
              <a:t> </a:t>
            </a:r>
            <a:r>
              <a:rPr lang="en-US" kern="0" dirty="0">
                <a:cs typeface="Arial" pitchFamily="34" charset="0"/>
              </a:rPr>
              <a:t>in read write mode</a:t>
            </a:r>
            <a:r>
              <a:rPr lang="fr-FR" sz="1600" kern="0" dirty="0">
                <a:cs typeface="Courier New" pitchFamily="49" charset="0"/>
              </a:rPr>
              <a:t>.</a:t>
            </a:r>
            <a:endParaRPr lang="en-US" kern="0" dirty="0"/>
          </a:p>
        </p:txBody>
      </p:sp>
      <p:sp>
        <p:nvSpPr>
          <p:cNvPr id="4" name="Rectangle 48"/>
          <p:cNvSpPr>
            <a:spLocks noChangeArrowheads="1"/>
          </p:cNvSpPr>
          <p:nvPr/>
        </p:nvSpPr>
        <p:spPr bwMode="auto">
          <a:xfrm>
            <a:off x="711200" y="1295400"/>
            <a:ext cx="3913188" cy="17526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5" name="Text Box 58"/>
          <p:cNvSpPr txBox="1">
            <a:spLocks noChangeArrowheads="1"/>
          </p:cNvSpPr>
          <p:nvPr/>
        </p:nvSpPr>
        <p:spPr bwMode="blackWhite">
          <a:xfrm>
            <a:off x="681038" y="1371600"/>
            <a:ext cx="12366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b="1" dirty="0">
                <a:solidFill>
                  <a:srgbClr val="0000FF"/>
                </a:solidFill>
                <a:latin typeface="Courier New" panose="02070309020205020404" pitchFamily="49" charset="0"/>
                <a:cs typeface="Courier New" panose="02070309020205020404" pitchFamily="49" charset="0"/>
              </a:rPr>
              <a:t>CDB1</a:t>
            </a:r>
          </a:p>
        </p:txBody>
      </p:sp>
      <p:sp>
        <p:nvSpPr>
          <p:cNvPr id="6" name="Rectangle 2"/>
          <p:cNvSpPr>
            <a:spLocks noChangeArrowheads="1"/>
          </p:cNvSpPr>
          <p:nvPr/>
        </p:nvSpPr>
        <p:spPr bwMode="blackWhite">
          <a:xfrm>
            <a:off x="812800" y="1676400"/>
            <a:ext cx="3419475" cy="304800"/>
          </a:xfrm>
          <a:prstGeom prst="rect">
            <a:avLst/>
          </a:prstGeom>
          <a:solidFill>
            <a:srgbClr val="FFFFCC"/>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r>
              <a:rPr lang="en-US" sz="1400" b="1" dirty="0">
                <a:solidFill>
                  <a:schemeClr val="bg2">
                    <a:lumMod val="10000"/>
                  </a:schemeClr>
                </a:solidFill>
                <a:latin typeface="Arial" charset="0"/>
                <a:cs typeface="Arial" charset="0"/>
              </a:rPr>
              <a:t>CDB root</a:t>
            </a:r>
          </a:p>
        </p:txBody>
      </p:sp>
      <p:sp>
        <p:nvSpPr>
          <p:cNvPr id="7" name="PPTShape_0"/>
          <p:cNvSpPr>
            <a:spLocks noChangeArrowheads="1"/>
          </p:cNvSpPr>
          <p:nvPr/>
        </p:nvSpPr>
        <p:spPr bwMode="blackWhite">
          <a:xfrm>
            <a:off x="812800" y="2057400"/>
            <a:ext cx="3409950" cy="3048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8" name="PPTShape_1"/>
          <p:cNvSpPr>
            <a:spLocks noChangeArrowheads="1"/>
          </p:cNvSpPr>
          <p:nvPr/>
        </p:nvSpPr>
        <p:spPr bwMode="blackWhite">
          <a:xfrm>
            <a:off x="812800" y="2438400"/>
            <a:ext cx="3409950"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         PDB1</a:t>
            </a:r>
          </a:p>
        </p:txBody>
      </p:sp>
      <p:sp>
        <p:nvSpPr>
          <p:cNvPr id="9" name="PPTShape_2"/>
          <p:cNvSpPr txBox="1">
            <a:spLocks noChangeArrowheads="1"/>
          </p:cNvSpPr>
          <p:nvPr/>
        </p:nvSpPr>
        <p:spPr bwMode="blackWhite">
          <a:xfrm>
            <a:off x="812800" y="2438400"/>
            <a:ext cx="2944813" cy="261938"/>
          </a:xfrm>
          <a:prstGeom prst="rect">
            <a:avLst/>
          </a:prstGeom>
          <a:noFill/>
          <a:ln w="28575">
            <a:noFill/>
            <a:miter lim="800000"/>
            <a:headEnd/>
            <a:tailEnd/>
          </a:ln>
        </p:spPr>
        <p:txBody>
          <a:bodyPr lIns="92075" tIns="46038" rIns="92075" bIns="46038">
            <a:spAutoFit/>
          </a:bodyPr>
          <a:lstStyle/>
          <a:p>
            <a:pPr defTabSz="228600">
              <a:defRPr/>
            </a:pPr>
            <a:r>
              <a:rPr lang="en-US" sz="1100" b="1" dirty="0">
                <a:solidFill>
                  <a:schemeClr val="bg2">
                    <a:lumMod val="10000"/>
                  </a:schemeClr>
                </a:solidFill>
                <a:latin typeface="Arial" charset="0"/>
                <a:cs typeface="Arial" charset="0"/>
              </a:rPr>
              <a:t>Data files</a:t>
            </a:r>
          </a:p>
        </p:txBody>
      </p:sp>
      <p:sp>
        <p:nvSpPr>
          <p:cNvPr id="10" name="AutoShape 9"/>
          <p:cNvSpPr>
            <a:spLocks noChangeArrowheads="1"/>
          </p:cNvSpPr>
          <p:nvPr/>
        </p:nvSpPr>
        <p:spPr bwMode="auto">
          <a:xfrm>
            <a:off x="3330575" y="3581400"/>
            <a:ext cx="630238" cy="381000"/>
          </a:xfrm>
          <a:prstGeom prst="flowChartMagneticDisk">
            <a:avLst/>
          </a:prstGeom>
          <a:solidFill>
            <a:schemeClr val="accent1"/>
          </a:solidFill>
          <a:ln w="1270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1" name="PPTShape_3"/>
          <p:cNvSpPr txBox="1">
            <a:spLocks noChangeArrowheads="1"/>
          </p:cNvSpPr>
          <p:nvPr/>
        </p:nvSpPr>
        <p:spPr bwMode="blackWhite">
          <a:xfrm>
            <a:off x="3190875" y="3627438"/>
            <a:ext cx="1103313" cy="306387"/>
          </a:xfrm>
          <a:prstGeom prst="rect">
            <a:avLst/>
          </a:prstGeom>
          <a:noFill/>
          <a:ln w="28575">
            <a:noFill/>
            <a:miter lim="800000"/>
            <a:headEnd/>
            <a:tailEnd/>
          </a:ln>
        </p:spPr>
        <p:txBody>
          <a:bodyPr lIns="92075" tIns="46038" rIns="92075" bIns="46038">
            <a:spAutoFit/>
          </a:bodyPr>
          <a:lstStyle/>
          <a:p>
            <a:pPr defTabSz="228600">
              <a:defRPr/>
            </a:pPr>
            <a:r>
              <a:rPr lang="en-US" sz="1400" b="1" dirty="0">
                <a:solidFill>
                  <a:schemeClr val="bg2">
                    <a:lumMod val="10000"/>
                  </a:schemeClr>
                </a:solidFill>
                <a:latin typeface="Arial" charset="0"/>
                <a:cs typeface="Arial" charset="0"/>
              </a:rPr>
              <a:t>XML file</a:t>
            </a:r>
          </a:p>
        </p:txBody>
      </p:sp>
      <p:cxnSp>
        <p:nvCxnSpPr>
          <p:cNvPr id="12" name="Straight Arrow Connector 63"/>
          <p:cNvCxnSpPr>
            <a:cxnSpLocks noChangeShapeType="1"/>
          </p:cNvCxnSpPr>
          <p:nvPr/>
        </p:nvCxnSpPr>
        <p:spPr bwMode="auto">
          <a:xfrm flipV="1">
            <a:off x="3656013" y="3068638"/>
            <a:ext cx="0" cy="436562"/>
          </a:xfrm>
          <a:prstGeom prst="straightConnector1">
            <a:avLst/>
          </a:prstGeom>
          <a:noFill/>
          <a:ln w="28575" algn="ctr">
            <a:solidFill>
              <a:srgbClr val="0000FF"/>
            </a:solidFill>
            <a:round/>
            <a:headEnd type="triangle" w="lg" len="lg"/>
            <a:tailEnd type="none" w="lg" len="lg"/>
          </a:ln>
          <a:extLst>
            <a:ext uri="{909E8E84-426E-40DD-AFC4-6F175D3DCCD1}">
              <a14:hiddenFill xmlns:a14="http://schemas.microsoft.com/office/drawing/2010/main">
                <a:noFill/>
              </a14:hiddenFill>
            </a:ext>
          </a:extLst>
        </p:spPr>
      </p:cxnSp>
      <p:pic>
        <p:nvPicPr>
          <p:cNvPr id="13" name="Picture 107" descr="datab018"/>
          <p:cNvPicPr>
            <a:picLocks noChangeAspect="1" noChangeArrowheads="1"/>
          </p:cNvPicPr>
          <p:nvPr>
            <p:custDataLst>
              <p:tags r:id="rId2"/>
            </p:custDataLst>
          </p:nvPr>
        </p:nvPicPr>
        <p:blipFill>
          <a:blip r:embed="rId12">
            <a:extLst>
              <a:ext uri="{28A0092B-C50C-407E-A947-70E740481C1C}">
                <a14:useLocalDpi xmlns:a14="http://schemas.microsoft.com/office/drawing/2010/main" val="0"/>
              </a:ext>
            </a:extLst>
          </a:blip>
          <a:srcRect/>
          <a:stretch>
            <a:fillRect/>
          </a:stretch>
        </p:blipFill>
        <p:spPr bwMode="gray">
          <a:xfrm>
            <a:off x="2052638" y="2466975"/>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PTShape_4" descr="datab018"/>
          <p:cNvPicPr>
            <a:picLocks noChangeAspect="1" noChangeArrowheads="1"/>
          </p:cNvPicPr>
          <p:nvPr>
            <p:custDataLst>
              <p:tags r:id="rId3"/>
            </p:custDataLst>
          </p:nvPr>
        </p:nvPicPr>
        <p:blipFill>
          <a:blip r:embed="rId12">
            <a:extLst>
              <a:ext uri="{28A0092B-C50C-407E-A947-70E740481C1C}">
                <a14:useLocalDpi xmlns:a14="http://schemas.microsoft.com/office/drawing/2010/main" val="0"/>
              </a:ext>
            </a:extLst>
          </a:blip>
          <a:srcRect/>
          <a:stretch>
            <a:fillRect/>
          </a:stretch>
        </p:blipFill>
        <p:spPr bwMode="gray">
          <a:xfrm>
            <a:off x="3092450" y="2527300"/>
            <a:ext cx="503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PTShape_7"/>
          <p:cNvSpPr txBox="1">
            <a:spLocks noChangeArrowheads="1"/>
          </p:cNvSpPr>
          <p:nvPr/>
        </p:nvSpPr>
        <p:spPr bwMode="blackWhite">
          <a:xfrm>
            <a:off x="3057525" y="2603500"/>
            <a:ext cx="650875" cy="246063"/>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rgbClr val="000000"/>
                </a:solidFill>
                <a:latin typeface="Arial" charset="0"/>
                <a:cs typeface="Arial" charset="0"/>
              </a:rPr>
              <a:t>USERS</a:t>
            </a:r>
          </a:p>
        </p:txBody>
      </p:sp>
      <p:sp>
        <p:nvSpPr>
          <p:cNvPr id="16" name="TextBox 89"/>
          <p:cNvSpPr txBox="1">
            <a:spLocks noChangeArrowheads="1"/>
          </p:cNvSpPr>
          <p:nvPr/>
        </p:nvSpPr>
        <p:spPr bwMode="auto">
          <a:xfrm>
            <a:off x="508000" y="3124200"/>
            <a:ext cx="2032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FF"/>
                </a:solidFill>
              </a:rPr>
              <a:t>Unplug </a:t>
            </a:r>
            <a:r>
              <a:rPr lang="en-US" altLang="en-US" b="1" dirty="0">
                <a:solidFill>
                  <a:srgbClr val="0000FF"/>
                </a:solidFill>
                <a:latin typeface="Courier New" panose="02070309020205020404" pitchFamily="49" charset="0"/>
                <a:cs typeface="Courier New" panose="02070309020205020404" pitchFamily="49" charset="0"/>
              </a:rPr>
              <a:t>PDB1</a:t>
            </a:r>
            <a:endParaRPr lang="en-US" altLang="en-US" b="1" dirty="0">
              <a:latin typeface="Courier New" panose="02070309020205020404" pitchFamily="49" charset="0"/>
              <a:cs typeface="Courier New" panose="02070309020205020404" pitchFamily="49" charset="0"/>
            </a:endParaRPr>
          </a:p>
        </p:txBody>
      </p:sp>
      <p:sp>
        <p:nvSpPr>
          <p:cNvPr id="17" name="Rectangle 90"/>
          <p:cNvSpPr>
            <a:spLocks noChangeArrowheads="1"/>
          </p:cNvSpPr>
          <p:nvPr/>
        </p:nvSpPr>
        <p:spPr bwMode="auto">
          <a:xfrm>
            <a:off x="609600" y="4419600"/>
            <a:ext cx="3971925" cy="17526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8" name="PPTShape_8"/>
          <p:cNvSpPr txBox="1">
            <a:spLocks noChangeArrowheads="1"/>
          </p:cNvSpPr>
          <p:nvPr/>
        </p:nvSpPr>
        <p:spPr bwMode="blackWhite">
          <a:xfrm>
            <a:off x="609600" y="4495800"/>
            <a:ext cx="47736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b="1" dirty="0">
                <a:solidFill>
                  <a:srgbClr val="008000"/>
                </a:solidFill>
                <a:latin typeface="Courier New" panose="02070309020205020404" pitchFamily="49" charset="0"/>
                <a:cs typeface="Courier New" panose="02070309020205020404" pitchFamily="49" charset="0"/>
              </a:rPr>
              <a:t>CDB2</a:t>
            </a:r>
          </a:p>
        </p:txBody>
      </p:sp>
      <p:sp>
        <p:nvSpPr>
          <p:cNvPr id="19" name="PPTShape_9"/>
          <p:cNvSpPr>
            <a:spLocks noChangeArrowheads="1"/>
          </p:cNvSpPr>
          <p:nvPr/>
        </p:nvSpPr>
        <p:spPr bwMode="blackWhite">
          <a:xfrm>
            <a:off x="812800" y="4797425"/>
            <a:ext cx="3336925" cy="307975"/>
          </a:xfrm>
          <a:prstGeom prst="rect">
            <a:avLst/>
          </a:prstGeom>
          <a:solidFill>
            <a:srgbClr val="FFC000"/>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r>
              <a:rPr lang="en-US" sz="1400" b="1" dirty="0">
                <a:solidFill>
                  <a:schemeClr val="bg2">
                    <a:lumMod val="10000"/>
                  </a:schemeClr>
                </a:solidFill>
                <a:latin typeface="Arial" charset="0"/>
                <a:cs typeface="Arial" charset="0"/>
              </a:rPr>
              <a:t>CDB root</a:t>
            </a:r>
          </a:p>
        </p:txBody>
      </p:sp>
      <p:sp>
        <p:nvSpPr>
          <p:cNvPr id="20" name="PPTShape_10"/>
          <p:cNvSpPr>
            <a:spLocks noChangeArrowheads="1"/>
          </p:cNvSpPr>
          <p:nvPr/>
        </p:nvSpPr>
        <p:spPr bwMode="blackWhite">
          <a:xfrm>
            <a:off x="812800" y="5178425"/>
            <a:ext cx="3346450" cy="307975"/>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21" name="PPTShape_11"/>
          <p:cNvSpPr>
            <a:spLocks noChangeArrowheads="1"/>
          </p:cNvSpPr>
          <p:nvPr/>
        </p:nvSpPr>
        <p:spPr bwMode="blackWhite">
          <a:xfrm>
            <a:off x="812800" y="5556250"/>
            <a:ext cx="3346450" cy="53975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8000"/>
                </a:solidFill>
              </a:rPr>
              <a:t>PDB1</a:t>
            </a:r>
          </a:p>
        </p:txBody>
      </p:sp>
      <p:sp>
        <p:nvSpPr>
          <p:cNvPr id="22" name="PPTShape_12"/>
          <p:cNvSpPr txBox="1">
            <a:spLocks noChangeArrowheads="1"/>
          </p:cNvSpPr>
          <p:nvPr/>
        </p:nvSpPr>
        <p:spPr bwMode="blackWhite">
          <a:xfrm>
            <a:off x="812800" y="5562600"/>
            <a:ext cx="2944813" cy="261938"/>
          </a:xfrm>
          <a:prstGeom prst="rect">
            <a:avLst/>
          </a:prstGeom>
          <a:noFill/>
          <a:ln w="28575">
            <a:noFill/>
            <a:miter lim="800000"/>
            <a:headEnd/>
            <a:tailEnd/>
          </a:ln>
        </p:spPr>
        <p:txBody>
          <a:bodyPr lIns="92075" tIns="46038" rIns="92075" bIns="46038">
            <a:spAutoFit/>
          </a:bodyPr>
          <a:lstStyle/>
          <a:p>
            <a:pPr defTabSz="228600">
              <a:defRPr/>
            </a:pPr>
            <a:r>
              <a:rPr lang="en-US" sz="1100" b="1" dirty="0">
                <a:solidFill>
                  <a:schemeClr val="bg2">
                    <a:lumMod val="10000"/>
                  </a:schemeClr>
                </a:solidFill>
                <a:latin typeface="Arial" charset="0"/>
                <a:cs typeface="Arial" charset="0"/>
              </a:rPr>
              <a:t>Data files</a:t>
            </a:r>
          </a:p>
        </p:txBody>
      </p:sp>
      <p:sp>
        <p:nvSpPr>
          <p:cNvPr id="23" name="TextBox 100"/>
          <p:cNvSpPr txBox="1">
            <a:spLocks noChangeArrowheads="1"/>
          </p:cNvSpPr>
          <p:nvPr/>
        </p:nvSpPr>
        <p:spPr bwMode="auto">
          <a:xfrm>
            <a:off x="508000" y="4114800"/>
            <a:ext cx="1727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8000"/>
                </a:solidFill>
              </a:rPr>
              <a:t>Plug</a:t>
            </a:r>
            <a:r>
              <a:rPr lang="en-US" altLang="en-US" sz="1600" b="1" dirty="0"/>
              <a:t> </a:t>
            </a:r>
            <a:r>
              <a:rPr lang="en-US" altLang="en-US" b="1" dirty="0">
                <a:solidFill>
                  <a:srgbClr val="008000"/>
                </a:solidFill>
                <a:latin typeface="Courier New" panose="02070309020205020404" pitchFamily="49" charset="0"/>
                <a:cs typeface="Courier New" panose="02070309020205020404" pitchFamily="49" charset="0"/>
              </a:rPr>
              <a:t>PDB1</a:t>
            </a:r>
            <a:endParaRPr lang="en-US" altLang="en-US" b="1" dirty="0">
              <a:latin typeface="Courier New" panose="02070309020205020404" pitchFamily="49" charset="0"/>
              <a:cs typeface="Courier New" panose="02070309020205020404" pitchFamily="49" charset="0"/>
            </a:endParaRPr>
          </a:p>
        </p:txBody>
      </p:sp>
      <p:sp>
        <p:nvSpPr>
          <p:cNvPr id="24" name="Multiply 23"/>
          <p:cNvSpPr/>
          <p:nvPr/>
        </p:nvSpPr>
        <p:spPr bwMode="auto">
          <a:xfrm>
            <a:off x="508000" y="2362200"/>
            <a:ext cx="2640013" cy="685800"/>
          </a:xfrm>
          <a:prstGeom prst="mathMultiply">
            <a:avLst/>
          </a:prstGeom>
          <a:noFill/>
          <a:ln w="22225" cap="flat" cmpd="sng" algn="ctr">
            <a:solidFill>
              <a:srgbClr val="0000FF"/>
            </a:solidFill>
            <a:prstDash val="solid"/>
            <a:round/>
            <a:headEnd type="none" w="sm" len="sm"/>
            <a:tailEnd type="none" w="sm" len="sm"/>
          </a:ln>
          <a:effectLst/>
        </p:spPr>
        <p:txBody>
          <a:bodyPr/>
          <a:lstStyle/>
          <a:p>
            <a:pPr defTabSz="228600" eaLnBrk="1" hangingPunct="1">
              <a:defRPr/>
            </a:pPr>
            <a:endParaRPr lang="en-US" dirty="0">
              <a:solidFill>
                <a:srgbClr val="0000FF"/>
              </a:solidFill>
              <a:latin typeface="Arial" charset="0"/>
              <a:cs typeface="Arial" charset="0"/>
            </a:endParaRPr>
          </a:p>
        </p:txBody>
      </p:sp>
      <p:cxnSp>
        <p:nvCxnSpPr>
          <p:cNvPr id="25" name="PPTShape_21"/>
          <p:cNvCxnSpPr>
            <a:cxnSpLocks noChangeShapeType="1"/>
          </p:cNvCxnSpPr>
          <p:nvPr/>
        </p:nvCxnSpPr>
        <p:spPr bwMode="auto">
          <a:xfrm flipV="1">
            <a:off x="3656013" y="3992563"/>
            <a:ext cx="0" cy="366712"/>
          </a:xfrm>
          <a:prstGeom prst="straightConnector1">
            <a:avLst/>
          </a:prstGeom>
          <a:noFill/>
          <a:ln w="28575" algn="ctr">
            <a:solidFill>
              <a:srgbClr val="008000"/>
            </a:solidFill>
            <a:round/>
            <a:headEnd type="triangle" w="lg" len="lg"/>
            <a:tailEnd type="none" w="med" len="sm"/>
          </a:ln>
          <a:extLst>
            <a:ext uri="{909E8E84-426E-40DD-AFC4-6F175D3DCCD1}">
              <a14:hiddenFill xmlns:a14="http://schemas.microsoft.com/office/drawing/2010/main">
                <a:noFill/>
              </a14:hiddenFill>
            </a:ext>
          </a:extLst>
        </p:spPr>
      </p:cxnSp>
      <p:pic>
        <p:nvPicPr>
          <p:cNvPr id="26" name="PPTShape_5" descr="datab018"/>
          <p:cNvPicPr>
            <a:picLocks noChangeAspect="1" noChangeArrowheads="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gray">
          <a:xfrm>
            <a:off x="2459038" y="2527300"/>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PPTShape_6"/>
          <p:cNvSpPr txBox="1">
            <a:spLocks noChangeArrowheads="1"/>
          </p:cNvSpPr>
          <p:nvPr/>
        </p:nvSpPr>
        <p:spPr bwMode="blackWhite">
          <a:xfrm>
            <a:off x="2349500" y="2632075"/>
            <a:ext cx="771525" cy="247650"/>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rgbClr val="000000"/>
                </a:solidFill>
                <a:latin typeface="Arial" charset="0"/>
                <a:cs typeface="Arial" charset="0"/>
              </a:rPr>
              <a:t>SYSAUX</a:t>
            </a:r>
            <a:r>
              <a:rPr lang="en-US" sz="1000" dirty="0">
                <a:solidFill>
                  <a:srgbClr val="000000"/>
                </a:solidFill>
                <a:latin typeface="Arial" charset="0"/>
                <a:cs typeface="Arial" charset="0"/>
              </a:rPr>
              <a:t> </a:t>
            </a:r>
          </a:p>
        </p:txBody>
      </p:sp>
      <p:sp>
        <p:nvSpPr>
          <p:cNvPr id="28" name="PPTShape_14"/>
          <p:cNvSpPr txBox="1">
            <a:spLocks noChangeArrowheads="1"/>
          </p:cNvSpPr>
          <p:nvPr/>
        </p:nvSpPr>
        <p:spPr bwMode="blackWhite">
          <a:xfrm>
            <a:off x="1989138" y="2487613"/>
            <a:ext cx="733425" cy="246062"/>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rgbClr val="000000"/>
                </a:solidFill>
                <a:latin typeface="Arial" charset="0"/>
                <a:cs typeface="Arial" charset="0"/>
              </a:rPr>
              <a:t>SYSTEM</a:t>
            </a:r>
            <a:r>
              <a:rPr lang="en-US" sz="1000" dirty="0">
                <a:solidFill>
                  <a:srgbClr val="000000"/>
                </a:solidFill>
                <a:latin typeface="Arial" charset="0"/>
                <a:cs typeface="Arial" charset="0"/>
              </a:rPr>
              <a:t> </a:t>
            </a:r>
          </a:p>
        </p:txBody>
      </p:sp>
      <p:pic>
        <p:nvPicPr>
          <p:cNvPr id="29" name="Picture 107" descr="datab018"/>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gray">
          <a:xfrm>
            <a:off x="2003425" y="5578475"/>
            <a:ext cx="503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PTShape_4" descr="datab018"/>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gray">
          <a:xfrm>
            <a:off x="3084513" y="5638800"/>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PPTShape_7"/>
          <p:cNvSpPr txBox="1">
            <a:spLocks noChangeArrowheads="1"/>
          </p:cNvSpPr>
          <p:nvPr/>
        </p:nvSpPr>
        <p:spPr bwMode="blackWhite">
          <a:xfrm>
            <a:off x="3011488" y="5732463"/>
            <a:ext cx="866775" cy="247650"/>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rgbClr val="000000"/>
                </a:solidFill>
                <a:latin typeface="Arial" charset="0"/>
                <a:cs typeface="Arial" charset="0"/>
              </a:rPr>
              <a:t>USERS</a:t>
            </a:r>
          </a:p>
        </p:txBody>
      </p:sp>
      <p:pic>
        <p:nvPicPr>
          <p:cNvPr id="32" name="PPTShape_5" descr="datab018"/>
          <p:cNvPicPr>
            <a:picLocks noChangeAspect="1" noChangeArrowheads="1"/>
          </p:cNvPicPr>
          <p:nvPr>
            <p:custDataLst>
              <p:tags r:id="rId7"/>
            </p:custDataLst>
          </p:nvPr>
        </p:nvPicPr>
        <p:blipFill>
          <a:blip r:embed="rId12">
            <a:extLst>
              <a:ext uri="{28A0092B-C50C-407E-A947-70E740481C1C}">
                <a14:useLocalDpi xmlns:a14="http://schemas.microsoft.com/office/drawing/2010/main" val="0"/>
              </a:ext>
            </a:extLst>
          </a:blip>
          <a:srcRect/>
          <a:stretch>
            <a:fillRect/>
          </a:stretch>
        </p:blipFill>
        <p:spPr bwMode="gray">
          <a:xfrm>
            <a:off x="2527300" y="5638800"/>
            <a:ext cx="503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PPTShape_6"/>
          <p:cNvSpPr txBox="1">
            <a:spLocks noChangeArrowheads="1"/>
          </p:cNvSpPr>
          <p:nvPr/>
        </p:nvSpPr>
        <p:spPr bwMode="blackWhite">
          <a:xfrm>
            <a:off x="2422525" y="5756275"/>
            <a:ext cx="800100" cy="247650"/>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rgbClr val="000000"/>
                </a:solidFill>
                <a:latin typeface="Arial" charset="0"/>
                <a:cs typeface="Arial" charset="0"/>
              </a:rPr>
              <a:t>SYSAUX</a:t>
            </a:r>
            <a:r>
              <a:rPr lang="en-US" sz="1000" dirty="0">
                <a:solidFill>
                  <a:srgbClr val="000000"/>
                </a:solidFill>
                <a:latin typeface="Arial" charset="0"/>
                <a:cs typeface="Arial" charset="0"/>
              </a:rPr>
              <a:t> </a:t>
            </a:r>
          </a:p>
        </p:txBody>
      </p:sp>
      <p:sp>
        <p:nvSpPr>
          <p:cNvPr id="34" name="PPTShape_14"/>
          <p:cNvSpPr txBox="1">
            <a:spLocks noChangeArrowheads="1"/>
          </p:cNvSpPr>
          <p:nvPr/>
        </p:nvSpPr>
        <p:spPr bwMode="blackWhite">
          <a:xfrm>
            <a:off x="1917700" y="5648325"/>
            <a:ext cx="733425" cy="246063"/>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rgbClr val="000000"/>
                </a:solidFill>
                <a:latin typeface="Arial" charset="0"/>
                <a:cs typeface="Arial" charset="0"/>
              </a:rPr>
              <a:t>SYSTEM</a:t>
            </a:r>
            <a:r>
              <a:rPr lang="en-US" sz="1000" dirty="0">
                <a:solidFill>
                  <a:srgbClr val="000000"/>
                </a:solidFill>
                <a:latin typeface="Arial" charset="0"/>
                <a:cs typeface="Arial" charset="0"/>
              </a:rPr>
              <a:t> </a:t>
            </a:r>
          </a:p>
        </p:txBody>
      </p:sp>
      <p:pic>
        <p:nvPicPr>
          <p:cNvPr id="35" name="PPTShape_4" descr="datab018"/>
          <p:cNvPicPr>
            <a:picLocks noChangeAspect="1" noChangeArrowheads="1"/>
          </p:cNvPicPr>
          <p:nvPr>
            <p:custDataLst>
              <p:tags r:id="rId8"/>
            </p:custDataLst>
          </p:nvPr>
        </p:nvPicPr>
        <p:blipFill>
          <a:blip r:embed="rId12">
            <a:extLst>
              <a:ext uri="{28A0092B-C50C-407E-A947-70E740481C1C}">
                <a14:useLocalDpi xmlns:a14="http://schemas.microsoft.com/office/drawing/2010/main" val="0"/>
              </a:ext>
            </a:extLst>
          </a:blip>
          <a:srcRect/>
          <a:stretch>
            <a:fillRect/>
          </a:stretch>
        </p:blipFill>
        <p:spPr bwMode="gray">
          <a:xfrm>
            <a:off x="3716338" y="2565400"/>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PPTShape_7"/>
          <p:cNvSpPr txBox="1">
            <a:spLocks noChangeArrowheads="1"/>
          </p:cNvSpPr>
          <p:nvPr/>
        </p:nvSpPr>
        <p:spPr bwMode="blackWhite">
          <a:xfrm>
            <a:off x="3643313" y="2659063"/>
            <a:ext cx="579437" cy="246062"/>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rgbClr val="000000"/>
                </a:solidFill>
                <a:latin typeface="Arial" charset="0"/>
                <a:cs typeface="Arial" charset="0"/>
              </a:rPr>
              <a:t>UNDO</a:t>
            </a:r>
          </a:p>
        </p:txBody>
      </p:sp>
      <p:pic>
        <p:nvPicPr>
          <p:cNvPr id="37" name="PPTShape_4" descr="datab018"/>
          <p:cNvPicPr>
            <a:picLocks noChangeAspect="1" noChangeArrowheads="1"/>
          </p:cNvPicPr>
          <p:nvPr>
            <p:custDataLst>
              <p:tags r:id="rId9"/>
            </p:custDataLst>
          </p:nvPr>
        </p:nvPicPr>
        <p:blipFill>
          <a:blip r:embed="rId12">
            <a:extLst>
              <a:ext uri="{28A0092B-C50C-407E-A947-70E740481C1C}">
                <a14:useLocalDpi xmlns:a14="http://schemas.microsoft.com/office/drawing/2010/main" val="0"/>
              </a:ext>
            </a:extLst>
          </a:blip>
          <a:srcRect/>
          <a:stretch>
            <a:fillRect/>
          </a:stretch>
        </p:blipFill>
        <p:spPr bwMode="gray">
          <a:xfrm>
            <a:off x="3646488" y="5589588"/>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PPTShape_7"/>
          <p:cNvSpPr txBox="1">
            <a:spLocks noChangeArrowheads="1"/>
          </p:cNvSpPr>
          <p:nvPr/>
        </p:nvSpPr>
        <p:spPr bwMode="blackWhite">
          <a:xfrm>
            <a:off x="3573463" y="5683250"/>
            <a:ext cx="579437" cy="246063"/>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rgbClr val="000000"/>
                </a:solidFill>
                <a:latin typeface="Arial" charset="0"/>
                <a:cs typeface="Arial" charset="0"/>
              </a:rPr>
              <a:t>UNDO</a:t>
            </a:r>
          </a:p>
        </p:txBody>
      </p:sp>
      <p:sp>
        <p:nvSpPr>
          <p:cNvPr id="39" name="Content Placeholder 2"/>
          <p:cNvSpPr txBox="1">
            <a:spLocks noChangeAspect="1"/>
          </p:cNvSpPr>
          <p:nvPr/>
        </p:nvSpPr>
        <p:spPr bwMode="gray">
          <a:xfrm>
            <a:off x="5446340" y="2466409"/>
            <a:ext cx="5888799"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ALTER PLUGGABLE DATABASE </a:t>
            </a:r>
            <a:r>
              <a:rPr lang="en-US" sz="1600" b="1" dirty="0">
                <a:solidFill>
                  <a:srgbClr val="0000FF"/>
                </a:solidFill>
                <a:latin typeface="Courier New" pitchFamily="49" charset="0"/>
                <a:cs typeface="Courier New" pitchFamily="49" charset="0"/>
              </a:rPr>
              <a:t>pdb1</a:t>
            </a:r>
            <a:r>
              <a:rPr lang="en-US" sz="1600" b="1" dirty="0">
                <a:solidFill>
                  <a:srgbClr val="0000FF"/>
                </a:solidFill>
                <a:latin typeface="Arial" charset="0"/>
                <a:cs typeface="Arial" charset="0"/>
              </a:rPr>
              <a:t> </a:t>
            </a:r>
          </a:p>
          <a:p>
            <a:pPr marL="457200" indent="-457200" defTabSz="400050" eaLnBrk="1" hangingPunct="1">
              <a:tabLst>
                <a:tab pos="400050" algn="r"/>
                <a:tab pos="673100" algn="l"/>
              </a:tabLst>
              <a:defRPr/>
            </a:pPr>
            <a:r>
              <a:rPr lang="en-US" sz="1600" b="1" dirty="0">
                <a:solidFill>
                  <a:srgbClr val="0000FF"/>
                </a:solidFill>
                <a:latin typeface="Courier New" pitchFamily="49" charset="0"/>
                <a:cs typeface="Courier New" pitchFamily="49" charset="0"/>
              </a:rPr>
              <a:t>           </a:t>
            </a:r>
            <a:r>
              <a:rPr lang="fr-FR" sz="1600" b="1" dirty="0">
                <a:latin typeface="Courier New" pitchFamily="49" charset="0"/>
                <a:cs typeface="Courier New" pitchFamily="49" charset="0"/>
              </a:rPr>
              <a:t>UNPLUG INTO</a:t>
            </a:r>
            <a:r>
              <a:rPr lang="en-US" sz="1600" b="1" dirty="0">
                <a:latin typeface="Courier New" pitchFamily="49" charset="0"/>
                <a:cs typeface="Courier New" pitchFamily="49" charset="0"/>
              </a:rPr>
              <a:t> </a:t>
            </a:r>
            <a:r>
              <a:rPr lang="fr-FR" sz="1600" dirty="0">
                <a:latin typeface="Courier New" pitchFamily="49" charset="0"/>
                <a:cs typeface="Courier New" pitchFamily="49" charset="0"/>
              </a:rPr>
              <a:t>'</a:t>
            </a:r>
            <a:r>
              <a:rPr lang="en-US" sz="1600" b="1" dirty="0">
                <a:latin typeface="Courier New" pitchFamily="49" charset="0"/>
                <a:cs typeface="Courier New" pitchFamily="49" charset="0"/>
              </a:rPr>
              <a:t>xmlfile1</a:t>
            </a:r>
            <a:r>
              <a:rPr lang="fr-FR" sz="1600" dirty="0">
                <a:latin typeface="Courier New" pitchFamily="49" charset="0"/>
                <a:cs typeface="Courier New" pitchFamily="49" charset="0"/>
              </a:rPr>
              <a:t>'</a:t>
            </a:r>
            <a:r>
              <a:rPr lang="fr-FR" sz="1600" b="1"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40" name="Content Placeholder 2"/>
          <p:cNvSpPr txBox="1">
            <a:spLocks noChangeAspect="1"/>
          </p:cNvSpPr>
          <p:nvPr/>
        </p:nvSpPr>
        <p:spPr bwMode="gray">
          <a:xfrm>
            <a:off x="5446340" y="5274721"/>
            <a:ext cx="5888799"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CREATE PLUGGABLE DATABASE </a:t>
            </a:r>
            <a:r>
              <a:rPr lang="en-US" sz="1600" b="1" dirty="0">
                <a:solidFill>
                  <a:srgbClr val="008000"/>
                </a:solidFill>
                <a:latin typeface="Courier New" pitchFamily="49" charset="0"/>
                <a:cs typeface="Courier New" pitchFamily="49" charset="0"/>
              </a:rPr>
              <a:t>pdb1</a:t>
            </a:r>
            <a:r>
              <a:rPr lang="en-US" sz="1600" b="1" dirty="0">
                <a:solidFill>
                  <a:srgbClr val="008000"/>
                </a:solidFill>
                <a:latin typeface="Arial" charset="0"/>
                <a:cs typeface="Arial" charset="0"/>
              </a:rPr>
              <a:t> </a:t>
            </a:r>
          </a:p>
          <a:p>
            <a:pPr marL="457200" indent="-457200" defTabSz="400050" eaLnBrk="1" hangingPunct="1">
              <a:tabLst>
                <a:tab pos="400050" algn="r"/>
                <a:tab pos="673100" algn="l"/>
              </a:tabLst>
              <a:defRPr/>
            </a:pPr>
            <a:r>
              <a:rPr lang="en-US" sz="1600" b="1" dirty="0">
                <a:solidFill>
                  <a:srgbClr val="0000FF"/>
                </a:solidFill>
                <a:latin typeface="Courier New" pitchFamily="49" charset="0"/>
                <a:cs typeface="Courier New" pitchFamily="49" charset="0"/>
              </a:rPr>
              <a:t>            </a:t>
            </a:r>
            <a:r>
              <a:rPr lang="fr-FR" sz="1600" b="1" dirty="0">
                <a:latin typeface="Courier New" pitchFamily="49" charset="0"/>
                <a:cs typeface="Courier New" pitchFamily="49" charset="0"/>
              </a:rPr>
              <a:t>USING </a:t>
            </a:r>
            <a:r>
              <a:rPr lang="fr-FR" sz="1600" dirty="0">
                <a:latin typeface="Courier New" pitchFamily="49" charset="0"/>
                <a:cs typeface="Courier New" pitchFamily="49" charset="0"/>
              </a:rPr>
              <a:t>'</a:t>
            </a:r>
            <a:r>
              <a:rPr lang="en-US" sz="1600" b="1" dirty="0">
                <a:latin typeface="Courier New" pitchFamily="49" charset="0"/>
                <a:cs typeface="Courier New" pitchFamily="49" charset="0"/>
              </a:rPr>
              <a:t>xmlfile1</a:t>
            </a:r>
            <a:r>
              <a:rPr lang="fr-FR" sz="1600" dirty="0">
                <a:latin typeface="Courier New" pitchFamily="49" charset="0"/>
                <a:cs typeface="Courier New" pitchFamily="49" charset="0"/>
              </a:rPr>
              <a:t>'</a:t>
            </a:r>
            <a:r>
              <a:rPr lang="fr-FR" sz="1600" b="1" dirty="0">
                <a:latin typeface="Courier New" pitchFamily="49" charset="0"/>
                <a:cs typeface="Courier New" pitchFamily="49" charset="0"/>
              </a:rPr>
              <a:t> NOCOPY;</a:t>
            </a:r>
            <a:endParaRPr lang="en-US" sz="1600"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24991733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c881db73-8b1e-4ff5-acf2-963852508d9f"/>
  <p:tag name="ARTICULATE_TITLE_TAG" val="With DBMS_PDB"/>
  <p:tag name="ARTICULATE_SLIDE_PAUSE" val="0"/>
  <p:tag name="ARTICULATE_NAV_LEVEL" val="3"/>
  <p:tag name="ARTICULATE_PLAYLIST_ID" val="-1"/>
  <p:tag name="ARTICULATE_VIEW_MODE" val="0"/>
  <p:tag name="ARTICULATE_LOCK_SLIDE" val="0"/>
  <p:tag name="ARTICULATE_SLIDE_NAV" val="71"/>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Fkf2GVE7_files\slide0001_image001.png"/>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QeARvXcy_files\slide0001_image001.png"/>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m2F5orAN_files\slide0001_image001.png"/>
</p:tagLst>
</file>

<file path=ppt/tags/tag3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Fkf2GVE7_files\slide0001_image001.png"/>
</p:tagLst>
</file>

<file path=ppt/tags/tag3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QeARvXcy_files\slide0001_image001.png"/>
</p:tagLst>
</file>

<file path=ppt/tags/tag3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m2F5orAN_files\slide0001_image001.png"/>
</p:tagLst>
</file>

<file path=ppt/tags/tag3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QeARvXcy_files\slide0001_image001.png"/>
</p:tagLst>
</file>

<file path=ppt/tags/tag3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QeARvXcy_files\slide0001_image001.png"/>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QeARvXcy_files\slide0001_image001.png"/>
</p:tagLst>
</file>

<file path=ppt/tags/tag49.xml><?xml version="1.0" encoding="utf-8"?>
<p:tagLst xmlns:a="http://schemas.openxmlformats.org/drawingml/2006/main" xmlns:r="http://schemas.openxmlformats.org/officeDocument/2006/relationships" xmlns:p="http://schemas.openxmlformats.org/presentationml/2006/main">
  <p:tag name="ARTICULATE_TITLE_TAG" val="Dropping PDBs"/>
  <p:tag name="ARTICULATE_SLIDE_GUID" val="38a69a90-7c2b-40f9-b39d-ca06d00610ce"/>
  <p:tag name="ARTICULATE_SLIDE_PAUSE" val="0"/>
  <p:tag name="ARTICULATE_NAV_LEVEL" val="2"/>
  <p:tag name="ARTICULATE_PLAYLIST_ID" val="-1"/>
  <p:tag name="ARTICULATE_VIEW_MODE" val="0"/>
  <p:tag name="ARTICULATE_LOCK_SLIDE" val="0"/>
  <p:tag name="ARTICULATE_SLIDE_NAV" val="82"/>
  <p:tag name="AUDIO_ID" val="428"/>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1656</TotalTime>
  <Words>5718</Words>
  <Application>Microsoft Office PowerPoint</Application>
  <PresentationFormat>Custom</PresentationFormat>
  <Paragraphs>838</Paragraphs>
  <Slides>24</Slides>
  <Notes>24</Notes>
  <HiddenSlides>2</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PDB Creation</vt:lpstr>
      <vt:lpstr>Objectives </vt:lpstr>
      <vt:lpstr>Cloning Regular PDBs</vt:lpstr>
      <vt:lpstr>Cloning Application Containers</vt:lpstr>
      <vt:lpstr>Plugging a Non-CDB into CDB</vt:lpstr>
      <vt:lpstr>Plugging a Non-CDB into CDB Using DBMS_PDB</vt:lpstr>
      <vt:lpstr>Replicating Non-CDB into CDB </vt:lpstr>
      <vt:lpstr>Cloning a Non-CDB or Remote PDB</vt:lpstr>
      <vt:lpstr>Plugging an Unplugged Regular PDB into CDB </vt:lpstr>
      <vt:lpstr>Flow </vt:lpstr>
      <vt:lpstr>PowerPoint Presentation</vt:lpstr>
      <vt:lpstr>Plugging Using Archive File </vt:lpstr>
      <vt:lpstr>Unplugging and Plugging Application PDBs</vt:lpstr>
      <vt:lpstr>Converting Regular PDBs to Application PDBs</vt:lpstr>
      <vt:lpstr>Unplugging and Plugging a PDB with Encrypted Data </vt:lpstr>
      <vt:lpstr>Local UNDO Mode Versus Shared UNDO Mode </vt:lpstr>
      <vt:lpstr>Cloning Remote PDBs in Hot Mode</vt:lpstr>
      <vt:lpstr>Near-Zero Downtime PDB Relocation </vt:lpstr>
      <vt:lpstr>PowerPoint Presentation</vt:lpstr>
      <vt:lpstr>Proxy PDB: Query Across CDBs Proxying Root Replica</vt:lpstr>
      <vt:lpstr>Creating a Proxy PDB </vt:lpstr>
      <vt:lpstr>Dropping PDBs</vt:lpstr>
      <vt:lpstr>Summary </vt:lpstr>
      <vt:lpstr>Practice 4: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OU7_Jan2018</dc:subject>
  <dc:creator>Dominique Jeunot</dc:creator>
  <cp:keywords>OU7 PowerPoint Template</cp:keywords>
  <dc:description>Oracle University Production Services PowerPoint Template</dc:description>
  <cp:lastModifiedBy>HP</cp:lastModifiedBy>
  <cp:revision>42</cp:revision>
  <cp:lastPrinted>2002-03-28T23:57:22Z</cp:lastPrinted>
  <dcterms:created xsi:type="dcterms:W3CDTF">2018-02-20T15:15:44Z</dcterms:created>
  <dcterms:modified xsi:type="dcterms:W3CDTF">2021-01-07T13:49:19Z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