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10.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16.xml" ContentType="application/vnd.openxmlformats-officedocument.presentationml.tags+xml"/>
  <Override PartName="/ppt/notesSlides/notesSlide12.xml" ContentType="application/vnd.openxmlformats-officedocument.presentationml.notesSlide+xml"/>
  <Override PartName="/ppt/tags/tag17.xml" ContentType="application/vnd.openxmlformats-officedocument.presentationml.tags+xml"/>
  <Override PartName="/ppt/notesSlides/notesSlide13.xml" ContentType="application/vnd.openxmlformats-officedocument.presentationml.notesSlide+xml"/>
  <Override PartName="/ppt/tags/tag18.xml" ContentType="application/vnd.openxmlformats-officedocument.presentationml.tags+xml"/>
  <Override PartName="/ppt/notesSlides/notesSlide14.xml" ContentType="application/vnd.openxmlformats-officedocument.presentationml.notesSlide+xml"/>
  <Override PartName="/ppt/tags/tag19.xml" ContentType="application/vnd.openxmlformats-officedocument.presentationml.tags+xml"/>
  <Override PartName="/ppt/notesSlides/notesSlide15.xml" ContentType="application/vnd.openxmlformats-officedocument.presentationml.notesSlide+xml"/>
  <Override PartName="/ppt/tags/tag20.xml" ContentType="application/vnd.openxmlformats-officedocument.presentationml.tags+xml"/>
  <Override PartName="/ppt/notesSlides/notesSlide16.xml" ContentType="application/vnd.openxmlformats-officedocument.presentationml.notesSlide+xml"/>
  <Override PartName="/ppt/tags/tag21.xml" ContentType="application/vnd.openxmlformats-officedocument.presentationml.tags+xml"/>
  <Override PartName="/ppt/notesSlides/notesSlide17.xml" ContentType="application/vnd.openxmlformats-officedocument.presentationml.notesSlide+xml"/>
  <Override PartName="/ppt/tags/tag22.xml" ContentType="application/vnd.openxmlformats-officedocument.presentationml.tags+xml"/>
  <Override PartName="/ppt/notesSlides/notesSlide18.xml" ContentType="application/vnd.openxmlformats-officedocument.presentationml.notesSlide+xml"/>
  <Override PartName="/ppt/tags/tag23.xml" ContentType="application/vnd.openxmlformats-officedocument.presentationml.tags+xml"/>
  <Override PartName="/ppt/notesSlides/notesSlide19.xml" ContentType="application/vnd.openxmlformats-officedocument.presentationml.notesSlide+xml"/>
  <Override PartName="/ppt/tags/tag24.xml" ContentType="application/vnd.openxmlformats-officedocument.presentationml.tags+xml"/>
  <Override PartName="/ppt/notesSlides/notesSlide20.xml" ContentType="application/vnd.openxmlformats-officedocument.presentationml.notesSlide+xml"/>
  <Override PartName="/ppt/tags/tag25.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8" r:id="rId1"/>
  </p:sldMasterIdLst>
  <p:notesMasterIdLst>
    <p:notesMasterId r:id="rId23"/>
  </p:notesMasterIdLst>
  <p:handoutMasterIdLst>
    <p:handoutMasterId r:id="rId24"/>
  </p:handoutMasterIdLst>
  <p:sldIdLst>
    <p:sldId id="277" r:id="rId2"/>
    <p:sldId id="278" r:id="rId3"/>
    <p:sldId id="279" r:id="rId4"/>
    <p:sldId id="280" r:id="rId5"/>
    <p:sldId id="281" r:id="rId6"/>
    <p:sldId id="282" r:id="rId7"/>
    <p:sldId id="283" r:id="rId8"/>
    <p:sldId id="284" r:id="rId9"/>
    <p:sldId id="285" r:id="rId10"/>
    <p:sldId id="265" r:id="rId11"/>
    <p:sldId id="286" r:id="rId12"/>
    <p:sldId id="287" r:id="rId13"/>
    <p:sldId id="288" r:id="rId14"/>
    <p:sldId id="289" r:id="rId15"/>
    <p:sldId id="290" r:id="rId16"/>
    <p:sldId id="291" r:id="rId17"/>
    <p:sldId id="272" r:id="rId18"/>
    <p:sldId id="292" r:id="rId19"/>
    <p:sldId id="293" r:id="rId20"/>
    <p:sldId id="294" r:id="rId21"/>
    <p:sldId id="295" r:id="rId22"/>
  </p:sldIdLst>
  <p:sldSz cx="12188825" cy="6858000"/>
  <p:notesSz cx="7772400" cy="10058400"/>
  <p:custDataLst>
    <p:tags r:id="rId25"/>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guide id="4" pos="271">
          <p15:clr>
            <a:srgbClr val="A4A3A4"/>
          </p15:clr>
        </p15:guide>
        <p15:guide id="5" pos="407">
          <p15:clr>
            <a:srgbClr val="A4A3A4"/>
          </p15:clr>
        </p15:guide>
        <p15:guide id="6" pos="498">
          <p15:clr>
            <a:srgbClr val="A4A3A4"/>
          </p15:clr>
        </p15:guide>
        <p15:guide id="7" pos="679">
          <p15:clr>
            <a:srgbClr val="A4A3A4"/>
          </p15:clr>
        </p15:guide>
        <p15:guide id="8" orient="horz" pos="561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FF"/>
    <a:srgbClr val="D8E1E6"/>
    <a:srgbClr val="D8E3E4"/>
    <a:srgbClr val="FFF7EF"/>
    <a:srgbClr val="5F5F5F"/>
    <a:srgbClr val="DCE3E4"/>
    <a:srgbClr val="F80000"/>
    <a:srgbClr val="8DA6B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374" autoAdjust="0"/>
    <p:restoredTop sz="69103" autoAdjust="0"/>
  </p:normalViewPr>
  <p:slideViewPr>
    <p:cSldViewPr showGuides="1">
      <p:cViewPr varScale="1">
        <p:scale>
          <a:sx n="115" d="100"/>
          <a:sy n="115" d="100"/>
        </p:scale>
        <p:origin x="1013" y="72"/>
      </p:cViewPr>
      <p:guideLst>
        <p:guide orient="horz" pos="2160"/>
        <p:guide orient="horz" pos="864"/>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p:scale>
          <a:sx n="100" d="100"/>
          <a:sy n="100" d="100"/>
        </p:scale>
        <p:origin x="-2220" y="-72"/>
      </p:cViewPr>
      <p:guideLst>
        <p:guide orient="horz" pos="2923"/>
        <p:guide orient="horz" pos="283"/>
        <p:guide pos="2202"/>
        <p:guide pos="271"/>
        <p:guide pos="407"/>
        <p:guide pos="498"/>
        <p:guide pos="679"/>
        <p:guide orient="horz" pos="561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49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484632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altLang="en-US" dirty="0"/>
              <a:t>Oracle Database </a:t>
            </a:r>
            <a:r>
              <a:rPr lang="en-US" altLang="en-US" dirty="0" smtClean="0"/>
              <a:t>19c: </a:t>
            </a:r>
            <a:r>
              <a:rPr lang="en-US" altLang="en-US" dirty="0"/>
              <a:t>Managing Multitenant Architecture</a:t>
            </a:r>
            <a:r>
              <a:rPr lang="en-US" dirty="0"/>
              <a:t>   5 - </a:t>
            </a:r>
            <a:fld id="{7C951E65-0BAA-4B24-AD87-683F8269D8DB}" type="slidenum">
              <a:rPr lang="en-US" smtClean="0"/>
              <a:pPr>
                <a:defRPr/>
              </a:pPr>
              <a:t>‹#›</a:t>
            </a:fld>
            <a:endParaRPr lang="en-US" dirty="0"/>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4894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5"/>
          <p:cNvSpPr>
            <a:spLocks noGrp="1" noRot="1" noChangeAspect="1" noTextEdit="1"/>
          </p:cNvSpPr>
          <p:nvPr>
            <p:ph type="sldImg"/>
          </p:nvPr>
        </p:nvSpPr>
        <p:spPr>
          <a:xfrm>
            <a:off x="457200" y="457200"/>
            <a:ext cx="6858000" cy="3859213"/>
          </a:xfrm>
          <a:ln/>
        </p:spPr>
      </p:sp>
      <p:sp>
        <p:nvSpPr>
          <p:cNvPr id="35843"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fr-FR" altLang="en-US" dirty="0"/>
              <a:t>To open a PDB or some of them or all of them, connect to the CDB </a:t>
            </a:r>
            <a:r>
              <a:rPr lang="fr-FR" altLang="en-US" dirty="0">
                <a:cs typeface="Courier New" panose="02070309020205020404" pitchFamily="49" charset="0"/>
              </a:rPr>
              <a:t>root</a:t>
            </a:r>
            <a:r>
              <a:rPr lang="fr-FR" altLang="en-US" dirty="0"/>
              <a:t> as </a:t>
            </a:r>
            <a:r>
              <a:rPr lang="fr-FR" altLang="en-US" dirty="0">
                <a:latin typeface="Courier New" panose="02070309020205020404" pitchFamily="49" charset="0"/>
                <a:cs typeface="Courier New" panose="02070309020205020404" pitchFamily="49" charset="0"/>
              </a:rPr>
              <a:t>SYSOPER</a:t>
            </a:r>
            <a:r>
              <a:rPr lang="fr-FR" altLang="en-US" dirty="0"/>
              <a:t> or </a:t>
            </a:r>
            <a:r>
              <a:rPr lang="fr-FR" altLang="en-US" dirty="0">
                <a:latin typeface="Courier New" panose="02070309020205020404" pitchFamily="49" charset="0"/>
                <a:cs typeface="Courier New" panose="02070309020205020404" pitchFamily="49" charset="0"/>
              </a:rPr>
              <a:t>SYSDBA</a:t>
            </a:r>
            <a:r>
              <a:rPr lang="fr-FR" altLang="en-US" dirty="0"/>
              <a:t> and issue </a:t>
            </a:r>
            <a:r>
              <a:rPr lang="fr-FR" altLang="en-US" dirty="0">
                <a:cs typeface="Arial" panose="020B0604020202020204" pitchFamily="34" charset="0"/>
              </a:rPr>
              <a:t>an</a:t>
            </a:r>
            <a:r>
              <a:rPr lang="fr-FR" altLang="en-US" dirty="0">
                <a:latin typeface="Courier New" panose="02070309020205020404" pitchFamily="49" charset="0"/>
                <a:cs typeface="Courier New" panose="02070309020205020404" pitchFamily="49" charset="0"/>
              </a:rPr>
              <a:t> ALTER PLUGGABLE DATABASE OPEN </a:t>
            </a:r>
            <a:r>
              <a:rPr lang="fr-FR" altLang="en-US" dirty="0"/>
              <a:t>statement, specifying the PDB or PDBs names or </a:t>
            </a:r>
            <a:r>
              <a:rPr lang="fr-FR" altLang="en-US" dirty="0">
                <a:latin typeface="Courier New" panose="02070309020205020404" pitchFamily="49" charset="0"/>
                <a:cs typeface="Courier New" panose="02070309020205020404" pitchFamily="49" charset="0"/>
              </a:rPr>
              <a:t>ALL EXCEPT</a:t>
            </a:r>
            <a:r>
              <a:rPr lang="fr-FR" altLang="en-US" dirty="0"/>
              <a:t> or </a:t>
            </a:r>
            <a:r>
              <a:rPr lang="fr-FR" altLang="en-US" dirty="0">
                <a:latin typeface="Courier New" panose="02070309020205020404" pitchFamily="49" charset="0"/>
                <a:cs typeface="Courier New" panose="02070309020205020404" pitchFamily="49" charset="0"/>
              </a:rPr>
              <a:t>ALL</a:t>
            </a:r>
            <a:r>
              <a:rPr lang="fr-FR" altLang="en-US" dirty="0"/>
              <a:t>.</a:t>
            </a:r>
          </a:p>
          <a:p>
            <a:pPr lvl="1"/>
            <a:r>
              <a:rPr lang="fr-FR" altLang="en-US" dirty="0"/>
              <a:t>This operation opens the datafiles of the PDBs opened and provides availability to users.</a:t>
            </a:r>
          </a:p>
          <a:p>
            <a:pPr lvl="1"/>
            <a:r>
              <a:rPr lang="en-US" altLang="en-US" dirty="0"/>
              <a:t>Use the </a:t>
            </a:r>
            <a:r>
              <a:rPr lang="en-US" altLang="en-US" dirty="0">
                <a:latin typeface="Courier New" panose="02070309020205020404" pitchFamily="49" charset="0"/>
                <a:cs typeface="Courier New" panose="02070309020205020404" pitchFamily="49" charset="0"/>
              </a:rPr>
              <a:t>open_mode</a:t>
            </a:r>
            <a:r>
              <a:rPr lang="en-US" altLang="en-US" dirty="0"/>
              <a:t> column from the </a:t>
            </a:r>
            <a:r>
              <a:rPr lang="en-US" altLang="en-US" dirty="0">
                <a:latin typeface="Courier New" panose="02070309020205020404" pitchFamily="49" charset="0"/>
                <a:cs typeface="Courier New" panose="02070309020205020404" pitchFamily="49" charset="0"/>
              </a:rPr>
              <a:t>V$PDBS</a:t>
            </a:r>
            <a:r>
              <a:rPr lang="en-US" altLang="en-US" dirty="0"/>
              <a:t> view to verify that all PDBs are all in </a:t>
            </a:r>
            <a:r>
              <a:rPr lang="en-US" altLang="en-US" dirty="0">
                <a:latin typeface="Courier New" panose="02070309020205020404" pitchFamily="49" charset="0"/>
                <a:cs typeface="Courier New" panose="02070309020205020404" pitchFamily="49" charset="0"/>
              </a:rPr>
              <a:t>READ WRITE </a:t>
            </a:r>
            <a:r>
              <a:rPr lang="en-US" altLang="en-US" dirty="0"/>
              <a:t>open mode except the CDB </a:t>
            </a:r>
            <a:r>
              <a:rPr lang="en-US" altLang="en-US" dirty="0">
                <a:cs typeface="Courier New" panose="02070309020205020404" pitchFamily="49" charset="0"/>
              </a:rPr>
              <a:t>seed</a:t>
            </a:r>
            <a:r>
              <a:rPr lang="en-US" altLang="en-US" dirty="0"/>
              <a:t> being still in </a:t>
            </a:r>
            <a:r>
              <a:rPr lang="en-US" altLang="en-US" dirty="0">
                <a:latin typeface="Courier New" panose="02070309020205020404" pitchFamily="49" charset="0"/>
                <a:cs typeface="Courier New" panose="02070309020205020404" pitchFamily="49" charset="0"/>
              </a:rPr>
              <a:t>READ ONLY</a:t>
            </a:r>
            <a:r>
              <a:rPr lang="en-US" altLang="en-US" dirty="0"/>
              <a:t> open mode.</a:t>
            </a:r>
            <a:endParaRPr lang="fr-FR" altLang="en-US" dirty="0"/>
          </a:p>
          <a:p>
            <a:pPr lvl="1"/>
            <a:r>
              <a:rPr lang="fr-FR" altLang="en-US" dirty="0"/>
              <a:t>You can also open a PDB while connected as </a:t>
            </a:r>
            <a:r>
              <a:rPr lang="fr-FR" altLang="en-US" dirty="0">
                <a:latin typeface="Courier New" panose="02070309020205020404" pitchFamily="49" charset="0"/>
                <a:cs typeface="Courier New" panose="02070309020205020404" pitchFamily="49" charset="0"/>
              </a:rPr>
              <a:t>SYSDBA</a:t>
            </a:r>
            <a:r>
              <a:rPr lang="fr-FR" altLang="en-US" dirty="0"/>
              <a:t> within the PDB. In this case, it is not necessary to name the PDB to open.</a:t>
            </a:r>
          </a:p>
          <a:p>
            <a:pPr lvl="1"/>
            <a:r>
              <a:rPr lang="fr-FR" altLang="en-US" b="1" dirty="0"/>
              <a:t>Note:</a:t>
            </a:r>
            <a:r>
              <a:rPr lang="fr-FR" altLang="en-US" dirty="0"/>
              <a:t> Opening an application PDB requires that the application root it is associated to is already opened.</a:t>
            </a:r>
          </a:p>
          <a:p>
            <a:endParaRPr lang="en-US" altLang="en-US" dirty="0"/>
          </a:p>
        </p:txBody>
      </p:sp>
      <p:sp>
        <p:nvSpPr>
          <p:cNvPr id="35844"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5 - </a:t>
            </a:r>
            <a:fld id="{834EEA22-8667-4AA3-9DE9-3F973906F66B}" type="slidenum">
              <a:rPr lang="en-US" altLang="en-US" smtClean="0"/>
              <a:t>10</a:t>
            </a:fld>
            <a:endParaRPr lang="en-US" altLang="en-US" dirty="0"/>
          </a:p>
        </p:txBody>
      </p:sp>
    </p:spTree>
    <p:extLst>
      <p:ext uri="{BB962C8B-B14F-4D97-AF65-F5344CB8AC3E}">
        <p14:creationId xmlns:p14="http://schemas.microsoft.com/office/powerpoint/2010/main" val="1431089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solidFill>
                  <a:schemeClr val="tx1"/>
                </a:solidFill>
              </a:rPr>
              <a:t>After restarting a CDB instance, the PDBs are by default kept in mounted mode. If you want the PDBs to automatically open whenever the CDB restarts</a:t>
            </a:r>
            <a:r>
              <a:rPr lang="en-US" altLang="en-US" dirty="0">
                <a:solidFill>
                  <a:schemeClr val="tx1"/>
                </a:solidFill>
                <a:cs typeface="Arial" panose="020B0604020202020204" pitchFamily="34" charset="0"/>
              </a:rPr>
              <a:t>, use the </a:t>
            </a:r>
            <a:r>
              <a:rPr lang="en-US" altLang="en-US" dirty="0">
                <a:solidFill>
                  <a:schemeClr val="tx1"/>
                </a:solidFill>
                <a:latin typeface="Courier New" panose="02070309020205020404" pitchFamily="49" charset="0"/>
                <a:cs typeface="Courier New" panose="02070309020205020404" pitchFamily="49" charset="0"/>
              </a:rPr>
              <a:t>SAVE STATE</a:t>
            </a:r>
            <a:r>
              <a:rPr lang="en-US" altLang="en-US" dirty="0">
                <a:solidFill>
                  <a:schemeClr val="tx1"/>
                </a:solidFill>
                <a:cs typeface="Arial" panose="020B0604020202020204" pitchFamily="34" charset="0"/>
              </a:rPr>
              <a:t> </a:t>
            </a:r>
            <a:r>
              <a:rPr lang="en-US" altLang="en-US" dirty="0">
                <a:solidFill>
                  <a:schemeClr val="tx1"/>
                </a:solidFill>
              </a:rPr>
              <a:t>clause of the </a:t>
            </a:r>
            <a:r>
              <a:rPr lang="en-US" altLang="en-US" dirty="0">
                <a:solidFill>
                  <a:schemeClr val="tx1"/>
                </a:solidFill>
                <a:latin typeface="Courier New" panose="02070309020205020404" pitchFamily="49" charset="0"/>
                <a:cs typeface="Courier New" panose="02070309020205020404" pitchFamily="49" charset="0"/>
              </a:rPr>
              <a:t>ALTER PLUGGABLE DATABASE</a:t>
            </a:r>
            <a:r>
              <a:rPr lang="en-US" altLang="en-US" dirty="0">
                <a:solidFill>
                  <a:schemeClr val="tx1"/>
                </a:solidFill>
                <a:cs typeface="Arial" panose="020B0604020202020204" pitchFamily="34" charset="0"/>
              </a:rPr>
              <a:t> </a:t>
            </a:r>
            <a:r>
              <a:rPr lang="en-US" altLang="en-US" dirty="0">
                <a:solidFill>
                  <a:schemeClr val="tx1"/>
                </a:solidFill>
              </a:rPr>
              <a:t>command to preserve a PDB’s open mode across CDB restart</a:t>
            </a:r>
            <a:r>
              <a:rPr lang="en-US" altLang="en-US" dirty="0">
                <a:solidFill>
                  <a:schemeClr val="tx1"/>
                </a:solidFill>
                <a:cs typeface="Arial" panose="020B0604020202020204" pitchFamily="34" charset="0"/>
              </a:rPr>
              <a:t>. The </a:t>
            </a:r>
            <a:r>
              <a:rPr lang="en-US" altLang="en-US" dirty="0">
                <a:solidFill>
                  <a:schemeClr val="tx1"/>
                </a:solidFill>
                <a:latin typeface="Courier New" panose="02070309020205020404" pitchFamily="49" charset="0"/>
                <a:cs typeface="Courier New" panose="02070309020205020404" pitchFamily="49" charset="0"/>
              </a:rPr>
              <a:t>SAVE STATE</a:t>
            </a:r>
            <a:r>
              <a:rPr lang="en-US" altLang="en-US" dirty="0">
                <a:solidFill>
                  <a:schemeClr val="tx1"/>
                </a:solidFill>
                <a:cs typeface="Arial" panose="020B0604020202020204" pitchFamily="34" charset="0"/>
              </a:rPr>
              <a:t> clause saves the last open state of the PDB. So, the PDB will open after the CDB restart only if the PDB was in the open state when the </a:t>
            </a:r>
            <a:r>
              <a:rPr lang="en-US" altLang="en-US" dirty="0">
                <a:solidFill>
                  <a:schemeClr val="tx1"/>
                </a:solidFill>
                <a:latin typeface="Courier New" panose="02070309020205020404" pitchFamily="49" charset="0"/>
                <a:cs typeface="Courier New" panose="02070309020205020404" pitchFamily="49" charset="0"/>
              </a:rPr>
              <a:t>SAVE STATE</a:t>
            </a:r>
            <a:r>
              <a:rPr lang="en-US" altLang="en-US" dirty="0">
                <a:solidFill>
                  <a:schemeClr val="tx1"/>
                </a:solidFill>
                <a:cs typeface="Arial" panose="020B0604020202020204" pitchFamily="34" charset="0"/>
              </a:rPr>
              <a:t> clause was used to save the last state. To revert back to the default behavior, use the </a:t>
            </a:r>
            <a:r>
              <a:rPr lang="en-US" altLang="en-US" dirty="0">
                <a:solidFill>
                  <a:schemeClr val="tx1"/>
                </a:solidFill>
                <a:latin typeface="Courier New" panose="02070309020205020404" pitchFamily="49" charset="0"/>
                <a:cs typeface="Courier New" panose="02070309020205020404" pitchFamily="49" charset="0"/>
              </a:rPr>
              <a:t>DISCARD STATE</a:t>
            </a:r>
            <a:r>
              <a:rPr lang="en-US" altLang="en-US" dirty="0">
                <a:solidFill>
                  <a:schemeClr val="tx1"/>
                </a:solidFill>
                <a:cs typeface="Arial" panose="020B0604020202020204" pitchFamily="34" charset="0"/>
              </a:rPr>
              <a:t> clause.</a:t>
            </a:r>
            <a:endParaRPr lang="en-US" altLang="en-US" dirty="0">
              <a:latin typeface="Courier New" panose="02070309020205020404" pitchFamily="49" charset="0"/>
              <a:cs typeface="Courier New" panose="02070309020205020404" pitchFamily="49" charset="0"/>
            </a:endParaRPr>
          </a:p>
          <a:p>
            <a:endParaRPr lang="en-US" dirty="0"/>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5 - </a:t>
            </a:r>
            <a:fld id="{0A6D8DE0-CDD1-42B5-918D-3CBA24C37C77}" type="slidenum">
              <a:rPr lang="en-US" smtClean="0"/>
              <a:t>11</a:t>
            </a:fld>
            <a:endParaRPr lang="en-US" dirty="0"/>
          </a:p>
        </p:txBody>
      </p:sp>
    </p:spTree>
    <p:extLst>
      <p:ext uri="{BB962C8B-B14F-4D97-AF65-F5344CB8AC3E}">
        <p14:creationId xmlns:p14="http://schemas.microsoft.com/office/powerpoint/2010/main" val="264246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fr-FR" altLang="en-US" dirty="0"/>
              <a:t>To close a PDB or some of them or all of them, connect to the CDB </a:t>
            </a:r>
            <a:r>
              <a:rPr lang="fr-FR" altLang="en-US" dirty="0">
                <a:cs typeface="Courier New" panose="02070309020205020404" pitchFamily="49" charset="0"/>
              </a:rPr>
              <a:t>root</a:t>
            </a:r>
            <a:r>
              <a:rPr lang="fr-FR" altLang="en-US" dirty="0"/>
              <a:t> as </a:t>
            </a:r>
            <a:r>
              <a:rPr lang="fr-FR" altLang="en-US" dirty="0">
                <a:latin typeface="Courier New" panose="02070309020205020404" pitchFamily="49" charset="0"/>
                <a:cs typeface="Courier New" panose="02070309020205020404" pitchFamily="49" charset="0"/>
              </a:rPr>
              <a:t>SYSOPER</a:t>
            </a:r>
            <a:r>
              <a:rPr lang="fr-FR" altLang="en-US" dirty="0"/>
              <a:t> or </a:t>
            </a:r>
            <a:r>
              <a:rPr lang="fr-FR" altLang="en-US" dirty="0">
                <a:latin typeface="Courier New" panose="02070309020205020404" pitchFamily="49" charset="0"/>
                <a:cs typeface="Courier New" panose="02070309020205020404" pitchFamily="49" charset="0"/>
              </a:rPr>
              <a:t>SYSDBA</a:t>
            </a:r>
            <a:r>
              <a:rPr lang="fr-FR" altLang="en-US" dirty="0"/>
              <a:t> and issue an</a:t>
            </a:r>
            <a:r>
              <a:rPr lang="fr-FR" altLang="en-US" dirty="0">
                <a:latin typeface="Courier New" panose="02070309020205020404" pitchFamily="49" charset="0"/>
                <a:cs typeface="Courier New" panose="02070309020205020404" pitchFamily="49" charset="0"/>
              </a:rPr>
              <a:t> ALTER PLUGGABLE DATABASE CLOSE </a:t>
            </a:r>
            <a:r>
              <a:rPr lang="fr-FR" altLang="en-US" dirty="0"/>
              <a:t>statement, specifying the PDB(s) name(s) or </a:t>
            </a:r>
            <a:r>
              <a:rPr lang="fr-FR" altLang="en-US" dirty="0">
                <a:latin typeface="Courier New" panose="02070309020205020404" pitchFamily="49" charset="0"/>
                <a:cs typeface="Courier New" panose="02070309020205020404" pitchFamily="49" charset="0"/>
              </a:rPr>
              <a:t>ALL EXCEPT</a:t>
            </a:r>
            <a:r>
              <a:rPr lang="fr-FR" altLang="en-US" dirty="0"/>
              <a:t> or </a:t>
            </a:r>
            <a:r>
              <a:rPr lang="fr-FR" altLang="en-US" dirty="0">
                <a:latin typeface="Courier New" panose="02070309020205020404" pitchFamily="49" charset="0"/>
                <a:cs typeface="Courier New" panose="02070309020205020404" pitchFamily="49" charset="0"/>
              </a:rPr>
              <a:t>ALL</a:t>
            </a:r>
            <a:r>
              <a:rPr lang="fr-FR" altLang="en-US" dirty="0"/>
              <a:t>. If you use the clause </a:t>
            </a:r>
            <a:r>
              <a:rPr lang="fr-FR" altLang="en-US" dirty="0">
                <a:latin typeface="Courier New" panose="02070309020205020404" pitchFamily="49" charset="0"/>
                <a:cs typeface="Courier New" panose="02070309020205020404" pitchFamily="49" charset="0"/>
              </a:rPr>
              <a:t>CLOSE IMMEDIATE</a:t>
            </a:r>
            <a:r>
              <a:rPr lang="fr-FR" altLang="en-US" dirty="0"/>
              <a:t>, the transactions in the selected PDBs are roll-backed and the sessions disconnected. If you omit the </a:t>
            </a:r>
            <a:r>
              <a:rPr lang="fr-FR" altLang="en-US" dirty="0">
                <a:latin typeface="Courier New" panose="02070309020205020404" pitchFamily="49" charset="0"/>
                <a:cs typeface="Courier New" panose="02070309020205020404" pitchFamily="49" charset="0"/>
              </a:rPr>
              <a:t>IMMEDIATE</a:t>
            </a:r>
            <a:r>
              <a:rPr lang="fr-FR" altLang="en-US" dirty="0"/>
              <a:t> clause, the statement waits until all sessions are disconnected.</a:t>
            </a:r>
          </a:p>
          <a:p>
            <a:pPr lvl="1"/>
            <a:r>
              <a:rPr lang="fr-FR" altLang="en-US" dirty="0"/>
              <a:t>This operation closes the datafiles of the closed PDBs and prevents availability to users. Though all PDBs are closed, it is still possible to perform operations from the CDB </a:t>
            </a:r>
            <a:r>
              <a:rPr lang="fr-FR" altLang="en-US" dirty="0">
                <a:cs typeface="Courier New" panose="02070309020205020404" pitchFamily="49" charset="0"/>
              </a:rPr>
              <a:t>root</a:t>
            </a:r>
            <a:r>
              <a:rPr lang="fr-FR" altLang="en-US" dirty="0"/>
              <a:t>, such as dropping PDBs or creating new PDBs from the CDB </a:t>
            </a:r>
            <a:r>
              <a:rPr lang="fr-FR" altLang="en-US" dirty="0">
                <a:cs typeface="Courier New" panose="02070309020205020404" pitchFamily="49" charset="0"/>
              </a:rPr>
              <a:t>seed</a:t>
            </a:r>
            <a:r>
              <a:rPr lang="fr-FR" altLang="en-US" dirty="0"/>
              <a:t>.</a:t>
            </a:r>
          </a:p>
          <a:p>
            <a:pPr lvl="1"/>
            <a:r>
              <a:rPr lang="fr-FR" altLang="en-US" dirty="0"/>
              <a:t>The statement </a:t>
            </a:r>
            <a:r>
              <a:rPr lang="fr-FR" altLang="en-US" dirty="0">
                <a:latin typeface="Courier New" panose="02070309020205020404" pitchFamily="49" charset="0"/>
                <a:cs typeface="Courier New" panose="02070309020205020404" pitchFamily="49" charset="0"/>
              </a:rPr>
              <a:t>SHUTDOWN IMMEDIATE </a:t>
            </a:r>
            <a:r>
              <a:rPr lang="fr-FR" altLang="en-US" dirty="0"/>
              <a:t>when connected to a PDB is equivalent to </a:t>
            </a:r>
            <a:r>
              <a:rPr lang="fr-FR" altLang="en-US" dirty="0">
                <a:latin typeface="Courier New" panose="02070309020205020404" pitchFamily="49" charset="0"/>
                <a:cs typeface="Courier New" panose="02070309020205020404" pitchFamily="49" charset="0"/>
              </a:rPr>
              <a:t>ALTER PLUGGABLE DATABASE CLOSE</a:t>
            </a:r>
            <a:r>
              <a:rPr lang="fr-FR" altLang="en-US" dirty="0"/>
              <a:t>. It closes the PDB.</a:t>
            </a:r>
          </a:p>
          <a:p>
            <a:pPr lvl="1"/>
            <a:r>
              <a:rPr lang="en-US" altLang="en-US" b="1" dirty="0"/>
              <a:t>Note:</a:t>
            </a:r>
            <a:r>
              <a:rPr lang="en-US" altLang="en-US" dirty="0"/>
              <a:t> Though </a:t>
            </a:r>
            <a:r>
              <a:rPr lang="fr-FR" altLang="en-US" dirty="0">
                <a:latin typeface="Courier New" panose="02070309020205020404" pitchFamily="49" charset="0"/>
                <a:cs typeface="Courier New" panose="02070309020205020404" pitchFamily="49" charset="0"/>
              </a:rPr>
              <a:t>SHUTDOWN IMMEDIATE </a:t>
            </a:r>
            <a:r>
              <a:rPr lang="fr-FR" altLang="en-US" dirty="0">
                <a:cs typeface="Arial" panose="020B0604020202020204" pitchFamily="34" charset="0"/>
              </a:rPr>
              <a:t>issues the traditional message </a:t>
            </a:r>
            <a:r>
              <a:rPr lang="fr-FR" altLang="en-US" dirty="0">
                <a:latin typeface="Courier New" panose="02070309020205020404" pitchFamily="49" charset="0"/>
                <a:cs typeface="Courier New" panose="02070309020205020404" pitchFamily="49" charset="0"/>
              </a:rPr>
              <a:t>ORACLE instance shut down</a:t>
            </a:r>
            <a:r>
              <a:rPr lang="fr-FR" altLang="en-US" dirty="0">
                <a:cs typeface="Arial" panose="020B0604020202020204" pitchFamily="34" charset="0"/>
              </a:rPr>
              <a:t>,  this does not mean that the instance is down. Understand that the PDB is closed.</a:t>
            </a:r>
          </a:p>
          <a:p>
            <a:pPr lvl="1"/>
            <a:r>
              <a:rPr lang="fr-FR" altLang="en-US" dirty="0"/>
              <a:t>If the PDB is already closed, then the message explains the situation clearly with:</a:t>
            </a:r>
          </a:p>
          <a:p>
            <a:pPr marL="306000" lvl="4"/>
            <a:r>
              <a:rPr lang="en-US" altLang="en-US" dirty="0">
                <a:cs typeface="Courier New" panose="02070309020205020404" pitchFamily="49" charset="0"/>
              </a:rPr>
              <a:t>SQL&gt; shutdown immediate</a:t>
            </a:r>
          </a:p>
          <a:p>
            <a:pPr marL="306000" lvl="4"/>
            <a:r>
              <a:rPr lang="en-US" altLang="en-US" dirty="0">
                <a:cs typeface="Courier New" panose="02070309020205020404" pitchFamily="49" charset="0"/>
              </a:rPr>
              <a:t>ORA-65020: Pluggable database already closed</a:t>
            </a:r>
          </a:p>
          <a:p>
            <a:pPr lvl="4"/>
            <a:r>
              <a:rPr lang="fr-FR" altLang="en-US" b="1" dirty="0">
                <a:latin typeface="Arial" panose="020B0604020202020204" pitchFamily="34" charset="0"/>
              </a:rPr>
              <a:t>Note:</a:t>
            </a:r>
            <a:r>
              <a:rPr lang="fr-FR" altLang="en-US" dirty="0">
                <a:latin typeface="Arial" panose="020B0604020202020204" pitchFamily="34" charset="0"/>
              </a:rPr>
              <a:t> Closing an application root automatically closes the application PDBs associated to it.</a:t>
            </a:r>
            <a:endParaRPr lang="fr-FR" altLang="en-US" dirty="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5 - </a:t>
            </a:r>
            <a:fld id="{378965CF-7D8F-457F-BE32-9A56EA016564}" type="slidenum">
              <a:rPr lang="en-US" smtClean="0"/>
              <a:t>12</a:t>
            </a:fld>
            <a:endParaRPr lang="en-US" dirty="0"/>
          </a:p>
        </p:txBody>
      </p:sp>
    </p:spTree>
    <p:extLst>
      <p:ext uri="{BB962C8B-B14F-4D97-AF65-F5344CB8AC3E}">
        <p14:creationId xmlns:p14="http://schemas.microsoft.com/office/powerpoint/2010/main" val="673815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When a CDB is shut down, the datafiles of the CDB </a:t>
            </a:r>
            <a:r>
              <a:rPr lang="en-US" altLang="en-US" dirty="0">
                <a:cs typeface="Courier New" panose="02070309020205020404" pitchFamily="49" charset="0"/>
              </a:rPr>
              <a:t>root</a:t>
            </a:r>
            <a:r>
              <a:rPr lang="en-US" altLang="en-US" dirty="0"/>
              <a:t> and all PDBs are closed; then all the control files are closed, and in the last step the instance is shut down.</a:t>
            </a:r>
          </a:p>
          <a:p>
            <a:pPr lvl="1"/>
            <a:r>
              <a:rPr lang="en-US" altLang="en-US" dirty="0"/>
              <a:t>When a PDB is shut down, this means that the datafiles of the PDB are closed.</a:t>
            </a:r>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5 - </a:t>
            </a:r>
            <a:fld id="{D3AED69B-ACC7-48D8-B451-D11D884E659D}" type="slidenum">
              <a:rPr lang="en-US" smtClean="0"/>
              <a:t>13</a:t>
            </a:fld>
            <a:endParaRPr lang="en-US" dirty="0"/>
          </a:p>
        </p:txBody>
      </p:sp>
    </p:spTree>
    <p:extLst>
      <p:ext uri="{BB962C8B-B14F-4D97-AF65-F5344CB8AC3E}">
        <p14:creationId xmlns:p14="http://schemas.microsoft.com/office/powerpoint/2010/main" val="2447721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You can change the mode of each PDB to perform specific administration operations.</a:t>
            </a:r>
          </a:p>
          <a:p>
            <a:pPr lvl="1"/>
            <a:r>
              <a:rPr lang="en-US" altLang="en-US" dirty="0"/>
              <a:t>The first example opens the PDB in the </a:t>
            </a:r>
            <a:r>
              <a:rPr lang="en-US" altLang="en-US" dirty="0">
                <a:latin typeface="Courier New" panose="02070309020205020404" pitchFamily="49" charset="0"/>
                <a:cs typeface="Courier New" panose="02070309020205020404" pitchFamily="49" charset="0"/>
              </a:rPr>
              <a:t>RESTRICTED</a:t>
            </a:r>
            <a:r>
              <a:rPr lang="en-US" altLang="en-US" dirty="0"/>
              <a:t> </a:t>
            </a:r>
            <a:r>
              <a:rPr lang="en-US" altLang="en-US" dirty="0">
                <a:latin typeface="Courier New" panose="02070309020205020404" pitchFamily="49" charset="0"/>
                <a:cs typeface="Courier New" panose="02070309020205020404" pitchFamily="49" charset="0"/>
              </a:rPr>
              <a:t>READ WRITE </a:t>
            </a:r>
            <a:r>
              <a:rPr lang="en-US" altLang="en-US" dirty="0"/>
              <a:t>mode. This allows only users with the </a:t>
            </a:r>
            <a:r>
              <a:rPr lang="en-US" altLang="en-US" dirty="0">
                <a:latin typeface="Courier New" panose="02070309020205020404" pitchFamily="49" charset="0"/>
                <a:cs typeface="Courier New" panose="02070309020205020404" pitchFamily="49" charset="0"/>
              </a:rPr>
              <a:t>RESTRICTED SESSION </a:t>
            </a:r>
            <a:r>
              <a:rPr lang="en-US" altLang="en-US" dirty="0"/>
              <a:t>privilege to connect. This allows the local administrator of the PDB to manage files movement, backups preventing sessions from accessing the data.</a:t>
            </a:r>
          </a:p>
          <a:p>
            <a:pPr lvl="1"/>
            <a:r>
              <a:rPr lang="en-US" altLang="en-US" dirty="0"/>
              <a:t>Use the </a:t>
            </a:r>
            <a:r>
              <a:rPr lang="en-US" altLang="en-US" dirty="0">
                <a:latin typeface="Courier New" panose="02070309020205020404" pitchFamily="49" charset="0"/>
                <a:cs typeface="Courier New" panose="02070309020205020404" pitchFamily="49" charset="0"/>
              </a:rPr>
              <a:t>V$PDBS</a:t>
            </a:r>
            <a:r>
              <a:rPr lang="en-US" altLang="en-US" dirty="0"/>
              <a:t> view to verify that the PDB is in </a:t>
            </a:r>
            <a:r>
              <a:rPr lang="en-US" altLang="en-US" dirty="0">
                <a:latin typeface="Courier New" panose="02070309020205020404" pitchFamily="49" charset="0"/>
                <a:cs typeface="Courier New" panose="02070309020205020404" pitchFamily="49" charset="0"/>
              </a:rPr>
              <a:t>RESTRICTED</a:t>
            </a:r>
            <a:r>
              <a:rPr lang="en-US" altLang="en-US" dirty="0"/>
              <a:t> </a:t>
            </a:r>
            <a:r>
              <a:rPr lang="en-US" altLang="en-US" dirty="0">
                <a:latin typeface="Courier New" panose="02070309020205020404" pitchFamily="49" charset="0"/>
                <a:cs typeface="Courier New" panose="02070309020205020404" pitchFamily="49" charset="0"/>
              </a:rPr>
              <a:t>READ WRITE </a:t>
            </a:r>
            <a:r>
              <a:rPr lang="en-US" altLang="en-US" dirty="0"/>
              <a:t>open mode. </a:t>
            </a:r>
          </a:p>
          <a:p>
            <a:pPr lvl="1"/>
            <a:r>
              <a:rPr lang="en-US" altLang="en-US" dirty="0"/>
              <a:t>The second example opens the PDB in a </a:t>
            </a:r>
            <a:r>
              <a:rPr lang="en-US" altLang="en-US" dirty="0">
                <a:latin typeface="Courier New" panose="02070309020205020404" pitchFamily="49" charset="0"/>
                <a:cs typeface="Courier New" panose="02070309020205020404" pitchFamily="49" charset="0"/>
              </a:rPr>
              <a:t>READ ONLY </a:t>
            </a:r>
            <a:r>
              <a:rPr lang="en-US" altLang="en-US" dirty="0"/>
              <a:t>mode. Any session connected to the PDB can perform read-only transactions only.</a:t>
            </a:r>
          </a:p>
          <a:p>
            <a:pPr lvl="1"/>
            <a:r>
              <a:rPr lang="en-US" altLang="en-US" dirty="0"/>
              <a:t>To change the open mode, first close the PDB. You can apply the same open mode to all PDBs or to some of them.</a:t>
            </a:r>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5 - </a:t>
            </a:r>
            <a:fld id="{E47CFCFE-34CF-4181-A821-4BD2C7F74FA1}" type="slidenum">
              <a:rPr lang="en-US" smtClean="0"/>
              <a:t>14</a:t>
            </a:fld>
            <a:endParaRPr lang="en-US" dirty="0"/>
          </a:p>
        </p:txBody>
      </p:sp>
    </p:spTree>
    <p:extLst>
      <p:ext uri="{BB962C8B-B14F-4D97-AF65-F5344CB8AC3E}">
        <p14:creationId xmlns:p14="http://schemas.microsoft.com/office/powerpoint/2010/main" val="1833437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You can modify settings of each PDB without necessarily changing the mode of the PDB. You have to be connected in the PDB to perform the settings changes.</a:t>
            </a:r>
          </a:p>
          <a:p>
            <a:pPr lvl="1"/>
            <a:r>
              <a:rPr lang="en-US" altLang="en-US" dirty="0"/>
              <a:t>The first example uses a </a:t>
            </a:r>
            <a:r>
              <a:rPr lang="en-US" altLang="en-US" dirty="0">
                <a:latin typeface="Courier New" panose="02070309020205020404" pitchFamily="49" charset="0"/>
                <a:cs typeface="Courier New" panose="02070309020205020404" pitchFamily="49" charset="0"/>
              </a:rPr>
              <a:t>DATAFILE</a:t>
            </a:r>
            <a:r>
              <a:rPr lang="en-US" altLang="en-US" dirty="0"/>
              <a:t> clause to bring the datafile online.</a:t>
            </a:r>
          </a:p>
          <a:p>
            <a:pPr lvl="1"/>
            <a:r>
              <a:rPr lang="en-US" altLang="en-US" dirty="0"/>
              <a:t>The second example sets the default permanent tablespace to </a:t>
            </a:r>
            <a:r>
              <a:rPr lang="en-US" altLang="en-US" dirty="0">
                <a:latin typeface="Courier New" panose="02070309020205020404" pitchFamily="49" charset="0"/>
                <a:cs typeface="Courier New" panose="02070309020205020404" pitchFamily="49" charset="0"/>
              </a:rPr>
              <a:t>pdb1_tbs</a:t>
            </a:r>
            <a:r>
              <a:rPr lang="en-US" altLang="en-US" dirty="0"/>
              <a:t> for the PDB.</a:t>
            </a:r>
          </a:p>
          <a:p>
            <a:pPr lvl="1"/>
            <a:r>
              <a:rPr lang="en-US" altLang="en-US" dirty="0"/>
              <a:t>The third example sets the default temporary tablespace to </a:t>
            </a:r>
            <a:r>
              <a:rPr lang="en-US" altLang="en-US" dirty="0">
                <a:latin typeface="Courier New" panose="02070309020205020404" pitchFamily="49" charset="0"/>
                <a:cs typeface="Courier New" panose="02070309020205020404" pitchFamily="49" charset="0"/>
              </a:rPr>
              <a:t>temp_tbs</a:t>
            </a:r>
            <a:r>
              <a:rPr lang="en-US" altLang="en-US" dirty="0"/>
              <a:t> for the PDB.</a:t>
            </a:r>
          </a:p>
          <a:p>
            <a:pPr lvl="1"/>
            <a:r>
              <a:rPr lang="en-US" altLang="en-US" dirty="0"/>
              <a:t>The fourth example sets the storage limit for all tablespaces that belong to the PDB to two gigabytes.</a:t>
            </a:r>
          </a:p>
          <a:p>
            <a:pPr lvl="1"/>
            <a:r>
              <a:rPr lang="en-US" altLang="en-US" dirty="0"/>
              <a:t>The fifth example changes the global database name of the PDB to </a:t>
            </a:r>
            <a:r>
              <a:rPr lang="en-US" altLang="en-US" dirty="0">
                <a:latin typeface="Courier New" panose="02070309020205020404" pitchFamily="49" charset="0"/>
                <a:cs typeface="Courier New" panose="02070309020205020404" pitchFamily="49" charset="0"/>
              </a:rPr>
              <a:t>pdbAPP1</a:t>
            </a:r>
            <a:r>
              <a:rPr lang="en-US" altLang="en-US" dirty="0"/>
              <a:t>. The new global database name for this PDB must be different from that of any container in the CDB, and this operation can be done only in restricted mode.</a:t>
            </a:r>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5 - </a:t>
            </a:r>
            <a:fld id="{631F43C1-38D8-42E7-9F01-C7424D62101C}" type="slidenum">
              <a:rPr lang="en-US" smtClean="0"/>
              <a:t>15</a:t>
            </a:fld>
            <a:endParaRPr lang="en-US" dirty="0"/>
          </a:p>
        </p:txBody>
      </p:sp>
    </p:spTree>
    <p:extLst>
      <p:ext uri="{BB962C8B-B14F-4D97-AF65-F5344CB8AC3E}">
        <p14:creationId xmlns:p14="http://schemas.microsoft.com/office/powerpoint/2010/main" val="4245339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There is a single SPFILE per CDB to store parameters. Values of parameters are associated with the CDB </a:t>
            </a:r>
            <a:r>
              <a:rPr lang="en-US" altLang="en-US" dirty="0">
                <a:cs typeface="Courier New" panose="02070309020205020404" pitchFamily="49" charset="0"/>
              </a:rPr>
              <a:t>root</a:t>
            </a:r>
            <a:r>
              <a:rPr lang="en-US" altLang="en-US" dirty="0"/>
              <a:t> and apply to the CDB </a:t>
            </a:r>
            <a:r>
              <a:rPr lang="en-US" altLang="en-US" dirty="0">
                <a:cs typeface="Courier New" panose="02070309020205020404" pitchFamily="49" charset="0"/>
              </a:rPr>
              <a:t>root</a:t>
            </a:r>
            <a:r>
              <a:rPr lang="en-US" altLang="en-US" dirty="0"/>
              <a:t> and serve as default values for all other containers.</a:t>
            </a:r>
          </a:p>
          <a:p>
            <a:pPr lvl="1"/>
            <a:r>
              <a:rPr lang="en-US" altLang="en-US" dirty="0"/>
              <a:t>You can set different values in PDBs for the parameters </a:t>
            </a:r>
            <a:r>
              <a:rPr lang="en-US" altLang="en-US" dirty="0">
                <a:cs typeface="Arial" panose="020B0604020202020204" pitchFamily="34" charset="0"/>
              </a:rPr>
              <a:t>where the column </a:t>
            </a:r>
            <a:r>
              <a:rPr lang="en-US" altLang="en-US" dirty="0">
                <a:latin typeface="Courier New" panose="02070309020205020404" pitchFamily="49" charset="0"/>
                <a:cs typeface="Courier New" panose="02070309020205020404" pitchFamily="49" charset="0"/>
              </a:rPr>
              <a:t>ISPDB_MODIFIABLE </a:t>
            </a:r>
            <a:r>
              <a:rPr lang="en-US" altLang="en-US" dirty="0">
                <a:cs typeface="Arial" panose="020B0604020202020204" pitchFamily="34" charset="0"/>
              </a:rPr>
              <a:t>in</a:t>
            </a:r>
            <a:r>
              <a:rPr lang="en-US" altLang="en-US" dirty="0">
                <a:latin typeface="Courier New" panose="02070309020205020404" pitchFamily="49" charset="0"/>
                <a:cs typeface="Courier New" panose="02070309020205020404" pitchFamily="49" charset="0"/>
              </a:rPr>
              <a:t> V$PARAMETER </a:t>
            </a:r>
            <a:r>
              <a:rPr lang="en-US" altLang="en-US" dirty="0">
                <a:cs typeface="Arial" panose="020B0604020202020204" pitchFamily="34" charset="0"/>
              </a:rPr>
              <a:t>is</a:t>
            </a:r>
            <a:r>
              <a:rPr lang="en-US" altLang="en-US" dirty="0">
                <a:latin typeface="Courier New" panose="02070309020205020404" pitchFamily="49" charset="0"/>
                <a:cs typeface="Courier New" panose="02070309020205020404" pitchFamily="49" charset="0"/>
              </a:rPr>
              <a:t> TRUE</a:t>
            </a:r>
            <a:r>
              <a:rPr lang="en-US" altLang="en-US" dirty="0">
                <a:cs typeface="Arial" panose="020B0604020202020204" pitchFamily="34" charset="0"/>
              </a:rPr>
              <a:t>. These </a:t>
            </a:r>
            <a:r>
              <a:rPr lang="en-US" altLang="en-US" dirty="0"/>
              <a:t>are set in the scope of a PDB; then they are remembered properly across PDB </a:t>
            </a:r>
            <a:r>
              <a:rPr lang="en-US" altLang="en-US" dirty="0">
                <a:solidFill>
                  <a:schemeClr val="tx1"/>
                </a:solidFill>
              </a:rPr>
              <a:t>close/open and across bouncing the CDB instance. </a:t>
            </a:r>
            <a:r>
              <a:rPr lang="en-US" altLang="en-US" dirty="0"/>
              <a:t>They also travel with clone and unplug/plug operations. Other initialization parameters can be set for the CDB </a:t>
            </a:r>
            <a:r>
              <a:rPr lang="en-US" altLang="en-US" dirty="0">
                <a:cs typeface="Courier New" panose="02070309020205020404" pitchFamily="49" charset="0"/>
              </a:rPr>
              <a:t>root</a:t>
            </a:r>
            <a:r>
              <a:rPr lang="en-US" altLang="en-US" dirty="0"/>
              <a:t> only.</a:t>
            </a:r>
          </a:p>
          <a:p>
            <a:pPr lvl="1"/>
            <a:r>
              <a:rPr lang="fr-FR" altLang="en-US" dirty="0"/>
              <a:t>Connect to the CDB root to view all containers’ specific values of parameters.</a:t>
            </a:r>
            <a:endParaRPr lang="en-US" altLang="en-US" dirty="0"/>
          </a:p>
          <a:p>
            <a:pPr marL="302400" lvl="4"/>
            <a:r>
              <a:rPr lang="en-US" altLang="en-US" dirty="0">
                <a:cs typeface="Courier New" panose="02070309020205020404" pitchFamily="49" charset="0"/>
              </a:rPr>
              <a:t>SQL&gt; select DB_UNIQ_NAME, PDB_UID, NAME, VALUE$ from pdb_spfile$ ;</a:t>
            </a:r>
          </a:p>
          <a:p>
            <a:pPr marL="302400" lvl="4"/>
            <a:endParaRPr lang="fr-FR" altLang="en-US" dirty="0">
              <a:cs typeface="Courier New" panose="02070309020205020404" pitchFamily="49" charset="0"/>
            </a:endParaRPr>
          </a:p>
          <a:p>
            <a:pPr marL="302400" lvl="4"/>
            <a:r>
              <a:rPr lang="en-US" altLang="en-US" dirty="0">
                <a:cs typeface="Courier New" panose="02070309020205020404" pitchFamily="49" charset="0"/>
              </a:rPr>
              <a:t>DB_UNIQ_NA    PDB_UID NAME                                 VALUE$</a:t>
            </a:r>
          </a:p>
          <a:p>
            <a:pPr marL="302400" lvl="4"/>
            <a:r>
              <a:rPr lang="en-US" altLang="en-US" dirty="0">
                <a:cs typeface="Courier New" panose="02070309020205020404" pitchFamily="49" charset="0"/>
              </a:rPr>
              <a:t>---------- ---------- ------------------------------------ ------</a:t>
            </a:r>
          </a:p>
          <a:p>
            <a:pPr marL="302400" lvl="4"/>
            <a:r>
              <a:rPr lang="en-US" altLang="en-US" dirty="0">
                <a:cs typeface="Courier New" panose="02070309020205020404" pitchFamily="49" charset="0"/>
              </a:rPr>
              <a:t>cdb2       3072231663 ddl_lock_timeout                     10</a:t>
            </a:r>
          </a:p>
          <a:p>
            <a:pPr marL="302400" lvl="4"/>
            <a:r>
              <a:rPr lang="en-US" altLang="en-US" dirty="0">
                <a:cs typeface="Courier New" panose="02070309020205020404" pitchFamily="49" charset="0"/>
              </a:rPr>
              <a:t>cdb2       4030283986 ddl_lock_timeout                     20</a:t>
            </a:r>
          </a:p>
          <a:p>
            <a:pPr marL="302400" lvl="4"/>
            <a:r>
              <a:rPr lang="en-US" altLang="en-US" dirty="0">
                <a:cs typeface="Courier New" panose="02070309020205020404" pitchFamily="49" charset="0"/>
              </a:rPr>
              <a:t>cdb2       3485283967 ddl_lock_timeout                     30</a:t>
            </a:r>
          </a:p>
          <a:p>
            <a:endParaRPr lang="en-US" dirty="0"/>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5 - </a:t>
            </a:r>
            <a:fld id="{9612D4AC-CD18-4EDE-B790-1BB948DDD6BD}" type="slidenum">
              <a:rPr lang="en-US" smtClean="0"/>
              <a:t>16</a:t>
            </a:fld>
            <a:endParaRPr lang="en-US" dirty="0"/>
          </a:p>
        </p:txBody>
      </p:sp>
    </p:spTree>
    <p:extLst>
      <p:ext uri="{BB962C8B-B14F-4D97-AF65-F5344CB8AC3E}">
        <p14:creationId xmlns:p14="http://schemas.microsoft.com/office/powerpoint/2010/main" val="40962363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In this example, a different value of the </a:t>
            </a:r>
            <a:r>
              <a:rPr lang="en-US" altLang="en-US" dirty="0">
                <a:latin typeface="Courier New" panose="02070309020205020404" pitchFamily="49" charset="0"/>
                <a:cs typeface="Courier New" panose="02070309020205020404" pitchFamily="49" charset="0"/>
              </a:rPr>
              <a:t>DDL_LOCK_TIMEOUT</a:t>
            </a:r>
            <a:r>
              <a:rPr lang="en-US" altLang="en-US" dirty="0">
                <a:latin typeface="Courier New" panose="02070309020205020404" pitchFamily="49" charset="0"/>
              </a:rPr>
              <a:t> </a:t>
            </a:r>
            <a:r>
              <a:rPr lang="en-US" altLang="en-US" dirty="0">
                <a:cs typeface="Arial" panose="020B0604020202020204" pitchFamily="34" charset="0"/>
              </a:rPr>
              <a:t>parameter is </a:t>
            </a:r>
            <a:r>
              <a:rPr lang="en-US" altLang="en-US" dirty="0"/>
              <a:t>set </a:t>
            </a:r>
            <a:r>
              <a:rPr lang="en-US" altLang="en-US" dirty="0">
                <a:cs typeface="Arial" panose="020B0604020202020204" pitchFamily="34" charset="0"/>
              </a:rPr>
              <a:t>in </a:t>
            </a:r>
            <a:r>
              <a:rPr lang="en-US" altLang="en-US" dirty="0">
                <a:latin typeface="Courier New" panose="02070309020205020404" pitchFamily="49" charset="0"/>
                <a:cs typeface="Courier New" panose="02070309020205020404" pitchFamily="49" charset="0"/>
              </a:rPr>
              <a:t>pdb2</a:t>
            </a:r>
            <a:r>
              <a:rPr lang="en-US" altLang="en-US" dirty="0">
                <a:cs typeface="Arial" panose="020B0604020202020204" pitchFamily="34" charset="0"/>
              </a:rPr>
              <a:t>. The value changes are remembered after the PDB closes and opens. The new column </a:t>
            </a:r>
            <a:r>
              <a:rPr lang="en-US" altLang="en-US" dirty="0">
                <a:latin typeface="Courier New" panose="02070309020205020404" pitchFamily="49" charset="0"/>
                <a:cs typeface="Courier New" panose="02070309020205020404" pitchFamily="49" charset="0"/>
              </a:rPr>
              <a:t>CON_ID</a:t>
            </a:r>
            <a:r>
              <a:rPr lang="en-US" altLang="en-US" dirty="0">
                <a:cs typeface="Arial" panose="020B0604020202020204" pitchFamily="34" charset="0"/>
              </a:rPr>
              <a:t> in the </a:t>
            </a:r>
            <a:r>
              <a:rPr lang="en-US" altLang="en-US" dirty="0">
                <a:latin typeface="Courier New" panose="02070309020205020404" pitchFamily="49" charset="0"/>
                <a:cs typeface="Courier New" panose="02070309020205020404" pitchFamily="49" charset="0"/>
              </a:rPr>
              <a:t>V$SYSTEM_PARAMETER</a:t>
            </a:r>
            <a:r>
              <a:rPr lang="en-US" altLang="en-US" dirty="0">
                <a:cs typeface="Arial" panose="020B0604020202020204" pitchFamily="34" charset="0"/>
              </a:rPr>
              <a:t> view shows the </a:t>
            </a:r>
            <a:r>
              <a:rPr lang="en-US" altLang="en-US" dirty="0">
                <a:latin typeface="Courier New" panose="02070309020205020404" pitchFamily="49" charset="0"/>
                <a:cs typeface="Courier New" panose="02070309020205020404" pitchFamily="49" charset="0"/>
              </a:rPr>
              <a:t>DDL_LOCK_TIMEOUT</a:t>
            </a:r>
            <a:r>
              <a:rPr lang="en-US" altLang="en-US" dirty="0"/>
              <a:t> </a:t>
            </a:r>
            <a:r>
              <a:rPr lang="en-US" altLang="en-US" dirty="0">
                <a:cs typeface="Arial" panose="020B0604020202020204" pitchFamily="34" charset="0"/>
              </a:rPr>
              <a:t>value in each container, the CDB  </a:t>
            </a:r>
            <a:r>
              <a:rPr lang="en-US" altLang="en-US" dirty="0">
                <a:cs typeface="Courier New" panose="02070309020205020404" pitchFamily="49" charset="0"/>
              </a:rPr>
              <a:t>root</a:t>
            </a:r>
            <a:r>
              <a:rPr lang="en-US" altLang="en-US" dirty="0">
                <a:cs typeface="Arial" panose="020B0604020202020204" pitchFamily="34" charset="0"/>
              </a:rPr>
              <a:t>, </a:t>
            </a:r>
            <a:r>
              <a:rPr lang="en-US" altLang="en-US" dirty="0">
                <a:latin typeface="Courier New" panose="02070309020205020404" pitchFamily="49" charset="0"/>
                <a:cs typeface="Courier New" panose="02070309020205020404" pitchFamily="49" charset="0"/>
              </a:rPr>
              <a:t>pdb1,</a:t>
            </a:r>
            <a:r>
              <a:rPr lang="en-US" altLang="en-US" dirty="0">
                <a:cs typeface="Arial" panose="020B0604020202020204" pitchFamily="34" charset="0"/>
              </a:rPr>
              <a:t> and </a:t>
            </a:r>
            <a:r>
              <a:rPr lang="en-US" altLang="en-US" dirty="0">
                <a:latin typeface="Courier New" panose="02070309020205020404" pitchFamily="49" charset="0"/>
                <a:cs typeface="Courier New" panose="02070309020205020404" pitchFamily="49" charset="0"/>
              </a:rPr>
              <a:t>pdb2</a:t>
            </a:r>
            <a:r>
              <a:rPr lang="en-US" altLang="en-US" dirty="0">
                <a:cs typeface="Arial" panose="020B0604020202020204" pitchFamily="34" charset="0"/>
              </a:rPr>
              <a:t>.</a:t>
            </a:r>
          </a:p>
        </p:txBody>
      </p:sp>
      <p:sp>
        <p:nvSpPr>
          <p:cNvPr id="43011" name="Slide Image Placeholder 9"/>
          <p:cNvSpPr>
            <a:spLocks noGrp="1" noRot="1" noChangeAspect="1" noTextEdit="1"/>
          </p:cNvSpPr>
          <p:nvPr>
            <p:ph type="sldImg"/>
          </p:nvPr>
        </p:nvSpPr>
        <p:spPr>
          <a:xfrm>
            <a:off x="457200" y="457200"/>
            <a:ext cx="6858000" cy="3859213"/>
          </a:xfrm>
          <a:ln/>
        </p:spPr>
      </p:sp>
      <p:sp>
        <p:nvSpPr>
          <p:cNvPr id="43012"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5 - </a:t>
            </a:r>
            <a:fld id="{F0A857D9-D970-4BF3-B93C-EC4046CC1A8B}" type="slidenum">
              <a:rPr lang="en-US" altLang="en-US" smtClean="0"/>
              <a:t>17</a:t>
            </a:fld>
            <a:endParaRPr lang="en-US" altLang="en-US" dirty="0"/>
          </a:p>
        </p:txBody>
      </p:sp>
    </p:spTree>
    <p:extLst>
      <p:ext uri="{BB962C8B-B14F-4D97-AF65-F5344CB8AC3E}">
        <p14:creationId xmlns:p14="http://schemas.microsoft.com/office/powerpoint/2010/main" val="2567431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defRPr/>
            </a:pPr>
            <a:r>
              <a:rPr lang="en-US" dirty="0"/>
              <a:t>You can use an </a:t>
            </a:r>
            <a:r>
              <a:rPr lang="en-US" dirty="0">
                <a:latin typeface="Courier New" pitchFamily="49" charset="0"/>
                <a:cs typeface="Courier New" pitchFamily="49" charset="0"/>
              </a:rPr>
              <a:t>ALTER SYSTEM </a:t>
            </a:r>
            <a:r>
              <a:rPr lang="en-US" dirty="0"/>
              <a:t>statement to change the way a PDB operates. When the current container is a PDB, you can run the following </a:t>
            </a:r>
            <a:r>
              <a:rPr lang="en-US" dirty="0">
                <a:latin typeface="Courier New" pitchFamily="49" charset="0"/>
                <a:cs typeface="Courier New" pitchFamily="49" charset="0"/>
              </a:rPr>
              <a:t>ALTER SYSTEM </a:t>
            </a:r>
            <a:r>
              <a:rPr lang="en-US" dirty="0"/>
              <a:t>statements:</a:t>
            </a:r>
          </a:p>
          <a:p>
            <a:pPr marL="576000" lvl="1">
              <a:lnSpc>
                <a:spcPct val="95000"/>
              </a:lnSpc>
              <a:spcBef>
                <a:spcPts val="300"/>
              </a:spcBef>
              <a:defRPr/>
            </a:pPr>
            <a:r>
              <a:rPr lang="en-US" dirty="0">
                <a:latin typeface="Courier New" pitchFamily="49" charset="0"/>
                <a:cs typeface="Courier New" pitchFamily="49" charset="0"/>
              </a:rPr>
              <a:t>ALTER SYSTEM FLUSH SHARED_POOL / BUFFER_CACHE</a:t>
            </a:r>
          </a:p>
          <a:p>
            <a:pPr marL="576000" lvl="1">
              <a:lnSpc>
                <a:spcPct val="95000"/>
              </a:lnSpc>
              <a:spcBef>
                <a:spcPts val="300"/>
              </a:spcBef>
              <a:defRPr/>
            </a:pPr>
            <a:r>
              <a:rPr lang="en-US" dirty="0">
                <a:latin typeface="Courier New" pitchFamily="49" charset="0"/>
                <a:cs typeface="Courier New" pitchFamily="49" charset="0"/>
              </a:rPr>
              <a:t>ALTER SYSTEM ENABLE / DISABLE RESTRICTED SESSION</a:t>
            </a:r>
          </a:p>
          <a:p>
            <a:pPr marL="576000" lvl="1">
              <a:lnSpc>
                <a:spcPct val="95000"/>
              </a:lnSpc>
              <a:spcBef>
                <a:spcPts val="300"/>
              </a:spcBef>
              <a:defRPr/>
            </a:pPr>
            <a:r>
              <a:rPr lang="en-US" dirty="0">
                <a:latin typeface="Courier New" pitchFamily="49" charset="0"/>
                <a:cs typeface="Courier New" pitchFamily="49" charset="0"/>
              </a:rPr>
              <a:t>ALTER SYSTEM SET USE_STORED_OUTLINES</a:t>
            </a:r>
          </a:p>
          <a:p>
            <a:pPr marL="576000" lvl="1">
              <a:lnSpc>
                <a:spcPct val="95000"/>
              </a:lnSpc>
              <a:spcBef>
                <a:spcPts val="300"/>
              </a:spcBef>
              <a:defRPr/>
            </a:pPr>
            <a:r>
              <a:rPr lang="en-US" dirty="0">
                <a:latin typeface="Courier New" pitchFamily="49" charset="0"/>
                <a:cs typeface="Courier New" pitchFamily="49" charset="0"/>
              </a:rPr>
              <a:t>ALTER SYSTEM SUSPEND / RESUME</a:t>
            </a:r>
          </a:p>
          <a:p>
            <a:pPr marL="576000" lvl="1">
              <a:lnSpc>
                <a:spcPct val="95000"/>
              </a:lnSpc>
              <a:spcBef>
                <a:spcPts val="300"/>
              </a:spcBef>
              <a:defRPr/>
            </a:pPr>
            <a:r>
              <a:rPr lang="en-US" dirty="0">
                <a:latin typeface="Courier New" pitchFamily="49" charset="0"/>
                <a:cs typeface="Courier New" pitchFamily="49" charset="0"/>
              </a:rPr>
              <a:t>ALTER SYSTEM CHECK DATAFILES</a:t>
            </a:r>
          </a:p>
          <a:p>
            <a:pPr marL="576000" lvl="1">
              <a:lnSpc>
                <a:spcPct val="95000"/>
              </a:lnSpc>
              <a:spcBef>
                <a:spcPts val="300"/>
              </a:spcBef>
              <a:defRPr/>
            </a:pPr>
            <a:r>
              <a:rPr lang="en-US" dirty="0">
                <a:latin typeface="Courier New" pitchFamily="49" charset="0"/>
                <a:cs typeface="Courier New" pitchFamily="49" charset="0"/>
              </a:rPr>
              <a:t>ALTER SYSTEM REGISTER</a:t>
            </a:r>
          </a:p>
          <a:p>
            <a:pPr marL="576000" lvl="1">
              <a:lnSpc>
                <a:spcPct val="95000"/>
              </a:lnSpc>
              <a:spcBef>
                <a:spcPts val="300"/>
              </a:spcBef>
              <a:defRPr/>
            </a:pPr>
            <a:r>
              <a:rPr lang="en-US" dirty="0">
                <a:latin typeface="Courier New" pitchFamily="49" charset="0"/>
                <a:cs typeface="Courier New" pitchFamily="49" charset="0"/>
              </a:rPr>
              <a:t>ALTER SYSTEM KILL SESSION</a:t>
            </a:r>
          </a:p>
          <a:p>
            <a:pPr marL="576000" lvl="1">
              <a:lnSpc>
                <a:spcPct val="95000"/>
              </a:lnSpc>
              <a:spcBef>
                <a:spcPts val="300"/>
              </a:spcBef>
              <a:defRPr/>
            </a:pPr>
            <a:r>
              <a:rPr lang="en-US" dirty="0">
                <a:latin typeface="Courier New" pitchFamily="49" charset="0"/>
                <a:cs typeface="Courier New" pitchFamily="49" charset="0"/>
              </a:rPr>
              <a:t>ALTER SYSTEM DISCONNECT SESSION</a:t>
            </a:r>
          </a:p>
          <a:p>
            <a:pPr marL="576000" lvl="1">
              <a:lnSpc>
                <a:spcPct val="95000"/>
              </a:lnSpc>
              <a:spcBef>
                <a:spcPts val="300"/>
              </a:spcBef>
              <a:defRPr/>
            </a:pPr>
            <a:r>
              <a:rPr lang="en-US" dirty="0">
                <a:latin typeface="Courier New" pitchFamily="49" charset="0"/>
                <a:cs typeface="Courier New" pitchFamily="49" charset="0"/>
              </a:rPr>
              <a:t>ALTER SYSTEM SET initialization_parameter</a:t>
            </a:r>
            <a:endParaRPr lang="en-US" dirty="0"/>
          </a:p>
          <a:p>
            <a:pPr lvl="1">
              <a:lnSpc>
                <a:spcPct val="95000"/>
              </a:lnSpc>
              <a:defRPr/>
            </a:pPr>
            <a:r>
              <a:rPr lang="en-US" dirty="0"/>
              <a:t>Some </a:t>
            </a:r>
            <a:r>
              <a:rPr lang="en-US" dirty="0">
                <a:latin typeface="Courier New" pitchFamily="49" charset="0"/>
                <a:cs typeface="Courier New" pitchFamily="49" charset="0"/>
              </a:rPr>
              <a:t>ALTER SYSTEM </a:t>
            </a:r>
            <a:r>
              <a:rPr lang="en-US" dirty="0"/>
              <a:t>statements can be run from within a PDB but still affect the whole CDB such as </a:t>
            </a:r>
            <a:r>
              <a:rPr lang="en-US" dirty="0">
                <a:latin typeface="Courier New" pitchFamily="49" charset="0"/>
                <a:cs typeface="Courier New" pitchFamily="49" charset="0"/>
              </a:rPr>
              <a:t>ALTER SYSTEM CHECKPOINT</a:t>
            </a:r>
            <a:r>
              <a:rPr lang="en-US" dirty="0">
                <a:cs typeface="Arial" pitchFamily="34" charset="0"/>
              </a:rPr>
              <a:t>. </a:t>
            </a:r>
          </a:p>
          <a:p>
            <a:pPr lvl="1">
              <a:lnSpc>
                <a:spcPct val="95000"/>
              </a:lnSpc>
              <a:defRPr/>
            </a:pPr>
            <a:r>
              <a:rPr lang="en-US" dirty="0"/>
              <a:t>Other </a:t>
            </a:r>
            <a:r>
              <a:rPr lang="en-US" dirty="0">
                <a:latin typeface="Courier New" pitchFamily="49" charset="0"/>
                <a:cs typeface="Courier New" pitchFamily="49" charset="0"/>
              </a:rPr>
              <a:t>ALTER SYSTEM </a:t>
            </a:r>
            <a:r>
              <a:rPr lang="en-US" dirty="0"/>
              <a:t>statements affect the entire CDB and must be run by a common user in the CDB root such as </a:t>
            </a:r>
            <a:r>
              <a:rPr lang="en-US" dirty="0">
                <a:latin typeface="Courier New" pitchFamily="49" charset="0"/>
                <a:cs typeface="Courier New" pitchFamily="49" charset="0"/>
              </a:rPr>
              <a:t>ALTER SYSTEM SWITCH LOGFILE</a:t>
            </a:r>
            <a:r>
              <a:rPr lang="en-US" dirty="0">
                <a:cs typeface="Arial" pitchFamily="34" charset="0"/>
              </a:rPr>
              <a:t>, unless you set the</a:t>
            </a:r>
            <a:r>
              <a:rPr lang="en-US" dirty="0">
                <a:latin typeface="Courier New" pitchFamily="49" charset="0"/>
                <a:cs typeface="Courier New" pitchFamily="49" charset="0"/>
              </a:rPr>
              <a:t> NONCDB_COMPATIBLE</a:t>
            </a:r>
            <a:r>
              <a:rPr lang="en-US" dirty="0">
                <a:cs typeface="Arial" pitchFamily="34" charset="0"/>
              </a:rPr>
              <a:t> parameter to </a:t>
            </a:r>
            <a:r>
              <a:rPr lang="en-US" dirty="0">
                <a:latin typeface="Courier New" pitchFamily="49" charset="0"/>
                <a:cs typeface="Courier New" pitchFamily="49" charset="0"/>
              </a:rPr>
              <a:t>TRUE</a:t>
            </a:r>
            <a:r>
              <a:rPr lang="en-US" dirty="0">
                <a:cs typeface="Arial" pitchFamily="34" charset="0"/>
              </a:rPr>
              <a:t>, which </a:t>
            </a:r>
            <a:r>
              <a:rPr lang="en-US" dirty="0"/>
              <a:t>enables you to get a behavior similar to a non-CDB when issuing SQL commands inside a PDB if you are using a single PDB in your CDB configuration. This parameter influences </a:t>
            </a:r>
            <a:r>
              <a:rPr lang="en-US" dirty="0">
                <a:latin typeface="Courier New" pitchFamily="49" charset="0"/>
                <a:cs typeface="Courier New" pitchFamily="49" charset="0"/>
              </a:rPr>
              <a:t>ALTER DATABASE </a:t>
            </a:r>
            <a:r>
              <a:rPr lang="en-US" dirty="0"/>
              <a:t>statements behavior in the same way, like </a:t>
            </a:r>
            <a:r>
              <a:rPr lang="en-US" dirty="0">
                <a:latin typeface="Courier New" pitchFamily="49" charset="0"/>
                <a:cs typeface="Courier New" pitchFamily="49" charset="0"/>
              </a:rPr>
              <a:t>ALTER DATABASE BACKUP CONTROLFILE TO TRACE</a:t>
            </a:r>
            <a:r>
              <a:rPr lang="en-US" dirty="0"/>
              <a:t> statement.</a:t>
            </a:r>
            <a:endParaRPr lang="en-US" dirty="0">
              <a:cs typeface="Arial" pitchFamily="34" charset="0"/>
            </a:endParaRPr>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5 - </a:t>
            </a:r>
            <a:fld id="{7557BEBC-B371-4734-951D-68ED245C93AC}" type="slidenum">
              <a:rPr lang="en-US" smtClean="0"/>
              <a:t>18</a:t>
            </a:fld>
            <a:endParaRPr lang="en-US" dirty="0"/>
          </a:p>
        </p:txBody>
      </p:sp>
    </p:spTree>
    <p:extLst>
      <p:ext uri="{BB962C8B-B14F-4D97-AF65-F5344CB8AC3E}">
        <p14:creationId xmlns:p14="http://schemas.microsoft.com/office/powerpoint/2010/main" val="12403564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cs typeface="Arial" panose="020B0604020202020204" pitchFamily="34" charset="0"/>
              </a:rPr>
              <a:t>During PDB creation, the </a:t>
            </a:r>
            <a:r>
              <a:rPr lang="en-US" altLang="en-US" dirty="0">
                <a:latin typeface="Courier New" panose="02070309020205020404" pitchFamily="49" charset="0"/>
                <a:cs typeface="Courier New" panose="02070309020205020404" pitchFamily="49" charset="0"/>
              </a:rPr>
              <a:t>HOST=</a:t>
            </a:r>
            <a:r>
              <a:rPr lang="en-US" altLang="en-US" i="1" dirty="0">
                <a:latin typeface="Courier New" panose="02070309020205020404" pitchFamily="49" charset="0"/>
                <a:cs typeface="Courier New" panose="02070309020205020404" pitchFamily="49" charset="0"/>
              </a:rPr>
              <a:t>&lt;host_name_string&gt;</a:t>
            </a:r>
            <a:r>
              <a:rPr lang="en-US" altLang="en-US" i="1" dirty="0">
                <a:cs typeface="Arial" panose="020B0604020202020204" pitchFamily="34" charset="0"/>
              </a:rPr>
              <a:t> </a:t>
            </a:r>
            <a:r>
              <a:rPr lang="en-US" altLang="en-US" dirty="0">
                <a:cs typeface="Arial" panose="020B0604020202020204" pitchFamily="34" charset="0"/>
              </a:rPr>
              <a:t>and </a:t>
            </a:r>
            <a:r>
              <a:rPr lang="en-US" altLang="en-US" dirty="0">
                <a:latin typeface="Courier New" panose="02070309020205020404" pitchFamily="49" charset="0"/>
                <a:cs typeface="Courier New" panose="02070309020205020404" pitchFamily="49" charset="0"/>
              </a:rPr>
              <a:t>PORT=</a:t>
            </a:r>
            <a:r>
              <a:rPr lang="en-US" altLang="en-US" i="1" dirty="0">
                <a:latin typeface="Courier New" panose="02070309020205020404" pitchFamily="49" charset="0"/>
                <a:cs typeface="Courier New" panose="02070309020205020404" pitchFamily="49" charset="0"/>
              </a:rPr>
              <a:t>&lt;port_number&gt;</a:t>
            </a:r>
            <a:r>
              <a:rPr lang="en-US" altLang="en-US" i="1" dirty="0">
                <a:cs typeface="Arial" panose="020B0604020202020204" pitchFamily="34" charset="0"/>
              </a:rPr>
              <a:t> </a:t>
            </a:r>
            <a:r>
              <a:rPr lang="en-US" altLang="en-US" dirty="0">
                <a:cs typeface="Arial" panose="020B0604020202020204" pitchFamily="34" charset="0"/>
              </a:rPr>
              <a:t>clauses can be used to indicate the host name and port number to be used by internal database links from proxy PDBs that reference the new PDB. </a:t>
            </a:r>
            <a:r>
              <a:rPr lang="en-US" altLang="en-US" dirty="0"/>
              <a:t>By default, altering the host name and port number for a PDB does not have any effect on internal database links that already have been created to point to this PDB. Only subsequently created internal database links will be affected by the new host name and port number. A proxy PDB will have to be re-created in order for it to pick up the new port number for its target PDB.</a:t>
            </a:r>
          </a:p>
          <a:p>
            <a:endParaRPr lang="en-US" dirty="0"/>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5 - </a:t>
            </a:r>
            <a:fld id="{D480F2B6-7313-4246-AA79-705C0ED031C8}" type="slidenum">
              <a:rPr lang="en-US" smtClean="0"/>
              <a:t>19</a:t>
            </a:fld>
            <a:endParaRPr lang="en-US" dirty="0"/>
          </a:p>
        </p:txBody>
      </p:sp>
    </p:spTree>
    <p:extLst>
      <p:ext uri="{BB962C8B-B14F-4D97-AF65-F5344CB8AC3E}">
        <p14:creationId xmlns:p14="http://schemas.microsoft.com/office/powerpoint/2010/main" val="3138697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For a complete understanding of the PDB management procedures, refer to the following guide in the Oracle documentation:</a:t>
            </a:r>
          </a:p>
          <a:p>
            <a:pPr lvl="2"/>
            <a:r>
              <a:rPr lang="fr-FR" altLang="en-US" i="1" dirty="0"/>
              <a:t>Oracle Multitenant Administrator’s Guide </a:t>
            </a:r>
            <a:r>
              <a:rPr lang="fr-FR" altLang="en-US" i="1" dirty="0" smtClean="0"/>
              <a:t>19c</a:t>
            </a:r>
            <a:endParaRPr lang="fr-FR" altLang="en-US" i="1" dirty="0"/>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5 - </a:t>
            </a:r>
            <a:fld id="{F55E4C53-EA97-4D78-B425-72FD8639CBA4}" type="slidenum">
              <a:rPr lang="en-US" smtClean="0"/>
              <a:t>2</a:t>
            </a:fld>
            <a:endParaRPr lang="en-US" dirty="0"/>
          </a:p>
        </p:txBody>
      </p:sp>
    </p:spTree>
    <p:extLst>
      <p:ext uri="{BB962C8B-B14F-4D97-AF65-F5344CB8AC3E}">
        <p14:creationId xmlns:p14="http://schemas.microsoft.com/office/powerpoint/2010/main" val="22015674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5 - </a:t>
            </a:r>
            <a:fld id="{4A70CBC7-7F51-42DE-B306-3AF8AFF0117F}" type="slidenum">
              <a:rPr lang="en-US" smtClean="0"/>
              <a:t>20</a:t>
            </a:fld>
            <a:endParaRPr lang="en-US" dirty="0"/>
          </a:p>
        </p:txBody>
      </p:sp>
    </p:spTree>
    <p:extLst>
      <p:ext uri="{BB962C8B-B14F-4D97-AF65-F5344CB8AC3E}">
        <p14:creationId xmlns:p14="http://schemas.microsoft.com/office/powerpoint/2010/main" val="1240906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5 - </a:t>
            </a:r>
            <a:fld id="{2DEE7303-A77A-4510-8625-9C7C9D081178}" type="slidenum">
              <a:rPr lang="en-US" smtClean="0"/>
              <a:t>21</a:t>
            </a:fld>
            <a:endParaRPr lang="en-US" dirty="0"/>
          </a:p>
        </p:txBody>
      </p:sp>
    </p:spTree>
    <p:extLst>
      <p:ext uri="{BB962C8B-B14F-4D97-AF65-F5344CB8AC3E}">
        <p14:creationId xmlns:p14="http://schemas.microsoft.com/office/powerpoint/2010/main" val="3144056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lnSpc>
                <a:spcPct val="95000"/>
              </a:lnSpc>
              <a:defRPr/>
            </a:pPr>
            <a:r>
              <a:rPr lang="en-US" dirty="0">
                <a:latin typeface="Arial" charset="0"/>
              </a:rPr>
              <a:t>Before performing any maintenance and management operation in PDBs, consider how you connect to a CDB and to a particular PDB. Any container in a CDB owns a service name.</a:t>
            </a:r>
          </a:p>
          <a:p>
            <a:pPr lvl="2">
              <a:lnSpc>
                <a:spcPct val="95000"/>
              </a:lnSpc>
              <a:spcBef>
                <a:spcPts val="200"/>
              </a:spcBef>
              <a:defRPr/>
            </a:pPr>
            <a:r>
              <a:rPr lang="en-US" dirty="0">
                <a:latin typeface="Arial" charset="0"/>
              </a:rPr>
              <a:t>The CDB </a:t>
            </a:r>
            <a:r>
              <a:rPr lang="en-US" dirty="0">
                <a:latin typeface="Arial" charset="0"/>
                <a:cs typeface="Courier New" pitchFamily="49" charset="0"/>
              </a:rPr>
              <a:t>root</a:t>
            </a:r>
            <a:r>
              <a:rPr lang="en-US" dirty="0">
                <a:latin typeface="Arial" charset="0"/>
              </a:rPr>
              <a:t> service name is the CDB name given at the CDB creation concatenated with the domain name.</a:t>
            </a:r>
          </a:p>
          <a:p>
            <a:pPr lvl="2">
              <a:lnSpc>
                <a:spcPct val="95000"/>
              </a:lnSpc>
              <a:spcBef>
                <a:spcPts val="200"/>
              </a:spcBef>
              <a:defRPr/>
            </a:pPr>
            <a:r>
              <a:rPr lang="en-US" dirty="0">
                <a:latin typeface="Arial" charset="0"/>
              </a:rPr>
              <a:t>Each new PDB is assigned a service name: the service name is the PDB name given at PDB creation concatenated with the domain name. If you create or plug a </a:t>
            </a:r>
            <a:r>
              <a:rPr lang="en-US" dirty="0">
                <a:latin typeface="Courier New" pitchFamily="49" charset="0"/>
                <a:cs typeface="Courier New" pitchFamily="49" charset="0"/>
              </a:rPr>
              <a:t>PDBtest</a:t>
            </a:r>
            <a:r>
              <a:rPr lang="en-US" dirty="0">
                <a:latin typeface="Arial" charset="0"/>
              </a:rPr>
              <a:t> PDB, its service name is </a:t>
            </a:r>
            <a:r>
              <a:rPr lang="en-US" dirty="0">
                <a:latin typeface="Courier New" pitchFamily="49" charset="0"/>
                <a:cs typeface="Courier New" pitchFamily="49" charset="0"/>
              </a:rPr>
              <a:t>PDBtest</a:t>
            </a:r>
            <a:r>
              <a:rPr lang="en-US" dirty="0">
                <a:latin typeface="Arial" charset="0"/>
              </a:rPr>
              <a:t> concatenated with the domain name. The container service names must be unique within a CDB, and even across CDBs that register with the same listener.</a:t>
            </a:r>
          </a:p>
          <a:p>
            <a:pPr lvl="2">
              <a:lnSpc>
                <a:spcPct val="95000"/>
              </a:lnSpc>
              <a:spcBef>
                <a:spcPts val="200"/>
              </a:spcBef>
              <a:defRPr/>
            </a:pPr>
            <a:r>
              <a:rPr lang="en-US" dirty="0">
                <a:latin typeface="Arial" charset="0"/>
              </a:rPr>
              <a:t>You can find service names maintained in </a:t>
            </a:r>
            <a:r>
              <a:rPr lang="en-US" dirty="0" smtClean="0">
                <a:latin typeface="Arial" charset="0"/>
              </a:rPr>
              <a:t>CDB </a:t>
            </a:r>
            <a:r>
              <a:rPr lang="en-US" dirty="0">
                <a:latin typeface="Arial" charset="0"/>
              </a:rPr>
              <a:t>and PDBs in </a:t>
            </a:r>
            <a:r>
              <a:rPr lang="en-US" dirty="0">
                <a:latin typeface="Courier New" pitchFamily="49" charset="0"/>
                <a:cs typeface="Courier New" pitchFamily="49" charset="0"/>
              </a:rPr>
              <a:t>CDB_SERVICES</a:t>
            </a:r>
            <a:r>
              <a:rPr lang="en-US" dirty="0">
                <a:latin typeface="Arial" charset="0"/>
              </a:rPr>
              <a:t> or </a:t>
            </a:r>
            <a:r>
              <a:rPr lang="en-US" dirty="0">
                <a:latin typeface="Courier New" pitchFamily="49" charset="0"/>
                <a:cs typeface="Courier New" pitchFamily="49" charset="0"/>
              </a:rPr>
              <a:t>V$SERVICES </a:t>
            </a:r>
            <a:r>
              <a:rPr lang="en-US" dirty="0">
                <a:latin typeface="Arial" charset="0"/>
              </a:rPr>
              <a:t>views. The </a:t>
            </a:r>
            <a:r>
              <a:rPr lang="en-US" dirty="0">
                <a:latin typeface="Courier New" pitchFamily="49" charset="0"/>
                <a:cs typeface="Courier New" pitchFamily="49" charset="0"/>
              </a:rPr>
              <a:t>PDB</a:t>
            </a:r>
            <a:r>
              <a:rPr lang="en-US" dirty="0">
                <a:latin typeface="Arial" charset="0"/>
              </a:rPr>
              <a:t> column shows the PDB to which the services are linked.</a:t>
            </a:r>
            <a:br>
              <a:rPr lang="en-US" dirty="0">
                <a:latin typeface="Arial" charset="0"/>
              </a:rPr>
            </a:br>
            <a:r>
              <a:rPr lang="en-US" dirty="0"/>
              <a:t>If your database is being managed by Oracle Restart or Oracle Clusterware RAC, you can view the services names </a:t>
            </a:r>
            <a:r>
              <a:rPr lang="en-US" dirty="0">
                <a:latin typeface="Arial" charset="0"/>
              </a:rPr>
              <a:t>using Server Control utility as follows: </a:t>
            </a:r>
          </a:p>
          <a:p>
            <a:pPr marL="914246" lvl="2" indent="0">
              <a:lnSpc>
                <a:spcPct val="95000"/>
              </a:lnSpc>
              <a:buNone/>
              <a:defRPr/>
            </a:pPr>
            <a:r>
              <a:rPr lang="en-US" dirty="0">
                <a:latin typeface="Courier New" pitchFamily="49" charset="0"/>
                <a:cs typeface="Courier New" pitchFamily="49" charset="0"/>
              </a:rPr>
              <a:t>srvctl config database -db cdb1</a:t>
            </a:r>
          </a:p>
          <a:p>
            <a:pPr lvl="1">
              <a:lnSpc>
                <a:spcPct val="95000"/>
              </a:lnSpc>
              <a:spcBef>
                <a:spcPts val="300"/>
              </a:spcBef>
              <a:defRPr/>
            </a:pPr>
            <a:r>
              <a:rPr lang="en-US" dirty="0">
                <a:latin typeface="Arial" charset="0"/>
              </a:rPr>
              <a:t>To connect to the CDB </a:t>
            </a:r>
            <a:r>
              <a:rPr lang="en-US" dirty="0">
                <a:latin typeface="Arial" charset="0"/>
                <a:cs typeface="Courier New" pitchFamily="49" charset="0"/>
              </a:rPr>
              <a:t>root</a:t>
            </a:r>
            <a:r>
              <a:rPr lang="en-US" dirty="0">
                <a:latin typeface="Arial" charset="0"/>
              </a:rPr>
              <a:t>, use local OS authentication or the </a:t>
            </a:r>
            <a:r>
              <a:rPr lang="en-US" dirty="0" smtClean="0">
                <a:latin typeface="Arial" charset="0"/>
              </a:rPr>
              <a:t>CDB </a:t>
            </a:r>
            <a:r>
              <a:rPr lang="en-US" dirty="0">
                <a:latin typeface="Arial" charset="0"/>
                <a:cs typeface="Courier New" pitchFamily="49" charset="0"/>
              </a:rPr>
              <a:t>root</a:t>
            </a:r>
            <a:r>
              <a:rPr lang="en-US" dirty="0">
                <a:latin typeface="Arial" charset="0"/>
              </a:rPr>
              <a:t> service name. For example, if you set the </a:t>
            </a:r>
            <a:r>
              <a:rPr lang="en-US" dirty="0">
                <a:latin typeface="Courier New" pitchFamily="49" charset="0"/>
                <a:cs typeface="Courier New" pitchFamily="49" charset="0"/>
              </a:rPr>
              <a:t>ORACLE_SID</a:t>
            </a:r>
            <a:r>
              <a:rPr lang="en-US" dirty="0">
                <a:latin typeface="Arial" charset="0"/>
              </a:rPr>
              <a:t> to the CDB instance name and use the command </a:t>
            </a:r>
            <a:r>
              <a:rPr lang="en-US" dirty="0">
                <a:latin typeface="Courier New" pitchFamily="49" charset="0"/>
                <a:cs typeface="Courier New" pitchFamily="49" charset="0"/>
              </a:rPr>
              <a:t>CONNECT / AS SYSDBA</a:t>
            </a:r>
            <a:r>
              <a:rPr lang="en-US" dirty="0">
                <a:latin typeface="Arial" charset="0"/>
              </a:rPr>
              <a:t>, you are connected to the CDB </a:t>
            </a:r>
            <a:r>
              <a:rPr lang="en-US" dirty="0" smtClean="0">
                <a:latin typeface="Arial" charset="0"/>
                <a:cs typeface="Courier New" pitchFamily="49" charset="0"/>
              </a:rPr>
              <a:t>root</a:t>
            </a:r>
            <a:r>
              <a:rPr lang="en-US" dirty="0">
                <a:latin typeface="Courier New" pitchFamily="49" charset="0"/>
                <a:cs typeface="Courier New" pitchFamily="49" charset="0"/>
              </a:rPr>
              <a:t> </a:t>
            </a:r>
            <a:r>
              <a:rPr lang="en-US" dirty="0" smtClean="0">
                <a:latin typeface="Arial" charset="0"/>
              </a:rPr>
              <a:t>under </a:t>
            </a:r>
            <a:r>
              <a:rPr lang="en-US" dirty="0">
                <a:latin typeface="Arial" charset="0"/>
              </a:rPr>
              <a:t>common </a:t>
            </a:r>
            <a:r>
              <a:rPr lang="en-US" dirty="0">
                <a:latin typeface="Courier New" pitchFamily="49" charset="0"/>
                <a:cs typeface="Courier New" pitchFamily="49" charset="0"/>
              </a:rPr>
              <a:t>SYS</a:t>
            </a:r>
            <a:r>
              <a:rPr lang="en-US" dirty="0">
                <a:latin typeface="Arial" charset="0"/>
              </a:rPr>
              <a:t> user granted system privileges to manage and maintain all PDBs. </a:t>
            </a:r>
          </a:p>
          <a:p>
            <a:pPr lvl="1">
              <a:lnSpc>
                <a:spcPct val="95000"/>
              </a:lnSpc>
              <a:spcBef>
                <a:spcPts val="300"/>
              </a:spcBef>
              <a:defRPr/>
            </a:pPr>
            <a:r>
              <a:rPr lang="en-US" dirty="0">
                <a:latin typeface="Arial" charset="0"/>
              </a:rPr>
              <a:t>With the service name, you can use the EasyConnect syntax or the alias from </a:t>
            </a:r>
            <a:r>
              <a:rPr lang="en-US" dirty="0">
                <a:latin typeface="Courier New" pitchFamily="49" charset="0"/>
                <a:cs typeface="Courier New" pitchFamily="49" charset="0"/>
              </a:rPr>
              <a:t>tnsnames.ora</a:t>
            </a:r>
            <a:r>
              <a:rPr lang="en-US" dirty="0">
                <a:latin typeface="Arial" charset="0"/>
              </a:rPr>
              <a:t>.</a:t>
            </a:r>
          </a:p>
          <a:p>
            <a:pPr lvl="1">
              <a:spcBef>
                <a:spcPts val="300"/>
              </a:spcBef>
              <a:defRPr/>
            </a:pPr>
            <a:r>
              <a:rPr lang="en-US" dirty="0">
                <a:latin typeface="Arial" charset="0"/>
              </a:rPr>
              <a:t>Using EasyConnect, you would enter the following connect string:</a:t>
            </a:r>
          </a:p>
          <a:p>
            <a:pPr marL="855663" lvl="4">
              <a:defRPr/>
            </a:pPr>
            <a:r>
              <a:rPr lang="en-US" dirty="0">
                <a:cs typeface="Courier New" pitchFamily="49" charset="0"/>
              </a:rPr>
              <a:t>SQL&gt; CONNECT  username@hostname:portnumber/service_name</a:t>
            </a:r>
          </a:p>
          <a:p>
            <a:pPr marL="855663" lvl="4">
              <a:defRPr/>
            </a:pPr>
            <a:r>
              <a:rPr lang="en-US" dirty="0">
                <a:cs typeface="Courier New" pitchFamily="49" charset="0"/>
              </a:rPr>
              <a:t>SQL&gt; CONNECT  username@localhost:portnumber/service_name</a:t>
            </a:r>
          </a:p>
          <a:p>
            <a:pPr lvl="1">
              <a:spcBef>
                <a:spcPts val="300"/>
              </a:spcBef>
              <a:defRPr/>
            </a:pPr>
            <a:r>
              <a:rPr lang="en-US" dirty="0">
                <a:latin typeface="Arial" charset="0"/>
              </a:rPr>
              <a:t>Using the </a:t>
            </a:r>
            <a:r>
              <a:rPr lang="en-US" dirty="0">
                <a:latin typeface="Courier New" pitchFamily="49" charset="0"/>
                <a:cs typeface="Courier New" pitchFamily="49" charset="0"/>
              </a:rPr>
              <a:t>tnsnames.ora</a:t>
            </a:r>
            <a:r>
              <a:rPr lang="en-US" dirty="0">
                <a:latin typeface="Arial" charset="0"/>
              </a:rPr>
              <a:t> file: </a:t>
            </a:r>
          </a:p>
          <a:p>
            <a:pPr marL="856800" lvl="1">
              <a:defRPr/>
            </a:pPr>
            <a:r>
              <a:rPr lang="en-US" dirty="0">
                <a:latin typeface="Courier New" pitchFamily="49" charset="0"/>
                <a:cs typeface="Courier New" pitchFamily="49" charset="0"/>
              </a:rPr>
              <a:t>SQL&gt; CONNECT username@net_service_name</a:t>
            </a:r>
            <a:r>
              <a:rPr lang="en-US" dirty="0">
                <a:cs typeface="Courier New" pitchFamily="49" charset="0"/>
              </a:rPr>
              <a:t> </a:t>
            </a:r>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5 - </a:t>
            </a:r>
            <a:fld id="{FB1C6C7C-8635-49BB-9387-2DA6F8B1480E}" type="slidenum">
              <a:rPr lang="en-US" smtClean="0"/>
              <a:t>3</a:t>
            </a:fld>
            <a:endParaRPr lang="en-US" dirty="0"/>
          </a:p>
        </p:txBody>
      </p:sp>
    </p:spTree>
    <p:extLst>
      <p:ext uri="{BB962C8B-B14F-4D97-AF65-F5344CB8AC3E}">
        <p14:creationId xmlns:p14="http://schemas.microsoft.com/office/powerpoint/2010/main" val="2083287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A CDB administrator can connect to any container in the CDB using either </a:t>
            </a:r>
            <a:r>
              <a:rPr lang="en-US" altLang="en-US" dirty="0">
                <a:latin typeface="Courier New" panose="02070309020205020404" pitchFamily="49" charset="0"/>
                <a:cs typeface="Courier New" panose="02070309020205020404" pitchFamily="49" charset="0"/>
              </a:rPr>
              <a:t>CONNECT</a:t>
            </a:r>
            <a:r>
              <a:rPr lang="en-US" altLang="en-US" dirty="0"/>
              <a:t> or </a:t>
            </a:r>
            <a:r>
              <a:rPr lang="en-US" altLang="en-US" dirty="0">
                <a:latin typeface="Courier New" panose="02070309020205020404" pitchFamily="49" charset="0"/>
                <a:cs typeface="Courier New" panose="02070309020205020404" pitchFamily="49" charset="0"/>
              </a:rPr>
              <a:t>ALTER SESSION SET CONTAINER</a:t>
            </a:r>
            <a:r>
              <a:rPr lang="en-US" altLang="en-US" dirty="0"/>
              <a:t> to switch between containers. For example, the CDB administrator can connect to the CDB root in one session and then in the same session switch to the PDBHR container, the requirement here being a common user known in both containers, and a system privilege </a:t>
            </a:r>
            <a:r>
              <a:rPr lang="en-US" altLang="en-US" dirty="0">
                <a:latin typeface="Courier New" panose="02070309020205020404" pitchFamily="49" charset="0"/>
                <a:cs typeface="Courier New" panose="02070309020205020404" pitchFamily="49" charset="0"/>
              </a:rPr>
              <a:t>SET CONTAINER</a:t>
            </a:r>
            <a:r>
              <a:rPr lang="en-US" altLang="en-US" dirty="0"/>
              <a:t>.</a:t>
            </a:r>
          </a:p>
          <a:p>
            <a:pPr lvl="2"/>
            <a:r>
              <a:rPr lang="en-US" altLang="en-US" dirty="0"/>
              <a:t>Using the command </a:t>
            </a:r>
            <a:r>
              <a:rPr lang="en-US" altLang="en-US" dirty="0">
                <a:latin typeface="Courier New" panose="02070309020205020404" pitchFamily="49" charset="0"/>
                <a:cs typeface="Courier New" panose="02070309020205020404" pitchFamily="49" charset="0"/>
              </a:rPr>
              <a:t>CONNECT</a:t>
            </a:r>
            <a:r>
              <a:rPr lang="en-US" altLang="en-US" dirty="0"/>
              <a:t> allows connections under common or local users.</a:t>
            </a:r>
          </a:p>
          <a:p>
            <a:pPr lvl="2"/>
            <a:r>
              <a:rPr lang="en-US" altLang="en-US" dirty="0"/>
              <a:t>Using </a:t>
            </a:r>
            <a:r>
              <a:rPr lang="en-US" altLang="en-US" dirty="0">
                <a:latin typeface="Courier New" panose="02070309020205020404" pitchFamily="49" charset="0"/>
                <a:cs typeface="Courier New" panose="02070309020205020404" pitchFamily="49" charset="0"/>
              </a:rPr>
              <a:t>ALTER SESSION SET CONTAINER </a:t>
            </a:r>
            <a:r>
              <a:rPr lang="en-US" altLang="en-US" dirty="0" smtClean="0"/>
              <a:t>only allows </a:t>
            </a:r>
            <a:r>
              <a:rPr lang="en-US" altLang="en-US" dirty="0"/>
              <a:t>connections under a common user </a:t>
            </a:r>
            <a:r>
              <a:rPr lang="en-US" altLang="en-US" dirty="0" smtClean="0"/>
              <a:t>who </a:t>
            </a:r>
            <a:r>
              <a:rPr lang="en-US" altLang="en-US" dirty="0"/>
              <a:t>is granted the new system privilege </a:t>
            </a:r>
            <a:r>
              <a:rPr lang="en-US" altLang="en-US" dirty="0">
                <a:latin typeface="Courier New" panose="02070309020205020404" pitchFamily="49" charset="0"/>
                <a:cs typeface="Courier New" panose="02070309020205020404" pitchFamily="49" charset="0"/>
              </a:rPr>
              <a:t>SET CONTAINER</a:t>
            </a:r>
            <a:r>
              <a:rPr lang="en-US" altLang="en-US" dirty="0"/>
              <a:t>. </a:t>
            </a:r>
          </a:p>
          <a:p>
            <a:pPr lvl="3"/>
            <a:r>
              <a:rPr lang="en-US" altLang="en-US" dirty="0"/>
              <a:t>Be aware that </a:t>
            </a:r>
            <a:r>
              <a:rPr lang="en-US" altLang="en-US" dirty="0">
                <a:latin typeface="Courier New" panose="02070309020205020404" pitchFamily="49" charset="0"/>
                <a:cs typeface="Courier New" panose="02070309020205020404" pitchFamily="49" charset="0"/>
              </a:rPr>
              <a:t>AFTER LOGON </a:t>
            </a:r>
            <a:r>
              <a:rPr lang="en-US" altLang="en-US" dirty="0" smtClean="0"/>
              <a:t>triggers </a:t>
            </a:r>
            <a:r>
              <a:rPr lang="en-US" altLang="en-US" dirty="0"/>
              <a:t>do not fire.</a:t>
            </a:r>
          </a:p>
          <a:p>
            <a:pPr lvl="3"/>
            <a:r>
              <a:rPr lang="fr-FR" altLang="en-US" dirty="0"/>
              <a:t>Transactions that are not committed or rolled back in the original container are still in a pending state while switching to another container and when switching back to the original container.</a:t>
            </a:r>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5 - </a:t>
            </a:r>
            <a:fld id="{62F99C9D-0875-4DF2-B6A5-A2DD976B3232}" type="slidenum">
              <a:rPr lang="en-US" smtClean="0"/>
              <a:t>4</a:t>
            </a:fld>
            <a:endParaRPr lang="en-US" dirty="0"/>
          </a:p>
        </p:txBody>
      </p:sp>
    </p:spTree>
    <p:extLst>
      <p:ext uri="{BB962C8B-B14F-4D97-AF65-F5344CB8AC3E}">
        <p14:creationId xmlns:p14="http://schemas.microsoft.com/office/powerpoint/2010/main" val="602340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lnSpc>
                <a:spcPct val="96000"/>
              </a:lnSpc>
              <a:defRPr/>
            </a:pPr>
            <a:r>
              <a:rPr lang="en-US" b="1" dirty="0"/>
              <a:t>Creating </a:t>
            </a:r>
            <a:r>
              <a:rPr lang="en-US" b="1" dirty="0">
                <a:latin typeface="Arial" charset="0"/>
              </a:rPr>
              <a:t>Additional </a:t>
            </a:r>
            <a:r>
              <a:rPr lang="en-US" b="1" dirty="0"/>
              <a:t>Services by Using the </a:t>
            </a:r>
            <a:r>
              <a:rPr lang="en-US" b="1" dirty="0">
                <a:latin typeface="Courier New" pitchFamily="49" charset="0"/>
                <a:cs typeface="Courier New" pitchFamily="49" charset="0"/>
              </a:rPr>
              <a:t>DBMS_SERVICE</a:t>
            </a:r>
            <a:r>
              <a:rPr lang="en-US" b="1" dirty="0"/>
              <a:t> Package</a:t>
            </a:r>
          </a:p>
          <a:p>
            <a:pPr lvl="1">
              <a:lnSpc>
                <a:spcPct val="96000"/>
              </a:lnSpc>
              <a:defRPr/>
            </a:pPr>
            <a:r>
              <a:rPr lang="en-US" dirty="0"/>
              <a:t>If your database is not being managed by Oracle Restart, </a:t>
            </a:r>
            <a:r>
              <a:rPr lang="en-US" dirty="0">
                <a:latin typeface="Arial" charset="0"/>
              </a:rPr>
              <a:t>you can create or modify additional services for each PDB using the </a:t>
            </a:r>
            <a:r>
              <a:rPr lang="en-US" dirty="0">
                <a:latin typeface="Courier New" pitchFamily="49" charset="0"/>
                <a:cs typeface="Courier New" pitchFamily="49" charset="0"/>
              </a:rPr>
              <a:t>DBMS_SERVICE</a:t>
            </a:r>
            <a:r>
              <a:rPr lang="en-US" dirty="0">
                <a:latin typeface="Arial" charset="0"/>
              </a:rPr>
              <a:t> package.</a:t>
            </a:r>
            <a:endParaRPr lang="en-US" dirty="0"/>
          </a:p>
          <a:p>
            <a:pPr marL="612000" lvl="4">
              <a:lnSpc>
                <a:spcPct val="96000"/>
              </a:lnSpc>
              <a:defRPr/>
            </a:pPr>
            <a:r>
              <a:rPr lang="fr-FR" dirty="0">
                <a:cs typeface="Courier New" pitchFamily="49" charset="0"/>
              </a:rPr>
              <a:t>SQL&gt; CONNECT system@salespdb </a:t>
            </a:r>
          </a:p>
          <a:p>
            <a:pPr marL="612000" lvl="4">
              <a:lnSpc>
                <a:spcPct val="96000"/>
              </a:lnSpc>
              <a:defRPr/>
            </a:pPr>
            <a:r>
              <a:rPr lang="fr-FR" dirty="0">
                <a:cs typeface="Courier New" pitchFamily="49" charset="0"/>
              </a:rPr>
              <a:t>SQL&gt; EXEC DBMS_SERVICE.CREATE_SERVICE('hrpdb'</a:t>
            </a:r>
            <a:r>
              <a:rPr lang="fr-FR" b="1" dirty="0">
                <a:cs typeface="Courier New" pitchFamily="49" charset="0"/>
              </a:rPr>
              <a:t>,</a:t>
            </a:r>
            <a:r>
              <a:rPr lang="fr-FR" dirty="0">
                <a:cs typeface="Courier New" pitchFamily="49" charset="0"/>
              </a:rPr>
              <a:t> 'hrpdb')</a:t>
            </a:r>
          </a:p>
          <a:p>
            <a:pPr marL="612000" lvl="4">
              <a:lnSpc>
                <a:spcPct val="96000"/>
              </a:lnSpc>
              <a:defRPr/>
            </a:pPr>
            <a:r>
              <a:rPr lang="fr-FR" dirty="0">
                <a:cs typeface="Courier New" pitchFamily="49" charset="0"/>
              </a:rPr>
              <a:t>SQL&gt; EXEC DBMS_SERVICE.START_SERVICE('hrpdb')</a:t>
            </a:r>
          </a:p>
          <a:p>
            <a:pPr lvl="1">
              <a:lnSpc>
                <a:spcPct val="96000"/>
              </a:lnSpc>
              <a:defRPr/>
            </a:pPr>
            <a:r>
              <a:rPr lang="en-US" b="1" dirty="0"/>
              <a:t>Creating </a:t>
            </a:r>
            <a:r>
              <a:rPr lang="en-US" b="1" dirty="0">
                <a:latin typeface="Arial" charset="0"/>
              </a:rPr>
              <a:t>Additional </a:t>
            </a:r>
            <a:r>
              <a:rPr lang="en-US" b="1" dirty="0"/>
              <a:t>Services by Using the </a:t>
            </a:r>
            <a:r>
              <a:rPr lang="en-US" b="1" dirty="0">
                <a:latin typeface="Courier New" pitchFamily="49" charset="0"/>
                <a:cs typeface="Courier New" pitchFamily="49" charset="0"/>
              </a:rPr>
              <a:t>SRVCTL</a:t>
            </a:r>
            <a:r>
              <a:rPr lang="en-US" b="1" dirty="0"/>
              <a:t> Utility</a:t>
            </a:r>
          </a:p>
          <a:p>
            <a:pPr lvl="1">
              <a:lnSpc>
                <a:spcPct val="96000"/>
              </a:lnSpc>
              <a:defRPr/>
            </a:pPr>
            <a:r>
              <a:rPr lang="en-US" dirty="0"/>
              <a:t>If your database is being managed by Oracle Restart, y</a:t>
            </a:r>
            <a:r>
              <a:rPr lang="en-US" dirty="0">
                <a:latin typeface="Arial" charset="0"/>
              </a:rPr>
              <a:t>ou can create or modify additional services for each PDB using the Server Control utility as follows:</a:t>
            </a:r>
          </a:p>
          <a:p>
            <a:pPr marL="612000" lvl="4">
              <a:lnSpc>
                <a:spcPct val="96000"/>
              </a:lnSpc>
              <a:defRPr/>
            </a:pPr>
            <a:r>
              <a:rPr lang="en-US" dirty="0">
                <a:cs typeface="Courier New" pitchFamily="49" charset="0"/>
              </a:rPr>
              <a:t>$ srvctl add service -db mycdb -service hrpdb -pdb hrpdb</a:t>
            </a:r>
          </a:p>
          <a:p>
            <a:pPr marL="118832" lvl="1">
              <a:lnSpc>
                <a:spcPct val="96000"/>
              </a:lnSpc>
              <a:defRPr/>
            </a:pPr>
            <a:r>
              <a:rPr lang="en-US" dirty="0"/>
              <a:t>This example adds the </a:t>
            </a:r>
            <a:r>
              <a:rPr lang="en-US" dirty="0">
                <a:latin typeface="Courier New" pitchFamily="49" charset="0"/>
                <a:cs typeface="Courier New" pitchFamily="49" charset="0"/>
              </a:rPr>
              <a:t>hrpdb </a:t>
            </a:r>
            <a:r>
              <a:rPr lang="en-US" dirty="0">
                <a:latin typeface="Arial" charset="0"/>
              </a:rPr>
              <a:t>additional </a:t>
            </a:r>
            <a:r>
              <a:rPr lang="en-US" dirty="0"/>
              <a:t>service for the </a:t>
            </a:r>
            <a:r>
              <a:rPr lang="en-US" dirty="0">
                <a:latin typeface="Courier New" pitchFamily="49" charset="0"/>
                <a:cs typeface="Courier New" pitchFamily="49" charset="0"/>
              </a:rPr>
              <a:t>hrpdb </a:t>
            </a:r>
            <a:r>
              <a:rPr lang="en-US" dirty="0"/>
              <a:t>PDB in the </a:t>
            </a:r>
            <a:r>
              <a:rPr lang="en-US" dirty="0">
                <a:latin typeface="Courier New" pitchFamily="49" charset="0"/>
                <a:cs typeface="Courier New" pitchFamily="49" charset="0"/>
              </a:rPr>
              <a:t>mycdb </a:t>
            </a:r>
            <a:r>
              <a:rPr lang="en-US" dirty="0"/>
              <a:t>CDB</a:t>
            </a:r>
            <a:r>
              <a:rPr lang="en-US" dirty="0">
                <a:cs typeface="Arial" pitchFamily="34" charset="0"/>
              </a:rPr>
              <a:t>. </a:t>
            </a:r>
            <a:r>
              <a:rPr lang="en-US" dirty="0"/>
              <a:t>If the </a:t>
            </a:r>
            <a:r>
              <a:rPr lang="en-US" dirty="0">
                <a:latin typeface="Courier New" pitchFamily="49" charset="0"/>
                <a:cs typeface="Courier New" pitchFamily="49" charset="0"/>
              </a:rPr>
              <a:t>pdb</a:t>
            </a:r>
            <a:r>
              <a:rPr lang="en-US" dirty="0"/>
              <a:t> option is set to an empty string, then the </a:t>
            </a:r>
            <a:r>
              <a:rPr lang="en-US" dirty="0">
                <a:latin typeface="Arial" charset="0"/>
              </a:rPr>
              <a:t>additional </a:t>
            </a:r>
            <a:r>
              <a:rPr lang="en-US" dirty="0"/>
              <a:t>service is associated with the CDB root.</a:t>
            </a:r>
            <a:endParaRPr lang="en-US" dirty="0">
              <a:cs typeface="Arial" pitchFamily="34" charset="0"/>
            </a:endParaRPr>
          </a:p>
          <a:p>
            <a:pPr marL="118842" lvl="1">
              <a:lnSpc>
                <a:spcPct val="96000"/>
              </a:lnSpc>
              <a:defRPr/>
            </a:pPr>
            <a:r>
              <a:rPr lang="en-US" dirty="0"/>
              <a:t>Oracle Restart maintains a list of all the components that it manages and maintains configuration information for each component. When Oracle Restart is installed, many operations that create Oracle components using Oracle utilities will automatically add the components to the Oracle Restart configuration. If a component is created manually, then </a:t>
            </a:r>
            <a:r>
              <a:rPr lang="en-US" dirty="0">
                <a:latin typeface="Courier New" pitchFamily="49" charset="0"/>
                <a:cs typeface="Courier New" pitchFamily="49" charset="0"/>
              </a:rPr>
              <a:t>SRVCTL</a:t>
            </a:r>
            <a:r>
              <a:rPr lang="en-US" dirty="0"/>
              <a:t> commands can be used to add it to the Oracle Restart configuration if desired. The table in the above slide shows which </a:t>
            </a:r>
            <a:r>
              <a:rPr lang="en-US" dirty="0">
                <a:latin typeface="Courier New" pitchFamily="49" charset="0"/>
                <a:cs typeface="Courier New" pitchFamily="49" charset="0"/>
              </a:rPr>
              <a:t>CREATE</a:t>
            </a:r>
            <a:r>
              <a:rPr lang="en-US" dirty="0"/>
              <a:t> operation automatically adds the component to the Oracle Restart configuration and which operations do not.</a:t>
            </a:r>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5 - </a:t>
            </a:r>
            <a:fld id="{FC5679CC-D7FB-4B85-97C8-FAC9275ECD9A}" type="slidenum">
              <a:rPr lang="en-US" smtClean="0"/>
              <a:t>5</a:t>
            </a:fld>
            <a:endParaRPr lang="en-US" dirty="0"/>
          </a:p>
        </p:txBody>
      </p:sp>
    </p:spTree>
    <p:extLst>
      <p:ext uri="{BB962C8B-B14F-4D97-AF65-F5344CB8AC3E}">
        <p14:creationId xmlns:p14="http://schemas.microsoft.com/office/powerpoint/2010/main" val="2709438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dirty="0">
                <a:latin typeface="Arial" charset="0"/>
                <a:cs typeface="Arial" charset="0"/>
              </a:rPr>
              <a:t>The </a:t>
            </a:r>
            <a:r>
              <a:rPr lang="en-US" dirty="0">
                <a:latin typeface="Courier New" pitchFamily="49" charset="0"/>
                <a:cs typeface="Courier New" pitchFamily="49" charset="0"/>
              </a:rPr>
              <a:t>SERVICE_NAME_CONVERT</a:t>
            </a:r>
            <a:r>
              <a:rPr lang="en-US" dirty="0">
                <a:latin typeface="Arial" charset="0"/>
                <a:cs typeface="Arial" charset="0"/>
              </a:rPr>
              <a:t> clause can be used to avoid conflicts with the names of existing services when </a:t>
            </a:r>
            <a:r>
              <a:rPr lang="en-US" dirty="0">
                <a:latin typeface="Arial" charset="0"/>
              </a:rPr>
              <a:t>cloning from another PDB or plugging a PDB because </a:t>
            </a:r>
            <a:r>
              <a:rPr lang="en-US" dirty="0">
                <a:latin typeface="Arial" charset="0"/>
                <a:cs typeface="Arial" charset="0"/>
              </a:rPr>
              <a:t>the </a:t>
            </a:r>
            <a:r>
              <a:rPr lang="en-US" dirty="0">
                <a:latin typeface="Arial" charset="0"/>
              </a:rPr>
              <a:t>new PDB inherits services from the source. </a:t>
            </a:r>
            <a:r>
              <a:rPr lang="en-US" dirty="0">
                <a:latin typeface="Arial" charset="0"/>
                <a:cs typeface="Arial" charset="0"/>
              </a:rPr>
              <a:t>This </a:t>
            </a:r>
            <a:r>
              <a:rPr lang="en-US" dirty="0">
                <a:latin typeface="Arial" charset="0"/>
              </a:rPr>
              <a:t>works only on managed services and not the default service. Then t</a:t>
            </a:r>
            <a:r>
              <a:rPr lang="en-US" dirty="0">
                <a:latin typeface="Arial" charset="0"/>
                <a:cs typeface="Arial" charset="0"/>
              </a:rPr>
              <a:t>he </a:t>
            </a:r>
            <a:r>
              <a:rPr lang="en-US" dirty="0">
                <a:latin typeface="Courier New" pitchFamily="49" charset="0"/>
                <a:cs typeface="Courier New" pitchFamily="49" charset="0"/>
              </a:rPr>
              <a:t>SERVICES</a:t>
            </a:r>
            <a:r>
              <a:rPr lang="en-US" dirty="0">
                <a:latin typeface="Arial" charset="0"/>
              </a:rPr>
              <a:t> </a:t>
            </a:r>
            <a:r>
              <a:rPr lang="en-US" dirty="0">
                <a:latin typeface="Arial" charset="0"/>
                <a:cs typeface="Arial" charset="0"/>
              </a:rPr>
              <a:t>clause can be used when opening the new PDB to automatically start the new service. By default </a:t>
            </a:r>
            <a:r>
              <a:rPr lang="en-US" dirty="0">
                <a:latin typeface="Courier New" pitchFamily="49" charset="0"/>
                <a:cs typeface="Courier New" pitchFamily="49" charset="0"/>
              </a:rPr>
              <a:t>SERVICES</a:t>
            </a:r>
            <a:r>
              <a:rPr lang="en-US" dirty="0">
                <a:latin typeface="Arial" charset="0"/>
                <a:cs typeface="Arial" charset="0"/>
              </a:rPr>
              <a:t> is set to </a:t>
            </a:r>
            <a:r>
              <a:rPr lang="en-US" dirty="0">
                <a:latin typeface="Courier New" pitchFamily="49" charset="0"/>
                <a:cs typeface="Courier New" pitchFamily="49" charset="0"/>
              </a:rPr>
              <a:t>NONE</a:t>
            </a:r>
            <a:r>
              <a:rPr lang="en-US" dirty="0">
                <a:latin typeface="Arial" charset="0"/>
                <a:cs typeface="Arial" charset="0"/>
              </a:rPr>
              <a:t>.</a:t>
            </a:r>
          </a:p>
          <a:p>
            <a:endParaRPr lang="en-US" dirty="0"/>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5 - </a:t>
            </a:r>
            <a:fld id="{B7A3187B-F23C-4307-AD8A-687033680594}" type="slidenum">
              <a:rPr lang="en-US" smtClean="0"/>
              <a:t>6</a:t>
            </a:fld>
            <a:endParaRPr lang="en-US" dirty="0"/>
          </a:p>
        </p:txBody>
      </p:sp>
    </p:spTree>
    <p:extLst>
      <p:ext uri="{BB962C8B-B14F-4D97-AF65-F5344CB8AC3E}">
        <p14:creationId xmlns:p14="http://schemas.microsoft.com/office/powerpoint/2010/main" val="2441563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In a non-RAC environment, a CDB runs with a single instance. The instance is started exactly the same way as for non-CDB databases, using a </a:t>
            </a:r>
            <a:r>
              <a:rPr lang="en-US" altLang="en-US" dirty="0">
                <a:latin typeface="Courier New" panose="02070309020205020404" pitchFamily="49" charset="0"/>
                <a:cs typeface="Courier New" panose="02070309020205020404" pitchFamily="49" charset="0"/>
              </a:rPr>
              <a:t>STARTUP NOMOUNT </a:t>
            </a:r>
            <a:r>
              <a:rPr lang="en-US" altLang="en-US" dirty="0"/>
              <a:t>statement. You need to be connected to the CDB </a:t>
            </a:r>
            <a:r>
              <a:rPr lang="en-US" altLang="en-US" dirty="0">
                <a:cs typeface="Courier New" panose="02070309020205020404" pitchFamily="49" charset="0"/>
              </a:rPr>
              <a:t>root</a:t>
            </a:r>
            <a:r>
              <a:rPr lang="en-US" altLang="en-US" dirty="0"/>
              <a:t> as </a:t>
            </a:r>
            <a:r>
              <a:rPr lang="en-US" altLang="en-US" dirty="0">
                <a:latin typeface="Courier New" panose="02070309020205020404" pitchFamily="49" charset="0"/>
                <a:cs typeface="Courier New" panose="02070309020205020404" pitchFamily="49" charset="0"/>
              </a:rPr>
              <a:t>SYSDBA</a:t>
            </a:r>
            <a:r>
              <a:rPr lang="en-US" altLang="en-US" dirty="0"/>
              <a:t> to start the instance up.</a:t>
            </a:r>
          </a:p>
          <a:p>
            <a:pPr lvl="1"/>
            <a:r>
              <a:rPr lang="en-US" altLang="en-US" dirty="0"/>
              <a:t>Use the </a:t>
            </a:r>
            <a:r>
              <a:rPr lang="en-US" altLang="en-US" dirty="0">
                <a:latin typeface="Courier New" panose="02070309020205020404" pitchFamily="49" charset="0"/>
                <a:cs typeface="Courier New" panose="02070309020205020404" pitchFamily="49" charset="0"/>
              </a:rPr>
              <a:t>V$PDBS</a:t>
            </a:r>
            <a:r>
              <a:rPr lang="en-US" altLang="en-US" dirty="0"/>
              <a:t> view to view the open mode of PDBs.</a:t>
            </a:r>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5 - </a:t>
            </a:r>
            <a:fld id="{29241196-9C3A-4E1F-8C4F-320439A4C406}" type="slidenum">
              <a:rPr lang="en-US" smtClean="0"/>
              <a:t>7</a:t>
            </a:fld>
            <a:endParaRPr lang="en-US" dirty="0"/>
          </a:p>
        </p:txBody>
      </p:sp>
    </p:spTree>
    <p:extLst>
      <p:ext uri="{BB962C8B-B14F-4D97-AF65-F5344CB8AC3E}">
        <p14:creationId xmlns:p14="http://schemas.microsoft.com/office/powerpoint/2010/main" val="481991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A CDB may be started up with the </a:t>
            </a:r>
            <a:r>
              <a:rPr lang="en-US" altLang="en-US" dirty="0">
                <a:latin typeface="Courier New" panose="02070309020205020404" pitchFamily="49" charset="0"/>
                <a:cs typeface="Courier New" panose="02070309020205020404" pitchFamily="49" charset="0"/>
              </a:rPr>
              <a:t>MOUNT</a:t>
            </a:r>
            <a:r>
              <a:rPr lang="en-US" altLang="en-US" dirty="0"/>
              <a:t> option. The command used to mount a CDB is the same as for non-CDB databases, using a </a:t>
            </a:r>
            <a:r>
              <a:rPr lang="en-US" altLang="en-US" dirty="0">
                <a:latin typeface="Courier New" panose="02070309020205020404" pitchFamily="49" charset="0"/>
                <a:cs typeface="Courier New" panose="02070309020205020404" pitchFamily="49" charset="0"/>
              </a:rPr>
              <a:t>STARTUP MOUNT </a:t>
            </a:r>
            <a:r>
              <a:rPr lang="en-US" altLang="en-US" dirty="0"/>
              <a:t>statement. Again, you need to be connected to the CDB </a:t>
            </a:r>
            <a:r>
              <a:rPr lang="en-US" altLang="en-US" dirty="0">
                <a:cs typeface="Courier New" panose="02070309020205020404" pitchFamily="49" charset="0"/>
              </a:rPr>
              <a:t>root</a:t>
            </a:r>
            <a:r>
              <a:rPr lang="en-US" altLang="en-US" dirty="0"/>
              <a:t> as </a:t>
            </a:r>
            <a:r>
              <a:rPr lang="en-US" altLang="en-US" dirty="0">
                <a:latin typeface="Courier New" panose="02070309020205020404" pitchFamily="49" charset="0"/>
                <a:cs typeface="Courier New" panose="02070309020205020404" pitchFamily="49" charset="0"/>
              </a:rPr>
              <a:t>SYSDBA</a:t>
            </a:r>
            <a:r>
              <a:rPr lang="en-US" altLang="en-US" dirty="0"/>
              <a:t> to perform this operation.</a:t>
            </a:r>
          </a:p>
          <a:p>
            <a:pPr lvl="1"/>
            <a:r>
              <a:rPr lang="en-US" altLang="en-US" dirty="0"/>
              <a:t>When a CDB is mounted, the CDB </a:t>
            </a:r>
            <a:r>
              <a:rPr lang="en-US" altLang="en-US" dirty="0">
                <a:cs typeface="Courier New" panose="02070309020205020404" pitchFamily="49" charset="0"/>
              </a:rPr>
              <a:t>root</a:t>
            </a:r>
            <a:r>
              <a:rPr lang="en-US" altLang="en-US" dirty="0"/>
              <a:t> is mounted, which means that the control files are opened, as well as the PDBs. </a:t>
            </a:r>
          </a:p>
          <a:p>
            <a:pPr lvl="1"/>
            <a:r>
              <a:rPr lang="en-US" altLang="en-US" dirty="0"/>
              <a:t>Use the </a:t>
            </a:r>
            <a:r>
              <a:rPr lang="en-US" altLang="en-US" dirty="0">
                <a:latin typeface="Courier New" panose="02070309020205020404" pitchFamily="49" charset="0"/>
                <a:cs typeface="Courier New" panose="02070309020205020404" pitchFamily="49" charset="0"/>
              </a:rPr>
              <a:t>open_mode</a:t>
            </a:r>
            <a:r>
              <a:rPr lang="en-US" altLang="en-US" dirty="0"/>
              <a:t> column from the </a:t>
            </a:r>
            <a:r>
              <a:rPr lang="en-US" altLang="en-US" dirty="0">
                <a:latin typeface="Courier New" panose="02070309020205020404" pitchFamily="49" charset="0"/>
                <a:cs typeface="Courier New" panose="02070309020205020404" pitchFamily="49" charset="0"/>
              </a:rPr>
              <a:t>V$PDBS</a:t>
            </a:r>
            <a:r>
              <a:rPr lang="en-US" altLang="en-US" dirty="0"/>
              <a:t> view to verify that all PDBs are mounted.</a:t>
            </a:r>
          </a:p>
          <a:p>
            <a:endParaRPr lang="en-US" dirty="0"/>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5 - </a:t>
            </a:r>
            <a:fld id="{B27DD9D9-2B99-456D-B8E8-868B85B4895F}" type="slidenum">
              <a:rPr lang="en-US" smtClean="0"/>
              <a:t>8</a:t>
            </a:fld>
            <a:endParaRPr lang="en-US" dirty="0"/>
          </a:p>
        </p:txBody>
      </p:sp>
    </p:spTree>
    <p:extLst>
      <p:ext uri="{BB962C8B-B14F-4D97-AF65-F5344CB8AC3E}">
        <p14:creationId xmlns:p14="http://schemas.microsoft.com/office/powerpoint/2010/main" val="1007517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When a CDB is opened, the CDB </a:t>
            </a:r>
            <a:r>
              <a:rPr lang="en-US" altLang="en-US" dirty="0">
                <a:cs typeface="Courier New" panose="02070309020205020404" pitchFamily="49" charset="0"/>
              </a:rPr>
              <a:t>root</a:t>
            </a:r>
            <a:r>
              <a:rPr lang="en-US" altLang="en-US" dirty="0"/>
              <a:t> is opened, which means that all redo log files and CDB </a:t>
            </a:r>
            <a:r>
              <a:rPr lang="en-US" altLang="en-US" dirty="0">
                <a:cs typeface="Courier New" panose="02070309020205020404" pitchFamily="49" charset="0"/>
              </a:rPr>
              <a:t>root</a:t>
            </a:r>
            <a:r>
              <a:rPr lang="en-US" altLang="en-US" dirty="0"/>
              <a:t> datafiles are opened while all PDBs are still only mounted. Only connections to the CDB </a:t>
            </a:r>
            <a:r>
              <a:rPr lang="en-US" altLang="en-US" dirty="0">
                <a:cs typeface="Courier New" panose="02070309020205020404" pitchFamily="49" charset="0"/>
              </a:rPr>
              <a:t>root</a:t>
            </a:r>
            <a:r>
              <a:rPr lang="en-US" altLang="en-US" dirty="0"/>
              <a:t> allow operations. Separate statements need to be issued to open PDBs, unless triggers automatically open PDBs after </a:t>
            </a:r>
            <a:r>
              <a:rPr lang="en-US" altLang="en-US" dirty="0">
                <a:latin typeface="Courier New" panose="02070309020205020404" pitchFamily="49" charset="0"/>
                <a:cs typeface="Courier New" panose="02070309020205020404" pitchFamily="49" charset="0"/>
              </a:rPr>
              <a:t>STARTUP DATABASE</a:t>
            </a:r>
            <a:r>
              <a:rPr lang="en-US" altLang="en-US" dirty="0"/>
              <a:t>.</a:t>
            </a:r>
          </a:p>
          <a:p>
            <a:pPr lvl="1"/>
            <a:r>
              <a:rPr lang="en-US" altLang="en-US" dirty="0"/>
              <a:t>Use the </a:t>
            </a:r>
            <a:r>
              <a:rPr lang="en-US" altLang="en-US" dirty="0">
                <a:latin typeface="Courier New" panose="02070309020205020404" pitchFamily="49" charset="0"/>
                <a:cs typeface="Courier New" panose="02070309020205020404" pitchFamily="49" charset="0"/>
              </a:rPr>
              <a:t>open_mode</a:t>
            </a:r>
            <a:r>
              <a:rPr lang="en-US" altLang="en-US" dirty="0"/>
              <a:t> column from the </a:t>
            </a:r>
            <a:r>
              <a:rPr lang="en-US" altLang="en-US" dirty="0">
                <a:latin typeface="Courier New" panose="02070309020205020404" pitchFamily="49" charset="0"/>
                <a:cs typeface="Courier New" panose="02070309020205020404" pitchFamily="49" charset="0"/>
              </a:rPr>
              <a:t>V$PDBS</a:t>
            </a:r>
            <a:r>
              <a:rPr lang="en-US" altLang="en-US" dirty="0"/>
              <a:t> view to verify that all PDBs are still mounted, except the CDB </a:t>
            </a:r>
            <a:r>
              <a:rPr lang="en-US" altLang="en-US" dirty="0">
                <a:cs typeface="Courier New" panose="02070309020205020404" pitchFamily="49" charset="0"/>
              </a:rPr>
              <a:t>seed</a:t>
            </a:r>
            <a:r>
              <a:rPr lang="en-US" altLang="en-US" dirty="0"/>
              <a:t> being in read only mode. This allows creating new PDBs from it.</a:t>
            </a:r>
          </a:p>
        </p:txBody>
      </p:sp>
      <p:sp>
        <p:nvSpPr>
          <p:cNvPr id="4" name="Footer Placeholder 3"/>
          <p:cNvSpPr>
            <a:spLocks noGrp="1"/>
          </p:cNvSpPr>
          <p:nvPr>
            <p:ph type="ftr" sz="quarter" idx="10"/>
          </p:nvPr>
        </p:nvSpPr>
        <p:spPr/>
        <p:txBody>
          <a:bodyPr/>
          <a:lstStyle/>
          <a:p>
            <a:pPr>
              <a:defRPr/>
            </a:pPr>
            <a:r>
              <a:rPr lang="en-US" dirty="0"/>
              <a:t>Oracle Database </a:t>
            </a:r>
            <a:r>
              <a:rPr lang="en-US" dirty="0" smtClean="0"/>
              <a:t>19c: </a:t>
            </a:r>
            <a:r>
              <a:rPr lang="en-US" dirty="0"/>
              <a:t>Managing Multitenant Architecture   5 - </a:t>
            </a:r>
            <a:fld id="{A4DCF5D8-23C7-421C-A8A5-E8F00AF3EC24}" type="slidenum">
              <a:rPr lang="en-US" smtClean="0"/>
              <a:t>9</a:t>
            </a:fld>
            <a:endParaRPr lang="en-US" dirty="0"/>
          </a:p>
        </p:txBody>
      </p:sp>
    </p:spTree>
    <p:extLst>
      <p:ext uri="{BB962C8B-B14F-4D97-AF65-F5344CB8AC3E}">
        <p14:creationId xmlns:p14="http://schemas.microsoft.com/office/powerpoint/2010/main" val="39708470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CEBD4286-4AB8-4AA5-BDCD-A74001EB7F51}" type="datetimeFigureOut">
              <a:rPr lang="" smtClean="0"/>
              <a:t>01/06/2021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593A6562-EFA4-4D33-AB6C-699881C9DDBC}" type="slidenum">
              <a:rPr lang="" smtClean="0"/>
              <a:t>‹#›</a:t>
            </a:fld>
            <a:endParaRPr lang=""/>
          </a:p>
        </p:txBody>
      </p:sp>
      <p:grpSp>
        <p:nvGrpSpPr>
          <p:cNvPr id="7" name="Group 16" hidden="1"/>
          <p:cNvGrpSpPr>
            <a:grpSpLocks/>
          </p:cNvGrpSpPr>
          <p:nvPr userDrawn="1"/>
        </p:nvGrpSpPr>
        <p:grpSpPr bwMode="auto">
          <a:xfrm>
            <a:off x="203147" y="302685"/>
            <a:ext cx="11799460" cy="6007100"/>
            <a:chOff x="152400" y="301083"/>
            <a:chExt cx="8851392" cy="6008894"/>
          </a:xfrm>
        </p:grpSpPr>
        <p:sp>
          <p:nvSpPr>
            <p:cNvPr id="8"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9" name="Group 14" hidden="1"/>
            <p:cNvGrpSpPr>
              <a:grpSpLocks/>
            </p:cNvGrpSpPr>
            <p:nvPr userDrawn="1"/>
          </p:nvGrpSpPr>
          <p:grpSpPr bwMode="auto">
            <a:xfrm>
              <a:off x="152400" y="301083"/>
              <a:ext cx="8851392" cy="6008894"/>
              <a:chOff x="152400" y="301083"/>
              <a:chExt cx="8851392" cy="6008894"/>
            </a:xfrm>
          </p:grpSpPr>
          <p:sp>
            <p:nvSpPr>
              <p:cNvPr id="11"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2"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10" name="Isosceles Triangle 9"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pic>
        <p:nvPicPr>
          <p:cNvPr id="16" name="Picture 15"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extLst>
      <p:ext uri="{BB962C8B-B14F-4D97-AF65-F5344CB8AC3E}">
        <p14:creationId xmlns:p14="http://schemas.microsoft.com/office/powerpoint/2010/main" val="712690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CEBD4286-4AB8-4AA5-BDCD-A74001EB7F51}" type="datetimeFigureOut">
              <a:rPr lang="" smtClean="0"/>
              <a:t>01/06/2021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593A6562-EFA4-4D33-AB6C-699881C9DDBC}" type="slidenum">
              <a:rPr lang="" smtClean="0"/>
              <a:t>‹#›</a:t>
            </a:fld>
            <a:endParaRPr lang=""/>
          </a:p>
        </p:txBody>
      </p:sp>
    </p:spTree>
    <p:extLst>
      <p:ext uri="{BB962C8B-B14F-4D97-AF65-F5344CB8AC3E}">
        <p14:creationId xmlns:p14="http://schemas.microsoft.com/office/powerpoint/2010/main" val="120879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CEBD4286-4AB8-4AA5-BDCD-A74001EB7F51}" type="datetimeFigureOut">
              <a:rPr lang="" smtClean="0"/>
              <a:t>01/06/2021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593A6562-EFA4-4D33-AB6C-699881C9DDBC}" type="slidenum">
              <a:rPr lang="" smtClean="0"/>
              <a:t>‹#›</a:t>
            </a:fld>
            <a:endParaRPr lang=""/>
          </a:p>
        </p:txBody>
      </p:sp>
    </p:spTree>
    <p:extLst>
      <p:ext uri="{BB962C8B-B14F-4D97-AF65-F5344CB8AC3E}">
        <p14:creationId xmlns:p14="http://schemas.microsoft.com/office/powerpoint/2010/main" val="2664557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19637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CEBD4286-4AB8-4AA5-BDCD-A74001EB7F51}" type="datetimeFigureOut">
              <a:rPr lang="" smtClean="0"/>
              <a:t>01/06/2021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593A6562-EFA4-4D33-AB6C-699881C9DDBC}" type="slidenum">
              <a:rPr lang="" smtClean="0"/>
              <a:t>‹#›</a:t>
            </a:fld>
            <a:endParaRPr lang=""/>
          </a:p>
        </p:txBody>
      </p:sp>
    </p:spTree>
    <p:extLst>
      <p:ext uri="{BB962C8B-B14F-4D97-AF65-F5344CB8AC3E}">
        <p14:creationId xmlns:p14="http://schemas.microsoft.com/office/powerpoint/2010/main" val="3012124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BD4286-4AB8-4AA5-BDCD-A74001EB7F51}" type="datetimeFigureOut">
              <a:rPr lang="" smtClean="0"/>
              <a:t>01/06/2021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593A6562-EFA4-4D33-AB6C-699881C9DDBC}" type="slidenum">
              <a:rPr lang="" smtClean="0"/>
              <a:t>‹#›</a:t>
            </a:fld>
            <a:endParaRPr lang=""/>
          </a:p>
        </p:txBody>
      </p:sp>
    </p:spTree>
    <p:extLst>
      <p:ext uri="{BB962C8B-B14F-4D97-AF65-F5344CB8AC3E}">
        <p14:creationId xmlns:p14="http://schemas.microsoft.com/office/powerpoint/2010/main" val="1014054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CEBD4286-4AB8-4AA5-BDCD-A74001EB7F51}" type="datetimeFigureOut">
              <a:rPr lang="" smtClean="0"/>
              <a:t>01/06/2021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593A6562-EFA4-4D33-AB6C-699881C9DDBC}" type="slidenum">
              <a:rPr lang="" smtClean="0"/>
              <a:t>‹#›</a:t>
            </a:fld>
            <a:endParaRPr lang=""/>
          </a:p>
        </p:txBody>
      </p:sp>
    </p:spTree>
    <p:extLst>
      <p:ext uri="{BB962C8B-B14F-4D97-AF65-F5344CB8AC3E}">
        <p14:creationId xmlns:p14="http://schemas.microsoft.com/office/powerpoint/2010/main" val="2118687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CEBD4286-4AB8-4AA5-BDCD-A74001EB7F51}" type="datetimeFigureOut">
              <a:rPr lang="" smtClean="0"/>
              <a:t>01/06/2021</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593A6562-EFA4-4D33-AB6C-699881C9DDBC}" type="slidenum">
              <a:rPr lang="" smtClean="0"/>
              <a:t>‹#›</a:t>
            </a:fld>
            <a:endParaRPr lang=""/>
          </a:p>
        </p:txBody>
      </p:sp>
    </p:spTree>
    <p:extLst>
      <p:ext uri="{BB962C8B-B14F-4D97-AF65-F5344CB8AC3E}">
        <p14:creationId xmlns:p14="http://schemas.microsoft.com/office/powerpoint/2010/main" val="3049537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CEBD4286-4AB8-4AA5-BDCD-A74001EB7F51}" type="datetimeFigureOut">
              <a:rPr lang="" smtClean="0"/>
              <a:t>01/06/2021</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593A6562-EFA4-4D33-AB6C-699881C9DDBC}" type="slidenum">
              <a:rPr lang="" smtClean="0"/>
              <a:t>‹#›</a:t>
            </a:fld>
            <a:endParaRPr lang=""/>
          </a:p>
        </p:txBody>
      </p:sp>
    </p:spTree>
    <p:extLst>
      <p:ext uri="{BB962C8B-B14F-4D97-AF65-F5344CB8AC3E}">
        <p14:creationId xmlns:p14="http://schemas.microsoft.com/office/powerpoint/2010/main" val="624743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BD4286-4AB8-4AA5-BDCD-A74001EB7F51}" type="datetimeFigureOut">
              <a:rPr lang="" smtClean="0"/>
              <a:t>01/06/2021</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593A6562-EFA4-4D33-AB6C-699881C9DDBC}" type="slidenum">
              <a:rPr lang="" smtClean="0"/>
              <a:t>‹#›</a:t>
            </a:fld>
            <a:endParaRPr lang=""/>
          </a:p>
        </p:txBody>
      </p:sp>
    </p:spTree>
    <p:extLst>
      <p:ext uri="{BB962C8B-B14F-4D97-AF65-F5344CB8AC3E}">
        <p14:creationId xmlns:p14="http://schemas.microsoft.com/office/powerpoint/2010/main" val="1234513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BD4286-4AB8-4AA5-BDCD-A74001EB7F51}" type="datetimeFigureOut">
              <a:rPr lang="" smtClean="0"/>
              <a:t>01/06/2021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593A6562-EFA4-4D33-AB6C-699881C9DDBC}" type="slidenum">
              <a:rPr lang="" smtClean="0"/>
              <a:t>‹#›</a:t>
            </a:fld>
            <a:endParaRPr lang=""/>
          </a:p>
        </p:txBody>
      </p:sp>
    </p:spTree>
    <p:extLst>
      <p:ext uri="{BB962C8B-B14F-4D97-AF65-F5344CB8AC3E}">
        <p14:creationId xmlns:p14="http://schemas.microsoft.com/office/powerpoint/2010/main" val="2340709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BD4286-4AB8-4AA5-BDCD-A74001EB7F51}" type="datetimeFigureOut">
              <a:rPr lang="" smtClean="0"/>
              <a:t>01/06/2021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593A6562-EFA4-4D33-AB6C-699881C9DDBC}" type="slidenum">
              <a:rPr lang="" smtClean="0"/>
              <a:t>‹#›</a:t>
            </a:fld>
            <a:endParaRPr lang=""/>
          </a:p>
        </p:txBody>
      </p:sp>
    </p:spTree>
    <p:extLst>
      <p:ext uri="{BB962C8B-B14F-4D97-AF65-F5344CB8AC3E}">
        <p14:creationId xmlns:p14="http://schemas.microsoft.com/office/powerpoint/2010/main" val="1099801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BD4286-4AB8-4AA5-BDCD-A74001EB7F51}" type="datetimeFigureOut">
              <a:rPr lang="" smtClean="0"/>
              <a:t>01/06/2021</a:t>
            </a:fld>
            <a:endParaRPr lang=""/>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3A6562-EFA4-4D33-AB6C-699881C9DDBC}" type="slidenum">
              <a:rPr lang="" smtClean="0"/>
              <a:t>‹#›</a:t>
            </a:fld>
            <a:endParaRPr lang=""/>
          </a:p>
        </p:txBody>
      </p:sp>
    </p:spTree>
    <p:extLst>
      <p:ext uri="{BB962C8B-B14F-4D97-AF65-F5344CB8AC3E}">
        <p14:creationId xmlns:p14="http://schemas.microsoft.com/office/powerpoint/2010/main" val="3327350201"/>
      </p:ext>
    </p:extLst>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 id="2147484140" r:id="rId12"/>
    <p:sldLayoutId id="2147484107" r:id="rId13"/>
    <p:sldLayoutId id="214748411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1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3.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3.png"/><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780" y="2420888"/>
            <a:ext cx="10512862" cy="1325563"/>
          </a:xfrm>
        </p:spPr>
        <p:txBody>
          <a:bodyPr/>
          <a:lstStyle/>
          <a:p>
            <a:r>
              <a:rPr lang="fr-FR" altLang="en-US" dirty="0"/>
              <a:t>CDB and PDB Management</a:t>
            </a:r>
            <a:endParaRPr lang="en-US" dirty="0"/>
          </a:p>
        </p:txBody>
      </p:sp>
    </p:spTree>
    <p:custDataLst>
      <p:tags r:id="rId1"/>
    </p:custDataLst>
    <p:extLst>
      <p:ext uri="{BB962C8B-B14F-4D97-AF65-F5344CB8AC3E}">
        <p14:creationId xmlns:p14="http://schemas.microsoft.com/office/powerpoint/2010/main" val="6198786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7720013" y="2508250"/>
            <a:ext cx="1219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346075">
              <a:tabLst>
                <a:tab pos="571500" algn="l"/>
              </a:tabLst>
              <a:defRPr>
                <a:solidFill>
                  <a:schemeClr val="tx1"/>
                </a:solidFill>
                <a:latin typeface="Arial" panose="020B0604020202020204" pitchFamily="34" charset="0"/>
                <a:cs typeface="Arial" panose="020B0604020202020204" pitchFamily="34" charset="0"/>
              </a:defRPr>
            </a:lvl1pPr>
            <a:lvl2pPr marL="742950" indent="-285750" defTabSz="346075">
              <a:tabLst>
                <a:tab pos="571500" algn="l"/>
              </a:tabLst>
              <a:defRPr>
                <a:solidFill>
                  <a:schemeClr val="tx1"/>
                </a:solidFill>
                <a:latin typeface="Arial" panose="020B0604020202020204" pitchFamily="34" charset="0"/>
                <a:cs typeface="Arial" panose="020B0604020202020204" pitchFamily="34" charset="0"/>
              </a:defRPr>
            </a:lvl2pPr>
            <a:lvl3pPr marL="1143000" indent="-228600" defTabSz="346075">
              <a:tabLst>
                <a:tab pos="571500" algn="l"/>
              </a:tabLst>
              <a:defRPr>
                <a:solidFill>
                  <a:schemeClr val="tx1"/>
                </a:solidFill>
                <a:latin typeface="Arial" panose="020B0604020202020204" pitchFamily="34" charset="0"/>
                <a:cs typeface="Arial" panose="020B0604020202020204" pitchFamily="34" charset="0"/>
              </a:defRPr>
            </a:lvl3pPr>
            <a:lvl4pPr marL="1600200" indent="-228600" defTabSz="346075">
              <a:tabLst>
                <a:tab pos="571500" algn="l"/>
              </a:tabLst>
              <a:defRPr>
                <a:solidFill>
                  <a:schemeClr val="tx1"/>
                </a:solidFill>
                <a:latin typeface="Arial" panose="020B0604020202020204" pitchFamily="34" charset="0"/>
                <a:cs typeface="Arial" panose="020B0604020202020204" pitchFamily="34" charset="0"/>
              </a:defRPr>
            </a:lvl4pPr>
            <a:lvl5pPr marL="2057400" indent="-228600" defTabSz="346075">
              <a:tabLst>
                <a:tab pos="571500" algn="l"/>
              </a:tabLst>
              <a:defRPr>
                <a:solidFill>
                  <a:schemeClr val="tx1"/>
                </a:solidFill>
                <a:latin typeface="Arial" panose="020B0604020202020204" pitchFamily="34" charset="0"/>
                <a:cs typeface="Arial" panose="020B0604020202020204" pitchFamily="34" charset="0"/>
              </a:defRPr>
            </a:lvl5pPr>
            <a:lvl6pPr marL="25146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6pPr>
            <a:lvl7pPr marL="29718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7pPr>
            <a:lvl8pPr marL="34290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8pPr>
            <a:lvl9pPr marL="38862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9pPr>
          </a:lstStyle>
          <a:p>
            <a:r>
              <a:rPr lang="en-US" altLang="en-US" dirty="0">
                <a:solidFill>
                  <a:srgbClr val="000000"/>
                </a:solidFill>
                <a:latin typeface="Courier New" panose="02070309020205020404" pitchFamily="49" charset="0"/>
              </a:rPr>
              <a:t>OPEN</a:t>
            </a:r>
          </a:p>
        </p:txBody>
      </p:sp>
      <p:sp>
        <p:nvSpPr>
          <p:cNvPr id="13315" name="Rectangle 5"/>
          <p:cNvSpPr>
            <a:spLocks noChangeArrowheads="1"/>
          </p:cNvSpPr>
          <p:nvPr/>
        </p:nvSpPr>
        <p:spPr bwMode="auto">
          <a:xfrm>
            <a:off x="5667375" y="3536950"/>
            <a:ext cx="19827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346075">
              <a:tabLst>
                <a:tab pos="571500" algn="l"/>
              </a:tabLst>
              <a:defRPr>
                <a:solidFill>
                  <a:schemeClr val="tx1"/>
                </a:solidFill>
                <a:latin typeface="Arial" panose="020B0604020202020204" pitchFamily="34" charset="0"/>
                <a:cs typeface="Arial" panose="020B0604020202020204" pitchFamily="34" charset="0"/>
              </a:defRPr>
            </a:lvl1pPr>
            <a:lvl2pPr marL="742950" indent="-285750" defTabSz="346075">
              <a:tabLst>
                <a:tab pos="571500" algn="l"/>
              </a:tabLst>
              <a:defRPr>
                <a:solidFill>
                  <a:schemeClr val="tx1"/>
                </a:solidFill>
                <a:latin typeface="Arial" panose="020B0604020202020204" pitchFamily="34" charset="0"/>
                <a:cs typeface="Arial" panose="020B0604020202020204" pitchFamily="34" charset="0"/>
              </a:defRPr>
            </a:lvl2pPr>
            <a:lvl3pPr marL="1143000" indent="-228600" defTabSz="346075">
              <a:tabLst>
                <a:tab pos="571500" algn="l"/>
              </a:tabLst>
              <a:defRPr>
                <a:solidFill>
                  <a:schemeClr val="tx1"/>
                </a:solidFill>
                <a:latin typeface="Arial" panose="020B0604020202020204" pitchFamily="34" charset="0"/>
                <a:cs typeface="Arial" panose="020B0604020202020204" pitchFamily="34" charset="0"/>
              </a:defRPr>
            </a:lvl3pPr>
            <a:lvl4pPr marL="1600200" indent="-228600" defTabSz="346075">
              <a:tabLst>
                <a:tab pos="571500" algn="l"/>
              </a:tabLst>
              <a:defRPr>
                <a:solidFill>
                  <a:schemeClr val="tx1"/>
                </a:solidFill>
                <a:latin typeface="Arial" panose="020B0604020202020204" pitchFamily="34" charset="0"/>
                <a:cs typeface="Arial" panose="020B0604020202020204" pitchFamily="34" charset="0"/>
              </a:defRPr>
            </a:lvl4pPr>
            <a:lvl5pPr marL="2057400" indent="-228600" defTabSz="346075">
              <a:tabLst>
                <a:tab pos="571500" algn="l"/>
              </a:tabLst>
              <a:defRPr>
                <a:solidFill>
                  <a:schemeClr val="tx1"/>
                </a:solidFill>
                <a:latin typeface="Arial" panose="020B0604020202020204" pitchFamily="34" charset="0"/>
                <a:cs typeface="Arial" panose="020B0604020202020204" pitchFamily="34" charset="0"/>
              </a:defRPr>
            </a:lvl5pPr>
            <a:lvl6pPr marL="25146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6pPr>
            <a:lvl7pPr marL="29718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7pPr>
            <a:lvl8pPr marL="34290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8pPr>
            <a:lvl9pPr marL="38862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9pPr>
          </a:lstStyle>
          <a:p>
            <a:r>
              <a:rPr lang="en-US" altLang="en-US" dirty="0">
                <a:solidFill>
                  <a:srgbClr val="000000"/>
                </a:solidFill>
                <a:latin typeface="Courier New" panose="02070309020205020404" pitchFamily="49" charset="0"/>
              </a:rPr>
              <a:t>MOUNT</a:t>
            </a:r>
          </a:p>
        </p:txBody>
      </p:sp>
      <p:sp>
        <p:nvSpPr>
          <p:cNvPr id="13316" name="Rectangle 6"/>
          <p:cNvSpPr>
            <a:spLocks noChangeArrowheads="1"/>
          </p:cNvSpPr>
          <p:nvPr/>
        </p:nvSpPr>
        <p:spPr bwMode="auto">
          <a:xfrm>
            <a:off x="3890963" y="4567238"/>
            <a:ext cx="1828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346075">
              <a:tabLst>
                <a:tab pos="571500" algn="l"/>
              </a:tabLst>
              <a:defRPr>
                <a:solidFill>
                  <a:schemeClr val="tx1"/>
                </a:solidFill>
                <a:latin typeface="Arial" panose="020B0604020202020204" pitchFamily="34" charset="0"/>
                <a:cs typeface="Arial" panose="020B0604020202020204" pitchFamily="34" charset="0"/>
              </a:defRPr>
            </a:lvl1pPr>
            <a:lvl2pPr marL="742950" indent="-285750" defTabSz="346075">
              <a:tabLst>
                <a:tab pos="571500" algn="l"/>
              </a:tabLst>
              <a:defRPr>
                <a:solidFill>
                  <a:schemeClr val="tx1"/>
                </a:solidFill>
                <a:latin typeface="Arial" panose="020B0604020202020204" pitchFamily="34" charset="0"/>
                <a:cs typeface="Arial" panose="020B0604020202020204" pitchFamily="34" charset="0"/>
              </a:defRPr>
            </a:lvl2pPr>
            <a:lvl3pPr marL="1143000" indent="-228600" defTabSz="346075">
              <a:tabLst>
                <a:tab pos="571500" algn="l"/>
              </a:tabLst>
              <a:defRPr>
                <a:solidFill>
                  <a:schemeClr val="tx1"/>
                </a:solidFill>
                <a:latin typeface="Arial" panose="020B0604020202020204" pitchFamily="34" charset="0"/>
                <a:cs typeface="Arial" panose="020B0604020202020204" pitchFamily="34" charset="0"/>
              </a:defRPr>
            </a:lvl3pPr>
            <a:lvl4pPr marL="1600200" indent="-228600" defTabSz="346075">
              <a:tabLst>
                <a:tab pos="571500" algn="l"/>
              </a:tabLst>
              <a:defRPr>
                <a:solidFill>
                  <a:schemeClr val="tx1"/>
                </a:solidFill>
                <a:latin typeface="Arial" panose="020B0604020202020204" pitchFamily="34" charset="0"/>
                <a:cs typeface="Arial" panose="020B0604020202020204" pitchFamily="34" charset="0"/>
              </a:defRPr>
            </a:lvl4pPr>
            <a:lvl5pPr marL="2057400" indent="-228600" defTabSz="346075">
              <a:tabLst>
                <a:tab pos="571500" algn="l"/>
              </a:tabLst>
              <a:defRPr>
                <a:solidFill>
                  <a:schemeClr val="tx1"/>
                </a:solidFill>
                <a:latin typeface="Arial" panose="020B0604020202020204" pitchFamily="34" charset="0"/>
                <a:cs typeface="Arial" panose="020B0604020202020204" pitchFamily="34" charset="0"/>
              </a:defRPr>
            </a:lvl5pPr>
            <a:lvl6pPr marL="25146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6pPr>
            <a:lvl7pPr marL="29718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7pPr>
            <a:lvl8pPr marL="34290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8pPr>
            <a:lvl9pPr marL="38862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9pPr>
          </a:lstStyle>
          <a:p>
            <a:r>
              <a:rPr lang="en-US" altLang="en-US" dirty="0">
                <a:solidFill>
                  <a:srgbClr val="000000"/>
                </a:solidFill>
                <a:latin typeface="Courier New" panose="02070309020205020404" pitchFamily="49" charset="0"/>
              </a:rPr>
              <a:t>NOMOUNT</a:t>
            </a:r>
          </a:p>
        </p:txBody>
      </p:sp>
      <p:sp>
        <p:nvSpPr>
          <p:cNvPr id="13317" name="Rectangle 7"/>
          <p:cNvSpPr>
            <a:spLocks noChangeArrowheads="1"/>
          </p:cNvSpPr>
          <p:nvPr/>
        </p:nvSpPr>
        <p:spPr bwMode="auto">
          <a:xfrm>
            <a:off x="1993900" y="5651500"/>
            <a:ext cx="2100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346075">
              <a:tabLst>
                <a:tab pos="571500" algn="l"/>
              </a:tabLst>
              <a:defRPr>
                <a:solidFill>
                  <a:schemeClr val="tx1"/>
                </a:solidFill>
                <a:latin typeface="Arial" panose="020B0604020202020204" pitchFamily="34" charset="0"/>
                <a:cs typeface="Arial" panose="020B0604020202020204" pitchFamily="34" charset="0"/>
              </a:defRPr>
            </a:lvl1pPr>
            <a:lvl2pPr marL="742950" indent="-285750" defTabSz="346075">
              <a:tabLst>
                <a:tab pos="571500" algn="l"/>
              </a:tabLst>
              <a:defRPr>
                <a:solidFill>
                  <a:schemeClr val="tx1"/>
                </a:solidFill>
                <a:latin typeface="Arial" panose="020B0604020202020204" pitchFamily="34" charset="0"/>
                <a:cs typeface="Arial" panose="020B0604020202020204" pitchFamily="34" charset="0"/>
              </a:defRPr>
            </a:lvl2pPr>
            <a:lvl3pPr marL="1143000" indent="-228600" defTabSz="346075">
              <a:tabLst>
                <a:tab pos="571500" algn="l"/>
              </a:tabLst>
              <a:defRPr>
                <a:solidFill>
                  <a:schemeClr val="tx1"/>
                </a:solidFill>
                <a:latin typeface="Arial" panose="020B0604020202020204" pitchFamily="34" charset="0"/>
                <a:cs typeface="Arial" panose="020B0604020202020204" pitchFamily="34" charset="0"/>
              </a:defRPr>
            </a:lvl3pPr>
            <a:lvl4pPr marL="1600200" indent="-228600" defTabSz="346075">
              <a:tabLst>
                <a:tab pos="571500" algn="l"/>
              </a:tabLst>
              <a:defRPr>
                <a:solidFill>
                  <a:schemeClr val="tx1"/>
                </a:solidFill>
                <a:latin typeface="Arial" panose="020B0604020202020204" pitchFamily="34" charset="0"/>
                <a:cs typeface="Arial" panose="020B0604020202020204" pitchFamily="34" charset="0"/>
              </a:defRPr>
            </a:lvl4pPr>
            <a:lvl5pPr marL="2057400" indent="-228600" defTabSz="346075">
              <a:tabLst>
                <a:tab pos="571500" algn="l"/>
              </a:tabLst>
              <a:defRPr>
                <a:solidFill>
                  <a:schemeClr val="tx1"/>
                </a:solidFill>
                <a:latin typeface="Arial" panose="020B0604020202020204" pitchFamily="34" charset="0"/>
                <a:cs typeface="Arial" panose="020B0604020202020204" pitchFamily="34" charset="0"/>
              </a:defRPr>
            </a:lvl5pPr>
            <a:lvl6pPr marL="25146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6pPr>
            <a:lvl7pPr marL="29718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7pPr>
            <a:lvl8pPr marL="34290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8pPr>
            <a:lvl9pPr marL="38862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9pPr>
          </a:lstStyle>
          <a:p>
            <a:r>
              <a:rPr lang="en-US" altLang="en-US" dirty="0">
                <a:solidFill>
                  <a:srgbClr val="000000"/>
                </a:solidFill>
                <a:latin typeface="Courier New" panose="02070309020205020404" pitchFamily="49" charset="0"/>
              </a:rPr>
              <a:t>SHUTDOWN</a:t>
            </a:r>
          </a:p>
        </p:txBody>
      </p:sp>
      <p:sp>
        <p:nvSpPr>
          <p:cNvPr id="13318" name="Rectangle 8"/>
          <p:cNvSpPr>
            <a:spLocks noChangeArrowheads="1"/>
          </p:cNvSpPr>
          <p:nvPr/>
        </p:nvSpPr>
        <p:spPr bwMode="auto">
          <a:xfrm>
            <a:off x="7348538" y="2919413"/>
            <a:ext cx="3925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346075">
              <a:tabLst>
                <a:tab pos="571500" algn="l"/>
              </a:tabLst>
              <a:defRPr>
                <a:solidFill>
                  <a:schemeClr val="tx1"/>
                </a:solidFill>
                <a:latin typeface="Arial" panose="020B0604020202020204" pitchFamily="34" charset="0"/>
                <a:cs typeface="Arial" panose="020B0604020202020204" pitchFamily="34" charset="0"/>
              </a:defRPr>
            </a:lvl1pPr>
            <a:lvl2pPr marL="742950" indent="-285750" defTabSz="346075">
              <a:tabLst>
                <a:tab pos="571500" algn="l"/>
              </a:tabLst>
              <a:defRPr>
                <a:solidFill>
                  <a:schemeClr val="tx1"/>
                </a:solidFill>
                <a:latin typeface="Arial" panose="020B0604020202020204" pitchFamily="34" charset="0"/>
                <a:cs typeface="Arial" panose="020B0604020202020204" pitchFamily="34" charset="0"/>
              </a:defRPr>
            </a:lvl2pPr>
            <a:lvl3pPr marL="1143000" indent="-228600" defTabSz="346075">
              <a:tabLst>
                <a:tab pos="571500" algn="l"/>
              </a:tabLst>
              <a:defRPr>
                <a:solidFill>
                  <a:schemeClr val="tx1"/>
                </a:solidFill>
                <a:latin typeface="Arial" panose="020B0604020202020204" pitchFamily="34" charset="0"/>
                <a:cs typeface="Arial" panose="020B0604020202020204" pitchFamily="34" charset="0"/>
              </a:defRPr>
            </a:lvl3pPr>
            <a:lvl4pPr marL="1600200" indent="-228600" defTabSz="346075">
              <a:tabLst>
                <a:tab pos="571500" algn="l"/>
              </a:tabLst>
              <a:defRPr>
                <a:solidFill>
                  <a:schemeClr val="tx1"/>
                </a:solidFill>
                <a:latin typeface="Arial" panose="020B0604020202020204" pitchFamily="34" charset="0"/>
                <a:cs typeface="Arial" panose="020B0604020202020204" pitchFamily="34" charset="0"/>
              </a:defRPr>
            </a:lvl4pPr>
            <a:lvl5pPr marL="2057400" indent="-228600" defTabSz="346075">
              <a:tabLst>
                <a:tab pos="571500" algn="l"/>
              </a:tabLst>
              <a:defRPr>
                <a:solidFill>
                  <a:schemeClr val="tx1"/>
                </a:solidFill>
                <a:latin typeface="Arial" panose="020B0604020202020204" pitchFamily="34" charset="0"/>
                <a:cs typeface="Arial" panose="020B0604020202020204" pitchFamily="34" charset="0"/>
              </a:defRPr>
            </a:lvl5pPr>
            <a:lvl6pPr marL="25146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6pPr>
            <a:lvl7pPr marL="29718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7pPr>
            <a:lvl8pPr marL="34290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8pPr>
            <a:lvl9pPr marL="38862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9pPr>
          </a:lstStyle>
          <a:p>
            <a:endParaRPr lang="fr-FR" altLang="en-US" dirty="0">
              <a:solidFill>
                <a:srgbClr val="000000"/>
              </a:solidFill>
            </a:endParaRPr>
          </a:p>
        </p:txBody>
      </p:sp>
      <p:sp>
        <p:nvSpPr>
          <p:cNvPr id="13319" name="Rectangle 10"/>
          <p:cNvSpPr>
            <a:spLocks noChangeArrowheads="1"/>
          </p:cNvSpPr>
          <p:nvPr/>
        </p:nvSpPr>
        <p:spPr bwMode="auto">
          <a:xfrm>
            <a:off x="4259263" y="5103813"/>
            <a:ext cx="23002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346075">
              <a:tabLst>
                <a:tab pos="571500" algn="l"/>
              </a:tabLst>
              <a:defRPr>
                <a:solidFill>
                  <a:schemeClr val="tx1"/>
                </a:solidFill>
                <a:latin typeface="Arial" panose="020B0604020202020204" pitchFamily="34" charset="0"/>
                <a:cs typeface="Arial" panose="020B0604020202020204" pitchFamily="34" charset="0"/>
              </a:defRPr>
            </a:lvl1pPr>
            <a:lvl2pPr marL="742950" indent="-285750" defTabSz="346075">
              <a:tabLst>
                <a:tab pos="571500" algn="l"/>
              </a:tabLst>
              <a:defRPr>
                <a:solidFill>
                  <a:schemeClr val="tx1"/>
                </a:solidFill>
                <a:latin typeface="Arial" panose="020B0604020202020204" pitchFamily="34" charset="0"/>
                <a:cs typeface="Arial" panose="020B0604020202020204" pitchFamily="34" charset="0"/>
              </a:defRPr>
            </a:lvl2pPr>
            <a:lvl3pPr marL="1143000" indent="-228600" defTabSz="346075">
              <a:tabLst>
                <a:tab pos="571500" algn="l"/>
              </a:tabLst>
              <a:defRPr>
                <a:solidFill>
                  <a:schemeClr val="tx1"/>
                </a:solidFill>
                <a:latin typeface="Arial" panose="020B0604020202020204" pitchFamily="34" charset="0"/>
                <a:cs typeface="Arial" panose="020B0604020202020204" pitchFamily="34" charset="0"/>
              </a:defRPr>
            </a:lvl3pPr>
            <a:lvl4pPr marL="1600200" indent="-228600" defTabSz="346075">
              <a:tabLst>
                <a:tab pos="571500" algn="l"/>
              </a:tabLst>
              <a:defRPr>
                <a:solidFill>
                  <a:schemeClr val="tx1"/>
                </a:solidFill>
                <a:latin typeface="Arial" panose="020B0604020202020204" pitchFamily="34" charset="0"/>
                <a:cs typeface="Arial" panose="020B0604020202020204" pitchFamily="34" charset="0"/>
              </a:defRPr>
            </a:lvl4pPr>
            <a:lvl5pPr marL="2057400" indent="-228600" defTabSz="346075">
              <a:tabLst>
                <a:tab pos="571500" algn="l"/>
              </a:tabLst>
              <a:defRPr>
                <a:solidFill>
                  <a:schemeClr val="tx1"/>
                </a:solidFill>
                <a:latin typeface="Arial" panose="020B0604020202020204" pitchFamily="34" charset="0"/>
                <a:cs typeface="Arial" panose="020B0604020202020204" pitchFamily="34" charset="0"/>
              </a:defRPr>
            </a:lvl5pPr>
            <a:lvl6pPr marL="25146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6pPr>
            <a:lvl7pPr marL="29718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7pPr>
            <a:lvl8pPr marL="34290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8pPr>
            <a:lvl9pPr marL="38862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9pPr>
          </a:lstStyle>
          <a:p>
            <a:r>
              <a:rPr lang="en-US" altLang="en-US" dirty="0">
                <a:solidFill>
                  <a:srgbClr val="000000"/>
                </a:solidFill>
              </a:rPr>
              <a:t>Instance </a:t>
            </a:r>
            <a:br>
              <a:rPr lang="en-US" altLang="en-US" dirty="0">
                <a:solidFill>
                  <a:srgbClr val="000000"/>
                </a:solidFill>
              </a:rPr>
            </a:br>
            <a:r>
              <a:rPr lang="en-US" altLang="en-US" dirty="0">
                <a:solidFill>
                  <a:srgbClr val="000000"/>
                </a:solidFill>
              </a:rPr>
              <a:t>started</a:t>
            </a:r>
          </a:p>
        </p:txBody>
      </p:sp>
      <p:sp>
        <p:nvSpPr>
          <p:cNvPr id="24" name="Rectangle 31"/>
          <p:cNvSpPr txBox="1">
            <a:spLocks noChangeArrowheads="1"/>
          </p:cNvSpPr>
          <p:nvPr/>
        </p:nvSpPr>
        <p:spPr>
          <a:xfrm>
            <a:off x="5484813" y="3881438"/>
            <a:ext cx="5789612" cy="1981200"/>
          </a:xfrm>
          <a:prstGeom prst="rect">
            <a:avLst/>
          </a:prstGeom>
        </p:spPr>
        <p:txBody>
          <a:bodyPr/>
          <a:lstStyle/>
          <a:p>
            <a:pPr marL="574675" lvl="2" indent="-460375" defTabSz="228600" eaLnBrk="1" hangingPunct="1">
              <a:buClr>
                <a:schemeClr val="accent2"/>
              </a:buClr>
              <a:buFont typeface="Arial" pitchFamily="34" charset="0"/>
              <a:buChar char="–"/>
              <a:defRPr/>
            </a:pPr>
            <a:r>
              <a:rPr lang="en-US" dirty="0">
                <a:solidFill>
                  <a:srgbClr val="000000"/>
                </a:solidFill>
                <a:latin typeface="Arial" charset="0"/>
                <a:cs typeface="Calibri" pitchFamily="34" charset="0"/>
              </a:rPr>
              <a:t>CDB control files opened for the instance</a:t>
            </a:r>
          </a:p>
          <a:p>
            <a:pPr marL="574675" lvl="2" indent="-460375" defTabSz="228600" eaLnBrk="1" hangingPunct="1">
              <a:buClr>
                <a:schemeClr val="accent2"/>
              </a:buClr>
              <a:buFont typeface="Arial" pitchFamily="34" charset="0"/>
              <a:buChar char="–"/>
              <a:defRPr/>
            </a:pPr>
            <a:r>
              <a:rPr lang="en-US" dirty="0">
                <a:solidFill>
                  <a:srgbClr val="000000"/>
                </a:solidFill>
                <a:latin typeface="Arial"/>
                <a:cs typeface="Courier New" pitchFamily="49" charset="0"/>
              </a:rPr>
              <a:t>CDB root</a:t>
            </a:r>
            <a:r>
              <a:rPr lang="en-US" dirty="0">
                <a:solidFill>
                  <a:srgbClr val="000000"/>
                </a:solidFill>
                <a:latin typeface="Arial" charset="0"/>
                <a:cs typeface="Calibri" pitchFamily="34" charset="0"/>
              </a:rPr>
              <a:t> mounted</a:t>
            </a:r>
          </a:p>
          <a:p>
            <a:pPr marL="574675" lvl="2" indent="-460375" defTabSz="228600" eaLnBrk="1" hangingPunct="1">
              <a:buClr>
                <a:schemeClr val="accent2"/>
              </a:buClr>
              <a:buFont typeface="Arial" pitchFamily="34" charset="0"/>
              <a:buChar char="–"/>
              <a:defRPr/>
            </a:pPr>
            <a:r>
              <a:rPr lang="fr-FR" dirty="0">
                <a:solidFill>
                  <a:srgbClr val="000000"/>
                </a:solidFill>
                <a:cs typeface="Calibri" pitchFamily="34" charset="0"/>
              </a:rPr>
              <a:t>PDBs mounted</a:t>
            </a:r>
            <a:endParaRPr lang="fr-FR" dirty="0">
              <a:solidFill>
                <a:srgbClr val="000000"/>
              </a:solidFill>
              <a:latin typeface="+mj-lt"/>
              <a:cs typeface="Courier New" pitchFamily="49" charset="0"/>
            </a:endParaRPr>
          </a:p>
        </p:txBody>
      </p:sp>
      <p:sp>
        <p:nvSpPr>
          <p:cNvPr id="26" name="PPTShape_0"/>
          <p:cNvSpPr txBox="1">
            <a:spLocks noChangeArrowheads="1"/>
          </p:cNvSpPr>
          <p:nvPr/>
        </p:nvSpPr>
        <p:spPr>
          <a:xfrm>
            <a:off x="7313613" y="2803525"/>
            <a:ext cx="3960812" cy="1981200"/>
          </a:xfrm>
          <a:prstGeom prst="rect">
            <a:avLst/>
          </a:prstGeom>
        </p:spPr>
        <p:txBody>
          <a:bodyPr/>
          <a:lstStyle/>
          <a:p>
            <a:pPr marL="574675" lvl="2" indent="-460375" defTabSz="228600" eaLnBrk="1" hangingPunct="1">
              <a:buClr>
                <a:schemeClr val="accent2"/>
              </a:buClr>
              <a:buFont typeface="Arial" pitchFamily="34" charset="0"/>
              <a:buChar char="–"/>
              <a:defRPr/>
            </a:pPr>
            <a:r>
              <a:rPr lang="en-US" dirty="0">
                <a:solidFill>
                  <a:srgbClr val="000000"/>
                </a:solidFill>
                <a:latin typeface="Arial"/>
                <a:cs typeface="Courier New" pitchFamily="49" charset="0"/>
              </a:rPr>
              <a:t>CDB root</a:t>
            </a:r>
            <a:r>
              <a:rPr lang="en-US" dirty="0">
                <a:solidFill>
                  <a:srgbClr val="000000"/>
                </a:solidFill>
                <a:latin typeface="Arial" charset="0"/>
                <a:cs typeface="Calibri" pitchFamily="34" charset="0"/>
              </a:rPr>
              <a:t> opened</a:t>
            </a:r>
          </a:p>
          <a:p>
            <a:pPr marL="574675" lvl="2" indent="-460375" defTabSz="228600" eaLnBrk="1" hangingPunct="1">
              <a:buClr>
                <a:schemeClr val="accent2"/>
              </a:buClr>
              <a:buFont typeface="Arial" pitchFamily="34" charset="0"/>
              <a:buChar char="–"/>
              <a:defRPr/>
            </a:pPr>
            <a:r>
              <a:rPr lang="fr-FR" dirty="0">
                <a:solidFill>
                  <a:srgbClr val="000000"/>
                </a:solidFill>
                <a:latin typeface="Arial" charset="0"/>
                <a:cs typeface="Calibri" pitchFamily="34" charset="0"/>
              </a:rPr>
              <a:t>PDBs still mounted, </a:t>
            </a:r>
            <a:r>
              <a:rPr lang="fr-FR" b="1" dirty="0">
                <a:solidFill>
                  <a:srgbClr val="FF0000"/>
                </a:solidFill>
                <a:latin typeface="Arial" charset="0"/>
                <a:cs typeface="Calibri" pitchFamily="34" charset="0"/>
              </a:rPr>
              <a:t>except CDB seed in RO</a:t>
            </a:r>
            <a:endParaRPr lang="fr-FR" b="1" dirty="0">
              <a:solidFill>
                <a:srgbClr val="FF0000"/>
              </a:solidFill>
              <a:latin typeface="+mj-lt"/>
              <a:cs typeface="Courier New" pitchFamily="49" charset="0"/>
            </a:endParaRPr>
          </a:p>
        </p:txBody>
      </p:sp>
      <p:sp>
        <p:nvSpPr>
          <p:cNvPr id="13322" name="Freeform 3"/>
          <p:cNvSpPr>
            <a:spLocks/>
          </p:cNvSpPr>
          <p:nvPr/>
        </p:nvSpPr>
        <p:spPr bwMode="gray">
          <a:xfrm>
            <a:off x="2032000" y="2819400"/>
            <a:ext cx="6773863" cy="3343275"/>
          </a:xfrm>
          <a:custGeom>
            <a:avLst/>
            <a:gdLst>
              <a:gd name="T0" fmla="*/ 0 w 10000"/>
              <a:gd name="T1" fmla="*/ 2147483647 h 10000"/>
              <a:gd name="T2" fmla="*/ 2147483647 w 10000"/>
              <a:gd name="T3" fmla="*/ 2147483647 h 10000"/>
              <a:gd name="T4" fmla="*/ 2147483647 w 10000"/>
              <a:gd name="T5" fmla="*/ 2147483647 h 10000"/>
              <a:gd name="T6" fmla="*/ 2147483647 w 10000"/>
              <a:gd name="T7" fmla="*/ 2147483647 h 10000"/>
              <a:gd name="T8" fmla="*/ 2147483647 w 10000"/>
              <a:gd name="T9" fmla="*/ 2147483647 h 10000"/>
              <a:gd name="T10" fmla="*/ 2147483647 w 10000"/>
              <a:gd name="T11" fmla="*/ 2147483647 h 10000"/>
              <a:gd name="T12" fmla="*/ 2147483647 w 10000"/>
              <a:gd name="T13" fmla="*/ 2147483647 h 10000"/>
              <a:gd name="T14" fmla="*/ 2147483647 w 10000"/>
              <a:gd name="T15" fmla="*/ 2147483647 h 10000"/>
              <a:gd name="T16" fmla="*/ 2147483647 w 10000"/>
              <a:gd name="T17" fmla="*/ 2147483647 h 10000"/>
              <a:gd name="T18" fmla="*/ 2147483647 w 10000"/>
              <a:gd name="T19" fmla="*/ 2147483647 h 10000"/>
              <a:gd name="T20" fmla="*/ 2147483647 w 10000"/>
              <a:gd name="T21" fmla="*/ 0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000"/>
              <a:gd name="T34" fmla="*/ 0 h 10000"/>
              <a:gd name="T35" fmla="*/ 10000 w 10000"/>
              <a:gd name="T36" fmla="*/ 10000 h 100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000" h="10000">
                <a:moveTo>
                  <a:pt x="0" y="10000"/>
                </a:moveTo>
                <a:lnTo>
                  <a:pt x="3099" y="10000"/>
                </a:lnTo>
                <a:lnTo>
                  <a:pt x="3099" y="6647"/>
                </a:lnTo>
                <a:lnTo>
                  <a:pt x="5358" y="6647"/>
                </a:lnTo>
                <a:lnTo>
                  <a:pt x="5358" y="3293"/>
                </a:lnTo>
                <a:lnTo>
                  <a:pt x="7691" y="3293"/>
                </a:lnTo>
                <a:lnTo>
                  <a:pt x="7691" y="5"/>
                </a:lnTo>
                <a:lnTo>
                  <a:pt x="8072" y="5"/>
                </a:lnTo>
                <a:lnTo>
                  <a:pt x="8188" y="5"/>
                </a:lnTo>
                <a:lnTo>
                  <a:pt x="8378" y="5"/>
                </a:lnTo>
                <a:lnTo>
                  <a:pt x="10000" y="0"/>
                </a:lnTo>
              </a:path>
            </a:pathLst>
          </a:custGeom>
          <a:noFill/>
          <a:ln w="28575" cap="rnd" cmpd="sng">
            <a:solidFill>
              <a:schemeClr val="hlink"/>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dirty="0">
              <a:solidFill>
                <a:srgbClr val="000000"/>
              </a:solidFill>
            </a:endParaRPr>
          </a:p>
        </p:txBody>
      </p:sp>
      <p:cxnSp>
        <p:nvCxnSpPr>
          <p:cNvPr id="13323" name="Straight Connector 22"/>
          <p:cNvCxnSpPr>
            <a:cxnSpLocks noChangeShapeType="1"/>
            <a:endCxn id="13322" idx="10"/>
          </p:cNvCxnSpPr>
          <p:nvPr/>
        </p:nvCxnSpPr>
        <p:spPr bwMode="auto">
          <a:xfrm>
            <a:off x="8805863" y="1752600"/>
            <a:ext cx="0" cy="1066800"/>
          </a:xfrm>
          <a:prstGeom prst="line">
            <a:avLst/>
          </a:prstGeom>
          <a:noFill/>
          <a:ln w="28575"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cxnSp>
        <p:nvCxnSpPr>
          <p:cNvPr id="13324" name="Straight Connector 26"/>
          <p:cNvCxnSpPr>
            <a:cxnSpLocks noChangeShapeType="1"/>
          </p:cNvCxnSpPr>
          <p:nvPr/>
        </p:nvCxnSpPr>
        <p:spPr bwMode="auto">
          <a:xfrm flipH="1">
            <a:off x="8805863" y="1752600"/>
            <a:ext cx="1960562" cy="0"/>
          </a:xfrm>
          <a:prstGeom prst="line">
            <a:avLst/>
          </a:prstGeom>
          <a:noFill/>
          <a:ln w="28575"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sp>
        <p:nvSpPr>
          <p:cNvPr id="13325" name="PPTShape_1"/>
          <p:cNvSpPr>
            <a:spLocks noChangeArrowheads="1"/>
          </p:cNvSpPr>
          <p:nvPr/>
        </p:nvSpPr>
        <p:spPr bwMode="auto">
          <a:xfrm>
            <a:off x="8736013" y="1371600"/>
            <a:ext cx="21669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346075">
              <a:tabLst>
                <a:tab pos="571500" algn="l"/>
              </a:tabLst>
              <a:defRPr>
                <a:solidFill>
                  <a:schemeClr val="tx1"/>
                </a:solidFill>
                <a:latin typeface="Arial" panose="020B0604020202020204" pitchFamily="34" charset="0"/>
                <a:cs typeface="Arial" panose="020B0604020202020204" pitchFamily="34" charset="0"/>
              </a:defRPr>
            </a:lvl1pPr>
            <a:lvl2pPr marL="742950" indent="-285750" defTabSz="346075">
              <a:tabLst>
                <a:tab pos="571500" algn="l"/>
              </a:tabLst>
              <a:defRPr>
                <a:solidFill>
                  <a:schemeClr val="tx1"/>
                </a:solidFill>
                <a:latin typeface="Arial" panose="020B0604020202020204" pitchFamily="34" charset="0"/>
                <a:cs typeface="Arial" panose="020B0604020202020204" pitchFamily="34" charset="0"/>
              </a:defRPr>
            </a:lvl2pPr>
            <a:lvl3pPr marL="1143000" indent="-228600" defTabSz="346075">
              <a:tabLst>
                <a:tab pos="571500" algn="l"/>
              </a:tabLst>
              <a:defRPr>
                <a:solidFill>
                  <a:schemeClr val="tx1"/>
                </a:solidFill>
                <a:latin typeface="Arial" panose="020B0604020202020204" pitchFamily="34" charset="0"/>
                <a:cs typeface="Arial" panose="020B0604020202020204" pitchFamily="34" charset="0"/>
              </a:defRPr>
            </a:lvl3pPr>
            <a:lvl4pPr marL="1600200" indent="-228600" defTabSz="346075">
              <a:tabLst>
                <a:tab pos="571500" algn="l"/>
              </a:tabLst>
              <a:defRPr>
                <a:solidFill>
                  <a:schemeClr val="tx1"/>
                </a:solidFill>
                <a:latin typeface="Arial" panose="020B0604020202020204" pitchFamily="34" charset="0"/>
                <a:cs typeface="Arial" panose="020B0604020202020204" pitchFamily="34" charset="0"/>
              </a:defRPr>
            </a:lvl4pPr>
            <a:lvl5pPr marL="2057400" indent="-228600" defTabSz="346075">
              <a:tabLst>
                <a:tab pos="571500" algn="l"/>
              </a:tabLst>
              <a:defRPr>
                <a:solidFill>
                  <a:schemeClr val="tx1"/>
                </a:solidFill>
                <a:latin typeface="Arial" panose="020B0604020202020204" pitchFamily="34" charset="0"/>
                <a:cs typeface="Arial" panose="020B0604020202020204" pitchFamily="34" charset="0"/>
              </a:defRPr>
            </a:lvl5pPr>
            <a:lvl6pPr marL="25146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6pPr>
            <a:lvl7pPr marL="29718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7pPr>
            <a:lvl8pPr marL="34290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8pPr>
            <a:lvl9pPr marL="38862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9pPr>
          </a:lstStyle>
          <a:p>
            <a:r>
              <a:rPr lang="en-US" altLang="en-US" dirty="0">
                <a:solidFill>
                  <a:srgbClr val="000000"/>
                </a:solidFill>
                <a:latin typeface="Courier New" panose="02070309020205020404" pitchFamily="49" charset="0"/>
              </a:rPr>
              <a:t>PDB OPEN</a:t>
            </a:r>
          </a:p>
        </p:txBody>
      </p:sp>
      <p:sp>
        <p:nvSpPr>
          <p:cNvPr id="29" name="PPTShape_2"/>
          <p:cNvSpPr txBox="1">
            <a:spLocks noChangeArrowheads="1"/>
          </p:cNvSpPr>
          <p:nvPr/>
        </p:nvSpPr>
        <p:spPr>
          <a:xfrm>
            <a:off x="8850313" y="1752600"/>
            <a:ext cx="2789237" cy="762000"/>
          </a:xfrm>
          <a:prstGeom prst="rect">
            <a:avLst/>
          </a:prstGeom>
        </p:spPr>
        <p:txBody>
          <a:bodyPr/>
          <a:lstStyle/>
          <a:p>
            <a:pPr marL="574675" lvl="2" indent="-460375" defTabSz="228600" eaLnBrk="1" hangingPunct="1">
              <a:defRPr/>
            </a:pPr>
            <a:r>
              <a:rPr lang="fr-FR" dirty="0">
                <a:solidFill>
                  <a:srgbClr val="000000"/>
                </a:solidFill>
                <a:latin typeface="Arial" charset="0"/>
                <a:cs typeface="Calibri" pitchFamily="34" charset="0"/>
              </a:rPr>
              <a:t>PDBs </a:t>
            </a:r>
            <a:r>
              <a:rPr lang="fr-FR" b="1" dirty="0">
                <a:solidFill>
                  <a:srgbClr val="0000FF"/>
                </a:solidFill>
                <a:latin typeface="Arial" charset="0"/>
                <a:cs typeface="Calibri" pitchFamily="34" charset="0"/>
              </a:rPr>
              <a:t>opened RW</a:t>
            </a:r>
            <a:r>
              <a:rPr lang="fr-FR" dirty="0">
                <a:solidFill>
                  <a:srgbClr val="000000"/>
                </a:solidFill>
                <a:latin typeface="Arial" charset="0"/>
                <a:cs typeface="Calibri" pitchFamily="34" charset="0"/>
              </a:rPr>
              <a:t>,</a:t>
            </a:r>
          </a:p>
          <a:p>
            <a:pPr marL="574675" lvl="2" indent="-460375" defTabSz="228600" eaLnBrk="1" hangingPunct="1">
              <a:defRPr/>
            </a:pPr>
            <a:r>
              <a:rPr lang="fr-FR" dirty="0">
                <a:solidFill>
                  <a:srgbClr val="000000"/>
                </a:solidFill>
                <a:latin typeface="+mj-lt"/>
                <a:cs typeface="Courier New" pitchFamily="49" charset="0"/>
              </a:rPr>
              <a:t>except CDB seed in RO</a:t>
            </a:r>
          </a:p>
        </p:txBody>
      </p:sp>
      <p:sp>
        <p:nvSpPr>
          <p:cNvPr id="13327" name="Rectangle 2"/>
          <p:cNvSpPr>
            <a:spLocks noGrp="1" noChangeArrowheads="1"/>
          </p:cNvSpPr>
          <p:nvPr>
            <p:ph type="title"/>
          </p:nvPr>
        </p:nvSpPr>
        <p:spPr>
          <a:xfrm>
            <a:off x="837982" y="365126"/>
            <a:ext cx="10436443" cy="495299"/>
          </a:xfrm>
        </p:spPr>
        <p:txBody>
          <a:bodyPr>
            <a:normAutofit fontScale="90000"/>
          </a:bodyPr>
          <a:lstStyle/>
          <a:p>
            <a:pPr eaLnBrk="1" hangingPunct="1"/>
            <a:r>
              <a:rPr lang="en-US" altLang="en-US" dirty="0"/>
              <a:t>Opening a PDB </a:t>
            </a:r>
            <a:endParaRPr lang="en-US" altLang="en-US" dirty="0">
              <a:latin typeface="Courier New" panose="02070309020205020404" pitchFamily="49" charset="0"/>
            </a:endParaRPr>
          </a:p>
        </p:txBody>
      </p:sp>
      <p:sp>
        <p:nvSpPr>
          <p:cNvPr id="21" name="Content Placeholder 2"/>
          <p:cNvSpPr txBox="1">
            <a:spLocks noChangeAspect="1"/>
          </p:cNvSpPr>
          <p:nvPr/>
        </p:nvSpPr>
        <p:spPr bwMode="gray">
          <a:xfrm>
            <a:off x="765820" y="980727"/>
            <a:ext cx="5832648" cy="5040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0">
            <a:spAutoFit/>
          </a:bodyPr>
          <a:lstStyle/>
          <a:p>
            <a:pPr marL="457200" indent="-457200" defTabSz="400050">
              <a:tabLst>
                <a:tab pos="400050" algn="r"/>
                <a:tab pos="673100" algn="l"/>
              </a:tabLst>
              <a:defRPr/>
            </a:pPr>
            <a:r>
              <a:rPr lang="en-US" dirty="0">
                <a:latin typeface="Courier New" pitchFamily="49" charset="0"/>
                <a:cs typeface="Arial" charset="0"/>
              </a:rPr>
              <a:t>SQL&gt;</a:t>
            </a:r>
            <a:r>
              <a:rPr lang="en-US" b="1" dirty="0">
                <a:latin typeface="Courier New" pitchFamily="49" charset="0"/>
                <a:cs typeface="Arial" charset="0"/>
              </a:rPr>
              <a:t> ALTER PLUGGABLE DATABASE pdb2 OPEN;</a:t>
            </a:r>
          </a:p>
        </p:txBody>
      </p:sp>
      <p:sp>
        <p:nvSpPr>
          <p:cNvPr id="22" name="Content Placeholder 2"/>
          <p:cNvSpPr txBox="1">
            <a:spLocks/>
          </p:cNvSpPr>
          <p:nvPr/>
        </p:nvSpPr>
        <p:spPr bwMode="gray">
          <a:xfrm>
            <a:off x="765820" y="2064616"/>
            <a:ext cx="4536504" cy="20160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0" rIns="16930" bIns="0" anchor="ctr">
            <a:noAutofit/>
          </a:bodyPr>
          <a:lstStyle/>
          <a:p>
            <a:pPr>
              <a:defRPr/>
            </a:pPr>
            <a:r>
              <a:rPr lang="en-US" sz="1600" dirty="0">
                <a:latin typeface="Courier New" pitchFamily="49" charset="0"/>
                <a:cs typeface="Arial" charset="0"/>
              </a:rPr>
              <a:t>SQL&gt;</a:t>
            </a:r>
            <a:r>
              <a:rPr lang="en-US" sz="1600" b="1" dirty="0">
                <a:latin typeface="Courier New" pitchFamily="49" charset="0"/>
                <a:cs typeface="Arial" charset="0"/>
              </a:rPr>
              <a:t> SELECT name, open_mode </a:t>
            </a:r>
            <a:br>
              <a:rPr lang="en-US" sz="1600" b="1" dirty="0">
                <a:latin typeface="Courier New" pitchFamily="49" charset="0"/>
                <a:cs typeface="Arial" charset="0"/>
              </a:rPr>
            </a:br>
            <a:r>
              <a:rPr lang="en-US" sz="1600" b="1" dirty="0">
                <a:latin typeface="Courier New" pitchFamily="49" charset="0"/>
                <a:cs typeface="Arial" charset="0"/>
              </a:rPr>
              <a:t>     FROM v$pdbs;</a:t>
            </a:r>
          </a:p>
          <a:p>
            <a:pPr>
              <a:defRPr/>
            </a:pPr>
            <a:endParaRPr lang="en-US" sz="1600" b="1" dirty="0">
              <a:latin typeface="Courier New" pitchFamily="49" charset="0"/>
              <a:cs typeface="Arial" charset="0"/>
            </a:endParaRPr>
          </a:p>
          <a:p>
            <a:pPr>
              <a:defRPr/>
            </a:pPr>
            <a:r>
              <a:rPr lang="en-US" sz="1600" dirty="0">
                <a:latin typeface="Courier New" pitchFamily="49" charset="0"/>
                <a:cs typeface="Arial" charset="0"/>
              </a:rPr>
              <a:t>NAME             OPEN_MODE</a:t>
            </a:r>
          </a:p>
          <a:p>
            <a:pPr>
              <a:defRPr/>
            </a:pPr>
            <a:r>
              <a:rPr lang="en-US" sz="1600" dirty="0">
                <a:latin typeface="Courier New" pitchFamily="49" charset="0"/>
                <a:cs typeface="Arial" charset="0"/>
              </a:rPr>
              <a:t>---------------- ----------</a:t>
            </a:r>
          </a:p>
          <a:p>
            <a:pPr>
              <a:defRPr/>
            </a:pPr>
            <a:r>
              <a:rPr lang="en-US" sz="1600" dirty="0">
                <a:latin typeface="Courier New" pitchFamily="49" charset="0"/>
                <a:cs typeface="Arial" charset="0"/>
              </a:rPr>
              <a:t>PDB$SEED 	  </a:t>
            </a:r>
            <a:r>
              <a:rPr lang="en-US" sz="1600" b="1" dirty="0">
                <a:latin typeface="Courier New" pitchFamily="49" charset="0"/>
                <a:cs typeface="Arial" charset="0"/>
              </a:rPr>
              <a:t>READ ONLY</a:t>
            </a:r>
            <a:endParaRPr lang="en-US" sz="1600" dirty="0">
              <a:latin typeface="Courier New" pitchFamily="49" charset="0"/>
              <a:cs typeface="Arial" charset="0"/>
            </a:endParaRPr>
          </a:p>
          <a:p>
            <a:pPr>
              <a:defRPr/>
            </a:pPr>
            <a:r>
              <a:rPr lang="en-US" sz="1600" dirty="0">
                <a:latin typeface="Courier New" pitchFamily="49" charset="0"/>
                <a:cs typeface="Arial" charset="0"/>
              </a:rPr>
              <a:t>PDB1 		  </a:t>
            </a:r>
            <a:r>
              <a:rPr lang="en-US" sz="1600" b="1" dirty="0">
                <a:latin typeface="Courier New" pitchFamily="49" charset="0"/>
                <a:cs typeface="Arial" charset="0"/>
              </a:rPr>
              <a:t>READ WRITE</a:t>
            </a:r>
            <a:endParaRPr lang="en-US" sz="1600" dirty="0">
              <a:latin typeface="Courier New" pitchFamily="49" charset="0"/>
              <a:cs typeface="Arial" charset="0"/>
            </a:endParaRPr>
          </a:p>
          <a:p>
            <a:pPr>
              <a:defRPr/>
            </a:pPr>
            <a:r>
              <a:rPr lang="en-US" sz="1600" dirty="0">
                <a:latin typeface="Courier New" pitchFamily="49" charset="0"/>
                <a:cs typeface="Arial" charset="0"/>
              </a:rPr>
              <a:t>PDB2 		  </a:t>
            </a:r>
            <a:r>
              <a:rPr lang="en-US" sz="1600" b="1" dirty="0">
                <a:latin typeface="Courier New" pitchFamily="49" charset="0"/>
                <a:cs typeface="Arial" charset="0"/>
              </a:rPr>
              <a:t>READ WRITE</a:t>
            </a:r>
            <a:endParaRPr lang="en-US" sz="1600" dirty="0">
              <a:latin typeface="Courier New" pitchFamily="49" charset="0"/>
              <a:cs typeface="Arial" charset="0"/>
            </a:endParaRPr>
          </a:p>
        </p:txBody>
      </p:sp>
      <p:sp>
        <p:nvSpPr>
          <p:cNvPr id="23" name="Content Placeholder 2"/>
          <p:cNvSpPr txBox="1">
            <a:spLocks noChangeAspect="1"/>
          </p:cNvSpPr>
          <p:nvPr/>
        </p:nvSpPr>
        <p:spPr bwMode="gray">
          <a:xfrm>
            <a:off x="765820" y="1561565"/>
            <a:ext cx="5832648" cy="43104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0">
            <a:spAutoFit/>
          </a:bodyPr>
          <a:lstStyle/>
          <a:p>
            <a:pPr marL="457200" indent="-457200" defTabSz="400050">
              <a:tabLst>
                <a:tab pos="400050" algn="r"/>
                <a:tab pos="673100" algn="l"/>
              </a:tabLst>
              <a:defRPr/>
            </a:pPr>
            <a:r>
              <a:rPr lang="en-US" dirty="0">
                <a:latin typeface="Courier New" pitchFamily="49" charset="0"/>
                <a:cs typeface="Arial" charset="0"/>
              </a:rPr>
              <a:t>SQL&gt;</a:t>
            </a:r>
            <a:r>
              <a:rPr lang="en-US" b="1" dirty="0">
                <a:latin typeface="Courier New" pitchFamily="49" charset="0"/>
                <a:cs typeface="Arial" charset="0"/>
              </a:rPr>
              <a:t> ALTER PLUGGABLE DATABASE ALL OPEN;   </a:t>
            </a:r>
          </a:p>
        </p:txBody>
      </p:sp>
    </p:spTree>
    <p:custDataLst>
      <p:tags r:id="rId1"/>
    </p:custDataLst>
    <p:extLst>
      <p:ext uri="{BB962C8B-B14F-4D97-AF65-F5344CB8AC3E}">
        <p14:creationId xmlns:p14="http://schemas.microsoft.com/office/powerpoint/2010/main" val="357778574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Automatic PDB </a:t>
            </a:r>
            <a:r>
              <a:rPr lang="en-US" altLang="en-US" dirty="0" smtClean="0"/>
              <a:t>Opening</a:t>
            </a:r>
            <a:br>
              <a:rPr lang="en-US" altLang="en-US" dirty="0" smtClean="0"/>
            </a:br>
            <a:endParaRPr lang="en-US" dirty="0"/>
          </a:p>
        </p:txBody>
      </p:sp>
      <p:sp>
        <p:nvSpPr>
          <p:cNvPr id="3" name="Content Placeholder 2"/>
          <p:cNvSpPr>
            <a:spLocks noGrp="1"/>
          </p:cNvSpPr>
          <p:nvPr>
            <p:ph idx="1"/>
          </p:nvPr>
        </p:nvSpPr>
        <p:spPr>
          <a:xfrm>
            <a:off x="622138" y="1242485"/>
            <a:ext cx="10944549" cy="3555668"/>
          </a:xfrm>
        </p:spPr>
        <p:txBody>
          <a:bodyPr/>
          <a:lstStyle/>
          <a:p>
            <a:pPr lvl="1"/>
            <a:r>
              <a:rPr lang="en-US" altLang="en-US" dirty="0"/>
              <a:t>Automatically keep PDBs state after </a:t>
            </a:r>
            <a:r>
              <a:rPr lang="en-US" altLang="en-US" dirty="0">
                <a:latin typeface="Courier New" panose="02070309020205020404" pitchFamily="49" charset="0"/>
                <a:cs typeface="Courier New" panose="02070309020205020404" pitchFamily="49" charset="0"/>
              </a:rPr>
              <a:t>CDB STARTUP</a:t>
            </a:r>
            <a:r>
              <a:rPr lang="en-US" altLang="en-US" dirty="0"/>
              <a:t>:</a:t>
            </a:r>
            <a:endParaRPr lang="fr-FR" altLang="en-US" dirty="0"/>
          </a:p>
          <a:p>
            <a:pPr lvl="1"/>
            <a:endParaRPr lang="fr-FR" altLang="en-US" dirty="0"/>
          </a:p>
          <a:p>
            <a:pPr lvl="1"/>
            <a:endParaRPr lang="fr-FR" altLang="en-US" dirty="0"/>
          </a:p>
          <a:p>
            <a:pPr lvl="1"/>
            <a:endParaRPr lang="fr-FR" altLang="en-US" dirty="0"/>
          </a:p>
          <a:p>
            <a:pPr lvl="1"/>
            <a:endParaRPr lang="fr-FR" altLang="en-US" dirty="0"/>
          </a:p>
          <a:p>
            <a:pPr lvl="1"/>
            <a:endParaRPr lang="fr-FR" altLang="en-US" dirty="0"/>
          </a:p>
          <a:p>
            <a:pPr lvl="1">
              <a:spcBef>
                <a:spcPts val="1900"/>
              </a:spcBef>
            </a:pPr>
            <a:r>
              <a:rPr lang="en-US" altLang="en-US" dirty="0" smtClean="0"/>
              <a:t>Automatically </a:t>
            </a:r>
            <a:r>
              <a:rPr lang="en-US" altLang="en-US" dirty="0"/>
              <a:t>discard PDBs state after </a:t>
            </a:r>
            <a:r>
              <a:rPr lang="en-US" altLang="en-US" dirty="0">
                <a:latin typeface="Courier New" panose="02070309020205020404" pitchFamily="49" charset="0"/>
                <a:cs typeface="Courier New" panose="02070309020205020404" pitchFamily="49" charset="0"/>
              </a:rPr>
              <a:t>CDB STARTUP</a:t>
            </a:r>
            <a:r>
              <a:rPr lang="en-US" altLang="en-US" dirty="0"/>
              <a: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64118140"/>
              </p:ext>
            </p:extLst>
          </p:nvPr>
        </p:nvGraphicFramePr>
        <p:xfrm>
          <a:off x="3286099" y="2205038"/>
          <a:ext cx="7272809" cy="1595728"/>
        </p:xfrm>
        <a:graphic>
          <a:graphicData uri="http://schemas.openxmlformats.org/drawingml/2006/table">
            <a:tbl>
              <a:tblPr firstRow="1" bandRow="1">
                <a:tableStyleId>{5C22544A-7EE6-4342-B048-85BDC9FD1C3A}</a:tableStyleId>
              </a:tblPr>
              <a:tblGrid>
                <a:gridCol w="2057632">
                  <a:extLst>
                    <a:ext uri="{9D8B030D-6E8A-4147-A177-3AD203B41FA5}">
                      <a16:colId xmlns:a16="http://schemas.microsoft.com/office/drawing/2014/main" xmlns="" val="20000"/>
                    </a:ext>
                  </a:extLst>
                </a:gridCol>
                <a:gridCol w="2351746">
                  <a:extLst>
                    <a:ext uri="{9D8B030D-6E8A-4147-A177-3AD203B41FA5}">
                      <a16:colId xmlns:a16="http://schemas.microsoft.com/office/drawing/2014/main" xmlns="" val="20001"/>
                    </a:ext>
                  </a:extLst>
                </a:gridCol>
                <a:gridCol w="2863431">
                  <a:extLst>
                    <a:ext uri="{9D8B030D-6E8A-4147-A177-3AD203B41FA5}">
                      <a16:colId xmlns:a16="http://schemas.microsoft.com/office/drawing/2014/main" xmlns="" val="20002"/>
                    </a:ext>
                  </a:extLst>
                </a:gridCol>
              </a:tblGrid>
              <a:tr h="257465">
                <a:tc>
                  <a:txBody>
                    <a:bodyPr/>
                    <a:lstStyle/>
                    <a:p>
                      <a:pPr algn="ctr"/>
                      <a:r>
                        <a:rPr lang="fr-FR" sz="1200" dirty="0">
                          <a:solidFill>
                            <a:schemeClr val="bg1"/>
                          </a:solidFill>
                        </a:rPr>
                        <a:t>Case 1</a:t>
                      </a:r>
                      <a:endParaRPr lang="en-US" sz="1200" dirty="0">
                        <a:solidFill>
                          <a:schemeClr val="bg1"/>
                        </a:solidFill>
                      </a:endParaRPr>
                    </a:p>
                  </a:txBody>
                  <a:tcPr marL="121888" marR="121888" marT="45732" marB="457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DA6B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200" dirty="0">
                          <a:solidFill>
                            <a:schemeClr val="bg1"/>
                          </a:solidFill>
                        </a:rPr>
                        <a:t>Case 2</a:t>
                      </a:r>
                      <a:endParaRPr lang="en-US" sz="1200" dirty="0">
                        <a:solidFill>
                          <a:schemeClr val="bg1"/>
                        </a:solidFill>
                      </a:endParaRPr>
                    </a:p>
                  </a:txBody>
                  <a:tcPr marL="121888" marR="121888" marT="45732" marB="457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DA6B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200" dirty="0">
                          <a:solidFill>
                            <a:schemeClr val="bg1"/>
                          </a:solidFill>
                        </a:rPr>
                        <a:t>Case 3</a:t>
                      </a:r>
                      <a:endParaRPr lang="en-US" sz="1200" dirty="0">
                        <a:solidFill>
                          <a:schemeClr val="bg1"/>
                        </a:solidFill>
                      </a:endParaRPr>
                    </a:p>
                  </a:txBody>
                  <a:tcPr marL="121888" marR="121888" marT="45732" marB="457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DA6B1"/>
                    </a:solidFill>
                  </a:tcPr>
                </a:tc>
                <a:extLst>
                  <a:ext uri="{0D108BD9-81ED-4DB2-BD59-A6C34878D82A}">
                    <a16:rowId xmlns:a16="http://schemas.microsoft.com/office/drawing/2014/main" xmlns="" val="10000"/>
                  </a:ext>
                </a:extLst>
              </a:tr>
              <a:tr h="1321384">
                <a:tc>
                  <a:txBody>
                    <a:bodyPr/>
                    <a:lstStyle/>
                    <a:p>
                      <a:endParaRPr lang="en-US" sz="2400" dirty="0"/>
                    </a:p>
                  </a:txBody>
                  <a:tcPr marL="121888" marR="121888" marT="45732" marB="457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3F4"/>
                    </a:solidFill>
                  </a:tcPr>
                </a:tc>
                <a:tc>
                  <a:txBody>
                    <a:bodyPr/>
                    <a:lstStyle/>
                    <a:p>
                      <a:endParaRPr lang="en-US" sz="2400" dirty="0"/>
                    </a:p>
                  </a:txBody>
                  <a:tcPr marL="121888" marR="121888" marT="45732" marB="457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3F4"/>
                    </a:solidFill>
                  </a:tcPr>
                </a:tc>
                <a:tc>
                  <a:txBody>
                    <a:bodyPr/>
                    <a:lstStyle/>
                    <a:p>
                      <a:endParaRPr lang="en-US" sz="2400" dirty="0"/>
                    </a:p>
                  </a:txBody>
                  <a:tcPr marL="121888" marR="121888" marT="45732" marB="457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3F4"/>
                    </a:solidFill>
                  </a:tcPr>
                </a:tc>
                <a:extLst>
                  <a:ext uri="{0D108BD9-81ED-4DB2-BD59-A6C34878D82A}">
                    <a16:rowId xmlns:a16="http://schemas.microsoft.com/office/drawing/2014/main" xmlns="" val="10001"/>
                  </a:ext>
                </a:extLst>
              </a:tr>
            </a:tbl>
          </a:graphicData>
        </a:graphic>
      </p:graphicFrame>
      <p:pic>
        <p:nvPicPr>
          <p:cNvPr id="5" name="Picture 12" descr="SGA.gi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67100" y="2820988"/>
            <a:ext cx="3714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Explosion 1 26"/>
          <p:cNvSpPr>
            <a:spLocks noChangeArrowheads="1"/>
          </p:cNvSpPr>
          <p:nvPr/>
        </p:nvSpPr>
        <p:spPr bwMode="auto">
          <a:xfrm>
            <a:off x="3460750" y="2921000"/>
            <a:ext cx="384175" cy="287338"/>
          </a:xfrm>
          <a:prstGeom prst="irregularSeal1">
            <a:avLst/>
          </a:prstGeom>
          <a:solidFill>
            <a:schemeClr val="accent2"/>
          </a:solidFill>
          <a:ln w="1905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pic>
        <p:nvPicPr>
          <p:cNvPr id="7" name="Picture 12" descr="SGA.gi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67100" y="3159125"/>
            <a:ext cx="371475"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Explosion 1 26"/>
          <p:cNvSpPr>
            <a:spLocks noChangeArrowheads="1"/>
          </p:cNvSpPr>
          <p:nvPr/>
        </p:nvSpPr>
        <p:spPr bwMode="auto">
          <a:xfrm>
            <a:off x="3463925" y="3276600"/>
            <a:ext cx="384175" cy="287338"/>
          </a:xfrm>
          <a:prstGeom prst="irregularSeal1">
            <a:avLst/>
          </a:prstGeom>
          <a:solidFill>
            <a:srgbClr val="92D050"/>
          </a:solidFill>
          <a:ln w="1905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9" name="Rounded Rectangle 39"/>
          <p:cNvSpPr>
            <a:spLocks noChangeArrowheads="1"/>
          </p:cNvSpPr>
          <p:nvPr/>
        </p:nvSpPr>
        <p:spPr bwMode="auto">
          <a:xfrm>
            <a:off x="3392488" y="3556001"/>
            <a:ext cx="825500" cy="223546"/>
          </a:xfrm>
          <a:prstGeom prst="roundRect">
            <a:avLst>
              <a:gd name="adj" fmla="val 16667"/>
            </a:avLst>
          </a:prstGeom>
          <a:solidFill>
            <a:srgbClr val="B8DE93"/>
          </a:solidFill>
          <a:ln w="12700" algn="ctr">
            <a:solidFill>
              <a:srgbClr val="000000">
                <a:alpha val="59999"/>
              </a:srgbClr>
            </a:solidFill>
            <a:round/>
            <a:headEnd type="none" w="sm" len="sm"/>
            <a:tailEnd type="none" w="sm" len="sm"/>
          </a:ln>
        </p:spPr>
        <p:txBody>
          <a:bodyPr lIns="0" tIns="72000" rIns="0" bIns="36000"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200" b="1" dirty="0">
                <a:solidFill>
                  <a:srgbClr val="000000"/>
                </a:solidFill>
                <a:latin typeface="Courier New" panose="02070309020205020404" pitchFamily="49" charset="0"/>
                <a:cs typeface="Courier New" panose="02070309020205020404" pitchFamily="49" charset="0"/>
              </a:rPr>
              <a:t>PDB1</a:t>
            </a:r>
          </a:p>
        </p:txBody>
      </p:sp>
      <p:sp>
        <p:nvSpPr>
          <p:cNvPr id="10" name="TextBox 12"/>
          <p:cNvSpPr txBox="1">
            <a:spLocks noChangeArrowheads="1"/>
          </p:cNvSpPr>
          <p:nvPr/>
        </p:nvSpPr>
        <p:spPr bwMode="auto">
          <a:xfrm>
            <a:off x="3871913" y="2844800"/>
            <a:ext cx="8001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altLang="en-US" sz="1000" b="1" dirty="0">
                <a:solidFill>
                  <a:srgbClr val="000000"/>
                </a:solidFill>
                <a:latin typeface="Courier New" panose="02070309020205020404" pitchFamily="49" charset="0"/>
                <a:cs typeface="Courier New" panose="02070309020205020404" pitchFamily="49" charset="0"/>
              </a:rPr>
              <a:t>SHUTDOWN</a:t>
            </a:r>
            <a:endParaRPr lang="en-US" altLang="en-US" sz="1000" b="1" dirty="0">
              <a:solidFill>
                <a:srgbClr val="000000"/>
              </a:solidFill>
              <a:latin typeface="Courier New" panose="02070309020205020404" pitchFamily="49" charset="0"/>
              <a:cs typeface="Courier New" panose="02070309020205020404" pitchFamily="49" charset="0"/>
            </a:endParaRPr>
          </a:p>
        </p:txBody>
      </p:sp>
      <p:sp>
        <p:nvSpPr>
          <p:cNvPr id="11" name="TextBox 13"/>
          <p:cNvSpPr txBox="1">
            <a:spLocks noChangeArrowheads="1"/>
          </p:cNvSpPr>
          <p:nvPr/>
        </p:nvSpPr>
        <p:spPr bwMode="auto">
          <a:xfrm>
            <a:off x="3871913" y="3216275"/>
            <a:ext cx="7239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altLang="en-US" sz="1000" b="1" dirty="0">
                <a:solidFill>
                  <a:srgbClr val="000000"/>
                </a:solidFill>
                <a:latin typeface="Courier New" panose="02070309020205020404" pitchFamily="49" charset="0"/>
                <a:cs typeface="Courier New" panose="02070309020205020404" pitchFamily="49" charset="0"/>
              </a:rPr>
              <a:t>STARTUP</a:t>
            </a:r>
            <a:endParaRPr lang="en-US" altLang="en-US" sz="1000" b="1" dirty="0">
              <a:solidFill>
                <a:srgbClr val="000000"/>
              </a:solidFill>
              <a:latin typeface="Courier New" panose="02070309020205020404" pitchFamily="49" charset="0"/>
              <a:cs typeface="Courier New" panose="02070309020205020404" pitchFamily="49" charset="0"/>
            </a:endParaRPr>
          </a:p>
        </p:txBody>
      </p:sp>
      <p:sp>
        <p:nvSpPr>
          <p:cNvPr id="12" name="TextBox 14"/>
          <p:cNvSpPr txBox="1">
            <a:spLocks noChangeArrowheads="1"/>
          </p:cNvSpPr>
          <p:nvPr/>
        </p:nvSpPr>
        <p:spPr bwMode="auto">
          <a:xfrm>
            <a:off x="4217988" y="3633788"/>
            <a:ext cx="6461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altLang="en-US" sz="1000" b="1" dirty="0">
                <a:solidFill>
                  <a:srgbClr val="000000"/>
                </a:solidFill>
                <a:latin typeface="Courier New" panose="02070309020205020404" pitchFamily="49" charset="0"/>
                <a:cs typeface="Courier New" panose="02070309020205020404" pitchFamily="49" charset="0"/>
              </a:rPr>
              <a:t>OPENED</a:t>
            </a:r>
            <a:endParaRPr lang="en-US" altLang="en-US" sz="1000" b="1" dirty="0">
              <a:solidFill>
                <a:srgbClr val="000000"/>
              </a:solidFill>
              <a:latin typeface="Courier New" panose="02070309020205020404" pitchFamily="49" charset="0"/>
              <a:cs typeface="Courier New" panose="02070309020205020404" pitchFamily="49" charset="0"/>
            </a:endParaRPr>
          </a:p>
        </p:txBody>
      </p:sp>
      <p:sp>
        <p:nvSpPr>
          <p:cNvPr id="13" name="Rounded Rectangle 39"/>
          <p:cNvSpPr>
            <a:spLocks noChangeArrowheads="1"/>
          </p:cNvSpPr>
          <p:nvPr/>
        </p:nvSpPr>
        <p:spPr bwMode="auto">
          <a:xfrm>
            <a:off x="3392488" y="2584450"/>
            <a:ext cx="863600" cy="227013"/>
          </a:xfrm>
          <a:prstGeom prst="roundRect">
            <a:avLst>
              <a:gd name="adj" fmla="val 16667"/>
            </a:avLst>
          </a:prstGeom>
          <a:solidFill>
            <a:srgbClr val="B8DE93"/>
          </a:solidFill>
          <a:ln w="12700" algn="ctr">
            <a:solidFill>
              <a:srgbClr val="000000">
                <a:alpha val="59999"/>
              </a:srgbClr>
            </a:solidFill>
            <a:round/>
            <a:headEnd type="none" w="sm" len="sm"/>
            <a:tailEnd type="none" w="sm" len="sm"/>
          </a:ln>
        </p:spPr>
        <p:txBody>
          <a:bodyPr lIns="0" tIns="72000" rIns="0" bIns="36000"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200" b="1" dirty="0">
                <a:solidFill>
                  <a:srgbClr val="000000"/>
                </a:solidFill>
                <a:latin typeface="Courier New" panose="02070309020205020404" pitchFamily="49" charset="0"/>
                <a:cs typeface="Courier New" panose="02070309020205020404" pitchFamily="49" charset="0"/>
              </a:rPr>
              <a:t>PDB1</a:t>
            </a:r>
          </a:p>
        </p:txBody>
      </p:sp>
      <p:sp>
        <p:nvSpPr>
          <p:cNvPr id="14" name="TextBox 17"/>
          <p:cNvSpPr txBox="1">
            <a:spLocks noChangeArrowheads="1"/>
          </p:cNvSpPr>
          <p:nvPr/>
        </p:nvSpPr>
        <p:spPr bwMode="auto">
          <a:xfrm>
            <a:off x="4217988" y="2566988"/>
            <a:ext cx="6461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altLang="en-US" sz="1000" b="1" dirty="0">
                <a:solidFill>
                  <a:srgbClr val="000000"/>
                </a:solidFill>
                <a:latin typeface="Courier New" panose="02070309020205020404" pitchFamily="49" charset="0"/>
                <a:cs typeface="Courier New" panose="02070309020205020404" pitchFamily="49" charset="0"/>
              </a:rPr>
              <a:t>OPENED</a:t>
            </a:r>
            <a:endParaRPr lang="en-US" altLang="en-US" sz="1000" b="1" dirty="0">
              <a:solidFill>
                <a:srgbClr val="000000"/>
              </a:solidFill>
              <a:latin typeface="Courier New" panose="02070309020205020404" pitchFamily="49" charset="0"/>
              <a:cs typeface="Courier New" panose="02070309020205020404" pitchFamily="49" charset="0"/>
            </a:endParaRPr>
          </a:p>
        </p:txBody>
      </p:sp>
      <p:sp>
        <p:nvSpPr>
          <p:cNvPr id="15" name="Rounded Rectangle 39"/>
          <p:cNvSpPr>
            <a:spLocks noChangeArrowheads="1"/>
          </p:cNvSpPr>
          <p:nvPr/>
        </p:nvSpPr>
        <p:spPr bwMode="auto">
          <a:xfrm>
            <a:off x="5503863" y="3576984"/>
            <a:ext cx="863600" cy="228600"/>
          </a:xfrm>
          <a:prstGeom prst="roundRect">
            <a:avLst>
              <a:gd name="adj" fmla="val 16667"/>
            </a:avLst>
          </a:prstGeom>
          <a:solidFill>
            <a:srgbClr val="DFAD51"/>
          </a:solidFill>
          <a:ln w="12700" algn="ctr">
            <a:solidFill>
              <a:srgbClr val="000000">
                <a:alpha val="59999"/>
              </a:srgbClr>
            </a:solidFill>
            <a:round/>
            <a:headEnd type="none" w="sm" len="sm"/>
            <a:tailEnd type="none" w="sm" len="sm"/>
          </a:ln>
        </p:spPr>
        <p:txBody>
          <a:bodyPr lIns="0" tIns="72000" rIns="0" bIns="36000"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200" b="1" dirty="0">
                <a:solidFill>
                  <a:srgbClr val="000000"/>
                </a:solidFill>
                <a:latin typeface="Courier New" panose="02070309020205020404" pitchFamily="49" charset="0"/>
                <a:cs typeface="Courier New" panose="02070309020205020404" pitchFamily="49" charset="0"/>
              </a:rPr>
              <a:t>PDB1</a:t>
            </a:r>
          </a:p>
        </p:txBody>
      </p:sp>
      <p:sp>
        <p:nvSpPr>
          <p:cNvPr id="16" name="TextBox 25"/>
          <p:cNvSpPr txBox="1">
            <a:spLocks noChangeArrowheads="1"/>
          </p:cNvSpPr>
          <p:nvPr/>
        </p:nvSpPr>
        <p:spPr bwMode="auto">
          <a:xfrm>
            <a:off x="6329363" y="3630613"/>
            <a:ext cx="7239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altLang="en-US" sz="1000" b="1" dirty="0">
                <a:solidFill>
                  <a:srgbClr val="000000"/>
                </a:solidFill>
                <a:latin typeface="Courier New" panose="02070309020205020404" pitchFamily="49" charset="0"/>
                <a:cs typeface="Courier New" panose="02070309020205020404" pitchFamily="49" charset="0"/>
              </a:rPr>
              <a:t>MOUNTED</a:t>
            </a:r>
            <a:endParaRPr lang="en-US" altLang="en-US" sz="1000" b="1" dirty="0">
              <a:solidFill>
                <a:srgbClr val="000000"/>
              </a:solidFill>
              <a:latin typeface="Courier New" panose="02070309020205020404" pitchFamily="49" charset="0"/>
              <a:cs typeface="Courier New" panose="02070309020205020404" pitchFamily="49" charset="0"/>
            </a:endParaRPr>
          </a:p>
        </p:txBody>
      </p:sp>
      <p:sp>
        <p:nvSpPr>
          <p:cNvPr id="17" name="Rounded Rectangle 39"/>
          <p:cNvSpPr>
            <a:spLocks noChangeArrowheads="1"/>
          </p:cNvSpPr>
          <p:nvPr/>
        </p:nvSpPr>
        <p:spPr bwMode="auto">
          <a:xfrm>
            <a:off x="5503863" y="2582863"/>
            <a:ext cx="863600" cy="227012"/>
          </a:xfrm>
          <a:prstGeom prst="roundRect">
            <a:avLst>
              <a:gd name="adj" fmla="val 16667"/>
            </a:avLst>
          </a:prstGeom>
          <a:solidFill>
            <a:srgbClr val="DFAD51"/>
          </a:solidFill>
          <a:ln w="12700" algn="ctr">
            <a:solidFill>
              <a:srgbClr val="000000">
                <a:alpha val="59999"/>
              </a:srgbClr>
            </a:solidFill>
            <a:round/>
            <a:headEnd type="none" w="sm" len="sm"/>
            <a:tailEnd type="none" w="sm" len="sm"/>
          </a:ln>
        </p:spPr>
        <p:txBody>
          <a:bodyPr lIns="0" tIns="72000" rIns="0" bIns="36000"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200" b="1" dirty="0">
                <a:solidFill>
                  <a:srgbClr val="000000"/>
                </a:solidFill>
                <a:latin typeface="Courier New" panose="02070309020205020404" pitchFamily="49" charset="0"/>
                <a:cs typeface="Courier New" panose="02070309020205020404" pitchFamily="49" charset="0"/>
              </a:rPr>
              <a:t>PDB1</a:t>
            </a:r>
          </a:p>
        </p:txBody>
      </p:sp>
      <p:sp>
        <p:nvSpPr>
          <p:cNvPr id="18" name="TextBox 27"/>
          <p:cNvSpPr txBox="1">
            <a:spLocks noChangeArrowheads="1"/>
          </p:cNvSpPr>
          <p:nvPr/>
        </p:nvSpPr>
        <p:spPr bwMode="auto">
          <a:xfrm>
            <a:off x="6329363" y="2565400"/>
            <a:ext cx="7239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altLang="en-US" sz="1000" b="1" dirty="0">
                <a:solidFill>
                  <a:srgbClr val="000000"/>
                </a:solidFill>
                <a:latin typeface="Courier New" panose="02070309020205020404" pitchFamily="49" charset="0"/>
                <a:cs typeface="Courier New" panose="02070309020205020404" pitchFamily="49" charset="0"/>
              </a:rPr>
              <a:t>MOUNTED</a:t>
            </a:r>
            <a:endParaRPr lang="en-US" altLang="en-US" sz="1000" b="1" dirty="0">
              <a:solidFill>
                <a:srgbClr val="000000"/>
              </a:solidFill>
              <a:latin typeface="Courier New" panose="02070309020205020404" pitchFamily="49" charset="0"/>
              <a:cs typeface="Courier New" panose="02070309020205020404" pitchFamily="49" charset="0"/>
            </a:endParaRPr>
          </a:p>
        </p:txBody>
      </p:sp>
      <p:sp>
        <p:nvSpPr>
          <p:cNvPr id="19" name="Rounded Rectangle 39"/>
          <p:cNvSpPr>
            <a:spLocks noChangeArrowheads="1"/>
          </p:cNvSpPr>
          <p:nvPr/>
        </p:nvSpPr>
        <p:spPr bwMode="auto">
          <a:xfrm>
            <a:off x="7878763" y="3651250"/>
            <a:ext cx="825500" cy="128297"/>
          </a:xfrm>
          <a:prstGeom prst="roundRect">
            <a:avLst>
              <a:gd name="adj" fmla="val 16667"/>
            </a:avLst>
          </a:prstGeom>
          <a:solidFill>
            <a:srgbClr val="60AE62"/>
          </a:solidFill>
          <a:ln w="12700" algn="ctr">
            <a:solidFill>
              <a:srgbClr val="000000">
                <a:alpha val="59999"/>
              </a:srgbClr>
            </a:solidFill>
            <a:round/>
            <a:headEnd type="none" w="sm" len="sm"/>
            <a:tailEnd type="none" w="sm" len="sm"/>
          </a:ln>
        </p:spPr>
        <p:txBody>
          <a:bodyPr lIns="0" tIns="72000" rIns="0" bIns="36000"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200" b="1" dirty="0">
                <a:solidFill>
                  <a:srgbClr val="000000"/>
                </a:solidFill>
                <a:latin typeface="Courier New" panose="02070309020205020404" pitchFamily="49" charset="0"/>
                <a:cs typeface="Courier New" panose="02070309020205020404" pitchFamily="49" charset="0"/>
              </a:rPr>
              <a:t>PDB1</a:t>
            </a:r>
          </a:p>
        </p:txBody>
      </p:sp>
      <p:sp>
        <p:nvSpPr>
          <p:cNvPr id="20" name="Rounded Rectangle 39"/>
          <p:cNvSpPr>
            <a:spLocks noChangeArrowheads="1"/>
          </p:cNvSpPr>
          <p:nvPr/>
        </p:nvSpPr>
        <p:spPr bwMode="auto">
          <a:xfrm>
            <a:off x="7878763" y="2584450"/>
            <a:ext cx="863600" cy="227013"/>
          </a:xfrm>
          <a:prstGeom prst="roundRect">
            <a:avLst>
              <a:gd name="adj" fmla="val 16667"/>
            </a:avLst>
          </a:prstGeom>
          <a:solidFill>
            <a:srgbClr val="60AE62"/>
          </a:solidFill>
          <a:ln w="12700" algn="ctr">
            <a:solidFill>
              <a:srgbClr val="000000">
                <a:alpha val="59999"/>
              </a:srgbClr>
            </a:solidFill>
            <a:round/>
            <a:headEnd type="none" w="sm" len="sm"/>
            <a:tailEnd type="none" w="sm" len="sm"/>
          </a:ln>
        </p:spPr>
        <p:txBody>
          <a:bodyPr lIns="0" tIns="72000" rIns="0" bIns="36000"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200" b="1" dirty="0">
                <a:solidFill>
                  <a:srgbClr val="000000"/>
                </a:solidFill>
                <a:latin typeface="Courier New" panose="02070309020205020404" pitchFamily="49" charset="0"/>
                <a:cs typeface="Courier New" panose="02070309020205020404" pitchFamily="49" charset="0"/>
              </a:rPr>
              <a:t>PDB1</a:t>
            </a:r>
          </a:p>
        </p:txBody>
      </p:sp>
      <p:sp>
        <p:nvSpPr>
          <p:cNvPr id="21" name="TextBox 37"/>
          <p:cNvSpPr txBox="1">
            <a:spLocks noChangeArrowheads="1"/>
          </p:cNvSpPr>
          <p:nvPr/>
        </p:nvSpPr>
        <p:spPr bwMode="auto">
          <a:xfrm>
            <a:off x="8704263" y="2566988"/>
            <a:ext cx="14144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altLang="en-US" sz="1000" b="1" dirty="0">
                <a:solidFill>
                  <a:srgbClr val="000000"/>
                </a:solidFill>
                <a:latin typeface="Courier New" panose="02070309020205020404" pitchFamily="49" charset="0"/>
                <a:cs typeface="Courier New" panose="02070309020205020404" pitchFamily="49" charset="0"/>
              </a:rPr>
              <a:t>OPENED READ ONLY</a:t>
            </a:r>
            <a:endParaRPr lang="en-US" altLang="en-US" sz="1000" b="1" dirty="0">
              <a:solidFill>
                <a:srgbClr val="000000"/>
              </a:solidFill>
              <a:latin typeface="Courier New" panose="02070309020205020404" pitchFamily="49" charset="0"/>
              <a:cs typeface="Courier New" panose="02070309020205020404" pitchFamily="49" charset="0"/>
            </a:endParaRPr>
          </a:p>
        </p:txBody>
      </p:sp>
      <p:sp>
        <p:nvSpPr>
          <p:cNvPr id="22" name="TextBox 38"/>
          <p:cNvSpPr txBox="1">
            <a:spLocks noChangeArrowheads="1"/>
          </p:cNvSpPr>
          <p:nvPr/>
        </p:nvSpPr>
        <p:spPr bwMode="auto">
          <a:xfrm>
            <a:off x="8694738" y="3630613"/>
            <a:ext cx="14160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altLang="en-US" sz="1000" b="1" dirty="0">
                <a:solidFill>
                  <a:srgbClr val="000000"/>
                </a:solidFill>
                <a:latin typeface="Courier New" panose="02070309020205020404" pitchFamily="49" charset="0"/>
                <a:cs typeface="Courier New" panose="02070309020205020404" pitchFamily="49" charset="0"/>
              </a:rPr>
              <a:t>OPENED READ ONLY</a:t>
            </a:r>
            <a:endParaRPr lang="en-US" altLang="en-US" sz="1000" b="1" dirty="0">
              <a:solidFill>
                <a:srgbClr val="000000"/>
              </a:solidFill>
              <a:latin typeface="Courier New" panose="02070309020205020404" pitchFamily="49" charset="0"/>
              <a:cs typeface="Courier New" panose="02070309020205020404" pitchFamily="49" charset="0"/>
            </a:endParaRPr>
          </a:p>
        </p:txBody>
      </p:sp>
      <p:graphicFrame>
        <p:nvGraphicFramePr>
          <p:cNvPr id="23" name="Table 22"/>
          <p:cNvGraphicFramePr>
            <a:graphicFrameLocks noGrp="1"/>
          </p:cNvGraphicFramePr>
          <p:nvPr/>
        </p:nvGraphicFramePr>
        <p:xfrm>
          <a:off x="2351088" y="4797425"/>
          <a:ext cx="7518400" cy="1487488"/>
        </p:xfrm>
        <a:graphic>
          <a:graphicData uri="http://schemas.openxmlformats.org/drawingml/2006/table">
            <a:tbl>
              <a:tblPr firstRow="1" bandRow="1">
                <a:tableStyleId>{5C22544A-7EE6-4342-B048-85BDC9FD1C3A}</a:tableStyleId>
              </a:tblPr>
              <a:tblGrid>
                <a:gridCol w="2098365">
                  <a:extLst>
                    <a:ext uri="{9D8B030D-6E8A-4147-A177-3AD203B41FA5}">
                      <a16:colId xmlns:a16="http://schemas.microsoft.com/office/drawing/2014/main" xmlns="" val="20000"/>
                    </a:ext>
                  </a:extLst>
                </a:gridCol>
                <a:gridCol w="2374515">
                  <a:extLst>
                    <a:ext uri="{9D8B030D-6E8A-4147-A177-3AD203B41FA5}">
                      <a16:colId xmlns:a16="http://schemas.microsoft.com/office/drawing/2014/main" xmlns="" val="20001"/>
                    </a:ext>
                  </a:extLst>
                </a:gridCol>
                <a:gridCol w="3045520">
                  <a:extLst>
                    <a:ext uri="{9D8B030D-6E8A-4147-A177-3AD203B41FA5}">
                      <a16:colId xmlns:a16="http://schemas.microsoft.com/office/drawing/2014/main" xmlns="" val="20002"/>
                    </a:ext>
                  </a:extLst>
                </a:gridCol>
              </a:tblGrid>
              <a:tr h="274344">
                <a:tc>
                  <a:txBody>
                    <a:bodyPr/>
                    <a:lstStyle/>
                    <a:p>
                      <a:pPr algn="ctr"/>
                      <a:r>
                        <a:rPr lang="fr-FR" sz="1200" dirty="0">
                          <a:solidFill>
                            <a:schemeClr val="bg1"/>
                          </a:solidFill>
                        </a:rPr>
                        <a:t>Case 1</a:t>
                      </a:r>
                      <a:endParaRPr lang="en-US" sz="1200" dirty="0">
                        <a:solidFill>
                          <a:schemeClr val="bg1"/>
                        </a:solidFill>
                      </a:endParaRPr>
                    </a:p>
                  </a:txBody>
                  <a:tcPr marL="121888" marR="121888" marT="45724" marB="457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DA6B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200" dirty="0">
                          <a:solidFill>
                            <a:schemeClr val="bg1"/>
                          </a:solidFill>
                        </a:rPr>
                        <a:t>Case 2</a:t>
                      </a:r>
                      <a:endParaRPr lang="en-US" sz="1200" dirty="0">
                        <a:solidFill>
                          <a:schemeClr val="bg1"/>
                        </a:solidFill>
                      </a:endParaRPr>
                    </a:p>
                  </a:txBody>
                  <a:tcPr marL="121888" marR="121888" marT="45724" marB="457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DA6B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200" dirty="0">
                          <a:solidFill>
                            <a:schemeClr val="bg1"/>
                          </a:solidFill>
                        </a:rPr>
                        <a:t>Case 3</a:t>
                      </a:r>
                      <a:endParaRPr lang="en-US" sz="1200" dirty="0">
                        <a:solidFill>
                          <a:schemeClr val="bg1"/>
                        </a:solidFill>
                      </a:endParaRPr>
                    </a:p>
                  </a:txBody>
                  <a:tcPr marL="121888" marR="121888" marT="45724" marB="457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DA6B1"/>
                    </a:solidFill>
                  </a:tcPr>
                </a:tc>
                <a:extLst>
                  <a:ext uri="{0D108BD9-81ED-4DB2-BD59-A6C34878D82A}">
                    <a16:rowId xmlns:a16="http://schemas.microsoft.com/office/drawing/2014/main" xmlns="" val="10000"/>
                  </a:ext>
                </a:extLst>
              </a:tr>
              <a:tr h="1213144">
                <a:tc>
                  <a:txBody>
                    <a:bodyPr/>
                    <a:lstStyle/>
                    <a:p>
                      <a:endParaRPr lang="en-US" sz="2400" dirty="0"/>
                    </a:p>
                  </a:txBody>
                  <a:tcPr marL="121888" marR="121888"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3F4"/>
                    </a:solidFill>
                  </a:tcPr>
                </a:tc>
                <a:tc>
                  <a:txBody>
                    <a:bodyPr/>
                    <a:lstStyle/>
                    <a:p>
                      <a:endParaRPr lang="en-US" sz="2400" dirty="0"/>
                    </a:p>
                  </a:txBody>
                  <a:tcPr marL="121888" marR="121888"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3F4"/>
                    </a:solidFill>
                  </a:tcPr>
                </a:tc>
                <a:tc>
                  <a:txBody>
                    <a:bodyPr/>
                    <a:lstStyle/>
                    <a:p>
                      <a:endParaRPr lang="en-US" sz="2400" dirty="0"/>
                    </a:p>
                  </a:txBody>
                  <a:tcPr marL="121888" marR="121888"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3F4"/>
                    </a:solidFill>
                  </a:tcPr>
                </a:tc>
                <a:extLst>
                  <a:ext uri="{0D108BD9-81ED-4DB2-BD59-A6C34878D82A}">
                    <a16:rowId xmlns:a16="http://schemas.microsoft.com/office/drawing/2014/main" xmlns="" val="10001"/>
                  </a:ext>
                </a:extLst>
              </a:tr>
            </a:tbl>
          </a:graphicData>
        </a:graphic>
      </p:graphicFrame>
      <p:sp>
        <p:nvSpPr>
          <p:cNvPr id="24" name="Rounded Rectangle 39"/>
          <p:cNvSpPr>
            <a:spLocks noChangeArrowheads="1"/>
          </p:cNvSpPr>
          <p:nvPr/>
        </p:nvSpPr>
        <p:spPr bwMode="auto">
          <a:xfrm>
            <a:off x="2478088" y="5957888"/>
            <a:ext cx="863600" cy="227012"/>
          </a:xfrm>
          <a:prstGeom prst="roundRect">
            <a:avLst>
              <a:gd name="adj" fmla="val 16667"/>
            </a:avLst>
          </a:prstGeom>
          <a:solidFill>
            <a:srgbClr val="DFAD51"/>
          </a:solidFill>
          <a:ln w="12700" algn="ctr">
            <a:solidFill>
              <a:srgbClr val="000000">
                <a:alpha val="59999"/>
              </a:srgbClr>
            </a:solidFill>
            <a:round/>
            <a:headEnd type="none" w="sm" len="sm"/>
            <a:tailEnd type="none" w="sm" len="sm"/>
          </a:ln>
        </p:spPr>
        <p:txBody>
          <a:bodyPr lIns="0" tIns="72000" rIns="0" bIns="36000"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200" b="1" dirty="0">
                <a:solidFill>
                  <a:srgbClr val="000000"/>
                </a:solidFill>
                <a:latin typeface="Courier New" panose="02070309020205020404" pitchFamily="49" charset="0"/>
                <a:cs typeface="Courier New" panose="02070309020205020404" pitchFamily="49" charset="0"/>
              </a:rPr>
              <a:t>PDB1</a:t>
            </a:r>
          </a:p>
        </p:txBody>
      </p:sp>
      <p:sp>
        <p:nvSpPr>
          <p:cNvPr id="25" name="TextBox 79"/>
          <p:cNvSpPr txBox="1">
            <a:spLocks noChangeArrowheads="1"/>
          </p:cNvSpPr>
          <p:nvPr/>
        </p:nvSpPr>
        <p:spPr bwMode="auto">
          <a:xfrm>
            <a:off x="3303588" y="5940425"/>
            <a:ext cx="7223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altLang="en-US" sz="1000" b="1" dirty="0">
                <a:solidFill>
                  <a:srgbClr val="000000"/>
                </a:solidFill>
                <a:latin typeface="Courier New" panose="02070309020205020404" pitchFamily="49" charset="0"/>
                <a:cs typeface="Courier New" panose="02070309020205020404" pitchFamily="49" charset="0"/>
              </a:rPr>
              <a:t>MOUNTED</a:t>
            </a:r>
            <a:endParaRPr lang="en-US" altLang="en-US" sz="1000" b="1" dirty="0">
              <a:solidFill>
                <a:srgbClr val="000000"/>
              </a:solidFill>
              <a:latin typeface="Courier New" panose="02070309020205020404" pitchFamily="49" charset="0"/>
              <a:cs typeface="Courier New" panose="02070309020205020404" pitchFamily="49" charset="0"/>
            </a:endParaRPr>
          </a:p>
        </p:txBody>
      </p:sp>
      <p:sp>
        <p:nvSpPr>
          <p:cNvPr id="26" name="Rounded Rectangle 39"/>
          <p:cNvSpPr>
            <a:spLocks noChangeArrowheads="1"/>
          </p:cNvSpPr>
          <p:nvPr/>
        </p:nvSpPr>
        <p:spPr bwMode="auto">
          <a:xfrm>
            <a:off x="2478088" y="5176838"/>
            <a:ext cx="863600" cy="227012"/>
          </a:xfrm>
          <a:prstGeom prst="roundRect">
            <a:avLst>
              <a:gd name="adj" fmla="val 16667"/>
            </a:avLst>
          </a:prstGeom>
          <a:solidFill>
            <a:srgbClr val="B8DE93"/>
          </a:solidFill>
          <a:ln w="12700" algn="ctr">
            <a:solidFill>
              <a:srgbClr val="000000">
                <a:alpha val="59999"/>
              </a:srgbClr>
            </a:solidFill>
            <a:round/>
            <a:headEnd type="none" w="sm" len="sm"/>
            <a:tailEnd type="none" w="sm" len="sm"/>
          </a:ln>
        </p:spPr>
        <p:txBody>
          <a:bodyPr lIns="0" tIns="72000" rIns="0" bIns="36000"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200" b="1" dirty="0">
                <a:solidFill>
                  <a:srgbClr val="000000"/>
                </a:solidFill>
                <a:latin typeface="Courier New" panose="02070309020205020404" pitchFamily="49" charset="0"/>
                <a:cs typeface="Courier New" panose="02070309020205020404" pitchFamily="49" charset="0"/>
              </a:rPr>
              <a:t>PDB1</a:t>
            </a:r>
          </a:p>
        </p:txBody>
      </p:sp>
      <p:sp>
        <p:nvSpPr>
          <p:cNvPr id="27" name="TextBox 81"/>
          <p:cNvSpPr txBox="1">
            <a:spLocks noChangeArrowheads="1"/>
          </p:cNvSpPr>
          <p:nvPr/>
        </p:nvSpPr>
        <p:spPr bwMode="auto">
          <a:xfrm>
            <a:off x="3303588" y="5159375"/>
            <a:ext cx="6461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altLang="en-US" sz="1000" b="1" dirty="0">
                <a:solidFill>
                  <a:srgbClr val="000000"/>
                </a:solidFill>
                <a:latin typeface="Courier New" panose="02070309020205020404" pitchFamily="49" charset="0"/>
                <a:cs typeface="Courier New" panose="02070309020205020404" pitchFamily="49" charset="0"/>
              </a:rPr>
              <a:t>OPENED</a:t>
            </a:r>
            <a:endParaRPr lang="en-US" altLang="en-US" sz="1000" b="1" dirty="0">
              <a:solidFill>
                <a:srgbClr val="000000"/>
              </a:solidFill>
              <a:latin typeface="Courier New" panose="02070309020205020404" pitchFamily="49" charset="0"/>
              <a:cs typeface="Courier New" panose="02070309020205020404" pitchFamily="49" charset="0"/>
            </a:endParaRPr>
          </a:p>
        </p:txBody>
      </p:sp>
      <p:sp>
        <p:nvSpPr>
          <p:cNvPr id="28" name="Rounded Rectangle 39"/>
          <p:cNvSpPr>
            <a:spLocks noChangeArrowheads="1"/>
          </p:cNvSpPr>
          <p:nvPr/>
        </p:nvSpPr>
        <p:spPr bwMode="auto">
          <a:xfrm>
            <a:off x="4589463" y="5954713"/>
            <a:ext cx="863600" cy="227012"/>
          </a:xfrm>
          <a:prstGeom prst="roundRect">
            <a:avLst>
              <a:gd name="adj" fmla="val 16667"/>
            </a:avLst>
          </a:prstGeom>
          <a:solidFill>
            <a:srgbClr val="DFAD51"/>
          </a:solidFill>
          <a:ln w="12700" algn="ctr">
            <a:solidFill>
              <a:srgbClr val="000000">
                <a:alpha val="59999"/>
              </a:srgbClr>
            </a:solidFill>
            <a:round/>
            <a:headEnd type="none" w="sm" len="sm"/>
            <a:tailEnd type="none" w="sm" len="sm"/>
          </a:ln>
        </p:spPr>
        <p:txBody>
          <a:bodyPr lIns="0" tIns="72000" rIns="0" bIns="36000"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200" b="1" dirty="0">
                <a:solidFill>
                  <a:srgbClr val="000000"/>
                </a:solidFill>
                <a:latin typeface="Courier New" panose="02070309020205020404" pitchFamily="49" charset="0"/>
                <a:cs typeface="Courier New" panose="02070309020205020404" pitchFamily="49" charset="0"/>
              </a:rPr>
              <a:t>PDB1</a:t>
            </a:r>
          </a:p>
        </p:txBody>
      </p:sp>
      <p:sp>
        <p:nvSpPr>
          <p:cNvPr id="29" name="TextBox 89"/>
          <p:cNvSpPr txBox="1">
            <a:spLocks noChangeArrowheads="1"/>
          </p:cNvSpPr>
          <p:nvPr/>
        </p:nvSpPr>
        <p:spPr bwMode="auto">
          <a:xfrm>
            <a:off x="5414963" y="5937250"/>
            <a:ext cx="7239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altLang="en-US" sz="1000" b="1" dirty="0">
                <a:solidFill>
                  <a:srgbClr val="000000"/>
                </a:solidFill>
                <a:latin typeface="Courier New" panose="02070309020205020404" pitchFamily="49" charset="0"/>
                <a:cs typeface="Courier New" panose="02070309020205020404" pitchFamily="49" charset="0"/>
              </a:rPr>
              <a:t>MOUNTED</a:t>
            </a:r>
            <a:endParaRPr lang="en-US" altLang="en-US" sz="1000" b="1" dirty="0">
              <a:solidFill>
                <a:srgbClr val="000000"/>
              </a:solidFill>
              <a:latin typeface="Courier New" panose="02070309020205020404" pitchFamily="49" charset="0"/>
              <a:cs typeface="Courier New" panose="02070309020205020404" pitchFamily="49" charset="0"/>
            </a:endParaRPr>
          </a:p>
        </p:txBody>
      </p:sp>
      <p:sp>
        <p:nvSpPr>
          <p:cNvPr id="30" name="Rounded Rectangle 39"/>
          <p:cNvSpPr>
            <a:spLocks noChangeArrowheads="1"/>
          </p:cNvSpPr>
          <p:nvPr/>
        </p:nvSpPr>
        <p:spPr bwMode="auto">
          <a:xfrm>
            <a:off x="4589463" y="5175250"/>
            <a:ext cx="863600" cy="227013"/>
          </a:xfrm>
          <a:prstGeom prst="roundRect">
            <a:avLst>
              <a:gd name="adj" fmla="val 16667"/>
            </a:avLst>
          </a:prstGeom>
          <a:solidFill>
            <a:srgbClr val="DFAD51"/>
          </a:solidFill>
          <a:ln w="12700" algn="ctr">
            <a:solidFill>
              <a:srgbClr val="000000">
                <a:alpha val="59999"/>
              </a:srgbClr>
            </a:solidFill>
            <a:round/>
            <a:headEnd type="none" w="sm" len="sm"/>
            <a:tailEnd type="none" w="sm" len="sm"/>
          </a:ln>
        </p:spPr>
        <p:txBody>
          <a:bodyPr lIns="0" tIns="72000" rIns="0" bIns="36000"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200" b="1" dirty="0">
                <a:solidFill>
                  <a:srgbClr val="000000"/>
                </a:solidFill>
                <a:latin typeface="Courier New" panose="02070309020205020404" pitchFamily="49" charset="0"/>
                <a:cs typeface="Courier New" panose="02070309020205020404" pitchFamily="49" charset="0"/>
              </a:rPr>
              <a:t>PDB1</a:t>
            </a:r>
          </a:p>
        </p:txBody>
      </p:sp>
      <p:sp>
        <p:nvSpPr>
          <p:cNvPr id="31" name="TextBox 91"/>
          <p:cNvSpPr txBox="1">
            <a:spLocks noChangeArrowheads="1"/>
          </p:cNvSpPr>
          <p:nvPr/>
        </p:nvSpPr>
        <p:spPr bwMode="auto">
          <a:xfrm>
            <a:off x="5414963" y="5157788"/>
            <a:ext cx="7239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altLang="en-US" sz="1000" b="1" dirty="0">
                <a:solidFill>
                  <a:srgbClr val="000000"/>
                </a:solidFill>
                <a:latin typeface="Courier New" panose="02070309020205020404" pitchFamily="49" charset="0"/>
                <a:cs typeface="Courier New" panose="02070309020205020404" pitchFamily="49" charset="0"/>
              </a:rPr>
              <a:t>MOUNTED</a:t>
            </a:r>
            <a:endParaRPr lang="en-US" altLang="en-US" sz="1000" b="1" dirty="0">
              <a:solidFill>
                <a:srgbClr val="000000"/>
              </a:solidFill>
              <a:latin typeface="Courier New" panose="02070309020205020404" pitchFamily="49" charset="0"/>
              <a:cs typeface="Courier New" panose="02070309020205020404" pitchFamily="49" charset="0"/>
            </a:endParaRPr>
          </a:p>
        </p:txBody>
      </p:sp>
      <p:sp>
        <p:nvSpPr>
          <p:cNvPr id="32" name="Rounded Rectangle 39"/>
          <p:cNvSpPr>
            <a:spLocks noChangeArrowheads="1"/>
          </p:cNvSpPr>
          <p:nvPr/>
        </p:nvSpPr>
        <p:spPr bwMode="auto">
          <a:xfrm>
            <a:off x="6964363" y="5957888"/>
            <a:ext cx="863600" cy="227012"/>
          </a:xfrm>
          <a:prstGeom prst="roundRect">
            <a:avLst>
              <a:gd name="adj" fmla="val 16667"/>
            </a:avLst>
          </a:prstGeom>
          <a:solidFill>
            <a:srgbClr val="DFAD51"/>
          </a:solidFill>
          <a:ln w="12700" algn="ctr">
            <a:solidFill>
              <a:srgbClr val="000000">
                <a:alpha val="59999"/>
              </a:srgbClr>
            </a:solidFill>
            <a:round/>
            <a:headEnd type="none" w="sm" len="sm"/>
            <a:tailEnd type="none" w="sm" len="sm"/>
          </a:ln>
        </p:spPr>
        <p:txBody>
          <a:bodyPr lIns="0" tIns="72000" rIns="0" bIns="36000"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200" b="1" dirty="0">
                <a:solidFill>
                  <a:srgbClr val="000000"/>
                </a:solidFill>
                <a:latin typeface="Courier New" panose="02070309020205020404" pitchFamily="49" charset="0"/>
                <a:cs typeface="Courier New" panose="02070309020205020404" pitchFamily="49" charset="0"/>
              </a:rPr>
              <a:t>PDB1</a:t>
            </a:r>
          </a:p>
        </p:txBody>
      </p:sp>
      <p:sp>
        <p:nvSpPr>
          <p:cNvPr id="33" name="Rounded Rectangle 39"/>
          <p:cNvSpPr>
            <a:spLocks noChangeArrowheads="1"/>
          </p:cNvSpPr>
          <p:nvPr/>
        </p:nvSpPr>
        <p:spPr bwMode="auto">
          <a:xfrm>
            <a:off x="6964363" y="5176838"/>
            <a:ext cx="863600" cy="227012"/>
          </a:xfrm>
          <a:prstGeom prst="roundRect">
            <a:avLst>
              <a:gd name="adj" fmla="val 16667"/>
            </a:avLst>
          </a:prstGeom>
          <a:solidFill>
            <a:srgbClr val="60AE62"/>
          </a:solidFill>
          <a:ln w="12700" algn="ctr">
            <a:solidFill>
              <a:srgbClr val="000000">
                <a:alpha val="59999"/>
              </a:srgbClr>
            </a:solidFill>
            <a:round/>
            <a:headEnd type="none" w="sm" len="sm"/>
            <a:tailEnd type="none" w="sm" len="sm"/>
          </a:ln>
        </p:spPr>
        <p:txBody>
          <a:bodyPr lIns="0" tIns="72000" rIns="0" bIns="36000"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200" b="1" dirty="0">
                <a:solidFill>
                  <a:srgbClr val="000000"/>
                </a:solidFill>
                <a:latin typeface="Courier New" panose="02070309020205020404" pitchFamily="49" charset="0"/>
                <a:cs typeface="Courier New" panose="02070309020205020404" pitchFamily="49" charset="0"/>
              </a:rPr>
              <a:t>PDB1</a:t>
            </a:r>
          </a:p>
        </p:txBody>
      </p:sp>
      <p:sp>
        <p:nvSpPr>
          <p:cNvPr id="34" name="TextBox 100"/>
          <p:cNvSpPr txBox="1">
            <a:spLocks noChangeArrowheads="1"/>
          </p:cNvSpPr>
          <p:nvPr/>
        </p:nvSpPr>
        <p:spPr bwMode="auto">
          <a:xfrm>
            <a:off x="7789863" y="5159375"/>
            <a:ext cx="14160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altLang="en-US" sz="1000" b="1" dirty="0">
                <a:solidFill>
                  <a:srgbClr val="000000"/>
                </a:solidFill>
                <a:latin typeface="Courier New" panose="02070309020205020404" pitchFamily="49" charset="0"/>
                <a:cs typeface="Courier New" panose="02070309020205020404" pitchFamily="49" charset="0"/>
              </a:rPr>
              <a:t>OPENED READ ONLY</a:t>
            </a:r>
            <a:endParaRPr lang="en-US" altLang="en-US" sz="1000" b="1" dirty="0">
              <a:solidFill>
                <a:srgbClr val="000000"/>
              </a:solidFill>
              <a:latin typeface="Courier New" panose="02070309020205020404" pitchFamily="49" charset="0"/>
              <a:cs typeface="Courier New" panose="02070309020205020404" pitchFamily="49" charset="0"/>
            </a:endParaRPr>
          </a:p>
        </p:txBody>
      </p:sp>
      <p:sp>
        <p:nvSpPr>
          <p:cNvPr id="35" name="TextBox 101"/>
          <p:cNvSpPr txBox="1">
            <a:spLocks noChangeArrowheads="1"/>
          </p:cNvSpPr>
          <p:nvPr/>
        </p:nvSpPr>
        <p:spPr bwMode="auto">
          <a:xfrm>
            <a:off x="7783513" y="5937250"/>
            <a:ext cx="7223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altLang="en-US" sz="1000" b="1" dirty="0">
                <a:solidFill>
                  <a:srgbClr val="000000"/>
                </a:solidFill>
                <a:latin typeface="Courier New" panose="02070309020205020404" pitchFamily="49" charset="0"/>
                <a:cs typeface="Courier New" panose="02070309020205020404" pitchFamily="49" charset="0"/>
              </a:rPr>
              <a:t>MOUNTED</a:t>
            </a:r>
            <a:endParaRPr lang="en-US" altLang="en-US" sz="1000" b="1" dirty="0">
              <a:solidFill>
                <a:srgbClr val="000000"/>
              </a:solidFill>
              <a:latin typeface="Courier New" panose="02070309020205020404" pitchFamily="49" charset="0"/>
              <a:cs typeface="Courier New" panose="02070309020205020404" pitchFamily="49" charset="0"/>
            </a:endParaRPr>
          </a:p>
        </p:txBody>
      </p:sp>
      <p:sp>
        <p:nvSpPr>
          <p:cNvPr id="36" name="Content Placeholder 2"/>
          <p:cNvSpPr txBox="1">
            <a:spLocks noChangeAspect="1"/>
          </p:cNvSpPr>
          <p:nvPr/>
        </p:nvSpPr>
        <p:spPr bwMode="gray">
          <a:xfrm>
            <a:off x="623230" y="1628800"/>
            <a:ext cx="10942366" cy="3960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a:defRPr/>
            </a:pPr>
            <a:r>
              <a:rPr lang="en-US" sz="1600" b="1" dirty="0">
                <a:latin typeface="Courier New" pitchFamily="49" charset="0"/>
                <a:cs typeface="Arial" charset="0"/>
              </a:rPr>
              <a:t>SQL&gt; ALTER PLUGGABLE DATABASE pdb1 </a:t>
            </a:r>
            <a:r>
              <a:rPr lang="en-US" sz="1600" b="1" dirty="0">
                <a:solidFill>
                  <a:srgbClr val="FF0000"/>
                </a:solidFill>
                <a:latin typeface="Courier New" pitchFamily="49" charset="0"/>
                <a:cs typeface="Arial" charset="0"/>
              </a:rPr>
              <a:t>SAVE STATE</a:t>
            </a:r>
            <a:r>
              <a:rPr lang="en-US" sz="1600" b="1" dirty="0">
                <a:latin typeface="Courier New" pitchFamily="49" charset="0"/>
                <a:cs typeface="Arial" charset="0"/>
              </a:rPr>
              <a:t>;</a:t>
            </a:r>
          </a:p>
        </p:txBody>
      </p:sp>
      <p:sp>
        <p:nvSpPr>
          <p:cNvPr id="37" name="Content Placeholder 2"/>
          <p:cNvSpPr txBox="1">
            <a:spLocks noChangeAspect="1"/>
          </p:cNvSpPr>
          <p:nvPr/>
        </p:nvSpPr>
        <p:spPr bwMode="gray">
          <a:xfrm>
            <a:off x="621596" y="4320462"/>
            <a:ext cx="10944000" cy="3960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a:defRPr/>
            </a:pPr>
            <a:r>
              <a:rPr lang="en-US" sz="1600" b="1" dirty="0">
                <a:latin typeface="Courier New" pitchFamily="49" charset="0"/>
                <a:cs typeface="Arial" charset="0"/>
              </a:rPr>
              <a:t>SQL&gt; ALTER PLUGGABLE DATABASE pdb1 </a:t>
            </a:r>
            <a:r>
              <a:rPr lang="en-US" sz="1600" b="1" dirty="0">
                <a:solidFill>
                  <a:srgbClr val="FF0000"/>
                </a:solidFill>
                <a:latin typeface="Courier New" pitchFamily="49" charset="0"/>
                <a:cs typeface="Arial" charset="0"/>
              </a:rPr>
              <a:t>DISCARD STATE</a:t>
            </a:r>
            <a:r>
              <a:rPr lang="en-US" sz="1600" b="1" dirty="0">
                <a:latin typeface="Courier New" pitchFamily="49" charset="0"/>
                <a:cs typeface="Arial" charset="0"/>
              </a:rPr>
              <a:t>;</a:t>
            </a:r>
          </a:p>
        </p:txBody>
      </p:sp>
      <p:sp>
        <p:nvSpPr>
          <p:cNvPr id="38" name="Rectangular Callout 37"/>
          <p:cNvSpPr/>
          <p:nvPr/>
        </p:nvSpPr>
        <p:spPr bwMode="auto">
          <a:xfrm>
            <a:off x="1269306" y="2807361"/>
            <a:ext cx="1728192" cy="703527"/>
          </a:xfrm>
          <a:prstGeom prst="wedgeRectCallout">
            <a:avLst>
              <a:gd name="adj1" fmla="val 63111"/>
              <a:gd name="adj2" fmla="val 81965"/>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lIns="121899" tIns="60949" rIns="121899" bIns="60949" anchor="ctr"/>
          <a:lstStyle/>
          <a:p>
            <a:pPr algn="ctr" defTabSz="304747">
              <a:spcBef>
                <a:spcPct val="20000"/>
              </a:spcBef>
              <a:buClr>
                <a:srgbClr val="FF0000"/>
              </a:buClr>
              <a:defRPr/>
            </a:pPr>
            <a:r>
              <a:rPr lang="en-US" altLang="en-US" sz="1400" b="1" dirty="0">
                <a:solidFill>
                  <a:srgbClr val="000000"/>
                </a:solidFill>
              </a:rPr>
              <a:t>Automatic PDB opening</a:t>
            </a:r>
          </a:p>
        </p:txBody>
      </p:sp>
      <p:grpSp>
        <p:nvGrpSpPr>
          <p:cNvPr id="39" name="Group 1"/>
          <p:cNvGrpSpPr>
            <a:grpSpLocks/>
          </p:cNvGrpSpPr>
          <p:nvPr/>
        </p:nvGrpSpPr>
        <p:grpSpPr bwMode="auto">
          <a:xfrm>
            <a:off x="5741988" y="2976563"/>
            <a:ext cx="384175" cy="481012"/>
            <a:chOff x="5699821" y="2963341"/>
            <a:chExt cx="384175" cy="481298"/>
          </a:xfrm>
        </p:grpSpPr>
        <p:pic>
          <p:nvPicPr>
            <p:cNvPr id="40" name="Picture 12" descr="SGA.gi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05886" y="2963341"/>
              <a:ext cx="372047" cy="481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Explosion 1 26"/>
            <p:cNvSpPr>
              <a:spLocks noChangeArrowheads="1"/>
            </p:cNvSpPr>
            <p:nvPr/>
          </p:nvSpPr>
          <p:spPr bwMode="auto">
            <a:xfrm>
              <a:off x="5699821" y="3062288"/>
              <a:ext cx="384175" cy="287337"/>
            </a:xfrm>
            <a:prstGeom prst="irregularSeal1">
              <a:avLst/>
            </a:prstGeom>
            <a:solidFill>
              <a:schemeClr val="accent2"/>
            </a:solidFill>
            <a:ln w="1905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grpSp>
      <p:grpSp>
        <p:nvGrpSpPr>
          <p:cNvPr id="42" name="Group 65"/>
          <p:cNvGrpSpPr>
            <a:grpSpLocks/>
          </p:cNvGrpSpPr>
          <p:nvPr/>
        </p:nvGrpSpPr>
        <p:grpSpPr bwMode="auto">
          <a:xfrm>
            <a:off x="6499225" y="2976563"/>
            <a:ext cx="384175" cy="481012"/>
            <a:chOff x="5699821" y="2963341"/>
            <a:chExt cx="384175" cy="481298"/>
          </a:xfrm>
        </p:grpSpPr>
        <p:pic>
          <p:nvPicPr>
            <p:cNvPr id="43" name="Picture 12" descr="SGA.gi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05886" y="2963341"/>
              <a:ext cx="372047" cy="481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Explosion 1 26"/>
            <p:cNvSpPr>
              <a:spLocks noChangeArrowheads="1"/>
            </p:cNvSpPr>
            <p:nvPr/>
          </p:nvSpPr>
          <p:spPr bwMode="auto">
            <a:xfrm>
              <a:off x="5699821" y="3062288"/>
              <a:ext cx="384175" cy="287337"/>
            </a:xfrm>
            <a:prstGeom prst="irregularSeal1">
              <a:avLst/>
            </a:prstGeom>
            <a:solidFill>
              <a:srgbClr val="92D050"/>
            </a:solidFill>
            <a:ln w="1905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grpSp>
      <p:grpSp>
        <p:nvGrpSpPr>
          <p:cNvPr id="45" name="Group 68"/>
          <p:cNvGrpSpPr>
            <a:grpSpLocks/>
          </p:cNvGrpSpPr>
          <p:nvPr/>
        </p:nvGrpSpPr>
        <p:grpSpPr bwMode="auto">
          <a:xfrm>
            <a:off x="8131175" y="2976563"/>
            <a:ext cx="384175" cy="481012"/>
            <a:chOff x="5699821" y="2963341"/>
            <a:chExt cx="384175" cy="481298"/>
          </a:xfrm>
        </p:grpSpPr>
        <p:pic>
          <p:nvPicPr>
            <p:cNvPr id="46" name="Picture 12" descr="SGA.gi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05886" y="2963341"/>
              <a:ext cx="372047" cy="481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Explosion 1 26"/>
            <p:cNvSpPr>
              <a:spLocks noChangeArrowheads="1"/>
            </p:cNvSpPr>
            <p:nvPr/>
          </p:nvSpPr>
          <p:spPr bwMode="auto">
            <a:xfrm>
              <a:off x="5699821" y="3062288"/>
              <a:ext cx="384175" cy="287337"/>
            </a:xfrm>
            <a:prstGeom prst="irregularSeal1">
              <a:avLst/>
            </a:prstGeom>
            <a:solidFill>
              <a:schemeClr val="accent2"/>
            </a:solidFill>
            <a:ln w="1905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grpSp>
      <p:grpSp>
        <p:nvGrpSpPr>
          <p:cNvPr id="48" name="Group 72"/>
          <p:cNvGrpSpPr>
            <a:grpSpLocks/>
          </p:cNvGrpSpPr>
          <p:nvPr/>
        </p:nvGrpSpPr>
        <p:grpSpPr bwMode="auto">
          <a:xfrm>
            <a:off x="8888413" y="2976563"/>
            <a:ext cx="384175" cy="481012"/>
            <a:chOff x="5699821" y="2963341"/>
            <a:chExt cx="384175" cy="481298"/>
          </a:xfrm>
        </p:grpSpPr>
        <p:pic>
          <p:nvPicPr>
            <p:cNvPr id="49" name="Picture 12" descr="SGA.gi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05886" y="2963341"/>
              <a:ext cx="372047" cy="481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Explosion 1 26"/>
            <p:cNvSpPr>
              <a:spLocks noChangeArrowheads="1"/>
            </p:cNvSpPr>
            <p:nvPr/>
          </p:nvSpPr>
          <p:spPr bwMode="auto">
            <a:xfrm>
              <a:off x="5699821" y="3062288"/>
              <a:ext cx="384175" cy="287337"/>
            </a:xfrm>
            <a:prstGeom prst="irregularSeal1">
              <a:avLst/>
            </a:prstGeom>
            <a:solidFill>
              <a:srgbClr val="92D050"/>
            </a:solidFill>
            <a:ln w="1905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grpSp>
      <p:grpSp>
        <p:nvGrpSpPr>
          <p:cNvPr id="51" name="Group 75"/>
          <p:cNvGrpSpPr>
            <a:grpSpLocks/>
          </p:cNvGrpSpPr>
          <p:nvPr/>
        </p:nvGrpSpPr>
        <p:grpSpPr bwMode="auto">
          <a:xfrm>
            <a:off x="2717800" y="5414963"/>
            <a:ext cx="384175" cy="481012"/>
            <a:chOff x="5699821" y="2963341"/>
            <a:chExt cx="384175" cy="481298"/>
          </a:xfrm>
        </p:grpSpPr>
        <p:pic>
          <p:nvPicPr>
            <p:cNvPr id="52" name="Picture 12" descr="SGA.gi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05886" y="2963341"/>
              <a:ext cx="372047" cy="481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Explosion 1 26"/>
            <p:cNvSpPr>
              <a:spLocks noChangeArrowheads="1"/>
            </p:cNvSpPr>
            <p:nvPr/>
          </p:nvSpPr>
          <p:spPr bwMode="auto">
            <a:xfrm>
              <a:off x="5699821" y="3062288"/>
              <a:ext cx="384175" cy="287337"/>
            </a:xfrm>
            <a:prstGeom prst="irregularSeal1">
              <a:avLst/>
            </a:prstGeom>
            <a:solidFill>
              <a:schemeClr val="accent2"/>
            </a:solidFill>
            <a:ln w="1905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grpSp>
      <p:grpSp>
        <p:nvGrpSpPr>
          <p:cNvPr id="54" name="Group 78"/>
          <p:cNvGrpSpPr>
            <a:grpSpLocks/>
          </p:cNvGrpSpPr>
          <p:nvPr/>
        </p:nvGrpSpPr>
        <p:grpSpPr bwMode="auto">
          <a:xfrm>
            <a:off x="3433763" y="5414963"/>
            <a:ext cx="384175" cy="481012"/>
            <a:chOff x="5699821" y="2963341"/>
            <a:chExt cx="384175" cy="481298"/>
          </a:xfrm>
        </p:grpSpPr>
        <p:pic>
          <p:nvPicPr>
            <p:cNvPr id="55" name="Picture 12" descr="SGA.gi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05886" y="2963341"/>
              <a:ext cx="372047" cy="481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Explosion 1 26"/>
            <p:cNvSpPr>
              <a:spLocks noChangeArrowheads="1"/>
            </p:cNvSpPr>
            <p:nvPr/>
          </p:nvSpPr>
          <p:spPr bwMode="auto">
            <a:xfrm>
              <a:off x="5699821" y="3062288"/>
              <a:ext cx="384175" cy="287337"/>
            </a:xfrm>
            <a:prstGeom prst="irregularSeal1">
              <a:avLst/>
            </a:prstGeom>
            <a:solidFill>
              <a:srgbClr val="92D050"/>
            </a:solidFill>
            <a:ln w="1905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grpSp>
      <p:grpSp>
        <p:nvGrpSpPr>
          <p:cNvPr id="57" name="Group 81"/>
          <p:cNvGrpSpPr>
            <a:grpSpLocks/>
          </p:cNvGrpSpPr>
          <p:nvPr/>
        </p:nvGrpSpPr>
        <p:grpSpPr bwMode="auto">
          <a:xfrm>
            <a:off x="4829175" y="5414963"/>
            <a:ext cx="384175" cy="481012"/>
            <a:chOff x="5699821" y="2963341"/>
            <a:chExt cx="384175" cy="481298"/>
          </a:xfrm>
        </p:grpSpPr>
        <p:pic>
          <p:nvPicPr>
            <p:cNvPr id="58" name="Picture 12" descr="SGA.gi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05886" y="2963341"/>
              <a:ext cx="372047" cy="481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Explosion 1 26"/>
            <p:cNvSpPr>
              <a:spLocks noChangeArrowheads="1"/>
            </p:cNvSpPr>
            <p:nvPr/>
          </p:nvSpPr>
          <p:spPr bwMode="auto">
            <a:xfrm>
              <a:off x="5699821" y="3062288"/>
              <a:ext cx="384175" cy="287337"/>
            </a:xfrm>
            <a:prstGeom prst="irregularSeal1">
              <a:avLst/>
            </a:prstGeom>
            <a:solidFill>
              <a:schemeClr val="accent2"/>
            </a:solidFill>
            <a:ln w="1905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grpSp>
      <p:grpSp>
        <p:nvGrpSpPr>
          <p:cNvPr id="60" name="Group 84"/>
          <p:cNvGrpSpPr>
            <a:grpSpLocks/>
          </p:cNvGrpSpPr>
          <p:nvPr/>
        </p:nvGrpSpPr>
        <p:grpSpPr bwMode="auto">
          <a:xfrm>
            <a:off x="5586413" y="5414963"/>
            <a:ext cx="384175" cy="481012"/>
            <a:chOff x="5699821" y="2963341"/>
            <a:chExt cx="384175" cy="481298"/>
          </a:xfrm>
        </p:grpSpPr>
        <p:pic>
          <p:nvPicPr>
            <p:cNvPr id="61" name="Picture 12" descr="SGA.gi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05886" y="2963341"/>
              <a:ext cx="372047" cy="481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Explosion 1 26"/>
            <p:cNvSpPr>
              <a:spLocks noChangeArrowheads="1"/>
            </p:cNvSpPr>
            <p:nvPr/>
          </p:nvSpPr>
          <p:spPr bwMode="auto">
            <a:xfrm>
              <a:off x="5699821" y="3062288"/>
              <a:ext cx="384175" cy="287337"/>
            </a:xfrm>
            <a:prstGeom prst="irregularSeal1">
              <a:avLst/>
            </a:prstGeom>
            <a:solidFill>
              <a:srgbClr val="92D050"/>
            </a:solidFill>
            <a:ln w="1905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grpSp>
      <p:grpSp>
        <p:nvGrpSpPr>
          <p:cNvPr id="63" name="Group 87"/>
          <p:cNvGrpSpPr>
            <a:grpSpLocks/>
          </p:cNvGrpSpPr>
          <p:nvPr/>
        </p:nvGrpSpPr>
        <p:grpSpPr bwMode="auto">
          <a:xfrm>
            <a:off x="7204075" y="5414963"/>
            <a:ext cx="384175" cy="481012"/>
            <a:chOff x="5699821" y="2963341"/>
            <a:chExt cx="384175" cy="481298"/>
          </a:xfrm>
        </p:grpSpPr>
        <p:pic>
          <p:nvPicPr>
            <p:cNvPr id="64" name="Picture 12" descr="SGA.gi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05886" y="2963341"/>
              <a:ext cx="372047" cy="481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 name="Explosion 1 26"/>
            <p:cNvSpPr>
              <a:spLocks noChangeArrowheads="1"/>
            </p:cNvSpPr>
            <p:nvPr/>
          </p:nvSpPr>
          <p:spPr bwMode="auto">
            <a:xfrm>
              <a:off x="5699821" y="3062288"/>
              <a:ext cx="384175" cy="287337"/>
            </a:xfrm>
            <a:prstGeom prst="irregularSeal1">
              <a:avLst/>
            </a:prstGeom>
            <a:solidFill>
              <a:schemeClr val="accent2"/>
            </a:solidFill>
            <a:ln w="1905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grpSp>
      <p:grpSp>
        <p:nvGrpSpPr>
          <p:cNvPr id="66" name="Group 90"/>
          <p:cNvGrpSpPr>
            <a:grpSpLocks/>
          </p:cNvGrpSpPr>
          <p:nvPr/>
        </p:nvGrpSpPr>
        <p:grpSpPr bwMode="auto">
          <a:xfrm>
            <a:off x="7950200" y="5414963"/>
            <a:ext cx="384175" cy="481012"/>
            <a:chOff x="5699821" y="2963341"/>
            <a:chExt cx="384175" cy="481298"/>
          </a:xfrm>
        </p:grpSpPr>
        <p:pic>
          <p:nvPicPr>
            <p:cNvPr id="67" name="Picture 12" descr="SGA.gi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05886" y="2963341"/>
              <a:ext cx="372047" cy="481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 name="Explosion 1 26"/>
            <p:cNvSpPr>
              <a:spLocks noChangeArrowheads="1"/>
            </p:cNvSpPr>
            <p:nvPr/>
          </p:nvSpPr>
          <p:spPr bwMode="auto">
            <a:xfrm>
              <a:off x="5699821" y="3062288"/>
              <a:ext cx="384175" cy="287337"/>
            </a:xfrm>
            <a:prstGeom prst="irregularSeal1">
              <a:avLst/>
            </a:prstGeom>
            <a:solidFill>
              <a:srgbClr val="92D050"/>
            </a:solidFill>
            <a:ln w="1905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grpSp>
    </p:spTree>
    <p:custDataLst>
      <p:tags r:id="rId1"/>
    </p:custDataLst>
    <p:extLst>
      <p:ext uri="{BB962C8B-B14F-4D97-AF65-F5344CB8AC3E}">
        <p14:creationId xmlns:p14="http://schemas.microsoft.com/office/powerpoint/2010/main" val="38949791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365126"/>
            <a:ext cx="10317381" cy="548927"/>
          </a:xfrm>
        </p:spPr>
        <p:txBody>
          <a:bodyPr>
            <a:normAutofit fontScale="90000"/>
          </a:bodyPr>
          <a:lstStyle/>
          <a:p>
            <a:r>
              <a:rPr lang="en-US" altLang="en-US" dirty="0"/>
              <a:t>Closing a PDB</a:t>
            </a:r>
            <a:endParaRPr lang="en-US" dirty="0"/>
          </a:p>
        </p:txBody>
      </p:sp>
      <p:sp>
        <p:nvSpPr>
          <p:cNvPr id="4" name="Rectangle 4"/>
          <p:cNvSpPr>
            <a:spLocks noChangeArrowheads="1"/>
          </p:cNvSpPr>
          <p:nvPr/>
        </p:nvSpPr>
        <p:spPr bwMode="auto">
          <a:xfrm>
            <a:off x="7489825" y="3135313"/>
            <a:ext cx="2166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346075">
              <a:tabLst>
                <a:tab pos="571500" algn="l"/>
              </a:tabLst>
              <a:defRPr>
                <a:solidFill>
                  <a:schemeClr val="tx1"/>
                </a:solidFill>
                <a:latin typeface="Arial" panose="020B0604020202020204" pitchFamily="34" charset="0"/>
                <a:cs typeface="Arial" panose="020B0604020202020204" pitchFamily="34" charset="0"/>
              </a:defRPr>
            </a:lvl1pPr>
            <a:lvl2pPr marL="742950" indent="-285750" defTabSz="346075">
              <a:tabLst>
                <a:tab pos="571500" algn="l"/>
              </a:tabLst>
              <a:defRPr>
                <a:solidFill>
                  <a:schemeClr val="tx1"/>
                </a:solidFill>
                <a:latin typeface="Arial" panose="020B0604020202020204" pitchFamily="34" charset="0"/>
                <a:cs typeface="Arial" panose="020B0604020202020204" pitchFamily="34" charset="0"/>
              </a:defRPr>
            </a:lvl2pPr>
            <a:lvl3pPr marL="1143000" indent="-228600" defTabSz="346075">
              <a:tabLst>
                <a:tab pos="571500" algn="l"/>
              </a:tabLst>
              <a:defRPr>
                <a:solidFill>
                  <a:schemeClr val="tx1"/>
                </a:solidFill>
                <a:latin typeface="Arial" panose="020B0604020202020204" pitchFamily="34" charset="0"/>
                <a:cs typeface="Arial" panose="020B0604020202020204" pitchFamily="34" charset="0"/>
              </a:defRPr>
            </a:lvl3pPr>
            <a:lvl4pPr marL="1600200" indent="-228600" defTabSz="346075">
              <a:tabLst>
                <a:tab pos="571500" algn="l"/>
              </a:tabLst>
              <a:defRPr>
                <a:solidFill>
                  <a:schemeClr val="tx1"/>
                </a:solidFill>
                <a:latin typeface="Arial" panose="020B0604020202020204" pitchFamily="34" charset="0"/>
                <a:cs typeface="Arial" panose="020B0604020202020204" pitchFamily="34" charset="0"/>
              </a:defRPr>
            </a:lvl4pPr>
            <a:lvl5pPr marL="2057400" indent="-228600" defTabSz="346075">
              <a:tabLst>
                <a:tab pos="571500" algn="l"/>
              </a:tabLst>
              <a:defRPr>
                <a:solidFill>
                  <a:schemeClr val="tx1"/>
                </a:solidFill>
                <a:latin typeface="Arial" panose="020B0604020202020204" pitchFamily="34" charset="0"/>
                <a:cs typeface="Arial" panose="020B0604020202020204" pitchFamily="34" charset="0"/>
              </a:defRPr>
            </a:lvl5pPr>
            <a:lvl6pPr marL="25146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6pPr>
            <a:lvl7pPr marL="29718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7pPr>
            <a:lvl8pPr marL="34290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8pPr>
            <a:lvl9pPr marL="38862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9pPr>
          </a:lstStyle>
          <a:p>
            <a:r>
              <a:rPr lang="en-US" altLang="en-US" dirty="0">
                <a:solidFill>
                  <a:srgbClr val="000000"/>
                </a:solidFill>
                <a:latin typeface="Courier New" panose="02070309020205020404" pitchFamily="49" charset="0"/>
              </a:rPr>
              <a:t>CDB OPEN</a:t>
            </a:r>
          </a:p>
        </p:txBody>
      </p:sp>
      <p:sp>
        <p:nvSpPr>
          <p:cNvPr id="5" name="Rectangle 5"/>
          <p:cNvSpPr>
            <a:spLocks noChangeArrowheads="1"/>
          </p:cNvSpPr>
          <p:nvPr/>
        </p:nvSpPr>
        <p:spPr bwMode="auto">
          <a:xfrm>
            <a:off x="5661025" y="4129088"/>
            <a:ext cx="19827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346075">
              <a:tabLst>
                <a:tab pos="571500" algn="l"/>
              </a:tabLst>
              <a:defRPr>
                <a:solidFill>
                  <a:schemeClr val="tx1"/>
                </a:solidFill>
                <a:latin typeface="Arial" panose="020B0604020202020204" pitchFamily="34" charset="0"/>
                <a:cs typeface="Arial" panose="020B0604020202020204" pitchFamily="34" charset="0"/>
              </a:defRPr>
            </a:lvl1pPr>
            <a:lvl2pPr marL="742950" indent="-285750" defTabSz="346075">
              <a:tabLst>
                <a:tab pos="571500" algn="l"/>
              </a:tabLst>
              <a:defRPr>
                <a:solidFill>
                  <a:schemeClr val="tx1"/>
                </a:solidFill>
                <a:latin typeface="Arial" panose="020B0604020202020204" pitchFamily="34" charset="0"/>
                <a:cs typeface="Arial" panose="020B0604020202020204" pitchFamily="34" charset="0"/>
              </a:defRPr>
            </a:lvl2pPr>
            <a:lvl3pPr marL="1143000" indent="-228600" defTabSz="346075">
              <a:tabLst>
                <a:tab pos="571500" algn="l"/>
              </a:tabLst>
              <a:defRPr>
                <a:solidFill>
                  <a:schemeClr val="tx1"/>
                </a:solidFill>
                <a:latin typeface="Arial" panose="020B0604020202020204" pitchFamily="34" charset="0"/>
                <a:cs typeface="Arial" panose="020B0604020202020204" pitchFamily="34" charset="0"/>
              </a:defRPr>
            </a:lvl3pPr>
            <a:lvl4pPr marL="1600200" indent="-228600" defTabSz="346075">
              <a:tabLst>
                <a:tab pos="571500" algn="l"/>
              </a:tabLst>
              <a:defRPr>
                <a:solidFill>
                  <a:schemeClr val="tx1"/>
                </a:solidFill>
                <a:latin typeface="Arial" panose="020B0604020202020204" pitchFamily="34" charset="0"/>
                <a:cs typeface="Arial" panose="020B0604020202020204" pitchFamily="34" charset="0"/>
              </a:defRPr>
            </a:lvl4pPr>
            <a:lvl5pPr marL="2057400" indent="-228600" defTabSz="346075">
              <a:tabLst>
                <a:tab pos="571500" algn="l"/>
              </a:tabLst>
              <a:defRPr>
                <a:solidFill>
                  <a:schemeClr val="tx1"/>
                </a:solidFill>
                <a:latin typeface="Arial" panose="020B0604020202020204" pitchFamily="34" charset="0"/>
                <a:cs typeface="Arial" panose="020B0604020202020204" pitchFamily="34" charset="0"/>
              </a:defRPr>
            </a:lvl5pPr>
            <a:lvl6pPr marL="25146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6pPr>
            <a:lvl7pPr marL="29718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7pPr>
            <a:lvl8pPr marL="34290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8pPr>
            <a:lvl9pPr marL="38862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9pPr>
          </a:lstStyle>
          <a:p>
            <a:r>
              <a:rPr lang="en-US" altLang="en-US" dirty="0">
                <a:solidFill>
                  <a:srgbClr val="000000"/>
                </a:solidFill>
                <a:latin typeface="Courier New" panose="02070309020205020404" pitchFamily="49" charset="0"/>
              </a:rPr>
              <a:t>MOUNT</a:t>
            </a:r>
          </a:p>
        </p:txBody>
      </p:sp>
      <p:sp>
        <p:nvSpPr>
          <p:cNvPr id="6" name="Rectangle 6"/>
          <p:cNvSpPr>
            <a:spLocks noChangeArrowheads="1"/>
          </p:cNvSpPr>
          <p:nvPr/>
        </p:nvSpPr>
        <p:spPr bwMode="auto">
          <a:xfrm>
            <a:off x="4138613" y="5195888"/>
            <a:ext cx="18272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346075">
              <a:tabLst>
                <a:tab pos="571500" algn="l"/>
              </a:tabLst>
              <a:defRPr>
                <a:solidFill>
                  <a:schemeClr val="tx1"/>
                </a:solidFill>
                <a:latin typeface="Arial" panose="020B0604020202020204" pitchFamily="34" charset="0"/>
                <a:cs typeface="Arial" panose="020B0604020202020204" pitchFamily="34" charset="0"/>
              </a:defRPr>
            </a:lvl1pPr>
            <a:lvl2pPr marL="742950" indent="-285750" defTabSz="346075">
              <a:tabLst>
                <a:tab pos="571500" algn="l"/>
              </a:tabLst>
              <a:defRPr>
                <a:solidFill>
                  <a:schemeClr val="tx1"/>
                </a:solidFill>
                <a:latin typeface="Arial" panose="020B0604020202020204" pitchFamily="34" charset="0"/>
                <a:cs typeface="Arial" panose="020B0604020202020204" pitchFamily="34" charset="0"/>
              </a:defRPr>
            </a:lvl2pPr>
            <a:lvl3pPr marL="1143000" indent="-228600" defTabSz="346075">
              <a:tabLst>
                <a:tab pos="571500" algn="l"/>
              </a:tabLst>
              <a:defRPr>
                <a:solidFill>
                  <a:schemeClr val="tx1"/>
                </a:solidFill>
                <a:latin typeface="Arial" panose="020B0604020202020204" pitchFamily="34" charset="0"/>
                <a:cs typeface="Arial" panose="020B0604020202020204" pitchFamily="34" charset="0"/>
              </a:defRPr>
            </a:lvl3pPr>
            <a:lvl4pPr marL="1600200" indent="-228600" defTabSz="346075">
              <a:tabLst>
                <a:tab pos="571500" algn="l"/>
              </a:tabLst>
              <a:defRPr>
                <a:solidFill>
                  <a:schemeClr val="tx1"/>
                </a:solidFill>
                <a:latin typeface="Arial" panose="020B0604020202020204" pitchFamily="34" charset="0"/>
                <a:cs typeface="Arial" panose="020B0604020202020204" pitchFamily="34" charset="0"/>
              </a:defRPr>
            </a:lvl4pPr>
            <a:lvl5pPr marL="2057400" indent="-228600" defTabSz="346075">
              <a:tabLst>
                <a:tab pos="571500" algn="l"/>
              </a:tabLst>
              <a:defRPr>
                <a:solidFill>
                  <a:schemeClr val="tx1"/>
                </a:solidFill>
                <a:latin typeface="Arial" panose="020B0604020202020204" pitchFamily="34" charset="0"/>
                <a:cs typeface="Arial" panose="020B0604020202020204" pitchFamily="34" charset="0"/>
              </a:defRPr>
            </a:lvl5pPr>
            <a:lvl6pPr marL="25146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6pPr>
            <a:lvl7pPr marL="29718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7pPr>
            <a:lvl8pPr marL="34290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8pPr>
            <a:lvl9pPr marL="38862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9pPr>
          </a:lstStyle>
          <a:p>
            <a:r>
              <a:rPr lang="en-US" altLang="en-US" dirty="0">
                <a:solidFill>
                  <a:srgbClr val="000000"/>
                </a:solidFill>
                <a:latin typeface="Courier New" panose="02070309020205020404" pitchFamily="49" charset="0"/>
              </a:rPr>
              <a:t>NOMOUNT</a:t>
            </a:r>
          </a:p>
        </p:txBody>
      </p:sp>
      <p:sp>
        <p:nvSpPr>
          <p:cNvPr id="7" name="Rectangle 7"/>
          <p:cNvSpPr>
            <a:spLocks noChangeArrowheads="1"/>
          </p:cNvSpPr>
          <p:nvPr/>
        </p:nvSpPr>
        <p:spPr bwMode="auto">
          <a:xfrm>
            <a:off x="2373313" y="5729288"/>
            <a:ext cx="2101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346075">
              <a:tabLst>
                <a:tab pos="571500" algn="l"/>
              </a:tabLst>
              <a:defRPr>
                <a:solidFill>
                  <a:schemeClr val="tx1"/>
                </a:solidFill>
                <a:latin typeface="Arial" panose="020B0604020202020204" pitchFamily="34" charset="0"/>
                <a:cs typeface="Arial" panose="020B0604020202020204" pitchFamily="34" charset="0"/>
              </a:defRPr>
            </a:lvl1pPr>
            <a:lvl2pPr marL="742950" indent="-285750" defTabSz="346075">
              <a:tabLst>
                <a:tab pos="571500" algn="l"/>
              </a:tabLst>
              <a:defRPr>
                <a:solidFill>
                  <a:schemeClr val="tx1"/>
                </a:solidFill>
                <a:latin typeface="Arial" panose="020B0604020202020204" pitchFamily="34" charset="0"/>
                <a:cs typeface="Arial" panose="020B0604020202020204" pitchFamily="34" charset="0"/>
              </a:defRPr>
            </a:lvl2pPr>
            <a:lvl3pPr marL="1143000" indent="-228600" defTabSz="346075">
              <a:tabLst>
                <a:tab pos="571500" algn="l"/>
              </a:tabLst>
              <a:defRPr>
                <a:solidFill>
                  <a:schemeClr val="tx1"/>
                </a:solidFill>
                <a:latin typeface="Arial" panose="020B0604020202020204" pitchFamily="34" charset="0"/>
                <a:cs typeface="Arial" panose="020B0604020202020204" pitchFamily="34" charset="0"/>
              </a:defRPr>
            </a:lvl3pPr>
            <a:lvl4pPr marL="1600200" indent="-228600" defTabSz="346075">
              <a:tabLst>
                <a:tab pos="571500" algn="l"/>
              </a:tabLst>
              <a:defRPr>
                <a:solidFill>
                  <a:schemeClr val="tx1"/>
                </a:solidFill>
                <a:latin typeface="Arial" panose="020B0604020202020204" pitchFamily="34" charset="0"/>
                <a:cs typeface="Arial" panose="020B0604020202020204" pitchFamily="34" charset="0"/>
              </a:defRPr>
            </a:lvl4pPr>
            <a:lvl5pPr marL="2057400" indent="-228600" defTabSz="346075">
              <a:tabLst>
                <a:tab pos="571500" algn="l"/>
              </a:tabLst>
              <a:defRPr>
                <a:solidFill>
                  <a:schemeClr val="tx1"/>
                </a:solidFill>
                <a:latin typeface="Arial" panose="020B0604020202020204" pitchFamily="34" charset="0"/>
                <a:cs typeface="Arial" panose="020B0604020202020204" pitchFamily="34" charset="0"/>
              </a:defRPr>
            </a:lvl5pPr>
            <a:lvl6pPr marL="25146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6pPr>
            <a:lvl7pPr marL="29718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7pPr>
            <a:lvl8pPr marL="34290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8pPr>
            <a:lvl9pPr marL="38862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9pPr>
          </a:lstStyle>
          <a:p>
            <a:r>
              <a:rPr lang="en-US" altLang="en-US" dirty="0">
                <a:solidFill>
                  <a:srgbClr val="000000"/>
                </a:solidFill>
                <a:latin typeface="Courier New" panose="02070309020205020404" pitchFamily="49" charset="0"/>
              </a:rPr>
              <a:t>SHUTDOWN</a:t>
            </a:r>
          </a:p>
        </p:txBody>
      </p:sp>
      <p:sp>
        <p:nvSpPr>
          <p:cNvPr id="8" name="Rectangle 8"/>
          <p:cNvSpPr>
            <a:spLocks noChangeArrowheads="1"/>
          </p:cNvSpPr>
          <p:nvPr/>
        </p:nvSpPr>
        <p:spPr bwMode="auto">
          <a:xfrm>
            <a:off x="7729538" y="2919413"/>
            <a:ext cx="3924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346075">
              <a:tabLst>
                <a:tab pos="571500" algn="l"/>
              </a:tabLst>
              <a:defRPr>
                <a:solidFill>
                  <a:schemeClr val="tx1"/>
                </a:solidFill>
                <a:latin typeface="Arial" panose="020B0604020202020204" pitchFamily="34" charset="0"/>
                <a:cs typeface="Arial" panose="020B0604020202020204" pitchFamily="34" charset="0"/>
              </a:defRPr>
            </a:lvl1pPr>
            <a:lvl2pPr marL="742950" indent="-285750" defTabSz="346075">
              <a:tabLst>
                <a:tab pos="571500" algn="l"/>
              </a:tabLst>
              <a:defRPr>
                <a:solidFill>
                  <a:schemeClr val="tx1"/>
                </a:solidFill>
                <a:latin typeface="Arial" panose="020B0604020202020204" pitchFamily="34" charset="0"/>
                <a:cs typeface="Arial" panose="020B0604020202020204" pitchFamily="34" charset="0"/>
              </a:defRPr>
            </a:lvl2pPr>
            <a:lvl3pPr marL="1143000" indent="-228600" defTabSz="346075">
              <a:tabLst>
                <a:tab pos="571500" algn="l"/>
              </a:tabLst>
              <a:defRPr>
                <a:solidFill>
                  <a:schemeClr val="tx1"/>
                </a:solidFill>
                <a:latin typeface="Arial" panose="020B0604020202020204" pitchFamily="34" charset="0"/>
                <a:cs typeface="Arial" panose="020B0604020202020204" pitchFamily="34" charset="0"/>
              </a:defRPr>
            </a:lvl3pPr>
            <a:lvl4pPr marL="1600200" indent="-228600" defTabSz="346075">
              <a:tabLst>
                <a:tab pos="571500" algn="l"/>
              </a:tabLst>
              <a:defRPr>
                <a:solidFill>
                  <a:schemeClr val="tx1"/>
                </a:solidFill>
                <a:latin typeface="Arial" panose="020B0604020202020204" pitchFamily="34" charset="0"/>
                <a:cs typeface="Arial" panose="020B0604020202020204" pitchFamily="34" charset="0"/>
              </a:defRPr>
            </a:lvl4pPr>
            <a:lvl5pPr marL="2057400" indent="-228600" defTabSz="346075">
              <a:tabLst>
                <a:tab pos="571500" algn="l"/>
              </a:tabLst>
              <a:defRPr>
                <a:solidFill>
                  <a:schemeClr val="tx1"/>
                </a:solidFill>
                <a:latin typeface="Arial" panose="020B0604020202020204" pitchFamily="34" charset="0"/>
                <a:cs typeface="Arial" panose="020B0604020202020204" pitchFamily="34" charset="0"/>
              </a:defRPr>
            </a:lvl5pPr>
            <a:lvl6pPr marL="25146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6pPr>
            <a:lvl7pPr marL="29718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7pPr>
            <a:lvl8pPr marL="34290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8pPr>
            <a:lvl9pPr marL="38862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9pPr>
          </a:lstStyle>
          <a:p>
            <a:endParaRPr lang="fr-FR" altLang="en-US" dirty="0">
              <a:solidFill>
                <a:srgbClr val="000000"/>
              </a:solidFill>
            </a:endParaRPr>
          </a:p>
        </p:txBody>
      </p:sp>
      <p:sp>
        <p:nvSpPr>
          <p:cNvPr id="9" name="Rectangle 10"/>
          <p:cNvSpPr>
            <a:spLocks noChangeArrowheads="1"/>
          </p:cNvSpPr>
          <p:nvPr/>
        </p:nvSpPr>
        <p:spPr bwMode="auto">
          <a:xfrm>
            <a:off x="4138613" y="5530850"/>
            <a:ext cx="23002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346075">
              <a:tabLst>
                <a:tab pos="571500" algn="l"/>
              </a:tabLst>
              <a:defRPr>
                <a:solidFill>
                  <a:schemeClr val="tx1"/>
                </a:solidFill>
                <a:latin typeface="Arial" panose="020B0604020202020204" pitchFamily="34" charset="0"/>
                <a:cs typeface="Arial" panose="020B0604020202020204" pitchFamily="34" charset="0"/>
              </a:defRPr>
            </a:lvl1pPr>
            <a:lvl2pPr marL="742950" indent="-285750" defTabSz="346075">
              <a:tabLst>
                <a:tab pos="571500" algn="l"/>
              </a:tabLst>
              <a:defRPr>
                <a:solidFill>
                  <a:schemeClr val="tx1"/>
                </a:solidFill>
                <a:latin typeface="Arial" panose="020B0604020202020204" pitchFamily="34" charset="0"/>
                <a:cs typeface="Arial" panose="020B0604020202020204" pitchFamily="34" charset="0"/>
              </a:defRPr>
            </a:lvl2pPr>
            <a:lvl3pPr marL="1143000" indent="-228600" defTabSz="346075">
              <a:tabLst>
                <a:tab pos="571500" algn="l"/>
              </a:tabLst>
              <a:defRPr>
                <a:solidFill>
                  <a:schemeClr val="tx1"/>
                </a:solidFill>
                <a:latin typeface="Arial" panose="020B0604020202020204" pitchFamily="34" charset="0"/>
                <a:cs typeface="Arial" panose="020B0604020202020204" pitchFamily="34" charset="0"/>
              </a:defRPr>
            </a:lvl3pPr>
            <a:lvl4pPr marL="1600200" indent="-228600" defTabSz="346075">
              <a:tabLst>
                <a:tab pos="571500" algn="l"/>
              </a:tabLst>
              <a:defRPr>
                <a:solidFill>
                  <a:schemeClr val="tx1"/>
                </a:solidFill>
                <a:latin typeface="Arial" panose="020B0604020202020204" pitchFamily="34" charset="0"/>
                <a:cs typeface="Arial" panose="020B0604020202020204" pitchFamily="34" charset="0"/>
              </a:defRPr>
            </a:lvl4pPr>
            <a:lvl5pPr marL="2057400" indent="-228600" defTabSz="346075">
              <a:tabLst>
                <a:tab pos="571500" algn="l"/>
              </a:tabLst>
              <a:defRPr>
                <a:solidFill>
                  <a:schemeClr val="tx1"/>
                </a:solidFill>
                <a:latin typeface="Arial" panose="020B0604020202020204" pitchFamily="34" charset="0"/>
                <a:cs typeface="Arial" panose="020B0604020202020204" pitchFamily="34" charset="0"/>
              </a:defRPr>
            </a:lvl5pPr>
            <a:lvl6pPr marL="25146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6pPr>
            <a:lvl7pPr marL="29718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7pPr>
            <a:lvl8pPr marL="34290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8pPr>
            <a:lvl9pPr marL="38862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9pPr>
          </a:lstStyle>
          <a:p>
            <a:r>
              <a:rPr lang="en-US" altLang="en-US" sz="1600" dirty="0">
                <a:solidFill>
                  <a:srgbClr val="000000"/>
                </a:solidFill>
              </a:rPr>
              <a:t>Instance </a:t>
            </a:r>
            <a:br>
              <a:rPr lang="en-US" altLang="en-US" sz="1600" dirty="0">
                <a:solidFill>
                  <a:srgbClr val="000000"/>
                </a:solidFill>
              </a:rPr>
            </a:br>
            <a:r>
              <a:rPr lang="en-US" altLang="en-US" sz="1600" dirty="0">
                <a:solidFill>
                  <a:srgbClr val="000000"/>
                </a:solidFill>
              </a:rPr>
              <a:t>started</a:t>
            </a:r>
          </a:p>
        </p:txBody>
      </p:sp>
      <p:cxnSp>
        <p:nvCxnSpPr>
          <p:cNvPr id="10" name="Straight Connector 22"/>
          <p:cNvCxnSpPr>
            <a:cxnSpLocks noChangeShapeType="1"/>
          </p:cNvCxnSpPr>
          <p:nvPr/>
        </p:nvCxnSpPr>
        <p:spPr bwMode="auto">
          <a:xfrm>
            <a:off x="9388475" y="1752600"/>
            <a:ext cx="0" cy="1905000"/>
          </a:xfrm>
          <a:prstGeom prst="line">
            <a:avLst/>
          </a:prstGeom>
          <a:noFill/>
          <a:ln w="28575"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cxnSp>
        <p:nvCxnSpPr>
          <p:cNvPr id="11" name="Straight Connector 26"/>
          <p:cNvCxnSpPr>
            <a:cxnSpLocks noChangeShapeType="1"/>
          </p:cNvCxnSpPr>
          <p:nvPr/>
        </p:nvCxnSpPr>
        <p:spPr bwMode="auto">
          <a:xfrm flipH="1">
            <a:off x="9396413" y="1762125"/>
            <a:ext cx="1860550" cy="0"/>
          </a:xfrm>
          <a:prstGeom prst="line">
            <a:avLst/>
          </a:prstGeom>
          <a:noFill/>
          <a:ln w="28575"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sp>
        <p:nvSpPr>
          <p:cNvPr id="12" name="PPTShape_1"/>
          <p:cNvSpPr>
            <a:spLocks noChangeArrowheads="1"/>
          </p:cNvSpPr>
          <p:nvPr/>
        </p:nvSpPr>
        <p:spPr bwMode="auto">
          <a:xfrm>
            <a:off x="9318625" y="1371600"/>
            <a:ext cx="21669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346075">
              <a:tabLst>
                <a:tab pos="571500" algn="l"/>
              </a:tabLst>
              <a:defRPr>
                <a:solidFill>
                  <a:schemeClr val="tx1"/>
                </a:solidFill>
                <a:latin typeface="Arial" panose="020B0604020202020204" pitchFamily="34" charset="0"/>
                <a:cs typeface="Arial" panose="020B0604020202020204" pitchFamily="34" charset="0"/>
              </a:defRPr>
            </a:lvl1pPr>
            <a:lvl2pPr marL="742950" indent="-285750" defTabSz="346075">
              <a:tabLst>
                <a:tab pos="571500" algn="l"/>
              </a:tabLst>
              <a:defRPr>
                <a:solidFill>
                  <a:schemeClr val="tx1"/>
                </a:solidFill>
                <a:latin typeface="Arial" panose="020B0604020202020204" pitchFamily="34" charset="0"/>
                <a:cs typeface="Arial" panose="020B0604020202020204" pitchFamily="34" charset="0"/>
              </a:defRPr>
            </a:lvl2pPr>
            <a:lvl3pPr marL="1143000" indent="-228600" defTabSz="346075">
              <a:tabLst>
                <a:tab pos="571500" algn="l"/>
              </a:tabLst>
              <a:defRPr>
                <a:solidFill>
                  <a:schemeClr val="tx1"/>
                </a:solidFill>
                <a:latin typeface="Arial" panose="020B0604020202020204" pitchFamily="34" charset="0"/>
                <a:cs typeface="Arial" panose="020B0604020202020204" pitchFamily="34" charset="0"/>
              </a:defRPr>
            </a:lvl3pPr>
            <a:lvl4pPr marL="1600200" indent="-228600" defTabSz="346075">
              <a:tabLst>
                <a:tab pos="571500" algn="l"/>
              </a:tabLst>
              <a:defRPr>
                <a:solidFill>
                  <a:schemeClr val="tx1"/>
                </a:solidFill>
                <a:latin typeface="Arial" panose="020B0604020202020204" pitchFamily="34" charset="0"/>
                <a:cs typeface="Arial" panose="020B0604020202020204" pitchFamily="34" charset="0"/>
              </a:defRPr>
            </a:lvl4pPr>
            <a:lvl5pPr marL="2057400" indent="-228600" defTabSz="346075">
              <a:tabLst>
                <a:tab pos="571500" algn="l"/>
              </a:tabLst>
              <a:defRPr>
                <a:solidFill>
                  <a:schemeClr val="tx1"/>
                </a:solidFill>
                <a:latin typeface="Arial" panose="020B0604020202020204" pitchFamily="34" charset="0"/>
                <a:cs typeface="Arial" panose="020B0604020202020204" pitchFamily="34" charset="0"/>
              </a:defRPr>
            </a:lvl5pPr>
            <a:lvl6pPr marL="25146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6pPr>
            <a:lvl7pPr marL="29718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7pPr>
            <a:lvl8pPr marL="34290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8pPr>
            <a:lvl9pPr marL="38862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9pPr>
          </a:lstStyle>
          <a:p>
            <a:r>
              <a:rPr lang="en-US" altLang="en-US" dirty="0">
                <a:solidFill>
                  <a:srgbClr val="000000"/>
                </a:solidFill>
                <a:latin typeface="Courier New" panose="02070309020205020404" pitchFamily="49" charset="0"/>
              </a:rPr>
              <a:t>PDB CLOSE</a:t>
            </a:r>
          </a:p>
        </p:txBody>
      </p:sp>
      <p:sp>
        <p:nvSpPr>
          <p:cNvPr id="13" name="PPTShape_2"/>
          <p:cNvSpPr txBox="1">
            <a:spLocks noChangeArrowheads="1"/>
          </p:cNvSpPr>
          <p:nvPr/>
        </p:nvSpPr>
        <p:spPr>
          <a:xfrm>
            <a:off x="9361488" y="1828800"/>
            <a:ext cx="1793875" cy="762000"/>
          </a:xfrm>
          <a:prstGeom prst="rect">
            <a:avLst/>
          </a:prstGeom>
        </p:spPr>
        <p:txBody>
          <a:bodyPr/>
          <a:lstStyle/>
          <a:p>
            <a:pPr marL="574675" lvl="2" indent="-460375" defTabSz="228600" eaLnBrk="1" hangingPunct="1">
              <a:defRPr/>
            </a:pPr>
            <a:r>
              <a:rPr lang="fr-FR" dirty="0">
                <a:solidFill>
                  <a:srgbClr val="000000"/>
                </a:solidFill>
                <a:cs typeface="Calibri" pitchFamily="34" charset="0"/>
              </a:rPr>
              <a:t>PDBs closed</a:t>
            </a:r>
            <a:endParaRPr lang="fr-FR" dirty="0">
              <a:solidFill>
                <a:srgbClr val="000000"/>
              </a:solidFill>
              <a:latin typeface="+mj-lt"/>
              <a:cs typeface="Courier New" pitchFamily="49" charset="0"/>
            </a:endParaRPr>
          </a:p>
        </p:txBody>
      </p:sp>
      <p:cxnSp>
        <p:nvCxnSpPr>
          <p:cNvPr id="14" name="Straight Arrow Connector 19"/>
          <p:cNvCxnSpPr>
            <a:cxnSpLocks noChangeShapeType="1"/>
          </p:cNvCxnSpPr>
          <p:nvPr/>
        </p:nvCxnSpPr>
        <p:spPr bwMode="auto">
          <a:xfrm>
            <a:off x="10741025" y="2514600"/>
            <a:ext cx="0" cy="1066800"/>
          </a:xfrm>
          <a:prstGeom prst="straightConnector1">
            <a:avLst/>
          </a:prstGeom>
          <a:noFill/>
          <a:ln w="28575" algn="ctr">
            <a:solidFill>
              <a:schemeClr val="accent2"/>
            </a:solidFill>
            <a:round/>
            <a:headEnd type="none" w="sm" len="sm"/>
            <a:tailEnd type="triangle" w="lg" len="lg"/>
          </a:ln>
          <a:extLst>
            <a:ext uri="{909E8E84-426E-40DD-AFC4-6F175D3DCCD1}">
              <a14:hiddenFill xmlns:a14="http://schemas.microsoft.com/office/drawing/2010/main">
                <a:noFill/>
              </a14:hiddenFill>
            </a:ext>
          </a:extLst>
        </p:spPr>
      </p:cxnSp>
      <p:cxnSp>
        <p:nvCxnSpPr>
          <p:cNvPr id="15" name="Straight Connector 26"/>
          <p:cNvCxnSpPr>
            <a:cxnSpLocks noChangeShapeType="1"/>
          </p:cNvCxnSpPr>
          <p:nvPr/>
        </p:nvCxnSpPr>
        <p:spPr bwMode="auto">
          <a:xfrm flipH="1">
            <a:off x="2278063" y="6096000"/>
            <a:ext cx="1860550" cy="0"/>
          </a:xfrm>
          <a:prstGeom prst="line">
            <a:avLst/>
          </a:prstGeom>
          <a:noFill/>
          <a:ln w="28575"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cxnSp>
        <p:nvCxnSpPr>
          <p:cNvPr id="16" name="Straight Connector 22"/>
          <p:cNvCxnSpPr>
            <a:cxnSpLocks noChangeShapeType="1"/>
          </p:cNvCxnSpPr>
          <p:nvPr/>
        </p:nvCxnSpPr>
        <p:spPr bwMode="auto">
          <a:xfrm>
            <a:off x="4138613" y="5546725"/>
            <a:ext cx="0" cy="549275"/>
          </a:xfrm>
          <a:prstGeom prst="line">
            <a:avLst/>
          </a:prstGeom>
          <a:noFill/>
          <a:ln w="28575"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cxnSp>
        <p:nvCxnSpPr>
          <p:cNvPr id="17" name="Straight Connector 26"/>
          <p:cNvCxnSpPr>
            <a:cxnSpLocks noChangeShapeType="1"/>
          </p:cNvCxnSpPr>
          <p:nvPr/>
        </p:nvCxnSpPr>
        <p:spPr bwMode="auto">
          <a:xfrm flipH="1">
            <a:off x="4138613" y="5562600"/>
            <a:ext cx="1624012" cy="0"/>
          </a:xfrm>
          <a:prstGeom prst="line">
            <a:avLst/>
          </a:prstGeom>
          <a:noFill/>
          <a:ln w="28575"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cxnSp>
        <p:nvCxnSpPr>
          <p:cNvPr id="18" name="Straight Connector 22"/>
          <p:cNvCxnSpPr>
            <a:cxnSpLocks noChangeShapeType="1"/>
          </p:cNvCxnSpPr>
          <p:nvPr/>
        </p:nvCxnSpPr>
        <p:spPr bwMode="auto">
          <a:xfrm>
            <a:off x="5762625" y="4495800"/>
            <a:ext cx="0" cy="1066800"/>
          </a:xfrm>
          <a:prstGeom prst="line">
            <a:avLst/>
          </a:prstGeom>
          <a:noFill/>
          <a:ln w="28575"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cxnSp>
        <p:nvCxnSpPr>
          <p:cNvPr id="19" name="Straight Connector 26"/>
          <p:cNvCxnSpPr>
            <a:cxnSpLocks noChangeShapeType="1"/>
          </p:cNvCxnSpPr>
          <p:nvPr/>
        </p:nvCxnSpPr>
        <p:spPr bwMode="auto">
          <a:xfrm flipH="1">
            <a:off x="5762625" y="4495800"/>
            <a:ext cx="1828800" cy="0"/>
          </a:xfrm>
          <a:prstGeom prst="line">
            <a:avLst/>
          </a:prstGeom>
          <a:noFill/>
          <a:ln w="28575"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cxnSp>
        <p:nvCxnSpPr>
          <p:cNvPr id="20" name="Straight Connector 22"/>
          <p:cNvCxnSpPr>
            <a:cxnSpLocks noChangeShapeType="1"/>
          </p:cNvCxnSpPr>
          <p:nvPr/>
        </p:nvCxnSpPr>
        <p:spPr bwMode="auto">
          <a:xfrm>
            <a:off x="7591425" y="3657600"/>
            <a:ext cx="0" cy="838200"/>
          </a:xfrm>
          <a:prstGeom prst="line">
            <a:avLst/>
          </a:prstGeom>
          <a:noFill/>
          <a:ln w="28575"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cxnSp>
        <p:nvCxnSpPr>
          <p:cNvPr id="21" name="Straight Connector 26"/>
          <p:cNvCxnSpPr>
            <a:cxnSpLocks noChangeShapeType="1"/>
          </p:cNvCxnSpPr>
          <p:nvPr/>
        </p:nvCxnSpPr>
        <p:spPr bwMode="auto">
          <a:xfrm flipH="1">
            <a:off x="7591425" y="3657600"/>
            <a:ext cx="1792288" cy="0"/>
          </a:xfrm>
          <a:prstGeom prst="line">
            <a:avLst/>
          </a:prstGeom>
          <a:noFill/>
          <a:ln w="28575"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sp>
        <p:nvSpPr>
          <p:cNvPr id="22" name="Content Placeholder 2"/>
          <p:cNvSpPr txBox="1">
            <a:spLocks noChangeAspect="1"/>
          </p:cNvSpPr>
          <p:nvPr/>
        </p:nvSpPr>
        <p:spPr bwMode="gray">
          <a:xfrm>
            <a:off x="765820" y="980727"/>
            <a:ext cx="8280920" cy="132633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0">
            <a:spAutoFit/>
          </a:bodyPr>
          <a:lstStyle/>
          <a:p>
            <a:pPr marL="457200" indent="-457200" defTabSz="400050">
              <a:tabLst>
                <a:tab pos="400050" algn="r"/>
                <a:tab pos="673100" algn="l"/>
              </a:tabLst>
              <a:defRPr/>
            </a:pPr>
            <a:r>
              <a:rPr lang="en-US" dirty="0">
                <a:latin typeface="Courier New" pitchFamily="49" charset="0"/>
                <a:cs typeface="Arial" charset="0"/>
              </a:rPr>
              <a:t>SQL&gt;</a:t>
            </a:r>
            <a:r>
              <a:rPr lang="en-US" b="1" dirty="0">
                <a:latin typeface="Courier New" pitchFamily="49" charset="0"/>
                <a:cs typeface="Arial" charset="0"/>
              </a:rPr>
              <a:t> CONNECT / AS SYSDBA</a:t>
            </a:r>
          </a:p>
          <a:p>
            <a:pPr marL="457200" indent="-457200" defTabSz="400050">
              <a:tabLst>
                <a:tab pos="400050" algn="r"/>
                <a:tab pos="673100" algn="l"/>
              </a:tabLst>
              <a:defRPr/>
            </a:pPr>
            <a:r>
              <a:rPr lang="en-US" dirty="0">
                <a:latin typeface="Courier New" pitchFamily="49" charset="0"/>
                <a:cs typeface="Arial" charset="0"/>
              </a:rPr>
              <a:t>SQL&gt;</a:t>
            </a:r>
            <a:r>
              <a:rPr lang="en-US" b="1" dirty="0">
                <a:latin typeface="Courier New" pitchFamily="49" charset="0"/>
                <a:cs typeface="Arial" charset="0"/>
              </a:rPr>
              <a:t> ALTER PLUGGABLE DATABASE </a:t>
            </a:r>
            <a:r>
              <a:rPr lang="en-US" b="1" dirty="0">
                <a:solidFill>
                  <a:srgbClr val="0000FF"/>
                </a:solidFill>
                <a:latin typeface="Courier New" pitchFamily="49" charset="0"/>
                <a:cs typeface="Arial" charset="0"/>
              </a:rPr>
              <a:t>pdb1 </a:t>
            </a:r>
            <a:r>
              <a:rPr lang="en-US" b="1" dirty="0">
                <a:latin typeface="Courier New" pitchFamily="49" charset="0"/>
                <a:cs typeface="Arial" charset="0"/>
              </a:rPr>
              <a:t>CLOSE IMMEDIATE;</a:t>
            </a:r>
          </a:p>
          <a:p>
            <a:pPr>
              <a:defRPr/>
            </a:pPr>
            <a:r>
              <a:rPr lang="en-US" dirty="0">
                <a:latin typeface="Courier New" pitchFamily="49" charset="0"/>
                <a:cs typeface="Arial" charset="0"/>
              </a:rPr>
              <a:t>SQL&gt;</a:t>
            </a:r>
            <a:r>
              <a:rPr lang="en-US" b="1" dirty="0">
                <a:latin typeface="Courier New" pitchFamily="49" charset="0"/>
                <a:cs typeface="Arial" charset="0"/>
              </a:rPr>
              <a:t> ALTER PLUGGABLE DATABASE </a:t>
            </a:r>
            <a:r>
              <a:rPr lang="en-US" b="1" dirty="0">
                <a:solidFill>
                  <a:schemeClr val="accent2"/>
                </a:solidFill>
                <a:latin typeface="Courier New" pitchFamily="49" charset="0"/>
                <a:cs typeface="Arial" charset="0"/>
              </a:rPr>
              <a:t>ALL EXCEPT </a:t>
            </a:r>
            <a:r>
              <a:rPr lang="en-US" b="1" dirty="0">
                <a:solidFill>
                  <a:srgbClr val="0000FF"/>
                </a:solidFill>
                <a:latin typeface="Courier New" pitchFamily="49" charset="0"/>
                <a:cs typeface="Arial" charset="0"/>
              </a:rPr>
              <a:t>pdb1, pdb2</a:t>
            </a:r>
            <a:r>
              <a:rPr lang="en-US" b="1" dirty="0">
                <a:latin typeface="Courier New" pitchFamily="49" charset="0"/>
                <a:cs typeface="Arial" charset="0"/>
              </a:rPr>
              <a:t> CLOSE;</a:t>
            </a:r>
          </a:p>
          <a:p>
            <a:pPr>
              <a:defRPr/>
            </a:pPr>
            <a:r>
              <a:rPr lang="fr-FR" dirty="0">
                <a:latin typeface="Courier New" pitchFamily="49" charset="0"/>
                <a:cs typeface="Arial" charset="0"/>
              </a:rPr>
              <a:t>SQL&gt;</a:t>
            </a:r>
            <a:r>
              <a:rPr lang="fr-FR" b="1" dirty="0">
                <a:latin typeface="Courier New" pitchFamily="49" charset="0"/>
                <a:cs typeface="Arial" charset="0"/>
              </a:rPr>
              <a:t> ALTER PLUGGABLE DATABASE </a:t>
            </a:r>
            <a:r>
              <a:rPr lang="fr-FR" b="1" dirty="0">
                <a:solidFill>
                  <a:schemeClr val="accent2"/>
                </a:solidFill>
                <a:latin typeface="Courier New" pitchFamily="49" charset="0"/>
                <a:cs typeface="Arial" charset="0"/>
              </a:rPr>
              <a:t>ALL CLOSE</a:t>
            </a:r>
            <a:r>
              <a:rPr lang="fr-FR" b="1" dirty="0">
                <a:latin typeface="Courier New" pitchFamily="49" charset="0"/>
                <a:cs typeface="Arial" charset="0"/>
              </a:rPr>
              <a:t>;</a:t>
            </a:r>
            <a:endParaRPr lang="en-US" b="1" dirty="0">
              <a:latin typeface="Courier New" pitchFamily="49" charset="0"/>
              <a:cs typeface="Arial" charset="0"/>
            </a:endParaRPr>
          </a:p>
        </p:txBody>
      </p:sp>
      <p:sp>
        <p:nvSpPr>
          <p:cNvPr id="23" name="Content Placeholder 2"/>
          <p:cNvSpPr txBox="1">
            <a:spLocks noChangeAspect="1"/>
          </p:cNvSpPr>
          <p:nvPr/>
        </p:nvSpPr>
        <p:spPr bwMode="gray">
          <a:xfrm>
            <a:off x="765820" y="2462707"/>
            <a:ext cx="5112568" cy="132633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0">
            <a:spAutoFit/>
          </a:bodyPr>
          <a:lstStyle/>
          <a:p>
            <a:pPr>
              <a:defRPr/>
            </a:pPr>
            <a:r>
              <a:rPr lang="en-US" dirty="0">
                <a:latin typeface="Courier New" pitchFamily="49" charset="0"/>
                <a:cs typeface="Arial" charset="0"/>
              </a:rPr>
              <a:t>SQL&gt;</a:t>
            </a:r>
            <a:r>
              <a:rPr lang="en-US" b="1" dirty="0">
                <a:latin typeface="Courier New" pitchFamily="49" charset="0"/>
                <a:cs typeface="Arial" charset="0"/>
              </a:rPr>
              <a:t> CONNECT sys@</a:t>
            </a:r>
            <a:r>
              <a:rPr lang="en-US" b="1" dirty="0">
                <a:solidFill>
                  <a:srgbClr val="0000FF"/>
                </a:solidFill>
                <a:latin typeface="Courier New" pitchFamily="49" charset="0"/>
                <a:cs typeface="Arial" charset="0"/>
              </a:rPr>
              <a:t>pdb1</a:t>
            </a:r>
            <a:r>
              <a:rPr lang="en-US" b="1" dirty="0">
                <a:latin typeface="Courier New" pitchFamily="49" charset="0"/>
                <a:cs typeface="Arial" charset="0"/>
              </a:rPr>
              <a:t> AS SYSDBA</a:t>
            </a:r>
          </a:p>
          <a:p>
            <a:pPr>
              <a:defRPr/>
            </a:pPr>
            <a:r>
              <a:rPr lang="en-US" dirty="0">
                <a:latin typeface="Courier New" pitchFamily="49" charset="0"/>
                <a:cs typeface="Arial" charset="0"/>
              </a:rPr>
              <a:t>SQL&gt;</a:t>
            </a:r>
            <a:r>
              <a:rPr lang="en-US" b="1" dirty="0">
                <a:latin typeface="Courier New" pitchFamily="49" charset="0"/>
                <a:cs typeface="Arial" charset="0"/>
              </a:rPr>
              <a:t> </a:t>
            </a:r>
            <a:r>
              <a:rPr lang="fr-FR" b="1" dirty="0">
                <a:latin typeface="Courier New" pitchFamily="49" charset="0"/>
                <a:cs typeface="Courier New" pitchFamily="49" charset="0"/>
              </a:rPr>
              <a:t>ALTER PLUGGABLE DATABASE CLOSE</a:t>
            </a:r>
            <a:r>
              <a:rPr lang="fr-FR" b="1" dirty="0">
                <a:latin typeface="Arial" charset="0"/>
                <a:cs typeface="Arial" charset="0"/>
              </a:rPr>
              <a:t>;  </a:t>
            </a:r>
            <a:r>
              <a:rPr lang="fr-FR" b="1" i="1" dirty="0">
                <a:latin typeface="Arial" charset="0"/>
                <a:cs typeface="Arial" charset="0"/>
              </a:rPr>
              <a:t>Or</a:t>
            </a:r>
            <a:r>
              <a:rPr lang="fr-FR" b="1" dirty="0">
                <a:latin typeface="Arial" charset="0"/>
                <a:cs typeface="Arial" charset="0"/>
              </a:rPr>
              <a:t> </a:t>
            </a:r>
          </a:p>
          <a:p>
            <a:pPr>
              <a:defRPr/>
            </a:pPr>
            <a:r>
              <a:rPr lang="en-US" dirty="0">
                <a:latin typeface="Courier New" pitchFamily="49" charset="0"/>
                <a:cs typeface="Arial" charset="0"/>
              </a:rPr>
              <a:t>SQL&gt;</a:t>
            </a:r>
            <a:r>
              <a:rPr lang="en-US" b="1" dirty="0">
                <a:latin typeface="Courier New" pitchFamily="49" charset="0"/>
                <a:cs typeface="Arial" charset="0"/>
              </a:rPr>
              <a:t> </a:t>
            </a:r>
            <a:r>
              <a:rPr lang="fr-FR" b="1" dirty="0">
                <a:latin typeface="Courier New" pitchFamily="49" charset="0"/>
                <a:cs typeface="Courier New" pitchFamily="49" charset="0"/>
              </a:rPr>
              <a:t>SHUTDOWN IMMEDIATE</a:t>
            </a:r>
            <a:r>
              <a:rPr lang="fr-FR" b="1" dirty="0">
                <a:latin typeface="Arial" charset="0"/>
                <a:cs typeface="Arial" charset="0"/>
              </a:rPr>
              <a:t>;</a:t>
            </a:r>
            <a:endParaRPr lang="en-US" b="1" dirty="0">
              <a:latin typeface="Courier New" pitchFamily="49" charset="0"/>
              <a:cs typeface="Arial" charset="0"/>
            </a:endParaRPr>
          </a:p>
        </p:txBody>
      </p:sp>
    </p:spTree>
    <p:custDataLst>
      <p:tags r:id="rId1"/>
    </p:custDataLst>
    <p:extLst>
      <p:ext uri="{BB962C8B-B14F-4D97-AF65-F5344CB8AC3E}">
        <p14:creationId xmlns:p14="http://schemas.microsoft.com/office/powerpoint/2010/main" val="1655089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Shutting Down a CDB Instance</a:t>
            </a:r>
            <a:endParaRPr lang="en-US" dirty="0"/>
          </a:p>
        </p:txBody>
      </p:sp>
      <p:sp>
        <p:nvSpPr>
          <p:cNvPr id="3" name="Content Placeholder 2"/>
          <p:cNvSpPr>
            <a:spLocks noGrp="1"/>
          </p:cNvSpPr>
          <p:nvPr>
            <p:ph idx="1"/>
          </p:nvPr>
        </p:nvSpPr>
        <p:spPr>
          <a:xfrm>
            <a:off x="622138" y="1242485"/>
            <a:ext cx="10944549" cy="4073758"/>
          </a:xfrm>
        </p:spPr>
        <p:txBody>
          <a:bodyPr/>
          <a:lstStyle/>
          <a:p>
            <a:endParaRPr lang="fr-FR" dirty="0"/>
          </a:p>
          <a:p>
            <a:endParaRPr lang="fr-FR" dirty="0"/>
          </a:p>
          <a:p>
            <a:pPr lvl="1"/>
            <a:r>
              <a:rPr lang="en-US" altLang="en-US" dirty="0"/>
              <a:t>All PDBs closed (no new specific message)</a:t>
            </a:r>
          </a:p>
          <a:p>
            <a:pPr lvl="1"/>
            <a:r>
              <a:rPr lang="en-US" altLang="en-US" dirty="0"/>
              <a:t>CDB closed</a:t>
            </a:r>
          </a:p>
          <a:p>
            <a:pPr lvl="1"/>
            <a:r>
              <a:rPr lang="en-US" altLang="en-US" dirty="0"/>
              <a:t>CDB dismounted</a:t>
            </a:r>
          </a:p>
          <a:p>
            <a:pPr lvl="1"/>
            <a:r>
              <a:rPr lang="en-US" altLang="en-US" dirty="0"/>
              <a:t>Instance shut down</a:t>
            </a:r>
          </a:p>
          <a:p>
            <a:pPr lvl="1"/>
            <a:endParaRPr lang="en-US" altLang="en-US" sz="1600" dirty="0"/>
          </a:p>
          <a:p>
            <a:pPr lvl="1"/>
            <a:endParaRPr lang="en-US" altLang="en-US" sz="1600" dirty="0"/>
          </a:p>
          <a:p>
            <a:pPr lvl="1"/>
            <a:endParaRPr lang="en-US" altLang="en-US" sz="1600" dirty="0"/>
          </a:p>
          <a:p>
            <a:pPr lvl="1"/>
            <a:r>
              <a:rPr lang="en-US" altLang="en-US" dirty="0"/>
              <a:t>PDB closed</a:t>
            </a:r>
          </a:p>
        </p:txBody>
      </p:sp>
      <p:sp>
        <p:nvSpPr>
          <p:cNvPr id="4" name="Content Placeholder 2"/>
          <p:cNvSpPr txBox="1">
            <a:spLocks/>
          </p:cNvSpPr>
          <p:nvPr/>
        </p:nvSpPr>
        <p:spPr bwMode="gray">
          <a:xfrm>
            <a:off x="623230" y="1530305"/>
            <a:ext cx="10942366" cy="53054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a:defRPr/>
            </a:pPr>
            <a:r>
              <a:rPr lang="en-US" sz="1600" dirty="0">
                <a:latin typeface="Courier New" pitchFamily="49" charset="0"/>
                <a:cs typeface="Arial" charset="0"/>
              </a:rPr>
              <a:t>SQL&gt;</a:t>
            </a:r>
            <a:r>
              <a:rPr lang="en-US" sz="1600" b="1" dirty="0">
                <a:latin typeface="Courier New" pitchFamily="49" charset="0"/>
                <a:cs typeface="Arial" charset="0"/>
              </a:rPr>
              <a:t> CONNECT sys@CDB1 AS SYSDBA</a:t>
            </a:r>
          </a:p>
          <a:p>
            <a:pPr>
              <a:defRPr/>
            </a:pPr>
            <a:r>
              <a:rPr lang="en-US" sz="1600" dirty="0">
                <a:latin typeface="Courier New" pitchFamily="49" charset="0"/>
                <a:cs typeface="Arial" charset="0"/>
              </a:rPr>
              <a:t>SQL&gt;</a:t>
            </a:r>
            <a:r>
              <a:rPr lang="en-US" sz="1600" b="1" dirty="0">
                <a:latin typeface="Courier New" pitchFamily="49" charset="0"/>
                <a:cs typeface="Arial" charset="0"/>
              </a:rPr>
              <a:t> SHUTDOWN IMMEDIATE</a:t>
            </a:r>
          </a:p>
        </p:txBody>
      </p:sp>
      <p:sp>
        <p:nvSpPr>
          <p:cNvPr id="5" name="Content Placeholder 2"/>
          <p:cNvSpPr txBox="1">
            <a:spLocks/>
          </p:cNvSpPr>
          <p:nvPr/>
        </p:nvSpPr>
        <p:spPr bwMode="gray">
          <a:xfrm>
            <a:off x="621804" y="4266609"/>
            <a:ext cx="10942366" cy="53054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a:defRPr/>
            </a:pPr>
            <a:r>
              <a:rPr lang="en-US" sz="1600" dirty="0">
                <a:latin typeface="Courier New" pitchFamily="49" charset="0"/>
                <a:cs typeface="Arial" charset="0"/>
              </a:rPr>
              <a:t>SQL&gt;</a:t>
            </a:r>
            <a:r>
              <a:rPr lang="en-US" sz="1600" b="1" dirty="0">
                <a:latin typeface="Courier New" pitchFamily="49" charset="0"/>
                <a:cs typeface="Arial" charset="0"/>
              </a:rPr>
              <a:t> CONNECT sys@PDB1 AS SYSDBA</a:t>
            </a:r>
          </a:p>
          <a:p>
            <a:pPr>
              <a:defRPr/>
            </a:pPr>
            <a:r>
              <a:rPr lang="en-US" sz="1600" dirty="0">
                <a:latin typeface="Courier New" pitchFamily="49" charset="0"/>
                <a:cs typeface="Arial" charset="0"/>
              </a:rPr>
              <a:t>SQL&gt;</a:t>
            </a:r>
            <a:r>
              <a:rPr lang="en-US" sz="1600" b="1" dirty="0">
                <a:latin typeface="Courier New" pitchFamily="49" charset="0"/>
                <a:cs typeface="Arial" charset="0"/>
              </a:rPr>
              <a:t> SHUTDOWN IMMEDIATE</a:t>
            </a:r>
          </a:p>
        </p:txBody>
      </p:sp>
    </p:spTree>
    <p:custDataLst>
      <p:tags r:id="rId1"/>
    </p:custDataLst>
    <p:extLst>
      <p:ext uri="{BB962C8B-B14F-4D97-AF65-F5344CB8AC3E}">
        <p14:creationId xmlns:p14="http://schemas.microsoft.com/office/powerpoint/2010/main" val="12118651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Changing PDB </a:t>
            </a:r>
            <a:r>
              <a:rPr lang="en-US" altLang="en-US" dirty="0" smtClean="0"/>
              <a:t>Mode</a:t>
            </a:r>
            <a:br>
              <a:rPr lang="en-US" altLang="en-US" dirty="0" smtClean="0"/>
            </a:br>
            <a:endParaRPr lang="en-US" dirty="0"/>
          </a:p>
        </p:txBody>
      </p:sp>
      <p:sp>
        <p:nvSpPr>
          <p:cNvPr id="3" name="Content Placeholder 2"/>
          <p:cNvSpPr>
            <a:spLocks noGrp="1"/>
          </p:cNvSpPr>
          <p:nvPr>
            <p:ph idx="1"/>
          </p:nvPr>
        </p:nvSpPr>
        <p:spPr>
          <a:xfrm>
            <a:off x="622138" y="1242485"/>
            <a:ext cx="10944549" cy="5199707"/>
          </a:xfrm>
        </p:spPr>
        <p:txBody>
          <a:bodyPr/>
          <a:lstStyle/>
          <a:p>
            <a:r>
              <a:rPr lang="en-US" altLang="en-US" dirty="0"/>
              <a:t>After closing a PDB, open in:</a:t>
            </a:r>
          </a:p>
          <a:p>
            <a:pPr lvl="1"/>
            <a:r>
              <a:rPr lang="en-US" altLang="en-US" dirty="0"/>
              <a:t>Restricted read-write</a:t>
            </a:r>
          </a:p>
          <a:p>
            <a:pPr lvl="1"/>
            <a:endParaRPr lang="fr-FR" altLang="en-US" sz="1800" dirty="0"/>
          </a:p>
          <a:p>
            <a:pPr lvl="1"/>
            <a:endParaRPr lang="en-US" altLang="en-US" sz="1800" dirty="0"/>
          </a:p>
          <a:p>
            <a:pPr lvl="1"/>
            <a:endParaRPr lang="en-US" altLang="en-US" sz="1800" dirty="0"/>
          </a:p>
          <a:p>
            <a:pPr lvl="1"/>
            <a:endParaRPr lang="en-US" altLang="en-US" sz="1800" dirty="0"/>
          </a:p>
          <a:p>
            <a:pPr lvl="1"/>
            <a:endParaRPr lang="en-US" altLang="en-US" sz="1800" dirty="0"/>
          </a:p>
          <a:p>
            <a:pPr lvl="1"/>
            <a:endParaRPr lang="en-US" altLang="en-US" dirty="0"/>
          </a:p>
          <a:p>
            <a:pPr lvl="1">
              <a:spcBef>
                <a:spcPts val="2000"/>
              </a:spcBef>
            </a:pPr>
            <a:r>
              <a:rPr lang="en-US" altLang="en-US" dirty="0"/>
              <a:t>Read only mode</a:t>
            </a:r>
          </a:p>
          <a:p>
            <a:pPr lvl="1"/>
            <a:endParaRPr lang="fr-FR" altLang="en-US" sz="2800" dirty="0"/>
          </a:p>
          <a:p>
            <a:pPr lvl="1"/>
            <a:r>
              <a:rPr lang="en-US" altLang="en-US" dirty="0"/>
              <a:t>Read write</a:t>
            </a:r>
          </a:p>
          <a:p>
            <a:endParaRPr lang="en-US" dirty="0"/>
          </a:p>
        </p:txBody>
      </p:sp>
      <p:sp>
        <p:nvSpPr>
          <p:cNvPr id="4" name="Content Placeholder 2"/>
          <p:cNvSpPr txBox="1">
            <a:spLocks/>
          </p:cNvSpPr>
          <p:nvPr/>
        </p:nvSpPr>
        <p:spPr bwMode="gray">
          <a:xfrm>
            <a:off x="623230" y="2060848"/>
            <a:ext cx="10942366" cy="53054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a:defRPr/>
            </a:pPr>
            <a:r>
              <a:rPr lang="en-US" sz="1600" dirty="0">
                <a:latin typeface="Courier New" pitchFamily="49" charset="0"/>
                <a:cs typeface="Arial" charset="0"/>
              </a:rPr>
              <a:t>SQL&gt;</a:t>
            </a:r>
            <a:r>
              <a:rPr lang="en-US" sz="1600" b="1" dirty="0">
                <a:latin typeface="Courier New" pitchFamily="49" charset="0"/>
                <a:cs typeface="Arial" charset="0"/>
              </a:rPr>
              <a:t> CONNECT sys@</a:t>
            </a:r>
            <a:r>
              <a:rPr lang="en-US" sz="1600" b="1" dirty="0">
                <a:solidFill>
                  <a:srgbClr val="0000FF"/>
                </a:solidFill>
                <a:latin typeface="Courier New" pitchFamily="49" charset="0"/>
                <a:cs typeface="Arial" charset="0"/>
              </a:rPr>
              <a:t>pdb1</a:t>
            </a:r>
            <a:r>
              <a:rPr lang="en-US" sz="1600" b="1" dirty="0">
                <a:latin typeface="Courier New" pitchFamily="49" charset="0"/>
                <a:cs typeface="Arial" charset="0"/>
              </a:rPr>
              <a:t> AS SYSDBA</a:t>
            </a:r>
          </a:p>
          <a:p>
            <a:pPr>
              <a:defRPr/>
            </a:pPr>
            <a:r>
              <a:rPr lang="en-US" sz="1600" dirty="0">
                <a:latin typeface="Courier New" pitchFamily="49" charset="0"/>
                <a:cs typeface="Arial" charset="0"/>
              </a:rPr>
              <a:t>SQL&gt;</a:t>
            </a:r>
            <a:r>
              <a:rPr lang="en-US" sz="1600" b="1" dirty="0">
                <a:latin typeface="Courier New" pitchFamily="49" charset="0"/>
                <a:cs typeface="Arial" charset="0"/>
              </a:rPr>
              <a:t> </a:t>
            </a:r>
            <a:r>
              <a:rPr lang="fr-FR" sz="1600" b="1" dirty="0">
                <a:latin typeface="Courier New" pitchFamily="49" charset="0"/>
                <a:cs typeface="Courier New" pitchFamily="49" charset="0"/>
              </a:rPr>
              <a:t>ALTER PLUGGABLE DATABASE CLOSE;</a:t>
            </a:r>
            <a:endParaRPr lang="en-US" sz="1600" b="1" dirty="0">
              <a:latin typeface="Courier New" pitchFamily="49" charset="0"/>
              <a:cs typeface="Arial" charset="0"/>
            </a:endParaRPr>
          </a:p>
        </p:txBody>
      </p:sp>
      <p:sp>
        <p:nvSpPr>
          <p:cNvPr id="5" name="Content Placeholder 2"/>
          <p:cNvSpPr txBox="1">
            <a:spLocks noChangeAspect="1"/>
          </p:cNvSpPr>
          <p:nvPr/>
        </p:nvSpPr>
        <p:spPr bwMode="gray">
          <a:xfrm>
            <a:off x="621804" y="2767480"/>
            <a:ext cx="10942366" cy="265271"/>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a:defRPr/>
            </a:pPr>
            <a:r>
              <a:rPr lang="en-US" sz="1600" dirty="0">
                <a:latin typeface="Courier New" pitchFamily="49" charset="0"/>
                <a:cs typeface="Arial" charset="0"/>
              </a:rPr>
              <a:t>SQL&gt;</a:t>
            </a:r>
            <a:r>
              <a:rPr lang="en-US" sz="1600" b="1" dirty="0">
                <a:latin typeface="Courier New" pitchFamily="49" charset="0"/>
                <a:cs typeface="Arial" charset="0"/>
              </a:rPr>
              <a:t> </a:t>
            </a:r>
            <a:r>
              <a:rPr lang="fr-FR" sz="1600" b="1" dirty="0">
                <a:latin typeface="Courier New" pitchFamily="49" charset="0"/>
                <a:cs typeface="Courier New" pitchFamily="49" charset="0"/>
              </a:rPr>
              <a:t>ALTER PLUGGABLE DATABASE OPEN RESTRICTED</a:t>
            </a:r>
            <a:r>
              <a:rPr lang="fr-FR" sz="1600" dirty="0">
                <a:latin typeface="Courier New" pitchFamily="49" charset="0"/>
                <a:cs typeface="Courier New" pitchFamily="49" charset="0"/>
              </a:rPr>
              <a:t>;</a:t>
            </a:r>
            <a:r>
              <a:rPr lang="fr-FR" sz="1600" dirty="0">
                <a:latin typeface="Arial" charset="0"/>
                <a:cs typeface="Arial" charset="0"/>
              </a:rPr>
              <a:t> </a:t>
            </a:r>
            <a:r>
              <a:rPr lang="fr-FR" sz="1600" b="1" dirty="0">
                <a:latin typeface="Arial" charset="0"/>
                <a:cs typeface="Arial" charset="0"/>
              </a:rPr>
              <a:t> </a:t>
            </a:r>
            <a:endParaRPr lang="en-US" sz="1600" b="1" dirty="0">
              <a:latin typeface="Courier New" pitchFamily="49" charset="0"/>
              <a:cs typeface="Arial" charset="0"/>
            </a:endParaRPr>
          </a:p>
        </p:txBody>
      </p:sp>
      <p:sp>
        <p:nvSpPr>
          <p:cNvPr id="6" name="Content Placeholder 2"/>
          <p:cNvSpPr txBox="1">
            <a:spLocks noChangeAspect="1"/>
          </p:cNvSpPr>
          <p:nvPr/>
        </p:nvSpPr>
        <p:spPr bwMode="gray">
          <a:xfrm>
            <a:off x="621804" y="3203948"/>
            <a:ext cx="10942366" cy="132635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a:defRPr/>
            </a:pPr>
            <a:r>
              <a:rPr lang="en-US" sz="1600" dirty="0">
                <a:latin typeface="Courier New" pitchFamily="49" charset="0"/>
                <a:cs typeface="Arial" charset="0"/>
              </a:rPr>
              <a:t>SQL&gt;</a:t>
            </a:r>
            <a:r>
              <a:rPr lang="en-US" sz="1600" b="1" dirty="0">
                <a:latin typeface="Courier New" pitchFamily="49" charset="0"/>
                <a:cs typeface="Arial" charset="0"/>
              </a:rPr>
              <a:t> SELECT name, open_mode FROM v$pdbs;</a:t>
            </a:r>
          </a:p>
          <a:p>
            <a:pPr>
              <a:defRPr/>
            </a:pPr>
            <a:endParaRPr lang="en-US" sz="1600" b="1" dirty="0">
              <a:latin typeface="Courier New" pitchFamily="49" charset="0"/>
              <a:cs typeface="Arial" charset="0"/>
            </a:endParaRPr>
          </a:p>
          <a:p>
            <a:pPr>
              <a:defRPr/>
            </a:pPr>
            <a:r>
              <a:rPr lang="en-US" sz="1600" b="1" dirty="0">
                <a:latin typeface="Courier New" pitchFamily="49" charset="0"/>
                <a:cs typeface="Arial" charset="0"/>
              </a:rPr>
              <a:t>NAME			 OPEN_MODE  RES</a:t>
            </a:r>
          </a:p>
          <a:p>
            <a:pPr>
              <a:defRPr/>
            </a:pPr>
            <a:r>
              <a:rPr lang="en-US" sz="1600" b="1" dirty="0">
                <a:latin typeface="Courier New" pitchFamily="49" charset="0"/>
                <a:cs typeface="Arial" charset="0"/>
              </a:rPr>
              <a:t>---------------------- ---------- ---</a:t>
            </a:r>
          </a:p>
          <a:p>
            <a:pPr>
              <a:defRPr/>
            </a:pPr>
            <a:r>
              <a:rPr lang="en-US" sz="1600" b="1" dirty="0">
                <a:solidFill>
                  <a:srgbClr val="0000FF"/>
                </a:solidFill>
                <a:latin typeface="Courier New" pitchFamily="49" charset="0"/>
                <a:cs typeface="Arial" charset="0"/>
              </a:rPr>
              <a:t>PDB1</a:t>
            </a:r>
            <a:r>
              <a:rPr lang="en-US" sz="1600" b="1" dirty="0">
                <a:latin typeface="Courier New" pitchFamily="49" charset="0"/>
                <a:cs typeface="Arial" charset="0"/>
              </a:rPr>
              <a:t>			 READ WRITE YES</a:t>
            </a:r>
          </a:p>
        </p:txBody>
      </p:sp>
      <p:sp>
        <p:nvSpPr>
          <p:cNvPr id="7" name="Content Placeholder 2"/>
          <p:cNvSpPr txBox="1">
            <a:spLocks/>
          </p:cNvSpPr>
          <p:nvPr/>
        </p:nvSpPr>
        <p:spPr bwMode="gray">
          <a:xfrm>
            <a:off x="621804" y="4995760"/>
            <a:ext cx="10942366" cy="53054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a:defRPr/>
            </a:pPr>
            <a:r>
              <a:rPr lang="en-US" sz="1600" dirty="0">
                <a:latin typeface="Courier New" pitchFamily="49" charset="0"/>
                <a:cs typeface="Arial" charset="0"/>
              </a:rPr>
              <a:t>SQL&gt;</a:t>
            </a:r>
            <a:r>
              <a:rPr lang="en-US" sz="1600" b="1" dirty="0">
                <a:latin typeface="Courier New" pitchFamily="49" charset="0"/>
                <a:cs typeface="Arial" charset="0"/>
              </a:rPr>
              <a:t> CONNECT / AS SYSDBA</a:t>
            </a:r>
          </a:p>
          <a:p>
            <a:pPr>
              <a:defRPr/>
            </a:pPr>
            <a:r>
              <a:rPr lang="en-US" sz="1600" dirty="0">
                <a:latin typeface="Courier New" pitchFamily="49" charset="0"/>
                <a:cs typeface="Arial" charset="0"/>
              </a:rPr>
              <a:t>SQL&gt;</a:t>
            </a:r>
            <a:r>
              <a:rPr lang="en-US" sz="1600" b="1" dirty="0">
                <a:latin typeface="Courier New" pitchFamily="49" charset="0"/>
                <a:cs typeface="Arial" charset="0"/>
              </a:rPr>
              <a:t> </a:t>
            </a:r>
            <a:r>
              <a:rPr lang="fr-FR" sz="1600" b="1" dirty="0">
                <a:latin typeface="Courier New" pitchFamily="49" charset="0"/>
                <a:cs typeface="Courier New" pitchFamily="49" charset="0"/>
              </a:rPr>
              <a:t>ALTER PLUGGABLE DATABASE ALL OPEN READ ONLY</a:t>
            </a:r>
            <a:r>
              <a:rPr lang="fr-FR" sz="1600" dirty="0">
                <a:latin typeface="Courier New" pitchFamily="49" charset="0"/>
                <a:cs typeface="Courier New" pitchFamily="49" charset="0"/>
              </a:rPr>
              <a:t>;</a:t>
            </a:r>
            <a:endParaRPr lang="en-US" sz="1600" b="1" dirty="0">
              <a:latin typeface="Courier New" pitchFamily="49" charset="0"/>
              <a:cs typeface="Arial" charset="0"/>
            </a:endParaRPr>
          </a:p>
        </p:txBody>
      </p:sp>
    </p:spTree>
    <p:custDataLst>
      <p:tags r:id="rId1"/>
    </p:custDataLst>
    <p:extLst>
      <p:ext uri="{BB962C8B-B14F-4D97-AF65-F5344CB8AC3E}">
        <p14:creationId xmlns:p14="http://schemas.microsoft.com/office/powerpoint/2010/main" val="9254636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Modifying </a:t>
            </a:r>
            <a:r>
              <a:rPr lang="en-US" altLang="en-US" dirty="0"/>
              <a:t>PDB </a:t>
            </a:r>
            <a:r>
              <a:rPr lang="en-US" altLang="en-US" dirty="0" smtClean="0"/>
              <a:t>Settings</a:t>
            </a:r>
            <a:br>
              <a:rPr lang="en-US" altLang="en-US" dirty="0" smtClean="0"/>
            </a:br>
            <a:endParaRPr lang="en-US" dirty="0"/>
          </a:p>
        </p:txBody>
      </p:sp>
      <p:sp>
        <p:nvSpPr>
          <p:cNvPr id="3" name="Content Placeholder 2"/>
          <p:cNvSpPr>
            <a:spLocks noGrp="1"/>
          </p:cNvSpPr>
          <p:nvPr>
            <p:ph idx="1"/>
          </p:nvPr>
        </p:nvSpPr>
        <p:spPr>
          <a:xfrm>
            <a:off x="622138" y="1242485"/>
            <a:ext cx="10944549" cy="2009090"/>
          </a:xfrm>
        </p:spPr>
        <p:txBody>
          <a:bodyPr>
            <a:normAutofit lnSpcReduction="10000"/>
          </a:bodyPr>
          <a:lstStyle/>
          <a:p>
            <a:pPr lvl="1">
              <a:spcBef>
                <a:spcPts val="700"/>
              </a:spcBef>
            </a:pPr>
            <a:r>
              <a:rPr lang="en-US" altLang="en-US" dirty="0"/>
              <a:t>Bring a PDB datafile online</a:t>
            </a:r>
          </a:p>
          <a:p>
            <a:pPr lvl="1">
              <a:spcBef>
                <a:spcPts val="700"/>
              </a:spcBef>
            </a:pPr>
            <a:r>
              <a:rPr lang="en-US" altLang="en-US" dirty="0"/>
              <a:t>Change the PDB default tablespace</a:t>
            </a:r>
          </a:p>
          <a:p>
            <a:pPr lvl="1">
              <a:spcBef>
                <a:spcPts val="700"/>
              </a:spcBef>
            </a:pPr>
            <a:r>
              <a:rPr lang="en-US" altLang="en-US" dirty="0"/>
              <a:t>Change the PDB default temporary tablespace</a:t>
            </a:r>
          </a:p>
          <a:p>
            <a:pPr lvl="1">
              <a:spcBef>
                <a:spcPts val="700"/>
              </a:spcBef>
            </a:pPr>
            <a:r>
              <a:rPr lang="en-US" altLang="en-US" dirty="0"/>
              <a:t>Set the PDB storage limit</a:t>
            </a:r>
          </a:p>
          <a:p>
            <a:pPr lvl="1">
              <a:spcBef>
                <a:spcPts val="700"/>
              </a:spcBef>
            </a:pPr>
            <a:r>
              <a:rPr lang="en-US" altLang="en-US" dirty="0"/>
              <a:t>Change the global name</a:t>
            </a:r>
          </a:p>
        </p:txBody>
      </p:sp>
      <p:sp>
        <p:nvSpPr>
          <p:cNvPr id="4" name="Content Placeholder 2"/>
          <p:cNvSpPr txBox="1">
            <a:spLocks noChangeAspect="1"/>
          </p:cNvSpPr>
          <p:nvPr/>
        </p:nvSpPr>
        <p:spPr bwMode="gray">
          <a:xfrm>
            <a:off x="623230" y="3245064"/>
            <a:ext cx="10942366" cy="6120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a:defRPr/>
            </a:pPr>
            <a:r>
              <a:rPr lang="en-US" sz="1600" dirty="0">
                <a:latin typeface="Courier New" pitchFamily="49" charset="0"/>
                <a:cs typeface="Arial" charset="0"/>
              </a:rPr>
              <a:t>SQL&gt;</a:t>
            </a:r>
            <a:r>
              <a:rPr lang="en-US" sz="1600" b="1" dirty="0">
                <a:latin typeface="Courier New" pitchFamily="49" charset="0"/>
                <a:cs typeface="Arial" charset="0"/>
              </a:rPr>
              <a:t> CONNECT sys@</a:t>
            </a:r>
            <a:r>
              <a:rPr lang="en-US" sz="1600" b="1" dirty="0">
                <a:solidFill>
                  <a:srgbClr val="0000FF"/>
                </a:solidFill>
                <a:latin typeface="Courier New" pitchFamily="49" charset="0"/>
                <a:cs typeface="Arial" charset="0"/>
              </a:rPr>
              <a:t>pdb1</a:t>
            </a:r>
            <a:r>
              <a:rPr lang="en-US" sz="1600" b="1" dirty="0">
                <a:latin typeface="Courier New" pitchFamily="49" charset="0"/>
                <a:cs typeface="Arial" charset="0"/>
              </a:rPr>
              <a:t> AS SYSDBA</a:t>
            </a:r>
          </a:p>
          <a:p>
            <a:pPr>
              <a:defRPr/>
            </a:pPr>
            <a:r>
              <a:rPr lang="en-US" sz="1600" dirty="0">
                <a:latin typeface="Courier New" pitchFamily="49" charset="0"/>
                <a:cs typeface="Arial" charset="0"/>
              </a:rPr>
              <a:t>SQL&gt;</a:t>
            </a:r>
            <a:r>
              <a:rPr lang="en-US" sz="1600" b="1" dirty="0">
                <a:latin typeface="Courier New" pitchFamily="49" charset="0"/>
                <a:cs typeface="Arial" charset="0"/>
              </a:rPr>
              <a:t> </a:t>
            </a:r>
            <a:r>
              <a:rPr lang="fr-FR" sz="1600" b="1" dirty="0">
                <a:latin typeface="Courier New" pitchFamily="49" charset="0"/>
                <a:cs typeface="Courier New" pitchFamily="49" charset="0"/>
              </a:rPr>
              <a:t>ALTER PLUGGABLE DATABASE DATAFILE '/u03/pdb1_01.dbf' ONLINE</a:t>
            </a:r>
            <a:r>
              <a:rPr lang="fr-FR" sz="1600" b="1" dirty="0">
                <a:latin typeface="Arial" charset="0"/>
                <a:cs typeface="Arial" charset="0"/>
              </a:rPr>
              <a:t>;</a:t>
            </a:r>
            <a:endParaRPr lang="en-US" sz="1600" b="1" dirty="0">
              <a:latin typeface="Courier New" pitchFamily="49" charset="0"/>
              <a:cs typeface="Arial" charset="0"/>
            </a:endParaRPr>
          </a:p>
        </p:txBody>
      </p:sp>
      <p:sp>
        <p:nvSpPr>
          <p:cNvPr id="5" name="Content Placeholder 2"/>
          <p:cNvSpPr txBox="1">
            <a:spLocks noChangeAspect="1"/>
          </p:cNvSpPr>
          <p:nvPr/>
        </p:nvSpPr>
        <p:spPr bwMode="gray">
          <a:xfrm>
            <a:off x="621804" y="3986520"/>
            <a:ext cx="10942366" cy="3960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a:defRPr/>
            </a:pPr>
            <a:r>
              <a:rPr lang="en-US" sz="1600" dirty="0">
                <a:latin typeface="Courier New" pitchFamily="49" charset="0"/>
                <a:cs typeface="Arial" charset="0"/>
              </a:rPr>
              <a:t>SQL&gt;</a:t>
            </a:r>
            <a:r>
              <a:rPr lang="en-US" sz="1600" b="1" dirty="0">
                <a:latin typeface="Courier New" pitchFamily="49" charset="0"/>
                <a:cs typeface="Arial" charset="0"/>
              </a:rPr>
              <a:t> </a:t>
            </a:r>
            <a:r>
              <a:rPr lang="fr-FR" sz="1600" b="1" dirty="0">
                <a:latin typeface="Courier New" pitchFamily="49" charset="0"/>
                <a:cs typeface="Courier New" pitchFamily="49" charset="0"/>
              </a:rPr>
              <a:t>ALTER PLUGGABLE DATABASE DEFAULT TABLESPACE pdb1_tbs</a:t>
            </a:r>
            <a:r>
              <a:rPr lang="fr-FR" sz="1600" dirty="0">
                <a:latin typeface="Courier New" pitchFamily="49" charset="0"/>
                <a:cs typeface="Courier New" pitchFamily="49" charset="0"/>
              </a:rPr>
              <a:t>;</a:t>
            </a:r>
            <a:r>
              <a:rPr lang="fr-FR" sz="1600" dirty="0">
                <a:latin typeface="Arial" charset="0"/>
                <a:cs typeface="Arial" charset="0"/>
              </a:rPr>
              <a:t> </a:t>
            </a:r>
            <a:r>
              <a:rPr lang="fr-FR" sz="1600" b="1" dirty="0">
                <a:latin typeface="Arial" charset="0"/>
                <a:cs typeface="Arial" charset="0"/>
              </a:rPr>
              <a:t> </a:t>
            </a:r>
            <a:endParaRPr lang="en-US" sz="1600" b="1" dirty="0">
              <a:latin typeface="Courier New" pitchFamily="49" charset="0"/>
              <a:cs typeface="Arial" charset="0"/>
            </a:endParaRPr>
          </a:p>
        </p:txBody>
      </p:sp>
      <p:sp>
        <p:nvSpPr>
          <p:cNvPr id="6" name="Content Placeholder 2"/>
          <p:cNvSpPr txBox="1">
            <a:spLocks/>
          </p:cNvSpPr>
          <p:nvPr/>
        </p:nvSpPr>
        <p:spPr bwMode="gray">
          <a:xfrm>
            <a:off x="621804" y="4509120"/>
            <a:ext cx="10942366" cy="3960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a:defRPr/>
            </a:pPr>
            <a:r>
              <a:rPr lang="en-US" sz="1600" dirty="0">
                <a:latin typeface="Courier New" pitchFamily="49" charset="0"/>
                <a:cs typeface="Arial" charset="0"/>
              </a:rPr>
              <a:t>SQL&gt;</a:t>
            </a:r>
            <a:r>
              <a:rPr lang="en-US" sz="1600" b="1" dirty="0">
                <a:latin typeface="Courier New" pitchFamily="49" charset="0"/>
                <a:cs typeface="Arial" charset="0"/>
              </a:rPr>
              <a:t> </a:t>
            </a:r>
            <a:r>
              <a:rPr lang="fr-FR" sz="1600" b="1" dirty="0">
                <a:latin typeface="Courier New" pitchFamily="49" charset="0"/>
                <a:cs typeface="Courier New" pitchFamily="49" charset="0"/>
              </a:rPr>
              <a:t>ALTER PLUGGABLE DATABASE DEFAULT TEMPORARY TABLESPACE temp_tbs</a:t>
            </a:r>
            <a:r>
              <a:rPr lang="fr-FR" sz="1600" dirty="0">
                <a:latin typeface="Courier New" pitchFamily="49" charset="0"/>
                <a:cs typeface="Courier New" pitchFamily="49" charset="0"/>
              </a:rPr>
              <a:t>;</a:t>
            </a:r>
            <a:r>
              <a:rPr lang="fr-FR" sz="1600" dirty="0">
                <a:latin typeface="Arial" charset="0"/>
                <a:cs typeface="Arial" charset="0"/>
              </a:rPr>
              <a:t> </a:t>
            </a:r>
            <a:r>
              <a:rPr lang="fr-FR" sz="1600" b="1" dirty="0">
                <a:latin typeface="Arial" charset="0"/>
                <a:cs typeface="Arial" charset="0"/>
              </a:rPr>
              <a:t> </a:t>
            </a:r>
            <a:endParaRPr lang="en-US" sz="1600" b="1" dirty="0">
              <a:latin typeface="Courier New" pitchFamily="49" charset="0"/>
              <a:cs typeface="Arial" charset="0"/>
            </a:endParaRPr>
          </a:p>
        </p:txBody>
      </p:sp>
      <p:sp>
        <p:nvSpPr>
          <p:cNvPr id="7" name="Content Placeholder 2"/>
          <p:cNvSpPr txBox="1">
            <a:spLocks noChangeAspect="1"/>
          </p:cNvSpPr>
          <p:nvPr/>
        </p:nvSpPr>
        <p:spPr bwMode="gray">
          <a:xfrm>
            <a:off x="621804" y="5078539"/>
            <a:ext cx="10942366" cy="3960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a:defRPr/>
            </a:pPr>
            <a:r>
              <a:rPr lang="en-US" sz="1600" dirty="0">
                <a:latin typeface="Courier New" pitchFamily="49" charset="0"/>
                <a:cs typeface="Arial" charset="0"/>
              </a:rPr>
              <a:t>SQL&gt;</a:t>
            </a:r>
            <a:r>
              <a:rPr lang="en-US" sz="1600" b="1" dirty="0">
                <a:latin typeface="Courier New" pitchFamily="49" charset="0"/>
                <a:cs typeface="Arial" charset="0"/>
              </a:rPr>
              <a:t> </a:t>
            </a:r>
            <a:r>
              <a:rPr lang="fr-FR" sz="1600" b="1" dirty="0">
                <a:latin typeface="Courier New" pitchFamily="49" charset="0"/>
                <a:cs typeface="Courier New" pitchFamily="49" charset="0"/>
              </a:rPr>
              <a:t>ALTER PLUGGABLE DATABASE STORAGE (MAXSIZE 2G);</a:t>
            </a:r>
            <a:r>
              <a:rPr lang="fr-FR" sz="1600" dirty="0">
                <a:latin typeface="Arial" charset="0"/>
                <a:cs typeface="Arial" charset="0"/>
              </a:rPr>
              <a:t> </a:t>
            </a:r>
            <a:endParaRPr lang="en-US" sz="1600" b="1" dirty="0">
              <a:latin typeface="Courier New" pitchFamily="49" charset="0"/>
              <a:cs typeface="Arial" charset="0"/>
            </a:endParaRPr>
          </a:p>
        </p:txBody>
      </p:sp>
      <p:sp>
        <p:nvSpPr>
          <p:cNvPr id="8" name="Content Placeholder 2"/>
          <p:cNvSpPr txBox="1">
            <a:spLocks noChangeAspect="1"/>
          </p:cNvSpPr>
          <p:nvPr/>
        </p:nvSpPr>
        <p:spPr bwMode="gray">
          <a:xfrm>
            <a:off x="621804" y="5659587"/>
            <a:ext cx="10942366" cy="3960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a:defRPr/>
            </a:pPr>
            <a:r>
              <a:rPr lang="en-US" sz="1600" dirty="0">
                <a:latin typeface="Courier New" pitchFamily="49" charset="0"/>
                <a:cs typeface="Arial" charset="0"/>
              </a:rPr>
              <a:t>SQL&gt;</a:t>
            </a:r>
            <a:r>
              <a:rPr lang="en-US" sz="1600" b="1" dirty="0">
                <a:latin typeface="Courier New" pitchFamily="49" charset="0"/>
                <a:cs typeface="Arial" charset="0"/>
              </a:rPr>
              <a:t> </a:t>
            </a:r>
            <a:r>
              <a:rPr lang="fr-FR" sz="1600" b="1" dirty="0">
                <a:latin typeface="Courier New" pitchFamily="49" charset="0"/>
                <a:cs typeface="Courier New" pitchFamily="49" charset="0"/>
              </a:rPr>
              <a:t>ALTER PLUGGABLE DATABASE RENAME GLOBAL_NAME TO </a:t>
            </a:r>
            <a:r>
              <a:rPr lang="en-US" sz="1600" b="1" dirty="0">
                <a:solidFill>
                  <a:srgbClr val="0000FF"/>
                </a:solidFill>
                <a:latin typeface="Courier New" pitchFamily="49" charset="0"/>
                <a:cs typeface="Arial" charset="0"/>
              </a:rPr>
              <a:t>pdbAPP1</a:t>
            </a:r>
            <a:r>
              <a:rPr lang="fr-FR" sz="1600" b="1" dirty="0">
                <a:latin typeface="Courier New" pitchFamily="49" charset="0"/>
                <a:cs typeface="Courier New" pitchFamily="49" charset="0"/>
              </a:rPr>
              <a:t>;</a:t>
            </a:r>
            <a:r>
              <a:rPr lang="fr-FR" sz="1600" dirty="0">
                <a:latin typeface="Arial" charset="0"/>
                <a:cs typeface="Arial" charset="0"/>
              </a:rPr>
              <a:t> </a:t>
            </a:r>
            <a:endParaRPr lang="en-US" sz="1600" b="1" dirty="0">
              <a:latin typeface="Courier New" pitchFamily="49" charset="0"/>
              <a:cs typeface="Arial" charset="0"/>
            </a:endParaRPr>
          </a:p>
        </p:txBody>
      </p:sp>
    </p:spTree>
    <p:custDataLst>
      <p:tags r:id="rId1"/>
    </p:custDataLst>
    <p:extLst>
      <p:ext uri="{BB962C8B-B14F-4D97-AF65-F5344CB8AC3E}">
        <p14:creationId xmlns:p14="http://schemas.microsoft.com/office/powerpoint/2010/main" val="37637183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Instance Parameter Change </a:t>
            </a:r>
            <a:r>
              <a:rPr lang="en-US" altLang="en-US" dirty="0" smtClean="0"/>
              <a:t>Impact</a:t>
            </a:r>
            <a:br>
              <a:rPr lang="en-US" altLang="en-US" dirty="0" smtClean="0"/>
            </a:br>
            <a:endParaRPr lang="en-US" dirty="0"/>
          </a:p>
        </p:txBody>
      </p:sp>
      <p:sp>
        <p:nvSpPr>
          <p:cNvPr id="5" name="Content Placeholder 4"/>
          <p:cNvSpPr>
            <a:spLocks noGrp="1"/>
          </p:cNvSpPr>
          <p:nvPr>
            <p:ph idx="1"/>
          </p:nvPr>
        </p:nvSpPr>
        <p:spPr>
          <a:xfrm>
            <a:off x="622138" y="1242485"/>
            <a:ext cx="10944549" cy="2788791"/>
          </a:xfrm>
        </p:spPr>
        <p:txBody>
          <a:bodyPr/>
          <a:lstStyle/>
          <a:p>
            <a:pPr lvl="1"/>
            <a:r>
              <a:rPr lang="en-US" altLang="en-US" dirty="0"/>
              <a:t>A single SPFILE per CDB</a:t>
            </a:r>
          </a:p>
          <a:p>
            <a:pPr lvl="1"/>
            <a:r>
              <a:rPr lang="en-US" altLang="en-US" dirty="0"/>
              <a:t>PDB values change:</a:t>
            </a:r>
          </a:p>
          <a:p>
            <a:pPr marL="1279525" lvl="2" indent="-365125"/>
            <a:r>
              <a:rPr lang="en-US" altLang="en-US" dirty="0"/>
              <a:t>Loaded in memory after PDB close</a:t>
            </a:r>
          </a:p>
          <a:p>
            <a:pPr marL="1279525" lvl="2" indent="-365125"/>
            <a:r>
              <a:rPr lang="en-US" altLang="en-US" dirty="0"/>
              <a:t>Stored in dictionary after CDB shutdown</a:t>
            </a:r>
          </a:p>
          <a:p>
            <a:pPr marL="1279525" lvl="2" indent="-365125"/>
            <a:r>
              <a:rPr lang="en-US" altLang="en-US" dirty="0"/>
              <a:t>Only for parameter </a:t>
            </a:r>
            <a:r>
              <a:rPr lang="en-US" altLang="en-US" dirty="0">
                <a:latin typeface="Courier New" panose="02070309020205020404" pitchFamily="49" charset="0"/>
                <a:cs typeface="Courier New" panose="02070309020205020404" pitchFamily="49" charset="0"/>
              </a:rPr>
              <a:t>ISPDB_MODIFIABLE=TRUE</a:t>
            </a:r>
          </a:p>
          <a:p>
            <a:endParaRPr lang="en-US" altLang="en-US" dirty="0"/>
          </a:p>
          <a:p>
            <a:endParaRPr lang="en-US" dirty="0"/>
          </a:p>
        </p:txBody>
      </p:sp>
      <p:sp>
        <p:nvSpPr>
          <p:cNvPr id="6" name="Content Placeholder 2"/>
          <p:cNvSpPr txBox="1">
            <a:spLocks noChangeAspect="1"/>
          </p:cNvSpPr>
          <p:nvPr/>
        </p:nvSpPr>
        <p:spPr bwMode="gray">
          <a:xfrm>
            <a:off x="623230" y="3356992"/>
            <a:ext cx="10942366" cy="2387441"/>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a:defRPr/>
            </a:pPr>
            <a:r>
              <a:rPr lang="en-US" sz="1600" dirty="0">
                <a:latin typeface="Courier New" pitchFamily="49" charset="0"/>
                <a:cs typeface="Arial" charset="0"/>
              </a:rPr>
              <a:t>SQL&gt;</a:t>
            </a:r>
            <a:r>
              <a:rPr lang="en-US" sz="1600" b="1" dirty="0">
                <a:latin typeface="Courier New" pitchFamily="49" charset="0"/>
                <a:cs typeface="Arial" charset="0"/>
              </a:rPr>
              <a:t> CONNECT sys@</a:t>
            </a:r>
            <a:r>
              <a:rPr lang="en-US" sz="1600" b="1" dirty="0">
                <a:solidFill>
                  <a:srgbClr val="0000FF"/>
                </a:solidFill>
                <a:latin typeface="Courier New" pitchFamily="49" charset="0"/>
                <a:cs typeface="Arial" charset="0"/>
              </a:rPr>
              <a:t>pdb1</a:t>
            </a:r>
            <a:r>
              <a:rPr lang="en-US" sz="1600" b="1" dirty="0">
                <a:latin typeface="Courier New" pitchFamily="49" charset="0"/>
                <a:cs typeface="Arial" charset="0"/>
              </a:rPr>
              <a:t> AS SYSDBA</a:t>
            </a:r>
          </a:p>
          <a:p>
            <a:pPr>
              <a:defRPr/>
            </a:pPr>
            <a:r>
              <a:rPr lang="fr-FR" sz="1600" b="1" dirty="0">
                <a:latin typeface="Courier New" pitchFamily="49" charset="0"/>
                <a:cs typeface="Arial" charset="0"/>
              </a:rPr>
              <a:t>Connected.</a:t>
            </a:r>
            <a:endParaRPr lang="en-US" sz="1600" b="1" dirty="0">
              <a:latin typeface="Courier New" pitchFamily="49" charset="0"/>
              <a:cs typeface="Arial" charset="0"/>
            </a:endParaRPr>
          </a:p>
          <a:p>
            <a:pPr>
              <a:defRPr/>
            </a:pPr>
            <a:r>
              <a:rPr lang="en-US" sz="1600" dirty="0">
                <a:latin typeface="Courier New" pitchFamily="49" charset="0"/>
                <a:cs typeface="Arial" charset="0"/>
              </a:rPr>
              <a:t>SQL&gt; </a:t>
            </a:r>
            <a:r>
              <a:rPr lang="en-US" sz="1600" b="1" dirty="0">
                <a:latin typeface="Courier New" pitchFamily="49" charset="0"/>
                <a:cs typeface="Arial" charset="0"/>
              </a:rPr>
              <a:t>ALTER SYSTEM SET ddl_lock_timeout=</a:t>
            </a:r>
            <a:r>
              <a:rPr lang="en-US" sz="1600" b="1" dirty="0">
                <a:solidFill>
                  <a:srgbClr val="0000FF"/>
                </a:solidFill>
                <a:latin typeface="Courier New" pitchFamily="49" charset="0"/>
                <a:cs typeface="Arial" charset="0"/>
              </a:rPr>
              <a:t>10</a:t>
            </a:r>
            <a:r>
              <a:rPr lang="en-US" sz="1600" b="1" dirty="0">
                <a:latin typeface="Courier New" pitchFamily="49" charset="0"/>
                <a:cs typeface="Arial" charset="0"/>
              </a:rPr>
              <a:t>;</a:t>
            </a:r>
          </a:p>
          <a:p>
            <a:pPr>
              <a:defRPr/>
            </a:pPr>
            <a:r>
              <a:rPr lang="fr-FR" sz="1600" b="1" dirty="0">
                <a:latin typeface="Courier New" pitchFamily="49" charset="0"/>
                <a:cs typeface="Arial" charset="0"/>
              </a:rPr>
              <a:t>System altered.</a:t>
            </a:r>
            <a:endParaRPr lang="en-US" sz="1600" b="1" dirty="0">
              <a:latin typeface="Courier New" pitchFamily="49" charset="0"/>
              <a:cs typeface="Arial" charset="0"/>
            </a:endParaRPr>
          </a:p>
          <a:p>
            <a:pPr>
              <a:defRPr/>
            </a:pPr>
            <a:r>
              <a:rPr lang="en-US" sz="1600" dirty="0">
                <a:latin typeface="Courier New" pitchFamily="49" charset="0"/>
                <a:cs typeface="Arial" charset="0"/>
              </a:rPr>
              <a:t>SQL&gt;</a:t>
            </a:r>
            <a:r>
              <a:rPr lang="en-US" sz="1600" b="1" dirty="0">
                <a:latin typeface="Courier New" pitchFamily="49" charset="0"/>
                <a:cs typeface="Arial" charset="0"/>
              </a:rPr>
              <a:t> SHOW PARAMETER ddl_lock_timeout</a:t>
            </a:r>
          </a:p>
          <a:p>
            <a:pPr>
              <a:defRPr/>
            </a:pPr>
            <a:endParaRPr lang="en-US" sz="1600" b="1" dirty="0">
              <a:latin typeface="Courier New" pitchFamily="49" charset="0"/>
              <a:cs typeface="Arial" charset="0"/>
            </a:endParaRPr>
          </a:p>
          <a:p>
            <a:pPr>
              <a:defRPr/>
            </a:pPr>
            <a:r>
              <a:rPr lang="en-US" sz="1600" b="1" dirty="0">
                <a:latin typeface="Courier New" pitchFamily="49" charset="0"/>
                <a:cs typeface="Arial" charset="0"/>
              </a:rPr>
              <a:t>NAME                                 TYPE        VALUE</a:t>
            </a:r>
          </a:p>
          <a:p>
            <a:pPr>
              <a:defRPr/>
            </a:pPr>
            <a:r>
              <a:rPr lang="en-US" sz="1600" b="1" dirty="0">
                <a:latin typeface="Courier New" pitchFamily="49" charset="0"/>
                <a:cs typeface="Arial" charset="0"/>
              </a:rPr>
              <a:t>------------------------------------ ----------- ---------</a:t>
            </a:r>
          </a:p>
          <a:p>
            <a:pPr>
              <a:defRPr/>
            </a:pPr>
            <a:r>
              <a:rPr lang="en-US" sz="1600" b="1" dirty="0">
                <a:latin typeface="Courier New" pitchFamily="49" charset="0"/>
                <a:cs typeface="Arial" charset="0"/>
              </a:rPr>
              <a:t>ddl_lock_timeout		 	boolean     </a:t>
            </a:r>
            <a:r>
              <a:rPr lang="en-US" sz="1600" b="1" dirty="0">
                <a:solidFill>
                  <a:srgbClr val="0000FF"/>
                </a:solidFill>
                <a:latin typeface="Courier New" pitchFamily="49" charset="0"/>
                <a:cs typeface="Arial" charset="0"/>
              </a:rPr>
              <a:t>10</a:t>
            </a:r>
          </a:p>
        </p:txBody>
      </p:sp>
    </p:spTree>
    <p:custDataLst>
      <p:tags r:id="rId1"/>
    </p:custDataLst>
    <p:extLst>
      <p:ext uri="{BB962C8B-B14F-4D97-AF65-F5344CB8AC3E}">
        <p14:creationId xmlns:p14="http://schemas.microsoft.com/office/powerpoint/2010/main" val="27177092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dirty="0"/>
              <a:t>Instance Parameter Change Impact: </a:t>
            </a:r>
            <a:r>
              <a:rPr lang="en-US" altLang="en-US" dirty="0">
                <a:solidFill>
                  <a:srgbClr val="FF0000"/>
                </a:solidFill>
              </a:rPr>
              <a:t>Example  </a:t>
            </a:r>
          </a:p>
        </p:txBody>
      </p:sp>
      <p:sp>
        <p:nvSpPr>
          <p:cNvPr id="5" name="Content Placeholder 2"/>
          <p:cNvSpPr txBox="1">
            <a:spLocks noChangeAspect="1"/>
          </p:cNvSpPr>
          <p:nvPr/>
        </p:nvSpPr>
        <p:spPr bwMode="gray">
          <a:xfrm>
            <a:off x="623230" y="1405324"/>
            <a:ext cx="10942366" cy="159162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a:defRPr/>
            </a:pPr>
            <a:r>
              <a:rPr lang="en-US" sz="1600" dirty="0">
                <a:latin typeface="Courier New" pitchFamily="49" charset="0"/>
                <a:cs typeface="Arial" charset="0"/>
              </a:rPr>
              <a:t>SQL&gt;</a:t>
            </a:r>
            <a:r>
              <a:rPr lang="en-US" sz="1600" b="1" dirty="0">
                <a:latin typeface="Courier New" pitchFamily="49" charset="0"/>
                <a:cs typeface="Arial" charset="0"/>
              </a:rPr>
              <a:t> CONNECT sys@</a:t>
            </a:r>
            <a:r>
              <a:rPr lang="en-US" sz="1600" b="1" dirty="0">
                <a:solidFill>
                  <a:schemeClr val="accent2"/>
                </a:solidFill>
                <a:latin typeface="Courier New" pitchFamily="49" charset="0"/>
                <a:cs typeface="Arial" charset="0"/>
              </a:rPr>
              <a:t>pdb2</a:t>
            </a:r>
            <a:r>
              <a:rPr lang="en-US" sz="1600" b="1" dirty="0">
                <a:latin typeface="Courier New" pitchFamily="49" charset="0"/>
                <a:cs typeface="Arial" charset="0"/>
              </a:rPr>
              <a:t> AS SYSDBA</a:t>
            </a:r>
          </a:p>
          <a:p>
            <a:pPr>
              <a:defRPr/>
            </a:pPr>
            <a:endParaRPr lang="en-US" sz="1600" b="1" dirty="0">
              <a:latin typeface="Courier New" pitchFamily="49" charset="0"/>
              <a:cs typeface="Arial" charset="0"/>
            </a:endParaRPr>
          </a:p>
          <a:p>
            <a:pPr>
              <a:defRPr/>
            </a:pPr>
            <a:r>
              <a:rPr lang="en-US" sz="1600" dirty="0">
                <a:latin typeface="Courier New" pitchFamily="49" charset="0"/>
                <a:cs typeface="Arial" charset="0"/>
              </a:rPr>
              <a:t>SQL&gt;</a:t>
            </a:r>
            <a:r>
              <a:rPr lang="en-US" sz="1600" b="1" dirty="0">
                <a:latin typeface="Courier New" pitchFamily="49" charset="0"/>
                <a:cs typeface="Arial" charset="0"/>
              </a:rPr>
              <a:t> ALTER SYSTEM SET ddl_lock_timeout=</a:t>
            </a:r>
            <a:r>
              <a:rPr lang="en-US" sz="1600" b="1" dirty="0">
                <a:solidFill>
                  <a:schemeClr val="accent2"/>
                </a:solidFill>
                <a:latin typeface="Courier New" pitchFamily="49" charset="0"/>
                <a:cs typeface="Arial" charset="0"/>
              </a:rPr>
              <a:t>20 </a:t>
            </a:r>
            <a:r>
              <a:rPr lang="en-US" sz="1600" b="1" dirty="0">
                <a:latin typeface="Courier New" pitchFamily="49" charset="0"/>
                <a:cs typeface="Arial" charset="0"/>
              </a:rPr>
              <a:t>SCOPE=BOTH;</a:t>
            </a:r>
          </a:p>
          <a:p>
            <a:pPr>
              <a:defRPr/>
            </a:pPr>
            <a:endParaRPr lang="en-US" sz="1600" b="1" dirty="0">
              <a:latin typeface="Courier New" pitchFamily="49" charset="0"/>
              <a:cs typeface="Arial" charset="0"/>
            </a:endParaRPr>
          </a:p>
          <a:p>
            <a:pPr>
              <a:defRPr/>
            </a:pPr>
            <a:r>
              <a:rPr lang="en-US" sz="1600" dirty="0">
                <a:latin typeface="Courier New" pitchFamily="49" charset="0"/>
                <a:cs typeface="Arial" charset="0"/>
              </a:rPr>
              <a:t>SQL&gt;</a:t>
            </a:r>
            <a:r>
              <a:rPr lang="en-US" sz="1600" b="1" dirty="0">
                <a:latin typeface="Courier New" pitchFamily="49" charset="0"/>
                <a:cs typeface="Arial" charset="0"/>
              </a:rPr>
              <a:t> ALTER PLUGGABLE DATABASE CLOSE;</a:t>
            </a:r>
          </a:p>
          <a:p>
            <a:pPr>
              <a:defRPr/>
            </a:pPr>
            <a:r>
              <a:rPr lang="en-US" sz="1600" dirty="0">
                <a:latin typeface="Courier New" pitchFamily="49" charset="0"/>
                <a:cs typeface="Arial" charset="0"/>
              </a:rPr>
              <a:t>SQL&gt; </a:t>
            </a:r>
            <a:r>
              <a:rPr lang="en-US" sz="1600" b="1" dirty="0">
                <a:latin typeface="Courier New" pitchFamily="49" charset="0"/>
                <a:cs typeface="Arial" charset="0"/>
              </a:rPr>
              <a:t>ALTER PLUGGABLE DATABASE OPEN;</a:t>
            </a:r>
          </a:p>
        </p:txBody>
      </p:sp>
      <p:sp>
        <p:nvSpPr>
          <p:cNvPr id="6" name="Content Placeholder 2"/>
          <p:cNvSpPr txBox="1">
            <a:spLocks noChangeAspect="1"/>
          </p:cNvSpPr>
          <p:nvPr/>
        </p:nvSpPr>
        <p:spPr bwMode="gray">
          <a:xfrm>
            <a:off x="621804" y="3357196"/>
            <a:ext cx="10942366" cy="2387441"/>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a:defRPr/>
            </a:pPr>
            <a:r>
              <a:rPr lang="en-US" sz="1600" dirty="0">
                <a:latin typeface="Courier New" pitchFamily="49" charset="0"/>
                <a:cs typeface="Arial" charset="0"/>
              </a:rPr>
              <a:t>SQL&gt;</a:t>
            </a:r>
            <a:r>
              <a:rPr lang="en-US" sz="1600" b="1" dirty="0">
                <a:latin typeface="Courier New" pitchFamily="49" charset="0"/>
                <a:cs typeface="Arial" charset="0"/>
              </a:rPr>
              <a:t> CONNECT / AS SYSDBA</a:t>
            </a:r>
          </a:p>
          <a:p>
            <a:pPr>
              <a:defRPr/>
            </a:pPr>
            <a:r>
              <a:rPr lang="en-US" sz="1600" dirty="0">
                <a:latin typeface="Courier New" pitchFamily="49" charset="0"/>
                <a:cs typeface="Arial" charset="0"/>
              </a:rPr>
              <a:t>SQL&gt;</a:t>
            </a:r>
            <a:r>
              <a:rPr lang="en-US" sz="1600" b="1" dirty="0">
                <a:latin typeface="Courier New" pitchFamily="49" charset="0"/>
                <a:cs typeface="Arial" charset="0"/>
              </a:rPr>
              <a:t> SELECT value, ispdb_modifiable, con_id FROM v$system_parameter </a:t>
            </a:r>
          </a:p>
          <a:p>
            <a:pPr>
              <a:defRPr/>
            </a:pPr>
            <a:r>
              <a:rPr lang="en-US" sz="1600" b="1" dirty="0">
                <a:latin typeface="Courier New" pitchFamily="49" charset="0"/>
                <a:cs typeface="Arial" charset="0"/>
              </a:rPr>
              <a:t>     WHERE  name = 'ddl_lock_timeout';</a:t>
            </a:r>
          </a:p>
          <a:p>
            <a:pPr>
              <a:defRPr/>
            </a:pPr>
            <a:endParaRPr lang="en-US" sz="1600" b="1" dirty="0">
              <a:latin typeface="Courier New" pitchFamily="49" charset="0"/>
              <a:cs typeface="Arial" charset="0"/>
            </a:endParaRPr>
          </a:p>
          <a:p>
            <a:pPr>
              <a:defRPr/>
            </a:pPr>
            <a:r>
              <a:rPr lang="en-US" sz="1600" b="1" dirty="0">
                <a:latin typeface="Courier New" pitchFamily="49" charset="0"/>
                <a:cs typeface="Arial" charset="0"/>
              </a:rPr>
              <a:t>VALUE                ISPDB     CON_ID</a:t>
            </a:r>
          </a:p>
          <a:p>
            <a:pPr>
              <a:defRPr/>
            </a:pPr>
            <a:r>
              <a:rPr lang="en-US" sz="1600" b="1" dirty="0">
                <a:latin typeface="Courier New" pitchFamily="49" charset="0"/>
                <a:cs typeface="Arial" charset="0"/>
              </a:rPr>
              <a:t>-------------------- ----- ----------</a:t>
            </a:r>
          </a:p>
          <a:p>
            <a:pPr>
              <a:defRPr/>
            </a:pPr>
            <a:r>
              <a:rPr lang="en-US" sz="1600" b="1" dirty="0">
                <a:latin typeface="Courier New" pitchFamily="49" charset="0"/>
                <a:cs typeface="Arial" charset="0"/>
              </a:rPr>
              <a:t>0                    TRUE           0</a:t>
            </a:r>
          </a:p>
          <a:p>
            <a:pPr>
              <a:defRPr/>
            </a:pPr>
            <a:r>
              <a:rPr lang="en-US" sz="1600" b="1" dirty="0">
                <a:solidFill>
                  <a:srgbClr val="0000FF"/>
                </a:solidFill>
                <a:latin typeface="Courier New" pitchFamily="49" charset="0"/>
                <a:cs typeface="Arial" charset="0"/>
              </a:rPr>
              <a:t>10</a:t>
            </a:r>
            <a:r>
              <a:rPr lang="en-US" sz="1600" b="1" dirty="0">
                <a:latin typeface="Courier New" pitchFamily="49" charset="0"/>
                <a:cs typeface="Arial" charset="0"/>
              </a:rPr>
              <a:t> 		      TRUE           </a:t>
            </a:r>
            <a:r>
              <a:rPr lang="en-US" sz="1600" b="1" dirty="0">
                <a:solidFill>
                  <a:srgbClr val="0066FF"/>
                </a:solidFill>
                <a:latin typeface="Courier New" pitchFamily="49" charset="0"/>
                <a:cs typeface="Arial" charset="0"/>
              </a:rPr>
              <a:t>3</a:t>
            </a:r>
          </a:p>
          <a:p>
            <a:pPr>
              <a:defRPr/>
            </a:pPr>
            <a:r>
              <a:rPr lang="en-US" sz="1600" b="1" dirty="0">
                <a:solidFill>
                  <a:schemeClr val="accent2"/>
                </a:solidFill>
                <a:latin typeface="Courier New" pitchFamily="49" charset="0"/>
                <a:cs typeface="Arial" charset="0"/>
              </a:rPr>
              <a:t>20</a:t>
            </a:r>
            <a:r>
              <a:rPr lang="en-US" sz="1600" b="1" dirty="0">
                <a:latin typeface="Courier New" pitchFamily="49" charset="0"/>
                <a:cs typeface="Arial" charset="0"/>
              </a:rPr>
              <a:t>		      TRUE           </a:t>
            </a:r>
            <a:r>
              <a:rPr lang="en-US" sz="1600" b="1" dirty="0">
                <a:solidFill>
                  <a:schemeClr val="accent2"/>
                </a:solidFill>
                <a:latin typeface="Courier New" pitchFamily="49" charset="0"/>
                <a:cs typeface="Arial" charset="0"/>
              </a:rPr>
              <a:t>4</a:t>
            </a:r>
          </a:p>
        </p:txBody>
      </p:sp>
    </p:spTree>
    <p:custDataLst>
      <p:tags r:id="rId1"/>
    </p:custDataLst>
    <p:extLst>
      <p:ext uri="{BB962C8B-B14F-4D97-AF65-F5344CB8AC3E}">
        <p14:creationId xmlns:p14="http://schemas.microsoft.com/office/powerpoint/2010/main" val="151167954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Using </a:t>
            </a:r>
            <a:r>
              <a:rPr lang="en-US" altLang="en-US" dirty="0">
                <a:latin typeface="Courier New" panose="02070309020205020404" pitchFamily="49" charset="0"/>
                <a:cs typeface="Courier New" panose="02070309020205020404" pitchFamily="49" charset="0"/>
              </a:rPr>
              <a:t>ALTER SYSTEM </a:t>
            </a:r>
            <a:r>
              <a:rPr lang="en-US" altLang="en-US" dirty="0"/>
              <a:t>Statement on PDB</a:t>
            </a:r>
            <a:endParaRPr lang="en-US" dirty="0"/>
          </a:p>
        </p:txBody>
      </p:sp>
      <p:sp>
        <p:nvSpPr>
          <p:cNvPr id="3" name="Content Placeholder 2"/>
          <p:cNvSpPr>
            <a:spLocks noGrp="1"/>
          </p:cNvSpPr>
          <p:nvPr>
            <p:ph idx="1"/>
          </p:nvPr>
        </p:nvSpPr>
        <p:spPr>
          <a:xfrm>
            <a:off x="622138" y="1242485"/>
            <a:ext cx="10944549" cy="4566201"/>
          </a:xfrm>
        </p:spPr>
        <p:txBody>
          <a:bodyPr/>
          <a:lstStyle/>
          <a:p>
            <a:pPr lvl="1"/>
            <a:r>
              <a:rPr lang="en-US" altLang="en-US" dirty="0"/>
              <a:t>Some </a:t>
            </a:r>
            <a:r>
              <a:rPr lang="en-US" altLang="en-US" dirty="0">
                <a:cs typeface="Courier New" panose="02070309020205020404" pitchFamily="49" charset="0"/>
              </a:rPr>
              <a:t>statements c</a:t>
            </a:r>
            <a:r>
              <a:rPr lang="en-US" altLang="en-US" dirty="0"/>
              <a:t>hange the way a PDB operates:</a:t>
            </a:r>
          </a:p>
          <a:p>
            <a:pPr lvl="1"/>
            <a:endParaRPr lang="en-US" altLang="en-US" sz="2000" dirty="0"/>
          </a:p>
          <a:p>
            <a:pPr lvl="1"/>
            <a:endParaRPr lang="en-US" altLang="en-US" sz="2000" dirty="0"/>
          </a:p>
          <a:p>
            <a:pPr lvl="1"/>
            <a:endParaRPr lang="en-US" altLang="en-US" sz="2000" dirty="0"/>
          </a:p>
          <a:p>
            <a:pPr lvl="1"/>
            <a:endParaRPr lang="en-US" altLang="en-US" sz="2000" dirty="0"/>
          </a:p>
          <a:p>
            <a:pPr lvl="1"/>
            <a:endParaRPr lang="en-US" altLang="en-US" dirty="0"/>
          </a:p>
          <a:p>
            <a:pPr lvl="1"/>
            <a:endParaRPr lang="en-US" altLang="en-US" dirty="0"/>
          </a:p>
          <a:p>
            <a:pPr lvl="1"/>
            <a:r>
              <a:rPr lang="en-US" altLang="en-US" dirty="0"/>
              <a:t>Some </a:t>
            </a:r>
            <a:r>
              <a:rPr lang="en-US" altLang="en-US" dirty="0">
                <a:latin typeface="Courier New" panose="02070309020205020404" pitchFamily="49" charset="0"/>
                <a:cs typeface="Courier New" panose="02070309020205020404" pitchFamily="49" charset="0"/>
              </a:rPr>
              <a:t>ALTER SYSTEM </a:t>
            </a:r>
            <a:r>
              <a:rPr lang="en-US" altLang="en-US" dirty="0">
                <a:cs typeface="Courier New" panose="02070309020205020404" pitchFamily="49" charset="0"/>
              </a:rPr>
              <a:t>statements can be executed in a PDB but affect the whole CDB</a:t>
            </a:r>
            <a:r>
              <a:rPr lang="en-US" altLang="en-US" dirty="0"/>
              <a:t>:</a:t>
            </a:r>
          </a:p>
          <a:p>
            <a:endParaRPr lang="en-US" altLang="en-US" dirty="0"/>
          </a:p>
          <a:p>
            <a:pPr lvl="1"/>
            <a:r>
              <a:rPr lang="en-US" altLang="en-US" dirty="0"/>
              <a:t>All other </a:t>
            </a:r>
            <a:r>
              <a:rPr lang="en-US" altLang="en-US" dirty="0">
                <a:latin typeface="Courier New" panose="02070309020205020404" pitchFamily="49" charset="0"/>
                <a:cs typeface="Courier New" panose="02070309020205020404" pitchFamily="49" charset="0"/>
              </a:rPr>
              <a:t>ALTER SYSTEM </a:t>
            </a:r>
            <a:r>
              <a:rPr lang="en-US" altLang="en-US" dirty="0"/>
              <a:t>statements affect the entire CDB and must be run by a common user in the CDB root.</a:t>
            </a:r>
          </a:p>
        </p:txBody>
      </p:sp>
      <p:graphicFrame>
        <p:nvGraphicFramePr>
          <p:cNvPr id="4" name="Group 1028"/>
          <p:cNvGraphicFramePr>
            <a:graphicFrameLocks noGrp="1"/>
          </p:cNvGraphicFramePr>
          <p:nvPr>
            <p:extLst>
              <p:ext uri="{D42A27DB-BD31-4B8C-83A1-F6EECF244321}">
                <p14:modId xmlns:p14="http://schemas.microsoft.com/office/powerpoint/2010/main" val="3445613589"/>
              </p:ext>
            </p:extLst>
          </p:nvPr>
        </p:nvGraphicFramePr>
        <p:xfrm>
          <a:off x="965200" y="1700213"/>
          <a:ext cx="10258425" cy="2205036"/>
        </p:xfrm>
        <a:graphic>
          <a:graphicData uri="http://schemas.openxmlformats.org/drawingml/2006/table">
            <a:tbl>
              <a:tblPr firstRow="1" firstCol="1" bandRow="1">
                <a:tableStyleId>{5FD0F851-EC5A-4D38-B0AD-8093EC10F338}</a:tableStyleId>
              </a:tblPr>
              <a:tblGrid>
                <a:gridCol w="5939089">
                  <a:extLst>
                    <a:ext uri="{9D8B030D-6E8A-4147-A177-3AD203B41FA5}">
                      <a16:colId xmlns:a16="http://schemas.microsoft.com/office/drawing/2014/main" xmlns="" val="20000"/>
                    </a:ext>
                  </a:extLst>
                </a:gridCol>
                <a:gridCol w="4319336">
                  <a:extLst>
                    <a:ext uri="{9D8B030D-6E8A-4147-A177-3AD203B41FA5}">
                      <a16:colId xmlns:a16="http://schemas.microsoft.com/office/drawing/2014/main" xmlns="" val="20001"/>
                    </a:ext>
                  </a:extLst>
                </a:gridCol>
              </a:tblGrid>
              <a:tr h="508855">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ALTER SYSTEM </a:t>
                      </a:r>
                      <a:r>
                        <a:rPr kumimoji="0" lang="en-US" sz="1800" b="0" u="none" strike="noStrike" cap="none" normalizeH="0" baseline="0" dirty="0">
                          <a:ln>
                            <a:noFill/>
                          </a:ln>
                          <a:solidFill>
                            <a:srgbClr val="000000"/>
                          </a:solidFill>
                          <a:effectLst/>
                        </a:rPr>
                        <a:t>Affecting the PDB only</a:t>
                      </a:r>
                      <a:endParaRPr kumimoji="0" lang="en-US" sz="1800" b="0" i="0" u="none" strike="noStrike" cap="none" normalizeH="0" baseline="0" dirty="0">
                        <a:ln>
                          <a:noFill/>
                        </a:ln>
                        <a:solidFill>
                          <a:srgbClr val="000000"/>
                        </a:solidFill>
                        <a:effectLst/>
                        <a:latin typeface="Arial" charset="0"/>
                      </a:endParaRPr>
                    </a:p>
                  </a:txBody>
                  <a:tcPr marL="121882" marR="121882" marT="18294" marB="18294" anchor="ctr" horzOverflow="overflow"/>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0" u="none" strike="noStrike" cap="none" normalizeH="0" baseline="0" dirty="0">
                          <a:ln>
                            <a:noFill/>
                          </a:ln>
                          <a:solidFill>
                            <a:srgbClr val="000000"/>
                          </a:solidFill>
                          <a:effectLst/>
                        </a:rPr>
                        <a:t>Objects Impacted</a:t>
                      </a:r>
                      <a:endParaRPr kumimoji="0" lang="en-US" sz="1800" b="0" i="0" u="none" strike="noStrike" cap="none" normalizeH="0" baseline="0" dirty="0">
                        <a:ln>
                          <a:noFill/>
                        </a:ln>
                        <a:solidFill>
                          <a:srgbClr val="000000"/>
                        </a:solidFill>
                        <a:effectLst/>
                        <a:latin typeface="Arial" charset="0"/>
                      </a:endParaRPr>
                    </a:p>
                  </a:txBody>
                  <a:tcPr marL="121882" marR="121882" marT="18294" marB="18294" anchor="ctr" horzOverflow="overflow"/>
                </a:tc>
                <a:extLst>
                  <a:ext uri="{0D108BD9-81ED-4DB2-BD59-A6C34878D82A}">
                    <a16:rowId xmlns:a16="http://schemas.microsoft.com/office/drawing/2014/main" xmlns="" val="10000"/>
                  </a:ext>
                </a:extLst>
              </a:tr>
              <a:tr h="31036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ALTER SYSTEM FLUSH SHARED_POOL</a:t>
                      </a:r>
                      <a:endParaRPr kumimoji="0" lang="en-US" sz="1600" b="0" i="0" u="none" strike="noStrike" cap="none" normalizeH="0" baseline="0" dirty="0">
                        <a:ln>
                          <a:noFill/>
                        </a:ln>
                        <a:solidFill>
                          <a:srgbClr val="000000"/>
                        </a:solidFill>
                        <a:effectLst/>
                        <a:latin typeface="Courier New" pitchFamily="49" charset="0"/>
                        <a:cs typeface="Courier New" pitchFamily="49" charset="0"/>
                      </a:endParaRPr>
                    </a:p>
                  </a:txBody>
                  <a:tcPr marL="121882" marR="121882" marT="18294" marB="18294" anchor="ctr" horzOverflow="overflow">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lang="en-US" sz="1600" dirty="0">
                          <a:solidFill>
                            <a:srgbClr val="000000"/>
                          </a:solidFill>
                        </a:rPr>
                        <a:t>Only for objects of the PDB</a:t>
                      </a:r>
                      <a:endParaRPr kumimoji="0" lang="en-US" sz="1600" b="0" i="0" u="none" strike="noStrike" cap="none" normalizeH="0" baseline="0" dirty="0">
                        <a:ln>
                          <a:noFill/>
                        </a:ln>
                        <a:solidFill>
                          <a:srgbClr val="000000"/>
                        </a:solidFill>
                        <a:effectLst/>
                        <a:latin typeface="Courier New" pitchFamily="49" charset="0"/>
                        <a:cs typeface="Courier New" pitchFamily="49" charset="0"/>
                      </a:endParaRPr>
                    </a:p>
                  </a:txBody>
                  <a:tcPr marL="121882" marR="121882" marT="18294" marB="18294" anchor="ctr" horzOverflow="overflow">
                    <a:solidFill>
                      <a:schemeClr val="accent6">
                        <a:lumMod val="20000"/>
                        <a:lumOff val="80000"/>
                      </a:schemeClr>
                    </a:solidFill>
                  </a:tcPr>
                </a:tc>
                <a:extLst>
                  <a:ext uri="{0D108BD9-81ED-4DB2-BD59-A6C34878D82A}">
                    <a16:rowId xmlns:a16="http://schemas.microsoft.com/office/drawing/2014/main" xmlns="" val="10001"/>
                  </a:ext>
                </a:extLst>
              </a:tr>
              <a:tr h="31036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ALTER SYSTEM FLUSH BUFFER_CACHE</a:t>
                      </a:r>
                      <a:endParaRPr kumimoji="0" lang="en-US" sz="1600" b="0" i="0" u="none" strike="noStrike" cap="none" normalizeH="0" baseline="0" dirty="0">
                        <a:ln>
                          <a:noFill/>
                        </a:ln>
                        <a:solidFill>
                          <a:srgbClr val="000000"/>
                        </a:solidFill>
                        <a:effectLst/>
                        <a:latin typeface="Courier New" pitchFamily="49" charset="0"/>
                        <a:cs typeface="Courier New" pitchFamily="49" charset="0"/>
                      </a:endParaRPr>
                    </a:p>
                  </a:txBody>
                  <a:tcPr marL="121882" marR="121882" marT="18294" marB="18294"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defRPr/>
                      </a:pPr>
                      <a:r>
                        <a:rPr lang="en-US" sz="1600" dirty="0">
                          <a:solidFill>
                            <a:srgbClr val="000000"/>
                          </a:solidFill>
                        </a:rPr>
                        <a:t>Only for buffers</a:t>
                      </a:r>
                      <a:r>
                        <a:rPr lang="en-US" sz="1600" baseline="0" dirty="0">
                          <a:solidFill>
                            <a:srgbClr val="000000"/>
                          </a:solidFill>
                        </a:rPr>
                        <a:t> </a:t>
                      </a:r>
                      <a:r>
                        <a:rPr lang="en-US" sz="1600" dirty="0">
                          <a:solidFill>
                            <a:srgbClr val="000000"/>
                          </a:solidFill>
                        </a:rPr>
                        <a:t>of the PDB</a:t>
                      </a:r>
                      <a:endParaRPr kumimoji="0" lang="en-US" sz="1600" b="0" i="0" u="none" strike="noStrike" cap="none" normalizeH="0" baseline="0" dirty="0">
                        <a:ln>
                          <a:noFill/>
                        </a:ln>
                        <a:solidFill>
                          <a:srgbClr val="000000"/>
                        </a:solidFill>
                        <a:effectLst/>
                        <a:latin typeface="Courier New" pitchFamily="49" charset="0"/>
                        <a:cs typeface="Courier New" pitchFamily="49" charset="0"/>
                      </a:endParaRPr>
                    </a:p>
                  </a:txBody>
                  <a:tcPr marL="121882" marR="121882" marT="18294" marB="18294" horzOverflow="overflow"/>
                </a:tc>
                <a:extLst>
                  <a:ext uri="{0D108BD9-81ED-4DB2-BD59-A6C34878D82A}">
                    <a16:rowId xmlns:a16="http://schemas.microsoft.com/office/drawing/2014/main" xmlns="" val="10002"/>
                  </a:ext>
                </a:extLst>
              </a:tr>
              <a:tr h="454721">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lang="en-US" sz="1600" b="0" dirty="0">
                          <a:solidFill>
                            <a:srgbClr val="000000"/>
                          </a:solidFill>
                          <a:latin typeface="Courier New" panose="02070309020205020404" pitchFamily="49" charset="0"/>
                          <a:cs typeface="Courier New" panose="02070309020205020404" pitchFamily="49" charset="0"/>
                        </a:rPr>
                        <a:t>ALTER SYSTEM ENABLE/DISABLE RESTRICTED SESSION</a:t>
                      </a:r>
                      <a:endParaRPr kumimoji="0" lang="en-US" sz="1600" b="0" i="0" u="none" strike="noStrike" cap="none" normalizeH="0" baseline="0" dirty="0">
                        <a:ln>
                          <a:noFill/>
                        </a:ln>
                        <a:solidFill>
                          <a:srgbClr val="000000"/>
                        </a:solidFill>
                        <a:effectLst/>
                        <a:latin typeface="Courier New" pitchFamily="49" charset="0"/>
                        <a:cs typeface="Courier New" pitchFamily="49" charset="0"/>
                      </a:endParaRPr>
                    </a:p>
                  </a:txBody>
                  <a:tcPr marL="121882" marR="121882" marT="18294" marB="18294" anchor="ctr" horzOverflow="overflow">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defRPr/>
                      </a:pPr>
                      <a:r>
                        <a:rPr lang="en-US" sz="1600" dirty="0">
                          <a:solidFill>
                            <a:srgbClr val="000000"/>
                          </a:solidFill>
                        </a:rPr>
                        <a:t>Only for sessions of the PDB</a:t>
                      </a:r>
                      <a:endParaRPr kumimoji="0" lang="en-US" sz="1600" b="0" i="0" u="none" strike="noStrike" cap="none" normalizeH="0" baseline="0" dirty="0">
                        <a:ln>
                          <a:noFill/>
                        </a:ln>
                        <a:solidFill>
                          <a:srgbClr val="000000"/>
                        </a:solidFill>
                        <a:effectLst/>
                        <a:latin typeface="Courier New" pitchFamily="49" charset="0"/>
                        <a:cs typeface="Courier New" pitchFamily="49" charset="0"/>
                      </a:endParaRPr>
                    </a:p>
                  </a:txBody>
                  <a:tcPr marL="121882" marR="121882" marT="18294" marB="18294" anchor="ctr" horzOverflow="overflow">
                    <a:solidFill>
                      <a:schemeClr val="accent6">
                        <a:lumMod val="20000"/>
                        <a:lumOff val="80000"/>
                      </a:schemeClr>
                    </a:solidFill>
                  </a:tcPr>
                </a:tc>
                <a:extLst>
                  <a:ext uri="{0D108BD9-81ED-4DB2-BD59-A6C34878D82A}">
                    <a16:rowId xmlns:a16="http://schemas.microsoft.com/office/drawing/2014/main" xmlns="" val="10003"/>
                  </a:ext>
                </a:extLst>
              </a:tr>
              <a:tr h="31036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lang="en-US" sz="1600" b="0" dirty="0">
                          <a:solidFill>
                            <a:srgbClr val="000000"/>
                          </a:solidFill>
                          <a:latin typeface="Courier New" panose="02070309020205020404" pitchFamily="49" charset="0"/>
                          <a:cs typeface="Courier New" panose="02070309020205020404" pitchFamily="49" charset="0"/>
                        </a:rPr>
                        <a:t>ALTER SYSTEM KILL SESSION</a:t>
                      </a:r>
                      <a:endParaRPr kumimoji="0" lang="en-US" sz="1600" b="0" i="0" u="none" strike="noStrike" cap="none" normalizeH="0" baseline="0" dirty="0">
                        <a:ln>
                          <a:noFill/>
                        </a:ln>
                        <a:solidFill>
                          <a:srgbClr val="000000"/>
                        </a:solidFill>
                        <a:effectLst/>
                        <a:latin typeface="Courier New" pitchFamily="49" charset="0"/>
                        <a:cs typeface="Courier New" pitchFamily="49" charset="0"/>
                      </a:endParaRPr>
                    </a:p>
                  </a:txBody>
                  <a:tcPr marL="121882" marR="121882" marT="18294" marB="18294" anchor="ctr"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defRPr/>
                      </a:pPr>
                      <a:r>
                        <a:rPr lang="en-US" sz="1600" dirty="0">
                          <a:solidFill>
                            <a:srgbClr val="000000"/>
                          </a:solidFill>
                        </a:rPr>
                        <a:t>Only for sessions of the PDB</a:t>
                      </a:r>
                      <a:endParaRPr kumimoji="0" lang="en-US" sz="1600" b="0" i="0" u="none" strike="noStrike" cap="none" normalizeH="0" baseline="0" dirty="0">
                        <a:ln>
                          <a:noFill/>
                        </a:ln>
                        <a:solidFill>
                          <a:srgbClr val="000000"/>
                        </a:solidFill>
                        <a:effectLst/>
                        <a:latin typeface="Courier New" pitchFamily="49" charset="0"/>
                        <a:cs typeface="Courier New" pitchFamily="49" charset="0"/>
                      </a:endParaRPr>
                    </a:p>
                  </a:txBody>
                  <a:tcPr marL="121882" marR="121882" marT="18294" marB="18294" anchor="ctr" horzOverflow="overflow"/>
                </a:tc>
                <a:extLst>
                  <a:ext uri="{0D108BD9-81ED-4DB2-BD59-A6C34878D82A}">
                    <a16:rowId xmlns:a16="http://schemas.microsoft.com/office/drawing/2014/main" xmlns="" val="10004"/>
                  </a:ext>
                </a:extLst>
              </a:tr>
              <a:tr h="31036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lang="en-US" sz="1600" b="0" dirty="0">
                          <a:solidFill>
                            <a:srgbClr val="000000"/>
                          </a:solidFill>
                          <a:latin typeface="Courier New" panose="02070309020205020404" pitchFamily="49" charset="0"/>
                          <a:cs typeface="Courier New" panose="02070309020205020404" pitchFamily="49" charset="0"/>
                        </a:rPr>
                        <a:t>ALTER SYSTEM SET </a:t>
                      </a:r>
                      <a:r>
                        <a:rPr lang="en-US" sz="1600" b="0" i="1" dirty="0">
                          <a:solidFill>
                            <a:srgbClr val="000000"/>
                          </a:solidFill>
                          <a:latin typeface="Courier New" panose="02070309020205020404" pitchFamily="49" charset="0"/>
                          <a:cs typeface="Courier New" panose="02070309020205020404" pitchFamily="49" charset="0"/>
                        </a:rPr>
                        <a:t>parameter</a:t>
                      </a:r>
                      <a:endParaRPr kumimoji="0" lang="en-US" sz="1600" b="0" i="1" u="none" strike="noStrike" cap="none" normalizeH="0" baseline="0" dirty="0">
                        <a:ln>
                          <a:noFill/>
                        </a:ln>
                        <a:solidFill>
                          <a:srgbClr val="000000"/>
                        </a:solidFill>
                        <a:effectLst/>
                        <a:latin typeface="Courier New" pitchFamily="49" charset="0"/>
                        <a:cs typeface="Courier New" pitchFamily="49" charset="0"/>
                      </a:endParaRPr>
                    </a:p>
                  </a:txBody>
                  <a:tcPr marL="121882" marR="121882" marT="18294" marB="18294" anchor="ctr" horzOverflow="overflow">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u="none" strike="noStrike" cap="none" normalizeH="0" baseline="0" dirty="0">
                          <a:ln>
                            <a:noFill/>
                          </a:ln>
                          <a:solidFill>
                            <a:srgbClr val="000000"/>
                          </a:solidFill>
                          <a:effectLst/>
                        </a:rPr>
                        <a:t>Only for parameter of the PDB</a:t>
                      </a:r>
                      <a:endParaRPr kumimoji="0" lang="en-US" sz="1600" b="0" i="0" u="none" strike="noStrike" cap="none" normalizeH="0" baseline="0" dirty="0">
                        <a:ln>
                          <a:noFill/>
                        </a:ln>
                        <a:solidFill>
                          <a:srgbClr val="000000"/>
                        </a:solidFill>
                        <a:effectLst/>
                        <a:latin typeface="+mj-lt"/>
                        <a:cs typeface="Courier New" pitchFamily="49" charset="0"/>
                      </a:endParaRPr>
                    </a:p>
                  </a:txBody>
                  <a:tcPr marL="121882" marR="121882" marT="18294" marB="18294" anchor="ctr" horzOverflow="overflow">
                    <a:solidFill>
                      <a:schemeClr val="accent6">
                        <a:lumMod val="20000"/>
                        <a:lumOff val="80000"/>
                      </a:schemeClr>
                    </a:solidFill>
                  </a:tcPr>
                </a:tc>
                <a:extLst>
                  <a:ext uri="{0D108BD9-81ED-4DB2-BD59-A6C34878D82A}">
                    <a16:rowId xmlns:a16="http://schemas.microsoft.com/office/drawing/2014/main" xmlns="" val="10005"/>
                  </a:ext>
                </a:extLst>
              </a:tr>
            </a:tbl>
          </a:graphicData>
        </a:graphic>
      </p:graphicFrame>
      <p:graphicFrame>
        <p:nvGraphicFramePr>
          <p:cNvPr id="5" name="Group 1028"/>
          <p:cNvGraphicFramePr>
            <a:graphicFrameLocks noGrp="1"/>
          </p:cNvGraphicFramePr>
          <p:nvPr>
            <p:extLst>
              <p:ext uri="{D42A27DB-BD31-4B8C-83A1-F6EECF244321}">
                <p14:modId xmlns:p14="http://schemas.microsoft.com/office/powerpoint/2010/main" val="180634725"/>
              </p:ext>
            </p:extLst>
          </p:nvPr>
        </p:nvGraphicFramePr>
        <p:xfrm>
          <a:off x="965200" y="4652963"/>
          <a:ext cx="10258425" cy="309562"/>
        </p:xfrm>
        <a:graphic>
          <a:graphicData uri="http://schemas.openxmlformats.org/drawingml/2006/table">
            <a:tbl>
              <a:tblPr firstRow="1" firstCol="1" bandRow="1">
                <a:tableStyleId>{5FD0F851-EC5A-4D38-B0AD-8093EC10F338}</a:tableStyleId>
              </a:tblPr>
              <a:tblGrid>
                <a:gridCol w="4164311">
                  <a:extLst>
                    <a:ext uri="{9D8B030D-6E8A-4147-A177-3AD203B41FA5}">
                      <a16:colId xmlns:a16="http://schemas.microsoft.com/office/drawing/2014/main" xmlns="" val="20000"/>
                    </a:ext>
                  </a:extLst>
                </a:gridCol>
                <a:gridCol w="6094114">
                  <a:extLst>
                    <a:ext uri="{9D8B030D-6E8A-4147-A177-3AD203B41FA5}">
                      <a16:colId xmlns:a16="http://schemas.microsoft.com/office/drawing/2014/main" xmlns="" val="20001"/>
                    </a:ext>
                  </a:extLst>
                </a:gridCol>
              </a:tblGrid>
              <a:tr h="309562">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lang="en-US" sz="1600" b="0" dirty="0">
                          <a:solidFill>
                            <a:srgbClr val="000000"/>
                          </a:solidFill>
                          <a:latin typeface="Courier New" panose="02070309020205020404" pitchFamily="49" charset="0"/>
                          <a:cs typeface="Courier New" panose="02070309020205020404" pitchFamily="49" charset="0"/>
                        </a:rPr>
                        <a:t>ALTER SYSTEM CHECKPOINT</a:t>
                      </a:r>
                      <a:endParaRPr kumimoji="0" lang="en-US" sz="1600" b="0" i="0" u="none" strike="noStrike" cap="none" normalizeH="0" baseline="0" dirty="0">
                        <a:ln>
                          <a:noFill/>
                        </a:ln>
                        <a:solidFill>
                          <a:srgbClr val="000000"/>
                        </a:solidFill>
                        <a:effectLst/>
                        <a:latin typeface="Courier New" pitchFamily="49" charset="0"/>
                        <a:cs typeface="Courier New" pitchFamily="49" charset="0"/>
                      </a:endParaRPr>
                    </a:p>
                  </a:txBody>
                  <a:tcPr marL="121882" marR="121882" marT="18247" marB="18247" anchor="ctr" horzOverflow="overflow">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400" b="0" u="none" strike="noStrike" cap="none" normalizeH="0" baseline="0" dirty="0">
                          <a:ln>
                            <a:noFill/>
                          </a:ln>
                          <a:solidFill>
                            <a:srgbClr val="000000"/>
                          </a:solidFill>
                          <a:effectLst/>
                        </a:rPr>
                        <a:t>Affects all datafiles except those in </a:t>
                      </a:r>
                      <a:r>
                        <a:rPr lang="en-US" sz="1400" b="0" dirty="0">
                          <a:solidFill>
                            <a:srgbClr val="000000"/>
                          </a:solidFill>
                        </a:rPr>
                        <a:t>read only or offline</a:t>
                      </a:r>
                      <a:endParaRPr kumimoji="0" lang="en-US" sz="1400" b="0" i="0" u="none" strike="noStrike" cap="none" normalizeH="0" baseline="0" dirty="0">
                        <a:ln>
                          <a:noFill/>
                        </a:ln>
                        <a:solidFill>
                          <a:srgbClr val="000000"/>
                        </a:solidFill>
                        <a:effectLst/>
                        <a:latin typeface="+mj-lt"/>
                        <a:cs typeface="Courier New" pitchFamily="49" charset="0"/>
                      </a:endParaRPr>
                    </a:p>
                  </a:txBody>
                  <a:tcPr marL="121882" marR="121882" marT="18247" marB="18247" anchor="ctr" horzOverflow="overflow"/>
                </a:tc>
                <a:extLst>
                  <a:ext uri="{0D108BD9-81ED-4DB2-BD59-A6C34878D82A}">
                    <a16:rowId xmlns:a16="http://schemas.microsoft.com/office/drawing/2014/main" xmlns="" val="10000"/>
                  </a:ext>
                </a:extLst>
              </a:tr>
            </a:tbl>
          </a:graphicData>
        </a:graphic>
      </p:graphicFrame>
      <p:graphicFrame>
        <p:nvGraphicFramePr>
          <p:cNvPr id="6" name="Group 1028"/>
          <p:cNvGraphicFramePr>
            <a:graphicFrameLocks noGrp="1"/>
          </p:cNvGraphicFramePr>
          <p:nvPr>
            <p:extLst>
              <p:ext uri="{D42A27DB-BD31-4B8C-83A1-F6EECF244321}">
                <p14:modId xmlns:p14="http://schemas.microsoft.com/office/powerpoint/2010/main" val="1532295149"/>
              </p:ext>
            </p:extLst>
          </p:nvPr>
        </p:nvGraphicFramePr>
        <p:xfrm>
          <a:off x="965200" y="5835650"/>
          <a:ext cx="10258425" cy="309563"/>
        </p:xfrm>
        <a:graphic>
          <a:graphicData uri="http://schemas.openxmlformats.org/drawingml/2006/table">
            <a:tbl>
              <a:tblPr firstRow="1" firstCol="1" bandRow="1">
                <a:tableStyleId>{5FD0F851-EC5A-4D38-B0AD-8093EC10F338}</a:tableStyleId>
              </a:tblPr>
              <a:tblGrid>
                <a:gridCol w="4672154">
                  <a:extLst>
                    <a:ext uri="{9D8B030D-6E8A-4147-A177-3AD203B41FA5}">
                      <a16:colId xmlns:a16="http://schemas.microsoft.com/office/drawing/2014/main" xmlns="" val="20000"/>
                    </a:ext>
                  </a:extLst>
                </a:gridCol>
                <a:gridCol w="5586271">
                  <a:extLst>
                    <a:ext uri="{9D8B030D-6E8A-4147-A177-3AD203B41FA5}">
                      <a16:colId xmlns:a16="http://schemas.microsoft.com/office/drawing/2014/main" xmlns="" val="20001"/>
                    </a:ext>
                  </a:extLst>
                </a:gridCol>
              </a:tblGrid>
              <a:tr h="30956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lang="en-US" sz="1600" b="0" dirty="0">
                          <a:solidFill>
                            <a:srgbClr val="000000"/>
                          </a:solidFill>
                          <a:latin typeface="Courier New" panose="02070309020205020404" pitchFamily="49" charset="0"/>
                          <a:cs typeface="Courier New" panose="02070309020205020404" pitchFamily="49" charset="0"/>
                        </a:rPr>
                        <a:t>ALTER SYSTEM SWITCH LOGFILE</a:t>
                      </a:r>
                      <a:endParaRPr kumimoji="0" lang="en-US" sz="1600" b="0" i="0" u="none" strike="noStrike" cap="none" normalizeH="0" baseline="0" dirty="0">
                        <a:ln>
                          <a:noFill/>
                        </a:ln>
                        <a:solidFill>
                          <a:srgbClr val="000000"/>
                        </a:solidFill>
                        <a:effectLst/>
                        <a:latin typeface="Courier New" pitchFamily="49" charset="0"/>
                        <a:cs typeface="Courier New" pitchFamily="49" charset="0"/>
                      </a:endParaRPr>
                    </a:p>
                  </a:txBody>
                  <a:tcPr marL="121882" marR="121882" marT="18247" marB="18247" anchor="ctr" horzOverflow="overflow">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400" b="0" u="none" strike="noStrike" cap="none" normalizeH="0" baseline="0" dirty="0">
                          <a:ln>
                            <a:noFill/>
                          </a:ln>
                          <a:solidFill>
                            <a:srgbClr val="000000"/>
                          </a:solidFill>
                          <a:effectLst/>
                        </a:rPr>
                        <a:t>Operation not allowed from within a pluggable database</a:t>
                      </a:r>
                      <a:endParaRPr kumimoji="0" lang="en-US" sz="1400" b="0" i="0" u="none" strike="noStrike" cap="none" normalizeH="0" baseline="0" dirty="0">
                        <a:ln>
                          <a:noFill/>
                        </a:ln>
                        <a:solidFill>
                          <a:srgbClr val="000000"/>
                        </a:solidFill>
                        <a:effectLst/>
                        <a:latin typeface="+mj-lt"/>
                        <a:cs typeface="Courier New" pitchFamily="49" charset="0"/>
                      </a:endParaRPr>
                    </a:p>
                  </a:txBody>
                  <a:tcPr marL="121882" marR="121882" marT="18247" marB="18247" anchor="ctr" horzOverflow="overflow"/>
                </a:tc>
                <a:extLst>
                  <a:ext uri="{0D108BD9-81ED-4DB2-BD59-A6C34878D82A}">
                    <a16:rowId xmlns:a16="http://schemas.microsoft.com/office/drawing/2014/main" xmlns="" val="10000"/>
                  </a:ext>
                </a:extLst>
              </a:tr>
            </a:tbl>
          </a:graphicData>
        </a:graphic>
      </p:graphicFrame>
    </p:spTree>
    <p:custDataLst>
      <p:tags r:id="rId1"/>
    </p:custDataLst>
    <p:extLst>
      <p:ext uri="{BB962C8B-B14F-4D97-AF65-F5344CB8AC3E}">
        <p14:creationId xmlns:p14="http://schemas.microsoft.com/office/powerpoint/2010/main" val="42140679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828" y="44624"/>
            <a:ext cx="10369152" cy="1197861"/>
          </a:xfrm>
        </p:spPr>
        <p:txBody>
          <a:bodyPr>
            <a:normAutofit fontScale="90000"/>
          </a:bodyPr>
          <a:lstStyle/>
          <a:p>
            <a:r>
              <a:rPr lang="en-US" altLang="en-US" dirty="0"/>
              <a:t>Configuring Host Name and Port Number per PDB</a:t>
            </a:r>
            <a:endParaRPr lang="en-US" dirty="0"/>
          </a:p>
        </p:txBody>
      </p:sp>
      <p:sp>
        <p:nvSpPr>
          <p:cNvPr id="3" name="Content Placeholder 2"/>
          <p:cNvSpPr>
            <a:spLocks noGrp="1"/>
          </p:cNvSpPr>
          <p:nvPr>
            <p:ph idx="1"/>
          </p:nvPr>
        </p:nvSpPr>
        <p:spPr>
          <a:xfrm>
            <a:off x="622138" y="1242485"/>
            <a:ext cx="10944549" cy="3229937"/>
          </a:xfrm>
        </p:spPr>
        <p:txBody>
          <a:bodyPr/>
          <a:lstStyle/>
          <a:p>
            <a:pPr lvl="1"/>
            <a:endParaRPr lang="en-US" altLang="en-US" dirty="0"/>
          </a:p>
          <a:p>
            <a:pPr lvl="1"/>
            <a:endParaRPr lang="en-US" altLang="en-US" dirty="0"/>
          </a:p>
          <a:p>
            <a:pPr lvl="1"/>
            <a:r>
              <a:rPr lang="en-US" altLang="en-US" dirty="0"/>
              <a:t>The host name and port number settings for a PDB are important only if proxy PDBs will reference the PDB.</a:t>
            </a:r>
          </a:p>
          <a:p>
            <a:pPr lvl="1"/>
            <a:endParaRPr lang="en-US" altLang="en-US" sz="2000" dirty="0"/>
          </a:p>
          <a:p>
            <a:pPr marL="1279525" lvl="2" indent="-365125">
              <a:buNone/>
            </a:pPr>
            <a:endParaRPr lang="en-US" altLang="en-US" dirty="0"/>
          </a:p>
          <a:p>
            <a:pPr lvl="1"/>
            <a:r>
              <a:rPr lang="en-US" altLang="en-US" dirty="0"/>
              <a:t>The host name and port number can be reset to their default:</a:t>
            </a:r>
          </a:p>
          <a:p>
            <a:endParaRPr lang="en-US" dirty="0"/>
          </a:p>
        </p:txBody>
      </p:sp>
      <p:sp>
        <p:nvSpPr>
          <p:cNvPr id="4" name="Content Placeholder 2"/>
          <p:cNvSpPr txBox="1">
            <a:spLocks/>
          </p:cNvSpPr>
          <p:nvPr/>
        </p:nvSpPr>
        <p:spPr bwMode="gray">
          <a:xfrm>
            <a:off x="623230" y="2898457"/>
            <a:ext cx="10942366" cy="53054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marL="457200" indent="-457200" defTabSz="400050" eaLnBrk="1" hangingPunct="1">
              <a:tabLst>
                <a:tab pos="400050" algn="r"/>
                <a:tab pos="673100" algn="l"/>
              </a:tabLst>
              <a:defRPr/>
            </a:pPr>
            <a:r>
              <a:rPr lang="en-US" sz="1600" b="1" dirty="0">
                <a:latin typeface="Courier New" pitchFamily="49" charset="0"/>
                <a:cs typeface="Arial" charset="0"/>
              </a:rPr>
              <a:t>SQL&gt; ALTER PLUGGABLE DATABASE CONTAINERS HOST = </a:t>
            </a:r>
            <a:r>
              <a:rPr lang="en-US" sz="1600" b="1" i="1" dirty="0">
                <a:latin typeface="Courier New" pitchFamily="49" charset="0"/>
                <a:cs typeface="Arial" charset="0"/>
              </a:rPr>
              <a:t>&lt;host_name&gt;</a:t>
            </a:r>
            <a:r>
              <a:rPr lang="en-US" sz="1600" b="1" dirty="0">
                <a:latin typeface="Courier New" pitchFamily="49" charset="0"/>
                <a:cs typeface="Arial" charset="0"/>
              </a:rPr>
              <a:t>;</a:t>
            </a:r>
          </a:p>
          <a:p>
            <a:pPr marL="457200" indent="-457200" defTabSz="400050" eaLnBrk="1" hangingPunct="1">
              <a:tabLst>
                <a:tab pos="400050" algn="r"/>
                <a:tab pos="673100" algn="l"/>
              </a:tabLst>
              <a:defRPr/>
            </a:pPr>
            <a:r>
              <a:rPr lang="en-US" sz="1600" b="1" dirty="0">
                <a:latin typeface="Courier New" pitchFamily="49" charset="0"/>
                <a:cs typeface="Arial" charset="0"/>
              </a:rPr>
              <a:t>SQL&gt; ALTER PLUGGABLE DATABASE CONTAINERS PORT = </a:t>
            </a:r>
            <a:r>
              <a:rPr lang="en-US" sz="1600" b="1" i="1" dirty="0">
                <a:latin typeface="Courier New" pitchFamily="49" charset="0"/>
                <a:cs typeface="Arial" charset="0"/>
              </a:rPr>
              <a:t>&lt;port_nb&gt;</a:t>
            </a:r>
            <a:r>
              <a:rPr lang="en-US" sz="1600" b="1" dirty="0">
                <a:latin typeface="Courier New" pitchFamily="49" charset="0"/>
                <a:cs typeface="Arial" charset="0"/>
              </a:rPr>
              <a:t>;</a:t>
            </a:r>
          </a:p>
        </p:txBody>
      </p:sp>
      <p:sp>
        <p:nvSpPr>
          <p:cNvPr id="5" name="Content Placeholder 2"/>
          <p:cNvSpPr txBox="1">
            <a:spLocks/>
          </p:cNvSpPr>
          <p:nvPr/>
        </p:nvSpPr>
        <p:spPr bwMode="gray">
          <a:xfrm>
            <a:off x="623230" y="4122593"/>
            <a:ext cx="10942366" cy="53054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eaLnBrk="1" hangingPunct="1">
              <a:defRPr/>
            </a:pPr>
            <a:r>
              <a:rPr lang="en-US" sz="1600" b="1" dirty="0">
                <a:latin typeface="Courier New" pitchFamily="49" charset="0"/>
                <a:cs typeface="Arial" charset="0"/>
              </a:rPr>
              <a:t>SQL&gt; ALTER PLUGGABLE DATABASE CONTAINERS HOST RESET;</a:t>
            </a:r>
          </a:p>
          <a:p>
            <a:pPr eaLnBrk="1" hangingPunct="1">
              <a:defRPr/>
            </a:pPr>
            <a:r>
              <a:rPr lang="en-US" sz="1600" b="1" dirty="0">
                <a:latin typeface="Courier New" pitchFamily="49" charset="0"/>
                <a:cs typeface="Arial" charset="0"/>
              </a:rPr>
              <a:t>SQL&gt; ALTER PLUGGABLE DATABASE CONTAINERS PORT RESET;</a:t>
            </a:r>
            <a:endParaRPr lang="en-US" sz="1600" dirty="0">
              <a:latin typeface="Arial" charset="0"/>
              <a:cs typeface="Arial" charset="0"/>
            </a:endParaRPr>
          </a:p>
        </p:txBody>
      </p:sp>
      <p:sp>
        <p:nvSpPr>
          <p:cNvPr id="6" name="Vertical Scroll 87"/>
          <p:cNvSpPr>
            <a:spLocks noChangeArrowheads="1"/>
          </p:cNvSpPr>
          <p:nvPr/>
        </p:nvSpPr>
        <p:spPr bwMode="auto">
          <a:xfrm>
            <a:off x="9046840" y="944563"/>
            <a:ext cx="2592188" cy="828675"/>
          </a:xfrm>
          <a:prstGeom prst="verticalScroll">
            <a:avLst>
              <a:gd name="adj" fmla="val 12500"/>
            </a:avLst>
          </a:prstGeom>
          <a:noFill/>
          <a:ln w="28575"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1"/>
              </a:buClr>
            </a:pPr>
            <a:r>
              <a:rPr lang="en-US" altLang="en-US" sz="1200" dirty="0">
                <a:solidFill>
                  <a:srgbClr val="000000"/>
                </a:solidFill>
              </a:rPr>
              <a:t>DATABASE_PROPERTIES</a:t>
            </a:r>
          </a:p>
          <a:p>
            <a:pPr eaLnBrk="1" hangingPunct="1">
              <a:lnSpc>
                <a:spcPct val="90000"/>
              </a:lnSpc>
              <a:spcBef>
                <a:spcPct val="50000"/>
              </a:spcBef>
              <a:buClr>
                <a:schemeClr val="accent1"/>
              </a:buClr>
            </a:pPr>
            <a:r>
              <a:rPr lang="en-US" altLang="en-US" sz="1000" dirty="0">
                <a:solidFill>
                  <a:srgbClr val="000000"/>
                </a:solidFill>
              </a:rPr>
              <a:t>     </a:t>
            </a:r>
            <a:r>
              <a:rPr lang="en-US" altLang="en-US" sz="1000" b="1" dirty="0">
                <a:solidFill>
                  <a:srgbClr val="000000"/>
                </a:solidFill>
              </a:rPr>
              <a:t>CONTAINERS_HOST</a:t>
            </a:r>
            <a:r>
              <a:rPr lang="en-US" altLang="en-US" sz="1000" dirty="0">
                <a:solidFill>
                  <a:srgbClr val="000000"/>
                </a:solidFill>
              </a:rPr>
              <a:t>=host1</a:t>
            </a:r>
          </a:p>
          <a:p>
            <a:pPr eaLnBrk="1" hangingPunct="1">
              <a:lnSpc>
                <a:spcPct val="90000"/>
              </a:lnSpc>
              <a:spcBef>
                <a:spcPct val="50000"/>
              </a:spcBef>
              <a:buClr>
                <a:schemeClr val="accent1"/>
              </a:buClr>
            </a:pPr>
            <a:r>
              <a:rPr lang="en-US" altLang="en-US" sz="1000" dirty="0">
                <a:solidFill>
                  <a:srgbClr val="000000"/>
                </a:solidFill>
              </a:rPr>
              <a:t>     </a:t>
            </a:r>
            <a:r>
              <a:rPr lang="en-US" altLang="en-US" sz="1000" b="1" dirty="0">
                <a:solidFill>
                  <a:srgbClr val="000000"/>
                </a:solidFill>
              </a:rPr>
              <a:t>CONTAINERS_PORT</a:t>
            </a:r>
            <a:r>
              <a:rPr lang="en-US" altLang="en-US" sz="1000" dirty="0">
                <a:solidFill>
                  <a:srgbClr val="000000"/>
                </a:solidFill>
              </a:rPr>
              <a:t>=1522</a:t>
            </a:r>
          </a:p>
        </p:txBody>
      </p:sp>
    </p:spTree>
    <p:custDataLst>
      <p:tags r:id="rId1"/>
    </p:custDataLst>
    <p:extLst>
      <p:ext uri="{BB962C8B-B14F-4D97-AF65-F5344CB8AC3E}">
        <p14:creationId xmlns:p14="http://schemas.microsoft.com/office/powerpoint/2010/main" val="22094368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84150" y="4567238"/>
            <a:ext cx="10606088" cy="1223962"/>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eaLnBrk="1" hangingPunct="1">
              <a:spcBef>
                <a:spcPct val="20000"/>
              </a:spcBef>
              <a:buClr>
                <a:srgbClr val="FF0000"/>
              </a:buClr>
              <a:defRPr/>
            </a:pPr>
            <a:endParaRPr lang="en-US" dirty="0">
              <a:cs typeface="Arial" charset="0"/>
            </a:endParaRPr>
          </a:p>
        </p:txBody>
      </p:sp>
      <p:pic>
        <p:nvPicPr>
          <p:cNvPr id="5" name="Picture 10" descr="OU7_Tablet_Objective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299575" y="4535488"/>
            <a:ext cx="2400300" cy="171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ltLang="en-US" dirty="0"/>
              <a:t>Objectives</a:t>
            </a:r>
            <a:endParaRPr lang="en-US" dirty="0"/>
          </a:p>
        </p:txBody>
      </p:sp>
      <p:sp>
        <p:nvSpPr>
          <p:cNvPr id="3" name="Content Placeholder 2"/>
          <p:cNvSpPr>
            <a:spLocks noGrp="1"/>
          </p:cNvSpPr>
          <p:nvPr>
            <p:ph idx="1"/>
          </p:nvPr>
        </p:nvSpPr>
        <p:spPr>
          <a:xfrm>
            <a:off x="622138" y="1242485"/>
            <a:ext cx="10944549" cy="4304590"/>
          </a:xfrm>
        </p:spPr>
        <p:txBody>
          <a:bodyPr/>
          <a:lstStyle/>
          <a:p>
            <a:r>
              <a:rPr lang="en-US" altLang="en-US" dirty="0"/>
              <a:t>After completing this lesson, you should be able to:</a:t>
            </a:r>
          </a:p>
          <a:p>
            <a:pPr lvl="1"/>
            <a:r>
              <a:rPr lang="fr-FR" altLang="en-US" dirty="0"/>
              <a:t>Establish connections to a CDB </a:t>
            </a:r>
            <a:r>
              <a:rPr lang="fr-FR" altLang="en-US" dirty="0" smtClean="0"/>
              <a:t>/ PDB</a:t>
            </a:r>
            <a:endParaRPr lang="fr-FR" altLang="en-US" dirty="0"/>
          </a:p>
          <a:p>
            <a:pPr lvl="1"/>
            <a:r>
              <a:rPr lang="en-US" altLang="en-US" dirty="0"/>
              <a:t>Avoid service name conflicts</a:t>
            </a:r>
          </a:p>
          <a:p>
            <a:pPr lvl="1"/>
            <a:r>
              <a:rPr lang="en-US" altLang="en-US" dirty="0"/>
              <a:t>Start PDB service</a:t>
            </a:r>
          </a:p>
          <a:p>
            <a:pPr lvl="1"/>
            <a:r>
              <a:rPr lang="fr-FR" altLang="en-US" dirty="0"/>
              <a:t>Start up and shut down a CDB</a:t>
            </a:r>
          </a:p>
          <a:p>
            <a:pPr lvl="1"/>
            <a:r>
              <a:rPr lang="fr-FR" altLang="en-US" dirty="0"/>
              <a:t>Open and close PDBs</a:t>
            </a:r>
          </a:p>
          <a:p>
            <a:pPr lvl="1"/>
            <a:r>
              <a:rPr lang="fr-FR" altLang="en-US" dirty="0"/>
              <a:t>Change the different modes and settings of PDBs</a:t>
            </a:r>
          </a:p>
          <a:p>
            <a:pPr lvl="1"/>
            <a:r>
              <a:rPr lang="en-US" altLang="en-US" dirty="0"/>
              <a:t>Evaluate the impact of parameter value changes</a:t>
            </a:r>
          </a:p>
          <a:p>
            <a:pPr lvl="1"/>
            <a:r>
              <a:rPr lang="en-US" altLang="en-US" dirty="0"/>
              <a:t>Configure host name and port number per PDB</a:t>
            </a:r>
            <a:endParaRPr lang="fr-FR" altLang="en-US" dirty="0"/>
          </a:p>
          <a:p>
            <a:endParaRPr lang="en-US" dirty="0"/>
          </a:p>
        </p:txBody>
      </p:sp>
    </p:spTree>
    <p:custDataLst>
      <p:tags r:id="rId1"/>
    </p:custDataLst>
    <p:extLst>
      <p:ext uri="{BB962C8B-B14F-4D97-AF65-F5344CB8AC3E}">
        <p14:creationId xmlns:p14="http://schemas.microsoft.com/office/powerpoint/2010/main" val="29522525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84150" y="4567238"/>
            <a:ext cx="10606088" cy="1223962"/>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eaLnBrk="1" hangingPunct="1">
              <a:spcBef>
                <a:spcPct val="20000"/>
              </a:spcBef>
              <a:buClr>
                <a:srgbClr val="FF0000"/>
              </a:buClr>
              <a:defRPr/>
            </a:pPr>
            <a:endParaRPr lang="en-US" dirty="0">
              <a:cs typeface="Arial" charset="0"/>
            </a:endParaRPr>
          </a:p>
        </p:txBody>
      </p:sp>
      <p:pic>
        <p:nvPicPr>
          <p:cNvPr id="5" name="Picture 6" descr="OU7_Tablet_Summary.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299575" y="4535488"/>
            <a:ext cx="226695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ltLang="en-US" dirty="0"/>
              <a:t>Summary</a:t>
            </a:r>
            <a:endParaRPr lang="en-US" dirty="0"/>
          </a:p>
        </p:txBody>
      </p:sp>
      <p:sp>
        <p:nvSpPr>
          <p:cNvPr id="3" name="Content Placeholder 2"/>
          <p:cNvSpPr>
            <a:spLocks noGrp="1"/>
          </p:cNvSpPr>
          <p:nvPr>
            <p:ph idx="1"/>
          </p:nvPr>
        </p:nvSpPr>
        <p:spPr>
          <a:xfrm>
            <a:off x="622138" y="1242485"/>
            <a:ext cx="10944549" cy="3866009"/>
          </a:xfrm>
        </p:spPr>
        <p:txBody>
          <a:bodyPr/>
          <a:lstStyle/>
          <a:p>
            <a:r>
              <a:rPr lang="en-US" altLang="en-US" dirty="0"/>
              <a:t>In this lesson, you should have learned how to:</a:t>
            </a:r>
          </a:p>
          <a:p>
            <a:pPr lvl="1"/>
            <a:r>
              <a:rPr lang="fr-FR" altLang="en-US" dirty="0"/>
              <a:t>Establish connections to a CDB / </a:t>
            </a:r>
            <a:r>
              <a:rPr lang="fr-FR" altLang="en-US" dirty="0" smtClean="0"/>
              <a:t>PDB</a:t>
            </a:r>
            <a:endParaRPr lang="fr-FR" altLang="en-US" dirty="0"/>
          </a:p>
          <a:p>
            <a:pPr lvl="1"/>
            <a:r>
              <a:rPr lang="en-US" altLang="en-US" dirty="0"/>
              <a:t>Avoid service name conflicts</a:t>
            </a:r>
          </a:p>
          <a:p>
            <a:pPr lvl="1"/>
            <a:r>
              <a:rPr lang="en-US" altLang="en-US" dirty="0"/>
              <a:t>Start PDB service</a:t>
            </a:r>
          </a:p>
          <a:p>
            <a:pPr lvl="1"/>
            <a:r>
              <a:rPr lang="fr-FR" altLang="en-US" dirty="0"/>
              <a:t>Start up and shut down a CDB</a:t>
            </a:r>
          </a:p>
          <a:p>
            <a:pPr lvl="1"/>
            <a:r>
              <a:rPr lang="fr-FR" altLang="en-US" dirty="0"/>
              <a:t>Open and close PDBs</a:t>
            </a:r>
          </a:p>
          <a:p>
            <a:pPr lvl="1"/>
            <a:r>
              <a:rPr lang="fr-FR" altLang="en-US" dirty="0"/>
              <a:t>Change the different modes and settings of PDBs</a:t>
            </a:r>
          </a:p>
          <a:p>
            <a:pPr lvl="1"/>
            <a:r>
              <a:rPr lang="en-US" altLang="en-US" dirty="0"/>
              <a:t>Evaluate the impact of parameter value changes</a:t>
            </a:r>
          </a:p>
          <a:p>
            <a:pPr lvl="1"/>
            <a:r>
              <a:rPr lang="en-US" altLang="en-US" dirty="0"/>
              <a:t>Configure host name and port number per PDB</a:t>
            </a:r>
          </a:p>
        </p:txBody>
      </p:sp>
    </p:spTree>
    <p:custDataLst>
      <p:tags r:id="rId1"/>
    </p:custDataLst>
    <p:extLst>
      <p:ext uri="{BB962C8B-B14F-4D97-AF65-F5344CB8AC3E}">
        <p14:creationId xmlns:p14="http://schemas.microsoft.com/office/powerpoint/2010/main" val="999619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Practice 5: Overview</a:t>
            </a:r>
            <a:endParaRPr lang="en-US" dirty="0"/>
          </a:p>
        </p:txBody>
      </p:sp>
      <p:sp>
        <p:nvSpPr>
          <p:cNvPr id="3" name="Content Placeholder 2"/>
          <p:cNvSpPr>
            <a:spLocks noGrp="1"/>
          </p:cNvSpPr>
          <p:nvPr>
            <p:ph idx="1"/>
          </p:nvPr>
        </p:nvSpPr>
        <p:spPr>
          <a:xfrm>
            <a:off x="622138" y="1242485"/>
            <a:ext cx="10944549" cy="2111682"/>
          </a:xfrm>
        </p:spPr>
        <p:txBody>
          <a:bodyPr/>
          <a:lstStyle/>
          <a:p>
            <a:pPr lvl="1"/>
            <a:r>
              <a:rPr lang="en-US" altLang="en-US" dirty="0"/>
              <a:t>5-1: Starting up and shutting down a CDB</a:t>
            </a:r>
          </a:p>
          <a:p>
            <a:pPr lvl="1"/>
            <a:r>
              <a:rPr lang="en-US" altLang="en-US" dirty="0"/>
              <a:t>5-2: Opening and closing PDBs</a:t>
            </a:r>
          </a:p>
          <a:p>
            <a:pPr lvl="1"/>
            <a:r>
              <a:rPr lang="en-US" altLang="en-US" dirty="0"/>
              <a:t>5-3: Renaming a PDB</a:t>
            </a:r>
          </a:p>
          <a:p>
            <a:pPr lvl="1"/>
            <a:r>
              <a:rPr lang="en-US" altLang="en-US" dirty="0"/>
              <a:t>5-4: Setting parameter values for PDBs</a:t>
            </a:r>
          </a:p>
          <a:p>
            <a:pPr lvl="1"/>
            <a:r>
              <a:rPr lang="en-US" altLang="en-US" dirty="0"/>
              <a:t>5-5: Renaming PDB services</a:t>
            </a:r>
          </a:p>
        </p:txBody>
      </p:sp>
    </p:spTree>
    <p:custDataLst>
      <p:tags r:id="rId1"/>
    </p:custDataLst>
    <p:extLst>
      <p:ext uri="{BB962C8B-B14F-4D97-AF65-F5344CB8AC3E}">
        <p14:creationId xmlns:p14="http://schemas.microsoft.com/office/powerpoint/2010/main" val="2203045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365127"/>
            <a:ext cx="10152974" cy="493712"/>
          </a:xfrm>
        </p:spPr>
        <p:txBody>
          <a:bodyPr>
            <a:normAutofit fontScale="90000"/>
          </a:bodyPr>
          <a:lstStyle/>
          <a:p>
            <a:r>
              <a:rPr lang="en-US" altLang="en-US" dirty="0"/>
              <a:t>Connection</a:t>
            </a:r>
            <a:endParaRPr lang="en-US" dirty="0"/>
          </a:p>
        </p:txBody>
      </p:sp>
      <p:sp>
        <p:nvSpPr>
          <p:cNvPr id="3" name="Content Placeholder 2"/>
          <p:cNvSpPr>
            <a:spLocks noGrp="1"/>
          </p:cNvSpPr>
          <p:nvPr>
            <p:ph idx="1"/>
          </p:nvPr>
        </p:nvSpPr>
        <p:spPr>
          <a:xfrm>
            <a:off x="622138" y="1242485"/>
            <a:ext cx="10944549" cy="3683908"/>
          </a:xfrm>
        </p:spPr>
        <p:txBody>
          <a:bodyPr/>
          <a:lstStyle/>
          <a:p>
            <a:pPr lvl="1">
              <a:buFont typeface="Arial" panose="020B0604020202020204" pitchFamily="34" charset="0"/>
              <a:buAutoNum type="arabicPeriod"/>
            </a:pPr>
            <a:endParaRPr lang="en-US" altLang="en-US" sz="1800" dirty="0"/>
          </a:p>
          <a:p>
            <a:pPr lvl="1">
              <a:buFont typeface="Arial" panose="020B0604020202020204" pitchFamily="34" charset="0"/>
              <a:buAutoNum type="arabicPeriod"/>
            </a:pPr>
            <a:endParaRPr lang="en-US" altLang="en-US" sz="1800" dirty="0"/>
          </a:p>
          <a:p>
            <a:pPr lvl="1">
              <a:buFont typeface="Arial" panose="020B0604020202020204" pitchFamily="34" charset="0"/>
              <a:buAutoNum type="arabicPeriod"/>
            </a:pPr>
            <a:endParaRPr lang="en-US" altLang="en-US" sz="1800" dirty="0"/>
          </a:p>
          <a:p>
            <a:pPr lvl="1">
              <a:buFont typeface="Arial" panose="020B0604020202020204" pitchFamily="34" charset="0"/>
              <a:buAutoNum type="arabicPeriod"/>
            </a:pPr>
            <a:endParaRPr lang="en-US" altLang="en-US" sz="1400" dirty="0"/>
          </a:p>
          <a:p>
            <a:pPr lvl="1">
              <a:buFont typeface="Arial" panose="020B0604020202020204" pitchFamily="34" charset="0"/>
              <a:buAutoNum type="arabicPeriod"/>
            </a:pPr>
            <a:endParaRPr lang="en-US" altLang="en-US" dirty="0" smtClean="0"/>
          </a:p>
          <a:p>
            <a:pPr lvl="1">
              <a:buFont typeface="Arial" panose="020B0604020202020204" pitchFamily="34" charset="0"/>
              <a:buAutoNum type="arabicPeriod"/>
            </a:pPr>
            <a:endParaRPr lang="en-US" altLang="en-US" dirty="0"/>
          </a:p>
          <a:p>
            <a:pPr lvl="1">
              <a:buFont typeface="Arial" panose="020B0604020202020204" pitchFamily="34" charset="0"/>
              <a:buAutoNum type="arabicPeriod"/>
            </a:pPr>
            <a:r>
              <a:rPr lang="en-US" altLang="en-US" dirty="0"/>
              <a:t>Every PDB has a default service. </a:t>
            </a:r>
          </a:p>
          <a:p>
            <a:pPr lvl="1">
              <a:buFont typeface="Arial" panose="020B0604020202020204" pitchFamily="34" charset="0"/>
              <a:buAutoNum type="arabicPeriod"/>
            </a:pPr>
            <a:endParaRPr lang="en-US" altLang="en-US" sz="1600" dirty="0"/>
          </a:p>
          <a:p>
            <a:pPr lvl="1">
              <a:spcBef>
                <a:spcPts val="1400"/>
              </a:spcBef>
              <a:buFont typeface="Arial" panose="020B0604020202020204" pitchFamily="34" charset="0"/>
              <a:buAutoNum type="arabicPeriod"/>
            </a:pPr>
            <a:r>
              <a:rPr lang="en-US" altLang="en-US" dirty="0"/>
              <a:t>Service name has to be unique across CDBs.</a:t>
            </a:r>
          </a:p>
          <a:p>
            <a:endParaRPr lang="en-US" dirty="0"/>
          </a:p>
        </p:txBody>
      </p:sp>
      <p:sp>
        <p:nvSpPr>
          <p:cNvPr id="4" name="Rectangle 3"/>
          <p:cNvSpPr/>
          <p:nvPr/>
        </p:nvSpPr>
        <p:spPr bwMode="auto">
          <a:xfrm>
            <a:off x="1320800" y="989013"/>
            <a:ext cx="3656013" cy="2087562"/>
          </a:xfrm>
          <a:prstGeom prst="rect">
            <a:avLst/>
          </a:prstGeom>
          <a:solidFill>
            <a:schemeClr val="bg1">
              <a:lumMod val="95000"/>
            </a:schemeClr>
          </a:solidFill>
          <a:ln w="28575" cap="flat" cmpd="sng" algn="ctr">
            <a:solidFill>
              <a:schemeClr val="tx1"/>
            </a:solidFill>
            <a:prstDash val="solid"/>
            <a:round/>
            <a:headEnd type="none" w="sm" len="sm"/>
            <a:tailEnd type="none" w="sm" len="sm"/>
          </a:ln>
          <a:effectLst/>
        </p:spPr>
        <p:txBody>
          <a:bodyPr/>
          <a:lstStyle/>
          <a:p>
            <a:pPr defTabSz="228600" eaLnBrk="1" hangingPunct="1">
              <a:buFont typeface="Arial" pitchFamily="34" charset="0"/>
              <a:buNone/>
              <a:defRPr/>
            </a:pPr>
            <a:endParaRPr lang="en-US" dirty="0">
              <a:cs typeface="Arial" charset="0"/>
            </a:endParaRPr>
          </a:p>
        </p:txBody>
      </p:sp>
      <p:sp>
        <p:nvSpPr>
          <p:cNvPr id="5" name="Text Box 58"/>
          <p:cNvSpPr txBox="1">
            <a:spLocks noChangeArrowheads="1"/>
          </p:cNvSpPr>
          <p:nvPr/>
        </p:nvSpPr>
        <p:spPr bwMode="blackWhite">
          <a:xfrm>
            <a:off x="1270000" y="979488"/>
            <a:ext cx="698500"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pPr>
            <a:r>
              <a:rPr lang="en-US" altLang="en-US" sz="1400" b="1" dirty="0">
                <a:solidFill>
                  <a:srgbClr val="002060"/>
                </a:solidFill>
              </a:rPr>
              <a:t>CDB</a:t>
            </a:r>
          </a:p>
        </p:txBody>
      </p:sp>
      <p:sp>
        <p:nvSpPr>
          <p:cNvPr id="6" name="Rectangle 2"/>
          <p:cNvSpPr>
            <a:spLocks noChangeArrowheads="1"/>
          </p:cNvSpPr>
          <p:nvPr/>
        </p:nvSpPr>
        <p:spPr bwMode="blackWhite">
          <a:xfrm>
            <a:off x="1727200" y="1187699"/>
            <a:ext cx="2538413" cy="381000"/>
          </a:xfrm>
          <a:prstGeom prst="rect">
            <a:avLst/>
          </a:prstGeom>
          <a:solidFill>
            <a:srgbClr val="FFFFCC"/>
          </a:solidFill>
          <a:ln w="28575">
            <a:solidFill>
              <a:schemeClr val="tx1"/>
            </a:solidFill>
            <a:miter lim="800000"/>
            <a:headEnd/>
            <a:tailEnd/>
          </a:ln>
        </p:spPr>
        <p:txBody>
          <a:bodyPr wrap="none" lIns="92075" tIns="46038" rIns="92075" bIns="46038" anchor="ctr"/>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r>
              <a:rPr lang="en-US" altLang="en-US" sz="1400" b="1" dirty="0">
                <a:solidFill>
                  <a:srgbClr val="002060"/>
                </a:solidFill>
              </a:rPr>
              <a:t>CDB root</a:t>
            </a:r>
          </a:p>
        </p:txBody>
      </p:sp>
      <p:sp>
        <p:nvSpPr>
          <p:cNvPr id="7" name="PPTShape_0"/>
          <p:cNvSpPr>
            <a:spLocks noChangeArrowheads="1"/>
          </p:cNvSpPr>
          <p:nvPr/>
        </p:nvSpPr>
        <p:spPr bwMode="blackWhite">
          <a:xfrm>
            <a:off x="1727200" y="1651000"/>
            <a:ext cx="2538413" cy="381000"/>
          </a:xfrm>
          <a:prstGeom prst="rect">
            <a:avLst/>
          </a:prstGeom>
          <a:solidFill>
            <a:srgbClr val="FFCC99"/>
          </a:solidFill>
          <a:ln w="28575">
            <a:solidFill>
              <a:schemeClr val="tx1"/>
            </a:solidFill>
            <a:miter lim="800000"/>
            <a:headEnd/>
            <a:tailEnd/>
          </a:ln>
        </p:spPr>
        <p:txBody>
          <a:bodyPr wrap="none" lIns="92075" tIns="46038" rIns="92075" bIns="46038" anchor="ctr"/>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1400" b="1" dirty="0">
                <a:solidFill>
                  <a:srgbClr val="0000FF"/>
                </a:solidFill>
              </a:rPr>
              <a:t>PDBtest</a:t>
            </a:r>
          </a:p>
        </p:txBody>
      </p:sp>
      <p:sp>
        <p:nvSpPr>
          <p:cNvPr id="8" name="PPTShape_1"/>
          <p:cNvSpPr>
            <a:spLocks noChangeArrowheads="1"/>
          </p:cNvSpPr>
          <p:nvPr/>
        </p:nvSpPr>
        <p:spPr bwMode="blackWhite">
          <a:xfrm>
            <a:off x="1727200" y="2108200"/>
            <a:ext cx="2538413" cy="381000"/>
          </a:xfrm>
          <a:prstGeom prst="rect">
            <a:avLst/>
          </a:prstGeom>
          <a:solidFill>
            <a:srgbClr val="FFCC99"/>
          </a:solidFill>
          <a:ln w="28575">
            <a:solidFill>
              <a:schemeClr val="tx1"/>
            </a:solidFill>
            <a:miter lim="800000"/>
            <a:headEnd/>
            <a:tailEnd/>
          </a:ln>
        </p:spPr>
        <p:txBody>
          <a:bodyPr wrap="none" lIns="92075" tIns="46038" rIns="92075" bIns="46038" anchor="ctr"/>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1400" b="1" dirty="0">
                <a:solidFill>
                  <a:srgbClr val="008000"/>
                </a:solidFill>
              </a:rPr>
              <a:t>PDBHR</a:t>
            </a:r>
          </a:p>
        </p:txBody>
      </p:sp>
      <p:sp>
        <p:nvSpPr>
          <p:cNvPr id="9" name="Text Box 61"/>
          <p:cNvSpPr txBox="1">
            <a:spLocks noChangeArrowheads="1"/>
          </p:cNvSpPr>
          <p:nvPr/>
        </p:nvSpPr>
        <p:spPr bwMode="auto">
          <a:xfrm>
            <a:off x="8443913" y="2301875"/>
            <a:ext cx="2424112" cy="64770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a:tabLst>
                <a:tab pos="114300" algn="l"/>
              </a:tabLst>
              <a:defRPr>
                <a:solidFill>
                  <a:schemeClr val="tx1"/>
                </a:solidFill>
                <a:latin typeface="Arial" panose="020B0604020202020204" pitchFamily="34" charset="0"/>
                <a:cs typeface="Arial" panose="020B0604020202020204" pitchFamily="34" charset="0"/>
              </a:defRPr>
            </a:lvl1pPr>
            <a:lvl2pPr marL="742950" indent="-285750">
              <a:tabLst>
                <a:tab pos="114300" algn="l"/>
              </a:tabLst>
              <a:defRPr>
                <a:solidFill>
                  <a:schemeClr val="tx1"/>
                </a:solidFill>
                <a:latin typeface="Arial" panose="020B0604020202020204" pitchFamily="34" charset="0"/>
                <a:cs typeface="Arial" panose="020B0604020202020204" pitchFamily="34" charset="0"/>
              </a:defRPr>
            </a:lvl2pPr>
            <a:lvl3pPr marL="1143000" indent="-228600">
              <a:tabLst>
                <a:tab pos="114300" algn="l"/>
              </a:tabLst>
              <a:defRPr>
                <a:solidFill>
                  <a:schemeClr val="tx1"/>
                </a:solidFill>
                <a:latin typeface="Arial" panose="020B0604020202020204" pitchFamily="34" charset="0"/>
                <a:cs typeface="Arial" panose="020B0604020202020204" pitchFamily="34" charset="0"/>
              </a:defRPr>
            </a:lvl3pPr>
            <a:lvl4pPr marL="1600200" indent="-228600">
              <a:tabLst>
                <a:tab pos="114300" algn="l"/>
              </a:tabLst>
              <a:defRPr>
                <a:solidFill>
                  <a:schemeClr val="tx1"/>
                </a:solidFill>
                <a:latin typeface="Arial" panose="020B0604020202020204" pitchFamily="34" charset="0"/>
                <a:cs typeface="Arial" panose="020B0604020202020204" pitchFamily="34" charset="0"/>
              </a:defRPr>
            </a:lvl4pPr>
            <a:lvl5pPr marL="2057400" indent="-228600">
              <a:tabLst>
                <a:tab pos="1143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143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143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143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143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dirty="0">
                <a:solidFill>
                  <a:srgbClr val="000000"/>
                </a:solidFill>
                <a:latin typeface="Verdana" panose="020B0604030504040204" pitchFamily="34" charset="0"/>
              </a:rPr>
              <a:t>Apps Server</a:t>
            </a:r>
          </a:p>
          <a:p>
            <a:pPr eaLnBrk="1" hangingPunct="1"/>
            <a:r>
              <a:rPr lang="en-US" altLang="en-US" sz="1200" dirty="0">
                <a:solidFill>
                  <a:srgbClr val="000000"/>
                </a:solidFill>
                <a:latin typeface="Verdana" panose="020B0604030504040204" pitchFamily="34" charset="0"/>
              </a:rPr>
              <a:t>SQL*Plus</a:t>
            </a:r>
          </a:p>
          <a:p>
            <a:pPr eaLnBrk="1" hangingPunct="1"/>
            <a:r>
              <a:rPr lang="en-US" altLang="en-US" sz="1200" dirty="0">
                <a:solidFill>
                  <a:srgbClr val="000000"/>
                </a:solidFill>
                <a:latin typeface="Verdana" panose="020B0604030504040204" pitchFamily="34" charset="0"/>
              </a:rPr>
              <a:t>Tools</a:t>
            </a:r>
          </a:p>
        </p:txBody>
      </p:sp>
      <p:sp>
        <p:nvSpPr>
          <p:cNvPr id="10" name="PPTShape_2"/>
          <p:cNvSpPr txBox="1">
            <a:spLocks noChangeArrowheads="1"/>
          </p:cNvSpPr>
          <p:nvPr/>
        </p:nvSpPr>
        <p:spPr bwMode="auto">
          <a:xfrm>
            <a:off x="5889625" y="1879600"/>
            <a:ext cx="22367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tabLst>
                <a:tab pos="114300" algn="l"/>
              </a:tabLst>
              <a:defRPr>
                <a:solidFill>
                  <a:schemeClr val="tx1"/>
                </a:solidFill>
                <a:latin typeface="Arial" panose="020B0604020202020204" pitchFamily="34" charset="0"/>
                <a:cs typeface="Arial" panose="020B0604020202020204" pitchFamily="34" charset="0"/>
              </a:defRPr>
            </a:lvl1pPr>
            <a:lvl2pPr marL="742950" indent="-285750">
              <a:tabLst>
                <a:tab pos="114300" algn="l"/>
              </a:tabLst>
              <a:defRPr>
                <a:solidFill>
                  <a:schemeClr val="tx1"/>
                </a:solidFill>
                <a:latin typeface="Arial" panose="020B0604020202020204" pitchFamily="34" charset="0"/>
                <a:cs typeface="Arial" panose="020B0604020202020204" pitchFamily="34" charset="0"/>
              </a:defRPr>
            </a:lvl2pPr>
            <a:lvl3pPr marL="1143000" indent="-228600">
              <a:tabLst>
                <a:tab pos="114300" algn="l"/>
              </a:tabLst>
              <a:defRPr>
                <a:solidFill>
                  <a:schemeClr val="tx1"/>
                </a:solidFill>
                <a:latin typeface="Arial" panose="020B0604020202020204" pitchFamily="34" charset="0"/>
                <a:cs typeface="Arial" panose="020B0604020202020204" pitchFamily="34" charset="0"/>
              </a:defRPr>
            </a:lvl3pPr>
            <a:lvl4pPr marL="1600200" indent="-228600">
              <a:tabLst>
                <a:tab pos="114300" algn="l"/>
              </a:tabLst>
              <a:defRPr>
                <a:solidFill>
                  <a:schemeClr val="tx1"/>
                </a:solidFill>
                <a:latin typeface="Arial" panose="020B0604020202020204" pitchFamily="34" charset="0"/>
                <a:cs typeface="Arial" panose="020B0604020202020204" pitchFamily="34" charset="0"/>
              </a:defRPr>
            </a:lvl4pPr>
            <a:lvl5pPr marL="2057400" indent="-228600">
              <a:tabLst>
                <a:tab pos="1143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143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143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143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143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dirty="0">
                <a:solidFill>
                  <a:srgbClr val="000000"/>
                </a:solidFill>
                <a:latin typeface="Verdana" panose="020B0604030504040204" pitchFamily="34" charset="0"/>
              </a:rPr>
              <a:t>Listener/Service</a:t>
            </a:r>
          </a:p>
        </p:txBody>
      </p:sp>
      <p:sp>
        <p:nvSpPr>
          <p:cNvPr id="11" name="Line 52"/>
          <p:cNvSpPr>
            <a:spLocks noChangeShapeType="1"/>
          </p:cNvSpPr>
          <p:nvPr/>
        </p:nvSpPr>
        <p:spPr bwMode="auto">
          <a:xfrm flipH="1" flipV="1">
            <a:off x="7618413" y="1574800"/>
            <a:ext cx="508000" cy="0"/>
          </a:xfrm>
          <a:prstGeom prst="line">
            <a:avLst/>
          </a:prstGeom>
          <a:noFill/>
          <a:ln w="38100">
            <a:solidFill>
              <a:srgbClr val="0070C0"/>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US" dirty="0"/>
          </a:p>
        </p:txBody>
      </p:sp>
      <p:pic>
        <p:nvPicPr>
          <p:cNvPr id="12" name="Picture 23" descr="D:\Project data\Library\OU_graphics_repository\icons\PROD\icons\all\elect013.gif"/>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6602413" y="1270000"/>
            <a:ext cx="60007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PPTShape_3"/>
          <p:cNvSpPr>
            <a:spLocks noChangeArrowheads="1"/>
          </p:cNvSpPr>
          <p:nvPr/>
        </p:nvSpPr>
        <p:spPr bwMode="blackWhite">
          <a:xfrm>
            <a:off x="1727200" y="2565400"/>
            <a:ext cx="2538413" cy="381000"/>
          </a:xfrm>
          <a:prstGeom prst="rect">
            <a:avLst/>
          </a:prstGeom>
          <a:solidFill>
            <a:srgbClr val="FFCC99"/>
          </a:solidFill>
          <a:ln w="28575">
            <a:solidFill>
              <a:schemeClr val="tx1"/>
            </a:solidFill>
            <a:miter lim="800000"/>
            <a:headEnd/>
            <a:tailEnd/>
          </a:ln>
        </p:spPr>
        <p:txBody>
          <a:bodyPr wrap="none" lIns="92075" tIns="46038" rIns="92075" bIns="46038" anchor="ctr"/>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1400" b="1" dirty="0">
                <a:solidFill>
                  <a:schemeClr val="accent2"/>
                </a:solidFill>
              </a:rPr>
              <a:t>PDBdev</a:t>
            </a:r>
          </a:p>
        </p:txBody>
      </p:sp>
      <p:cxnSp>
        <p:nvCxnSpPr>
          <p:cNvPr id="14" name="Straight Arrow Connector 36"/>
          <p:cNvCxnSpPr>
            <a:cxnSpLocks noChangeShapeType="1"/>
          </p:cNvCxnSpPr>
          <p:nvPr/>
        </p:nvCxnSpPr>
        <p:spPr bwMode="auto">
          <a:xfrm>
            <a:off x="5180013" y="1346200"/>
            <a:ext cx="1320800" cy="0"/>
          </a:xfrm>
          <a:prstGeom prst="straightConnector1">
            <a:avLst/>
          </a:prstGeom>
          <a:noFill/>
          <a:ln w="28575" algn="ctr">
            <a:solidFill>
              <a:schemeClr val="tx1"/>
            </a:solidFill>
            <a:round/>
            <a:headEnd type="triangle" w="lg" len="lg"/>
            <a:tailEnd type="none" w="lg" len="lg"/>
          </a:ln>
          <a:extLst>
            <a:ext uri="{909E8E84-426E-40DD-AFC4-6F175D3DCCD1}">
              <a14:hiddenFill xmlns:a14="http://schemas.microsoft.com/office/drawing/2010/main">
                <a:noFill/>
              </a14:hiddenFill>
            </a:ext>
          </a:extLst>
        </p:spPr>
      </p:cxnSp>
      <p:cxnSp>
        <p:nvCxnSpPr>
          <p:cNvPr id="15" name="Straight Arrow Connector 37"/>
          <p:cNvCxnSpPr>
            <a:cxnSpLocks noChangeShapeType="1"/>
          </p:cNvCxnSpPr>
          <p:nvPr/>
        </p:nvCxnSpPr>
        <p:spPr bwMode="auto">
          <a:xfrm>
            <a:off x="5180013" y="1830388"/>
            <a:ext cx="1320800" cy="0"/>
          </a:xfrm>
          <a:prstGeom prst="straightConnector1">
            <a:avLst/>
          </a:prstGeom>
          <a:noFill/>
          <a:ln w="28575" algn="ctr">
            <a:solidFill>
              <a:schemeClr val="tx1"/>
            </a:solidFill>
            <a:round/>
            <a:headEnd type="triangle" w="lg" len="lg"/>
            <a:tailEnd type="none" w="lg" len="lg"/>
          </a:ln>
          <a:extLst>
            <a:ext uri="{909E8E84-426E-40DD-AFC4-6F175D3DCCD1}">
              <a14:hiddenFill xmlns:a14="http://schemas.microsoft.com/office/drawing/2010/main">
                <a:noFill/>
              </a14:hiddenFill>
            </a:ext>
          </a:extLst>
        </p:spPr>
      </p:cxnSp>
      <p:sp>
        <p:nvSpPr>
          <p:cNvPr id="16" name="PPTShape_4"/>
          <p:cNvSpPr txBox="1">
            <a:spLocks noChangeArrowheads="1"/>
          </p:cNvSpPr>
          <p:nvPr/>
        </p:nvSpPr>
        <p:spPr bwMode="auto">
          <a:xfrm>
            <a:off x="8443913" y="1193800"/>
            <a:ext cx="2424112" cy="64770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a:tabLst>
                <a:tab pos="114300" algn="l"/>
              </a:tabLst>
              <a:defRPr>
                <a:solidFill>
                  <a:schemeClr val="tx1"/>
                </a:solidFill>
                <a:latin typeface="Arial" panose="020B0604020202020204" pitchFamily="34" charset="0"/>
                <a:cs typeface="Arial" panose="020B0604020202020204" pitchFamily="34" charset="0"/>
              </a:defRPr>
            </a:lvl1pPr>
            <a:lvl2pPr marL="742950" indent="-285750">
              <a:tabLst>
                <a:tab pos="114300" algn="l"/>
              </a:tabLst>
              <a:defRPr>
                <a:solidFill>
                  <a:schemeClr val="tx1"/>
                </a:solidFill>
                <a:latin typeface="Arial" panose="020B0604020202020204" pitchFamily="34" charset="0"/>
                <a:cs typeface="Arial" panose="020B0604020202020204" pitchFamily="34" charset="0"/>
              </a:defRPr>
            </a:lvl2pPr>
            <a:lvl3pPr marL="1143000" indent="-228600">
              <a:tabLst>
                <a:tab pos="114300" algn="l"/>
              </a:tabLst>
              <a:defRPr>
                <a:solidFill>
                  <a:schemeClr val="tx1"/>
                </a:solidFill>
                <a:latin typeface="Arial" panose="020B0604020202020204" pitchFamily="34" charset="0"/>
                <a:cs typeface="Arial" panose="020B0604020202020204" pitchFamily="34" charset="0"/>
              </a:defRPr>
            </a:lvl3pPr>
            <a:lvl4pPr marL="1600200" indent="-228600">
              <a:tabLst>
                <a:tab pos="114300" algn="l"/>
              </a:tabLst>
              <a:defRPr>
                <a:solidFill>
                  <a:schemeClr val="tx1"/>
                </a:solidFill>
                <a:latin typeface="Arial" panose="020B0604020202020204" pitchFamily="34" charset="0"/>
                <a:cs typeface="Arial" panose="020B0604020202020204" pitchFamily="34" charset="0"/>
              </a:defRPr>
            </a:lvl4pPr>
            <a:lvl5pPr marL="2057400" indent="-228600">
              <a:tabLst>
                <a:tab pos="1143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143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143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143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143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dirty="0">
                <a:solidFill>
                  <a:srgbClr val="000000"/>
                </a:solidFill>
                <a:latin typeface="Verdana" panose="020B0604030504040204" pitchFamily="34" charset="0"/>
              </a:rPr>
              <a:t>Tools</a:t>
            </a:r>
          </a:p>
          <a:p>
            <a:pPr eaLnBrk="1" hangingPunct="1"/>
            <a:r>
              <a:rPr lang="en-US" altLang="en-US" sz="1200" dirty="0">
                <a:solidFill>
                  <a:srgbClr val="000000"/>
                </a:solidFill>
                <a:latin typeface="Verdana" panose="020B0604030504040204" pitchFamily="34" charset="0"/>
              </a:rPr>
              <a:t>SQL*Plus</a:t>
            </a:r>
          </a:p>
          <a:p>
            <a:pPr eaLnBrk="1" hangingPunct="1"/>
            <a:r>
              <a:rPr lang="en-US" altLang="en-US" sz="1200" dirty="0">
                <a:solidFill>
                  <a:srgbClr val="000000"/>
                </a:solidFill>
                <a:latin typeface="Verdana" panose="020B0604030504040204" pitchFamily="34" charset="0"/>
              </a:rPr>
              <a:t>SQL*Developer</a:t>
            </a:r>
          </a:p>
        </p:txBody>
      </p:sp>
      <p:sp>
        <p:nvSpPr>
          <p:cNvPr id="17" name="PPTShape_5"/>
          <p:cNvSpPr txBox="1">
            <a:spLocks noChangeArrowheads="1"/>
          </p:cNvSpPr>
          <p:nvPr/>
        </p:nvSpPr>
        <p:spPr bwMode="auto">
          <a:xfrm>
            <a:off x="5889625" y="2946400"/>
            <a:ext cx="22367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tabLst>
                <a:tab pos="114300" algn="l"/>
              </a:tabLst>
              <a:defRPr>
                <a:solidFill>
                  <a:schemeClr val="tx1"/>
                </a:solidFill>
                <a:latin typeface="Arial" panose="020B0604020202020204" pitchFamily="34" charset="0"/>
                <a:cs typeface="Arial" panose="020B0604020202020204" pitchFamily="34" charset="0"/>
              </a:defRPr>
            </a:lvl1pPr>
            <a:lvl2pPr marL="742950" indent="-285750">
              <a:tabLst>
                <a:tab pos="114300" algn="l"/>
              </a:tabLst>
              <a:defRPr>
                <a:solidFill>
                  <a:schemeClr val="tx1"/>
                </a:solidFill>
                <a:latin typeface="Arial" panose="020B0604020202020204" pitchFamily="34" charset="0"/>
                <a:cs typeface="Arial" panose="020B0604020202020204" pitchFamily="34" charset="0"/>
              </a:defRPr>
            </a:lvl2pPr>
            <a:lvl3pPr marL="1143000" indent="-228600">
              <a:tabLst>
                <a:tab pos="114300" algn="l"/>
              </a:tabLst>
              <a:defRPr>
                <a:solidFill>
                  <a:schemeClr val="tx1"/>
                </a:solidFill>
                <a:latin typeface="Arial" panose="020B0604020202020204" pitchFamily="34" charset="0"/>
                <a:cs typeface="Arial" panose="020B0604020202020204" pitchFamily="34" charset="0"/>
              </a:defRPr>
            </a:lvl3pPr>
            <a:lvl4pPr marL="1600200" indent="-228600">
              <a:tabLst>
                <a:tab pos="114300" algn="l"/>
              </a:tabLst>
              <a:defRPr>
                <a:solidFill>
                  <a:schemeClr val="tx1"/>
                </a:solidFill>
                <a:latin typeface="Arial" panose="020B0604020202020204" pitchFamily="34" charset="0"/>
                <a:cs typeface="Arial" panose="020B0604020202020204" pitchFamily="34" charset="0"/>
              </a:defRPr>
            </a:lvl4pPr>
            <a:lvl5pPr marL="2057400" indent="-228600">
              <a:tabLst>
                <a:tab pos="1143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143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143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143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143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dirty="0">
                <a:solidFill>
                  <a:srgbClr val="000000"/>
                </a:solidFill>
                <a:latin typeface="Verdana" panose="020B0604030504040204" pitchFamily="34" charset="0"/>
              </a:rPr>
              <a:t>Listener/Service</a:t>
            </a:r>
          </a:p>
        </p:txBody>
      </p:sp>
      <p:sp>
        <p:nvSpPr>
          <p:cNvPr id="18" name="PPTShape_6"/>
          <p:cNvSpPr>
            <a:spLocks noChangeShapeType="1"/>
          </p:cNvSpPr>
          <p:nvPr/>
        </p:nvSpPr>
        <p:spPr bwMode="auto">
          <a:xfrm flipH="1" flipV="1">
            <a:off x="7618413" y="2565400"/>
            <a:ext cx="508000" cy="0"/>
          </a:xfrm>
          <a:prstGeom prst="line">
            <a:avLst/>
          </a:prstGeom>
          <a:noFill/>
          <a:ln w="38100">
            <a:solidFill>
              <a:srgbClr val="0070C0"/>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US" dirty="0"/>
          </a:p>
        </p:txBody>
      </p:sp>
      <p:pic>
        <p:nvPicPr>
          <p:cNvPr id="19" name="PPTShape_7" descr="D:\Project data\Library\OU_graphics_repository\icons\PROD\icons\all\elect013.gif"/>
          <p:cNvPicPr>
            <a:picLocks noChangeAspect="1" noChangeArrowheads="1"/>
          </p:cNvPicPr>
          <p:nvPr>
            <p:custDataLst>
              <p:tags r:id="rId3"/>
            </p:custDataLst>
          </p:nvPr>
        </p:nvPicPr>
        <p:blipFill>
          <a:blip r:embed="rId6">
            <a:extLst>
              <a:ext uri="{28A0092B-C50C-407E-A947-70E740481C1C}">
                <a14:useLocalDpi xmlns:a14="http://schemas.microsoft.com/office/drawing/2010/main" val="0"/>
              </a:ext>
            </a:extLst>
          </a:blip>
          <a:srcRect/>
          <a:stretch>
            <a:fillRect/>
          </a:stretch>
        </p:blipFill>
        <p:spPr bwMode="auto">
          <a:xfrm>
            <a:off x="6602413" y="2260600"/>
            <a:ext cx="58737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 name="Straight Arrow Connector 46"/>
          <p:cNvCxnSpPr>
            <a:cxnSpLocks noChangeShapeType="1"/>
          </p:cNvCxnSpPr>
          <p:nvPr/>
        </p:nvCxnSpPr>
        <p:spPr bwMode="auto">
          <a:xfrm>
            <a:off x="5180013" y="2260600"/>
            <a:ext cx="1320800" cy="0"/>
          </a:xfrm>
          <a:prstGeom prst="straightConnector1">
            <a:avLst/>
          </a:prstGeom>
          <a:noFill/>
          <a:ln w="28575" algn="ctr">
            <a:solidFill>
              <a:schemeClr val="tx1"/>
            </a:solidFill>
            <a:round/>
            <a:headEnd type="triangle" w="lg" len="lg"/>
            <a:tailEnd type="none" w="lg" len="lg"/>
          </a:ln>
          <a:extLst>
            <a:ext uri="{909E8E84-426E-40DD-AFC4-6F175D3DCCD1}">
              <a14:hiddenFill xmlns:a14="http://schemas.microsoft.com/office/drawing/2010/main">
                <a:noFill/>
              </a14:hiddenFill>
            </a:ext>
          </a:extLst>
        </p:spPr>
      </p:cxnSp>
      <p:cxnSp>
        <p:nvCxnSpPr>
          <p:cNvPr id="21" name="Straight Arrow Connector 47"/>
          <p:cNvCxnSpPr>
            <a:cxnSpLocks noChangeShapeType="1"/>
          </p:cNvCxnSpPr>
          <p:nvPr/>
        </p:nvCxnSpPr>
        <p:spPr bwMode="auto">
          <a:xfrm>
            <a:off x="5180013" y="2794000"/>
            <a:ext cx="1320800" cy="0"/>
          </a:xfrm>
          <a:prstGeom prst="straightConnector1">
            <a:avLst/>
          </a:prstGeom>
          <a:noFill/>
          <a:ln w="28575" algn="ctr">
            <a:solidFill>
              <a:schemeClr val="tx1"/>
            </a:solidFill>
            <a:round/>
            <a:headEnd type="triangle" w="lg" len="lg"/>
            <a:tailEnd type="none" w="lg" len="lg"/>
          </a:ln>
          <a:extLst>
            <a:ext uri="{909E8E84-426E-40DD-AFC4-6F175D3DCCD1}">
              <a14:hiddenFill xmlns:a14="http://schemas.microsoft.com/office/drawing/2010/main">
                <a:noFill/>
              </a14:hiddenFill>
            </a:ext>
          </a:extLst>
        </p:spPr>
      </p:cxnSp>
      <p:sp>
        <p:nvSpPr>
          <p:cNvPr id="22" name="Content Placeholder 2"/>
          <p:cNvSpPr txBox="1">
            <a:spLocks noChangeAspect="1"/>
          </p:cNvSpPr>
          <p:nvPr/>
        </p:nvSpPr>
        <p:spPr bwMode="gray">
          <a:xfrm>
            <a:off x="731520" y="3544326"/>
            <a:ext cx="10750394" cy="43104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0" anchor="ctr">
            <a:spAutoFit/>
          </a:bodyPr>
          <a:lstStyle/>
          <a:p>
            <a:pPr marL="457200" indent="-457200" defTabSz="400050">
              <a:tabLst>
                <a:tab pos="400050" algn="r"/>
                <a:tab pos="673100" algn="l"/>
              </a:tabLst>
              <a:defRPr/>
            </a:pPr>
            <a:r>
              <a:rPr lang="en-US" dirty="0">
                <a:latin typeface="Courier New" pitchFamily="49" charset="0"/>
                <a:cs typeface="Arial" charset="0"/>
              </a:rPr>
              <a:t>SQL&gt; </a:t>
            </a:r>
            <a:r>
              <a:rPr lang="en-US" b="1" kern="0" dirty="0">
                <a:latin typeface="Courier New" pitchFamily="49" charset="0"/>
                <a:cs typeface="Courier New" pitchFamily="49" charset="0"/>
              </a:rPr>
              <a:t>SELECT name, pdb FROM cdb_services;</a:t>
            </a:r>
            <a:endParaRPr lang="en-US" b="1" dirty="0">
              <a:latin typeface="Courier New" pitchFamily="49" charset="0"/>
              <a:cs typeface="Arial" charset="0"/>
            </a:endParaRPr>
          </a:p>
        </p:txBody>
      </p:sp>
      <p:sp>
        <p:nvSpPr>
          <p:cNvPr id="23" name="Content Placeholder 2"/>
          <p:cNvSpPr txBox="1">
            <a:spLocks noChangeAspect="1"/>
          </p:cNvSpPr>
          <p:nvPr/>
        </p:nvSpPr>
        <p:spPr bwMode="gray">
          <a:xfrm>
            <a:off x="721109" y="4423271"/>
            <a:ext cx="10760805" cy="182580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0" anchor="ctr"/>
          <a:lstStyle/>
          <a:p>
            <a:pPr marL="457200" indent="-457200" defTabSz="400050">
              <a:tabLst>
                <a:tab pos="400050" algn="r"/>
                <a:tab pos="673100" algn="l"/>
              </a:tabLst>
              <a:defRPr/>
            </a:pPr>
            <a:r>
              <a:rPr lang="en-US" dirty="0">
                <a:latin typeface="Courier New" pitchFamily="49" charset="0"/>
                <a:cs typeface="Arial" charset="0"/>
              </a:rPr>
              <a:t>SQL&gt;</a:t>
            </a:r>
            <a:r>
              <a:rPr lang="en-US" b="1" dirty="0">
                <a:latin typeface="Courier New" pitchFamily="49" charset="0"/>
                <a:cs typeface="Arial" charset="0"/>
              </a:rPr>
              <a:t> </a:t>
            </a:r>
            <a:r>
              <a:rPr lang="en-US" b="1" kern="0" dirty="0">
                <a:latin typeface="Courier New" pitchFamily="49" charset="0"/>
                <a:cs typeface="Courier New" pitchFamily="49" charset="0"/>
              </a:rPr>
              <a:t>CONNECT</a:t>
            </a:r>
            <a:r>
              <a:rPr lang="en-US" kern="0" dirty="0">
                <a:latin typeface="Courier New" pitchFamily="49" charset="0"/>
                <a:cs typeface="Courier New" pitchFamily="49" charset="0"/>
              </a:rPr>
              <a:t> /</a:t>
            </a:r>
            <a:r>
              <a:rPr lang="en-US" b="1" dirty="0">
                <a:solidFill>
                  <a:srgbClr val="0000FF"/>
                </a:solidFill>
                <a:latin typeface="Courier New" pitchFamily="49" charset="0"/>
                <a:cs typeface="Courier New" pitchFamily="49" charset="0"/>
              </a:rPr>
              <a:t> </a:t>
            </a:r>
            <a:r>
              <a:rPr lang="en-US" b="1" dirty="0">
                <a:latin typeface="Courier New" pitchFamily="49" charset="0"/>
                <a:cs typeface="Courier New" pitchFamily="49" charset="0"/>
              </a:rPr>
              <a:t>AS SYSDBA</a:t>
            </a:r>
          </a:p>
          <a:p>
            <a:pPr marL="457200" indent="-457200" defTabSz="400050">
              <a:tabLst>
                <a:tab pos="400050" algn="r"/>
                <a:tab pos="673100" algn="l"/>
              </a:tabLst>
              <a:defRPr/>
            </a:pPr>
            <a:r>
              <a:rPr lang="en-US" dirty="0">
                <a:latin typeface="Courier New" pitchFamily="49" charset="0"/>
                <a:cs typeface="Courier New" pitchFamily="49" charset="0"/>
              </a:rPr>
              <a:t>SQL&gt;</a:t>
            </a:r>
            <a:r>
              <a:rPr lang="en-US" b="1" dirty="0">
                <a:latin typeface="Courier New" pitchFamily="49" charset="0"/>
                <a:cs typeface="Courier New" pitchFamily="49" charset="0"/>
              </a:rPr>
              <a:t> CONNECT sys@CDB1 AS SYSDBA</a:t>
            </a:r>
          </a:p>
          <a:p>
            <a:pPr marL="457200" indent="-457200" defTabSz="400050">
              <a:tabLst>
                <a:tab pos="400050" algn="r"/>
                <a:tab pos="673100" algn="l"/>
              </a:tabLst>
              <a:defRPr/>
            </a:pPr>
            <a:r>
              <a:rPr lang="en-US" dirty="0">
                <a:latin typeface="Courier New" pitchFamily="49" charset="0"/>
                <a:cs typeface="Arial" charset="0"/>
              </a:rPr>
              <a:t>SQL&gt; </a:t>
            </a:r>
            <a:r>
              <a:rPr lang="en-US" b="1" kern="0" dirty="0">
                <a:latin typeface="Courier New" pitchFamily="49" charset="0"/>
                <a:cs typeface="Courier New" pitchFamily="49" charset="0"/>
              </a:rPr>
              <a:t>CONNECT</a:t>
            </a:r>
            <a:r>
              <a:rPr lang="en-US" kern="0" dirty="0">
                <a:latin typeface="Courier New" pitchFamily="49" charset="0"/>
                <a:cs typeface="Courier New" pitchFamily="49" charset="0"/>
              </a:rPr>
              <a:t> sys@</a:t>
            </a:r>
            <a:r>
              <a:rPr lang="en-US" b="1" dirty="0">
                <a:solidFill>
                  <a:srgbClr val="0000FF"/>
                </a:solidFill>
                <a:latin typeface="Courier New" pitchFamily="49" charset="0"/>
                <a:cs typeface="Courier New" pitchFamily="49" charset="0"/>
              </a:rPr>
              <a:t>PDBtest </a:t>
            </a:r>
            <a:r>
              <a:rPr lang="en-US" b="1" dirty="0">
                <a:latin typeface="Courier New" pitchFamily="49" charset="0"/>
                <a:cs typeface="Courier New" pitchFamily="49" charset="0"/>
              </a:rPr>
              <a:t>AS SYSDBA</a:t>
            </a:r>
          </a:p>
          <a:p>
            <a:pPr marL="457200" indent="-457200" defTabSz="400050">
              <a:tabLst>
                <a:tab pos="400050" algn="r"/>
                <a:tab pos="673100" algn="l"/>
              </a:tabLst>
              <a:defRPr/>
            </a:pPr>
            <a:r>
              <a:rPr lang="en-US" dirty="0">
                <a:latin typeface="Courier New" pitchFamily="49" charset="0"/>
                <a:cs typeface="Arial" charset="0"/>
              </a:rPr>
              <a:t>SQL&gt;</a:t>
            </a:r>
            <a:r>
              <a:rPr lang="en-US" b="1" dirty="0">
                <a:latin typeface="Courier New" pitchFamily="49" charset="0"/>
                <a:cs typeface="Arial" charset="0"/>
              </a:rPr>
              <a:t> </a:t>
            </a:r>
            <a:r>
              <a:rPr lang="en-US" b="1" kern="0" dirty="0">
                <a:latin typeface="Courier New" pitchFamily="49" charset="0"/>
                <a:cs typeface="Courier New" pitchFamily="49" charset="0"/>
              </a:rPr>
              <a:t>CONNECT</a:t>
            </a:r>
            <a:r>
              <a:rPr lang="en-US" kern="0" dirty="0">
                <a:latin typeface="Courier New" pitchFamily="49" charset="0"/>
                <a:cs typeface="Courier New" pitchFamily="49" charset="0"/>
              </a:rPr>
              <a:t> local_user1@hostname1:1525/</a:t>
            </a:r>
            <a:r>
              <a:rPr lang="en-US" b="1" dirty="0">
                <a:solidFill>
                  <a:srgbClr val="008000"/>
                </a:solidFill>
                <a:latin typeface="Courier New" pitchFamily="49" charset="0"/>
                <a:cs typeface="Courier New" pitchFamily="49" charset="0"/>
              </a:rPr>
              <a:t>PDBHR</a:t>
            </a:r>
          </a:p>
          <a:p>
            <a:pPr marL="457200" indent="-457200" defTabSz="400050">
              <a:tabLst>
                <a:tab pos="400050" algn="r"/>
                <a:tab pos="673100" algn="l"/>
              </a:tabLst>
              <a:defRPr/>
            </a:pPr>
            <a:r>
              <a:rPr lang="en-US" dirty="0">
                <a:latin typeface="Courier New" pitchFamily="49" charset="0"/>
                <a:cs typeface="Arial" charset="0"/>
              </a:rPr>
              <a:t>SQL&gt;</a:t>
            </a:r>
            <a:r>
              <a:rPr lang="en-US" dirty="0">
                <a:latin typeface="Courier New" pitchFamily="49" charset="0"/>
                <a:cs typeface="Courier New" pitchFamily="49" charset="0"/>
              </a:rPr>
              <a:t> </a:t>
            </a:r>
            <a:r>
              <a:rPr lang="en-US" b="1" kern="0" dirty="0">
                <a:latin typeface="Courier New" pitchFamily="49" charset="0"/>
                <a:cs typeface="Courier New" pitchFamily="49" charset="0"/>
              </a:rPr>
              <a:t>CONNECT</a:t>
            </a:r>
            <a:r>
              <a:rPr lang="en-US" kern="0" dirty="0">
                <a:latin typeface="Courier New" pitchFamily="49" charset="0"/>
                <a:cs typeface="Courier New" pitchFamily="49" charset="0"/>
              </a:rPr>
              <a:t> common_user2@</a:t>
            </a:r>
            <a:r>
              <a:rPr lang="en-US" b="1" dirty="0">
                <a:solidFill>
                  <a:schemeClr val="accent2"/>
                </a:solidFill>
                <a:latin typeface="Courier New" pitchFamily="49" charset="0"/>
                <a:cs typeface="Courier New" pitchFamily="49" charset="0"/>
              </a:rPr>
              <a:t>PDBdev</a:t>
            </a:r>
          </a:p>
          <a:p>
            <a:pPr marL="457200" indent="-457200" defTabSz="400050">
              <a:tabLst>
                <a:tab pos="400050" algn="r"/>
                <a:tab pos="673100" algn="l"/>
              </a:tabLst>
              <a:defRPr/>
            </a:pPr>
            <a:r>
              <a:rPr lang="en-US" dirty="0">
                <a:latin typeface="Courier New" pitchFamily="49" charset="0"/>
                <a:cs typeface="Courier New" pitchFamily="49" charset="0"/>
              </a:rPr>
              <a:t>SQL&gt;</a:t>
            </a:r>
            <a:r>
              <a:rPr lang="en-US" b="1" dirty="0">
                <a:latin typeface="Courier New" pitchFamily="49" charset="0"/>
                <a:cs typeface="Courier New" pitchFamily="49" charset="0"/>
              </a:rPr>
              <a:t> SHOW CON_NAME</a:t>
            </a:r>
          </a:p>
        </p:txBody>
      </p:sp>
    </p:spTree>
    <p:custDataLst>
      <p:tags r:id="rId1"/>
    </p:custDataLst>
    <p:extLst>
      <p:ext uri="{BB962C8B-B14F-4D97-AF65-F5344CB8AC3E}">
        <p14:creationId xmlns:p14="http://schemas.microsoft.com/office/powerpoint/2010/main" val="18351943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Switching Connection</a:t>
            </a:r>
            <a:endParaRPr lang="en-US" dirty="0"/>
          </a:p>
        </p:txBody>
      </p:sp>
      <p:sp>
        <p:nvSpPr>
          <p:cNvPr id="3" name="Content Placeholder 2"/>
          <p:cNvSpPr>
            <a:spLocks noGrp="1"/>
          </p:cNvSpPr>
          <p:nvPr>
            <p:ph idx="1"/>
          </p:nvPr>
        </p:nvSpPr>
        <p:spPr>
          <a:xfrm>
            <a:off x="622138" y="1242485"/>
            <a:ext cx="10944549" cy="5035560"/>
          </a:xfrm>
        </p:spPr>
        <p:txBody>
          <a:bodyPr/>
          <a:lstStyle/>
          <a:p>
            <a:pPr>
              <a:spcBef>
                <a:spcPts val="0"/>
              </a:spcBef>
              <a:buClr>
                <a:schemeClr val="accent2"/>
              </a:buClr>
              <a:defRPr/>
            </a:pPr>
            <a:r>
              <a:rPr lang="en-US" sz="2000" dirty="0">
                <a:latin typeface="Arial" charset="0"/>
                <a:cs typeface="Arial" charset="0"/>
              </a:rPr>
              <a:t>Two possible ways to switch connection between containers within a CDB:</a:t>
            </a:r>
          </a:p>
          <a:p>
            <a:pPr marL="3708000" indent="-346075">
              <a:buClr>
                <a:schemeClr val="accent1"/>
              </a:buClr>
              <a:buFont typeface="Arial" pitchFamily="34" charset="0"/>
              <a:buChar char="•"/>
              <a:defRPr/>
            </a:pPr>
            <a:r>
              <a:rPr lang="en-US" sz="2000" dirty="0">
                <a:latin typeface="Arial" charset="0"/>
                <a:cs typeface="Arial" charset="0"/>
              </a:rPr>
              <a:t>Reconnect: </a:t>
            </a:r>
            <a:r>
              <a:rPr lang="en-US" sz="2000" dirty="0"/>
              <a:t>Allows connection under common or local user</a:t>
            </a:r>
            <a:endParaRPr lang="en-US" sz="2000" dirty="0">
              <a:latin typeface="Arial" charset="0"/>
              <a:cs typeface="Arial" charset="0"/>
            </a:endParaRPr>
          </a:p>
          <a:p>
            <a:pPr marL="3708000" indent="-346075">
              <a:buClr>
                <a:schemeClr val="accent1"/>
              </a:buClr>
              <a:buFont typeface="Arial" pitchFamily="34" charset="0"/>
              <a:buChar char="•"/>
              <a:defRPr/>
            </a:pPr>
            <a:endParaRPr lang="en-US" sz="2000" dirty="0">
              <a:latin typeface="Arial" charset="0"/>
              <a:cs typeface="Arial" charset="0"/>
            </a:endParaRPr>
          </a:p>
          <a:p>
            <a:pPr marL="3708000" indent="-346075">
              <a:buClr>
                <a:schemeClr val="accent1"/>
              </a:buClr>
              <a:buFont typeface="Arial" pitchFamily="34" charset="0"/>
              <a:buChar char="•"/>
              <a:defRPr/>
            </a:pPr>
            <a:endParaRPr lang="en-US" sz="2000" dirty="0">
              <a:latin typeface="Arial" charset="0"/>
              <a:cs typeface="Arial" charset="0"/>
            </a:endParaRPr>
          </a:p>
          <a:p>
            <a:pPr marL="3708000" indent="-346075">
              <a:buClr>
                <a:schemeClr val="accent1"/>
              </a:buClr>
              <a:buFont typeface="Arial" pitchFamily="34" charset="0"/>
              <a:buChar char="•"/>
              <a:defRPr/>
            </a:pPr>
            <a:r>
              <a:rPr lang="en-US" sz="2000" dirty="0">
                <a:latin typeface="Arial" charset="0"/>
                <a:cs typeface="Arial" charset="0"/>
              </a:rPr>
              <a:t>Use </a:t>
            </a:r>
            <a:r>
              <a:rPr lang="en-US" sz="2000" dirty="0">
                <a:latin typeface="Courier New" pitchFamily="49" charset="0"/>
                <a:cs typeface="Courier New" pitchFamily="49" charset="0"/>
              </a:rPr>
              <a:t>ALTER SESSION SET CONTAINER </a:t>
            </a:r>
            <a:r>
              <a:rPr lang="en-US" sz="2000" dirty="0">
                <a:cs typeface="Courier New" pitchFamily="49" charset="0"/>
              </a:rPr>
              <a:t>statement:</a:t>
            </a:r>
            <a:br>
              <a:rPr lang="en-US" sz="2000" dirty="0">
                <a:cs typeface="Courier New" pitchFamily="49" charset="0"/>
              </a:rPr>
            </a:br>
            <a:r>
              <a:rPr lang="en-US" sz="2000" dirty="0">
                <a:cs typeface="Courier New" pitchFamily="49" charset="0"/>
              </a:rPr>
              <a:t/>
            </a:r>
            <a:br>
              <a:rPr lang="en-US" sz="2000" dirty="0">
                <a:cs typeface="Courier New" pitchFamily="49" charset="0"/>
              </a:rPr>
            </a:br>
            <a:r>
              <a:rPr lang="en-US" sz="2000" dirty="0">
                <a:cs typeface="Courier New" pitchFamily="49" charset="0"/>
              </a:rPr>
              <a:t/>
            </a:r>
            <a:br>
              <a:rPr lang="en-US" sz="2000" dirty="0">
                <a:cs typeface="Courier New" pitchFamily="49" charset="0"/>
              </a:rPr>
            </a:br>
            <a:r>
              <a:rPr lang="en-US" sz="2000" dirty="0">
                <a:cs typeface="Courier New" pitchFamily="49" charset="0"/>
              </a:rPr>
              <a:t/>
            </a:r>
            <a:br>
              <a:rPr lang="en-US" sz="2000" dirty="0">
                <a:cs typeface="Courier New" pitchFamily="49" charset="0"/>
              </a:rPr>
            </a:br>
            <a:r>
              <a:rPr lang="en-US" sz="2000" dirty="0">
                <a:cs typeface="Courier New" pitchFamily="49" charset="0"/>
              </a:rPr>
              <a:t/>
            </a:r>
            <a:br>
              <a:rPr lang="en-US" sz="2000" dirty="0">
                <a:cs typeface="Courier New" pitchFamily="49" charset="0"/>
              </a:rPr>
            </a:br>
            <a:r>
              <a:rPr lang="en-US" sz="2000" dirty="0">
                <a:cs typeface="Courier New" pitchFamily="49" charset="0"/>
              </a:rPr>
              <a:t/>
            </a:r>
            <a:br>
              <a:rPr lang="en-US" sz="2000" dirty="0">
                <a:cs typeface="Courier New" pitchFamily="49" charset="0"/>
              </a:rPr>
            </a:br>
            <a:endParaRPr lang="en-US" sz="2000" dirty="0" smtClean="0">
              <a:cs typeface="Courier New" pitchFamily="49" charset="0"/>
            </a:endParaRPr>
          </a:p>
          <a:p>
            <a:pPr marL="3708000" indent="-346075">
              <a:buClr>
                <a:schemeClr val="accent1"/>
              </a:buClr>
              <a:buFont typeface="Arial" pitchFamily="34" charset="0"/>
              <a:buChar char="•"/>
              <a:defRPr/>
            </a:pPr>
            <a:r>
              <a:rPr lang="en-US" sz="2000" dirty="0" smtClean="0"/>
              <a:t>Allows </a:t>
            </a:r>
            <a:r>
              <a:rPr lang="en-US" sz="2000" dirty="0"/>
              <a:t>connection under common user only who is granted </a:t>
            </a:r>
            <a:r>
              <a:rPr lang="en-US" sz="2000" dirty="0">
                <a:cs typeface="Courier New" pitchFamily="49" charset="0"/>
              </a:rPr>
              <a:t>new system privilege </a:t>
            </a:r>
            <a:r>
              <a:rPr lang="en-US" sz="2000" dirty="0">
                <a:latin typeface="Courier New" pitchFamily="49" charset="0"/>
                <a:cs typeface="Courier New" pitchFamily="49" charset="0"/>
              </a:rPr>
              <a:t>SET CONTAINER</a:t>
            </a:r>
            <a:r>
              <a:rPr lang="en-US" sz="2000" dirty="0">
                <a:cs typeface="Courier New" pitchFamily="49" charset="0"/>
              </a:rPr>
              <a:t>.</a:t>
            </a:r>
          </a:p>
          <a:p>
            <a:pPr marL="4140000" lvl="1" indent="-346075">
              <a:buClr>
                <a:schemeClr val="accent1"/>
              </a:buClr>
              <a:buFont typeface="Arial" panose="020B0604020202020204" pitchFamily="34" charset="0"/>
              <a:buChar char="‒"/>
              <a:defRPr/>
            </a:pPr>
            <a:r>
              <a:rPr lang="fr-FR" sz="2000" dirty="0">
                <a:latin typeface="Courier New" pitchFamily="49" charset="0"/>
                <a:cs typeface="Courier New" pitchFamily="49" charset="0"/>
              </a:rPr>
              <a:t>AFTER LOGON </a:t>
            </a:r>
            <a:r>
              <a:rPr lang="fr-FR" sz="2000" dirty="0">
                <a:cs typeface="Courier New" pitchFamily="49" charset="0"/>
              </a:rPr>
              <a:t>triggers do not fire.</a:t>
            </a:r>
          </a:p>
          <a:p>
            <a:pPr marL="4140000" lvl="1" indent="-346075">
              <a:buClr>
                <a:schemeClr val="accent1"/>
              </a:buClr>
              <a:buFont typeface="Arial" panose="020B0604020202020204" pitchFamily="34" charset="0"/>
              <a:buChar char="‒"/>
              <a:defRPr/>
            </a:pPr>
            <a:r>
              <a:rPr lang="fr-FR" sz="2000" dirty="0">
                <a:cs typeface="Courier New" pitchFamily="49" charset="0"/>
              </a:rPr>
              <a:t>Transactions are still pending after switching containers.</a:t>
            </a:r>
            <a:endParaRPr lang="en-US" sz="2000" dirty="0">
              <a:cs typeface="Courier New" pitchFamily="49" charset="0"/>
            </a:endParaRPr>
          </a:p>
        </p:txBody>
      </p:sp>
      <p:sp>
        <p:nvSpPr>
          <p:cNvPr id="4" name="Rectangle 3"/>
          <p:cNvSpPr/>
          <p:nvPr/>
        </p:nvSpPr>
        <p:spPr bwMode="auto">
          <a:xfrm>
            <a:off x="565150" y="2060699"/>
            <a:ext cx="3297014" cy="2592437"/>
          </a:xfrm>
          <a:prstGeom prst="rect">
            <a:avLst/>
          </a:prstGeom>
          <a:solidFill>
            <a:schemeClr val="bg1">
              <a:lumMod val="95000"/>
            </a:schemeClr>
          </a:solidFill>
          <a:ln w="28575" cap="flat" cmpd="sng" algn="ctr">
            <a:solidFill>
              <a:schemeClr val="tx1"/>
            </a:solidFill>
            <a:prstDash val="solid"/>
            <a:round/>
            <a:headEnd type="none" w="sm" len="sm"/>
            <a:tailEnd type="none" w="sm" len="sm"/>
          </a:ln>
          <a:effectLst/>
        </p:spPr>
        <p:txBody>
          <a:bodyPr/>
          <a:lstStyle/>
          <a:p>
            <a:pPr defTabSz="228600" eaLnBrk="1" hangingPunct="1">
              <a:buFont typeface="Arial" pitchFamily="34" charset="0"/>
              <a:buNone/>
              <a:defRPr/>
            </a:pPr>
            <a:endParaRPr lang="en-US" dirty="0">
              <a:cs typeface="Arial" charset="0"/>
            </a:endParaRPr>
          </a:p>
        </p:txBody>
      </p:sp>
      <p:sp>
        <p:nvSpPr>
          <p:cNvPr id="5" name="Text Box 58"/>
          <p:cNvSpPr txBox="1">
            <a:spLocks noChangeArrowheads="1"/>
          </p:cNvSpPr>
          <p:nvPr/>
        </p:nvSpPr>
        <p:spPr bwMode="blackWhite">
          <a:xfrm>
            <a:off x="641796" y="2132857"/>
            <a:ext cx="700088"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pPr>
            <a:r>
              <a:rPr lang="en-US" altLang="en-US" sz="1400" b="1" dirty="0">
                <a:solidFill>
                  <a:srgbClr val="002060"/>
                </a:solidFill>
              </a:rPr>
              <a:t>CDB</a:t>
            </a:r>
          </a:p>
        </p:txBody>
      </p:sp>
      <p:sp>
        <p:nvSpPr>
          <p:cNvPr id="6" name="Rectangle 2"/>
          <p:cNvSpPr>
            <a:spLocks noChangeArrowheads="1"/>
          </p:cNvSpPr>
          <p:nvPr/>
        </p:nvSpPr>
        <p:spPr bwMode="blackWhite">
          <a:xfrm>
            <a:off x="718964" y="2612505"/>
            <a:ext cx="2540000" cy="381000"/>
          </a:xfrm>
          <a:prstGeom prst="rect">
            <a:avLst/>
          </a:prstGeom>
          <a:solidFill>
            <a:srgbClr val="FFFFCC"/>
          </a:solidFill>
          <a:ln w="28575">
            <a:solidFill>
              <a:schemeClr val="tx1"/>
            </a:solidFill>
            <a:miter lim="800000"/>
            <a:headEnd/>
            <a:tailEnd/>
          </a:ln>
        </p:spPr>
        <p:txBody>
          <a:bodyPr wrap="none" lIns="92075" tIns="46038" rIns="92075" bIns="46038" anchor="ctr"/>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r>
              <a:rPr lang="en-US" altLang="en-US" sz="1400" b="1" dirty="0">
                <a:solidFill>
                  <a:srgbClr val="002060"/>
                </a:solidFill>
              </a:rPr>
              <a:t>CDB root</a:t>
            </a:r>
          </a:p>
        </p:txBody>
      </p:sp>
      <p:sp>
        <p:nvSpPr>
          <p:cNvPr id="7" name="PPTShape_0"/>
          <p:cNvSpPr>
            <a:spLocks noChangeArrowheads="1"/>
          </p:cNvSpPr>
          <p:nvPr/>
        </p:nvSpPr>
        <p:spPr bwMode="blackWhite">
          <a:xfrm>
            <a:off x="718964" y="3069705"/>
            <a:ext cx="2540000" cy="381000"/>
          </a:xfrm>
          <a:prstGeom prst="rect">
            <a:avLst/>
          </a:prstGeom>
          <a:solidFill>
            <a:srgbClr val="FFCC99"/>
          </a:solidFill>
          <a:ln w="28575">
            <a:solidFill>
              <a:schemeClr val="tx1"/>
            </a:solidFill>
            <a:miter lim="800000"/>
            <a:headEnd/>
            <a:tailEnd/>
          </a:ln>
        </p:spPr>
        <p:txBody>
          <a:bodyPr wrap="none" lIns="92075" tIns="46038" rIns="92075" bIns="46038" anchor="ctr"/>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1400" b="1" dirty="0">
                <a:solidFill>
                  <a:srgbClr val="0000FF"/>
                </a:solidFill>
              </a:rPr>
              <a:t>PDBtest</a:t>
            </a:r>
          </a:p>
        </p:txBody>
      </p:sp>
      <p:sp>
        <p:nvSpPr>
          <p:cNvPr id="8" name="PPTShape_1"/>
          <p:cNvSpPr>
            <a:spLocks noChangeArrowheads="1"/>
          </p:cNvSpPr>
          <p:nvPr/>
        </p:nvSpPr>
        <p:spPr bwMode="blackWhite">
          <a:xfrm>
            <a:off x="718964" y="3526905"/>
            <a:ext cx="2540000" cy="381000"/>
          </a:xfrm>
          <a:prstGeom prst="rect">
            <a:avLst/>
          </a:prstGeom>
          <a:solidFill>
            <a:srgbClr val="FFCC99"/>
          </a:solidFill>
          <a:ln w="28575">
            <a:solidFill>
              <a:schemeClr val="tx1"/>
            </a:solidFill>
            <a:miter lim="800000"/>
            <a:headEnd/>
            <a:tailEnd/>
          </a:ln>
        </p:spPr>
        <p:txBody>
          <a:bodyPr wrap="none" lIns="92075" tIns="46038" rIns="92075" bIns="46038" anchor="ctr"/>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1400" b="1" dirty="0">
                <a:solidFill>
                  <a:srgbClr val="008000"/>
                </a:solidFill>
              </a:rPr>
              <a:t>PDBHR</a:t>
            </a:r>
          </a:p>
        </p:txBody>
      </p:sp>
      <p:sp>
        <p:nvSpPr>
          <p:cNvPr id="9" name="PPTShape_3"/>
          <p:cNvSpPr>
            <a:spLocks noChangeArrowheads="1"/>
          </p:cNvSpPr>
          <p:nvPr/>
        </p:nvSpPr>
        <p:spPr bwMode="blackWhite">
          <a:xfrm>
            <a:off x="718964" y="3984105"/>
            <a:ext cx="2540000" cy="381000"/>
          </a:xfrm>
          <a:prstGeom prst="rect">
            <a:avLst/>
          </a:prstGeom>
          <a:solidFill>
            <a:srgbClr val="FFCC99"/>
          </a:solidFill>
          <a:ln w="28575">
            <a:solidFill>
              <a:schemeClr val="tx1"/>
            </a:solidFill>
            <a:miter lim="800000"/>
            <a:headEnd/>
            <a:tailEnd/>
          </a:ln>
        </p:spPr>
        <p:txBody>
          <a:bodyPr wrap="none" lIns="92075" tIns="46038" rIns="92075" bIns="46038" anchor="ctr"/>
          <a:lstStyle>
            <a:lvl1pPr defTabSz="1041400">
              <a:defRPr>
                <a:solidFill>
                  <a:schemeClr val="tx1"/>
                </a:solidFill>
                <a:latin typeface="Arial" panose="020B0604020202020204" pitchFamily="34" charset="0"/>
                <a:cs typeface="Arial" panose="020B0604020202020204" pitchFamily="34" charset="0"/>
              </a:defRPr>
            </a:lvl1pPr>
            <a:lvl2pPr marL="742950" indent="-285750" defTabSz="1041400">
              <a:defRPr>
                <a:solidFill>
                  <a:schemeClr val="tx1"/>
                </a:solidFill>
                <a:latin typeface="Arial" panose="020B0604020202020204" pitchFamily="34" charset="0"/>
                <a:cs typeface="Arial" panose="020B0604020202020204" pitchFamily="34" charset="0"/>
              </a:defRPr>
            </a:lvl2pPr>
            <a:lvl3pPr marL="1143000" indent="-228600" defTabSz="1041400">
              <a:defRPr>
                <a:solidFill>
                  <a:schemeClr val="tx1"/>
                </a:solidFill>
                <a:latin typeface="Arial" panose="020B0604020202020204" pitchFamily="34" charset="0"/>
                <a:cs typeface="Arial" panose="020B0604020202020204" pitchFamily="34" charset="0"/>
              </a:defRPr>
            </a:lvl3pPr>
            <a:lvl4pPr marL="1600200" indent="-228600" defTabSz="1041400">
              <a:defRPr>
                <a:solidFill>
                  <a:schemeClr val="tx1"/>
                </a:solidFill>
                <a:latin typeface="Arial" panose="020B0604020202020204" pitchFamily="34" charset="0"/>
                <a:cs typeface="Arial" panose="020B0604020202020204" pitchFamily="34" charset="0"/>
              </a:defRPr>
            </a:lvl4pPr>
            <a:lvl5pPr marL="2057400" indent="-228600" defTabSz="104140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1400" b="1" dirty="0">
                <a:solidFill>
                  <a:schemeClr val="accent2"/>
                </a:solidFill>
              </a:rPr>
              <a:t>PDBdev</a:t>
            </a:r>
          </a:p>
        </p:txBody>
      </p:sp>
      <p:sp>
        <p:nvSpPr>
          <p:cNvPr id="10" name="Content Placeholder 2"/>
          <p:cNvSpPr txBox="1">
            <a:spLocks/>
          </p:cNvSpPr>
          <p:nvPr/>
        </p:nvSpPr>
        <p:spPr bwMode="gray">
          <a:xfrm>
            <a:off x="4763044" y="2051455"/>
            <a:ext cx="6155904" cy="72947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21899" tIns="121899" rIns="16930" bIns="0">
            <a:spAutoFit/>
          </a:bodyPr>
          <a:lstStyle/>
          <a:p>
            <a:pPr marL="457200" indent="-457200" defTabSz="400050">
              <a:tabLst>
                <a:tab pos="400050" algn="r"/>
                <a:tab pos="673100" algn="l"/>
              </a:tabLst>
              <a:defRPr/>
            </a:pPr>
            <a:r>
              <a:rPr lang="en-US" dirty="0">
                <a:latin typeface="Courier New" pitchFamily="49" charset="0"/>
                <a:cs typeface="Arial" charset="0"/>
              </a:rPr>
              <a:t>SQL&gt;</a:t>
            </a:r>
            <a:r>
              <a:rPr lang="en-US" b="1" dirty="0">
                <a:latin typeface="Courier New" pitchFamily="49" charset="0"/>
                <a:cs typeface="Arial" charset="0"/>
              </a:rPr>
              <a:t> </a:t>
            </a:r>
            <a:r>
              <a:rPr lang="en-US" b="1" kern="0" dirty="0">
                <a:latin typeface="Courier New" pitchFamily="49" charset="0"/>
                <a:cs typeface="Courier New" pitchFamily="49" charset="0"/>
              </a:rPr>
              <a:t>CONNECT</a:t>
            </a:r>
            <a:r>
              <a:rPr lang="en-US" kern="0" dirty="0">
                <a:latin typeface="Courier New" pitchFamily="49" charset="0"/>
                <a:cs typeface="Courier New" pitchFamily="49" charset="0"/>
              </a:rPr>
              <a:t> /</a:t>
            </a:r>
            <a:r>
              <a:rPr lang="en-US" b="1" dirty="0">
                <a:solidFill>
                  <a:srgbClr val="0000FF"/>
                </a:solidFill>
                <a:latin typeface="Courier New" pitchFamily="49" charset="0"/>
                <a:cs typeface="Courier New" pitchFamily="49" charset="0"/>
              </a:rPr>
              <a:t> </a:t>
            </a:r>
            <a:r>
              <a:rPr lang="en-US" b="1" dirty="0">
                <a:latin typeface="Courier New" pitchFamily="49" charset="0"/>
                <a:cs typeface="Courier New" pitchFamily="49" charset="0"/>
              </a:rPr>
              <a:t>AS SYSDBA</a:t>
            </a:r>
          </a:p>
          <a:p>
            <a:pPr marL="457200" indent="-457200" defTabSz="400050">
              <a:tabLst>
                <a:tab pos="400050" algn="r"/>
                <a:tab pos="673100" algn="l"/>
              </a:tabLst>
              <a:defRPr/>
            </a:pPr>
            <a:r>
              <a:rPr lang="en-US" dirty="0">
                <a:latin typeface="Courier New" pitchFamily="49" charset="0"/>
                <a:cs typeface="Arial" charset="0"/>
              </a:rPr>
              <a:t>SQL&gt;</a:t>
            </a:r>
            <a:r>
              <a:rPr lang="en-US" b="1" dirty="0">
                <a:latin typeface="Courier New" pitchFamily="49" charset="0"/>
                <a:cs typeface="Arial" charset="0"/>
              </a:rPr>
              <a:t> </a:t>
            </a:r>
            <a:r>
              <a:rPr lang="en-US" b="1" kern="0" dirty="0">
                <a:latin typeface="Courier New" pitchFamily="49" charset="0"/>
                <a:cs typeface="Courier New" pitchFamily="49" charset="0"/>
              </a:rPr>
              <a:t>CONNECT</a:t>
            </a:r>
            <a:r>
              <a:rPr lang="en-US" kern="0" dirty="0">
                <a:latin typeface="Courier New" pitchFamily="49" charset="0"/>
                <a:cs typeface="Courier New" pitchFamily="49" charset="0"/>
              </a:rPr>
              <a:t> local_user1@</a:t>
            </a:r>
            <a:r>
              <a:rPr lang="en-US" b="1" dirty="0">
                <a:solidFill>
                  <a:srgbClr val="FF0000"/>
                </a:solidFill>
                <a:latin typeface="Courier New" pitchFamily="49" charset="0"/>
                <a:cs typeface="Courier New" pitchFamily="49" charset="0"/>
              </a:rPr>
              <a:t>PDBdev</a:t>
            </a:r>
          </a:p>
        </p:txBody>
      </p:sp>
      <p:sp>
        <p:nvSpPr>
          <p:cNvPr id="11" name="Content Placeholder 2"/>
          <p:cNvSpPr txBox="1">
            <a:spLocks/>
          </p:cNvSpPr>
          <p:nvPr/>
        </p:nvSpPr>
        <p:spPr bwMode="gray">
          <a:xfrm>
            <a:off x="4763044" y="3284984"/>
            <a:ext cx="6155904" cy="132633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21899" tIns="121899" rIns="16930" bIns="0">
            <a:spAutoFit/>
          </a:bodyPr>
          <a:lstStyle/>
          <a:p>
            <a:pPr marL="457200" indent="-457200" defTabSz="400050">
              <a:tabLst>
                <a:tab pos="400050" algn="r"/>
                <a:tab pos="673100" algn="l"/>
              </a:tabLst>
              <a:defRPr/>
            </a:pPr>
            <a:r>
              <a:rPr lang="en-US" dirty="0">
                <a:latin typeface="Courier New" pitchFamily="49" charset="0"/>
                <a:cs typeface="Arial" charset="0"/>
              </a:rPr>
              <a:t>SQL&gt; </a:t>
            </a:r>
            <a:r>
              <a:rPr lang="en-US" b="1" kern="0" dirty="0">
                <a:latin typeface="Courier New" pitchFamily="49" charset="0"/>
                <a:cs typeface="Courier New" pitchFamily="49" charset="0"/>
              </a:rPr>
              <a:t>CONNECT</a:t>
            </a:r>
            <a:r>
              <a:rPr lang="en-US" kern="0" dirty="0">
                <a:latin typeface="Courier New" pitchFamily="49" charset="0"/>
                <a:cs typeface="Courier New" pitchFamily="49" charset="0"/>
              </a:rPr>
              <a:t> sys@</a:t>
            </a:r>
            <a:r>
              <a:rPr lang="en-US" b="1" dirty="0">
                <a:solidFill>
                  <a:srgbClr val="0000FF"/>
                </a:solidFill>
                <a:latin typeface="Courier New" pitchFamily="49" charset="0"/>
                <a:cs typeface="Courier New" pitchFamily="49" charset="0"/>
              </a:rPr>
              <a:t>PDBtest </a:t>
            </a:r>
            <a:r>
              <a:rPr lang="en-US" b="1" dirty="0">
                <a:latin typeface="Courier New" pitchFamily="49" charset="0"/>
                <a:cs typeface="Courier New" pitchFamily="49" charset="0"/>
              </a:rPr>
              <a:t>AS SYSDBA</a:t>
            </a:r>
          </a:p>
          <a:p>
            <a:pPr marL="457200" indent="-457200" defTabSz="400050">
              <a:tabLst>
                <a:tab pos="400050" algn="r"/>
                <a:tab pos="673100" algn="l"/>
              </a:tabLst>
              <a:defRPr/>
            </a:pPr>
            <a:r>
              <a:rPr lang="en-US" dirty="0">
                <a:latin typeface="Courier New" pitchFamily="49" charset="0"/>
                <a:cs typeface="Arial" charset="0"/>
              </a:rPr>
              <a:t>SQL&gt; </a:t>
            </a:r>
            <a:r>
              <a:rPr lang="en-US" b="1" kern="0" dirty="0">
                <a:latin typeface="Courier New" pitchFamily="49" charset="0"/>
                <a:cs typeface="Courier New" pitchFamily="49" charset="0"/>
              </a:rPr>
              <a:t>ALTER SESSION SET CONTAINER=</a:t>
            </a:r>
            <a:r>
              <a:rPr lang="en-US" b="1" dirty="0">
                <a:solidFill>
                  <a:srgbClr val="008000"/>
                </a:solidFill>
                <a:latin typeface="Courier New" pitchFamily="49" charset="0"/>
                <a:cs typeface="Courier New" pitchFamily="49" charset="0"/>
              </a:rPr>
              <a:t>PDBHR;</a:t>
            </a:r>
          </a:p>
          <a:p>
            <a:pPr marL="457200" indent="-457200" defTabSz="400050">
              <a:tabLst>
                <a:tab pos="400050" algn="r"/>
                <a:tab pos="673100" algn="l"/>
              </a:tabLst>
              <a:defRPr/>
            </a:pPr>
            <a:r>
              <a:rPr lang="en-US" dirty="0">
                <a:latin typeface="Courier New" pitchFamily="49" charset="0"/>
                <a:cs typeface="Courier New" pitchFamily="49" charset="0"/>
              </a:rPr>
              <a:t>SQL&gt; </a:t>
            </a:r>
            <a:r>
              <a:rPr lang="en-US" b="1" dirty="0">
                <a:latin typeface="Courier New" pitchFamily="49" charset="0"/>
                <a:cs typeface="Courier New" pitchFamily="49" charset="0"/>
              </a:rPr>
              <a:t>SHOW CON_NAME</a:t>
            </a:r>
          </a:p>
          <a:p>
            <a:pPr marL="457200" indent="-457200" defTabSz="400050">
              <a:buFont typeface="Arial" pitchFamily="34" charset="0"/>
              <a:buNone/>
              <a:tabLst>
                <a:tab pos="400050" algn="r"/>
                <a:tab pos="673100" algn="l"/>
              </a:tabLst>
              <a:defRPr/>
            </a:pPr>
            <a:r>
              <a:rPr lang="en-US" dirty="0">
                <a:latin typeface="Courier New" pitchFamily="49" charset="0"/>
                <a:cs typeface="Arial" charset="0"/>
              </a:rPr>
              <a:t>SQL&gt; </a:t>
            </a:r>
            <a:r>
              <a:rPr lang="en-US" b="1" kern="0" dirty="0">
                <a:latin typeface="Courier New" pitchFamily="49" charset="0"/>
                <a:cs typeface="Courier New" pitchFamily="49" charset="0"/>
              </a:rPr>
              <a:t>ALTER SESSION SET CONTAINER=</a:t>
            </a:r>
            <a:r>
              <a:rPr lang="en-US" b="1" dirty="0">
                <a:solidFill>
                  <a:srgbClr val="008000"/>
                </a:solidFill>
                <a:latin typeface="Courier New" pitchFamily="49" charset="0"/>
                <a:cs typeface="Courier New" pitchFamily="49" charset="0"/>
              </a:rPr>
              <a:t>CDB$ROOT;</a:t>
            </a:r>
          </a:p>
        </p:txBody>
      </p:sp>
      <p:cxnSp>
        <p:nvCxnSpPr>
          <p:cNvPr id="12" name="Elbow Connector 2"/>
          <p:cNvCxnSpPr>
            <a:cxnSpLocks noChangeShapeType="1"/>
            <a:stCxn id="7" idx="3"/>
            <a:endCxn id="8" idx="3"/>
          </p:cNvCxnSpPr>
          <p:nvPr/>
        </p:nvCxnSpPr>
        <p:spPr bwMode="auto">
          <a:xfrm>
            <a:off x="3258964" y="3260205"/>
            <a:ext cx="12700" cy="457200"/>
          </a:xfrm>
          <a:prstGeom prst="bentConnector3">
            <a:avLst>
              <a:gd name="adj1" fmla="val 2244440"/>
            </a:avLst>
          </a:prstGeom>
          <a:noFill/>
          <a:ln w="28575" algn="ctr">
            <a:solidFill>
              <a:srgbClr val="008000"/>
            </a:solidFill>
            <a:round/>
            <a:headEnd type="none" w="sm" len="sm"/>
            <a:tailEnd type="triangle" w="lg" len="lg"/>
          </a:ln>
          <a:extLst>
            <a:ext uri="{909E8E84-426E-40DD-AFC4-6F175D3DCCD1}">
              <a14:hiddenFill xmlns:a14="http://schemas.microsoft.com/office/drawing/2010/main">
                <a:noFill/>
              </a14:hiddenFill>
            </a:ext>
          </a:extLst>
        </p:spPr>
      </p:cxnSp>
      <p:cxnSp>
        <p:nvCxnSpPr>
          <p:cNvPr id="13" name="Elbow Connector 7"/>
          <p:cNvCxnSpPr>
            <a:cxnSpLocks noChangeShapeType="1"/>
            <a:stCxn id="6" idx="3"/>
            <a:endCxn id="9" idx="3"/>
          </p:cNvCxnSpPr>
          <p:nvPr/>
        </p:nvCxnSpPr>
        <p:spPr bwMode="auto">
          <a:xfrm>
            <a:off x="3258964" y="2803005"/>
            <a:ext cx="12700" cy="1371600"/>
          </a:xfrm>
          <a:prstGeom prst="bentConnector3">
            <a:avLst>
              <a:gd name="adj1" fmla="val 3488889"/>
            </a:avLst>
          </a:prstGeom>
          <a:noFill/>
          <a:ln w="28575" algn="ctr">
            <a:solidFill>
              <a:srgbClr val="FF0000"/>
            </a:solidFill>
            <a:round/>
            <a:headEnd type="none" w="sm" len="sm"/>
            <a:tailEnd type="triangle" w="lg" len="lg"/>
          </a:ln>
          <a:extLst>
            <a:ext uri="{909E8E84-426E-40DD-AFC4-6F175D3DCCD1}">
              <a14:hiddenFill xmlns:a14="http://schemas.microsoft.com/office/drawing/2010/main">
                <a:noFill/>
              </a14:hiddenFill>
            </a:ext>
          </a:extLst>
        </p:spPr>
      </p:cxnSp>
    </p:spTree>
    <p:custDataLst>
      <p:tags r:id="rId1"/>
    </p:custDataLst>
    <p:extLst>
      <p:ext uri="{BB962C8B-B14F-4D97-AF65-F5344CB8AC3E}">
        <p14:creationId xmlns:p14="http://schemas.microsoft.com/office/powerpoint/2010/main" val="2388606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Creating Services</a:t>
            </a:r>
            <a:endParaRPr lang="en-US" dirty="0"/>
          </a:p>
        </p:txBody>
      </p:sp>
      <p:sp>
        <p:nvSpPr>
          <p:cNvPr id="3" name="Content Placeholder 2"/>
          <p:cNvSpPr>
            <a:spLocks noGrp="1"/>
          </p:cNvSpPr>
          <p:nvPr>
            <p:ph idx="1"/>
          </p:nvPr>
        </p:nvSpPr>
        <p:spPr>
          <a:xfrm>
            <a:off x="621804" y="1242485"/>
            <a:ext cx="10944883" cy="4173785"/>
          </a:xfrm>
        </p:spPr>
        <p:txBody>
          <a:bodyPr/>
          <a:lstStyle/>
          <a:p>
            <a:pPr lvl="1"/>
            <a:r>
              <a:rPr lang="en-US" altLang="en-US" dirty="0"/>
              <a:t>Using the </a:t>
            </a:r>
            <a:r>
              <a:rPr lang="en-US" altLang="en-US" b="1" dirty="0">
                <a:solidFill>
                  <a:srgbClr val="FF0000"/>
                </a:solidFill>
                <a:latin typeface="Courier New" panose="02070309020205020404" pitchFamily="49" charset="0"/>
                <a:cs typeface="Courier New" panose="02070309020205020404" pitchFamily="49" charset="0"/>
              </a:rPr>
              <a:t>DBMS_SERVICE</a:t>
            </a:r>
            <a:r>
              <a:rPr lang="en-US" altLang="en-US" dirty="0"/>
              <a:t> package in an environment without Oracle Restart:</a:t>
            </a:r>
          </a:p>
          <a:p>
            <a:pPr lvl="1"/>
            <a:endParaRPr lang="en-US" altLang="en-US" dirty="0"/>
          </a:p>
          <a:p>
            <a:pPr lvl="1"/>
            <a:endParaRPr lang="en-US" altLang="en-US" dirty="0"/>
          </a:p>
          <a:p>
            <a:pPr lvl="1"/>
            <a:endParaRPr lang="en-US" altLang="en-US" sz="800" dirty="0"/>
          </a:p>
          <a:p>
            <a:pPr lvl="1"/>
            <a:r>
              <a:rPr lang="en-US" altLang="en-US" dirty="0" smtClean="0"/>
              <a:t>Using </a:t>
            </a:r>
            <a:r>
              <a:rPr lang="en-US" altLang="en-US" dirty="0"/>
              <a:t>the </a:t>
            </a:r>
            <a:r>
              <a:rPr lang="en-US" altLang="en-US" b="1" dirty="0">
                <a:solidFill>
                  <a:srgbClr val="FF0000"/>
                </a:solidFill>
                <a:latin typeface="Courier New" panose="02070309020205020404" pitchFamily="49" charset="0"/>
                <a:cs typeface="Courier New" panose="02070309020205020404" pitchFamily="49" charset="0"/>
              </a:rPr>
              <a:t>SRVCTL</a:t>
            </a:r>
            <a:r>
              <a:rPr lang="en-US" altLang="en-US" dirty="0"/>
              <a:t> utility in a Grid Infrastructure environment with Oracle Restart:</a:t>
            </a:r>
          </a:p>
          <a:p>
            <a:pPr lvl="1"/>
            <a:endParaRPr lang="en-US" altLang="en-US" sz="900" dirty="0"/>
          </a:p>
          <a:p>
            <a:pPr lvl="1"/>
            <a:endParaRPr lang="en-US" altLang="en-US" sz="900" dirty="0"/>
          </a:p>
          <a:p>
            <a:pPr lvl="1"/>
            <a:endParaRPr lang="en-US" altLang="en-US" dirty="0"/>
          </a:p>
          <a:p>
            <a:pPr lvl="1"/>
            <a:r>
              <a:rPr lang="en-US" altLang="en-US" dirty="0"/>
              <a:t>Oracle Restart configuration automatically updated:</a:t>
            </a:r>
          </a:p>
          <a:p>
            <a:pPr lvl="1"/>
            <a:endParaRPr lang="en-US" altLang="en-US" dirty="0"/>
          </a:p>
          <a:p>
            <a:endParaRPr lang="en-US" dirty="0"/>
          </a:p>
        </p:txBody>
      </p:sp>
      <p:graphicFrame>
        <p:nvGraphicFramePr>
          <p:cNvPr id="4" name="Group 1028"/>
          <p:cNvGraphicFramePr>
            <a:graphicFrameLocks noGrp="1"/>
          </p:cNvGraphicFramePr>
          <p:nvPr>
            <p:extLst>
              <p:ext uri="{D42A27DB-BD31-4B8C-83A1-F6EECF244321}">
                <p14:modId xmlns:p14="http://schemas.microsoft.com/office/powerpoint/2010/main" val="2044505594"/>
              </p:ext>
            </p:extLst>
          </p:nvPr>
        </p:nvGraphicFramePr>
        <p:xfrm>
          <a:off x="863600" y="4724400"/>
          <a:ext cx="10461625" cy="1262063"/>
        </p:xfrm>
        <a:graphic>
          <a:graphicData uri="http://schemas.openxmlformats.org/drawingml/2006/table">
            <a:tbl>
              <a:tblPr firstRow="1" firstCol="1" bandRow="1">
                <a:tableStyleId>{5FD0F851-EC5A-4D38-B0AD-8093EC10F338}</a:tableStyleId>
              </a:tblPr>
              <a:tblGrid>
                <a:gridCol w="6703566">
                  <a:extLst>
                    <a:ext uri="{9D8B030D-6E8A-4147-A177-3AD203B41FA5}">
                      <a16:colId xmlns:a16="http://schemas.microsoft.com/office/drawing/2014/main" xmlns="" val="20000"/>
                    </a:ext>
                  </a:extLst>
                </a:gridCol>
                <a:gridCol w="3758059">
                  <a:extLst>
                    <a:ext uri="{9D8B030D-6E8A-4147-A177-3AD203B41FA5}">
                      <a16:colId xmlns:a16="http://schemas.microsoft.com/office/drawing/2014/main" xmlns="" val="20001"/>
                    </a:ext>
                  </a:extLst>
                </a:gridCol>
              </a:tblGrid>
              <a:tr h="585481">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u="none" strike="noStrike" cap="none" normalizeH="0" baseline="0" dirty="0">
                          <a:ln>
                            <a:noFill/>
                          </a:ln>
                          <a:solidFill>
                            <a:srgbClr val="000000"/>
                          </a:solidFill>
                          <a:effectLst/>
                        </a:rPr>
                        <a:t>Create operations and the Oracle Restart configuration</a:t>
                      </a:r>
                      <a:endParaRPr kumimoji="0" lang="en-US" sz="1800" b="0" i="0" u="none" strike="noStrike" cap="none" normalizeH="0" baseline="0" dirty="0">
                        <a:ln>
                          <a:noFill/>
                        </a:ln>
                        <a:solidFill>
                          <a:srgbClr val="000000"/>
                        </a:solidFill>
                        <a:effectLst/>
                        <a:latin typeface="Arial" charset="0"/>
                      </a:endParaRPr>
                    </a:p>
                  </a:txBody>
                  <a:tcPr marL="121883" marR="121883" marT="18296" marB="18296" horzOverflow="overflow"/>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u="none" strike="noStrike" cap="none" normalizeH="0" baseline="0" dirty="0">
                          <a:ln>
                            <a:noFill/>
                          </a:ln>
                          <a:solidFill>
                            <a:srgbClr val="000000"/>
                          </a:solidFill>
                          <a:effectLst/>
                        </a:rPr>
                        <a:t>Automatically added to configuration?</a:t>
                      </a:r>
                      <a:endParaRPr kumimoji="0" lang="en-US" sz="1800" b="0" i="0" u="none" strike="noStrike" cap="none" normalizeH="0" baseline="0" dirty="0">
                        <a:ln>
                          <a:noFill/>
                        </a:ln>
                        <a:solidFill>
                          <a:srgbClr val="000000"/>
                        </a:solidFill>
                        <a:effectLst/>
                        <a:latin typeface="Arial" charset="0"/>
                      </a:endParaRPr>
                    </a:p>
                  </a:txBody>
                  <a:tcPr marL="121883" marR="121883" marT="18296" marB="18296" horzOverflow="overflow"/>
                </a:tc>
                <a:extLst>
                  <a:ext uri="{0D108BD9-81ED-4DB2-BD59-A6C34878D82A}">
                    <a16:rowId xmlns:a16="http://schemas.microsoft.com/office/drawing/2014/main" xmlns="" val="10000"/>
                  </a:ext>
                </a:extLst>
              </a:tr>
              <a:tr h="338291">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u="none" strike="noStrike" cap="none" normalizeH="0" baseline="0" dirty="0">
                          <a:ln>
                            <a:noFill/>
                          </a:ln>
                          <a:solidFill>
                            <a:srgbClr val="000000"/>
                          </a:solidFill>
                          <a:effectLst/>
                        </a:rPr>
                        <a:t>Create a database service with SRVCTL</a:t>
                      </a:r>
                      <a:endParaRPr kumimoji="0" lang="en-US" sz="1600" b="0" i="0" u="none" strike="noStrike" cap="none" normalizeH="0" baseline="0" dirty="0">
                        <a:ln>
                          <a:noFill/>
                        </a:ln>
                        <a:solidFill>
                          <a:srgbClr val="000000"/>
                        </a:solidFill>
                        <a:effectLst/>
                        <a:latin typeface="Arial" charset="0"/>
                      </a:endParaRPr>
                    </a:p>
                  </a:txBody>
                  <a:tcPr marL="121883" marR="121883" marT="18296" marB="18296" anchor="ctr" horzOverflow="overflow">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u="none" strike="noStrike" cap="none" normalizeH="0" baseline="0" dirty="0">
                          <a:ln>
                            <a:noFill/>
                          </a:ln>
                          <a:solidFill>
                            <a:srgbClr val="000000"/>
                          </a:solidFill>
                          <a:effectLst/>
                        </a:rPr>
                        <a:t>YES</a:t>
                      </a:r>
                      <a:endParaRPr kumimoji="0" lang="en-US" sz="1600" b="0" i="0" u="none" strike="noStrike" cap="none" normalizeH="0" baseline="0" dirty="0">
                        <a:ln>
                          <a:noFill/>
                        </a:ln>
                        <a:solidFill>
                          <a:srgbClr val="000000"/>
                        </a:solidFill>
                        <a:effectLst/>
                        <a:latin typeface="Arial" charset="0"/>
                      </a:endParaRPr>
                    </a:p>
                  </a:txBody>
                  <a:tcPr marL="121883" marR="121883" marT="18296" marB="18296" anchor="ctr" horzOverflow="overflow">
                    <a:solidFill>
                      <a:schemeClr val="accent6">
                        <a:lumMod val="20000"/>
                        <a:lumOff val="80000"/>
                      </a:schemeClr>
                    </a:solidFill>
                  </a:tcPr>
                </a:tc>
                <a:extLst>
                  <a:ext uri="{0D108BD9-81ED-4DB2-BD59-A6C34878D82A}">
                    <a16:rowId xmlns:a16="http://schemas.microsoft.com/office/drawing/2014/main" xmlns="" val="10001"/>
                  </a:ext>
                </a:extLst>
              </a:tr>
              <a:tr h="338291">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u="none" strike="noStrike" cap="none" normalizeH="0" baseline="0" dirty="0">
                          <a:ln>
                            <a:noFill/>
                          </a:ln>
                          <a:solidFill>
                            <a:srgbClr val="000000"/>
                          </a:solidFill>
                          <a:effectLst/>
                        </a:rPr>
                        <a:t>Create a database service with DBMS_SERVICE.CREATE_SERVICE </a:t>
                      </a:r>
                      <a:endParaRPr kumimoji="0" lang="en-US" sz="1600" b="0" i="0" u="none" strike="noStrike" cap="none" normalizeH="0" baseline="0" dirty="0">
                        <a:ln>
                          <a:noFill/>
                        </a:ln>
                        <a:solidFill>
                          <a:srgbClr val="000000"/>
                        </a:solidFill>
                        <a:effectLst/>
                        <a:latin typeface="Arial" charset="0"/>
                      </a:endParaRPr>
                    </a:p>
                  </a:txBody>
                  <a:tcPr marL="121883" marR="121883" marT="18296" marB="18296" horzOverflow="overflow"/>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u="none" strike="noStrike" cap="none" normalizeH="0" baseline="0" dirty="0">
                          <a:ln>
                            <a:noFill/>
                          </a:ln>
                          <a:solidFill>
                            <a:srgbClr val="000000"/>
                          </a:solidFill>
                          <a:effectLst/>
                        </a:rPr>
                        <a:t>NO</a:t>
                      </a:r>
                      <a:endParaRPr kumimoji="0" lang="en-US" sz="1600" b="0" i="0" u="none" strike="noStrike" cap="none" normalizeH="0" baseline="0" dirty="0">
                        <a:ln>
                          <a:noFill/>
                        </a:ln>
                        <a:solidFill>
                          <a:srgbClr val="000000"/>
                        </a:solidFill>
                        <a:effectLst/>
                        <a:latin typeface="Arial" charset="0"/>
                      </a:endParaRPr>
                    </a:p>
                  </a:txBody>
                  <a:tcPr marL="121883" marR="121883" marT="18296" marB="18296" anchor="ctr" horzOverflow="overflow"/>
                </a:tc>
                <a:extLst>
                  <a:ext uri="{0D108BD9-81ED-4DB2-BD59-A6C34878D82A}">
                    <a16:rowId xmlns:a16="http://schemas.microsoft.com/office/drawing/2014/main" xmlns="" val="10002"/>
                  </a:ext>
                </a:extLst>
              </a:tr>
            </a:tbl>
          </a:graphicData>
        </a:graphic>
      </p:graphicFrame>
      <p:sp>
        <p:nvSpPr>
          <p:cNvPr id="5" name="Content Placeholder 2"/>
          <p:cNvSpPr txBox="1">
            <a:spLocks noChangeAspect="1"/>
          </p:cNvSpPr>
          <p:nvPr/>
        </p:nvSpPr>
        <p:spPr bwMode="gray">
          <a:xfrm>
            <a:off x="623230" y="1738807"/>
            <a:ext cx="10942366" cy="3960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defTabSz="228600" eaLnBrk="1" hangingPunct="1">
              <a:defRPr/>
            </a:pPr>
            <a:r>
              <a:rPr lang="en-US" sz="1600" dirty="0">
                <a:latin typeface="Courier New" pitchFamily="49" charset="0"/>
                <a:cs typeface="Arial" charset="0"/>
              </a:rPr>
              <a:t>SQL&gt; </a:t>
            </a:r>
            <a:r>
              <a:rPr lang="fr-FR" sz="1600" b="1" dirty="0">
                <a:latin typeface="Courier New" pitchFamily="49" charset="0"/>
                <a:cs typeface="Courier New" pitchFamily="49" charset="0"/>
              </a:rPr>
              <a:t>EXEC DBMS_SERVICE.CREATE_SERVICE('hrpdb','hrpdb')</a:t>
            </a:r>
            <a:endParaRPr lang="en-US" sz="1600" b="1" i="1" dirty="0">
              <a:latin typeface="Courier New" pitchFamily="49" charset="0"/>
              <a:cs typeface="Courier New" pitchFamily="49" charset="0"/>
            </a:endParaRPr>
          </a:p>
        </p:txBody>
      </p:sp>
      <p:sp>
        <p:nvSpPr>
          <p:cNvPr id="6" name="Content Placeholder 2"/>
          <p:cNvSpPr txBox="1">
            <a:spLocks noChangeAspect="1"/>
          </p:cNvSpPr>
          <p:nvPr/>
        </p:nvSpPr>
        <p:spPr bwMode="gray">
          <a:xfrm>
            <a:off x="621804" y="2242864"/>
            <a:ext cx="10942366" cy="3960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defTabSz="228600" eaLnBrk="1" hangingPunct="1">
              <a:defRPr/>
            </a:pPr>
            <a:r>
              <a:rPr lang="en-US" sz="1600" dirty="0">
                <a:latin typeface="Courier New" pitchFamily="49" charset="0"/>
                <a:cs typeface="Arial" charset="0"/>
              </a:rPr>
              <a:t>SQL&gt; </a:t>
            </a:r>
            <a:r>
              <a:rPr lang="fr-FR" sz="1600" b="1" dirty="0">
                <a:latin typeface="Courier New" pitchFamily="49" charset="0"/>
                <a:cs typeface="Courier New" pitchFamily="49" charset="0"/>
              </a:rPr>
              <a:t>EXEC DBMS_SERVICE.START_SERVICE('hrpdb')</a:t>
            </a:r>
            <a:endParaRPr lang="en-US" sz="1600" b="1" i="1" dirty="0">
              <a:latin typeface="Courier New" pitchFamily="49" charset="0"/>
              <a:cs typeface="Courier New" pitchFamily="49" charset="0"/>
            </a:endParaRPr>
          </a:p>
        </p:txBody>
      </p:sp>
      <p:sp>
        <p:nvSpPr>
          <p:cNvPr id="7" name="Content Placeholder 2"/>
          <p:cNvSpPr txBox="1">
            <a:spLocks noChangeAspect="1"/>
          </p:cNvSpPr>
          <p:nvPr/>
        </p:nvSpPr>
        <p:spPr bwMode="gray">
          <a:xfrm>
            <a:off x="621804" y="3261666"/>
            <a:ext cx="10944000" cy="3960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defTabSz="228600" eaLnBrk="1" hangingPunct="1">
              <a:defRPr/>
            </a:pPr>
            <a:r>
              <a:rPr lang="en-US" sz="1600" dirty="0">
                <a:latin typeface="Courier New" pitchFamily="49" charset="0"/>
                <a:cs typeface="Arial" charset="0"/>
              </a:rPr>
              <a:t>$ </a:t>
            </a:r>
            <a:r>
              <a:rPr lang="en-US" sz="1600" b="1" dirty="0">
                <a:latin typeface="Courier New" pitchFamily="49" charset="0"/>
                <a:cs typeface="Courier New" pitchFamily="49" charset="0"/>
              </a:rPr>
              <a:t>srvctl add service -db </a:t>
            </a:r>
            <a:r>
              <a:rPr lang="en-US" sz="1600" b="1" i="1" dirty="0">
                <a:latin typeface="Courier New" pitchFamily="49" charset="0"/>
                <a:cs typeface="Courier New" pitchFamily="49" charset="0"/>
              </a:rPr>
              <a:t>mycdb</a:t>
            </a:r>
            <a:r>
              <a:rPr lang="en-US" sz="1600" b="1" dirty="0">
                <a:latin typeface="Courier New" pitchFamily="49" charset="0"/>
                <a:cs typeface="Courier New" pitchFamily="49" charset="0"/>
              </a:rPr>
              <a:t> -service </a:t>
            </a:r>
            <a:r>
              <a:rPr lang="en-US" sz="1600" b="1" i="1" dirty="0">
                <a:latin typeface="Courier New" pitchFamily="49" charset="0"/>
                <a:cs typeface="Courier New" pitchFamily="49" charset="0"/>
              </a:rPr>
              <a:t>hrpdb</a:t>
            </a:r>
            <a:r>
              <a:rPr lang="en-US" sz="1600" b="1" dirty="0">
                <a:latin typeface="Courier New" pitchFamily="49" charset="0"/>
                <a:cs typeface="Courier New" pitchFamily="49" charset="0"/>
              </a:rPr>
              <a:t> -pdb </a:t>
            </a:r>
            <a:r>
              <a:rPr lang="en-US" sz="1600" b="1" i="1" dirty="0">
                <a:latin typeface="Courier New" pitchFamily="49" charset="0"/>
                <a:cs typeface="Courier New" pitchFamily="49" charset="0"/>
              </a:rPr>
              <a:t>hrpdb</a:t>
            </a:r>
          </a:p>
        </p:txBody>
      </p:sp>
      <p:sp>
        <p:nvSpPr>
          <p:cNvPr id="8" name="Content Placeholder 2"/>
          <p:cNvSpPr txBox="1">
            <a:spLocks noChangeAspect="1"/>
          </p:cNvSpPr>
          <p:nvPr/>
        </p:nvSpPr>
        <p:spPr bwMode="gray">
          <a:xfrm>
            <a:off x="621804" y="3705784"/>
            <a:ext cx="10944000" cy="3960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defTabSz="228600" eaLnBrk="1" hangingPunct="1">
              <a:defRPr/>
            </a:pPr>
            <a:r>
              <a:rPr lang="en-US" sz="1600" dirty="0">
                <a:latin typeface="Courier New" pitchFamily="49" charset="0"/>
                <a:cs typeface="Arial" charset="0"/>
              </a:rPr>
              <a:t>$ </a:t>
            </a:r>
            <a:r>
              <a:rPr lang="en-US" sz="1600" b="1" dirty="0">
                <a:latin typeface="Courier New" pitchFamily="49" charset="0"/>
                <a:cs typeface="Courier New" pitchFamily="49" charset="0"/>
              </a:rPr>
              <a:t>srvctl start service -db </a:t>
            </a:r>
            <a:r>
              <a:rPr lang="en-US" sz="1600" b="1" i="1" dirty="0">
                <a:latin typeface="Courier New" pitchFamily="49" charset="0"/>
                <a:cs typeface="Courier New" pitchFamily="49" charset="0"/>
              </a:rPr>
              <a:t>mycdb</a:t>
            </a:r>
            <a:r>
              <a:rPr lang="en-US" sz="1600" b="1" dirty="0">
                <a:latin typeface="Courier New" pitchFamily="49" charset="0"/>
                <a:cs typeface="Courier New" pitchFamily="49" charset="0"/>
              </a:rPr>
              <a:t> -service </a:t>
            </a:r>
            <a:r>
              <a:rPr lang="en-US" sz="1600" b="1" i="1" dirty="0">
                <a:latin typeface="Courier New" pitchFamily="49" charset="0"/>
                <a:cs typeface="Courier New" pitchFamily="49" charset="0"/>
              </a:rPr>
              <a:t>hrpdb</a:t>
            </a:r>
          </a:p>
        </p:txBody>
      </p:sp>
    </p:spTree>
    <p:custDataLst>
      <p:tags r:id="rId1"/>
    </p:custDataLst>
    <p:extLst>
      <p:ext uri="{BB962C8B-B14F-4D97-AF65-F5344CB8AC3E}">
        <p14:creationId xmlns:p14="http://schemas.microsoft.com/office/powerpoint/2010/main" val="30677600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Renaming Services</a:t>
            </a:r>
            <a:endParaRPr lang="en-US" dirty="0"/>
          </a:p>
        </p:txBody>
      </p:sp>
      <p:sp>
        <p:nvSpPr>
          <p:cNvPr id="3" name="Content Placeholder 2"/>
          <p:cNvSpPr>
            <a:spLocks noGrp="1"/>
          </p:cNvSpPr>
          <p:nvPr>
            <p:ph idx="1"/>
          </p:nvPr>
        </p:nvSpPr>
        <p:spPr>
          <a:xfrm>
            <a:off x="622138" y="1242485"/>
            <a:ext cx="10944549" cy="2111682"/>
          </a:xfrm>
        </p:spPr>
        <p:txBody>
          <a:bodyPr/>
          <a:lstStyle/>
          <a:p>
            <a:pPr lvl="1"/>
            <a:r>
              <a:rPr lang="en-US" altLang="en-US" dirty="0"/>
              <a:t>Renaming PDB service to avoid name conflicts</a:t>
            </a:r>
          </a:p>
          <a:p>
            <a:pPr lvl="1"/>
            <a:endParaRPr lang="en-US" altLang="en-US" dirty="0"/>
          </a:p>
          <a:p>
            <a:pPr lvl="1"/>
            <a:endParaRPr lang="en-US" altLang="en-US" dirty="0"/>
          </a:p>
          <a:p>
            <a:pPr lvl="1"/>
            <a:r>
              <a:rPr lang="en-US" altLang="en-US" dirty="0"/>
              <a:t>Starting a PDB service at PDB opening</a:t>
            </a:r>
          </a:p>
          <a:p>
            <a:endParaRPr lang="en-US" dirty="0"/>
          </a:p>
        </p:txBody>
      </p:sp>
      <p:sp>
        <p:nvSpPr>
          <p:cNvPr id="4" name="Content Placeholder 2"/>
          <p:cNvSpPr txBox="1">
            <a:spLocks/>
          </p:cNvSpPr>
          <p:nvPr/>
        </p:nvSpPr>
        <p:spPr bwMode="gray">
          <a:xfrm>
            <a:off x="623230" y="1772816"/>
            <a:ext cx="10942366" cy="53054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marL="457200" indent="-457200" defTabSz="400050" eaLnBrk="1" hangingPunct="1">
              <a:tabLst>
                <a:tab pos="400050" algn="r"/>
                <a:tab pos="673100" algn="l"/>
              </a:tabLst>
              <a:defRPr/>
            </a:pPr>
            <a:r>
              <a:rPr lang="en-US" sz="1600" b="1" dirty="0">
                <a:latin typeface="Courier New" pitchFamily="49" charset="0"/>
                <a:cs typeface="Arial" charset="0"/>
              </a:rPr>
              <a:t>SQL&gt; CREATE PLUGGABLE DATABASE pdb1 … FROM pdb1@link_node1</a:t>
            </a:r>
          </a:p>
          <a:p>
            <a:pPr marL="457200" indent="-457200" defTabSz="400050" eaLnBrk="1" hangingPunct="1">
              <a:tabLst>
                <a:tab pos="400050" algn="r"/>
                <a:tab pos="673100" algn="l"/>
              </a:tabLst>
              <a:defRPr/>
            </a:pPr>
            <a:r>
              <a:rPr lang="en-US" sz="1600" b="1" dirty="0">
                <a:latin typeface="Courier New" pitchFamily="49" charset="0"/>
                <a:cs typeface="Arial" charset="0"/>
              </a:rPr>
              <a:t>        </a:t>
            </a:r>
            <a:r>
              <a:rPr lang="en-US" sz="1600" b="1" dirty="0">
                <a:solidFill>
                  <a:srgbClr val="C00000"/>
                </a:solidFill>
                <a:latin typeface="Courier New" pitchFamily="49" charset="0"/>
                <a:cs typeface="Arial" charset="0"/>
              </a:rPr>
              <a:t>SERVICE_NAME_CONVERT </a:t>
            </a:r>
            <a:r>
              <a:rPr lang="en-US" sz="1600" b="1" dirty="0">
                <a:latin typeface="Courier New" pitchFamily="49" charset="0"/>
                <a:cs typeface="Arial" charset="0"/>
              </a:rPr>
              <a:t>= ('pdb1_node1', 'pdb1_node2');</a:t>
            </a:r>
          </a:p>
        </p:txBody>
      </p:sp>
      <p:sp>
        <p:nvSpPr>
          <p:cNvPr id="5" name="Content Placeholder 2"/>
          <p:cNvSpPr txBox="1">
            <a:spLocks/>
          </p:cNvSpPr>
          <p:nvPr/>
        </p:nvSpPr>
        <p:spPr bwMode="gray">
          <a:xfrm>
            <a:off x="623230" y="2970464"/>
            <a:ext cx="10942366" cy="53054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marL="457200" indent="-457200" defTabSz="400050" eaLnBrk="1" hangingPunct="1">
              <a:tabLst>
                <a:tab pos="400050" algn="r"/>
                <a:tab pos="673100" algn="l"/>
              </a:tabLst>
              <a:defRPr/>
            </a:pPr>
            <a:r>
              <a:rPr lang="en-US" sz="1600" b="1" dirty="0">
                <a:latin typeface="Courier New" pitchFamily="49" charset="0"/>
                <a:cs typeface="Arial" charset="0"/>
              </a:rPr>
              <a:t>SQL&gt; ALTER PLUGGABLE DATABASE pdb1 OPEN</a:t>
            </a:r>
          </a:p>
          <a:p>
            <a:pPr marL="457200" indent="-457200" defTabSz="400050" eaLnBrk="1" hangingPunct="1">
              <a:tabLst>
                <a:tab pos="400050" algn="r"/>
                <a:tab pos="673100" algn="l"/>
              </a:tabLst>
              <a:defRPr/>
            </a:pPr>
            <a:r>
              <a:rPr lang="en-US" sz="1600" b="1" dirty="0">
                <a:latin typeface="Courier New" pitchFamily="49" charset="0"/>
                <a:cs typeface="Arial" charset="0"/>
              </a:rPr>
              <a:t>        </a:t>
            </a:r>
            <a:r>
              <a:rPr lang="en-US" sz="1600" b="1" dirty="0">
                <a:solidFill>
                  <a:srgbClr val="C00000"/>
                </a:solidFill>
                <a:latin typeface="Courier New" pitchFamily="49" charset="0"/>
                <a:cs typeface="Arial" charset="0"/>
              </a:rPr>
              <a:t>SERVICES </a:t>
            </a:r>
            <a:r>
              <a:rPr lang="en-US" sz="1600" b="1" dirty="0">
                <a:latin typeface="Courier New" pitchFamily="49" charset="0"/>
                <a:cs typeface="Arial" charset="0"/>
              </a:rPr>
              <a:t>= ('pdb1_node2');</a:t>
            </a:r>
          </a:p>
        </p:txBody>
      </p:sp>
    </p:spTree>
    <p:custDataLst>
      <p:tags r:id="rId1"/>
    </p:custDataLst>
    <p:extLst>
      <p:ext uri="{BB962C8B-B14F-4D97-AF65-F5344CB8AC3E}">
        <p14:creationId xmlns:p14="http://schemas.microsoft.com/office/powerpoint/2010/main" val="931442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788" y="1"/>
            <a:ext cx="9217024" cy="927506"/>
          </a:xfrm>
        </p:spPr>
        <p:txBody>
          <a:bodyPr/>
          <a:lstStyle/>
          <a:p>
            <a:r>
              <a:rPr lang="en-US" altLang="en-US" dirty="0"/>
              <a:t>Starting Up a CDB Instance</a:t>
            </a:r>
            <a:endParaRPr lang="en-US" dirty="0"/>
          </a:p>
        </p:txBody>
      </p:sp>
      <p:sp>
        <p:nvSpPr>
          <p:cNvPr id="3" name="Rectangle 6"/>
          <p:cNvSpPr>
            <a:spLocks noChangeArrowheads="1"/>
          </p:cNvSpPr>
          <p:nvPr/>
        </p:nvSpPr>
        <p:spPr bwMode="auto">
          <a:xfrm>
            <a:off x="4122738" y="4583113"/>
            <a:ext cx="18272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346075">
              <a:tabLst>
                <a:tab pos="571500" algn="l"/>
              </a:tabLst>
              <a:defRPr>
                <a:solidFill>
                  <a:schemeClr val="tx1"/>
                </a:solidFill>
                <a:latin typeface="Arial" panose="020B0604020202020204" pitchFamily="34" charset="0"/>
                <a:cs typeface="Arial" panose="020B0604020202020204" pitchFamily="34" charset="0"/>
              </a:defRPr>
            </a:lvl1pPr>
            <a:lvl2pPr marL="742950" indent="-285750" defTabSz="346075">
              <a:tabLst>
                <a:tab pos="571500" algn="l"/>
              </a:tabLst>
              <a:defRPr>
                <a:solidFill>
                  <a:schemeClr val="tx1"/>
                </a:solidFill>
                <a:latin typeface="Arial" panose="020B0604020202020204" pitchFamily="34" charset="0"/>
                <a:cs typeface="Arial" panose="020B0604020202020204" pitchFamily="34" charset="0"/>
              </a:defRPr>
            </a:lvl2pPr>
            <a:lvl3pPr marL="1143000" indent="-228600" defTabSz="346075">
              <a:tabLst>
                <a:tab pos="571500" algn="l"/>
              </a:tabLst>
              <a:defRPr>
                <a:solidFill>
                  <a:schemeClr val="tx1"/>
                </a:solidFill>
                <a:latin typeface="Arial" panose="020B0604020202020204" pitchFamily="34" charset="0"/>
                <a:cs typeface="Arial" panose="020B0604020202020204" pitchFamily="34" charset="0"/>
              </a:defRPr>
            </a:lvl3pPr>
            <a:lvl4pPr marL="1600200" indent="-228600" defTabSz="346075">
              <a:tabLst>
                <a:tab pos="571500" algn="l"/>
              </a:tabLst>
              <a:defRPr>
                <a:solidFill>
                  <a:schemeClr val="tx1"/>
                </a:solidFill>
                <a:latin typeface="Arial" panose="020B0604020202020204" pitchFamily="34" charset="0"/>
                <a:cs typeface="Arial" panose="020B0604020202020204" pitchFamily="34" charset="0"/>
              </a:defRPr>
            </a:lvl4pPr>
            <a:lvl5pPr marL="2057400" indent="-228600" defTabSz="346075">
              <a:tabLst>
                <a:tab pos="571500" algn="l"/>
              </a:tabLst>
              <a:defRPr>
                <a:solidFill>
                  <a:schemeClr val="tx1"/>
                </a:solidFill>
                <a:latin typeface="Arial" panose="020B0604020202020204" pitchFamily="34" charset="0"/>
                <a:cs typeface="Arial" panose="020B0604020202020204" pitchFamily="34" charset="0"/>
              </a:defRPr>
            </a:lvl5pPr>
            <a:lvl6pPr marL="25146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6pPr>
            <a:lvl7pPr marL="29718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7pPr>
            <a:lvl8pPr marL="34290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8pPr>
            <a:lvl9pPr marL="38862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9pPr>
          </a:lstStyle>
          <a:p>
            <a:r>
              <a:rPr lang="en-US" altLang="en-US" dirty="0">
                <a:solidFill>
                  <a:srgbClr val="000000"/>
                </a:solidFill>
                <a:latin typeface="Courier New" panose="02070309020205020404" pitchFamily="49" charset="0"/>
              </a:rPr>
              <a:t>NOMOUNT</a:t>
            </a:r>
          </a:p>
        </p:txBody>
      </p:sp>
      <p:sp>
        <p:nvSpPr>
          <p:cNvPr id="4" name="Rectangle 7"/>
          <p:cNvSpPr>
            <a:spLocks noChangeArrowheads="1"/>
          </p:cNvSpPr>
          <p:nvPr/>
        </p:nvSpPr>
        <p:spPr bwMode="auto">
          <a:xfrm>
            <a:off x="1892300" y="5667375"/>
            <a:ext cx="2100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346075">
              <a:tabLst>
                <a:tab pos="571500" algn="l"/>
              </a:tabLst>
              <a:defRPr>
                <a:solidFill>
                  <a:schemeClr val="tx1"/>
                </a:solidFill>
                <a:latin typeface="Arial" panose="020B0604020202020204" pitchFamily="34" charset="0"/>
                <a:cs typeface="Arial" panose="020B0604020202020204" pitchFamily="34" charset="0"/>
              </a:defRPr>
            </a:lvl1pPr>
            <a:lvl2pPr marL="742950" indent="-285750" defTabSz="346075">
              <a:tabLst>
                <a:tab pos="571500" algn="l"/>
              </a:tabLst>
              <a:defRPr>
                <a:solidFill>
                  <a:schemeClr val="tx1"/>
                </a:solidFill>
                <a:latin typeface="Arial" panose="020B0604020202020204" pitchFamily="34" charset="0"/>
                <a:cs typeface="Arial" panose="020B0604020202020204" pitchFamily="34" charset="0"/>
              </a:defRPr>
            </a:lvl2pPr>
            <a:lvl3pPr marL="1143000" indent="-228600" defTabSz="346075">
              <a:tabLst>
                <a:tab pos="571500" algn="l"/>
              </a:tabLst>
              <a:defRPr>
                <a:solidFill>
                  <a:schemeClr val="tx1"/>
                </a:solidFill>
                <a:latin typeface="Arial" panose="020B0604020202020204" pitchFamily="34" charset="0"/>
                <a:cs typeface="Arial" panose="020B0604020202020204" pitchFamily="34" charset="0"/>
              </a:defRPr>
            </a:lvl3pPr>
            <a:lvl4pPr marL="1600200" indent="-228600" defTabSz="346075">
              <a:tabLst>
                <a:tab pos="571500" algn="l"/>
              </a:tabLst>
              <a:defRPr>
                <a:solidFill>
                  <a:schemeClr val="tx1"/>
                </a:solidFill>
                <a:latin typeface="Arial" panose="020B0604020202020204" pitchFamily="34" charset="0"/>
                <a:cs typeface="Arial" panose="020B0604020202020204" pitchFamily="34" charset="0"/>
              </a:defRPr>
            </a:lvl4pPr>
            <a:lvl5pPr marL="2057400" indent="-228600" defTabSz="346075">
              <a:tabLst>
                <a:tab pos="571500" algn="l"/>
              </a:tabLst>
              <a:defRPr>
                <a:solidFill>
                  <a:schemeClr val="tx1"/>
                </a:solidFill>
                <a:latin typeface="Arial" panose="020B0604020202020204" pitchFamily="34" charset="0"/>
                <a:cs typeface="Arial" panose="020B0604020202020204" pitchFamily="34" charset="0"/>
              </a:defRPr>
            </a:lvl5pPr>
            <a:lvl6pPr marL="25146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6pPr>
            <a:lvl7pPr marL="29718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7pPr>
            <a:lvl8pPr marL="34290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8pPr>
            <a:lvl9pPr marL="38862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9pPr>
          </a:lstStyle>
          <a:p>
            <a:r>
              <a:rPr lang="en-US" altLang="en-US" dirty="0">
                <a:solidFill>
                  <a:srgbClr val="000000"/>
                </a:solidFill>
                <a:latin typeface="Courier New" panose="02070309020205020404" pitchFamily="49" charset="0"/>
              </a:rPr>
              <a:t>SHUTDOWN</a:t>
            </a:r>
          </a:p>
        </p:txBody>
      </p:sp>
      <p:sp>
        <p:nvSpPr>
          <p:cNvPr id="5" name="Rectangle 10"/>
          <p:cNvSpPr>
            <a:spLocks noChangeArrowheads="1"/>
          </p:cNvSpPr>
          <p:nvPr/>
        </p:nvSpPr>
        <p:spPr bwMode="auto">
          <a:xfrm>
            <a:off x="4200525" y="5119688"/>
            <a:ext cx="37226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346075">
              <a:tabLst>
                <a:tab pos="571500" algn="l"/>
              </a:tabLst>
              <a:defRPr>
                <a:solidFill>
                  <a:schemeClr val="tx1"/>
                </a:solidFill>
                <a:latin typeface="Arial" panose="020B0604020202020204" pitchFamily="34" charset="0"/>
                <a:cs typeface="Arial" panose="020B0604020202020204" pitchFamily="34" charset="0"/>
              </a:defRPr>
            </a:lvl1pPr>
            <a:lvl2pPr marL="742950" indent="-285750" defTabSz="346075">
              <a:tabLst>
                <a:tab pos="571500" algn="l"/>
              </a:tabLst>
              <a:defRPr>
                <a:solidFill>
                  <a:schemeClr val="tx1"/>
                </a:solidFill>
                <a:latin typeface="Arial" panose="020B0604020202020204" pitchFamily="34" charset="0"/>
                <a:cs typeface="Arial" panose="020B0604020202020204" pitchFamily="34" charset="0"/>
              </a:defRPr>
            </a:lvl2pPr>
            <a:lvl3pPr marL="1143000" indent="-228600" defTabSz="346075">
              <a:tabLst>
                <a:tab pos="571500" algn="l"/>
              </a:tabLst>
              <a:defRPr>
                <a:solidFill>
                  <a:schemeClr val="tx1"/>
                </a:solidFill>
                <a:latin typeface="Arial" panose="020B0604020202020204" pitchFamily="34" charset="0"/>
                <a:cs typeface="Arial" panose="020B0604020202020204" pitchFamily="34" charset="0"/>
              </a:defRPr>
            </a:lvl3pPr>
            <a:lvl4pPr marL="1600200" indent="-228600" defTabSz="346075">
              <a:tabLst>
                <a:tab pos="571500" algn="l"/>
              </a:tabLst>
              <a:defRPr>
                <a:solidFill>
                  <a:schemeClr val="tx1"/>
                </a:solidFill>
                <a:latin typeface="Arial" panose="020B0604020202020204" pitchFamily="34" charset="0"/>
                <a:cs typeface="Arial" panose="020B0604020202020204" pitchFamily="34" charset="0"/>
              </a:defRPr>
            </a:lvl4pPr>
            <a:lvl5pPr marL="2057400" indent="-228600" defTabSz="346075">
              <a:tabLst>
                <a:tab pos="571500" algn="l"/>
              </a:tabLst>
              <a:defRPr>
                <a:solidFill>
                  <a:schemeClr val="tx1"/>
                </a:solidFill>
                <a:latin typeface="Arial" panose="020B0604020202020204" pitchFamily="34" charset="0"/>
                <a:cs typeface="Arial" panose="020B0604020202020204" pitchFamily="34" charset="0"/>
              </a:defRPr>
            </a:lvl5pPr>
            <a:lvl6pPr marL="25146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6pPr>
            <a:lvl7pPr marL="29718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7pPr>
            <a:lvl8pPr marL="34290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8pPr>
            <a:lvl9pPr marL="38862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9pPr>
          </a:lstStyle>
          <a:p>
            <a:r>
              <a:rPr lang="en-US" altLang="en-US" dirty="0">
                <a:solidFill>
                  <a:srgbClr val="000000"/>
                </a:solidFill>
              </a:rPr>
              <a:t>CDB instance started</a:t>
            </a:r>
          </a:p>
        </p:txBody>
      </p:sp>
      <p:sp>
        <p:nvSpPr>
          <p:cNvPr id="6" name="Freeform 3"/>
          <p:cNvSpPr>
            <a:spLocks/>
          </p:cNvSpPr>
          <p:nvPr/>
        </p:nvSpPr>
        <p:spPr bwMode="gray">
          <a:xfrm>
            <a:off x="2063750" y="2830513"/>
            <a:ext cx="8916988" cy="3341687"/>
          </a:xfrm>
          <a:custGeom>
            <a:avLst/>
            <a:gdLst>
              <a:gd name="T0" fmla="*/ 0 w 4214"/>
              <a:gd name="T1" fmla="*/ 2147483647 h 2009"/>
              <a:gd name="T2" fmla="*/ 2147483647 w 4214"/>
              <a:gd name="T3" fmla="*/ 2147483647 h 2009"/>
              <a:gd name="T4" fmla="*/ 2147483647 w 4214"/>
              <a:gd name="T5" fmla="*/ 2147483647 h 2009"/>
              <a:gd name="T6" fmla="*/ 2147483647 w 4214"/>
              <a:gd name="T7" fmla="*/ 2147483647 h 2009"/>
              <a:gd name="T8" fmla="*/ 2147483647 w 4214"/>
              <a:gd name="T9" fmla="*/ 2147483647 h 2009"/>
              <a:gd name="T10" fmla="*/ 2147483647 w 4214"/>
              <a:gd name="T11" fmla="*/ 2147483647 h 2009"/>
              <a:gd name="T12" fmla="*/ 2147483647 w 4214"/>
              <a:gd name="T13" fmla="*/ 0 h 2009"/>
              <a:gd name="T14" fmla="*/ 2147483647 w 4214"/>
              <a:gd name="T15" fmla="*/ 0 h 2009"/>
              <a:gd name="T16" fmla="*/ 2147483647 w 4214"/>
              <a:gd name="T17" fmla="*/ 0 h 2009"/>
              <a:gd name="T18" fmla="*/ 2147483647 w 4214"/>
              <a:gd name="T19" fmla="*/ 0 h 2009"/>
              <a:gd name="T20" fmla="*/ 2147483647 w 4214"/>
              <a:gd name="T21" fmla="*/ 0 h 20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214"/>
              <a:gd name="T34" fmla="*/ 0 h 2009"/>
              <a:gd name="T35" fmla="*/ 4214 w 4214"/>
              <a:gd name="T36" fmla="*/ 2009 h 20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214" h="2009">
                <a:moveTo>
                  <a:pt x="0" y="2009"/>
                </a:moveTo>
                <a:lnTo>
                  <a:pt x="992" y="2009"/>
                </a:lnTo>
                <a:lnTo>
                  <a:pt x="992" y="1335"/>
                </a:lnTo>
                <a:lnTo>
                  <a:pt x="1715" y="1335"/>
                </a:lnTo>
                <a:lnTo>
                  <a:pt x="1715" y="661"/>
                </a:lnTo>
                <a:lnTo>
                  <a:pt x="2462" y="661"/>
                </a:lnTo>
                <a:lnTo>
                  <a:pt x="2462" y="0"/>
                </a:lnTo>
                <a:lnTo>
                  <a:pt x="2584" y="0"/>
                </a:lnTo>
                <a:lnTo>
                  <a:pt x="2621" y="0"/>
                </a:lnTo>
                <a:lnTo>
                  <a:pt x="2682" y="0"/>
                </a:lnTo>
                <a:lnTo>
                  <a:pt x="4214" y="0"/>
                </a:lnTo>
              </a:path>
            </a:pathLst>
          </a:custGeom>
          <a:noFill/>
          <a:ln w="28575" cap="rnd" cmpd="sng">
            <a:solidFill>
              <a:schemeClr val="hlink"/>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7" name="Content Placeholder 2"/>
          <p:cNvSpPr txBox="1">
            <a:spLocks/>
          </p:cNvSpPr>
          <p:nvPr/>
        </p:nvSpPr>
        <p:spPr bwMode="gray">
          <a:xfrm>
            <a:off x="765820" y="1052736"/>
            <a:ext cx="4752528" cy="72947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0">
            <a:spAutoFit/>
          </a:bodyPr>
          <a:lstStyle/>
          <a:p>
            <a:pPr marL="457200" indent="-457200" defTabSz="400050">
              <a:tabLst>
                <a:tab pos="400050" algn="r"/>
                <a:tab pos="673100" algn="l"/>
              </a:tabLst>
              <a:defRPr/>
            </a:pPr>
            <a:r>
              <a:rPr lang="en-US" dirty="0">
                <a:latin typeface="Courier New" pitchFamily="49" charset="0"/>
                <a:cs typeface="Arial" charset="0"/>
              </a:rPr>
              <a:t>SQL&gt; </a:t>
            </a:r>
            <a:r>
              <a:rPr lang="en-US" b="1" dirty="0">
                <a:latin typeface="Courier New" pitchFamily="49" charset="0"/>
                <a:cs typeface="Arial" charset="0"/>
              </a:rPr>
              <a:t>CONNECT sys@CDB1 AS SYSDBA</a:t>
            </a:r>
          </a:p>
          <a:p>
            <a:pPr marL="457200" indent="-457200" defTabSz="400050">
              <a:tabLst>
                <a:tab pos="400050" algn="r"/>
                <a:tab pos="673100" algn="l"/>
              </a:tabLst>
              <a:defRPr/>
            </a:pPr>
            <a:r>
              <a:rPr lang="en-US" dirty="0">
                <a:latin typeface="Courier New" pitchFamily="49" charset="0"/>
                <a:cs typeface="Arial" charset="0"/>
              </a:rPr>
              <a:t>SQL&gt;</a:t>
            </a:r>
            <a:r>
              <a:rPr lang="en-US" b="1" dirty="0">
                <a:latin typeface="Courier New" pitchFamily="49" charset="0"/>
                <a:cs typeface="Arial" charset="0"/>
              </a:rPr>
              <a:t> STARTUP NOMOUNT</a:t>
            </a:r>
          </a:p>
        </p:txBody>
      </p:sp>
      <p:sp>
        <p:nvSpPr>
          <p:cNvPr id="8" name="Content Placeholder 2"/>
          <p:cNvSpPr txBox="1">
            <a:spLocks/>
          </p:cNvSpPr>
          <p:nvPr/>
        </p:nvSpPr>
        <p:spPr bwMode="gray">
          <a:xfrm>
            <a:off x="765820" y="1907439"/>
            <a:ext cx="5976664" cy="102790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0">
            <a:spAutoFit/>
          </a:bodyPr>
          <a:lstStyle/>
          <a:p>
            <a:pPr>
              <a:defRPr/>
            </a:pPr>
            <a:r>
              <a:rPr lang="en-US" dirty="0">
                <a:latin typeface="Courier New" pitchFamily="49" charset="0"/>
                <a:cs typeface="Arial" charset="0"/>
              </a:rPr>
              <a:t>SQL&gt;</a:t>
            </a:r>
            <a:r>
              <a:rPr lang="en-US" b="1" dirty="0">
                <a:latin typeface="Courier New" pitchFamily="49" charset="0"/>
                <a:cs typeface="Arial" charset="0"/>
              </a:rPr>
              <a:t> SELECT name, open_mode FROM v$pdbs;</a:t>
            </a:r>
          </a:p>
          <a:p>
            <a:pPr>
              <a:defRPr/>
            </a:pPr>
            <a:endParaRPr lang="en-US" b="1" dirty="0">
              <a:latin typeface="Courier New" pitchFamily="49" charset="0"/>
              <a:cs typeface="Arial" charset="0"/>
            </a:endParaRPr>
          </a:p>
          <a:p>
            <a:pPr>
              <a:defRPr/>
            </a:pPr>
            <a:r>
              <a:rPr lang="en-US" dirty="0">
                <a:latin typeface="Courier New" pitchFamily="49" charset="0"/>
                <a:cs typeface="Arial" charset="0"/>
              </a:rPr>
              <a:t>no rows selected</a:t>
            </a:r>
          </a:p>
        </p:txBody>
      </p:sp>
    </p:spTree>
    <p:custDataLst>
      <p:tags r:id="rId1"/>
    </p:custDataLst>
    <p:extLst>
      <p:ext uri="{BB962C8B-B14F-4D97-AF65-F5344CB8AC3E}">
        <p14:creationId xmlns:p14="http://schemas.microsoft.com/office/powerpoint/2010/main" val="1718968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5860" y="-259839"/>
            <a:ext cx="9432528" cy="1325563"/>
          </a:xfrm>
        </p:spPr>
        <p:txBody>
          <a:bodyPr/>
          <a:lstStyle/>
          <a:p>
            <a:r>
              <a:rPr lang="en-US" altLang="en-US" dirty="0"/>
              <a:t>Mounting a CDB</a:t>
            </a:r>
            <a:endParaRPr lang="en-US" dirty="0"/>
          </a:p>
        </p:txBody>
      </p:sp>
      <p:sp>
        <p:nvSpPr>
          <p:cNvPr id="3" name="Freeform 3"/>
          <p:cNvSpPr>
            <a:spLocks/>
          </p:cNvSpPr>
          <p:nvPr/>
        </p:nvSpPr>
        <p:spPr bwMode="gray">
          <a:xfrm>
            <a:off x="2063750" y="2830513"/>
            <a:ext cx="8916988" cy="3341687"/>
          </a:xfrm>
          <a:custGeom>
            <a:avLst/>
            <a:gdLst>
              <a:gd name="T0" fmla="*/ 0 w 4214"/>
              <a:gd name="T1" fmla="*/ 2147483647 h 2009"/>
              <a:gd name="T2" fmla="*/ 2147483647 w 4214"/>
              <a:gd name="T3" fmla="*/ 2147483647 h 2009"/>
              <a:gd name="T4" fmla="*/ 2147483647 w 4214"/>
              <a:gd name="T5" fmla="*/ 2147483647 h 2009"/>
              <a:gd name="T6" fmla="*/ 2147483647 w 4214"/>
              <a:gd name="T7" fmla="*/ 2147483647 h 2009"/>
              <a:gd name="T8" fmla="*/ 2147483647 w 4214"/>
              <a:gd name="T9" fmla="*/ 2147483647 h 2009"/>
              <a:gd name="T10" fmla="*/ 2147483647 w 4214"/>
              <a:gd name="T11" fmla="*/ 2147483647 h 2009"/>
              <a:gd name="T12" fmla="*/ 2147483647 w 4214"/>
              <a:gd name="T13" fmla="*/ 0 h 2009"/>
              <a:gd name="T14" fmla="*/ 2147483647 w 4214"/>
              <a:gd name="T15" fmla="*/ 0 h 2009"/>
              <a:gd name="T16" fmla="*/ 2147483647 w 4214"/>
              <a:gd name="T17" fmla="*/ 0 h 2009"/>
              <a:gd name="T18" fmla="*/ 2147483647 w 4214"/>
              <a:gd name="T19" fmla="*/ 0 h 2009"/>
              <a:gd name="T20" fmla="*/ 2147483647 w 4214"/>
              <a:gd name="T21" fmla="*/ 0 h 20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214"/>
              <a:gd name="T34" fmla="*/ 0 h 2009"/>
              <a:gd name="T35" fmla="*/ 4214 w 4214"/>
              <a:gd name="T36" fmla="*/ 2009 h 20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214" h="2009">
                <a:moveTo>
                  <a:pt x="0" y="2009"/>
                </a:moveTo>
                <a:lnTo>
                  <a:pt x="992" y="2009"/>
                </a:lnTo>
                <a:lnTo>
                  <a:pt x="992" y="1335"/>
                </a:lnTo>
                <a:lnTo>
                  <a:pt x="1715" y="1335"/>
                </a:lnTo>
                <a:lnTo>
                  <a:pt x="1715" y="661"/>
                </a:lnTo>
                <a:lnTo>
                  <a:pt x="2462" y="661"/>
                </a:lnTo>
                <a:lnTo>
                  <a:pt x="2462" y="0"/>
                </a:lnTo>
                <a:lnTo>
                  <a:pt x="2584" y="0"/>
                </a:lnTo>
                <a:lnTo>
                  <a:pt x="2621" y="0"/>
                </a:lnTo>
                <a:lnTo>
                  <a:pt x="2682" y="0"/>
                </a:lnTo>
                <a:lnTo>
                  <a:pt x="4214" y="0"/>
                </a:lnTo>
              </a:path>
            </a:pathLst>
          </a:custGeom>
          <a:noFill/>
          <a:ln w="28575" cap="rnd" cmpd="sng">
            <a:solidFill>
              <a:schemeClr val="hlink"/>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4" name="Rectangle 5"/>
          <p:cNvSpPr>
            <a:spLocks noChangeArrowheads="1"/>
          </p:cNvSpPr>
          <p:nvPr/>
        </p:nvSpPr>
        <p:spPr bwMode="auto">
          <a:xfrm>
            <a:off x="5565775" y="3552825"/>
            <a:ext cx="198278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defTabSz="346075">
              <a:tabLst>
                <a:tab pos="571500" algn="l"/>
              </a:tabLst>
              <a:defRPr>
                <a:solidFill>
                  <a:schemeClr val="tx1"/>
                </a:solidFill>
                <a:latin typeface="Arial" panose="020B0604020202020204" pitchFamily="34" charset="0"/>
                <a:cs typeface="Arial" panose="020B0604020202020204" pitchFamily="34" charset="0"/>
              </a:defRPr>
            </a:lvl1pPr>
            <a:lvl2pPr marL="742950" indent="-285750" defTabSz="346075">
              <a:tabLst>
                <a:tab pos="571500" algn="l"/>
              </a:tabLst>
              <a:defRPr>
                <a:solidFill>
                  <a:schemeClr val="tx1"/>
                </a:solidFill>
                <a:latin typeface="Arial" panose="020B0604020202020204" pitchFamily="34" charset="0"/>
                <a:cs typeface="Arial" panose="020B0604020202020204" pitchFamily="34" charset="0"/>
              </a:defRPr>
            </a:lvl2pPr>
            <a:lvl3pPr marL="1143000" indent="-228600" defTabSz="346075">
              <a:tabLst>
                <a:tab pos="571500" algn="l"/>
              </a:tabLst>
              <a:defRPr>
                <a:solidFill>
                  <a:schemeClr val="tx1"/>
                </a:solidFill>
                <a:latin typeface="Arial" panose="020B0604020202020204" pitchFamily="34" charset="0"/>
                <a:cs typeface="Arial" panose="020B0604020202020204" pitchFamily="34" charset="0"/>
              </a:defRPr>
            </a:lvl3pPr>
            <a:lvl4pPr marL="1600200" indent="-228600" defTabSz="346075">
              <a:tabLst>
                <a:tab pos="571500" algn="l"/>
              </a:tabLst>
              <a:defRPr>
                <a:solidFill>
                  <a:schemeClr val="tx1"/>
                </a:solidFill>
                <a:latin typeface="Arial" panose="020B0604020202020204" pitchFamily="34" charset="0"/>
                <a:cs typeface="Arial" panose="020B0604020202020204" pitchFamily="34" charset="0"/>
              </a:defRPr>
            </a:lvl4pPr>
            <a:lvl5pPr marL="2057400" indent="-228600" defTabSz="346075">
              <a:tabLst>
                <a:tab pos="571500" algn="l"/>
              </a:tabLst>
              <a:defRPr>
                <a:solidFill>
                  <a:schemeClr val="tx1"/>
                </a:solidFill>
                <a:latin typeface="Arial" panose="020B0604020202020204" pitchFamily="34" charset="0"/>
                <a:cs typeface="Arial" panose="020B0604020202020204" pitchFamily="34" charset="0"/>
              </a:defRPr>
            </a:lvl5pPr>
            <a:lvl6pPr marL="25146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6pPr>
            <a:lvl7pPr marL="29718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7pPr>
            <a:lvl8pPr marL="34290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8pPr>
            <a:lvl9pPr marL="38862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9pPr>
          </a:lstStyle>
          <a:p>
            <a:r>
              <a:rPr lang="en-US" altLang="en-US" dirty="0">
                <a:solidFill>
                  <a:srgbClr val="000000"/>
                </a:solidFill>
                <a:latin typeface="Courier New" panose="02070309020205020404" pitchFamily="49" charset="0"/>
              </a:rPr>
              <a:t>MOUNT</a:t>
            </a:r>
          </a:p>
        </p:txBody>
      </p:sp>
      <p:sp>
        <p:nvSpPr>
          <p:cNvPr id="5" name="Rectangle 6"/>
          <p:cNvSpPr>
            <a:spLocks noChangeArrowheads="1"/>
          </p:cNvSpPr>
          <p:nvPr/>
        </p:nvSpPr>
        <p:spPr bwMode="auto">
          <a:xfrm>
            <a:off x="3789363" y="4583113"/>
            <a:ext cx="1828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346075">
              <a:tabLst>
                <a:tab pos="571500" algn="l"/>
              </a:tabLst>
              <a:defRPr>
                <a:solidFill>
                  <a:schemeClr val="tx1"/>
                </a:solidFill>
                <a:latin typeface="Arial" panose="020B0604020202020204" pitchFamily="34" charset="0"/>
                <a:cs typeface="Arial" panose="020B0604020202020204" pitchFamily="34" charset="0"/>
              </a:defRPr>
            </a:lvl1pPr>
            <a:lvl2pPr marL="742950" indent="-285750" defTabSz="346075">
              <a:tabLst>
                <a:tab pos="571500" algn="l"/>
              </a:tabLst>
              <a:defRPr>
                <a:solidFill>
                  <a:schemeClr val="tx1"/>
                </a:solidFill>
                <a:latin typeface="Arial" panose="020B0604020202020204" pitchFamily="34" charset="0"/>
                <a:cs typeface="Arial" panose="020B0604020202020204" pitchFamily="34" charset="0"/>
              </a:defRPr>
            </a:lvl2pPr>
            <a:lvl3pPr marL="1143000" indent="-228600" defTabSz="346075">
              <a:tabLst>
                <a:tab pos="571500" algn="l"/>
              </a:tabLst>
              <a:defRPr>
                <a:solidFill>
                  <a:schemeClr val="tx1"/>
                </a:solidFill>
                <a:latin typeface="Arial" panose="020B0604020202020204" pitchFamily="34" charset="0"/>
                <a:cs typeface="Arial" panose="020B0604020202020204" pitchFamily="34" charset="0"/>
              </a:defRPr>
            </a:lvl3pPr>
            <a:lvl4pPr marL="1600200" indent="-228600" defTabSz="346075">
              <a:tabLst>
                <a:tab pos="571500" algn="l"/>
              </a:tabLst>
              <a:defRPr>
                <a:solidFill>
                  <a:schemeClr val="tx1"/>
                </a:solidFill>
                <a:latin typeface="Arial" panose="020B0604020202020204" pitchFamily="34" charset="0"/>
                <a:cs typeface="Arial" panose="020B0604020202020204" pitchFamily="34" charset="0"/>
              </a:defRPr>
            </a:lvl4pPr>
            <a:lvl5pPr marL="2057400" indent="-228600" defTabSz="346075">
              <a:tabLst>
                <a:tab pos="571500" algn="l"/>
              </a:tabLst>
              <a:defRPr>
                <a:solidFill>
                  <a:schemeClr val="tx1"/>
                </a:solidFill>
                <a:latin typeface="Arial" panose="020B0604020202020204" pitchFamily="34" charset="0"/>
                <a:cs typeface="Arial" panose="020B0604020202020204" pitchFamily="34" charset="0"/>
              </a:defRPr>
            </a:lvl5pPr>
            <a:lvl6pPr marL="25146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6pPr>
            <a:lvl7pPr marL="29718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7pPr>
            <a:lvl8pPr marL="34290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8pPr>
            <a:lvl9pPr marL="38862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9pPr>
          </a:lstStyle>
          <a:p>
            <a:r>
              <a:rPr lang="en-US" altLang="en-US" dirty="0">
                <a:solidFill>
                  <a:srgbClr val="000000"/>
                </a:solidFill>
                <a:latin typeface="Courier New" panose="02070309020205020404" pitchFamily="49" charset="0"/>
              </a:rPr>
              <a:t>NOMOUNT</a:t>
            </a:r>
          </a:p>
        </p:txBody>
      </p:sp>
      <p:sp>
        <p:nvSpPr>
          <p:cNvPr id="6" name="Rectangle 7"/>
          <p:cNvSpPr>
            <a:spLocks noChangeArrowheads="1"/>
          </p:cNvSpPr>
          <p:nvPr/>
        </p:nvSpPr>
        <p:spPr bwMode="auto">
          <a:xfrm>
            <a:off x="1892300" y="5667375"/>
            <a:ext cx="2100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346075">
              <a:tabLst>
                <a:tab pos="571500" algn="l"/>
              </a:tabLst>
              <a:defRPr>
                <a:solidFill>
                  <a:schemeClr val="tx1"/>
                </a:solidFill>
                <a:latin typeface="Arial" panose="020B0604020202020204" pitchFamily="34" charset="0"/>
                <a:cs typeface="Arial" panose="020B0604020202020204" pitchFamily="34" charset="0"/>
              </a:defRPr>
            </a:lvl1pPr>
            <a:lvl2pPr marL="742950" indent="-285750" defTabSz="346075">
              <a:tabLst>
                <a:tab pos="571500" algn="l"/>
              </a:tabLst>
              <a:defRPr>
                <a:solidFill>
                  <a:schemeClr val="tx1"/>
                </a:solidFill>
                <a:latin typeface="Arial" panose="020B0604020202020204" pitchFamily="34" charset="0"/>
                <a:cs typeface="Arial" panose="020B0604020202020204" pitchFamily="34" charset="0"/>
              </a:defRPr>
            </a:lvl2pPr>
            <a:lvl3pPr marL="1143000" indent="-228600" defTabSz="346075">
              <a:tabLst>
                <a:tab pos="571500" algn="l"/>
              </a:tabLst>
              <a:defRPr>
                <a:solidFill>
                  <a:schemeClr val="tx1"/>
                </a:solidFill>
                <a:latin typeface="Arial" panose="020B0604020202020204" pitchFamily="34" charset="0"/>
                <a:cs typeface="Arial" panose="020B0604020202020204" pitchFamily="34" charset="0"/>
              </a:defRPr>
            </a:lvl3pPr>
            <a:lvl4pPr marL="1600200" indent="-228600" defTabSz="346075">
              <a:tabLst>
                <a:tab pos="571500" algn="l"/>
              </a:tabLst>
              <a:defRPr>
                <a:solidFill>
                  <a:schemeClr val="tx1"/>
                </a:solidFill>
                <a:latin typeface="Arial" panose="020B0604020202020204" pitchFamily="34" charset="0"/>
                <a:cs typeface="Arial" panose="020B0604020202020204" pitchFamily="34" charset="0"/>
              </a:defRPr>
            </a:lvl4pPr>
            <a:lvl5pPr marL="2057400" indent="-228600" defTabSz="346075">
              <a:tabLst>
                <a:tab pos="571500" algn="l"/>
              </a:tabLst>
              <a:defRPr>
                <a:solidFill>
                  <a:schemeClr val="tx1"/>
                </a:solidFill>
                <a:latin typeface="Arial" panose="020B0604020202020204" pitchFamily="34" charset="0"/>
                <a:cs typeface="Arial" panose="020B0604020202020204" pitchFamily="34" charset="0"/>
              </a:defRPr>
            </a:lvl5pPr>
            <a:lvl6pPr marL="25146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6pPr>
            <a:lvl7pPr marL="29718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7pPr>
            <a:lvl8pPr marL="34290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8pPr>
            <a:lvl9pPr marL="38862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9pPr>
          </a:lstStyle>
          <a:p>
            <a:r>
              <a:rPr lang="en-US" altLang="en-US" dirty="0">
                <a:solidFill>
                  <a:srgbClr val="000000"/>
                </a:solidFill>
                <a:latin typeface="Courier New" panose="02070309020205020404" pitchFamily="49" charset="0"/>
              </a:rPr>
              <a:t>SHUTDOWN</a:t>
            </a:r>
          </a:p>
        </p:txBody>
      </p:sp>
      <p:sp>
        <p:nvSpPr>
          <p:cNvPr id="7" name="Rectangle 8"/>
          <p:cNvSpPr>
            <a:spLocks noChangeArrowheads="1"/>
          </p:cNvSpPr>
          <p:nvPr/>
        </p:nvSpPr>
        <p:spPr bwMode="auto">
          <a:xfrm>
            <a:off x="7246938" y="2935288"/>
            <a:ext cx="39258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346075">
              <a:tabLst>
                <a:tab pos="571500" algn="l"/>
              </a:tabLst>
              <a:defRPr>
                <a:solidFill>
                  <a:schemeClr val="tx1"/>
                </a:solidFill>
                <a:latin typeface="Arial" panose="020B0604020202020204" pitchFamily="34" charset="0"/>
                <a:cs typeface="Arial" panose="020B0604020202020204" pitchFamily="34" charset="0"/>
              </a:defRPr>
            </a:lvl1pPr>
            <a:lvl2pPr marL="742950" indent="-285750" defTabSz="346075">
              <a:tabLst>
                <a:tab pos="571500" algn="l"/>
              </a:tabLst>
              <a:defRPr>
                <a:solidFill>
                  <a:schemeClr val="tx1"/>
                </a:solidFill>
                <a:latin typeface="Arial" panose="020B0604020202020204" pitchFamily="34" charset="0"/>
                <a:cs typeface="Arial" panose="020B0604020202020204" pitchFamily="34" charset="0"/>
              </a:defRPr>
            </a:lvl2pPr>
            <a:lvl3pPr marL="1143000" indent="-228600" defTabSz="346075">
              <a:tabLst>
                <a:tab pos="571500" algn="l"/>
              </a:tabLst>
              <a:defRPr>
                <a:solidFill>
                  <a:schemeClr val="tx1"/>
                </a:solidFill>
                <a:latin typeface="Arial" panose="020B0604020202020204" pitchFamily="34" charset="0"/>
                <a:cs typeface="Arial" panose="020B0604020202020204" pitchFamily="34" charset="0"/>
              </a:defRPr>
            </a:lvl3pPr>
            <a:lvl4pPr marL="1600200" indent="-228600" defTabSz="346075">
              <a:tabLst>
                <a:tab pos="571500" algn="l"/>
              </a:tabLst>
              <a:defRPr>
                <a:solidFill>
                  <a:schemeClr val="tx1"/>
                </a:solidFill>
                <a:latin typeface="Arial" panose="020B0604020202020204" pitchFamily="34" charset="0"/>
                <a:cs typeface="Arial" panose="020B0604020202020204" pitchFamily="34" charset="0"/>
              </a:defRPr>
            </a:lvl4pPr>
            <a:lvl5pPr marL="2057400" indent="-228600" defTabSz="346075">
              <a:tabLst>
                <a:tab pos="571500" algn="l"/>
              </a:tabLst>
              <a:defRPr>
                <a:solidFill>
                  <a:schemeClr val="tx1"/>
                </a:solidFill>
                <a:latin typeface="Arial" panose="020B0604020202020204" pitchFamily="34" charset="0"/>
                <a:cs typeface="Arial" panose="020B0604020202020204" pitchFamily="34" charset="0"/>
              </a:defRPr>
            </a:lvl5pPr>
            <a:lvl6pPr marL="25146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6pPr>
            <a:lvl7pPr marL="29718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7pPr>
            <a:lvl8pPr marL="34290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8pPr>
            <a:lvl9pPr marL="38862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9pPr>
          </a:lstStyle>
          <a:p>
            <a:endParaRPr lang="fr-FR" altLang="en-US" dirty="0"/>
          </a:p>
        </p:txBody>
      </p:sp>
      <p:sp>
        <p:nvSpPr>
          <p:cNvPr id="8" name="Rectangle 10"/>
          <p:cNvSpPr>
            <a:spLocks noChangeArrowheads="1"/>
          </p:cNvSpPr>
          <p:nvPr/>
        </p:nvSpPr>
        <p:spPr bwMode="auto">
          <a:xfrm>
            <a:off x="4157663" y="5119688"/>
            <a:ext cx="23002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346075">
              <a:tabLst>
                <a:tab pos="571500" algn="l"/>
              </a:tabLst>
              <a:defRPr>
                <a:solidFill>
                  <a:schemeClr val="tx1"/>
                </a:solidFill>
                <a:latin typeface="Arial" panose="020B0604020202020204" pitchFamily="34" charset="0"/>
                <a:cs typeface="Arial" panose="020B0604020202020204" pitchFamily="34" charset="0"/>
              </a:defRPr>
            </a:lvl1pPr>
            <a:lvl2pPr marL="742950" indent="-285750" defTabSz="346075">
              <a:tabLst>
                <a:tab pos="571500" algn="l"/>
              </a:tabLst>
              <a:defRPr>
                <a:solidFill>
                  <a:schemeClr val="tx1"/>
                </a:solidFill>
                <a:latin typeface="Arial" panose="020B0604020202020204" pitchFamily="34" charset="0"/>
                <a:cs typeface="Arial" panose="020B0604020202020204" pitchFamily="34" charset="0"/>
              </a:defRPr>
            </a:lvl2pPr>
            <a:lvl3pPr marL="1143000" indent="-228600" defTabSz="346075">
              <a:tabLst>
                <a:tab pos="571500" algn="l"/>
              </a:tabLst>
              <a:defRPr>
                <a:solidFill>
                  <a:schemeClr val="tx1"/>
                </a:solidFill>
                <a:latin typeface="Arial" panose="020B0604020202020204" pitchFamily="34" charset="0"/>
                <a:cs typeface="Arial" panose="020B0604020202020204" pitchFamily="34" charset="0"/>
              </a:defRPr>
            </a:lvl3pPr>
            <a:lvl4pPr marL="1600200" indent="-228600" defTabSz="346075">
              <a:tabLst>
                <a:tab pos="571500" algn="l"/>
              </a:tabLst>
              <a:defRPr>
                <a:solidFill>
                  <a:schemeClr val="tx1"/>
                </a:solidFill>
                <a:latin typeface="Arial" panose="020B0604020202020204" pitchFamily="34" charset="0"/>
                <a:cs typeface="Arial" panose="020B0604020202020204" pitchFamily="34" charset="0"/>
              </a:defRPr>
            </a:lvl4pPr>
            <a:lvl5pPr marL="2057400" indent="-228600" defTabSz="346075">
              <a:tabLst>
                <a:tab pos="571500" algn="l"/>
              </a:tabLst>
              <a:defRPr>
                <a:solidFill>
                  <a:schemeClr val="tx1"/>
                </a:solidFill>
                <a:latin typeface="Arial" panose="020B0604020202020204" pitchFamily="34" charset="0"/>
                <a:cs typeface="Arial" panose="020B0604020202020204" pitchFamily="34" charset="0"/>
              </a:defRPr>
            </a:lvl5pPr>
            <a:lvl6pPr marL="25146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6pPr>
            <a:lvl7pPr marL="29718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7pPr>
            <a:lvl8pPr marL="34290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8pPr>
            <a:lvl9pPr marL="38862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9pPr>
          </a:lstStyle>
          <a:p>
            <a:r>
              <a:rPr lang="en-US" altLang="en-US" dirty="0">
                <a:solidFill>
                  <a:srgbClr val="000000"/>
                </a:solidFill>
              </a:rPr>
              <a:t>Instance </a:t>
            </a:r>
            <a:br>
              <a:rPr lang="en-US" altLang="en-US" dirty="0">
                <a:solidFill>
                  <a:srgbClr val="000000"/>
                </a:solidFill>
              </a:rPr>
            </a:br>
            <a:r>
              <a:rPr lang="en-US" altLang="en-US" dirty="0">
                <a:solidFill>
                  <a:srgbClr val="000000"/>
                </a:solidFill>
              </a:rPr>
              <a:t>started</a:t>
            </a:r>
          </a:p>
        </p:txBody>
      </p:sp>
      <p:sp>
        <p:nvSpPr>
          <p:cNvPr id="9" name="Rectangle 31"/>
          <p:cNvSpPr txBox="1">
            <a:spLocks noChangeArrowheads="1"/>
          </p:cNvSpPr>
          <p:nvPr/>
        </p:nvSpPr>
        <p:spPr>
          <a:xfrm>
            <a:off x="5618163" y="3897313"/>
            <a:ext cx="5453062" cy="1981200"/>
          </a:xfrm>
          <a:prstGeom prst="rect">
            <a:avLst/>
          </a:prstGeom>
        </p:spPr>
        <p:txBody>
          <a:bodyPr/>
          <a:lstStyle/>
          <a:p>
            <a:pPr marL="574675" lvl="2" indent="-460375" defTabSz="228600" eaLnBrk="1" hangingPunct="1">
              <a:buClr>
                <a:schemeClr val="accent2"/>
              </a:buClr>
              <a:buFont typeface="Arial" pitchFamily="34" charset="0"/>
              <a:buChar char="–"/>
              <a:defRPr/>
            </a:pPr>
            <a:r>
              <a:rPr lang="en-US" dirty="0">
                <a:solidFill>
                  <a:srgbClr val="000000"/>
                </a:solidFill>
                <a:latin typeface="Arial" charset="0"/>
                <a:cs typeface="Calibri" pitchFamily="34" charset="0"/>
              </a:rPr>
              <a:t>CDB control files opened for the instance</a:t>
            </a:r>
          </a:p>
          <a:p>
            <a:pPr marL="574675" lvl="2" indent="-460375" defTabSz="228600" eaLnBrk="1" hangingPunct="1">
              <a:buClr>
                <a:schemeClr val="accent2"/>
              </a:buClr>
              <a:buFont typeface="Arial" pitchFamily="34" charset="0"/>
              <a:buChar char="–"/>
              <a:defRPr/>
            </a:pPr>
            <a:r>
              <a:rPr lang="en-US" dirty="0">
                <a:solidFill>
                  <a:srgbClr val="000000"/>
                </a:solidFill>
                <a:latin typeface="Arial"/>
                <a:cs typeface="Courier New" pitchFamily="49" charset="0"/>
              </a:rPr>
              <a:t>CDB root</a:t>
            </a:r>
            <a:r>
              <a:rPr lang="en-US" dirty="0">
                <a:solidFill>
                  <a:srgbClr val="000000"/>
                </a:solidFill>
                <a:latin typeface="Arial" charset="0"/>
                <a:cs typeface="Calibri" pitchFamily="34" charset="0"/>
              </a:rPr>
              <a:t> mounted</a:t>
            </a:r>
          </a:p>
          <a:p>
            <a:pPr marL="574675" lvl="2" indent="-460375" defTabSz="228600" eaLnBrk="1" hangingPunct="1">
              <a:buClr>
                <a:schemeClr val="accent2"/>
              </a:buClr>
              <a:buFont typeface="Arial" pitchFamily="34" charset="0"/>
              <a:buChar char="–"/>
              <a:defRPr/>
            </a:pPr>
            <a:r>
              <a:rPr lang="fr-FR" dirty="0">
                <a:solidFill>
                  <a:srgbClr val="000000"/>
                </a:solidFill>
                <a:cs typeface="Calibri" pitchFamily="34" charset="0"/>
              </a:rPr>
              <a:t>PDBs mounted</a:t>
            </a:r>
            <a:endParaRPr lang="fr-FR" dirty="0">
              <a:solidFill>
                <a:srgbClr val="000000"/>
              </a:solidFill>
              <a:latin typeface="+mj-lt"/>
              <a:cs typeface="Courier New" pitchFamily="49" charset="0"/>
            </a:endParaRPr>
          </a:p>
        </p:txBody>
      </p:sp>
      <p:sp>
        <p:nvSpPr>
          <p:cNvPr id="10" name="Content Placeholder 2"/>
          <p:cNvSpPr txBox="1">
            <a:spLocks/>
          </p:cNvSpPr>
          <p:nvPr/>
        </p:nvSpPr>
        <p:spPr bwMode="gray">
          <a:xfrm>
            <a:off x="757436" y="1025440"/>
            <a:ext cx="4544521" cy="72947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0">
            <a:spAutoFit/>
          </a:bodyPr>
          <a:lstStyle/>
          <a:p>
            <a:pPr marL="457200" indent="-457200" defTabSz="400050">
              <a:tabLst>
                <a:tab pos="400050" algn="r"/>
                <a:tab pos="673100" algn="l"/>
              </a:tabLst>
              <a:defRPr/>
            </a:pPr>
            <a:r>
              <a:rPr lang="en-US" dirty="0">
                <a:latin typeface="Courier New" pitchFamily="49" charset="0"/>
                <a:cs typeface="Arial" charset="0"/>
              </a:rPr>
              <a:t>SQL&gt; </a:t>
            </a:r>
            <a:r>
              <a:rPr lang="en-US" b="1" dirty="0">
                <a:latin typeface="Courier New" pitchFamily="49" charset="0"/>
                <a:cs typeface="Arial" charset="0"/>
              </a:rPr>
              <a:t>CONNECT sys@CDB1 AS SYSDBA</a:t>
            </a:r>
          </a:p>
          <a:p>
            <a:pPr marL="457200" indent="-457200" defTabSz="400050">
              <a:tabLst>
                <a:tab pos="400050" algn="r"/>
                <a:tab pos="673100" algn="l"/>
              </a:tabLst>
              <a:defRPr/>
            </a:pPr>
            <a:r>
              <a:rPr lang="en-US" dirty="0">
                <a:latin typeface="Courier New" pitchFamily="49" charset="0"/>
                <a:cs typeface="Arial" charset="0"/>
              </a:rPr>
              <a:t>SQL&gt;</a:t>
            </a:r>
            <a:r>
              <a:rPr lang="en-US" b="1" dirty="0">
                <a:latin typeface="Courier New" pitchFamily="49" charset="0"/>
                <a:cs typeface="Arial" charset="0"/>
              </a:rPr>
              <a:t> STARTUP MOUNT</a:t>
            </a:r>
          </a:p>
        </p:txBody>
      </p:sp>
      <p:sp>
        <p:nvSpPr>
          <p:cNvPr id="11" name="Content Placeholder 2"/>
          <p:cNvSpPr txBox="1">
            <a:spLocks/>
          </p:cNvSpPr>
          <p:nvPr/>
        </p:nvSpPr>
        <p:spPr bwMode="gray">
          <a:xfrm>
            <a:off x="765820" y="1844824"/>
            <a:ext cx="4536504" cy="225478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0" anchor="ctr">
            <a:spAutoFit/>
          </a:bodyPr>
          <a:lstStyle/>
          <a:p>
            <a:pPr>
              <a:defRPr/>
            </a:pPr>
            <a:r>
              <a:rPr lang="en-US" sz="1600" dirty="0">
                <a:latin typeface="Courier New" pitchFamily="49" charset="0"/>
                <a:cs typeface="Arial" charset="0"/>
              </a:rPr>
              <a:t>SQL&gt;</a:t>
            </a:r>
            <a:r>
              <a:rPr lang="en-US" sz="1600" b="1" dirty="0">
                <a:latin typeface="Courier New" pitchFamily="49" charset="0"/>
                <a:cs typeface="Arial" charset="0"/>
              </a:rPr>
              <a:t> SELECT name, open_mode </a:t>
            </a:r>
            <a:br>
              <a:rPr lang="en-US" sz="1600" b="1" dirty="0">
                <a:latin typeface="Courier New" pitchFamily="49" charset="0"/>
                <a:cs typeface="Arial" charset="0"/>
              </a:rPr>
            </a:br>
            <a:r>
              <a:rPr lang="en-US" sz="1600" b="1" dirty="0">
                <a:latin typeface="Courier New" pitchFamily="49" charset="0"/>
                <a:cs typeface="Arial" charset="0"/>
              </a:rPr>
              <a:t>     FROM v$pdbs;</a:t>
            </a:r>
          </a:p>
          <a:p>
            <a:pPr>
              <a:defRPr/>
            </a:pPr>
            <a:endParaRPr lang="en-US" sz="1600" b="1" dirty="0">
              <a:latin typeface="Courier New" pitchFamily="49" charset="0"/>
              <a:cs typeface="Arial" charset="0"/>
            </a:endParaRPr>
          </a:p>
          <a:p>
            <a:pPr>
              <a:defRPr/>
            </a:pPr>
            <a:r>
              <a:rPr lang="en-US" sz="1600" dirty="0">
                <a:latin typeface="Courier New" pitchFamily="49" charset="0"/>
                <a:cs typeface="Arial" charset="0"/>
              </a:rPr>
              <a:t>NAME             OPEN_MODE</a:t>
            </a:r>
          </a:p>
          <a:p>
            <a:pPr>
              <a:defRPr/>
            </a:pPr>
            <a:r>
              <a:rPr lang="en-US" sz="1600" dirty="0">
                <a:latin typeface="Courier New" pitchFamily="49" charset="0"/>
                <a:cs typeface="Arial" charset="0"/>
              </a:rPr>
              <a:t>---------------- ----------</a:t>
            </a:r>
          </a:p>
          <a:p>
            <a:pPr>
              <a:defRPr/>
            </a:pPr>
            <a:r>
              <a:rPr lang="en-US" sz="1600" dirty="0">
                <a:latin typeface="Courier New" pitchFamily="49" charset="0"/>
                <a:cs typeface="Arial" charset="0"/>
              </a:rPr>
              <a:t>PDB$SEED 	  MOUNTED</a:t>
            </a:r>
          </a:p>
          <a:p>
            <a:pPr>
              <a:defRPr/>
            </a:pPr>
            <a:r>
              <a:rPr lang="en-US" sz="1600" dirty="0">
                <a:latin typeface="Courier New" pitchFamily="49" charset="0"/>
                <a:cs typeface="Arial" charset="0"/>
              </a:rPr>
              <a:t>PDB1 		  MOUNTED</a:t>
            </a:r>
          </a:p>
          <a:p>
            <a:pPr>
              <a:defRPr/>
            </a:pPr>
            <a:r>
              <a:rPr lang="en-US" sz="1600" dirty="0">
                <a:latin typeface="Courier New" pitchFamily="49" charset="0"/>
                <a:cs typeface="Arial" charset="0"/>
              </a:rPr>
              <a:t>PDB2 		  MOUNTED</a:t>
            </a:r>
          </a:p>
        </p:txBody>
      </p:sp>
    </p:spTree>
    <p:custDataLst>
      <p:tags r:id="rId1"/>
    </p:custDataLst>
    <p:extLst>
      <p:ext uri="{BB962C8B-B14F-4D97-AF65-F5344CB8AC3E}">
        <p14:creationId xmlns:p14="http://schemas.microsoft.com/office/powerpoint/2010/main" val="23587862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365126"/>
            <a:ext cx="10513014" cy="567977"/>
          </a:xfrm>
        </p:spPr>
        <p:txBody>
          <a:bodyPr>
            <a:normAutofit fontScale="90000"/>
          </a:bodyPr>
          <a:lstStyle/>
          <a:p>
            <a:r>
              <a:rPr lang="en-US" altLang="en-US" dirty="0"/>
              <a:t>Opening a CDB</a:t>
            </a:r>
            <a:endParaRPr lang="en-US" dirty="0"/>
          </a:p>
        </p:txBody>
      </p:sp>
      <p:sp>
        <p:nvSpPr>
          <p:cNvPr id="3" name="Freeform 3"/>
          <p:cNvSpPr>
            <a:spLocks/>
          </p:cNvSpPr>
          <p:nvPr/>
        </p:nvSpPr>
        <p:spPr bwMode="gray">
          <a:xfrm>
            <a:off x="2063750" y="2820988"/>
            <a:ext cx="8916988" cy="3341687"/>
          </a:xfrm>
          <a:custGeom>
            <a:avLst/>
            <a:gdLst>
              <a:gd name="T0" fmla="*/ 0 w 4214"/>
              <a:gd name="T1" fmla="*/ 2147483647 h 2009"/>
              <a:gd name="T2" fmla="*/ 2147483647 w 4214"/>
              <a:gd name="T3" fmla="*/ 2147483647 h 2009"/>
              <a:gd name="T4" fmla="*/ 2147483647 w 4214"/>
              <a:gd name="T5" fmla="*/ 2147483647 h 2009"/>
              <a:gd name="T6" fmla="*/ 2147483647 w 4214"/>
              <a:gd name="T7" fmla="*/ 2147483647 h 2009"/>
              <a:gd name="T8" fmla="*/ 2147483647 w 4214"/>
              <a:gd name="T9" fmla="*/ 2147483647 h 2009"/>
              <a:gd name="T10" fmla="*/ 2147483647 w 4214"/>
              <a:gd name="T11" fmla="*/ 2147483647 h 2009"/>
              <a:gd name="T12" fmla="*/ 2147483647 w 4214"/>
              <a:gd name="T13" fmla="*/ 0 h 2009"/>
              <a:gd name="T14" fmla="*/ 2147483647 w 4214"/>
              <a:gd name="T15" fmla="*/ 0 h 2009"/>
              <a:gd name="T16" fmla="*/ 2147483647 w 4214"/>
              <a:gd name="T17" fmla="*/ 0 h 2009"/>
              <a:gd name="T18" fmla="*/ 2147483647 w 4214"/>
              <a:gd name="T19" fmla="*/ 0 h 2009"/>
              <a:gd name="T20" fmla="*/ 2147483647 w 4214"/>
              <a:gd name="T21" fmla="*/ 0 h 20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214"/>
              <a:gd name="T34" fmla="*/ 0 h 2009"/>
              <a:gd name="T35" fmla="*/ 4214 w 4214"/>
              <a:gd name="T36" fmla="*/ 2009 h 20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214" h="2009">
                <a:moveTo>
                  <a:pt x="0" y="2009"/>
                </a:moveTo>
                <a:lnTo>
                  <a:pt x="992" y="2009"/>
                </a:lnTo>
                <a:lnTo>
                  <a:pt x="992" y="1335"/>
                </a:lnTo>
                <a:lnTo>
                  <a:pt x="1715" y="1335"/>
                </a:lnTo>
                <a:lnTo>
                  <a:pt x="1715" y="661"/>
                </a:lnTo>
                <a:lnTo>
                  <a:pt x="2462" y="661"/>
                </a:lnTo>
                <a:lnTo>
                  <a:pt x="2462" y="0"/>
                </a:lnTo>
                <a:lnTo>
                  <a:pt x="2584" y="0"/>
                </a:lnTo>
                <a:lnTo>
                  <a:pt x="2621" y="0"/>
                </a:lnTo>
                <a:lnTo>
                  <a:pt x="2682" y="0"/>
                </a:lnTo>
                <a:lnTo>
                  <a:pt x="4214" y="0"/>
                </a:lnTo>
              </a:path>
            </a:pathLst>
          </a:custGeom>
          <a:noFill/>
          <a:ln w="28575" cap="rnd" cmpd="sng">
            <a:solidFill>
              <a:schemeClr val="hlink"/>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dirty="0">
              <a:solidFill>
                <a:srgbClr val="000000"/>
              </a:solidFill>
            </a:endParaRPr>
          </a:p>
        </p:txBody>
      </p:sp>
      <p:sp>
        <p:nvSpPr>
          <p:cNvPr id="4" name="Rectangle 5"/>
          <p:cNvSpPr>
            <a:spLocks noChangeArrowheads="1"/>
          </p:cNvSpPr>
          <p:nvPr/>
        </p:nvSpPr>
        <p:spPr bwMode="auto">
          <a:xfrm>
            <a:off x="5565775" y="3543300"/>
            <a:ext cx="19827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346075">
              <a:tabLst>
                <a:tab pos="571500" algn="l"/>
              </a:tabLst>
              <a:defRPr>
                <a:solidFill>
                  <a:schemeClr val="tx1"/>
                </a:solidFill>
                <a:latin typeface="Arial" panose="020B0604020202020204" pitchFamily="34" charset="0"/>
                <a:cs typeface="Arial" panose="020B0604020202020204" pitchFamily="34" charset="0"/>
              </a:defRPr>
            </a:lvl1pPr>
            <a:lvl2pPr marL="742950" indent="-285750" defTabSz="346075">
              <a:tabLst>
                <a:tab pos="571500" algn="l"/>
              </a:tabLst>
              <a:defRPr>
                <a:solidFill>
                  <a:schemeClr val="tx1"/>
                </a:solidFill>
                <a:latin typeface="Arial" panose="020B0604020202020204" pitchFamily="34" charset="0"/>
                <a:cs typeface="Arial" panose="020B0604020202020204" pitchFamily="34" charset="0"/>
              </a:defRPr>
            </a:lvl2pPr>
            <a:lvl3pPr marL="1143000" indent="-228600" defTabSz="346075">
              <a:tabLst>
                <a:tab pos="571500" algn="l"/>
              </a:tabLst>
              <a:defRPr>
                <a:solidFill>
                  <a:schemeClr val="tx1"/>
                </a:solidFill>
                <a:latin typeface="Arial" panose="020B0604020202020204" pitchFamily="34" charset="0"/>
                <a:cs typeface="Arial" panose="020B0604020202020204" pitchFamily="34" charset="0"/>
              </a:defRPr>
            </a:lvl3pPr>
            <a:lvl4pPr marL="1600200" indent="-228600" defTabSz="346075">
              <a:tabLst>
                <a:tab pos="571500" algn="l"/>
              </a:tabLst>
              <a:defRPr>
                <a:solidFill>
                  <a:schemeClr val="tx1"/>
                </a:solidFill>
                <a:latin typeface="Arial" panose="020B0604020202020204" pitchFamily="34" charset="0"/>
                <a:cs typeface="Arial" panose="020B0604020202020204" pitchFamily="34" charset="0"/>
              </a:defRPr>
            </a:lvl4pPr>
            <a:lvl5pPr marL="2057400" indent="-228600" defTabSz="346075">
              <a:tabLst>
                <a:tab pos="571500" algn="l"/>
              </a:tabLst>
              <a:defRPr>
                <a:solidFill>
                  <a:schemeClr val="tx1"/>
                </a:solidFill>
                <a:latin typeface="Arial" panose="020B0604020202020204" pitchFamily="34" charset="0"/>
                <a:cs typeface="Arial" panose="020B0604020202020204" pitchFamily="34" charset="0"/>
              </a:defRPr>
            </a:lvl5pPr>
            <a:lvl6pPr marL="25146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6pPr>
            <a:lvl7pPr marL="29718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7pPr>
            <a:lvl8pPr marL="34290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8pPr>
            <a:lvl9pPr marL="38862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9pPr>
          </a:lstStyle>
          <a:p>
            <a:r>
              <a:rPr lang="en-US" altLang="en-US" dirty="0">
                <a:solidFill>
                  <a:srgbClr val="000000"/>
                </a:solidFill>
                <a:latin typeface="Courier New" panose="02070309020205020404" pitchFamily="49" charset="0"/>
              </a:rPr>
              <a:t>MOUNT</a:t>
            </a:r>
          </a:p>
        </p:txBody>
      </p:sp>
      <p:sp>
        <p:nvSpPr>
          <p:cNvPr id="5" name="Rectangle 6"/>
          <p:cNvSpPr>
            <a:spLocks noChangeArrowheads="1"/>
          </p:cNvSpPr>
          <p:nvPr/>
        </p:nvSpPr>
        <p:spPr bwMode="auto">
          <a:xfrm>
            <a:off x="3789363" y="4573588"/>
            <a:ext cx="1828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346075">
              <a:tabLst>
                <a:tab pos="571500" algn="l"/>
              </a:tabLst>
              <a:defRPr>
                <a:solidFill>
                  <a:schemeClr val="tx1"/>
                </a:solidFill>
                <a:latin typeface="Arial" panose="020B0604020202020204" pitchFamily="34" charset="0"/>
                <a:cs typeface="Arial" panose="020B0604020202020204" pitchFamily="34" charset="0"/>
              </a:defRPr>
            </a:lvl1pPr>
            <a:lvl2pPr marL="742950" indent="-285750" defTabSz="346075">
              <a:tabLst>
                <a:tab pos="571500" algn="l"/>
              </a:tabLst>
              <a:defRPr>
                <a:solidFill>
                  <a:schemeClr val="tx1"/>
                </a:solidFill>
                <a:latin typeface="Arial" panose="020B0604020202020204" pitchFamily="34" charset="0"/>
                <a:cs typeface="Arial" panose="020B0604020202020204" pitchFamily="34" charset="0"/>
              </a:defRPr>
            </a:lvl2pPr>
            <a:lvl3pPr marL="1143000" indent="-228600" defTabSz="346075">
              <a:tabLst>
                <a:tab pos="571500" algn="l"/>
              </a:tabLst>
              <a:defRPr>
                <a:solidFill>
                  <a:schemeClr val="tx1"/>
                </a:solidFill>
                <a:latin typeface="Arial" panose="020B0604020202020204" pitchFamily="34" charset="0"/>
                <a:cs typeface="Arial" panose="020B0604020202020204" pitchFamily="34" charset="0"/>
              </a:defRPr>
            </a:lvl3pPr>
            <a:lvl4pPr marL="1600200" indent="-228600" defTabSz="346075">
              <a:tabLst>
                <a:tab pos="571500" algn="l"/>
              </a:tabLst>
              <a:defRPr>
                <a:solidFill>
                  <a:schemeClr val="tx1"/>
                </a:solidFill>
                <a:latin typeface="Arial" panose="020B0604020202020204" pitchFamily="34" charset="0"/>
                <a:cs typeface="Arial" panose="020B0604020202020204" pitchFamily="34" charset="0"/>
              </a:defRPr>
            </a:lvl4pPr>
            <a:lvl5pPr marL="2057400" indent="-228600" defTabSz="346075">
              <a:tabLst>
                <a:tab pos="571500" algn="l"/>
              </a:tabLst>
              <a:defRPr>
                <a:solidFill>
                  <a:schemeClr val="tx1"/>
                </a:solidFill>
                <a:latin typeface="Arial" panose="020B0604020202020204" pitchFamily="34" charset="0"/>
                <a:cs typeface="Arial" panose="020B0604020202020204" pitchFamily="34" charset="0"/>
              </a:defRPr>
            </a:lvl5pPr>
            <a:lvl6pPr marL="25146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6pPr>
            <a:lvl7pPr marL="29718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7pPr>
            <a:lvl8pPr marL="34290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8pPr>
            <a:lvl9pPr marL="38862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9pPr>
          </a:lstStyle>
          <a:p>
            <a:r>
              <a:rPr lang="en-US" altLang="en-US" dirty="0">
                <a:solidFill>
                  <a:srgbClr val="000000"/>
                </a:solidFill>
                <a:latin typeface="Courier New" panose="02070309020205020404" pitchFamily="49" charset="0"/>
              </a:rPr>
              <a:t>NOMOUNT</a:t>
            </a:r>
          </a:p>
        </p:txBody>
      </p:sp>
      <p:sp>
        <p:nvSpPr>
          <p:cNvPr id="6" name="Rectangle 7"/>
          <p:cNvSpPr>
            <a:spLocks noChangeArrowheads="1"/>
          </p:cNvSpPr>
          <p:nvPr/>
        </p:nvSpPr>
        <p:spPr bwMode="auto">
          <a:xfrm>
            <a:off x="1892300" y="5657850"/>
            <a:ext cx="2100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346075">
              <a:tabLst>
                <a:tab pos="571500" algn="l"/>
              </a:tabLst>
              <a:defRPr>
                <a:solidFill>
                  <a:schemeClr val="tx1"/>
                </a:solidFill>
                <a:latin typeface="Arial" panose="020B0604020202020204" pitchFamily="34" charset="0"/>
                <a:cs typeface="Arial" panose="020B0604020202020204" pitchFamily="34" charset="0"/>
              </a:defRPr>
            </a:lvl1pPr>
            <a:lvl2pPr marL="742950" indent="-285750" defTabSz="346075">
              <a:tabLst>
                <a:tab pos="571500" algn="l"/>
              </a:tabLst>
              <a:defRPr>
                <a:solidFill>
                  <a:schemeClr val="tx1"/>
                </a:solidFill>
                <a:latin typeface="Arial" panose="020B0604020202020204" pitchFamily="34" charset="0"/>
                <a:cs typeface="Arial" panose="020B0604020202020204" pitchFamily="34" charset="0"/>
              </a:defRPr>
            </a:lvl2pPr>
            <a:lvl3pPr marL="1143000" indent="-228600" defTabSz="346075">
              <a:tabLst>
                <a:tab pos="571500" algn="l"/>
              </a:tabLst>
              <a:defRPr>
                <a:solidFill>
                  <a:schemeClr val="tx1"/>
                </a:solidFill>
                <a:latin typeface="Arial" panose="020B0604020202020204" pitchFamily="34" charset="0"/>
                <a:cs typeface="Arial" panose="020B0604020202020204" pitchFamily="34" charset="0"/>
              </a:defRPr>
            </a:lvl3pPr>
            <a:lvl4pPr marL="1600200" indent="-228600" defTabSz="346075">
              <a:tabLst>
                <a:tab pos="571500" algn="l"/>
              </a:tabLst>
              <a:defRPr>
                <a:solidFill>
                  <a:schemeClr val="tx1"/>
                </a:solidFill>
                <a:latin typeface="Arial" panose="020B0604020202020204" pitchFamily="34" charset="0"/>
                <a:cs typeface="Arial" panose="020B0604020202020204" pitchFamily="34" charset="0"/>
              </a:defRPr>
            </a:lvl4pPr>
            <a:lvl5pPr marL="2057400" indent="-228600" defTabSz="346075">
              <a:tabLst>
                <a:tab pos="571500" algn="l"/>
              </a:tabLst>
              <a:defRPr>
                <a:solidFill>
                  <a:schemeClr val="tx1"/>
                </a:solidFill>
                <a:latin typeface="Arial" panose="020B0604020202020204" pitchFamily="34" charset="0"/>
                <a:cs typeface="Arial" panose="020B0604020202020204" pitchFamily="34" charset="0"/>
              </a:defRPr>
            </a:lvl5pPr>
            <a:lvl6pPr marL="25146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6pPr>
            <a:lvl7pPr marL="29718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7pPr>
            <a:lvl8pPr marL="34290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8pPr>
            <a:lvl9pPr marL="38862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9pPr>
          </a:lstStyle>
          <a:p>
            <a:r>
              <a:rPr lang="en-US" altLang="en-US" dirty="0">
                <a:solidFill>
                  <a:srgbClr val="000000"/>
                </a:solidFill>
                <a:latin typeface="Courier New" panose="02070309020205020404" pitchFamily="49" charset="0"/>
              </a:rPr>
              <a:t>SHUTDOWN</a:t>
            </a:r>
          </a:p>
        </p:txBody>
      </p:sp>
      <p:sp>
        <p:nvSpPr>
          <p:cNvPr id="7" name="Rectangle 8"/>
          <p:cNvSpPr>
            <a:spLocks noChangeArrowheads="1"/>
          </p:cNvSpPr>
          <p:nvPr/>
        </p:nvSpPr>
        <p:spPr bwMode="auto">
          <a:xfrm>
            <a:off x="7246938" y="2925763"/>
            <a:ext cx="3925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346075">
              <a:tabLst>
                <a:tab pos="571500" algn="l"/>
              </a:tabLst>
              <a:defRPr>
                <a:solidFill>
                  <a:schemeClr val="tx1"/>
                </a:solidFill>
                <a:latin typeface="Arial" panose="020B0604020202020204" pitchFamily="34" charset="0"/>
                <a:cs typeface="Arial" panose="020B0604020202020204" pitchFamily="34" charset="0"/>
              </a:defRPr>
            </a:lvl1pPr>
            <a:lvl2pPr marL="742950" indent="-285750" defTabSz="346075">
              <a:tabLst>
                <a:tab pos="571500" algn="l"/>
              </a:tabLst>
              <a:defRPr>
                <a:solidFill>
                  <a:schemeClr val="tx1"/>
                </a:solidFill>
                <a:latin typeface="Arial" panose="020B0604020202020204" pitchFamily="34" charset="0"/>
                <a:cs typeface="Arial" panose="020B0604020202020204" pitchFamily="34" charset="0"/>
              </a:defRPr>
            </a:lvl2pPr>
            <a:lvl3pPr marL="1143000" indent="-228600" defTabSz="346075">
              <a:tabLst>
                <a:tab pos="571500" algn="l"/>
              </a:tabLst>
              <a:defRPr>
                <a:solidFill>
                  <a:schemeClr val="tx1"/>
                </a:solidFill>
                <a:latin typeface="Arial" panose="020B0604020202020204" pitchFamily="34" charset="0"/>
                <a:cs typeface="Arial" panose="020B0604020202020204" pitchFamily="34" charset="0"/>
              </a:defRPr>
            </a:lvl3pPr>
            <a:lvl4pPr marL="1600200" indent="-228600" defTabSz="346075">
              <a:tabLst>
                <a:tab pos="571500" algn="l"/>
              </a:tabLst>
              <a:defRPr>
                <a:solidFill>
                  <a:schemeClr val="tx1"/>
                </a:solidFill>
                <a:latin typeface="Arial" panose="020B0604020202020204" pitchFamily="34" charset="0"/>
                <a:cs typeface="Arial" panose="020B0604020202020204" pitchFamily="34" charset="0"/>
              </a:defRPr>
            </a:lvl4pPr>
            <a:lvl5pPr marL="2057400" indent="-228600" defTabSz="346075">
              <a:tabLst>
                <a:tab pos="571500" algn="l"/>
              </a:tabLst>
              <a:defRPr>
                <a:solidFill>
                  <a:schemeClr val="tx1"/>
                </a:solidFill>
                <a:latin typeface="Arial" panose="020B0604020202020204" pitchFamily="34" charset="0"/>
                <a:cs typeface="Arial" panose="020B0604020202020204" pitchFamily="34" charset="0"/>
              </a:defRPr>
            </a:lvl5pPr>
            <a:lvl6pPr marL="25146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6pPr>
            <a:lvl7pPr marL="29718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7pPr>
            <a:lvl8pPr marL="34290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8pPr>
            <a:lvl9pPr marL="38862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9pPr>
          </a:lstStyle>
          <a:p>
            <a:endParaRPr lang="fr-FR" altLang="en-US" dirty="0">
              <a:solidFill>
                <a:srgbClr val="000000"/>
              </a:solidFill>
            </a:endParaRPr>
          </a:p>
        </p:txBody>
      </p:sp>
      <p:sp>
        <p:nvSpPr>
          <p:cNvPr id="8" name="Rectangle 10"/>
          <p:cNvSpPr>
            <a:spLocks noChangeArrowheads="1"/>
          </p:cNvSpPr>
          <p:nvPr/>
        </p:nvSpPr>
        <p:spPr bwMode="auto">
          <a:xfrm>
            <a:off x="4157663" y="5110163"/>
            <a:ext cx="23002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346075">
              <a:tabLst>
                <a:tab pos="571500" algn="l"/>
              </a:tabLst>
              <a:defRPr>
                <a:solidFill>
                  <a:schemeClr val="tx1"/>
                </a:solidFill>
                <a:latin typeface="Arial" panose="020B0604020202020204" pitchFamily="34" charset="0"/>
                <a:cs typeface="Arial" panose="020B0604020202020204" pitchFamily="34" charset="0"/>
              </a:defRPr>
            </a:lvl1pPr>
            <a:lvl2pPr marL="742950" indent="-285750" defTabSz="346075">
              <a:tabLst>
                <a:tab pos="571500" algn="l"/>
              </a:tabLst>
              <a:defRPr>
                <a:solidFill>
                  <a:schemeClr val="tx1"/>
                </a:solidFill>
                <a:latin typeface="Arial" panose="020B0604020202020204" pitchFamily="34" charset="0"/>
                <a:cs typeface="Arial" panose="020B0604020202020204" pitchFamily="34" charset="0"/>
              </a:defRPr>
            </a:lvl2pPr>
            <a:lvl3pPr marL="1143000" indent="-228600" defTabSz="346075">
              <a:tabLst>
                <a:tab pos="571500" algn="l"/>
              </a:tabLst>
              <a:defRPr>
                <a:solidFill>
                  <a:schemeClr val="tx1"/>
                </a:solidFill>
                <a:latin typeface="Arial" panose="020B0604020202020204" pitchFamily="34" charset="0"/>
                <a:cs typeface="Arial" panose="020B0604020202020204" pitchFamily="34" charset="0"/>
              </a:defRPr>
            </a:lvl3pPr>
            <a:lvl4pPr marL="1600200" indent="-228600" defTabSz="346075">
              <a:tabLst>
                <a:tab pos="571500" algn="l"/>
              </a:tabLst>
              <a:defRPr>
                <a:solidFill>
                  <a:schemeClr val="tx1"/>
                </a:solidFill>
                <a:latin typeface="Arial" panose="020B0604020202020204" pitchFamily="34" charset="0"/>
                <a:cs typeface="Arial" panose="020B0604020202020204" pitchFamily="34" charset="0"/>
              </a:defRPr>
            </a:lvl4pPr>
            <a:lvl5pPr marL="2057400" indent="-228600" defTabSz="346075">
              <a:tabLst>
                <a:tab pos="571500" algn="l"/>
              </a:tabLst>
              <a:defRPr>
                <a:solidFill>
                  <a:schemeClr val="tx1"/>
                </a:solidFill>
                <a:latin typeface="Arial" panose="020B0604020202020204" pitchFamily="34" charset="0"/>
                <a:cs typeface="Arial" panose="020B0604020202020204" pitchFamily="34" charset="0"/>
              </a:defRPr>
            </a:lvl5pPr>
            <a:lvl6pPr marL="25146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6pPr>
            <a:lvl7pPr marL="29718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7pPr>
            <a:lvl8pPr marL="34290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8pPr>
            <a:lvl9pPr marL="38862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9pPr>
          </a:lstStyle>
          <a:p>
            <a:r>
              <a:rPr lang="en-US" altLang="en-US" dirty="0">
                <a:solidFill>
                  <a:srgbClr val="000000"/>
                </a:solidFill>
              </a:rPr>
              <a:t>Instance </a:t>
            </a:r>
            <a:br>
              <a:rPr lang="en-US" altLang="en-US" dirty="0">
                <a:solidFill>
                  <a:srgbClr val="000000"/>
                </a:solidFill>
              </a:rPr>
            </a:br>
            <a:r>
              <a:rPr lang="en-US" altLang="en-US" dirty="0">
                <a:solidFill>
                  <a:srgbClr val="000000"/>
                </a:solidFill>
              </a:rPr>
              <a:t>started</a:t>
            </a:r>
          </a:p>
        </p:txBody>
      </p:sp>
      <p:sp>
        <p:nvSpPr>
          <p:cNvPr id="9" name="Rectangle 31"/>
          <p:cNvSpPr txBox="1">
            <a:spLocks noChangeArrowheads="1"/>
          </p:cNvSpPr>
          <p:nvPr/>
        </p:nvSpPr>
        <p:spPr>
          <a:xfrm>
            <a:off x="5618163" y="3887788"/>
            <a:ext cx="5249862" cy="1446212"/>
          </a:xfrm>
          <a:prstGeom prst="rect">
            <a:avLst/>
          </a:prstGeom>
        </p:spPr>
        <p:txBody>
          <a:bodyPr/>
          <a:lstStyle/>
          <a:p>
            <a:pPr marL="574675" lvl="2" indent="-460375" defTabSz="228600" eaLnBrk="1" hangingPunct="1">
              <a:buClr>
                <a:schemeClr val="accent2"/>
              </a:buClr>
              <a:buFont typeface="Arial" pitchFamily="34" charset="0"/>
              <a:buChar char="–"/>
              <a:defRPr/>
            </a:pPr>
            <a:r>
              <a:rPr lang="en-US" dirty="0">
                <a:solidFill>
                  <a:srgbClr val="000000"/>
                </a:solidFill>
                <a:latin typeface="Arial" charset="0"/>
                <a:cs typeface="Calibri" pitchFamily="34" charset="0"/>
              </a:rPr>
              <a:t>CDB control files opened for the instance</a:t>
            </a:r>
          </a:p>
          <a:p>
            <a:pPr marL="574675" lvl="2" indent="-460375" defTabSz="228600" eaLnBrk="1" hangingPunct="1">
              <a:buClr>
                <a:schemeClr val="accent2"/>
              </a:buClr>
              <a:buFont typeface="Arial" pitchFamily="34" charset="0"/>
              <a:buChar char="–"/>
              <a:defRPr/>
            </a:pPr>
            <a:r>
              <a:rPr lang="en-US" dirty="0">
                <a:solidFill>
                  <a:srgbClr val="000000"/>
                </a:solidFill>
                <a:latin typeface="Arial"/>
                <a:cs typeface="Courier New" pitchFamily="49" charset="0"/>
              </a:rPr>
              <a:t>CDB root</a:t>
            </a:r>
            <a:r>
              <a:rPr lang="en-US" dirty="0">
                <a:solidFill>
                  <a:srgbClr val="000000"/>
                </a:solidFill>
                <a:latin typeface="Arial" charset="0"/>
                <a:cs typeface="Calibri" pitchFamily="34" charset="0"/>
              </a:rPr>
              <a:t> mounted</a:t>
            </a:r>
          </a:p>
          <a:p>
            <a:pPr marL="574675" lvl="2" indent="-460375" defTabSz="228600" eaLnBrk="1" hangingPunct="1">
              <a:buClr>
                <a:schemeClr val="accent2"/>
              </a:buClr>
              <a:buFont typeface="Arial" pitchFamily="34" charset="0"/>
              <a:buChar char="–"/>
              <a:defRPr/>
            </a:pPr>
            <a:r>
              <a:rPr lang="fr-FR" dirty="0">
                <a:solidFill>
                  <a:srgbClr val="000000"/>
                </a:solidFill>
                <a:cs typeface="Calibri" pitchFamily="34" charset="0"/>
              </a:rPr>
              <a:t>PDBs mounted</a:t>
            </a:r>
            <a:endParaRPr lang="fr-FR" b="1" dirty="0">
              <a:solidFill>
                <a:srgbClr val="000000"/>
              </a:solidFill>
              <a:latin typeface="+mj-lt"/>
              <a:cs typeface="Courier New" pitchFamily="49" charset="0"/>
            </a:endParaRPr>
          </a:p>
        </p:txBody>
      </p:sp>
      <p:sp>
        <p:nvSpPr>
          <p:cNvPr id="10" name="PPTShape_0"/>
          <p:cNvSpPr txBox="1">
            <a:spLocks noChangeArrowheads="1"/>
          </p:cNvSpPr>
          <p:nvPr/>
        </p:nvSpPr>
        <p:spPr>
          <a:xfrm>
            <a:off x="7212013" y="2819400"/>
            <a:ext cx="4367212" cy="1971675"/>
          </a:xfrm>
          <a:prstGeom prst="rect">
            <a:avLst/>
          </a:prstGeom>
        </p:spPr>
        <p:txBody>
          <a:bodyPr/>
          <a:lstStyle/>
          <a:p>
            <a:pPr marL="574675" lvl="2" indent="-460375" defTabSz="228600" eaLnBrk="1" hangingPunct="1">
              <a:buClr>
                <a:schemeClr val="accent2"/>
              </a:buClr>
              <a:buFont typeface="Arial" pitchFamily="34" charset="0"/>
              <a:buChar char="–"/>
              <a:defRPr/>
            </a:pPr>
            <a:r>
              <a:rPr lang="en-US" dirty="0">
                <a:solidFill>
                  <a:srgbClr val="000000"/>
                </a:solidFill>
                <a:latin typeface="Arial"/>
                <a:cs typeface="Courier New" pitchFamily="49" charset="0"/>
              </a:rPr>
              <a:t>CDB root</a:t>
            </a:r>
            <a:r>
              <a:rPr lang="en-US" dirty="0">
                <a:solidFill>
                  <a:srgbClr val="000000"/>
                </a:solidFill>
                <a:latin typeface="Arial" charset="0"/>
                <a:cs typeface="Calibri" pitchFamily="34" charset="0"/>
              </a:rPr>
              <a:t> opened</a:t>
            </a:r>
          </a:p>
          <a:p>
            <a:pPr marL="574675" lvl="2" indent="-460375" defTabSz="228600" eaLnBrk="1" hangingPunct="1">
              <a:buClr>
                <a:schemeClr val="accent2"/>
              </a:buClr>
              <a:buFont typeface="Arial" pitchFamily="34" charset="0"/>
              <a:buChar char="–"/>
              <a:defRPr/>
            </a:pPr>
            <a:r>
              <a:rPr lang="fr-FR" dirty="0">
                <a:solidFill>
                  <a:srgbClr val="000000"/>
                </a:solidFill>
                <a:latin typeface="Arial" charset="0"/>
                <a:cs typeface="Calibri" pitchFamily="34" charset="0"/>
              </a:rPr>
              <a:t>PDBs </a:t>
            </a:r>
            <a:r>
              <a:rPr lang="fr-FR" b="1" dirty="0">
                <a:solidFill>
                  <a:srgbClr val="FF0000"/>
                </a:solidFill>
                <a:latin typeface="Arial" charset="0"/>
                <a:cs typeface="Calibri" pitchFamily="34" charset="0"/>
              </a:rPr>
              <a:t>still mounted</a:t>
            </a:r>
            <a:r>
              <a:rPr lang="fr-FR" dirty="0">
                <a:latin typeface="Arial" charset="0"/>
                <a:cs typeface="Calibri" pitchFamily="34" charset="0"/>
              </a:rPr>
              <a:t>, </a:t>
            </a:r>
            <a:r>
              <a:rPr lang="fr-FR" b="1" dirty="0">
                <a:solidFill>
                  <a:srgbClr val="FF0000"/>
                </a:solidFill>
                <a:latin typeface="Arial" charset="0"/>
                <a:cs typeface="Calibri" pitchFamily="34" charset="0"/>
              </a:rPr>
              <a:t>except </a:t>
            </a:r>
            <a:br>
              <a:rPr lang="fr-FR" b="1" dirty="0">
                <a:solidFill>
                  <a:srgbClr val="FF0000"/>
                </a:solidFill>
                <a:latin typeface="Arial" charset="0"/>
                <a:cs typeface="Calibri" pitchFamily="34" charset="0"/>
              </a:rPr>
            </a:br>
            <a:r>
              <a:rPr lang="fr-FR" b="1" dirty="0">
                <a:solidFill>
                  <a:srgbClr val="FF0000"/>
                </a:solidFill>
                <a:latin typeface="Arial" charset="0"/>
                <a:cs typeface="Calibri" pitchFamily="34" charset="0"/>
              </a:rPr>
              <a:t>CDB seed in RO</a:t>
            </a:r>
            <a:endParaRPr lang="fr-FR" b="1" dirty="0">
              <a:solidFill>
                <a:srgbClr val="FF0000"/>
              </a:solidFill>
              <a:latin typeface="+mj-lt"/>
              <a:cs typeface="Courier New" pitchFamily="49" charset="0"/>
            </a:endParaRPr>
          </a:p>
        </p:txBody>
      </p:sp>
      <p:sp>
        <p:nvSpPr>
          <p:cNvPr id="11" name="Rectangle 4"/>
          <p:cNvSpPr>
            <a:spLocks noChangeArrowheads="1"/>
          </p:cNvSpPr>
          <p:nvPr/>
        </p:nvSpPr>
        <p:spPr bwMode="auto">
          <a:xfrm>
            <a:off x="7177088" y="2508250"/>
            <a:ext cx="21669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346075">
              <a:tabLst>
                <a:tab pos="571500" algn="l"/>
              </a:tabLst>
              <a:defRPr>
                <a:solidFill>
                  <a:schemeClr val="tx1"/>
                </a:solidFill>
                <a:latin typeface="Arial" panose="020B0604020202020204" pitchFamily="34" charset="0"/>
                <a:cs typeface="Arial" panose="020B0604020202020204" pitchFamily="34" charset="0"/>
              </a:defRPr>
            </a:lvl1pPr>
            <a:lvl2pPr marL="742950" indent="-285750" defTabSz="346075">
              <a:tabLst>
                <a:tab pos="571500" algn="l"/>
              </a:tabLst>
              <a:defRPr>
                <a:solidFill>
                  <a:schemeClr val="tx1"/>
                </a:solidFill>
                <a:latin typeface="Arial" panose="020B0604020202020204" pitchFamily="34" charset="0"/>
                <a:cs typeface="Arial" panose="020B0604020202020204" pitchFamily="34" charset="0"/>
              </a:defRPr>
            </a:lvl2pPr>
            <a:lvl3pPr marL="1143000" indent="-228600" defTabSz="346075">
              <a:tabLst>
                <a:tab pos="571500" algn="l"/>
              </a:tabLst>
              <a:defRPr>
                <a:solidFill>
                  <a:schemeClr val="tx1"/>
                </a:solidFill>
                <a:latin typeface="Arial" panose="020B0604020202020204" pitchFamily="34" charset="0"/>
                <a:cs typeface="Arial" panose="020B0604020202020204" pitchFamily="34" charset="0"/>
              </a:defRPr>
            </a:lvl3pPr>
            <a:lvl4pPr marL="1600200" indent="-228600" defTabSz="346075">
              <a:tabLst>
                <a:tab pos="571500" algn="l"/>
              </a:tabLst>
              <a:defRPr>
                <a:solidFill>
                  <a:schemeClr val="tx1"/>
                </a:solidFill>
                <a:latin typeface="Arial" panose="020B0604020202020204" pitchFamily="34" charset="0"/>
                <a:cs typeface="Arial" panose="020B0604020202020204" pitchFamily="34" charset="0"/>
              </a:defRPr>
            </a:lvl4pPr>
            <a:lvl5pPr marL="2057400" indent="-228600" defTabSz="346075">
              <a:tabLst>
                <a:tab pos="571500" algn="l"/>
              </a:tabLst>
              <a:defRPr>
                <a:solidFill>
                  <a:schemeClr val="tx1"/>
                </a:solidFill>
                <a:latin typeface="Arial" panose="020B0604020202020204" pitchFamily="34" charset="0"/>
                <a:cs typeface="Arial" panose="020B0604020202020204" pitchFamily="34" charset="0"/>
              </a:defRPr>
            </a:lvl5pPr>
            <a:lvl6pPr marL="25146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6pPr>
            <a:lvl7pPr marL="29718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7pPr>
            <a:lvl8pPr marL="34290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8pPr>
            <a:lvl9pPr marL="38862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cs typeface="Arial" panose="020B0604020202020204" pitchFamily="34" charset="0"/>
              </a:defRPr>
            </a:lvl9pPr>
          </a:lstStyle>
          <a:p>
            <a:r>
              <a:rPr lang="en-US" altLang="en-US" dirty="0">
                <a:solidFill>
                  <a:srgbClr val="000000"/>
                </a:solidFill>
                <a:latin typeface="Courier New" panose="02070309020205020404" pitchFamily="49" charset="0"/>
              </a:rPr>
              <a:t>OPEN</a:t>
            </a:r>
          </a:p>
        </p:txBody>
      </p:sp>
      <p:sp>
        <p:nvSpPr>
          <p:cNvPr id="12" name="Content Placeholder 2"/>
          <p:cNvSpPr txBox="1">
            <a:spLocks/>
          </p:cNvSpPr>
          <p:nvPr/>
        </p:nvSpPr>
        <p:spPr bwMode="gray">
          <a:xfrm>
            <a:off x="765820" y="980728"/>
            <a:ext cx="4544521" cy="43104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0">
            <a:spAutoFit/>
          </a:bodyPr>
          <a:lstStyle/>
          <a:p>
            <a:pPr marL="457200" indent="-457200" defTabSz="400050">
              <a:tabLst>
                <a:tab pos="400050" algn="r"/>
                <a:tab pos="673100" algn="l"/>
              </a:tabLst>
              <a:defRPr/>
            </a:pPr>
            <a:r>
              <a:rPr lang="en-US" dirty="0">
                <a:latin typeface="Courier New" pitchFamily="49" charset="0"/>
                <a:cs typeface="Arial" charset="0"/>
              </a:rPr>
              <a:t>SQL&gt;</a:t>
            </a:r>
            <a:r>
              <a:rPr lang="en-US" b="1" dirty="0">
                <a:latin typeface="Courier New" pitchFamily="49" charset="0"/>
                <a:cs typeface="Arial" charset="0"/>
              </a:rPr>
              <a:t> STARTUP</a:t>
            </a:r>
          </a:p>
        </p:txBody>
      </p:sp>
      <p:sp>
        <p:nvSpPr>
          <p:cNvPr id="13" name="Content Placeholder 2"/>
          <p:cNvSpPr txBox="1">
            <a:spLocks/>
          </p:cNvSpPr>
          <p:nvPr/>
        </p:nvSpPr>
        <p:spPr bwMode="gray">
          <a:xfrm>
            <a:off x="765820" y="1498432"/>
            <a:ext cx="4536504" cy="225478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0" anchor="ctr">
            <a:spAutoFit/>
          </a:bodyPr>
          <a:lstStyle/>
          <a:p>
            <a:pPr>
              <a:defRPr/>
            </a:pPr>
            <a:r>
              <a:rPr lang="en-US" sz="1600" dirty="0">
                <a:latin typeface="Courier New" pitchFamily="49" charset="0"/>
                <a:cs typeface="Arial" charset="0"/>
              </a:rPr>
              <a:t>SQL&gt;</a:t>
            </a:r>
            <a:r>
              <a:rPr lang="en-US" sz="1600" b="1" dirty="0">
                <a:latin typeface="Courier New" pitchFamily="49" charset="0"/>
                <a:cs typeface="Arial" charset="0"/>
              </a:rPr>
              <a:t> SELECT name, open_mode </a:t>
            </a:r>
            <a:br>
              <a:rPr lang="en-US" sz="1600" b="1" dirty="0">
                <a:latin typeface="Courier New" pitchFamily="49" charset="0"/>
                <a:cs typeface="Arial" charset="0"/>
              </a:rPr>
            </a:br>
            <a:r>
              <a:rPr lang="en-US" sz="1600" b="1" dirty="0">
                <a:latin typeface="Courier New" pitchFamily="49" charset="0"/>
                <a:cs typeface="Arial" charset="0"/>
              </a:rPr>
              <a:t>     FROM v$pdbs;</a:t>
            </a:r>
          </a:p>
          <a:p>
            <a:pPr>
              <a:defRPr/>
            </a:pPr>
            <a:endParaRPr lang="en-US" sz="1600" b="1" dirty="0">
              <a:latin typeface="Courier New" pitchFamily="49" charset="0"/>
              <a:cs typeface="Arial" charset="0"/>
            </a:endParaRPr>
          </a:p>
          <a:p>
            <a:pPr>
              <a:defRPr/>
            </a:pPr>
            <a:r>
              <a:rPr lang="en-US" sz="1600" dirty="0">
                <a:latin typeface="Courier New" pitchFamily="49" charset="0"/>
                <a:cs typeface="Arial" charset="0"/>
              </a:rPr>
              <a:t>NAME             OPEN_MODE</a:t>
            </a:r>
          </a:p>
          <a:p>
            <a:pPr>
              <a:defRPr/>
            </a:pPr>
            <a:r>
              <a:rPr lang="en-US" sz="1600" dirty="0">
                <a:latin typeface="Courier New" pitchFamily="49" charset="0"/>
                <a:cs typeface="Arial" charset="0"/>
              </a:rPr>
              <a:t>---------------- ----------</a:t>
            </a:r>
          </a:p>
          <a:p>
            <a:pPr>
              <a:defRPr/>
            </a:pPr>
            <a:r>
              <a:rPr lang="en-US" sz="1600" dirty="0">
                <a:latin typeface="Courier New" pitchFamily="49" charset="0"/>
                <a:cs typeface="Arial" charset="0"/>
              </a:rPr>
              <a:t>PDB$SEED 	  </a:t>
            </a:r>
            <a:r>
              <a:rPr lang="en-US" sz="1600" b="1" dirty="0">
                <a:latin typeface="Courier New" pitchFamily="49" charset="0"/>
                <a:cs typeface="Arial" charset="0"/>
              </a:rPr>
              <a:t>READ ONLY</a:t>
            </a:r>
            <a:endParaRPr lang="en-US" sz="1600" dirty="0">
              <a:latin typeface="Courier New" pitchFamily="49" charset="0"/>
              <a:cs typeface="Arial" charset="0"/>
            </a:endParaRPr>
          </a:p>
          <a:p>
            <a:pPr>
              <a:defRPr/>
            </a:pPr>
            <a:r>
              <a:rPr lang="en-US" sz="1600" dirty="0">
                <a:latin typeface="Courier New" pitchFamily="49" charset="0"/>
                <a:cs typeface="Arial" charset="0"/>
              </a:rPr>
              <a:t>PDB1 		  MOUNTED</a:t>
            </a:r>
          </a:p>
          <a:p>
            <a:pPr>
              <a:defRPr/>
            </a:pPr>
            <a:r>
              <a:rPr lang="en-US" sz="1600" dirty="0">
                <a:latin typeface="Courier New" pitchFamily="49" charset="0"/>
                <a:cs typeface="Arial" charset="0"/>
              </a:rPr>
              <a:t>PDB2 		  MOUNTED</a:t>
            </a:r>
          </a:p>
        </p:txBody>
      </p:sp>
    </p:spTree>
    <p:custDataLst>
      <p:tags r:id="rId1"/>
    </p:custDataLst>
    <p:extLst>
      <p:ext uri="{BB962C8B-B14F-4D97-AF65-F5344CB8AC3E}">
        <p14:creationId xmlns:p14="http://schemas.microsoft.com/office/powerpoint/2010/main" val="13388660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616dab3aee1cb68ab8debfd852d8e00867d31f"/>
  <p:tag name="ARTICULATE_SLIDE_COUNT" val="2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d8867441-b453-4afb-926d-a223c984cf14"/>
  <p:tag name="ARTICULATE_SLIDE_PAUSE" val="0"/>
  <p:tag name="ARTICULATE_NAV_LEVEL" val="2"/>
  <p:tag name="ARTICULATE_PLAYLIST_ID" val="-1"/>
  <p:tag name="ARTICULATE_LOCK_SLIDE" val="0"/>
  <p:tag name="ARTICULATE_SLIDE_NAV" val="16"/>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TITLE_TAG" val="Impact"/>
  <p:tag name="ARTICULATE_SLIDE_GUID" val="ef05fe19-289f-478b-b3db-bce0adef452b"/>
  <p:tag name="ARTICULATE_SLIDE_PAUSE" val="0"/>
  <p:tag name="ARTICULATE_NAV_LEVEL" val="2"/>
  <p:tag name="ARTICULATE_PLAYLIST_ID" val="-1"/>
  <p:tag name="ARTICULATE_LOCK_SLIDE" val="0"/>
  <p:tag name="ARTICULATE_SLIDE_NAV" val="23"/>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DJEUNO~1\LOCALS~1\Temp\articulate\presenter\imgtemp\kmtoRrON_files\slide0001_image001.png"/>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DJEUNO~1\LOCALS~1\Temp\articulate\presenter\imgtemp\wC7CdnYW_files\slide0001_image001.png"/>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390</TotalTime>
  <Words>3676</Words>
  <Application>Microsoft Office PowerPoint</Application>
  <PresentationFormat>Custom</PresentationFormat>
  <Paragraphs>461</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CDB and PDB Management</vt:lpstr>
      <vt:lpstr>Objectives</vt:lpstr>
      <vt:lpstr>Connection</vt:lpstr>
      <vt:lpstr>Switching Connection</vt:lpstr>
      <vt:lpstr>Creating Services</vt:lpstr>
      <vt:lpstr>Renaming Services</vt:lpstr>
      <vt:lpstr>Starting Up a CDB Instance</vt:lpstr>
      <vt:lpstr>Mounting a CDB</vt:lpstr>
      <vt:lpstr>Opening a CDB</vt:lpstr>
      <vt:lpstr>Opening a PDB </vt:lpstr>
      <vt:lpstr>Automatic PDB Opening </vt:lpstr>
      <vt:lpstr>Closing a PDB</vt:lpstr>
      <vt:lpstr>Shutting Down a CDB Instance</vt:lpstr>
      <vt:lpstr>Changing PDB Mode </vt:lpstr>
      <vt:lpstr>Modifying PDB Settings </vt:lpstr>
      <vt:lpstr>Instance Parameter Change Impact </vt:lpstr>
      <vt:lpstr>Instance Parameter Change Impact: Example  </vt:lpstr>
      <vt:lpstr>Using ALTER SYSTEM Statement on PDB</vt:lpstr>
      <vt:lpstr>Configuring Host Name and Port Number per PDB</vt:lpstr>
      <vt:lpstr>Summary</vt:lpstr>
      <vt:lpstr>Practice 5: Overview</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OU7_Jan2018</dc:subject>
  <dc:creator>Dominique Jeunot</dc:creator>
  <cp:keywords>OU7 PowerPoint Template</cp:keywords>
  <dc:description>Oracle University Production Services PowerPoint Template</dc:description>
  <cp:lastModifiedBy>HP</cp:lastModifiedBy>
  <cp:revision>31</cp:revision>
  <cp:lastPrinted>2002-03-28T23:57:22Z</cp:lastPrinted>
  <dcterms:created xsi:type="dcterms:W3CDTF">2018-02-22T09:43:31Z</dcterms:created>
  <dcterms:modified xsi:type="dcterms:W3CDTF">2021-01-06T17:29:06Z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