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9" r:id="rId1"/>
  </p:sldMasterIdLst>
  <p:notesMasterIdLst>
    <p:notesMasterId r:id="rId11"/>
  </p:notesMasterIdLst>
  <p:handoutMasterIdLst>
    <p:handoutMasterId r:id="rId12"/>
  </p:handoutMasterIdLst>
  <p:sldIdLst>
    <p:sldId id="266" r:id="rId2"/>
    <p:sldId id="267" r:id="rId3"/>
    <p:sldId id="269" r:id="rId4"/>
    <p:sldId id="270" r:id="rId5"/>
    <p:sldId id="271" r:id="rId6"/>
    <p:sldId id="272" r:id="rId7"/>
    <p:sldId id="273" r:id="rId8"/>
    <p:sldId id="274" r:id="rId9"/>
    <p:sldId id="275" r:id="rId10"/>
  </p:sldIdLst>
  <p:sldSz cx="12188825" cy="6858000"/>
  <p:notesSz cx="7772400" cy="10058400"/>
  <p:custDataLst>
    <p:tags r:id="rId1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guide id="4" pos="498">
          <p15:clr>
            <a:srgbClr val="A4A3A4"/>
          </p15:clr>
        </p15:guide>
        <p15:guide id="5" pos="4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D8E1E6"/>
    <a:srgbClr val="D8E3E4"/>
    <a:srgbClr val="FFF7EF"/>
    <a:srgbClr val="5F5F5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068" autoAdjust="0"/>
    <p:restoredTop sz="62063" autoAdjust="0"/>
  </p:normalViewPr>
  <p:slideViewPr>
    <p:cSldViewPr showGuides="1">
      <p:cViewPr varScale="1">
        <p:scale>
          <a:sx n="115" d="100"/>
          <a:sy n="115" d="100"/>
        </p:scale>
        <p:origin x="1013" y="72"/>
      </p:cViewPr>
      <p:guideLst>
        <p:guide orient="horz" pos="2160"/>
        <p:guide orient="horz" pos="864"/>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p:scale>
          <a:sx n="98" d="100"/>
          <a:sy n="98" d="100"/>
        </p:scale>
        <p:origin x="-2274" y="-72"/>
      </p:cViewPr>
      <p:guideLst>
        <p:guide orient="horz" pos="2923"/>
        <p:guide orient="horz" pos="283"/>
        <p:guide pos="2202"/>
        <p:guide pos="498"/>
        <p:guide pos="40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49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484632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altLang="en-US" dirty="0"/>
              <a:t>Oracle Database </a:t>
            </a:r>
            <a:r>
              <a:rPr lang="en-US" altLang="en-US" dirty="0" smtClean="0"/>
              <a:t>19c: </a:t>
            </a:r>
            <a:r>
              <a:rPr lang="en-US" altLang="en-US" dirty="0"/>
              <a:t>Managing Multitenant Architecture</a:t>
            </a:r>
            <a:r>
              <a:rPr lang="en-US" dirty="0"/>
              <a:t>   6 - </a:t>
            </a:r>
            <a:fld id="{A45B1E6E-C910-4651-9B67-2A01F015DDBD}" type="slidenum">
              <a:rPr lang="en-US" smtClean="0"/>
              <a:t>‹#›</a:t>
            </a:fld>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4039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For a complete understanding of the PDB storage procedures, refer to the following guide in the Oracle documentation:</a:t>
            </a:r>
          </a:p>
          <a:p>
            <a:pPr lvl="2"/>
            <a:r>
              <a:rPr lang="fr-FR" altLang="en-US" i="1" dirty="0"/>
              <a:t>Oracle Multitenant Administrator’s Guide </a:t>
            </a:r>
            <a:r>
              <a:rPr lang="fr-FR" altLang="en-US" i="1" dirty="0" smtClean="0"/>
              <a:t>19c</a:t>
            </a:r>
            <a:endParaRPr lang="fr-FR" altLang="en-US" i="1" dirty="0"/>
          </a:p>
        </p:txBody>
      </p:sp>
      <p:sp>
        <p:nvSpPr>
          <p:cNvPr id="5" name="Footer Placeholder 4"/>
          <p:cNvSpPr>
            <a:spLocks noGrp="1"/>
          </p:cNvSpPr>
          <p:nvPr>
            <p:ph type="ftr" sz="quarter" idx="10"/>
          </p:nvPr>
        </p:nvSpPr>
        <p:spPr/>
        <p:txBody>
          <a:bodyPr/>
          <a:lstStyle/>
          <a:p>
            <a:pPr>
              <a:defRPr/>
            </a:pPr>
            <a:r>
              <a:rPr lang="en-US" altLang="en-US" dirty="0" smtClean="0"/>
              <a:t>Oracle Database 19c: Managing Multitenant Architecture</a:t>
            </a:r>
            <a:r>
              <a:rPr lang="en-US" dirty="0" smtClean="0"/>
              <a:t>   6 - </a:t>
            </a:r>
            <a:fld id="{A45B1E6E-C910-4651-9B67-2A01F015DDBD}" type="slidenum">
              <a:rPr lang="en-US" smtClean="0"/>
              <a:t>2</a:t>
            </a:fld>
            <a:endParaRPr lang="en-US" dirty="0"/>
          </a:p>
        </p:txBody>
      </p:sp>
    </p:spTree>
    <p:extLst>
      <p:ext uri="{BB962C8B-B14F-4D97-AF65-F5344CB8AC3E}">
        <p14:creationId xmlns:p14="http://schemas.microsoft.com/office/powerpoint/2010/main" val="3540112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In a non-CDB, all the tablespaces belong to one database. </a:t>
            </a:r>
          </a:p>
          <a:p>
            <a:pPr lvl="1"/>
            <a:r>
              <a:rPr lang="en-US" altLang="en-US" dirty="0"/>
              <a:t>In a CDB, one set of tablespaces belong to the CDB root, and each PDB has its own set of tablespaces. </a:t>
            </a:r>
          </a:p>
          <a:p>
            <a:pPr lvl="1"/>
            <a:r>
              <a:rPr lang="en-US" altLang="en-US" dirty="0"/>
              <a:t>Common objects, introduced with the Multitenant architecture, avoid having to store redundant representations of data and metadata across a CDB and simplify the process of upgrading a CDB. Common objects exist in Oracle-supplied schemas.</a:t>
            </a:r>
          </a:p>
          <a:p>
            <a:pPr lvl="2"/>
            <a:r>
              <a:rPr lang="en-US" altLang="en-US" dirty="0"/>
              <a:t>Common objects at the CDB level are created in the CDB root and their data stored in a tablespace in the CDB root. The common object is visible in the PDBs through links. </a:t>
            </a:r>
          </a:p>
          <a:p>
            <a:pPr lvl="3"/>
            <a:r>
              <a:rPr lang="en-US" altLang="en-US" dirty="0"/>
              <a:t>Metadata-linked objects store metadata about dictionary objects only in the CDB root. Each PDB has a private data copy of an object pointing to a metadata link stored in the CDB root. </a:t>
            </a:r>
          </a:p>
          <a:p>
            <a:pPr lvl="3"/>
            <a:r>
              <a:rPr lang="en-US" altLang="en-US" dirty="0"/>
              <a:t>A data-linked object and its data reside in the CDB root only and are shared by all PDBs. </a:t>
            </a:r>
          </a:p>
          <a:p>
            <a:pPr lvl="3"/>
            <a:r>
              <a:rPr lang="fr-FR" altLang="en-US" dirty="0"/>
              <a:t>You can find the type of sharing in the </a:t>
            </a:r>
            <a:r>
              <a:rPr lang="fr-FR" altLang="en-US" dirty="0">
                <a:latin typeface="Courier New" panose="02070309020205020404" pitchFamily="49" charset="0"/>
                <a:cs typeface="Courier New" panose="02070309020205020404" pitchFamily="49" charset="0"/>
              </a:rPr>
              <a:t>SHARING </a:t>
            </a:r>
            <a:r>
              <a:rPr lang="fr-FR" altLang="en-US" dirty="0"/>
              <a:t>column of </a:t>
            </a:r>
            <a:r>
              <a:rPr lang="fr-FR" altLang="en-US" dirty="0">
                <a:latin typeface="Courier New" panose="02070309020205020404" pitchFamily="49" charset="0"/>
                <a:cs typeface="Courier New" panose="02070309020205020404" pitchFamily="49" charset="0"/>
              </a:rPr>
              <a:t>DBA_OBJECTS</a:t>
            </a:r>
            <a:r>
              <a:rPr lang="fr-FR" altLang="en-US" dirty="0"/>
              <a:t>.</a:t>
            </a:r>
            <a:endParaRPr lang="en-US" altLang="en-US" dirty="0"/>
          </a:p>
          <a:p>
            <a:pPr lvl="2"/>
            <a:r>
              <a:rPr lang="fr-FR" altLang="en-US" dirty="0"/>
              <a:t>Application common objects at the application root level </a:t>
            </a:r>
            <a:r>
              <a:rPr lang="en-US" altLang="en-US" dirty="0"/>
              <a:t>are created in </a:t>
            </a:r>
            <a:r>
              <a:rPr lang="fr-FR" altLang="en-US" dirty="0"/>
              <a:t>the application root. </a:t>
            </a:r>
          </a:p>
          <a:p>
            <a:pPr lvl="3"/>
            <a:r>
              <a:rPr lang="en-US" altLang="en-US" dirty="0"/>
              <a:t>A metadata-linked object stores the object definition in an application root only. Each application PDB has a private data copy pointing to a metadata-linked object that is stored in an application root. </a:t>
            </a:r>
          </a:p>
          <a:p>
            <a:pPr lvl="3"/>
            <a:r>
              <a:rPr lang="en-US" altLang="en-US" dirty="0"/>
              <a:t>A data-linked object and its data reside in an application root only and are shared by all application PDBs.</a:t>
            </a:r>
          </a:p>
          <a:p>
            <a:pPr lvl="3"/>
            <a:r>
              <a:rPr lang="en-US" altLang="en-US" dirty="0"/>
              <a:t>An extended data-linked object combines data found in a table in an application PDB with data from a corresponding table in the application root.</a:t>
            </a:r>
          </a:p>
          <a:p>
            <a:pPr lvl="1"/>
            <a:r>
              <a:rPr lang="fr-FR" altLang="en-US" dirty="0"/>
              <a:t>The common objects are covered in the lesson titled </a:t>
            </a:r>
            <a:r>
              <a:rPr lang="en-US" altLang="en-US" dirty="0"/>
              <a:t>“Security.”</a:t>
            </a:r>
          </a:p>
        </p:txBody>
      </p:sp>
      <p:sp>
        <p:nvSpPr>
          <p:cNvPr id="5" name="Footer Placeholder 4"/>
          <p:cNvSpPr>
            <a:spLocks noGrp="1"/>
          </p:cNvSpPr>
          <p:nvPr>
            <p:ph type="ftr" sz="quarter" idx="10"/>
          </p:nvPr>
        </p:nvSpPr>
        <p:spPr/>
        <p:txBody>
          <a:bodyPr/>
          <a:lstStyle/>
          <a:p>
            <a:pPr>
              <a:defRPr/>
            </a:pPr>
            <a:r>
              <a:rPr lang="en-US" altLang="en-US" dirty="0" smtClean="0"/>
              <a:t>Oracle Database 19c: Managing Multitenant Architecture</a:t>
            </a:r>
            <a:r>
              <a:rPr lang="en-US" dirty="0" smtClean="0"/>
              <a:t>   6 - </a:t>
            </a:r>
            <a:fld id="{A45B1E6E-C910-4651-9B67-2A01F015DDBD}" type="slidenum">
              <a:rPr lang="en-US" smtClean="0"/>
              <a:t>3</a:t>
            </a:fld>
            <a:endParaRPr lang="en-US" dirty="0"/>
          </a:p>
        </p:txBody>
      </p:sp>
    </p:spTree>
    <p:extLst>
      <p:ext uri="{BB962C8B-B14F-4D97-AF65-F5344CB8AC3E}">
        <p14:creationId xmlns:p14="http://schemas.microsoft.com/office/powerpoint/2010/main" val="1874640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2">
              <a:buFont typeface="Arial" pitchFamily="34" charset="0"/>
              <a:buChar char="•"/>
              <a:defRPr/>
            </a:pPr>
            <a:r>
              <a:rPr lang="en-US" dirty="0">
                <a:latin typeface="Arial" charset="0"/>
              </a:rPr>
              <a:t>You can define a default tablespace at PDB creation from another PDB through a cloning operation, provided that the tablespace in the source PDB already exists.</a:t>
            </a:r>
          </a:p>
          <a:p>
            <a:pPr lvl="2">
              <a:buFont typeface="Arial" charset="0"/>
              <a:buChar char="•"/>
              <a:defRPr/>
            </a:pPr>
            <a:r>
              <a:rPr lang="en-US" sz="1050" dirty="0">
                <a:latin typeface="Arial" charset="0"/>
              </a:rPr>
              <a:t>The </a:t>
            </a:r>
            <a:r>
              <a:rPr lang="en-US" sz="1050" dirty="0">
                <a:latin typeface="Courier New" pitchFamily="49" charset="0"/>
                <a:cs typeface="Courier New" pitchFamily="49" charset="0"/>
              </a:rPr>
              <a:t>USER_TABLESPACES</a:t>
            </a:r>
            <a:r>
              <a:rPr lang="en-US" sz="1050" dirty="0">
                <a:latin typeface="Arial" charset="0"/>
              </a:rPr>
              <a:t> clause is extended to allow users to specify a creation mode for a subset of user tablespaces, which could be different from that specified outside of this clause in the </a:t>
            </a:r>
            <a:r>
              <a:rPr lang="en-US" sz="1050" dirty="0">
                <a:latin typeface="Courier New" pitchFamily="49" charset="0"/>
                <a:cs typeface="Courier New" pitchFamily="49" charset="0"/>
              </a:rPr>
              <a:t>CREATE</a:t>
            </a:r>
            <a:r>
              <a:rPr lang="en-US" sz="1050" dirty="0">
                <a:latin typeface="Arial" charset="0"/>
              </a:rPr>
              <a:t> </a:t>
            </a:r>
            <a:r>
              <a:rPr lang="en-US" sz="1050" dirty="0">
                <a:latin typeface="Courier New" pitchFamily="49" charset="0"/>
                <a:cs typeface="Courier New" pitchFamily="49" charset="0"/>
              </a:rPr>
              <a:t>PLUGGABLE</a:t>
            </a:r>
            <a:r>
              <a:rPr lang="en-US" sz="1050" dirty="0">
                <a:latin typeface="Arial" charset="0"/>
              </a:rPr>
              <a:t> </a:t>
            </a:r>
            <a:r>
              <a:rPr lang="en-US" sz="1050" dirty="0">
                <a:latin typeface="Courier New" pitchFamily="49" charset="0"/>
                <a:cs typeface="Courier New" pitchFamily="49" charset="0"/>
              </a:rPr>
              <a:t>DATABASE</a:t>
            </a:r>
            <a:r>
              <a:rPr lang="en-US" sz="1050" dirty="0">
                <a:cs typeface="Arial" pitchFamily="34" charset="0"/>
              </a:rPr>
              <a:t> </a:t>
            </a:r>
            <a:r>
              <a:rPr lang="en-US" sz="1050" dirty="0">
                <a:latin typeface="Arial" charset="0"/>
              </a:rPr>
              <a:t>statement and would then apply only to Oracle tablespaces (for example, </a:t>
            </a:r>
            <a:r>
              <a:rPr lang="en-US" sz="1050" dirty="0">
                <a:latin typeface="Courier New" pitchFamily="49" charset="0"/>
                <a:cs typeface="Courier New" pitchFamily="49" charset="0"/>
              </a:rPr>
              <a:t>SYSTEM</a:t>
            </a:r>
            <a:r>
              <a:rPr lang="en-US" sz="1050" dirty="0">
                <a:latin typeface="Arial" charset="0"/>
              </a:rPr>
              <a:t>, </a:t>
            </a:r>
            <a:r>
              <a:rPr lang="en-US" sz="1050" dirty="0">
                <a:latin typeface="Courier New" pitchFamily="49" charset="0"/>
                <a:cs typeface="Courier New" pitchFamily="49" charset="0"/>
              </a:rPr>
              <a:t>SYSAUX</a:t>
            </a:r>
            <a:r>
              <a:rPr lang="en-US" sz="1050" dirty="0">
                <a:latin typeface="Arial" charset="0"/>
              </a:rPr>
              <a:t>): </a:t>
            </a:r>
            <a:r>
              <a:rPr lang="en-US" sz="1050" dirty="0">
                <a:latin typeface="Courier New" pitchFamily="49" charset="0"/>
                <a:cs typeface="Courier New" pitchFamily="49" charset="0"/>
              </a:rPr>
              <a:t>USER_TABLESPACES=</a:t>
            </a:r>
            <a:r>
              <a:rPr lang="en-US" sz="1050" i="1" dirty="0">
                <a:latin typeface="Courier New" pitchFamily="49" charset="0"/>
                <a:cs typeface="Courier New" pitchFamily="49" charset="0"/>
              </a:rPr>
              <a:t>(&lt;ts_list&gt;)</a:t>
            </a:r>
            <a:r>
              <a:rPr lang="en-US" sz="1050" dirty="0">
                <a:latin typeface="Arial" charset="0"/>
              </a:rPr>
              <a:t> </a:t>
            </a:r>
            <a:r>
              <a:rPr lang="en-US" sz="1050" i="1" dirty="0">
                <a:latin typeface="Courier New" pitchFamily="49" charset="0"/>
                <a:cs typeface="Courier New" pitchFamily="49" charset="0"/>
              </a:rPr>
              <a:t>|</a:t>
            </a:r>
            <a:r>
              <a:rPr lang="en-US" sz="1050" dirty="0">
                <a:latin typeface="Arial" charset="0"/>
              </a:rPr>
              <a:t> </a:t>
            </a:r>
            <a:r>
              <a:rPr lang="en-US" sz="1050" i="1" dirty="0">
                <a:latin typeface="Courier New" pitchFamily="49" charset="0"/>
                <a:cs typeface="Courier New" pitchFamily="49" charset="0"/>
              </a:rPr>
              <a:t>NONE</a:t>
            </a:r>
            <a:r>
              <a:rPr lang="en-US" sz="1050" dirty="0">
                <a:latin typeface="Arial" charset="0"/>
              </a:rPr>
              <a:t> </a:t>
            </a:r>
            <a:r>
              <a:rPr lang="en-US" sz="1050" i="1" dirty="0">
                <a:latin typeface="Courier New" pitchFamily="49" charset="0"/>
                <a:cs typeface="Courier New" pitchFamily="49" charset="0"/>
              </a:rPr>
              <a:t>|</a:t>
            </a:r>
            <a:r>
              <a:rPr lang="en-US" sz="1050" dirty="0">
                <a:latin typeface="Arial" charset="0"/>
              </a:rPr>
              <a:t> </a:t>
            </a:r>
            <a:r>
              <a:rPr lang="en-US" sz="1050" i="1" dirty="0">
                <a:latin typeface="Courier New" pitchFamily="49" charset="0"/>
                <a:cs typeface="Courier New" pitchFamily="49" charset="0"/>
              </a:rPr>
              <a:t>ALL</a:t>
            </a:r>
            <a:r>
              <a:rPr lang="en-US" sz="1050" dirty="0">
                <a:latin typeface="Arial" charset="0"/>
              </a:rPr>
              <a:t> </a:t>
            </a:r>
            <a:r>
              <a:rPr lang="en-US" sz="1050" i="1" dirty="0">
                <a:latin typeface="Courier New" pitchFamily="49" charset="0"/>
                <a:cs typeface="Courier New" pitchFamily="49" charset="0"/>
              </a:rPr>
              <a:t>[EXCEPT (&lt;ts_list&gt;)]</a:t>
            </a:r>
          </a:p>
          <a:p>
            <a:pPr lvl="2">
              <a:buNone/>
              <a:defRPr/>
            </a:pPr>
            <a:r>
              <a:rPr lang="en-US" sz="1050" i="1" dirty="0">
                <a:latin typeface="Courier New" pitchFamily="49" charset="0"/>
                <a:cs typeface="Courier New" pitchFamily="49" charset="0"/>
              </a:rPr>
              <a:t>	</a:t>
            </a:r>
            <a:r>
              <a:rPr lang="en-US" sz="1050" dirty="0">
                <a:latin typeface="Arial" charset="0"/>
              </a:rPr>
              <a:t>If </a:t>
            </a:r>
            <a:r>
              <a:rPr lang="en-US" sz="1050" dirty="0">
                <a:latin typeface="Courier New" pitchFamily="49" charset="0"/>
                <a:cs typeface="Courier New" pitchFamily="49" charset="0"/>
              </a:rPr>
              <a:t>COMPATIBLE</a:t>
            </a:r>
            <a:r>
              <a:rPr lang="en-US" sz="1050" dirty="0">
                <a:latin typeface="Arial" charset="0"/>
              </a:rPr>
              <a:t> is set to 12.2 or later, skipped tablespaces are still created as offlined, but have no datafiles associated (which is different from the pre-12.2 behavior where the control file would include datafiles belonging to such tablespaces, marking them as </a:t>
            </a:r>
            <a:r>
              <a:rPr lang="en-US" sz="1050" dirty="0">
                <a:latin typeface="Courier New" pitchFamily="49" charset="0"/>
                <a:cs typeface="Courier New" pitchFamily="49" charset="0"/>
              </a:rPr>
              <a:t>UNNAMED</a:t>
            </a:r>
            <a:r>
              <a:rPr lang="en-US" sz="1050" dirty="0">
                <a:latin typeface="Arial" charset="0"/>
              </a:rPr>
              <a:t>).</a:t>
            </a:r>
          </a:p>
          <a:p>
            <a:endParaRPr lang="en-US" dirty="0"/>
          </a:p>
        </p:txBody>
      </p:sp>
      <p:sp>
        <p:nvSpPr>
          <p:cNvPr id="5" name="Footer Placeholder 4"/>
          <p:cNvSpPr>
            <a:spLocks noGrp="1"/>
          </p:cNvSpPr>
          <p:nvPr>
            <p:ph type="ftr" sz="quarter" idx="10"/>
          </p:nvPr>
        </p:nvSpPr>
        <p:spPr/>
        <p:txBody>
          <a:bodyPr/>
          <a:lstStyle/>
          <a:p>
            <a:pPr>
              <a:defRPr/>
            </a:pPr>
            <a:r>
              <a:rPr lang="en-US" altLang="en-US" dirty="0" smtClean="0"/>
              <a:t>Oracle Database 19c: Managing Multitenant Architecture</a:t>
            </a:r>
            <a:r>
              <a:rPr lang="en-US" dirty="0" smtClean="0"/>
              <a:t>   6 - </a:t>
            </a:r>
            <a:fld id="{A45B1E6E-C910-4651-9B67-2A01F015DDBD}" type="slidenum">
              <a:rPr lang="en-US" smtClean="0"/>
              <a:t>4</a:t>
            </a:fld>
            <a:endParaRPr lang="en-US" dirty="0"/>
          </a:p>
        </p:txBody>
      </p:sp>
    </p:spTree>
    <p:extLst>
      <p:ext uri="{BB962C8B-B14F-4D97-AF65-F5344CB8AC3E}">
        <p14:creationId xmlns:p14="http://schemas.microsoft.com/office/powerpoint/2010/main" val="2113008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The default tablespace for a database is a database property. To change the default tablespace for a CDB </a:t>
            </a:r>
            <a:r>
              <a:rPr lang="en-US" altLang="en-US" dirty="0">
                <a:cs typeface="Courier New" panose="02070309020205020404" pitchFamily="49" charset="0"/>
              </a:rPr>
              <a:t>root</a:t>
            </a:r>
            <a:r>
              <a:rPr lang="en-US" altLang="en-US" dirty="0"/>
              <a:t> container, you must connect to the CDB root container as a user with the proper privileges and issue the </a:t>
            </a:r>
            <a:r>
              <a:rPr lang="en-US" altLang="en-US" dirty="0">
                <a:latin typeface="Courier New" panose="02070309020205020404" pitchFamily="49" charset="0"/>
                <a:cs typeface="Courier New" panose="02070309020205020404" pitchFamily="49" charset="0"/>
              </a:rPr>
              <a:t>ALTER DATABASE </a:t>
            </a:r>
            <a:r>
              <a:rPr lang="en-US" altLang="en-US" dirty="0"/>
              <a:t>command</a:t>
            </a:r>
            <a:r>
              <a:rPr lang="en-US" altLang="en-US" dirty="0" smtClean="0"/>
              <a:t>. </a:t>
            </a:r>
            <a:r>
              <a:rPr lang="en-US" altLang="en-US" dirty="0"/>
              <a:t>This operation does not change the default permanent tablespace of PDBs.</a:t>
            </a:r>
          </a:p>
          <a:p>
            <a:pPr lvl="1"/>
            <a:r>
              <a:rPr lang="en-US" altLang="en-US" dirty="0"/>
              <a:t>To change the default tablespace for a PDB, you must connect to the PDB as a user with proper permissions and issue the </a:t>
            </a:r>
            <a:r>
              <a:rPr lang="en-US" altLang="en-US" dirty="0">
                <a:latin typeface="Courier New" panose="02070309020205020404" pitchFamily="49" charset="0"/>
                <a:cs typeface="Courier New" panose="02070309020205020404" pitchFamily="49" charset="0"/>
              </a:rPr>
              <a:t>ALTER PLUGGABLE DATABASE </a:t>
            </a:r>
            <a:r>
              <a:rPr lang="en-US" altLang="en-US" dirty="0"/>
              <a:t>command. When connected to the PDB, the </a:t>
            </a:r>
            <a:r>
              <a:rPr lang="en-US" altLang="en-US" dirty="0">
                <a:latin typeface="Courier New" panose="02070309020205020404" pitchFamily="49" charset="0"/>
                <a:cs typeface="Courier New" panose="02070309020205020404" pitchFamily="49" charset="0"/>
              </a:rPr>
              <a:t>ALTER DATABASE </a:t>
            </a:r>
            <a:r>
              <a:rPr lang="en-US" altLang="en-US" dirty="0">
                <a:cs typeface="Arial" panose="020B0604020202020204" pitchFamily="34" charset="0"/>
              </a:rPr>
              <a:t>and</a:t>
            </a:r>
            <a:r>
              <a:rPr lang="en-US" altLang="en-US" dirty="0">
                <a:latin typeface="Courier New" panose="02070309020205020404" pitchFamily="49" charset="0"/>
                <a:cs typeface="Courier New" panose="02070309020205020404" pitchFamily="49" charset="0"/>
              </a:rPr>
              <a:t> ALTER PLUGGABLE DATABASE </a:t>
            </a:r>
            <a:r>
              <a:rPr lang="en-US" altLang="en-US" dirty="0"/>
              <a:t>commands perform the same modifications to the PDB. The </a:t>
            </a:r>
            <a:r>
              <a:rPr lang="en-US" altLang="en-US" dirty="0">
                <a:latin typeface="Courier New" panose="02070309020205020404" pitchFamily="49" charset="0"/>
                <a:cs typeface="Courier New" panose="02070309020205020404" pitchFamily="49" charset="0"/>
              </a:rPr>
              <a:t>ALTER DATABASE </a:t>
            </a:r>
            <a:r>
              <a:rPr lang="en-US" altLang="en-US" dirty="0"/>
              <a:t>command is allowed for backward compatibility. </a:t>
            </a:r>
          </a:p>
        </p:txBody>
      </p:sp>
      <p:sp>
        <p:nvSpPr>
          <p:cNvPr id="5" name="Footer Placeholder 4"/>
          <p:cNvSpPr>
            <a:spLocks noGrp="1"/>
          </p:cNvSpPr>
          <p:nvPr>
            <p:ph type="ftr" sz="quarter" idx="10"/>
          </p:nvPr>
        </p:nvSpPr>
        <p:spPr/>
        <p:txBody>
          <a:bodyPr/>
          <a:lstStyle/>
          <a:p>
            <a:pPr>
              <a:defRPr/>
            </a:pPr>
            <a:r>
              <a:rPr lang="en-US" altLang="en-US" dirty="0" smtClean="0"/>
              <a:t>Oracle Database 19c: Managing Multitenant Architecture</a:t>
            </a:r>
            <a:r>
              <a:rPr lang="en-US" dirty="0" smtClean="0"/>
              <a:t>   6 - </a:t>
            </a:r>
            <a:fld id="{A45B1E6E-C910-4651-9B67-2A01F015DDBD}" type="slidenum">
              <a:rPr lang="en-US" smtClean="0"/>
              <a:t>5</a:t>
            </a:fld>
            <a:endParaRPr lang="en-US" dirty="0"/>
          </a:p>
        </p:txBody>
      </p:sp>
    </p:spTree>
    <p:extLst>
      <p:ext uri="{BB962C8B-B14F-4D97-AF65-F5344CB8AC3E}">
        <p14:creationId xmlns:p14="http://schemas.microsoft.com/office/powerpoint/2010/main" val="1269889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A CDB can have only one default temporary tablespace or tablespace group. As with a non-CDB, there can be other temporary tablespaces to which users can be assigned.</a:t>
            </a:r>
          </a:p>
          <a:p>
            <a:pPr lvl="1"/>
            <a:r>
              <a:rPr lang="en-US" altLang="en-US" dirty="0"/>
              <a:t>PDBs must have their own temporary tablespace (or tablespace group) for use by users in the PDB. These temporary tablespaces will be transported with the PDB when it is unplugged.</a:t>
            </a:r>
          </a:p>
          <a:p>
            <a:pPr lvl="1"/>
            <a:r>
              <a:rPr lang="en-US" altLang="en-US" dirty="0"/>
              <a:t>Creating a local user requires a default temporary tablespace in the PDB to be assigned.</a:t>
            </a:r>
            <a:br>
              <a:rPr lang="en-US" altLang="en-US" dirty="0"/>
            </a:br>
            <a:r>
              <a:rPr lang="en-US" altLang="en-US" dirty="0"/>
              <a:t>Creating a common user requires that the default temporary tablespace </a:t>
            </a:r>
            <a:r>
              <a:rPr lang="en-US" altLang="en-US" dirty="0" smtClean="0"/>
              <a:t>exists in </a:t>
            </a:r>
            <a:r>
              <a:rPr lang="en-US" altLang="en-US" dirty="0"/>
              <a:t>the container where it is </a:t>
            </a:r>
            <a:r>
              <a:rPr lang="en-US" altLang="en-US" dirty="0" smtClean="0"/>
              <a:t>replicated. </a:t>
            </a:r>
            <a:endParaRPr lang="en-US" altLang="en-US" dirty="0"/>
          </a:p>
          <a:p>
            <a:pPr lvl="1"/>
            <a:r>
              <a:rPr lang="en-US" altLang="en-US" dirty="0"/>
              <a:t>The default temporary tablespace for the CDB is set at the CDB </a:t>
            </a:r>
            <a:r>
              <a:rPr lang="en-US" altLang="en-US" dirty="0">
                <a:cs typeface="Courier New" panose="02070309020205020404" pitchFamily="49" charset="0"/>
              </a:rPr>
              <a:t>root</a:t>
            </a:r>
            <a:r>
              <a:rPr lang="en-US" altLang="en-US" dirty="0"/>
              <a:t> level. There may be multiple temporary tablespaces, but only one can be the default. </a:t>
            </a:r>
          </a:p>
          <a:p>
            <a:pPr lvl="1"/>
            <a:r>
              <a:rPr lang="en-US" altLang="en-US" dirty="0"/>
              <a:t>When you create a user, you can specify a temporary tablespace to be used by that user. If a temporary tablespace is not specified, the default tablespace for the PDB is used.</a:t>
            </a:r>
          </a:p>
          <a:p>
            <a:pPr lvl="1"/>
            <a:r>
              <a:rPr lang="en-US" altLang="en-US" dirty="0"/>
              <a:t>The amount of space a PDB can use in the shared temporary tablespace can be limited :</a:t>
            </a:r>
          </a:p>
          <a:p>
            <a:pPr lvl="2">
              <a:buNone/>
            </a:pPr>
            <a:r>
              <a:rPr lang="en-US" altLang="en-US" dirty="0">
                <a:latin typeface="Courier New" panose="02070309020205020404" pitchFamily="49" charset="0"/>
                <a:cs typeface="Courier New" panose="02070309020205020404" pitchFamily="49" charset="0"/>
              </a:rPr>
              <a:t>ALTER </a:t>
            </a:r>
            <a:r>
              <a:rPr lang="en-US" altLang="en-US" dirty="0">
                <a:latin typeface="Courier New" panose="02070309020205020404" pitchFamily="49" charset="0"/>
              </a:rPr>
              <a:t>PLUGGABLE DATABASE </a:t>
            </a:r>
            <a:r>
              <a:rPr lang="en-US" altLang="en-US" dirty="0">
                <a:latin typeface="Courier New" panose="02070309020205020404" pitchFamily="49" charset="0"/>
                <a:cs typeface="Courier New" panose="02070309020205020404" pitchFamily="49" charset="0"/>
              </a:rPr>
              <a:t>STORAGE (MAX_SHARED_TEMP_SIZE 500M);</a:t>
            </a:r>
          </a:p>
          <a:p>
            <a:pPr lvl="1"/>
            <a:r>
              <a:rPr lang="en-US" altLang="en-US" dirty="0"/>
              <a:t>In this example, if the value used by sessions that are connected to the PDB is greater than 500M, then no additional storage in the shared temporary tablespace will be available for sessions connected to the PDB until the amount of storage used by them becomes smaller than 500M.</a:t>
            </a:r>
          </a:p>
        </p:txBody>
      </p:sp>
      <p:sp>
        <p:nvSpPr>
          <p:cNvPr id="5" name="Footer Placeholder 4"/>
          <p:cNvSpPr>
            <a:spLocks noGrp="1"/>
          </p:cNvSpPr>
          <p:nvPr>
            <p:ph type="ftr" sz="quarter" idx="10"/>
          </p:nvPr>
        </p:nvSpPr>
        <p:spPr/>
        <p:txBody>
          <a:bodyPr/>
          <a:lstStyle/>
          <a:p>
            <a:pPr>
              <a:defRPr/>
            </a:pPr>
            <a:r>
              <a:rPr lang="en-US" altLang="en-US" dirty="0" smtClean="0"/>
              <a:t>Oracle Database 19c: Managing Multitenant Architecture</a:t>
            </a:r>
            <a:r>
              <a:rPr lang="en-US" dirty="0" smtClean="0"/>
              <a:t>   6 - </a:t>
            </a:r>
            <a:fld id="{A45B1E6E-C910-4651-9B67-2A01F015DDBD}" type="slidenum">
              <a:rPr lang="en-US" smtClean="0"/>
              <a:t>6</a:t>
            </a:fld>
            <a:endParaRPr lang="en-US" dirty="0"/>
          </a:p>
        </p:txBody>
      </p:sp>
    </p:spTree>
    <p:extLst>
      <p:ext uri="{BB962C8B-B14F-4D97-AF65-F5344CB8AC3E}">
        <p14:creationId xmlns:p14="http://schemas.microsoft.com/office/powerpoint/2010/main" val="1557565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Using the local UNDO mode is required when cloning a PDB in hot mode or performing a near-zero downtime PDB relocation or refreshing PDBs or using proxy PDBs. UNDO mode is the default mode.</a:t>
            </a:r>
          </a:p>
          <a:p>
            <a:pPr lvl="1"/>
            <a:r>
              <a:rPr lang="en-US" altLang="en-US" dirty="0"/>
              <a:t>You can set a CDB in shared or local UNDO mode either at CDB creation or by altering the CDB property. </a:t>
            </a:r>
          </a:p>
          <a:p>
            <a:pPr lvl="2">
              <a:buFont typeface="Arial" panose="020B0604020202020204" pitchFamily="34" charset="0"/>
              <a:buChar char="•"/>
            </a:pPr>
            <a:r>
              <a:rPr lang="en-US" altLang="en-US" dirty="0"/>
              <a:t>When the database property </a:t>
            </a:r>
            <a:r>
              <a:rPr lang="en-US" altLang="en-US" dirty="0">
                <a:latin typeface="Courier New" panose="02070309020205020404" pitchFamily="49" charset="0"/>
                <a:cs typeface="Courier New" panose="02070309020205020404" pitchFamily="49" charset="0"/>
              </a:rPr>
              <a:t>LOCAL_UNDO_ENABLED</a:t>
            </a:r>
            <a:r>
              <a:rPr lang="en-US" altLang="en-US" dirty="0"/>
              <a:t> </a:t>
            </a:r>
            <a:r>
              <a:rPr lang="en-US" altLang="en-US" dirty="0">
                <a:cs typeface="Arial" panose="020B0604020202020204" pitchFamily="34" charset="0"/>
              </a:rPr>
              <a:t>is</a:t>
            </a:r>
            <a:r>
              <a:rPr lang="en-US" altLang="en-US" dirty="0"/>
              <a:t> </a:t>
            </a:r>
            <a:r>
              <a:rPr lang="en-US" altLang="en-US" dirty="0">
                <a:latin typeface="Courier New" panose="02070309020205020404" pitchFamily="49" charset="0"/>
                <a:cs typeface="Courier New" panose="02070309020205020404" pitchFamily="49" charset="0"/>
              </a:rPr>
              <a:t>FALSE</a:t>
            </a:r>
            <a:r>
              <a:rPr lang="en-US" altLang="en-US" dirty="0"/>
              <a:t>, there is only one UNDO tablespace that is created in the CDB root, and that is shared by all PDBs. </a:t>
            </a:r>
          </a:p>
          <a:p>
            <a:pPr lvl="2">
              <a:buFont typeface="Arial" panose="020B0604020202020204" pitchFamily="34" charset="0"/>
              <a:buChar char="•"/>
            </a:pPr>
            <a:r>
              <a:rPr lang="en-US" altLang="en-US" dirty="0"/>
              <a:t>When </a:t>
            </a:r>
            <a:r>
              <a:rPr lang="en-US" altLang="en-US" dirty="0">
                <a:latin typeface="Courier New" panose="02070309020205020404" pitchFamily="49" charset="0"/>
                <a:cs typeface="Courier New" panose="02070309020205020404" pitchFamily="49" charset="0"/>
              </a:rPr>
              <a:t>LOCAL_UNDO_ENABLED</a:t>
            </a:r>
            <a:r>
              <a:rPr lang="en-US" altLang="en-US" dirty="0"/>
              <a:t> </a:t>
            </a:r>
            <a:r>
              <a:rPr lang="en-US" altLang="en-US" dirty="0">
                <a:cs typeface="Arial" panose="020B0604020202020204" pitchFamily="34" charset="0"/>
              </a:rPr>
              <a:t>is</a:t>
            </a:r>
            <a:r>
              <a:rPr lang="en-US" altLang="en-US" dirty="0"/>
              <a:t> </a:t>
            </a:r>
            <a:r>
              <a:rPr lang="en-US" altLang="en-US" dirty="0">
                <a:latin typeface="Courier New" panose="02070309020205020404" pitchFamily="49" charset="0"/>
                <a:cs typeface="Courier New" panose="02070309020205020404" pitchFamily="49" charset="0"/>
              </a:rPr>
              <a:t>TRUE</a:t>
            </a:r>
            <a:r>
              <a:rPr lang="en-US" altLang="en-US" dirty="0">
                <a:cs typeface="Arial" panose="020B0604020202020204" pitchFamily="34" charset="0"/>
              </a:rPr>
              <a:t>,</a:t>
            </a:r>
            <a:r>
              <a:rPr lang="en-US" altLang="en-US" dirty="0"/>
              <a:t> every container in the CDB uses local undo, and each PDB must have its own local UNDO tablespace. To maintain ease of management and provisioning, UNDO tablespace creation happens automatically and does not require any action from the user. When a PDB is opened and an UNDO tablespace is not available, it is automatically created.</a:t>
            </a:r>
          </a:p>
        </p:txBody>
      </p:sp>
      <p:sp>
        <p:nvSpPr>
          <p:cNvPr id="5" name="Footer Placeholder 4"/>
          <p:cNvSpPr>
            <a:spLocks noGrp="1"/>
          </p:cNvSpPr>
          <p:nvPr>
            <p:ph type="ftr" sz="quarter" idx="10"/>
          </p:nvPr>
        </p:nvSpPr>
        <p:spPr/>
        <p:txBody>
          <a:bodyPr/>
          <a:lstStyle/>
          <a:p>
            <a:pPr>
              <a:defRPr/>
            </a:pPr>
            <a:r>
              <a:rPr lang="en-US" altLang="en-US" dirty="0" smtClean="0"/>
              <a:t>Oracle Database 19c: Managing Multitenant Architecture</a:t>
            </a:r>
            <a:r>
              <a:rPr lang="en-US" dirty="0" smtClean="0"/>
              <a:t>   6 - </a:t>
            </a:r>
            <a:fld id="{A45B1E6E-C910-4651-9B67-2A01F015DDBD}" type="slidenum">
              <a:rPr lang="en-US" smtClean="0"/>
              <a:t>7</a:t>
            </a:fld>
            <a:endParaRPr lang="en-US" dirty="0"/>
          </a:p>
        </p:txBody>
      </p:sp>
    </p:spTree>
    <p:extLst>
      <p:ext uri="{BB962C8B-B14F-4D97-AF65-F5344CB8AC3E}">
        <p14:creationId xmlns:p14="http://schemas.microsoft.com/office/powerpoint/2010/main" val="2356887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0"/>
          </p:nvPr>
        </p:nvSpPr>
        <p:spPr/>
        <p:txBody>
          <a:bodyPr/>
          <a:lstStyle/>
          <a:p>
            <a:pPr>
              <a:defRPr/>
            </a:pPr>
            <a:r>
              <a:rPr lang="en-US" altLang="en-US" dirty="0" smtClean="0"/>
              <a:t>Oracle Database 19c: Managing Multitenant Architecture</a:t>
            </a:r>
            <a:r>
              <a:rPr lang="en-US" dirty="0" smtClean="0"/>
              <a:t>   6 - </a:t>
            </a:r>
            <a:fld id="{A45B1E6E-C910-4651-9B67-2A01F015DDBD}" type="slidenum">
              <a:rPr lang="en-US" smtClean="0"/>
              <a:t>8</a:t>
            </a:fld>
            <a:endParaRPr lang="en-US" dirty="0"/>
          </a:p>
        </p:txBody>
      </p:sp>
    </p:spTree>
    <p:extLst>
      <p:ext uri="{BB962C8B-B14F-4D97-AF65-F5344CB8AC3E}">
        <p14:creationId xmlns:p14="http://schemas.microsoft.com/office/powerpoint/2010/main" val="3261647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0"/>
          </p:nvPr>
        </p:nvSpPr>
        <p:spPr/>
        <p:txBody>
          <a:bodyPr/>
          <a:lstStyle/>
          <a:p>
            <a:pPr>
              <a:defRPr/>
            </a:pPr>
            <a:r>
              <a:rPr lang="en-US" altLang="en-US" dirty="0" smtClean="0"/>
              <a:t>Oracle Database 19c: Managing Multitenant Architecture</a:t>
            </a:r>
            <a:r>
              <a:rPr lang="en-US" dirty="0" smtClean="0"/>
              <a:t>   6 - </a:t>
            </a:r>
            <a:fld id="{A45B1E6E-C910-4651-9B67-2A01F015DDBD}" type="slidenum">
              <a:rPr lang="en-US" smtClean="0"/>
              <a:t>9</a:t>
            </a:fld>
            <a:endParaRPr lang="en-US" dirty="0"/>
          </a:p>
        </p:txBody>
      </p:sp>
    </p:spTree>
    <p:extLst>
      <p:ext uri="{BB962C8B-B14F-4D97-AF65-F5344CB8AC3E}">
        <p14:creationId xmlns:p14="http://schemas.microsoft.com/office/powerpoint/2010/main" val="3683125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39BA58C2-FC52-4A51-BF34-C4FA51702BB8}"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4624893-0747-45DA-947F-FFF2C3409B63}"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3287791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39BA58C2-FC52-4A51-BF34-C4FA51702BB8}"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4624893-0747-45DA-947F-FFF2C3409B63}" type="slidenum">
              <a:rPr lang="" smtClean="0"/>
              <a:t>‹#›</a:t>
            </a:fld>
            <a:endParaRPr lang=""/>
          </a:p>
        </p:txBody>
      </p:sp>
    </p:spTree>
    <p:extLst>
      <p:ext uri="{BB962C8B-B14F-4D97-AF65-F5344CB8AC3E}">
        <p14:creationId xmlns:p14="http://schemas.microsoft.com/office/powerpoint/2010/main" val="1623525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39BA58C2-FC52-4A51-BF34-C4FA51702BB8}"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4624893-0747-45DA-947F-FFF2C3409B63}" type="slidenum">
              <a:rPr lang="" smtClean="0"/>
              <a:t>‹#›</a:t>
            </a:fld>
            <a:endParaRPr lang=""/>
          </a:p>
        </p:txBody>
      </p:sp>
    </p:spTree>
    <p:extLst>
      <p:ext uri="{BB962C8B-B14F-4D97-AF65-F5344CB8AC3E}">
        <p14:creationId xmlns:p14="http://schemas.microsoft.com/office/powerpoint/2010/main" val="3930595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39BA58C2-FC52-4A51-BF34-C4FA51702BB8}"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4624893-0747-45DA-947F-FFF2C3409B63}" type="slidenum">
              <a:rPr lang="" smtClean="0"/>
              <a:t>‹#›</a:t>
            </a:fld>
            <a:endParaRPr lang=""/>
          </a:p>
        </p:txBody>
      </p:sp>
    </p:spTree>
    <p:extLst>
      <p:ext uri="{BB962C8B-B14F-4D97-AF65-F5344CB8AC3E}">
        <p14:creationId xmlns:p14="http://schemas.microsoft.com/office/powerpoint/2010/main" val="1820306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BA58C2-FC52-4A51-BF34-C4FA51702BB8}"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4624893-0747-45DA-947F-FFF2C3409B63}" type="slidenum">
              <a:rPr lang="" smtClean="0"/>
              <a:t>‹#›</a:t>
            </a:fld>
            <a:endParaRPr lang=""/>
          </a:p>
        </p:txBody>
      </p:sp>
    </p:spTree>
    <p:extLst>
      <p:ext uri="{BB962C8B-B14F-4D97-AF65-F5344CB8AC3E}">
        <p14:creationId xmlns:p14="http://schemas.microsoft.com/office/powerpoint/2010/main" val="3030398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39BA58C2-FC52-4A51-BF34-C4FA51702BB8}" type="datetimeFigureOut">
              <a:rPr lang="" smtClean="0"/>
              <a:t>01/06/2021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04624893-0747-45DA-947F-FFF2C3409B63}" type="slidenum">
              <a:rPr lang="" smtClean="0"/>
              <a:t>‹#›</a:t>
            </a:fld>
            <a:endParaRPr lang=""/>
          </a:p>
        </p:txBody>
      </p:sp>
    </p:spTree>
    <p:extLst>
      <p:ext uri="{BB962C8B-B14F-4D97-AF65-F5344CB8AC3E}">
        <p14:creationId xmlns:p14="http://schemas.microsoft.com/office/powerpoint/2010/main" val="278538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39BA58C2-FC52-4A51-BF34-C4FA51702BB8}" type="datetimeFigureOut">
              <a:rPr lang="" smtClean="0"/>
              <a:t>01/06/2021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04624893-0747-45DA-947F-FFF2C3409B63}" type="slidenum">
              <a:rPr lang="" smtClean="0"/>
              <a:t>‹#›</a:t>
            </a:fld>
            <a:endParaRPr lang=""/>
          </a:p>
        </p:txBody>
      </p:sp>
    </p:spTree>
    <p:extLst>
      <p:ext uri="{BB962C8B-B14F-4D97-AF65-F5344CB8AC3E}">
        <p14:creationId xmlns:p14="http://schemas.microsoft.com/office/powerpoint/2010/main" val="3352936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39BA58C2-FC52-4A51-BF34-C4FA51702BB8}" type="datetimeFigureOut">
              <a:rPr lang="" smtClean="0"/>
              <a:t>01/06/2021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04624893-0747-45DA-947F-FFF2C3409B63}" type="slidenum">
              <a:rPr lang="" smtClean="0"/>
              <a:t>‹#›</a:t>
            </a:fld>
            <a:endParaRPr lang=""/>
          </a:p>
        </p:txBody>
      </p:sp>
    </p:spTree>
    <p:extLst>
      <p:ext uri="{BB962C8B-B14F-4D97-AF65-F5344CB8AC3E}">
        <p14:creationId xmlns:p14="http://schemas.microsoft.com/office/powerpoint/2010/main" val="108671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BA58C2-FC52-4A51-BF34-C4FA51702BB8}" type="datetimeFigureOut">
              <a:rPr lang="" smtClean="0"/>
              <a:t>01/06/2021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04624893-0747-45DA-947F-FFF2C3409B63}" type="slidenum">
              <a:rPr lang="" smtClean="0"/>
              <a:t>‹#›</a:t>
            </a:fld>
            <a:endParaRPr lang=""/>
          </a:p>
        </p:txBody>
      </p:sp>
    </p:spTree>
    <p:extLst>
      <p:ext uri="{BB962C8B-B14F-4D97-AF65-F5344CB8AC3E}">
        <p14:creationId xmlns:p14="http://schemas.microsoft.com/office/powerpoint/2010/main" val="2295524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BA58C2-FC52-4A51-BF34-C4FA51702BB8}" type="datetimeFigureOut">
              <a:rPr lang="" smtClean="0"/>
              <a:t>01/06/2021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04624893-0747-45DA-947F-FFF2C3409B63}" type="slidenum">
              <a:rPr lang="" smtClean="0"/>
              <a:t>‹#›</a:t>
            </a:fld>
            <a:endParaRPr lang=""/>
          </a:p>
        </p:txBody>
      </p:sp>
    </p:spTree>
    <p:extLst>
      <p:ext uri="{BB962C8B-B14F-4D97-AF65-F5344CB8AC3E}">
        <p14:creationId xmlns:p14="http://schemas.microsoft.com/office/powerpoint/2010/main" val="3582939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BA58C2-FC52-4A51-BF34-C4FA51702BB8}" type="datetimeFigureOut">
              <a:rPr lang="" smtClean="0"/>
              <a:t>01/06/2021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04624893-0747-45DA-947F-FFF2C3409B63}" type="slidenum">
              <a:rPr lang="" smtClean="0"/>
              <a:t>‹#›</a:t>
            </a:fld>
            <a:endParaRPr lang=""/>
          </a:p>
        </p:txBody>
      </p:sp>
    </p:spTree>
    <p:extLst>
      <p:ext uri="{BB962C8B-B14F-4D97-AF65-F5344CB8AC3E}">
        <p14:creationId xmlns:p14="http://schemas.microsoft.com/office/powerpoint/2010/main" val="4285800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BA58C2-FC52-4A51-BF34-C4FA51702BB8}" type="datetimeFigureOut">
              <a:rPr lang="" smtClean="0"/>
              <a:t>01/06/2021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624893-0747-45DA-947F-FFF2C3409B63}" type="slidenum">
              <a:rPr lang="" smtClean="0"/>
              <a:t>‹#›</a:t>
            </a:fld>
            <a:endParaRPr lang=""/>
          </a:p>
        </p:txBody>
      </p:sp>
    </p:spTree>
    <p:extLst>
      <p:ext uri="{BB962C8B-B14F-4D97-AF65-F5344CB8AC3E}">
        <p14:creationId xmlns:p14="http://schemas.microsoft.com/office/powerpoint/2010/main" val="4163530806"/>
      </p:ext>
    </p:extLst>
  </p:cSld>
  <p:clrMap bg1="lt1" tx1="dk1" bg2="lt2" tx2="dk2" accent1="accent1" accent2="accent2" accent3="accent3" accent4="accent4" accent5="accent5" accent6="accent6" hlink="hlink" folHlink="folHlink"/>
  <p:sldLayoutIdLst>
    <p:sldLayoutId id="2147484140" r:id="rId1"/>
    <p:sldLayoutId id="2147484141" r:id="rId2"/>
    <p:sldLayoutId id="2147484142" r:id="rId3"/>
    <p:sldLayoutId id="2147484143" r:id="rId4"/>
    <p:sldLayoutId id="2147484144" r:id="rId5"/>
    <p:sldLayoutId id="2147484145" r:id="rId6"/>
    <p:sldLayoutId id="2147484146" r:id="rId7"/>
    <p:sldLayoutId id="2147484147" r:id="rId8"/>
    <p:sldLayoutId id="2147484148" r:id="rId9"/>
    <p:sldLayoutId id="2147484149" r:id="rId10"/>
    <p:sldLayoutId id="2147484150"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492896"/>
            <a:ext cx="10512862" cy="1325563"/>
          </a:xfrm>
        </p:spPr>
        <p:txBody>
          <a:bodyPr/>
          <a:lstStyle/>
          <a:p>
            <a:r>
              <a:rPr lang="fr-FR" dirty="0"/>
              <a:t>Storage</a:t>
            </a:r>
            <a:endParaRPr lang="en-US" dirty="0"/>
          </a:p>
        </p:txBody>
      </p:sp>
    </p:spTree>
    <p:custDataLst>
      <p:tags r:id="rId1"/>
    </p:custDataLst>
    <p:extLst>
      <p:ext uri="{BB962C8B-B14F-4D97-AF65-F5344CB8AC3E}">
        <p14:creationId xmlns:p14="http://schemas.microsoft.com/office/powerpoint/2010/main" val="401983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s-MX" dirty="0"/>
              <a:t>Objectives</a:t>
            </a:r>
            <a:endParaRPr lang="en-US" dirty="0"/>
          </a:p>
        </p:txBody>
      </p:sp>
      <p:sp>
        <p:nvSpPr>
          <p:cNvPr id="3" name="Content Placeholder 2"/>
          <p:cNvSpPr>
            <a:spLocks noGrp="1"/>
          </p:cNvSpPr>
          <p:nvPr>
            <p:ph idx="1"/>
          </p:nvPr>
        </p:nvSpPr>
        <p:spPr>
          <a:xfrm>
            <a:off x="622138" y="1242485"/>
            <a:ext cx="10944549" cy="1673101"/>
          </a:xfrm>
        </p:spPr>
        <p:txBody>
          <a:bodyPr/>
          <a:lstStyle/>
          <a:p>
            <a:r>
              <a:rPr lang="en-US" altLang="en-US" dirty="0"/>
              <a:t>After completing this lesson, you should be able to manage:</a:t>
            </a:r>
          </a:p>
          <a:p>
            <a:pPr lvl="1"/>
            <a:r>
              <a:rPr lang="en-US" altLang="en-US" dirty="0"/>
              <a:t>Permanent tablespaces in CDB and PDBs</a:t>
            </a:r>
          </a:p>
          <a:p>
            <a:pPr lvl="1"/>
            <a:r>
              <a:rPr lang="en-US" altLang="en-US" dirty="0"/>
              <a:t>Temporary tablespaces in CDB and PDBs</a:t>
            </a:r>
          </a:p>
          <a:p>
            <a:pPr lvl="1"/>
            <a:r>
              <a:rPr lang="en-US" altLang="en-US" dirty="0" smtClean="0"/>
              <a:t>UNDO </a:t>
            </a:r>
            <a:r>
              <a:rPr lang="en-US" altLang="en-US" dirty="0"/>
              <a:t>tablespaces in CDB root and PDB</a:t>
            </a:r>
          </a:p>
        </p:txBody>
      </p:sp>
      <p:sp>
        <p:nvSpPr>
          <p:cNvPr id="4" name="Rectangle 3"/>
          <p:cNvSpPr/>
          <p:nvPr/>
        </p:nvSpPr>
        <p:spPr bwMode="auto">
          <a:xfrm>
            <a:off x="184150" y="4567238"/>
            <a:ext cx="10606088" cy="122396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eaLnBrk="1" hangingPunct="1">
              <a:spcBef>
                <a:spcPct val="20000"/>
              </a:spcBef>
              <a:buClr>
                <a:srgbClr val="FF0000"/>
              </a:buClr>
              <a:defRPr/>
            </a:pPr>
            <a:endParaRPr lang="en-US" dirty="0">
              <a:cs typeface="Arial" charset="0"/>
            </a:endParaRPr>
          </a:p>
        </p:txBody>
      </p:sp>
      <p:pic>
        <p:nvPicPr>
          <p:cNvPr id="5" name="Picture 10" descr="OU7_Tablet_Objective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99575" y="4535488"/>
            <a:ext cx="2400300"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855518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Objects in </a:t>
            </a:r>
            <a:r>
              <a:rPr lang="en-US" altLang="en-US" dirty="0" err="1" smtClean="0"/>
              <a:t>Tablespaces</a:t>
            </a:r>
            <a:r>
              <a:rPr lang="en-US" altLang="en-US" dirty="0" smtClean="0"/>
              <a:t/>
            </a:r>
            <a:br>
              <a:rPr lang="en-US" altLang="en-US" dirty="0" smtClean="0"/>
            </a:br>
            <a:endParaRPr lang="en-US" dirty="0"/>
          </a:p>
        </p:txBody>
      </p:sp>
      <p:sp>
        <p:nvSpPr>
          <p:cNvPr id="3" name="Content Placeholder 2"/>
          <p:cNvSpPr>
            <a:spLocks noGrp="1"/>
          </p:cNvSpPr>
          <p:nvPr>
            <p:ph idx="1"/>
          </p:nvPr>
        </p:nvSpPr>
        <p:spPr>
          <a:xfrm>
            <a:off x="622138" y="1242485"/>
            <a:ext cx="10944549" cy="4863718"/>
          </a:xfrm>
        </p:spPr>
        <p:txBody>
          <a:bodyPr/>
          <a:lstStyle/>
          <a:p>
            <a:pPr lvl="1"/>
            <a:r>
              <a:rPr lang="en-US" altLang="en-US" dirty="0"/>
              <a:t>A tablespace in a PDB can contain objects associated with exactly one PDB.</a:t>
            </a:r>
          </a:p>
          <a:p>
            <a:pPr lvl="1"/>
            <a:r>
              <a:rPr lang="fr-FR" altLang="en-US" dirty="0"/>
              <a:t>An object can be common to multiple PDBs.</a:t>
            </a:r>
          </a:p>
          <a:p>
            <a:pPr marL="1279525" lvl="2" indent="-365125"/>
            <a:r>
              <a:rPr lang="fr-FR" altLang="en-US" dirty="0"/>
              <a:t>Regular PDBs: </a:t>
            </a:r>
          </a:p>
          <a:p>
            <a:pPr lvl="3"/>
            <a:r>
              <a:rPr lang="fr-FR" altLang="en-US" dirty="0"/>
              <a:t>Common objects exist in the CDB root only.</a:t>
            </a:r>
          </a:p>
          <a:p>
            <a:pPr lvl="3"/>
            <a:r>
              <a:rPr lang="fr-FR" altLang="en-US" dirty="0"/>
              <a:t>Data is stored in the CDB root only.</a:t>
            </a:r>
          </a:p>
          <a:p>
            <a:pPr lvl="3"/>
            <a:r>
              <a:rPr lang="fr-FR" altLang="en-US" dirty="0"/>
              <a:t>Or </a:t>
            </a:r>
            <a:r>
              <a:rPr lang="en-US" altLang="en-US" dirty="0"/>
              <a:t>each PDB has a private data copy.</a:t>
            </a:r>
            <a:endParaRPr lang="fr-FR" altLang="en-US" dirty="0"/>
          </a:p>
          <a:p>
            <a:pPr lvl="3"/>
            <a:r>
              <a:rPr lang="en-US" altLang="en-US" dirty="0"/>
              <a:t>CANNOT be created by </a:t>
            </a:r>
            <a:r>
              <a:rPr lang="en-US" altLang="en-US" dirty="0" smtClean="0"/>
              <a:t>users</a:t>
            </a:r>
            <a:endParaRPr lang="en-US" altLang="en-US" dirty="0"/>
          </a:p>
          <a:p>
            <a:pPr lvl="3"/>
            <a:r>
              <a:rPr lang="en-US" altLang="en-US" dirty="0"/>
              <a:t>Can be created by Oracle-supplied </a:t>
            </a:r>
            <a:r>
              <a:rPr lang="en-US" altLang="en-US" dirty="0" smtClean="0"/>
              <a:t>users</a:t>
            </a:r>
            <a:endParaRPr lang="fr-FR" altLang="en-US" dirty="0"/>
          </a:p>
          <a:p>
            <a:pPr marL="1279525" lvl="2" indent="-365125"/>
            <a:r>
              <a:rPr lang="fr-FR" altLang="en-US" dirty="0"/>
              <a:t>Application PDBs: Common objects exist in the application root</a:t>
            </a:r>
          </a:p>
          <a:p>
            <a:pPr lvl="3"/>
            <a:r>
              <a:rPr lang="fr-FR" altLang="en-US" dirty="0"/>
              <a:t>The object definition exists in the application root only.</a:t>
            </a:r>
          </a:p>
          <a:p>
            <a:pPr lvl="3"/>
            <a:r>
              <a:rPr lang="fr-FR" altLang="en-US" dirty="0"/>
              <a:t>Data is stored in the application root only.</a:t>
            </a:r>
          </a:p>
          <a:p>
            <a:pPr lvl="3"/>
            <a:r>
              <a:rPr lang="fr-FR" altLang="en-US" dirty="0"/>
              <a:t>Or data is stored in both the application root and the application PDB.</a:t>
            </a:r>
          </a:p>
          <a:p>
            <a:pPr lvl="3"/>
            <a:r>
              <a:rPr lang="fr-FR" altLang="en-US" dirty="0"/>
              <a:t>Or data is stored in the application PDB.</a:t>
            </a:r>
          </a:p>
          <a:p>
            <a:pPr lvl="3"/>
            <a:r>
              <a:rPr lang="en-US" altLang="en-US" dirty="0"/>
              <a:t>Can be created by </a:t>
            </a:r>
            <a:r>
              <a:rPr lang="en-US" altLang="en-US" dirty="0" smtClean="0"/>
              <a:t>users</a:t>
            </a:r>
            <a:endParaRPr lang="fr-FR" altLang="en-US" dirty="0"/>
          </a:p>
        </p:txBody>
      </p:sp>
    </p:spTree>
    <p:custDataLst>
      <p:tags r:id="rId1"/>
    </p:custDataLst>
    <p:extLst>
      <p:ext uri="{BB962C8B-B14F-4D97-AF65-F5344CB8AC3E}">
        <p14:creationId xmlns:p14="http://schemas.microsoft.com/office/powerpoint/2010/main" val="2882151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Tablespaces Created During PDB </a:t>
            </a:r>
            <a:r>
              <a:rPr lang="en-US" altLang="en-US" dirty="0" smtClean="0"/>
              <a:t>Creation</a:t>
            </a:r>
            <a:br>
              <a:rPr lang="en-US" altLang="en-US" dirty="0" smtClean="0"/>
            </a:br>
            <a:endParaRPr lang="en-US" dirty="0"/>
          </a:p>
        </p:txBody>
      </p:sp>
      <p:sp>
        <p:nvSpPr>
          <p:cNvPr id="3" name="Content Placeholder 2"/>
          <p:cNvSpPr>
            <a:spLocks noGrp="1"/>
          </p:cNvSpPr>
          <p:nvPr>
            <p:ph idx="1"/>
          </p:nvPr>
        </p:nvSpPr>
        <p:spPr>
          <a:xfrm>
            <a:off x="622138" y="1242485"/>
            <a:ext cx="10944549" cy="1673101"/>
          </a:xfrm>
        </p:spPr>
        <p:txBody>
          <a:bodyPr/>
          <a:lstStyle/>
          <a:p>
            <a:r>
              <a:rPr lang="en-US" altLang="en-US" dirty="0"/>
              <a:t>Define the default tablespace of a new PDB:</a:t>
            </a:r>
          </a:p>
          <a:p>
            <a:pPr lvl="1"/>
            <a:r>
              <a:rPr lang="en-US" altLang="en-US" dirty="0"/>
              <a:t>Created from the CDB seed</a:t>
            </a:r>
          </a:p>
          <a:p>
            <a:pPr lvl="1"/>
            <a:r>
              <a:rPr lang="en-US" altLang="en-US" dirty="0"/>
              <a:t>During PDB cloning</a:t>
            </a:r>
          </a:p>
          <a:p>
            <a:pPr lvl="1"/>
            <a:r>
              <a:rPr lang="en-US" altLang="en-US" dirty="0"/>
              <a:t>Cloning with </a:t>
            </a:r>
            <a:r>
              <a:rPr lang="en-US" altLang="en-US" dirty="0">
                <a:latin typeface="Courier New" panose="02070309020205020404" pitchFamily="49" charset="0"/>
                <a:cs typeface="Courier New" panose="02070309020205020404" pitchFamily="49" charset="0"/>
              </a:rPr>
              <a:t>USER_TABLESPACES</a:t>
            </a:r>
            <a:r>
              <a:rPr lang="en-US" altLang="en-US" dirty="0"/>
              <a:t> and </a:t>
            </a:r>
            <a:r>
              <a:rPr lang="en-US" altLang="en-US" dirty="0">
                <a:latin typeface="Courier New" panose="02070309020205020404" pitchFamily="49" charset="0"/>
                <a:cs typeface="Courier New" panose="02070309020205020404" pitchFamily="49" charset="0"/>
              </a:rPr>
              <a:t>COMPATIBLE=12.2  </a:t>
            </a:r>
          </a:p>
        </p:txBody>
      </p:sp>
    </p:spTree>
    <p:custDataLst>
      <p:tags r:id="rId1"/>
    </p:custDataLst>
    <p:extLst>
      <p:ext uri="{BB962C8B-B14F-4D97-AF65-F5344CB8AC3E}">
        <p14:creationId xmlns:p14="http://schemas.microsoft.com/office/powerpoint/2010/main" val="768984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365127"/>
            <a:ext cx="10080966" cy="797984"/>
          </a:xfrm>
        </p:spPr>
        <p:txBody>
          <a:bodyPr/>
          <a:lstStyle/>
          <a:p>
            <a:r>
              <a:rPr lang="en-US" altLang="en-US" dirty="0"/>
              <a:t>Defining Default PermanentTablespaces</a:t>
            </a:r>
            <a:endParaRPr lang="en-US" dirty="0"/>
          </a:p>
        </p:txBody>
      </p:sp>
      <p:sp>
        <p:nvSpPr>
          <p:cNvPr id="3" name="Content Placeholder 2"/>
          <p:cNvSpPr>
            <a:spLocks noGrp="1"/>
          </p:cNvSpPr>
          <p:nvPr>
            <p:ph idx="1"/>
          </p:nvPr>
        </p:nvSpPr>
        <p:spPr>
          <a:xfrm>
            <a:off x="622138" y="1242485"/>
            <a:ext cx="10944549" cy="4304590"/>
          </a:xfrm>
        </p:spPr>
        <p:txBody>
          <a:bodyPr/>
          <a:lstStyle/>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r>
              <a:rPr lang="en-US" altLang="en-US" dirty="0"/>
              <a:t>In the CDB:</a:t>
            </a:r>
          </a:p>
          <a:p>
            <a:pPr lvl="1"/>
            <a:endParaRPr lang="en-US" altLang="en-US" dirty="0"/>
          </a:p>
          <a:p>
            <a:pPr lvl="1"/>
            <a:endParaRPr lang="en-US" altLang="en-US" dirty="0"/>
          </a:p>
          <a:p>
            <a:pPr lvl="1"/>
            <a:r>
              <a:rPr lang="en-US" altLang="en-US" dirty="0"/>
              <a:t>In the PDB:</a:t>
            </a:r>
          </a:p>
          <a:p>
            <a:endParaRPr lang="en-US" dirty="0"/>
          </a:p>
        </p:txBody>
      </p:sp>
      <p:sp>
        <p:nvSpPr>
          <p:cNvPr id="4" name="Content Placeholder 2"/>
          <p:cNvSpPr txBox="1">
            <a:spLocks/>
          </p:cNvSpPr>
          <p:nvPr/>
        </p:nvSpPr>
        <p:spPr bwMode="gray">
          <a:xfrm>
            <a:off x="731520" y="3926597"/>
            <a:ext cx="10750394" cy="72947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0">
            <a:spAutoFit/>
          </a:bodyPr>
          <a:lstStyle/>
          <a:p>
            <a:pPr marL="457200" indent="-457200" defTabSz="400050">
              <a:tabLst>
                <a:tab pos="400050" algn="r"/>
                <a:tab pos="673100" algn="l"/>
              </a:tabLst>
              <a:defRPr/>
            </a:pPr>
            <a:r>
              <a:rPr lang="en-US" b="1" dirty="0">
                <a:latin typeface="Courier New" pitchFamily="49" charset="0"/>
                <a:cs typeface="Arial" charset="0"/>
              </a:rPr>
              <a:t>SQL&gt; CONNECT system@cdb1</a:t>
            </a:r>
          </a:p>
          <a:p>
            <a:pPr marL="457200" indent="-457200" defTabSz="400050">
              <a:tabLst>
                <a:tab pos="400050" algn="r"/>
                <a:tab pos="673100" algn="l"/>
              </a:tabLst>
              <a:defRPr/>
            </a:pPr>
            <a:r>
              <a:rPr lang="en-US" b="1" dirty="0">
                <a:latin typeface="Courier New" pitchFamily="49" charset="0"/>
                <a:cs typeface="Arial" charset="0"/>
              </a:rPr>
              <a:t>SQL&gt; ALTER DATABASE DEFAULT TABLESPACE tbs_CDB_users;</a:t>
            </a:r>
          </a:p>
        </p:txBody>
      </p:sp>
      <p:sp>
        <p:nvSpPr>
          <p:cNvPr id="5" name="Content Placeholder 2"/>
          <p:cNvSpPr txBox="1">
            <a:spLocks/>
          </p:cNvSpPr>
          <p:nvPr/>
        </p:nvSpPr>
        <p:spPr bwMode="gray">
          <a:xfrm>
            <a:off x="741938" y="5141340"/>
            <a:ext cx="10750394" cy="72947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0">
            <a:spAutoFit/>
          </a:bodyPr>
          <a:lstStyle/>
          <a:p>
            <a:pPr marL="457200" indent="-457200" defTabSz="400050">
              <a:tabLst>
                <a:tab pos="400050" algn="r"/>
                <a:tab pos="673100" algn="l"/>
              </a:tabLst>
              <a:defRPr/>
            </a:pPr>
            <a:r>
              <a:rPr lang="en-US" b="1" dirty="0">
                <a:latin typeface="Courier New" pitchFamily="49" charset="0"/>
                <a:cs typeface="Arial" charset="0"/>
              </a:rPr>
              <a:t>SQL&gt; CONNECT pdb1_admin@</a:t>
            </a:r>
            <a:r>
              <a:rPr lang="en-US" b="1" dirty="0">
                <a:solidFill>
                  <a:srgbClr val="00B050"/>
                </a:solidFill>
                <a:latin typeface="Courier New" pitchFamily="49" charset="0"/>
                <a:cs typeface="Arial" charset="0"/>
              </a:rPr>
              <a:t>pdbhr</a:t>
            </a:r>
          </a:p>
          <a:p>
            <a:pPr marL="457200" indent="-457200" defTabSz="400050">
              <a:tabLst>
                <a:tab pos="400050" algn="r"/>
                <a:tab pos="673100" algn="l"/>
              </a:tabLst>
              <a:defRPr/>
            </a:pPr>
            <a:r>
              <a:rPr lang="en-US" b="1" dirty="0">
                <a:latin typeface="Courier New" pitchFamily="49" charset="0"/>
                <a:cs typeface="Arial" charset="0"/>
              </a:rPr>
              <a:t>SQL&gt; ALTER PLUGGABLE DATABASE DEFAULT TABLESPACE pdbhr_users;</a:t>
            </a:r>
          </a:p>
        </p:txBody>
      </p:sp>
      <p:grpSp>
        <p:nvGrpSpPr>
          <p:cNvPr id="6" name="Group 1"/>
          <p:cNvGrpSpPr>
            <a:grpSpLocks/>
          </p:cNvGrpSpPr>
          <p:nvPr/>
        </p:nvGrpSpPr>
        <p:grpSpPr bwMode="auto">
          <a:xfrm>
            <a:off x="3148013" y="1066800"/>
            <a:ext cx="5892800" cy="2362200"/>
            <a:chOff x="3046413" y="1066800"/>
            <a:chExt cx="5892800" cy="2362200"/>
          </a:xfrm>
        </p:grpSpPr>
        <p:sp>
          <p:nvSpPr>
            <p:cNvPr id="7" name="Rectangle 6"/>
            <p:cNvSpPr/>
            <p:nvPr/>
          </p:nvSpPr>
          <p:spPr bwMode="auto">
            <a:xfrm>
              <a:off x="3046413" y="1066800"/>
              <a:ext cx="5892800" cy="2362200"/>
            </a:xfrm>
            <a:prstGeom prst="rect">
              <a:avLst/>
            </a:prstGeom>
            <a:solidFill>
              <a:schemeClr val="bg1">
                <a:lumMod val="95000"/>
              </a:schemeClr>
            </a:solidFill>
            <a:ln w="28575" cap="flat" cmpd="sng" algn="ctr">
              <a:solidFill>
                <a:schemeClr val="tx1"/>
              </a:solidFill>
              <a:prstDash val="solid"/>
              <a:round/>
              <a:headEnd type="none" w="sm" len="sm"/>
              <a:tailEnd type="none" w="sm" len="sm"/>
            </a:ln>
            <a:effectLst/>
          </p:spPr>
          <p:txBody>
            <a:bodyPr/>
            <a:lstStyle/>
            <a:p>
              <a:pPr defTabSz="228600" eaLnBrk="1" hangingPunct="1">
                <a:buFont typeface="Arial" pitchFamily="34" charset="0"/>
                <a:buNone/>
                <a:defRPr/>
              </a:pPr>
              <a:endParaRPr lang="en-US" dirty="0">
                <a:cs typeface="Arial" charset="0"/>
              </a:endParaRPr>
            </a:p>
          </p:txBody>
        </p:sp>
        <p:sp>
          <p:nvSpPr>
            <p:cNvPr id="8" name="Text Box 58"/>
            <p:cNvSpPr txBox="1">
              <a:spLocks noChangeArrowheads="1"/>
            </p:cNvSpPr>
            <p:nvPr/>
          </p:nvSpPr>
          <p:spPr bwMode="blackWhite">
            <a:xfrm>
              <a:off x="3148013" y="1143000"/>
              <a:ext cx="5588000" cy="265113"/>
            </a:xfrm>
            <a:prstGeom prst="rect">
              <a:avLst/>
            </a:prstGeom>
            <a:noFill/>
            <a:ln w="28575">
              <a:noFill/>
              <a:miter lim="800000"/>
              <a:headEnd/>
              <a:tailEnd/>
            </a:ln>
          </p:spPr>
          <p:txBody>
            <a:bodyPr lIns="92075" tIns="46038" rIns="92075" bIns="46038">
              <a:spAutoFit/>
            </a:bodyPr>
            <a:lstStyle/>
            <a:p>
              <a:pPr defTabSz="228600">
                <a:lnSpc>
                  <a:spcPct val="80000"/>
                </a:lnSpc>
                <a:defRPr/>
              </a:pPr>
              <a:r>
                <a:rPr lang="en-US" sz="1400" b="1" dirty="0">
                  <a:solidFill>
                    <a:schemeClr val="bg2">
                      <a:lumMod val="10000"/>
                    </a:schemeClr>
                  </a:solidFill>
                  <a:latin typeface="Arial" charset="0"/>
                  <a:cs typeface="Arial" charset="0"/>
                </a:rPr>
                <a:t>Multitenant Container Database CDB1</a:t>
              </a:r>
            </a:p>
          </p:txBody>
        </p:sp>
        <p:sp>
          <p:nvSpPr>
            <p:cNvPr id="9" name="Rectangle 2"/>
            <p:cNvSpPr>
              <a:spLocks noChangeArrowheads="1"/>
            </p:cNvSpPr>
            <p:nvPr/>
          </p:nvSpPr>
          <p:spPr bwMode="blackWhite">
            <a:xfrm>
              <a:off x="3452813" y="1416050"/>
              <a:ext cx="4978400" cy="609600"/>
            </a:xfrm>
            <a:prstGeom prst="rect">
              <a:avLst/>
            </a:prstGeom>
            <a:solidFill>
              <a:srgbClr val="CC9900"/>
            </a:solidFill>
            <a:ln w="28575">
              <a:solidFill>
                <a:schemeClr val="tx1"/>
              </a:solidFill>
              <a:miter lim="800000"/>
              <a:headEnd/>
              <a:tailEnd/>
            </a:ln>
          </p:spPr>
          <p:txBody>
            <a:bodyPr wrap="none" lIns="92075" tIns="46038" rIns="92075" bIns="46038" anchor="b"/>
            <a:lstStyle/>
            <a:p>
              <a:pPr defTabSz="1041400">
                <a:lnSpc>
                  <a:spcPct val="85000"/>
                </a:lnSpc>
                <a:spcBef>
                  <a:spcPct val="50000"/>
                </a:spcBef>
                <a:defRPr/>
              </a:pPr>
              <a:r>
                <a:rPr lang="en-US" sz="1400" b="1" dirty="0">
                  <a:solidFill>
                    <a:schemeClr val="bg2">
                      <a:lumMod val="10000"/>
                    </a:schemeClr>
                  </a:solidFill>
                  <a:latin typeface="Arial" charset="0"/>
                  <a:cs typeface="Arial" charset="0"/>
                </a:rPr>
                <a:t>CDB root</a:t>
              </a:r>
            </a:p>
          </p:txBody>
        </p:sp>
        <p:sp>
          <p:nvSpPr>
            <p:cNvPr id="10" name="PPTShape_1"/>
            <p:cNvSpPr>
              <a:spLocks noChangeArrowheads="1"/>
            </p:cNvSpPr>
            <p:nvPr/>
          </p:nvSpPr>
          <p:spPr bwMode="blackWhite">
            <a:xfrm>
              <a:off x="3462338" y="2101850"/>
              <a:ext cx="4965700" cy="6096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008000"/>
                  </a:solidFill>
                </a:rPr>
                <a:t>PDBHR</a:t>
              </a:r>
            </a:p>
          </p:txBody>
        </p:sp>
        <p:sp>
          <p:nvSpPr>
            <p:cNvPr id="11" name="PPTShape_2"/>
            <p:cNvSpPr>
              <a:spLocks noChangeArrowheads="1"/>
            </p:cNvSpPr>
            <p:nvPr/>
          </p:nvSpPr>
          <p:spPr bwMode="blackWhite">
            <a:xfrm>
              <a:off x="3452813" y="2787650"/>
              <a:ext cx="4978400" cy="5334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chemeClr val="accent2"/>
                  </a:solidFill>
                </a:rPr>
                <a:t>PDBdev</a:t>
              </a:r>
            </a:p>
          </p:txBody>
        </p:sp>
        <p:sp>
          <p:nvSpPr>
            <p:cNvPr id="12" name="Can 11"/>
            <p:cNvSpPr/>
            <p:nvPr/>
          </p:nvSpPr>
          <p:spPr bwMode="auto">
            <a:xfrm>
              <a:off x="4865688" y="1489075"/>
              <a:ext cx="752475" cy="457200"/>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13" name="PPTShape_14"/>
            <p:cNvSpPr txBox="1">
              <a:spLocks noChangeArrowheads="1"/>
            </p:cNvSpPr>
            <p:nvPr/>
          </p:nvSpPr>
          <p:spPr bwMode="blackWhite">
            <a:xfrm>
              <a:off x="4773613" y="1633627"/>
              <a:ext cx="193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0000"/>
                  </a:solidFill>
                </a:rPr>
                <a:t>SYSTEM </a:t>
              </a:r>
            </a:p>
          </p:txBody>
        </p:sp>
        <p:sp>
          <p:nvSpPr>
            <p:cNvPr id="14" name="Can 13"/>
            <p:cNvSpPr/>
            <p:nvPr/>
          </p:nvSpPr>
          <p:spPr bwMode="auto">
            <a:xfrm>
              <a:off x="4865688" y="2178050"/>
              <a:ext cx="752475" cy="457200"/>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15" name="PPTShape_14"/>
            <p:cNvSpPr txBox="1">
              <a:spLocks noChangeArrowheads="1"/>
            </p:cNvSpPr>
            <p:nvPr/>
          </p:nvSpPr>
          <p:spPr bwMode="blackWhite">
            <a:xfrm>
              <a:off x="4773613" y="2322072"/>
              <a:ext cx="193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0000"/>
                  </a:solidFill>
                </a:rPr>
                <a:t>SYSTEM </a:t>
              </a:r>
            </a:p>
          </p:txBody>
        </p:sp>
        <p:sp>
          <p:nvSpPr>
            <p:cNvPr id="16" name="Can 15"/>
            <p:cNvSpPr/>
            <p:nvPr/>
          </p:nvSpPr>
          <p:spPr bwMode="auto">
            <a:xfrm>
              <a:off x="4865688" y="2833688"/>
              <a:ext cx="752475" cy="457200"/>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17" name="PPTShape_14"/>
            <p:cNvSpPr txBox="1">
              <a:spLocks noChangeArrowheads="1"/>
            </p:cNvSpPr>
            <p:nvPr/>
          </p:nvSpPr>
          <p:spPr bwMode="blackWhite">
            <a:xfrm>
              <a:off x="4773613" y="2977821"/>
              <a:ext cx="193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0000"/>
                  </a:solidFill>
                </a:rPr>
                <a:t>SYSTEM </a:t>
              </a:r>
            </a:p>
          </p:txBody>
        </p:sp>
        <p:sp>
          <p:nvSpPr>
            <p:cNvPr id="18" name="Can 17"/>
            <p:cNvSpPr/>
            <p:nvPr/>
          </p:nvSpPr>
          <p:spPr bwMode="auto">
            <a:xfrm>
              <a:off x="6581775" y="1489075"/>
              <a:ext cx="752475" cy="457200"/>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19" name="Can 18"/>
            <p:cNvSpPr/>
            <p:nvPr/>
          </p:nvSpPr>
          <p:spPr bwMode="auto">
            <a:xfrm>
              <a:off x="6581775" y="2178050"/>
              <a:ext cx="752475" cy="457200"/>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20" name="PPTShape_14"/>
            <p:cNvSpPr txBox="1">
              <a:spLocks noChangeArrowheads="1"/>
            </p:cNvSpPr>
            <p:nvPr/>
          </p:nvSpPr>
          <p:spPr bwMode="blackWhite">
            <a:xfrm>
              <a:off x="5992813" y="1641475"/>
              <a:ext cx="2438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0000"/>
                  </a:solidFill>
                </a:rPr>
                <a:t>TBS_CDB_USERS </a:t>
              </a:r>
            </a:p>
          </p:txBody>
        </p:sp>
        <p:sp>
          <p:nvSpPr>
            <p:cNvPr id="21" name="PPTShape_14"/>
            <p:cNvSpPr txBox="1">
              <a:spLocks noChangeArrowheads="1"/>
            </p:cNvSpPr>
            <p:nvPr/>
          </p:nvSpPr>
          <p:spPr bwMode="blackWhite">
            <a:xfrm>
              <a:off x="6094413" y="2330450"/>
              <a:ext cx="2133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0000"/>
                  </a:solidFill>
                </a:rPr>
                <a:t>PDBHR_USERS</a:t>
              </a:r>
            </a:p>
          </p:txBody>
        </p:sp>
      </p:grpSp>
    </p:spTree>
    <p:custDataLst>
      <p:tags r:id="rId1"/>
    </p:custDataLst>
    <p:extLst>
      <p:ext uri="{BB962C8B-B14F-4D97-AF65-F5344CB8AC3E}">
        <p14:creationId xmlns:p14="http://schemas.microsoft.com/office/powerpoint/2010/main" val="2675792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365126"/>
            <a:ext cx="10296990" cy="724959"/>
          </a:xfrm>
        </p:spPr>
        <p:txBody>
          <a:bodyPr/>
          <a:lstStyle/>
          <a:p>
            <a:r>
              <a:rPr lang="en-US" altLang="en-US" dirty="0"/>
              <a:t>Temporary Tablespaces</a:t>
            </a:r>
            <a:endParaRPr lang="en-US" dirty="0"/>
          </a:p>
        </p:txBody>
      </p:sp>
      <p:sp>
        <p:nvSpPr>
          <p:cNvPr id="3" name="Content Placeholder 2"/>
          <p:cNvSpPr>
            <a:spLocks noGrp="1"/>
          </p:cNvSpPr>
          <p:nvPr>
            <p:ph idx="1"/>
          </p:nvPr>
        </p:nvSpPr>
        <p:spPr>
          <a:xfrm>
            <a:off x="622138" y="1242485"/>
            <a:ext cx="10944549" cy="3866009"/>
          </a:xfrm>
        </p:spPr>
        <p:txBody>
          <a:bodyPr>
            <a:normAutofit fontScale="92500"/>
          </a:bodyPr>
          <a:lstStyle/>
          <a:p>
            <a:pPr lvl="1"/>
            <a:r>
              <a:rPr lang="en-US" altLang="en-US" dirty="0"/>
              <a:t>Only one default temporary tablespace or tablespace group is allowed per CDB or PDB.</a:t>
            </a:r>
          </a:p>
          <a:p>
            <a:pPr lvl="1"/>
            <a:r>
              <a:rPr lang="en-US" altLang="en-US" dirty="0"/>
              <a:t>Each PDB can have temporary tablespaces or tablespace groups</a:t>
            </a:r>
            <a:r>
              <a:rPr lang="en-US" altLang="en-US" dirty="0" smtClean="0"/>
              <a:t>.</a:t>
            </a:r>
          </a:p>
          <a:p>
            <a:pPr lvl="1"/>
            <a:endParaRPr lang="en-US" altLang="en-US" dirty="0"/>
          </a:p>
          <a:p>
            <a:pPr lvl="1"/>
            <a:endParaRPr lang="fr-FR" altLang="en-US" dirty="0"/>
          </a:p>
          <a:p>
            <a:pPr lvl="1"/>
            <a:endParaRPr lang="fr-FR" altLang="en-US" dirty="0"/>
          </a:p>
          <a:p>
            <a:pPr lvl="1"/>
            <a:endParaRPr lang="fr-FR" altLang="en-US" dirty="0"/>
          </a:p>
          <a:p>
            <a:pPr lvl="1"/>
            <a:endParaRPr lang="fr-FR" altLang="en-US" dirty="0"/>
          </a:p>
          <a:p>
            <a:pPr lvl="1"/>
            <a:endParaRPr lang="fr-FR" altLang="en-US" dirty="0"/>
          </a:p>
          <a:p>
            <a:pPr lvl="1"/>
            <a:endParaRPr lang="fr-FR" altLang="en-US" dirty="0"/>
          </a:p>
          <a:p>
            <a:pPr lvl="1"/>
            <a:r>
              <a:rPr lang="fr-FR" altLang="en-US" dirty="0"/>
              <a:t>Define the default temporary tablespace in a PDB:</a:t>
            </a:r>
            <a:endParaRPr lang="en-US" altLang="en-US" dirty="0"/>
          </a:p>
        </p:txBody>
      </p:sp>
      <p:grpSp>
        <p:nvGrpSpPr>
          <p:cNvPr id="4" name="Group 1"/>
          <p:cNvGrpSpPr>
            <a:grpSpLocks/>
          </p:cNvGrpSpPr>
          <p:nvPr/>
        </p:nvGrpSpPr>
        <p:grpSpPr bwMode="auto">
          <a:xfrm>
            <a:off x="3549650" y="2133600"/>
            <a:ext cx="5087938" cy="2374900"/>
            <a:chOff x="2733675" y="2133600"/>
            <a:chExt cx="5087938" cy="2374900"/>
          </a:xfrm>
        </p:grpSpPr>
        <p:sp>
          <p:nvSpPr>
            <p:cNvPr id="5" name="Rectangle 4"/>
            <p:cNvSpPr/>
            <p:nvPr/>
          </p:nvSpPr>
          <p:spPr bwMode="auto">
            <a:xfrm>
              <a:off x="2733675" y="2133600"/>
              <a:ext cx="5087938" cy="2374900"/>
            </a:xfrm>
            <a:prstGeom prst="rect">
              <a:avLst/>
            </a:prstGeom>
            <a:solidFill>
              <a:schemeClr val="bg1">
                <a:lumMod val="95000"/>
              </a:schemeClr>
            </a:solidFill>
            <a:ln w="28575" cap="flat" cmpd="sng" algn="ctr">
              <a:solidFill>
                <a:schemeClr val="tx1"/>
              </a:solidFill>
              <a:prstDash val="solid"/>
              <a:round/>
              <a:headEnd type="none" w="sm" len="sm"/>
              <a:tailEnd type="none" w="sm" len="sm"/>
            </a:ln>
            <a:effectLst/>
          </p:spPr>
          <p:txBody>
            <a:bodyPr/>
            <a:lstStyle/>
            <a:p>
              <a:pPr defTabSz="228600" eaLnBrk="1" hangingPunct="1">
                <a:defRPr/>
              </a:pPr>
              <a:endParaRPr lang="en-US" dirty="0"/>
            </a:p>
          </p:txBody>
        </p:sp>
        <p:sp>
          <p:nvSpPr>
            <p:cNvPr id="6" name="Text Box 58"/>
            <p:cNvSpPr txBox="1">
              <a:spLocks noChangeArrowheads="1"/>
            </p:cNvSpPr>
            <p:nvPr/>
          </p:nvSpPr>
          <p:spPr bwMode="blackWhite">
            <a:xfrm>
              <a:off x="2854325" y="2257425"/>
              <a:ext cx="3406775" cy="265113"/>
            </a:xfrm>
            <a:prstGeom prst="rect">
              <a:avLst/>
            </a:prstGeom>
            <a:noFill/>
            <a:ln w="28575">
              <a:noFill/>
              <a:miter lim="800000"/>
              <a:headEnd/>
              <a:tailEnd/>
            </a:ln>
          </p:spPr>
          <p:txBody>
            <a:bodyPr lIns="92075" tIns="46038" rIns="92075" bIns="46038">
              <a:spAutoFit/>
            </a:bodyPr>
            <a:lstStyle/>
            <a:p>
              <a:pPr defTabSz="228600">
                <a:lnSpc>
                  <a:spcPct val="80000"/>
                </a:lnSpc>
                <a:defRPr/>
              </a:pPr>
              <a:r>
                <a:rPr lang="en-US" sz="1400" b="1" dirty="0">
                  <a:solidFill>
                    <a:schemeClr val="bg2">
                      <a:lumMod val="10000"/>
                    </a:schemeClr>
                  </a:solidFill>
                  <a:latin typeface="Arial" charset="0"/>
                  <a:cs typeface="Arial" charset="0"/>
                </a:rPr>
                <a:t>Multitenant Container Database CDB1</a:t>
              </a:r>
            </a:p>
          </p:txBody>
        </p:sp>
        <p:sp>
          <p:nvSpPr>
            <p:cNvPr id="7" name="Rectangle 2"/>
            <p:cNvSpPr>
              <a:spLocks noChangeArrowheads="1"/>
            </p:cNvSpPr>
            <p:nvPr/>
          </p:nvSpPr>
          <p:spPr bwMode="blackWhite">
            <a:xfrm>
              <a:off x="3249613" y="2638425"/>
              <a:ext cx="4092575" cy="457200"/>
            </a:xfrm>
            <a:prstGeom prst="rect">
              <a:avLst/>
            </a:prstGeom>
            <a:solidFill>
              <a:srgbClr val="CC9900"/>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r>
                <a:rPr lang="en-US" altLang="en-US" sz="1400" b="1" dirty="0">
                  <a:solidFill>
                    <a:srgbClr val="000000"/>
                  </a:solidFill>
                </a:rPr>
                <a:t>CDB root</a:t>
              </a:r>
            </a:p>
          </p:txBody>
        </p:sp>
        <p:sp>
          <p:nvSpPr>
            <p:cNvPr id="8" name="PPTShape_0"/>
            <p:cNvSpPr>
              <a:spLocks noChangeArrowheads="1"/>
            </p:cNvSpPr>
            <p:nvPr/>
          </p:nvSpPr>
          <p:spPr bwMode="blackWhite">
            <a:xfrm>
              <a:off x="3249613" y="3248025"/>
              <a:ext cx="4092575" cy="4572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0000FF"/>
                  </a:solidFill>
                </a:rPr>
                <a:t>PDBtest</a:t>
              </a:r>
            </a:p>
          </p:txBody>
        </p:sp>
        <p:sp>
          <p:nvSpPr>
            <p:cNvPr id="9" name="PPTShape_1"/>
            <p:cNvSpPr>
              <a:spLocks noChangeArrowheads="1"/>
            </p:cNvSpPr>
            <p:nvPr/>
          </p:nvSpPr>
          <p:spPr bwMode="blackWhite">
            <a:xfrm>
              <a:off x="3259138" y="3857625"/>
              <a:ext cx="4081462" cy="5080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008000"/>
                  </a:solidFill>
                </a:rPr>
                <a:t>PDBHR</a:t>
              </a:r>
            </a:p>
          </p:txBody>
        </p:sp>
        <p:sp>
          <p:nvSpPr>
            <p:cNvPr id="10" name="PPTShape_10"/>
            <p:cNvSpPr>
              <a:spLocks noChangeArrowheads="1"/>
            </p:cNvSpPr>
            <p:nvPr/>
          </p:nvSpPr>
          <p:spPr bwMode="auto">
            <a:xfrm>
              <a:off x="5999163" y="3286125"/>
              <a:ext cx="768350" cy="390525"/>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11" name="PPTShape_13"/>
            <p:cNvSpPr txBox="1">
              <a:spLocks noChangeArrowheads="1"/>
            </p:cNvSpPr>
            <p:nvPr/>
          </p:nvSpPr>
          <p:spPr bwMode="blackWhite">
            <a:xfrm>
              <a:off x="5997575" y="3359150"/>
              <a:ext cx="911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0000"/>
                  </a:solidFill>
                </a:rPr>
                <a:t>TEMP </a:t>
              </a:r>
            </a:p>
          </p:txBody>
        </p:sp>
        <p:sp>
          <p:nvSpPr>
            <p:cNvPr id="12" name="PPTShape_10"/>
            <p:cNvSpPr>
              <a:spLocks noChangeArrowheads="1"/>
            </p:cNvSpPr>
            <p:nvPr/>
          </p:nvSpPr>
          <p:spPr bwMode="auto">
            <a:xfrm>
              <a:off x="5281613" y="3891492"/>
              <a:ext cx="731837" cy="4572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13" name="PPTShape_13"/>
            <p:cNvSpPr txBox="1">
              <a:spLocks noChangeArrowheads="1"/>
            </p:cNvSpPr>
            <p:nvPr/>
          </p:nvSpPr>
          <p:spPr bwMode="blackWhite">
            <a:xfrm>
              <a:off x="4913313" y="4013730"/>
              <a:ext cx="19288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0000"/>
                  </a:solidFill>
                </a:rPr>
                <a:t>LOCAL_TEMP</a:t>
              </a:r>
              <a:endParaRPr lang="en-US" altLang="en-US" sz="1400" dirty="0">
                <a:solidFill>
                  <a:srgbClr val="000000"/>
                </a:solidFill>
              </a:endParaRPr>
            </a:p>
          </p:txBody>
        </p:sp>
        <p:sp>
          <p:nvSpPr>
            <p:cNvPr id="14" name="PPTShape_10"/>
            <p:cNvSpPr>
              <a:spLocks noChangeArrowheads="1"/>
            </p:cNvSpPr>
            <p:nvPr/>
          </p:nvSpPr>
          <p:spPr bwMode="auto">
            <a:xfrm>
              <a:off x="4879975" y="2638425"/>
              <a:ext cx="731838" cy="4572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15" name="PPTShape_13"/>
            <p:cNvSpPr txBox="1">
              <a:spLocks noChangeArrowheads="1"/>
            </p:cNvSpPr>
            <p:nvPr/>
          </p:nvSpPr>
          <p:spPr bwMode="blackWhite">
            <a:xfrm>
              <a:off x="4524375" y="2790825"/>
              <a:ext cx="193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ltLang="en-US" sz="1400" b="1" dirty="0">
                  <a:solidFill>
                    <a:srgbClr val="000000"/>
                  </a:solidFill>
                </a:rPr>
                <a:t>TEMP_ROOT</a:t>
              </a:r>
              <a:endParaRPr lang="en-US" altLang="en-US" sz="1400" b="1" dirty="0">
                <a:solidFill>
                  <a:srgbClr val="000000"/>
                </a:solidFill>
              </a:endParaRPr>
            </a:p>
          </p:txBody>
        </p:sp>
        <p:sp>
          <p:nvSpPr>
            <p:cNvPr id="16" name="PPTShape_10"/>
            <p:cNvSpPr>
              <a:spLocks noChangeArrowheads="1"/>
            </p:cNvSpPr>
            <p:nvPr/>
          </p:nvSpPr>
          <p:spPr bwMode="auto">
            <a:xfrm>
              <a:off x="6310313" y="3894667"/>
              <a:ext cx="909637" cy="388938"/>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17" name="PPTShape_13"/>
            <p:cNvSpPr txBox="1">
              <a:spLocks noChangeArrowheads="1"/>
            </p:cNvSpPr>
            <p:nvPr/>
          </p:nvSpPr>
          <p:spPr bwMode="blackWhite">
            <a:xfrm>
              <a:off x="6238875" y="3967692"/>
              <a:ext cx="11017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0000"/>
                  </a:solidFill>
                </a:rPr>
                <a:t>TEMP2 </a:t>
              </a:r>
            </a:p>
          </p:txBody>
        </p:sp>
      </p:grpSp>
      <p:sp>
        <p:nvSpPr>
          <p:cNvPr id="18" name="Content Placeholder 2"/>
          <p:cNvSpPr txBox="1">
            <a:spLocks/>
          </p:cNvSpPr>
          <p:nvPr/>
        </p:nvSpPr>
        <p:spPr bwMode="gray">
          <a:xfrm>
            <a:off x="741938" y="5229200"/>
            <a:ext cx="10750394" cy="72947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0">
            <a:spAutoFit/>
          </a:bodyPr>
          <a:lstStyle/>
          <a:p>
            <a:pPr marL="457200" indent="-457200" defTabSz="400050">
              <a:tabLst>
                <a:tab pos="400050" algn="r"/>
                <a:tab pos="673100" algn="l"/>
              </a:tabLst>
              <a:defRPr/>
            </a:pPr>
            <a:r>
              <a:rPr lang="en-US" b="1" dirty="0">
                <a:latin typeface="Courier New" pitchFamily="49" charset="0"/>
                <a:cs typeface="Arial" charset="0"/>
              </a:rPr>
              <a:t>SQL&gt; CONNECT pdb1_admin@</a:t>
            </a:r>
            <a:r>
              <a:rPr lang="en-US" b="1" dirty="0">
                <a:solidFill>
                  <a:srgbClr val="00B050"/>
                </a:solidFill>
                <a:latin typeface="Courier New" pitchFamily="49" charset="0"/>
                <a:cs typeface="Arial" charset="0"/>
              </a:rPr>
              <a:t>pdbhr</a:t>
            </a:r>
          </a:p>
          <a:p>
            <a:pPr marL="457200" indent="-457200" defTabSz="400050">
              <a:tabLst>
                <a:tab pos="400050" algn="r"/>
                <a:tab pos="673100" algn="l"/>
              </a:tabLst>
              <a:defRPr/>
            </a:pPr>
            <a:r>
              <a:rPr lang="en-US" b="1" dirty="0">
                <a:latin typeface="Courier New" pitchFamily="49" charset="0"/>
                <a:cs typeface="Arial" charset="0"/>
              </a:rPr>
              <a:t>SQL&gt; ALTER DATABASE DEFAULT TEMPORARY TABLESPACE local_temp;</a:t>
            </a:r>
          </a:p>
        </p:txBody>
      </p:sp>
    </p:spTree>
    <p:custDataLst>
      <p:tags r:id="rId1"/>
    </p:custDataLst>
    <p:extLst>
      <p:ext uri="{BB962C8B-B14F-4D97-AF65-F5344CB8AC3E}">
        <p14:creationId xmlns:p14="http://schemas.microsoft.com/office/powerpoint/2010/main" val="21615187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UNDO </a:t>
            </a:r>
            <a:r>
              <a:rPr lang="en-US" altLang="en-US" dirty="0" err="1" smtClean="0"/>
              <a:t>Tablespaces</a:t>
            </a:r>
            <a:r>
              <a:rPr lang="en-US" altLang="en-US" dirty="0" smtClean="0"/>
              <a:t/>
            </a:r>
            <a:br>
              <a:rPr lang="en-US" altLang="en-US" dirty="0" smtClean="0"/>
            </a:br>
            <a:endParaRPr lang="en-US" dirty="0"/>
          </a:p>
        </p:txBody>
      </p:sp>
      <p:sp>
        <p:nvSpPr>
          <p:cNvPr id="3" name="Content Placeholder 2"/>
          <p:cNvSpPr>
            <a:spLocks noGrp="1"/>
          </p:cNvSpPr>
          <p:nvPr>
            <p:ph idx="1"/>
          </p:nvPr>
        </p:nvSpPr>
        <p:spPr>
          <a:xfrm>
            <a:off x="622138" y="1242485"/>
            <a:ext cx="10944549" cy="4743172"/>
          </a:xfrm>
        </p:spPr>
        <p:txBody>
          <a:bodyPr>
            <a:normAutofit lnSpcReduction="10000"/>
          </a:bodyPr>
          <a:lstStyle/>
          <a:p>
            <a:r>
              <a:rPr lang="en-US" altLang="en-US" dirty="0"/>
              <a:t>Two UNDO modes: SHARED versus LOCAL</a:t>
            </a:r>
          </a:p>
          <a:p>
            <a:pPr lvl="1"/>
            <a:r>
              <a:rPr lang="en-US" altLang="en-US" dirty="0"/>
              <a:t>There is only one shared UNDO tablespace (in CDB root).</a:t>
            </a:r>
          </a:p>
          <a:p>
            <a:pPr lvl="1"/>
            <a:r>
              <a:rPr lang="en-US" altLang="en-US" dirty="0"/>
              <a:t>There can be a local UNDO tablespace in each PDB.</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When is local UNDO mode required?</a:t>
            </a:r>
          </a:p>
          <a:p>
            <a:pPr lvl="1"/>
            <a:r>
              <a:rPr lang="en-US" altLang="en-US" dirty="0"/>
              <a:t>Hot cloning</a:t>
            </a:r>
          </a:p>
          <a:p>
            <a:pPr lvl="1"/>
            <a:r>
              <a:rPr lang="en-US" altLang="en-US" dirty="0"/>
              <a:t>Near-zero downtime PDB relocation</a:t>
            </a:r>
          </a:p>
        </p:txBody>
      </p:sp>
      <p:sp>
        <p:nvSpPr>
          <p:cNvPr id="4" name="Rectangle 28"/>
          <p:cNvSpPr>
            <a:spLocks noChangeArrowheads="1"/>
          </p:cNvSpPr>
          <p:nvPr/>
        </p:nvSpPr>
        <p:spPr bwMode="auto">
          <a:xfrm>
            <a:off x="814388" y="2557463"/>
            <a:ext cx="7775575" cy="1716087"/>
          </a:xfrm>
          <a:prstGeom prst="rect">
            <a:avLst/>
          </a:prstGeom>
          <a:solidFill>
            <a:srgbClr val="DCE3E4"/>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5" name="Text Box 58"/>
          <p:cNvSpPr txBox="1">
            <a:spLocks noChangeArrowheads="1"/>
          </p:cNvSpPr>
          <p:nvPr/>
        </p:nvSpPr>
        <p:spPr bwMode="blackWhite">
          <a:xfrm>
            <a:off x="769938" y="2597150"/>
            <a:ext cx="93345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sz="1600" b="1" dirty="0">
                <a:solidFill>
                  <a:srgbClr val="000000"/>
                </a:solidFill>
              </a:rPr>
              <a:t>CDB</a:t>
            </a:r>
          </a:p>
        </p:txBody>
      </p:sp>
      <p:sp>
        <p:nvSpPr>
          <p:cNvPr id="6" name="PPTShape_1"/>
          <p:cNvSpPr>
            <a:spLocks noChangeArrowheads="1"/>
          </p:cNvSpPr>
          <p:nvPr/>
        </p:nvSpPr>
        <p:spPr bwMode="blackWhite">
          <a:xfrm>
            <a:off x="1111250" y="3576638"/>
            <a:ext cx="7189788" cy="6096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008000"/>
                </a:solidFill>
              </a:rPr>
              <a:t>PDBHR</a:t>
            </a:r>
          </a:p>
        </p:txBody>
      </p:sp>
      <p:sp>
        <p:nvSpPr>
          <p:cNvPr id="7" name="PPTShape_10"/>
          <p:cNvSpPr>
            <a:spLocks noChangeArrowheads="1"/>
          </p:cNvSpPr>
          <p:nvPr/>
        </p:nvSpPr>
        <p:spPr bwMode="auto">
          <a:xfrm>
            <a:off x="4702175" y="3709988"/>
            <a:ext cx="638175" cy="322262"/>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8" name="PPTShape_13"/>
          <p:cNvSpPr txBox="1">
            <a:spLocks noChangeArrowheads="1"/>
          </p:cNvSpPr>
          <p:nvPr/>
        </p:nvSpPr>
        <p:spPr bwMode="blackWhite">
          <a:xfrm>
            <a:off x="4624388" y="3760788"/>
            <a:ext cx="836612"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TEMP </a:t>
            </a:r>
          </a:p>
        </p:txBody>
      </p:sp>
      <p:sp>
        <p:nvSpPr>
          <p:cNvPr id="9" name="PPTShape_10"/>
          <p:cNvSpPr>
            <a:spLocks noChangeArrowheads="1"/>
          </p:cNvSpPr>
          <p:nvPr/>
        </p:nvSpPr>
        <p:spPr bwMode="auto">
          <a:xfrm>
            <a:off x="7245350" y="3686175"/>
            <a:ext cx="865188" cy="430213"/>
          </a:xfrm>
          <a:prstGeom prst="flowChartMagneticDisk">
            <a:avLst/>
          </a:prstGeom>
          <a:gradFill rotWithShape="0">
            <a:gsLst>
              <a:gs pos="0">
                <a:srgbClr val="FFEFD1"/>
              </a:gs>
              <a:gs pos="64999">
                <a:srgbClr val="F0EBD5"/>
              </a:gs>
              <a:gs pos="100000">
                <a:srgbClr val="D1C39F"/>
              </a:gs>
            </a:gsLst>
            <a:lin ang="0"/>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10" name="PPTShape_13"/>
          <p:cNvSpPr txBox="1">
            <a:spLocks noChangeArrowheads="1"/>
          </p:cNvSpPr>
          <p:nvPr/>
        </p:nvSpPr>
        <p:spPr bwMode="blackWhite">
          <a:xfrm>
            <a:off x="7253288" y="3797300"/>
            <a:ext cx="9715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UNDO2</a:t>
            </a:r>
          </a:p>
        </p:txBody>
      </p:sp>
      <p:sp>
        <p:nvSpPr>
          <p:cNvPr id="11" name="Content Placeholder 2"/>
          <p:cNvSpPr txBox="1">
            <a:spLocks noChangeAspect="1"/>
          </p:cNvSpPr>
          <p:nvPr/>
        </p:nvSpPr>
        <p:spPr bwMode="gray">
          <a:xfrm>
            <a:off x="6455878" y="5229264"/>
            <a:ext cx="4607086" cy="576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marL="457200" indent="-457200" defTabSz="400050" eaLnBrk="1" hangingPunct="1">
              <a:tabLst>
                <a:tab pos="400050" algn="r"/>
                <a:tab pos="673100" algn="l"/>
              </a:tabLst>
              <a:defRPr/>
            </a:pPr>
            <a:r>
              <a:rPr lang="en-US" sz="1600" b="1" dirty="0">
                <a:latin typeface="Courier New" pitchFamily="49" charset="0"/>
                <a:cs typeface="Arial" charset="0"/>
              </a:rPr>
              <a:t>SQL&gt; STARTUP UPGRADE</a:t>
            </a:r>
          </a:p>
          <a:p>
            <a:pPr marL="457200" indent="-457200" defTabSz="400050" eaLnBrk="1" hangingPunct="1">
              <a:tabLst>
                <a:tab pos="400050" algn="r"/>
                <a:tab pos="673100" algn="l"/>
              </a:tabLst>
              <a:defRPr/>
            </a:pPr>
            <a:r>
              <a:rPr lang="en-US" sz="1600" b="1" dirty="0">
                <a:latin typeface="Courier New" pitchFamily="49" charset="0"/>
                <a:cs typeface="Arial" charset="0"/>
              </a:rPr>
              <a:t>SQL&gt; ALTER DATABASE LOCAL UNDO ON;</a:t>
            </a:r>
            <a:endParaRPr lang="en-US" sz="1600" b="1" dirty="0">
              <a:solidFill>
                <a:srgbClr val="00B050"/>
              </a:solidFill>
              <a:latin typeface="Courier New" pitchFamily="49" charset="0"/>
              <a:cs typeface="Arial" charset="0"/>
            </a:endParaRPr>
          </a:p>
        </p:txBody>
      </p:sp>
      <p:sp>
        <p:nvSpPr>
          <p:cNvPr id="12" name="Vertical Scroll 87"/>
          <p:cNvSpPr>
            <a:spLocks noChangeArrowheads="1"/>
          </p:cNvSpPr>
          <p:nvPr/>
        </p:nvSpPr>
        <p:spPr bwMode="auto">
          <a:xfrm>
            <a:off x="8902700" y="3068638"/>
            <a:ext cx="2736850" cy="828675"/>
          </a:xfrm>
          <a:prstGeom prst="verticalScroll">
            <a:avLst>
              <a:gd name="adj" fmla="val 12500"/>
            </a:avLst>
          </a:prstGeom>
          <a:noFill/>
          <a:ln w="28575" algn="ctr">
            <a:solidFill>
              <a:schemeClr val="tx1"/>
            </a:solidFill>
            <a:round/>
            <a:headEnd type="none" w="sm" len="sm"/>
            <a:tailEnd type="none" w="sm" len="sm"/>
          </a:ln>
        </p:spPr>
        <p:txBody>
          <a:bodyPr anchor="ctr"/>
          <a:lstStyle/>
          <a:p>
            <a:pPr marL="119063" indent="-119063" eaLnBrk="1" hangingPunct="1">
              <a:lnSpc>
                <a:spcPct val="90000"/>
              </a:lnSpc>
              <a:spcBef>
                <a:spcPct val="50000"/>
              </a:spcBef>
              <a:buClr>
                <a:schemeClr val="accent1"/>
              </a:buClr>
              <a:defRPr/>
            </a:pPr>
            <a:r>
              <a:rPr lang="en-US" sz="1200" dirty="0">
                <a:solidFill>
                  <a:srgbClr val="000000"/>
                </a:solidFill>
                <a:latin typeface="Arial" charset="0"/>
                <a:cs typeface="Arial" charset="0"/>
              </a:rPr>
              <a:t>DATABASE_PROPERTIES</a:t>
            </a:r>
          </a:p>
          <a:p>
            <a:pPr marL="119063" indent="-119063" eaLnBrk="1" hangingPunct="1">
              <a:lnSpc>
                <a:spcPct val="90000"/>
              </a:lnSpc>
              <a:spcBef>
                <a:spcPct val="50000"/>
              </a:spcBef>
              <a:buClr>
                <a:schemeClr val="accent1"/>
              </a:buClr>
              <a:defRPr/>
            </a:pPr>
            <a:r>
              <a:rPr lang="en-US" sz="1000" b="1" dirty="0">
                <a:solidFill>
                  <a:srgbClr val="000000"/>
                </a:solidFill>
                <a:latin typeface="+mj-lt"/>
                <a:cs typeface="Courier New" pitchFamily="49" charset="0"/>
              </a:rPr>
              <a:t>  LOCAL_UNDO_ENABLED=true</a:t>
            </a:r>
          </a:p>
        </p:txBody>
      </p:sp>
      <p:sp>
        <p:nvSpPr>
          <p:cNvPr id="13" name="Rectangle 282"/>
          <p:cNvSpPr>
            <a:spLocks noChangeArrowheads="1"/>
          </p:cNvSpPr>
          <p:nvPr/>
        </p:nvSpPr>
        <p:spPr bwMode="auto">
          <a:xfrm>
            <a:off x="1101725" y="2852738"/>
            <a:ext cx="7199313" cy="647700"/>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600" b="1" dirty="0">
                <a:solidFill>
                  <a:srgbClr val="000000"/>
                </a:solidFill>
              </a:rPr>
              <a:t>CDB root</a:t>
            </a:r>
          </a:p>
        </p:txBody>
      </p:sp>
      <p:sp>
        <p:nvSpPr>
          <p:cNvPr id="14" name="PPTShape_10"/>
          <p:cNvSpPr>
            <a:spLocks noChangeArrowheads="1"/>
          </p:cNvSpPr>
          <p:nvPr/>
        </p:nvSpPr>
        <p:spPr bwMode="auto">
          <a:xfrm>
            <a:off x="4689475" y="3035300"/>
            <a:ext cx="638175" cy="341313"/>
          </a:xfrm>
          <a:prstGeom prst="flowChartMagneticDisk">
            <a:avLst/>
          </a:prstGeom>
          <a:gradFill rotWithShape="1">
            <a:gsLst>
              <a:gs pos="0">
                <a:srgbClr val="5E7676"/>
              </a:gs>
              <a:gs pos="50000">
                <a:srgbClr val="CCFFFF"/>
              </a:gs>
              <a:gs pos="100000">
                <a:srgbClr val="5E7676"/>
              </a:gs>
            </a:gsLst>
            <a:lin ang="270000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15" name="PPTShape_13"/>
          <p:cNvSpPr txBox="1">
            <a:spLocks noChangeArrowheads="1"/>
          </p:cNvSpPr>
          <p:nvPr/>
        </p:nvSpPr>
        <p:spPr bwMode="blackWhite">
          <a:xfrm>
            <a:off x="4595813" y="3106738"/>
            <a:ext cx="10080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TROOT</a:t>
            </a:r>
          </a:p>
        </p:txBody>
      </p:sp>
      <p:sp>
        <p:nvSpPr>
          <p:cNvPr id="16" name="PPTShape_10"/>
          <p:cNvSpPr>
            <a:spLocks noChangeArrowheads="1"/>
          </p:cNvSpPr>
          <p:nvPr/>
        </p:nvSpPr>
        <p:spPr bwMode="auto">
          <a:xfrm>
            <a:off x="6646863" y="2989263"/>
            <a:ext cx="865187" cy="430212"/>
          </a:xfrm>
          <a:prstGeom prst="flowChartMagneticDisk">
            <a:avLst/>
          </a:prstGeom>
          <a:gradFill rotWithShape="0">
            <a:gsLst>
              <a:gs pos="0">
                <a:srgbClr val="FFEFD1"/>
              </a:gs>
              <a:gs pos="64999">
                <a:srgbClr val="F0EBD5"/>
              </a:gs>
              <a:gs pos="100000">
                <a:srgbClr val="D1C39F"/>
              </a:gs>
            </a:gsLst>
            <a:lin ang="0"/>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17" name="PPTShape_13"/>
          <p:cNvSpPr txBox="1">
            <a:spLocks noChangeArrowheads="1"/>
          </p:cNvSpPr>
          <p:nvPr/>
        </p:nvSpPr>
        <p:spPr bwMode="blackWhite">
          <a:xfrm>
            <a:off x="6286500" y="3117850"/>
            <a:ext cx="18240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SHARED_UNDO</a:t>
            </a:r>
          </a:p>
        </p:txBody>
      </p:sp>
      <p:sp>
        <p:nvSpPr>
          <p:cNvPr id="18" name="Can 17"/>
          <p:cNvSpPr/>
          <p:nvPr/>
        </p:nvSpPr>
        <p:spPr bwMode="auto">
          <a:xfrm>
            <a:off x="2446338" y="2935288"/>
            <a:ext cx="752475" cy="493712"/>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19" name="PPTShape_14"/>
          <p:cNvSpPr txBox="1">
            <a:spLocks noChangeArrowheads="1"/>
          </p:cNvSpPr>
          <p:nvPr/>
        </p:nvSpPr>
        <p:spPr bwMode="blackWhite">
          <a:xfrm>
            <a:off x="2409825" y="3117850"/>
            <a:ext cx="11017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SYSTEM </a:t>
            </a:r>
          </a:p>
        </p:txBody>
      </p:sp>
      <p:sp>
        <p:nvSpPr>
          <p:cNvPr id="20" name="Can 19"/>
          <p:cNvSpPr/>
          <p:nvPr/>
        </p:nvSpPr>
        <p:spPr bwMode="auto">
          <a:xfrm>
            <a:off x="2446338" y="3648075"/>
            <a:ext cx="752475" cy="493713"/>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21" name="PPTShape_14"/>
          <p:cNvSpPr txBox="1">
            <a:spLocks noChangeArrowheads="1"/>
          </p:cNvSpPr>
          <p:nvPr/>
        </p:nvSpPr>
        <p:spPr bwMode="blackWhite">
          <a:xfrm>
            <a:off x="2409825" y="3830638"/>
            <a:ext cx="11017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B050"/>
                </a:solidFill>
              </a:rPr>
              <a:t>SYSTEM </a:t>
            </a:r>
          </a:p>
        </p:txBody>
      </p:sp>
      <p:sp>
        <p:nvSpPr>
          <p:cNvPr id="22" name="Can 21"/>
          <p:cNvSpPr/>
          <p:nvPr/>
        </p:nvSpPr>
        <p:spPr bwMode="auto">
          <a:xfrm>
            <a:off x="3556000" y="3040063"/>
            <a:ext cx="592138" cy="388937"/>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23" name="PPTShape_14"/>
          <p:cNvSpPr txBox="1">
            <a:spLocks noChangeArrowheads="1"/>
          </p:cNvSpPr>
          <p:nvPr/>
        </p:nvSpPr>
        <p:spPr bwMode="blackWhite">
          <a:xfrm>
            <a:off x="3486150" y="3141663"/>
            <a:ext cx="1150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USERS </a:t>
            </a:r>
          </a:p>
        </p:txBody>
      </p:sp>
      <p:sp>
        <p:nvSpPr>
          <p:cNvPr id="24" name="Can 23"/>
          <p:cNvSpPr/>
          <p:nvPr/>
        </p:nvSpPr>
        <p:spPr bwMode="auto">
          <a:xfrm>
            <a:off x="3556000" y="3717925"/>
            <a:ext cx="592138" cy="388938"/>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25" name="PPTShape_14"/>
          <p:cNvSpPr txBox="1">
            <a:spLocks noChangeArrowheads="1"/>
          </p:cNvSpPr>
          <p:nvPr/>
        </p:nvSpPr>
        <p:spPr bwMode="blackWhite">
          <a:xfrm>
            <a:off x="3198813" y="3816350"/>
            <a:ext cx="16256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B050"/>
                </a:solidFill>
              </a:rPr>
              <a:t>HR_USERS</a:t>
            </a:r>
          </a:p>
        </p:txBody>
      </p:sp>
    </p:spTree>
    <p:custDataLst>
      <p:tags r:id="rId1"/>
    </p:custDataLst>
    <p:extLst>
      <p:ext uri="{BB962C8B-B14F-4D97-AF65-F5344CB8AC3E}">
        <p14:creationId xmlns:p14="http://schemas.microsoft.com/office/powerpoint/2010/main" val="644988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s-MX" dirty="0"/>
              <a:t>Summary</a:t>
            </a:r>
            <a:endParaRPr lang="en-US" dirty="0"/>
          </a:p>
        </p:txBody>
      </p:sp>
      <p:sp>
        <p:nvSpPr>
          <p:cNvPr id="3" name="Content Placeholder 2"/>
          <p:cNvSpPr>
            <a:spLocks noGrp="1"/>
          </p:cNvSpPr>
          <p:nvPr>
            <p:ph idx="1"/>
          </p:nvPr>
        </p:nvSpPr>
        <p:spPr>
          <a:xfrm>
            <a:off x="622138" y="1242485"/>
            <a:ext cx="10944549" cy="1673101"/>
          </a:xfrm>
        </p:spPr>
        <p:txBody>
          <a:bodyPr/>
          <a:lstStyle/>
          <a:p>
            <a:r>
              <a:rPr lang="en-US" altLang="en-US" dirty="0"/>
              <a:t>In this lesson, you should have learned how to manage:</a:t>
            </a:r>
          </a:p>
          <a:p>
            <a:pPr lvl="1"/>
            <a:r>
              <a:rPr lang="en-US" altLang="en-US" dirty="0"/>
              <a:t>Permanent tablespaces in CDB and PDBs</a:t>
            </a:r>
          </a:p>
          <a:p>
            <a:pPr lvl="1"/>
            <a:r>
              <a:rPr lang="en-US" altLang="en-US" dirty="0"/>
              <a:t>Temporary tablespaces in CDB and PDBs</a:t>
            </a:r>
          </a:p>
          <a:p>
            <a:pPr lvl="1"/>
            <a:r>
              <a:rPr lang="en-US" altLang="en-US" dirty="0" smtClean="0"/>
              <a:t>UNDO </a:t>
            </a:r>
            <a:r>
              <a:rPr lang="en-US" altLang="en-US" dirty="0"/>
              <a:t>tablespaces in CDB root and PDB</a:t>
            </a:r>
          </a:p>
        </p:txBody>
      </p:sp>
      <p:sp>
        <p:nvSpPr>
          <p:cNvPr id="4" name="Rectangle 3"/>
          <p:cNvSpPr/>
          <p:nvPr/>
        </p:nvSpPr>
        <p:spPr bwMode="auto">
          <a:xfrm>
            <a:off x="184150" y="4567238"/>
            <a:ext cx="10606088" cy="122396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eaLnBrk="1" hangingPunct="1">
              <a:spcBef>
                <a:spcPct val="20000"/>
              </a:spcBef>
              <a:buClr>
                <a:srgbClr val="FF0000"/>
              </a:buClr>
              <a:defRPr/>
            </a:pPr>
            <a:endParaRPr lang="en-US" dirty="0">
              <a:cs typeface="Arial" charset="0"/>
            </a:endParaRPr>
          </a:p>
        </p:txBody>
      </p:sp>
      <p:pic>
        <p:nvPicPr>
          <p:cNvPr id="5" name="Picture 6" descr="OU7_Tablet_Summary.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99575" y="4535488"/>
            <a:ext cx="22669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616410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Practice 6: Overview</a:t>
            </a:r>
            <a:endParaRPr lang="en-US" dirty="0"/>
          </a:p>
        </p:txBody>
      </p:sp>
      <p:sp>
        <p:nvSpPr>
          <p:cNvPr id="3" name="Content Placeholder 2"/>
          <p:cNvSpPr>
            <a:spLocks noGrp="1"/>
          </p:cNvSpPr>
          <p:nvPr>
            <p:ph idx="1"/>
          </p:nvPr>
        </p:nvSpPr>
        <p:spPr>
          <a:xfrm>
            <a:off x="622138" y="1242485"/>
            <a:ext cx="10944549" cy="795938"/>
          </a:xfrm>
        </p:spPr>
        <p:txBody>
          <a:bodyPr>
            <a:normAutofit lnSpcReduction="10000"/>
          </a:bodyPr>
          <a:lstStyle/>
          <a:p>
            <a:pPr lvl="1"/>
            <a:r>
              <a:rPr lang="en-US" altLang="en-US" dirty="0"/>
              <a:t>6-1: Managing permanent and temporary tablespaces</a:t>
            </a:r>
          </a:p>
          <a:p>
            <a:pPr lvl="1"/>
            <a:r>
              <a:rPr lang="en-US" altLang="en-US" dirty="0"/>
              <a:t>6-2: Managing UNDO tablespaces</a:t>
            </a:r>
          </a:p>
        </p:txBody>
      </p:sp>
    </p:spTree>
    <p:custDataLst>
      <p:tags r:id="rId1"/>
    </p:custDataLst>
    <p:extLst>
      <p:ext uri="{BB962C8B-B14F-4D97-AF65-F5344CB8AC3E}">
        <p14:creationId xmlns:p14="http://schemas.microsoft.com/office/powerpoint/2010/main" val="208170980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16dab3aee1cb68ab8debfd852d8e00867d31f"/>
  <p:tag name="ARTICULATE_SLIDE_COUNT" val="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324</TotalTime>
  <Words>1247</Words>
  <Application>Microsoft Office PowerPoint</Application>
  <PresentationFormat>Custom</PresentationFormat>
  <Paragraphs>154</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Storage</vt:lpstr>
      <vt:lpstr>Objectives</vt:lpstr>
      <vt:lpstr>Objects in Tablespaces </vt:lpstr>
      <vt:lpstr>Tablespaces Created During PDB Creation </vt:lpstr>
      <vt:lpstr>Defining Default PermanentTablespaces</vt:lpstr>
      <vt:lpstr>Temporary Tablespaces</vt:lpstr>
      <vt:lpstr>UNDO Tablespaces </vt:lpstr>
      <vt:lpstr>Summary</vt:lpstr>
      <vt:lpstr>Practice 6: Overview</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Storage</dc:title>
  <dc:subject>OU7_Jan2018</dc:subject>
  <dc:creator>Dominique Jeunot</dc:creator>
  <cp:keywords>OU7 PowerPoint Template</cp:keywords>
  <dc:description>Oracle University Production Services PowerPoint Template</dc:description>
  <cp:lastModifiedBy>HP</cp:lastModifiedBy>
  <cp:revision>18</cp:revision>
  <cp:lastPrinted>2002-03-28T23:57:22Z</cp:lastPrinted>
  <dcterms:created xsi:type="dcterms:W3CDTF">2018-02-22T10:48:25Z</dcterms:created>
  <dcterms:modified xsi:type="dcterms:W3CDTF">2021-01-06T17:30:17Z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