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ppt/tags/tag32.xml" ContentType="application/vnd.openxmlformats-officedocument.presentationml.tags+xml"/>
  <Override PartName="/ppt/notesSlides/notesSlide29.xml" ContentType="application/vnd.openxmlformats-officedocument.presentationml.notesSlide+xml"/>
  <Override PartName="/ppt/tags/tag33.xml" ContentType="application/vnd.openxmlformats-officedocument.presentationml.tags+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8" r:id="rId1"/>
  </p:sldMasterIdLst>
  <p:notesMasterIdLst>
    <p:notesMasterId r:id="rId35"/>
  </p:notesMasterIdLst>
  <p:handoutMasterIdLst>
    <p:handoutMasterId r:id="rId36"/>
  </p:handoutMasterIdLst>
  <p:sldIdLst>
    <p:sldId id="289" r:id="rId2"/>
    <p:sldId id="290" r:id="rId3"/>
    <p:sldId id="291" r:id="rId4"/>
    <p:sldId id="292" r:id="rId5"/>
    <p:sldId id="293" r:id="rId6"/>
    <p:sldId id="294" r:id="rId7"/>
    <p:sldId id="295" r:id="rId8"/>
    <p:sldId id="296" r:id="rId9"/>
    <p:sldId id="297" r:id="rId10"/>
    <p:sldId id="298" r:id="rId11"/>
    <p:sldId id="299" r:id="rId12"/>
    <p:sldId id="300" r:id="rId13"/>
    <p:sldId id="303" r:id="rId14"/>
    <p:sldId id="301"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Lst>
  <p:sldSz cx="12188825" cy="6858000"/>
  <p:notesSz cx="7772400" cy="10058400"/>
  <p:custDataLst>
    <p:tags r:id="rId37"/>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guide id="4" orient="horz" pos="799">
          <p15:clr>
            <a:srgbClr val="A4A3A4"/>
          </p15:clr>
        </p15:guide>
        <p15:guide id="5" orient="horz" pos="39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guide id="4" pos="316">
          <p15:clr>
            <a:srgbClr val="A4A3A4"/>
          </p15:clr>
        </p15:guide>
        <p15:guide id="5" pos="407">
          <p15:clr>
            <a:srgbClr val="A4A3A4"/>
          </p15:clr>
        </p15:guide>
        <p15:guide id="6" pos="498">
          <p15:clr>
            <a:srgbClr val="A4A3A4"/>
          </p15:clr>
        </p15:guide>
        <p15:guide id="7" pos="679">
          <p15:clr>
            <a:srgbClr val="A4A3A4"/>
          </p15:clr>
        </p15:guide>
        <p15:guide id="8" orient="horz" pos="557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D8E1E6"/>
    <a:srgbClr val="D8E3E4"/>
    <a:srgbClr val="FFF7EF"/>
    <a:srgbClr val="5F5F5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374" autoAdjust="0"/>
    <p:restoredTop sz="96978" autoAdjust="0"/>
  </p:normalViewPr>
  <p:slideViewPr>
    <p:cSldViewPr showGuides="1">
      <p:cViewPr varScale="1">
        <p:scale>
          <a:sx n="115" d="100"/>
          <a:sy n="115" d="100"/>
        </p:scale>
        <p:origin x="965" y="72"/>
      </p:cViewPr>
      <p:guideLst>
        <p:guide orient="horz" pos="2160"/>
        <p:guide pos="3839"/>
        <p:guide orient="horz" pos="799"/>
        <p:guide orient="horz" pos="391"/>
      </p:guideLst>
    </p:cSldViewPr>
  </p:slideViewPr>
  <p:notesTextViewPr>
    <p:cViewPr>
      <p:scale>
        <a:sx n="100" d="100"/>
        <a:sy n="100" d="100"/>
      </p:scale>
      <p:origin x="0" y="0"/>
    </p:cViewPr>
  </p:notesTextViewPr>
  <p:sorterViewPr>
    <p:cViewPr>
      <p:scale>
        <a:sx n="66" d="100"/>
        <a:sy n="66" d="100"/>
      </p:scale>
      <p:origin x="0" y="1452"/>
    </p:cViewPr>
  </p:sorterViewPr>
  <p:notesViewPr>
    <p:cSldViewPr showGuides="1">
      <p:cViewPr>
        <p:scale>
          <a:sx n="100" d="100"/>
          <a:sy n="100" d="100"/>
        </p:scale>
        <p:origin x="-2220" y="-72"/>
      </p:cViewPr>
      <p:guideLst>
        <p:guide orient="horz" pos="2923"/>
        <p:guide orient="horz" pos="283"/>
        <p:guide pos="2202"/>
        <p:guide pos="316"/>
        <p:guide pos="407"/>
        <p:guide pos="498"/>
        <p:guide pos="679"/>
        <p:guide orient="horz" pos="557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49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484632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Managing Multitenant Architecture   7 - </a:t>
            </a:r>
            <a:fld id="{7C951E65-0BAA-4B24-AD87-683F8269D8DB}" type="slidenum">
              <a:rPr lang="en-US" smtClean="0"/>
              <a:pPr>
                <a:defRPr/>
              </a:pPr>
              <a:t>‹#›</a:t>
            </a:fld>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6948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To find information about the default (user-level) and object-specific </a:t>
            </a:r>
            <a:r>
              <a:rPr lang="en-US" altLang="en-US" dirty="0">
                <a:latin typeface="Courier New" panose="02070309020205020404" pitchFamily="49" charset="0"/>
                <a:cs typeface="Courier New" panose="02070309020205020404" pitchFamily="49" charset="0"/>
              </a:rPr>
              <a:t>CONTAINER_DATA</a:t>
            </a:r>
            <a:r>
              <a:rPr lang="en-US" altLang="en-US" dirty="0"/>
              <a:t> attributes that are explicitly set to a value other than </a:t>
            </a:r>
            <a:r>
              <a:rPr lang="en-US" altLang="en-US" dirty="0">
                <a:latin typeface="Courier New" panose="02070309020205020404" pitchFamily="49" charset="0"/>
                <a:cs typeface="Courier New" panose="02070309020205020404" pitchFamily="49" charset="0"/>
              </a:rPr>
              <a:t>DEFAULT</a:t>
            </a:r>
            <a:r>
              <a:rPr lang="en-US" altLang="en-US" dirty="0"/>
              <a:t>, you can query the </a:t>
            </a:r>
            <a:r>
              <a:rPr lang="en-US" altLang="en-US" dirty="0">
                <a:latin typeface="Courier New" panose="02070309020205020404" pitchFamily="49" charset="0"/>
                <a:cs typeface="Courier New" panose="02070309020205020404" pitchFamily="49" charset="0"/>
              </a:rPr>
              <a:t>DBA_CONTAINER_DATA</a:t>
            </a:r>
            <a:r>
              <a:rPr lang="en-US" altLang="en-US" dirty="0"/>
              <a:t> data dictionary view where:</a:t>
            </a:r>
          </a:p>
          <a:p>
            <a:pPr lvl="2">
              <a:buFont typeface="Arial" panose="020B0604020202020204" pitchFamily="34" charset="0"/>
              <a:buChar char="•"/>
            </a:pPr>
            <a:r>
              <a:rPr lang="en-US" altLang="en-US" dirty="0">
                <a:latin typeface="Courier New" panose="02070309020205020404" pitchFamily="49" charset="0"/>
                <a:cs typeface="Courier New" panose="02070309020205020404" pitchFamily="49" charset="0"/>
              </a:rPr>
              <a:t>USERNAME</a:t>
            </a:r>
            <a:r>
              <a:rPr lang="en-US" altLang="en-US" dirty="0"/>
              <a:t> is the name of the user whose attribute is described by this row.</a:t>
            </a:r>
          </a:p>
          <a:p>
            <a:pPr lvl="2">
              <a:buFont typeface="Arial" panose="020B0604020202020204" pitchFamily="34" charset="0"/>
              <a:buChar char="•"/>
            </a:pPr>
            <a:r>
              <a:rPr lang="en-US" altLang="en-US" dirty="0">
                <a:latin typeface="Courier New" panose="02070309020205020404" pitchFamily="49" charset="0"/>
                <a:cs typeface="Courier New" panose="02070309020205020404" pitchFamily="49" charset="0"/>
              </a:rPr>
              <a:t>DEFAULT_ATTR </a:t>
            </a:r>
            <a:r>
              <a:rPr lang="en-US" altLang="en-US" dirty="0">
                <a:cs typeface="Arial" panose="020B0604020202020204" pitchFamily="34" charset="0"/>
              </a:rPr>
              <a:t>is </a:t>
            </a:r>
            <a:r>
              <a:rPr lang="en-US" altLang="en-US" dirty="0"/>
              <a:t>an indicator of whether the attribute is a default attribute.</a:t>
            </a:r>
          </a:p>
          <a:p>
            <a:pPr lvl="2">
              <a:buFont typeface="Arial" panose="020B0604020202020204" pitchFamily="34" charset="0"/>
              <a:buChar char="•"/>
            </a:pPr>
            <a:r>
              <a:rPr lang="en-US" altLang="en-US" dirty="0">
                <a:latin typeface="Courier New" panose="02070309020205020404" pitchFamily="49" charset="0"/>
                <a:cs typeface="Courier New" panose="02070309020205020404" pitchFamily="49" charset="0"/>
              </a:rPr>
              <a:t>OWNER</a:t>
            </a:r>
            <a:r>
              <a:rPr lang="en-US" altLang="en-US" dirty="0"/>
              <a:t> is the name of the object owner if the attribute is object specific.</a:t>
            </a:r>
          </a:p>
          <a:p>
            <a:pPr lvl="2">
              <a:buFont typeface="Arial" panose="020B0604020202020204" pitchFamily="34" charset="0"/>
              <a:buChar char="•"/>
            </a:pPr>
            <a:r>
              <a:rPr lang="en-US" altLang="en-US" dirty="0">
                <a:latin typeface="Courier New" panose="02070309020205020404" pitchFamily="49" charset="0"/>
                <a:cs typeface="Courier New" panose="02070309020205020404" pitchFamily="49" charset="0"/>
              </a:rPr>
              <a:t>OBJECT_NAME</a:t>
            </a:r>
            <a:r>
              <a:rPr lang="en-US" altLang="en-US" dirty="0"/>
              <a:t> is the name of the object if the attribute is object specific.</a:t>
            </a:r>
          </a:p>
          <a:p>
            <a:pPr lvl="2">
              <a:buFont typeface="Arial" panose="020B0604020202020204" pitchFamily="34" charset="0"/>
              <a:buChar char="•"/>
            </a:pPr>
            <a:r>
              <a:rPr lang="en-US" altLang="en-US" dirty="0">
                <a:latin typeface="Courier New" panose="02070309020205020404" pitchFamily="49" charset="0"/>
                <a:cs typeface="Courier New" panose="02070309020205020404" pitchFamily="49" charset="0"/>
              </a:rPr>
              <a:t>ALL_CONTAINERS</a:t>
            </a:r>
            <a:r>
              <a:rPr lang="en-US" altLang="en-US" dirty="0"/>
              <a:t> is an indicator of whether this attribute applies to all containers.</a:t>
            </a:r>
          </a:p>
          <a:p>
            <a:pPr lvl="2">
              <a:buFont typeface="Arial" panose="020B0604020202020204" pitchFamily="34" charset="0"/>
              <a:buChar char="•"/>
            </a:pPr>
            <a:r>
              <a:rPr lang="en-US" altLang="en-US" dirty="0">
                <a:latin typeface="Courier New" panose="02070309020205020404" pitchFamily="49" charset="0"/>
                <a:cs typeface="Courier New" panose="02070309020205020404" pitchFamily="49" charset="0"/>
              </a:rPr>
              <a:t>CONTAINER_NAME</a:t>
            </a:r>
            <a:r>
              <a:rPr lang="en-US" altLang="en-US" dirty="0"/>
              <a:t> is the name of a container included in this attribute if it does not apply to all containers.</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7 - </a:t>
            </a:r>
            <a:fld id="{31E1AF85-E849-486A-AC67-26F26BEE11CB}" type="slidenum">
              <a:rPr lang="en-US" smtClean="0"/>
              <a:t>10</a:t>
            </a:fld>
            <a:endParaRPr lang="en-US" dirty="0"/>
          </a:p>
        </p:txBody>
      </p:sp>
    </p:spTree>
    <p:extLst>
      <p:ext uri="{BB962C8B-B14F-4D97-AF65-F5344CB8AC3E}">
        <p14:creationId xmlns:p14="http://schemas.microsoft.com/office/powerpoint/2010/main" val="2985566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1"/>
            <a:r>
              <a:rPr lang="en-US" dirty="0" smtClean="0"/>
              <a:t>A PDB lockdown profile is a mechanism to restrict users connected to a given PDB or in all PDBs from completing operations such as setting instance parameters or using certain features related to network access or common schema access or using options such as partitioning.</a:t>
            </a:r>
          </a:p>
          <a:p>
            <a:pPr lvl="2"/>
            <a:r>
              <a:rPr lang="en-US" b="1" dirty="0" smtClean="0"/>
              <a:t>Network access:</a:t>
            </a:r>
            <a:r>
              <a:rPr lang="en-US" dirty="0" smtClean="0"/>
              <a:t> Includes operations that use the network to communicate outside the PDB. These features can be controlled as the </a:t>
            </a:r>
            <a:r>
              <a:rPr lang="en-US" dirty="0" smtClean="0">
                <a:latin typeface="Courier New" panose="02070309020205020404" pitchFamily="49" charset="0"/>
                <a:cs typeface="Courier New" panose="02070309020205020404" pitchFamily="49" charset="0"/>
              </a:rPr>
              <a:t>NETWORK_ACCESS</a:t>
            </a:r>
            <a:r>
              <a:rPr lang="en-US" dirty="0" smtClean="0"/>
              <a:t> group or individually through </a:t>
            </a:r>
            <a:r>
              <a:rPr lang="en-US" dirty="0" smtClean="0">
                <a:latin typeface="Courier New" panose="02070309020205020404" pitchFamily="49" charset="0"/>
                <a:cs typeface="Courier New" panose="02070309020205020404" pitchFamily="49" charset="0"/>
              </a:rPr>
              <a:t>UTL_TCP</a:t>
            </a:r>
            <a:r>
              <a:rPr lang="en-US" dirty="0" smtClean="0"/>
              <a:t>, </a:t>
            </a:r>
            <a:r>
              <a:rPr lang="en-US" dirty="0" smtClean="0">
                <a:latin typeface="Courier New" panose="02070309020205020404" pitchFamily="49" charset="0"/>
                <a:cs typeface="Courier New" panose="02070309020205020404" pitchFamily="49" charset="0"/>
              </a:rPr>
              <a:t>UTL_HTTP</a:t>
            </a:r>
            <a:r>
              <a:rPr lang="en-US" dirty="0" smtClean="0"/>
              <a:t>, </a:t>
            </a:r>
            <a:r>
              <a:rPr lang="en-US" dirty="0" smtClean="0">
                <a:latin typeface="Courier New" panose="02070309020205020404" pitchFamily="49" charset="0"/>
                <a:cs typeface="Courier New" panose="02070309020205020404" pitchFamily="49" charset="0"/>
              </a:rPr>
              <a:t>UTL_SMTP</a:t>
            </a:r>
            <a:r>
              <a:rPr lang="en-US" dirty="0" smtClean="0"/>
              <a:t>, </a:t>
            </a:r>
            <a:r>
              <a:rPr lang="en-US" dirty="0" smtClean="0">
                <a:latin typeface="Courier New" panose="02070309020205020404" pitchFamily="49" charset="0"/>
                <a:cs typeface="Courier New" panose="02070309020205020404" pitchFamily="49" charset="0"/>
              </a:rPr>
              <a:t>UTL_INADDR</a:t>
            </a:r>
            <a:r>
              <a:rPr lang="en-US" dirty="0" smtClean="0"/>
              <a:t>, and others.</a:t>
            </a:r>
          </a:p>
          <a:p>
            <a:pPr lvl="2"/>
            <a:r>
              <a:rPr lang="en-US" b="1" dirty="0" smtClean="0"/>
              <a:t>Common schema access:</a:t>
            </a:r>
            <a:r>
              <a:rPr lang="en-US" dirty="0" smtClean="0"/>
              <a:t> Includes operations where a local user in the PDB can proxy through common user or access objects in a common schema. These operations include:</a:t>
            </a:r>
          </a:p>
          <a:p>
            <a:pPr lvl="3"/>
            <a:r>
              <a:rPr lang="en-US" dirty="0" smtClean="0"/>
              <a:t>Adding or replacing objects in common schemas</a:t>
            </a:r>
          </a:p>
          <a:p>
            <a:pPr lvl="3"/>
            <a:r>
              <a:rPr lang="en-US" dirty="0" smtClean="0"/>
              <a:t>Accessing common directory objects</a:t>
            </a:r>
          </a:p>
          <a:p>
            <a:pPr lvl="3"/>
            <a:r>
              <a:rPr lang="en-US" dirty="0" smtClean="0"/>
              <a:t>Granting inherit privileges to a common user</a:t>
            </a:r>
          </a:p>
          <a:p>
            <a:pPr marL="304746" lvl="2" indent="0">
              <a:buNone/>
            </a:pPr>
            <a:r>
              <a:rPr lang="en-US" dirty="0" smtClean="0"/>
              <a:t>	This feature enforces restrictions on creation or access of common objects by the local users in a 	PDB through the ANY type privileges. A local user can access or create common objects when the 	user has the </a:t>
            </a:r>
            <a:r>
              <a:rPr lang="en-US" dirty="0" smtClean="0">
                <a:latin typeface="Courier New" panose="02070309020205020404" pitchFamily="49" charset="0"/>
                <a:cs typeface="Courier New" panose="02070309020205020404" pitchFamily="49" charset="0"/>
              </a:rPr>
              <a:t>SYSDBA</a:t>
            </a:r>
            <a:r>
              <a:rPr lang="en-US" dirty="0" smtClean="0"/>
              <a:t> or a specific object privilege or the specific ANY privilege. The ANY privilege 	behaves differently. An error is thrown if the local user accesses or creates common user’s objects. 	There is no restriction, however, if the local user accesses another local user’s schema through the 	ANY privilege within the PDB.</a:t>
            </a:r>
          </a:p>
          <a:p>
            <a:pPr lvl="2"/>
            <a:r>
              <a:rPr lang="en-US" b="1" dirty="0" smtClean="0"/>
              <a:t>Options:</a:t>
            </a:r>
            <a:r>
              <a:rPr lang="en-US" dirty="0" smtClean="0"/>
              <a:t> Includes operations that are used to administer database options such as partitioning.</a:t>
            </a:r>
            <a:endParaRPr lang="en-US" dirty="0"/>
          </a:p>
        </p:txBody>
      </p:sp>
      <p:sp>
        <p:nvSpPr>
          <p:cNvPr id="4" name="Footer Placeholder 3"/>
          <p:cNvSpPr>
            <a:spLocks noGrp="1"/>
          </p:cNvSpPr>
          <p:nvPr>
            <p:ph type="ftr" sz="quarter" idx="10"/>
          </p:nvPr>
        </p:nvSpPr>
        <p:spPr/>
        <p:txBody>
          <a:bodyPr/>
          <a:lstStyle/>
          <a:p>
            <a:r>
              <a:rPr lang="en-US" dirty="0" smtClean="0"/>
              <a:t>Oracle Database 19c: Managing Multitenant Architecture   7 - </a:t>
            </a:r>
            <a:fld id="{6DC4A866-7F59-4D61-AAC8-39FAEF12DEF9}" type="slidenum">
              <a:rPr lang="en-US" smtClean="0"/>
              <a:pPr/>
              <a:t>11</a:t>
            </a:fld>
            <a:endParaRPr lang="en-US" dirty="0"/>
          </a:p>
        </p:txBody>
      </p:sp>
      <p:sp>
        <p:nvSpPr>
          <p:cNvPr id="7" name="Slide Image Placeholder 6"/>
          <p:cNvSpPr>
            <a:spLocks noGrp="1" noRot="1" noChangeAspect="1"/>
          </p:cNvSpPr>
          <p:nvPr>
            <p:ph type="sldImg"/>
          </p:nvPr>
        </p:nvSpPr>
        <p:spPr>
          <a:xfrm>
            <a:off x="457200" y="457200"/>
            <a:ext cx="6858000" cy="3859213"/>
          </a:xfrm>
        </p:spPr>
      </p:sp>
    </p:spTree>
    <p:extLst>
      <p:ext uri="{BB962C8B-B14F-4D97-AF65-F5344CB8AC3E}">
        <p14:creationId xmlns:p14="http://schemas.microsoft.com/office/powerpoint/2010/main" val="732893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This graphic illustrates how PDB lockdown profiles can be managed from the CDB root. </a:t>
            </a:r>
          </a:p>
          <a:p>
            <a:pPr lvl="1"/>
            <a:r>
              <a:rPr lang="en-US" altLang="en-US" dirty="0"/>
              <a:t>PDB lockdown profiles can be created by users who are granted the </a:t>
            </a:r>
            <a:r>
              <a:rPr lang="en-US" altLang="en-US" dirty="0">
                <a:latin typeface="Courier New" panose="02070309020205020404" pitchFamily="49" charset="0"/>
                <a:cs typeface="Courier New" panose="02070309020205020404" pitchFamily="49" charset="0"/>
              </a:rPr>
              <a:t>CREATE</a:t>
            </a:r>
            <a:r>
              <a:rPr lang="en-US" altLang="en-US" dirty="0"/>
              <a:t> </a:t>
            </a:r>
            <a:r>
              <a:rPr lang="en-US" altLang="en-US" dirty="0">
                <a:latin typeface="Courier New" panose="02070309020205020404" pitchFamily="49" charset="0"/>
                <a:cs typeface="Courier New" panose="02070309020205020404" pitchFamily="49" charset="0"/>
              </a:rPr>
              <a:t>LOCKDOWN</a:t>
            </a:r>
            <a:r>
              <a:rPr lang="en-US" altLang="en-US" dirty="0"/>
              <a:t> </a:t>
            </a:r>
            <a:r>
              <a:rPr lang="en-US" altLang="en-US" dirty="0">
                <a:latin typeface="Courier New" panose="02070309020205020404" pitchFamily="49" charset="0"/>
                <a:cs typeface="Courier New" panose="02070309020205020404" pitchFamily="49" charset="0"/>
              </a:rPr>
              <a:t>PROFILE</a:t>
            </a:r>
            <a:r>
              <a:rPr lang="en-US" altLang="en-US" dirty="0"/>
              <a:t> system privilege.</a:t>
            </a:r>
          </a:p>
          <a:p>
            <a:pPr lvl="1"/>
            <a:r>
              <a:rPr lang="en-US" altLang="en-US" dirty="0"/>
              <a:t>The PDB lockdown profile whose name is stored in the </a:t>
            </a:r>
            <a:r>
              <a:rPr lang="en-US" altLang="en-US" dirty="0">
                <a:latin typeface="Courier New" panose="02070309020205020404" pitchFamily="49" charset="0"/>
                <a:cs typeface="Courier New" panose="02070309020205020404" pitchFamily="49" charset="0"/>
              </a:rPr>
              <a:t>PDB_LOCKDOWN</a:t>
            </a:r>
            <a:r>
              <a:rPr lang="en-US" altLang="en-US" dirty="0"/>
              <a:t> parameter determines the operations that may be performed in a given PDB. If the </a:t>
            </a:r>
            <a:r>
              <a:rPr lang="en-US" altLang="en-US" dirty="0">
                <a:latin typeface="Courier New" panose="02070309020205020404" pitchFamily="49" charset="0"/>
                <a:cs typeface="Courier New" panose="02070309020205020404" pitchFamily="49" charset="0"/>
              </a:rPr>
              <a:t>PDB_LOCKDOWN</a:t>
            </a:r>
            <a:r>
              <a:rPr lang="en-US" altLang="en-US" dirty="0"/>
              <a:t> parameter is set to a PDB lockdown profile at the CDB root level, and no </a:t>
            </a:r>
            <a:r>
              <a:rPr lang="en-US" altLang="en-US" dirty="0">
                <a:latin typeface="Courier New" panose="02070309020205020404" pitchFamily="49" charset="0"/>
                <a:cs typeface="Courier New" panose="02070309020205020404" pitchFamily="49" charset="0"/>
              </a:rPr>
              <a:t>PDB_LOCKDOWN</a:t>
            </a:r>
            <a:r>
              <a:rPr lang="en-US" altLang="en-US" dirty="0"/>
              <a:t> parameter is set at the PDB level, then the PDB lockdown profile that was defined at the CDB root level determines the operations that may be performed in all the PDBs.</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7 - </a:t>
            </a:r>
            <a:fld id="{0736AC1E-35F0-4B35-842A-C31C4D41A903}" type="slidenum">
              <a:rPr lang="en-US" smtClean="0"/>
              <a:t>12</a:t>
            </a:fld>
            <a:endParaRPr lang="en-US" dirty="0"/>
          </a:p>
        </p:txBody>
      </p:sp>
    </p:spTree>
    <p:extLst>
      <p:ext uri="{BB962C8B-B14F-4D97-AF65-F5344CB8AC3E}">
        <p14:creationId xmlns:p14="http://schemas.microsoft.com/office/powerpoint/2010/main" val="2415841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defRPr/>
            </a:pPr>
            <a:r>
              <a:rPr lang="en-US" altLang="en-US" dirty="0"/>
              <a:t>In Oracle Database </a:t>
            </a:r>
            <a:r>
              <a:rPr lang="en-US" altLang="en-US" dirty="0" smtClean="0"/>
              <a:t>19c, </a:t>
            </a:r>
            <a:r>
              <a:rPr lang="en-US" altLang="en-US" dirty="0"/>
              <a:t>you can create PDB lockdown profiles in the application root, as well as the CDB root.</a:t>
            </a:r>
          </a:p>
          <a:p>
            <a:pPr lvl="1">
              <a:defRPr/>
            </a:pPr>
            <a:r>
              <a:rPr lang="en-US" altLang="en-US" dirty="0"/>
              <a:t>In Oracle Database </a:t>
            </a:r>
            <a:r>
              <a:rPr lang="en-US" altLang="en-US" dirty="0" smtClean="0"/>
              <a:t>19c, </a:t>
            </a:r>
            <a:r>
              <a:rPr lang="en-US" altLang="en-US" dirty="0"/>
              <a:t>if the </a:t>
            </a:r>
            <a:r>
              <a:rPr lang="en-US" altLang="en-US" dirty="0">
                <a:latin typeface="Courier New" panose="02070309020205020404" pitchFamily="49" charset="0"/>
                <a:cs typeface="Courier New" panose="02070309020205020404" pitchFamily="49" charset="0"/>
              </a:rPr>
              <a:t>PDB_LOCKDOWN</a:t>
            </a:r>
            <a:r>
              <a:rPr lang="en-US" altLang="en-US" dirty="0"/>
              <a:t> parameter in a PDB is set to a name of a lockdown profile that is different from that in its ancestor container, then the CDB root or application root for application PDBs, the following rules govern the interaction between restrictions imposed by these lockdown profiles in the CDB root.</a:t>
            </a:r>
          </a:p>
          <a:p>
            <a:pPr lvl="1">
              <a:defRPr/>
            </a:pPr>
            <a:r>
              <a:rPr lang="en-US" altLang="en-US" dirty="0"/>
              <a:t>In the last bulleted item, lower case "Application</a:t>
            </a:r>
            <a:r>
              <a:rPr lang="en-US" altLang="en-US" dirty="0" smtClean="0"/>
              <a:t>”</a:t>
            </a:r>
            <a:r>
              <a:rPr lang="en-US" dirty="0" smtClean="0"/>
              <a:t>:</a:t>
            </a:r>
          </a:p>
          <a:p>
            <a:pPr lvl="2">
              <a:defRPr/>
            </a:pPr>
            <a:r>
              <a:rPr lang="en-US" dirty="0" smtClean="0"/>
              <a:t>If </a:t>
            </a:r>
            <a:r>
              <a:rPr lang="en-US" dirty="0"/>
              <a:t>the </a:t>
            </a:r>
            <a:r>
              <a:rPr lang="en-US" dirty="0">
                <a:latin typeface="Courier New" panose="02070309020205020404" pitchFamily="49" charset="0"/>
                <a:cs typeface="Courier New" panose="02070309020205020404" pitchFamily="49" charset="0"/>
              </a:rPr>
              <a:t>PDB_LOCKDOWN</a:t>
            </a:r>
            <a:r>
              <a:rPr lang="en-US" dirty="0"/>
              <a:t> parameter in a regular or application PDB is set to a CDB lockdown profile, lockdown profiles specified by the </a:t>
            </a:r>
            <a:r>
              <a:rPr lang="en-US" dirty="0">
                <a:latin typeface="Courier New" panose="02070309020205020404" pitchFamily="49" charset="0"/>
                <a:cs typeface="Courier New" panose="02070309020205020404" pitchFamily="49" charset="0"/>
              </a:rPr>
              <a:t>PDB_LOCKDOWN</a:t>
            </a:r>
            <a:r>
              <a:rPr lang="en-US" dirty="0"/>
              <a:t> parameter, respectively, in the CDB root or application root are </a:t>
            </a:r>
            <a:r>
              <a:rPr lang="en-US" dirty="0" smtClean="0"/>
              <a:t>ignored.</a:t>
            </a:r>
          </a:p>
          <a:p>
            <a:pPr lvl="2">
              <a:defRPr/>
            </a:pPr>
            <a:r>
              <a:rPr lang="en-US" dirty="0" smtClean="0"/>
              <a:t>If </a:t>
            </a:r>
            <a:r>
              <a:rPr lang="en-US" dirty="0"/>
              <a:t>the </a:t>
            </a:r>
            <a:r>
              <a:rPr lang="en-US" dirty="0">
                <a:latin typeface="Courier New" panose="02070309020205020404" pitchFamily="49" charset="0"/>
                <a:cs typeface="Courier New" panose="02070309020205020404" pitchFamily="49" charset="0"/>
              </a:rPr>
              <a:t>PDB_LOCKDOWN</a:t>
            </a:r>
            <a:r>
              <a:rPr lang="en-US" dirty="0"/>
              <a:t> parameter in an application PDB is set to an application lockdown profile while the </a:t>
            </a:r>
            <a:r>
              <a:rPr lang="en-US" dirty="0">
                <a:latin typeface="Courier New" panose="02070309020205020404" pitchFamily="49" charset="0"/>
                <a:cs typeface="Courier New" panose="02070309020205020404" pitchFamily="49" charset="0"/>
              </a:rPr>
              <a:t>PDB_LOCKDOWN</a:t>
            </a:r>
            <a:r>
              <a:rPr lang="en-US" dirty="0"/>
              <a:t> parameter in the application root or CDB root is set to a lockdown profile, in addition to rules stipulated in the application lockdown profile, the PDB lockdown profile inherits the </a:t>
            </a:r>
            <a:r>
              <a:rPr lang="en-US" dirty="0">
                <a:latin typeface="Courier New" panose="02070309020205020404" pitchFamily="49" charset="0"/>
                <a:cs typeface="Courier New" panose="02070309020205020404" pitchFamily="49" charset="0"/>
              </a:rPr>
              <a:t>DISABLE</a:t>
            </a:r>
            <a:r>
              <a:rPr lang="en-US" dirty="0"/>
              <a:t> rules from the lockdown profile set in its nearest ancestor, the CDB </a:t>
            </a:r>
            <a:r>
              <a:rPr lang="en-US" dirty="0" smtClean="0"/>
              <a:t>root.</a:t>
            </a:r>
          </a:p>
          <a:p>
            <a:pPr lvl="2">
              <a:defRPr/>
            </a:pPr>
            <a:r>
              <a:rPr lang="en-US" dirty="0" smtClean="0"/>
              <a:t>If </a:t>
            </a:r>
            <a:r>
              <a:rPr lang="en-US" dirty="0"/>
              <a:t>there are conflicts between rules comprising the CDB lockdown profile and the Application lockdown profile, the rules in CDB lockdown profile take precedence. For example, an </a:t>
            </a:r>
            <a:r>
              <a:rPr lang="en-US" dirty="0">
                <a:latin typeface="Courier New" panose="02070309020205020404" pitchFamily="49" charset="0"/>
                <a:cs typeface="Courier New" panose="02070309020205020404" pitchFamily="49" charset="0"/>
              </a:rPr>
              <a:t>OPTION_VALUE</a:t>
            </a:r>
            <a:r>
              <a:rPr lang="en-US" dirty="0"/>
              <a:t> clause of a CDB lockdown profile takes precedence over </a:t>
            </a:r>
            <a:r>
              <a:rPr lang="en-US" dirty="0">
                <a:latin typeface="Courier New" panose="02070309020205020404" pitchFamily="49" charset="0"/>
                <a:cs typeface="Courier New" panose="02070309020205020404" pitchFamily="49" charset="0"/>
              </a:rPr>
              <a:t>OPTION_VALUE</a:t>
            </a:r>
            <a:r>
              <a:rPr lang="en-US" dirty="0"/>
              <a:t> clause of an Application lockdown profile</a:t>
            </a:r>
            <a:r>
              <a:rPr lang="en-US" dirty="0" smtClean="0"/>
              <a:t>.</a:t>
            </a:r>
            <a:endParaRPr lang="en-US" dirty="0"/>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7 - </a:t>
            </a:r>
            <a:fld id="{5C4A8FED-9313-4D91-AC65-975059828512}" type="slidenum">
              <a:rPr lang="en-US" smtClean="0"/>
              <a:t>13</a:t>
            </a:fld>
            <a:endParaRPr lang="en-US" dirty="0"/>
          </a:p>
        </p:txBody>
      </p:sp>
    </p:spTree>
    <p:extLst>
      <p:ext uri="{BB962C8B-B14F-4D97-AF65-F5344CB8AC3E}">
        <p14:creationId xmlns:p14="http://schemas.microsoft.com/office/powerpoint/2010/main" val="3048313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defRPr/>
            </a:pPr>
            <a:r>
              <a:rPr lang="en-US" altLang="en-US" dirty="0">
                <a:cs typeface="Arial" panose="020B0604020202020204" pitchFamily="34" charset="0"/>
              </a:rPr>
              <a:t>When a </a:t>
            </a:r>
            <a:r>
              <a:rPr lang="en-US" altLang="en-US" dirty="0"/>
              <a:t>PDB lockdown profile is created, it can derive rules from a “base” lockdown profile.</a:t>
            </a:r>
          </a:p>
          <a:p>
            <a:pPr lvl="1">
              <a:defRPr/>
            </a:pPr>
            <a:r>
              <a:rPr lang="fr-FR" altLang="en-US" dirty="0"/>
              <a:t>There are two ways of creating lockdown profiles by using existing </a:t>
            </a:r>
            <a:r>
              <a:rPr lang="fr-FR" altLang="en-US" dirty="0" smtClean="0"/>
              <a:t>profiles:</a:t>
            </a:r>
          </a:p>
          <a:p>
            <a:pPr lvl="2">
              <a:defRPr/>
            </a:pPr>
            <a:r>
              <a:rPr lang="fr-FR" altLang="en-US" b="1" dirty="0" smtClean="0"/>
              <a:t>Static </a:t>
            </a:r>
            <a:r>
              <a:rPr lang="fr-FR" altLang="en-US" b="1" dirty="0"/>
              <a:t>lockdown profiles:</a:t>
            </a:r>
            <a:r>
              <a:rPr lang="en-US" dirty="0"/>
              <a:t> </a:t>
            </a:r>
            <a:r>
              <a:rPr lang="en-US" dirty="0">
                <a:solidFill>
                  <a:schemeClr val="tx1"/>
                </a:solidFill>
              </a:rPr>
              <a:t>When the lockdown profile is created with the </a:t>
            </a:r>
            <a:r>
              <a:rPr lang="en-US" dirty="0">
                <a:solidFill>
                  <a:schemeClr val="tx1"/>
                </a:solidFill>
                <a:latin typeface="Courier New" panose="02070309020205020404" pitchFamily="49" charset="0"/>
                <a:cs typeface="Courier New" panose="02070309020205020404" pitchFamily="49" charset="0"/>
              </a:rPr>
              <a:t>FROM</a:t>
            </a:r>
            <a:r>
              <a:rPr lang="en-US" dirty="0">
                <a:solidFill>
                  <a:schemeClr val="tx1"/>
                </a:solidFill>
              </a:rPr>
              <a:t> clause, rules comprising the base profile at the time are copied to the static lockdown profile. Any subsequent changes to the base profile do not affect the newly created static lockdown </a:t>
            </a:r>
            <a:r>
              <a:rPr lang="en-US" dirty="0" smtClean="0">
                <a:solidFill>
                  <a:schemeClr val="tx1"/>
                </a:solidFill>
              </a:rPr>
              <a:t>profile.</a:t>
            </a:r>
          </a:p>
          <a:p>
            <a:pPr lvl="2">
              <a:defRPr/>
            </a:pPr>
            <a:r>
              <a:rPr lang="fr-FR" altLang="en-US" b="1" dirty="0" smtClean="0"/>
              <a:t>Dynamic </a:t>
            </a:r>
            <a:r>
              <a:rPr lang="fr-FR" altLang="en-US" b="1" dirty="0"/>
              <a:t>lockdown profiles:</a:t>
            </a:r>
            <a:r>
              <a:rPr lang="fr-FR" altLang="en-US" dirty="0"/>
              <a:t> </a:t>
            </a:r>
            <a:r>
              <a:rPr lang="en-US" dirty="0">
                <a:solidFill>
                  <a:schemeClr val="tx1"/>
                </a:solidFill>
              </a:rPr>
              <a:t>When the lockdown profile is created with the</a:t>
            </a:r>
            <a:r>
              <a:rPr lang="en-US" dirty="0"/>
              <a:t> </a:t>
            </a:r>
            <a:r>
              <a:rPr lang="en-US" dirty="0">
                <a:latin typeface="Courier New" panose="02070309020205020404" pitchFamily="49" charset="0"/>
                <a:cs typeface="Courier New" panose="02070309020205020404" pitchFamily="49" charset="0"/>
              </a:rPr>
              <a:t>INCLUDING</a:t>
            </a:r>
            <a:r>
              <a:rPr lang="en-US" dirty="0"/>
              <a:t> clause, the dynamic lockdown profile inherits disabled rules comprising </a:t>
            </a:r>
            <a:r>
              <a:rPr lang="en-US" dirty="0">
                <a:solidFill>
                  <a:schemeClr val="tx1"/>
                </a:solidFill>
              </a:rPr>
              <a:t>base profile </a:t>
            </a:r>
            <a:r>
              <a:rPr lang="en-US" dirty="0"/>
              <a:t>as well as any subsequent changes to the </a:t>
            </a:r>
            <a:r>
              <a:rPr lang="en-US" dirty="0">
                <a:solidFill>
                  <a:schemeClr val="tx1"/>
                </a:solidFill>
              </a:rPr>
              <a:t>base profile. If </a:t>
            </a:r>
            <a:r>
              <a:rPr lang="en-US" dirty="0"/>
              <a:t>rules explicitly added to the newly created dynamic lockdown profile come into conflict with rules comprising the base profile, then the latter takes precedence.</a:t>
            </a:r>
            <a:endParaRPr lang="fr-FR" altLang="en-US" dirty="0"/>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7 - </a:t>
            </a:r>
            <a:fld id="{268D9932-0327-46F6-9A6B-56E98449D5E9}" type="slidenum">
              <a:rPr lang="en-US" smtClean="0"/>
              <a:t>14</a:t>
            </a:fld>
            <a:endParaRPr lang="en-US" dirty="0"/>
          </a:p>
        </p:txBody>
      </p:sp>
    </p:spTree>
    <p:extLst>
      <p:ext uri="{BB962C8B-B14F-4D97-AF65-F5344CB8AC3E}">
        <p14:creationId xmlns:p14="http://schemas.microsoft.com/office/powerpoint/2010/main" val="2231850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a:xfrm>
            <a:off x="457200" y="4617720"/>
            <a:ext cx="6858000" cy="5236016"/>
          </a:xfrm>
        </p:spPr>
        <p:txBody>
          <a:bodyPr/>
          <a:lstStyle/>
          <a:p>
            <a:pPr lvl="1">
              <a:buFont typeface="Arial" panose="020B0604020202020204" pitchFamily="34" charset="0"/>
              <a:buNone/>
            </a:pPr>
            <a:r>
              <a:rPr lang="en-US" altLang="en-US" dirty="0">
                <a:solidFill>
                  <a:schemeClr val="tx1"/>
                </a:solidFill>
              </a:rPr>
              <a:t>You can create a unified audit policy commonly at the CDB level for the whole CDB. If you create the unified audit policy in the application root, it applies to all application PDBs that belong to the application container. If you create the unified audit policy locally, it applies to the local container, whether it is an application PDB or regular PDB.</a:t>
            </a:r>
          </a:p>
          <a:p>
            <a:pPr lvl="1">
              <a:buFont typeface="Arial" panose="020B0604020202020204" pitchFamily="34" charset="0"/>
              <a:buNone/>
            </a:pPr>
            <a:r>
              <a:rPr lang="en-US" altLang="en-US" dirty="0"/>
              <a:t>Enabled in the CDB root, in the application root, or in a PDB, the unified audit policy provides the ability to audit the system privileges used or actions performed in all PDBs in the CDB or the object privileges used on common objects by application common users in all application PDBs in an application container or exclusively in a specific PDB.</a:t>
            </a:r>
          </a:p>
          <a:p>
            <a:pPr lvl="1">
              <a:buFont typeface="Arial" panose="020B0604020202020204" pitchFamily="34" charset="0"/>
              <a:buNone/>
            </a:pPr>
            <a:r>
              <a:rPr lang="en-US" altLang="en-US" dirty="0"/>
              <a:t>Application common unified audit policies need NOT be explicitly synchronized in application PDBs with the application root. An implicit application </a:t>
            </a:r>
            <a:r>
              <a:rPr lang="en-US" altLang="en-US" dirty="0">
                <a:latin typeface="Courier New" panose="02070309020205020404" pitchFamily="49" charset="0"/>
              </a:rPr>
              <a:t>BEGIN-END</a:t>
            </a:r>
            <a:r>
              <a:rPr lang="en-US" altLang="en-US" dirty="0"/>
              <a:t> block is added for application common unified audit policies when the end user does not create them inside an explicit application </a:t>
            </a:r>
            <a:r>
              <a:rPr lang="en-US" altLang="en-US" dirty="0">
                <a:latin typeface="Courier New" panose="02070309020205020404" pitchFamily="49" charset="0"/>
              </a:rPr>
              <a:t>BEGIN-END</a:t>
            </a:r>
            <a:r>
              <a:rPr lang="en-US" altLang="en-US" dirty="0"/>
              <a:t> block. In this case, the creation of application common unified audit policies does not require explicit application </a:t>
            </a:r>
            <a:r>
              <a:rPr lang="en-US" altLang="en-US" dirty="0">
                <a:latin typeface="Courier New" panose="02070309020205020404" pitchFamily="49" charset="0"/>
              </a:rPr>
              <a:t>BEGIN-END</a:t>
            </a:r>
            <a:r>
              <a:rPr lang="en-US" altLang="en-US" dirty="0"/>
              <a:t> block statements. However, application common unified audit policies, when created within an explicit application </a:t>
            </a:r>
            <a:r>
              <a:rPr lang="en-US" altLang="en-US" dirty="0">
                <a:latin typeface="Courier New" panose="02070309020205020404" pitchFamily="49" charset="0"/>
              </a:rPr>
              <a:t>BEGIN</a:t>
            </a:r>
            <a:r>
              <a:rPr lang="en-US" altLang="en-US" dirty="0"/>
              <a:t> statement, would require an explicit application </a:t>
            </a:r>
            <a:r>
              <a:rPr lang="en-US" altLang="en-US" dirty="0">
                <a:latin typeface="Courier New" panose="02070309020205020404" pitchFamily="49" charset="0"/>
              </a:rPr>
              <a:t>END</a:t>
            </a:r>
            <a:r>
              <a:rPr lang="en-US" altLang="en-US" dirty="0"/>
              <a:t> statement.</a:t>
            </a:r>
          </a:p>
          <a:p>
            <a:pPr lvl="2">
              <a:buFont typeface="Arial" panose="020B0604020202020204" pitchFamily="34" charset="0"/>
              <a:buChar char="•"/>
            </a:pPr>
            <a:r>
              <a:rPr lang="en-US" altLang="en-US" dirty="0"/>
              <a:t>In the example in the slide, the </a:t>
            </a:r>
            <a:r>
              <a:rPr lang="en-US" altLang="en-US" dirty="0">
                <a:latin typeface="Courier New" panose="02070309020205020404" pitchFamily="49" charset="0"/>
                <a:cs typeface="Courier New" panose="02070309020205020404" pitchFamily="49" charset="0"/>
              </a:rPr>
              <a:t>pol_user_CDB</a:t>
            </a:r>
            <a:r>
              <a:rPr lang="en-US" altLang="en-US" dirty="0"/>
              <a:t> unified audit policy that is created in the CDB root audits any </a:t>
            </a:r>
            <a:r>
              <a:rPr lang="en-US" altLang="en-US" dirty="0">
                <a:latin typeface="Courier New" panose="02070309020205020404" pitchFamily="49" charset="0"/>
                <a:cs typeface="Courier New" panose="02070309020205020404" pitchFamily="49" charset="0"/>
              </a:rPr>
              <a:t>CREATE</a:t>
            </a:r>
            <a:r>
              <a:rPr lang="en-US" altLang="en-US" dirty="0"/>
              <a:t> or </a:t>
            </a:r>
            <a:r>
              <a:rPr lang="en-US" altLang="en-US" dirty="0">
                <a:latin typeface="Courier New" panose="02070309020205020404" pitchFamily="49" charset="0"/>
                <a:cs typeface="Courier New" panose="02070309020205020404" pitchFamily="49" charset="0"/>
              </a:rPr>
              <a:t>DROP</a:t>
            </a:r>
            <a:r>
              <a:rPr lang="en-US" altLang="en-US" dirty="0"/>
              <a:t> </a:t>
            </a:r>
            <a:r>
              <a:rPr lang="en-US" altLang="en-US" dirty="0">
                <a:latin typeface="Courier New" panose="02070309020205020404" pitchFamily="49" charset="0"/>
                <a:cs typeface="Courier New" panose="02070309020205020404" pitchFamily="49" charset="0"/>
              </a:rPr>
              <a:t>USER</a:t>
            </a:r>
            <a:r>
              <a:rPr lang="en-US" altLang="en-US" dirty="0"/>
              <a:t> statement that is performed by specific users (</a:t>
            </a:r>
            <a:r>
              <a:rPr lang="en-US" altLang="en-US" dirty="0">
                <a:latin typeface="Courier New" panose="02070309020205020404" pitchFamily="49" charset="0"/>
                <a:cs typeface="Courier New" panose="02070309020205020404" pitchFamily="49" charset="0"/>
              </a:rPr>
              <a:t>c##_kim</a:t>
            </a:r>
            <a:r>
              <a:rPr lang="en-US" altLang="en-US" dirty="0"/>
              <a:t>, </a:t>
            </a:r>
            <a:r>
              <a:rPr lang="en-US" altLang="en-US" dirty="0">
                <a:latin typeface="Courier New" panose="02070309020205020404" pitchFamily="49" charset="0"/>
                <a:cs typeface="Courier New" panose="02070309020205020404" pitchFamily="49" charset="0"/>
              </a:rPr>
              <a:t>c##_tom</a:t>
            </a:r>
            <a:r>
              <a:rPr lang="en-US" altLang="en-US" dirty="0"/>
              <a:t>, and </a:t>
            </a:r>
            <a:r>
              <a:rPr lang="en-US" altLang="en-US" dirty="0">
                <a:latin typeface="Courier New" panose="02070309020205020404" pitchFamily="49" charset="0"/>
                <a:cs typeface="Courier New" panose="02070309020205020404" pitchFamily="49" charset="0"/>
              </a:rPr>
              <a:t>c##_ann</a:t>
            </a:r>
            <a:r>
              <a:rPr lang="en-US" altLang="en-US" dirty="0"/>
              <a:t>).</a:t>
            </a:r>
          </a:p>
          <a:p>
            <a:pPr lvl="2">
              <a:buFont typeface="Arial" panose="020B0604020202020204" pitchFamily="34" charset="0"/>
              <a:buChar char="•"/>
            </a:pPr>
            <a:r>
              <a:rPr lang="en-US" altLang="en-US" dirty="0"/>
              <a:t>The </a:t>
            </a:r>
            <a:r>
              <a:rPr lang="en-US" altLang="en-US" dirty="0">
                <a:latin typeface="Courier New" panose="02070309020205020404" pitchFamily="49" charset="0"/>
                <a:cs typeface="Courier New" panose="02070309020205020404" pitchFamily="49" charset="0"/>
              </a:rPr>
              <a:t>pol_user_APP</a:t>
            </a:r>
            <a:r>
              <a:rPr lang="en-US" altLang="en-US" dirty="0"/>
              <a:t> unified audit policy that is created in the </a:t>
            </a:r>
            <a:r>
              <a:rPr lang="en-US" altLang="en-US" dirty="0">
                <a:latin typeface="Courier New" panose="02070309020205020404" pitchFamily="49" charset="0"/>
                <a:cs typeface="Courier New" panose="02070309020205020404" pitchFamily="49" charset="0"/>
              </a:rPr>
              <a:t>PDB_APP</a:t>
            </a:r>
            <a:r>
              <a:rPr lang="en-US" altLang="en-US" dirty="0"/>
              <a:t> </a:t>
            </a:r>
            <a:r>
              <a:rPr lang="en-US" altLang="en-US" dirty="0">
                <a:cs typeface="Arial" panose="020B0604020202020204" pitchFamily="34" charset="0"/>
              </a:rPr>
              <a:t>application root </a:t>
            </a:r>
            <a:r>
              <a:rPr lang="en-US" altLang="en-US" dirty="0"/>
              <a:t>audits any </a:t>
            </a:r>
            <a:r>
              <a:rPr lang="en-US" altLang="en-US" dirty="0">
                <a:latin typeface="Courier New" panose="02070309020205020404" pitchFamily="49" charset="0"/>
                <a:cs typeface="Courier New" panose="02070309020205020404" pitchFamily="49" charset="0"/>
              </a:rPr>
              <a:t>CREATE</a:t>
            </a:r>
            <a:r>
              <a:rPr lang="en-US" altLang="en-US" dirty="0"/>
              <a:t> </a:t>
            </a:r>
            <a:r>
              <a:rPr lang="en-US" altLang="en-US" dirty="0">
                <a:latin typeface="Courier New" panose="02070309020205020404" pitchFamily="49" charset="0"/>
                <a:cs typeface="Courier New" panose="02070309020205020404" pitchFamily="49" charset="0"/>
              </a:rPr>
              <a:t>VIEW</a:t>
            </a:r>
            <a:r>
              <a:rPr lang="en-US" altLang="en-US" dirty="0"/>
              <a:t> operation performed by application common users (</a:t>
            </a:r>
            <a:r>
              <a:rPr lang="en-US" altLang="en-US" dirty="0">
                <a:latin typeface="Courier New" panose="02070309020205020404" pitchFamily="49" charset="0"/>
                <a:cs typeface="Courier New" panose="02070309020205020404" pitchFamily="49" charset="0"/>
              </a:rPr>
              <a:t>hr </a:t>
            </a:r>
            <a:r>
              <a:rPr lang="en-US" altLang="en-US" dirty="0"/>
              <a:t>and </a:t>
            </a:r>
            <a:r>
              <a:rPr lang="en-US" altLang="en-US" dirty="0">
                <a:latin typeface="Courier New" panose="02070309020205020404" pitchFamily="49" charset="0"/>
                <a:cs typeface="Courier New" panose="02070309020205020404" pitchFamily="49" charset="0"/>
              </a:rPr>
              <a:t>oe</a:t>
            </a:r>
            <a:r>
              <a:rPr lang="en-US" altLang="en-US" dirty="0"/>
              <a:t>). </a:t>
            </a:r>
          </a:p>
          <a:p>
            <a:pPr lvl="2">
              <a:buFont typeface="Arial" panose="020B0604020202020204" pitchFamily="34" charset="0"/>
              <a:buChar char="•"/>
            </a:pPr>
            <a:r>
              <a:rPr lang="en-US" altLang="en-US" dirty="0"/>
              <a:t>The </a:t>
            </a:r>
            <a:r>
              <a:rPr lang="en-US" altLang="en-US" dirty="0">
                <a:latin typeface="Courier New" panose="02070309020205020404" pitchFamily="49" charset="0"/>
                <a:cs typeface="Courier New" panose="02070309020205020404" pitchFamily="49" charset="0"/>
              </a:rPr>
              <a:t>pol_user_PDBC</a:t>
            </a:r>
            <a:r>
              <a:rPr lang="en-US" altLang="en-US" dirty="0"/>
              <a:t> unified audit policy that is created in the regular </a:t>
            </a:r>
            <a:r>
              <a:rPr lang="en-US" altLang="en-US" dirty="0">
                <a:latin typeface="Courier New" panose="02070309020205020404" pitchFamily="49" charset="0"/>
                <a:cs typeface="Courier New" panose="02070309020205020404" pitchFamily="49" charset="0"/>
              </a:rPr>
              <a:t>PDBC</a:t>
            </a:r>
            <a:r>
              <a:rPr lang="en-US" altLang="en-US" dirty="0"/>
              <a:t> PDB audits any </a:t>
            </a:r>
            <a:r>
              <a:rPr lang="en-US" altLang="en-US" dirty="0">
                <a:latin typeface="Courier New" panose="02070309020205020404" pitchFamily="49" charset="0"/>
                <a:cs typeface="Courier New" panose="02070309020205020404" pitchFamily="49" charset="0"/>
              </a:rPr>
              <a:t>CREATE</a:t>
            </a:r>
            <a:r>
              <a:rPr lang="en-US" altLang="en-US" dirty="0"/>
              <a:t> or </a:t>
            </a:r>
            <a:r>
              <a:rPr lang="en-US" altLang="en-US" dirty="0">
                <a:latin typeface="Courier New" panose="02070309020205020404" pitchFamily="49" charset="0"/>
                <a:cs typeface="Courier New" panose="02070309020205020404" pitchFamily="49" charset="0"/>
              </a:rPr>
              <a:t>DROP</a:t>
            </a:r>
            <a:r>
              <a:rPr lang="en-US" altLang="en-US" dirty="0"/>
              <a:t> </a:t>
            </a:r>
            <a:r>
              <a:rPr lang="en-US" altLang="en-US" dirty="0">
                <a:latin typeface="Courier New" panose="02070309020205020404" pitchFamily="49" charset="0"/>
                <a:cs typeface="Courier New" panose="02070309020205020404" pitchFamily="49" charset="0"/>
              </a:rPr>
              <a:t>USER</a:t>
            </a:r>
            <a:r>
              <a:rPr lang="en-US" altLang="en-US" dirty="0"/>
              <a:t> performed by local users (</a:t>
            </a:r>
            <a:r>
              <a:rPr lang="en-US" altLang="en-US" dirty="0">
                <a:latin typeface="Courier New" panose="02070309020205020404" pitchFamily="49" charset="0"/>
                <a:cs typeface="Courier New" panose="02070309020205020404" pitchFamily="49" charset="0"/>
              </a:rPr>
              <a:t>jim</a:t>
            </a:r>
            <a:r>
              <a:rPr lang="en-US" altLang="en-US" dirty="0"/>
              <a:t>, </a:t>
            </a:r>
            <a:r>
              <a:rPr lang="en-US" altLang="en-US" dirty="0">
                <a:latin typeface="Courier New" panose="02070309020205020404" pitchFamily="49" charset="0"/>
                <a:cs typeface="Courier New" panose="02070309020205020404" pitchFamily="49" charset="0"/>
              </a:rPr>
              <a:t>lee</a:t>
            </a:r>
            <a:r>
              <a:rPr lang="en-US" altLang="en-US" dirty="0"/>
              <a:t>, and </a:t>
            </a:r>
            <a:r>
              <a:rPr lang="en-US" altLang="en-US" dirty="0">
                <a:latin typeface="Courier New" panose="02070309020205020404" pitchFamily="49" charset="0"/>
                <a:cs typeface="Courier New" panose="02070309020205020404" pitchFamily="49" charset="0"/>
              </a:rPr>
              <a:t>bob</a:t>
            </a:r>
            <a:r>
              <a:rPr lang="en-US" altLang="en-US" dirty="0"/>
              <a:t>).</a:t>
            </a:r>
          </a:p>
          <a:p>
            <a:pPr lvl="1">
              <a:spcBef>
                <a:spcPts val="400"/>
              </a:spcBef>
            </a:pPr>
            <a:r>
              <a:rPr lang="en-US" altLang="en-US" dirty="0">
                <a:solidFill>
                  <a:schemeClr val="tx1"/>
                </a:solidFill>
              </a:rPr>
              <a:t>The audit records are still generated in the container’s own audit trail and are generated in the container where the action was executed</a:t>
            </a:r>
            <a:r>
              <a:rPr lang="en-US" altLang="en-US" dirty="0" smtClean="0">
                <a:solidFill>
                  <a:schemeClr val="tx1"/>
                </a:solidFill>
              </a:rPr>
              <a:t>.</a:t>
            </a:r>
            <a:endParaRPr lang="en-US" altLang="en-US" dirty="0">
              <a:solidFill>
                <a:schemeClr val="tx1"/>
              </a:solidFill>
            </a:endParaRP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7 - </a:t>
            </a:r>
            <a:fld id="{0AEC7478-CEF0-4A75-B07B-85B2F99AC0C4}" type="slidenum">
              <a:rPr lang="en-US" smtClean="0"/>
              <a:t>15</a:t>
            </a:fld>
            <a:endParaRPr lang="en-US" dirty="0"/>
          </a:p>
        </p:txBody>
      </p:sp>
    </p:spTree>
    <p:extLst>
      <p:ext uri="{BB962C8B-B14F-4D97-AF65-F5344CB8AC3E}">
        <p14:creationId xmlns:p14="http://schemas.microsoft.com/office/powerpoint/2010/main" val="3492097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449263"/>
            <a:ext cx="6858000" cy="9014777"/>
          </a:xfrm>
        </p:spPr>
        <p:txBody>
          <a:bodyPr/>
          <a:lstStyle/>
          <a:p>
            <a:pPr lvl="1"/>
            <a:r>
              <a:rPr lang="en-US" altLang="en-US" dirty="0">
                <a:solidFill>
                  <a:schemeClr val="tx1"/>
                </a:solidFill>
              </a:rPr>
              <a:t>A local unified audit policy </a:t>
            </a:r>
            <a:r>
              <a:rPr lang="en-US" altLang="en-US" dirty="0"/>
              <a:t>can be enabled on local and common roles and </a:t>
            </a:r>
            <a:r>
              <a:rPr lang="en-US" altLang="en-US" dirty="0">
                <a:solidFill>
                  <a:schemeClr val="tx1"/>
                </a:solidFill>
              </a:rPr>
              <a:t>becomes effective for users to whom the local or common role is granted directly. </a:t>
            </a:r>
            <a:r>
              <a:rPr lang="en-US" altLang="en-US" dirty="0"/>
              <a:t>A common unified audit policy, alternatively, can be enabled only on common roles and becomes effective only for common users to whom the common role is granted. The clause used </a:t>
            </a:r>
            <a:r>
              <a:rPr lang="en-US" altLang="en-US" dirty="0">
                <a:solidFill>
                  <a:schemeClr val="tx1"/>
                </a:solidFill>
              </a:rPr>
              <a:t>is </a:t>
            </a:r>
            <a:r>
              <a:rPr lang="en-US" altLang="en-US" dirty="0">
                <a:solidFill>
                  <a:schemeClr val="tx1"/>
                </a:solidFill>
                <a:latin typeface="Courier New" panose="02070309020205020404" pitchFamily="49" charset="0"/>
                <a:cs typeface="Courier New" panose="02070309020205020404" pitchFamily="49" charset="0"/>
              </a:rPr>
              <a:t>BY</a:t>
            </a:r>
            <a:r>
              <a:rPr lang="en-US" altLang="en-US" dirty="0"/>
              <a:t> </a:t>
            </a:r>
            <a:r>
              <a:rPr lang="en-US" altLang="en-US" dirty="0">
                <a:solidFill>
                  <a:schemeClr val="tx1"/>
                </a:solidFill>
                <a:latin typeface="Courier New" panose="02070309020205020404" pitchFamily="49" charset="0"/>
                <a:cs typeface="Courier New" panose="02070309020205020404" pitchFamily="49" charset="0"/>
              </a:rPr>
              <a:t>USERS</a:t>
            </a:r>
            <a:r>
              <a:rPr lang="en-US" altLang="en-US" dirty="0"/>
              <a:t> </a:t>
            </a:r>
            <a:r>
              <a:rPr lang="en-US" altLang="en-US" dirty="0">
                <a:solidFill>
                  <a:schemeClr val="tx1"/>
                </a:solidFill>
                <a:latin typeface="Courier New" panose="02070309020205020404" pitchFamily="49" charset="0"/>
                <a:cs typeface="Courier New" panose="02070309020205020404" pitchFamily="49" charset="0"/>
              </a:rPr>
              <a:t>WITH</a:t>
            </a:r>
            <a:r>
              <a:rPr lang="en-US" altLang="en-US" dirty="0"/>
              <a:t> </a:t>
            </a:r>
            <a:r>
              <a:rPr lang="en-US" altLang="en-US" dirty="0">
                <a:solidFill>
                  <a:schemeClr val="tx1"/>
                </a:solidFill>
                <a:latin typeface="Courier New" panose="02070309020205020404" pitchFamily="49" charset="0"/>
                <a:cs typeface="Courier New" panose="02070309020205020404" pitchFamily="49" charset="0"/>
              </a:rPr>
              <a:t>GRANTED</a:t>
            </a:r>
            <a:r>
              <a:rPr lang="en-US" altLang="en-US" dirty="0"/>
              <a:t> </a:t>
            </a:r>
            <a:r>
              <a:rPr lang="en-US" altLang="en-US" dirty="0">
                <a:solidFill>
                  <a:schemeClr val="tx1"/>
                </a:solidFill>
                <a:latin typeface="Courier New" panose="02070309020205020404" pitchFamily="49" charset="0"/>
                <a:cs typeface="Courier New" panose="02070309020205020404" pitchFamily="49" charset="0"/>
              </a:rPr>
              <a:t>ROLES</a:t>
            </a:r>
            <a:r>
              <a:rPr lang="en-US" altLang="en-US" dirty="0"/>
              <a:t> </a:t>
            </a:r>
            <a:r>
              <a:rPr lang="en-US" altLang="en-US" i="1" dirty="0" err="1">
                <a:solidFill>
                  <a:schemeClr val="tx1"/>
                </a:solidFill>
                <a:latin typeface="Courier New" panose="02070309020205020404" pitchFamily="49" charset="0"/>
                <a:cs typeface="Courier New" panose="02070309020205020404" pitchFamily="49" charset="0"/>
              </a:rPr>
              <a:t>role_list</a:t>
            </a:r>
            <a:r>
              <a:rPr lang="en-US" altLang="en-US" i="1" dirty="0" smtClean="0">
                <a:solidFill>
                  <a:schemeClr val="tx1"/>
                </a:solidFill>
                <a:cs typeface="Arial" panose="020B0604020202020204" pitchFamily="34" charset="0"/>
              </a:rPr>
              <a:t>.</a:t>
            </a:r>
            <a:endParaRPr lang="en-US" altLang="en-US" dirty="0" smtClean="0"/>
          </a:p>
          <a:p>
            <a:pPr lvl="1"/>
            <a:r>
              <a:rPr lang="en-US" altLang="en-US" dirty="0" smtClean="0"/>
              <a:t>A good example of using this capability is the predefined role called </a:t>
            </a:r>
            <a:r>
              <a:rPr lang="en-US" altLang="en-US" dirty="0" smtClean="0">
                <a:latin typeface="Courier New" panose="02070309020205020404" pitchFamily="49" charset="0"/>
                <a:cs typeface="Courier New" panose="02070309020205020404" pitchFamily="49" charset="0"/>
              </a:rPr>
              <a:t>DBA</a:t>
            </a:r>
            <a:r>
              <a:rPr lang="en-US" altLang="en-US" dirty="0" smtClean="0"/>
              <a:t>, which contains most of the system privileges, granted to special privileged users, which might be considered for auditing. </a:t>
            </a:r>
          </a:p>
          <a:p>
            <a:pPr lvl="1"/>
            <a:r>
              <a:rPr lang="en-US" altLang="en-US" dirty="0" smtClean="0"/>
              <a:t>The audit-administrator does not have to enable the unified audit policies on all the individual users explicitly. Over a period of time, there could be new users with the </a:t>
            </a:r>
            <a:r>
              <a:rPr lang="en-US" altLang="en-US" dirty="0" smtClean="0">
                <a:latin typeface="Courier New" panose="02070309020205020404" pitchFamily="49" charset="0"/>
                <a:cs typeface="Courier New" panose="02070309020205020404" pitchFamily="49" charset="0"/>
              </a:rPr>
              <a:t>DBA</a:t>
            </a:r>
            <a:r>
              <a:rPr lang="en-US" altLang="en-US" dirty="0" smtClean="0"/>
              <a:t> role granted. Some of the earlier DBA users might no longer have the </a:t>
            </a:r>
            <a:r>
              <a:rPr lang="en-US" altLang="en-US" dirty="0" smtClean="0">
                <a:latin typeface="Courier New" panose="02070309020205020404" pitchFamily="49" charset="0"/>
                <a:cs typeface="Courier New" panose="02070309020205020404" pitchFamily="49" charset="0"/>
              </a:rPr>
              <a:t>DBA</a:t>
            </a:r>
            <a:r>
              <a:rPr lang="en-US" altLang="en-US" dirty="0" smtClean="0"/>
              <a:t> role. The audit-administrator does not have to keep track of such changing auditing requirements and enable the unified  audit policies appropriately for a new set of DBA users. Similarly the users, who no longer have the DBA role granted, will automatically be excluded from auditing and thus avoid generating unnecessary audit records.</a:t>
            </a:r>
            <a:endParaRPr lang="en-US" altLang="en-US" dirty="0"/>
          </a:p>
        </p:txBody>
      </p:sp>
      <p:sp>
        <p:nvSpPr>
          <p:cNvPr id="4" name="Footer Placeholder 3"/>
          <p:cNvSpPr>
            <a:spLocks noGrp="1"/>
          </p:cNvSpPr>
          <p:nvPr>
            <p:ph type="ftr" sz="quarter" idx="10"/>
          </p:nvPr>
        </p:nvSpPr>
        <p:spPr/>
        <p:txBody>
          <a:bodyPr/>
          <a:lstStyle/>
          <a:p>
            <a:r>
              <a:rPr lang="en-US" dirty="0" smtClean="0"/>
              <a:t>Oracle Database 19c: Managing Multitenant Architecture   7 - </a:t>
            </a:r>
            <a:fld id="{563D6D62-E269-4C8E-9C15-335022C00882}" type="slidenum">
              <a:rPr lang="en-US" smtClean="0"/>
              <a:pPr/>
              <a:t>16</a:t>
            </a:fld>
            <a:endParaRPr lang="en-US" dirty="0"/>
          </a:p>
        </p:txBody>
      </p:sp>
    </p:spTree>
    <p:extLst>
      <p:ext uri="{BB962C8B-B14F-4D97-AF65-F5344CB8AC3E}">
        <p14:creationId xmlns:p14="http://schemas.microsoft.com/office/powerpoint/2010/main" val="3161253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solidFill>
                  <a:schemeClr val="tx1"/>
                </a:solidFill>
              </a:rPr>
              <a:t>The application-common Fine-grained auditing (FGA) policies that are applied in an application root are not automatically propagated to application PDBs that belong to the application container. The </a:t>
            </a:r>
            <a:r>
              <a:rPr lang="en-US" altLang="en-US" dirty="0"/>
              <a:t>application </a:t>
            </a:r>
            <a:r>
              <a:rPr lang="en-US" altLang="en-US" dirty="0">
                <a:solidFill>
                  <a:schemeClr val="tx1"/>
                </a:solidFill>
              </a:rPr>
              <a:t>PDBs </a:t>
            </a:r>
            <a:r>
              <a:rPr lang="en-US" altLang="en-US" dirty="0"/>
              <a:t>need to be synchronized with the application root. Otherwise, </a:t>
            </a:r>
            <a:r>
              <a:rPr lang="en-US" altLang="en-US" dirty="0">
                <a:solidFill>
                  <a:schemeClr val="tx1"/>
                </a:solidFill>
              </a:rPr>
              <a:t>any access to an application common object from an application PDB would not be audited in the FGA audit trail in that application PDB.</a:t>
            </a:r>
          </a:p>
          <a:p>
            <a:pPr lvl="1">
              <a:buFont typeface="Arial" panose="020B0604020202020204" pitchFamily="34" charset="0"/>
              <a:buNone/>
            </a:pPr>
            <a:r>
              <a:rPr lang="en-US" altLang="en-US" dirty="0">
                <a:solidFill>
                  <a:schemeClr val="tx1"/>
                </a:solidFill>
              </a:rPr>
              <a:t>The application-common “</a:t>
            </a:r>
            <a:r>
              <a:rPr lang="en-US" altLang="en-US" dirty="0"/>
              <a:t>application contexts” and </a:t>
            </a:r>
            <a:r>
              <a:rPr lang="en-US" altLang="en-US" dirty="0">
                <a:solidFill>
                  <a:schemeClr val="tx1"/>
                </a:solidFill>
              </a:rPr>
              <a:t>application-common </a:t>
            </a:r>
            <a:r>
              <a:rPr lang="en-US" altLang="en-US" dirty="0"/>
              <a:t>Virtual Private Database (VPD) policies that protect the common objects </a:t>
            </a:r>
            <a:r>
              <a:rPr lang="en-US" altLang="en-US" dirty="0" smtClean="0"/>
              <a:t>created </a:t>
            </a:r>
            <a:r>
              <a:rPr lang="en-US" altLang="en-US" dirty="0"/>
              <a:t>in an application root are not automatically implemented in all application PDBs. The application </a:t>
            </a:r>
            <a:r>
              <a:rPr lang="en-US" altLang="en-US" dirty="0">
                <a:solidFill>
                  <a:schemeClr val="tx1"/>
                </a:solidFill>
              </a:rPr>
              <a:t>PDBs </a:t>
            </a:r>
            <a:r>
              <a:rPr lang="en-US" altLang="en-US" dirty="0"/>
              <a:t>need to be synchronized with the application root. An application-common VPD policy can be created only in the application root and attached to an application common object.</a:t>
            </a:r>
          </a:p>
          <a:p>
            <a:pPr lvl="1">
              <a:buFont typeface="Arial" panose="020B0604020202020204" pitchFamily="34" charset="0"/>
              <a:buNone/>
            </a:pPr>
            <a:r>
              <a:rPr lang="en-US" altLang="en-US" dirty="0">
                <a:solidFill>
                  <a:schemeClr val="tx1"/>
                </a:solidFill>
              </a:rPr>
              <a:t>Application-common </a:t>
            </a:r>
            <a:r>
              <a:rPr lang="en-US" altLang="en-US" dirty="0"/>
              <a:t>transparent sensitive data protection (TSDP) policies can be created in an application root but only outside the application install/upgrade/patch </a:t>
            </a:r>
            <a:r>
              <a:rPr lang="en-US" altLang="en-US" dirty="0">
                <a:latin typeface="Courier New" panose="02070309020205020404" pitchFamily="49" charset="0"/>
              </a:rPr>
              <a:t>BEGIN-END</a:t>
            </a:r>
            <a:r>
              <a:rPr lang="en-US" altLang="en-US" dirty="0"/>
              <a:t> block. </a:t>
            </a:r>
            <a:r>
              <a:rPr lang="en-US" altLang="en-US" dirty="0">
                <a:solidFill>
                  <a:schemeClr val="tx1"/>
                </a:solidFill>
              </a:rPr>
              <a:t>Application-common </a:t>
            </a:r>
            <a:r>
              <a:rPr lang="en-US" altLang="en-US" dirty="0"/>
              <a:t>TSDP policies can be applied on both application common objects and application root local objects. The </a:t>
            </a:r>
            <a:r>
              <a:rPr lang="en-US" altLang="en-US" dirty="0">
                <a:solidFill>
                  <a:schemeClr val="tx1"/>
                </a:solidFill>
              </a:rPr>
              <a:t>application-common </a:t>
            </a:r>
            <a:r>
              <a:rPr lang="en-US" altLang="en-US" dirty="0"/>
              <a:t>TSDP policies that are defined in the application root on local objects should behave as if they are local policies, meaning that they are effective in the application root only. TSDP operations are container-specific.</a:t>
            </a:r>
          </a:p>
          <a:p>
            <a:pPr lvl="1">
              <a:buFont typeface="Arial" panose="020B0604020202020204" pitchFamily="34" charset="0"/>
              <a:buNone/>
            </a:pPr>
            <a:r>
              <a:rPr lang="en-US" altLang="en-US" dirty="0"/>
              <a:t>Application-common Oracle Label Security (OLS) policies cannot be created in an application root within or outside of the application install/patch BEGIN-END block. Therefore, these policies cannot be applied on common objects within application PDBs.</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7 - </a:t>
            </a:r>
            <a:fld id="{D11940CC-986F-466C-8297-BA8A936F14ED}" type="slidenum">
              <a:rPr lang="en-US" smtClean="0"/>
              <a:t>17</a:t>
            </a:fld>
            <a:endParaRPr lang="en-US" dirty="0"/>
          </a:p>
        </p:txBody>
      </p:sp>
    </p:spTree>
    <p:extLst>
      <p:ext uri="{BB962C8B-B14F-4D97-AF65-F5344CB8AC3E}">
        <p14:creationId xmlns:p14="http://schemas.microsoft.com/office/powerpoint/2010/main" val="3946959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eaLnBrk="1" hangingPunct="1"/>
            <a:r>
              <a:rPr lang="en-US" altLang="en-US" dirty="0"/>
              <a:t>Each PDB has its own Database Vault metadata. Database Vault constructs such as realms, command rules, and secure application roles are isolated within a PDB.</a:t>
            </a:r>
            <a:r>
              <a:rPr lang="en-US" altLang="en-US" dirty="0">
                <a:solidFill>
                  <a:schemeClr val="accent2"/>
                </a:solidFill>
              </a:rPr>
              <a:t> </a:t>
            </a:r>
            <a:r>
              <a:rPr lang="en-US" altLang="en-US" dirty="0"/>
              <a:t>If the common objects are required to be protected by Database Vault in every PDB, you can set a Database Vault common protection, which is designed to protect the common objects in application containers. </a:t>
            </a:r>
          </a:p>
          <a:p>
            <a:pPr lvl="1" eaLnBrk="1" hangingPunct="1">
              <a:spcBef>
                <a:spcPts val="300"/>
              </a:spcBef>
            </a:pPr>
            <a:r>
              <a:rPr lang="en-US" altLang="en-US" dirty="0"/>
              <a:t>Instead of configuring and managing the same command rule and the same realm in every application PDB of an application container, common protection can be configured and managed in the application root. The common protection enforcement applies to all application PDBs in the application container.</a:t>
            </a:r>
          </a:p>
          <a:p>
            <a:pPr lvl="1" eaLnBrk="1" hangingPunct="1">
              <a:spcBef>
                <a:spcPts val="300"/>
              </a:spcBef>
            </a:pPr>
            <a:r>
              <a:rPr lang="en-US" altLang="en-US" dirty="0"/>
              <a:t>You can use Database Vault policies to group realm and command rule definitions into one policy, which then can be collectively enabled or disabled, or partially enabled, setting the associated realms and command rules to take precedence over the policy. Or you can enable it in simulation</a:t>
            </a:r>
            <a:r>
              <a:rPr lang="en-US" altLang="en-US" dirty="0">
                <a:solidFill>
                  <a:srgbClr val="FF0000"/>
                </a:solidFill>
              </a:rPr>
              <a:t> </a:t>
            </a:r>
            <a:r>
              <a:rPr lang="en-US" altLang="en-US" dirty="0"/>
              <a:t>mode, writing violations to a log table. You can view the contents of this table by querying Database Vault-specific views.  Common realms can be added to Database Vault policies in application roots only. In application PDBs, you can add local realms to Database Vault policies.</a:t>
            </a:r>
          </a:p>
          <a:p>
            <a:pPr lvl="1" eaLnBrk="1" hangingPunct="1">
              <a:spcBef>
                <a:spcPts val="300"/>
              </a:spcBef>
            </a:pPr>
            <a:r>
              <a:rPr lang="en-US" altLang="en-US" dirty="0"/>
              <a:t>The Database Vault common realm does not protect any local object owned by local users in PDBs. A common Database Vault administrator is a common user who is granted the </a:t>
            </a:r>
            <a:r>
              <a:rPr lang="en-US" altLang="en-US" dirty="0">
                <a:latin typeface="Courier New" panose="02070309020205020404" pitchFamily="49" charset="0"/>
                <a:cs typeface="Courier New" panose="02070309020205020404" pitchFamily="49" charset="0"/>
              </a:rPr>
              <a:t>DV_OWNER</a:t>
            </a:r>
            <a:r>
              <a:rPr lang="en-US" altLang="en-US" dirty="0"/>
              <a:t> or </a:t>
            </a:r>
            <a:r>
              <a:rPr lang="en-US" altLang="en-US" dirty="0">
                <a:latin typeface="Courier New" panose="02070309020205020404" pitchFamily="49" charset="0"/>
                <a:cs typeface="Courier New" panose="02070309020205020404" pitchFamily="49" charset="0"/>
              </a:rPr>
              <a:t>DV_ADMIN</a:t>
            </a:r>
            <a:r>
              <a:rPr lang="en-US" altLang="en-US" dirty="0"/>
              <a:t> role with </a:t>
            </a:r>
            <a:r>
              <a:rPr lang="en-US" altLang="en-US" dirty="0">
                <a:latin typeface="Courier New" panose="02070309020205020404" pitchFamily="49" charset="0"/>
                <a:cs typeface="Courier New" panose="02070309020205020404" pitchFamily="49" charset="0"/>
              </a:rPr>
              <a:t>CONTAINER=ALL</a:t>
            </a:r>
            <a:r>
              <a:rPr lang="en-US" altLang="en-US" dirty="0"/>
              <a:t> in an application root. The Database Vault common realm can be created, updated, and deleted only by the common Database Vault administrator in an application root.</a:t>
            </a:r>
          </a:p>
          <a:p>
            <a:pPr lvl="1" eaLnBrk="1" hangingPunct="1">
              <a:spcBef>
                <a:spcPts val="300"/>
              </a:spcBef>
            </a:pPr>
            <a:r>
              <a:rPr lang="en-US" altLang="en-US" dirty="0"/>
              <a:t>The Database Vault common realm has two types of authorization: </a:t>
            </a:r>
          </a:p>
          <a:p>
            <a:pPr lvl="2" eaLnBrk="1" hangingPunct="1">
              <a:spcBef>
                <a:spcPts val="100"/>
              </a:spcBef>
              <a:buFont typeface="Arial" panose="020B0604020202020204" pitchFamily="34" charset="0"/>
              <a:buChar char="•"/>
            </a:pPr>
            <a:r>
              <a:rPr lang="en-US" altLang="en-US" dirty="0"/>
              <a:t>Common authorization: Granted to common users or common roles in the application root</a:t>
            </a:r>
          </a:p>
          <a:p>
            <a:pPr lvl="2" eaLnBrk="1" hangingPunct="1">
              <a:spcBef>
                <a:spcPts val="100"/>
              </a:spcBef>
              <a:buFont typeface="Arial" panose="020B0604020202020204" pitchFamily="34" charset="0"/>
              <a:buChar char="•"/>
            </a:pPr>
            <a:r>
              <a:rPr lang="en-US" altLang="en-US" dirty="0"/>
              <a:t>Local authorization: Granted to common users, common roles, local users, and local roles in the PDB. The authorization takes effect only in that PDB.</a:t>
            </a:r>
          </a:p>
          <a:p>
            <a:pPr lvl="1" eaLnBrk="1" hangingPunct="1">
              <a:spcBef>
                <a:spcPts val="300"/>
              </a:spcBef>
            </a:pPr>
            <a:r>
              <a:rPr lang="en-US" altLang="en-US" dirty="0"/>
              <a:t>The Database Vault common command rule protects commands on a specific common schema or a specific common object. The rule that is added to a rule set that is associated with the common command rule cannot involve any local object.</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7 - </a:t>
            </a:r>
            <a:fld id="{71BEBFCC-7299-4A2A-A3FC-308831F2E64C}" type="slidenum">
              <a:rPr lang="en-US" smtClean="0"/>
              <a:t>18</a:t>
            </a:fld>
            <a:endParaRPr lang="en-US" dirty="0"/>
          </a:p>
        </p:txBody>
      </p:sp>
    </p:spTree>
    <p:extLst>
      <p:ext uri="{BB962C8B-B14F-4D97-AF65-F5344CB8AC3E}">
        <p14:creationId xmlns:p14="http://schemas.microsoft.com/office/powerpoint/2010/main" val="2649707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Common protection on objects pertaining to application PDBs can be Database Vault enabled in PDBs and Database Vault disabled in others. </a:t>
            </a:r>
          </a:p>
          <a:p>
            <a:pPr lvl="1"/>
            <a:r>
              <a:rPr lang="en-US" altLang="en-US" dirty="0"/>
              <a:t>By default, when Database Vault is enabled in the CDB root, the CDB supports mixed mode. Both the Database Vault enabled PDBs and Database Vault disabled PDBs plugged in the CDB function normally.</a:t>
            </a:r>
          </a:p>
          <a:p>
            <a:pPr lvl="1"/>
            <a:r>
              <a:rPr lang="en-US" altLang="en-US" b="1" dirty="0"/>
              <a:t>Mixed Mode</a:t>
            </a:r>
          </a:p>
          <a:p>
            <a:pPr lvl="1"/>
            <a:r>
              <a:rPr lang="en-US" altLang="en-US" dirty="0"/>
              <a:t>By default, when Database Vault is enabled in an application root, the application container supports mixed mode. Both the Database Vault enabled PDBs and Database Vault disabled PDBs plugged in the application container function normally. The Database Vault common protection cannot protect the common objects in Database Vault disabled PDBs because the Database Vault common protection requires that PDBs have Database Vault enabled.</a:t>
            </a:r>
          </a:p>
          <a:p>
            <a:pPr lvl="1"/>
            <a:r>
              <a:rPr lang="en-US" altLang="en-US" b="1" dirty="0"/>
              <a:t>Strict Mode</a:t>
            </a:r>
          </a:p>
          <a:p>
            <a:pPr lvl="1"/>
            <a:r>
              <a:rPr lang="en-US" altLang="en-US" dirty="0"/>
              <a:t>The Database Vault strict mode is another behavior. It allows you to make the common protection cover common objects in every application PDB. When Database Vault is enabled in strict mode in an application root, the Database Vault disabled PDBs that are plugged in the application container are opened in restricted mode. To make the PDB open normally, Database Vault must be enabled in the PDB, and then the PDB must be restarted</a:t>
            </a:r>
            <a:r>
              <a:rPr lang="en-US" altLang="en-US" dirty="0" smtClean="0"/>
              <a:t>.</a:t>
            </a:r>
            <a:endParaRPr lang="en-US" altLang="en-US" dirty="0"/>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7 - </a:t>
            </a:r>
            <a:fld id="{9760513D-3E6A-4BF0-80B9-8262152E5982}" type="slidenum">
              <a:rPr lang="en-US" smtClean="0"/>
              <a:t>19</a:t>
            </a:fld>
            <a:endParaRPr lang="en-US" dirty="0"/>
          </a:p>
        </p:txBody>
      </p:sp>
    </p:spTree>
    <p:extLst>
      <p:ext uri="{BB962C8B-B14F-4D97-AF65-F5344CB8AC3E}">
        <p14:creationId xmlns:p14="http://schemas.microsoft.com/office/powerpoint/2010/main" val="1675696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For a complete understanding of the CDB and PDB security procedures, refer to the following Oracle Database </a:t>
            </a:r>
            <a:r>
              <a:rPr lang="en-US" altLang="en-US" dirty="0" smtClean="0"/>
              <a:t>19c </a:t>
            </a:r>
            <a:r>
              <a:rPr lang="en-US" altLang="en-US" dirty="0"/>
              <a:t>documentation:</a:t>
            </a:r>
          </a:p>
          <a:p>
            <a:pPr lvl="2"/>
            <a:r>
              <a:rPr lang="en-US" altLang="en-US" dirty="0"/>
              <a:t>“Using Oracle Database Vault with a CDB“ in </a:t>
            </a:r>
            <a:r>
              <a:rPr lang="fr-FR" altLang="en-US" i="1" dirty="0"/>
              <a:t>Oracle Multitenant Administrator’s Guide</a:t>
            </a:r>
          </a:p>
          <a:p>
            <a:pPr lvl="2"/>
            <a:r>
              <a:rPr lang="en-US" altLang="en-US" i="1" dirty="0"/>
              <a:t>Oracle Database Security Guide</a:t>
            </a:r>
          </a:p>
          <a:p>
            <a:pPr lvl="2"/>
            <a:r>
              <a:rPr lang="en-US" altLang="en-US" i="1" dirty="0"/>
              <a:t>Oracle Database Advanced Security Guide</a:t>
            </a:r>
          </a:p>
          <a:p>
            <a:pPr lvl="2"/>
            <a:r>
              <a:rPr lang="en-US" altLang="en-US" i="1" dirty="0"/>
              <a:t>Oracle Database Vault Administrator's Guide</a:t>
            </a:r>
          </a:p>
          <a:p>
            <a:pPr marL="151200" lvl="2" indent="0">
              <a:buNone/>
            </a:pPr>
            <a:r>
              <a:rPr lang="en-US" altLang="en-US" dirty="0"/>
              <a:t>Refer to other sources of information available under Oracle Learning Library: </a:t>
            </a:r>
          </a:p>
          <a:p>
            <a:pPr lvl="2"/>
            <a:r>
              <a:rPr lang="en-US" altLang="en-US" i="1" dirty="0">
                <a:solidFill>
                  <a:schemeClr val="tx1"/>
                </a:solidFill>
              </a:rPr>
              <a:t>Oracle By Example (OBE)</a:t>
            </a:r>
            <a:r>
              <a:rPr lang="en-US" altLang="en-US" dirty="0">
                <a:solidFill>
                  <a:schemeClr val="tx1"/>
                </a:solidFill>
              </a:rPr>
              <a:t>:</a:t>
            </a:r>
            <a:endParaRPr lang="en-US" altLang="en-US" i="1" dirty="0">
              <a:solidFill>
                <a:schemeClr val="tx1"/>
              </a:solidFill>
            </a:endParaRPr>
          </a:p>
          <a:p>
            <a:pPr lvl="3"/>
            <a:r>
              <a:rPr lang="en-US" altLang="en-US" i="1" dirty="0">
                <a:solidFill>
                  <a:srgbClr val="FF0000"/>
                </a:solidFill>
              </a:rPr>
              <a:t>creating_and_using_dynamic_lockdown_profiles </a:t>
            </a:r>
            <a:r>
              <a:rPr lang="en-US" altLang="en-US" dirty="0">
                <a:solidFill>
                  <a:srgbClr val="FF0000"/>
                </a:solidFill>
              </a:rPr>
              <a:t>in</a:t>
            </a:r>
            <a:r>
              <a:rPr lang="en-US" altLang="en-US" i="1" dirty="0">
                <a:solidFill>
                  <a:srgbClr val="FF0000"/>
                </a:solidFill>
              </a:rPr>
              <a:t> </a:t>
            </a:r>
            <a:r>
              <a:rPr lang="en-US" altLang="en-US" i="1" dirty="0">
                <a:solidFill>
                  <a:srgbClr val="0000FF"/>
                </a:solidFill>
              </a:rPr>
              <a:t>Learning Path: </a:t>
            </a:r>
            <a:r>
              <a:rPr lang="en-US" altLang="en-US" i="1" dirty="0" smtClean="0">
                <a:solidFill>
                  <a:srgbClr val="0000FF"/>
                </a:solidFill>
              </a:rPr>
              <a:t>19c </a:t>
            </a:r>
            <a:r>
              <a:rPr lang="en-US" altLang="en-US" i="1" dirty="0">
                <a:solidFill>
                  <a:srgbClr val="0000FF"/>
                </a:solidFill>
              </a:rPr>
              <a:t>New Features for Multitenant</a:t>
            </a:r>
            <a:endParaRPr lang="en-US" altLang="en-US" i="1" dirty="0">
              <a:solidFill>
                <a:srgbClr val="FF0000"/>
              </a:solidFill>
            </a:endParaRPr>
          </a:p>
          <a:p>
            <a:pPr lvl="3"/>
            <a:r>
              <a:rPr lang="en-US" altLang="en-US" i="1" dirty="0">
                <a:solidFill>
                  <a:srgbClr val="FF0000"/>
                </a:solidFill>
              </a:rPr>
              <a:t>creating_and_using_lockdown_profiles_at_different_levels_in_cdb </a:t>
            </a:r>
            <a:r>
              <a:rPr lang="en-US" altLang="en-US" dirty="0">
                <a:solidFill>
                  <a:srgbClr val="FF0000"/>
                </a:solidFill>
              </a:rPr>
              <a:t>in</a:t>
            </a:r>
            <a:r>
              <a:rPr lang="en-US" altLang="en-US" i="1" dirty="0">
                <a:solidFill>
                  <a:srgbClr val="FF0000"/>
                </a:solidFill>
              </a:rPr>
              <a:t> </a:t>
            </a:r>
            <a:r>
              <a:rPr lang="en-US" altLang="en-US" i="1" dirty="0">
                <a:solidFill>
                  <a:srgbClr val="0000FF"/>
                </a:solidFill>
              </a:rPr>
              <a:t>Learning Path: </a:t>
            </a:r>
            <a:r>
              <a:rPr lang="en-US" altLang="en-US" i="1" dirty="0" smtClean="0">
                <a:solidFill>
                  <a:srgbClr val="0000FF"/>
                </a:solidFill>
              </a:rPr>
              <a:t>19c </a:t>
            </a:r>
            <a:r>
              <a:rPr lang="en-US" altLang="en-US" i="1" dirty="0">
                <a:solidFill>
                  <a:srgbClr val="0000FF"/>
                </a:solidFill>
              </a:rPr>
              <a:t>New Features for Multitenant</a:t>
            </a:r>
            <a:endParaRPr lang="en-US" altLang="en-US" i="1" dirty="0">
              <a:solidFill>
                <a:srgbClr val="FF0000"/>
              </a:solidFill>
            </a:endParaRPr>
          </a:p>
          <a:p>
            <a:pPr lvl="3"/>
            <a:r>
              <a:rPr lang="en-US" altLang="en-US" i="1" dirty="0">
                <a:solidFill>
                  <a:srgbClr val="FF0000"/>
                </a:solidFill>
              </a:rPr>
              <a:t>managing_pdb_keystores </a:t>
            </a:r>
            <a:r>
              <a:rPr lang="en-US" altLang="en-US" dirty="0">
                <a:solidFill>
                  <a:srgbClr val="FF0000"/>
                </a:solidFill>
              </a:rPr>
              <a:t>in</a:t>
            </a:r>
            <a:r>
              <a:rPr lang="en-US" altLang="en-US" i="1" dirty="0">
                <a:solidFill>
                  <a:srgbClr val="FF0000"/>
                </a:solidFill>
              </a:rPr>
              <a:t> </a:t>
            </a:r>
            <a:r>
              <a:rPr lang="en-US" altLang="en-US" i="1" dirty="0">
                <a:solidFill>
                  <a:srgbClr val="0000FF"/>
                </a:solidFill>
              </a:rPr>
              <a:t>Learning path: </a:t>
            </a:r>
            <a:r>
              <a:rPr lang="en-US" altLang="en-US" i="1" dirty="0" smtClean="0">
                <a:solidFill>
                  <a:srgbClr val="0000FF"/>
                </a:solidFill>
              </a:rPr>
              <a:t>19c </a:t>
            </a:r>
            <a:r>
              <a:rPr lang="en-US" altLang="en-US" i="1" dirty="0">
                <a:solidFill>
                  <a:srgbClr val="0000FF"/>
                </a:solidFill>
              </a:rPr>
              <a:t>New Features for Security</a:t>
            </a:r>
            <a:endParaRPr lang="en-US" altLang="en-US" i="1" dirty="0"/>
          </a:p>
          <a:p>
            <a:pPr lvl="2"/>
            <a:endParaRPr lang="fr-FR" altLang="en-US" i="1" dirty="0"/>
          </a:p>
          <a:p>
            <a:endParaRPr lang="en-US" dirty="0"/>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7 - </a:t>
            </a:r>
            <a:fld id="{46F9C2AF-0BAF-43C9-8BC5-189CB7AD5FB5}" type="slidenum">
              <a:rPr lang="en-US" smtClean="0"/>
              <a:t>2</a:t>
            </a:fld>
            <a:endParaRPr lang="en-US" dirty="0"/>
          </a:p>
        </p:txBody>
      </p:sp>
    </p:spTree>
    <p:extLst>
      <p:ext uri="{BB962C8B-B14F-4D97-AF65-F5344CB8AC3E}">
        <p14:creationId xmlns:p14="http://schemas.microsoft.com/office/powerpoint/2010/main" val="22259333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fr-FR" altLang="en-US" dirty="0"/>
              <a:t>In a CDB</a:t>
            </a:r>
            <a:r>
              <a:rPr lang="en-US" altLang="en-US" dirty="0"/>
              <a:t>, the CDB root container and each PDB has its own TDE master encryption key used to encrypt data in the PDB. The TDE master encryption key must be transported from the source database keystore to the target database keystore when a PDB is moved from one host to another.</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7 - </a:t>
            </a:r>
            <a:fld id="{14188CAA-CC9B-41FD-8E5D-01F917B01CFD}" type="slidenum">
              <a:rPr lang="en-US" smtClean="0"/>
              <a:t>20</a:t>
            </a:fld>
            <a:endParaRPr lang="en-US" dirty="0"/>
          </a:p>
        </p:txBody>
      </p:sp>
    </p:spTree>
    <p:extLst>
      <p:ext uri="{BB962C8B-B14F-4D97-AF65-F5344CB8AC3E}">
        <p14:creationId xmlns:p14="http://schemas.microsoft.com/office/powerpoint/2010/main" val="2624099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2" eaLnBrk="1" hangingPunct="1">
              <a:spcBef>
                <a:spcPct val="25000"/>
              </a:spcBef>
              <a:buFont typeface="Calibri" panose="020F0502020204030204" pitchFamily="34" charset="0"/>
              <a:buAutoNum type="arabicPeriod"/>
            </a:pPr>
            <a:r>
              <a:rPr lang="en-US" altLang="en-US" dirty="0"/>
              <a:t>Create the keystore from the root for the CDB using the first statement in the slide.</a:t>
            </a:r>
          </a:p>
          <a:p>
            <a:pPr lvl="2" eaLnBrk="1" hangingPunct="1">
              <a:spcBef>
                <a:spcPct val="25000"/>
              </a:spcBef>
              <a:buFont typeface="Calibri" panose="020F0502020204030204" pitchFamily="34" charset="0"/>
              <a:buAutoNum type="arabicPeriod"/>
            </a:pPr>
            <a:r>
              <a:rPr lang="en-US" altLang="en-US" dirty="0"/>
              <a:t>Open the keystore:</a:t>
            </a:r>
          </a:p>
          <a:p>
            <a:pPr lvl="3"/>
            <a:r>
              <a:rPr lang="en-US" altLang="en-US" dirty="0"/>
              <a:t>First for the root: Use </a:t>
            </a:r>
            <a:r>
              <a:rPr lang="en-US" altLang="en-US" dirty="0">
                <a:latin typeface="Courier New" panose="02070309020205020404" pitchFamily="49" charset="0"/>
                <a:cs typeface="Courier New" panose="02070309020205020404" pitchFamily="49" charset="0"/>
              </a:rPr>
              <a:t>CONTAINER=ALL</a:t>
            </a:r>
            <a:r>
              <a:rPr lang="en-US" altLang="en-US" dirty="0"/>
              <a:t> to open the keystore for all PDBs including for the root container or without the </a:t>
            </a:r>
            <a:r>
              <a:rPr lang="en-US" altLang="en-US" dirty="0">
                <a:latin typeface="Courier New" panose="02070309020205020404" pitchFamily="49" charset="0"/>
                <a:cs typeface="Courier New" panose="02070309020205020404" pitchFamily="49" charset="0"/>
              </a:rPr>
              <a:t>CONTAINER </a:t>
            </a:r>
            <a:r>
              <a:rPr lang="en-US" altLang="en-US" dirty="0"/>
              <a:t>clause to open the keystore at least for the root.</a:t>
            </a:r>
          </a:p>
          <a:p>
            <a:pPr lvl="3"/>
            <a:r>
              <a:rPr lang="en-US" altLang="en-US" dirty="0"/>
              <a:t>Then for a specific PDB: Use </a:t>
            </a:r>
            <a:r>
              <a:rPr lang="en-US" altLang="en-US" dirty="0">
                <a:latin typeface="Courier New" panose="02070309020205020404" pitchFamily="49" charset="0"/>
                <a:cs typeface="Courier New" panose="02070309020205020404" pitchFamily="49" charset="0"/>
              </a:rPr>
              <a:t>CONTAINER=CURRENT.</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CONTAINER=CURRENT </a:t>
            </a:r>
            <a:r>
              <a:rPr lang="en-US" altLang="en-US" dirty="0">
                <a:cs typeface="Arial" panose="020B0604020202020204" pitchFamily="34" charset="0"/>
              </a:rPr>
              <a:t>a</a:t>
            </a:r>
            <a:r>
              <a:rPr lang="en-US" altLang="en-US" dirty="0" smtClean="0">
                <a:cs typeface="Arial" panose="020B0604020202020204" pitchFamily="34" charset="0"/>
              </a:rPr>
              <a:t>s </a:t>
            </a:r>
            <a:r>
              <a:rPr lang="en-US" altLang="en-US" dirty="0">
                <a:cs typeface="Arial" panose="020B0604020202020204" pitchFamily="34" charset="0"/>
              </a:rPr>
              <a:t>the default when you are in the PDB.</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7 - </a:t>
            </a:r>
            <a:fld id="{286D6183-5350-4A10-B2B4-C5EC97BB0960}" type="slidenum">
              <a:rPr lang="en-US" smtClean="0"/>
              <a:t>21</a:t>
            </a:fld>
            <a:endParaRPr lang="en-US" dirty="0"/>
          </a:p>
        </p:txBody>
      </p:sp>
    </p:spTree>
    <p:extLst>
      <p:ext uri="{BB962C8B-B14F-4D97-AF65-F5344CB8AC3E}">
        <p14:creationId xmlns:p14="http://schemas.microsoft.com/office/powerpoint/2010/main" val="29599767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2" eaLnBrk="1" hangingPunct="1">
              <a:spcBef>
                <a:spcPct val="25000"/>
              </a:spcBef>
              <a:buFont typeface="Calibri" panose="020F0502020204030204" pitchFamily="34" charset="0"/>
              <a:buAutoNum type="arabicPeriod" startAt="3"/>
            </a:pPr>
            <a:r>
              <a:rPr lang="en-US" altLang="en-US" dirty="0"/>
              <a:t>Set the TDE master encryption key:</a:t>
            </a:r>
          </a:p>
          <a:p>
            <a:pPr lvl="3"/>
            <a:r>
              <a:rPr lang="en-US" altLang="en-US" dirty="0"/>
              <a:t>First for the CDB root: Use </a:t>
            </a:r>
            <a:r>
              <a:rPr lang="en-US" altLang="en-US" dirty="0">
                <a:latin typeface="Courier New" panose="02070309020205020404" pitchFamily="49" charset="0"/>
                <a:cs typeface="Courier New" panose="02070309020205020404" pitchFamily="49" charset="0"/>
              </a:rPr>
              <a:t>CONTAINER=ALL</a:t>
            </a:r>
            <a:r>
              <a:rPr lang="en-US" altLang="en-US" dirty="0"/>
              <a:t> to set a TDE master encryption key for each PDB and for the CDB root container or without the </a:t>
            </a:r>
            <a:r>
              <a:rPr lang="en-US" altLang="en-US" dirty="0">
                <a:latin typeface="Courier New" panose="02070309020205020404" pitchFamily="49" charset="0"/>
                <a:cs typeface="Courier New" panose="02070309020205020404" pitchFamily="49" charset="0"/>
              </a:rPr>
              <a:t>CONTAINER </a:t>
            </a:r>
            <a:r>
              <a:rPr lang="en-US" altLang="en-US" dirty="0"/>
              <a:t>clause to set a TDE master encryption key at least for the CDB root. </a:t>
            </a:r>
          </a:p>
          <a:p>
            <a:pPr lvl="3"/>
            <a:r>
              <a:rPr lang="en-US" altLang="en-US" dirty="0"/>
              <a:t>Then for a specific PDB: Use </a:t>
            </a:r>
            <a:r>
              <a:rPr lang="en-US" altLang="en-US" dirty="0">
                <a:latin typeface="Courier New" panose="02070309020205020404" pitchFamily="49" charset="0"/>
                <a:cs typeface="Courier New" panose="02070309020205020404" pitchFamily="49" charset="0"/>
              </a:rPr>
              <a:t>CONTAINER=CURRENT</a:t>
            </a:r>
            <a:r>
              <a:rPr lang="en-US" altLang="en-US" dirty="0">
                <a:cs typeface="Arial" panose="020B0604020202020204" pitchFamily="34" charset="0"/>
              </a:rPr>
              <a:t> after a connection to the PDB under a user with </a:t>
            </a:r>
            <a:r>
              <a:rPr lang="en-US" altLang="en-US" dirty="0">
                <a:latin typeface="Courier New" panose="02070309020205020404" pitchFamily="49" charset="0"/>
                <a:cs typeface="Courier New" panose="02070309020205020404" pitchFamily="49" charset="0"/>
              </a:rPr>
              <a:t>SYSKM</a:t>
            </a:r>
            <a:r>
              <a:rPr lang="en-US" altLang="en-US" dirty="0">
                <a:cs typeface="Arial" panose="020B0604020202020204" pitchFamily="34" charset="0"/>
              </a:rPr>
              <a:t> administrative privilege.</a:t>
            </a:r>
          </a:p>
          <a:p>
            <a:endParaRPr lang="en-US" dirty="0"/>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7 - </a:t>
            </a:r>
            <a:fld id="{F4CA9878-A67E-4D62-96D2-2B9ACF270078}" type="slidenum">
              <a:rPr lang="en-US" smtClean="0"/>
              <a:t>22</a:t>
            </a:fld>
            <a:endParaRPr lang="en-US" dirty="0"/>
          </a:p>
        </p:txBody>
      </p:sp>
    </p:spTree>
    <p:extLst>
      <p:ext uri="{BB962C8B-B14F-4D97-AF65-F5344CB8AC3E}">
        <p14:creationId xmlns:p14="http://schemas.microsoft.com/office/powerpoint/2010/main" val="14203763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fr-FR" altLang="en-US" dirty="0"/>
              <a:t>In an</a:t>
            </a:r>
            <a:r>
              <a:rPr lang="en-US" altLang="en-US" dirty="0"/>
              <a:t> Oracle Database 12c</a:t>
            </a:r>
            <a:r>
              <a:rPr lang="fr-FR" altLang="en-US" dirty="0"/>
              <a:t> CDB</a:t>
            </a:r>
            <a:r>
              <a:rPr lang="en-US" altLang="en-US" dirty="0"/>
              <a:t>, the CDB root and each PDB have its own TDE master encryption key used to encrypt data in the PDB, all of them stored in the common single keystore. The TDE master encryption key must be transported from the source database keystore to the target database keystore when a PDB is moved from one host to another.</a:t>
            </a:r>
          </a:p>
          <a:p>
            <a:pPr lvl="1"/>
            <a:r>
              <a:rPr lang="en-US" altLang="en-US" dirty="0"/>
              <a:t>The TDE master encryption keys are stored in a PKCS#12 software keystore or a PKCS#11-based HSM, outside the database. For the database to use TDE, the keystore must exist in a directory defined by the </a:t>
            </a:r>
            <a:r>
              <a:rPr lang="en-US" altLang="en-US" dirty="0">
                <a:latin typeface="Courier New" panose="02070309020205020404" pitchFamily="49" charset="0"/>
              </a:rPr>
              <a:t>ENCRYPTION_WALLET_LOCATION </a:t>
            </a:r>
            <a:r>
              <a:rPr lang="en-US" altLang="en-US" dirty="0">
                <a:cs typeface="Arial" panose="020B0604020202020204" pitchFamily="34" charset="0"/>
              </a:rPr>
              <a:t>location in the </a:t>
            </a:r>
            <a:r>
              <a:rPr lang="en-US" altLang="en-US" dirty="0">
                <a:latin typeface="Courier New" panose="02070309020205020404" pitchFamily="49" charset="0"/>
                <a:cs typeface="Courier New" panose="02070309020205020404" pitchFamily="49" charset="0"/>
              </a:rPr>
              <a:t>sqlnet.ora</a:t>
            </a:r>
            <a:r>
              <a:rPr lang="en-US" altLang="en-US" dirty="0">
                <a:cs typeface="Arial" panose="020B0604020202020204" pitchFamily="34" charset="0"/>
              </a:rPr>
              <a:t> file.</a:t>
            </a:r>
            <a:endParaRPr lang="en-US" altLang="en-US" dirty="0"/>
          </a:p>
          <a:p>
            <a:pPr lvl="1"/>
            <a:r>
              <a:rPr lang="fr-FR" altLang="en-US" dirty="0"/>
              <a:t>In</a:t>
            </a:r>
            <a:r>
              <a:rPr lang="en-US" altLang="en-US" dirty="0"/>
              <a:t> Oracle Database 12c</a:t>
            </a:r>
            <a:r>
              <a:rPr lang="en-US" altLang="en-US" i="1" dirty="0"/>
              <a:t>,</a:t>
            </a:r>
            <a:r>
              <a:rPr lang="fr-FR" altLang="en-US" dirty="0"/>
              <a:t> </a:t>
            </a:r>
            <a:r>
              <a:rPr lang="en-US" altLang="en-US" dirty="0"/>
              <a:t>the multitenant architecture was mainly focused on providing support for database consolidation. </a:t>
            </a:r>
          </a:p>
          <a:p>
            <a:pPr lvl="1"/>
            <a:r>
              <a:rPr lang="en-US" altLang="en-US" dirty="0"/>
              <a:t>In Oracle Database </a:t>
            </a:r>
            <a:r>
              <a:rPr lang="en-US" altLang="en-US" dirty="0" smtClean="0"/>
              <a:t>19c, </a:t>
            </a:r>
            <a:r>
              <a:rPr lang="en-US" altLang="en-US" dirty="0"/>
              <a:t>the multitenant architecture continues to provide support for database consolidation; however, focus is on independent, isolated PDB administration. To support independent, isolated PDB administration, support for separate keystores for each PDB is now provided. Providing the PDBs with their own keystore is called the “isolated </a:t>
            </a:r>
            <a:r>
              <a:rPr lang="en-US" altLang="en-US" dirty="0" smtClean="0"/>
              <a:t>mode</a:t>
            </a:r>
            <a:r>
              <a:rPr lang="en-US" altLang="en-US" dirty="0"/>
              <a:t>.” Having independent keystores allows PDBs to be managed independently of each other. The shared keystore mode provided with Oracle Database 12c is now called “united </a:t>
            </a:r>
            <a:r>
              <a:rPr lang="en-US" altLang="en-US" dirty="0" smtClean="0"/>
              <a:t>mode</a:t>
            </a:r>
            <a:r>
              <a:rPr lang="en-US" altLang="en-US" dirty="0"/>
              <a:t>". Both modes can be used at the same time, in a single multitenant environment, with some PDBs sharing a common keystore in united mode and some having their own independent keystores in isolated mode.</a:t>
            </a:r>
          </a:p>
          <a:p>
            <a:pPr lvl="1"/>
            <a:r>
              <a:rPr lang="en-US" altLang="en-US" dirty="0"/>
              <a:t>This feature allows each PDB running in isolated mode within a CDB to manage its own keystore. Isolated mode allows a tenant to manage its TDE keys independently and supports the requirement for a PDB to be able to use its own independent keystore password. The project aims to allow the customer to decide how the keys of a given PDB are protected, either with the independent password of an isolated keystore or with the password of the united keystore. </a:t>
            </a:r>
          </a:p>
          <a:p>
            <a:endParaRPr lang="en-US" dirty="0"/>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7 - </a:t>
            </a:r>
            <a:fld id="{4D8C9721-76E4-491F-8B62-16DB03FA9A55}" type="slidenum">
              <a:rPr lang="en-US" smtClean="0"/>
              <a:t>23</a:t>
            </a:fld>
            <a:endParaRPr lang="en-US" dirty="0"/>
          </a:p>
        </p:txBody>
      </p:sp>
    </p:spTree>
    <p:extLst>
      <p:ext uri="{BB962C8B-B14F-4D97-AF65-F5344CB8AC3E}">
        <p14:creationId xmlns:p14="http://schemas.microsoft.com/office/powerpoint/2010/main" val="4146743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In Oracle Database 12c, the </a:t>
            </a:r>
            <a:r>
              <a:rPr lang="en-US" altLang="en-US" dirty="0">
                <a:latin typeface="Courier New" panose="02070309020205020404" pitchFamily="49" charset="0"/>
                <a:cs typeface="Courier New" panose="02070309020205020404" pitchFamily="49" charset="0"/>
              </a:rPr>
              <a:t>ENCRYPTION_WALLET_LOCATION</a:t>
            </a:r>
            <a:r>
              <a:rPr lang="en-US" altLang="en-US" dirty="0"/>
              <a:t> parameter in the  </a:t>
            </a:r>
            <a:r>
              <a:rPr lang="en-US" altLang="en-US" dirty="0">
                <a:latin typeface="Courier New" panose="02070309020205020404" pitchFamily="49" charset="0"/>
                <a:cs typeface="Courier New" panose="02070309020205020404" pitchFamily="49" charset="0"/>
              </a:rPr>
              <a:t>$ORACLE_HOME/network/admin/sqlnet.ora</a:t>
            </a:r>
            <a:r>
              <a:rPr lang="en-US" altLang="en-US" dirty="0"/>
              <a:t> file defines the path to the united keystore. </a:t>
            </a:r>
          </a:p>
          <a:p>
            <a:pPr lvl="1"/>
            <a:r>
              <a:rPr lang="en-US" altLang="en-US" dirty="0"/>
              <a:t>In Oracle Database </a:t>
            </a:r>
            <a:r>
              <a:rPr lang="en-US" altLang="en-US" dirty="0" smtClean="0"/>
              <a:t>19c, </a:t>
            </a:r>
            <a:r>
              <a:rPr lang="en-US" altLang="en-US" dirty="0"/>
              <a:t>no isolated keystore can be used unless the new initialization </a:t>
            </a:r>
            <a:r>
              <a:rPr lang="en-US" altLang="en-US" dirty="0">
                <a:latin typeface="Courier New" panose="02070309020205020404" pitchFamily="49" charset="0"/>
                <a:cs typeface="Courier New" panose="02070309020205020404" pitchFamily="49" charset="0"/>
              </a:rPr>
              <a:t>WALLET_ROOT</a:t>
            </a:r>
            <a:r>
              <a:rPr lang="en-US" altLang="en-US" dirty="0"/>
              <a:t> parameter is set, replacing </a:t>
            </a:r>
            <a:r>
              <a:rPr lang="en-US" altLang="en-US" dirty="0">
                <a:latin typeface="Courier New" panose="02070309020205020404" pitchFamily="49" charset="0"/>
                <a:cs typeface="Courier New" panose="02070309020205020404" pitchFamily="49" charset="0"/>
              </a:rPr>
              <a:t>ENCRYPTION_WALLET_LOCATION</a:t>
            </a:r>
            <a:r>
              <a:rPr lang="en-US" altLang="en-US" dirty="0">
                <a:cs typeface="Arial" panose="020B0604020202020204" pitchFamily="34" charset="0"/>
              </a:rPr>
              <a:t>.</a:t>
            </a:r>
            <a:r>
              <a:rPr lang="en-US" altLang="en-US" dirty="0"/>
              <a:t> The </a:t>
            </a:r>
            <a:r>
              <a:rPr lang="en-US" altLang="en-US" dirty="0">
                <a:latin typeface="Courier New" panose="02070309020205020404" pitchFamily="49" charset="0"/>
                <a:cs typeface="Courier New" panose="02070309020205020404" pitchFamily="49" charset="0"/>
              </a:rPr>
              <a:t>WALLET_ROOT</a:t>
            </a:r>
            <a:r>
              <a:rPr lang="en-US" altLang="en-US" dirty="0"/>
              <a:t> initialization parameter specifies the path to the root of a directory tree containing a subdirectory for each PDB GUID, under which a directory structure is used to store the various keystores associated with features such as TDE, EUS, and SSL. A new column, </a:t>
            </a:r>
            <a:r>
              <a:rPr lang="en-US" altLang="en-US" dirty="0">
                <a:latin typeface="Courier New" panose="02070309020205020404" pitchFamily="49" charset="0"/>
                <a:cs typeface="Courier New" panose="02070309020205020404" pitchFamily="49" charset="0"/>
              </a:rPr>
              <a:t>KEYSTORE_MODE</a:t>
            </a:r>
            <a:r>
              <a:rPr lang="en-US" altLang="en-US" dirty="0"/>
              <a:t>, is added to the </a:t>
            </a:r>
            <a:r>
              <a:rPr lang="en-US" altLang="en-US" dirty="0">
                <a:latin typeface="Courier New" panose="02070309020205020404" pitchFamily="49" charset="0"/>
                <a:cs typeface="Courier New" panose="02070309020205020404" pitchFamily="49" charset="0"/>
              </a:rPr>
              <a:t>V$ENCRYPTION_WALLET</a:t>
            </a:r>
            <a:r>
              <a:rPr lang="en-US" altLang="en-US" dirty="0"/>
              <a:t> view with values </a:t>
            </a:r>
            <a:r>
              <a:rPr lang="en-US" altLang="en-US" dirty="0">
                <a:latin typeface="Courier New" panose="02070309020205020404" pitchFamily="49" charset="0"/>
                <a:cs typeface="Courier New" panose="02070309020205020404" pitchFamily="49" charset="0"/>
              </a:rPr>
              <a:t>NONE</a:t>
            </a:r>
            <a:r>
              <a:rPr lang="en-US" altLang="en-US" dirty="0"/>
              <a:t>, </a:t>
            </a:r>
            <a:r>
              <a:rPr lang="en-US" altLang="en-US" dirty="0">
                <a:latin typeface="Courier New" panose="02070309020205020404" pitchFamily="49" charset="0"/>
                <a:cs typeface="Courier New" panose="02070309020205020404" pitchFamily="49" charset="0"/>
              </a:rPr>
              <a:t>ISOLATED</a:t>
            </a:r>
            <a:r>
              <a:rPr lang="en-US" altLang="en-US" dirty="0"/>
              <a:t>, and </a:t>
            </a:r>
            <a:r>
              <a:rPr lang="en-US" altLang="en-US" dirty="0">
                <a:latin typeface="Courier New" panose="02070309020205020404" pitchFamily="49" charset="0"/>
                <a:cs typeface="Courier New" panose="02070309020205020404" pitchFamily="49" charset="0"/>
              </a:rPr>
              <a:t>UNITED</a:t>
            </a:r>
            <a:r>
              <a:rPr lang="en-US" altLang="en-US" dirty="0"/>
              <a:t>. If all PDBs use united mode, then you can still create the keystore for the CDB in the CDB root by using the </a:t>
            </a:r>
            <a:r>
              <a:rPr lang="en-US" altLang="en-US" dirty="0">
                <a:latin typeface="Courier New" panose="02070309020205020404" pitchFamily="49" charset="0"/>
                <a:cs typeface="Courier New" panose="02070309020205020404" pitchFamily="49" charset="0"/>
              </a:rPr>
              <a:t>ALTER KEY MANAGEMENT </a:t>
            </a:r>
            <a:r>
              <a:rPr lang="en-US" altLang="en-US" dirty="0"/>
              <a:t>statement without needing the </a:t>
            </a:r>
            <a:r>
              <a:rPr lang="en-US" altLang="en-US" dirty="0">
                <a:latin typeface="Courier New" panose="02070309020205020404" pitchFamily="49" charset="0"/>
                <a:cs typeface="Courier New" panose="02070309020205020404" pitchFamily="49" charset="0"/>
              </a:rPr>
              <a:t>WALLET_ROOT</a:t>
            </a:r>
            <a:r>
              <a:rPr lang="en-US" altLang="en-US" dirty="0"/>
              <a:t> parameter to be set.</a:t>
            </a:r>
          </a:p>
          <a:p>
            <a:pPr marL="304800" lvl="2" indent="0">
              <a:buNone/>
            </a:pPr>
            <a:r>
              <a:rPr lang="en-US" altLang="en-US" dirty="0">
                <a:latin typeface="Courier New" panose="02070309020205020404" pitchFamily="49" charset="0"/>
                <a:cs typeface="Courier New" panose="02070309020205020404" pitchFamily="49" charset="0"/>
              </a:rPr>
              <a:t>SQL&gt; ADMINISTER KEY MANAGEMENT CREATE KEYSTORE '/u01/app/oracle/admin/ORCL/tde_wallet/' IDENTIFIED BY </a:t>
            </a:r>
            <a:r>
              <a:rPr lang="en-US" altLang="en-US" i="1" dirty="0">
                <a:latin typeface="Courier New" panose="02070309020205020404" pitchFamily="49" charset="0"/>
                <a:cs typeface="Courier New" panose="02070309020205020404" pitchFamily="49" charset="0"/>
              </a:rPr>
              <a:t>password</a:t>
            </a:r>
            <a:r>
              <a:rPr lang="en-US" altLang="en-US" dirty="0">
                <a:latin typeface="Courier New" panose="02070309020205020404" pitchFamily="49" charset="0"/>
                <a:cs typeface="Courier New" panose="02070309020205020404" pitchFamily="49" charset="0"/>
              </a:rPr>
              <a:t>;</a:t>
            </a:r>
          </a:p>
          <a:p>
            <a:pPr lvl="1"/>
            <a:r>
              <a:rPr lang="en-US" altLang="en-US" dirty="0"/>
              <a:t>All of the existing statements allowed only in the CDB root until Oracle_Database 12c are now supported in Oracle Database </a:t>
            </a:r>
            <a:r>
              <a:rPr lang="en-US" altLang="en-US" dirty="0" smtClean="0"/>
              <a:t>19c </a:t>
            </a:r>
            <a:r>
              <a:rPr lang="en-US" altLang="en-US" dirty="0"/>
              <a:t>at the PDB level, with the understanding that the </a:t>
            </a:r>
            <a:r>
              <a:rPr lang="en-US" altLang="en-US" dirty="0">
                <a:latin typeface="Courier New" panose="02070309020205020404" pitchFamily="49" charset="0"/>
                <a:cs typeface="Courier New" panose="02070309020205020404" pitchFamily="49" charset="0"/>
              </a:rPr>
              <a:t>ADMINISTER KEY MANAGEMENT </a:t>
            </a:r>
            <a:r>
              <a:rPr lang="en-US" altLang="en-US" dirty="0"/>
              <a:t>privilege first needs to be granted to a newly created security officer for the PDB.</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7 - </a:t>
            </a:r>
            <a:fld id="{527D65D6-6AFB-4FEB-BB9D-1DCA00D5A2F7}" type="slidenum">
              <a:rPr lang="en-US" smtClean="0"/>
              <a:t>24</a:t>
            </a:fld>
            <a:endParaRPr lang="en-US" dirty="0"/>
          </a:p>
        </p:txBody>
      </p:sp>
    </p:spTree>
    <p:extLst>
      <p:ext uri="{BB962C8B-B14F-4D97-AF65-F5344CB8AC3E}">
        <p14:creationId xmlns:p14="http://schemas.microsoft.com/office/powerpoint/2010/main" val="33865147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A per-PDB dynamic instance initialization parameter, </a:t>
            </a:r>
            <a:r>
              <a:rPr lang="en-US" altLang="en-US" dirty="0">
                <a:latin typeface="Courier New" panose="02070309020205020404" pitchFamily="49" charset="0"/>
                <a:cs typeface="Courier New" panose="02070309020205020404" pitchFamily="49" charset="0"/>
              </a:rPr>
              <a:t>TDE_CONFIGURATION</a:t>
            </a:r>
            <a:r>
              <a:rPr lang="en-US" altLang="en-US" dirty="0"/>
              <a:t>, is added, which takes an attribute-value list. </a:t>
            </a:r>
          </a:p>
          <a:p>
            <a:pPr lvl="1"/>
            <a:r>
              <a:rPr lang="en-US" altLang="en-US" dirty="0">
                <a:latin typeface="Courier New" panose="02070309020205020404" pitchFamily="49" charset="0"/>
                <a:cs typeface="Courier New" panose="02070309020205020404" pitchFamily="49" charset="0"/>
              </a:rPr>
              <a:t>TDE_CONFIGURATION</a:t>
            </a:r>
            <a:r>
              <a:rPr lang="en-US" altLang="en-US" dirty="0"/>
              <a:t> has only two attributes:</a:t>
            </a:r>
          </a:p>
          <a:p>
            <a:pPr lvl="2">
              <a:buFont typeface="Arial" panose="020B0604020202020204" pitchFamily="34" charset="0"/>
              <a:buChar char="•"/>
            </a:pPr>
            <a:r>
              <a:rPr lang="en-US" altLang="en-US" b="1" dirty="0">
                <a:latin typeface="Courier New" panose="02070309020205020404" pitchFamily="49" charset="0"/>
                <a:cs typeface="Courier New" panose="02070309020205020404" pitchFamily="49" charset="0"/>
              </a:rPr>
              <a:t>KEYSTORE_CONFIGURATION</a:t>
            </a:r>
            <a:r>
              <a:rPr lang="en-US" altLang="en-US" dirty="0"/>
              <a:t>: Can take the values </a:t>
            </a:r>
            <a:r>
              <a:rPr lang="en-US" altLang="en-US" dirty="0">
                <a:latin typeface="Courier New" panose="02070309020205020404" pitchFamily="49" charset="0"/>
                <a:cs typeface="Courier New" panose="02070309020205020404" pitchFamily="49" charset="0"/>
              </a:rPr>
              <a:t>FILE</a:t>
            </a:r>
            <a:r>
              <a:rPr lang="en-US" altLang="en-US" dirty="0">
                <a:cs typeface="Arial" panose="020B0604020202020204" pitchFamily="34" charset="0"/>
              </a:rPr>
              <a:t> and those defined in the slide</a:t>
            </a:r>
          </a:p>
          <a:p>
            <a:pPr lvl="2">
              <a:buFont typeface="Arial" panose="020B0604020202020204" pitchFamily="34" charset="0"/>
              <a:buChar char="•"/>
            </a:pPr>
            <a:r>
              <a:rPr lang="en-US" altLang="en-US" b="1" dirty="0">
                <a:latin typeface="Courier New" panose="02070309020205020404" pitchFamily="49" charset="0"/>
                <a:cs typeface="Courier New" panose="02070309020205020404" pitchFamily="49" charset="0"/>
              </a:rPr>
              <a:t>CONTAINER</a:t>
            </a:r>
            <a:r>
              <a:rPr lang="en-US" altLang="en-US" dirty="0"/>
              <a:t>: Specifies the PDB. This attribute can be specified only when setting the parameter in the CDB root when performing crash recovery or media recovery and the database is in the </a:t>
            </a:r>
            <a:r>
              <a:rPr lang="en-US" altLang="en-US" dirty="0">
                <a:latin typeface="Courier New" panose="02070309020205020404" pitchFamily="49" charset="0"/>
                <a:cs typeface="Courier New" panose="02070309020205020404" pitchFamily="49" charset="0"/>
              </a:rPr>
              <a:t>MOUNTED</a:t>
            </a:r>
            <a:r>
              <a:rPr lang="en-US" altLang="en-US" dirty="0"/>
              <a:t> state. If the control file is lost, it may be necessary to run an </a:t>
            </a:r>
            <a:r>
              <a:rPr lang="en-US" altLang="en-US" dirty="0">
                <a:latin typeface="Courier New" panose="02070309020205020404" pitchFamily="49" charset="0"/>
                <a:cs typeface="Courier New" panose="02070309020205020404" pitchFamily="49" charset="0"/>
              </a:rPr>
              <a:t>ALTER SYSTEM </a:t>
            </a:r>
            <a:r>
              <a:rPr lang="en-US" altLang="en-US" dirty="0"/>
              <a:t>statement in the CDB root to set the </a:t>
            </a:r>
            <a:r>
              <a:rPr lang="en-US" altLang="en-US" dirty="0">
                <a:latin typeface="Courier New" panose="02070309020205020404" pitchFamily="49" charset="0"/>
                <a:cs typeface="Courier New" panose="02070309020205020404" pitchFamily="49" charset="0"/>
              </a:rPr>
              <a:t>TDE_CONFIGURATION</a:t>
            </a:r>
            <a:r>
              <a:rPr lang="en-US" altLang="en-US" dirty="0"/>
              <a:t> parameter appropriately for each PDB. Because this statement must be run in the CDB root, the PDB name is provided via the additional attribute </a:t>
            </a:r>
            <a:r>
              <a:rPr lang="en-US" altLang="en-US" dirty="0">
                <a:latin typeface="Courier New" panose="02070309020205020404" pitchFamily="49" charset="0"/>
                <a:cs typeface="Courier New" panose="02070309020205020404" pitchFamily="49" charset="0"/>
              </a:rPr>
              <a:t>CONTAINER</a:t>
            </a:r>
            <a:r>
              <a:rPr lang="en-US" altLang="en-US" dirty="0"/>
              <a:t>, for example, as follows: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ALTER SYSTEM SET   TDE_CONFIGURATION='CONTAINER=CDB1_PDB1;KEYSTORE_CONFIGURATION=FILE'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SCOPE=MEMORY; </a:t>
            </a:r>
            <a:r>
              <a:rPr lang="en-US" altLang="en-US" dirty="0"/>
              <a:t/>
            </a:r>
            <a:br>
              <a:rPr lang="en-US" altLang="en-US" dirty="0"/>
            </a:br>
            <a:r>
              <a:rPr lang="en-US" altLang="en-US" dirty="0"/>
              <a:t>The command configures the </a:t>
            </a:r>
            <a:r>
              <a:rPr lang="en-US" altLang="en-US" dirty="0">
                <a:latin typeface="Courier New" panose="02070309020205020404" pitchFamily="49" charset="0"/>
                <a:cs typeface="Courier New" panose="02070309020205020404" pitchFamily="49" charset="0"/>
              </a:rPr>
              <a:t>CDB1_PDB1</a:t>
            </a:r>
            <a:r>
              <a:rPr lang="en-US" altLang="en-US" dirty="0"/>
              <a:t> to run in isolated mode using its own keystore.</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7 - </a:t>
            </a:r>
            <a:fld id="{4053ABE1-967E-4392-881B-4261DDA6E3B6}" type="slidenum">
              <a:rPr lang="en-US" smtClean="0"/>
              <a:t>25</a:t>
            </a:fld>
            <a:endParaRPr lang="en-US" dirty="0"/>
          </a:p>
        </p:txBody>
      </p:sp>
    </p:spTree>
    <p:extLst>
      <p:ext uri="{BB962C8B-B14F-4D97-AF65-F5344CB8AC3E}">
        <p14:creationId xmlns:p14="http://schemas.microsoft.com/office/powerpoint/2010/main" val="431940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In the case of a newly created PDB, the </a:t>
            </a:r>
            <a:r>
              <a:rPr lang="en-US" altLang="en-US" dirty="0">
                <a:latin typeface="Courier New" panose="02070309020205020404" pitchFamily="49" charset="0"/>
                <a:cs typeface="Courier New" panose="02070309020205020404" pitchFamily="49" charset="0"/>
              </a:rPr>
              <a:t>ADMINISTER KEY MANAGEMENT </a:t>
            </a:r>
            <a:r>
              <a:rPr lang="en-US" altLang="en-US" dirty="0"/>
              <a:t>privilege needs to be granted to a local user in the PDB, who acts as the security officer for the new PDB. It is assumed that this security officer is provided with the password of the united keystore, because that password is required to gain access to the TDE master key. Note that knowledge of this password does </a:t>
            </a:r>
            <a:r>
              <a:rPr lang="en-US" altLang="en-US" i="1" dirty="0"/>
              <a:t>not</a:t>
            </a:r>
            <a:r>
              <a:rPr lang="en-US" altLang="en-US" dirty="0"/>
              <a:t> allow the user to perform an </a:t>
            </a:r>
            <a:r>
              <a:rPr lang="en-US" altLang="en-US" dirty="0">
                <a:latin typeface="Courier New" panose="02070309020205020404" pitchFamily="49" charset="0"/>
                <a:cs typeface="Courier New" panose="02070309020205020404" pitchFamily="49" charset="0"/>
              </a:rPr>
              <a:t>ADMINISTER KEY MANAGEMENT UNITE KEYSTORE </a:t>
            </a:r>
            <a:r>
              <a:rPr lang="en-US" altLang="en-US" dirty="0"/>
              <a:t>operation. Additional privilege scope is needed for the unite keystore operation.</a:t>
            </a:r>
          </a:p>
          <a:p>
            <a:pPr lvl="1"/>
            <a:r>
              <a:rPr lang="en-US" altLang="en-US" dirty="0"/>
              <a:t>The PDB security officer is then allowed to invoke the </a:t>
            </a:r>
            <a:r>
              <a:rPr lang="en-US" altLang="en-US" dirty="0">
                <a:latin typeface="Courier New" panose="02070309020205020404" pitchFamily="49" charset="0"/>
                <a:cs typeface="Courier New" panose="02070309020205020404" pitchFamily="49" charset="0"/>
              </a:rPr>
              <a:t>ADMINISTER KEY MANAGEMENT CREATE KEYSTORE </a:t>
            </a:r>
            <a:r>
              <a:rPr lang="en-US" altLang="en-US" dirty="0"/>
              <a:t>statement, which creates an isolated keystore for the PDB and automatically configures the keystore of the PDB to run in isolated mode.</a:t>
            </a:r>
          </a:p>
          <a:p>
            <a:pPr lvl="1"/>
            <a:r>
              <a:rPr lang="fr-FR" altLang="en-US" b="1" dirty="0"/>
              <a:t>Note:</a:t>
            </a:r>
            <a:r>
              <a:rPr lang="fr-FR" altLang="en-US" dirty="0"/>
              <a:t> Observe that the </a:t>
            </a:r>
            <a:r>
              <a:rPr lang="en-US" altLang="en-US" dirty="0">
                <a:latin typeface="Courier New" panose="02070309020205020404" pitchFamily="49" charset="0"/>
                <a:cs typeface="Courier New" panose="02070309020205020404" pitchFamily="49" charset="0"/>
              </a:rPr>
              <a:t>ADMINISTER KEY MANAGEMENT CREATE KEYSTORE </a:t>
            </a:r>
            <a:r>
              <a:rPr lang="en-US" altLang="en-US" dirty="0">
                <a:cs typeface="Arial" panose="020B0604020202020204" pitchFamily="34" charset="0"/>
              </a:rPr>
              <a:t>command</a:t>
            </a:r>
            <a:r>
              <a:rPr lang="en-US" altLang="en-US" dirty="0">
                <a:latin typeface="Courier New" panose="02070309020205020404" pitchFamily="49" charset="0"/>
                <a:cs typeface="Courier New" panose="02070309020205020404" pitchFamily="49" charset="0"/>
              </a:rPr>
              <a:t> </a:t>
            </a:r>
            <a:r>
              <a:rPr lang="en-US" altLang="en-US" dirty="0">
                <a:cs typeface="Arial" panose="020B0604020202020204" pitchFamily="34" charset="0"/>
              </a:rPr>
              <a:t>does not use the definition of the keystore location. The keystore location is defined in the </a:t>
            </a:r>
            <a:r>
              <a:rPr lang="en-US" altLang="en-US" dirty="0">
                <a:latin typeface="Courier New" panose="02070309020205020404" pitchFamily="49" charset="0"/>
                <a:cs typeface="Courier New" panose="02070309020205020404" pitchFamily="49" charset="0"/>
              </a:rPr>
              <a:t>WALLET_ROOT</a:t>
            </a:r>
            <a:r>
              <a:rPr lang="en-US" altLang="en-US" dirty="0">
                <a:cs typeface="Arial" panose="020B0604020202020204" pitchFamily="34" charset="0"/>
              </a:rPr>
              <a:t> parameter.</a:t>
            </a:r>
          </a:p>
          <a:p>
            <a:pPr lvl="1"/>
            <a:r>
              <a:rPr lang="en-US" altLang="en-US" dirty="0">
                <a:cs typeface="Arial" panose="020B0604020202020204" pitchFamily="34" charset="0"/>
              </a:rPr>
              <a:t>In the </a:t>
            </a:r>
            <a:r>
              <a:rPr lang="en-US" altLang="en-US" dirty="0">
                <a:latin typeface="Courier New" panose="02070309020205020404" pitchFamily="49" charset="0"/>
                <a:cs typeface="Courier New" panose="02070309020205020404" pitchFamily="49" charset="0"/>
              </a:rPr>
              <a:t>V$ENCRYPTION_WALLET </a:t>
            </a:r>
            <a:r>
              <a:rPr lang="en-US" altLang="en-US" dirty="0">
                <a:cs typeface="Arial" panose="020B0604020202020204" pitchFamily="34" charset="0"/>
              </a:rPr>
              <a:t>view</a:t>
            </a:r>
            <a:r>
              <a:rPr lang="en-US" altLang="en-US" dirty="0"/>
              <a:t>, the </a:t>
            </a:r>
            <a:r>
              <a:rPr lang="en-US" altLang="en-US" dirty="0">
                <a:latin typeface="Courier New" panose="02070309020205020404" pitchFamily="49" charset="0"/>
                <a:cs typeface="Courier New" panose="02070309020205020404" pitchFamily="49" charset="0"/>
              </a:rPr>
              <a:t>KEYSTORE_MODE</a:t>
            </a:r>
            <a:r>
              <a:rPr lang="en-US" altLang="en-US" dirty="0"/>
              <a:t> column shows </a:t>
            </a:r>
            <a:r>
              <a:rPr lang="en-US" altLang="en-US" dirty="0">
                <a:latin typeface="Courier New" panose="02070309020205020404" pitchFamily="49" charset="0"/>
                <a:cs typeface="Courier New" panose="02070309020205020404" pitchFamily="49" charset="0"/>
              </a:rPr>
              <a:t>NONE</a:t>
            </a:r>
            <a:r>
              <a:rPr lang="en-US" altLang="en-US" dirty="0">
                <a:cs typeface="Arial" panose="020B0604020202020204" pitchFamily="34" charset="0"/>
              </a:rPr>
              <a:t> for the CDB root container</a:t>
            </a:r>
            <a:r>
              <a:rPr lang="en-US" altLang="en-US" dirty="0"/>
              <a:t>. For the isolated PDB, the </a:t>
            </a:r>
            <a:r>
              <a:rPr lang="en-US" altLang="en-US" dirty="0">
                <a:latin typeface="Courier New" panose="02070309020205020404" pitchFamily="49" charset="0"/>
                <a:cs typeface="Courier New" panose="02070309020205020404" pitchFamily="49" charset="0"/>
              </a:rPr>
              <a:t>KEYSTORE_MODE</a:t>
            </a:r>
            <a:r>
              <a:rPr lang="en-US" altLang="en-US" dirty="0"/>
              <a:t> column, shows </a:t>
            </a:r>
            <a:r>
              <a:rPr lang="en-US" altLang="en-US" dirty="0">
                <a:latin typeface="Courier New" panose="02070309020205020404" pitchFamily="49" charset="0"/>
                <a:cs typeface="Courier New" panose="02070309020205020404" pitchFamily="49" charset="0"/>
              </a:rPr>
              <a:t>ISOLATED</a:t>
            </a:r>
            <a:r>
              <a:rPr lang="en-US" altLang="en-US" dirty="0"/>
              <a:t>. </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7 - </a:t>
            </a:r>
            <a:fld id="{8D86FAD0-4546-4519-B6BB-3E8A85733E00}" type="slidenum">
              <a:rPr lang="en-US" smtClean="0"/>
              <a:t>26</a:t>
            </a:fld>
            <a:endParaRPr lang="en-US" dirty="0"/>
          </a:p>
        </p:txBody>
      </p:sp>
    </p:spTree>
    <p:extLst>
      <p:ext uri="{BB962C8B-B14F-4D97-AF65-F5344CB8AC3E}">
        <p14:creationId xmlns:p14="http://schemas.microsoft.com/office/powerpoint/2010/main" val="33402854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If you want to convert a PDB to run in isolated mode, the </a:t>
            </a:r>
            <a:r>
              <a:rPr lang="en-US" altLang="en-US" dirty="0">
                <a:latin typeface="Courier New" panose="02070309020205020404" pitchFamily="49" charset="0"/>
                <a:cs typeface="Courier New" panose="02070309020205020404" pitchFamily="49" charset="0"/>
              </a:rPr>
              <a:t>ADMINISTER KEY MANAGEMENT </a:t>
            </a:r>
            <a:r>
              <a:rPr lang="en-US" altLang="en-US" dirty="0"/>
              <a:t>privilege needs to be commonly granted to a common user who will act as the security officer for the PDB. The security officer for each PDB will now be managing their own keystore.</a:t>
            </a:r>
          </a:p>
          <a:p>
            <a:pPr lvl="1"/>
            <a:r>
              <a:rPr lang="en-US" altLang="en-US" dirty="0"/>
              <a:t>Then after logging in to the PDB as the security officer, the </a:t>
            </a:r>
            <a:r>
              <a:rPr lang="en-US" altLang="en-US" dirty="0">
                <a:latin typeface="Courier New" panose="02070309020205020404" pitchFamily="49" charset="0"/>
                <a:cs typeface="Courier New" panose="02070309020205020404" pitchFamily="49" charset="0"/>
              </a:rPr>
              <a:t>ADMINISTER KEY MANAGEMENT ISOLATE KEYSTORE </a:t>
            </a:r>
            <a:r>
              <a:rPr lang="en-US" altLang="en-US" dirty="0"/>
              <a:t>statement must be executed to isolate the key of the PDB into a separate isolated keystore. The isolated keystore is created by this command, with its own password.</a:t>
            </a:r>
          </a:p>
          <a:p>
            <a:pPr lvl="1"/>
            <a:r>
              <a:rPr lang="en-US" altLang="en-US" dirty="0"/>
              <a:t>All of the previously active (historical) master keys associated with the PDB are moved to the isolated keystore.</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7 - </a:t>
            </a:r>
            <a:fld id="{CB05F42F-873B-470D-9A5B-EF96DD774CFC}" type="slidenum">
              <a:rPr lang="en-US" smtClean="0"/>
              <a:t>27</a:t>
            </a:fld>
            <a:endParaRPr lang="en-US" dirty="0"/>
          </a:p>
        </p:txBody>
      </p:sp>
    </p:spTree>
    <p:extLst>
      <p:ext uri="{BB962C8B-B14F-4D97-AF65-F5344CB8AC3E}">
        <p14:creationId xmlns:p14="http://schemas.microsoft.com/office/powerpoint/2010/main" val="1560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If a PDB no longer wants to manage its own separate keystore in isolated mode, the security officer can decide to unite its keystore with that of the CDB root and allow the security officer of the CDB root </a:t>
            </a:r>
            <a:r>
              <a:rPr lang="en-US" altLang="en-US" dirty="0" smtClean="0"/>
              <a:t>to administer </a:t>
            </a:r>
            <a:r>
              <a:rPr lang="en-US" altLang="en-US" dirty="0"/>
              <a:t>its keys. </a:t>
            </a:r>
          </a:p>
          <a:p>
            <a:pPr lvl="1"/>
            <a:r>
              <a:rPr lang="en-US" altLang="en-US" dirty="0"/>
              <a:t>The PDB security officer who is a common user with the </a:t>
            </a:r>
            <a:r>
              <a:rPr lang="en-US" altLang="en-US" dirty="0">
                <a:latin typeface="Courier New" panose="02070309020205020404" pitchFamily="49" charset="0"/>
                <a:cs typeface="Courier New" panose="02070309020205020404" pitchFamily="49" charset="0"/>
              </a:rPr>
              <a:t>ADMINISTER KEY MANAGEMENT </a:t>
            </a:r>
            <a:r>
              <a:rPr lang="en-US" altLang="en-US" dirty="0"/>
              <a:t>privilege granted commonly logs in to the PDB and issues the </a:t>
            </a:r>
            <a:r>
              <a:rPr lang="en-US" altLang="en-US" dirty="0">
                <a:latin typeface="Courier New" panose="02070309020205020404" pitchFamily="49" charset="0"/>
                <a:cs typeface="Courier New" panose="02070309020205020404" pitchFamily="49" charset="0"/>
              </a:rPr>
              <a:t>ADMINISTER KEY MANAGEMENT UNITE KEYSTORE </a:t>
            </a:r>
            <a:r>
              <a:rPr lang="en-US" altLang="en-US" dirty="0"/>
              <a:t>statement to unite the keys of the PDB with those of the CDB root. </a:t>
            </a:r>
          </a:p>
          <a:p>
            <a:pPr lvl="1"/>
            <a:r>
              <a:rPr lang="en-US" altLang="en-US" dirty="0"/>
              <a:t>When the keystore of a PDB is being united with that of the CDB root, all of the previously active (historical) master keys associated with the PDB are also moved to the keystore of the CDB root.</a:t>
            </a:r>
          </a:p>
          <a:p>
            <a:pPr lvl="1"/>
            <a:r>
              <a:rPr lang="en-US" altLang="en-US" dirty="0">
                <a:cs typeface="Arial" panose="020B0604020202020204" pitchFamily="34" charset="0"/>
              </a:rPr>
              <a:t>When</a:t>
            </a:r>
            <a:r>
              <a:rPr lang="en-US" altLang="en-US" dirty="0">
                <a:latin typeface="Courier New" panose="02070309020205020404" pitchFamily="49" charset="0"/>
                <a:cs typeface="Courier New" panose="02070309020205020404" pitchFamily="49" charset="0"/>
              </a:rPr>
              <a:t> V$ENCRYPTION_WALLET</a:t>
            </a:r>
            <a:r>
              <a:rPr lang="en-US" altLang="en-US" dirty="0"/>
              <a:t> is queried from the united PDB, the PDB being configured to use the CDB root keystore, in this case the </a:t>
            </a:r>
            <a:r>
              <a:rPr lang="en-US" altLang="en-US" dirty="0">
                <a:latin typeface="Courier New" panose="02070309020205020404" pitchFamily="49" charset="0"/>
                <a:cs typeface="Courier New" panose="02070309020205020404" pitchFamily="49" charset="0"/>
              </a:rPr>
              <a:t>KEYSTORE_MODE</a:t>
            </a:r>
            <a:r>
              <a:rPr lang="en-US" altLang="en-US" dirty="0"/>
              <a:t> column, shows </a:t>
            </a:r>
            <a:r>
              <a:rPr lang="en-US" altLang="en-US" dirty="0">
                <a:latin typeface="Courier New" panose="02070309020205020404" pitchFamily="49" charset="0"/>
                <a:cs typeface="Courier New" panose="02070309020205020404" pitchFamily="49" charset="0"/>
              </a:rPr>
              <a:t>UNITED</a:t>
            </a:r>
            <a:r>
              <a:rPr lang="en-US" altLang="en-US" dirty="0"/>
              <a:t>. </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7 - </a:t>
            </a:r>
            <a:fld id="{385498FB-991A-4FCE-8A5F-DE622FD2DC22}" type="slidenum">
              <a:rPr lang="en-US" smtClean="0"/>
              <a:t>28</a:t>
            </a:fld>
            <a:endParaRPr lang="en-US" dirty="0"/>
          </a:p>
        </p:txBody>
      </p:sp>
    </p:spTree>
    <p:extLst>
      <p:ext uri="{BB962C8B-B14F-4D97-AF65-F5344CB8AC3E}">
        <p14:creationId xmlns:p14="http://schemas.microsoft.com/office/powerpoint/2010/main" val="712785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defRPr/>
            </a:pPr>
            <a:r>
              <a:rPr lang="en-US" altLang="en-US" dirty="0"/>
              <a:t>To migrate a PDB from using wallet as the keystore to using Oracle Key Vault if the PDB is running in isolated mode, you must upload the TDE encryption keys from the isolated keystore to Oracle Key Vault. You can do this by using the </a:t>
            </a:r>
            <a:r>
              <a:rPr lang="en-US" altLang="en-US" dirty="0">
                <a:latin typeface="Courier New" panose="02070309020205020404" pitchFamily="49" charset="0"/>
                <a:cs typeface="Courier New" panose="02070309020205020404" pitchFamily="49" charset="0"/>
              </a:rPr>
              <a:t>okvutil</a:t>
            </a:r>
            <a:r>
              <a:rPr lang="en-US" altLang="en-US" dirty="0"/>
              <a:t> utility upload command to migrate the existing TDE wallet to Oracle Key Vault. Then you must change the </a:t>
            </a:r>
            <a:r>
              <a:rPr lang="en-US" altLang="en-US" dirty="0">
                <a:latin typeface="Courier New" panose="02070309020205020404" pitchFamily="49" charset="0"/>
                <a:cs typeface="Courier New" panose="02070309020205020404" pitchFamily="49" charset="0"/>
              </a:rPr>
              <a:t>TDE_CONFIGURATION</a:t>
            </a:r>
            <a:r>
              <a:rPr lang="en-US" altLang="en-US" dirty="0"/>
              <a:t> parameter of the PDB to </a:t>
            </a:r>
            <a:r>
              <a:rPr lang="en-US" altLang="en-US" dirty="0">
                <a:latin typeface="Courier New" panose="02070309020205020404" pitchFamily="49" charset="0"/>
                <a:cs typeface="Courier New" panose="02070309020205020404" pitchFamily="49" charset="0"/>
              </a:rPr>
              <a:t>KEYSTORE_CONFIGURATION=OKV</a:t>
            </a:r>
            <a:r>
              <a:rPr lang="en-US" altLang="en-US" dirty="0"/>
              <a:t>. </a:t>
            </a:r>
          </a:p>
          <a:p>
            <a:pPr lvl="1">
              <a:defRPr/>
            </a:pPr>
            <a:r>
              <a:rPr lang="fr-FR" altLang="en-US" dirty="0"/>
              <a:t>Refer to the following Oracle </a:t>
            </a:r>
            <a:r>
              <a:rPr lang="fr-FR" altLang="en-US" dirty="0" smtClean="0"/>
              <a:t>documentation:</a:t>
            </a:r>
          </a:p>
          <a:p>
            <a:pPr lvl="2">
              <a:defRPr/>
            </a:pPr>
            <a:r>
              <a:rPr lang="en-US" altLang="en-US" i="1" dirty="0" smtClean="0"/>
              <a:t>Oracle </a:t>
            </a:r>
            <a:r>
              <a:rPr lang="en-US" altLang="en-US" i="1" dirty="0"/>
              <a:t>Database Advanced Security Guide </a:t>
            </a:r>
            <a:r>
              <a:rPr lang="en-US" altLang="en-US" i="1" dirty="0" smtClean="0"/>
              <a:t>19c</a:t>
            </a:r>
            <a:r>
              <a:rPr lang="en-US" altLang="en-US" dirty="0" smtClean="0"/>
              <a:t> </a:t>
            </a:r>
            <a:r>
              <a:rPr lang="en-US" altLang="en-US" dirty="0"/>
              <a:t>– Chapter </a:t>
            </a:r>
            <a:r>
              <a:rPr lang="en-US" altLang="en-US" i="1" dirty="0"/>
              <a:t>Managing the Keystore and the Master Encryption Key - Migration of Keystores to and from Oracle Key </a:t>
            </a:r>
            <a:r>
              <a:rPr lang="en-US" altLang="en-US" i="1" dirty="0" smtClean="0"/>
              <a:t>Vault.</a:t>
            </a:r>
          </a:p>
          <a:p>
            <a:pPr lvl="2">
              <a:defRPr/>
            </a:pPr>
            <a:r>
              <a:rPr lang="en-US" altLang="en-US" i="1" dirty="0" smtClean="0"/>
              <a:t>Oracle </a:t>
            </a:r>
            <a:r>
              <a:rPr lang="en-US" altLang="en-US" i="1" dirty="0"/>
              <a:t>Key Vault Administrator's Guide 12c Release 2 (12.2) </a:t>
            </a:r>
            <a:r>
              <a:rPr lang="en-US" altLang="en-US" dirty="0"/>
              <a:t>– Chapter </a:t>
            </a:r>
            <a:r>
              <a:rPr lang="en-US" altLang="en-US" i="1" dirty="0"/>
              <a:t>Migrating an Existing TDE Wallet to Oracle Key Vault </a:t>
            </a:r>
            <a:r>
              <a:rPr lang="en-US" altLang="en-US" dirty="0"/>
              <a:t>– </a:t>
            </a:r>
            <a:r>
              <a:rPr lang="en-US" altLang="en-US" i="1" dirty="0"/>
              <a:t>Oracle Key Vault Use Case </a:t>
            </a:r>
            <a:r>
              <a:rPr lang="en-US" altLang="en-US" i="1" dirty="0" smtClean="0"/>
              <a:t>Scenarios</a:t>
            </a:r>
          </a:p>
          <a:p>
            <a:pPr lvl="2">
              <a:defRPr/>
            </a:pPr>
            <a:r>
              <a:rPr lang="en-US" altLang="en-US" i="1" dirty="0" smtClean="0"/>
              <a:t>Oracle </a:t>
            </a:r>
            <a:r>
              <a:rPr lang="en-US" altLang="en-US" i="1" dirty="0"/>
              <a:t>Key Vault Administrator's Guide 12c Release 2 (12.2) </a:t>
            </a:r>
            <a:r>
              <a:rPr lang="en-US" altLang="en-US" dirty="0"/>
              <a:t>– Chapter </a:t>
            </a:r>
            <a:r>
              <a:rPr lang="en-US" altLang="en-US" i="1" dirty="0"/>
              <a:t>Enrolling Endpoints for Oracle Key Vault </a:t>
            </a:r>
            <a:r>
              <a:rPr lang="en-US" altLang="en-US" dirty="0"/>
              <a:t>– </a:t>
            </a:r>
            <a:r>
              <a:rPr lang="en-US" altLang="en-US" i="1" dirty="0"/>
              <a:t>okvutil upload Command</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7 - </a:t>
            </a:r>
            <a:fld id="{C65CDE12-6FBD-4352-A841-20A2C05CE782}" type="slidenum">
              <a:rPr lang="en-US" smtClean="0"/>
              <a:t>29</a:t>
            </a:fld>
            <a:endParaRPr lang="en-US" dirty="0"/>
          </a:p>
        </p:txBody>
      </p:sp>
    </p:spTree>
    <p:extLst>
      <p:ext uri="{BB962C8B-B14F-4D97-AF65-F5344CB8AC3E}">
        <p14:creationId xmlns:p14="http://schemas.microsoft.com/office/powerpoint/2010/main" val="989274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A common user is a user that has the same user name and authentication credentials across multiple PDBs of the CDB or an application container, unlike a local user that exists in only one PDB.</a:t>
            </a:r>
          </a:p>
          <a:p>
            <a:pPr lvl="1"/>
            <a:r>
              <a:rPr lang="en-US" altLang="en-US" dirty="0"/>
              <a:t>A common user cannot have the same name as any local user across all the PDBs. A common user can be created in the CDB </a:t>
            </a:r>
            <a:r>
              <a:rPr lang="en-US" altLang="en-US" dirty="0">
                <a:cs typeface="Courier New" panose="02070309020205020404" pitchFamily="49" charset="0"/>
              </a:rPr>
              <a:t>root</a:t>
            </a:r>
            <a:r>
              <a:rPr lang="en-US" altLang="en-US" dirty="0"/>
              <a:t> or in an application root: a common user</a:t>
            </a:r>
            <a:r>
              <a:rPr lang="en-US" altLang="en-US" dirty="0">
                <a:solidFill>
                  <a:schemeClr val="tx1"/>
                </a:solidFill>
              </a:rPr>
              <a:t> is </a:t>
            </a:r>
            <a:r>
              <a:rPr lang="en-US" altLang="en-US" dirty="0"/>
              <a:t>a database user that has the same identity in the CDB root and in every existing and future PDBs in the CDB or in an application root and in every existing and future application PDBs in the application container. An application common user does not require a prefix like a CDB common user.</a:t>
            </a:r>
          </a:p>
          <a:p>
            <a:pPr lvl="1"/>
            <a:r>
              <a:rPr lang="en-US" altLang="en-US" dirty="0"/>
              <a:t>To create an application common user, you must be logged in to the application root. The application common user is replicated in all application PDBs when the application PDBs are synchronized with the application root.</a:t>
            </a:r>
          </a:p>
          <a:p>
            <a:pPr lvl="1"/>
            <a:r>
              <a:rPr lang="en-US" altLang="en-US" dirty="0"/>
              <a:t>A local user can be created in a specific PDB and cannot be created in the CDB </a:t>
            </a:r>
            <a:r>
              <a:rPr lang="en-US" altLang="en-US" dirty="0">
                <a:cs typeface="Courier New" panose="02070309020205020404" pitchFamily="49" charset="0"/>
              </a:rPr>
              <a:t>root</a:t>
            </a:r>
            <a:r>
              <a:rPr lang="en-US" altLang="en-US" dirty="0"/>
              <a:t> or in an application root. A local user cannot create a common user.</a:t>
            </a:r>
          </a:p>
          <a:p>
            <a:pPr lvl="1"/>
            <a:r>
              <a:rPr lang="en-US" altLang="en-US" b="1" dirty="0"/>
              <a:t>Note: </a:t>
            </a:r>
            <a:r>
              <a:rPr lang="en-US" altLang="en-US" dirty="0"/>
              <a:t>If an application PDB is closed, the CDB common users, application common users, and local users of the application PDB are not visible because the metadata is retrieved from the PDB </a:t>
            </a:r>
            <a:r>
              <a:rPr lang="en-US" altLang="en-US" dirty="0">
                <a:latin typeface="Courier New" panose="02070309020205020404" pitchFamily="49" charset="0"/>
                <a:cs typeface="Courier New" panose="02070309020205020404" pitchFamily="49" charset="0"/>
              </a:rPr>
              <a:t>SYSTEM</a:t>
            </a:r>
            <a:r>
              <a:rPr lang="en-US" altLang="en-US" dirty="0"/>
              <a:t> tablespace.</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7 - </a:t>
            </a:r>
            <a:fld id="{F398FA88-22CB-4E22-BE53-093B19A1014F}" type="slidenum">
              <a:rPr lang="en-US" smtClean="0"/>
              <a:t>3</a:t>
            </a:fld>
            <a:endParaRPr lang="en-US" dirty="0"/>
          </a:p>
        </p:txBody>
      </p:sp>
    </p:spTree>
    <p:extLst>
      <p:ext uri="{BB962C8B-B14F-4D97-AF65-F5344CB8AC3E}">
        <p14:creationId xmlns:p14="http://schemas.microsoft.com/office/powerpoint/2010/main" val="1040810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The unplugging operation of an encrypted PDB is a one-step operation and the plugging operation of the new encrypted PDB is also a one-step operation.</a:t>
            </a:r>
          </a:p>
          <a:p>
            <a:pPr lvl="2">
              <a:buFont typeface="Calibri" panose="020F0502020204030204" pitchFamily="34" charset="0"/>
              <a:buAutoNum type="arabicPeriod"/>
            </a:pPr>
            <a:r>
              <a:rPr lang="en-US" altLang="en-US" dirty="0"/>
              <a:t>As part of the unplug command, the administrator must specify a temporary transport password to protect the implicitly exported master keys, and this can be achieved only if the wallet on the source database is already opened.</a:t>
            </a:r>
          </a:p>
          <a:p>
            <a:pPr lvl="2">
              <a:buFont typeface="Calibri" panose="020F0502020204030204" pitchFamily="34" charset="0"/>
              <a:buAutoNum type="arabicPeriod"/>
            </a:pPr>
            <a:r>
              <a:rPr lang="en-US" altLang="en-US" dirty="0"/>
              <a:t>Trusted administrators must then be able to plug the encrypted PDB into a CDB without separately importing the master keys used by the PDB by specifying the transport password that was specified at unplug time to decrypt the implicitly exported master keys for import into the target database. This assumes that the “trusted administrator” is defined as someone who is authorized to have access to the wallet for the target CDB and has the privilege to plug the PDB into the CDB. </a:t>
            </a:r>
          </a:p>
          <a:p>
            <a:pPr lvl="1"/>
            <a:r>
              <a:rPr lang="en-US" altLang="en-US" dirty="0"/>
              <a:t>The preceding commands require the SYSKM administrative privilege as well as the privilege to unplug and plug the PDB.</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7 - </a:t>
            </a:r>
            <a:fld id="{B69E2613-34BD-4542-A380-6257149D1A4A}" type="slidenum">
              <a:rPr lang="en-US" smtClean="0"/>
              <a:t>30</a:t>
            </a:fld>
            <a:endParaRPr lang="en-US" dirty="0"/>
          </a:p>
        </p:txBody>
      </p:sp>
    </p:spTree>
    <p:extLst>
      <p:ext uri="{BB962C8B-B14F-4D97-AF65-F5344CB8AC3E}">
        <p14:creationId xmlns:p14="http://schemas.microsoft.com/office/powerpoint/2010/main" val="3061362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defRPr/>
            </a:pPr>
            <a:r>
              <a:rPr lang="en-US" dirty="0"/>
              <a:t>Each PDB can have its own wallet with its own Transport Layer Security (TLS) credentials. This means that each PDB can have its own TLS identity and protect its communications from other PDBs on the same CDB.</a:t>
            </a:r>
          </a:p>
          <a:p>
            <a:pPr lvl="1">
              <a:defRPr/>
            </a:pPr>
            <a:r>
              <a:rPr lang="en-US" dirty="0"/>
              <a:t>Each PDB must be able to use its own wallet with its own certificates for TLS authentication. </a:t>
            </a:r>
            <a:r>
              <a:rPr lang="en-US" dirty="0">
                <a:solidFill>
                  <a:schemeClr val="tx1"/>
                </a:solidFill>
              </a:rPr>
              <a:t>Because there are no per-PDB </a:t>
            </a:r>
            <a:r>
              <a:rPr lang="en-US" dirty="0">
                <a:solidFill>
                  <a:schemeClr val="tx1"/>
                </a:solidFill>
                <a:latin typeface="Courier New" pitchFamily="49" charset="0"/>
                <a:cs typeface="Courier New" pitchFamily="49" charset="0"/>
              </a:rPr>
              <a:t>sqlnet.ora</a:t>
            </a:r>
            <a:r>
              <a:rPr lang="en-US" dirty="0">
                <a:solidFill>
                  <a:schemeClr val="tx1"/>
                </a:solidFill>
              </a:rPr>
              <a:t> configuration files, the wallet must be placed in a subdirectory of the </a:t>
            </a:r>
            <a:r>
              <a:rPr lang="en-US" dirty="0">
                <a:solidFill>
                  <a:schemeClr val="tx1"/>
                </a:solidFill>
                <a:latin typeface="Courier New" pitchFamily="49" charset="0"/>
                <a:cs typeface="Courier New" pitchFamily="49" charset="0"/>
              </a:rPr>
              <a:t>WALLET_LOCATION</a:t>
            </a:r>
            <a:r>
              <a:rPr lang="en-US" dirty="0">
                <a:solidFill>
                  <a:schemeClr val="tx1"/>
                </a:solidFill>
              </a:rPr>
              <a:t> path where the name of the subdirectory is the GUID of the PDB that is using that wallet. More specifically:</a:t>
            </a:r>
          </a:p>
          <a:p>
            <a:pPr lvl="1">
              <a:defRPr/>
            </a:pPr>
            <a:r>
              <a:rPr lang="en-US" dirty="0">
                <a:solidFill>
                  <a:schemeClr val="tx1"/>
                </a:solidFill>
              </a:rPr>
              <a:t>If </a:t>
            </a:r>
            <a:r>
              <a:rPr lang="en-US" dirty="0">
                <a:solidFill>
                  <a:schemeClr val="tx1"/>
                </a:solidFill>
                <a:latin typeface="Courier New" pitchFamily="49" charset="0"/>
                <a:cs typeface="Courier New" pitchFamily="49" charset="0"/>
              </a:rPr>
              <a:t>WALLET_LOCATION</a:t>
            </a:r>
            <a:r>
              <a:rPr lang="en-US" dirty="0">
                <a:solidFill>
                  <a:schemeClr val="tx1"/>
                </a:solidFill>
              </a:rPr>
              <a:t> is:</a:t>
            </a:r>
          </a:p>
          <a:p>
            <a:pPr lvl="1">
              <a:defRPr/>
            </a:pPr>
            <a:r>
              <a:rPr lang="en-US" dirty="0">
                <a:solidFill>
                  <a:schemeClr val="tx1"/>
                </a:solidFill>
              </a:rPr>
              <a:t>    </a:t>
            </a:r>
            <a:r>
              <a:rPr lang="en-US" dirty="0">
                <a:solidFill>
                  <a:schemeClr val="tx1"/>
                </a:solidFill>
                <a:latin typeface="Courier New" pitchFamily="49" charset="0"/>
                <a:cs typeface="Courier New" pitchFamily="49" charset="0"/>
              </a:rPr>
              <a:t>(SOURCE=(METHOD=FILE)(METHOD_DATA=(DIRECTORY=/home/oracle/wallet)))</a:t>
            </a:r>
          </a:p>
          <a:p>
            <a:pPr lvl="1">
              <a:defRPr/>
            </a:pPr>
            <a:r>
              <a:rPr lang="en-US" dirty="0">
                <a:solidFill>
                  <a:schemeClr val="tx1"/>
                </a:solidFill>
              </a:rPr>
              <a:t>then each PDB’s wallet location is effectively:  </a:t>
            </a:r>
            <a:r>
              <a:rPr lang="en-US" dirty="0">
                <a:solidFill>
                  <a:schemeClr val="tx1"/>
                </a:solidFill>
                <a:latin typeface="Courier New" pitchFamily="49" charset="0"/>
                <a:cs typeface="Courier New" pitchFamily="49" charset="0"/>
              </a:rPr>
              <a:t>/home/oracle/wallet/</a:t>
            </a:r>
            <a:r>
              <a:rPr lang="en-US" i="1" dirty="0">
                <a:solidFill>
                  <a:schemeClr val="tx1"/>
                </a:solidFill>
                <a:latin typeface="Courier New" pitchFamily="49" charset="0"/>
                <a:cs typeface="Courier New" pitchFamily="49" charset="0"/>
              </a:rPr>
              <a:t>pdb guid</a:t>
            </a:r>
          </a:p>
          <a:p>
            <a:pPr marL="122369" lvl="1">
              <a:defRPr/>
            </a:pPr>
            <a:r>
              <a:rPr lang="en-US" dirty="0">
                <a:solidFill>
                  <a:schemeClr val="tx1"/>
                </a:solidFill>
              </a:rPr>
              <a:t>If </a:t>
            </a:r>
            <a:r>
              <a:rPr lang="en-US" dirty="0">
                <a:solidFill>
                  <a:schemeClr val="tx1"/>
                </a:solidFill>
                <a:latin typeface="Courier New" pitchFamily="49" charset="0"/>
                <a:cs typeface="Courier New" pitchFamily="49" charset="0"/>
              </a:rPr>
              <a:t>WALLET_LOCATION</a:t>
            </a:r>
            <a:r>
              <a:rPr lang="en-US" dirty="0">
                <a:latin typeface="Arial" charset="0"/>
              </a:rPr>
              <a:t> </a:t>
            </a:r>
            <a:r>
              <a:rPr lang="en-US" dirty="0">
                <a:solidFill>
                  <a:schemeClr val="tx1"/>
                </a:solidFill>
              </a:rPr>
              <a:t>is not specified, the PDB wallet must be in a subdirectory of the default wallet path where the name of the subdirectory is the GUID of the PDB. More specifically:</a:t>
            </a:r>
          </a:p>
          <a:p>
            <a:pPr marL="611845" lvl="1">
              <a:defRPr/>
            </a:pPr>
            <a:r>
              <a:rPr lang="en-US" dirty="0">
                <a:solidFill>
                  <a:schemeClr val="tx1"/>
                </a:solidFill>
              </a:rPr>
              <a:t>If </a:t>
            </a:r>
            <a:r>
              <a:rPr lang="en-US" dirty="0">
                <a:solidFill>
                  <a:schemeClr val="tx1"/>
                </a:solidFill>
                <a:latin typeface="Courier New" pitchFamily="49" charset="0"/>
                <a:cs typeface="Courier New" pitchFamily="49" charset="0"/>
              </a:rPr>
              <a:t>ORACLE_BASE</a:t>
            </a:r>
            <a:r>
              <a:rPr lang="en-US" dirty="0">
                <a:solidFill>
                  <a:schemeClr val="tx1"/>
                </a:solidFill>
              </a:rPr>
              <a:t> is set:</a:t>
            </a:r>
          </a:p>
          <a:p>
            <a:pPr marL="611845" lvl="1">
              <a:defRPr/>
            </a:pPr>
            <a:r>
              <a:rPr lang="en-US" dirty="0">
                <a:solidFill>
                  <a:schemeClr val="tx1"/>
                </a:solidFill>
                <a:latin typeface="Courier New" pitchFamily="49" charset="0"/>
                <a:cs typeface="Courier New" pitchFamily="49" charset="0"/>
              </a:rPr>
              <a:t>  $ORACLE_BASE/admin/</a:t>
            </a:r>
            <a:r>
              <a:rPr lang="en-US" i="1" dirty="0">
                <a:solidFill>
                  <a:schemeClr val="tx1"/>
                </a:solidFill>
                <a:latin typeface="Courier New" pitchFamily="49" charset="0"/>
                <a:cs typeface="Courier New" pitchFamily="49" charset="0"/>
              </a:rPr>
              <a:t>db_unique_name</a:t>
            </a:r>
            <a:r>
              <a:rPr lang="en-US" dirty="0">
                <a:solidFill>
                  <a:schemeClr val="tx1"/>
                </a:solidFill>
                <a:latin typeface="Courier New" pitchFamily="49" charset="0"/>
                <a:cs typeface="Courier New" pitchFamily="49" charset="0"/>
              </a:rPr>
              <a:t>/wallet/</a:t>
            </a:r>
            <a:r>
              <a:rPr lang="en-US" i="1" dirty="0">
                <a:solidFill>
                  <a:schemeClr val="tx1"/>
                </a:solidFill>
                <a:latin typeface="Courier New" pitchFamily="49" charset="0"/>
                <a:cs typeface="Courier New" pitchFamily="49" charset="0"/>
              </a:rPr>
              <a:t>pdb guid</a:t>
            </a:r>
            <a:r>
              <a:rPr lang="en-US" dirty="0">
                <a:solidFill>
                  <a:schemeClr val="tx1"/>
                </a:solidFill>
                <a:latin typeface="Courier New" pitchFamily="49" charset="0"/>
                <a:cs typeface="Courier New" pitchFamily="49" charset="0"/>
              </a:rPr>
              <a:t>/</a:t>
            </a:r>
          </a:p>
          <a:p>
            <a:pPr marL="611845" lvl="1">
              <a:defRPr/>
            </a:pPr>
            <a:r>
              <a:rPr lang="en-US" dirty="0">
                <a:solidFill>
                  <a:schemeClr val="tx1"/>
                </a:solidFill>
              </a:rPr>
              <a:t>Else:</a:t>
            </a:r>
          </a:p>
          <a:p>
            <a:pPr marL="611845" lvl="1">
              <a:defRPr/>
            </a:pPr>
            <a:r>
              <a:rPr lang="en-US" dirty="0">
                <a:solidFill>
                  <a:schemeClr val="tx1"/>
                </a:solidFill>
                <a:latin typeface="Courier New" pitchFamily="49" charset="0"/>
                <a:cs typeface="Courier New" pitchFamily="49" charset="0"/>
              </a:rPr>
              <a:t>  $ORACLE_HOME/admin/</a:t>
            </a:r>
            <a:r>
              <a:rPr lang="en-US" i="1" dirty="0">
                <a:solidFill>
                  <a:schemeClr val="tx1"/>
                </a:solidFill>
                <a:latin typeface="Courier New" pitchFamily="49" charset="0"/>
                <a:cs typeface="Courier New" pitchFamily="49" charset="0"/>
              </a:rPr>
              <a:t>db_unique_name</a:t>
            </a:r>
            <a:r>
              <a:rPr lang="en-US" dirty="0">
                <a:solidFill>
                  <a:schemeClr val="tx1"/>
                </a:solidFill>
                <a:latin typeface="Courier New" pitchFamily="49" charset="0"/>
                <a:cs typeface="Courier New" pitchFamily="49" charset="0"/>
              </a:rPr>
              <a:t>/wallet/</a:t>
            </a:r>
            <a:r>
              <a:rPr lang="en-US" i="1" dirty="0">
                <a:solidFill>
                  <a:schemeClr val="tx1"/>
                </a:solidFill>
                <a:latin typeface="Courier New" pitchFamily="49" charset="0"/>
                <a:cs typeface="Courier New" pitchFamily="49" charset="0"/>
              </a:rPr>
              <a:t>pdb guid</a:t>
            </a:r>
            <a:r>
              <a:rPr lang="en-US" dirty="0">
                <a:solidFill>
                  <a:schemeClr val="tx1"/>
                </a:solidFill>
                <a:latin typeface="Courier New" pitchFamily="49" charset="0"/>
                <a:cs typeface="Courier New" pitchFamily="49" charset="0"/>
              </a:rPr>
              <a:t>/</a:t>
            </a:r>
            <a:endParaRPr lang="en-US" dirty="0"/>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7 - </a:t>
            </a:r>
            <a:fld id="{C54CD356-2427-422E-983A-5B7A5F92D5DD}" type="slidenum">
              <a:rPr lang="en-US" smtClean="0"/>
              <a:t>31</a:t>
            </a:fld>
            <a:endParaRPr lang="en-US" dirty="0"/>
          </a:p>
        </p:txBody>
      </p:sp>
    </p:spTree>
    <p:extLst>
      <p:ext uri="{BB962C8B-B14F-4D97-AF65-F5344CB8AC3E}">
        <p14:creationId xmlns:p14="http://schemas.microsoft.com/office/powerpoint/2010/main" val="2261289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7 - </a:t>
            </a:r>
            <a:fld id="{FDBF0641-7317-4921-B2DA-E3602222FA6F}" type="slidenum">
              <a:rPr lang="en-US" smtClean="0"/>
              <a:t>32</a:t>
            </a:fld>
            <a:endParaRPr lang="en-US" dirty="0"/>
          </a:p>
        </p:txBody>
      </p:sp>
    </p:spTree>
    <p:extLst>
      <p:ext uri="{BB962C8B-B14F-4D97-AF65-F5344CB8AC3E}">
        <p14:creationId xmlns:p14="http://schemas.microsoft.com/office/powerpoint/2010/main" val="2702973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7 - </a:t>
            </a:r>
            <a:fld id="{F041BC7F-0CF7-4D15-82D6-3F369F385E3F}" type="slidenum">
              <a:rPr lang="en-US" smtClean="0"/>
              <a:t>33</a:t>
            </a:fld>
            <a:endParaRPr lang="en-US" dirty="0"/>
          </a:p>
        </p:txBody>
      </p:sp>
    </p:spTree>
    <p:extLst>
      <p:ext uri="{BB962C8B-B14F-4D97-AF65-F5344CB8AC3E}">
        <p14:creationId xmlns:p14="http://schemas.microsoft.com/office/powerpoint/2010/main" val="3616281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A CDB common role is created from the CDB root and replicated across all PDBs in the CDB. In the example in the slide, the </a:t>
            </a:r>
            <a:r>
              <a:rPr lang="en-US" altLang="en-US" dirty="0">
                <a:latin typeface="Courier New" panose="02070309020205020404" pitchFamily="49" charset="0"/>
                <a:cs typeface="Courier New" panose="02070309020205020404" pitchFamily="49" charset="0"/>
              </a:rPr>
              <a:t>c##r1</a:t>
            </a:r>
            <a:r>
              <a:rPr lang="en-US" altLang="en-US" dirty="0"/>
              <a:t> role is created commonly by using the </a:t>
            </a:r>
            <a:r>
              <a:rPr lang="en-US" altLang="en-US" dirty="0">
                <a:latin typeface="Courier New" panose="02070309020205020404" pitchFamily="49" charset="0"/>
                <a:cs typeface="Courier New" panose="02070309020205020404" pitchFamily="49" charset="0"/>
              </a:rPr>
              <a:t>CONTAINER=ALL</a:t>
            </a:r>
            <a:r>
              <a:rPr lang="en-US" altLang="en-US" dirty="0"/>
              <a:t> clause. The create operation is replicated in all containers of the CDB. Consequently, the same role </a:t>
            </a:r>
            <a:r>
              <a:rPr lang="en-US" altLang="en-US" dirty="0">
                <a:latin typeface="Courier New" panose="02070309020205020404" pitchFamily="49" charset="0"/>
                <a:cs typeface="Courier New" panose="02070309020205020404" pitchFamily="49" charset="0"/>
              </a:rPr>
              <a:t>c##r1</a:t>
            </a:r>
            <a:r>
              <a:rPr lang="en-US" altLang="en-US" dirty="0"/>
              <a:t> is created in each container. A CDB role requires a prefix, in this case, c##</a:t>
            </a:r>
          </a:p>
          <a:p>
            <a:pPr lvl="1"/>
            <a:r>
              <a:rPr lang="en-US" altLang="en-US" dirty="0"/>
              <a:t>When you are in the application root and use the </a:t>
            </a:r>
            <a:r>
              <a:rPr lang="en-US" altLang="en-US" dirty="0">
                <a:latin typeface="Courier New" panose="02070309020205020404" pitchFamily="49" charset="0"/>
                <a:cs typeface="Courier New" panose="02070309020205020404" pitchFamily="49" charset="0"/>
              </a:rPr>
              <a:t>CONTAINER=ALL</a:t>
            </a:r>
            <a:r>
              <a:rPr lang="en-US" altLang="en-US" dirty="0"/>
              <a:t> clause in the </a:t>
            </a:r>
            <a:r>
              <a:rPr lang="en-US" altLang="en-US" dirty="0">
                <a:latin typeface="Courier New" panose="02070309020205020404" pitchFamily="49" charset="0"/>
                <a:cs typeface="Courier New" panose="02070309020205020404" pitchFamily="49" charset="0"/>
              </a:rPr>
              <a:t>CREATE ROLE </a:t>
            </a:r>
            <a:r>
              <a:rPr lang="en-US" altLang="en-US" dirty="0"/>
              <a:t>statement, an application role (such as </a:t>
            </a:r>
            <a:r>
              <a:rPr lang="en-US" altLang="en-US" dirty="0">
                <a:latin typeface="Courier New" panose="02070309020205020404" pitchFamily="49" charset="0"/>
                <a:cs typeface="Courier New" panose="02070309020205020404" pitchFamily="49" charset="0"/>
              </a:rPr>
              <a:t>app_r1</a:t>
            </a:r>
            <a:r>
              <a:rPr lang="en-US" altLang="en-US" dirty="0"/>
              <a:t> in the graphic) is common to the application container. This role is replicated in all application PDBs of the application container when the DBA completes the synchronization of the application PDBs with the application root. An application common role does not require a prefix.</a:t>
            </a:r>
          </a:p>
          <a:p>
            <a:pPr lvl="1"/>
            <a:r>
              <a:rPr lang="en-US" altLang="en-US" dirty="0"/>
              <a:t>A role that is created in a specific PDB is local. In the example in the slide, the </a:t>
            </a:r>
            <a:r>
              <a:rPr lang="en-US" altLang="en-US" dirty="0">
                <a:latin typeface="Courier New" panose="02070309020205020404" pitchFamily="49" charset="0"/>
                <a:cs typeface="Courier New" panose="02070309020205020404" pitchFamily="49" charset="0"/>
              </a:rPr>
              <a:t>l_role1</a:t>
            </a:r>
            <a:r>
              <a:rPr lang="en-US" altLang="en-US" dirty="0"/>
              <a:t> role is created locally. The create operation cannot be replicated in all containers. Consequently, the </a:t>
            </a:r>
            <a:r>
              <a:rPr lang="en-US" altLang="en-US" dirty="0">
                <a:latin typeface="Courier New" panose="02070309020205020404" pitchFamily="49" charset="0"/>
                <a:cs typeface="Courier New" panose="02070309020205020404" pitchFamily="49" charset="0"/>
              </a:rPr>
              <a:t>l_role1</a:t>
            </a:r>
            <a:r>
              <a:rPr lang="en-US" altLang="en-US" dirty="0"/>
              <a:t> role is created in the </a:t>
            </a:r>
            <a:r>
              <a:rPr lang="en-US" altLang="en-US" dirty="0">
                <a:latin typeface="Courier New" panose="02070309020205020404" pitchFamily="49" charset="0"/>
                <a:cs typeface="Courier New" panose="02070309020205020404" pitchFamily="49" charset="0"/>
              </a:rPr>
              <a:t>PDB_APP2</a:t>
            </a:r>
            <a:r>
              <a:rPr lang="en-US" altLang="en-US" dirty="0"/>
              <a:t> container only.</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7 - </a:t>
            </a:r>
            <a:fld id="{7D60C4AE-D38E-4D78-9C87-8509FED78BA3}" type="slidenum">
              <a:rPr lang="en-US" smtClean="0"/>
              <a:t>4</a:t>
            </a:fld>
            <a:endParaRPr lang="en-US" dirty="0"/>
          </a:p>
        </p:txBody>
      </p:sp>
    </p:spTree>
    <p:extLst>
      <p:ext uri="{BB962C8B-B14F-4D97-AF65-F5344CB8AC3E}">
        <p14:creationId xmlns:p14="http://schemas.microsoft.com/office/powerpoint/2010/main" val="261853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In a CDB, a privilege granted across all containers is a common privilege. In the example in the slide, the </a:t>
            </a:r>
            <a:r>
              <a:rPr lang="en-US" altLang="en-US" dirty="0">
                <a:latin typeface="Courier New" panose="02070309020205020404" pitchFamily="49" charset="0"/>
                <a:cs typeface="Courier New" panose="02070309020205020404" pitchFamily="49" charset="0"/>
              </a:rPr>
              <a:t>CREATE</a:t>
            </a:r>
            <a:r>
              <a:rPr lang="en-US" altLang="en-US" dirty="0"/>
              <a:t> </a:t>
            </a:r>
            <a:r>
              <a:rPr lang="en-US" altLang="en-US" dirty="0">
                <a:latin typeface="Courier New" panose="02070309020205020404" pitchFamily="49" charset="0"/>
                <a:cs typeface="Courier New" panose="02070309020205020404" pitchFamily="49" charset="0"/>
              </a:rPr>
              <a:t>SESSION</a:t>
            </a:r>
            <a:r>
              <a:rPr lang="en-US" altLang="en-US" dirty="0"/>
              <a:t> privilege is granted commonly to the </a:t>
            </a:r>
            <a:r>
              <a:rPr lang="en-US" altLang="en-US" dirty="0">
                <a:latin typeface="Courier New" panose="02070309020205020404" pitchFamily="49" charset="0"/>
                <a:cs typeface="Courier New" panose="02070309020205020404" pitchFamily="49" charset="0"/>
              </a:rPr>
              <a:t>c##u1</a:t>
            </a:r>
            <a:r>
              <a:rPr lang="en-US" altLang="en-US" dirty="0"/>
              <a:t> user by using the </a:t>
            </a:r>
            <a:r>
              <a:rPr lang="en-US" altLang="en-US" dirty="0">
                <a:latin typeface="Courier New" panose="02070309020205020404" pitchFamily="49" charset="0"/>
                <a:cs typeface="Courier New" panose="02070309020205020404" pitchFamily="49" charset="0"/>
              </a:rPr>
              <a:t>CONTAINER=ALL</a:t>
            </a:r>
            <a:r>
              <a:rPr lang="en-US" altLang="en-US" dirty="0"/>
              <a:t> clause. The grant operation is replicated in all containers, including the CDB root where it is initially granted. Consequently, the same user </a:t>
            </a:r>
            <a:r>
              <a:rPr lang="en-US" altLang="en-US" dirty="0">
                <a:latin typeface="Courier New" panose="02070309020205020404" pitchFamily="49" charset="0"/>
                <a:cs typeface="Courier New" panose="02070309020205020404" pitchFamily="49" charset="0"/>
              </a:rPr>
              <a:t>c##u1</a:t>
            </a:r>
            <a:r>
              <a:rPr lang="en-US" altLang="en-US" dirty="0"/>
              <a:t> is granted the same privilege in each container.</a:t>
            </a:r>
          </a:p>
          <a:p>
            <a:pPr lvl="1"/>
            <a:r>
              <a:rPr lang="en-US" altLang="en-US" dirty="0"/>
              <a:t>If the privilege is granted commonly from an application root, then it is granted commonly to the common user in all the application PDBs of the application container by using the </a:t>
            </a:r>
            <a:r>
              <a:rPr lang="en-US" altLang="en-US" dirty="0">
                <a:latin typeface="Courier New" panose="02070309020205020404" pitchFamily="49" charset="0"/>
                <a:cs typeface="Courier New" panose="02070309020205020404" pitchFamily="49" charset="0"/>
              </a:rPr>
              <a:t>CONTAINER=ALL</a:t>
            </a:r>
            <a:r>
              <a:rPr lang="en-US" altLang="en-US" dirty="0"/>
              <a:t> clause and when the synchronization of the application PDBs with the application root is completed. In the example in the slide, the administrative </a:t>
            </a:r>
            <a:r>
              <a:rPr lang="en-US" altLang="en-US" dirty="0">
                <a:latin typeface="Courier New" panose="02070309020205020404" pitchFamily="49" charset="0"/>
                <a:cs typeface="Courier New" panose="02070309020205020404" pitchFamily="49" charset="0"/>
              </a:rPr>
              <a:t>SYSDBA</a:t>
            </a:r>
            <a:r>
              <a:rPr lang="en-US" altLang="en-US" dirty="0"/>
              <a:t> privilege is granted commonly to the </a:t>
            </a:r>
            <a:r>
              <a:rPr lang="en-US" altLang="en-US" dirty="0">
                <a:latin typeface="Courier New" panose="02070309020205020404" pitchFamily="49" charset="0"/>
                <a:cs typeface="Courier New" panose="02070309020205020404" pitchFamily="49" charset="0"/>
              </a:rPr>
              <a:t>app_u1</a:t>
            </a:r>
            <a:r>
              <a:rPr lang="en-US" altLang="en-US" dirty="0"/>
              <a:t> user by using the </a:t>
            </a:r>
            <a:r>
              <a:rPr lang="en-US" altLang="en-US" dirty="0">
                <a:latin typeface="Courier New" panose="02070309020205020404" pitchFamily="49" charset="0"/>
                <a:cs typeface="Courier New" panose="02070309020205020404" pitchFamily="49" charset="0"/>
              </a:rPr>
              <a:t>CONTAINER=ALL</a:t>
            </a:r>
            <a:r>
              <a:rPr lang="en-US" altLang="en-US" dirty="0"/>
              <a:t> clause from the application root. The grant operation is replicated in all application PDBs in the application container when the synchronization of the application PDBs with the application root is completed. Consequently, the same user </a:t>
            </a:r>
            <a:r>
              <a:rPr lang="en-US" altLang="en-US" dirty="0">
                <a:latin typeface="Courier New" panose="02070309020205020404" pitchFamily="49" charset="0"/>
                <a:cs typeface="Courier New" panose="02070309020205020404" pitchFamily="49" charset="0"/>
              </a:rPr>
              <a:t>app_u1</a:t>
            </a:r>
            <a:r>
              <a:rPr lang="en-US" altLang="en-US" dirty="0"/>
              <a:t> is granted the same </a:t>
            </a:r>
            <a:r>
              <a:rPr lang="en-US" altLang="en-US" dirty="0">
                <a:latin typeface="Courier New" panose="02070309020205020404" pitchFamily="49" charset="0"/>
                <a:cs typeface="Courier New" panose="02070309020205020404" pitchFamily="49" charset="0"/>
              </a:rPr>
              <a:t>SYSDBA</a:t>
            </a:r>
            <a:r>
              <a:rPr lang="en-US" altLang="en-US" dirty="0">
                <a:cs typeface="Arial" panose="020B0604020202020204" pitchFamily="34" charset="0"/>
              </a:rPr>
              <a:t> </a:t>
            </a:r>
            <a:r>
              <a:rPr lang="en-US" altLang="en-US" dirty="0"/>
              <a:t>privilege in each application PDB of the application container. </a:t>
            </a:r>
            <a:r>
              <a:rPr lang="en-US" altLang="en-US" dirty="0">
                <a:latin typeface="Courier New" panose="02070309020205020404" pitchFamily="49" charset="0"/>
                <a:cs typeface="Courier New" panose="02070309020205020404" pitchFamily="49" charset="0"/>
              </a:rPr>
              <a:t>V$PWFILE_USERS</a:t>
            </a:r>
            <a:r>
              <a:rPr lang="en-US" altLang="en-US" dirty="0"/>
              <a:t> displays the application common grants of administrative privileges when queried within an application root or PDB.</a:t>
            </a:r>
          </a:p>
          <a:p>
            <a:pPr lvl="1"/>
            <a:r>
              <a:rPr lang="en-US" altLang="en-US" dirty="0"/>
              <a:t>A privilege that is granted in a specific PDB is local. In the example in the slide, the </a:t>
            </a:r>
            <a:r>
              <a:rPr lang="en-US" altLang="en-US" dirty="0">
                <a:latin typeface="Courier New" panose="02070309020205020404" pitchFamily="49" charset="0"/>
                <a:cs typeface="Courier New" panose="02070309020205020404" pitchFamily="49" charset="0"/>
              </a:rPr>
              <a:t>LOGMINING</a:t>
            </a:r>
            <a:r>
              <a:rPr lang="en-US" altLang="en-US" dirty="0"/>
              <a:t> privilege is granted locally to the </a:t>
            </a:r>
            <a:r>
              <a:rPr lang="en-US" altLang="en-US" dirty="0">
                <a:latin typeface="Courier New" panose="02070309020205020404" pitchFamily="49" charset="0"/>
                <a:cs typeface="Courier New" panose="02070309020205020404" pitchFamily="49" charset="0"/>
              </a:rPr>
              <a:t>l_user1</a:t>
            </a:r>
            <a:r>
              <a:rPr lang="en-US" altLang="en-US" dirty="0"/>
              <a:t> user in </a:t>
            </a:r>
            <a:r>
              <a:rPr lang="en-US" altLang="en-US" dirty="0">
                <a:latin typeface="Courier New" panose="02070309020205020404" pitchFamily="49" charset="0"/>
                <a:cs typeface="Courier New" panose="02070309020205020404" pitchFamily="49" charset="0"/>
              </a:rPr>
              <a:t>PDB_APP2</a:t>
            </a:r>
            <a:r>
              <a:rPr lang="en-US" altLang="en-US" dirty="0"/>
              <a:t>. Consequently, the </a:t>
            </a:r>
            <a:r>
              <a:rPr lang="en-US" altLang="en-US" dirty="0">
                <a:latin typeface="Courier New" panose="02070309020205020404" pitchFamily="49" charset="0"/>
                <a:cs typeface="Courier New" panose="02070309020205020404" pitchFamily="49" charset="0"/>
              </a:rPr>
              <a:t>l_user1</a:t>
            </a:r>
            <a:r>
              <a:rPr lang="en-US" altLang="en-US" dirty="0"/>
              <a:t> user is granted the privilege in the </a:t>
            </a:r>
            <a:r>
              <a:rPr lang="en-US" altLang="en-US" dirty="0">
                <a:latin typeface="Courier New" panose="02070309020205020404" pitchFamily="49" charset="0"/>
                <a:cs typeface="Courier New" panose="02070309020205020404" pitchFamily="49" charset="0"/>
              </a:rPr>
              <a:t>PDB_APP2</a:t>
            </a:r>
            <a:r>
              <a:rPr lang="en-US" altLang="en-US" dirty="0"/>
              <a:t> container only.</a:t>
            </a:r>
          </a:p>
          <a:p>
            <a:pPr lvl="1"/>
            <a:r>
              <a:rPr lang="en-US" altLang="en-US" dirty="0"/>
              <a:t>The preceding principles apply to whichever grantee the privilege is granted to: a user or a role.</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7 - </a:t>
            </a:r>
            <a:fld id="{2CDEF2A9-1B49-40DF-91E1-11B573651E5A}" type="slidenum">
              <a:rPr lang="en-US" smtClean="0"/>
              <a:t>5</a:t>
            </a:fld>
            <a:endParaRPr lang="en-US" dirty="0"/>
          </a:p>
        </p:txBody>
      </p:sp>
    </p:spTree>
    <p:extLst>
      <p:ext uri="{BB962C8B-B14F-4D97-AF65-F5344CB8AC3E}">
        <p14:creationId xmlns:p14="http://schemas.microsoft.com/office/powerpoint/2010/main" val="2923064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A profile that is created across all containers of the CDB is a common profile of the CDB. In the example in the slide, the </a:t>
            </a:r>
            <a:r>
              <a:rPr lang="en-US" altLang="en-US" dirty="0">
                <a:latin typeface="Courier New" panose="02070309020205020404" pitchFamily="49" charset="0"/>
                <a:cs typeface="Courier New" panose="02070309020205020404" pitchFamily="49" charset="0"/>
              </a:rPr>
              <a:t>c##dev</a:t>
            </a:r>
            <a:r>
              <a:rPr lang="en-US" altLang="en-US" dirty="0"/>
              <a:t> profile is created commonly at the CDB level. The </a:t>
            </a:r>
            <a:r>
              <a:rPr lang="en-US" altLang="en-US" dirty="0">
                <a:latin typeface="Courier New" panose="02070309020205020404" pitchFamily="49" charset="0"/>
                <a:cs typeface="Courier New" panose="02070309020205020404" pitchFamily="49" charset="0"/>
              </a:rPr>
              <a:t>CREATE</a:t>
            </a:r>
            <a:r>
              <a:rPr lang="en-US" altLang="en-US" dirty="0"/>
              <a:t> operation is replicated in all containers, including the CDB root where it is initially created. Consequently, the same profile </a:t>
            </a:r>
            <a:r>
              <a:rPr lang="en-US" altLang="en-US" dirty="0">
                <a:latin typeface="Courier New" panose="02070309020205020404" pitchFamily="49" charset="0"/>
                <a:cs typeface="Courier New" panose="02070309020205020404" pitchFamily="49" charset="0"/>
              </a:rPr>
              <a:t>c##dev</a:t>
            </a:r>
            <a:r>
              <a:rPr lang="en-US" altLang="en-US" dirty="0"/>
              <a:t> is created in each container of the CDB.</a:t>
            </a:r>
          </a:p>
          <a:p>
            <a:pPr lvl="1"/>
            <a:r>
              <a:rPr lang="en-US" altLang="en-US" dirty="0"/>
              <a:t>A profile that is created across all containers of an application container is a common profile of the application container. In the example in the slide, the </a:t>
            </a:r>
            <a:r>
              <a:rPr lang="en-US" altLang="en-US" dirty="0">
                <a:latin typeface="Courier New" panose="02070309020205020404" pitchFamily="49" charset="0"/>
                <a:cs typeface="Courier New" panose="02070309020205020404" pitchFamily="49" charset="0"/>
              </a:rPr>
              <a:t>profapp</a:t>
            </a:r>
            <a:r>
              <a:rPr lang="en-US" altLang="en-US" dirty="0"/>
              <a:t> profile is created commonly at the application container level. The </a:t>
            </a:r>
            <a:r>
              <a:rPr lang="en-US" altLang="en-US" dirty="0">
                <a:latin typeface="Courier New" panose="02070309020205020404" pitchFamily="49" charset="0"/>
                <a:cs typeface="Courier New" panose="02070309020205020404" pitchFamily="49" charset="0"/>
              </a:rPr>
              <a:t>CREATE</a:t>
            </a:r>
            <a:r>
              <a:rPr lang="en-US" altLang="en-US" dirty="0"/>
              <a:t> operation is replicated in all application PDBs, including the application root where it is initially created. Consequently, the same profile </a:t>
            </a:r>
            <a:r>
              <a:rPr lang="en-US" altLang="en-US" dirty="0">
                <a:latin typeface="Courier New" panose="02070309020205020404" pitchFamily="49" charset="0"/>
                <a:cs typeface="Courier New" panose="02070309020205020404" pitchFamily="49" charset="0"/>
              </a:rPr>
              <a:t>profapp</a:t>
            </a:r>
            <a:r>
              <a:rPr lang="en-US" altLang="en-US" dirty="0"/>
              <a:t> is created in each container of the </a:t>
            </a:r>
            <a:r>
              <a:rPr lang="en-US" altLang="en-US" dirty="0">
                <a:latin typeface="Courier New" panose="02070309020205020404" pitchFamily="49" charset="0"/>
                <a:cs typeface="Courier New" panose="02070309020205020404" pitchFamily="49" charset="0"/>
              </a:rPr>
              <a:t>PDB_APP</a:t>
            </a:r>
            <a:r>
              <a:rPr lang="en-US" altLang="en-US" dirty="0"/>
              <a:t> application container.</a:t>
            </a:r>
          </a:p>
          <a:p>
            <a:pPr lvl="1"/>
            <a:r>
              <a:rPr lang="en-US" altLang="en-US" dirty="0"/>
              <a:t>A profile that is created in a specific PDB is local. In the example in the slide, the </a:t>
            </a:r>
            <a:r>
              <a:rPr lang="en-US" altLang="en-US" dirty="0">
                <a:latin typeface="Courier New" panose="02070309020205020404" pitchFamily="49" charset="0"/>
                <a:cs typeface="Courier New" panose="02070309020205020404" pitchFamily="49" charset="0"/>
              </a:rPr>
              <a:t>prof_app2</a:t>
            </a:r>
            <a:r>
              <a:rPr lang="en-US" altLang="en-US" dirty="0"/>
              <a:t> profile is created locally in the </a:t>
            </a:r>
            <a:r>
              <a:rPr lang="en-US" altLang="en-US" dirty="0">
                <a:latin typeface="Courier New" panose="02070309020205020404" pitchFamily="49" charset="0"/>
                <a:cs typeface="Courier New" panose="02070309020205020404" pitchFamily="49" charset="0"/>
              </a:rPr>
              <a:t>PDB_APP2</a:t>
            </a:r>
            <a:r>
              <a:rPr lang="en-US" altLang="en-US" dirty="0"/>
              <a:t> application container. Consequently, the </a:t>
            </a:r>
            <a:r>
              <a:rPr lang="en-US" altLang="en-US" dirty="0">
                <a:latin typeface="Courier New" panose="02070309020205020404" pitchFamily="49" charset="0"/>
                <a:cs typeface="Courier New" panose="02070309020205020404" pitchFamily="49" charset="0"/>
              </a:rPr>
              <a:t>prof_app2</a:t>
            </a:r>
            <a:r>
              <a:rPr lang="en-US" altLang="en-US" dirty="0"/>
              <a:t> profile is created in the </a:t>
            </a:r>
            <a:r>
              <a:rPr lang="en-US" altLang="en-US" dirty="0">
                <a:latin typeface="Courier New" panose="02070309020205020404" pitchFamily="49" charset="0"/>
                <a:cs typeface="Courier New" panose="02070309020205020404" pitchFamily="49" charset="0"/>
              </a:rPr>
              <a:t>PDB_APP2</a:t>
            </a:r>
            <a:r>
              <a:rPr lang="en-US" altLang="en-US" dirty="0"/>
              <a:t> application container only.</a:t>
            </a:r>
          </a:p>
          <a:p>
            <a:pPr lvl="1"/>
            <a:r>
              <a:rPr lang="en-US" altLang="en-US" dirty="0"/>
              <a:t>Common profiles can be assigned locally to any user in any PDB of the CDB (regular or application PDB) or commonly to all regular or application PDBs of any application container. Common application profiles can be assigned locally to any user in any application PDB of the application container or commonly to any common application user that exists in the same PDB.</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7 - </a:t>
            </a:r>
            <a:fld id="{A305DFF2-04DE-4D28-847B-695606955147}" type="slidenum">
              <a:rPr lang="en-US" smtClean="0"/>
              <a:t>6</a:t>
            </a:fld>
            <a:endParaRPr lang="en-US" dirty="0"/>
          </a:p>
        </p:txBody>
      </p:sp>
    </p:spTree>
    <p:extLst>
      <p:ext uri="{BB962C8B-B14F-4D97-AF65-F5344CB8AC3E}">
        <p14:creationId xmlns:p14="http://schemas.microsoft.com/office/powerpoint/2010/main" val="2093120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Common objects, introduced in the multitenant option, avoid having to store redundant representations of data and metadata across a CDB and simplify the process of upgrading a CDB. </a:t>
            </a:r>
          </a:p>
          <a:p>
            <a:pPr lvl="1"/>
            <a:r>
              <a:rPr lang="en-US" altLang="en-US" dirty="0"/>
              <a:t>Common objects exist in Oracle-supplied schemas and, therefore, cannot be user-defined.</a:t>
            </a:r>
          </a:p>
          <a:p>
            <a:pPr lvl="1">
              <a:buFont typeface="Arial" panose="020B0604020202020204" pitchFamily="34" charset="0"/>
              <a:buNone/>
            </a:pPr>
            <a:r>
              <a:rPr lang="en-US" altLang="en-US" dirty="0"/>
              <a:t>Application common objects can be created by users in an application container by issuing </a:t>
            </a:r>
            <a:r>
              <a:rPr lang="en-US" altLang="en-US" dirty="0">
                <a:latin typeface="Courier New" panose="02070309020205020404" pitchFamily="49" charset="0"/>
                <a:cs typeface="Courier New" panose="02070309020205020404" pitchFamily="49" charset="0"/>
              </a:rPr>
              <a:t>CREATE</a:t>
            </a:r>
            <a:r>
              <a:rPr lang="en-US" altLang="en-US" dirty="0"/>
              <a:t> statements while being connected to the application root. This avoids having to store redundant representations of data and metadata across the application PDBs of an application container and, therefore, simplifies the process of upgrading an application in an application container. Specify an appropriate </a:t>
            </a:r>
            <a:r>
              <a:rPr lang="en-US" altLang="en-US" dirty="0">
                <a:latin typeface="Courier New" panose="02070309020205020404" pitchFamily="49" charset="0"/>
                <a:cs typeface="Courier New" panose="02070309020205020404" pitchFamily="49" charset="0"/>
              </a:rPr>
              <a:t>SHARING</a:t>
            </a:r>
            <a:r>
              <a:rPr lang="en-US" altLang="en-US" dirty="0"/>
              <a:t> value in the </a:t>
            </a:r>
            <a:r>
              <a:rPr lang="en-US" altLang="en-US" dirty="0">
                <a:latin typeface="Courier New" panose="02070309020205020404" pitchFamily="49" charset="0"/>
                <a:cs typeface="Courier New" panose="02070309020205020404" pitchFamily="49" charset="0"/>
              </a:rPr>
              <a:t>CREATE</a:t>
            </a:r>
            <a:r>
              <a:rPr lang="en-US" altLang="en-US" dirty="0"/>
              <a:t> </a:t>
            </a:r>
            <a:r>
              <a:rPr lang="en-US" altLang="en-US" dirty="0">
                <a:latin typeface="Courier New" panose="02070309020205020404" pitchFamily="49" charset="0"/>
                <a:cs typeface="Courier New" panose="02070309020205020404" pitchFamily="49" charset="0"/>
              </a:rPr>
              <a:t>TABLE</a:t>
            </a:r>
            <a:r>
              <a:rPr lang="en-US" altLang="en-US" dirty="0"/>
              <a:t> statement.</a:t>
            </a:r>
          </a:p>
          <a:p>
            <a:pPr lvl="2">
              <a:buFont typeface="Arial" panose="020B0604020202020204" pitchFamily="34" charset="0"/>
              <a:buChar char="•"/>
            </a:pPr>
            <a:r>
              <a:rPr lang="en-US" altLang="en-US" dirty="0"/>
              <a:t>Metadata-linked objects share the customer-created object definitions that are created in the application root, but data is stored in application PDBs.</a:t>
            </a:r>
          </a:p>
          <a:p>
            <a:pPr lvl="2">
              <a:buFont typeface="Arial" panose="020B0604020202020204" pitchFamily="34" charset="0"/>
              <a:buChar char="•"/>
            </a:pPr>
            <a:r>
              <a:rPr lang="en-US" altLang="en-US" dirty="0"/>
              <a:t>Data-linked objects share the data that is stored in the application </a:t>
            </a:r>
            <a:r>
              <a:rPr lang="en-US" altLang="en-US" dirty="0" smtClean="0"/>
              <a:t>root </a:t>
            </a:r>
            <a:r>
              <a:rPr lang="en-US" altLang="en-US" dirty="0"/>
              <a:t>accessible across all application PDBs. Both the definition and data reside in the application root.</a:t>
            </a:r>
          </a:p>
          <a:p>
            <a:pPr lvl="2">
              <a:buFont typeface="Arial" panose="020B0604020202020204" pitchFamily="34" charset="0"/>
              <a:buChar char="•"/>
            </a:pPr>
            <a:r>
              <a:rPr lang="en-US" altLang="en-US" dirty="0"/>
              <a:t>Extended-data-linked objects share data that is stored in the application </a:t>
            </a:r>
            <a:r>
              <a:rPr lang="en-US" altLang="en-US" dirty="0" smtClean="0"/>
              <a:t>root accessible </a:t>
            </a:r>
            <a:r>
              <a:rPr lang="en-US" altLang="en-US" dirty="0"/>
              <a:t>across all application PDBs and also contain PDB-specific data. This type of object supports combining data that is found in a table in an application PDB with data from a corresponding table in the application root. Such tables contain both common and local data.</a:t>
            </a:r>
          </a:p>
          <a:p>
            <a:pPr lvl="1">
              <a:buFont typeface="Arial" panose="020B0604020202020204" pitchFamily="34" charset="0"/>
              <a:buNone/>
            </a:pPr>
            <a:r>
              <a:rPr lang="en-US" altLang="en-US" dirty="0"/>
              <a:t>You can also set the </a:t>
            </a:r>
            <a:r>
              <a:rPr lang="en-US" altLang="en-US" dirty="0">
                <a:latin typeface="Courier New" panose="02070309020205020404" pitchFamily="49" charset="0"/>
                <a:cs typeface="Courier New" panose="02070309020205020404" pitchFamily="49" charset="0"/>
              </a:rPr>
              <a:t>DEFAULT_SHARING</a:t>
            </a:r>
            <a:r>
              <a:rPr lang="en-US" altLang="en-US" dirty="0"/>
              <a:t> parameter, which minimizes the need to change existing customer installation scripts.</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7 - </a:t>
            </a:r>
            <a:fld id="{D18033D3-7B57-4D16-98FF-6DF263C58A61}" type="slidenum">
              <a:rPr lang="en-US" smtClean="0"/>
              <a:t>7</a:t>
            </a:fld>
            <a:endParaRPr lang="en-US" dirty="0"/>
          </a:p>
        </p:txBody>
      </p:sp>
    </p:spTree>
    <p:extLst>
      <p:ext uri="{BB962C8B-B14F-4D97-AF65-F5344CB8AC3E}">
        <p14:creationId xmlns:p14="http://schemas.microsoft.com/office/powerpoint/2010/main" val="858226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cs typeface="Arial" panose="020B0604020202020204" pitchFamily="34" charset="0"/>
              </a:rPr>
              <a:t>The DDL statements that apply to Oracle-supplied objects or common objects in an application root and the DML statements that alter the contents of data-linked tables are recorded so that they can be applied to new application PDBs and to PDBs that were closed when such statements were issued. The pending operations are executed in application PDBs when the application PDBs are created or opened and synchronized with the application root.</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7 - </a:t>
            </a:r>
            <a:fld id="{4102F8C4-AAD0-428D-B3BB-980796CA2063}" type="slidenum">
              <a:rPr lang="en-US" smtClean="0"/>
              <a:t>8</a:t>
            </a:fld>
            <a:endParaRPr lang="en-US" dirty="0"/>
          </a:p>
        </p:txBody>
      </p:sp>
    </p:spTree>
    <p:extLst>
      <p:ext uri="{BB962C8B-B14F-4D97-AF65-F5344CB8AC3E}">
        <p14:creationId xmlns:p14="http://schemas.microsoft.com/office/powerpoint/2010/main" val="1242867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Common users can view information about the CDB root and about the entire CDB by querying a set of Oracle-supplied views that are created as container data objects. A common user that is connected to the CDB root can view data from the metadata-linked objects pertaining to the PDBs by way of the container data objects (CDB views and </a:t>
            </a:r>
            <a:r>
              <a:rPr lang="en-US" altLang="en-US" dirty="0">
                <a:latin typeface="Courier New" panose="02070309020205020404" pitchFamily="49" charset="0"/>
                <a:cs typeface="Courier New" panose="02070309020205020404" pitchFamily="49" charset="0"/>
              </a:rPr>
              <a:t>V$</a:t>
            </a:r>
            <a:r>
              <a:rPr lang="en-US" altLang="en-US" dirty="0"/>
              <a:t> views) in the CDB root, provided that the common user has been granted the privileges required to access these views and his or her </a:t>
            </a:r>
            <a:r>
              <a:rPr lang="en-US" altLang="en-US" dirty="0">
                <a:latin typeface="Courier New" panose="02070309020205020404" pitchFamily="49" charset="0"/>
                <a:cs typeface="Courier New" panose="02070309020205020404" pitchFamily="49" charset="0"/>
              </a:rPr>
              <a:t>CONTAINER_DATA</a:t>
            </a:r>
            <a:r>
              <a:rPr lang="en-US" altLang="en-US" dirty="0"/>
              <a:t> attribute has been set to allow viewing data related to various PDBs.</a:t>
            </a:r>
          </a:p>
          <a:p>
            <a:pPr lvl="1"/>
            <a:r>
              <a:rPr lang="en-US" altLang="en-US" dirty="0"/>
              <a:t>By default, common users cannot view information about specific PDBs. You can control common users’ ability to see data pertaining to specific PDBs. This is useful in cases where you do not want to expose sensitive information about other PDBs.</a:t>
            </a:r>
          </a:p>
          <a:p>
            <a:pPr lvl="1"/>
            <a:r>
              <a:rPr lang="en-US" altLang="en-US" dirty="0"/>
              <a:t>The same </a:t>
            </a:r>
            <a:r>
              <a:rPr lang="en-US" altLang="en-US" dirty="0">
                <a:latin typeface="Courier New" panose="02070309020205020404" pitchFamily="49" charset="0"/>
                <a:cs typeface="Courier New" panose="02070309020205020404" pitchFamily="49" charset="0"/>
              </a:rPr>
              <a:t>CONTAINER_DATA</a:t>
            </a:r>
            <a:r>
              <a:rPr lang="en-US" altLang="en-US" dirty="0"/>
              <a:t> clause can be enabled or disabled on common metadata-linked tables and views in an application root. You can therefore control application common users’ ability to see data pertaining to common metadata-linked tables in specific application PDBs, provided that the table contains a </a:t>
            </a:r>
            <a:r>
              <a:rPr lang="en-US" altLang="en-US" dirty="0">
                <a:latin typeface="Courier New" panose="02070309020205020404" pitchFamily="49" charset="0"/>
                <a:cs typeface="Courier New" panose="02070309020205020404" pitchFamily="49" charset="0"/>
              </a:rPr>
              <a:t>CON_ID</a:t>
            </a:r>
            <a:r>
              <a:rPr lang="en-US" altLang="en-US" dirty="0"/>
              <a:t> column. This is useful in cases where you do not want to expose sensitive information about other application PDBs.</a:t>
            </a:r>
          </a:p>
          <a:p>
            <a:pPr lvl="1"/>
            <a:r>
              <a:rPr lang="en-US" altLang="en-US" dirty="0"/>
              <a:t>In the example in the slide, the common application user, </a:t>
            </a:r>
            <a:r>
              <a:rPr lang="en-US" altLang="en-US" dirty="0">
                <a:latin typeface="Courier New" panose="02070309020205020404" pitchFamily="49" charset="0"/>
                <a:cs typeface="Courier New" panose="02070309020205020404" pitchFamily="49" charset="0"/>
              </a:rPr>
              <a:t>U2</a:t>
            </a:r>
            <a:r>
              <a:rPr lang="en-US" altLang="en-US" dirty="0"/>
              <a:t>, although granted the </a:t>
            </a:r>
            <a:r>
              <a:rPr lang="en-US" altLang="en-US" dirty="0">
                <a:latin typeface="Courier New" panose="02070309020205020404" pitchFamily="49" charset="0"/>
                <a:cs typeface="Courier New" panose="02070309020205020404" pitchFamily="49" charset="0"/>
              </a:rPr>
              <a:t>SELECT </a:t>
            </a:r>
            <a:r>
              <a:rPr lang="en-US" altLang="en-US" dirty="0"/>
              <a:t>privilege on the common </a:t>
            </a:r>
            <a:r>
              <a:rPr lang="en-US" altLang="en-US" dirty="0">
                <a:latin typeface="Courier New" panose="02070309020205020404" pitchFamily="49" charset="0"/>
                <a:cs typeface="Courier New" panose="02070309020205020404" pitchFamily="49" charset="0"/>
              </a:rPr>
              <a:t>APP.T1</a:t>
            </a:r>
            <a:r>
              <a:rPr lang="en-US" altLang="en-US" dirty="0"/>
              <a:t> table cannot view all rows pertaining to other application PDBs, other than the application root and </a:t>
            </a:r>
            <a:r>
              <a:rPr lang="en-US" altLang="en-US" dirty="0">
                <a:latin typeface="Courier New" panose="02070309020205020404" pitchFamily="49" charset="0"/>
                <a:cs typeface="Courier New" panose="02070309020205020404" pitchFamily="49" charset="0"/>
              </a:rPr>
              <a:t>PDB_APP1</a:t>
            </a:r>
            <a:r>
              <a:rPr lang="en-US" altLang="en-US" dirty="0"/>
              <a:t> application. Alternatively, the common application user, </a:t>
            </a:r>
            <a:r>
              <a:rPr lang="en-US" altLang="en-US" dirty="0">
                <a:latin typeface="Courier New" panose="02070309020205020404" pitchFamily="49" charset="0"/>
                <a:cs typeface="Courier New" panose="02070309020205020404" pitchFamily="49" charset="0"/>
              </a:rPr>
              <a:t>U1</a:t>
            </a:r>
            <a:r>
              <a:rPr lang="en-US" altLang="en-US" dirty="0"/>
              <a:t>, can view all rows of the same table, rows pertaining to the application root, and all application PDBs.</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7 - </a:t>
            </a:r>
            <a:fld id="{1E39C310-347C-4A0B-B76B-27ECB6FF79EF}" type="slidenum">
              <a:rPr lang="en-US" smtClean="0"/>
              <a:t>9</a:t>
            </a:fld>
            <a:endParaRPr lang="en-US" dirty="0"/>
          </a:p>
        </p:txBody>
      </p:sp>
    </p:spTree>
    <p:extLst>
      <p:ext uri="{BB962C8B-B14F-4D97-AF65-F5344CB8AC3E}">
        <p14:creationId xmlns:p14="http://schemas.microsoft.com/office/powerpoint/2010/main" val="42642712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1020A7AC-46C0-4970-88D9-E5A9E9BFA93F}"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B883543-A872-4B75-963D-1609185801D5}"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909817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1020A7AC-46C0-4970-88D9-E5A9E9BFA93F}"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B883543-A872-4B75-963D-1609185801D5}" type="slidenum">
              <a:rPr lang="" smtClean="0"/>
              <a:t>‹#›</a:t>
            </a:fld>
            <a:endParaRPr lang=""/>
          </a:p>
        </p:txBody>
      </p:sp>
    </p:spTree>
    <p:extLst>
      <p:ext uri="{BB962C8B-B14F-4D97-AF65-F5344CB8AC3E}">
        <p14:creationId xmlns:p14="http://schemas.microsoft.com/office/powerpoint/2010/main" val="2849388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1020A7AC-46C0-4970-88D9-E5A9E9BFA93F}"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B883543-A872-4B75-963D-1609185801D5}" type="slidenum">
              <a:rPr lang="" smtClean="0"/>
              <a:t>‹#›</a:t>
            </a:fld>
            <a:endParaRPr lang=""/>
          </a:p>
        </p:txBody>
      </p:sp>
    </p:spTree>
    <p:extLst>
      <p:ext uri="{BB962C8B-B14F-4D97-AF65-F5344CB8AC3E}">
        <p14:creationId xmlns:p14="http://schemas.microsoft.com/office/powerpoint/2010/main" val="3269150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3322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1020A7AC-46C0-4970-88D9-E5A9E9BFA93F}"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B883543-A872-4B75-963D-1609185801D5}" type="slidenum">
              <a:rPr lang="" smtClean="0"/>
              <a:t>‹#›</a:t>
            </a:fld>
            <a:endParaRPr lang=""/>
          </a:p>
        </p:txBody>
      </p:sp>
    </p:spTree>
    <p:extLst>
      <p:ext uri="{BB962C8B-B14F-4D97-AF65-F5344CB8AC3E}">
        <p14:creationId xmlns:p14="http://schemas.microsoft.com/office/powerpoint/2010/main" val="275868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20A7AC-46C0-4970-88D9-E5A9E9BFA93F}"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B883543-A872-4B75-963D-1609185801D5}" type="slidenum">
              <a:rPr lang="" smtClean="0"/>
              <a:t>‹#›</a:t>
            </a:fld>
            <a:endParaRPr lang=""/>
          </a:p>
        </p:txBody>
      </p:sp>
    </p:spTree>
    <p:extLst>
      <p:ext uri="{BB962C8B-B14F-4D97-AF65-F5344CB8AC3E}">
        <p14:creationId xmlns:p14="http://schemas.microsoft.com/office/powerpoint/2010/main" val="3824986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1020A7AC-46C0-4970-88D9-E5A9E9BFA93F}" type="datetimeFigureOut">
              <a:rPr lang="" smtClean="0"/>
              <a:t>01/06/2021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DB883543-A872-4B75-963D-1609185801D5}" type="slidenum">
              <a:rPr lang="" smtClean="0"/>
              <a:t>‹#›</a:t>
            </a:fld>
            <a:endParaRPr lang=""/>
          </a:p>
        </p:txBody>
      </p:sp>
    </p:spTree>
    <p:extLst>
      <p:ext uri="{BB962C8B-B14F-4D97-AF65-F5344CB8AC3E}">
        <p14:creationId xmlns:p14="http://schemas.microsoft.com/office/powerpoint/2010/main" val="1982333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1020A7AC-46C0-4970-88D9-E5A9E9BFA93F}" type="datetimeFigureOut">
              <a:rPr lang="" smtClean="0"/>
              <a:t>01/06/2021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DB883543-A872-4B75-963D-1609185801D5}" type="slidenum">
              <a:rPr lang="" smtClean="0"/>
              <a:t>‹#›</a:t>
            </a:fld>
            <a:endParaRPr lang=""/>
          </a:p>
        </p:txBody>
      </p:sp>
    </p:spTree>
    <p:extLst>
      <p:ext uri="{BB962C8B-B14F-4D97-AF65-F5344CB8AC3E}">
        <p14:creationId xmlns:p14="http://schemas.microsoft.com/office/powerpoint/2010/main" val="2215485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1020A7AC-46C0-4970-88D9-E5A9E9BFA93F}" type="datetimeFigureOut">
              <a:rPr lang="" smtClean="0"/>
              <a:t>01/06/2021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DB883543-A872-4B75-963D-1609185801D5}" type="slidenum">
              <a:rPr lang="" smtClean="0"/>
              <a:t>‹#›</a:t>
            </a:fld>
            <a:endParaRPr lang=""/>
          </a:p>
        </p:txBody>
      </p:sp>
    </p:spTree>
    <p:extLst>
      <p:ext uri="{BB962C8B-B14F-4D97-AF65-F5344CB8AC3E}">
        <p14:creationId xmlns:p14="http://schemas.microsoft.com/office/powerpoint/2010/main" val="1981866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20A7AC-46C0-4970-88D9-E5A9E9BFA93F}" type="datetimeFigureOut">
              <a:rPr lang="" smtClean="0"/>
              <a:t>01/06/2021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DB883543-A872-4B75-963D-1609185801D5}" type="slidenum">
              <a:rPr lang="" smtClean="0"/>
              <a:t>‹#›</a:t>
            </a:fld>
            <a:endParaRPr lang=""/>
          </a:p>
        </p:txBody>
      </p:sp>
    </p:spTree>
    <p:extLst>
      <p:ext uri="{BB962C8B-B14F-4D97-AF65-F5344CB8AC3E}">
        <p14:creationId xmlns:p14="http://schemas.microsoft.com/office/powerpoint/2010/main" val="3185195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20A7AC-46C0-4970-88D9-E5A9E9BFA93F}" type="datetimeFigureOut">
              <a:rPr lang="" smtClean="0"/>
              <a:t>01/06/2021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DB883543-A872-4B75-963D-1609185801D5}" type="slidenum">
              <a:rPr lang="" smtClean="0"/>
              <a:t>‹#›</a:t>
            </a:fld>
            <a:endParaRPr lang=""/>
          </a:p>
        </p:txBody>
      </p:sp>
    </p:spTree>
    <p:extLst>
      <p:ext uri="{BB962C8B-B14F-4D97-AF65-F5344CB8AC3E}">
        <p14:creationId xmlns:p14="http://schemas.microsoft.com/office/powerpoint/2010/main" val="992074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20A7AC-46C0-4970-88D9-E5A9E9BFA93F}" type="datetimeFigureOut">
              <a:rPr lang="" smtClean="0"/>
              <a:t>01/06/2021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DB883543-A872-4B75-963D-1609185801D5}" type="slidenum">
              <a:rPr lang="" smtClean="0"/>
              <a:t>‹#›</a:t>
            </a:fld>
            <a:endParaRPr lang=""/>
          </a:p>
        </p:txBody>
      </p:sp>
    </p:spTree>
    <p:extLst>
      <p:ext uri="{BB962C8B-B14F-4D97-AF65-F5344CB8AC3E}">
        <p14:creationId xmlns:p14="http://schemas.microsoft.com/office/powerpoint/2010/main" val="3865530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20A7AC-46C0-4970-88D9-E5A9E9BFA93F}" type="datetimeFigureOut">
              <a:rPr lang="" smtClean="0"/>
              <a:t>01/06/2021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83543-A872-4B75-963D-1609185801D5}" type="slidenum">
              <a:rPr lang="" smtClean="0"/>
              <a:t>‹#›</a:t>
            </a:fld>
            <a:endParaRPr lang=""/>
          </a:p>
        </p:txBody>
      </p:sp>
    </p:spTree>
    <p:extLst>
      <p:ext uri="{BB962C8B-B14F-4D97-AF65-F5344CB8AC3E}">
        <p14:creationId xmlns:p14="http://schemas.microsoft.com/office/powerpoint/2010/main" val="481475464"/>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8.xml"/><Relationship Id="rId7" Type="http://schemas.openxmlformats.org/officeDocument/2006/relationships/image" Target="../media/image11.png"/><Relationship Id="rId2" Type="http://schemas.openxmlformats.org/officeDocument/2006/relationships/slideLayout" Target="../slideLayouts/slideLayout12.xml"/><Relationship Id="rId1" Type="http://schemas.openxmlformats.org/officeDocument/2006/relationships/tags" Target="../tags/tag2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5.xml"/><Relationship Id="rId6" Type="http://schemas.openxmlformats.org/officeDocument/2006/relationships/image" Target="../media/image18.png"/><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4.xml"/><Relationship Id="rId5" Type="http://schemas.openxmlformats.org/officeDocument/2006/relationships/image" Target="../media/image14.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7.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88" y="2636912"/>
            <a:ext cx="10512862" cy="1325563"/>
          </a:xfrm>
        </p:spPr>
        <p:txBody>
          <a:bodyPr/>
          <a:lstStyle/>
          <a:p>
            <a:r>
              <a:rPr lang="fr-FR" dirty="0"/>
              <a:t>Security</a:t>
            </a:r>
            <a:endParaRPr lang="en-US" dirty="0"/>
          </a:p>
        </p:txBody>
      </p:sp>
    </p:spTree>
    <p:custDataLst>
      <p:tags r:id="rId1"/>
    </p:custDataLst>
    <p:extLst>
      <p:ext uri="{BB962C8B-B14F-4D97-AF65-F5344CB8AC3E}">
        <p14:creationId xmlns:p14="http://schemas.microsoft.com/office/powerpoint/2010/main" val="32405196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231" y="548680"/>
            <a:ext cx="10512862" cy="1325563"/>
          </a:xfrm>
        </p:spPr>
        <p:txBody>
          <a:bodyPr>
            <a:normAutofit fontScale="90000"/>
          </a:bodyPr>
          <a:lstStyle/>
          <a:p>
            <a:r>
              <a:rPr lang="en-US" altLang="en-US" dirty="0"/>
              <a:t>Finding Information About </a:t>
            </a:r>
            <a:r>
              <a:rPr lang="en-US" altLang="en-US" dirty="0">
                <a:latin typeface="Courier New" panose="02070309020205020404" pitchFamily="49" charset="0"/>
                <a:cs typeface="Courier New" panose="02070309020205020404" pitchFamily="49" charset="0"/>
              </a:rPr>
              <a:t>CONTAINER_DATA</a:t>
            </a:r>
            <a:r>
              <a:rPr lang="en-US" altLang="en-US" dirty="0"/>
              <a:t> </a:t>
            </a:r>
            <a:r>
              <a:rPr lang="en-US" altLang="en-US" dirty="0" smtClean="0"/>
              <a:t>Attributes</a:t>
            </a:r>
            <a:br>
              <a:rPr lang="en-US" altLang="en-US" dirty="0" smtClean="0"/>
            </a:br>
            <a:r>
              <a:rPr lang="en-US" altLang="en-US" dirty="0"/>
              <a:t/>
            </a:r>
            <a:br>
              <a:rPr lang="en-US" altLang="en-US" dirty="0"/>
            </a:br>
            <a:endParaRPr lang="en-US" dirty="0"/>
          </a:p>
        </p:txBody>
      </p:sp>
      <p:sp>
        <p:nvSpPr>
          <p:cNvPr id="3" name="Content Placeholder 2"/>
          <p:cNvSpPr>
            <a:spLocks noGrp="1"/>
          </p:cNvSpPr>
          <p:nvPr>
            <p:ph idx="1"/>
          </p:nvPr>
        </p:nvSpPr>
        <p:spPr>
          <a:xfrm>
            <a:off x="622138" y="1242485"/>
            <a:ext cx="10944549" cy="1119103"/>
          </a:xfrm>
        </p:spPr>
        <p:txBody>
          <a:bodyPr>
            <a:normAutofit lnSpcReduction="10000"/>
          </a:bodyPr>
          <a:lstStyle/>
          <a:p>
            <a:r>
              <a:rPr lang="en-US" altLang="en-US" dirty="0"/>
              <a:t>Find information about the default (user-level) and object-specific </a:t>
            </a:r>
            <a:r>
              <a:rPr lang="en-US" altLang="en-US" dirty="0">
                <a:latin typeface="Courier New" panose="02070309020205020404" pitchFamily="49" charset="0"/>
                <a:cs typeface="Courier New" panose="02070309020205020404" pitchFamily="49" charset="0"/>
              </a:rPr>
              <a:t>CONTAINER_DATA </a:t>
            </a:r>
            <a:r>
              <a:rPr lang="en-US" altLang="en-US" dirty="0"/>
              <a:t>attributes that are explicitly set to a value other than </a:t>
            </a:r>
            <a:r>
              <a:rPr lang="en-US" altLang="en-US" dirty="0">
                <a:latin typeface="Courier New" panose="02070309020205020404" pitchFamily="49" charset="0"/>
                <a:cs typeface="Courier New" panose="02070309020205020404" pitchFamily="49" charset="0"/>
              </a:rPr>
              <a:t>DEFAULT</a:t>
            </a:r>
            <a:r>
              <a:rPr lang="en-US" altLang="en-US" dirty="0" smtClean="0"/>
              <a:t>.</a:t>
            </a:r>
          </a:p>
          <a:p>
            <a:endParaRPr lang="en-US" altLang="en-US" dirty="0">
              <a:latin typeface="Courier New" panose="02070309020205020404" pitchFamily="49" charset="0"/>
              <a:cs typeface="Courier New" panose="02070309020205020404" pitchFamily="49" charset="0"/>
            </a:endParaRPr>
          </a:p>
          <a:p>
            <a:endParaRPr lang="en-US" dirty="0"/>
          </a:p>
        </p:txBody>
      </p:sp>
      <p:sp>
        <p:nvSpPr>
          <p:cNvPr id="4" name="Content Placeholder 2"/>
          <p:cNvSpPr txBox="1">
            <a:spLocks/>
          </p:cNvSpPr>
          <p:nvPr/>
        </p:nvSpPr>
        <p:spPr bwMode="gray">
          <a:xfrm>
            <a:off x="623077" y="2361588"/>
            <a:ext cx="10727767" cy="34876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spAutoFit/>
          </a:bodyPr>
          <a:lstStyle/>
          <a:p>
            <a:pPr defTabSz="400050">
              <a:tabLst>
                <a:tab pos="400050" algn="r"/>
                <a:tab pos="673100" algn="l"/>
              </a:tabLst>
              <a:defRPr/>
            </a:pPr>
            <a:r>
              <a:rPr lang="en-US" sz="1600" b="1" dirty="0">
                <a:solidFill>
                  <a:srgbClr val="000000"/>
                </a:solidFill>
                <a:latin typeface="Courier New" pitchFamily="49" charset="0"/>
                <a:cs typeface="Arial" charset="0"/>
              </a:rPr>
              <a:t>SQL&gt; </a:t>
            </a:r>
            <a:r>
              <a:rPr lang="en-US" sz="1600" b="1" dirty="0">
                <a:latin typeface="Courier New" pitchFamily="49" charset="0"/>
                <a:cs typeface="Courier New" pitchFamily="49" charset="0"/>
              </a:rPr>
              <a:t>SELECT username, default_attr, object_name, all_containers, container_name,  </a:t>
            </a:r>
          </a:p>
          <a:p>
            <a:pPr defTabSz="400050">
              <a:tabLst>
                <a:tab pos="400050" algn="r"/>
                <a:tab pos="673100" algn="l"/>
              </a:tabLst>
              <a:defRPr/>
            </a:pPr>
            <a:r>
              <a:rPr lang="en-US" sz="1600" b="1" dirty="0">
                <a:latin typeface="Courier New" pitchFamily="49" charset="0"/>
                <a:cs typeface="Courier New" pitchFamily="49" charset="0"/>
              </a:rPr>
              <a:t>            con_id</a:t>
            </a:r>
          </a:p>
          <a:p>
            <a:pPr defTabSz="400050">
              <a:tabLst>
                <a:tab pos="400050" algn="r"/>
                <a:tab pos="673100" algn="l"/>
              </a:tabLst>
              <a:defRPr/>
            </a:pPr>
            <a:r>
              <a:rPr lang="en-US" sz="1600" b="1" dirty="0">
                <a:latin typeface="Courier New" pitchFamily="49" charset="0"/>
                <a:cs typeface="Courier New" pitchFamily="49" charset="0"/>
              </a:rPr>
              <a:t>     FROM   cdb_container_data ORDER BY object_name;</a:t>
            </a:r>
          </a:p>
          <a:p>
            <a:pPr defTabSz="400050">
              <a:tabLst>
                <a:tab pos="400050" algn="r"/>
                <a:tab pos="673100" algn="l"/>
              </a:tabLst>
              <a:defRPr/>
            </a:pPr>
            <a:endParaRPr lang="en-US" sz="1600" b="1" dirty="0">
              <a:solidFill>
                <a:srgbClr val="000000"/>
              </a:solidFill>
              <a:latin typeface="Courier New" pitchFamily="49" charset="0"/>
              <a:cs typeface="Courier New" pitchFamily="49" charset="0"/>
            </a:endParaRPr>
          </a:p>
          <a:p>
            <a:pPr defTabSz="400050">
              <a:tabLst>
                <a:tab pos="400050" algn="r"/>
                <a:tab pos="673100" algn="l"/>
              </a:tabLst>
              <a:defRPr/>
            </a:pPr>
            <a:r>
              <a:rPr lang="en-US" sz="1600" b="1" dirty="0">
                <a:solidFill>
                  <a:srgbClr val="000000"/>
                </a:solidFill>
                <a:latin typeface="Courier New" pitchFamily="49" charset="0"/>
                <a:cs typeface="Courier New" pitchFamily="49" charset="0"/>
              </a:rPr>
              <a:t>USERNAME		    DEFAULT OBJECT_NAME	  ALL CONTAINER_  CON_ID</a:t>
            </a:r>
          </a:p>
          <a:p>
            <a:pPr defTabSz="400050">
              <a:tabLst>
                <a:tab pos="400050" algn="r"/>
                <a:tab pos="673100" algn="l"/>
              </a:tabLst>
              <a:defRPr/>
            </a:pPr>
            <a:r>
              <a:rPr lang="en-US" sz="1600" b="1" dirty="0">
                <a:solidFill>
                  <a:srgbClr val="000000"/>
                </a:solidFill>
                <a:latin typeface="Courier New" pitchFamily="49" charset="0"/>
                <a:cs typeface="Courier New" pitchFamily="49" charset="0"/>
              </a:rPr>
              <a:t>---------------- ------- --------------- --- ----------  ------</a:t>
            </a:r>
          </a:p>
          <a:p>
            <a:pPr defTabSz="400050">
              <a:tabLst>
                <a:tab pos="400050" algn="r"/>
                <a:tab pos="673100" algn="l"/>
              </a:tabLst>
              <a:defRPr/>
            </a:pPr>
            <a:r>
              <a:rPr lang="en-US" sz="1600" b="1" dirty="0">
                <a:solidFill>
                  <a:srgbClr val="000000"/>
                </a:solidFill>
                <a:latin typeface="Courier New" pitchFamily="49" charset="0"/>
                <a:cs typeface="Courier New" pitchFamily="49" charset="0"/>
              </a:rPr>
              <a:t>C##JIM			  	 N	  	  V$SESSION       N   PDB_HR	      	   1</a:t>
            </a:r>
          </a:p>
          <a:p>
            <a:pPr defTabSz="400050">
              <a:tabLst>
                <a:tab pos="400050" algn="r"/>
                <a:tab pos="673100" algn="l"/>
              </a:tabLst>
              <a:defRPr/>
            </a:pPr>
            <a:r>
              <a:rPr lang="en-US" sz="1600" b="1" dirty="0">
                <a:solidFill>
                  <a:srgbClr val="000000"/>
                </a:solidFill>
                <a:latin typeface="Courier New" pitchFamily="49" charset="0"/>
                <a:cs typeface="Courier New" pitchFamily="49" charset="0"/>
              </a:rPr>
              <a:t>C##JIM				 N	  	  V$SESSION	     N   CDB$ROOT		   1</a:t>
            </a:r>
          </a:p>
          <a:p>
            <a:pPr defTabSz="400050">
              <a:tabLst>
                <a:tab pos="400050" algn="r"/>
                <a:tab pos="673100" algn="l"/>
              </a:tabLst>
              <a:defRPr/>
            </a:pPr>
            <a:r>
              <a:rPr lang="en-US" sz="1600" b="1" dirty="0">
                <a:solidFill>
                  <a:srgbClr val="000000"/>
                </a:solidFill>
                <a:latin typeface="Courier New" pitchFamily="49" charset="0"/>
                <a:cs typeface="Courier New" pitchFamily="49" charset="0"/>
              </a:rPr>
              <a:t>C##JIM				 N	  	  V$SESSION       N   PDB2_2			   1</a:t>
            </a:r>
          </a:p>
          <a:p>
            <a:pPr defTabSz="400050">
              <a:tabLst>
                <a:tab pos="400050" algn="r"/>
                <a:tab pos="673100" algn="l"/>
              </a:tabLst>
              <a:defRPr/>
            </a:pPr>
            <a:r>
              <a:rPr lang="en-US" sz="1600" b="1" dirty="0">
                <a:solidFill>
                  <a:srgbClr val="000000"/>
                </a:solidFill>
                <a:latin typeface="Courier New" pitchFamily="49" charset="0"/>
                <a:cs typeface="Courier New" pitchFamily="49" charset="0"/>
              </a:rPr>
              <a:t>SYSTEM				 Y			  			     Y							1</a:t>
            </a:r>
          </a:p>
          <a:p>
            <a:pPr defTabSz="400050">
              <a:tabLst>
                <a:tab pos="400050" algn="r"/>
                <a:tab pos="673100" algn="l"/>
              </a:tabLst>
              <a:defRPr/>
            </a:pPr>
            <a:r>
              <a:rPr lang="en-US" sz="1600" b="1" dirty="0">
                <a:solidFill>
                  <a:srgbClr val="000000"/>
                </a:solidFill>
                <a:latin typeface="Courier New" pitchFamily="49" charset="0"/>
                <a:cs typeface="Courier New" pitchFamily="49" charset="0"/>
              </a:rPr>
              <a:t>DBSNMP				 Y			  			     Y							1</a:t>
            </a:r>
          </a:p>
          <a:p>
            <a:pPr defTabSz="400050">
              <a:tabLst>
                <a:tab pos="400050" algn="r"/>
                <a:tab pos="673100" algn="l"/>
              </a:tabLst>
              <a:defRPr/>
            </a:pPr>
            <a:r>
              <a:rPr lang="en-US" sz="1600" b="1" dirty="0">
                <a:solidFill>
                  <a:srgbClr val="000000"/>
                </a:solidFill>
                <a:latin typeface="Courier New" pitchFamily="49" charset="0"/>
                <a:cs typeface="Courier New" pitchFamily="49" charset="0"/>
              </a:rPr>
              <a:t>SYSBACKUP		    Y			  			     Y							1</a:t>
            </a:r>
          </a:p>
          <a:p>
            <a:pPr defTabSz="400050">
              <a:tabLst>
                <a:tab pos="400050" algn="r"/>
                <a:tab pos="673100" algn="l"/>
              </a:tabLst>
              <a:defRPr/>
            </a:pPr>
            <a:r>
              <a:rPr lang="en-US" sz="1600" b="1" dirty="0">
                <a:solidFill>
                  <a:srgbClr val="000000"/>
                </a:solidFill>
                <a:latin typeface="Courier New" pitchFamily="49" charset="0"/>
                <a:cs typeface="Courier New" pitchFamily="49" charset="0"/>
              </a:rPr>
              <a:t>SYS					    Y			  			     Y							1</a:t>
            </a:r>
          </a:p>
        </p:txBody>
      </p:sp>
    </p:spTree>
    <p:custDataLst>
      <p:tags r:id="rId1"/>
    </p:custDataLst>
    <p:extLst>
      <p:ext uri="{BB962C8B-B14F-4D97-AF65-F5344CB8AC3E}">
        <p14:creationId xmlns:p14="http://schemas.microsoft.com/office/powerpoint/2010/main" val="28226595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365126"/>
            <a:ext cx="10368998" cy="877359"/>
          </a:xfrm>
        </p:spPr>
        <p:txBody>
          <a:bodyPr>
            <a:normAutofit fontScale="90000"/>
          </a:bodyPr>
          <a:lstStyle/>
          <a:p>
            <a:r>
              <a:rPr lang="en-US" altLang="en-US" dirty="0"/>
              <a:t>Restricting Operations with PDB Lockdown Profiles</a:t>
            </a:r>
            <a:endParaRPr lang="en-US" dirty="0"/>
          </a:p>
        </p:txBody>
      </p:sp>
      <p:sp>
        <p:nvSpPr>
          <p:cNvPr id="3" name="Content Placeholder 2"/>
          <p:cNvSpPr>
            <a:spLocks noGrp="1"/>
          </p:cNvSpPr>
          <p:nvPr>
            <p:ph idx="1"/>
          </p:nvPr>
        </p:nvSpPr>
        <p:spPr>
          <a:xfrm>
            <a:off x="622138" y="1242485"/>
            <a:ext cx="10944549" cy="1557685"/>
          </a:xfrm>
        </p:spPr>
        <p:txBody>
          <a:bodyPr/>
          <a:lstStyle/>
          <a:p>
            <a:pPr lvl="1"/>
            <a:r>
              <a:rPr lang="en-US" altLang="en-US" dirty="0"/>
              <a:t>A potential for elevation of privileges exists where identity is shared between PDBs.</a:t>
            </a:r>
          </a:p>
          <a:p>
            <a:pPr lvl="1"/>
            <a:r>
              <a:rPr lang="en-US" altLang="en-US" dirty="0"/>
              <a:t>You can restrict operations, features, and options used by users connected to a given PDB by using three </a:t>
            </a:r>
            <a:r>
              <a:rPr lang="en-US" altLang="en-US" dirty="0">
                <a:latin typeface="Courier New" panose="02070309020205020404" pitchFamily="49" charset="0"/>
                <a:cs typeface="Courier New" panose="02070309020205020404" pitchFamily="49" charset="0"/>
              </a:rPr>
              <a:t>ALTER SYSTEM </a:t>
            </a:r>
            <a:r>
              <a:rPr lang="en-US" altLang="en-US" dirty="0"/>
              <a:t>clauses.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25732914"/>
              </p:ext>
            </p:extLst>
          </p:nvPr>
        </p:nvGraphicFramePr>
        <p:xfrm>
          <a:off x="1111396" y="2708920"/>
          <a:ext cx="10079038" cy="3463950"/>
        </p:xfrm>
        <a:graphic>
          <a:graphicData uri="http://schemas.openxmlformats.org/drawingml/2006/table">
            <a:tbl>
              <a:tblPr firstRow="1" bandRow="1">
                <a:tableStyleId>{5FD0F851-EC5A-4D38-B0AD-8093EC10F338}</a:tableStyleId>
              </a:tblPr>
              <a:tblGrid>
                <a:gridCol w="3455670">
                  <a:extLst>
                    <a:ext uri="{9D8B030D-6E8A-4147-A177-3AD203B41FA5}">
                      <a16:colId xmlns="" xmlns:a16="http://schemas.microsoft.com/office/drawing/2014/main" val="20000"/>
                    </a:ext>
                  </a:extLst>
                </a:gridCol>
                <a:gridCol w="3743643">
                  <a:extLst>
                    <a:ext uri="{9D8B030D-6E8A-4147-A177-3AD203B41FA5}">
                      <a16:colId xmlns="" xmlns:a16="http://schemas.microsoft.com/office/drawing/2014/main" val="20001"/>
                    </a:ext>
                  </a:extLst>
                </a:gridCol>
                <a:gridCol w="2879725">
                  <a:extLst>
                    <a:ext uri="{9D8B030D-6E8A-4147-A177-3AD203B41FA5}">
                      <a16:colId xmlns="" xmlns:a16="http://schemas.microsoft.com/office/drawing/2014/main" val="20002"/>
                    </a:ext>
                  </a:extLst>
                </a:gridCol>
              </a:tblGrid>
              <a:tr h="396205">
                <a:tc>
                  <a:txBody>
                    <a:bodyPr/>
                    <a:lstStyle/>
                    <a:p>
                      <a:pPr algn="l"/>
                      <a:r>
                        <a:rPr lang="fr-FR" sz="2000" dirty="0">
                          <a:solidFill>
                            <a:srgbClr val="000000"/>
                          </a:solidFill>
                        </a:rPr>
                        <a:t>STATEMENT</a:t>
                      </a:r>
                      <a:endParaRPr lang="en-US" sz="2000" dirty="0">
                        <a:solidFill>
                          <a:srgbClr val="000000"/>
                        </a:solidFill>
                        <a:latin typeface="Courier New" pitchFamily="49" charset="0"/>
                        <a:cs typeface="Courier New" pitchFamily="49" charset="0"/>
                      </a:endParaRPr>
                    </a:p>
                  </a:txBody>
                  <a:tcPr marL="121895" marR="121895" marT="45704" marB="45704"/>
                </a:tc>
                <a:tc>
                  <a:txBody>
                    <a:bodyPr/>
                    <a:lstStyle/>
                    <a:p>
                      <a:pPr algn="l"/>
                      <a:r>
                        <a:rPr lang="fr-FR" sz="2000" dirty="0">
                          <a:solidFill>
                            <a:srgbClr val="000000"/>
                          </a:solidFill>
                        </a:rPr>
                        <a:t>FEATURE</a:t>
                      </a:r>
                      <a:endParaRPr lang="en-US" sz="2000" dirty="0">
                        <a:solidFill>
                          <a:srgbClr val="000000"/>
                        </a:solidFill>
                        <a:latin typeface="Courier New" pitchFamily="49" charset="0"/>
                        <a:cs typeface="Courier New" pitchFamily="49" charset="0"/>
                      </a:endParaRPr>
                    </a:p>
                  </a:txBody>
                  <a:tcPr marL="121895" marR="121895" marT="45704" marB="45704"/>
                </a:tc>
                <a:tc>
                  <a:txBody>
                    <a:bodyPr/>
                    <a:lstStyle/>
                    <a:p>
                      <a:pPr algn="l"/>
                      <a:r>
                        <a:rPr lang="fr-FR" sz="2000" dirty="0">
                          <a:solidFill>
                            <a:srgbClr val="000000"/>
                          </a:solidFill>
                        </a:rPr>
                        <a:t>OPTION</a:t>
                      </a:r>
                      <a:endParaRPr lang="en-US" sz="2000" dirty="0">
                        <a:solidFill>
                          <a:srgbClr val="000000"/>
                        </a:solidFill>
                        <a:latin typeface="Courier New" pitchFamily="49" charset="0"/>
                        <a:cs typeface="Courier New" pitchFamily="49" charset="0"/>
                      </a:endParaRPr>
                    </a:p>
                  </a:txBody>
                  <a:tcPr marL="121895" marR="121895" marT="45704" marB="45704"/>
                </a:tc>
                <a:extLst>
                  <a:ext uri="{0D108BD9-81ED-4DB2-BD59-A6C34878D82A}">
                    <a16:rowId xmlns="" xmlns:a16="http://schemas.microsoft.com/office/drawing/2014/main" val="10000"/>
                  </a:ext>
                </a:extLst>
              </a:tr>
              <a:tr h="1047480">
                <a:tc>
                  <a:txBody>
                    <a:bodyPr/>
                    <a:lstStyle/>
                    <a:p>
                      <a:r>
                        <a:rPr lang="fr-FR" sz="1800" dirty="0">
                          <a:solidFill>
                            <a:srgbClr val="000000"/>
                          </a:solidFill>
                        </a:rPr>
                        <a:t>ALTER</a:t>
                      </a:r>
                      <a:r>
                        <a:rPr lang="fr-FR" sz="1800" baseline="0" dirty="0">
                          <a:solidFill>
                            <a:srgbClr val="000000"/>
                          </a:solidFill>
                        </a:rPr>
                        <a:t> SYSTEM</a:t>
                      </a:r>
                    </a:p>
                    <a:p>
                      <a:r>
                        <a:rPr lang="fr-FR" sz="1800" dirty="0">
                          <a:solidFill>
                            <a:srgbClr val="000000"/>
                          </a:solidFill>
                        </a:rPr>
                        <a:t>  </a:t>
                      </a:r>
                      <a:r>
                        <a:rPr lang="fr-FR" sz="1200" dirty="0">
                          <a:solidFill>
                            <a:srgbClr val="000000"/>
                          </a:solidFill>
                        </a:rPr>
                        <a:t>FLUSH</a:t>
                      </a:r>
                      <a:r>
                        <a:rPr lang="fr-FR" sz="1200" baseline="0" dirty="0">
                          <a:solidFill>
                            <a:srgbClr val="000000"/>
                          </a:solidFill>
                        </a:rPr>
                        <a:t> SHARED_POOL</a:t>
                      </a:r>
                      <a:r>
                        <a:rPr lang="en-US" sz="1200" kern="1200" dirty="0">
                          <a:solidFill>
                            <a:srgbClr val="000000"/>
                          </a:solidFill>
                        </a:rPr>
                        <a:t>, </a:t>
                      </a:r>
                      <a:r>
                        <a:rPr lang="fr-FR" sz="1200" kern="1200" dirty="0">
                          <a:solidFill>
                            <a:srgbClr val="000000"/>
                          </a:solidFill>
                        </a:rPr>
                        <a:t>CHECKPOINT</a:t>
                      </a:r>
                      <a:r>
                        <a:rPr lang="fr-FR" sz="1400" kern="1200" dirty="0">
                          <a:solidFill>
                            <a:srgbClr val="000000"/>
                          </a:solidFill>
                        </a:rPr>
                        <a:t>,</a:t>
                      </a:r>
                      <a:endParaRPr lang="en-US" sz="1200" kern="1200" dirty="0">
                        <a:solidFill>
                          <a:srgbClr val="000000"/>
                        </a:solidFill>
                      </a:endParaRPr>
                    </a:p>
                    <a:p>
                      <a:r>
                        <a:rPr lang="fr-FR" sz="1400" kern="1200" dirty="0">
                          <a:solidFill>
                            <a:srgbClr val="000000"/>
                          </a:solidFill>
                        </a:rPr>
                        <a:t>  </a:t>
                      </a:r>
                      <a:r>
                        <a:rPr lang="fr-FR" sz="1200" kern="1200" baseline="0" dirty="0">
                          <a:solidFill>
                            <a:srgbClr val="000000"/>
                          </a:solidFill>
                        </a:rPr>
                        <a:t>SWITCH LOGFILE, </a:t>
                      </a:r>
                      <a:r>
                        <a:rPr lang="fr-FR" sz="1200" kern="1200" dirty="0">
                          <a:solidFill>
                            <a:srgbClr val="000000"/>
                          </a:solidFill>
                        </a:rPr>
                        <a:t>SET </a:t>
                      </a:r>
                      <a:endParaRPr lang="en-US" sz="1200" b="0" dirty="0">
                        <a:solidFill>
                          <a:srgbClr val="000000"/>
                        </a:solidFill>
                      </a:endParaRPr>
                    </a:p>
                  </a:txBody>
                  <a:tcPr marL="121895" marR="121895" marT="0" marB="0" anchor="ctr">
                    <a:solidFill>
                      <a:schemeClr val="accent6">
                        <a:lumMod val="20000"/>
                        <a:lumOff val="80000"/>
                      </a:schemeClr>
                    </a:solidFill>
                  </a:tcPr>
                </a:tc>
                <a:tc>
                  <a:txBody>
                    <a:bodyPr/>
                    <a:lstStyle/>
                    <a:p>
                      <a:r>
                        <a:rPr lang="fr-FR" sz="1800" dirty="0">
                          <a:solidFill>
                            <a:srgbClr val="000000"/>
                          </a:solidFill>
                        </a:rPr>
                        <a:t>NETWORK_ACCESS</a:t>
                      </a:r>
                    </a:p>
                    <a:p>
                      <a:r>
                        <a:rPr lang="fr-FR" sz="1200" dirty="0">
                          <a:solidFill>
                            <a:srgbClr val="000000"/>
                          </a:solidFill>
                        </a:rPr>
                        <a:t>    UTL_TCP, UTL_SMTP, UTL_HTTP, </a:t>
                      </a:r>
                    </a:p>
                    <a:p>
                      <a:r>
                        <a:rPr lang="fr-FR" sz="1200" baseline="0" dirty="0">
                          <a:solidFill>
                            <a:srgbClr val="000000"/>
                          </a:solidFill>
                        </a:rPr>
                        <a:t>    UTL_INADDR, </a:t>
                      </a:r>
                      <a:r>
                        <a:rPr lang="en-US" sz="1200" dirty="0">
                          <a:solidFill>
                            <a:srgbClr val="000000"/>
                          </a:solidFill>
                        </a:rPr>
                        <a:t>XDB_PROTOCOLS, </a:t>
                      </a:r>
                    </a:p>
                    <a:p>
                      <a:r>
                        <a:rPr lang="en-US" sz="1200" dirty="0">
                          <a:solidFill>
                            <a:srgbClr val="000000"/>
                          </a:solidFill>
                        </a:rPr>
                        <a:t>    DBMS_DEBUG_JDWP</a:t>
                      </a:r>
                      <a:endParaRPr lang="fr-FR" sz="1200" dirty="0">
                        <a:solidFill>
                          <a:srgbClr val="000000"/>
                        </a:solidFill>
                      </a:endParaRPr>
                    </a:p>
                  </a:txBody>
                  <a:tcPr marL="121895" marR="121895" marT="0" marB="0" anchor="ctr">
                    <a:solidFill>
                      <a:schemeClr val="accent6">
                        <a:lumMod val="20000"/>
                        <a:lumOff val="80000"/>
                      </a:schemeClr>
                    </a:solidFill>
                  </a:tcPr>
                </a:tc>
                <a:tc>
                  <a:txBody>
                    <a:bodyPr/>
                    <a:lstStyle/>
                    <a:p>
                      <a:r>
                        <a:rPr lang="fr-FR" sz="1800" dirty="0">
                          <a:solidFill>
                            <a:srgbClr val="000000"/>
                          </a:solidFill>
                        </a:rPr>
                        <a:t>Partitioning</a:t>
                      </a:r>
                      <a:endParaRPr lang="en-US" sz="1800" dirty="0">
                        <a:solidFill>
                          <a:srgbClr val="000000"/>
                        </a:solidFill>
                      </a:endParaRPr>
                    </a:p>
                  </a:txBody>
                  <a:tcPr marL="121895" marR="121895" marT="0" marB="0" anchor="ctr">
                    <a:solidFill>
                      <a:schemeClr val="accent6">
                        <a:lumMod val="20000"/>
                        <a:lumOff val="80000"/>
                      </a:schemeClr>
                    </a:solidFill>
                  </a:tcPr>
                </a:tc>
                <a:extLst>
                  <a:ext uri="{0D108BD9-81ED-4DB2-BD59-A6C34878D82A}">
                    <a16:rowId xmlns="" xmlns:a16="http://schemas.microsoft.com/office/drawing/2014/main" val="10001"/>
                  </a:ext>
                </a:extLst>
              </a:tr>
              <a:tr h="365755">
                <a:tc>
                  <a:txBody>
                    <a:bodyPr/>
                    <a:lstStyle/>
                    <a:p>
                      <a:endParaRPr lang="en-US" sz="2400" dirty="0">
                        <a:solidFill>
                          <a:srgbClr val="000000"/>
                        </a:solidFill>
                      </a:endParaRPr>
                    </a:p>
                  </a:txBody>
                  <a:tcPr marL="121895" marR="121895" marT="0" marB="0" anchor="ctr"/>
                </a:tc>
                <a:tc>
                  <a:txBody>
                    <a:bodyPr/>
                    <a:lstStyle/>
                    <a:p>
                      <a:r>
                        <a:rPr lang="fr-FR" sz="1400" dirty="0">
                          <a:solidFill>
                            <a:srgbClr val="000000"/>
                          </a:solidFill>
                        </a:rPr>
                        <a:t>COMMON_SCHEMA_ACCESS</a:t>
                      </a:r>
                      <a:endParaRPr lang="en-US" sz="1400" dirty="0">
                        <a:solidFill>
                          <a:srgbClr val="000000"/>
                        </a:solidFill>
                      </a:endParaRPr>
                    </a:p>
                  </a:txBody>
                  <a:tcPr marL="121895" marR="121895" marT="0" marB="0" anchor="ctr"/>
                </a:tc>
                <a:tc>
                  <a:txBody>
                    <a:bodyPr/>
                    <a:lstStyle/>
                    <a:p>
                      <a:r>
                        <a:rPr lang="en-US" sz="1800" dirty="0">
                          <a:solidFill>
                            <a:srgbClr val="000000"/>
                          </a:solidFill>
                        </a:rPr>
                        <a:t>Advanced Queuing</a:t>
                      </a:r>
                    </a:p>
                  </a:txBody>
                  <a:tcPr marL="121895" marR="121895" marT="0" marB="0" anchor="ctr"/>
                </a:tc>
                <a:extLst>
                  <a:ext uri="{0D108BD9-81ED-4DB2-BD59-A6C34878D82A}">
                    <a16:rowId xmlns="" xmlns:a16="http://schemas.microsoft.com/office/drawing/2014/main" val="10002"/>
                  </a:ext>
                </a:extLst>
              </a:tr>
              <a:tr h="822949">
                <a:tc>
                  <a:txBody>
                    <a:bodyPr/>
                    <a:lstStyle/>
                    <a:p>
                      <a:endParaRPr lang="en-US" sz="2400" dirty="0">
                        <a:solidFill>
                          <a:srgbClr val="000000"/>
                        </a:solidFill>
                      </a:endParaRPr>
                    </a:p>
                  </a:txBody>
                  <a:tcPr marL="121895" marR="121895" marT="0" marB="0" anchor="ctr">
                    <a:solidFill>
                      <a:schemeClr val="accent6">
                        <a:lumMod val="20000"/>
                        <a:lumOff val="80000"/>
                      </a:schemeClr>
                    </a:solidFill>
                  </a:tcPr>
                </a:tc>
                <a:tc>
                  <a:txBody>
                    <a:bodyPr/>
                    <a:lstStyle/>
                    <a:p>
                      <a:r>
                        <a:rPr lang="fr-FR" sz="1800" dirty="0">
                          <a:solidFill>
                            <a:srgbClr val="000000"/>
                          </a:solidFill>
                        </a:rPr>
                        <a:t>OS_ACCESS</a:t>
                      </a:r>
                      <a:br>
                        <a:rPr lang="fr-FR" sz="1800" dirty="0">
                          <a:solidFill>
                            <a:srgbClr val="000000"/>
                          </a:solidFill>
                        </a:rPr>
                      </a:br>
                      <a:r>
                        <a:rPr lang="en-US" sz="2400" dirty="0">
                          <a:solidFill>
                            <a:srgbClr val="000000"/>
                          </a:solidFill>
                        </a:rPr>
                        <a:t>   </a:t>
                      </a:r>
                      <a:r>
                        <a:rPr lang="en-US" sz="1200" dirty="0">
                          <a:solidFill>
                            <a:srgbClr val="000000"/>
                          </a:solidFill>
                        </a:rPr>
                        <a:t>UTL_FILE, </a:t>
                      </a:r>
                      <a:r>
                        <a:rPr lang="fr-FR" sz="1200" dirty="0">
                          <a:solidFill>
                            <a:srgbClr val="000000"/>
                          </a:solidFill>
                        </a:rPr>
                        <a:t>JAVA_OS_ACCESS, </a:t>
                      </a:r>
                    </a:p>
                    <a:p>
                      <a:pPr lvl="0">
                        <a:buFont typeface="Arial" pitchFamily="34" charset="0"/>
                        <a:buNone/>
                      </a:pPr>
                      <a:r>
                        <a:rPr lang="fr-FR" sz="1200" dirty="0">
                          <a:solidFill>
                            <a:srgbClr val="000000"/>
                          </a:solidFill>
                        </a:rPr>
                        <a:t>      EXTERNAL_PROCEDURES</a:t>
                      </a:r>
                      <a:endParaRPr lang="en-US" sz="1200" dirty="0">
                        <a:solidFill>
                          <a:srgbClr val="000000"/>
                        </a:solidFill>
                      </a:endParaRPr>
                    </a:p>
                  </a:txBody>
                  <a:tcPr marL="121895" marR="121895" marT="0" marB="0" anchor="ct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rPr>
                        <a:t>Real Application Clusters</a:t>
                      </a:r>
                    </a:p>
                  </a:txBody>
                  <a:tcPr marL="121895" marR="121895" marT="0" marB="0" anchor="ctr">
                    <a:solidFill>
                      <a:schemeClr val="accent6">
                        <a:lumMod val="20000"/>
                        <a:lumOff val="80000"/>
                      </a:schemeClr>
                    </a:solidFill>
                  </a:tcPr>
                </a:tc>
                <a:extLst>
                  <a:ext uri="{0D108BD9-81ED-4DB2-BD59-A6C34878D82A}">
                    <a16:rowId xmlns="" xmlns:a16="http://schemas.microsoft.com/office/drawing/2014/main" val="10003"/>
                  </a:ext>
                </a:extLst>
              </a:tr>
              <a:tr h="365755">
                <a:tc>
                  <a:txBody>
                    <a:bodyPr/>
                    <a:lstStyle/>
                    <a:p>
                      <a:endParaRPr lang="en-US" sz="2400" dirty="0">
                        <a:solidFill>
                          <a:srgbClr val="000000"/>
                        </a:solidFill>
                      </a:endParaRPr>
                    </a:p>
                  </a:txBody>
                  <a:tcPr marL="121895" marR="121895" marT="0" marB="0" anchor="ctr"/>
                </a:tc>
                <a:tc>
                  <a:txBody>
                    <a:bodyPr/>
                    <a:lstStyle/>
                    <a:p>
                      <a:r>
                        <a:rPr lang="en-US" sz="1800" dirty="0">
                          <a:solidFill>
                            <a:srgbClr val="000000"/>
                          </a:solidFill>
                        </a:rPr>
                        <a:t>XDB_PROTOCOLS</a:t>
                      </a:r>
                    </a:p>
                  </a:txBody>
                  <a:tcPr marL="121895" marR="121895"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rPr>
                        <a:t>Oracle Data Guard</a:t>
                      </a:r>
                    </a:p>
                  </a:txBody>
                  <a:tcPr marL="121895" marR="121895" marT="0" marB="0" anchor="ctr"/>
                </a:tc>
                <a:extLst>
                  <a:ext uri="{0D108BD9-81ED-4DB2-BD59-A6C34878D82A}">
                    <a16:rowId xmlns="" xmlns:a16="http://schemas.microsoft.com/office/drawing/2014/main" val="10004"/>
                  </a:ext>
                </a:extLst>
              </a:tr>
              <a:tr h="465782">
                <a:tc>
                  <a:txBody>
                    <a:bodyPr/>
                    <a:lstStyle/>
                    <a:p>
                      <a:endParaRPr lang="en-US" sz="2400" dirty="0">
                        <a:solidFill>
                          <a:srgbClr val="000000"/>
                        </a:solidFill>
                      </a:endParaRPr>
                    </a:p>
                  </a:txBody>
                  <a:tcPr marL="121895" marR="121895" marT="0" marB="0" anchor="ctr">
                    <a:solidFill>
                      <a:schemeClr val="accent6">
                        <a:lumMod val="20000"/>
                        <a:lumOff val="80000"/>
                      </a:schemeClr>
                    </a:solidFill>
                  </a:tcPr>
                </a:tc>
                <a:tc>
                  <a:txBody>
                    <a:bodyPr/>
                    <a:lstStyle/>
                    <a:p>
                      <a:r>
                        <a:rPr lang="fr-FR" sz="1800" dirty="0">
                          <a:solidFill>
                            <a:srgbClr val="000000"/>
                          </a:solidFill>
                        </a:rPr>
                        <a:t>JAVA</a:t>
                      </a:r>
                      <a:r>
                        <a:rPr lang="fr-FR" sz="2400" dirty="0">
                          <a:solidFill>
                            <a:srgbClr val="000000"/>
                          </a:solidFill>
                        </a:rPr>
                        <a:t>, </a:t>
                      </a:r>
                      <a:r>
                        <a:rPr lang="fr-FR" sz="1800" dirty="0">
                          <a:solidFill>
                            <a:srgbClr val="000000"/>
                          </a:solidFill>
                        </a:rPr>
                        <a:t>JAVA_RUNTIME</a:t>
                      </a:r>
                      <a:endParaRPr lang="en-US" sz="1800" dirty="0">
                        <a:solidFill>
                          <a:srgbClr val="000000"/>
                        </a:solidFill>
                      </a:endParaRPr>
                    </a:p>
                  </a:txBody>
                  <a:tcPr marL="121895" marR="121895" marT="0" marB="0" anchor="ctr">
                    <a:solidFill>
                      <a:schemeClr val="accent6">
                        <a:lumMod val="20000"/>
                        <a:lumOff val="80000"/>
                      </a:schemeClr>
                    </a:solidFill>
                  </a:tcPr>
                </a:tc>
                <a:tc>
                  <a:txBody>
                    <a:bodyPr/>
                    <a:lstStyle/>
                    <a:p>
                      <a:endParaRPr lang="en-US" sz="2400" dirty="0">
                        <a:solidFill>
                          <a:srgbClr val="000000"/>
                        </a:solidFill>
                      </a:endParaRPr>
                    </a:p>
                  </a:txBody>
                  <a:tcPr marL="121895" marR="121895" marT="0" marB="0" anchor="ctr">
                    <a:solidFill>
                      <a:schemeClr val="accent6">
                        <a:lumMod val="20000"/>
                        <a:lumOff val="80000"/>
                      </a:schemeClr>
                    </a:solidFill>
                  </a:tcPr>
                </a:tc>
                <a:extLst>
                  <a:ext uri="{0D108BD9-81ED-4DB2-BD59-A6C34878D82A}">
                    <a16:rowId xmlns=""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2396596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96" y="44450"/>
            <a:ext cx="10657184" cy="592807"/>
          </a:xfrm>
        </p:spPr>
        <p:txBody>
          <a:bodyPr>
            <a:normAutofit fontScale="90000"/>
          </a:bodyPr>
          <a:lstStyle/>
          <a:p>
            <a:r>
              <a:rPr lang="en-US" altLang="en-US" dirty="0"/>
              <a:t>Restricting Operations in a PDB Lockdown Profile</a:t>
            </a:r>
            <a:endParaRPr lang="en-US" dirty="0"/>
          </a:p>
        </p:txBody>
      </p:sp>
      <p:sp>
        <p:nvSpPr>
          <p:cNvPr id="4" name="Rectangle 46"/>
          <p:cNvSpPr>
            <a:spLocks noChangeArrowheads="1"/>
          </p:cNvSpPr>
          <p:nvPr/>
        </p:nvSpPr>
        <p:spPr bwMode="auto">
          <a:xfrm>
            <a:off x="621804" y="1484313"/>
            <a:ext cx="5761037" cy="4392612"/>
          </a:xfrm>
          <a:prstGeom prst="rect">
            <a:avLst/>
          </a:prstGeom>
          <a:solidFill>
            <a:schemeClr val="bg2"/>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solidFill>
                <a:srgbClr val="000000"/>
              </a:solidFill>
            </a:endParaRPr>
          </a:p>
        </p:txBody>
      </p:sp>
      <p:sp>
        <p:nvSpPr>
          <p:cNvPr id="5" name="PPTShape_40"/>
          <p:cNvSpPr txBox="1">
            <a:spLocks noChangeArrowheads="1"/>
          </p:cNvSpPr>
          <p:nvPr/>
        </p:nvSpPr>
        <p:spPr bwMode="blackWhite">
          <a:xfrm>
            <a:off x="6392366" y="1563688"/>
            <a:ext cx="5162550" cy="347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92075" tIns="46038" rIns="92075" bIns="46038">
            <a:spAutoFit/>
          </a:bodyPr>
          <a:lstStyle>
            <a:lvl1pPr marL="457200" indent="-457200" defTabSz="228600">
              <a:defRPr>
                <a:solidFill>
                  <a:schemeClr val="tx1"/>
                </a:solidFill>
                <a:latin typeface="Arial" panose="020B0604020202020204" pitchFamily="34" charset="0"/>
                <a:cs typeface="Arial" panose="020B0604020202020204" pitchFamily="34" charset="0"/>
              </a:defRPr>
            </a:lvl1pPr>
            <a:lvl2pPr marL="914400" indent="-45720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608400" indent="-306000">
              <a:spcBef>
                <a:spcPts val="400"/>
              </a:spcBef>
              <a:buClr>
                <a:schemeClr val="accent1"/>
              </a:buClr>
              <a:buFont typeface="Arial" panose="020B0604020202020204" pitchFamily="34" charset="0"/>
              <a:buAutoNum type="arabicPeriod"/>
            </a:pPr>
            <a:r>
              <a:rPr lang="en-US" altLang="en-US" sz="2000" dirty="0"/>
              <a:t>Create PDB lockdown profiles.</a:t>
            </a:r>
          </a:p>
          <a:p>
            <a:pPr marL="608400" indent="-306000">
              <a:spcBef>
                <a:spcPts val="400"/>
              </a:spcBef>
              <a:buClr>
                <a:schemeClr val="accent1"/>
              </a:buClr>
              <a:buFont typeface="Arial" panose="020B0604020202020204" pitchFamily="34" charset="0"/>
              <a:buAutoNum type="arabicPeriod"/>
            </a:pPr>
            <a:r>
              <a:rPr lang="en-US" altLang="en-US" sz="2000" dirty="0"/>
              <a:t>Define enabled and disabled:</a:t>
            </a:r>
          </a:p>
          <a:p>
            <a:pPr marL="837000" lvl="2" indent="-306000">
              <a:spcBef>
                <a:spcPts val="400"/>
              </a:spcBef>
              <a:buFont typeface="Wingdings" panose="05000000000000000000" pitchFamily="2" charset="2"/>
              <a:buChar char="Ø"/>
            </a:pPr>
            <a:r>
              <a:rPr lang="en-US" altLang="en-US" sz="2000" dirty="0"/>
              <a:t>Statement and clauses</a:t>
            </a:r>
          </a:p>
          <a:p>
            <a:pPr marL="837000" lvl="2" indent="-306000">
              <a:spcBef>
                <a:spcPts val="400"/>
              </a:spcBef>
              <a:buFont typeface="Wingdings" panose="05000000000000000000" pitchFamily="2" charset="2"/>
              <a:buChar char="Ø"/>
            </a:pPr>
            <a:r>
              <a:rPr lang="en-US" altLang="en-US" sz="2000" dirty="0"/>
              <a:t>Feature</a:t>
            </a:r>
          </a:p>
          <a:p>
            <a:pPr marL="837000" lvl="2" indent="-306000">
              <a:spcBef>
                <a:spcPts val="400"/>
              </a:spcBef>
              <a:buFont typeface="Wingdings" panose="05000000000000000000" pitchFamily="2" charset="2"/>
              <a:buChar char="Ø"/>
            </a:pPr>
            <a:r>
              <a:rPr lang="en-US" altLang="en-US" sz="2000" dirty="0"/>
              <a:t>Option</a:t>
            </a:r>
          </a:p>
          <a:p>
            <a:pPr marL="608400" indent="-306000">
              <a:spcBef>
                <a:spcPts val="400"/>
              </a:spcBef>
              <a:buClr>
                <a:schemeClr val="accent1"/>
              </a:buClr>
              <a:buFont typeface="Arial" panose="020B0604020202020204" pitchFamily="34" charset="0"/>
              <a:buAutoNum type="arabicPeriod"/>
            </a:pPr>
            <a:r>
              <a:rPr lang="en-US" altLang="en-US" sz="2000" dirty="0"/>
              <a:t>Set the </a:t>
            </a:r>
            <a:r>
              <a:rPr lang="en-US" altLang="en-US" sz="2000" dirty="0">
                <a:latin typeface="Courier New" panose="02070309020205020404" pitchFamily="49" charset="0"/>
                <a:cs typeface="Courier New" panose="02070309020205020404" pitchFamily="49" charset="0"/>
              </a:rPr>
              <a:t>PDB_LOCKDOWN</a:t>
            </a:r>
            <a:r>
              <a:rPr lang="en-US" altLang="en-US" sz="2000" dirty="0"/>
              <a:t> parameter to a PDB lockdown profile for all PDBs.</a:t>
            </a:r>
          </a:p>
          <a:p>
            <a:pPr marL="608400" indent="-306000">
              <a:spcBef>
                <a:spcPts val="400"/>
              </a:spcBef>
              <a:buClr>
                <a:schemeClr val="accent1"/>
              </a:buClr>
              <a:buFont typeface="Arial" panose="020B0604020202020204" pitchFamily="34" charset="0"/>
              <a:buAutoNum type="arabicPeriod"/>
            </a:pPr>
            <a:r>
              <a:rPr lang="en-US" altLang="en-US" sz="2000" dirty="0"/>
              <a:t>Optionally set the </a:t>
            </a:r>
            <a:r>
              <a:rPr lang="en-US" altLang="en-US" sz="2000" dirty="0">
                <a:latin typeface="Courier New" panose="02070309020205020404" pitchFamily="49" charset="0"/>
                <a:cs typeface="Courier New" panose="02070309020205020404" pitchFamily="49" charset="0"/>
              </a:rPr>
              <a:t>PDB_LOCKDOWN</a:t>
            </a:r>
            <a:r>
              <a:rPr lang="en-US" altLang="en-US" sz="2000" dirty="0"/>
              <a:t> parameter to another PDB lockdown profile for a PDB.</a:t>
            </a:r>
          </a:p>
        </p:txBody>
      </p:sp>
      <p:sp>
        <p:nvSpPr>
          <p:cNvPr id="6" name="PPTShape_0"/>
          <p:cNvSpPr>
            <a:spLocks noChangeArrowheads="1"/>
          </p:cNvSpPr>
          <p:nvPr/>
        </p:nvSpPr>
        <p:spPr bwMode="blackWhite">
          <a:xfrm>
            <a:off x="1561604" y="4756150"/>
            <a:ext cx="2193925" cy="100965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p:txBody>
      </p:sp>
      <p:sp>
        <p:nvSpPr>
          <p:cNvPr id="7" name="PPTShape_1"/>
          <p:cNvSpPr txBox="1">
            <a:spLocks noChangeArrowheads="1"/>
          </p:cNvSpPr>
          <p:nvPr/>
        </p:nvSpPr>
        <p:spPr bwMode="blackWhite">
          <a:xfrm>
            <a:off x="2315666" y="4730750"/>
            <a:ext cx="15224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PDB_SALES</a:t>
            </a:r>
          </a:p>
        </p:txBody>
      </p:sp>
      <p:sp>
        <p:nvSpPr>
          <p:cNvPr id="8" name="TextBox 8"/>
          <p:cNvSpPr txBox="1">
            <a:spLocks noChangeArrowheads="1"/>
          </p:cNvSpPr>
          <p:nvPr/>
        </p:nvSpPr>
        <p:spPr bwMode="auto">
          <a:xfrm>
            <a:off x="1547316" y="5165725"/>
            <a:ext cx="22082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0000"/>
                </a:solidFill>
                <a:latin typeface="Courier New" panose="02070309020205020404" pitchFamily="49" charset="0"/>
                <a:cs typeface="Courier New" panose="02070309020205020404" pitchFamily="49" charset="0"/>
              </a:rPr>
              <a:t>PDB_LOCKDOWN</a:t>
            </a:r>
            <a:r>
              <a:rPr lang="en-US" altLang="en-US" sz="1400" dirty="0">
                <a:solidFill>
                  <a:srgbClr val="000000"/>
                </a:solidFill>
              </a:rPr>
              <a:t> = </a:t>
            </a:r>
            <a:r>
              <a:rPr lang="en-US" altLang="en-US" sz="1400" b="1" dirty="0">
                <a:solidFill>
                  <a:srgbClr val="000000"/>
                </a:solidFill>
                <a:latin typeface="Courier New" panose="02070309020205020404" pitchFamily="49" charset="0"/>
                <a:cs typeface="Courier New" panose="02070309020205020404" pitchFamily="49" charset="0"/>
              </a:rPr>
              <a:t>lock_profile2</a:t>
            </a:r>
          </a:p>
        </p:txBody>
      </p:sp>
      <p:sp>
        <p:nvSpPr>
          <p:cNvPr id="9" name="PPTShape_4"/>
          <p:cNvSpPr txBox="1">
            <a:spLocks noChangeArrowheads="1"/>
          </p:cNvSpPr>
          <p:nvPr/>
        </p:nvSpPr>
        <p:spPr bwMode="blackWhite">
          <a:xfrm>
            <a:off x="637679" y="5588000"/>
            <a:ext cx="11604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600" b="1" dirty="0">
                <a:solidFill>
                  <a:srgbClr val="000000"/>
                </a:solidFill>
              </a:rPr>
              <a:t>CDB1</a:t>
            </a:r>
          </a:p>
        </p:txBody>
      </p:sp>
      <p:sp>
        <p:nvSpPr>
          <p:cNvPr id="10" name="PPTShape_39"/>
          <p:cNvSpPr>
            <a:spLocks noChangeArrowheads="1"/>
          </p:cNvSpPr>
          <p:nvPr/>
        </p:nvSpPr>
        <p:spPr bwMode="blackWhite">
          <a:xfrm>
            <a:off x="1737816" y="4976813"/>
            <a:ext cx="596900" cy="228600"/>
          </a:xfrm>
          <a:prstGeom prst="round2SameRect">
            <a:avLst/>
          </a:prstGeom>
          <a:noFill/>
          <a:ln w="28575">
            <a:solidFill>
              <a:srgbClr val="0000FF"/>
            </a:solidFill>
            <a:round/>
            <a:headEnd/>
            <a:tailEnd/>
          </a:ln>
        </p:spPr>
        <p:txBody>
          <a:bodyPr wrap="none" lIns="46038" tIns="46038" rIns="46038" bIns="46038" anchor="ctr"/>
          <a:lstStyle/>
          <a:p>
            <a:pPr defTabSz="228600" eaLnBrk="1" hangingPunct="1">
              <a:defRPr/>
            </a:pPr>
            <a:endParaRPr lang="en-GB" dirty="0">
              <a:solidFill>
                <a:srgbClr val="000000"/>
              </a:solidFill>
              <a:latin typeface="Arial" charset="0"/>
              <a:cs typeface="Arial" charset="0"/>
            </a:endParaRPr>
          </a:p>
        </p:txBody>
      </p:sp>
      <p:sp>
        <p:nvSpPr>
          <p:cNvPr id="11" name="PPTShape_0"/>
          <p:cNvSpPr>
            <a:spLocks noChangeArrowheads="1"/>
          </p:cNvSpPr>
          <p:nvPr/>
        </p:nvSpPr>
        <p:spPr bwMode="blackWhite">
          <a:xfrm>
            <a:off x="3885704" y="4757738"/>
            <a:ext cx="2303462" cy="100965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p:txBody>
      </p:sp>
      <p:sp>
        <p:nvSpPr>
          <p:cNvPr id="12" name="PPTShape_1"/>
          <p:cNvSpPr txBox="1">
            <a:spLocks noChangeArrowheads="1"/>
          </p:cNvSpPr>
          <p:nvPr/>
        </p:nvSpPr>
        <p:spPr bwMode="blackWhite">
          <a:xfrm>
            <a:off x="5169991" y="4732338"/>
            <a:ext cx="1150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PDB_HR</a:t>
            </a:r>
          </a:p>
        </p:txBody>
      </p:sp>
      <p:sp>
        <p:nvSpPr>
          <p:cNvPr id="13" name="TextBox 8"/>
          <p:cNvSpPr txBox="1">
            <a:spLocks noChangeArrowheads="1"/>
          </p:cNvSpPr>
          <p:nvPr/>
        </p:nvSpPr>
        <p:spPr bwMode="auto">
          <a:xfrm>
            <a:off x="3893641" y="5167313"/>
            <a:ext cx="22955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0000"/>
                </a:solidFill>
                <a:latin typeface="Courier New" panose="02070309020205020404" pitchFamily="49" charset="0"/>
                <a:cs typeface="Courier New" panose="02070309020205020404" pitchFamily="49" charset="0"/>
              </a:rPr>
              <a:t>PDB_LOCKDOWN =</a:t>
            </a:r>
            <a:r>
              <a:rPr lang="en-US" altLang="en-US" sz="1400" dirty="0">
                <a:solidFill>
                  <a:srgbClr val="000000"/>
                </a:solidFill>
              </a:rPr>
              <a:t> </a:t>
            </a:r>
            <a:r>
              <a:rPr lang="en-US" altLang="en-US" sz="1400" b="1" dirty="0">
                <a:solidFill>
                  <a:srgbClr val="000000"/>
                </a:solidFill>
                <a:latin typeface="Courier New" panose="02070309020205020404" pitchFamily="49" charset="0"/>
                <a:cs typeface="Courier New" panose="02070309020205020404" pitchFamily="49" charset="0"/>
              </a:rPr>
              <a:t>lock_profile2</a:t>
            </a:r>
          </a:p>
        </p:txBody>
      </p:sp>
      <p:sp>
        <p:nvSpPr>
          <p:cNvPr id="14" name="PPTShape_39"/>
          <p:cNvSpPr>
            <a:spLocks noChangeArrowheads="1"/>
          </p:cNvSpPr>
          <p:nvPr/>
        </p:nvSpPr>
        <p:spPr bwMode="blackWhite">
          <a:xfrm>
            <a:off x="4085729" y="4976813"/>
            <a:ext cx="596900" cy="228600"/>
          </a:xfrm>
          <a:prstGeom prst="round2SameRect">
            <a:avLst/>
          </a:prstGeom>
          <a:noFill/>
          <a:ln w="28575">
            <a:solidFill>
              <a:srgbClr val="0000FF"/>
            </a:solidFill>
            <a:round/>
            <a:headEnd/>
            <a:tailEnd/>
          </a:ln>
        </p:spPr>
        <p:txBody>
          <a:bodyPr wrap="none" lIns="46038" tIns="46038" rIns="46038" bIns="46038" anchor="ctr"/>
          <a:lstStyle/>
          <a:p>
            <a:pPr defTabSz="228600" eaLnBrk="1" hangingPunct="1">
              <a:defRPr/>
            </a:pPr>
            <a:endParaRPr lang="en-GB" dirty="0">
              <a:solidFill>
                <a:srgbClr val="000000"/>
              </a:solidFill>
              <a:latin typeface="Arial" charset="0"/>
              <a:cs typeface="Arial" charset="0"/>
            </a:endParaRPr>
          </a:p>
        </p:txBody>
      </p:sp>
      <p:sp>
        <p:nvSpPr>
          <p:cNvPr id="15" name="PPTShape_0"/>
          <p:cNvSpPr>
            <a:spLocks noChangeArrowheads="1"/>
          </p:cNvSpPr>
          <p:nvPr/>
        </p:nvSpPr>
        <p:spPr bwMode="blackWhite">
          <a:xfrm>
            <a:off x="812304" y="3484563"/>
            <a:ext cx="2289175" cy="100965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p:txBody>
      </p:sp>
      <p:sp>
        <p:nvSpPr>
          <p:cNvPr id="16" name="PPTShape_1"/>
          <p:cNvSpPr txBox="1">
            <a:spLocks noChangeArrowheads="1"/>
          </p:cNvSpPr>
          <p:nvPr/>
        </p:nvSpPr>
        <p:spPr bwMode="blackWhite">
          <a:xfrm>
            <a:off x="1948954" y="3446463"/>
            <a:ext cx="12350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PDB_OE</a:t>
            </a:r>
          </a:p>
        </p:txBody>
      </p:sp>
      <p:sp>
        <p:nvSpPr>
          <p:cNvPr id="17" name="TextBox 8"/>
          <p:cNvSpPr txBox="1">
            <a:spLocks noChangeArrowheads="1"/>
          </p:cNvSpPr>
          <p:nvPr/>
        </p:nvSpPr>
        <p:spPr bwMode="auto">
          <a:xfrm>
            <a:off x="798016" y="3892550"/>
            <a:ext cx="23034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0000"/>
                </a:solidFill>
                <a:latin typeface="Courier New" panose="02070309020205020404" pitchFamily="49" charset="0"/>
                <a:cs typeface="Courier New" panose="02070309020205020404" pitchFamily="49" charset="0"/>
              </a:rPr>
              <a:t>PDB_LOCKDOWN = </a:t>
            </a:r>
            <a:r>
              <a:rPr lang="en-US" altLang="en-US" sz="1400" dirty="0">
                <a:solidFill>
                  <a:srgbClr val="000000"/>
                </a:solidFill>
              </a:rPr>
              <a:t> </a:t>
            </a:r>
            <a:r>
              <a:rPr lang="en-US" altLang="en-US" sz="1400" b="1" dirty="0">
                <a:solidFill>
                  <a:srgbClr val="000000"/>
                </a:solidFill>
                <a:latin typeface="Courier New" panose="02070309020205020404" pitchFamily="49" charset="0"/>
                <a:cs typeface="Courier New" panose="02070309020205020404" pitchFamily="49" charset="0"/>
              </a:rPr>
              <a:t>lock_profile1</a:t>
            </a:r>
          </a:p>
        </p:txBody>
      </p:sp>
      <p:sp>
        <p:nvSpPr>
          <p:cNvPr id="18" name="PPTShape_39"/>
          <p:cNvSpPr>
            <a:spLocks noChangeArrowheads="1"/>
          </p:cNvSpPr>
          <p:nvPr/>
        </p:nvSpPr>
        <p:spPr bwMode="blackWhite">
          <a:xfrm>
            <a:off x="990104" y="3703638"/>
            <a:ext cx="596900" cy="228600"/>
          </a:xfrm>
          <a:prstGeom prst="round2SameRect">
            <a:avLst/>
          </a:prstGeom>
          <a:noFill/>
          <a:ln w="28575">
            <a:solidFill>
              <a:srgbClr val="FF0000"/>
            </a:solidFill>
            <a:round/>
            <a:headEnd/>
            <a:tailEnd/>
          </a:ln>
        </p:spPr>
        <p:txBody>
          <a:bodyPr wrap="none" lIns="46038" tIns="46038" rIns="46038" bIns="46038" anchor="ctr"/>
          <a:lstStyle/>
          <a:p>
            <a:pPr defTabSz="228600" eaLnBrk="1" hangingPunct="1">
              <a:defRPr/>
            </a:pPr>
            <a:endParaRPr lang="en-GB" dirty="0">
              <a:solidFill>
                <a:srgbClr val="000000"/>
              </a:solidFill>
              <a:latin typeface="Arial" charset="0"/>
              <a:cs typeface="Arial" charset="0"/>
            </a:endParaRPr>
          </a:p>
        </p:txBody>
      </p:sp>
      <p:sp>
        <p:nvSpPr>
          <p:cNvPr id="19" name="Vertical Scroll 87"/>
          <p:cNvSpPr>
            <a:spLocks noChangeAspect="1" noChangeArrowheads="1"/>
          </p:cNvSpPr>
          <p:nvPr/>
        </p:nvSpPr>
        <p:spPr bwMode="auto">
          <a:xfrm>
            <a:off x="8997454" y="908720"/>
            <a:ext cx="2557462" cy="358775"/>
          </a:xfrm>
          <a:prstGeom prst="verticalScroll">
            <a:avLst>
              <a:gd name="adj" fmla="val 12500"/>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200" dirty="0">
                <a:solidFill>
                  <a:srgbClr val="000000"/>
                </a:solidFill>
              </a:rPr>
              <a:t>CDB_LOCKDOWN_PROFILES</a:t>
            </a:r>
          </a:p>
        </p:txBody>
      </p:sp>
      <p:sp>
        <p:nvSpPr>
          <p:cNvPr id="20" name="Rectangle 282"/>
          <p:cNvSpPr>
            <a:spLocks noChangeArrowheads="1"/>
          </p:cNvSpPr>
          <p:nvPr/>
        </p:nvSpPr>
        <p:spPr bwMode="auto">
          <a:xfrm>
            <a:off x="720229" y="1628775"/>
            <a:ext cx="5468937" cy="1584325"/>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b="1" dirty="0">
                <a:solidFill>
                  <a:srgbClr val="000000"/>
                </a:solidFill>
              </a:rPr>
              <a:t>CDB root</a:t>
            </a:r>
          </a:p>
        </p:txBody>
      </p:sp>
      <p:sp>
        <p:nvSpPr>
          <p:cNvPr id="21" name="TextBox 8"/>
          <p:cNvSpPr txBox="1">
            <a:spLocks noChangeArrowheads="1"/>
          </p:cNvSpPr>
          <p:nvPr/>
        </p:nvSpPr>
        <p:spPr bwMode="auto">
          <a:xfrm>
            <a:off x="875804" y="2157413"/>
            <a:ext cx="1727200" cy="307975"/>
          </a:xfrm>
          <a:prstGeom prst="rect">
            <a:avLst/>
          </a:prstGeom>
          <a:noFill/>
          <a:ln w="9525">
            <a:noFill/>
            <a:miter lim="800000"/>
            <a:headEnd/>
            <a:tailEnd/>
          </a:ln>
        </p:spPr>
        <p:txBody>
          <a:bodyPr>
            <a:spAutoFit/>
          </a:bodyPr>
          <a:lstStyle/>
          <a:p>
            <a:pPr eaLnBrk="1" hangingPunct="1">
              <a:defRPr/>
            </a:pPr>
            <a:r>
              <a:rPr lang="en-US" sz="1400" b="1" dirty="0">
                <a:solidFill>
                  <a:srgbClr val="000000"/>
                </a:solidFill>
                <a:latin typeface="+mj-lt"/>
                <a:cs typeface="Courier New" pitchFamily="49" charset="0"/>
              </a:rPr>
              <a:t>lock_profile1</a:t>
            </a:r>
          </a:p>
        </p:txBody>
      </p:sp>
      <p:sp>
        <p:nvSpPr>
          <p:cNvPr id="22" name="PPTShape_39"/>
          <p:cNvSpPr>
            <a:spLocks noChangeArrowheads="1"/>
          </p:cNvSpPr>
          <p:nvPr/>
        </p:nvSpPr>
        <p:spPr bwMode="blackWhite">
          <a:xfrm>
            <a:off x="875804" y="2170113"/>
            <a:ext cx="1728787" cy="323850"/>
          </a:xfrm>
          <a:prstGeom prst="round2SameRect">
            <a:avLst/>
          </a:prstGeom>
          <a:noFill/>
          <a:ln w="28575">
            <a:solidFill>
              <a:srgbClr val="FF0000"/>
            </a:solidFill>
            <a:round/>
            <a:headEnd/>
            <a:tailEnd/>
          </a:ln>
        </p:spPr>
        <p:txBody>
          <a:bodyPr wrap="none" lIns="46038" tIns="46038" rIns="46038" bIns="46038" anchor="ctr"/>
          <a:lstStyle/>
          <a:p>
            <a:pPr defTabSz="228600" eaLnBrk="1" hangingPunct="1">
              <a:defRPr/>
            </a:pPr>
            <a:endParaRPr lang="en-GB" dirty="0">
              <a:solidFill>
                <a:srgbClr val="000000"/>
              </a:solidFill>
              <a:latin typeface="Arial" charset="0"/>
              <a:cs typeface="Arial" charset="0"/>
            </a:endParaRPr>
          </a:p>
        </p:txBody>
      </p:sp>
      <p:sp>
        <p:nvSpPr>
          <p:cNvPr id="23" name="TextBox 8"/>
          <p:cNvSpPr txBox="1">
            <a:spLocks noChangeArrowheads="1"/>
          </p:cNvSpPr>
          <p:nvPr/>
        </p:nvSpPr>
        <p:spPr bwMode="auto">
          <a:xfrm>
            <a:off x="3085604" y="2063750"/>
            <a:ext cx="1820862" cy="307975"/>
          </a:xfrm>
          <a:prstGeom prst="rect">
            <a:avLst/>
          </a:prstGeom>
          <a:noFill/>
          <a:ln w="9525">
            <a:noFill/>
            <a:miter lim="800000"/>
            <a:headEnd/>
            <a:tailEnd/>
          </a:ln>
        </p:spPr>
        <p:txBody>
          <a:bodyPr>
            <a:spAutoFit/>
          </a:bodyPr>
          <a:lstStyle/>
          <a:p>
            <a:pPr eaLnBrk="1" hangingPunct="1">
              <a:defRPr/>
            </a:pPr>
            <a:r>
              <a:rPr lang="en-US" sz="1400" b="1" dirty="0">
                <a:solidFill>
                  <a:srgbClr val="000000"/>
                </a:solidFill>
                <a:latin typeface="+mj-lt"/>
                <a:cs typeface="Courier New" pitchFamily="49" charset="0"/>
              </a:rPr>
              <a:t>lock_profile2</a:t>
            </a:r>
          </a:p>
        </p:txBody>
      </p:sp>
      <p:sp>
        <p:nvSpPr>
          <p:cNvPr id="24" name="Horizontal Scroll 56"/>
          <p:cNvSpPr>
            <a:spLocks noChangeArrowheads="1"/>
          </p:cNvSpPr>
          <p:nvPr/>
        </p:nvSpPr>
        <p:spPr bwMode="auto">
          <a:xfrm>
            <a:off x="1293316" y="2617788"/>
            <a:ext cx="1725613" cy="431800"/>
          </a:xfrm>
          <a:prstGeom prst="horizontalScroll">
            <a:avLst>
              <a:gd name="adj" fmla="val 12500"/>
            </a:avLst>
          </a:prstGeom>
          <a:solidFill>
            <a:schemeClr val="bg1"/>
          </a:solidFill>
          <a:ln w="28575" algn="ctr">
            <a:solidFill>
              <a:schemeClr val="tx1"/>
            </a:solidFill>
            <a:round/>
            <a:headEnd type="none" w="sm" len="sm"/>
            <a:tailEnd type="none" w="sm" len="sm"/>
          </a:ln>
        </p:spPr>
        <p:txBody>
          <a:bodyPr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200" dirty="0">
                <a:solidFill>
                  <a:srgbClr val="000000"/>
                </a:solidFill>
              </a:rPr>
              <a:t>Partitioning</a:t>
            </a:r>
          </a:p>
        </p:txBody>
      </p:sp>
      <p:sp>
        <p:nvSpPr>
          <p:cNvPr id="25" name="Horizontal Scroll 57"/>
          <p:cNvSpPr>
            <a:spLocks noChangeArrowheads="1"/>
          </p:cNvSpPr>
          <p:nvPr/>
        </p:nvSpPr>
        <p:spPr bwMode="auto">
          <a:xfrm>
            <a:off x="3468191" y="2419350"/>
            <a:ext cx="2447925" cy="649288"/>
          </a:xfrm>
          <a:prstGeom prst="horizontalScroll">
            <a:avLst>
              <a:gd name="adj" fmla="val 12500"/>
            </a:avLst>
          </a:prstGeom>
          <a:solidFill>
            <a:schemeClr val="bg1"/>
          </a:solidFill>
          <a:ln w="28575" algn="ctr">
            <a:solidFill>
              <a:schemeClr val="tx1"/>
            </a:solidFill>
            <a:round/>
            <a:headEnd type="none" w="sm" len="sm"/>
            <a:tailEnd type="none" w="sm" len="sm"/>
          </a:ln>
        </p:spPr>
        <p:txBody>
          <a:bodyPr lIns="0" rIns="0" anchor="ctr"/>
          <a:lstStyle>
            <a:lvl1pPr marL="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chemeClr val="accent1"/>
              </a:buClr>
            </a:pPr>
            <a:r>
              <a:rPr lang="en-US" altLang="en-US" sz="1200" dirty="0">
                <a:solidFill>
                  <a:srgbClr val="000000"/>
                </a:solidFill>
              </a:rPr>
              <a:t>ALTER SYSTEM</a:t>
            </a:r>
          </a:p>
          <a:p>
            <a:pPr eaLnBrk="1" hangingPunct="1">
              <a:buClr>
                <a:schemeClr val="accent1"/>
              </a:buClr>
            </a:pPr>
            <a:r>
              <a:rPr lang="en-US" altLang="en-US" sz="1200" dirty="0">
                <a:solidFill>
                  <a:srgbClr val="000000"/>
                </a:solidFill>
              </a:rPr>
              <a:t>ALTER SYSTEM SET</a:t>
            </a:r>
          </a:p>
        </p:txBody>
      </p:sp>
      <p:sp>
        <p:nvSpPr>
          <p:cNvPr id="26" name="PPTShape_39"/>
          <p:cNvSpPr>
            <a:spLocks noChangeArrowheads="1"/>
          </p:cNvSpPr>
          <p:nvPr/>
        </p:nvSpPr>
        <p:spPr bwMode="blackWhite">
          <a:xfrm>
            <a:off x="3087191" y="2051050"/>
            <a:ext cx="1727200" cy="323850"/>
          </a:xfrm>
          <a:prstGeom prst="round2SameRect">
            <a:avLst/>
          </a:prstGeom>
          <a:noFill/>
          <a:ln w="28575">
            <a:solidFill>
              <a:srgbClr val="0000FF"/>
            </a:solidFill>
            <a:round/>
            <a:headEnd/>
            <a:tailEnd/>
          </a:ln>
        </p:spPr>
        <p:txBody>
          <a:bodyPr wrap="none" lIns="46038" tIns="46038" rIns="46038" bIns="46038" anchor="ctr"/>
          <a:lstStyle/>
          <a:p>
            <a:pPr defTabSz="228600" eaLnBrk="1" hangingPunct="1">
              <a:defRPr/>
            </a:pPr>
            <a:endParaRPr lang="en-GB" dirty="0">
              <a:solidFill>
                <a:srgbClr val="000000"/>
              </a:solidFill>
              <a:latin typeface="Arial" charset="0"/>
              <a:cs typeface="Arial" charset="0"/>
            </a:endParaRPr>
          </a:p>
        </p:txBody>
      </p:sp>
      <p:cxnSp>
        <p:nvCxnSpPr>
          <p:cNvPr id="27" name="Straight Arrow Connector 86"/>
          <p:cNvCxnSpPr>
            <a:cxnSpLocks noChangeShapeType="1"/>
          </p:cNvCxnSpPr>
          <p:nvPr/>
        </p:nvCxnSpPr>
        <p:spPr bwMode="auto">
          <a:xfrm flipH="1">
            <a:off x="1163141" y="2501900"/>
            <a:ext cx="0" cy="1189038"/>
          </a:xfrm>
          <a:prstGeom prst="straightConnector1">
            <a:avLst/>
          </a:prstGeom>
          <a:noFill/>
          <a:ln w="28575" algn="ctr">
            <a:solidFill>
              <a:schemeClr val="accent1"/>
            </a:solidFill>
            <a:round/>
            <a:headEnd type="none" w="sm" len="sm"/>
            <a:tailEnd type="triangle" w="lg" len="lg"/>
          </a:ln>
          <a:extLst>
            <a:ext uri="{909E8E84-426E-40DD-AFC4-6F175D3DCCD1}">
              <a14:hiddenFill xmlns:a14="http://schemas.microsoft.com/office/drawing/2010/main">
                <a:noFill/>
              </a14:hiddenFill>
            </a:ext>
          </a:extLst>
        </p:spPr>
      </p:cxnSp>
      <p:cxnSp>
        <p:nvCxnSpPr>
          <p:cNvPr id="28" name="Elbow Connector 22"/>
          <p:cNvCxnSpPr>
            <a:cxnSpLocks noChangeShapeType="1"/>
          </p:cNvCxnSpPr>
          <p:nvPr/>
        </p:nvCxnSpPr>
        <p:spPr bwMode="auto">
          <a:xfrm rot="16200000" flipH="1">
            <a:off x="3513435" y="3545681"/>
            <a:ext cx="1765300" cy="636588"/>
          </a:xfrm>
          <a:prstGeom prst="bentConnector3">
            <a:avLst>
              <a:gd name="adj1" fmla="val 50000"/>
            </a:avLst>
          </a:prstGeom>
          <a:noFill/>
          <a:ln w="28575" algn="ctr">
            <a:solidFill>
              <a:srgbClr val="0000FF"/>
            </a:solidFill>
            <a:round/>
            <a:headEnd type="none" w="sm" len="sm"/>
            <a:tailEnd type="triangle" w="lg" len="lg"/>
          </a:ln>
          <a:extLst>
            <a:ext uri="{909E8E84-426E-40DD-AFC4-6F175D3DCCD1}">
              <a14:hiddenFill xmlns:a14="http://schemas.microsoft.com/office/drawing/2010/main">
                <a:noFill/>
              </a14:hiddenFill>
            </a:ext>
          </a:extLst>
        </p:spPr>
      </p:cxnSp>
      <p:cxnSp>
        <p:nvCxnSpPr>
          <p:cNvPr id="29" name="Straight Arrow Connector 46"/>
          <p:cNvCxnSpPr>
            <a:cxnSpLocks noChangeShapeType="1"/>
          </p:cNvCxnSpPr>
          <p:nvPr/>
        </p:nvCxnSpPr>
        <p:spPr bwMode="auto">
          <a:xfrm flipH="1">
            <a:off x="3276104" y="2368550"/>
            <a:ext cx="0" cy="2374900"/>
          </a:xfrm>
          <a:prstGeom prst="straightConnector1">
            <a:avLst/>
          </a:prstGeom>
          <a:noFill/>
          <a:ln w="28575" algn="ctr">
            <a:solidFill>
              <a:srgbClr val="0000FF"/>
            </a:solidFill>
            <a:round/>
            <a:headEnd type="none" w="sm" len="sm"/>
            <a:tailEnd type="triangle" w="lg" len="lg"/>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2496342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365126"/>
            <a:ext cx="9432894" cy="647699"/>
          </a:xfrm>
        </p:spPr>
        <p:txBody>
          <a:bodyPr>
            <a:normAutofit fontScale="90000"/>
          </a:bodyPr>
          <a:lstStyle/>
          <a:p>
            <a:r>
              <a:rPr lang="en-US" altLang="en-US" dirty="0"/>
              <a:t>PDB Lockdown Profiles Inheritance</a:t>
            </a:r>
            <a:endParaRPr lang="en-US" dirty="0"/>
          </a:p>
        </p:txBody>
      </p:sp>
      <p:sp>
        <p:nvSpPr>
          <p:cNvPr id="3" name="Rectangle 3"/>
          <p:cNvSpPr>
            <a:spLocks noChangeArrowheads="1"/>
          </p:cNvSpPr>
          <p:nvPr/>
        </p:nvSpPr>
        <p:spPr bwMode="blackGray">
          <a:xfrm>
            <a:off x="11525250" y="233363"/>
            <a:ext cx="395288" cy="179387"/>
          </a:xfrm>
          <a:prstGeom prst="rect">
            <a:avLst/>
          </a:prstGeom>
          <a:solidFill>
            <a:srgbClr val="D4ECBA"/>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nchor="ctr"/>
          <a:lstStyle>
            <a:lvl1pPr defTabSz="400050">
              <a:spcBef>
                <a:spcPts val="900"/>
              </a:spcBef>
              <a:buClr>
                <a:srgbClr val="000000"/>
              </a:buClr>
              <a:buFont typeface="Arial" panose="020B0604020202020204" pitchFamily="34" charset="0"/>
              <a:tabLst>
                <a:tab pos="400050" algn="r"/>
                <a:tab pos="673100" algn="l"/>
              </a:tabLst>
              <a:defRPr sz="2100">
                <a:solidFill>
                  <a:srgbClr val="000000"/>
                </a:solidFill>
                <a:latin typeface="Arial" panose="020B0604020202020204" pitchFamily="34" charset="0"/>
              </a:defRPr>
            </a:lvl1pPr>
            <a:lvl2pPr marL="742950" indent="-285750" defTabSz="400050">
              <a:spcBef>
                <a:spcPts val="900"/>
              </a:spcBef>
              <a:buClr>
                <a:srgbClr val="FF0000"/>
              </a:buClr>
              <a:buFont typeface="Arial" panose="020B0604020202020204" pitchFamily="34" charset="0"/>
              <a:buChar char="•"/>
              <a:tabLst>
                <a:tab pos="400050" algn="r"/>
                <a:tab pos="673100" algn="l"/>
              </a:tabLst>
              <a:defRPr sz="2100">
                <a:solidFill>
                  <a:srgbClr val="000000"/>
                </a:solidFill>
                <a:latin typeface="Arial" panose="020B0604020202020204" pitchFamily="34" charset="0"/>
              </a:defRPr>
            </a:lvl2pPr>
            <a:lvl3pPr marL="1143000" indent="-228600" defTabSz="400050">
              <a:spcBef>
                <a:spcPts val="450"/>
              </a:spcBef>
              <a:buClr>
                <a:srgbClr val="FF0000"/>
              </a:buClr>
              <a:buFont typeface="Arial" panose="020B0604020202020204" pitchFamily="34" charset="0"/>
              <a:buChar char="–"/>
              <a:tabLst>
                <a:tab pos="400050" algn="r"/>
                <a:tab pos="673100" algn="l"/>
              </a:tabLst>
              <a:defRPr sz="2000">
                <a:solidFill>
                  <a:srgbClr val="000000"/>
                </a:solidFill>
                <a:latin typeface="Arial" panose="020B0604020202020204" pitchFamily="34" charset="0"/>
              </a:defRPr>
            </a:lvl3pPr>
            <a:lvl4pPr marL="1600200" indent="-228600" defTabSz="400050">
              <a:spcBef>
                <a:spcPct val="20000"/>
              </a:spcBef>
              <a:buClr>
                <a:schemeClr val="accent2"/>
              </a:buClr>
              <a:buSzPct val="45000"/>
              <a:buFont typeface="Arial" panose="020B0604020202020204" pitchFamily="34" charset="0"/>
              <a:buChar char="—"/>
              <a:tabLst>
                <a:tab pos="400050" algn="r"/>
                <a:tab pos="673100" algn="l"/>
              </a:tabLst>
              <a:defRPr>
                <a:solidFill>
                  <a:srgbClr val="000000"/>
                </a:solidFill>
                <a:latin typeface="Arial" panose="020B0604020202020204" pitchFamily="34" charset="0"/>
              </a:defRPr>
            </a:lvl4pPr>
            <a:lvl5pPr marL="2057400" indent="-228600" defTabSz="400050">
              <a:spcBef>
                <a:spcPct val="20000"/>
              </a:spcBef>
              <a:buClr>
                <a:schemeClr val="accent2"/>
              </a:buClr>
              <a:buSzPct val="55000"/>
              <a:buFont typeface="Arial" panose="020B0604020202020204" pitchFamily="34" charset="0"/>
              <a:buChar char="—"/>
              <a:tabLst>
                <a:tab pos="400050" algn="r"/>
                <a:tab pos="673100" algn="l"/>
              </a:tabLst>
              <a:defRPr sz="1600">
                <a:solidFill>
                  <a:srgbClr val="000000"/>
                </a:solidFill>
                <a:latin typeface="Arial" panose="020B0604020202020204" pitchFamily="34" charset="0"/>
              </a:defRPr>
            </a:lvl5pPr>
            <a:lvl6pPr marL="25146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000000"/>
                </a:solidFill>
                <a:latin typeface="Arial" panose="020B0604020202020204" pitchFamily="34" charset="0"/>
              </a:defRPr>
            </a:lvl6pPr>
            <a:lvl7pPr marL="29718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000000"/>
                </a:solidFill>
                <a:latin typeface="Arial" panose="020B0604020202020204" pitchFamily="34" charset="0"/>
              </a:defRPr>
            </a:lvl7pPr>
            <a:lvl8pPr marL="34290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000000"/>
                </a:solidFill>
                <a:latin typeface="Arial" panose="020B0604020202020204" pitchFamily="34" charset="0"/>
              </a:defRPr>
            </a:lvl8pPr>
            <a:lvl9pPr marL="38862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000000"/>
                </a:solidFill>
                <a:latin typeface="Arial" panose="020B0604020202020204" pitchFamily="34" charset="0"/>
              </a:defRPr>
            </a:lvl9pPr>
          </a:lstStyle>
          <a:p>
            <a:pPr algn="ctr" eaLnBrk="1" hangingPunct="1">
              <a:spcBef>
                <a:spcPct val="0"/>
              </a:spcBef>
              <a:buClrTx/>
              <a:buFontTx/>
              <a:buNone/>
            </a:pPr>
            <a:r>
              <a:rPr lang="en-US" altLang="en-US" sz="800" b="1" i="1" dirty="0" smtClean="0"/>
              <a:t>19c</a:t>
            </a:r>
            <a:endParaRPr lang="en-US" altLang="en-US" sz="800" b="1" i="1" dirty="0"/>
          </a:p>
        </p:txBody>
      </p:sp>
      <p:sp>
        <p:nvSpPr>
          <p:cNvPr id="4" name="Rectangle 46"/>
          <p:cNvSpPr>
            <a:spLocks noChangeArrowheads="1"/>
          </p:cNvSpPr>
          <p:nvPr/>
        </p:nvSpPr>
        <p:spPr bwMode="auto">
          <a:xfrm>
            <a:off x="622300" y="1052513"/>
            <a:ext cx="10944225" cy="5113337"/>
          </a:xfrm>
          <a:prstGeom prst="rect">
            <a:avLst/>
          </a:prstGeom>
          <a:solidFill>
            <a:schemeClr val="bg2"/>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solidFill>
                <a:srgbClr val="000000"/>
              </a:solidFill>
            </a:endParaRPr>
          </a:p>
        </p:txBody>
      </p:sp>
      <p:sp>
        <p:nvSpPr>
          <p:cNvPr id="5" name="Rectangle 282"/>
          <p:cNvSpPr>
            <a:spLocks noChangeArrowheads="1"/>
          </p:cNvSpPr>
          <p:nvPr/>
        </p:nvSpPr>
        <p:spPr bwMode="auto">
          <a:xfrm>
            <a:off x="938213" y="1196975"/>
            <a:ext cx="3654425" cy="2224088"/>
          </a:xfrm>
          <a:prstGeom prst="rect">
            <a:avLst/>
          </a:prstGeom>
          <a:solidFill>
            <a:srgbClr val="FFC000"/>
          </a:solidFill>
          <a:ln w="19050" algn="ctr">
            <a:solidFill>
              <a:schemeClr val="tx2"/>
            </a:solidFill>
            <a:round/>
            <a:headEnd/>
            <a:tailEnd/>
          </a:ln>
          <a:effectLst>
            <a:outerShdw blurRad="50800" dist="38100" dir="2700000" algn="tl" rotWithShape="0">
              <a:prstClr val="black">
                <a:alpha val="40000"/>
              </a:prstClr>
            </a:outerShdw>
          </a:effectLst>
        </p:spPr>
        <p:txBody>
          <a:bodyPr lIns="92075" tIns="46038" rIns="92075" bIns="46038"/>
          <a:lstStyle/>
          <a:p>
            <a:pPr marL="119063" indent="-119063" eaLnBrk="1" hangingPunct="1">
              <a:buFont typeface="Arial" charset="0"/>
              <a:buNone/>
              <a:defRPr/>
            </a:pPr>
            <a:r>
              <a:rPr lang="en-US" b="1" dirty="0">
                <a:solidFill>
                  <a:srgbClr val="000000"/>
                </a:solidFill>
                <a:latin typeface="Arial" charset="0"/>
                <a:cs typeface="Arial" charset="0"/>
              </a:rPr>
              <a:t>CDB root </a:t>
            </a:r>
          </a:p>
        </p:txBody>
      </p:sp>
      <p:sp>
        <p:nvSpPr>
          <p:cNvPr id="6" name="TextBox 5"/>
          <p:cNvSpPr txBox="1">
            <a:spLocks noChangeArrowheads="1"/>
          </p:cNvSpPr>
          <p:nvPr/>
        </p:nvSpPr>
        <p:spPr bwMode="auto">
          <a:xfrm>
            <a:off x="1149350" y="1631950"/>
            <a:ext cx="1873250" cy="338138"/>
          </a:xfrm>
          <a:prstGeom prst="rect">
            <a:avLst/>
          </a:prstGeom>
          <a:noFill/>
          <a:ln w="9525">
            <a:noFill/>
            <a:miter lim="800000"/>
            <a:headEnd/>
            <a:tailEnd/>
          </a:ln>
        </p:spPr>
        <p:txBody>
          <a:bodyPr>
            <a:spAutoFit/>
          </a:bodyPr>
          <a:lstStyle/>
          <a:p>
            <a:pPr eaLnBrk="1" hangingPunct="1">
              <a:defRPr/>
            </a:pPr>
            <a:r>
              <a:rPr lang="en-US" sz="1600" b="1" dirty="0">
                <a:solidFill>
                  <a:srgbClr val="000000"/>
                </a:solidFill>
                <a:cs typeface="Courier New" pitchFamily="49" charset="0"/>
              </a:rPr>
              <a:t>CDB_prof1</a:t>
            </a:r>
            <a:endParaRPr lang="en-US" sz="1600" b="1" dirty="0">
              <a:solidFill>
                <a:srgbClr val="000000"/>
              </a:solidFill>
              <a:latin typeface="+mj-lt"/>
              <a:cs typeface="Courier New" pitchFamily="49" charset="0"/>
            </a:endParaRPr>
          </a:p>
        </p:txBody>
      </p:sp>
      <p:sp>
        <p:nvSpPr>
          <p:cNvPr id="7" name="PPTShape_39"/>
          <p:cNvSpPr>
            <a:spLocks noChangeArrowheads="1"/>
          </p:cNvSpPr>
          <p:nvPr/>
        </p:nvSpPr>
        <p:spPr bwMode="blackWhite">
          <a:xfrm>
            <a:off x="1149350" y="1619250"/>
            <a:ext cx="1273175" cy="342900"/>
          </a:xfrm>
          <a:prstGeom prst="round2SameRect">
            <a:avLst/>
          </a:prstGeom>
          <a:noFill/>
          <a:ln w="28575">
            <a:solidFill>
              <a:srgbClr val="FF0000"/>
            </a:solidFill>
            <a:round/>
            <a:headEnd/>
            <a:tailEnd/>
          </a:ln>
        </p:spPr>
        <p:txBody>
          <a:bodyPr wrap="none" lIns="46038" tIns="46038" rIns="46038" bIns="46038" anchor="ctr"/>
          <a:lstStyle/>
          <a:p>
            <a:pPr defTabSz="228600" eaLnBrk="1" hangingPunct="1">
              <a:defRPr/>
            </a:pPr>
            <a:endParaRPr lang="en-GB" dirty="0">
              <a:solidFill>
                <a:srgbClr val="000000"/>
              </a:solidFill>
              <a:latin typeface="Arial" charset="0"/>
              <a:cs typeface="Arial" charset="0"/>
            </a:endParaRPr>
          </a:p>
        </p:txBody>
      </p:sp>
      <p:sp>
        <p:nvSpPr>
          <p:cNvPr id="8" name="Horizontal Scroll 57"/>
          <p:cNvSpPr>
            <a:spLocks noChangeArrowheads="1"/>
          </p:cNvSpPr>
          <p:nvPr/>
        </p:nvSpPr>
        <p:spPr bwMode="auto">
          <a:xfrm>
            <a:off x="3090863" y="1390650"/>
            <a:ext cx="1449387" cy="712788"/>
          </a:xfrm>
          <a:prstGeom prst="horizontalScroll">
            <a:avLst>
              <a:gd name="adj" fmla="val 12500"/>
            </a:avLst>
          </a:prstGeom>
          <a:solidFill>
            <a:schemeClr val="bg1"/>
          </a:solidFill>
          <a:ln w="28575" algn="ctr">
            <a:solidFill>
              <a:schemeClr val="tx1"/>
            </a:solidFill>
            <a:round/>
            <a:headEnd type="none" w="sm" len="sm"/>
            <a:tailEnd type="none" w="sm" len="sm"/>
          </a:ln>
        </p:spPr>
        <p:txBody>
          <a:bodyPr lIns="0" rIns="0" anchor="ctr"/>
          <a:lstStyle>
            <a:lvl1pPr marL="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chemeClr val="accent1"/>
              </a:buClr>
            </a:pPr>
            <a:r>
              <a:rPr lang="en-US" altLang="en-US" sz="1600" dirty="0">
                <a:solidFill>
                  <a:srgbClr val="000000"/>
                </a:solidFill>
              </a:rPr>
              <a:t>Rule1</a:t>
            </a:r>
          </a:p>
          <a:p>
            <a:pPr eaLnBrk="1" hangingPunct="1">
              <a:buClr>
                <a:schemeClr val="accent1"/>
              </a:buClr>
            </a:pPr>
            <a:r>
              <a:rPr lang="fr-FR" altLang="en-US" sz="1600" dirty="0">
                <a:solidFill>
                  <a:srgbClr val="000000"/>
                </a:solidFill>
              </a:rPr>
              <a:t>Disabled R2</a:t>
            </a:r>
            <a:endParaRPr lang="en-US" altLang="en-US" sz="1600" dirty="0">
              <a:solidFill>
                <a:srgbClr val="000000"/>
              </a:solidFill>
            </a:endParaRPr>
          </a:p>
        </p:txBody>
      </p:sp>
      <p:cxnSp>
        <p:nvCxnSpPr>
          <p:cNvPr id="9" name="Straight Arrow Connector 86"/>
          <p:cNvCxnSpPr>
            <a:cxnSpLocks noChangeShapeType="1"/>
          </p:cNvCxnSpPr>
          <p:nvPr/>
        </p:nvCxnSpPr>
        <p:spPr bwMode="auto">
          <a:xfrm rot="10800000">
            <a:off x="2422525" y="1787525"/>
            <a:ext cx="566738" cy="0"/>
          </a:xfrm>
          <a:prstGeom prst="straightConnector1">
            <a:avLst/>
          </a:prstGeom>
          <a:ln w="9525" cap="flat" cmpd="sng" algn="ctr">
            <a:solidFill>
              <a:schemeClr val="accent4"/>
            </a:solidFill>
            <a:prstDash val="dash"/>
            <a:round/>
            <a:headEnd type="triangle" w="lg" len="lg"/>
            <a:tailEnd type="none" w="lg" len="lg"/>
          </a:ln>
        </p:spPr>
        <p:style>
          <a:lnRef idx="0">
            <a:scrgbClr r="0" g="0" b="0"/>
          </a:lnRef>
          <a:fillRef idx="0">
            <a:scrgbClr r="0" g="0" b="0"/>
          </a:fillRef>
          <a:effectRef idx="0">
            <a:scrgbClr r="0" g="0" b="0"/>
          </a:effectRef>
          <a:fontRef idx="minor">
            <a:schemeClr val="tx1"/>
          </a:fontRef>
        </p:style>
      </p:cxnSp>
      <p:sp>
        <p:nvSpPr>
          <p:cNvPr id="10" name="TextBox 9"/>
          <p:cNvSpPr txBox="1">
            <a:spLocks noChangeArrowheads="1"/>
          </p:cNvSpPr>
          <p:nvPr/>
        </p:nvSpPr>
        <p:spPr bwMode="auto">
          <a:xfrm>
            <a:off x="1125538" y="2295525"/>
            <a:ext cx="1873250" cy="338138"/>
          </a:xfrm>
          <a:prstGeom prst="rect">
            <a:avLst/>
          </a:prstGeom>
          <a:noFill/>
          <a:ln w="9525">
            <a:noFill/>
            <a:miter lim="800000"/>
            <a:headEnd/>
            <a:tailEnd/>
          </a:ln>
        </p:spPr>
        <p:txBody>
          <a:bodyPr>
            <a:spAutoFit/>
          </a:bodyPr>
          <a:lstStyle/>
          <a:p>
            <a:pPr eaLnBrk="1" hangingPunct="1">
              <a:defRPr/>
            </a:pPr>
            <a:r>
              <a:rPr lang="en-US" sz="1600" b="1" dirty="0">
                <a:solidFill>
                  <a:srgbClr val="000000"/>
                </a:solidFill>
                <a:cs typeface="Courier New" pitchFamily="49" charset="0"/>
              </a:rPr>
              <a:t>CDB_prof2</a:t>
            </a:r>
            <a:endParaRPr lang="en-US" sz="1600" b="1" dirty="0">
              <a:solidFill>
                <a:srgbClr val="000000"/>
              </a:solidFill>
              <a:latin typeface="+mj-lt"/>
              <a:cs typeface="Courier New" pitchFamily="49" charset="0"/>
            </a:endParaRPr>
          </a:p>
        </p:txBody>
      </p:sp>
      <p:sp>
        <p:nvSpPr>
          <p:cNvPr id="11" name="PPTShape_39"/>
          <p:cNvSpPr>
            <a:spLocks noChangeArrowheads="1"/>
          </p:cNvSpPr>
          <p:nvPr/>
        </p:nvSpPr>
        <p:spPr bwMode="blackWhite">
          <a:xfrm>
            <a:off x="1125538" y="2282825"/>
            <a:ext cx="1273175" cy="342900"/>
          </a:xfrm>
          <a:prstGeom prst="round2SameRect">
            <a:avLst/>
          </a:prstGeom>
          <a:noFill/>
          <a:ln w="28575">
            <a:solidFill>
              <a:srgbClr val="FF0000"/>
            </a:solidFill>
            <a:round/>
            <a:headEnd/>
            <a:tailEnd/>
          </a:ln>
        </p:spPr>
        <p:txBody>
          <a:bodyPr wrap="none" lIns="46038" tIns="46038" rIns="46038" bIns="46038" anchor="ctr"/>
          <a:lstStyle/>
          <a:p>
            <a:pPr defTabSz="228600" eaLnBrk="1" hangingPunct="1">
              <a:defRPr/>
            </a:pPr>
            <a:endParaRPr lang="en-GB" dirty="0">
              <a:solidFill>
                <a:srgbClr val="000000"/>
              </a:solidFill>
              <a:latin typeface="Arial" charset="0"/>
              <a:cs typeface="Arial" charset="0"/>
            </a:endParaRPr>
          </a:p>
        </p:txBody>
      </p:sp>
      <p:sp>
        <p:nvSpPr>
          <p:cNvPr id="12" name="Horizontal Scroll 57"/>
          <p:cNvSpPr>
            <a:spLocks noChangeArrowheads="1"/>
          </p:cNvSpPr>
          <p:nvPr/>
        </p:nvSpPr>
        <p:spPr bwMode="auto">
          <a:xfrm>
            <a:off x="3067050" y="2133600"/>
            <a:ext cx="1449388" cy="722313"/>
          </a:xfrm>
          <a:prstGeom prst="horizontalScroll">
            <a:avLst>
              <a:gd name="adj" fmla="val 12500"/>
            </a:avLst>
          </a:prstGeom>
          <a:solidFill>
            <a:schemeClr val="bg1"/>
          </a:solidFill>
          <a:ln w="28575" algn="ctr">
            <a:solidFill>
              <a:schemeClr val="tx1"/>
            </a:solidFill>
            <a:round/>
            <a:headEnd type="none" w="sm" len="sm"/>
            <a:tailEnd type="none" w="sm" len="sm"/>
          </a:ln>
        </p:spPr>
        <p:txBody>
          <a:bodyPr lIns="0" rIns="0" anchor="ctr"/>
          <a:lstStyle>
            <a:lvl1pPr marL="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chemeClr val="accent1"/>
              </a:buClr>
            </a:pPr>
            <a:r>
              <a:rPr lang="en-US" altLang="en-US" sz="1600" dirty="0">
                <a:solidFill>
                  <a:srgbClr val="000000"/>
                </a:solidFill>
              </a:rPr>
              <a:t>Rule3</a:t>
            </a:r>
          </a:p>
          <a:p>
            <a:pPr eaLnBrk="1" hangingPunct="1">
              <a:buClr>
                <a:schemeClr val="accent1"/>
              </a:buClr>
            </a:pPr>
            <a:r>
              <a:rPr lang="fr-FR" altLang="en-US" sz="1600" dirty="0">
                <a:solidFill>
                  <a:srgbClr val="000000"/>
                </a:solidFill>
              </a:rPr>
              <a:t>Disabled R4</a:t>
            </a:r>
            <a:endParaRPr lang="en-US" altLang="en-US" sz="1600" dirty="0">
              <a:solidFill>
                <a:srgbClr val="000000"/>
              </a:solidFill>
            </a:endParaRPr>
          </a:p>
        </p:txBody>
      </p:sp>
      <p:cxnSp>
        <p:nvCxnSpPr>
          <p:cNvPr id="13" name="Straight Arrow Connector 86"/>
          <p:cNvCxnSpPr>
            <a:cxnSpLocks noChangeShapeType="1"/>
          </p:cNvCxnSpPr>
          <p:nvPr/>
        </p:nvCxnSpPr>
        <p:spPr bwMode="auto">
          <a:xfrm rot="10800000">
            <a:off x="2398713" y="2451100"/>
            <a:ext cx="566737" cy="0"/>
          </a:xfrm>
          <a:prstGeom prst="straightConnector1">
            <a:avLst/>
          </a:prstGeom>
          <a:ln w="9525" cap="flat" cmpd="sng" algn="ctr">
            <a:solidFill>
              <a:schemeClr val="accent4"/>
            </a:solidFill>
            <a:prstDash val="dash"/>
            <a:round/>
            <a:headEnd type="triangle" w="lg" len="lg"/>
            <a:tailEnd type="none" w="lg" len="lg"/>
          </a:ln>
        </p:spPr>
        <p:style>
          <a:lnRef idx="0">
            <a:scrgbClr r="0" g="0" b="0"/>
          </a:lnRef>
          <a:fillRef idx="0">
            <a:scrgbClr r="0" g="0" b="0"/>
          </a:fillRef>
          <a:effectRef idx="0">
            <a:scrgbClr r="0" g="0" b="0"/>
          </a:effectRef>
          <a:fontRef idx="minor">
            <a:schemeClr val="tx1"/>
          </a:fontRef>
        </p:style>
      </p:cxnSp>
      <p:sp>
        <p:nvSpPr>
          <p:cNvPr id="14" name="Rectangle 13"/>
          <p:cNvSpPr/>
          <p:nvPr/>
        </p:nvSpPr>
        <p:spPr>
          <a:xfrm>
            <a:off x="981075" y="2957513"/>
            <a:ext cx="3652838" cy="369887"/>
          </a:xfrm>
          <a:prstGeom prst="rect">
            <a:avLst/>
          </a:prstGeom>
        </p:spPr>
        <p:txBody>
          <a:bodyPr wrap="none">
            <a:spAutoFit/>
          </a:bodyPr>
          <a:lstStyle/>
          <a:p>
            <a:pPr eaLnBrk="1" hangingPunct="1">
              <a:defRPr/>
            </a:pPr>
            <a:r>
              <a:rPr lang="en-US" altLang="en-US" b="1" dirty="0">
                <a:solidFill>
                  <a:srgbClr val="000000"/>
                </a:solidFill>
                <a:latin typeface="+mj-lt"/>
                <a:cs typeface="Courier New" panose="02070309020205020404" pitchFamily="49" charset="0"/>
              </a:rPr>
              <a:t>PDB_LOCKDOWN = CDB_prof1</a:t>
            </a:r>
          </a:p>
        </p:txBody>
      </p:sp>
      <p:sp>
        <p:nvSpPr>
          <p:cNvPr id="15" name="PPTShape_0"/>
          <p:cNvSpPr>
            <a:spLocks noChangeArrowheads="1"/>
          </p:cNvSpPr>
          <p:nvPr/>
        </p:nvSpPr>
        <p:spPr bwMode="blackWhite">
          <a:xfrm>
            <a:off x="5014913" y="1281113"/>
            <a:ext cx="3124200" cy="3790950"/>
          </a:xfrm>
          <a:prstGeom prst="rect">
            <a:avLst/>
          </a:prstGeom>
          <a:solidFill>
            <a:srgbClr val="FFCC99"/>
          </a:solidFill>
          <a:ln w="28575">
            <a:solidFill>
              <a:schemeClr val="tx1"/>
            </a:solidFill>
            <a:miter lim="800000"/>
            <a:headEnd/>
            <a:tailEnd/>
          </a:ln>
        </p:spPr>
        <p:txBody>
          <a:bodyPr wrap="none" lIns="92075" tIns="46038" rIns="92075" bIns="46038"/>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50000"/>
              </a:spcBef>
            </a:pPr>
            <a:r>
              <a:rPr lang="fr-FR" altLang="en-US" sz="1600" b="1" dirty="0">
                <a:solidFill>
                  <a:srgbClr val="000000"/>
                </a:solidFill>
              </a:rPr>
              <a:t>App Root APP2</a:t>
            </a:r>
            <a:endParaRPr lang="en-US" altLang="en-US" sz="1600" b="1" dirty="0">
              <a:solidFill>
                <a:srgbClr val="000000"/>
              </a:solidFill>
            </a:endParaRPr>
          </a:p>
        </p:txBody>
      </p:sp>
      <p:sp>
        <p:nvSpPr>
          <p:cNvPr id="16" name="TextBox 8"/>
          <p:cNvSpPr txBox="1">
            <a:spLocks noChangeArrowheads="1"/>
          </p:cNvSpPr>
          <p:nvPr/>
        </p:nvSpPr>
        <p:spPr bwMode="auto">
          <a:xfrm>
            <a:off x="5067300" y="3843338"/>
            <a:ext cx="3043238"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400" b="1" dirty="0">
                <a:solidFill>
                  <a:srgbClr val="000000"/>
                </a:solidFill>
                <a:latin typeface="+mj-lt"/>
                <a:cs typeface="Courier New" panose="02070309020205020404" pitchFamily="49" charset="0"/>
              </a:rPr>
              <a:t>PDB_LOCKDOWN =</a:t>
            </a:r>
            <a:r>
              <a:rPr lang="en-US" altLang="en-US" sz="1400" b="1" dirty="0">
                <a:solidFill>
                  <a:srgbClr val="000000"/>
                </a:solidFill>
                <a:latin typeface="+mj-lt"/>
              </a:rPr>
              <a:t> </a:t>
            </a:r>
            <a:r>
              <a:rPr lang="en-US" altLang="en-US" sz="1400" b="1" dirty="0">
                <a:solidFill>
                  <a:srgbClr val="000000"/>
                </a:solidFill>
                <a:latin typeface="+mj-lt"/>
                <a:cs typeface="Courier New" panose="02070309020205020404" pitchFamily="49" charset="0"/>
              </a:rPr>
              <a:t>App_prof4</a:t>
            </a:r>
          </a:p>
          <a:p>
            <a:pPr marL="285750" indent="-285750" eaLnBrk="1" hangingPunct="1">
              <a:buFont typeface="Wingdings" panose="05000000000000000000" pitchFamily="2" charset="2"/>
              <a:buChar char="è"/>
              <a:defRPr/>
            </a:pPr>
            <a:r>
              <a:rPr lang="en-US" sz="1400" dirty="0">
                <a:solidFill>
                  <a:srgbClr val="000000"/>
                </a:solidFill>
              </a:rPr>
              <a:t>App_prof4 affects all application PDBs</a:t>
            </a:r>
            <a:r>
              <a:rPr lang="fr-FR" sz="1400" dirty="0">
                <a:solidFill>
                  <a:srgbClr val="000000"/>
                </a:solidFill>
                <a:cs typeface="Courier New" panose="02070309020205020404" pitchFamily="49" charset="0"/>
                <a:sym typeface="Wingdings" panose="05000000000000000000" pitchFamily="2" charset="2"/>
              </a:rPr>
              <a:t> in the application container.</a:t>
            </a:r>
          </a:p>
          <a:p>
            <a:pPr marL="285750" indent="-285750" eaLnBrk="1" hangingPunct="1">
              <a:buFont typeface="Wingdings" panose="05000000000000000000" pitchFamily="2" charset="2"/>
              <a:buChar char="è"/>
              <a:defRPr/>
            </a:pPr>
            <a:r>
              <a:rPr lang="fr-FR" altLang="en-US" sz="1400" dirty="0">
                <a:solidFill>
                  <a:srgbClr val="000000"/>
                </a:solidFill>
                <a:cs typeface="Courier New" panose="02070309020205020404" pitchFamily="49" charset="0"/>
                <a:sym typeface="Wingdings" panose="05000000000000000000" pitchFamily="2" charset="2"/>
              </a:rPr>
              <a:t>Inherits rules from CDB_prof1</a:t>
            </a:r>
          </a:p>
        </p:txBody>
      </p:sp>
      <p:sp>
        <p:nvSpPr>
          <p:cNvPr id="17" name="TextBox 16"/>
          <p:cNvSpPr txBox="1">
            <a:spLocks noChangeArrowheads="1"/>
          </p:cNvSpPr>
          <p:nvPr/>
        </p:nvSpPr>
        <p:spPr bwMode="auto">
          <a:xfrm>
            <a:off x="5106988" y="1719263"/>
            <a:ext cx="1873250" cy="338137"/>
          </a:xfrm>
          <a:prstGeom prst="rect">
            <a:avLst/>
          </a:prstGeom>
          <a:noFill/>
          <a:ln w="9525">
            <a:noFill/>
            <a:miter lim="800000"/>
            <a:headEnd/>
            <a:tailEnd/>
          </a:ln>
        </p:spPr>
        <p:txBody>
          <a:bodyPr>
            <a:spAutoFit/>
          </a:bodyPr>
          <a:lstStyle/>
          <a:p>
            <a:pPr eaLnBrk="1" hangingPunct="1">
              <a:defRPr/>
            </a:pPr>
            <a:r>
              <a:rPr lang="en-US" sz="1600" b="1" dirty="0">
                <a:solidFill>
                  <a:srgbClr val="000000"/>
                </a:solidFill>
                <a:cs typeface="Courier New" pitchFamily="49" charset="0"/>
              </a:rPr>
              <a:t>App_prof4</a:t>
            </a:r>
            <a:endParaRPr lang="en-US" sz="1600" b="1" dirty="0">
              <a:solidFill>
                <a:srgbClr val="000000"/>
              </a:solidFill>
              <a:latin typeface="+mj-lt"/>
              <a:cs typeface="Courier New" pitchFamily="49" charset="0"/>
            </a:endParaRPr>
          </a:p>
        </p:txBody>
      </p:sp>
      <p:sp>
        <p:nvSpPr>
          <p:cNvPr id="18" name="PPTShape_39"/>
          <p:cNvSpPr>
            <a:spLocks noChangeArrowheads="1"/>
          </p:cNvSpPr>
          <p:nvPr/>
        </p:nvSpPr>
        <p:spPr bwMode="blackWhite">
          <a:xfrm>
            <a:off x="5106988" y="1706563"/>
            <a:ext cx="1273175" cy="342900"/>
          </a:xfrm>
          <a:prstGeom prst="round2SameRect">
            <a:avLst/>
          </a:prstGeom>
          <a:noFill/>
          <a:ln w="28575">
            <a:solidFill>
              <a:srgbClr val="FF0000"/>
            </a:solidFill>
            <a:round/>
            <a:headEnd/>
            <a:tailEnd/>
          </a:ln>
        </p:spPr>
        <p:txBody>
          <a:bodyPr wrap="none" lIns="46038" tIns="46038" rIns="46038" bIns="46038" anchor="ctr"/>
          <a:lstStyle/>
          <a:p>
            <a:pPr defTabSz="228600" eaLnBrk="1" hangingPunct="1">
              <a:defRPr/>
            </a:pPr>
            <a:endParaRPr lang="en-GB" dirty="0">
              <a:solidFill>
                <a:srgbClr val="000000"/>
              </a:solidFill>
              <a:latin typeface="Arial" charset="0"/>
              <a:cs typeface="Arial" charset="0"/>
            </a:endParaRPr>
          </a:p>
        </p:txBody>
      </p:sp>
      <p:sp>
        <p:nvSpPr>
          <p:cNvPr id="19" name="Horizontal Scroll 57"/>
          <p:cNvSpPr>
            <a:spLocks noChangeArrowheads="1"/>
          </p:cNvSpPr>
          <p:nvPr/>
        </p:nvSpPr>
        <p:spPr bwMode="auto">
          <a:xfrm>
            <a:off x="6678613" y="1557338"/>
            <a:ext cx="1308100" cy="633412"/>
          </a:xfrm>
          <a:prstGeom prst="horizontalScroll">
            <a:avLst>
              <a:gd name="adj" fmla="val 12500"/>
            </a:avLst>
          </a:prstGeom>
          <a:solidFill>
            <a:schemeClr val="bg1"/>
          </a:solidFill>
          <a:ln w="28575" algn="ctr">
            <a:solidFill>
              <a:schemeClr val="tx1"/>
            </a:solidFill>
            <a:round/>
            <a:headEnd type="none" w="sm" len="sm"/>
            <a:tailEnd type="none" w="sm" len="sm"/>
          </a:ln>
        </p:spPr>
        <p:txBody>
          <a:bodyPr lIns="0" rIns="0" anchor="ctr"/>
          <a:lstStyle>
            <a:lvl1pPr marL="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chemeClr val="accent1"/>
              </a:buClr>
            </a:pPr>
            <a:r>
              <a:rPr lang="en-US" altLang="en-US" sz="1400" dirty="0">
                <a:solidFill>
                  <a:srgbClr val="000000"/>
                </a:solidFill>
              </a:rPr>
              <a:t>Rule7</a:t>
            </a:r>
          </a:p>
          <a:p>
            <a:pPr eaLnBrk="1" hangingPunct="1">
              <a:buClr>
                <a:schemeClr val="accent1"/>
              </a:buClr>
            </a:pPr>
            <a:r>
              <a:rPr lang="fr-FR" altLang="en-US" sz="1400" dirty="0">
                <a:solidFill>
                  <a:srgbClr val="000000"/>
                </a:solidFill>
              </a:rPr>
              <a:t>Disabled R8</a:t>
            </a:r>
            <a:endParaRPr lang="en-US" altLang="en-US" sz="1400" dirty="0">
              <a:solidFill>
                <a:srgbClr val="000000"/>
              </a:solidFill>
            </a:endParaRPr>
          </a:p>
        </p:txBody>
      </p:sp>
      <p:cxnSp>
        <p:nvCxnSpPr>
          <p:cNvPr id="20" name="Straight Arrow Connector 86"/>
          <p:cNvCxnSpPr>
            <a:cxnSpLocks noChangeShapeType="1"/>
          </p:cNvCxnSpPr>
          <p:nvPr/>
        </p:nvCxnSpPr>
        <p:spPr bwMode="auto">
          <a:xfrm rot="10800000">
            <a:off x="6405563" y="1873250"/>
            <a:ext cx="287337" cy="0"/>
          </a:xfrm>
          <a:prstGeom prst="straightConnector1">
            <a:avLst/>
          </a:prstGeom>
          <a:ln w="9525" cap="flat" cmpd="sng" algn="ctr">
            <a:solidFill>
              <a:schemeClr val="accent4"/>
            </a:solidFill>
            <a:prstDash val="dash"/>
            <a:round/>
            <a:headEnd type="triangle" w="lg" len="lg"/>
            <a:tailEnd type="none" w="lg" len="lg"/>
          </a:ln>
        </p:spPr>
        <p:style>
          <a:lnRef idx="0">
            <a:scrgbClr r="0" g="0" b="0"/>
          </a:lnRef>
          <a:fillRef idx="0">
            <a:scrgbClr r="0" g="0" b="0"/>
          </a:fillRef>
          <a:effectRef idx="0">
            <a:scrgbClr r="0" g="0" b="0"/>
          </a:effectRef>
          <a:fontRef idx="minor">
            <a:schemeClr val="tx1"/>
          </a:fontRef>
        </p:style>
      </p:cxnSp>
      <p:sp>
        <p:nvSpPr>
          <p:cNvPr id="21" name="TextBox 20"/>
          <p:cNvSpPr txBox="1">
            <a:spLocks noChangeArrowheads="1"/>
          </p:cNvSpPr>
          <p:nvPr/>
        </p:nvSpPr>
        <p:spPr bwMode="auto">
          <a:xfrm>
            <a:off x="5083175" y="2525713"/>
            <a:ext cx="1873250" cy="338137"/>
          </a:xfrm>
          <a:prstGeom prst="rect">
            <a:avLst/>
          </a:prstGeom>
          <a:noFill/>
          <a:ln w="9525">
            <a:noFill/>
            <a:miter lim="800000"/>
            <a:headEnd/>
            <a:tailEnd/>
          </a:ln>
        </p:spPr>
        <p:txBody>
          <a:bodyPr>
            <a:spAutoFit/>
          </a:bodyPr>
          <a:lstStyle/>
          <a:p>
            <a:pPr eaLnBrk="1" hangingPunct="1">
              <a:defRPr/>
            </a:pPr>
            <a:r>
              <a:rPr lang="en-US" sz="1600" b="1" dirty="0">
                <a:solidFill>
                  <a:srgbClr val="000000"/>
                </a:solidFill>
                <a:cs typeface="Courier New" pitchFamily="49" charset="0"/>
              </a:rPr>
              <a:t>App_prof5</a:t>
            </a:r>
            <a:endParaRPr lang="en-US" sz="1600" b="1" dirty="0">
              <a:solidFill>
                <a:srgbClr val="000000"/>
              </a:solidFill>
              <a:latin typeface="+mj-lt"/>
              <a:cs typeface="Courier New" pitchFamily="49" charset="0"/>
            </a:endParaRPr>
          </a:p>
        </p:txBody>
      </p:sp>
      <p:sp>
        <p:nvSpPr>
          <p:cNvPr id="22" name="PPTShape_39"/>
          <p:cNvSpPr>
            <a:spLocks noChangeArrowheads="1"/>
          </p:cNvSpPr>
          <p:nvPr/>
        </p:nvSpPr>
        <p:spPr bwMode="blackWhite">
          <a:xfrm>
            <a:off x="5097463" y="2513013"/>
            <a:ext cx="1273175" cy="342900"/>
          </a:xfrm>
          <a:prstGeom prst="round2SameRect">
            <a:avLst/>
          </a:prstGeom>
          <a:noFill/>
          <a:ln w="28575">
            <a:solidFill>
              <a:srgbClr val="FF0000"/>
            </a:solidFill>
            <a:round/>
            <a:headEnd/>
            <a:tailEnd/>
          </a:ln>
        </p:spPr>
        <p:txBody>
          <a:bodyPr wrap="none" lIns="46038" tIns="46038" rIns="46038" bIns="46038" anchor="ctr"/>
          <a:lstStyle/>
          <a:p>
            <a:pPr defTabSz="228600" eaLnBrk="1" hangingPunct="1">
              <a:defRPr/>
            </a:pPr>
            <a:endParaRPr lang="en-GB" dirty="0">
              <a:solidFill>
                <a:srgbClr val="000000"/>
              </a:solidFill>
              <a:latin typeface="Arial" charset="0"/>
              <a:cs typeface="Arial" charset="0"/>
            </a:endParaRPr>
          </a:p>
        </p:txBody>
      </p:sp>
      <p:sp>
        <p:nvSpPr>
          <p:cNvPr id="23" name="Horizontal Scroll 57"/>
          <p:cNvSpPr>
            <a:spLocks noChangeArrowheads="1"/>
          </p:cNvSpPr>
          <p:nvPr/>
        </p:nvSpPr>
        <p:spPr bwMode="auto">
          <a:xfrm>
            <a:off x="6670675" y="2363788"/>
            <a:ext cx="1309688" cy="633412"/>
          </a:xfrm>
          <a:prstGeom prst="horizontalScroll">
            <a:avLst>
              <a:gd name="adj" fmla="val 12500"/>
            </a:avLst>
          </a:prstGeom>
          <a:solidFill>
            <a:schemeClr val="bg1"/>
          </a:solidFill>
          <a:ln w="28575" algn="ctr">
            <a:solidFill>
              <a:schemeClr val="tx1"/>
            </a:solidFill>
            <a:round/>
            <a:headEnd type="none" w="sm" len="sm"/>
            <a:tailEnd type="none" w="sm" len="sm"/>
          </a:ln>
        </p:spPr>
        <p:txBody>
          <a:bodyPr lIns="0" rIns="0" anchor="ctr"/>
          <a:lstStyle>
            <a:lvl1pPr marL="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chemeClr val="accent1"/>
              </a:buClr>
            </a:pPr>
            <a:r>
              <a:rPr lang="en-US" altLang="en-US" sz="1400" dirty="0">
                <a:solidFill>
                  <a:srgbClr val="000000"/>
                </a:solidFill>
              </a:rPr>
              <a:t>Rule9</a:t>
            </a:r>
          </a:p>
          <a:p>
            <a:pPr eaLnBrk="1" hangingPunct="1">
              <a:buClr>
                <a:schemeClr val="accent1"/>
              </a:buClr>
            </a:pPr>
            <a:r>
              <a:rPr lang="fr-FR" altLang="en-US" sz="1400" dirty="0">
                <a:solidFill>
                  <a:srgbClr val="000000"/>
                </a:solidFill>
              </a:rPr>
              <a:t>Disabled R10</a:t>
            </a:r>
            <a:endParaRPr lang="en-US" altLang="en-US" sz="1400" dirty="0">
              <a:solidFill>
                <a:srgbClr val="000000"/>
              </a:solidFill>
            </a:endParaRPr>
          </a:p>
        </p:txBody>
      </p:sp>
      <p:cxnSp>
        <p:nvCxnSpPr>
          <p:cNvPr id="24" name="Straight Arrow Connector 86"/>
          <p:cNvCxnSpPr>
            <a:cxnSpLocks noChangeShapeType="1"/>
          </p:cNvCxnSpPr>
          <p:nvPr/>
        </p:nvCxnSpPr>
        <p:spPr bwMode="auto">
          <a:xfrm rot="10800000">
            <a:off x="6381750" y="2681288"/>
            <a:ext cx="288925" cy="0"/>
          </a:xfrm>
          <a:prstGeom prst="straightConnector1">
            <a:avLst/>
          </a:prstGeom>
          <a:ln w="9525" cap="flat" cmpd="sng" algn="ctr">
            <a:solidFill>
              <a:schemeClr val="accent4"/>
            </a:solidFill>
            <a:prstDash val="dash"/>
            <a:round/>
            <a:headEnd type="triangle" w="lg" len="lg"/>
            <a:tailEnd type="none" w="lg" len="lg"/>
          </a:ln>
        </p:spPr>
        <p:style>
          <a:lnRef idx="0">
            <a:scrgbClr r="0" g="0" b="0"/>
          </a:lnRef>
          <a:fillRef idx="0">
            <a:scrgbClr r="0" g="0" b="0"/>
          </a:fillRef>
          <a:effectRef idx="0">
            <a:scrgbClr r="0" g="0" b="0"/>
          </a:effectRef>
          <a:fontRef idx="minor">
            <a:schemeClr val="tx1"/>
          </a:fontRef>
        </p:style>
      </p:cxnSp>
      <p:sp>
        <p:nvSpPr>
          <p:cNvPr id="25" name="PPTShape_0"/>
          <p:cNvSpPr>
            <a:spLocks noChangeArrowheads="1"/>
          </p:cNvSpPr>
          <p:nvPr/>
        </p:nvSpPr>
        <p:spPr bwMode="blackWhite">
          <a:xfrm>
            <a:off x="1003300" y="4732338"/>
            <a:ext cx="3602038" cy="1360487"/>
          </a:xfrm>
          <a:prstGeom prst="rect">
            <a:avLst/>
          </a:prstGeom>
          <a:solidFill>
            <a:srgbClr val="FFCC99"/>
          </a:solidFill>
          <a:ln w="28575">
            <a:solidFill>
              <a:schemeClr val="tx1"/>
            </a:solidFill>
            <a:miter lim="800000"/>
            <a:headEnd/>
            <a:tailEnd/>
          </a:ln>
        </p:spPr>
        <p:txBody>
          <a:bodyPr wrap="none" lIns="92075" tIns="46038" rIns="92075" bIns="46038"/>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50000"/>
              </a:spcBef>
            </a:pPr>
            <a:r>
              <a:rPr lang="fr-FR" altLang="en-US" sz="1600" b="1" dirty="0">
                <a:solidFill>
                  <a:srgbClr val="000000"/>
                </a:solidFill>
              </a:rPr>
              <a:t>App Root APP1</a:t>
            </a:r>
            <a:endParaRPr lang="en-US" altLang="en-US" sz="1600" b="1" dirty="0">
              <a:solidFill>
                <a:srgbClr val="000000"/>
              </a:solidFill>
            </a:endParaRPr>
          </a:p>
        </p:txBody>
      </p:sp>
      <p:sp>
        <p:nvSpPr>
          <p:cNvPr id="26" name="TextBox 25"/>
          <p:cNvSpPr txBox="1">
            <a:spLocks noChangeArrowheads="1"/>
          </p:cNvSpPr>
          <p:nvPr/>
        </p:nvSpPr>
        <p:spPr bwMode="auto">
          <a:xfrm>
            <a:off x="1146175" y="5084763"/>
            <a:ext cx="1873250" cy="339725"/>
          </a:xfrm>
          <a:prstGeom prst="rect">
            <a:avLst/>
          </a:prstGeom>
          <a:noFill/>
          <a:ln w="9525">
            <a:noFill/>
            <a:miter lim="800000"/>
            <a:headEnd/>
            <a:tailEnd/>
          </a:ln>
        </p:spPr>
        <p:txBody>
          <a:bodyPr>
            <a:spAutoFit/>
          </a:bodyPr>
          <a:lstStyle/>
          <a:p>
            <a:pPr eaLnBrk="1" hangingPunct="1">
              <a:defRPr/>
            </a:pPr>
            <a:r>
              <a:rPr lang="en-US" sz="1600" b="1" dirty="0">
                <a:solidFill>
                  <a:srgbClr val="000000"/>
                </a:solidFill>
                <a:cs typeface="Courier New" pitchFamily="49" charset="0"/>
              </a:rPr>
              <a:t>App_prof3</a:t>
            </a:r>
            <a:endParaRPr lang="en-US" sz="1600" b="1" dirty="0">
              <a:solidFill>
                <a:srgbClr val="000000"/>
              </a:solidFill>
              <a:latin typeface="+mj-lt"/>
              <a:cs typeface="Courier New" pitchFamily="49" charset="0"/>
            </a:endParaRPr>
          </a:p>
        </p:txBody>
      </p:sp>
      <p:sp>
        <p:nvSpPr>
          <p:cNvPr id="27" name="PPTShape_39"/>
          <p:cNvSpPr>
            <a:spLocks noChangeArrowheads="1"/>
          </p:cNvSpPr>
          <p:nvPr/>
        </p:nvSpPr>
        <p:spPr bwMode="blackWhite">
          <a:xfrm>
            <a:off x="1146175" y="5072063"/>
            <a:ext cx="1273175" cy="342900"/>
          </a:xfrm>
          <a:prstGeom prst="round2SameRect">
            <a:avLst/>
          </a:prstGeom>
          <a:noFill/>
          <a:ln w="28575">
            <a:solidFill>
              <a:srgbClr val="FF0000"/>
            </a:solidFill>
            <a:round/>
            <a:headEnd/>
            <a:tailEnd/>
          </a:ln>
        </p:spPr>
        <p:txBody>
          <a:bodyPr wrap="none" lIns="46038" tIns="46038" rIns="46038" bIns="46038" anchor="ctr"/>
          <a:lstStyle/>
          <a:p>
            <a:pPr defTabSz="228600" eaLnBrk="1" hangingPunct="1">
              <a:defRPr/>
            </a:pPr>
            <a:endParaRPr lang="en-GB" dirty="0">
              <a:solidFill>
                <a:srgbClr val="000000"/>
              </a:solidFill>
              <a:latin typeface="Arial" charset="0"/>
              <a:cs typeface="Arial" charset="0"/>
            </a:endParaRPr>
          </a:p>
        </p:txBody>
      </p:sp>
      <p:sp>
        <p:nvSpPr>
          <p:cNvPr id="28" name="Horizontal Scroll 57"/>
          <p:cNvSpPr>
            <a:spLocks noChangeArrowheads="1"/>
          </p:cNvSpPr>
          <p:nvPr/>
        </p:nvSpPr>
        <p:spPr bwMode="auto">
          <a:xfrm>
            <a:off x="3087688" y="4924425"/>
            <a:ext cx="869950" cy="633413"/>
          </a:xfrm>
          <a:prstGeom prst="horizontalScroll">
            <a:avLst>
              <a:gd name="adj" fmla="val 12500"/>
            </a:avLst>
          </a:prstGeom>
          <a:solidFill>
            <a:schemeClr val="bg1"/>
          </a:solidFill>
          <a:ln w="28575" algn="ctr">
            <a:solidFill>
              <a:schemeClr val="tx1"/>
            </a:solidFill>
            <a:round/>
            <a:headEnd type="none" w="sm" len="sm"/>
            <a:tailEnd type="none" w="sm" len="sm"/>
          </a:ln>
        </p:spPr>
        <p:txBody>
          <a:bodyPr lIns="0" rIns="0" anchor="ctr"/>
          <a:lstStyle>
            <a:lvl1pPr marL="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chemeClr val="accent1"/>
              </a:buClr>
            </a:pPr>
            <a:r>
              <a:rPr lang="en-US" altLang="en-US" sz="1400" dirty="0">
                <a:solidFill>
                  <a:srgbClr val="000000"/>
                </a:solidFill>
              </a:rPr>
              <a:t>Rule5</a:t>
            </a:r>
          </a:p>
          <a:p>
            <a:pPr eaLnBrk="1" hangingPunct="1">
              <a:buClr>
                <a:schemeClr val="accent1"/>
              </a:buClr>
            </a:pPr>
            <a:r>
              <a:rPr lang="fr-FR" altLang="en-US" sz="1400" dirty="0">
                <a:solidFill>
                  <a:srgbClr val="000000"/>
                </a:solidFill>
              </a:rPr>
              <a:t>Rule6</a:t>
            </a:r>
            <a:endParaRPr lang="en-US" altLang="en-US" sz="1400" dirty="0">
              <a:solidFill>
                <a:srgbClr val="000000"/>
              </a:solidFill>
            </a:endParaRPr>
          </a:p>
        </p:txBody>
      </p:sp>
      <p:cxnSp>
        <p:nvCxnSpPr>
          <p:cNvPr id="29" name="Straight Arrow Connector 86"/>
          <p:cNvCxnSpPr>
            <a:cxnSpLocks noChangeShapeType="1"/>
          </p:cNvCxnSpPr>
          <p:nvPr/>
        </p:nvCxnSpPr>
        <p:spPr bwMode="auto">
          <a:xfrm rot="10800000">
            <a:off x="2419350" y="5240338"/>
            <a:ext cx="566738" cy="0"/>
          </a:xfrm>
          <a:prstGeom prst="straightConnector1">
            <a:avLst/>
          </a:prstGeom>
          <a:ln w="9525" cap="flat" cmpd="sng" algn="ctr">
            <a:solidFill>
              <a:schemeClr val="accent4"/>
            </a:solidFill>
            <a:prstDash val="dash"/>
            <a:round/>
            <a:headEnd type="triangle" w="lg" len="lg"/>
            <a:tailEnd type="none" w="lg" len="lg"/>
          </a:ln>
        </p:spPr>
        <p:style>
          <a:lnRef idx="0">
            <a:scrgbClr r="0" g="0" b="0"/>
          </a:lnRef>
          <a:fillRef idx="0">
            <a:scrgbClr r="0" g="0" b="0"/>
          </a:fillRef>
          <a:effectRef idx="0">
            <a:scrgbClr r="0" g="0" b="0"/>
          </a:effectRef>
          <a:fontRef idx="minor">
            <a:schemeClr val="tx1"/>
          </a:fontRef>
        </p:style>
      </p:cxnSp>
      <p:sp>
        <p:nvSpPr>
          <p:cNvPr id="30" name="PPTShape_0"/>
          <p:cNvSpPr>
            <a:spLocks noChangeArrowheads="1"/>
          </p:cNvSpPr>
          <p:nvPr/>
        </p:nvSpPr>
        <p:spPr bwMode="blackWhite">
          <a:xfrm>
            <a:off x="8491538" y="1281113"/>
            <a:ext cx="2895600" cy="1773237"/>
          </a:xfrm>
          <a:prstGeom prst="rect">
            <a:avLst/>
          </a:prstGeom>
          <a:solidFill>
            <a:srgbClr val="FFE8D1"/>
          </a:solidFill>
          <a:ln w="28575">
            <a:solidFill>
              <a:schemeClr val="tx1"/>
            </a:solidFill>
            <a:miter lim="800000"/>
            <a:headEnd/>
            <a:tailEnd/>
          </a:ln>
        </p:spPr>
        <p:txBody>
          <a:bodyPr wrap="none" lIns="92075" tIns="46038" rIns="92075" bIns="46038"/>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50000"/>
              </a:spcBef>
            </a:pPr>
            <a:r>
              <a:rPr lang="fr-FR" altLang="en-US" sz="1600" b="1" dirty="0">
                <a:solidFill>
                  <a:srgbClr val="000000"/>
                </a:solidFill>
              </a:rPr>
              <a:t>App PDB app2_1</a:t>
            </a:r>
            <a:endParaRPr lang="en-US" altLang="en-US" sz="1600" b="1" dirty="0">
              <a:solidFill>
                <a:srgbClr val="000000"/>
              </a:solidFill>
            </a:endParaRPr>
          </a:p>
        </p:txBody>
      </p:sp>
      <p:sp>
        <p:nvSpPr>
          <p:cNvPr id="31" name="TextBox 8"/>
          <p:cNvSpPr txBox="1">
            <a:spLocks noChangeArrowheads="1"/>
          </p:cNvSpPr>
          <p:nvPr/>
        </p:nvSpPr>
        <p:spPr bwMode="auto">
          <a:xfrm>
            <a:off x="8567738" y="1700213"/>
            <a:ext cx="28559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400" b="1" dirty="0">
                <a:solidFill>
                  <a:srgbClr val="000000"/>
                </a:solidFill>
                <a:latin typeface="+mj-lt"/>
                <a:cs typeface="Courier New" panose="02070309020205020404" pitchFamily="49" charset="0"/>
              </a:rPr>
              <a:t>PDB_LOCKDOWN</a:t>
            </a:r>
            <a:r>
              <a:rPr lang="en-US" altLang="en-US" sz="1400" dirty="0">
                <a:solidFill>
                  <a:srgbClr val="000000"/>
                </a:solidFill>
                <a:latin typeface="+mj-lt"/>
                <a:cs typeface="Courier New" panose="02070309020205020404" pitchFamily="49" charset="0"/>
              </a:rPr>
              <a:t> =</a:t>
            </a:r>
            <a:r>
              <a:rPr lang="en-US" altLang="en-US" sz="1400" dirty="0">
                <a:solidFill>
                  <a:srgbClr val="000000"/>
                </a:solidFill>
                <a:latin typeface="+mj-lt"/>
              </a:rPr>
              <a:t> </a:t>
            </a:r>
            <a:r>
              <a:rPr lang="en-US" altLang="en-US" sz="1400" b="1" dirty="0">
                <a:solidFill>
                  <a:srgbClr val="000000"/>
                </a:solidFill>
                <a:latin typeface="+mj-lt"/>
                <a:cs typeface="Courier New" panose="02070309020205020404" pitchFamily="49" charset="0"/>
              </a:rPr>
              <a:t>App_prof5</a:t>
            </a:r>
          </a:p>
          <a:p>
            <a:pPr marL="285750" indent="-285750" eaLnBrk="1" hangingPunct="1">
              <a:buFont typeface="Wingdings" panose="05000000000000000000" pitchFamily="2" charset="2"/>
              <a:buChar char="è"/>
              <a:defRPr/>
            </a:pPr>
            <a:r>
              <a:rPr lang="fr-FR" altLang="en-US" sz="1400" dirty="0">
                <a:solidFill>
                  <a:srgbClr val="000000"/>
                </a:solidFill>
                <a:latin typeface="+mn-lt"/>
                <a:cs typeface="Courier New" panose="02070309020205020404" pitchFamily="49" charset="0"/>
              </a:rPr>
              <a:t>Rules of App_prof5 are in effect. </a:t>
            </a:r>
          </a:p>
          <a:p>
            <a:pPr marL="285750" indent="-285750" eaLnBrk="1" hangingPunct="1">
              <a:buFont typeface="Wingdings" panose="05000000000000000000" pitchFamily="2" charset="2"/>
              <a:buChar char="è"/>
              <a:defRPr/>
            </a:pPr>
            <a:r>
              <a:rPr lang="fr-FR" altLang="en-US" sz="1400" dirty="0">
                <a:solidFill>
                  <a:srgbClr val="000000"/>
                </a:solidFill>
                <a:latin typeface="+mn-lt"/>
                <a:cs typeface="Courier New" panose="02070309020205020404" pitchFamily="49" charset="0"/>
              </a:rPr>
              <a:t>Inherits </a:t>
            </a:r>
            <a:r>
              <a:rPr lang="en-US" sz="1400" dirty="0">
                <a:solidFill>
                  <a:srgbClr val="000000"/>
                </a:solidFill>
              </a:rPr>
              <a:t>lockdown profile rules set in its nearest ancestor, CDB_prof1</a:t>
            </a:r>
            <a:endParaRPr lang="en-US" altLang="en-US" sz="1400" dirty="0">
              <a:solidFill>
                <a:srgbClr val="000000"/>
              </a:solidFill>
              <a:latin typeface="+mn-lt"/>
              <a:cs typeface="Courier New" panose="02070309020205020404" pitchFamily="49" charset="0"/>
            </a:endParaRPr>
          </a:p>
        </p:txBody>
      </p:sp>
      <p:cxnSp>
        <p:nvCxnSpPr>
          <p:cNvPr id="32" name="Straight Arrow Connector 31"/>
          <p:cNvCxnSpPr/>
          <p:nvPr/>
        </p:nvCxnSpPr>
        <p:spPr bwMode="auto">
          <a:xfrm rot="5400000" flipV="1">
            <a:off x="8313738" y="2228850"/>
            <a:ext cx="0" cy="323850"/>
          </a:xfrm>
          <a:prstGeom prst="straightConnector1">
            <a:avLst/>
          </a:prstGeom>
          <a:ln w="28575" cap="flat" cmpd="sng" algn="ctr">
            <a:solidFill>
              <a:schemeClr val="accent4"/>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33" name="Straight Arrow Connector 32"/>
          <p:cNvCxnSpPr/>
          <p:nvPr/>
        </p:nvCxnSpPr>
        <p:spPr bwMode="auto">
          <a:xfrm flipV="1">
            <a:off x="4294188" y="3468688"/>
            <a:ext cx="0" cy="1263650"/>
          </a:xfrm>
          <a:prstGeom prst="straightConnector1">
            <a:avLst/>
          </a:prstGeom>
          <a:ln w="28575" cap="flat" cmpd="sng" algn="ctr">
            <a:solidFill>
              <a:schemeClr val="accent4"/>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34" name="Straight Arrow Connector 33"/>
          <p:cNvCxnSpPr>
            <a:stCxn id="15" idx="1"/>
            <a:endCxn id="5" idx="3"/>
          </p:cNvCxnSpPr>
          <p:nvPr/>
        </p:nvCxnSpPr>
        <p:spPr bwMode="auto">
          <a:xfrm flipH="1" flipV="1">
            <a:off x="4592638" y="2309813"/>
            <a:ext cx="431800" cy="0"/>
          </a:xfrm>
          <a:prstGeom prst="straightConnector1">
            <a:avLst/>
          </a:prstGeom>
          <a:ln w="28575"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35" name="PPTShape_0"/>
          <p:cNvSpPr>
            <a:spLocks noChangeArrowheads="1"/>
          </p:cNvSpPr>
          <p:nvPr/>
        </p:nvSpPr>
        <p:spPr bwMode="blackWhite">
          <a:xfrm>
            <a:off x="8520113" y="3284538"/>
            <a:ext cx="2895600" cy="1800225"/>
          </a:xfrm>
          <a:prstGeom prst="rect">
            <a:avLst/>
          </a:prstGeom>
          <a:solidFill>
            <a:srgbClr val="FFE8D1"/>
          </a:solidFill>
          <a:ln w="28575">
            <a:solidFill>
              <a:schemeClr val="tx1"/>
            </a:solidFill>
            <a:miter lim="800000"/>
            <a:headEnd/>
            <a:tailEnd/>
          </a:ln>
        </p:spPr>
        <p:txBody>
          <a:bodyPr wrap="none" lIns="92075" tIns="46038" rIns="92075" bIns="46038"/>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50000"/>
              </a:spcBef>
            </a:pPr>
            <a:r>
              <a:rPr lang="fr-FR" altLang="en-US" sz="1600" b="1" dirty="0">
                <a:solidFill>
                  <a:srgbClr val="000000"/>
                </a:solidFill>
              </a:rPr>
              <a:t>App PDB app2_2</a:t>
            </a:r>
            <a:endParaRPr lang="en-US" altLang="en-US" sz="1600" b="1" dirty="0">
              <a:solidFill>
                <a:srgbClr val="000000"/>
              </a:solidFill>
            </a:endParaRPr>
          </a:p>
        </p:txBody>
      </p:sp>
      <p:sp>
        <p:nvSpPr>
          <p:cNvPr id="36" name="TextBox 8"/>
          <p:cNvSpPr txBox="1">
            <a:spLocks noChangeArrowheads="1"/>
          </p:cNvSpPr>
          <p:nvPr/>
        </p:nvSpPr>
        <p:spPr bwMode="auto">
          <a:xfrm>
            <a:off x="8596313" y="3500438"/>
            <a:ext cx="2827337"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indent="-285750" eaLnBrk="1" hangingPunct="1">
              <a:buFont typeface="Wingdings" panose="05000000000000000000" pitchFamily="2" charset="2"/>
              <a:buChar char="è"/>
              <a:defRPr/>
            </a:pPr>
            <a:r>
              <a:rPr lang="fr-FR" altLang="en-US" sz="1400" dirty="0">
                <a:solidFill>
                  <a:srgbClr val="000000"/>
                </a:solidFill>
                <a:cs typeface="Courier New" panose="02070309020205020404" pitchFamily="49" charset="0"/>
                <a:sym typeface="Wingdings" panose="05000000000000000000" pitchFamily="2" charset="2"/>
              </a:rPr>
              <a:t>Inherits</a:t>
            </a:r>
            <a:r>
              <a:rPr lang="fr-FR" altLang="en-US" sz="1400" dirty="0">
                <a:solidFill>
                  <a:srgbClr val="000000"/>
                </a:solidFill>
                <a:latin typeface="Courier New" panose="02070309020205020404" pitchFamily="49" charset="0"/>
                <a:cs typeface="Courier New" panose="02070309020205020404" pitchFamily="49" charset="0"/>
                <a:sym typeface="Wingdings" panose="05000000000000000000" pitchFamily="2" charset="2"/>
              </a:rPr>
              <a:t> </a:t>
            </a:r>
            <a:r>
              <a:rPr lang="en-US" sz="1400" dirty="0">
                <a:solidFill>
                  <a:srgbClr val="000000"/>
                </a:solidFill>
              </a:rPr>
              <a:t>lockdown profile rules set in its nearest ancestor, </a:t>
            </a:r>
            <a:r>
              <a:rPr lang="fr-FR" altLang="en-US" sz="1400" dirty="0">
                <a:solidFill>
                  <a:srgbClr val="000000"/>
                </a:solidFill>
                <a:cs typeface="Courier New" panose="02070309020205020404" pitchFamily="49" charset="0"/>
                <a:sym typeface="Wingdings" panose="05000000000000000000" pitchFamily="2" charset="2"/>
              </a:rPr>
              <a:t>App</a:t>
            </a:r>
            <a:r>
              <a:rPr lang="fr-FR" altLang="en-US" sz="1400" dirty="0">
                <a:solidFill>
                  <a:srgbClr val="000000"/>
                </a:solidFill>
                <a:cs typeface="Courier New" panose="02070309020205020404" pitchFamily="49" charset="0"/>
              </a:rPr>
              <a:t>_prof4 </a:t>
            </a:r>
            <a:r>
              <a:rPr lang="fr-FR" altLang="en-US" sz="1400" dirty="0">
                <a:solidFill>
                  <a:srgbClr val="000000"/>
                </a:solidFill>
                <a:latin typeface="+mj-lt"/>
                <a:cs typeface="Courier New" panose="02070309020205020404" pitchFamily="49" charset="0"/>
                <a:sym typeface="Wingdings" panose="05000000000000000000" pitchFamily="2" charset="2"/>
              </a:rPr>
              <a:t>profile</a:t>
            </a:r>
          </a:p>
          <a:p>
            <a:pPr marL="285750" indent="-285750" eaLnBrk="1" hangingPunct="1">
              <a:buFont typeface="Wingdings" panose="05000000000000000000" pitchFamily="2" charset="2"/>
              <a:buChar char="è"/>
              <a:defRPr/>
            </a:pPr>
            <a:r>
              <a:rPr lang="fr-FR" altLang="en-US" sz="1400" dirty="0">
                <a:solidFill>
                  <a:srgbClr val="000000"/>
                </a:solidFill>
                <a:latin typeface="+mj-lt"/>
                <a:cs typeface="Courier New" panose="02070309020205020404" pitchFamily="49" charset="0"/>
                <a:sym typeface="Wingdings" panose="05000000000000000000" pitchFamily="2" charset="2"/>
              </a:rPr>
              <a:t>In addition, </a:t>
            </a:r>
            <a:r>
              <a:rPr lang="fr-FR" altLang="en-US" sz="1400" dirty="0">
                <a:solidFill>
                  <a:srgbClr val="000000"/>
                </a:solidFill>
                <a:cs typeface="Courier New" panose="02070309020205020404" pitchFamily="49" charset="0"/>
                <a:sym typeface="Wingdings" panose="05000000000000000000" pitchFamily="2" charset="2"/>
              </a:rPr>
              <a:t>i</a:t>
            </a:r>
            <a:r>
              <a:rPr lang="fr-FR" altLang="en-US" sz="1400" dirty="0">
                <a:solidFill>
                  <a:srgbClr val="000000"/>
                </a:solidFill>
                <a:cs typeface="Courier New" panose="02070309020205020404" pitchFamily="49" charset="0"/>
              </a:rPr>
              <a:t>nherits </a:t>
            </a:r>
            <a:r>
              <a:rPr lang="en-US" sz="1400" dirty="0">
                <a:solidFill>
                  <a:srgbClr val="000000"/>
                </a:solidFill>
              </a:rPr>
              <a:t>lockdown profile rules set in its nearest ancestor, CDB_prof1</a:t>
            </a:r>
            <a:endParaRPr lang="en-US" altLang="en-US" sz="1400" dirty="0">
              <a:solidFill>
                <a:srgbClr val="000000"/>
              </a:solidFill>
              <a:cs typeface="Courier New" panose="02070309020205020404" pitchFamily="49" charset="0"/>
            </a:endParaRPr>
          </a:p>
          <a:p>
            <a:pPr marL="285750" indent="-285750" eaLnBrk="1" hangingPunct="1">
              <a:buFont typeface="Wingdings" panose="05000000000000000000" pitchFamily="2" charset="2"/>
              <a:buChar char="è"/>
              <a:defRPr/>
            </a:pPr>
            <a:endParaRPr lang="fr-FR" altLang="en-US" sz="1600" dirty="0">
              <a:solidFill>
                <a:srgbClr val="000000"/>
              </a:solidFill>
              <a:latin typeface="+mj-lt"/>
              <a:cs typeface="Courier New" panose="02070309020205020404" pitchFamily="49" charset="0"/>
              <a:sym typeface="Wingdings" panose="05000000000000000000" pitchFamily="2" charset="2"/>
            </a:endParaRPr>
          </a:p>
        </p:txBody>
      </p:sp>
      <p:sp>
        <p:nvSpPr>
          <p:cNvPr id="37" name="PPTShape_0"/>
          <p:cNvSpPr>
            <a:spLocks noChangeArrowheads="1"/>
          </p:cNvSpPr>
          <p:nvPr/>
        </p:nvSpPr>
        <p:spPr bwMode="blackWhite">
          <a:xfrm>
            <a:off x="5033963" y="5240338"/>
            <a:ext cx="3076575" cy="852487"/>
          </a:xfrm>
          <a:prstGeom prst="rect">
            <a:avLst/>
          </a:prstGeom>
          <a:solidFill>
            <a:srgbClr val="FFE8D1"/>
          </a:solidFill>
          <a:ln w="28575">
            <a:solidFill>
              <a:schemeClr val="tx1"/>
            </a:solidFill>
            <a:miter lim="800000"/>
            <a:headEnd/>
            <a:tailEnd/>
          </a:ln>
        </p:spPr>
        <p:txBody>
          <a:bodyPr wrap="none" lIns="92075" tIns="46038" rIns="92075" bIns="46038"/>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50000"/>
              </a:spcBef>
            </a:pPr>
            <a:r>
              <a:rPr lang="fr-FR" altLang="en-US" sz="1600" b="1" dirty="0">
                <a:solidFill>
                  <a:srgbClr val="000000"/>
                </a:solidFill>
              </a:rPr>
              <a:t>App PDB app1_1</a:t>
            </a:r>
            <a:endParaRPr lang="en-US" altLang="en-US" sz="1600" b="1" dirty="0">
              <a:solidFill>
                <a:srgbClr val="000000"/>
              </a:solidFill>
            </a:endParaRPr>
          </a:p>
        </p:txBody>
      </p:sp>
      <p:sp>
        <p:nvSpPr>
          <p:cNvPr id="38" name="TextBox 8"/>
          <p:cNvSpPr txBox="1">
            <a:spLocks noChangeArrowheads="1"/>
          </p:cNvSpPr>
          <p:nvPr/>
        </p:nvSpPr>
        <p:spPr bwMode="auto">
          <a:xfrm>
            <a:off x="5110163" y="5516563"/>
            <a:ext cx="30003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è"/>
            </a:pPr>
            <a:r>
              <a:rPr lang="en-US" altLang="en-US" sz="1600" dirty="0">
                <a:solidFill>
                  <a:srgbClr val="000000"/>
                </a:solidFill>
                <a:cs typeface="Courier New" panose="02070309020205020404" pitchFamily="49" charset="0"/>
                <a:sym typeface="Wingdings" panose="05000000000000000000" pitchFamily="2" charset="2"/>
              </a:rPr>
              <a:t>Inherits from </a:t>
            </a:r>
            <a:r>
              <a:rPr lang="fr-FR" altLang="en-US" sz="1600" dirty="0">
                <a:solidFill>
                  <a:srgbClr val="000000"/>
                </a:solidFill>
                <a:cs typeface="Courier New" panose="02070309020205020404" pitchFamily="49" charset="0"/>
                <a:sym typeface="Wingdings" panose="05000000000000000000" pitchFamily="2" charset="2"/>
              </a:rPr>
              <a:t>CDB_prof1</a:t>
            </a:r>
            <a:endParaRPr lang="en-US" altLang="en-US" sz="1600" dirty="0">
              <a:solidFill>
                <a:srgbClr val="000000"/>
              </a:solidFill>
              <a:cs typeface="Courier New" panose="02070309020205020404" pitchFamily="49" charset="0"/>
            </a:endParaRPr>
          </a:p>
        </p:txBody>
      </p:sp>
      <p:cxnSp>
        <p:nvCxnSpPr>
          <p:cNvPr id="39" name="Straight Arrow Connector 38"/>
          <p:cNvCxnSpPr/>
          <p:nvPr/>
        </p:nvCxnSpPr>
        <p:spPr bwMode="auto">
          <a:xfrm rot="5400000" flipV="1">
            <a:off x="4806157" y="5391944"/>
            <a:ext cx="0" cy="395287"/>
          </a:xfrm>
          <a:prstGeom prst="straightConnector1">
            <a:avLst/>
          </a:prstGeom>
          <a:ln w="28575" cap="flat" cmpd="sng" algn="ctr">
            <a:solidFill>
              <a:schemeClr val="accent4"/>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40" name="TextBox 8"/>
          <p:cNvSpPr txBox="1">
            <a:spLocks noChangeArrowheads="1"/>
          </p:cNvSpPr>
          <p:nvPr/>
        </p:nvSpPr>
        <p:spPr bwMode="auto">
          <a:xfrm>
            <a:off x="981075" y="5683250"/>
            <a:ext cx="3467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600" b="1" dirty="0">
                <a:solidFill>
                  <a:srgbClr val="000000"/>
                </a:solidFill>
                <a:latin typeface="+mj-lt"/>
                <a:cs typeface="Courier New" panose="02070309020205020404" pitchFamily="49" charset="0"/>
                <a:sym typeface="Wingdings" panose="05000000000000000000" pitchFamily="2" charset="2"/>
              </a:rPr>
              <a:t> </a:t>
            </a:r>
            <a:r>
              <a:rPr lang="en-US" altLang="en-US" sz="1600" dirty="0">
                <a:solidFill>
                  <a:srgbClr val="000000"/>
                </a:solidFill>
                <a:latin typeface="+mj-lt"/>
                <a:cs typeface="Courier New" panose="02070309020205020404" pitchFamily="49" charset="0"/>
                <a:sym typeface="Wingdings" panose="05000000000000000000" pitchFamily="2" charset="2"/>
              </a:rPr>
              <a:t>Inherits from CDB_prof1</a:t>
            </a:r>
            <a:endParaRPr lang="en-US" altLang="en-US" sz="1600" dirty="0">
              <a:solidFill>
                <a:srgbClr val="000000"/>
              </a:solidFill>
              <a:latin typeface="+mj-lt"/>
              <a:cs typeface="Courier New" panose="02070309020205020404" pitchFamily="49" charset="0"/>
            </a:endParaRPr>
          </a:p>
        </p:txBody>
      </p:sp>
      <p:sp>
        <p:nvSpPr>
          <p:cNvPr id="41" name="PPTShape_0"/>
          <p:cNvSpPr>
            <a:spLocks noChangeArrowheads="1"/>
          </p:cNvSpPr>
          <p:nvPr/>
        </p:nvSpPr>
        <p:spPr bwMode="blackWhite">
          <a:xfrm>
            <a:off x="984250" y="3678238"/>
            <a:ext cx="2895600" cy="903287"/>
          </a:xfrm>
          <a:prstGeom prst="rect">
            <a:avLst/>
          </a:prstGeom>
          <a:solidFill>
            <a:schemeClr val="bg1"/>
          </a:solidFill>
          <a:ln w="28575">
            <a:solidFill>
              <a:schemeClr val="tx1"/>
            </a:solidFill>
            <a:miter lim="800000"/>
            <a:headEnd/>
            <a:tailEnd/>
          </a:ln>
        </p:spPr>
        <p:txBody>
          <a:bodyPr wrap="none" lIns="92075" tIns="46038" rIns="92075" bIns="46038"/>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50000"/>
              </a:spcBef>
            </a:pPr>
            <a:r>
              <a:rPr lang="fr-FR" altLang="en-US" sz="1600" b="1" dirty="0">
                <a:solidFill>
                  <a:srgbClr val="000000"/>
                </a:solidFill>
              </a:rPr>
              <a:t>Regular PDB</a:t>
            </a:r>
            <a:endParaRPr lang="en-US" altLang="en-US" sz="1600" b="1" dirty="0">
              <a:solidFill>
                <a:srgbClr val="000000"/>
              </a:solidFill>
            </a:endParaRPr>
          </a:p>
        </p:txBody>
      </p:sp>
      <p:sp>
        <p:nvSpPr>
          <p:cNvPr id="42" name="TextBox 8"/>
          <p:cNvSpPr txBox="1">
            <a:spLocks noChangeArrowheads="1"/>
          </p:cNvSpPr>
          <p:nvPr/>
        </p:nvSpPr>
        <p:spPr bwMode="auto">
          <a:xfrm>
            <a:off x="1003300" y="4005263"/>
            <a:ext cx="28479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è"/>
            </a:pPr>
            <a:r>
              <a:rPr lang="en-US" altLang="en-US" sz="1600" dirty="0">
                <a:solidFill>
                  <a:srgbClr val="000000"/>
                </a:solidFill>
                <a:cs typeface="Courier New" panose="02070309020205020404" pitchFamily="49" charset="0"/>
                <a:sym typeface="Wingdings" panose="05000000000000000000" pitchFamily="2" charset="2"/>
              </a:rPr>
              <a:t>Inherits from </a:t>
            </a:r>
            <a:r>
              <a:rPr lang="fr-FR" altLang="en-US" sz="1600" dirty="0">
                <a:solidFill>
                  <a:srgbClr val="000000"/>
                </a:solidFill>
                <a:cs typeface="Courier New" panose="02070309020205020404" pitchFamily="49" charset="0"/>
                <a:sym typeface="Wingdings" panose="05000000000000000000" pitchFamily="2" charset="2"/>
              </a:rPr>
              <a:t>CDB_prof1</a:t>
            </a:r>
            <a:endParaRPr lang="en-US" altLang="en-US" sz="1600" dirty="0">
              <a:solidFill>
                <a:srgbClr val="000000"/>
              </a:solidFill>
              <a:cs typeface="Courier New" panose="02070309020205020404" pitchFamily="49" charset="0"/>
            </a:endParaRPr>
          </a:p>
        </p:txBody>
      </p:sp>
      <p:cxnSp>
        <p:nvCxnSpPr>
          <p:cNvPr id="43" name="Straight Arrow Connector 42"/>
          <p:cNvCxnSpPr/>
          <p:nvPr/>
        </p:nvCxnSpPr>
        <p:spPr bwMode="auto">
          <a:xfrm flipV="1">
            <a:off x="3502025" y="3429000"/>
            <a:ext cx="0" cy="249238"/>
          </a:xfrm>
          <a:prstGeom prst="straightConnector1">
            <a:avLst/>
          </a:prstGeom>
          <a:ln w="28575" cap="flat" cmpd="sng" algn="ctr">
            <a:solidFill>
              <a:schemeClr val="accent4"/>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44" name="PPTShape_39"/>
          <p:cNvSpPr>
            <a:spLocks noChangeArrowheads="1"/>
          </p:cNvSpPr>
          <p:nvPr/>
        </p:nvSpPr>
        <p:spPr bwMode="blackWhite">
          <a:xfrm>
            <a:off x="5100638" y="3271838"/>
            <a:ext cx="1273175" cy="342900"/>
          </a:xfrm>
          <a:prstGeom prst="round2SameRect">
            <a:avLst/>
          </a:prstGeom>
          <a:noFill/>
          <a:ln w="28575">
            <a:solidFill>
              <a:srgbClr val="FF0000"/>
            </a:solidFill>
            <a:round/>
            <a:headEnd/>
            <a:tailEnd/>
          </a:ln>
        </p:spPr>
        <p:txBody>
          <a:bodyPr wrap="none" lIns="46038" tIns="46038" rIns="46038" bIns="46038" anchor="ctr"/>
          <a:lstStyle/>
          <a:p>
            <a:pPr defTabSz="228600" eaLnBrk="1" hangingPunct="1">
              <a:defRPr/>
            </a:pPr>
            <a:endParaRPr lang="en-GB" dirty="0">
              <a:solidFill>
                <a:srgbClr val="000000"/>
              </a:solidFill>
              <a:latin typeface="Arial" charset="0"/>
              <a:cs typeface="Arial" charset="0"/>
            </a:endParaRPr>
          </a:p>
        </p:txBody>
      </p:sp>
      <p:sp>
        <p:nvSpPr>
          <p:cNvPr id="45" name="Horizontal Scroll 57"/>
          <p:cNvSpPr>
            <a:spLocks noChangeArrowheads="1"/>
          </p:cNvSpPr>
          <p:nvPr/>
        </p:nvSpPr>
        <p:spPr bwMode="auto">
          <a:xfrm>
            <a:off x="6673850" y="3122613"/>
            <a:ext cx="1309688" cy="633412"/>
          </a:xfrm>
          <a:prstGeom prst="horizontalScroll">
            <a:avLst>
              <a:gd name="adj" fmla="val 12500"/>
            </a:avLst>
          </a:prstGeom>
          <a:solidFill>
            <a:schemeClr val="bg1"/>
          </a:solidFill>
          <a:ln w="28575" algn="ctr">
            <a:solidFill>
              <a:schemeClr val="tx1"/>
            </a:solidFill>
            <a:round/>
            <a:headEnd type="none" w="sm" len="sm"/>
            <a:tailEnd type="none" w="sm" len="sm"/>
          </a:ln>
        </p:spPr>
        <p:txBody>
          <a:bodyPr lIns="0" rIns="0" anchor="ctr"/>
          <a:lstStyle>
            <a:lvl1pPr marL="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chemeClr val="accent1"/>
              </a:buClr>
            </a:pPr>
            <a:r>
              <a:rPr lang="en-US" altLang="en-US" sz="1400" dirty="0">
                <a:solidFill>
                  <a:srgbClr val="000000"/>
                </a:solidFill>
              </a:rPr>
              <a:t>Rule11</a:t>
            </a:r>
          </a:p>
          <a:p>
            <a:pPr eaLnBrk="1" hangingPunct="1">
              <a:buClr>
                <a:schemeClr val="accent1"/>
              </a:buClr>
            </a:pPr>
            <a:r>
              <a:rPr lang="fr-FR" altLang="en-US" sz="1400" dirty="0">
                <a:solidFill>
                  <a:srgbClr val="000000"/>
                </a:solidFill>
              </a:rPr>
              <a:t>Disabled R12</a:t>
            </a:r>
            <a:endParaRPr lang="en-US" altLang="en-US" sz="1400" dirty="0">
              <a:solidFill>
                <a:srgbClr val="000000"/>
              </a:solidFill>
            </a:endParaRPr>
          </a:p>
        </p:txBody>
      </p:sp>
      <p:cxnSp>
        <p:nvCxnSpPr>
          <p:cNvPr id="46" name="Straight Arrow Connector 86"/>
          <p:cNvCxnSpPr>
            <a:cxnSpLocks noChangeShapeType="1"/>
          </p:cNvCxnSpPr>
          <p:nvPr/>
        </p:nvCxnSpPr>
        <p:spPr bwMode="auto">
          <a:xfrm rot="10800000">
            <a:off x="6384925" y="3440113"/>
            <a:ext cx="288925" cy="0"/>
          </a:xfrm>
          <a:prstGeom prst="straightConnector1">
            <a:avLst/>
          </a:prstGeom>
          <a:ln w="9525" cap="flat" cmpd="sng" algn="ctr">
            <a:solidFill>
              <a:schemeClr val="accent4"/>
            </a:solidFill>
            <a:prstDash val="dash"/>
            <a:round/>
            <a:headEnd type="triangle" w="lg" len="lg"/>
            <a:tailEnd type="none" w="med" len="med"/>
          </a:ln>
        </p:spPr>
        <p:style>
          <a:lnRef idx="0">
            <a:scrgbClr r="0" g="0" b="0"/>
          </a:lnRef>
          <a:fillRef idx="0">
            <a:scrgbClr r="0" g="0" b="0"/>
          </a:fillRef>
          <a:effectRef idx="0">
            <a:scrgbClr r="0" g="0" b="0"/>
          </a:effectRef>
          <a:fontRef idx="minor">
            <a:schemeClr val="tx1"/>
          </a:fontRef>
        </p:style>
      </p:cxnSp>
      <p:sp>
        <p:nvSpPr>
          <p:cNvPr id="47" name="TextBox 46"/>
          <p:cNvSpPr txBox="1">
            <a:spLocks noChangeArrowheads="1"/>
          </p:cNvSpPr>
          <p:nvPr/>
        </p:nvSpPr>
        <p:spPr bwMode="auto">
          <a:xfrm>
            <a:off x="5086350" y="3273425"/>
            <a:ext cx="1284288" cy="338138"/>
          </a:xfrm>
          <a:prstGeom prst="rect">
            <a:avLst/>
          </a:prstGeom>
          <a:noFill/>
          <a:ln w="9525">
            <a:noFill/>
            <a:miter lim="800000"/>
            <a:headEnd/>
            <a:tailEnd/>
          </a:ln>
        </p:spPr>
        <p:txBody>
          <a:bodyPr>
            <a:spAutoFit/>
          </a:bodyPr>
          <a:lstStyle/>
          <a:p>
            <a:pPr eaLnBrk="1" hangingPunct="1">
              <a:defRPr/>
            </a:pPr>
            <a:r>
              <a:rPr lang="en-US" sz="1600" b="1" dirty="0">
                <a:solidFill>
                  <a:srgbClr val="000000"/>
                </a:solidFill>
                <a:cs typeface="Courier New" pitchFamily="49" charset="0"/>
              </a:rPr>
              <a:t>App_prof6</a:t>
            </a:r>
            <a:endParaRPr lang="en-US" sz="1600" b="1" dirty="0">
              <a:solidFill>
                <a:srgbClr val="000000"/>
              </a:solidFill>
              <a:latin typeface="+mj-lt"/>
              <a:cs typeface="Courier New" pitchFamily="49" charset="0"/>
            </a:endParaRPr>
          </a:p>
        </p:txBody>
      </p:sp>
      <p:cxnSp>
        <p:nvCxnSpPr>
          <p:cNvPr id="48" name="Straight Arrow Connector 47"/>
          <p:cNvCxnSpPr/>
          <p:nvPr/>
        </p:nvCxnSpPr>
        <p:spPr bwMode="auto">
          <a:xfrm rot="5400000" flipV="1">
            <a:off x="8323263" y="3627438"/>
            <a:ext cx="0" cy="323850"/>
          </a:xfrm>
          <a:prstGeom prst="straightConnector1">
            <a:avLst/>
          </a:prstGeom>
          <a:ln w="28575" cap="flat" cmpd="sng" algn="ctr">
            <a:solidFill>
              <a:schemeClr val="accent4"/>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Tree>
    <p:custDataLst>
      <p:tags r:id="rId1"/>
    </p:custDataLst>
    <p:extLst>
      <p:ext uri="{BB962C8B-B14F-4D97-AF65-F5344CB8AC3E}">
        <p14:creationId xmlns:p14="http://schemas.microsoft.com/office/powerpoint/2010/main" val="1557158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Static and Dynamic PDB Lockdown Profiles</a:t>
            </a:r>
            <a:br>
              <a:rPr lang="en-US" altLang="en-US" dirty="0"/>
            </a:br>
            <a:endParaRPr lang="en-US" dirty="0"/>
          </a:p>
        </p:txBody>
      </p:sp>
      <p:sp>
        <p:nvSpPr>
          <p:cNvPr id="4" name="Rectangle 3"/>
          <p:cNvSpPr>
            <a:spLocks noChangeArrowheads="1"/>
          </p:cNvSpPr>
          <p:nvPr/>
        </p:nvSpPr>
        <p:spPr bwMode="blackGray">
          <a:xfrm>
            <a:off x="11525250" y="233363"/>
            <a:ext cx="395288" cy="179387"/>
          </a:xfrm>
          <a:prstGeom prst="rect">
            <a:avLst/>
          </a:prstGeom>
          <a:solidFill>
            <a:srgbClr val="D4ECBA"/>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nchor="ctr"/>
          <a:lstStyle>
            <a:lvl1pPr defTabSz="400050">
              <a:spcBef>
                <a:spcPts val="900"/>
              </a:spcBef>
              <a:buClr>
                <a:srgbClr val="000000"/>
              </a:buClr>
              <a:buFont typeface="Arial" panose="020B0604020202020204" pitchFamily="34" charset="0"/>
              <a:tabLst>
                <a:tab pos="400050" algn="r"/>
                <a:tab pos="673100" algn="l"/>
              </a:tabLst>
              <a:defRPr sz="2100">
                <a:solidFill>
                  <a:srgbClr val="5F5F5F"/>
                </a:solidFill>
                <a:latin typeface="Arial" panose="020B0604020202020204" pitchFamily="34" charset="0"/>
              </a:defRPr>
            </a:lvl1pPr>
            <a:lvl2pPr marL="742950" indent="-285750" defTabSz="400050">
              <a:spcBef>
                <a:spcPts val="900"/>
              </a:spcBef>
              <a:buClr>
                <a:srgbClr val="FF0000"/>
              </a:buClr>
              <a:buFont typeface="Arial" panose="020B0604020202020204" pitchFamily="34" charset="0"/>
              <a:buChar char="•"/>
              <a:tabLst>
                <a:tab pos="400050" algn="r"/>
                <a:tab pos="673100" algn="l"/>
              </a:tabLst>
              <a:defRPr sz="2100">
                <a:solidFill>
                  <a:srgbClr val="5F5F5F"/>
                </a:solidFill>
                <a:latin typeface="Arial" panose="020B0604020202020204" pitchFamily="34" charset="0"/>
              </a:defRPr>
            </a:lvl2pPr>
            <a:lvl3pPr marL="1143000" indent="-228600" defTabSz="400050">
              <a:spcBef>
                <a:spcPts val="450"/>
              </a:spcBef>
              <a:buClr>
                <a:srgbClr val="FF0000"/>
              </a:buClr>
              <a:buFont typeface="Arial" panose="020B0604020202020204" pitchFamily="34" charset="0"/>
              <a:buChar char="–"/>
              <a:tabLst>
                <a:tab pos="400050" algn="r"/>
                <a:tab pos="673100" algn="l"/>
              </a:tabLst>
              <a:defRPr sz="2000">
                <a:solidFill>
                  <a:srgbClr val="5F5F5F"/>
                </a:solidFill>
                <a:latin typeface="Arial" panose="020B0604020202020204" pitchFamily="34" charset="0"/>
              </a:defRPr>
            </a:lvl3pPr>
            <a:lvl4pPr marL="1600200" indent="-228600" defTabSz="400050">
              <a:spcBef>
                <a:spcPct val="20000"/>
              </a:spcBef>
              <a:buClr>
                <a:schemeClr val="accent2"/>
              </a:buClr>
              <a:buSzPct val="45000"/>
              <a:buFont typeface="Arial" panose="020B0604020202020204" pitchFamily="34" charset="0"/>
              <a:buChar char="—"/>
              <a:tabLst>
                <a:tab pos="400050" algn="r"/>
                <a:tab pos="673100" algn="l"/>
              </a:tabLst>
              <a:defRPr>
                <a:solidFill>
                  <a:srgbClr val="5F5F5F"/>
                </a:solidFill>
                <a:latin typeface="Arial" panose="020B0604020202020204" pitchFamily="34" charset="0"/>
              </a:defRPr>
            </a:lvl4pPr>
            <a:lvl5pPr marL="2057400" indent="-228600" defTabSz="400050">
              <a:spcBef>
                <a:spcPct val="20000"/>
              </a:spcBef>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5pPr>
            <a:lvl6pPr marL="25146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6pPr>
            <a:lvl7pPr marL="29718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7pPr>
            <a:lvl8pPr marL="34290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8pPr>
            <a:lvl9pPr marL="38862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9pPr>
          </a:lstStyle>
          <a:p>
            <a:pPr algn="ctr" eaLnBrk="1" hangingPunct="1">
              <a:spcBef>
                <a:spcPct val="0"/>
              </a:spcBef>
              <a:buClrTx/>
              <a:buFontTx/>
              <a:buNone/>
            </a:pPr>
            <a:r>
              <a:rPr lang="en-US" altLang="en-US" sz="800" b="1" i="1" dirty="0" smtClean="0">
                <a:solidFill>
                  <a:srgbClr val="000000"/>
                </a:solidFill>
              </a:rPr>
              <a:t>19c</a:t>
            </a:r>
            <a:endParaRPr lang="en-US" altLang="en-US" sz="800" b="1" i="1" dirty="0">
              <a:solidFill>
                <a:srgbClr val="000000"/>
              </a:solidFill>
            </a:endParaRPr>
          </a:p>
        </p:txBody>
      </p:sp>
      <p:sp>
        <p:nvSpPr>
          <p:cNvPr id="5" name="Rectangle 46"/>
          <p:cNvSpPr>
            <a:spLocks noChangeArrowheads="1"/>
          </p:cNvSpPr>
          <p:nvPr/>
        </p:nvSpPr>
        <p:spPr bwMode="auto">
          <a:xfrm>
            <a:off x="622300" y="1052513"/>
            <a:ext cx="5761038" cy="5113337"/>
          </a:xfrm>
          <a:prstGeom prst="rect">
            <a:avLst/>
          </a:prstGeom>
          <a:solidFill>
            <a:schemeClr val="bg2"/>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solidFill>
                <a:srgbClr val="000000"/>
              </a:solidFill>
            </a:endParaRPr>
          </a:p>
        </p:txBody>
      </p:sp>
      <p:sp>
        <p:nvSpPr>
          <p:cNvPr id="6" name="PPTShape_0"/>
          <p:cNvSpPr>
            <a:spLocks noChangeArrowheads="1"/>
          </p:cNvSpPr>
          <p:nvPr/>
        </p:nvSpPr>
        <p:spPr bwMode="blackWhite">
          <a:xfrm>
            <a:off x="1284288" y="5235575"/>
            <a:ext cx="2193925" cy="674688"/>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50000"/>
              </a:spcBef>
            </a:pPr>
            <a:endParaRPr lang="en-US" altLang="en-US" sz="1400" dirty="0">
              <a:solidFill>
                <a:srgbClr val="000000"/>
              </a:solidFill>
            </a:endParaRPr>
          </a:p>
          <a:p>
            <a:pPr eaLnBrk="1" hangingPunct="1">
              <a:lnSpc>
                <a:spcPct val="85000"/>
              </a:lnSpc>
              <a:spcBef>
                <a:spcPct val="50000"/>
              </a:spcBef>
            </a:pPr>
            <a:endParaRPr lang="en-US" altLang="en-US" sz="1400" dirty="0">
              <a:solidFill>
                <a:srgbClr val="000000"/>
              </a:solidFill>
            </a:endParaRPr>
          </a:p>
          <a:p>
            <a:pPr eaLnBrk="1" hangingPunct="1">
              <a:lnSpc>
                <a:spcPct val="85000"/>
              </a:lnSpc>
              <a:spcBef>
                <a:spcPct val="50000"/>
              </a:spcBef>
            </a:pPr>
            <a:endParaRPr lang="en-US" altLang="en-US" sz="1400" dirty="0">
              <a:solidFill>
                <a:srgbClr val="000000"/>
              </a:solidFill>
            </a:endParaRPr>
          </a:p>
        </p:txBody>
      </p:sp>
      <p:sp>
        <p:nvSpPr>
          <p:cNvPr id="7" name="PPTShape_1"/>
          <p:cNvSpPr txBox="1">
            <a:spLocks noChangeArrowheads="1"/>
          </p:cNvSpPr>
          <p:nvPr/>
        </p:nvSpPr>
        <p:spPr bwMode="blackWhite">
          <a:xfrm>
            <a:off x="2252663" y="4938713"/>
            <a:ext cx="15224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dirty="0">
                <a:solidFill>
                  <a:srgbClr val="000000"/>
                </a:solidFill>
              </a:rPr>
              <a:t>PDB_SALES</a:t>
            </a:r>
          </a:p>
        </p:txBody>
      </p:sp>
      <p:sp>
        <p:nvSpPr>
          <p:cNvPr id="8" name="TextBox 8"/>
          <p:cNvSpPr txBox="1">
            <a:spLocks noChangeArrowheads="1"/>
          </p:cNvSpPr>
          <p:nvPr/>
        </p:nvSpPr>
        <p:spPr bwMode="auto">
          <a:xfrm>
            <a:off x="1270000" y="5310188"/>
            <a:ext cx="22082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0000"/>
                </a:solidFill>
                <a:latin typeface="Courier New" panose="02070309020205020404" pitchFamily="49" charset="0"/>
                <a:cs typeface="Courier New" panose="02070309020205020404" pitchFamily="49" charset="0"/>
              </a:rPr>
              <a:t>PDB_LOCKDOWN = </a:t>
            </a:r>
            <a:r>
              <a:rPr lang="en-US" altLang="en-US" sz="1400" b="1" dirty="0">
                <a:solidFill>
                  <a:srgbClr val="000000"/>
                </a:solidFill>
                <a:latin typeface="Courier New" panose="02070309020205020404" pitchFamily="49" charset="0"/>
                <a:cs typeface="Courier New" panose="02070309020205020404" pitchFamily="49" charset="0"/>
              </a:rPr>
              <a:t>base_lock_prof2</a:t>
            </a:r>
          </a:p>
        </p:txBody>
      </p:sp>
      <p:sp>
        <p:nvSpPr>
          <p:cNvPr id="9" name="PPTShape_4"/>
          <p:cNvSpPr txBox="1">
            <a:spLocks noChangeArrowheads="1"/>
          </p:cNvSpPr>
          <p:nvPr/>
        </p:nvSpPr>
        <p:spPr bwMode="blackWhite">
          <a:xfrm>
            <a:off x="638175" y="5876925"/>
            <a:ext cx="11604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r>
              <a:rPr lang="en-US" altLang="en-US" sz="1600" b="1" dirty="0">
                <a:solidFill>
                  <a:srgbClr val="000000"/>
                </a:solidFill>
              </a:rPr>
              <a:t>CDB1</a:t>
            </a:r>
          </a:p>
        </p:txBody>
      </p:sp>
      <p:sp>
        <p:nvSpPr>
          <p:cNvPr id="10" name="PPTShape_0"/>
          <p:cNvSpPr>
            <a:spLocks noChangeArrowheads="1"/>
          </p:cNvSpPr>
          <p:nvPr/>
        </p:nvSpPr>
        <p:spPr bwMode="blackWhite">
          <a:xfrm>
            <a:off x="3608388" y="5237163"/>
            <a:ext cx="2592387" cy="674687"/>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50000"/>
              </a:spcBef>
            </a:pPr>
            <a:endParaRPr lang="en-US" altLang="en-US" sz="1400" dirty="0">
              <a:solidFill>
                <a:srgbClr val="000000"/>
              </a:solidFill>
            </a:endParaRPr>
          </a:p>
          <a:p>
            <a:pPr eaLnBrk="1" hangingPunct="1">
              <a:lnSpc>
                <a:spcPct val="85000"/>
              </a:lnSpc>
              <a:spcBef>
                <a:spcPct val="50000"/>
              </a:spcBef>
            </a:pPr>
            <a:endParaRPr lang="en-US" altLang="en-US" sz="1400" dirty="0">
              <a:solidFill>
                <a:srgbClr val="000000"/>
              </a:solidFill>
            </a:endParaRPr>
          </a:p>
          <a:p>
            <a:pPr eaLnBrk="1" hangingPunct="1">
              <a:lnSpc>
                <a:spcPct val="85000"/>
              </a:lnSpc>
              <a:spcBef>
                <a:spcPct val="50000"/>
              </a:spcBef>
            </a:pPr>
            <a:endParaRPr lang="en-US" altLang="en-US" sz="1400" dirty="0">
              <a:solidFill>
                <a:srgbClr val="000000"/>
              </a:solidFill>
            </a:endParaRPr>
          </a:p>
        </p:txBody>
      </p:sp>
      <p:sp>
        <p:nvSpPr>
          <p:cNvPr id="11" name="PPTShape_1"/>
          <p:cNvSpPr txBox="1">
            <a:spLocks noChangeArrowheads="1"/>
          </p:cNvSpPr>
          <p:nvPr/>
        </p:nvSpPr>
        <p:spPr bwMode="blackWhite">
          <a:xfrm>
            <a:off x="5106988" y="4940300"/>
            <a:ext cx="11509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dirty="0">
                <a:solidFill>
                  <a:srgbClr val="000000"/>
                </a:solidFill>
              </a:rPr>
              <a:t>PDB_HR</a:t>
            </a:r>
          </a:p>
        </p:txBody>
      </p:sp>
      <p:sp>
        <p:nvSpPr>
          <p:cNvPr id="12" name="TextBox 8"/>
          <p:cNvSpPr txBox="1">
            <a:spLocks noChangeArrowheads="1"/>
          </p:cNvSpPr>
          <p:nvPr/>
        </p:nvSpPr>
        <p:spPr bwMode="auto">
          <a:xfrm>
            <a:off x="3616325" y="5311775"/>
            <a:ext cx="2663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0000"/>
                </a:solidFill>
                <a:latin typeface="Courier New" panose="02070309020205020404" pitchFamily="49" charset="0"/>
                <a:cs typeface="Courier New" panose="02070309020205020404" pitchFamily="49" charset="0"/>
              </a:rPr>
              <a:t>PDB_LOCKDOWN = </a:t>
            </a:r>
            <a:r>
              <a:rPr lang="en-US" altLang="en-US" sz="1400" b="1" dirty="0">
                <a:solidFill>
                  <a:srgbClr val="000000"/>
                </a:solidFill>
                <a:latin typeface="Courier New" panose="02070309020205020404" pitchFamily="49" charset="0"/>
                <a:cs typeface="Courier New" panose="02070309020205020404" pitchFamily="49" charset="0"/>
              </a:rPr>
              <a:t>dynamic_lock_from_prof2</a:t>
            </a:r>
          </a:p>
        </p:txBody>
      </p:sp>
      <p:sp>
        <p:nvSpPr>
          <p:cNvPr id="13" name="PPTShape_0"/>
          <p:cNvSpPr>
            <a:spLocks noChangeArrowheads="1"/>
          </p:cNvSpPr>
          <p:nvPr/>
        </p:nvSpPr>
        <p:spPr bwMode="blackWhite">
          <a:xfrm>
            <a:off x="812800" y="4149725"/>
            <a:ext cx="2425700" cy="719138"/>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50000"/>
              </a:spcBef>
            </a:pPr>
            <a:endParaRPr lang="en-US" altLang="en-US" sz="1400" dirty="0">
              <a:solidFill>
                <a:srgbClr val="000000"/>
              </a:solidFill>
            </a:endParaRPr>
          </a:p>
          <a:p>
            <a:pPr eaLnBrk="1" hangingPunct="1">
              <a:lnSpc>
                <a:spcPct val="85000"/>
              </a:lnSpc>
              <a:spcBef>
                <a:spcPct val="50000"/>
              </a:spcBef>
            </a:pPr>
            <a:endParaRPr lang="en-US" altLang="en-US" sz="1400" dirty="0">
              <a:solidFill>
                <a:srgbClr val="000000"/>
              </a:solidFill>
            </a:endParaRPr>
          </a:p>
          <a:p>
            <a:pPr eaLnBrk="1" hangingPunct="1">
              <a:lnSpc>
                <a:spcPct val="85000"/>
              </a:lnSpc>
              <a:spcBef>
                <a:spcPct val="50000"/>
              </a:spcBef>
            </a:pPr>
            <a:endParaRPr lang="en-US" altLang="en-US" sz="1400" dirty="0">
              <a:solidFill>
                <a:srgbClr val="000000"/>
              </a:solidFill>
            </a:endParaRPr>
          </a:p>
        </p:txBody>
      </p:sp>
      <p:sp>
        <p:nvSpPr>
          <p:cNvPr id="14" name="PPTShape_1"/>
          <p:cNvSpPr txBox="1">
            <a:spLocks noChangeArrowheads="1"/>
          </p:cNvSpPr>
          <p:nvPr/>
        </p:nvSpPr>
        <p:spPr bwMode="blackWhite">
          <a:xfrm>
            <a:off x="2493963" y="3871913"/>
            <a:ext cx="12350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dirty="0">
                <a:solidFill>
                  <a:srgbClr val="000000"/>
                </a:solidFill>
              </a:rPr>
              <a:t>PDB_OE</a:t>
            </a:r>
          </a:p>
        </p:txBody>
      </p:sp>
      <p:sp>
        <p:nvSpPr>
          <p:cNvPr id="15" name="TextBox 8"/>
          <p:cNvSpPr txBox="1">
            <a:spLocks noChangeArrowheads="1"/>
          </p:cNvSpPr>
          <p:nvPr/>
        </p:nvSpPr>
        <p:spPr bwMode="auto">
          <a:xfrm>
            <a:off x="798513" y="4267200"/>
            <a:ext cx="2608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0000"/>
                </a:solidFill>
                <a:latin typeface="Courier New" panose="02070309020205020404" pitchFamily="49" charset="0"/>
                <a:cs typeface="Courier New" panose="02070309020205020404" pitchFamily="49" charset="0"/>
              </a:rPr>
              <a:t>PDB_LOCKDOWN = </a:t>
            </a:r>
            <a:r>
              <a:rPr lang="en-US" altLang="en-US" sz="1400" dirty="0">
                <a:solidFill>
                  <a:srgbClr val="000000"/>
                </a:solidFill>
              </a:rPr>
              <a:t> </a:t>
            </a:r>
            <a:r>
              <a:rPr lang="en-US" altLang="en-US" sz="1400" b="1" dirty="0">
                <a:solidFill>
                  <a:srgbClr val="000000"/>
                </a:solidFill>
                <a:latin typeface="Courier New" panose="02070309020205020404" pitchFamily="49" charset="0"/>
                <a:cs typeface="Courier New" panose="02070309020205020404" pitchFamily="49" charset="0"/>
              </a:rPr>
              <a:t>static_lock_from_prof1</a:t>
            </a:r>
          </a:p>
        </p:txBody>
      </p:sp>
      <p:sp>
        <p:nvSpPr>
          <p:cNvPr id="16" name="Rectangle 282"/>
          <p:cNvSpPr>
            <a:spLocks noChangeArrowheads="1"/>
          </p:cNvSpPr>
          <p:nvPr/>
        </p:nvSpPr>
        <p:spPr bwMode="auto">
          <a:xfrm>
            <a:off x="720725" y="1196975"/>
            <a:ext cx="5543550" cy="2673350"/>
          </a:xfrm>
          <a:prstGeom prst="rect">
            <a:avLst/>
          </a:prstGeom>
          <a:solidFill>
            <a:srgbClr val="FFF0C5"/>
          </a:solidFill>
          <a:ln w="19050" algn="ctr">
            <a:solidFill>
              <a:schemeClr val="tx2"/>
            </a:solidFill>
            <a:round/>
            <a:headEnd/>
            <a:tailEnd/>
          </a:ln>
          <a:effectLst>
            <a:outerShdw blurRad="50800" dist="38100" dir="2700000" algn="tl" rotWithShape="0">
              <a:prstClr val="black">
                <a:alpha val="40000"/>
              </a:prstClr>
            </a:outerShdw>
          </a:effectLst>
        </p:spPr>
        <p:txBody>
          <a:bodyPr lIns="92075" tIns="46038" rIns="92075" bIns="46038"/>
          <a:lstStyle/>
          <a:p>
            <a:pPr marL="119063" indent="-119063" eaLnBrk="1" hangingPunct="1">
              <a:buFont typeface="Arial" charset="0"/>
              <a:buNone/>
              <a:defRPr/>
            </a:pPr>
            <a:r>
              <a:rPr lang="en-US" b="1" dirty="0">
                <a:solidFill>
                  <a:srgbClr val="000000"/>
                </a:solidFill>
                <a:latin typeface="Arial" charset="0"/>
                <a:cs typeface="Arial" charset="0"/>
              </a:rPr>
              <a:t>CDB root / </a:t>
            </a:r>
            <a:r>
              <a:rPr lang="en-US" b="1" dirty="0">
                <a:solidFill>
                  <a:srgbClr val="FF0000"/>
                </a:solidFill>
                <a:latin typeface="Arial" charset="0"/>
                <a:cs typeface="Arial" charset="0"/>
              </a:rPr>
              <a:t>Application root</a:t>
            </a:r>
          </a:p>
        </p:txBody>
      </p:sp>
      <p:sp>
        <p:nvSpPr>
          <p:cNvPr id="17" name="TextBox 8"/>
          <p:cNvSpPr txBox="1">
            <a:spLocks noChangeArrowheads="1"/>
          </p:cNvSpPr>
          <p:nvPr/>
        </p:nvSpPr>
        <p:spPr bwMode="auto">
          <a:xfrm>
            <a:off x="788988" y="1631950"/>
            <a:ext cx="1873250" cy="307975"/>
          </a:xfrm>
          <a:prstGeom prst="rect">
            <a:avLst/>
          </a:prstGeom>
          <a:noFill/>
          <a:ln w="9525">
            <a:noFill/>
            <a:miter lim="800000"/>
            <a:headEnd/>
            <a:tailEnd/>
          </a:ln>
        </p:spPr>
        <p:txBody>
          <a:bodyPr>
            <a:spAutoFit/>
          </a:bodyPr>
          <a:lstStyle/>
          <a:p>
            <a:pPr eaLnBrk="1" hangingPunct="1">
              <a:defRPr/>
            </a:pPr>
            <a:r>
              <a:rPr lang="en-US" sz="1400" b="1" dirty="0">
                <a:solidFill>
                  <a:srgbClr val="000000"/>
                </a:solidFill>
                <a:cs typeface="Courier New" pitchFamily="49" charset="0"/>
              </a:rPr>
              <a:t>Base_ lock_prof1</a:t>
            </a:r>
            <a:endParaRPr lang="en-US" sz="1400" b="1" dirty="0">
              <a:solidFill>
                <a:srgbClr val="000000"/>
              </a:solidFill>
              <a:latin typeface="+mj-lt"/>
              <a:cs typeface="Courier New" pitchFamily="49" charset="0"/>
            </a:endParaRPr>
          </a:p>
        </p:txBody>
      </p:sp>
      <p:sp>
        <p:nvSpPr>
          <p:cNvPr id="18" name="PPTShape_39"/>
          <p:cNvSpPr>
            <a:spLocks noChangeArrowheads="1"/>
          </p:cNvSpPr>
          <p:nvPr/>
        </p:nvSpPr>
        <p:spPr bwMode="blackWhite">
          <a:xfrm>
            <a:off x="788988" y="1619250"/>
            <a:ext cx="1944687" cy="323850"/>
          </a:xfrm>
          <a:prstGeom prst="round2SameRect">
            <a:avLst/>
          </a:prstGeom>
          <a:noFill/>
          <a:ln w="28575">
            <a:solidFill>
              <a:srgbClr val="FF0000"/>
            </a:solidFill>
            <a:round/>
            <a:headEnd/>
            <a:tailEnd/>
          </a:ln>
        </p:spPr>
        <p:txBody>
          <a:bodyPr wrap="none" lIns="46038" tIns="46038" rIns="46038" bIns="46038" anchor="ctr"/>
          <a:lstStyle/>
          <a:p>
            <a:pPr defTabSz="228600" eaLnBrk="1" hangingPunct="1">
              <a:defRPr/>
            </a:pPr>
            <a:endParaRPr lang="en-GB" dirty="0">
              <a:solidFill>
                <a:srgbClr val="000000"/>
              </a:solidFill>
              <a:latin typeface="Arial" charset="0"/>
              <a:cs typeface="Arial" charset="0"/>
            </a:endParaRPr>
          </a:p>
        </p:txBody>
      </p:sp>
      <p:sp>
        <p:nvSpPr>
          <p:cNvPr id="19" name="TextBox 8"/>
          <p:cNvSpPr txBox="1">
            <a:spLocks noChangeArrowheads="1"/>
          </p:cNvSpPr>
          <p:nvPr/>
        </p:nvSpPr>
        <p:spPr bwMode="auto">
          <a:xfrm>
            <a:off x="3238500" y="1631950"/>
            <a:ext cx="2519363" cy="307975"/>
          </a:xfrm>
          <a:prstGeom prst="rect">
            <a:avLst/>
          </a:prstGeom>
          <a:noFill/>
          <a:ln w="9525">
            <a:noFill/>
            <a:miter lim="800000"/>
            <a:headEnd/>
            <a:tailEnd/>
          </a:ln>
        </p:spPr>
        <p:txBody>
          <a:bodyPr>
            <a:spAutoFit/>
          </a:bodyPr>
          <a:lstStyle/>
          <a:p>
            <a:pPr eaLnBrk="1" hangingPunct="1">
              <a:defRPr/>
            </a:pPr>
            <a:r>
              <a:rPr lang="en-US" sz="1400" b="1" dirty="0">
                <a:solidFill>
                  <a:srgbClr val="000000"/>
                </a:solidFill>
                <a:latin typeface="+mj-lt"/>
                <a:cs typeface="Courier New" pitchFamily="49" charset="0"/>
              </a:rPr>
              <a:t>Base_lock_prof2</a:t>
            </a:r>
          </a:p>
        </p:txBody>
      </p:sp>
      <p:sp>
        <p:nvSpPr>
          <p:cNvPr id="20" name="PPTShape_39"/>
          <p:cNvSpPr>
            <a:spLocks noChangeArrowheads="1"/>
          </p:cNvSpPr>
          <p:nvPr/>
        </p:nvSpPr>
        <p:spPr bwMode="blackWhite">
          <a:xfrm>
            <a:off x="3238500" y="1619250"/>
            <a:ext cx="1727200" cy="323850"/>
          </a:xfrm>
          <a:prstGeom prst="round2SameRect">
            <a:avLst/>
          </a:prstGeom>
          <a:noFill/>
          <a:ln w="28575">
            <a:solidFill>
              <a:srgbClr val="0000FF"/>
            </a:solidFill>
            <a:round/>
            <a:headEnd/>
            <a:tailEnd/>
          </a:ln>
        </p:spPr>
        <p:txBody>
          <a:bodyPr wrap="none" lIns="46038" tIns="46038" rIns="46038" bIns="46038" anchor="ctr"/>
          <a:lstStyle/>
          <a:p>
            <a:pPr defTabSz="228600" eaLnBrk="1" hangingPunct="1">
              <a:defRPr/>
            </a:pPr>
            <a:endParaRPr lang="en-GB" dirty="0">
              <a:solidFill>
                <a:srgbClr val="000000"/>
              </a:solidFill>
              <a:latin typeface="Arial" charset="0"/>
              <a:cs typeface="Arial" charset="0"/>
            </a:endParaRPr>
          </a:p>
        </p:txBody>
      </p:sp>
      <p:cxnSp>
        <p:nvCxnSpPr>
          <p:cNvPr id="21" name="Straight Arrow Connector 86"/>
          <p:cNvCxnSpPr>
            <a:cxnSpLocks noChangeShapeType="1"/>
          </p:cNvCxnSpPr>
          <p:nvPr/>
        </p:nvCxnSpPr>
        <p:spPr bwMode="auto">
          <a:xfrm flipH="1">
            <a:off x="1054100" y="1952625"/>
            <a:ext cx="0" cy="2197100"/>
          </a:xfrm>
          <a:prstGeom prst="straightConnector1">
            <a:avLst/>
          </a:prstGeom>
          <a:noFill/>
          <a:ln w="28575" algn="ctr">
            <a:solidFill>
              <a:schemeClr val="accent1"/>
            </a:solidFill>
            <a:round/>
            <a:headEnd type="none" w="sm" len="sm"/>
            <a:tailEnd type="triangle" w="lg" len="lg"/>
          </a:ln>
          <a:extLst>
            <a:ext uri="{909E8E84-426E-40DD-AFC4-6F175D3DCCD1}">
              <a14:hiddenFill xmlns:a14="http://schemas.microsoft.com/office/drawing/2010/main">
                <a:noFill/>
              </a14:hiddenFill>
            </a:ext>
          </a:extLst>
        </p:spPr>
      </p:cxnSp>
      <p:cxnSp>
        <p:nvCxnSpPr>
          <p:cNvPr id="22" name="Straight Arrow Connector 46"/>
          <p:cNvCxnSpPr>
            <a:cxnSpLocks noChangeShapeType="1"/>
          </p:cNvCxnSpPr>
          <p:nvPr/>
        </p:nvCxnSpPr>
        <p:spPr bwMode="auto">
          <a:xfrm flipH="1">
            <a:off x="3438525" y="1954213"/>
            <a:ext cx="0" cy="3240087"/>
          </a:xfrm>
          <a:prstGeom prst="straightConnector1">
            <a:avLst/>
          </a:prstGeom>
          <a:noFill/>
          <a:ln w="28575" algn="ctr">
            <a:solidFill>
              <a:srgbClr val="0000FF"/>
            </a:solidFill>
            <a:round/>
            <a:headEnd type="none" w="sm" len="sm"/>
            <a:tailEnd type="triangle" w="lg" len="lg"/>
          </a:ln>
          <a:extLst>
            <a:ext uri="{909E8E84-426E-40DD-AFC4-6F175D3DCCD1}">
              <a14:hiddenFill xmlns:a14="http://schemas.microsoft.com/office/drawing/2010/main">
                <a:noFill/>
              </a14:hiddenFill>
            </a:ext>
          </a:extLst>
        </p:spPr>
      </p:cxnSp>
      <p:sp>
        <p:nvSpPr>
          <p:cNvPr id="23" name="PPTShape_40"/>
          <p:cNvSpPr txBox="1">
            <a:spLocks noChangeArrowheads="1"/>
          </p:cNvSpPr>
          <p:nvPr/>
        </p:nvSpPr>
        <p:spPr bwMode="blackWhite">
          <a:xfrm>
            <a:off x="6454775" y="1412875"/>
            <a:ext cx="5278438" cy="3001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marL="342900" indent="-342900" defTabSz="228600">
              <a:defRPr>
                <a:solidFill>
                  <a:schemeClr val="tx1"/>
                </a:solidFill>
                <a:latin typeface="Arial" panose="020B0604020202020204" pitchFamily="34" charset="0"/>
                <a:cs typeface="Arial" panose="020B0604020202020204" pitchFamily="34" charset="0"/>
              </a:defRPr>
            </a:lvl1pPr>
            <a:lvl2pPr marL="800100" indent="-34290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buClr>
                <a:schemeClr val="accent1"/>
              </a:buClr>
            </a:pPr>
            <a:r>
              <a:rPr lang="fr-FR" altLang="en-US" sz="2100" dirty="0">
                <a:solidFill>
                  <a:srgbClr val="000000"/>
                </a:solidFill>
              </a:rPr>
              <a:t>There are two ways to create lockdown profiles by using an existing profile:</a:t>
            </a:r>
            <a:br>
              <a:rPr lang="fr-FR" altLang="en-US" sz="2100" dirty="0">
                <a:solidFill>
                  <a:srgbClr val="000000"/>
                </a:solidFill>
              </a:rPr>
            </a:br>
            <a:endParaRPr lang="fr-FR" altLang="en-US" sz="2100" dirty="0">
              <a:solidFill>
                <a:srgbClr val="000000"/>
              </a:solidFill>
            </a:endParaRPr>
          </a:p>
          <a:p>
            <a:pPr>
              <a:buClr>
                <a:schemeClr val="accent1"/>
              </a:buClr>
              <a:buFont typeface="Arial" panose="020B0604020202020204" pitchFamily="34" charset="0"/>
              <a:buChar char="•"/>
            </a:pPr>
            <a:r>
              <a:rPr lang="fr-FR" altLang="en-US" sz="2100" dirty="0">
                <a:solidFill>
                  <a:srgbClr val="000000"/>
                </a:solidFill>
              </a:rPr>
              <a:t>Static lockdown profiles:</a:t>
            </a:r>
          </a:p>
          <a:p>
            <a:pPr>
              <a:buClr>
                <a:schemeClr val="accent1"/>
              </a:buClr>
              <a:buFont typeface="Arial" panose="020B0604020202020204" pitchFamily="34" charset="0"/>
              <a:buChar char="•"/>
            </a:pPr>
            <a:endParaRPr lang="fr-FR" altLang="en-US" sz="2100" dirty="0">
              <a:solidFill>
                <a:srgbClr val="000000"/>
              </a:solidFill>
            </a:endParaRPr>
          </a:p>
          <a:p>
            <a:pPr>
              <a:buClr>
                <a:schemeClr val="accent1"/>
              </a:buClr>
              <a:buFont typeface="Arial" panose="020B0604020202020204" pitchFamily="34" charset="0"/>
              <a:buChar char="•"/>
            </a:pPr>
            <a:endParaRPr lang="fr-FR" altLang="en-US" sz="2100" dirty="0">
              <a:solidFill>
                <a:srgbClr val="000000"/>
              </a:solidFill>
            </a:endParaRPr>
          </a:p>
          <a:p>
            <a:pPr>
              <a:buClr>
                <a:schemeClr val="accent1"/>
              </a:buClr>
              <a:buFont typeface="Arial" panose="020B0604020202020204" pitchFamily="34" charset="0"/>
              <a:buChar char="•"/>
            </a:pPr>
            <a:endParaRPr lang="fr-FR" altLang="en-US" sz="2100" dirty="0">
              <a:solidFill>
                <a:srgbClr val="000000"/>
              </a:solidFill>
            </a:endParaRPr>
          </a:p>
          <a:p>
            <a:pPr>
              <a:buClr>
                <a:schemeClr val="accent1"/>
              </a:buClr>
              <a:buFont typeface="Arial" panose="020B0604020202020204" pitchFamily="34" charset="0"/>
              <a:buChar char="•"/>
            </a:pPr>
            <a:endParaRPr lang="fr-FR" altLang="en-US" sz="2100" dirty="0">
              <a:solidFill>
                <a:srgbClr val="000000"/>
              </a:solidFill>
            </a:endParaRPr>
          </a:p>
          <a:p>
            <a:pPr>
              <a:buClr>
                <a:schemeClr val="accent1"/>
              </a:buClr>
              <a:buFont typeface="Arial" panose="020B0604020202020204" pitchFamily="34" charset="0"/>
              <a:buChar char="•"/>
            </a:pPr>
            <a:r>
              <a:rPr lang="fr-FR" altLang="en-US" sz="2100" dirty="0">
                <a:solidFill>
                  <a:srgbClr val="000000"/>
                </a:solidFill>
              </a:rPr>
              <a:t>Dynamic lockdown profiles:</a:t>
            </a:r>
            <a:endParaRPr lang="en-US" altLang="en-US" sz="2100" dirty="0">
              <a:solidFill>
                <a:srgbClr val="000000"/>
              </a:solidFill>
            </a:endParaRPr>
          </a:p>
        </p:txBody>
      </p:sp>
      <p:sp>
        <p:nvSpPr>
          <p:cNvPr id="24" name="PPTShape_39"/>
          <p:cNvSpPr>
            <a:spLocks noChangeArrowheads="1"/>
          </p:cNvSpPr>
          <p:nvPr/>
        </p:nvSpPr>
        <p:spPr bwMode="blackWhite">
          <a:xfrm>
            <a:off x="1233488" y="3159125"/>
            <a:ext cx="2087562" cy="287338"/>
          </a:xfrm>
          <a:prstGeom prst="round2SameRect">
            <a:avLst/>
          </a:prstGeom>
          <a:noFill/>
          <a:ln w="28575">
            <a:solidFill>
              <a:srgbClr val="FF0000"/>
            </a:solidFill>
            <a:round/>
            <a:headEnd/>
            <a:tailEnd/>
          </a:ln>
        </p:spPr>
        <p:txBody>
          <a:bodyPr wrap="none" lIns="46038" tIns="46038" rIns="46038" bIns="46038" anchor="ctr"/>
          <a:lstStyle/>
          <a:p>
            <a:pPr defTabSz="228600" eaLnBrk="1" hangingPunct="1">
              <a:defRPr/>
            </a:pPr>
            <a:endParaRPr lang="en-GB" dirty="0">
              <a:solidFill>
                <a:srgbClr val="000000"/>
              </a:solidFill>
              <a:latin typeface="Arial" charset="0"/>
              <a:cs typeface="Arial" charset="0"/>
            </a:endParaRPr>
          </a:p>
        </p:txBody>
      </p:sp>
      <p:sp>
        <p:nvSpPr>
          <p:cNvPr id="25" name="TextBox 8"/>
          <p:cNvSpPr txBox="1">
            <a:spLocks noChangeArrowheads="1"/>
          </p:cNvSpPr>
          <p:nvPr/>
        </p:nvSpPr>
        <p:spPr bwMode="auto">
          <a:xfrm>
            <a:off x="1196975" y="3121025"/>
            <a:ext cx="2447925" cy="307975"/>
          </a:xfrm>
          <a:prstGeom prst="rect">
            <a:avLst/>
          </a:prstGeom>
          <a:noFill/>
          <a:ln w="9525">
            <a:noFill/>
            <a:miter lim="800000"/>
            <a:headEnd/>
            <a:tailEnd/>
          </a:ln>
        </p:spPr>
        <p:txBody>
          <a:bodyPr>
            <a:spAutoFit/>
          </a:bodyPr>
          <a:lstStyle/>
          <a:p>
            <a:pPr eaLnBrk="1" hangingPunct="1">
              <a:defRPr/>
            </a:pPr>
            <a:r>
              <a:rPr lang="en-US" sz="1400" b="1" dirty="0">
                <a:solidFill>
                  <a:srgbClr val="000000"/>
                </a:solidFill>
                <a:cs typeface="Courier New" pitchFamily="49" charset="0"/>
              </a:rPr>
              <a:t>Static_lock_from_prof1</a:t>
            </a:r>
            <a:endParaRPr lang="en-US" sz="1400" b="1" dirty="0">
              <a:solidFill>
                <a:srgbClr val="000000"/>
              </a:solidFill>
              <a:latin typeface="+mj-lt"/>
              <a:cs typeface="Courier New" pitchFamily="49" charset="0"/>
            </a:endParaRPr>
          </a:p>
        </p:txBody>
      </p:sp>
      <p:cxnSp>
        <p:nvCxnSpPr>
          <p:cNvPr id="26" name="Straight Arrow Connector 86"/>
          <p:cNvCxnSpPr>
            <a:cxnSpLocks noChangeShapeType="1"/>
          </p:cNvCxnSpPr>
          <p:nvPr/>
        </p:nvCxnSpPr>
        <p:spPr bwMode="auto">
          <a:xfrm flipH="1">
            <a:off x="2493963" y="1941513"/>
            <a:ext cx="0" cy="1223962"/>
          </a:xfrm>
          <a:prstGeom prst="straightConnector1">
            <a:avLst/>
          </a:prstGeom>
          <a:noFill/>
          <a:ln w="28575" algn="ctr">
            <a:solidFill>
              <a:schemeClr val="accent1"/>
            </a:solidFill>
            <a:round/>
            <a:headEnd type="triangle" w="lg" len="lg"/>
            <a:tailEnd type="none" w="lg" len="lg"/>
          </a:ln>
          <a:extLst>
            <a:ext uri="{909E8E84-426E-40DD-AFC4-6F175D3DCCD1}">
              <a14:hiddenFill xmlns:a14="http://schemas.microsoft.com/office/drawing/2010/main">
                <a:noFill/>
              </a14:hiddenFill>
            </a:ext>
          </a:extLst>
        </p:spPr>
      </p:cxnSp>
      <p:sp>
        <p:nvSpPr>
          <p:cNvPr id="27" name="TextBox 8"/>
          <p:cNvSpPr txBox="1">
            <a:spLocks noChangeArrowheads="1"/>
          </p:cNvSpPr>
          <p:nvPr/>
        </p:nvSpPr>
        <p:spPr bwMode="auto">
          <a:xfrm>
            <a:off x="3741738" y="3013075"/>
            <a:ext cx="2447925" cy="307975"/>
          </a:xfrm>
          <a:prstGeom prst="rect">
            <a:avLst/>
          </a:prstGeom>
          <a:noFill/>
          <a:ln w="9525">
            <a:noFill/>
            <a:miter lim="800000"/>
            <a:headEnd/>
            <a:tailEnd/>
          </a:ln>
        </p:spPr>
        <p:txBody>
          <a:bodyPr>
            <a:spAutoFit/>
          </a:bodyPr>
          <a:lstStyle/>
          <a:p>
            <a:pPr eaLnBrk="1" hangingPunct="1">
              <a:defRPr/>
            </a:pPr>
            <a:r>
              <a:rPr lang="en-US" sz="1400" b="1" dirty="0">
                <a:solidFill>
                  <a:srgbClr val="000000"/>
                </a:solidFill>
                <a:cs typeface="Courier New" pitchFamily="49" charset="0"/>
              </a:rPr>
              <a:t>Dynamic_lock_from_prof2</a:t>
            </a:r>
            <a:endParaRPr lang="en-US" sz="1400" b="1" dirty="0">
              <a:solidFill>
                <a:srgbClr val="000000"/>
              </a:solidFill>
              <a:latin typeface="+mj-lt"/>
              <a:cs typeface="Courier New" pitchFamily="49" charset="0"/>
            </a:endParaRPr>
          </a:p>
        </p:txBody>
      </p:sp>
      <p:cxnSp>
        <p:nvCxnSpPr>
          <p:cNvPr id="28" name="Straight Arrow Connector 86"/>
          <p:cNvCxnSpPr>
            <a:cxnSpLocks noChangeShapeType="1"/>
          </p:cNvCxnSpPr>
          <p:nvPr/>
        </p:nvCxnSpPr>
        <p:spPr bwMode="auto">
          <a:xfrm flipH="1">
            <a:off x="4149725" y="1973263"/>
            <a:ext cx="0" cy="1023937"/>
          </a:xfrm>
          <a:prstGeom prst="straightConnector1">
            <a:avLst/>
          </a:prstGeom>
          <a:noFill/>
          <a:ln w="28575" algn="ctr">
            <a:solidFill>
              <a:srgbClr val="0000FF"/>
            </a:solidFill>
            <a:round/>
            <a:headEnd type="triangle" w="lg" len="lg"/>
            <a:tailEnd type="none" w="lg" len="lg"/>
          </a:ln>
          <a:extLst>
            <a:ext uri="{909E8E84-426E-40DD-AFC4-6F175D3DCCD1}">
              <a14:hiddenFill xmlns:a14="http://schemas.microsoft.com/office/drawing/2010/main">
                <a:noFill/>
              </a14:hiddenFill>
            </a:ext>
          </a:extLst>
        </p:spPr>
      </p:cxnSp>
      <p:sp>
        <p:nvSpPr>
          <p:cNvPr id="29" name="PPTShape_39"/>
          <p:cNvSpPr>
            <a:spLocks noChangeArrowheads="1"/>
          </p:cNvSpPr>
          <p:nvPr/>
        </p:nvSpPr>
        <p:spPr bwMode="blackWhite">
          <a:xfrm>
            <a:off x="3741738" y="2997200"/>
            <a:ext cx="2484437" cy="323850"/>
          </a:xfrm>
          <a:prstGeom prst="round2SameRect">
            <a:avLst/>
          </a:prstGeom>
          <a:noFill/>
          <a:ln w="28575">
            <a:solidFill>
              <a:srgbClr val="0000FF"/>
            </a:solidFill>
            <a:round/>
            <a:headEnd/>
            <a:tailEnd/>
          </a:ln>
        </p:spPr>
        <p:txBody>
          <a:bodyPr wrap="none" lIns="46038" tIns="46038" rIns="46038" bIns="46038" anchor="ctr"/>
          <a:lstStyle/>
          <a:p>
            <a:pPr defTabSz="228600" eaLnBrk="1" hangingPunct="1">
              <a:defRPr/>
            </a:pPr>
            <a:endParaRPr lang="en-GB" dirty="0">
              <a:solidFill>
                <a:srgbClr val="000000"/>
              </a:solidFill>
              <a:latin typeface="Arial" charset="0"/>
              <a:cs typeface="Arial" charset="0"/>
            </a:endParaRPr>
          </a:p>
        </p:txBody>
      </p:sp>
      <p:sp>
        <p:nvSpPr>
          <p:cNvPr id="30" name="Horizontal Scroll 57"/>
          <p:cNvSpPr>
            <a:spLocks noChangeArrowheads="1"/>
          </p:cNvSpPr>
          <p:nvPr/>
        </p:nvSpPr>
        <p:spPr bwMode="auto">
          <a:xfrm>
            <a:off x="1125538" y="2447925"/>
            <a:ext cx="1093787" cy="404813"/>
          </a:xfrm>
          <a:prstGeom prst="horizontalScroll">
            <a:avLst>
              <a:gd name="adj" fmla="val 12500"/>
            </a:avLst>
          </a:prstGeom>
          <a:solidFill>
            <a:schemeClr val="bg1"/>
          </a:solidFill>
          <a:ln w="28575" algn="ctr">
            <a:solidFill>
              <a:schemeClr val="tx1"/>
            </a:solidFill>
            <a:round/>
            <a:headEnd type="none" w="sm" len="sm"/>
            <a:tailEnd type="none" w="sm" len="sm"/>
          </a:ln>
        </p:spPr>
        <p:txBody>
          <a:bodyPr lIns="0" rIns="0" anchor="ctr"/>
          <a:lstStyle>
            <a:lvl1pPr marL="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chemeClr val="accent1"/>
              </a:buClr>
            </a:pPr>
            <a:r>
              <a:rPr lang="en-US" altLang="en-US" sz="1200" dirty="0">
                <a:solidFill>
                  <a:srgbClr val="000000"/>
                </a:solidFill>
              </a:rPr>
              <a:t>Added rules</a:t>
            </a:r>
          </a:p>
        </p:txBody>
      </p:sp>
      <p:sp>
        <p:nvSpPr>
          <p:cNvPr id="31" name="Horizontal Scroll 57"/>
          <p:cNvSpPr>
            <a:spLocks noChangeArrowheads="1"/>
          </p:cNvSpPr>
          <p:nvPr/>
        </p:nvSpPr>
        <p:spPr bwMode="auto">
          <a:xfrm>
            <a:off x="4232275" y="2105025"/>
            <a:ext cx="1093788" cy="404813"/>
          </a:xfrm>
          <a:prstGeom prst="horizontalScroll">
            <a:avLst>
              <a:gd name="adj" fmla="val 12500"/>
            </a:avLst>
          </a:prstGeom>
          <a:solidFill>
            <a:schemeClr val="bg1"/>
          </a:solidFill>
          <a:ln w="28575" algn="ctr">
            <a:solidFill>
              <a:schemeClr val="tx1"/>
            </a:solidFill>
            <a:round/>
            <a:headEnd type="none" w="sm" len="sm"/>
            <a:tailEnd type="none" w="sm" len="sm"/>
          </a:ln>
        </p:spPr>
        <p:txBody>
          <a:bodyPr lIns="0" rIns="0" anchor="ctr"/>
          <a:lstStyle>
            <a:lvl1pPr marL="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chemeClr val="accent1"/>
              </a:buClr>
            </a:pPr>
            <a:r>
              <a:rPr lang="en-US" altLang="en-US" sz="1200" dirty="0">
                <a:solidFill>
                  <a:srgbClr val="000000"/>
                </a:solidFill>
              </a:rPr>
              <a:t>Added rules</a:t>
            </a:r>
          </a:p>
        </p:txBody>
      </p:sp>
      <p:sp>
        <p:nvSpPr>
          <p:cNvPr id="32" name="Horizontal Scroll 57"/>
          <p:cNvSpPr>
            <a:spLocks noChangeArrowheads="1"/>
          </p:cNvSpPr>
          <p:nvPr/>
        </p:nvSpPr>
        <p:spPr bwMode="auto">
          <a:xfrm>
            <a:off x="4303713" y="3384550"/>
            <a:ext cx="1862137" cy="404813"/>
          </a:xfrm>
          <a:prstGeom prst="horizontalScroll">
            <a:avLst>
              <a:gd name="adj" fmla="val 12500"/>
            </a:avLst>
          </a:prstGeom>
          <a:solidFill>
            <a:schemeClr val="bg1"/>
          </a:solidFill>
          <a:ln w="28575" algn="ctr">
            <a:solidFill>
              <a:schemeClr val="tx1"/>
            </a:solidFill>
            <a:round/>
            <a:headEnd type="none" w="sm" len="sm"/>
            <a:tailEnd type="none" w="sm" len="sm"/>
          </a:ln>
        </p:spPr>
        <p:txBody>
          <a:bodyPr lIns="0" rIns="0" anchor="ctr"/>
          <a:lstStyle>
            <a:lvl1pPr marL="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chemeClr val="accent1"/>
              </a:buClr>
            </a:pPr>
            <a:r>
              <a:rPr lang="en-US" altLang="en-US" sz="1200" dirty="0">
                <a:solidFill>
                  <a:srgbClr val="000000"/>
                </a:solidFill>
              </a:rPr>
              <a:t>Automatic added rules</a:t>
            </a:r>
          </a:p>
        </p:txBody>
      </p:sp>
      <p:sp>
        <p:nvSpPr>
          <p:cNvPr id="33" name="Content Placeholder 2"/>
          <p:cNvSpPr txBox="1">
            <a:spLocks/>
          </p:cNvSpPr>
          <p:nvPr/>
        </p:nvSpPr>
        <p:spPr bwMode="gray">
          <a:xfrm>
            <a:off x="6583363" y="2996952"/>
            <a:ext cx="4941887" cy="74789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CREATE LOCKDOWN PROFILE prof3</a:t>
            </a:r>
          </a:p>
          <a:p>
            <a:pPr marL="609493" indent="-609493" defTabSz="533307">
              <a:tabLst>
                <a:tab pos="533307" algn="r"/>
                <a:tab pos="897310" algn="l"/>
              </a:tabLst>
              <a:defRPr/>
            </a:pPr>
            <a:r>
              <a:rPr lang="en-US" b="1" dirty="0">
                <a:solidFill>
                  <a:srgbClr val="FF0000"/>
                </a:solidFill>
                <a:latin typeface="Courier New" pitchFamily="49" charset="0"/>
              </a:rPr>
              <a:t>        FROM</a:t>
            </a:r>
            <a:r>
              <a:rPr lang="en-US" b="1" dirty="0">
                <a:latin typeface="Courier New" pitchFamily="49" charset="0"/>
              </a:rPr>
              <a:t> base_lock_prof1; </a:t>
            </a:r>
            <a:endParaRPr lang="en-US" b="1" i="1" dirty="0">
              <a:latin typeface="Courier New" pitchFamily="49" charset="0"/>
            </a:endParaRPr>
          </a:p>
        </p:txBody>
      </p:sp>
      <p:sp>
        <p:nvSpPr>
          <p:cNvPr id="34" name="Content Placeholder 2"/>
          <p:cNvSpPr txBox="1">
            <a:spLocks/>
          </p:cNvSpPr>
          <p:nvPr/>
        </p:nvSpPr>
        <p:spPr bwMode="gray">
          <a:xfrm>
            <a:off x="6559551" y="4553317"/>
            <a:ext cx="4965699" cy="74789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CREATE LOCKDOWN PROFILE prof4</a:t>
            </a:r>
          </a:p>
          <a:p>
            <a:pPr marL="609493" indent="-609493" defTabSz="533307">
              <a:tabLst>
                <a:tab pos="533307" algn="r"/>
                <a:tab pos="897310" algn="l"/>
              </a:tabLst>
              <a:defRPr/>
            </a:pPr>
            <a:r>
              <a:rPr lang="en-US" b="1" dirty="0">
                <a:solidFill>
                  <a:srgbClr val="FF0000"/>
                </a:solidFill>
                <a:latin typeface="Courier New" pitchFamily="49" charset="0"/>
              </a:rPr>
              <a:t>        INCLUDING</a:t>
            </a:r>
            <a:r>
              <a:rPr lang="en-US" b="1" dirty="0">
                <a:latin typeface="Courier New" pitchFamily="49" charset="0"/>
              </a:rPr>
              <a:t> base_lock_prof2;</a:t>
            </a:r>
            <a:r>
              <a:rPr lang="en-US" b="1" dirty="0">
                <a:solidFill>
                  <a:srgbClr val="000000"/>
                </a:solidFill>
                <a:latin typeface="Courier New" pitchFamily="49" charset="0"/>
              </a:rPr>
              <a:t> </a:t>
            </a:r>
            <a:endParaRPr lang="en-US" b="1" i="1" dirty="0">
              <a:solidFill>
                <a:srgbClr val="000000"/>
              </a:solidFill>
              <a:latin typeface="Courier New" pitchFamily="49" charset="0"/>
            </a:endParaRPr>
          </a:p>
        </p:txBody>
      </p:sp>
      <p:sp>
        <p:nvSpPr>
          <p:cNvPr id="35" name="Oval 33"/>
          <p:cNvSpPr>
            <a:spLocks noChangeAspect="1" noChangeArrowheads="1"/>
          </p:cNvSpPr>
          <p:nvPr/>
        </p:nvSpPr>
        <p:spPr bwMode="auto">
          <a:xfrm>
            <a:off x="2273241" y="2696658"/>
            <a:ext cx="459938" cy="46005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a:lnSpc>
                <a:spcPct val="95000"/>
              </a:lnSpc>
              <a:defRPr/>
            </a:pPr>
            <a:r>
              <a:rPr lang="en-US" b="1" dirty="0">
                <a:solidFill>
                  <a:schemeClr val="bg1"/>
                </a:solidFill>
              </a:rPr>
              <a:t>1</a:t>
            </a:r>
          </a:p>
        </p:txBody>
      </p:sp>
      <p:sp>
        <p:nvSpPr>
          <p:cNvPr id="36" name="Oval 33"/>
          <p:cNvSpPr>
            <a:spLocks noChangeAspect="1" noChangeArrowheads="1"/>
          </p:cNvSpPr>
          <p:nvPr/>
        </p:nvSpPr>
        <p:spPr bwMode="auto">
          <a:xfrm>
            <a:off x="1177454" y="1983475"/>
            <a:ext cx="459938" cy="46005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a:lnSpc>
                <a:spcPct val="95000"/>
              </a:lnSpc>
              <a:defRPr/>
            </a:pPr>
            <a:r>
              <a:rPr lang="en-US" b="1" dirty="0">
                <a:solidFill>
                  <a:schemeClr val="bg1"/>
                </a:solidFill>
              </a:rPr>
              <a:t>2</a:t>
            </a:r>
          </a:p>
        </p:txBody>
      </p:sp>
      <p:sp>
        <p:nvSpPr>
          <p:cNvPr id="37" name="Oval 33"/>
          <p:cNvSpPr>
            <a:spLocks noChangeAspect="1" noChangeArrowheads="1"/>
          </p:cNvSpPr>
          <p:nvPr/>
        </p:nvSpPr>
        <p:spPr bwMode="auto">
          <a:xfrm>
            <a:off x="4194314" y="2529492"/>
            <a:ext cx="459938" cy="46005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a:lnSpc>
                <a:spcPct val="95000"/>
              </a:lnSpc>
              <a:defRPr/>
            </a:pPr>
            <a:r>
              <a:rPr lang="en-US" b="1" dirty="0">
                <a:solidFill>
                  <a:schemeClr val="bg1"/>
                </a:solidFill>
              </a:rPr>
              <a:t>1</a:t>
            </a:r>
          </a:p>
        </p:txBody>
      </p:sp>
      <p:cxnSp>
        <p:nvCxnSpPr>
          <p:cNvPr id="38" name="Straight Arrow Connector 86"/>
          <p:cNvCxnSpPr>
            <a:cxnSpLocks noChangeShapeType="1"/>
          </p:cNvCxnSpPr>
          <p:nvPr/>
        </p:nvCxnSpPr>
        <p:spPr bwMode="auto">
          <a:xfrm flipH="1">
            <a:off x="1711325" y="1963738"/>
            <a:ext cx="0" cy="539750"/>
          </a:xfrm>
          <a:prstGeom prst="straightConnector1">
            <a:avLst/>
          </a:prstGeom>
          <a:ln w="9525" cap="flat" cmpd="sng" algn="ctr">
            <a:solidFill>
              <a:schemeClr val="accent4"/>
            </a:solidFill>
            <a:prstDash val="dash"/>
            <a:round/>
            <a:headEnd type="triangle" w="lg" len="lg"/>
            <a:tailEnd type="none" w="lg" len="lg"/>
          </a:ln>
        </p:spPr>
        <p:style>
          <a:lnRef idx="0">
            <a:scrgbClr r="0" g="0" b="0"/>
          </a:lnRef>
          <a:fillRef idx="0">
            <a:scrgbClr r="0" g="0" b="0"/>
          </a:fillRef>
          <a:effectRef idx="0">
            <a:scrgbClr r="0" g="0" b="0"/>
          </a:effectRef>
          <a:fontRef idx="minor">
            <a:schemeClr val="tx1"/>
          </a:fontRef>
        </p:style>
      </p:cxnSp>
      <p:cxnSp>
        <p:nvCxnSpPr>
          <p:cNvPr id="39" name="Straight Arrow Connector 46"/>
          <p:cNvCxnSpPr>
            <a:cxnSpLocks noChangeShapeType="1"/>
          </p:cNvCxnSpPr>
          <p:nvPr/>
        </p:nvCxnSpPr>
        <p:spPr bwMode="auto">
          <a:xfrm flipH="1">
            <a:off x="3646488" y="1951038"/>
            <a:ext cx="0" cy="3240087"/>
          </a:xfrm>
          <a:prstGeom prst="straightConnector1">
            <a:avLst/>
          </a:prstGeom>
          <a:noFill/>
          <a:ln w="28575" algn="ctr">
            <a:solidFill>
              <a:srgbClr val="0000FF"/>
            </a:solidFill>
            <a:round/>
            <a:headEnd type="none" w="sm" len="sm"/>
            <a:tailEnd type="triangle" w="lg" len="lg"/>
          </a:ln>
          <a:extLst>
            <a:ext uri="{909E8E84-426E-40DD-AFC4-6F175D3DCCD1}">
              <a14:hiddenFill xmlns:a14="http://schemas.microsoft.com/office/drawing/2010/main">
                <a:noFill/>
              </a14:hiddenFill>
            </a:ext>
          </a:extLst>
        </p:spPr>
      </p:cxnSp>
      <p:sp>
        <p:nvSpPr>
          <p:cNvPr id="40" name="Oval 33"/>
          <p:cNvSpPr>
            <a:spLocks noChangeAspect="1" noChangeArrowheads="1"/>
          </p:cNvSpPr>
          <p:nvPr/>
        </p:nvSpPr>
        <p:spPr bwMode="auto">
          <a:xfrm>
            <a:off x="5451718" y="2022516"/>
            <a:ext cx="459938" cy="46005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a:lnSpc>
                <a:spcPct val="95000"/>
              </a:lnSpc>
              <a:defRPr/>
            </a:pPr>
            <a:r>
              <a:rPr lang="en-US" b="1" dirty="0">
                <a:solidFill>
                  <a:schemeClr val="bg1"/>
                </a:solidFill>
              </a:rPr>
              <a:t>2</a:t>
            </a:r>
          </a:p>
        </p:txBody>
      </p:sp>
      <p:cxnSp>
        <p:nvCxnSpPr>
          <p:cNvPr id="41" name="Straight Arrow Connector 86"/>
          <p:cNvCxnSpPr>
            <a:cxnSpLocks noChangeShapeType="1"/>
          </p:cNvCxnSpPr>
          <p:nvPr/>
        </p:nvCxnSpPr>
        <p:spPr bwMode="auto">
          <a:xfrm flipH="1">
            <a:off x="4870450" y="1951038"/>
            <a:ext cx="0" cy="182562"/>
          </a:xfrm>
          <a:prstGeom prst="straightConnector1">
            <a:avLst/>
          </a:prstGeom>
          <a:ln w="9525" cap="flat" cmpd="sng" algn="ctr">
            <a:solidFill>
              <a:schemeClr val="accent4"/>
            </a:solidFill>
            <a:prstDash val="dash"/>
            <a:round/>
            <a:headEnd type="triangle" w="lg" len="lg"/>
            <a:tailEnd type="none" w="lg" len="lg"/>
          </a:ln>
        </p:spPr>
        <p:style>
          <a:lnRef idx="0">
            <a:scrgbClr r="0" g="0" b="0"/>
          </a:lnRef>
          <a:fillRef idx="0">
            <a:scrgbClr r="0" g="0" b="0"/>
          </a:fillRef>
          <a:effectRef idx="0">
            <a:scrgbClr r="0" g="0" b="0"/>
          </a:effectRef>
          <a:fontRef idx="minor">
            <a:schemeClr val="tx1"/>
          </a:fontRef>
        </p:style>
      </p:cxnSp>
      <p:sp>
        <p:nvSpPr>
          <p:cNvPr id="42" name="Oval 33"/>
          <p:cNvSpPr>
            <a:spLocks noChangeAspect="1" noChangeArrowheads="1"/>
          </p:cNvSpPr>
          <p:nvPr/>
        </p:nvSpPr>
        <p:spPr bwMode="auto">
          <a:xfrm>
            <a:off x="3808874" y="3365650"/>
            <a:ext cx="459938" cy="46005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a:lnSpc>
                <a:spcPct val="95000"/>
              </a:lnSpc>
              <a:defRPr/>
            </a:pPr>
            <a:r>
              <a:rPr lang="en-US" b="1" dirty="0">
                <a:solidFill>
                  <a:schemeClr val="bg1"/>
                </a:solidFill>
              </a:rPr>
              <a:t>3</a:t>
            </a:r>
          </a:p>
        </p:txBody>
      </p:sp>
    </p:spTree>
    <p:custDataLst>
      <p:tags r:id="rId1"/>
    </p:custDataLst>
    <p:extLst>
      <p:ext uri="{BB962C8B-B14F-4D97-AF65-F5344CB8AC3E}">
        <p14:creationId xmlns:p14="http://schemas.microsoft.com/office/powerpoint/2010/main" val="32125164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365126"/>
            <a:ext cx="9576910" cy="615949"/>
          </a:xfrm>
        </p:spPr>
        <p:txBody>
          <a:bodyPr>
            <a:normAutofit fontScale="90000"/>
          </a:bodyPr>
          <a:lstStyle/>
          <a:p>
            <a:r>
              <a:rPr lang="en-US" altLang="en-US" dirty="0"/>
              <a:t>Auditing Actions in the CDB and PDBs</a:t>
            </a:r>
            <a:endParaRPr lang="en-US" dirty="0"/>
          </a:p>
        </p:txBody>
      </p:sp>
      <p:sp>
        <p:nvSpPr>
          <p:cNvPr id="4" name="Content Placeholder 6"/>
          <p:cNvSpPr>
            <a:spLocks noGrp="1"/>
          </p:cNvSpPr>
          <p:nvPr>
            <p:ph idx="1"/>
          </p:nvPr>
        </p:nvSpPr>
        <p:spPr>
          <a:xfrm>
            <a:off x="4767263" y="1125538"/>
            <a:ext cx="6797675" cy="4648200"/>
          </a:xfrm>
        </p:spPr>
        <p:txBody>
          <a:bodyPr/>
          <a:lstStyle/>
          <a:p>
            <a:pPr lvl="1" eaLnBrk="1" hangingPunct="1">
              <a:buFont typeface="Arial" charset="0"/>
              <a:buAutoNum type="arabicPeriod"/>
              <a:defRPr/>
            </a:pPr>
            <a:r>
              <a:rPr lang="en-US" dirty="0"/>
              <a:t>Connect to the CDB root or to an application root or to a regular PDB.</a:t>
            </a:r>
          </a:p>
          <a:p>
            <a:pPr lvl="1">
              <a:buFont typeface="Arial" charset="0"/>
              <a:buAutoNum type="arabicPeriod"/>
              <a:defRPr/>
            </a:pPr>
            <a:r>
              <a:rPr lang="en-US" dirty="0"/>
              <a:t>Create common or local unified audit policies:</a:t>
            </a:r>
          </a:p>
          <a:p>
            <a:pPr marL="1279525" lvl="2" indent="-365125" eaLnBrk="1" hangingPunct="1">
              <a:buFont typeface="Arial" charset="0"/>
              <a:buChar char="–"/>
              <a:defRPr/>
            </a:pPr>
            <a:r>
              <a:rPr lang="en-US" dirty="0"/>
              <a:t>For all PDBs (</a:t>
            </a:r>
            <a:r>
              <a:rPr lang="en-US" sz="1800" i="1" dirty="0"/>
              <a:t>connect to CDB root</a:t>
            </a:r>
            <a:r>
              <a:rPr lang="en-US" dirty="0"/>
              <a:t>)</a:t>
            </a:r>
          </a:p>
          <a:p>
            <a:pPr marL="1279525" lvl="2" indent="-365125" eaLnBrk="1" hangingPunct="1">
              <a:buFont typeface="Arial" charset="0"/>
              <a:buChar char="–"/>
              <a:defRPr/>
            </a:pPr>
            <a:r>
              <a:rPr lang="en-US" dirty="0"/>
              <a:t>For all application PDBs of an application container (</a:t>
            </a:r>
            <a:r>
              <a:rPr lang="en-US" sz="1800" i="1" dirty="0"/>
              <a:t>connect to the application root</a:t>
            </a:r>
            <a:r>
              <a:rPr lang="en-US" dirty="0"/>
              <a:t>)</a:t>
            </a:r>
          </a:p>
          <a:p>
            <a:pPr marL="1279525" lvl="2" indent="-365125" eaLnBrk="1" hangingPunct="1">
              <a:buFont typeface="Arial" charset="0"/>
              <a:buChar char="–"/>
              <a:defRPr/>
            </a:pPr>
            <a:r>
              <a:rPr lang="en-US" dirty="0"/>
              <a:t>For a regular PDB or a specific application PDB (</a:t>
            </a:r>
            <a:r>
              <a:rPr lang="en-US" sz="1800" i="1" dirty="0"/>
              <a:t>connect to the PDB</a:t>
            </a:r>
            <a:r>
              <a:rPr lang="en-US" dirty="0"/>
              <a:t>)</a:t>
            </a:r>
          </a:p>
          <a:p>
            <a:pPr lvl="1" eaLnBrk="1" hangingPunct="1">
              <a:buFont typeface="Arial" charset="0"/>
              <a:buAutoNum type="arabicPeriod"/>
              <a:defRPr/>
            </a:pPr>
            <a:r>
              <a:rPr lang="en-US" dirty="0"/>
              <a:t>Enable/disable audit policies:</a:t>
            </a:r>
          </a:p>
          <a:p>
            <a:pPr lvl="2" eaLnBrk="1" hangingPunct="1">
              <a:buFont typeface="Arial" charset="0"/>
              <a:buChar char="–"/>
              <a:defRPr/>
            </a:pPr>
            <a:r>
              <a:rPr lang="en-US" dirty="0"/>
              <a:t>Define users or users being granted roles to be audited (</a:t>
            </a:r>
            <a:r>
              <a:rPr lang="en-US" sz="1800" i="1" dirty="0"/>
              <a:t>DBA role</a:t>
            </a:r>
            <a:r>
              <a:rPr lang="en-US" dirty="0"/>
              <a:t>)</a:t>
            </a:r>
          </a:p>
          <a:p>
            <a:pPr lvl="2" eaLnBrk="1" hangingPunct="1">
              <a:buFont typeface="Arial" charset="0"/>
              <a:buChar char="–"/>
              <a:defRPr/>
            </a:pPr>
            <a:r>
              <a:rPr lang="en-US" dirty="0">
                <a:latin typeface="+mj-lt"/>
                <a:cs typeface="Courier New" pitchFamily="49" charset="0"/>
              </a:rPr>
              <a:t>Use</a:t>
            </a:r>
            <a:r>
              <a:rPr lang="en-US" dirty="0">
                <a:latin typeface="Courier New" pitchFamily="49" charset="0"/>
                <a:cs typeface="Courier New" pitchFamily="49" charset="0"/>
              </a:rPr>
              <a:t> AUDIT</a:t>
            </a:r>
            <a:r>
              <a:rPr lang="en-US" dirty="0"/>
              <a:t> </a:t>
            </a:r>
            <a:r>
              <a:rPr lang="en-US" dirty="0">
                <a:latin typeface="Courier New" pitchFamily="49" charset="0"/>
                <a:cs typeface="Courier New" pitchFamily="49" charset="0"/>
              </a:rPr>
              <a:t>POLICY</a:t>
            </a:r>
            <a:r>
              <a:rPr lang="en-US" dirty="0"/>
              <a:t> and </a:t>
            </a:r>
            <a:r>
              <a:rPr lang="en-US" dirty="0">
                <a:latin typeface="Courier New" pitchFamily="49" charset="0"/>
                <a:cs typeface="Courier New" pitchFamily="49" charset="0"/>
              </a:rPr>
              <a:t>NOAUDIT POLICY</a:t>
            </a:r>
            <a:r>
              <a:rPr lang="en-US" dirty="0"/>
              <a:t>  commands</a:t>
            </a:r>
            <a:endParaRPr lang="en-US" dirty="0">
              <a:latin typeface="Courier New" pitchFamily="49" charset="0"/>
              <a:cs typeface="Courier New" pitchFamily="49" charset="0"/>
            </a:endParaRPr>
          </a:p>
        </p:txBody>
      </p:sp>
      <p:sp>
        <p:nvSpPr>
          <p:cNvPr id="5" name="Rectangle 46"/>
          <p:cNvSpPr>
            <a:spLocks noChangeArrowheads="1"/>
          </p:cNvSpPr>
          <p:nvPr/>
        </p:nvSpPr>
        <p:spPr bwMode="auto">
          <a:xfrm>
            <a:off x="628650" y="1484313"/>
            <a:ext cx="3938588" cy="4752975"/>
          </a:xfrm>
          <a:prstGeom prst="rect">
            <a:avLst/>
          </a:prstGeom>
          <a:solidFill>
            <a:schemeClr val="bg2"/>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p>
        </p:txBody>
      </p:sp>
      <p:sp>
        <p:nvSpPr>
          <p:cNvPr id="6" name="PPTShape_4"/>
          <p:cNvSpPr txBox="1">
            <a:spLocks noChangeArrowheads="1"/>
          </p:cNvSpPr>
          <p:nvPr/>
        </p:nvSpPr>
        <p:spPr bwMode="blackWhite">
          <a:xfrm>
            <a:off x="3732213" y="1527175"/>
            <a:ext cx="1057275" cy="30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600" b="1" dirty="0">
                <a:solidFill>
                  <a:srgbClr val="000000"/>
                </a:solidFill>
                <a:latin typeface="Courier New" panose="02070309020205020404" pitchFamily="49" charset="0"/>
                <a:cs typeface="Courier New" panose="02070309020205020404" pitchFamily="49" charset="0"/>
              </a:rPr>
              <a:t>CDB1</a:t>
            </a:r>
            <a:endParaRPr lang="en-US" altLang="en-US" sz="1600" b="1" dirty="0">
              <a:solidFill>
                <a:srgbClr val="000000"/>
              </a:solidFill>
            </a:endParaRPr>
          </a:p>
        </p:txBody>
      </p:sp>
      <p:sp>
        <p:nvSpPr>
          <p:cNvPr id="7" name="Rounded Rectangle 39"/>
          <p:cNvSpPr>
            <a:spLocks noChangeArrowheads="1"/>
          </p:cNvSpPr>
          <p:nvPr/>
        </p:nvSpPr>
        <p:spPr bwMode="auto">
          <a:xfrm>
            <a:off x="3438525" y="5110163"/>
            <a:ext cx="928688" cy="381000"/>
          </a:xfrm>
          <a:prstGeom prst="roundRect">
            <a:avLst>
              <a:gd name="adj" fmla="val 16667"/>
            </a:avLst>
          </a:prstGeom>
          <a:solidFill>
            <a:srgbClr val="FF99FF">
              <a:alpha val="59607"/>
            </a:srgbClr>
          </a:solidFill>
          <a:ln w="28575"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PDBC</a:t>
            </a:r>
          </a:p>
        </p:txBody>
      </p:sp>
      <p:sp>
        <p:nvSpPr>
          <p:cNvPr id="8" name="TextBox 24"/>
          <p:cNvSpPr txBox="1">
            <a:spLocks noChangeArrowheads="1"/>
          </p:cNvSpPr>
          <p:nvPr/>
        </p:nvSpPr>
        <p:spPr bwMode="auto">
          <a:xfrm>
            <a:off x="719138" y="1687513"/>
            <a:ext cx="26828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300"/>
              </a:lnSpc>
            </a:pPr>
            <a:r>
              <a:rPr lang="en-US" altLang="en-US" sz="1600" dirty="0">
                <a:solidFill>
                  <a:srgbClr val="000000"/>
                </a:solidFill>
              </a:rPr>
              <a:t>CDB audit policies</a:t>
            </a:r>
          </a:p>
        </p:txBody>
      </p:sp>
      <p:sp>
        <p:nvSpPr>
          <p:cNvPr id="9" name="TextBox 25"/>
          <p:cNvSpPr txBox="1">
            <a:spLocks noChangeArrowheads="1"/>
          </p:cNvSpPr>
          <p:nvPr/>
        </p:nvSpPr>
        <p:spPr bwMode="auto">
          <a:xfrm>
            <a:off x="711200" y="1870075"/>
            <a:ext cx="335121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FF"/>
                </a:solidFill>
                <a:latin typeface="Courier New" panose="02070309020205020404" pitchFamily="49" charset="0"/>
                <a:cs typeface="Courier New" panose="02070309020205020404" pitchFamily="49" charset="0"/>
              </a:rPr>
              <a:t>pol_user_CDB</a:t>
            </a:r>
          </a:p>
          <a:p>
            <a:pPr eaLnBrk="1" hangingPunct="1"/>
            <a:r>
              <a:rPr lang="en-US" altLang="en-US" sz="1200" b="1" dirty="0">
                <a:solidFill>
                  <a:srgbClr val="000000"/>
                </a:solidFill>
                <a:latin typeface="Courier New" panose="02070309020205020404" pitchFamily="49" charset="0"/>
                <a:cs typeface="Courier New" panose="02070309020205020404" pitchFamily="49" charset="0"/>
              </a:rPr>
              <a:t>c##_kim:create user</a:t>
            </a:r>
          </a:p>
          <a:p>
            <a:pPr eaLnBrk="1" hangingPunct="1"/>
            <a:r>
              <a:rPr lang="en-US" altLang="en-US" sz="1200" b="1" dirty="0">
                <a:solidFill>
                  <a:srgbClr val="000000"/>
                </a:solidFill>
                <a:latin typeface="Courier New" panose="02070309020205020404" pitchFamily="49" charset="0"/>
                <a:cs typeface="Courier New" panose="02070309020205020404" pitchFamily="49" charset="0"/>
              </a:rPr>
              <a:t>c##_tom:create user</a:t>
            </a:r>
          </a:p>
          <a:p>
            <a:pPr eaLnBrk="1" hangingPunct="1"/>
            <a:r>
              <a:rPr lang="en-US" altLang="en-US" sz="1200" b="1" dirty="0">
                <a:solidFill>
                  <a:srgbClr val="000000"/>
                </a:solidFill>
                <a:latin typeface="Courier New" panose="02070309020205020404" pitchFamily="49" charset="0"/>
                <a:cs typeface="Courier New" panose="02070309020205020404" pitchFamily="49" charset="0"/>
              </a:rPr>
              <a:t>c##_ann:drop user</a:t>
            </a:r>
          </a:p>
        </p:txBody>
      </p:sp>
      <p:sp>
        <p:nvSpPr>
          <p:cNvPr id="10" name="TextBox 24"/>
          <p:cNvSpPr txBox="1">
            <a:spLocks noChangeArrowheads="1"/>
          </p:cNvSpPr>
          <p:nvPr/>
        </p:nvSpPr>
        <p:spPr bwMode="auto">
          <a:xfrm>
            <a:off x="1582738" y="3024188"/>
            <a:ext cx="2870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300"/>
              </a:lnSpc>
            </a:pPr>
            <a:r>
              <a:rPr lang="en-US" altLang="en-US" sz="1600" dirty="0">
                <a:solidFill>
                  <a:srgbClr val="000000"/>
                </a:solidFill>
              </a:rPr>
              <a:t>PDB audit policies</a:t>
            </a:r>
          </a:p>
        </p:txBody>
      </p:sp>
      <p:cxnSp>
        <p:nvCxnSpPr>
          <p:cNvPr id="11" name="Straight Arrow Connector 22"/>
          <p:cNvCxnSpPr>
            <a:cxnSpLocks noChangeShapeType="1"/>
          </p:cNvCxnSpPr>
          <p:nvPr/>
        </p:nvCxnSpPr>
        <p:spPr bwMode="auto">
          <a:xfrm>
            <a:off x="3789363" y="3908425"/>
            <a:ext cx="0" cy="1223963"/>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12" name="TextBox 25"/>
          <p:cNvSpPr txBox="1">
            <a:spLocks noChangeArrowheads="1"/>
          </p:cNvSpPr>
          <p:nvPr/>
        </p:nvSpPr>
        <p:spPr bwMode="auto">
          <a:xfrm>
            <a:off x="1625600" y="3225800"/>
            <a:ext cx="25495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FF66FF"/>
                </a:solidFill>
                <a:latin typeface="Courier New" panose="02070309020205020404" pitchFamily="49" charset="0"/>
                <a:cs typeface="Courier New" panose="02070309020205020404" pitchFamily="49" charset="0"/>
              </a:rPr>
              <a:t>pol_user_PDBC</a:t>
            </a:r>
          </a:p>
          <a:p>
            <a:pPr eaLnBrk="1" hangingPunct="1"/>
            <a:r>
              <a:rPr lang="en-US" altLang="en-US" sz="1200" b="1" dirty="0">
                <a:solidFill>
                  <a:srgbClr val="000000"/>
                </a:solidFill>
                <a:latin typeface="Courier New" panose="02070309020205020404" pitchFamily="49" charset="0"/>
                <a:cs typeface="Courier New" panose="02070309020205020404" pitchFamily="49" charset="0"/>
              </a:rPr>
              <a:t>jim: create user</a:t>
            </a:r>
          </a:p>
          <a:p>
            <a:pPr eaLnBrk="1" hangingPunct="1"/>
            <a:r>
              <a:rPr lang="en-US" altLang="en-US" sz="1200" b="1" dirty="0">
                <a:solidFill>
                  <a:srgbClr val="000000"/>
                </a:solidFill>
                <a:latin typeface="Courier New" panose="02070309020205020404" pitchFamily="49" charset="0"/>
                <a:cs typeface="Courier New" panose="02070309020205020404" pitchFamily="49" charset="0"/>
              </a:rPr>
              <a:t>lee: create user</a:t>
            </a:r>
          </a:p>
        </p:txBody>
      </p:sp>
      <p:sp>
        <p:nvSpPr>
          <p:cNvPr id="13" name="Rectangle 21"/>
          <p:cNvSpPr>
            <a:spLocks noChangeArrowheads="1"/>
          </p:cNvSpPr>
          <p:nvPr/>
        </p:nvSpPr>
        <p:spPr bwMode="auto">
          <a:xfrm>
            <a:off x="711200" y="1908175"/>
            <a:ext cx="3125788" cy="901700"/>
          </a:xfrm>
          <a:prstGeom prst="rect">
            <a:avLst/>
          </a:prstGeom>
          <a:noFill/>
          <a:ln w="28575" algn="ctr">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14" name="Rectangle 22"/>
          <p:cNvSpPr>
            <a:spLocks noChangeArrowheads="1"/>
          </p:cNvSpPr>
          <p:nvPr/>
        </p:nvSpPr>
        <p:spPr bwMode="auto">
          <a:xfrm>
            <a:off x="1625600" y="3257550"/>
            <a:ext cx="2308225" cy="630238"/>
          </a:xfrm>
          <a:prstGeom prst="rect">
            <a:avLst/>
          </a:prstGeom>
          <a:noFill/>
          <a:ln w="28575" algn="ctr">
            <a:solidFill>
              <a:srgbClr val="FF66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15" name="TextBox 24"/>
          <p:cNvSpPr txBox="1">
            <a:spLocks noChangeArrowheads="1"/>
          </p:cNvSpPr>
          <p:nvPr/>
        </p:nvSpPr>
        <p:spPr bwMode="auto">
          <a:xfrm>
            <a:off x="679450" y="4113213"/>
            <a:ext cx="253523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300"/>
              </a:lnSpc>
            </a:pPr>
            <a:r>
              <a:rPr lang="en-US" altLang="en-US" sz="1400" dirty="0">
                <a:solidFill>
                  <a:srgbClr val="000000"/>
                </a:solidFill>
              </a:rPr>
              <a:t>Application container </a:t>
            </a:r>
          </a:p>
          <a:p>
            <a:pPr eaLnBrk="1" hangingPunct="1">
              <a:lnSpc>
                <a:spcPts val="1300"/>
              </a:lnSpc>
            </a:pPr>
            <a:r>
              <a:rPr lang="en-US" altLang="en-US" sz="1400" dirty="0">
                <a:solidFill>
                  <a:srgbClr val="000000"/>
                </a:solidFill>
              </a:rPr>
              <a:t>audit policies</a:t>
            </a:r>
          </a:p>
        </p:txBody>
      </p:sp>
      <p:sp>
        <p:nvSpPr>
          <p:cNvPr id="16" name="TextBox 25"/>
          <p:cNvSpPr txBox="1">
            <a:spLocks noChangeArrowheads="1"/>
          </p:cNvSpPr>
          <p:nvPr/>
        </p:nvSpPr>
        <p:spPr bwMode="auto">
          <a:xfrm>
            <a:off x="757238" y="4506913"/>
            <a:ext cx="2457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chemeClr val="accent2"/>
                </a:solidFill>
                <a:latin typeface="Courier New" panose="02070309020205020404" pitchFamily="49" charset="0"/>
                <a:cs typeface="Courier New" panose="02070309020205020404" pitchFamily="49" charset="0"/>
              </a:rPr>
              <a:t>pol_user_APP</a:t>
            </a:r>
          </a:p>
          <a:p>
            <a:pPr eaLnBrk="1" hangingPunct="1"/>
            <a:r>
              <a:rPr lang="en-US" altLang="en-US" sz="1200" b="1" dirty="0">
                <a:solidFill>
                  <a:srgbClr val="000000"/>
                </a:solidFill>
                <a:latin typeface="Courier New" panose="02070309020205020404" pitchFamily="49" charset="0"/>
                <a:cs typeface="Courier New" panose="02070309020205020404" pitchFamily="49" charset="0"/>
              </a:rPr>
              <a:t>hr:create view</a:t>
            </a:r>
          </a:p>
          <a:p>
            <a:pPr eaLnBrk="1" hangingPunct="1"/>
            <a:r>
              <a:rPr lang="en-US" altLang="en-US" sz="1200" b="1" dirty="0">
                <a:solidFill>
                  <a:srgbClr val="000000"/>
                </a:solidFill>
                <a:latin typeface="Courier New" panose="02070309020205020404" pitchFamily="49" charset="0"/>
                <a:cs typeface="Courier New" panose="02070309020205020404" pitchFamily="49" charset="0"/>
              </a:rPr>
              <a:t>oe:create view</a:t>
            </a:r>
          </a:p>
        </p:txBody>
      </p:sp>
      <p:sp>
        <p:nvSpPr>
          <p:cNvPr id="17" name="Rectangle 21"/>
          <p:cNvSpPr>
            <a:spLocks noChangeArrowheads="1"/>
          </p:cNvSpPr>
          <p:nvPr/>
        </p:nvSpPr>
        <p:spPr bwMode="auto">
          <a:xfrm>
            <a:off x="757238" y="4505325"/>
            <a:ext cx="2457450" cy="673100"/>
          </a:xfrm>
          <a:prstGeom prst="rect">
            <a:avLst/>
          </a:prstGeom>
          <a:noFill/>
          <a:ln w="28575" algn="ctr">
            <a:solidFill>
              <a:srgbClr val="C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18" name="Rounded Rectangle 39"/>
          <p:cNvSpPr>
            <a:spLocks noChangeArrowheads="1"/>
          </p:cNvSpPr>
          <p:nvPr/>
        </p:nvSpPr>
        <p:spPr bwMode="auto">
          <a:xfrm>
            <a:off x="814388" y="5467350"/>
            <a:ext cx="2351087" cy="698500"/>
          </a:xfrm>
          <a:prstGeom prst="roundRect">
            <a:avLst>
              <a:gd name="adj" fmla="val 16667"/>
            </a:avLst>
          </a:prstGeom>
          <a:solidFill>
            <a:srgbClr val="CCFF99">
              <a:alpha val="59607"/>
            </a:srgbClr>
          </a:solidFill>
          <a:ln w="28575" algn="ctr">
            <a:solidFill>
              <a:srgbClr val="000000">
                <a:alpha val="59999"/>
              </a:srgbClr>
            </a:solidFill>
            <a:round/>
            <a:headEnd type="none" w="sm" len="sm"/>
            <a:tailEnd type="none" w="sm" len="sm"/>
          </a:ln>
        </p:spPr>
        <p:txBody>
          <a:bodyPr lIns="0" tIns="72000" rIns="0" bIns="36000"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PDB_APP</a:t>
            </a:r>
          </a:p>
        </p:txBody>
      </p:sp>
      <p:cxnSp>
        <p:nvCxnSpPr>
          <p:cNvPr id="19" name="Straight Arrow Connector 22"/>
          <p:cNvCxnSpPr>
            <a:cxnSpLocks noChangeShapeType="1"/>
          </p:cNvCxnSpPr>
          <p:nvPr/>
        </p:nvCxnSpPr>
        <p:spPr bwMode="auto">
          <a:xfrm>
            <a:off x="1968500" y="5178425"/>
            <a:ext cx="0" cy="288925"/>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20" name="Rounded Rectangle 39"/>
          <p:cNvSpPr>
            <a:spLocks noChangeArrowheads="1"/>
          </p:cNvSpPr>
          <p:nvPr/>
        </p:nvSpPr>
        <p:spPr bwMode="auto">
          <a:xfrm>
            <a:off x="990600" y="5721350"/>
            <a:ext cx="928688" cy="381000"/>
          </a:xfrm>
          <a:prstGeom prst="roundRect">
            <a:avLst>
              <a:gd name="adj" fmla="val 16667"/>
            </a:avLst>
          </a:prstGeom>
          <a:solidFill>
            <a:srgbClr val="FFCC99">
              <a:alpha val="59607"/>
            </a:srgbClr>
          </a:solidFill>
          <a:ln w="28575"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APP1</a:t>
            </a:r>
          </a:p>
        </p:txBody>
      </p:sp>
      <p:sp>
        <p:nvSpPr>
          <p:cNvPr id="21" name="Rounded Rectangle 39"/>
          <p:cNvSpPr>
            <a:spLocks noChangeArrowheads="1"/>
          </p:cNvSpPr>
          <p:nvPr/>
        </p:nvSpPr>
        <p:spPr bwMode="auto">
          <a:xfrm>
            <a:off x="2079625" y="5721350"/>
            <a:ext cx="930275" cy="381000"/>
          </a:xfrm>
          <a:prstGeom prst="roundRect">
            <a:avLst>
              <a:gd name="adj" fmla="val 16667"/>
            </a:avLst>
          </a:prstGeom>
          <a:solidFill>
            <a:schemeClr val="accent3">
              <a:lumMod val="60000"/>
              <a:lumOff val="40000"/>
              <a:alpha val="60000"/>
            </a:schemeClr>
          </a:solidFill>
          <a:ln w="28575" algn="ctr">
            <a:solidFill>
              <a:srgbClr val="000000">
                <a:alpha val="59999"/>
              </a:srgbClr>
            </a:solidFill>
            <a:round/>
            <a:headEnd type="none" w="sm" len="sm"/>
            <a:tailEnd type="none" w="sm" len="sm"/>
          </a:ln>
        </p:spPr>
        <p:txBody>
          <a:bodyPr lIns="0" tIns="72000" rIns="0" bIns="36000" anchor="ctr" anchorCtr="1"/>
          <a:lstStyle/>
          <a:p>
            <a:pPr defTabSz="228600" eaLnBrk="1" hangingPunct="1">
              <a:lnSpc>
                <a:spcPts val="1000"/>
              </a:lnSpc>
              <a:defRPr/>
            </a:pPr>
            <a:r>
              <a:rPr lang="en-US" sz="1400" b="1" dirty="0">
                <a:solidFill>
                  <a:srgbClr val="000000"/>
                </a:solidFill>
                <a:latin typeface="Courier New" pitchFamily="49" charset="0"/>
                <a:cs typeface="Courier New" pitchFamily="49" charset="0"/>
              </a:rPr>
              <a:t>APP2</a:t>
            </a:r>
          </a:p>
        </p:txBody>
      </p:sp>
      <p:sp>
        <p:nvSpPr>
          <p:cNvPr id="22" name="Vertical Scroll 87"/>
          <p:cNvSpPr>
            <a:spLocks noChangeAspect="1" noChangeArrowheads="1"/>
          </p:cNvSpPr>
          <p:nvPr/>
        </p:nvSpPr>
        <p:spPr bwMode="auto">
          <a:xfrm>
            <a:off x="585788" y="1052513"/>
            <a:ext cx="2844800" cy="360362"/>
          </a:xfrm>
          <a:prstGeom prst="verticalScroll">
            <a:avLst>
              <a:gd name="adj" fmla="val 12500"/>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400" dirty="0">
                <a:solidFill>
                  <a:srgbClr val="000000"/>
                </a:solidFill>
              </a:rPr>
              <a:t>CDB_UNIFIED_AUDIT_TRAIL</a:t>
            </a:r>
          </a:p>
        </p:txBody>
      </p:sp>
      <p:cxnSp>
        <p:nvCxnSpPr>
          <p:cNvPr id="23" name="Straight Arrow Connector 22"/>
          <p:cNvCxnSpPr>
            <a:cxnSpLocks noChangeShapeType="1"/>
          </p:cNvCxnSpPr>
          <p:nvPr/>
        </p:nvCxnSpPr>
        <p:spPr bwMode="auto">
          <a:xfrm flipH="1">
            <a:off x="2854325" y="1773238"/>
            <a:ext cx="0" cy="2159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1071171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Auditing Actions in the CDB and PDBs (Notes Only)</a:t>
            </a:r>
          </a:p>
        </p:txBody>
      </p:sp>
    </p:spTree>
    <p:custDataLst>
      <p:tags r:id="rId1"/>
    </p:custDataLst>
    <p:extLst>
      <p:ext uri="{BB962C8B-B14F-4D97-AF65-F5344CB8AC3E}">
        <p14:creationId xmlns:p14="http://schemas.microsoft.com/office/powerpoint/2010/main" val="928417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Managing Other Types of Security Policies in Application Containers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20037941"/>
              </p:ext>
            </p:extLst>
          </p:nvPr>
        </p:nvGraphicFramePr>
        <p:xfrm>
          <a:off x="742950" y="1699418"/>
          <a:ext cx="10702925" cy="3459164"/>
        </p:xfrm>
        <a:graphic>
          <a:graphicData uri="http://schemas.openxmlformats.org/drawingml/2006/table">
            <a:tbl>
              <a:tblPr firstRow="1" bandRow="1">
                <a:tableStyleId>{5FD0F851-EC5A-4D38-B0AD-8093EC10F338}</a:tableStyleId>
              </a:tblPr>
              <a:tblGrid>
                <a:gridCol w="3286549">
                  <a:extLst>
                    <a:ext uri="{9D8B030D-6E8A-4147-A177-3AD203B41FA5}">
                      <a16:colId xmlns="" xmlns:a16="http://schemas.microsoft.com/office/drawing/2014/main" val="20000"/>
                    </a:ext>
                  </a:extLst>
                </a:gridCol>
                <a:gridCol w="1944188">
                  <a:extLst>
                    <a:ext uri="{9D8B030D-6E8A-4147-A177-3AD203B41FA5}">
                      <a16:colId xmlns="" xmlns:a16="http://schemas.microsoft.com/office/drawing/2014/main" val="20001"/>
                    </a:ext>
                  </a:extLst>
                </a:gridCol>
                <a:gridCol w="2796457">
                  <a:extLst>
                    <a:ext uri="{9D8B030D-6E8A-4147-A177-3AD203B41FA5}">
                      <a16:colId xmlns="" xmlns:a16="http://schemas.microsoft.com/office/drawing/2014/main" val="20002"/>
                    </a:ext>
                  </a:extLst>
                </a:gridCol>
                <a:gridCol w="2675731">
                  <a:extLst>
                    <a:ext uri="{9D8B030D-6E8A-4147-A177-3AD203B41FA5}">
                      <a16:colId xmlns="" xmlns:a16="http://schemas.microsoft.com/office/drawing/2014/main" val="20003"/>
                    </a:ext>
                  </a:extLst>
                </a:gridCol>
              </a:tblGrid>
              <a:tr h="1057992">
                <a:tc>
                  <a:txBody>
                    <a:bodyPr/>
                    <a:lstStyle/>
                    <a:p>
                      <a:r>
                        <a:rPr lang="en-US" sz="1800" dirty="0">
                          <a:solidFill>
                            <a:srgbClr val="000000"/>
                          </a:solidFill>
                        </a:rPr>
                        <a:t>Policy Type</a:t>
                      </a:r>
                    </a:p>
                  </a:txBody>
                  <a:tcPr marL="121886" marR="121886" marT="0" marB="0" anchor="ctr"/>
                </a:tc>
                <a:tc>
                  <a:txBody>
                    <a:bodyPr/>
                    <a:lstStyle/>
                    <a:p>
                      <a:r>
                        <a:rPr lang="en-US" sz="1800" dirty="0">
                          <a:solidFill>
                            <a:srgbClr val="000000"/>
                          </a:solidFill>
                        </a:rPr>
                        <a:t>Compatible</a:t>
                      </a:r>
                      <a:r>
                        <a:rPr lang="en-US" sz="1800" baseline="0" dirty="0">
                          <a:solidFill>
                            <a:srgbClr val="000000"/>
                          </a:solidFill>
                        </a:rPr>
                        <a:t> in Application Containers</a:t>
                      </a:r>
                      <a:endParaRPr lang="en-US" sz="1800" dirty="0">
                        <a:solidFill>
                          <a:srgbClr val="000000"/>
                        </a:solidFill>
                      </a:endParaRPr>
                    </a:p>
                  </a:txBody>
                  <a:tcPr marL="121886" marR="121886" marT="0" marB="0" anchor="ctr"/>
                </a:tc>
                <a:tc>
                  <a:txBody>
                    <a:bodyPr/>
                    <a:lstStyle/>
                    <a:p>
                      <a:r>
                        <a:rPr lang="en-US" sz="1800" noProof="0" dirty="0">
                          <a:solidFill>
                            <a:srgbClr val="000000"/>
                          </a:solidFill>
                        </a:rPr>
                        <a:t>Created</a:t>
                      </a:r>
                      <a:r>
                        <a:rPr lang="en-US" sz="1800" dirty="0">
                          <a:solidFill>
                            <a:srgbClr val="000000"/>
                          </a:solidFill>
                        </a:rPr>
                        <a:t> in</a:t>
                      </a:r>
                      <a:r>
                        <a:rPr lang="en-US" sz="1800" baseline="0" dirty="0">
                          <a:solidFill>
                            <a:srgbClr val="000000"/>
                          </a:solidFill>
                        </a:rPr>
                        <a:t> </a:t>
                      </a:r>
                      <a:r>
                        <a:rPr lang="en-US" sz="1800" dirty="0">
                          <a:solidFill>
                            <a:srgbClr val="000000"/>
                          </a:solidFill>
                        </a:rPr>
                        <a:t>Install / Upgrade / Patch </a:t>
                      </a:r>
                    </a:p>
                    <a:p>
                      <a:r>
                        <a:rPr lang="en-US" sz="1800" dirty="0">
                          <a:solidFill>
                            <a:srgbClr val="000000"/>
                          </a:solidFill>
                        </a:rPr>
                        <a:t>BEGIN-END </a:t>
                      </a:r>
                      <a:r>
                        <a:rPr lang="en-US" sz="1800" baseline="0" dirty="0">
                          <a:solidFill>
                            <a:srgbClr val="000000"/>
                          </a:solidFill>
                        </a:rPr>
                        <a:t> block</a:t>
                      </a:r>
                      <a:endParaRPr lang="en-US" sz="1800" dirty="0">
                        <a:solidFill>
                          <a:srgbClr val="000000"/>
                        </a:solidFill>
                      </a:endParaRPr>
                    </a:p>
                  </a:txBody>
                  <a:tcPr marL="121886" marR="121886"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noProof="0" dirty="0">
                          <a:solidFill>
                            <a:srgbClr val="000000"/>
                          </a:solidFill>
                        </a:rPr>
                        <a:t>Automatic</a:t>
                      </a:r>
                      <a:r>
                        <a:rPr lang="en-US" sz="1800" dirty="0">
                          <a:solidFill>
                            <a:srgbClr val="000000"/>
                          </a:solidFill>
                        </a:rPr>
                        <a:t> </a:t>
                      </a:r>
                      <a:r>
                        <a:rPr lang="en-US" sz="1800" noProof="0" dirty="0">
                          <a:solidFill>
                            <a:srgbClr val="000000"/>
                          </a:solidFill>
                        </a:rPr>
                        <a:t>synchronization</a:t>
                      </a:r>
                      <a:r>
                        <a:rPr lang="en-US" sz="1800" baseline="0" noProof="0" dirty="0">
                          <a:solidFill>
                            <a:srgbClr val="000000"/>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noProof="0" dirty="0">
                          <a:solidFill>
                            <a:srgbClr val="000000"/>
                          </a:solidFill>
                        </a:rPr>
                        <a:t>in application PDBs</a:t>
                      </a:r>
                      <a:endParaRPr lang="en-US" sz="1800" noProof="0" dirty="0">
                        <a:solidFill>
                          <a:srgbClr val="000000"/>
                        </a:solidFill>
                      </a:endParaRPr>
                    </a:p>
                  </a:txBody>
                  <a:tcPr marL="121886" marR="121886" marT="0" marB="0" anchor="ctr"/>
                </a:tc>
                <a:extLst>
                  <a:ext uri="{0D108BD9-81ED-4DB2-BD59-A6C34878D82A}">
                    <a16:rowId xmlns="" xmlns:a16="http://schemas.microsoft.com/office/drawing/2014/main" val="10000"/>
                  </a:ext>
                </a:extLst>
              </a:tr>
              <a:tr h="4193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noProof="0" dirty="0">
                          <a:solidFill>
                            <a:srgbClr val="000000"/>
                          </a:solidFill>
                        </a:rPr>
                        <a:t>Unified</a:t>
                      </a:r>
                      <a:r>
                        <a:rPr lang="en-US" sz="1800" dirty="0">
                          <a:solidFill>
                            <a:srgbClr val="000000"/>
                          </a:solidFill>
                        </a:rPr>
                        <a:t> Audit </a:t>
                      </a:r>
                      <a:endParaRPr lang="en-US" sz="1800" b="1" dirty="0">
                        <a:solidFill>
                          <a:srgbClr val="000000"/>
                        </a:solidFill>
                      </a:endParaRPr>
                    </a:p>
                  </a:txBody>
                  <a:tcPr marL="121886" marR="121886" marT="45717" marB="45717" anchor="ctr">
                    <a:solidFill>
                      <a:schemeClr val="accent6">
                        <a:lumMod val="20000"/>
                        <a:lumOff val="80000"/>
                      </a:schemeClr>
                    </a:solidFill>
                  </a:tcPr>
                </a:tc>
                <a:tc>
                  <a:txBody>
                    <a:bodyPr/>
                    <a:lstStyle/>
                    <a:p>
                      <a:pPr algn="ctr"/>
                      <a:r>
                        <a:rPr lang="en-US" sz="1800" dirty="0">
                          <a:solidFill>
                            <a:srgbClr val="000000"/>
                          </a:solidFill>
                        </a:rPr>
                        <a:t>Y</a:t>
                      </a:r>
                    </a:p>
                  </a:txBody>
                  <a:tcPr marL="121886" marR="121886" marT="45717" marB="45717" anchor="ctr">
                    <a:solidFill>
                      <a:schemeClr val="accent6">
                        <a:lumMod val="20000"/>
                        <a:lumOff val="80000"/>
                      </a:schemeClr>
                    </a:solidFill>
                  </a:tcPr>
                </a:tc>
                <a:tc>
                  <a:txBody>
                    <a:bodyPr/>
                    <a:lstStyle/>
                    <a:p>
                      <a:pPr algn="ctr"/>
                      <a:r>
                        <a:rPr lang="en-US" sz="1800" dirty="0">
                          <a:solidFill>
                            <a:srgbClr val="000000"/>
                          </a:solidFill>
                        </a:rPr>
                        <a:t>Y (explicit or implicit)</a:t>
                      </a:r>
                    </a:p>
                  </a:txBody>
                  <a:tcPr marL="121886" marR="121886" marT="45717" marB="45717" anchor="c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rPr>
                        <a:t>Y (explicit or implicit)</a:t>
                      </a:r>
                    </a:p>
                  </a:txBody>
                  <a:tcPr marL="121886" marR="121886" marT="45717" marB="45717" anchor="ctr">
                    <a:solidFill>
                      <a:schemeClr val="accent6">
                        <a:lumMod val="20000"/>
                        <a:lumOff val="80000"/>
                      </a:schemeClr>
                    </a:solidFill>
                  </a:tcPr>
                </a:tc>
                <a:extLst>
                  <a:ext uri="{0D108BD9-81ED-4DB2-BD59-A6C34878D82A}">
                    <a16:rowId xmlns="" xmlns:a16="http://schemas.microsoft.com/office/drawing/2014/main" val="10001"/>
                  </a:ext>
                </a:extLst>
              </a:tr>
              <a:tr h="419344">
                <a:tc>
                  <a:txBody>
                    <a:bodyPr/>
                    <a:lstStyle/>
                    <a:p>
                      <a:r>
                        <a:rPr lang="en-US" sz="1800" baseline="0" dirty="0">
                          <a:solidFill>
                            <a:srgbClr val="000000"/>
                          </a:solidFill>
                        </a:rPr>
                        <a:t>FGA</a:t>
                      </a:r>
                      <a:endParaRPr lang="en-US" sz="1800" b="1" dirty="0">
                        <a:solidFill>
                          <a:srgbClr val="000000"/>
                        </a:solidFill>
                      </a:endParaRPr>
                    </a:p>
                  </a:txBody>
                  <a:tcPr marL="121886" marR="121886" marT="45717" marB="45717" anchor="ctr"/>
                </a:tc>
                <a:tc>
                  <a:txBody>
                    <a:bodyPr/>
                    <a:lstStyle/>
                    <a:p>
                      <a:pPr algn="ctr"/>
                      <a:r>
                        <a:rPr lang="en-US" sz="1800" dirty="0">
                          <a:solidFill>
                            <a:srgbClr val="000000"/>
                          </a:solidFill>
                        </a:rPr>
                        <a:t>Y</a:t>
                      </a:r>
                    </a:p>
                  </a:txBody>
                  <a:tcPr marL="121886" marR="121886" marT="45717" marB="45717" anchor="ctr"/>
                </a:tc>
                <a:tc>
                  <a:txBody>
                    <a:bodyPr/>
                    <a:lstStyle/>
                    <a:p>
                      <a:pPr algn="ctr"/>
                      <a:r>
                        <a:rPr lang="en-US" sz="1800" dirty="0">
                          <a:solidFill>
                            <a:srgbClr val="000000"/>
                          </a:solidFill>
                        </a:rPr>
                        <a:t>Y</a:t>
                      </a:r>
                    </a:p>
                  </a:txBody>
                  <a:tcPr marL="121886" marR="121886" marT="45717" marB="45717" anchor="ctr"/>
                </a:tc>
                <a:tc>
                  <a:txBody>
                    <a:bodyPr/>
                    <a:lstStyle/>
                    <a:p>
                      <a:pPr algn="ctr"/>
                      <a:r>
                        <a:rPr lang="en-US" sz="1800" dirty="0">
                          <a:solidFill>
                            <a:srgbClr val="000000"/>
                          </a:solidFill>
                        </a:rPr>
                        <a:t>N</a:t>
                      </a:r>
                    </a:p>
                  </a:txBody>
                  <a:tcPr marL="121886" marR="121886" marT="45717" marB="45717" anchor="ctr"/>
                </a:tc>
                <a:extLst>
                  <a:ext uri="{0D108BD9-81ED-4DB2-BD59-A6C34878D82A}">
                    <a16:rowId xmlns="" xmlns:a16="http://schemas.microsoft.com/office/drawing/2014/main" val="10002"/>
                  </a:ext>
                </a:extLst>
              </a:tr>
              <a:tr h="7237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rPr>
                        <a:t>Application Context</a:t>
                      </a:r>
                      <a:r>
                        <a:rPr lang="en-US" sz="1800" baseline="0" dirty="0">
                          <a:solidFill>
                            <a:srgbClr val="000000"/>
                          </a:solidFill>
                        </a:rPr>
                        <a:t> &amp; VPD</a:t>
                      </a:r>
                      <a:endParaRPr lang="en-US" sz="1800" b="1" dirty="0">
                        <a:solidFill>
                          <a:srgbClr val="000000"/>
                        </a:solidFill>
                      </a:endParaRPr>
                    </a:p>
                  </a:txBody>
                  <a:tcPr marL="121886" marR="121886" marT="45717" marB="45717" anchor="ctr">
                    <a:solidFill>
                      <a:schemeClr val="accent6">
                        <a:lumMod val="20000"/>
                        <a:lumOff val="80000"/>
                      </a:schemeClr>
                    </a:solidFill>
                  </a:tcPr>
                </a:tc>
                <a:tc>
                  <a:txBody>
                    <a:bodyPr/>
                    <a:lstStyle/>
                    <a:p>
                      <a:pPr algn="ctr"/>
                      <a:r>
                        <a:rPr lang="en-US" sz="1800" dirty="0">
                          <a:solidFill>
                            <a:srgbClr val="000000"/>
                          </a:solidFill>
                        </a:rPr>
                        <a:t>Y</a:t>
                      </a:r>
                    </a:p>
                  </a:txBody>
                  <a:tcPr marL="121886" marR="121886" marT="45717" marB="45717" anchor="ctr">
                    <a:solidFill>
                      <a:schemeClr val="accent6">
                        <a:lumMod val="20000"/>
                        <a:lumOff val="80000"/>
                      </a:schemeClr>
                    </a:solidFill>
                  </a:tcPr>
                </a:tc>
                <a:tc>
                  <a:txBody>
                    <a:bodyPr/>
                    <a:lstStyle/>
                    <a:p>
                      <a:pPr algn="ctr"/>
                      <a:r>
                        <a:rPr lang="en-US" sz="1800" dirty="0">
                          <a:solidFill>
                            <a:srgbClr val="000000"/>
                          </a:solidFill>
                        </a:rPr>
                        <a:t>Y</a:t>
                      </a:r>
                    </a:p>
                  </a:txBody>
                  <a:tcPr marL="121886" marR="121886" marT="45717" marB="45717" anchor="ctr">
                    <a:solidFill>
                      <a:schemeClr val="accent6">
                        <a:lumMod val="20000"/>
                        <a:lumOff val="80000"/>
                      </a:schemeClr>
                    </a:solidFill>
                  </a:tcPr>
                </a:tc>
                <a:tc>
                  <a:txBody>
                    <a:bodyPr/>
                    <a:lstStyle/>
                    <a:p>
                      <a:pPr algn="ctr"/>
                      <a:r>
                        <a:rPr lang="en-US" sz="1800" dirty="0">
                          <a:solidFill>
                            <a:srgbClr val="000000"/>
                          </a:solidFill>
                        </a:rPr>
                        <a:t>N</a:t>
                      </a:r>
                    </a:p>
                  </a:txBody>
                  <a:tcPr marL="121886" marR="121886" marT="45717" marB="45717" anchor="ctr">
                    <a:solidFill>
                      <a:schemeClr val="accent6">
                        <a:lumMod val="20000"/>
                        <a:lumOff val="80000"/>
                      </a:schemeClr>
                    </a:solidFill>
                  </a:tcPr>
                </a:tc>
                <a:extLst>
                  <a:ext uri="{0D108BD9-81ED-4DB2-BD59-A6C34878D82A}">
                    <a16:rowId xmlns="" xmlns:a16="http://schemas.microsoft.com/office/drawing/2014/main" val="10003"/>
                  </a:ext>
                </a:extLst>
              </a:tr>
              <a:tr h="4193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rPr>
                        <a:t>TSDP</a:t>
                      </a:r>
                      <a:endParaRPr lang="en-US" sz="1800" b="1" dirty="0">
                        <a:solidFill>
                          <a:srgbClr val="000000"/>
                        </a:solidFill>
                      </a:endParaRPr>
                    </a:p>
                  </a:txBody>
                  <a:tcPr marL="121886" marR="121886" marT="45717" marB="45717" anchor="ctr"/>
                </a:tc>
                <a:tc>
                  <a:txBody>
                    <a:bodyPr/>
                    <a:lstStyle/>
                    <a:p>
                      <a:pPr algn="ctr"/>
                      <a:r>
                        <a:rPr lang="en-US" sz="1800" dirty="0">
                          <a:solidFill>
                            <a:srgbClr val="000000"/>
                          </a:solidFill>
                        </a:rPr>
                        <a:t>Y</a:t>
                      </a:r>
                    </a:p>
                  </a:txBody>
                  <a:tcPr marL="121886" marR="121886" marT="45717" marB="45717" anchor="ctr"/>
                </a:tc>
                <a:tc>
                  <a:txBody>
                    <a:bodyPr/>
                    <a:lstStyle/>
                    <a:p>
                      <a:pPr algn="ctr"/>
                      <a:r>
                        <a:rPr lang="en-US" sz="1800" dirty="0">
                          <a:solidFill>
                            <a:srgbClr val="000000"/>
                          </a:solidFill>
                        </a:rPr>
                        <a:t>N</a:t>
                      </a:r>
                    </a:p>
                  </a:txBody>
                  <a:tcPr marL="121886" marR="121886" marT="45717" marB="45717" anchor="ctr"/>
                </a:tc>
                <a:tc>
                  <a:txBody>
                    <a:bodyPr/>
                    <a:lstStyle/>
                    <a:p>
                      <a:pPr algn="ctr"/>
                      <a:r>
                        <a:rPr lang="en-US" sz="1800" dirty="0">
                          <a:solidFill>
                            <a:srgbClr val="000000"/>
                          </a:solidFill>
                        </a:rPr>
                        <a:t>n/a</a:t>
                      </a:r>
                    </a:p>
                  </a:txBody>
                  <a:tcPr marL="121886" marR="121886" marT="45717" marB="45717" anchor="ctr"/>
                </a:tc>
                <a:extLst>
                  <a:ext uri="{0D108BD9-81ED-4DB2-BD59-A6C34878D82A}">
                    <a16:rowId xmlns="" xmlns:a16="http://schemas.microsoft.com/office/drawing/2014/main" val="10004"/>
                  </a:ext>
                </a:extLst>
              </a:tr>
              <a:tr h="4193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rPr>
                        <a:t>OLS</a:t>
                      </a:r>
                      <a:endParaRPr lang="en-US" sz="1800" b="1" dirty="0">
                        <a:solidFill>
                          <a:srgbClr val="000000"/>
                        </a:solidFill>
                      </a:endParaRPr>
                    </a:p>
                  </a:txBody>
                  <a:tcPr marL="121886" marR="121886" marT="45717" marB="45717" anchor="ctr">
                    <a:solidFill>
                      <a:schemeClr val="accent6">
                        <a:lumMod val="20000"/>
                        <a:lumOff val="80000"/>
                      </a:schemeClr>
                    </a:solidFill>
                  </a:tcPr>
                </a:tc>
                <a:tc>
                  <a:txBody>
                    <a:bodyPr/>
                    <a:lstStyle/>
                    <a:p>
                      <a:pPr algn="ctr"/>
                      <a:r>
                        <a:rPr lang="en-US" sz="1800" dirty="0">
                          <a:solidFill>
                            <a:srgbClr val="000000"/>
                          </a:solidFill>
                        </a:rPr>
                        <a:t>N</a:t>
                      </a:r>
                    </a:p>
                  </a:txBody>
                  <a:tcPr marL="121886" marR="121886" marT="45717" marB="45717" anchor="ctr">
                    <a:solidFill>
                      <a:schemeClr val="accent6">
                        <a:lumMod val="20000"/>
                        <a:lumOff val="80000"/>
                      </a:schemeClr>
                    </a:solidFill>
                  </a:tcPr>
                </a:tc>
                <a:tc>
                  <a:txBody>
                    <a:bodyPr/>
                    <a:lstStyle/>
                    <a:p>
                      <a:pPr algn="ctr"/>
                      <a:r>
                        <a:rPr lang="en-US" sz="1800" dirty="0">
                          <a:solidFill>
                            <a:srgbClr val="000000"/>
                          </a:solidFill>
                        </a:rPr>
                        <a:t>n/a</a:t>
                      </a:r>
                    </a:p>
                  </a:txBody>
                  <a:tcPr marL="121886" marR="121886" marT="45717" marB="45717" anchor="ctr">
                    <a:solidFill>
                      <a:schemeClr val="accent6">
                        <a:lumMod val="20000"/>
                        <a:lumOff val="80000"/>
                      </a:schemeClr>
                    </a:solidFill>
                  </a:tcPr>
                </a:tc>
                <a:tc>
                  <a:txBody>
                    <a:bodyPr/>
                    <a:lstStyle/>
                    <a:p>
                      <a:pPr algn="ctr"/>
                      <a:r>
                        <a:rPr lang="en-US" sz="1800" dirty="0">
                          <a:solidFill>
                            <a:srgbClr val="000000"/>
                          </a:solidFill>
                        </a:rPr>
                        <a:t>n/a</a:t>
                      </a:r>
                    </a:p>
                  </a:txBody>
                  <a:tcPr marL="121886" marR="121886" marT="45717" marB="45717" anchor="ctr">
                    <a:solidFill>
                      <a:schemeClr val="accent6">
                        <a:lumMod val="20000"/>
                        <a:lumOff val="80000"/>
                      </a:schemeClr>
                    </a:solidFill>
                  </a:tcPr>
                </a:tc>
                <a:extLst>
                  <a:ext uri="{0D108BD9-81ED-4DB2-BD59-A6C34878D82A}">
                    <a16:rowId xmlns=""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6677095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48" y="293689"/>
            <a:ext cx="6809729" cy="404664"/>
          </a:xfrm>
        </p:spPr>
        <p:txBody>
          <a:bodyPr>
            <a:normAutofit fontScale="90000"/>
          </a:bodyPr>
          <a:lstStyle/>
          <a:p>
            <a:r>
              <a:rPr lang="en-US" altLang="en-US" dirty="0"/>
              <a:t>Securing Data with </a:t>
            </a:r>
            <a:r>
              <a:rPr lang="en-US" altLang="en-US" dirty="0" smtClean="0"/>
              <a:t>Oracle Database </a:t>
            </a:r>
            <a:r>
              <a:rPr lang="en-US" altLang="en-US" dirty="0"/>
              <a:t>Vault</a:t>
            </a:r>
            <a:endParaRPr lang="en-US" dirty="0"/>
          </a:p>
        </p:txBody>
      </p:sp>
      <p:sp>
        <p:nvSpPr>
          <p:cNvPr id="3" name="Content Placeholder 2"/>
          <p:cNvSpPr>
            <a:spLocks noGrp="1"/>
          </p:cNvSpPr>
          <p:nvPr>
            <p:ph idx="1"/>
          </p:nvPr>
        </p:nvSpPr>
        <p:spPr>
          <a:xfrm>
            <a:off x="621630" y="1243585"/>
            <a:ext cx="10945565" cy="1896239"/>
          </a:xfrm>
        </p:spPr>
        <p:txBody>
          <a:bodyPr/>
          <a:lstStyle/>
          <a:p>
            <a:pPr marL="574675" lvl="3" indent="-457200">
              <a:spcBef>
                <a:spcPts val="563"/>
              </a:spcBef>
              <a:buClr>
                <a:schemeClr val="accent1"/>
              </a:buClr>
              <a:buSzPct val="100000"/>
              <a:buFont typeface="Arial" panose="020B0604020202020204" pitchFamily="34" charset="0"/>
              <a:buChar char="•"/>
            </a:pPr>
            <a:r>
              <a:rPr lang="en-US" altLang="en-US" sz="2200" dirty="0"/>
              <a:t>Each PDB has its own Database Vault metadata.</a:t>
            </a:r>
          </a:p>
          <a:p>
            <a:pPr marL="574675" lvl="3" indent="-457200">
              <a:spcBef>
                <a:spcPts val="563"/>
              </a:spcBef>
              <a:buClr>
                <a:schemeClr val="accent1"/>
              </a:buClr>
              <a:buSzPct val="100000"/>
              <a:buFont typeface="Arial" panose="020B0604020202020204" pitchFamily="34" charset="0"/>
              <a:buChar char="•"/>
            </a:pPr>
            <a:r>
              <a:rPr lang="en-US" altLang="en-US" sz="2200" dirty="0"/>
              <a:t>Database Vault common protection can protect the common objects of an application container:</a:t>
            </a:r>
          </a:p>
          <a:p>
            <a:pPr marL="919163" lvl="4" indent="-457200">
              <a:spcBef>
                <a:spcPts val="563"/>
              </a:spcBef>
              <a:buClr>
                <a:schemeClr val="accent1"/>
              </a:buClr>
              <a:buSzPct val="100000"/>
              <a:buFont typeface="Arial" panose="020B0604020202020204" pitchFamily="34" charset="0"/>
              <a:buChar char="‒"/>
            </a:pPr>
            <a:r>
              <a:rPr lang="en-US" altLang="en-US" sz="2000" dirty="0"/>
              <a:t>Database Vault common realm</a:t>
            </a:r>
          </a:p>
          <a:p>
            <a:pPr marL="919163" lvl="4" indent="-457200">
              <a:spcBef>
                <a:spcPts val="563"/>
              </a:spcBef>
              <a:buClr>
                <a:schemeClr val="accent1"/>
              </a:buClr>
              <a:buSzPct val="100000"/>
              <a:buFont typeface="Arial" panose="020B0604020202020204" pitchFamily="34" charset="0"/>
              <a:buChar char="‒"/>
            </a:pPr>
            <a:r>
              <a:rPr lang="en-US" altLang="en-US" sz="2000" dirty="0"/>
              <a:t>Database Vault common command rule</a:t>
            </a:r>
          </a:p>
        </p:txBody>
      </p:sp>
      <p:sp>
        <p:nvSpPr>
          <p:cNvPr id="4" name="TextBox 40"/>
          <p:cNvSpPr txBox="1">
            <a:spLocks noChangeArrowheads="1"/>
          </p:cNvSpPr>
          <p:nvPr/>
        </p:nvSpPr>
        <p:spPr bwMode="auto">
          <a:xfrm>
            <a:off x="8211641" y="2492127"/>
            <a:ext cx="1270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solidFill>
                  <a:srgbClr val="000000"/>
                </a:solidFill>
              </a:rPr>
              <a:t>DV policy</a:t>
            </a:r>
          </a:p>
        </p:txBody>
      </p:sp>
      <p:sp>
        <p:nvSpPr>
          <p:cNvPr id="5" name="Oval 41"/>
          <p:cNvSpPr>
            <a:spLocks noChangeArrowheads="1"/>
          </p:cNvSpPr>
          <p:nvPr/>
        </p:nvSpPr>
        <p:spPr bwMode="auto">
          <a:xfrm>
            <a:off x="8038603" y="2463552"/>
            <a:ext cx="1800225" cy="503237"/>
          </a:xfrm>
          <a:prstGeom prst="round2DiagRect">
            <a:avLst/>
          </a:prstGeom>
          <a:noFill/>
          <a:ln w="28575" algn="ctr">
            <a:solidFill>
              <a:srgbClr val="C00000"/>
            </a:solidFill>
            <a:prstDash val="sysDash"/>
            <a:round/>
            <a:headEnd type="none" w="sm" len="sm"/>
            <a:tailEnd type="none" w="sm" len="sm"/>
          </a:ln>
        </p:spPr>
        <p:txBody>
          <a:bodyPr/>
          <a:lstStyle/>
          <a:p>
            <a:pPr algn="ctr" defTabSz="228600" eaLnBrk="1" hangingPunct="1">
              <a:spcBef>
                <a:spcPct val="20000"/>
              </a:spcBef>
              <a:buClr>
                <a:srgbClr val="FF0000"/>
              </a:buClr>
              <a:buFont typeface="Arial" charset="0"/>
              <a:buNone/>
              <a:defRPr/>
            </a:pPr>
            <a:endParaRPr lang="en-US" dirty="0">
              <a:solidFill>
                <a:srgbClr val="000000"/>
              </a:solidFill>
              <a:latin typeface="Arial" charset="0"/>
              <a:cs typeface="Arial" charset="0"/>
            </a:endParaRPr>
          </a:p>
        </p:txBody>
      </p:sp>
      <p:cxnSp>
        <p:nvCxnSpPr>
          <p:cNvPr id="6" name="Elbow Connector 44"/>
          <p:cNvCxnSpPr>
            <a:cxnSpLocks noChangeShapeType="1"/>
          </p:cNvCxnSpPr>
          <p:nvPr/>
        </p:nvCxnSpPr>
        <p:spPr bwMode="auto">
          <a:xfrm>
            <a:off x="6598741" y="2520702"/>
            <a:ext cx="1247775" cy="144462"/>
          </a:xfrm>
          <a:prstGeom prst="bentConnector3">
            <a:avLst>
              <a:gd name="adj1" fmla="val 50000"/>
            </a:avLst>
          </a:prstGeom>
          <a:noFill/>
          <a:ln w="28575" algn="ctr">
            <a:solidFill>
              <a:schemeClr val="tx1"/>
            </a:solidFill>
            <a:prstDash val="sysDash"/>
            <a:round/>
            <a:headEnd type="none" w="sm" len="sm"/>
            <a:tailEnd type="triangle" w="lg" len="lg"/>
          </a:ln>
          <a:extLst>
            <a:ext uri="{909E8E84-426E-40DD-AFC4-6F175D3DCCD1}">
              <a14:hiddenFill xmlns:a14="http://schemas.microsoft.com/office/drawing/2010/main">
                <a:noFill/>
              </a14:hiddenFill>
            </a:ext>
          </a:extLst>
        </p:spPr>
      </p:cxnSp>
      <p:cxnSp>
        <p:nvCxnSpPr>
          <p:cNvPr id="7" name="Elbow Connector 46"/>
          <p:cNvCxnSpPr>
            <a:cxnSpLocks noChangeShapeType="1"/>
          </p:cNvCxnSpPr>
          <p:nvPr/>
        </p:nvCxnSpPr>
        <p:spPr bwMode="auto">
          <a:xfrm flipV="1">
            <a:off x="6598741" y="2852489"/>
            <a:ext cx="1247775" cy="144463"/>
          </a:xfrm>
          <a:prstGeom prst="bentConnector3">
            <a:avLst>
              <a:gd name="adj1" fmla="val 50000"/>
            </a:avLst>
          </a:prstGeom>
          <a:noFill/>
          <a:ln w="28575" algn="ctr">
            <a:solidFill>
              <a:schemeClr val="tx1"/>
            </a:solidFill>
            <a:prstDash val="sysDash"/>
            <a:round/>
            <a:headEnd type="none" w="sm" len="sm"/>
            <a:tailEnd type="triangle" w="lg" len="lg"/>
          </a:ln>
          <a:extLst>
            <a:ext uri="{909E8E84-426E-40DD-AFC4-6F175D3DCCD1}">
              <a14:hiddenFill xmlns:a14="http://schemas.microsoft.com/office/drawing/2010/main">
                <a:noFill/>
              </a14:hiddenFill>
            </a:ext>
          </a:extLst>
        </p:spPr>
      </p:cxnSp>
      <p:sp>
        <p:nvSpPr>
          <p:cNvPr id="8" name="Rounded Rectangle 39"/>
          <p:cNvSpPr>
            <a:spLocks noChangeArrowheads="1"/>
          </p:cNvSpPr>
          <p:nvPr/>
        </p:nvSpPr>
        <p:spPr bwMode="auto">
          <a:xfrm>
            <a:off x="663575" y="3240088"/>
            <a:ext cx="10847388" cy="2952750"/>
          </a:xfrm>
          <a:prstGeom prst="rect">
            <a:avLst/>
          </a:prstGeom>
          <a:solidFill>
            <a:srgbClr val="CCCCFF">
              <a:alpha val="39999"/>
            </a:srgbClr>
          </a:solidFill>
          <a:ln w="28575" algn="ctr">
            <a:solidFill>
              <a:srgbClr val="000000">
                <a:alpha val="59999"/>
              </a:srgbClr>
            </a:solidFill>
            <a:round/>
            <a:headEnd type="none" w="sm" len="sm"/>
            <a:tailEnd type="none" w="sm" len="sm"/>
          </a:ln>
        </p:spPr>
        <p:txBody>
          <a:bodyPr lIns="0" tIns="72000" rIns="0" bIns="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endParaRPr lang="en-US" altLang="en-US" sz="1600" b="1" dirty="0">
              <a:solidFill>
                <a:schemeClr val="accent2"/>
              </a:solidFill>
              <a:latin typeface="Courier New" panose="02070309020205020404" pitchFamily="49" charset="0"/>
              <a:cs typeface="Courier New" panose="02070309020205020404" pitchFamily="49" charset="0"/>
            </a:endParaRPr>
          </a:p>
        </p:txBody>
      </p:sp>
      <p:sp>
        <p:nvSpPr>
          <p:cNvPr id="9" name="Rounded Rectangle 39"/>
          <p:cNvSpPr>
            <a:spLocks noChangeArrowheads="1"/>
          </p:cNvSpPr>
          <p:nvPr/>
        </p:nvSpPr>
        <p:spPr bwMode="auto">
          <a:xfrm>
            <a:off x="7966075" y="3498850"/>
            <a:ext cx="3352800" cy="2549525"/>
          </a:xfrm>
          <a:prstGeom prst="rect">
            <a:avLst/>
          </a:prstGeom>
          <a:solidFill>
            <a:srgbClr val="CC9900"/>
          </a:solidFill>
          <a:ln w="28575" algn="ctr">
            <a:solidFill>
              <a:srgbClr val="000000">
                <a:alpha val="59999"/>
              </a:srgbClr>
            </a:solidFill>
            <a:round/>
            <a:headEnd type="none" w="sm" len="sm"/>
            <a:tailEnd type="none" w="sm" len="sm"/>
          </a:ln>
        </p:spPr>
        <p:txBody>
          <a:bodyPr lIns="0" tIns="72000" rIns="0" bIns="3600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600" b="1" dirty="0">
                <a:latin typeface="Courier New" panose="02070309020205020404" pitchFamily="49" charset="0"/>
                <a:cs typeface="Courier New" panose="02070309020205020404" pitchFamily="49" charset="0"/>
              </a:rPr>
              <a:t> </a:t>
            </a:r>
          </a:p>
        </p:txBody>
      </p:sp>
      <p:sp>
        <p:nvSpPr>
          <p:cNvPr id="10" name="Rectangle 3"/>
          <p:cNvSpPr>
            <a:spLocks noChangeArrowheads="1"/>
          </p:cNvSpPr>
          <p:nvPr/>
        </p:nvSpPr>
        <p:spPr bwMode="blackWhite">
          <a:xfrm>
            <a:off x="9825038" y="5565775"/>
            <a:ext cx="600075" cy="307975"/>
          </a:xfrm>
          <a:prstGeom prst="rect">
            <a:avLst/>
          </a:prstGeom>
          <a:solidFill>
            <a:srgbClr val="FF9999"/>
          </a:solidFill>
          <a:ln w="28575">
            <a:solidFill>
              <a:srgbClr val="000000"/>
            </a:solidFill>
            <a:miter lim="800000"/>
            <a:headEnd/>
            <a:tailEnd/>
          </a:ln>
        </p:spPr>
        <p:txBody>
          <a:bodyPr wrap="none" lIns="46038" tIns="46038" rIns="46038" bIns="46038" anchor="ctr">
            <a:spAutoFit/>
          </a:bodyPr>
          <a:lstStyle/>
          <a:p>
            <a:pPr algn="ctr" defTabSz="822325">
              <a:defRPr/>
            </a:pPr>
            <a:r>
              <a:rPr lang="en-US" sz="1400" dirty="0">
                <a:solidFill>
                  <a:srgbClr val="000000"/>
                </a:solidFill>
              </a:rPr>
              <a:t>Factor</a:t>
            </a:r>
          </a:p>
        </p:txBody>
      </p:sp>
      <p:sp>
        <p:nvSpPr>
          <p:cNvPr id="11" name="Rectangle 4"/>
          <p:cNvSpPr>
            <a:spLocks noChangeArrowheads="1"/>
          </p:cNvSpPr>
          <p:nvPr/>
        </p:nvSpPr>
        <p:spPr bwMode="blackWhite">
          <a:xfrm>
            <a:off x="8372475" y="4271963"/>
            <a:ext cx="611188" cy="307975"/>
          </a:xfrm>
          <a:prstGeom prst="rect">
            <a:avLst/>
          </a:prstGeom>
          <a:solidFill>
            <a:srgbClr val="FFD243"/>
          </a:solidFill>
          <a:ln w="28575">
            <a:solidFill>
              <a:srgbClr val="000000"/>
            </a:solidFill>
            <a:miter lim="800000"/>
            <a:headEnd/>
            <a:tailEnd/>
          </a:ln>
        </p:spPr>
        <p:txBody>
          <a:bodyPr wrap="none" lIns="46038" tIns="46038" rIns="46038" bIns="46038" anchor="ctr">
            <a:spAutoFit/>
          </a:bodyPr>
          <a:lstStyle/>
          <a:p>
            <a:pPr algn="ctr" defTabSz="822325">
              <a:defRPr/>
            </a:pPr>
            <a:r>
              <a:rPr lang="en-US" sz="1400" dirty="0">
                <a:solidFill>
                  <a:srgbClr val="000000"/>
                </a:solidFill>
              </a:rPr>
              <a:t>Realm</a:t>
            </a:r>
          </a:p>
        </p:txBody>
      </p:sp>
      <p:sp>
        <p:nvSpPr>
          <p:cNvPr id="12" name="Rectangle 5"/>
          <p:cNvSpPr>
            <a:spLocks noChangeArrowheads="1"/>
          </p:cNvSpPr>
          <p:nvPr/>
        </p:nvSpPr>
        <p:spPr bwMode="blackWhite">
          <a:xfrm>
            <a:off x="8642350" y="5565775"/>
            <a:ext cx="749300" cy="307975"/>
          </a:xfrm>
          <a:prstGeom prst="rect">
            <a:avLst/>
          </a:prstGeom>
          <a:solidFill>
            <a:srgbClr val="CCCC00"/>
          </a:solidFill>
          <a:ln w="28575">
            <a:solidFill>
              <a:srgbClr val="000000"/>
            </a:solidFill>
            <a:miter lim="800000"/>
            <a:headEnd/>
            <a:tailEnd/>
          </a:ln>
        </p:spPr>
        <p:txBody>
          <a:bodyPr wrap="none" lIns="46038" tIns="46038" rIns="46038" bIns="46038" anchor="ctr">
            <a:spAutoFit/>
          </a:bodyPr>
          <a:lstStyle/>
          <a:p>
            <a:pPr algn="ctr" defTabSz="822325">
              <a:defRPr/>
            </a:pPr>
            <a:r>
              <a:rPr lang="en-US" sz="1400" dirty="0">
                <a:solidFill>
                  <a:srgbClr val="000000"/>
                </a:solidFill>
              </a:rPr>
              <a:t>Rule set</a:t>
            </a:r>
          </a:p>
        </p:txBody>
      </p:sp>
      <p:sp>
        <p:nvSpPr>
          <p:cNvPr id="13" name="Rectangle 6"/>
          <p:cNvSpPr>
            <a:spLocks noChangeArrowheads="1"/>
          </p:cNvSpPr>
          <p:nvPr/>
        </p:nvSpPr>
        <p:spPr bwMode="blackWhite">
          <a:xfrm>
            <a:off x="9293225" y="4862513"/>
            <a:ext cx="1616075" cy="523875"/>
          </a:xfrm>
          <a:prstGeom prst="rect">
            <a:avLst/>
          </a:prstGeom>
          <a:solidFill>
            <a:srgbClr val="6699CC"/>
          </a:solidFill>
          <a:ln w="28575">
            <a:solidFill>
              <a:srgbClr val="000000"/>
            </a:solidFill>
            <a:miter lim="800000"/>
            <a:headEnd/>
            <a:tailEnd/>
          </a:ln>
        </p:spPr>
        <p:txBody>
          <a:bodyPr wrap="none" lIns="46038" tIns="46038" rIns="46038" bIns="46038" anchor="ctr">
            <a:spAutoFit/>
          </a:bodyPr>
          <a:lstStyle/>
          <a:p>
            <a:pPr algn="ctr" defTabSz="822325">
              <a:defRPr/>
            </a:pPr>
            <a:r>
              <a:rPr lang="en-US" sz="1400" dirty="0">
                <a:solidFill>
                  <a:srgbClr val="000000"/>
                </a:solidFill>
              </a:rPr>
              <a:t>Secure application </a:t>
            </a:r>
          </a:p>
          <a:p>
            <a:pPr algn="ctr" defTabSz="822325">
              <a:defRPr/>
            </a:pPr>
            <a:r>
              <a:rPr lang="en-US" sz="1400" dirty="0">
                <a:solidFill>
                  <a:srgbClr val="000000"/>
                </a:solidFill>
              </a:rPr>
              <a:t>role</a:t>
            </a:r>
          </a:p>
        </p:txBody>
      </p:sp>
      <p:pic>
        <p:nvPicPr>
          <p:cNvPr id="14" name="Picture 17" descr="C:\data\ILT\Data Vault\icons\realm.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248650" y="3643313"/>
            <a:ext cx="57150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8" descr="C:\data\ILT\Data Vault\icons\factor_01.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10590213" y="5530850"/>
            <a:ext cx="4572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0" descr="C:\data\ILT\Data Vault\icons\Rule.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8159750" y="5154613"/>
            <a:ext cx="3333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2" descr="C:\data\ILT\Data Vault\icons\command rule.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10069513" y="3787775"/>
            <a:ext cx="4572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4"/>
          <p:cNvSpPr>
            <a:spLocks noChangeArrowheads="1"/>
          </p:cNvSpPr>
          <p:nvPr/>
        </p:nvSpPr>
        <p:spPr bwMode="blackWhite">
          <a:xfrm>
            <a:off x="9739313" y="4268788"/>
            <a:ext cx="1266825" cy="307975"/>
          </a:xfrm>
          <a:prstGeom prst="rect">
            <a:avLst/>
          </a:prstGeom>
          <a:solidFill>
            <a:srgbClr val="009900"/>
          </a:solidFill>
          <a:ln w="28575">
            <a:solidFill>
              <a:srgbClr val="000000"/>
            </a:solidFill>
            <a:miter lim="800000"/>
            <a:headEnd/>
            <a:tailEnd/>
          </a:ln>
        </p:spPr>
        <p:txBody>
          <a:bodyPr wrap="none" lIns="46038" tIns="46038" rIns="46038" bIns="46038" anchor="ctr">
            <a:spAutoFit/>
          </a:bodyPr>
          <a:lstStyle/>
          <a:p>
            <a:pPr algn="ctr" defTabSz="822325">
              <a:defRPr/>
            </a:pPr>
            <a:r>
              <a:rPr lang="en-US" sz="1400" dirty="0">
                <a:solidFill>
                  <a:srgbClr val="000000"/>
                </a:solidFill>
              </a:rPr>
              <a:t>Command rule</a:t>
            </a:r>
          </a:p>
        </p:txBody>
      </p:sp>
      <p:sp>
        <p:nvSpPr>
          <p:cNvPr id="19" name="Rounded Rectangle 18"/>
          <p:cNvSpPr>
            <a:spLocks noChangeArrowheads="1"/>
          </p:cNvSpPr>
          <p:nvPr/>
        </p:nvSpPr>
        <p:spPr bwMode="auto">
          <a:xfrm>
            <a:off x="911225" y="3541713"/>
            <a:ext cx="6664325" cy="2506662"/>
          </a:xfrm>
          <a:prstGeom prst="roundRect">
            <a:avLst>
              <a:gd name="adj" fmla="val 16667"/>
            </a:avLst>
          </a:prstGeom>
          <a:solidFill>
            <a:srgbClr val="FFFFCC">
              <a:alpha val="60000"/>
            </a:srgbClr>
          </a:solidFill>
          <a:ln w="28575" algn="ctr">
            <a:solidFill>
              <a:srgbClr val="C00000"/>
            </a:solidFill>
            <a:round/>
            <a:headEnd type="none" w="sm" len="sm"/>
            <a:tailEnd type="none" w="sm" len="sm"/>
          </a:ln>
        </p:spPr>
        <p:txBody>
          <a:bodyPr lIns="0" tIns="72000" rIns="0" bIns="36000"/>
          <a:lstStyle/>
          <a:p>
            <a:pPr defTabSz="228600" eaLnBrk="1" hangingPunct="1">
              <a:lnSpc>
                <a:spcPts val="1000"/>
              </a:lnSpc>
              <a:defRPr/>
            </a:pPr>
            <a:r>
              <a:rPr lang="en-US" sz="1400" b="1" dirty="0">
                <a:solidFill>
                  <a:srgbClr val="000000"/>
                </a:solidFill>
                <a:latin typeface="Courier New" pitchFamily="49" charset="0"/>
                <a:cs typeface="Courier New" pitchFamily="49" charset="0"/>
              </a:rPr>
              <a:t>PDBAPP </a:t>
            </a:r>
            <a:r>
              <a:rPr lang="en-US" sz="1400" b="1" dirty="0">
                <a:solidFill>
                  <a:srgbClr val="000000"/>
                </a:solidFill>
                <a:latin typeface="+mj-lt"/>
                <a:cs typeface="Courier New" pitchFamily="49" charset="0"/>
              </a:rPr>
              <a:t>Application Container</a:t>
            </a:r>
            <a:endParaRPr lang="en-US" sz="1400" b="1" dirty="0">
              <a:solidFill>
                <a:srgbClr val="000000"/>
              </a:solidFill>
              <a:latin typeface="Courier New" pitchFamily="49" charset="0"/>
              <a:cs typeface="Courier New" pitchFamily="49" charset="0"/>
            </a:endParaRPr>
          </a:p>
        </p:txBody>
      </p:sp>
      <p:sp>
        <p:nvSpPr>
          <p:cNvPr id="20" name="Rounded Rectangle 39"/>
          <p:cNvSpPr>
            <a:spLocks noChangeArrowheads="1"/>
          </p:cNvSpPr>
          <p:nvPr/>
        </p:nvSpPr>
        <p:spPr bwMode="auto">
          <a:xfrm>
            <a:off x="1374775" y="4883150"/>
            <a:ext cx="2840038" cy="1066800"/>
          </a:xfrm>
          <a:prstGeom prst="rect">
            <a:avLst/>
          </a:prstGeom>
          <a:solidFill>
            <a:srgbClr val="CC9900"/>
          </a:solidFill>
          <a:ln w="28575" algn="ctr">
            <a:solidFill>
              <a:srgbClr val="000000">
                <a:alpha val="59999"/>
              </a:srgbClr>
            </a:solidFill>
            <a:round/>
            <a:headEnd type="none" w="sm" len="sm"/>
            <a:tailEnd type="none" w="sm" len="sm"/>
          </a:ln>
        </p:spPr>
        <p:txBody>
          <a:bodyPr lIns="0" tIns="72000" rIns="0" bIns="3600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600" b="1"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00"/>
                </a:solidFill>
                <a:latin typeface="Courier New" panose="02070309020205020404" pitchFamily="49" charset="0"/>
                <a:cs typeface="Courier New" panose="02070309020205020404" pitchFamily="49" charset="0"/>
              </a:rPr>
              <a:t>PDBApp1</a:t>
            </a:r>
          </a:p>
        </p:txBody>
      </p:sp>
      <p:sp>
        <p:nvSpPr>
          <p:cNvPr id="21" name="Rounded Rectangle 39"/>
          <p:cNvSpPr>
            <a:spLocks noChangeArrowheads="1"/>
          </p:cNvSpPr>
          <p:nvPr/>
        </p:nvSpPr>
        <p:spPr bwMode="auto">
          <a:xfrm>
            <a:off x="4330700" y="4883150"/>
            <a:ext cx="2878138" cy="1066800"/>
          </a:xfrm>
          <a:prstGeom prst="rect">
            <a:avLst/>
          </a:prstGeom>
          <a:solidFill>
            <a:srgbClr val="CC9900"/>
          </a:solidFill>
          <a:ln w="12700" algn="ctr">
            <a:solidFill>
              <a:srgbClr val="000000">
                <a:alpha val="59999"/>
              </a:srgbClr>
            </a:solidFill>
            <a:round/>
            <a:headEnd type="none" w="sm" len="sm"/>
            <a:tailEnd type="none" w="sm" len="sm"/>
          </a:ln>
        </p:spPr>
        <p:txBody>
          <a:bodyPr lIns="0" tIns="72000" rIns="0" bIns="3600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 </a:t>
            </a:r>
            <a:r>
              <a:rPr lang="en-US" altLang="en-US" sz="1200" b="1" dirty="0">
                <a:solidFill>
                  <a:srgbClr val="000000"/>
                </a:solidFill>
                <a:latin typeface="Courier New" panose="02070309020205020404" pitchFamily="49" charset="0"/>
                <a:cs typeface="Courier New" panose="02070309020205020404" pitchFamily="49" charset="0"/>
              </a:rPr>
              <a:t>PDBApp2</a:t>
            </a:r>
          </a:p>
        </p:txBody>
      </p:sp>
      <p:sp>
        <p:nvSpPr>
          <p:cNvPr id="22" name="Rectangle 4"/>
          <p:cNvSpPr>
            <a:spLocks noChangeArrowheads="1"/>
          </p:cNvSpPr>
          <p:nvPr/>
        </p:nvSpPr>
        <p:spPr bwMode="blackWhite">
          <a:xfrm>
            <a:off x="2817813" y="3978275"/>
            <a:ext cx="1200150" cy="523875"/>
          </a:xfrm>
          <a:prstGeom prst="rect">
            <a:avLst/>
          </a:prstGeom>
          <a:solidFill>
            <a:srgbClr val="FFD243"/>
          </a:solidFill>
          <a:ln w="28575">
            <a:solidFill>
              <a:srgbClr val="000000"/>
            </a:solidFill>
            <a:miter lim="800000"/>
            <a:headEnd/>
            <a:tailEnd/>
          </a:ln>
        </p:spPr>
        <p:txBody>
          <a:bodyPr lIns="46038" tIns="46038" rIns="46038" bIns="46038" anchor="ctr">
            <a:spAutoFit/>
          </a:bodyPr>
          <a:lstStyle/>
          <a:p>
            <a:pPr algn="ctr" defTabSz="822325">
              <a:defRPr/>
            </a:pPr>
            <a:r>
              <a:rPr lang="en-US" sz="1400" dirty="0">
                <a:solidFill>
                  <a:srgbClr val="000000"/>
                </a:solidFill>
              </a:rPr>
              <a:t>Common Realm</a:t>
            </a:r>
          </a:p>
        </p:txBody>
      </p:sp>
      <p:sp>
        <p:nvSpPr>
          <p:cNvPr id="23" name="Rectangle 24"/>
          <p:cNvSpPr>
            <a:spLocks noChangeArrowheads="1"/>
          </p:cNvSpPr>
          <p:nvPr/>
        </p:nvSpPr>
        <p:spPr bwMode="blackWhite">
          <a:xfrm>
            <a:off x="4325938" y="3978275"/>
            <a:ext cx="1266825" cy="523875"/>
          </a:xfrm>
          <a:prstGeom prst="rect">
            <a:avLst/>
          </a:prstGeom>
          <a:solidFill>
            <a:srgbClr val="009900"/>
          </a:solidFill>
          <a:ln w="28575">
            <a:solidFill>
              <a:srgbClr val="000000"/>
            </a:solidFill>
            <a:miter lim="800000"/>
            <a:headEnd/>
            <a:tailEnd/>
          </a:ln>
        </p:spPr>
        <p:txBody>
          <a:bodyPr wrap="none" lIns="46038" tIns="46038" rIns="46038" bIns="46038" anchor="ctr">
            <a:spAutoFit/>
          </a:bodyPr>
          <a:lstStyle/>
          <a:p>
            <a:pPr algn="ctr" defTabSz="822325">
              <a:defRPr/>
            </a:pPr>
            <a:r>
              <a:rPr lang="en-US" sz="1400" dirty="0">
                <a:solidFill>
                  <a:srgbClr val="000000"/>
                </a:solidFill>
              </a:rPr>
              <a:t>Common </a:t>
            </a:r>
          </a:p>
          <a:p>
            <a:pPr algn="ctr" defTabSz="822325">
              <a:defRPr/>
            </a:pPr>
            <a:r>
              <a:rPr lang="en-US" sz="1400" dirty="0">
                <a:solidFill>
                  <a:srgbClr val="000000"/>
                </a:solidFill>
              </a:rPr>
              <a:t>Command rule</a:t>
            </a:r>
          </a:p>
        </p:txBody>
      </p:sp>
      <p:sp>
        <p:nvSpPr>
          <p:cNvPr id="24" name="TextBox 40"/>
          <p:cNvSpPr txBox="1">
            <a:spLocks noChangeArrowheads="1"/>
          </p:cNvSpPr>
          <p:nvPr/>
        </p:nvSpPr>
        <p:spPr bwMode="auto">
          <a:xfrm>
            <a:off x="642938" y="3201988"/>
            <a:ext cx="6778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chemeClr val="accent2"/>
                </a:solidFill>
                <a:latin typeface="Courier New" panose="02070309020205020404" pitchFamily="49" charset="0"/>
                <a:cs typeface="Courier New" panose="02070309020205020404" pitchFamily="49" charset="0"/>
              </a:rPr>
              <a:t>CDB1</a:t>
            </a:r>
            <a:endParaRPr lang="en-US" altLang="en-US" sz="1600" dirty="0"/>
          </a:p>
        </p:txBody>
      </p:sp>
      <p:pic>
        <p:nvPicPr>
          <p:cNvPr id="25" name="Picture 17" descr="C:\data\ILT\Data Vault\icons\realm.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gray">
          <a:xfrm>
            <a:off x="2054225" y="5099050"/>
            <a:ext cx="457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2" descr="C:\data\ILT\Data Vault\icons\command rule.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3184525" y="4929188"/>
            <a:ext cx="4921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4"/>
          <p:cNvSpPr>
            <a:spLocks noChangeArrowheads="1"/>
          </p:cNvSpPr>
          <p:nvPr/>
        </p:nvSpPr>
        <p:spPr bwMode="blackWhite">
          <a:xfrm>
            <a:off x="2001838" y="5541963"/>
            <a:ext cx="534987" cy="277812"/>
          </a:xfrm>
          <a:prstGeom prst="rect">
            <a:avLst/>
          </a:prstGeom>
          <a:solidFill>
            <a:srgbClr val="FFD243"/>
          </a:solidFill>
          <a:ln w="28575">
            <a:solidFill>
              <a:srgbClr val="000000"/>
            </a:solidFill>
            <a:miter lim="800000"/>
            <a:headEnd/>
            <a:tailEnd/>
          </a:ln>
        </p:spPr>
        <p:txBody>
          <a:bodyPr wrap="none" lIns="46038" tIns="46038" rIns="46038" bIns="46038" anchor="ctr">
            <a:spAutoFit/>
          </a:bodyPr>
          <a:lstStyle/>
          <a:p>
            <a:pPr algn="ctr" defTabSz="822325">
              <a:defRPr/>
            </a:pPr>
            <a:r>
              <a:rPr lang="en-US" sz="1200" dirty="0">
                <a:solidFill>
                  <a:srgbClr val="000000"/>
                </a:solidFill>
              </a:rPr>
              <a:t>Realm</a:t>
            </a:r>
          </a:p>
        </p:txBody>
      </p:sp>
      <p:sp>
        <p:nvSpPr>
          <p:cNvPr id="28" name="Rectangle 24"/>
          <p:cNvSpPr>
            <a:spLocks noChangeArrowheads="1"/>
          </p:cNvSpPr>
          <p:nvPr/>
        </p:nvSpPr>
        <p:spPr bwMode="blackWhite">
          <a:xfrm>
            <a:off x="3013075" y="5416550"/>
            <a:ext cx="842963" cy="461963"/>
          </a:xfrm>
          <a:prstGeom prst="rect">
            <a:avLst/>
          </a:prstGeom>
          <a:solidFill>
            <a:srgbClr val="009900"/>
          </a:solidFill>
          <a:ln w="28575">
            <a:solidFill>
              <a:srgbClr val="000000"/>
            </a:solidFill>
            <a:miter lim="800000"/>
            <a:headEnd/>
            <a:tailEnd/>
          </a:ln>
        </p:spPr>
        <p:txBody>
          <a:bodyPr wrap="none" lIns="46038" tIns="46038" rIns="46038" bIns="46038" anchor="ctr">
            <a:spAutoFit/>
          </a:bodyPr>
          <a:lstStyle/>
          <a:p>
            <a:pPr algn="ctr" defTabSz="822325">
              <a:defRPr/>
            </a:pPr>
            <a:r>
              <a:rPr lang="en-US" sz="1200" dirty="0">
                <a:solidFill>
                  <a:srgbClr val="000000"/>
                </a:solidFill>
              </a:rPr>
              <a:t>Command </a:t>
            </a:r>
          </a:p>
          <a:p>
            <a:pPr algn="ctr" defTabSz="822325">
              <a:defRPr/>
            </a:pPr>
            <a:r>
              <a:rPr lang="en-US" sz="1200" dirty="0">
                <a:solidFill>
                  <a:srgbClr val="000000"/>
                </a:solidFill>
              </a:rPr>
              <a:t>rule</a:t>
            </a:r>
          </a:p>
        </p:txBody>
      </p:sp>
      <p:pic>
        <p:nvPicPr>
          <p:cNvPr id="29" name="Picture 17" descr="C:\data\ILT\Data Vault\icons\realm.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gray">
          <a:xfrm>
            <a:off x="5014913" y="5099050"/>
            <a:ext cx="457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2" descr="C:\data\ILT\Data Vault\icons\command rule.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6265863" y="4956175"/>
            <a:ext cx="4921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ectangle 4"/>
          <p:cNvSpPr>
            <a:spLocks noChangeArrowheads="1"/>
          </p:cNvSpPr>
          <p:nvPr/>
        </p:nvSpPr>
        <p:spPr bwMode="blackWhite">
          <a:xfrm>
            <a:off x="4953000" y="5568950"/>
            <a:ext cx="534988" cy="277813"/>
          </a:xfrm>
          <a:prstGeom prst="rect">
            <a:avLst/>
          </a:prstGeom>
          <a:solidFill>
            <a:srgbClr val="FFD243"/>
          </a:solidFill>
          <a:ln w="28575">
            <a:solidFill>
              <a:srgbClr val="000000"/>
            </a:solidFill>
            <a:miter lim="800000"/>
            <a:headEnd/>
            <a:tailEnd/>
          </a:ln>
        </p:spPr>
        <p:txBody>
          <a:bodyPr wrap="none" lIns="46038" tIns="46038" rIns="46038" bIns="46038" anchor="ctr">
            <a:spAutoFit/>
          </a:bodyPr>
          <a:lstStyle/>
          <a:p>
            <a:pPr algn="ctr" defTabSz="822325">
              <a:defRPr/>
            </a:pPr>
            <a:r>
              <a:rPr lang="en-US" sz="1200" dirty="0">
                <a:solidFill>
                  <a:srgbClr val="000000"/>
                </a:solidFill>
              </a:rPr>
              <a:t>Realm</a:t>
            </a:r>
          </a:p>
        </p:txBody>
      </p:sp>
      <p:sp>
        <p:nvSpPr>
          <p:cNvPr id="32" name="Rectangle 24"/>
          <p:cNvSpPr>
            <a:spLocks noChangeArrowheads="1"/>
          </p:cNvSpPr>
          <p:nvPr/>
        </p:nvSpPr>
        <p:spPr bwMode="blackWhite">
          <a:xfrm>
            <a:off x="6092825" y="5443538"/>
            <a:ext cx="842963" cy="461962"/>
          </a:xfrm>
          <a:prstGeom prst="rect">
            <a:avLst/>
          </a:prstGeom>
          <a:solidFill>
            <a:srgbClr val="009900"/>
          </a:solidFill>
          <a:ln w="28575">
            <a:solidFill>
              <a:srgbClr val="000000"/>
            </a:solidFill>
            <a:miter lim="800000"/>
            <a:headEnd/>
            <a:tailEnd/>
          </a:ln>
        </p:spPr>
        <p:txBody>
          <a:bodyPr wrap="none" lIns="46038" tIns="46038" rIns="46038" bIns="46038" anchor="ctr">
            <a:spAutoFit/>
          </a:bodyPr>
          <a:lstStyle/>
          <a:p>
            <a:pPr algn="ctr" defTabSz="822325">
              <a:defRPr/>
            </a:pPr>
            <a:r>
              <a:rPr lang="en-US" sz="1200" dirty="0">
                <a:solidFill>
                  <a:srgbClr val="000000"/>
                </a:solidFill>
              </a:rPr>
              <a:t>Command </a:t>
            </a:r>
          </a:p>
          <a:p>
            <a:pPr algn="ctr" defTabSz="822325">
              <a:defRPr/>
            </a:pPr>
            <a:r>
              <a:rPr lang="en-US" sz="1200" dirty="0">
                <a:solidFill>
                  <a:srgbClr val="000000"/>
                </a:solidFill>
              </a:rPr>
              <a:t>rule</a:t>
            </a:r>
          </a:p>
        </p:txBody>
      </p:sp>
      <p:pic>
        <p:nvPicPr>
          <p:cNvPr id="33" name="Picture 17" descr="C:\data\ILT\Data Vault\icons\realm.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2066925" y="3916363"/>
            <a:ext cx="57150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22" descr="C:\data\ILT\Data Vault\icons\command rule.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5932488" y="4032250"/>
            <a:ext cx="4572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Oval 41"/>
          <p:cNvSpPr>
            <a:spLocks noChangeArrowheads="1"/>
          </p:cNvSpPr>
          <p:nvPr/>
        </p:nvSpPr>
        <p:spPr bwMode="auto">
          <a:xfrm>
            <a:off x="1906588" y="3887788"/>
            <a:ext cx="4799012" cy="719137"/>
          </a:xfrm>
          <a:prstGeom prst="round2DiagRect">
            <a:avLst/>
          </a:prstGeom>
          <a:noFill/>
          <a:ln w="28575" algn="ctr">
            <a:solidFill>
              <a:srgbClr val="C00000"/>
            </a:solidFill>
            <a:prstDash val="sysDash"/>
            <a:round/>
            <a:headEnd type="none" w="sm" len="sm"/>
            <a:tailEnd type="none" w="sm" len="sm"/>
          </a:ln>
        </p:spPr>
        <p:txBody>
          <a:bodyPr/>
          <a:lstStyle/>
          <a:p>
            <a:pPr algn="ctr" defTabSz="228600" eaLnBrk="1" hangingPunct="1">
              <a:spcBef>
                <a:spcPct val="20000"/>
              </a:spcBef>
              <a:buClr>
                <a:srgbClr val="FF0000"/>
              </a:buClr>
              <a:buFont typeface="Arial" charset="0"/>
              <a:buNone/>
              <a:defRPr/>
            </a:pPr>
            <a:endParaRPr lang="en-US" dirty="0">
              <a:latin typeface="Arial" charset="0"/>
              <a:cs typeface="Arial" charset="0"/>
            </a:endParaRPr>
          </a:p>
        </p:txBody>
      </p:sp>
      <p:sp>
        <p:nvSpPr>
          <p:cNvPr id="36" name="TextBox 49"/>
          <p:cNvSpPr txBox="1">
            <a:spLocks noChangeArrowheads="1"/>
          </p:cNvSpPr>
          <p:nvPr/>
        </p:nvSpPr>
        <p:spPr bwMode="auto">
          <a:xfrm>
            <a:off x="10550525" y="3462338"/>
            <a:ext cx="614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solidFill>
                  <a:srgbClr val="000000"/>
                </a:solidFill>
                <a:latin typeface="Courier New" panose="02070309020205020404" pitchFamily="49" charset="0"/>
                <a:cs typeface="Courier New" panose="02070309020205020404" pitchFamily="49" charset="0"/>
              </a:rPr>
              <a:t>PDB2</a:t>
            </a:r>
          </a:p>
        </p:txBody>
      </p:sp>
      <p:sp>
        <p:nvSpPr>
          <p:cNvPr id="37" name="Vertical Scroll 87"/>
          <p:cNvSpPr>
            <a:spLocks noChangeAspect="1" noChangeArrowheads="1"/>
          </p:cNvSpPr>
          <p:nvPr/>
        </p:nvSpPr>
        <p:spPr bwMode="auto">
          <a:xfrm>
            <a:off x="8723313" y="663575"/>
            <a:ext cx="2987675" cy="684213"/>
          </a:xfrm>
          <a:prstGeom prst="verticalScroll">
            <a:avLst>
              <a:gd name="adj" fmla="val 12500"/>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200" dirty="0">
                <a:solidFill>
                  <a:srgbClr val="000000"/>
                </a:solidFill>
              </a:rPr>
              <a:t>DVSYS.DBA_DV_POLICY</a:t>
            </a:r>
          </a:p>
          <a:p>
            <a:pPr eaLnBrk="1" hangingPunct="1">
              <a:lnSpc>
                <a:spcPct val="90000"/>
              </a:lnSpc>
              <a:spcBef>
                <a:spcPct val="50000"/>
              </a:spcBef>
              <a:buClr>
                <a:schemeClr val="accent1"/>
              </a:buClr>
            </a:pPr>
            <a:r>
              <a:rPr lang="en-US" altLang="en-US" sz="1200" dirty="0">
                <a:solidFill>
                  <a:srgbClr val="000000"/>
                </a:solidFill>
              </a:rPr>
              <a:t>DVSYS.DBA_DV_POLICY_OBJECT</a:t>
            </a:r>
          </a:p>
        </p:txBody>
      </p:sp>
      <p:cxnSp>
        <p:nvCxnSpPr>
          <p:cNvPr id="38" name="Elbow Connector 6"/>
          <p:cNvCxnSpPr>
            <a:cxnSpLocks noChangeShapeType="1"/>
          </p:cNvCxnSpPr>
          <p:nvPr/>
        </p:nvCxnSpPr>
        <p:spPr bwMode="auto">
          <a:xfrm rot="5400000">
            <a:off x="3990181" y="4599782"/>
            <a:ext cx="280987" cy="285750"/>
          </a:xfrm>
          <a:prstGeom prst="bentConnector3">
            <a:avLst>
              <a:gd name="adj1" fmla="val 28565"/>
            </a:avLst>
          </a:prstGeom>
          <a:noFill/>
          <a:ln w="28575" algn="ctr">
            <a:solidFill>
              <a:srgbClr val="C00000"/>
            </a:solidFill>
            <a:round/>
            <a:headEnd type="none" w="sm" len="sm"/>
            <a:tailEnd type="triangle" w="lg" len="lg"/>
          </a:ln>
          <a:extLst>
            <a:ext uri="{909E8E84-426E-40DD-AFC4-6F175D3DCCD1}">
              <a14:hiddenFill xmlns:a14="http://schemas.microsoft.com/office/drawing/2010/main">
                <a:noFill/>
              </a14:hiddenFill>
            </a:ext>
          </a:extLst>
        </p:spPr>
      </p:cxnSp>
      <p:cxnSp>
        <p:nvCxnSpPr>
          <p:cNvPr id="39" name="Elbow Connector 9"/>
          <p:cNvCxnSpPr>
            <a:cxnSpLocks noChangeShapeType="1"/>
          </p:cNvCxnSpPr>
          <p:nvPr/>
        </p:nvCxnSpPr>
        <p:spPr bwMode="auto">
          <a:xfrm rot="16200000" flipH="1">
            <a:off x="4296569" y="4579144"/>
            <a:ext cx="280987" cy="327025"/>
          </a:xfrm>
          <a:prstGeom prst="bentConnector3">
            <a:avLst>
              <a:gd name="adj1" fmla="val 28565"/>
            </a:avLst>
          </a:prstGeom>
          <a:noFill/>
          <a:ln w="28575" algn="ctr">
            <a:solidFill>
              <a:srgbClr val="C00000"/>
            </a:solidFill>
            <a:round/>
            <a:headEnd type="none" w="sm" len="sm"/>
            <a:tailEnd type="triangle" w="lg" len="lg"/>
          </a:ln>
          <a:extLst>
            <a:ext uri="{909E8E84-426E-40DD-AFC4-6F175D3DCCD1}">
              <a14:hiddenFill xmlns:a14="http://schemas.microsoft.com/office/drawing/2010/main">
                <a:noFill/>
              </a14:hiddenFill>
            </a:ext>
          </a:extLst>
        </p:spPr>
      </p:cxnSp>
      <p:pic>
        <p:nvPicPr>
          <p:cNvPr id="40" name="Picture 1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748713" y="4730750"/>
            <a:ext cx="420687"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9106835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Oracle Database Vault-Enabled Strict </a:t>
            </a:r>
            <a:r>
              <a:rPr lang="en-US" altLang="en-US" dirty="0" smtClean="0"/>
              <a:t>Mode</a:t>
            </a:r>
            <a:br>
              <a:rPr lang="en-US" altLang="en-US" dirty="0" smtClean="0"/>
            </a:br>
            <a:endParaRPr lang="en-US" dirty="0"/>
          </a:p>
        </p:txBody>
      </p:sp>
      <p:sp>
        <p:nvSpPr>
          <p:cNvPr id="3" name="Content Placeholder 2"/>
          <p:cNvSpPr>
            <a:spLocks noGrp="1"/>
          </p:cNvSpPr>
          <p:nvPr>
            <p:ph idx="1"/>
          </p:nvPr>
        </p:nvSpPr>
        <p:spPr>
          <a:xfrm>
            <a:off x="622138" y="1242485"/>
            <a:ext cx="10944549" cy="4620061"/>
          </a:xfrm>
        </p:spPr>
        <p:txBody>
          <a:bodyPr/>
          <a:lstStyle/>
          <a:p>
            <a:pPr marL="228600" lvl="2" indent="-457200">
              <a:spcBef>
                <a:spcPts val="563"/>
              </a:spcBef>
              <a:buClr>
                <a:schemeClr val="accent1"/>
              </a:buClr>
              <a:buNone/>
            </a:pPr>
            <a:r>
              <a:rPr lang="en-US" altLang="en-US" sz="2400" dirty="0">
                <a:solidFill>
                  <a:srgbClr val="0070C0"/>
                </a:solidFill>
              </a:rPr>
              <a:t>Mixed mode</a:t>
            </a:r>
            <a:r>
              <a:rPr lang="en-US" altLang="en-US" sz="2400" dirty="0"/>
              <a:t>:</a:t>
            </a:r>
          </a:p>
          <a:p>
            <a:pPr marL="574675" lvl="3" indent="0">
              <a:spcBef>
                <a:spcPts val="563"/>
              </a:spcBef>
              <a:buClr>
                <a:schemeClr val="accent1"/>
              </a:buClr>
              <a:buSzPct val="100000"/>
              <a:buNone/>
            </a:pPr>
            <a:r>
              <a:rPr lang="en-US" altLang="en-US" sz="2200" dirty="0"/>
              <a:t>Both Database Vault enabled and disabled PDBs can work together in the same application container.</a:t>
            </a:r>
            <a:br>
              <a:rPr lang="en-US" altLang="en-US" sz="2200" dirty="0"/>
            </a:br>
            <a:r>
              <a:rPr lang="en-US" altLang="en-US" sz="2200" dirty="0">
                <a:sym typeface="Wingdings" panose="05000000000000000000" pitchFamily="2" charset="2"/>
              </a:rPr>
              <a:t></a:t>
            </a:r>
          </a:p>
          <a:p>
            <a:pPr marL="574675" lvl="3" indent="0">
              <a:spcBef>
                <a:spcPts val="563"/>
              </a:spcBef>
              <a:buClr>
                <a:schemeClr val="accent1"/>
              </a:buClr>
              <a:buSzPct val="100000"/>
              <a:buNone/>
            </a:pPr>
            <a:r>
              <a:rPr lang="en-US" altLang="en-US" sz="2200" dirty="0"/>
              <a:t>Database Vault common protection does not protect the common objects in the Database Vault disabled PDBs.</a:t>
            </a:r>
          </a:p>
          <a:p>
            <a:pPr marL="574675" lvl="3" indent="0">
              <a:spcBef>
                <a:spcPts val="563"/>
              </a:spcBef>
              <a:buClr>
                <a:schemeClr val="accent1"/>
              </a:buClr>
              <a:buSzPct val="100000"/>
              <a:buNone/>
            </a:pPr>
            <a:endParaRPr lang="en-US" altLang="en-US" sz="2200" dirty="0"/>
          </a:p>
          <a:p>
            <a:pPr marL="228600" lvl="2" indent="-457200">
              <a:spcBef>
                <a:spcPts val="563"/>
              </a:spcBef>
              <a:buClr>
                <a:schemeClr val="accent1"/>
              </a:buClr>
              <a:buNone/>
            </a:pPr>
            <a:r>
              <a:rPr lang="en-US" altLang="en-US" sz="2400" dirty="0">
                <a:solidFill>
                  <a:srgbClr val="C00000"/>
                </a:solidFill>
              </a:rPr>
              <a:t>Strict mode</a:t>
            </a:r>
            <a:r>
              <a:rPr lang="en-US" altLang="en-US" sz="2400" dirty="0"/>
              <a:t>: </a:t>
            </a:r>
          </a:p>
          <a:p>
            <a:pPr marL="574675" lvl="3" indent="0">
              <a:spcBef>
                <a:spcPts val="563"/>
              </a:spcBef>
              <a:buClr>
                <a:schemeClr val="accent1"/>
              </a:buClr>
              <a:buSzPct val="100000"/>
              <a:buNone/>
            </a:pPr>
            <a:r>
              <a:rPr lang="en-US" altLang="en-US" sz="2200" dirty="0"/>
              <a:t>The common protection must cover the common objects in every PDB in the same application container.</a:t>
            </a:r>
            <a:br>
              <a:rPr lang="en-US" altLang="en-US" sz="2200" dirty="0"/>
            </a:br>
            <a:r>
              <a:rPr lang="en-US" altLang="en-US" sz="2200" dirty="0">
                <a:sym typeface="Wingdings" panose="05000000000000000000" pitchFamily="2" charset="2"/>
              </a:rPr>
              <a:t> </a:t>
            </a:r>
          </a:p>
          <a:p>
            <a:pPr marL="574675" lvl="3" indent="0">
              <a:spcBef>
                <a:spcPts val="563"/>
              </a:spcBef>
              <a:buClr>
                <a:schemeClr val="accent1"/>
              </a:buClr>
              <a:buSzPct val="100000"/>
              <a:buNone/>
            </a:pPr>
            <a:r>
              <a:rPr lang="en-US" altLang="en-US" sz="2200" dirty="0">
                <a:sym typeface="Wingdings" panose="05000000000000000000" pitchFamily="2" charset="2"/>
              </a:rPr>
              <a:t>Th</a:t>
            </a:r>
            <a:r>
              <a:rPr lang="en-US" altLang="en-US" sz="2200" dirty="0"/>
              <a:t>e Database Vault disabled PDBs are opened in restricted mode.</a:t>
            </a:r>
            <a:endParaRPr lang="en-US" dirty="0"/>
          </a:p>
        </p:txBody>
      </p:sp>
      <p:sp>
        <p:nvSpPr>
          <p:cNvPr id="4" name="Rectangle 39"/>
          <p:cNvSpPr>
            <a:spLocks noChangeArrowheads="1"/>
          </p:cNvSpPr>
          <p:nvPr/>
        </p:nvSpPr>
        <p:spPr bwMode="auto">
          <a:xfrm>
            <a:off x="981075" y="1662113"/>
            <a:ext cx="10536238" cy="1873250"/>
          </a:xfrm>
          <a:prstGeom prst="rect">
            <a:avLst/>
          </a:prstGeom>
          <a:noFill/>
          <a:ln w="28575" algn="ctr">
            <a:solidFill>
              <a:srgbClr val="0070C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5" name="Rectangle 40"/>
          <p:cNvSpPr>
            <a:spLocks noChangeArrowheads="1"/>
          </p:cNvSpPr>
          <p:nvPr/>
        </p:nvSpPr>
        <p:spPr bwMode="auto">
          <a:xfrm>
            <a:off x="995089" y="4149080"/>
            <a:ext cx="10536238" cy="1622425"/>
          </a:xfrm>
          <a:prstGeom prst="rect">
            <a:avLst/>
          </a:prstGeom>
          <a:noFill/>
          <a:ln w="28575" algn="ctr">
            <a:solidFill>
              <a:srgbClr val="C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Tree>
    <p:custDataLst>
      <p:tags r:id="rId1"/>
    </p:custDataLst>
    <p:extLst>
      <p:ext uri="{BB962C8B-B14F-4D97-AF65-F5344CB8AC3E}">
        <p14:creationId xmlns:p14="http://schemas.microsoft.com/office/powerpoint/2010/main" val="3691039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84150" y="4567238"/>
            <a:ext cx="10606088" cy="122396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eaLnBrk="1" hangingPunct="1">
              <a:spcBef>
                <a:spcPct val="20000"/>
              </a:spcBef>
              <a:buClr>
                <a:srgbClr val="FF0000"/>
              </a:buClr>
              <a:defRPr/>
            </a:pPr>
            <a:endParaRPr lang="en-US" dirty="0">
              <a:cs typeface="Arial" charset="0"/>
            </a:endParaRPr>
          </a:p>
        </p:txBody>
      </p:sp>
      <p:pic>
        <p:nvPicPr>
          <p:cNvPr id="5" name="Picture 10" descr="OU7_Tablet_Objective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99575" y="4535488"/>
            <a:ext cx="2400300"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s-MX" dirty="0"/>
              <a:t>Objectives</a:t>
            </a:r>
            <a:endParaRPr lang="en-US" dirty="0"/>
          </a:p>
        </p:txBody>
      </p:sp>
      <p:sp>
        <p:nvSpPr>
          <p:cNvPr id="3" name="Content Placeholder 2"/>
          <p:cNvSpPr>
            <a:spLocks noGrp="1"/>
          </p:cNvSpPr>
          <p:nvPr>
            <p:ph idx="1"/>
          </p:nvPr>
        </p:nvSpPr>
        <p:spPr>
          <a:xfrm>
            <a:off x="622138" y="1242485"/>
            <a:ext cx="10944549" cy="5181754"/>
          </a:xfrm>
        </p:spPr>
        <p:txBody>
          <a:bodyPr/>
          <a:lstStyle/>
          <a:p>
            <a:r>
              <a:rPr lang="en-US" altLang="en-US" dirty="0"/>
              <a:t>After completing this lesson, you should be able to:</a:t>
            </a:r>
          </a:p>
          <a:p>
            <a:pPr lvl="1"/>
            <a:r>
              <a:rPr lang="en-US" altLang="en-US" dirty="0"/>
              <a:t>Manage common and local users, roles, privileges, and profiles in PDBs</a:t>
            </a:r>
          </a:p>
          <a:p>
            <a:pPr lvl="1"/>
            <a:r>
              <a:rPr lang="en-US" altLang="en-US" dirty="0"/>
              <a:t>Manage common and local objects in application containers</a:t>
            </a:r>
          </a:p>
          <a:p>
            <a:pPr lvl="1"/>
            <a:r>
              <a:rPr lang="en-US" altLang="en-US" dirty="0"/>
              <a:t>Enable common users to access data in PDBs</a:t>
            </a:r>
          </a:p>
          <a:p>
            <a:pPr lvl="1"/>
            <a:r>
              <a:rPr lang="en-US" altLang="en-US" dirty="0"/>
              <a:t>Manage PDB lockdown profiles</a:t>
            </a:r>
          </a:p>
          <a:p>
            <a:pPr lvl="1"/>
            <a:r>
              <a:rPr lang="en-US" altLang="en-US" dirty="0"/>
              <a:t>Audit users in CDB and PDBs</a:t>
            </a:r>
          </a:p>
          <a:p>
            <a:pPr lvl="1"/>
            <a:r>
              <a:rPr lang="en-US" altLang="en-US" dirty="0"/>
              <a:t>Manage other types of policies in application containers</a:t>
            </a:r>
          </a:p>
          <a:p>
            <a:pPr lvl="1"/>
            <a:r>
              <a:rPr lang="en-US" altLang="en-US" dirty="0"/>
              <a:t>Protect data with Database Vault policies in CDB and PDBs</a:t>
            </a:r>
          </a:p>
          <a:p>
            <a:pPr lvl="1"/>
            <a:r>
              <a:rPr lang="en-US" altLang="en-US" dirty="0"/>
              <a:t>Encrypt data in PDBs</a:t>
            </a:r>
          </a:p>
          <a:p>
            <a:pPr lvl="1"/>
            <a:r>
              <a:rPr lang="fr-FR" altLang="en-US" dirty="0"/>
              <a:t>Configure isolated PDB keystores</a:t>
            </a:r>
            <a:endParaRPr lang="en-US" altLang="en-US" dirty="0"/>
          </a:p>
          <a:p>
            <a:pPr lvl="1">
              <a:spcBef>
                <a:spcPts val="500"/>
              </a:spcBef>
            </a:pPr>
            <a:r>
              <a:rPr lang="en-US" altLang="en-US" dirty="0"/>
              <a:t>Unplug and plug an encrypted PDB in a one-step operation</a:t>
            </a:r>
          </a:p>
          <a:p>
            <a:pPr lvl="1">
              <a:spcBef>
                <a:spcPts val="500"/>
              </a:spcBef>
            </a:pPr>
            <a:r>
              <a:rPr lang="en-US" altLang="en-US" dirty="0"/>
              <a:t>Allow per-PDB wallets for certificates</a:t>
            </a:r>
          </a:p>
        </p:txBody>
      </p:sp>
    </p:spTree>
    <p:custDataLst>
      <p:tags r:id="rId1"/>
    </p:custDataLst>
    <p:extLst>
      <p:ext uri="{BB962C8B-B14F-4D97-AF65-F5344CB8AC3E}">
        <p14:creationId xmlns:p14="http://schemas.microsoft.com/office/powerpoint/2010/main" val="40778079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Managing </a:t>
            </a:r>
            <a:r>
              <a:rPr lang="en-US" altLang="en-US" dirty="0" err="1" smtClean="0"/>
              <a:t>Keystore</a:t>
            </a:r>
            <a:r>
              <a:rPr lang="en-US" altLang="en-US" dirty="0" smtClean="0"/>
              <a:t> in the CDB and PDBs</a:t>
            </a:r>
            <a:br>
              <a:rPr lang="en-US" altLang="en-US" dirty="0" smtClean="0"/>
            </a:br>
            <a:endParaRPr lang="en-US" dirty="0"/>
          </a:p>
        </p:txBody>
      </p:sp>
      <p:sp>
        <p:nvSpPr>
          <p:cNvPr id="3" name="Content Placeholder 2"/>
          <p:cNvSpPr>
            <a:spLocks noGrp="1"/>
          </p:cNvSpPr>
          <p:nvPr>
            <p:ph idx="1"/>
          </p:nvPr>
        </p:nvSpPr>
        <p:spPr>
          <a:xfrm>
            <a:off x="622138" y="1242485"/>
            <a:ext cx="10944549" cy="1119103"/>
          </a:xfrm>
        </p:spPr>
        <p:txBody>
          <a:bodyPr>
            <a:normAutofit fontScale="92500"/>
          </a:bodyPr>
          <a:lstStyle/>
          <a:p>
            <a:pPr lvl="1"/>
            <a:r>
              <a:rPr lang="en-US" altLang="en-US" dirty="0" smtClean="0"/>
              <a:t>There is one TDE master encryption key per PDB to encrypt PDB data.</a:t>
            </a:r>
          </a:p>
          <a:p>
            <a:pPr lvl="1"/>
            <a:r>
              <a:rPr lang="en-US" altLang="en-US" dirty="0" smtClean="0"/>
              <a:t>The TDE master encryption key must be transported from the source database </a:t>
            </a:r>
            <a:r>
              <a:rPr lang="en-US" altLang="en-US" dirty="0" err="1" smtClean="0"/>
              <a:t>keystore</a:t>
            </a:r>
            <a:r>
              <a:rPr lang="en-US" altLang="en-US" dirty="0" smtClean="0"/>
              <a:t> to the target database </a:t>
            </a:r>
            <a:r>
              <a:rPr lang="en-US" altLang="en-US" dirty="0" err="1" smtClean="0"/>
              <a:t>keystore</a:t>
            </a:r>
            <a:r>
              <a:rPr lang="en-US" altLang="en-US" dirty="0" smtClean="0"/>
              <a:t> when a PDB is moved from one host to another.</a:t>
            </a:r>
            <a:endParaRPr lang="en-US" altLang="en-US" dirty="0"/>
          </a:p>
        </p:txBody>
      </p:sp>
      <p:sp>
        <p:nvSpPr>
          <p:cNvPr id="4" name="Text Box 7"/>
          <p:cNvSpPr txBox="1">
            <a:spLocks noChangeArrowheads="1"/>
          </p:cNvSpPr>
          <p:nvPr/>
        </p:nvSpPr>
        <p:spPr bwMode="auto">
          <a:xfrm>
            <a:off x="2438400" y="3373438"/>
            <a:ext cx="1722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latin typeface="Courier New" panose="02070309020205020404" pitchFamily="49" charset="0"/>
              </a:rPr>
              <a:t>sqlnet.ora</a:t>
            </a:r>
          </a:p>
        </p:txBody>
      </p:sp>
      <p:sp>
        <p:nvSpPr>
          <p:cNvPr id="5" name="Text Box 9"/>
          <p:cNvSpPr txBox="1">
            <a:spLocks noChangeArrowheads="1"/>
          </p:cNvSpPr>
          <p:nvPr/>
        </p:nvSpPr>
        <p:spPr bwMode="auto">
          <a:xfrm>
            <a:off x="2438400" y="3068638"/>
            <a:ext cx="2151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solidFill>
                  <a:srgbClr val="000000"/>
                </a:solidFill>
              </a:rPr>
              <a:t>Keystore location</a:t>
            </a:r>
          </a:p>
        </p:txBody>
      </p:sp>
      <p:sp>
        <p:nvSpPr>
          <p:cNvPr id="6" name="Text Box 11"/>
          <p:cNvSpPr txBox="1">
            <a:spLocks noChangeArrowheads="1"/>
          </p:cNvSpPr>
          <p:nvPr/>
        </p:nvSpPr>
        <p:spPr bwMode="auto">
          <a:xfrm>
            <a:off x="3622104" y="4495006"/>
            <a:ext cx="21932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CC6600"/>
                </a:solidFill>
              </a:rPr>
              <a:t>Master encryption key</a:t>
            </a:r>
          </a:p>
        </p:txBody>
      </p:sp>
      <p:sp>
        <p:nvSpPr>
          <p:cNvPr id="7" name="Line 13"/>
          <p:cNvSpPr>
            <a:spLocks noChangeShapeType="1"/>
          </p:cNvSpPr>
          <p:nvPr/>
        </p:nvSpPr>
        <p:spPr bwMode="auto">
          <a:xfrm>
            <a:off x="1889125" y="3716338"/>
            <a:ext cx="1588" cy="647700"/>
          </a:xfrm>
          <a:prstGeom prst="line">
            <a:avLst/>
          </a:prstGeom>
          <a:noFill/>
          <a:ln w="28575" cap="rnd">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dirty="0"/>
          </a:p>
        </p:txBody>
      </p:sp>
      <p:pic>
        <p:nvPicPr>
          <p:cNvPr id="8" name="Picture 5" descr="C:\My_Data\Graphics\docum07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554163" y="2852738"/>
            <a:ext cx="671512" cy="127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ounded Rectangle 39"/>
          <p:cNvSpPr>
            <a:spLocks noChangeArrowheads="1"/>
          </p:cNvSpPr>
          <p:nvPr/>
        </p:nvSpPr>
        <p:spPr bwMode="auto">
          <a:xfrm>
            <a:off x="5806380" y="3068638"/>
            <a:ext cx="5484812" cy="1487865"/>
          </a:xfrm>
          <a:prstGeom prst="roundRect">
            <a:avLst>
              <a:gd name="adj" fmla="val 16667"/>
            </a:avLst>
          </a:prstGeom>
          <a:solidFill>
            <a:srgbClr val="CCCCFF">
              <a:alpha val="39999"/>
            </a:srgbClr>
          </a:solidFill>
          <a:ln w="28575" algn="ctr">
            <a:solidFill>
              <a:srgbClr val="000000">
                <a:alpha val="59999"/>
              </a:srgbClr>
            </a:solidFill>
            <a:round/>
            <a:headEnd type="none" w="sm" len="sm"/>
            <a:tailEnd type="none" w="sm" len="sm"/>
          </a:ln>
        </p:spPr>
        <p:txBody>
          <a:bodyPr lIns="0" tIns="72000" rIns="0"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0000"/>
                </a:solidFill>
                <a:latin typeface="Courier New" panose="02070309020205020404" pitchFamily="49" charset="0"/>
                <a:cs typeface="Courier New" panose="02070309020205020404" pitchFamily="49" charset="0"/>
              </a:rPr>
              <a:t>root</a:t>
            </a:r>
          </a:p>
        </p:txBody>
      </p:sp>
      <p:sp>
        <p:nvSpPr>
          <p:cNvPr id="10" name="Rounded Rectangle 39"/>
          <p:cNvSpPr>
            <a:spLocks noChangeArrowheads="1"/>
          </p:cNvSpPr>
          <p:nvPr/>
        </p:nvSpPr>
        <p:spPr bwMode="auto">
          <a:xfrm>
            <a:off x="5973067" y="3144838"/>
            <a:ext cx="1662113" cy="838200"/>
          </a:xfrm>
          <a:prstGeom prst="roundRect">
            <a:avLst>
              <a:gd name="adj" fmla="val 16667"/>
            </a:avLst>
          </a:prstGeom>
          <a:solidFill>
            <a:srgbClr val="FFCC99">
              <a:alpha val="59607"/>
            </a:srgbClr>
          </a:solidFill>
          <a:ln w="28575" algn="ctr">
            <a:solidFill>
              <a:srgbClr val="000000">
                <a:alpha val="59999"/>
              </a:srgbClr>
            </a:solidFill>
            <a:round/>
            <a:headEnd type="none" w="sm" len="sm"/>
            <a:tailEnd type="none" w="sm" len="sm"/>
          </a:ln>
        </p:spPr>
        <p:txBody>
          <a:bodyPr lIns="0" tIns="72000" rIns="0" bIns="3600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PDBA</a:t>
            </a:r>
          </a:p>
        </p:txBody>
      </p:sp>
      <p:sp>
        <p:nvSpPr>
          <p:cNvPr id="11" name="Rounded Rectangle 39"/>
          <p:cNvSpPr>
            <a:spLocks noChangeArrowheads="1"/>
          </p:cNvSpPr>
          <p:nvPr/>
        </p:nvSpPr>
        <p:spPr bwMode="auto">
          <a:xfrm>
            <a:off x="7736780" y="3144838"/>
            <a:ext cx="1624012" cy="838200"/>
          </a:xfrm>
          <a:prstGeom prst="roundRect">
            <a:avLst>
              <a:gd name="adj" fmla="val 16667"/>
            </a:avLst>
          </a:prstGeom>
          <a:solidFill>
            <a:srgbClr val="CCFF99">
              <a:alpha val="59607"/>
            </a:srgbClr>
          </a:solidFill>
          <a:ln w="28575" algn="ctr">
            <a:solidFill>
              <a:srgbClr val="000000">
                <a:alpha val="59999"/>
              </a:srgbClr>
            </a:solidFill>
            <a:round/>
            <a:headEnd type="none" w="sm" len="sm"/>
            <a:tailEnd type="none" w="sm" len="sm"/>
          </a:ln>
        </p:spPr>
        <p:txBody>
          <a:bodyPr lIns="0" tIns="72000" rIns="0" bIns="3600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PDBB</a:t>
            </a:r>
          </a:p>
        </p:txBody>
      </p:sp>
      <p:sp>
        <p:nvSpPr>
          <p:cNvPr id="12" name="Rounded Rectangle 39"/>
          <p:cNvSpPr>
            <a:spLocks noChangeArrowheads="1"/>
          </p:cNvSpPr>
          <p:nvPr/>
        </p:nvSpPr>
        <p:spPr bwMode="auto">
          <a:xfrm>
            <a:off x="9563992" y="3144838"/>
            <a:ext cx="1524000" cy="838200"/>
          </a:xfrm>
          <a:prstGeom prst="roundRect">
            <a:avLst>
              <a:gd name="adj" fmla="val 16667"/>
            </a:avLst>
          </a:prstGeom>
          <a:solidFill>
            <a:srgbClr val="FF99FF">
              <a:alpha val="59607"/>
            </a:srgbClr>
          </a:solidFill>
          <a:ln w="28575" algn="ctr">
            <a:solidFill>
              <a:srgbClr val="000000">
                <a:alpha val="59999"/>
              </a:srgbClr>
            </a:solidFill>
            <a:round/>
            <a:headEnd type="none" w="sm" len="sm"/>
            <a:tailEnd type="none" w="sm" len="sm"/>
          </a:ln>
        </p:spPr>
        <p:txBody>
          <a:bodyPr lIns="0" tIns="72000" rIns="0" bIns="3600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PDBC</a:t>
            </a:r>
          </a:p>
        </p:txBody>
      </p:sp>
      <p:sp>
        <p:nvSpPr>
          <p:cNvPr id="13" name="Freeform 10"/>
          <p:cNvSpPr>
            <a:spLocks/>
          </p:cNvSpPr>
          <p:nvPr/>
        </p:nvSpPr>
        <p:spPr bwMode="auto">
          <a:xfrm rot="16200000">
            <a:off x="5793804" y="2062956"/>
            <a:ext cx="1143000" cy="5283200"/>
          </a:xfrm>
          <a:custGeom>
            <a:avLst/>
            <a:gdLst>
              <a:gd name="T0" fmla="*/ 0 w 309"/>
              <a:gd name="T1" fmla="*/ 0 h 381"/>
              <a:gd name="T2" fmla="*/ 0 w 309"/>
              <a:gd name="T3" fmla="*/ 2147483646 h 381"/>
              <a:gd name="T4" fmla="*/ 2147483646 w 309"/>
              <a:gd name="T5" fmla="*/ 2147483646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cap="rnd" cmpd="sng">
            <a:solidFill>
              <a:srgbClr val="00B050"/>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 name="Text Box 11"/>
          <p:cNvSpPr txBox="1">
            <a:spLocks noChangeArrowheads="1"/>
          </p:cNvSpPr>
          <p:nvPr/>
        </p:nvSpPr>
        <p:spPr bwMode="auto">
          <a:xfrm>
            <a:off x="3622104" y="4895056"/>
            <a:ext cx="21932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92D050"/>
                </a:solidFill>
              </a:rPr>
              <a:t>Master encryption key</a:t>
            </a:r>
          </a:p>
        </p:txBody>
      </p:sp>
      <p:sp>
        <p:nvSpPr>
          <p:cNvPr id="15" name="Freeform 10"/>
          <p:cNvSpPr>
            <a:spLocks/>
          </p:cNvSpPr>
          <p:nvPr/>
        </p:nvSpPr>
        <p:spPr bwMode="auto">
          <a:xfrm rot="16200000">
            <a:off x="5159597" y="2673350"/>
            <a:ext cx="785813" cy="3657600"/>
          </a:xfrm>
          <a:custGeom>
            <a:avLst/>
            <a:gdLst>
              <a:gd name="T0" fmla="*/ 0 w 309"/>
              <a:gd name="T1" fmla="*/ 0 h 381"/>
              <a:gd name="T2" fmla="*/ 0 w 309"/>
              <a:gd name="T3" fmla="*/ 2147483646 h 381"/>
              <a:gd name="T4" fmla="*/ 2147483646 w 309"/>
              <a:gd name="T5" fmla="*/ 2147483646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cap="rnd" cmpd="sng">
            <a:solidFill>
              <a:srgbClr val="CC6600"/>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6" name="Freeform 10"/>
          <p:cNvSpPr>
            <a:spLocks/>
          </p:cNvSpPr>
          <p:nvPr/>
        </p:nvSpPr>
        <p:spPr bwMode="auto">
          <a:xfrm rot="16200000">
            <a:off x="6377210" y="1479550"/>
            <a:ext cx="1600200" cy="6907212"/>
          </a:xfrm>
          <a:custGeom>
            <a:avLst/>
            <a:gdLst>
              <a:gd name="T0" fmla="*/ 0 w 309"/>
              <a:gd name="T1" fmla="*/ 0 h 381"/>
              <a:gd name="T2" fmla="*/ 0 w 309"/>
              <a:gd name="T3" fmla="*/ 2147483646 h 381"/>
              <a:gd name="T4" fmla="*/ 2147483646 w 309"/>
              <a:gd name="T5" fmla="*/ 2147483646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cap="rnd" cmpd="sng">
            <a:solidFill>
              <a:srgbClr val="FF66FF"/>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 name="Text Box 11"/>
          <p:cNvSpPr txBox="1">
            <a:spLocks noChangeArrowheads="1"/>
          </p:cNvSpPr>
          <p:nvPr/>
        </p:nvSpPr>
        <p:spPr bwMode="auto">
          <a:xfrm>
            <a:off x="3622104" y="5333206"/>
            <a:ext cx="21932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FF66FF"/>
                </a:solidFill>
              </a:rPr>
              <a:t>Master encryption key</a:t>
            </a:r>
          </a:p>
        </p:txBody>
      </p:sp>
      <p:pic>
        <p:nvPicPr>
          <p:cNvPr id="18" name="Picture 5" descr="C:\My_Data\Graphics\house08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291432" y="4440238"/>
            <a:ext cx="1196975"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1"/>
          <p:cNvSpPr txBox="1">
            <a:spLocks noChangeArrowheads="1"/>
          </p:cNvSpPr>
          <p:nvPr/>
        </p:nvSpPr>
        <p:spPr bwMode="auto">
          <a:xfrm>
            <a:off x="3286100" y="4059238"/>
            <a:ext cx="2441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Master encryption key</a:t>
            </a:r>
          </a:p>
        </p:txBody>
      </p:sp>
      <p:sp>
        <p:nvSpPr>
          <p:cNvPr id="20" name="Line 13"/>
          <p:cNvSpPr>
            <a:spLocks noChangeShapeType="1"/>
          </p:cNvSpPr>
          <p:nvPr/>
        </p:nvSpPr>
        <p:spPr bwMode="auto">
          <a:xfrm>
            <a:off x="3387700" y="4440238"/>
            <a:ext cx="2438400" cy="0"/>
          </a:xfrm>
          <a:prstGeom prst="line">
            <a:avLst/>
          </a:prstGeom>
          <a:noFill/>
          <a:ln w="28575" cap="rnd">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1" name="Text Box 9"/>
          <p:cNvSpPr txBox="1">
            <a:spLocks noChangeArrowheads="1"/>
          </p:cNvSpPr>
          <p:nvPr/>
        </p:nvSpPr>
        <p:spPr bwMode="auto">
          <a:xfrm>
            <a:off x="1006475" y="5341938"/>
            <a:ext cx="1766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solidFill>
                  <a:srgbClr val="000000"/>
                </a:solidFill>
              </a:rPr>
              <a:t>CDB keystore</a:t>
            </a:r>
          </a:p>
        </p:txBody>
      </p:sp>
      <p:pic>
        <p:nvPicPr>
          <p:cNvPr id="22" name="Picture 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2542" y="3263900"/>
            <a:ext cx="573088"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5"/>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90855" y="3263900"/>
            <a:ext cx="573087"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6"/>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325992" y="3263900"/>
            <a:ext cx="573088"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4833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Creating and Opening a Keystore</a:t>
            </a:r>
            <a:endParaRPr lang="en-US" dirty="0"/>
          </a:p>
        </p:txBody>
      </p:sp>
      <p:sp>
        <p:nvSpPr>
          <p:cNvPr id="3" name="Content Placeholder 2"/>
          <p:cNvSpPr>
            <a:spLocks noGrp="1"/>
          </p:cNvSpPr>
          <p:nvPr>
            <p:ph idx="1"/>
          </p:nvPr>
        </p:nvSpPr>
        <p:spPr>
          <a:xfrm>
            <a:off x="622138" y="1242485"/>
            <a:ext cx="10944549" cy="2819569"/>
          </a:xfrm>
        </p:spPr>
        <p:txBody>
          <a:bodyPr/>
          <a:lstStyle/>
          <a:p>
            <a:pPr marL="549275" lvl="1" indent="-457200">
              <a:buFont typeface="+mj-lt"/>
              <a:buAutoNum type="arabicPeriod"/>
              <a:defRPr/>
            </a:pPr>
            <a:r>
              <a:rPr lang="en-US" altLang="en-US" dirty="0"/>
              <a:t>Create the unique keystore in the CDB root.</a:t>
            </a:r>
          </a:p>
          <a:p>
            <a:pPr lvl="1">
              <a:defRPr/>
            </a:pPr>
            <a:endParaRPr lang="en-US" altLang="en-US" dirty="0"/>
          </a:p>
          <a:p>
            <a:pPr lvl="1">
              <a:defRPr/>
            </a:pPr>
            <a:endParaRPr lang="en-US" altLang="en-US" dirty="0"/>
          </a:p>
          <a:p>
            <a:pPr lvl="1">
              <a:defRPr/>
            </a:pPr>
            <a:endParaRPr lang="en-US" altLang="en-US" sz="1000" dirty="0"/>
          </a:p>
          <a:p>
            <a:pPr marL="549275" lvl="1" indent="-457200">
              <a:buFont typeface="+mj-lt"/>
              <a:buAutoNum type="arabicPeriod" startAt="2"/>
              <a:defRPr/>
            </a:pPr>
            <a:r>
              <a:rPr lang="en-US" altLang="en-US" dirty="0"/>
              <a:t>Open the keystore in the CDB root and then for a specific PDB.</a:t>
            </a:r>
          </a:p>
          <a:p>
            <a:pPr lvl="1">
              <a:defRPr/>
            </a:pPr>
            <a:endParaRPr lang="en-US" altLang="en-US" dirty="0"/>
          </a:p>
          <a:p>
            <a:endParaRPr lang="en-US" dirty="0"/>
          </a:p>
        </p:txBody>
      </p:sp>
      <p:pic>
        <p:nvPicPr>
          <p:cNvPr id="4" name="Picture 4" descr="C:\My_Data\Graphics\house08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325563" y="4811713"/>
            <a:ext cx="665162"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C:\My_Data\Graphics\house08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749550" y="4800600"/>
            <a:ext cx="1084263"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39"/>
          <p:cNvSpPr>
            <a:spLocks noChangeArrowheads="1"/>
          </p:cNvSpPr>
          <p:nvPr/>
        </p:nvSpPr>
        <p:spPr bwMode="auto">
          <a:xfrm>
            <a:off x="5891213" y="4437063"/>
            <a:ext cx="5484812" cy="1584325"/>
          </a:xfrm>
          <a:prstGeom prst="roundRect">
            <a:avLst>
              <a:gd name="adj" fmla="val 16667"/>
            </a:avLst>
          </a:prstGeom>
          <a:solidFill>
            <a:srgbClr val="CCCCFF">
              <a:alpha val="39999"/>
            </a:srgbClr>
          </a:solidFill>
          <a:ln w="28575" algn="ctr">
            <a:solidFill>
              <a:srgbClr val="000000">
                <a:alpha val="59999"/>
              </a:srgbClr>
            </a:solidFill>
            <a:round/>
            <a:headEnd type="none" w="sm" len="sm"/>
            <a:tailEnd type="none" w="sm" len="sm"/>
          </a:ln>
        </p:spPr>
        <p:txBody>
          <a:bodyPr lIns="0" tIns="72000" rIns="0"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r>
              <a:rPr lang="en-US" altLang="en-US" sz="1600" b="1" dirty="0">
                <a:solidFill>
                  <a:srgbClr val="000000"/>
                </a:solidFill>
                <a:latin typeface="Courier New" panose="02070309020205020404" pitchFamily="49" charset="0"/>
                <a:cs typeface="Courier New" panose="02070309020205020404" pitchFamily="49" charset="0"/>
              </a:rPr>
              <a:t>                     </a:t>
            </a:r>
          </a:p>
          <a:p>
            <a:pPr algn="ctr" eaLnBrk="1" hangingPunct="1">
              <a:lnSpc>
                <a:spcPts val="1000"/>
              </a:lnSpc>
            </a:pPr>
            <a:r>
              <a:rPr lang="en-US" altLang="en-US" sz="1600" b="1" dirty="0">
                <a:solidFill>
                  <a:srgbClr val="000000"/>
                </a:solidFill>
                <a:latin typeface="Courier New" panose="02070309020205020404" pitchFamily="49" charset="0"/>
                <a:cs typeface="Courier New" panose="02070309020205020404" pitchFamily="49" charset="0"/>
              </a:rPr>
              <a:t>                          CDB root</a:t>
            </a:r>
          </a:p>
        </p:txBody>
      </p:sp>
      <p:sp>
        <p:nvSpPr>
          <p:cNvPr id="7" name="Rounded Rectangle 39"/>
          <p:cNvSpPr>
            <a:spLocks noChangeArrowheads="1"/>
          </p:cNvSpPr>
          <p:nvPr/>
        </p:nvSpPr>
        <p:spPr bwMode="auto">
          <a:xfrm>
            <a:off x="6057900" y="4589463"/>
            <a:ext cx="1662113" cy="838200"/>
          </a:xfrm>
          <a:prstGeom prst="roundRect">
            <a:avLst>
              <a:gd name="adj" fmla="val 16667"/>
            </a:avLst>
          </a:prstGeom>
          <a:solidFill>
            <a:srgbClr val="FFCC99">
              <a:alpha val="59607"/>
            </a:srgbClr>
          </a:solidFill>
          <a:ln w="28575" algn="ctr">
            <a:solidFill>
              <a:srgbClr val="000000">
                <a:alpha val="59999"/>
              </a:srgbClr>
            </a:solidFill>
            <a:round/>
            <a:headEnd type="none" w="sm" len="sm"/>
            <a:tailEnd type="none" w="sm" len="sm"/>
          </a:ln>
        </p:spPr>
        <p:txBody>
          <a:bodyPr lIns="0" tIns="72000" rIns="0" bIns="3600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PDBA</a:t>
            </a:r>
          </a:p>
        </p:txBody>
      </p:sp>
      <p:sp>
        <p:nvSpPr>
          <p:cNvPr id="8" name="Rounded Rectangle 39"/>
          <p:cNvSpPr>
            <a:spLocks noChangeArrowheads="1"/>
          </p:cNvSpPr>
          <p:nvPr/>
        </p:nvSpPr>
        <p:spPr bwMode="auto">
          <a:xfrm>
            <a:off x="7821613" y="4589463"/>
            <a:ext cx="1624012" cy="838200"/>
          </a:xfrm>
          <a:prstGeom prst="roundRect">
            <a:avLst>
              <a:gd name="adj" fmla="val 16667"/>
            </a:avLst>
          </a:prstGeom>
          <a:solidFill>
            <a:srgbClr val="CCFF99">
              <a:alpha val="59607"/>
            </a:srgbClr>
          </a:solidFill>
          <a:ln w="28575" algn="ctr">
            <a:solidFill>
              <a:srgbClr val="000000">
                <a:alpha val="59999"/>
              </a:srgbClr>
            </a:solidFill>
            <a:round/>
            <a:headEnd type="none" w="sm" len="sm"/>
            <a:tailEnd type="none" w="sm" len="sm"/>
          </a:ln>
        </p:spPr>
        <p:txBody>
          <a:bodyPr lIns="0" tIns="72000" rIns="0" bIns="3600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PDBB</a:t>
            </a:r>
          </a:p>
        </p:txBody>
      </p:sp>
      <p:sp>
        <p:nvSpPr>
          <p:cNvPr id="9" name="Rounded Rectangle 39"/>
          <p:cNvSpPr>
            <a:spLocks noChangeArrowheads="1"/>
          </p:cNvSpPr>
          <p:nvPr/>
        </p:nvSpPr>
        <p:spPr bwMode="auto">
          <a:xfrm>
            <a:off x="9648825" y="4589463"/>
            <a:ext cx="1524000" cy="838200"/>
          </a:xfrm>
          <a:prstGeom prst="roundRect">
            <a:avLst>
              <a:gd name="adj" fmla="val 16667"/>
            </a:avLst>
          </a:prstGeom>
          <a:solidFill>
            <a:srgbClr val="FF99FF">
              <a:alpha val="59607"/>
            </a:srgbClr>
          </a:solidFill>
          <a:ln w="28575" algn="ctr">
            <a:solidFill>
              <a:srgbClr val="000000">
                <a:alpha val="59999"/>
              </a:srgbClr>
            </a:solidFill>
            <a:round/>
            <a:headEnd type="none" w="sm" len="sm"/>
            <a:tailEnd type="none" w="sm" len="sm"/>
          </a:ln>
        </p:spPr>
        <p:txBody>
          <a:bodyPr lIns="0" tIns="72000" rIns="0" bIns="3600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PDBC</a:t>
            </a:r>
          </a:p>
        </p:txBody>
      </p:sp>
      <p:cxnSp>
        <p:nvCxnSpPr>
          <p:cNvPr id="10" name="Straight Arrow Connector 26"/>
          <p:cNvCxnSpPr>
            <a:cxnSpLocks noChangeShapeType="1"/>
          </p:cNvCxnSpPr>
          <p:nvPr/>
        </p:nvCxnSpPr>
        <p:spPr bwMode="auto">
          <a:xfrm>
            <a:off x="2101850" y="5272088"/>
            <a:ext cx="546100" cy="3175"/>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11" name="Line 13"/>
          <p:cNvSpPr>
            <a:spLocks noChangeShapeType="1"/>
          </p:cNvSpPr>
          <p:nvPr/>
        </p:nvSpPr>
        <p:spPr bwMode="auto">
          <a:xfrm>
            <a:off x="3046413" y="5884863"/>
            <a:ext cx="6602412" cy="0"/>
          </a:xfrm>
          <a:prstGeom prst="line">
            <a:avLst/>
          </a:prstGeom>
          <a:noFill/>
          <a:ln w="28575" cap="rnd">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2" name="Text Box 9"/>
          <p:cNvSpPr txBox="1">
            <a:spLocks noChangeArrowheads="1"/>
          </p:cNvSpPr>
          <p:nvPr/>
        </p:nvSpPr>
        <p:spPr bwMode="auto">
          <a:xfrm>
            <a:off x="4151313" y="4872038"/>
            <a:ext cx="11541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solidFill>
                  <a:srgbClr val="000000"/>
                </a:solidFill>
              </a:rPr>
              <a:t>CDB </a:t>
            </a:r>
          </a:p>
          <a:p>
            <a:pPr eaLnBrk="1" hangingPunct="1"/>
            <a:r>
              <a:rPr lang="en-US" altLang="en-US" sz="2000" dirty="0">
                <a:solidFill>
                  <a:srgbClr val="000000"/>
                </a:solidFill>
              </a:rPr>
              <a:t>keystore</a:t>
            </a:r>
          </a:p>
        </p:txBody>
      </p:sp>
      <p:sp>
        <p:nvSpPr>
          <p:cNvPr id="13" name="Freeform 10"/>
          <p:cNvSpPr>
            <a:spLocks/>
          </p:cNvSpPr>
          <p:nvPr/>
        </p:nvSpPr>
        <p:spPr bwMode="auto">
          <a:xfrm rot="16200000">
            <a:off x="5319713" y="3636963"/>
            <a:ext cx="228600" cy="3962400"/>
          </a:xfrm>
          <a:custGeom>
            <a:avLst/>
            <a:gdLst>
              <a:gd name="T0" fmla="*/ 0 w 309"/>
              <a:gd name="T1" fmla="*/ 0 h 381"/>
              <a:gd name="T2" fmla="*/ 0 w 309"/>
              <a:gd name="T3" fmla="*/ 2147483646 h 381"/>
              <a:gd name="T4" fmla="*/ 2147483646 w 309"/>
              <a:gd name="T5" fmla="*/ 2147483646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cap="rnd" cmpd="sng">
            <a:solidFill>
              <a:srgbClr val="CC6600"/>
            </a:solidFill>
            <a:prstDash val="solid"/>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 name="Text Box 12"/>
          <p:cNvSpPr txBox="1">
            <a:spLocks noChangeArrowheads="1"/>
          </p:cNvSpPr>
          <p:nvPr/>
        </p:nvSpPr>
        <p:spPr bwMode="auto">
          <a:xfrm>
            <a:off x="5992813" y="4965700"/>
            <a:ext cx="121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dirty="0">
                <a:solidFill>
                  <a:srgbClr val="000000"/>
                </a:solidFill>
              </a:rPr>
              <a:t>Keystore Opened</a:t>
            </a:r>
          </a:p>
        </p:txBody>
      </p:sp>
      <p:sp>
        <p:nvSpPr>
          <p:cNvPr id="15" name="Text Box 12"/>
          <p:cNvSpPr txBox="1">
            <a:spLocks noChangeArrowheads="1"/>
          </p:cNvSpPr>
          <p:nvPr/>
        </p:nvSpPr>
        <p:spPr bwMode="auto">
          <a:xfrm>
            <a:off x="7821613" y="5122863"/>
            <a:ext cx="121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dirty="0">
                <a:solidFill>
                  <a:srgbClr val="000000"/>
                </a:solidFill>
              </a:rPr>
              <a:t>Closed</a:t>
            </a:r>
          </a:p>
        </p:txBody>
      </p:sp>
      <p:sp>
        <p:nvSpPr>
          <p:cNvPr id="16" name="Text Box 12"/>
          <p:cNvSpPr txBox="1">
            <a:spLocks noChangeArrowheads="1"/>
          </p:cNvSpPr>
          <p:nvPr/>
        </p:nvSpPr>
        <p:spPr bwMode="auto">
          <a:xfrm>
            <a:off x="9648825" y="5122863"/>
            <a:ext cx="121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dirty="0">
                <a:solidFill>
                  <a:srgbClr val="000000"/>
                </a:solidFill>
              </a:rPr>
              <a:t>Closed</a:t>
            </a:r>
          </a:p>
        </p:txBody>
      </p:sp>
      <p:sp>
        <p:nvSpPr>
          <p:cNvPr id="17" name="Text Box 12"/>
          <p:cNvSpPr txBox="1">
            <a:spLocks noChangeArrowheads="1"/>
          </p:cNvSpPr>
          <p:nvPr/>
        </p:nvSpPr>
        <p:spPr bwMode="auto">
          <a:xfrm>
            <a:off x="7823200" y="5589588"/>
            <a:ext cx="3095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dirty="0">
                <a:solidFill>
                  <a:srgbClr val="000000"/>
                </a:solidFill>
              </a:rPr>
              <a:t>Keystore Opened </a:t>
            </a:r>
          </a:p>
        </p:txBody>
      </p:sp>
      <p:cxnSp>
        <p:nvCxnSpPr>
          <p:cNvPr id="18" name="Straight Arrow Connector 35"/>
          <p:cNvCxnSpPr>
            <a:cxnSpLocks noChangeShapeType="1"/>
          </p:cNvCxnSpPr>
          <p:nvPr/>
        </p:nvCxnSpPr>
        <p:spPr bwMode="auto">
          <a:xfrm flipH="1">
            <a:off x="3452813" y="5427663"/>
            <a:ext cx="4762" cy="304800"/>
          </a:xfrm>
          <a:prstGeom prst="straightConnector1">
            <a:avLst/>
          </a:prstGeom>
          <a:noFill/>
          <a:ln w="28575" algn="ctr">
            <a:solidFill>
              <a:srgbClr val="CC6600"/>
            </a:solidFill>
            <a:round/>
            <a:headEnd type="triangle" w="lg" len="lg"/>
            <a:tailEnd type="none" w="lg" len="lg"/>
          </a:ln>
          <a:extLst>
            <a:ext uri="{909E8E84-426E-40DD-AFC4-6F175D3DCCD1}">
              <a14:hiddenFill xmlns:a14="http://schemas.microsoft.com/office/drawing/2010/main">
                <a:noFill/>
              </a14:hiddenFill>
            </a:ext>
          </a:extLst>
        </p:spPr>
      </p:cxnSp>
      <p:cxnSp>
        <p:nvCxnSpPr>
          <p:cNvPr id="19" name="Straight Arrow Connector 38"/>
          <p:cNvCxnSpPr>
            <a:cxnSpLocks noChangeShapeType="1"/>
          </p:cNvCxnSpPr>
          <p:nvPr/>
        </p:nvCxnSpPr>
        <p:spPr bwMode="auto">
          <a:xfrm flipV="1">
            <a:off x="3046413" y="5580063"/>
            <a:ext cx="0" cy="304800"/>
          </a:xfrm>
          <a:prstGeom prst="straightConnector1">
            <a:avLst/>
          </a:prstGeom>
          <a:noFill/>
          <a:ln w="28575" algn="ctr">
            <a:solidFill>
              <a:schemeClr val="tx1"/>
            </a:solidFill>
            <a:round/>
            <a:headEnd type="none" w="lg" len="lg"/>
            <a:tailEnd type="triangle" w="lg" len="lg"/>
          </a:ln>
          <a:extLst>
            <a:ext uri="{909E8E84-426E-40DD-AFC4-6F175D3DCCD1}">
              <a14:hiddenFill xmlns:a14="http://schemas.microsoft.com/office/drawing/2010/main">
                <a:noFill/>
              </a14:hiddenFill>
            </a:ext>
          </a:extLst>
        </p:spPr>
      </p:cxnSp>
      <p:sp>
        <p:nvSpPr>
          <p:cNvPr id="20" name="Content Placeholder 2"/>
          <p:cNvSpPr txBox="1">
            <a:spLocks/>
          </p:cNvSpPr>
          <p:nvPr/>
        </p:nvSpPr>
        <p:spPr bwMode="gray">
          <a:xfrm>
            <a:off x="837828" y="1700808"/>
            <a:ext cx="10727767" cy="93445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spAutoFit/>
          </a:bodyPr>
          <a:lstStyle/>
          <a:p>
            <a:pPr marL="0" lvl="1" eaLnBrk="1" hangingPunct="1">
              <a:defRPr/>
            </a:pPr>
            <a:r>
              <a:rPr lang="en-US" b="1" dirty="0">
                <a:latin typeface="Courier New" pitchFamily="49" charset="0"/>
                <a:cs typeface="Arial" charset="0"/>
              </a:rPr>
              <a:t>SQL&gt; </a:t>
            </a:r>
            <a:r>
              <a:rPr lang="en-US" b="1" dirty="0">
                <a:latin typeface="Courier New" pitchFamily="49" charset="0"/>
                <a:cs typeface="Courier New" pitchFamily="49" charset="0"/>
              </a:rPr>
              <a:t>ADMINISTER KEY MANAGEMENT </a:t>
            </a:r>
            <a:r>
              <a:rPr lang="en-US" b="1" dirty="0">
                <a:solidFill>
                  <a:srgbClr val="FF0000"/>
                </a:solidFill>
                <a:latin typeface="Courier New" pitchFamily="49" charset="0"/>
                <a:cs typeface="Courier New" pitchFamily="49" charset="0"/>
              </a:rPr>
              <a:t>CREATE KEYSTORE</a:t>
            </a:r>
          </a:p>
          <a:p>
            <a:pPr marL="0" lvl="1" eaLnBrk="1" hangingPunct="1">
              <a:defRPr/>
            </a:pPr>
            <a:r>
              <a:rPr lang="en-US" b="1" dirty="0">
                <a:latin typeface="Courier New" pitchFamily="49" charset="0"/>
                <a:cs typeface="Courier New" pitchFamily="49" charset="0"/>
              </a:rPr>
              <a:t>               '</a:t>
            </a:r>
            <a:r>
              <a:rPr lang="en-US" b="1" dirty="0">
                <a:latin typeface="Courier New" pitchFamily="49" charset="0"/>
                <a:cs typeface="Times New Roman" pitchFamily="18" charset="0"/>
              </a:rPr>
              <a:t>u01/app/oracle/product/12.2.0/dbhome_1/wallet</a:t>
            </a:r>
            <a:r>
              <a:rPr lang="en-US" b="1" dirty="0">
                <a:latin typeface="Courier New" pitchFamily="49" charset="0"/>
                <a:cs typeface="Courier New" pitchFamily="49" charset="0"/>
              </a:rPr>
              <a:t>' </a:t>
            </a:r>
          </a:p>
          <a:p>
            <a:pPr marL="0" lvl="1" eaLnBrk="1" hangingPunct="1">
              <a:defRPr/>
            </a:pPr>
            <a:r>
              <a:rPr lang="en-US" b="1" dirty="0">
                <a:latin typeface="Courier New" pitchFamily="49" charset="0"/>
                <a:cs typeface="Courier New" pitchFamily="49" charset="0"/>
              </a:rPr>
              <a:t>               IDENTIFIED BY </a:t>
            </a:r>
            <a:r>
              <a:rPr lang="en-US" b="1" i="1" dirty="0">
                <a:latin typeface="Courier New" pitchFamily="49" charset="0"/>
                <a:cs typeface="Courier New" pitchFamily="49" charset="0"/>
              </a:rPr>
              <a:t>k_password</a:t>
            </a:r>
            <a:r>
              <a:rPr lang="en-US" b="1" dirty="0">
                <a:latin typeface="Courier New" pitchFamily="49" charset="0"/>
                <a:cs typeface="Courier New" pitchFamily="49" charset="0"/>
              </a:rPr>
              <a:t>;</a:t>
            </a:r>
          </a:p>
        </p:txBody>
      </p:sp>
      <p:sp>
        <p:nvSpPr>
          <p:cNvPr id="21" name="Content Placeholder 2"/>
          <p:cNvSpPr txBox="1">
            <a:spLocks/>
          </p:cNvSpPr>
          <p:nvPr/>
        </p:nvSpPr>
        <p:spPr bwMode="gray">
          <a:xfrm>
            <a:off x="837828" y="3204227"/>
            <a:ext cx="10727767" cy="93445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spAutoFit/>
          </a:bodyPr>
          <a:lstStyle/>
          <a:p>
            <a:pPr marL="457200" indent="-457200" defTabSz="400050" eaLnBrk="1" hangingPunct="1">
              <a:tabLst>
                <a:tab pos="400050" algn="r"/>
                <a:tab pos="673100" algn="l"/>
              </a:tabLst>
              <a:defRPr/>
            </a:pPr>
            <a:r>
              <a:rPr lang="en-US" b="1" dirty="0">
                <a:latin typeface="Courier New" pitchFamily="49" charset="0"/>
                <a:cs typeface="Arial" charset="0"/>
              </a:rPr>
              <a:t>SQL&gt; CONNECT john@</a:t>
            </a:r>
            <a:r>
              <a:rPr lang="en-US" b="1" dirty="0">
                <a:solidFill>
                  <a:srgbClr val="CC6600"/>
                </a:solidFill>
                <a:latin typeface="Courier New" pitchFamily="49" charset="0"/>
                <a:cs typeface="Arial" charset="0"/>
              </a:rPr>
              <a:t>PDBA</a:t>
            </a:r>
            <a:r>
              <a:rPr lang="en-US" b="1" dirty="0">
                <a:latin typeface="Courier New" pitchFamily="49" charset="0"/>
                <a:cs typeface="Arial" charset="0"/>
              </a:rPr>
              <a:t> AS SYSKM</a:t>
            </a:r>
          </a:p>
          <a:p>
            <a:pPr marL="457200" indent="-457200" defTabSz="400050" eaLnBrk="1" hangingPunct="1">
              <a:tabLst>
                <a:tab pos="400050" algn="r"/>
                <a:tab pos="673100" algn="l"/>
              </a:tabLst>
              <a:defRPr/>
            </a:pPr>
            <a:r>
              <a:rPr lang="en-US" b="1" dirty="0">
                <a:latin typeface="Courier New" pitchFamily="49" charset="0"/>
                <a:cs typeface="Arial" charset="0"/>
              </a:rPr>
              <a:t>SQL&gt; </a:t>
            </a:r>
            <a:r>
              <a:rPr lang="en-US" b="1" dirty="0">
                <a:latin typeface="Courier New" pitchFamily="49" charset="0"/>
                <a:cs typeface="Courier New" pitchFamily="49" charset="0"/>
              </a:rPr>
              <a:t>ADMINISTER KEY MANAGEMENT </a:t>
            </a:r>
            <a:r>
              <a:rPr lang="en-US" b="1" dirty="0">
                <a:solidFill>
                  <a:srgbClr val="FF0000"/>
                </a:solidFill>
                <a:latin typeface="Courier New" pitchFamily="49" charset="0"/>
                <a:cs typeface="Courier New" pitchFamily="49" charset="0"/>
              </a:rPr>
              <a:t>SET KEYSTORE OPEN</a:t>
            </a:r>
            <a:r>
              <a:rPr lang="en-US" b="1" dirty="0">
                <a:latin typeface="Courier New" pitchFamily="49" charset="0"/>
                <a:cs typeface="Courier New" pitchFamily="49" charset="0"/>
              </a:rPr>
              <a:t> IDENTIFIED BY </a:t>
            </a:r>
            <a:r>
              <a:rPr lang="en-US" b="1" i="1" dirty="0">
                <a:latin typeface="Courier New" pitchFamily="49" charset="0"/>
                <a:cs typeface="Courier New" pitchFamily="49" charset="0"/>
              </a:rPr>
              <a:t>k_password</a:t>
            </a:r>
            <a:r>
              <a:rPr lang="en-US" b="1" dirty="0">
                <a:latin typeface="Courier New" pitchFamily="49" charset="0"/>
                <a:cs typeface="Courier New" pitchFamily="49" charset="0"/>
              </a:rPr>
              <a:t> </a:t>
            </a:r>
          </a:p>
          <a:p>
            <a:pPr marL="457200" indent="-457200" defTabSz="400050" eaLnBrk="1" hangingPunct="1">
              <a:tabLst>
                <a:tab pos="400050" algn="r"/>
                <a:tab pos="673100" algn="l"/>
              </a:tabLst>
              <a:defRPr/>
            </a:pPr>
            <a:r>
              <a:rPr lang="en-US" b="1" dirty="0">
                <a:solidFill>
                  <a:srgbClr val="CC9900"/>
                </a:solidFill>
                <a:latin typeface="Courier New" pitchFamily="49" charset="0"/>
                <a:cs typeface="Courier New" pitchFamily="49" charset="0"/>
              </a:rPr>
              <a:t>  </a:t>
            </a:r>
            <a:r>
              <a:rPr lang="en-US" b="1" dirty="0">
                <a:latin typeface="Courier New" pitchFamily="49" charset="0"/>
                <a:cs typeface="Courier New" pitchFamily="49" charset="0"/>
              </a:rPr>
              <a:t> </a:t>
            </a:r>
            <a:r>
              <a:rPr lang="en-US" b="1" dirty="0">
                <a:solidFill>
                  <a:srgbClr val="CC9900"/>
                </a:solidFill>
                <a:latin typeface="Courier New" pitchFamily="49" charset="0"/>
                <a:cs typeface="Courier New" pitchFamily="49" charset="0"/>
              </a:rPr>
              <a:t>             </a:t>
            </a:r>
            <a:r>
              <a:rPr lang="en-US" b="1" dirty="0">
                <a:solidFill>
                  <a:srgbClr val="CC6600"/>
                </a:solidFill>
                <a:latin typeface="Courier New" pitchFamily="49" charset="0"/>
                <a:cs typeface="Courier New" pitchFamily="49" charset="0"/>
              </a:rPr>
              <a:t>CONTAINER = CURRENT</a:t>
            </a:r>
            <a:r>
              <a:rPr lang="en-US" b="1" dirty="0">
                <a:latin typeface="Courier New" pitchFamily="49" charset="0"/>
                <a:cs typeface="Courier New" pitchFamily="49" charset="0"/>
              </a:rPr>
              <a:t>;</a:t>
            </a:r>
          </a:p>
        </p:txBody>
      </p:sp>
      <p:pic>
        <p:nvPicPr>
          <p:cNvPr id="22" name="Picture 30"/>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18338" y="4713288"/>
            <a:ext cx="5175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6" descr="C:\My_Data\Graphics\conce021.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7285038" y="4932363"/>
            <a:ext cx="3683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3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58238" y="4713288"/>
            <a:ext cx="5175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6" descr="C:\My_Data\Graphics\conce021.gif"/>
          <p:cNvPicPr>
            <a:picLocks noChangeAspect="1" noChangeArrowheads="1"/>
          </p:cNvPicPr>
          <p:nvPr/>
        </p:nvPicPr>
        <p:blipFill>
          <a:blip r:embed="rId7" cstate="print">
            <a:duotone>
              <a:prstClr val="black"/>
              <a:schemeClr val="accent2">
                <a:tint val="45000"/>
                <a:satMod val="400000"/>
              </a:schemeClr>
            </a:duotone>
          </a:blip>
          <a:srcRect/>
          <a:stretch>
            <a:fillRect/>
          </a:stretch>
        </p:blipFill>
        <p:spPr bwMode="gray">
          <a:xfrm>
            <a:off x="8974526" y="4931596"/>
            <a:ext cx="369189" cy="448818"/>
          </a:xfrm>
          <a:prstGeom prst="rect">
            <a:avLst/>
          </a:prstGeom>
          <a:noFill/>
          <a:ln w="9525">
            <a:noFill/>
            <a:miter lim="800000"/>
            <a:headEnd/>
            <a:tailEnd/>
          </a:ln>
        </p:spPr>
      </p:pic>
      <p:pic>
        <p:nvPicPr>
          <p:cNvPr id="26" name="Picture 32"/>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452100" y="4713288"/>
            <a:ext cx="5175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6" descr="C:\My_Data\Graphics\conce021.gif"/>
          <p:cNvPicPr>
            <a:picLocks noChangeAspect="1" noChangeArrowheads="1"/>
          </p:cNvPicPr>
          <p:nvPr/>
        </p:nvPicPr>
        <p:blipFill>
          <a:blip r:embed="rId7" cstate="print">
            <a:duotone>
              <a:prstClr val="black"/>
              <a:srgbClr val="D9C3A5">
                <a:tint val="50000"/>
                <a:satMod val="180000"/>
              </a:srgbClr>
            </a:duotone>
          </a:blip>
          <a:srcRect/>
          <a:stretch>
            <a:fillRect/>
          </a:stretch>
        </p:blipFill>
        <p:spPr bwMode="gray">
          <a:xfrm>
            <a:off x="10701277" y="4931596"/>
            <a:ext cx="369189" cy="448818"/>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0021477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Setting TDE Master Encryption </a:t>
            </a:r>
            <a:r>
              <a:rPr lang="en-US" altLang="en-US" dirty="0" smtClean="0"/>
              <a:t>Keys</a:t>
            </a:r>
            <a:br>
              <a:rPr lang="en-US" altLang="en-US" dirty="0" smtClean="0"/>
            </a:br>
            <a:endParaRPr lang="en-US" dirty="0"/>
          </a:p>
        </p:txBody>
      </p:sp>
      <p:sp>
        <p:nvSpPr>
          <p:cNvPr id="3" name="Content Placeholder 2"/>
          <p:cNvSpPr>
            <a:spLocks noGrp="1"/>
          </p:cNvSpPr>
          <p:nvPr>
            <p:ph idx="1"/>
          </p:nvPr>
        </p:nvSpPr>
        <p:spPr>
          <a:xfrm>
            <a:off x="621630" y="1243585"/>
            <a:ext cx="10945565" cy="4873977"/>
          </a:xfrm>
        </p:spPr>
        <p:txBody>
          <a:bodyPr>
            <a:normAutofit lnSpcReduction="10000"/>
          </a:bodyPr>
          <a:lstStyle/>
          <a:p>
            <a:pPr marL="574675" lvl="1" indent="-460375" defTabSz="228600">
              <a:spcBef>
                <a:spcPct val="25000"/>
              </a:spcBef>
              <a:buFont typeface="Arial" panose="020B0604020202020204" pitchFamily="34" charset="0"/>
              <a:buAutoNum type="arabicPeriod" startAt="3"/>
            </a:pPr>
            <a:r>
              <a:rPr lang="en-US" altLang="en-US" sz="2200" dirty="0">
                <a:cs typeface="Arial" panose="020B0604020202020204" pitchFamily="34" charset="0"/>
              </a:rPr>
              <a:t>Set the TDE master encryption key for a </a:t>
            </a:r>
            <a:r>
              <a:rPr lang="en-US" altLang="en-US" sz="2200" dirty="0" smtClean="0">
                <a:cs typeface="Arial" panose="020B0604020202020204" pitchFamily="34" charset="0"/>
              </a:rPr>
              <a:t>PDB.</a:t>
            </a:r>
            <a:endParaRPr lang="en-US" altLang="en-US" sz="2200" dirty="0">
              <a:cs typeface="Arial" panose="020B0604020202020204" pitchFamily="34" charset="0"/>
            </a:endParaRPr>
          </a:p>
          <a:p>
            <a:pPr marL="574675" lvl="1" indent="-460375" defTabSz="228600">
              <a:spcBef>
                <a:spcPct val="25000"/>
              </a:spcBef>
              <a:buFont typeface="Arial" panose="020B0604020202020204" pitchFamily="34" charset="0"/>
              <a:buAutoNum type="arabicPeriod" startAt="3"/>
            </a:pPr>
            <a:endParaRPr lang="en-US" altLang="en-US" sz="2200" dirty="0">
              <a:cs typeface="Arial" panose="020B0604020202020204" pitchFamily="34" charset="0"/>
            </a:endParaRPr>
          </a:p>
          <a:p>
            <a:pPr marL="574675" lvl="1" indent="-460375" defTabSz="228600">
              <a:spcBef>
                <a:spcPct val="25000"/>
              </a:spcBef>
              <a:buFont typeface="Arial" panose="020B0604020202020204" pitchFamily="34" charset="0"/>
              <a:buAutoNum type="arabicPeriod" startAt="3"/>
            </a:pPr>
            <a:endParaRPr lang="en-US" altLang="en-US" sz="2200" dirty="0">
              <a:cs typeface="Arial" panose="020B0604020202020204" pitchFamily="34" charset="0"/>
            </a:endParaRPr>
          </a:p>
          <a:p>
            <a:pPr marL="574675" lvl="1" indent="-460375" defTabSz="228600">
              <a:spcBef>
                <a:spcPct val="25000"/>
              </a:spcBef>
              <a:buFont typeface="Arial" panose="020B0604020202020204" pitchFamily="34" charset="0"/>
              <a:buAutoNum type="arabicPeriod" startAt="3"/>
            </a:pPr>
            <a:endParaRPr lang="en-US" altLang="en-US" sz="2200" dirty="0">
              <a:cs typeface="Arial" panose="020B0604020202020204" pitchFamily="34" charset="0"/>
            </a:endParaRPr>
          </a:p>
          <a:p>
            <a:pPr marL="574675" lvl="1" indent="-460375" defTabSz="228600">
              <a:spcBef>
                <a:spcPct val="25000"/>
              </a:spcBef>
              <a:buFont typeface="Arial" panose="020B0604020202020204" pitchFamily="34" charset="0"/>
              <a:buAutoNum type="arabicPeriod" startAt="3"/>
            </a:pPr>
            <a:endParaRPr lang="en-US" altLang="en-US" sz="2200" dirty="0">
              <a:cs typeface="Arial" panose="020B0604020202020204" pitchFamily="34" charset="0"/>
            </a:endParaRPr>
          </a:p>
          <a:p>
            <a:pPr marL="574675" lvl="1" indent="-460375" defTabSz="228600">
              <a:spcBef>
                <a:spcPct val="25000"/>
              </a:spcBef>
              <a:buFont typeface="Arial" panose="020B0604020202020204" pitchFamily="34" charset="0"/>
              <a:buAutoNum type="arabicPeriod" startAt="3"/>
            </a:pPr>
            <a:endParaRPr lang="en-US" altLang="en-US" sz="1400" dirty="0">
              <a:cs typeface="Arial" panose="020B0604020202020204" pitchFamily="34" charset="0"/>
            </a:endParaRPr>
          </a:p>
          <a:p>
            <a:pPr marL="574675" lvl="1" indent="-460375" defTabSz="228600">
              <a:spcBef>
                <a:spcPct val="25000"/>
              </a:spcBef>
              <a:buFont typeface="Arial" panose="020B0604020202020204" pitchFamily="34" charset="0"/>
              <a:buAutoNum type="arabicPeriod" startAt="3"/>
            </a:pPr>
            <a:endParaRPr lang="en-US" altLang="en-US" sz="2200" dirty="0">
              <a:cs typeface="Arial" panose="020B0604020202020204" pitchFamily="34" charset="0"/>
            </a:endParaRPr>
          </a:p>
          <a:p>
            <a:pPr marL="574675" lvl="1" indent="-460375" defTabSz="228600">
              <a:spcBef>
                <a:spcPct val="25000"/>
              </a:spcBef>
              <a:buFont typeface="Arial" panose="020B0604020202020204" pitchFamily="34" charset="0"/>
              <a:buAutoNum type="arabicPeriod" startAt="3"/>
            </a:pPr>
            <a:endParaRPr lang="en-US" altLang="en-US" sz="2200" dirty="0">
              <a:cs typeface="Arial" panose="020B0604020202020204" pitchFamily="34" charset="0"/>
            </a:endParaRPr>
          </a:p>
          <a:p>
            <a:pPr marL="574675" lvl="1" indent="-460375" defTabSz="228600">
              <a:spcBef>
                <a:spcPct val="25000"/>
              </a:spcBef>
              <a:buFont typeface="Arial" panose="020B0604020202020204" pitchFamily="34" charset="0"/>
              <a:buAutoNum type="arabicPeriod" startAt="3"/>
            </a:pPr>
            <a:endParaRPr lang="en-US" altLang="en-US" sz="2200" dirty="0">
              <a:cs typeface="Arial" panose="020B0604020202020204" pitchFamily="34" charset="0"/>
            </a:endParaRPr>
          </a:p>
          <a:p>
            <a:pPr marL="574675" lvl="1" indent="-460375" defTabSz="228600">
              <a:spcBef>
                <a:spcPct val="25000"/>
              </a:spcBef>
              <a:buFont typeface="Arial" panose="020B0604020202020204" pitchFamily="34" charset="0"/>
              <a:buAutoNum type="arabicPeriod" startAt="3"/>
            </a:pPr>
            <a:endParaRPr lang="en-US" altLang="en-US" sz="2200" dirty="0">
              <a:cs typeface="Arial" panose="020B0604020202020204" pitchFamily="34" charset="0"/>
            </a:endParaRPr>
          </a:p>
          <a:p>
            <a:pPr marL="574675" lvl="1" indent="-460375" defTabSz="228600">
              <a:spcBef>
                <a:spcPct val="25000"/>
              </a:spcBef>
            </a:pPr>
            <a:endParaRPr lang="en-US" altLang="en-US" sz="2200" dirty="0" smtClean="0">
              <a:cs typeface="Arial" panose="020B0604020202020204" pitchFamily="34" charset="0"/>
            </a:endParaRPr>
          </a:p>
          <a:p>
            <a:pPr marL="574675" lvl="1" indent="-460375" defTabSz="228600">
              <a:spcBef>
                <a:spcPct val="25000"/>
              </a:spcBef>
              <a:buNone/>
            </a:pPr>
            <a:endParaRPr lang="en-US" altLang="en-US" sz="2200" dirty="0" smtClean="0">
              <a:cs typeface="Arial" panose="020B0604020202020204" pitchFamily="34" charset="0"/>
            </a:endParaRPr>
          </a:p>
          <a:p>
            <a:pPr marL="574675" lvl="1" indent="-460375" defTabSz="228600">
              <a:spcBef>
                <a:spcPct val="25000"/>
              </a:spcBef>
              <a:buNone/>
            </a:pPr>
            <a:endParaRPr lang="en-US" altLang="en-US" sz="2200" dirty="0">
              <a:cs typeface="Arial" panose="020B0604020202020204" pitchFamily="34" charset="0"/>
            </a:endParaRPr>
          </a:p>
          <a:p>
            <a:pPr marL="574675" lvl="1" indent="-460375" defTabSz="228600">
              <a:spcBef>
                <a:spcPct val="25000"/>
              </a:spcBef>
              <a:buNone/>
            </a:pPr>
            <a:r>
              <a:rPr lang="en-US" altLang="en-US" sz="2200" dirty="0" smtClean="0">
                <a:cs typeface="Arial" panose="020B0604020202020204" pitchFamily="34" charset="0"/>
              </a:rPr>
              <a:t>You </a:t>
            </a:r>
            <a:r>
              <a:rPr lang="en-US" altLang="en-US" sz="2200" dirty="0">
                <a:cs typeface="Arial" panose="020B0604020202020204" pitchFamily="34" charset="0"/>
              </a:rPr>
              <a:t>can now encrypt data in tablespaces and tables.</a:t>
            </a:r>
          </a:p>
        </p:txBody>
      </p:sp>
      <p:pic>
        <p:nvPicPr>
          <p:cNvPr id="4" name="Picture 5" descr="C:\My_Data\Graphics\house08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985838" y="3806826"/>
            <a:ext cx="1201389" cy="88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39"/>
          <p:cNvSpPr>
            <a:spLocks noChangeArrowheads="1"/>
          </p:cNvSpPr>
          <p:nvPr/>
        </p:nvSpPr>
        <p:spPr bwMode="auto">
          <a:xfrm>
            <a:off x="5891213" y="3911600"/>
            <a:ext cx="5484812" cy="1752600"/>
          </a:xfrm>
          <a:prstGeom prst="roundRect">
            <a:avLst>
              <a:gd name="adj" fmla="val 16667"/>
            </a:avLst>
          </a:prstGeom>
          <a:solidFill>
            <a:srgbClr val="CCCCFF">
              <a:alpha val="39999"/>
            </a:srgbClr>
          </a:solidFill>
          <a:ln w="28575" algn="ctr">
            <a:solidFill>
              <a:srgbClr val="000000">
                <a:alpha val="59999"/>
              </a:srgbClr>
            </a:solidFill>
            <a:round/>
            <a:headEnd type="none" w="sm" len="sm"/>
            <a:tailEnd type="none" w="sm" len="sm"/>
          </a:ln>
        </p:spPr>
        <p:txBody>
          <a:bodyPr lIns="0" tIns="72000" rIns="0"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600" b="1" dirty="0">
                <a:solidFill>
                  <a:srgbClr val="000000"/>
                </a:solidFill>
                <a:latin typeface="Courier New" panose="02070309020205020404" pitchFamily="49" charset="0"/>
                <a:cs typeface="Courier New" panose="02070309020205020404" pitchFamily="49" charset="0"/>
              </a:rPr>
              <a:t> CDB root</a:t>
            </a:r>
          </a:p>
        </p:txBody>
      </p:sp>
      <p:sp>
        <p:nvSpPr>
          <p:cNvPr id="6" name="Rounded Rectangle 39"/>
          <p:cNvSpPr>
            <a:spLocks noChangeArrowheads="1"/>
          </p:cNvSpPr>
          <p:nvPr/>
        </p:nvSpPr>
        <p:spPr bwMode="auto">
          <a:xfrm>
            <a:off x="6057900" y="4064000"/>
            <a:ext cx="1865313" cy="838200"/>
          </a:xfrm>
          <a:prstGeom prst="roundRect">
            <a:avLst>
              <a:gd name="adj" fmla="val 16667"/>
            </a:avLst>
          </a:prstGeom>
          <a:solidFill>
            <a:srgbClr val="FFCC99">
              <a:alpha val="59607"/>
            </a:srgbClr>
          </a:solidFill>
          <a:ln w="28575" algn="ctr">
            <a:solidFill>
              <a:srgbClr val="000000">
                <a:alpha val="59999"/>
              </a:srgbClr>
            </a:solidFill>
            <a:round/>
            <a:headEnd type="none" w="sm" len="sm"/>
            <a:tailEnd type="none" w="sm" len="sm"/>
          </a:ln>
        </p:spPr>
        <p:txBody>
          <a:bodyPr lIns="0" tIns="72000" rIns="0" bIns="3600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PDBA</a:t>
            </a:r>
          </a:p>
        </p:txBody>
      </p:sp>
      <p:sp>
        <p:nvSpPr>
          <p:cNvPr id="7" name="Rounded Rectangle 39"/>
          <p:cNvSpPr>
            <a:spLocks noChangeArrowheads="1"/>
          </p:cNvSpPr>
          <p:nvPr/>
        </p:nvSpPr>
        <p:spPr bwMode="auto">
          <a:xfrm>
            <a:off x="8024813" y="4064000"/>
            <a:ext cx="1420812" cy="838200"/>
          </a:xfrm>
          <a:prstGeom prst="roundRect">
            <a:avLst>
              <a:gd name="adj" fmla="val 16667"/>
            </a:avLst>
          </a:prstGeom>
          <a:solidFill>
            <a:srgbClr val="CCFF99">
              <a:alpha val="59607"/>
            </a:srgbClr>
          </a:solidFill>
          <a:ln w="28575" algn="ctr">
            <a:solidFill>
              <a:srgbClr val="000000">
                <a:alpha val="59999"/>
              </a:srgbClr>
            </a:solidFill>
            <a:round/>
            <a:headEnd type="none" w="sm" len="sm"/>
            <a:tailEnd type="none" w="sm" len="sm"/>
          </a:ln>
        </p:spPr>
        <p:txBody>
          <a:bodyPr lIns="0" tIns="72000" rIns="0" bIns="3600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PDBB</a:t>
            </a:r>
          </a:p>
        </p:txBody>
      </p:sp>
      <p:sp>
        <p:nvSpPr>
          <p:cNvPr id="8" name="Rounded Rectangle 39"/>
          <p:cNvSpPr>
            <a:spLocks noChangeArrowheads="1"/>
          </p:cNvSpPr>
          <p:nvPr/>
        </p:nvSpPr>
        <p:spPr bwMode="auto">
          <a:xfrm>
            <a:off x="9852025" y="4064000"/>
            <a:ext cx="1320800" cy="838200"/>
          </a:xfrm>
          <a:prstGeom prst="roundRect">
            <a:avLst>
              <a:gd name="adj" fmla="val 16667"/>
            </a:avLst>
          </a:prstGeom>
          <a:solidFill>
            <a:srgbClr val="FF99FF">
              <a:alpha val="59607"/>
            </a:srgbClr>
          </a:solidFill>
          <a:ln w="28575" algn="ctr">
            <a:solidFill>
              <a:srgbClr val="000000">
                <a:alpha val="59999"/>
              </a:srgbClr>
            </a:solidFill>
            <a:round/>
            <a:headEnd type="none" w="sm" len="sm"/>
            <a:tailEnd type="none" w="sm" len="sm"/>
          </a:ln>
        </p:spPr>
        <p:txBody>
          <a:bodyPr lIns="0" tIns="72000" rIns="0" bIns="3600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PDBC</a:t>
            </a:r>
          </a:p>
        </p:txBody>
      </p:sp>
      <p:sp>
        <p:nvSpPr>
          <p:cNvPr id="9" name="Text Box 12"/>
          <p:cNvSpPr txBox="1">
            <a:spLocks noChangeArrowheads="1"/>
          </p:cNvSpPr>
          <p:nvPr/>
        </p:nvSpPr>
        <p:spPr bwMode="auto">
          <a:xfrm>
            <a:off x="6094413" y="4368800"/>
            <a:ext cx="101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solidFill>
                  <a:srgbClr val="000000"/>
                </a:solidFill>
              </a:rPr>
              <a:t>Key </a:t>
            </a:r>
          </a:p>
          <a:p>
            <a:pPr eaLnBrk="1" hangingPunct="1"/>
            <a:r>
              <a:rPr lang="en-US" altLang="en-US" sz="1400" b="1" dirty="0">
                <a:solidFill>
                  <a:srgbClr val="000000"/>
                </a:solidFill>
              </a:rPr>
              <a:t>table </a:t>
            </a:r>
          </a:p>
        </p:txBody>
      </p:sp>
      <p:sp>
        <p:nvSpPr>
          <p:cNvPr id="10" name="Freeform 10"/>
          <p:cNvSpPr>
            <a:spLocks/>
          </p:cNvSpPr>
          <p:nvPr/>
        </p:nvSpPr>
        <p:spPr bwMode="auto">
          <a:xfrm rot="16200000" flipH="1">
            <a:off x="4322278" y="2079140"/>
            <a:ext cx="219075" cy="3731593"/>
          </a:xfrm>
          <a:custGeom>
            <a:avLst/>
            <a:gdLst>
              <a:gd name="T0" fmla="*/ 0 w 309"/>
              <a:gd name="T1" fmla="*/ 0 h 381"/>
              <a:gd name="T2" fmla="*/ 0 w 309"/>
              <a:gd name="T3" fmla="*/ 2147483646 h 381"/>
              <a:gd name="T4" fmla="*/ 2147483646 w 309"/>
              <a:gd name="T5" fmla="*/ 2147483646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cap="rnd" cmpd="sng">
            <a:solidFill>
              <a:srgbClr val="CC6600"/>
            </a:solidFill>
            <a:prstDash val="solid"/>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1" name="Text Box 11"/>
          <p:cNvSpPr txBox="1">
            <a:spLocks noChangeArrowheads="1"/>
          </p:cNvSpPr>
          <p:nvPr/>
        </p:nvSpPr>
        <p:spPr bwMode="auto">
          <a:xfrm>
            <a:off x="2531124" y="3911600"/>
            <a:ext cx="327525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solidFill>
                  <a:srgbClr val="CC6600"/>
                </a:solidFill>
              </a:rPr>
              <a:t>TDE master encryption key</a:t>
            </a:r>
          </a:p>
          <a:p>
            <a:pPr eaLnBrk="1" hangingPunct="1"/>
            <a:r>
              <a:rPr lang="fr-FR" altLang="en-US" sz="2000" dirty="0">
                <a:solidFill>
                  <a:srgbClr val="CC6600"/>
                </a:solidFill>
              </a:rPr>
              <a:t>created</a:t>
            </a:r>
            <a:endParaRPr lang="en-US" altLang="en-US" sz="2000" dirty="0">
              <a:solidFill>
                <a:srgbClr val="CC6600"/>
              </a:solidFill>
            </a:endParaRPr>
          </a:p>
        </p:txBody>
      </p:sp>
      <p:sp>
        <p:nvSpPr>
          <p:cNvPr id="12" name="Text Box 9"/>
          <p:cNvSpPr txBox="1">
            <a:spLocks noChangeArrowheads="1"/>
          </p:cNvSpPr>
          <p:nvPr/>
        </p:nvSpPr>
        <p:spPr bwMode="auto">
          <a:xfrm>
            <a:off x="585615" y="4757142"/>
            <a:ext cx="198040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squar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solidFill>
                  <a:srgbClr val="000000"/>
                </a:solidFill>
              </a:rPr>
              <a:t>CDB  keystore</a:t>
            </a:r>
          </a:p>
        </p:txBody>
      </p:sp>
      <p:sp>
        <p:nvSpPr>
          <p:cNvPr id="13" name="Freeform 10"/>
          <p:cNvSpPr>
            <a:spLocks/>
          </p:cNvSpPr>
          <p:nvPr/>
        </p:nvSpPr>
        <p:spPr bwMode="auto">
          <a:xfrm rot="16200000" flipH="1">
            <a:off x="4277572" y="3281168"/>
            <a:ext cx="273594" cy="3766486"/>
          </a:xfrm>
          <a:custGeom>
            <a:avLst/>
            <a:gdLst>
              <a:gd name="T0" fmla="*/ 0 w 309"/>
              <a:gd name="T1" fmla="*/ 0 h 381"/>
              <a:gd name="T2" fmla="*/ 0 w 309"/>
              <a:gd name="T3" fmla="*/ 2147483646 h 381"/>
              <a:gd name="T4" fmla="*/ 2147483646 w 309"/>
              <a:gd name="T5" fmla="*/ 2147483646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cap="rnd" cmpd="sng">
            <a:solidFill>
              <a:schemeClr val="tx1"/>
            </a:solidFill>
            <a:prstDash val="solid"/>
            <a:round/>
            <a:headEnd type="triangle" w="lg" len="lg"/>
            <a:tailEnd type="none" w="med" len="me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 name="Text Box 12"/>
          <p:cNvSpPr txBox="1">
            <a:spLocks noChangeArrowheads="1"/>
          </p:cNvSpPr>
          <p:nvPr/>
        </p:nvSpPr>
        <p:spPr bwMode="auto">
          <a:xfrm>
            <a:off x="6969124" y="5330825"/>
            <a:ext cx="31577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squar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dirty="0">
                <a:solidFill>
                  <a:srgbClr val="000000"/>
                </a:solidFill>
              </a:rPr>
              <a:t>:  TDE master encryption key created </a:t>
            </a:r>
          </a:p>
        </p:txBody>
      </p:sp>
      <p:sp>
        <p:nvSpPr>
          <p:cNvPr id="17" name="Content Placeholder 2"/>
          <p:cNvSpPr txBox="1">
            <a:spLocks/>
          </p:cNvSpPr>
          <p:nvPr/>
        </p:nvSpPr>
        <p:spPr bwMode="gray">
          <a:xfrm>
            <a:off x="837828" y="1916832"/>
            <a:ext cx="10727767" cy="93445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spAutoFit/>
          </a:bodyPr>
          <a:lstStyle/>
          <a:p>
            <a:pPr marL="457200" indent="-457200" defTabSz="400050" eaLnBrk="1" hangingPunct="1">
              <a:tabLst>
                <a:tab pos="400050" algn="r"/>
                <a:tab pos="673100" algn="l"/>
              </a:tabLst>
              <a:defRPr/>
            </a:pPr>
            <a:r>
              <a:rPr lang="en-US" b="1" dirty="0">
                <a:latin typeface="Courier New" pitchFamily="49" charset="0"/>
                <a:cs typeface="Arial" charset="0"/>
              </a:rPr>
              <a:t>SQL&gt; CONNECT john@</a:t>
            </a:r>
            <a:r>
              <a:rPr lang="en-US" b="1" dirty="0">
                <a:solidFill>
                  <a:srgbClr val="CC6600"/>
                </a:solidFill>
                <a:latin typeface="Courier New" pitchFamily="49" charset="0"/>
                <a:cs typeface="Arial" charset="0"/>
              </a:rPr>
              <a:t>PDBA</a:t>
            </a:r>
            <a:r>
              <a:rPr lang="en-US" b="1" dirty="0">
                <a:latin typeface="Courier New" pitchFamily="49" charset="0"/>
                <a:cs typeface="Arial" charset="0"/>
              </a:rPr>
              <a:t> AS SYSKM</a:t>
            </a:r>
          </a:p>
          <a:p>
            <a:pPr marL="457200" indent="-457200" defTabSz="400050" eaLnBrk="1" hangingPunct="1">
              <a:tabLst>
                <a:tab pos="400050" algn="r"/>
                <a:tab pos="673100" algn="l"/>
              </a:tabLst>
              <a:defRPr/>
            </a:pPr>
            <a:r>
              <a:rPr lang="en-US" b="1" dirty="0">
                <a:latin typeface="Courier New" pitchFamily="49" charset="0"/>
                <a:cs typeface="Arial" charset="0"/>
              </a:rPr>
              <a:t>SQL&gt; </a:t>
            </a:r>
            <a:r>
              <a:rPr lang="en-US" b="1" dirty="0">
                <a:latin typeface="Courier New" pitchFamily="49" charset="0"/>
                <a:cs typeface="Courier New" pitchFamily="49" charset="0"/>
              </a:rPr>
              <a:t>ADMINISTER KEY MANAGEMENT </a:t>
            </a:r>
            <a:r>
              <a:rPr lang="en-US" b="1" dirty="0">
                <a:solidFill>
                  <a:srgbClr val="FF0000"/>
                </a:solidFill>
                <a:latin typeface="Courier New" pitchFamily="49" charset="0"/>
                <a:cs typeface="Courier New" pitchFamily="49" charset="0"/>
              </a:rPr>
              <a:t>SET</a:t>
            </a:r>
            <a:r>
              <a:rPr lang="en-US" b="1" dirty="0">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KEY </a:t>
            </a:r>
            <a:r>
              <a:rPr lang="en-US" b="1" dirty="0">
                <a:latin typeface="Courier New" pitchFamily="49" charset="0"/>
                <a:cs typeface="Courier New" pitchFamily="49" charset="0"/>
              </a:rPr>
              <a:t>IDENTIFIED BY </a:t>
            </a:r>
            <a:r>
              <a:rPr lang="en-US" b="1" i="1" dirty="0">
                <a:latin typeface="Courier New" pitchFamily="49" charset="0"/>
                <a:cs typeface="Courier New" pitchFamily="49" charset="0"/>
              </a:rPr>
              <a:t>k_password</a:t>
            </a:r>
            <a:r>
              <a:rPr lang="en-US" b="1" dirty="0">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WITH BACKUP </a:t>
            </a:r>
          </a:p>
          <a:p>
            <a:pPr marL="457200" indent="-457200" defTabSz="400050" eaLnBrk="1" hangingPunct="1">
              <a:tabLst>
                <a:tab pos="400050" algn="r"/>
                <a:tab pos="673100" algn="l"/>
              </a:tabLst>
              <a:defRPr/>
            </a:pPr>
            <a:r>
              <a:rPr lang="en-US" b="1" dirty="0">
                <a:latin typeface="Courier New" pitchFamily="49" charset="0"/>
                <a:cs typeface="Courier New" pitchFamily="49" charset="0"/>
              </a:rPr>
              <a:t>                </a:t>
            </a:r>
            <a:r>
              <a:rPr lang="en-US" b="1" dirty="0">
                <a:solidFill>
                  <a:srgbClr val="CC6600"/>
                </a:solidFill>
                <a:latin typeface="Courier New" pitchFamily="49" charset="0"/>
                <a:cs typeface="Courier New" pitchFamily="49" charset="0"/>
              </a:rPr>
              <a:t>CONTAINER = CURRENT</a:t>
            </a:r>
            <a:r>
              <a:rPr lang="en-US" b="1" dirty="0">
                <a:latin typeface="Courier New" pitchFamily="49" charset="0"/>
                <a:cs typeface="Courier New" pitchFamily="49" charset="0"/>
              </a:rPr>
              <a:t>;</a:t>
            </a:r>
          </a:p>
        </p:txBody>
      </p:sp>
      <p:sp>
        <p:nvSpPr>
          <p:cNvPr id="18" name="Content Placeholder 2"/>
          <p:cNvSpPr txBox="1">
            <a:spLocks/>
          </p:cNvSpPr>
          <p:nvPr/>
        </p:nvSpPr>
        <p:spPr bwMode="gray">
          <a:xfrm>
            <a:off x="6598468" y="3157984"/>
            <a:ext cx="4456112" cy="5697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SQL&gt; </a:t>
            </a:r>
            <a:r>
              <a:rPr lang="en-US" sz="1600" b="1" dirty="0">
                <a:latin typeface="Courier New" pitchFamily="49" charset="0"/>
                <a:cs typeface="Courier New" pitchFamily="49" charset="0"/>
              </a:rPr>
              <a:t>CREATE TABLE hr.tab_sec </a:t>
            </a:r>
          </a:p>
          <a:p>
            <a:pPr marL="457200" indent="-457200" defTabSz="400050" eaLnBrk="1" hangingPunct="1">
              <a:tabLst>
                <a:tab pos="400050" algn="r"/>
                <a:tab pos="673100" algn="l"/>
              </a:tabLst>
              <a:defRPr/>
            </a:pPr>
            <a:r>
              <a:rPr lang="en-US" sz="1600" b="1" dirty="0">
                <a:latin typeface="Courier New" pitchFamily="49" charset="0"/>
                <a:cs typeface="Courier New" pitchFamily="49" charset="0"/>
              </a:rPr>
              <a:t>       (C1 NUMBER ENCRYPT);</a:t>
            </a:r>
          </a:p>
        </p:txBody>
      </p:sp>
      <p:pic>
        <p:nvPicPr>
          <p:cNvPr id="19" name="Picture 25"/>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1063" y="4206875"/>
            <a:ext cx="51593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descr="C:\My_Data\Graphics\conce02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7496175" y="4424363"/>
            <a:ext cx="36988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9"/>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82050" y="4206875"/>
            <a:ext cx="515938"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6" descr="C:\My_Data\Graphics\conce021.gif"/>
          <p:cNvPicPr>
            <a:picLocks noChangeAspect="1" noChangeArrowheads="1"/>
          </p:cNvPicPr>
          <p:nvPr/>
        </p:nvPicPr>
        <p:blipFill>
          <a:blip r:embed="rId6" cstate="print">
            <a:duotone>
              <a:prstClr val="black"/>
              <a:schemeClr val="accent2">
                <a:tint val="45000"/>
                <a:satMod val="400000"/>
              </a:schemeClr>
            </a:duotone>
          </a:blip>
          <a:srcRect/>
          <a:stretch>
            <a:fillRect/>
          </a:stretch>
        </p:blipFill>
        <p:spPr bwMode="gray">
          <a:xfrm>
            <a:off x="8997611" y="4424283"/>
            <a:ext cx="369189" cy="448818"/>
          </a:xfrm>
          <a:prstGeom prst="rect">
            <a:avLst/>
          </a:prstGeom>
          <a:noFill/>
          <a:ln w="9525">
            <a:noFill/>
            <a:miter lim="800000"/>
            <a:headEnd/>
            <a:tailEnd/>
          </a:ln>
        </p:spPr>
      </p:pic>
      <p:pic>
        <p:nvPicPr>
          <p:cNvPr id="23" name="Picture 3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74325" y="4206875"/>
            <a:ext cx="51752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6" descr="C:\My_Data\Graphics\conce021.gif"/>
          <p:cNvPicPr>
            <a:picLocks noChangeAspect="1" noChangeArrowheads="1"/>
          </p:cNvPicPr>
          <p:nvPr/>
        </p:nvPicPr>
        <p:blipFill>
          <a:blip r:embed="rId6" cstate="print">
            <a:duotone>
              <a:prstClr val="black"/>
              <a:srgbClr val="D9C3A5">
                <a:tint val="50000"/>
                <a:satMod val="180000"/>
              </a:srgbClr>
            </a:duotone>
          </a:blip>
          <a:srcRect/>
          <a:stretch>
            <a:fillRect/>
          </a:stretch>
        </p:blipFill>
        <p:spPr bwMode="gray">
          <a:xfrm>
            <a:off x="10724362" y="4424283"/>
            <a:ext cx="369189" cy="448818"/>
          </a:xfrm>
          <a:prstGeom prst="rect">
            <a:avLst/>
          </a:prstGeom>
          <a:noFill/>
          <a:ln w="9525">
            <a:noFill/>
            <a:miter lim="800000"/>
            <a:headEnd/>
            <a:tailEnd/>
          </a:ln>
        </p:spPr>
      </p:pic>
      <p:cxnSp>
        <p:nvCxnSpPr>
          <p:cNvPr id="25" name="Elbow Connector 9"/>
          <p:cNvCxnSpPr>
            <a:cxnSpLocks noChangeShapeType="1"/>
          </p:cNvCxnSpPr>
          <p:nvPr/>
        </p:nvCxnSpPr>
        <p:spPr bwMode="auto">
          <a:xfrm rot="5400000">
            <a:off x="6458744" y="3955257"/>
            <a:ext cx="731837" cy="374650"/>
          </a:xfrm>
          <a:prstGeom prst="bentConnector2">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35040018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Managing Keystore in the CDB and </a:t>
            </a:r>
            <a:r>
              <a:rPr lang="en-US" altLang="en-US" dirty="0" smtClean="0"/>
              <a:t>PDBs</a:t>
            </a:r>
            <a:br>
              <a:rPr lang="en-US" altLang="en-US" dirty="0" smtClean="0"/>
            </a:br>
            <a:endParaRPr lang="en-US" dirty="0"/>
          </a:p>
        </p:txBody>
      </p:sp>
      <p:sp>
        <p:nvSpPr>
          <p:cNvPr id="3" name="Content Placeholder 2"/>
          <p:cNvSpPr>
            <a:spLocks noGrp="1"/>
          </p:cNvSpPr>
          <p:nvPr>
            <p:ph idx="1"/>
          </p:nvPr>
        </p:nvSpPr>
        <p:spPr>
          <a:xfrm>
            <a:off x="622138" y="1242485"/>
            <a:ext cx="10944549" cy="2673375"/>
          </a:xfrm>
        </p:spPr>
        <p:txBody>
          <a:bodyPr/>
          <a:lstStyle/>
          <a:p>
            <a:pPr lvl="1">
              <a:defRPr/>
            </a:pPr>
            <a:r>
              <a:rPr lang="en-US" altLang="en-US" dirty="0"/>
              <a:t>There is still one single keystore for the CDB and optionally one keystore per PDB.</a:t>
            </a:r>
          </a:p>
          <a:p>
            <a:pPr lvl="1">
              <a:defRPr/>
            </a:pPr>
            <a:r>
              <a:rPr lang="en-US" altLang="en-US" dirty="0"/>
              <a:t>There is still one TDE master encryption key per PDB to encrypt PDB data, stored in the PDB keystore.</a:t>
            </a:r>
          </a:p>
          <a:p>
            <a:pPr lvl="1">
              <a:defRPr/>
            </a:pPr>
            <a:r>
              <a:rPr lang="en-US" altLang="en-US" dirty="0"/>
              <a:t>Modes of operation</a:t>
            </a:r>
          </a:p>
          <a:p>
            <a:pPr marL="1279525" lvl="2" indent="-365125">
              <a:defRPr/>
            </a:pPr>
            <a:r>
              <a:rPr lang="en-US" altLang="en-US" dirty="0"/>
              <a:t>United mode: PDB keys are stored in the unique CDB root keystore.</a:t>
            </a:r>
          </a:p>
          <a:p>
            <a:pPr marL="1279525" lvl="2" indent="-365125">
              <a:defRPr/>
            </a:pPr>
            <a:r>
              <a:rPr lang="en-US" altLang="en-US" dirty="0"/>
              <a:t>Isolated mode: PDBs keys are stored in their own keystore.</a:t>
            </a:r>
          </a:p>
          <a:p>
            <a:pPr marL="1279525" lvl="2" indent="-365125">
              <a:defRPr/>
            </a:pPr>
            <a:r>
              <a:rPr lang="en-US" altLang="en-US" dirty="0"/>
              <a:t>Mixed mode: Some PDBs use united mode, some use isolated mode.</a:t>
            </a:r>
          </a:p>
        </p:txBody>
      </p:sp>
      <p:sp>
        <p:nvSpPr>
          <p:cNvPr id="5" name="Rectangle 3"/>
          <p:cNvSpPr>
            <a:spLocks noChangeArrowheads="1"/>
          </p:cNvSpPr>
          <p:nvPr/>
        </p:nvSpPr>
        <p:spPr bwMode="blackGray">
          <a:xfrm>
            <a:off x="11566525" y="276225"/>
            <a:ext cx="395288" cy="179388"/>
          </a:xfrm>
          <a:prstGeom prst="rect">
            <a:avLst/>
          </a:prstGeom>
          <a:solidFill>
            <a:srgbClr val="D4ECBA"/>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nchor="ctr"/>
          <a:lstStyle>
            <a:lvl1pPr defTabSz="400050">
              <a:spcBef>
                <a:spcPts val="900"/>
              </a:spcBef>
              <a:buClr>
                <a:srgbClr val="000000"/>
              </a:buClr>
              <a:buFont typeface="Arial" panose="020B0604020202020204" pitchFamily="34" charset="0"/>
              <a:tabLst>
                <a:tab pos="400050" algn="r"/>
                <a:tab pos="673100" algn="l"/>
              </a:tabLst>
              <a:defRPr sz="2100">
                <a:solidFill>
                  <a:srgbClr val="5F5F5F"/>
                </a:solidFill>
                <a:latin typeface="Arial" panose="020B0604020202020204" pitchFamily="34" charset="0"/>
              </a:defRPr>
            </a:lvl1pPr>
            <a:lvl2pPr marL="742950" indent="-285750" defTabSz="400050">
              <a:spcBef>
                <a:spcPts val="900"/>
              </a:spcBef>
              <a:buClr>
                <a:srgbClr val="FF0000"/>
              </a:buClr>
              <a:buFont typeface="Arial" panose="020B0604020202020204" pitchFamily="34" charset="0"/>
              <a:buChar char="•"/>
              <a:tabLst>
                <a:tab pos="400050" algn="r"/>
                <a:tab pos="673100" algn="l"/>
              </a:tabLst>
              <a:defRPr sz="2100">
                <a:solidFill>
                  <a:srgbClr val="5F5F5F"/>
                </a:solidFill>
                <a:latin typeface="Arial" panose="020B0604020202020204" pitchFamily="34" charset="0"/>
              </a:defRPr>
            </a:lvl2pPr>
            <a:lvl3pPr marL="1143000" indent="-228600" defTabSz="400050">
              <a:spcBef>
                <a:spcPts val="450"/>
              </a:spcBef>
              <a:buClr>
                <a:srgbClr val="FF0000"/>
              </a:buClr>
              <a:buFont typeface="Arial" panose="020B0604020202020204" pitchFamily="34" charset="0"/>
              <a:buChar char="–"/>
              <a:tabLst>
                <a:tab pos="400050" algn="r"/>
                <a:tab pos="673100" algn="l"/>
              </a:tabLst>
              <a:defRPr sz="2000">
                <a:solidFill>
                  <a:srgbClr val="5F5F5F"/>
                </a:solidFill>
                <a:latin typeface="Arial" panose="020B0604020202020204" pitchFamily="34" charset="0"/>
              </a:defRPr>
            </a:lvl3pPr>
            <a:lvl4pPr marL="1600200" indent="-228600" defTabSz="400050">
              <a:spcBef>
                <a:spcPct val="20000"/>
              </a:spcBef>
              <a:buClr>
                <a:schemeClr val="accent2"/>
              </a:buClr>
              <a:buSzPct val="45000"/>
              <a:buFont typeface="Arial" panose="020B0604020202020204" pitchFamily="34" charset="0"/>
              <a:buChar char="—"/>
              <a:tabLst>
                <a:tab pos="400050" algn="r"/>
                <a:tab pos="673100" algn="l"/>
              </a:tabLst>
              <a:defRPr>
                <a:solidFill>
                  <a:srgbClr val="5F5F5F"/>
                </a:solidFill>
                <a:latin typeface="Arial" panose="020B0604020202020204" pitchFamily="34" charset="0"/>
              </a:defRPr>
            </a:lvl4pPr>
            <a:lvl5pPr marL="2057400" indent="-228600" defTabSz="400050">
              <a:spcBef>
                <a:spcPct val="20000"/>
              </a:spcBef>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5pPr>
            <a:lvl6pPr marL="25146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6pPr>
            <a:lvl7pPr marL="29718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7pPr>
            <a:lvl8pPr marL="34290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8pPr>
            <a:lvl9pPr marL="38862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9pPr>
          </a:lstStyle>
          <a:p>
            <a:pPr algn="ctr" eaLnBrk="1" hangingPunct="1">
              <a:spcBef>
                <a:spcPct val="0"/>
              </a:spcBef>
              <a:buClrTx/>
              <a:buFontTx/>
              <a:buNone/>
            </a:pPr>
            <a:r>
              <a:rPr lang="en-US" altLang="en-US" sz="800" b="1" i="1" dirty="0" smtClean="0">
                <a:solidFill>
                  <a:srgbClr val="000000"/>
                </a:solidFill>
              </a:rPr>
              <a:t>19c</a:t>
            </a:r>
            <a:endParaRPr lang="en-US" altLang="en-US" sz="800" b="1" i="1" dirty="0">
              <a:solidFill>
                <a:srgbClr val="000000"/>
              </a:solidFill>
            </a:endParaRPr>
          </a:p>
        </p:txBody>
      </p:sp>
      <p:sp>
        <p:nvSpPr>
          <p:cNvPr id="6" name="Text Box 11"/>
          <p:cNvSpPr txBox="1">
            <a:spLocks noChangeArrowheads="1"/>
          </p:cNvSpPr>
          <p:nvPr/>
        </p:nvSpPr>
        <p:spPr bwMode="auto">
          <a:xfrm>
            <a:off x="2422004" y="4709784"/>
            <a:ext cx="38701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solidFill>
                  <a:srgbClr val="CC6600"/>
                </a:solidFill>
              </a:rPr>
              <a:t>PDB TDE master encryption key</a:t>
            </a:r>
          </a:p>
        </p:txBody>
      </p:sp>
      <p:sp>
        <p:nvSpPr>
          <p:cNvPr id="7" name="Rounded Rectangle 39"/>
          <p:cNvSpPr>
            <a:spLocks noChangeArrowheads="1"/>
          </p:cNvSpPr>
          <p:nvPr/>
        </p:nvSpPr>
        <p:spPr bwMode="auto">
          <a:xfrm>
            <a:off x="5651500" y="3895725"/>
            <a:ext cx="5483225" cy="879475"/>
          </a:xfrm>
          <a:prstGeom prst="roundRect">
            <a:avLst>
              <a:gd name="adj" fmla="val 16667"/>
            </a:avLst>
          </a:prstGeom>
          <a:solidFill>
            <a:srgbClr val="CCCCFF">
              <a:alpha val="39999"/>
            </a:srgbClr>
          </a:solidFill>
          <a:ln w="28575" algn="ctr">
            <a:solidFill>
              <a:srgbClr val="000000">
                <a:alpha val="59999"/>
              </a:srgbClr>
            </a:solidFill>
            <a:round/>
            <a:headEnd type="none" w="sm" len="sm"/>
            <a:tailEnd type="none" w="sm" len="sm"/>
          </a:ln>
        </p:spPr>
        <p:txBody>
          <a:bodyPr lIns="0" tIns="72000" rIns="0"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600" b="1" dirty="0">
                <a:solidFill>
                  <a:srgbClr val="000000"/>
                </a:solidFill>
                <a:latin typeface="Courier New" panose="02070309020205020404" pitchFamily="49" charset="0"/>
                <a:cs typeface="Courier New" panose="02070309020205020404" pitchFamily="49" charset="0"/>
              </a:rPr>
              <a:t>    root</a:t>
            </a:r>
          </a:p>
        </p:txBody>
      </p:sp>
      <p:sp>
        <p:nvSpPr>
          <p:cNvPr id="8" name="Rounded Rectangle 39"/>
          <p:cNvSpPr>
            <a:spLocks noChangeArrowheads="1"/>
          </p:cNvSpPr>
          <p:nvPr/>
        </p:nvSpPr>
        <p:spPr bwMode="auto">
          <a:xfrm>
            <a:off x="5818188" y="4027488"/>
            <a:ext cx="1662112" cy="468312"/>
          </a:xfrm>
          <a:prstGeom prst="roundRect">
            <a:avLst>
              <a:gd name="adj" fmla="val 16667"/>
            </a:avLst>
          </a:prstGeom>
          <a:solidFill>
            <a:srgbClr val="FFCC99">
              <a:alpha val="59607"/>
            </a:srgbClr>
          </a:solidFill>
          <a:ln w="28575" algn="ctr">
            <a:solidFill>
              <a:srgbClr val="000000">
                <a:alpha val="59999"/>
              </a:srgbClr>
            </a:solidFill>
            <a:round/>
            <a:headEnd type="none" w="sm" len="sm"/>
            <a:tailEnd type="none" w="sm" len="sm"/>
          </a:ln>
        </p:spPr>
        <p:txBody>
          <a:bodyPr lIns="0" tIns="72000" rIns="0" bIns="3600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PDBA</a:t>
            </a:r>
          </a:p>
        </p:txBody>
      </p:sp>
      <p:sp>
        <p:nvSpPr>
          <p:cNvPr id="9" name="Rounded Rectangle 39"/>
          <p:cNvSpPr>
            <a:spLocks noChangeArrowheads="1"/>
          </p:cNvSpPr>
          <p:nvPr/>
        </p:nvSpPr>
        <p:spPr bwMode="auto">
          <a:xfrm>
            <a:off x="7581900" y="4027488"/>
            <a:ext cx="1622425" cy="468312"/>
          </a:xfrm>
          <a:prstGeom prst="roundRect">
            <a:avLst>
              <a:gd name="adj" fmla="val 16667"/>
            </a:avLst>
          </a:prstGeom>
          <a:solidFill>
            <a:srgbClr val="CCFF99">
              <a:alpha val="59607"/>
            </a:srgbClr>
          </a:solidFill>
          <a:ln w="28575" algn="ctr">
            <a:solidFill>
              <a:srgbClr val="000000">
                <a:alpha val="59999"/>
              </a:srgbClr>
            </a:solidFill>
            <a:round/>
            <a:headEnd type="none" w="sm" len="sm"/>
            <a:tailEnd type="none" w="sm" len="sm"/>
          </a:ln>
        </p:spPr>
        <p:txBody>
          <a:bodyPr lIns="0" tIns="72000" rIns="0" bIns="3600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PDBB</a:t>
            </a:r>
          </a:p>
        </p:txBody>
      </p:sp>
      <p:sp>
        <p:nvSpPr>
          <p:cNvPr id="10" name="Rounded Rectangle 39"/>
          <p:cNvSpPr>
            <a:spLocks noChangeArrowheads="1"/>
          </p:cNvSpPr>
          <p:nvPr/>
        </p:nvSpPr>
        <p:spPr bwMode="auto">
          <a:xfrm>
            <a:off x="9407525" y="4027488"/>
            <a:ext cx="1524000" cy="468312"/>
          </a:xfrm>
          <a:prstGeom prst="roundRect">
            <a:avLst>
              <a:gd name="adj" fmla="val 16667"/>
            </a:avLst>
          </a:prstGeom>
          <a:solidFill>
            <a:srgbClr val="FF99FF">
              <a:alpha val="59607"/>
            </a:srgbClr>
          </a:solidFill>
          <a:ln w="28575" algn="ctr">
            <a:solidFill>
              <a:srgbClr val="000000">
                <a:alpha val="59999"/>
              </a:srgbClr>
            </a:solidFill>
            <a:round/>
            <a:headEnd type="none" w="sm" len="sm"/>
            <a:tailEnd type="none" w="sm" len="sm"/>
          </a:ln>
        </p:spPr>
        <p:txBody>
          <a:bodyPr lIns="0" tIns="72000" rIns="0" bIns="3600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PDBC</a:t>
            </a:r>
          </a:p>
        </p:txBody>
      </p:sp>
      <p:sp>
        <p:nvSpPr>
          <p:cNvPr id="11" name="Freeform 10"/>
          <p:cNvSpPr>
            <a:spLocks/>
          </p:cNvSpPr>
          <p:nvPr/>
        </p:nvSpPr>
        <p:spPr bwMode="auto">
          <a:xfrm rot="16200000">
            <a:off x="6560846" y="3064243"/>
            <a:ext cx="1111250" cy="3968013"/>
          </a:xfrm>
          <a:custGeom>
            <a:avLst/>
            <a:gdLst>
              <a:gd name="T0" fmla="*/ 0 w 309"/>
              <a:gd name="T1" fmla="*/ 0 h 381"/>
              <a:gd name="T2" fmla="*/ 0 w 309"/>
              <a:gd name="T3" fmla="*/ 2147483646 h 381"/>
              <a:gd name="T4" fmla="*/ 2147483646 w 309"/>
              <a:gd name="T5" fmla="*/ 2147483646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cap="rnd" cmpd="sng">
            <a:solidFill>
              <a:srgbClr val="00B050"/>
            </a:solidFill>
            <a:prstDash val="solid"/>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Text Box 11"/>
          <p:cNvSpPr txBox="1">
            <a:spLocks noChangeArrowheads="1"/>
          </p:cNvSpPr>
          <p:nvPr/>
        </p:nvSpPr>
        <p:spPr bwMode="auto">
          <a:xfrm>
            <a:off x="5230316" y="5235575"/>
            <a:ext cx="38701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solidFill>
                  <a:srgbClr val="92D050"/>
                </a:solidFill>
              </a:rPr>
              <a:t>PDB TDE master encryption key</a:t>
            </a:r>
          </a:p>
        </p:txBody>
      </p:sp>
      <p:sp>
        <p:nvSpPr>
          <p:cNvPr id="13" name="Freeform 10"/>
          <p:cNvSpPr>
            <a:spLocks/>
          </p:cNvSpPr>
          <p:nvPr/>
        </p:nvSpPr>
        <p:spPr bwMode="auto">
          <a:xfrm rot="16200000">
            <a:off x="4292669" y="2518715"/>
            <a:ext cx="709552" cy="4414761"/>
          </a:xfrm>
          <a:custGeom>
            <a:avLst/>
            <a:gdLst>
              <a:gd name="T0" fmla="*/ 0 w 309"/>
              <a:gd name="T1" fmla="*/ 0 h 381"/>
              <a:gd name="T2" fmla="*/ 0 w 309"/>
              <a:gd name="T3" fmla="*/ 2147483646 h 381"/>
              <a:gd name="T4" fmla="*/ 2147483646 w 309"/>
              <a:gd name="T5" fmla="*/ 2147483646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cap="rnd" cmpd="sng">
            <a:solidFill>
              <a:srgbClr val="CC6600"/>
            </a:solidFill>
            <a:prstDash val="solid"/>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 name="Freeform 10"/>
          <p:cNvSpPr>
            <a:spLocks/>
          </p:cNvSpPr>
          <p:nvPr/>
        </p:nvSpPr>
        <p:spPr bwMode="auto">
          <a:xfrm rot="16200000">
            <a:off x="7789232" y="3395156"/>
            <a:ext cx="1600200" cy="3795137"/>
          </a:xfrm>
          <a:custGeom>
            <a:avLst/>
            <a:gdLst>
              <a:gd name="T0" fmla="*/ 0 w 309"/>
              <a:gd name="T1" fmla="*/ 0 h 381"/>
              <a:gd name="T2" fmla="*/ 0 w 309"/>
              <a:gd name="T3" fmla="*/ 2147483646 h 381"/>
              <a:gd name="T4" fmla="*/ 2147483646 w 309"/>
              <a:gd name="T5" fmla="*/ 2147483646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cap="rnd" cmpd="sng">
            <a:solidFill>
              <a:srgbClr val="FF66FF"/>
            </a:solidFill>
            <a:prstDash val="solid"/>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 name="Text Box 11"/>
          <p:cNvSpPr txBox="1">
            <a:spLocks noChangeArrowheads="1"/>
          </p:cNvSpPr>
          <p:nvPr/>
        </p:nvSpPr>
        <p:spPr bwMode="auto">
          <a:xfrm>
            <a:off x="6600827" y="5692775"/>
            <a:ext cx="40300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squar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solidFill>
                  <a:srgbClr val="FF66FF"/>
                </a:solidFill>
              </a:rPr>
              <a:t>PDB TDE master encryption key</a:t>
            </a:r>
          </a:p>
        </p:txBody>
      </p:sp>
      <p:sp>
        <p:nvSpPr>
          <p:cNvPr id="16" name="Text Box 11"/>
          <p:cNvSpPr txBox="1">
            <a:spLocks noChangeArrowheads="1"/>
          </p:cNvSpPr>
          <p:nvPr/>
        </p:nvSpPr>
        <p:spPr bwMode="auto">
          <a:xfrm>
            <a:off x="2422004" y="4256088"/>
            <a:ext cx="3275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solidFill>
                  <a:srgbClr val="000000"/>
                </a:solidFill>
              </a:rPr>
              <a:t>TDE master encryption key</a:t>
            </a:r>
          </a:p>
        </p:txBody>
      </p:sp>
      <p:sp>
        <p:nvSpPr>
          <p:cNvPr id="17" name="Line 13"/>
          <p:cNvSpPr>
            <a:spLocks noChangeShapeType="1"/>
          </p:cNvSpPr>
          <p:nvPr/>
        </p:nvSpPr>
        <p:spPr bwMode="auto">
          <a:xfrm flipV="1">
            <a:off x="2440064" y="4657725"/>
            <a:ext cx="3197149" cy="14288"/>
          </a:xfrm>
          <a:prstGeom prst="line">
            <a:avLst/>
          </a:prstGeom>
          <a:noFill/>
          <a:ln w="28575" cap="rnd">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8" name="PPTShape_17"/>
          <p:cNvSpPr>
            <a:spLocks noChangeArrowheads="1"/>
          </p:cNvSpPr>
          <p:nvPr/>
        </p:nvSpPr>
        <p:spPr bwMode="auto">
          <a:xfrm>
            <a:off x="1055613" y="4343375"/>
            <a:ext cx="1222375" cy="835025"/>
          </a:xfrm>
          <a:prstGeom prst="flowChartMagneticDisk">
            <a:avLst/>
          </a:prstGeom>
          <a:solidFill>
            <a:srgbClr val="D8E1E6"/>
          </a:solidFill>
          <a:ln w="12700">
            <a:solidFill>
              <a:schemeClr val="tx1"/>
            </a:solidFill>
            <a:round/>
            <a:headEnd type="none" w="sm" len="sm"/>
            <a:tailEnd type="none" w="sm" len="sm"/>
          </a:ln>
        </p:spPr>
        <p:txBody>
          <a:bodyPr wrap="none" anchor="ctr"/>
          <a:lstStyle>
            <a:lvl1pPr defTabSz="2286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2286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endParaRPr lang="fr-FR" altLang="en-US" sz="1800" dirty="0">
              <a:solidFill>
                <a:schemeClr val="tx1"/>
              </a:solidFill>
            </a:endParaRPr>
          </a:p>
        </p:txBody>
      </p:sp>
      <p:sp>
        <p:nvSpPr>
          <p:cNvPr id="19" name="Text Box 9"/>
          <p:cNvSpPr txBox="1">
            <a:spLocks noChangeArrowheads="1"/>
          </p:cNvSpPr>
          <p:nvPr/>
        </p:nvSpPr>
        <p:spPr bwMode="auto">
          <a:xfrm>
            <a:off x="1004638" y="4365104"/>
            <a:ext cx="123944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dirty="0">
                <a:solidFill>
                  <a:srgbClr val="000000"/>
                </a:solidFill>
              </a:rPr>
              <a:t>CDB </a:t>
            </a:r>
            <a:br>
              <a:rPr lang="en-US" altLang="en-US" sz="2000" b="1" dirty="0">
                <a:solidFill>
                  <a:srgbClr val="000000"/>
                </a:solidFill>
              </a:rPr>
            </a:br>
            <a:r>
              <a:rPr lang="en-US" altLang="en-US" sz="2000" b="1" dirty="0">
                <a:solidFill>
                  <a:srgbClr val="000000"/>
                </a:solidFill>
              </a:rPr>
              <a:t>keystore</a:t>
            </a:r>
          </a:p>
        </p:txBody>
      </p:sp>
      <p:sp>
        <p:nvSpPr>
          <p:cNvPr id="20" name="PPTShape_17"/>
          <p:cNvSpPr>
            <a:spLocks noChangeArrowheads="1"/>
          </p:cNvSpPr>
          <p:nvPr/>
        </p:nvSpPr>
        <p:spPr bwMode="auto">
          <a:xfrm>
            <a:off x="3606874" y="5318125"/>
            <a:ext cx="1222375" cy="633413"/>
          </a:xfrm>
          <a:prstGeom prst="flowChartMagneticDisk">
            <a:avLst/>
          </a:prstGeom>
          <a:solidFill>
            <a:srgbClr val="CCFFCC"/>
          </a:solidFill>
          <a:ln w="12700">
            <a:solidFill>
              <a:schemeClr val="tx1"/>
            </a:solidFill>
            <a:round/>
            <a:headEnd type="none" w="sm" len="sm"/>
            <a:tailEnd type="none" w="sm" len="sm"/>
          </a:ln>
        </p:spPr>
        <p:txBody>
          <a:bodyPr wrap="none" anchor="ctr"/>
          <a:lstStyle>
            <a:lvl1pPr defTabSz="2286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2286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endParaRPr lang="fr-FR" altLang="en-US" sz="1800" dirty="0">
              <a:solidFill>
                <a:schemeClr val="tx1"/>
              </a:solidFill>
            </a:endParaRPr>
          </a:p>
        </p:txBody>
      </p:sp>
      <p:sp>
        <p:nvSpPr>
          <p:cNvPr id="21" name="Text Box 9"/>
          <p:cNvSpPr txBox="1">
            <a:spLocks noChangeArrowheads="1"/>
          </p:cNvSpPr>
          <p:nvPr/>
        </p:nvSpPr>
        <p:spPr bwMode="auto">
          <a:xfrm>
            <a:off x="3286199" y="5462588"/>
            <a:ext cx="1852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solidFill>
                  <a:srgbClr val="000000"/>
                </a:solidFill>
              </a:rPr>
              <a:t>PDB keystore</a:t>
            </a:r>
          </a:p>
        </p:txBody>
      </p:sp>
      <p:sp>
        <p:nvSpPr>
          <p:cNvPr id="22" name="PPTShape_17"/>
          <p:cNvSpPr>
            <a:spLocks noChangeArrowheads="1"/>
          </p:cNvSpPr>
          <p:nvPr/>
        </p:nvSpPr>
        <p:spPr bwMode="auto">
          <a:xfrm>
            <a:off x="5132462" y="5710238"/>
            <a:ext cx="1222375" cy="633412"/>
          </a:xfrm>
          <a:prstGeom prst="flowChartMagneticDisk">
            <a:avLst/>
          </a:prstGeom>
          <a:solidFill>
            <a:srgbClr val="FFCCFF"/>
          </a:solidFill>
          <a:ln w="12700">
            <a:solidFill>
              <a:schemeClr val="tx1"/>
            </a:solidFill>
            <a:round/>
            <a:headEnd type="none" w="sm" len="sm"/>
            <a:tailEnd type="none" w="sm" len="sm"/>
          </a:ln>
        </p:spPr>
        <p:txBody>
          <a:bodyPr wrap="none" anchor="ctr"/>
          <a:lstStyle>
            <a:lvl1pPr defTabSz="2286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2286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endParaRPr lang="fr-FR" altLang="en-US" sz="1800" dirty="0">
              <a:solidFill>
                <a:schemeClr val="tx1"/>
              </a:solidFill>
            </a:endParaRPr>
          </a:p>
        </p:txBody>
      </p:sp>
      <p:sp>
        <p:nvSpPr>
          <p:cNvPr id="23" name="Text Box 9"/>
          <p:cNvSpPr txBox="1">
            <a:spLocks noChangeArrowheads="1"/>
          </p:cNvSpPr>
          <p:nvPr/>
        </p:nvSpPr>
        <p:spPr bwMode="auto">
          <a:xfrm>
            <a:off x="4811787" y="5856288"/>
            <a:ext cx="1852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solidFill>
                  <a:srgbClr val="000000"/>
                </a:solidFill>
              </a:rPr>
              <a:t>PDB keystore</a:t>
            </a:r>
          </a:p>
        </p:txBody>
      </p:sp>
    </p:spTree>
    <p:custDataLst>
      <p:tags r:id="rId1"/>
    </p:custDataLst>
    <p:extLst>
      <p:ext uri="{BB962C8B-B14F-4D97-AF65-F5344CB8AC3E}">
        <p14:creationId xmlns:p14="http://schemas.microsoft.com/office/powerpoint/2010/main" val="40830395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365127"/>
            <a:ext cx="9576910" cy="103048"/>
          </a:xfrm>
        </p:spPr>
        <p:txBody>
          <a:bodyPr>
            <a:normAutofit fontScale="90000"/>
          </a:bodyPr>
          <a:lstStyle/>
          <a:p>
            <a:r>
              <a:rPr lang="en-US" altLang="en-US" dirty="0"/>
              <a:t>Keystore Management Changes for PDBs</a:t>
            </a:r>
            <a:endParaRPr lang="en-US" dirty="0"/>
          </a:p>
        </p:txBody>
      </p:sp>
      <p:sp>
        <p:nvSpPr>
          <p:cNvPr id="3" name="Content Placeholder 2"/>
          <p:cNvSpPr>
            <a:spLocks noGrp="1"/>
          </p:cNvSpPr>
          <p:nvPr>
            <p:ph idx="1"/>
          </p:nvPr>
        </p:nvSpPr>
        <p:spPr>
          <a:xfrm>
            <a:off x="622138" y="1242485"/>
            <a:ext cx="10944549" cy="4260989"/>
          </a:xfrm>
        </p:spPr>
        <p:txBody>
          <a:bodyPr/>
          <a:lstStyle/>
          <a:p>
            <a:pPr marL="92075" lvl="1" indent="0">
              <a:buNone/>
              <a:defRPr/>
            </a:pPr>
            <a:r>
              <a:rPr lang="en-US" altLang="en-US" dirty="0"/>
              <a:t>PDBs can optionally have their own keystore, allowing tenants to manage their own keys.</a:t>
            </a:r>
          </a:p>
          <a:p>
            <a:pPr marL="549275" lvl="1" indent="-457200">
              <a:buFont typeface="+mj-lt"/>
              <a:buAutoNum type="arabicPeriod"/>
              <a:defRPr/>
            </a:pPr>
            <a:r>
              <a:rPr lang="en-US" altLang="en-US" dirty="0"/>
              <a:t>Define the shared location for the CDB root and PDB keystores: </a:t>
            </a:r>
          </a:p>
          <a:p>
            <a:pPr marL="549275" lvl="1" indent="-457200">
              <a:buFont typeface="+mj-lt"/>
              <a:buAutoNum type="arabicPeriod"/>
              <a:defRPr/>
            </a:pPr>
            <a:endParaRPr lang="fr-FR" altLang="en-US" sz="2800" dirty="0"/>
          </a:p>
          <a:p>
            <a:pPr marL="549275" lvl="1" indent="-457200">
              <a:buFont typeface="+mj-lt"/>
              <a:buAutoNum type="arabicPeriod"/>
              <a:defRPr/>
            </a:pPr>
            <a:r>
              <a:rPr lang="fr-FR" altLang="en-US" dirty="0"/>
              <a:t>Define the default PDB keystore type for each future isolated PDB and then define a different file type in each isolated PDB if necessary:</a:t>
            </a:r>
          </a:p>
          <a:p>
            <a:pPr marL="549275" lvl="1" indent="-457200">
              <a:buFont typeface="+mj-lt"/>
              <a:buAutoNum type="arabicPeriod"/>
              <a:defRPr/>
            </a:pPr>
            <a:endParaRPr lang="fr-FR" altLang="en-US" sz="2800" dirty="0"/>
          </a:p>
          <a:p>
            <a:pPr marL="1279525" lvl="2" indent="-365125">
              <a:defRPr/>
            </a:pPr>
            <a:r>
              <a:rPr lang="en-US" altLang="en-US" dirty="0"/>
              <a:t>United:  </a:t>
            </a:r>
            <a:r>
              <a:rPr lang="en-US" altLang="en-US" dirty="0">
                <a:sym typeface="Wingdings" panose="05000000000000000000" pitchFamily="2" charset="2"/>
              </a:rPr>
              <a:t> </a:t>
            </a:r>
            <a:r>
              <a:rPr lang="en-US" altLang="en-US" dirty="0">
                <a:solidFill>
                  <a:srgbClr val="FF0000"/>
                </a:solidFill>
                <a:latin typeface="Courier New" panose="02070309020205020404" pitchFamily="49" charset="0"/>
                <a:cs typeface="Courier New" panose="02070309020205020404" pitchFamily="49" charset="0"/>
              </a:rPr>
              <a:t>WALLET_ROOT</a:t>
            </a:r>
            <a:r>
              <a:rPr lang="en-US" altLang="en-US" dirty="0">
                <a:latin typeface="Courier New" panose="02070309020205020404" pitchFamily="49" charset="0"/>
                <a:cs typeface="Courier New" panose="02070309020205020404" pitchFamily="49" charset="0"/>
              </a:rPr>
              <a:t>/</a:t>
            </a:r>
            <a:r>
              <a:rPr lang="en-US" altLang="en-US" i="1" dirty="0">
                <a:solidFill>
                  <a:srgbClr val="0000FF"/>
                </a:solidFill>
                <a:latin typeface="Courier New" panose="02070309020205020404" pitchFamily="49" charset="0"/>
                <a:cs typeface="Courier New" panose="02070309020205020404" pitchFamily="49" charset="0"/>
              </a:rPr>
              <a:t>component</a:t>
            </a:r>
            <a:r>
              <a:rPr lang="en-US" altLang="en-US" dirty="0">
                <a:latin typeface="Courier New" panose="02070309020205020404" pitchFamily="49" charset="0"/>
                <a:cs typeface="Courier New" panose="02070309020205020404" pitchFamily="49" charset="0"/>
              </a:rPr>
              <a:t>/ewallet.p12</a:t>
            </a:r>
          </a:p>
          <a:p>
            <a:pPr marL="1279525" lvl="2" indent="-365125">
              <a:defRPr/>
            </a:pPr>
            <a:endParaRPr lang="fr-FR" altLang="en-US" sz="2800" dirty="0">
              <a:latin typeface="Courier New" panose="02070309020205020404" pitchFamily="49" charset="0"/>
              <a:cs typeface="Courier New" panose="02070309020205020404" pitchFamily="49" charset="0"/>
            </a:endParaRPr>
          </a:p>
          <a:p>
            <a:pPr marL="1279525" lvl="2" indent="-365125">
              <a:defRPr/>
            </a:pPr>
            <a:endParaRPr lang="en-US" altLang="en-US" dirty="0"/>
          </a:p>
          <a:p>
            <a:pPr marL="1279525" lvl="2" indent="-365125">
              <a:defRPr/>
            </a:pPr>
            <a:r>
              <a:rPr lang="en-US" altLang="en-US" dirty="0"/>
              <a:t>Isolated: </a:t>
            </a:r>
            <a:r>
              <a:rPr lang="en-US" altLang="en-US" dirty="0">
                <a:sym typeface="Wingdings" panose="05000000000000000000" pitchFamily="2" charset="2"/>
              </a:rPr>
              <a:t> </a:t>
            </a:r>
            <a:r>
              <a:rPr lang="en-US" altLang="en-US" dirty="0">
                <a:solidFill>
                  <a:srgbClr val="FF0000"/>
                </a:solidFill>
                <a:latin typeface="Courier New" panose="02070309020205020404" pitchFamily="49" charset="0"/>
                <a:cs typeface="Courier New" panose="02070309020205020404" pitchFamily="49" charset="0"/>
              </a:rPr>
              <a:t>WALLET_ROOT</a:t>
            </a:r>
            <a:r>
              <a:rPr lang="en-US" altLang="en-US" dirty="0">
                <a:latin typeface="Courier New" panose="02070309020205020404" pitchFamily="49" charset="0"/>
                <a:cs typeface="Courier New" panose="02070309020205020404" pitchFamily="49" charset="0"/>
              </a:rPr>
              <a:t>/</a:t>
            </a:r>
            <a:r>
              <a:rPr lang="en-US" altLang="en-US" i="1" dirty="0">
                <a:solidFill>
                  <a:srgbClr val="00CC00"/>
                </a:solidFill>
                <a:latin typeface="Courier New" panose="02070309020205020404" pitchFamily="49" charset="0"/>
                <a:cs typeface="Courier New" panose="02070309020205020404" pitchFamily="49" charset="0"/>
              </a:rPr>
              <a:t>pdb_guid</a:t>
            </a:r>
            <a:r>
              <a:rPr lang="en-US" altLang="en-US" dirty="0">
                <a:latin typeface="Courier New" panose="02070309020205020404" pitchFamily="49" charset="0"/>
                <a:cs typeface="Courier New" panose="02070309020205020404" pitchFamily="49" charset="0"/>
              </a:rPr>
              <a:t>/</a:t>
            </a:r>
            <a:r>
              <a:rPr lang="en-US" altLang="en-US" i="1" dirty="0">
                <a:solidFill>
                  <a:srgbClr val="0000FF"/>
                </a:solidFill>
                <a:latin typeface="Courier New" panose="02070309020205020404" pitchFamily="49" charset="0"/>
                <a:cs typeface="Courier New" panose="02070309020205020404" pitchFamily="49" charset="0"/>
              </a:rPr>
              <a:t>component</a:t>
            </a:r>
            <a:r>
              <a:rPr lang="en-US" altLang="en-US" dirty="0">
                <a:latin typeface="Courier New" panose="02070309020205020404" pitchFamily="49" charset="0"/>
                <a:cs typeface="Courier New" panose="02070309020205020404" pitchFamily="49" charset="0"/>
              </a:rPr>
              <a:t>/ewallet.p12</a:t>
            </a:r>
          </a:p>
        </p:txBody>
      </p:sp>
      <p:sp>
        <p:nvSpPr>
          <p:cNvPr id="4" name="Content Placeholder 2"/>
          <p:cNvSpPr txBox="1">
            <a:spLocks/>
          </p:cNvSpPr>
          <p:nvPr/>
        </p:nvSpPr>
        <p:spPr bwMode="gray">
          <a:xfrm>
            <a:off x="727231" y="2352048"/>
            <a:ext cx="10750394" cy="43200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72000" rIns="16930" bIns="36000" anchor="ctr">
            <a:spAutoFit/>
          </a:bodyPr>
          <a:lstStyle/>
          <a:p>
            <a:pPr eaLnBrk="1" hangingPunct="1">
              <a:defRPr/>
            </a:pPr>
            <a:r>
              <a:rPr lang="en-US" b="1" dirty="0">
                <a:latin typeface="Courier New" pitchFamily="49" charset="0"/>
                <a:cs typeface="Courier New" pitchFamily="49" charset="0"/>
              </a:rPr>
              <a:t>SQL&gt; ALTER SYSTEM SET wallet_root = /u01/app/oracle/admin/ORCL/tde_wallet;</a:t>
            </a:r>
            <a:endParaRPr lang="en-US" b="1" dirty="0">
              <a:latin typeface="Courier New" pitchFamily="49" charset="0"/>
            </a:endParaRPr>
          </a:p>
        </p:txBody>
      </p:sp>
      <p:sp>
        <p:nvSpPr>
          <p:cNvPr id="5" name="PPTShape_17"/>
          <p:cNvSpPr>
            <a:spLocks noChangeArrowheads="1"/>
          </p:cNvSpPr>
          <p:nvPr/>
        </p:nvSpPr>
        <p:spPr bwMode="auto">
          <a:xfrm>
            <a:off x="3159125" y="4440238"/>
            <a:ext cx="630238" cy="288925"/>
          </a:xfrm>
          <a:prstGeom prst="flowChartMagneticDisk">
            <a:avLst/>
          </a:prstGeom>
          <a:solidFill>
            <a:srgbClr val="92D050"/>
          </a:solidFill>
          <a:ln w="12700">
            <a:solidFill>
              <a:schemeClr val="tx1"/>
            </a:solidFill>
            <a:round/>
            <a:headEnd type="none" w="sm" len="sm"/>
            <a:tailEnd type="none" w="sm" len="sm"/>
          </a:ln>
        </p:spPr>
        <p:txBody>
          <a:bodyPr wrap="none" anchor="ctr"/>
          <a:lstStyle>
            <a:lvl1pPr defTabSz="2286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2286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endParaRPr lang="fr-FR" altLang="en-US" sz="1800" dirty="0">
              <a:solidFill>
                <a:schemeClr val="tx1"/>
              </a:solidFill>
            </a:endParaRPr>
          </a:p>
        </p:txBody>
      </p:sp>
      <p:sp>
        <p:nvSpPr>
          <p:cNvPr id="6" name="TextBox 9"/>
          <p:cNvSpPr txBox="1">
            <a:spLocks noChangeArrowheads="1"/>
          </p:cNvSpPr>
          <p:nvPr/>
        </p:nvSpPr>
        <p:spPr bwMode="auto">
          <a:xfrm>
            <a:off x="2135188" y="4343400"/>
            <a:ext cx="10588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fr-FR" altLang="en-US" sz="1400" b="1" dirty="0">
                <a:solidFill>
                  <a:srgbClr val="000000"/>
                </a:solidFill>
                <a:latin typeface="Courier New" panose="02070309020205020404" pitchFamily="49" charset="0"/>
                <a:cs typeface="Courier New" panose="02070309020205020404" pitchFamily="49" charset="0"/>
              </a:rPr>
              <a:t>CDB root</a:t>
            </a:r>
            <a:r>
              <a:rPr lang="fr-FR" altLang="en-US" sz="1400" dirty="0">
                <a:solidFill>
                  <a:srgbClr val="000000"/>
                </a:solidFill>
                <a:latin typeface="Courier New" panose="02070309020205020404" pitchFamily="49" charset="0"/>
                <a:cs typeface="Courier New" panose="02070309020205020404" pitchFamily="49" charset="0"/>
              </a:rPr>
              <a:t/>
            </a:r>
            <a:br>
              <a:rPr lang="fr-FR" altLang="en-US" sz="1400" dirty="0">
                <a:solidFill>
                  <a:srgbClr val="000000"/>
                </a:solidFill>
                <a:latin typeface="Courier New" panose="02070309020205020404" pitchFamily="49" charset="0"/>
                <a:cs typeface="Courier New" panose="02070309020205020404" pitchFamily="49" charset="0"/>
              </a:rPr>
            </a:br>
            <a:r>
              <a:rPr lang="fr-FR" altLang="en-US" sz="1400" dirty="0">
                <a:solidFill>
                  <a:srgbClr val="000000"/>
                </a:solidFill>
                <a:latin typeface="Courier New" panose="02070309020205020404" pitchFamily="49" charset="0"/>
                <a:cs typeface="Courier New" panose="02070309020205020404" pitchFamily="49" charset="0"/>
              </a:rPr>
              <a:t>and </a:t>
            </a:r>
            <a:r>
              <a:rPr lang="fr-FR" altLang="en-US" sz="1400" b="1" dirty="0">
                <a:solidFill>
                  <a:srgbClr val="000000"/>
                </a:solidFill>
                <a:latin typeface="Courier New" panose="02070309020205020404" pitchFamily="49" charset="0"/>
                <a:cs typeface="Courier New" panose="02070309020205020404" pitchFamily="49" charset="0"/>
              </a:rPr>
              <a:t>PDBA</a:t>
            </a:r>
            <a:r>
              <a:rPr lang="fr-FR" altLang="en-US" sz="1400" dirty="0">
                <a:solidFill>
                  <a:srgbClr val="000000"/>
                </a:solidFill>
                <a:latin typeface="Courier New" panose="02070309020205020404" pitchFamily="49" charset="0"/>
                <a:cs typeface="Courier New" panose="02070309020205020404" pitchFamily="49" charset="0"/>
              </a:rPr>
              <a:t> </a:t>
            </a:r>
            <a:endParaRPr lang="en-US" altLang="en-US" sz="1400" dirty="0">
              <a:solidFill>
                <a:srgbClr val="000000"/>
              </a:solidFill>
              <a:latin typeface="Courier New" panose="02070309020205020404" pitchFamily="49" charset="0"/>
              <a:cs typeface="Courier New" panose="02070309020205020404" pitchFamily="49" charset="0"/>
            </a:endParaRPr>
          </a:p>
        </p:txBody>
      </p:sp>
      <p:sp>
        <p:nvSpPr>
          <p:cNvPr id="7" name="PPTShape_17"/>
          <p:cNvSpPr>
            <a:spLocks noChangeArrowheads="1"/>
          </p:cNvSpPr>
          <p:nvPr/>
        </p:nvSpPr>
        <p:spPr bwMode="auto">
          <a:xfrm>
            <a:off x="3171825" y="5562600"/>
            <a:ext cx="630238" cy="288925"/>
          </a:xfrm>
          <a:prstGeom prst="flowChartMagneticDisk">
            <a:avLst/>
          </a:prstGeom>
          <a:solidFill>
            <a:srgbClr val="00B0F0"/>
          </a:solidFill>
          <a:ln w="12700">
            <a:solidFill>
              <a:schemeClr val="tx1"/>
            </a:solidFill>
            <a:round/>
            <a:headEnd type="none" w="sm" len="sm"/>
            <a:tailEnd type="none" w="sm" len="sm"/>
          </a:ln>
        </p:spPr>
        <p:txBody>
          <a:bodyPr wrap="none" anchor="ctr"/>
          <a:lstStyle>
            <a:lvl1pPr defTabSz="2286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2286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endParaRPr lang="fr-FR" altLang="en-US" sz="1800" dirty="0">
              <a:solidFill>
                <a:schemeClr val="tx1"/>
              </a:solidFill>
            </a:endParaRPr>
          </a:p>
        </p:txBody>
      </p:sp>
      <p:sp>
        <p:nvSpPr>
          <p:cNvPr id="8" name="TextBox 11"/>
          <p:cNvSpPr txBox="1">
            <a:spLocks noChangeArrowheads="1"/>
          </p:cNvSpPr>
          <p:nvPr/>
        </p:nvSpPr>
        <p:spPr bwMode="auto">
          <a:xfrm>
            <a:off x="2543175" y="5578475"/>
            <a:ext cx="8929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fr-FR" altLang="en-US" sz="1400" b="1" dirty="0">
                <a:solidFill>
                  <a:srgbClr val="000000"/>
                </a:solidFill>
                <a:latin typeface="Courier New" panose="02070309020205020404" pitchFamily="49" charset="0"/>
                <a:cs typeface="Courier New" panose="02070309020205020404" pitchFamily="49" charset="0"/>
              </a:rPr>
              <a:t>PDBB</a:t>
            </a:r>
            <a:r>
              <a:rPr lang="fr-FR" altLang="en-US" sz="1400" dirty="0">
                <a:solidFill>
                  <a:srgbClr val="FF0000"/>
                </a:solidFill>
                <a:latin typeface="Courier New" panose="02070309020205020404" pitchFamily="49" charset="0"/>
                <a:cs typeface="Courier New" panose="02070309020205020404" pitchFamily="49" charset="0"/>
              </a:rPr>
              <a:t>        /u01/app/oracle/admin/ORCL/tde_wallet</a:t>
            </a:r>
            <a:r>
              <a:rPr lang="fr-FR" altLang="en-US" sz="1400" dirty="0">
                <a:solidFill>
                  <a:srgbClr val="000000"/>
                </a:solidFill>
                <a:latin typeface="Courier New" panose="02070309020205020404" pitchFamily="49" charset="0"/>
                <a:cs typeface="Courier New" panose="02070309020205020404" pitchFamily="49" charset="0"/>
              </a:rPr>
              <a:t>/</a:t>
            </a:r>
            <a:r>
              <a:rPr lang="fr-FR" altLang="en-US" sz="1400" dirty="0">
                <a:solidFill>
                  <a:srgbClr val="00CC00"/>
                </a:solidFill>
                <a:latin typeface="Courier New" panose="02070309020205020404" pitchFamily="49" charset="0"/>
                <a:cs typeface="Courier New" panose="02070309020205020404" pitchFamily="49" charset="0"/>
              </a:rPr>
              <a:t>51FE2A4899472AE6</a:t>
            </a:r>
            <a:r>
              <a:rPr lang="fr-FR" altLang="en-US" sz="1400" dirty="0">
                <a:solidFill>
                  <a:srgbClr val="000000"/>
                </a:solidFill>
                <a:latin typeface="Courier New" panose="02070309020205020404" pitchFamily="49" charset="0"/>
                <a:cs typeface="Courier New" panose="02070309020205020404" pitchFamily="49" charset="0"/>
              </a:rPr>
              <a:t>/</a:t>
            </a:r>
            <a:r>
              <a:rPr lang="fr-FR" altLang="en-US" sz="1400" dirty="0">
                <a:solidFill>
                  <a:srgbClr val="0000FF"/>
                </a:solidFill>
                <a:latin typeface="Courier New" panose="02070309020205020404" pitchFamily="49" charset="0"/>
                <a:cs typeface="Courier New" panose="02070309020205020404" pitchFamily="49" charset="0"/>
              </a:rPr>
              <a:t>tde</a:t>
            </a:r>
            <a:r>
              <a:rPr lang="fr-FR" altLang="en-US" sz="1400" dirty="0">
                <a:solidFill>
                  <a:srgbClr val="000000"/>
                </a:solidFill>
                <a:latin typeface="Courier New" panose="02070309020205020404" pitchFamily="49" charset="0"/>
                <a:cs typeface="Courier New" panose="02070309020205020404" pitchFamily="49" charset="0"/>
              </a:rPr>
              <a:t>/ewallet.p12</a:t>
            </a:r>
            <a:endParaRPr lang="en-US" altLang="en-US" sz="1400" dirty="0">
              <a:solidFill>
                <a:srgbClr val="000000"/>
              </a:solidFill>
              <a:latin typeface="Courier New" panose="02070309020205020404" pitchFamily="49" charset="0"/>
              <a:cs typeface="Courier New" panose="02070309020205020404" pitchFamily="49" charset="0"/>
            </a:endParaRPr>
          </a:p>
        </p:txBody>
      </p:sp>
      <p:sp>
        <p:nvSpPr>
          <p:cNvPr id="9" name="Vertical Scroll 87"/>
          <p:cNvSpPr>
            <a:spLocks noChangeArrowheads="1"/>
          </p:cNvSpPr>
          <p:nvPr/>
        </p:nvSpPr>
        <p:spPr bwMode="auto">
          <a:xfrm>
            <a:off x="9263063" y="620688"/>
            <a:ext cx="2592387" cy="574675"/>
          </a:xfrm>
          <a:prstGeom prst="verticalScroll">
            <a:avLst>
              <a:gd name="adj" fmla="val 12500"/>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
                <a:schemeClr val="accent1"/>
              </a:buClr>
              <a:buFontTx/>
              <a:buNone/>
            </a:pPr>
            <a:r>
              <a:rPr lang="en-US" altLang="en-US" sz="1200" b="1" dirty="0">
                <a:solidFill>
                  <a:srgbClr val="000000"/>
                </a:solidFill>
                <a:latin typeface="Courier New" panose="02070309020205020404" pitchFamily="49" charset="0"/>
                <a:cs typeface="Courier New" panose="02070309020205020404" pitchFamily="49" charset="0"/>
              </a:rPr>
              <a:t>V$ENCRYPTION_WALLET</a:t>
            </a:r>
          </a:p>
          <a:p>
            <a:pPr eaLnBrk="1" hangingPunct="1">
              <a:spcBef>
                <a:spcPct val="0"/>
              </a:spcBef>
              <a:buClr>
                <a:schemeClr val="accent1"/>
              </a:buClr>
              <a:buFontTx/>
              <a:buNone/>
            </a:pPr>
            <a:r>
              <a:rPr lang="fr-FR" altLang="en-US" sz="1400" b="1" dirty="0">
                <a:solidFill>
                  <a:srgbClr val="000000"/>
                </a:solidFill>
                <a:latin typeface="Courier New" panose="02070309020205020404" pitchFamily="49" charset="0"/>
                <a:cs typeface="Courier New" panose="02070309020205020404" pitchFamily="49" charset="0"/>
              </a:rPr>
              <a:t>  </a:t>
            </a:r>
            <a:r>
              <a:rPr lang="fr-FR" altLang="en-US" sz="1100" b="1" dirty="0">
                <a:solidFill>
                  <a:srgbClr val="000000"/>
                </a:solidFill>
                <a:latin typeface="Courier New" panose="02070309020205020404" pitchFamily="49" charset="0"/>
                <a:cs typeface="Courier New" panose="02070309020205020404" pitchFamily="49" charset="0"/>
              </a:rPr>
              <a:t>ENCRYPTION_MODE = NONE</a:t>
            </a:r>
            <a:endParaRPr lang="en-US" altLang="en-US" sz="1100" b="1" dirty="0">
              <a:solidFill>
                <a:srgbClr val="000000"/>
              </a:solidFill>
              <a:latin typeface="Courier New" panose="02070309020205020404" pitchFamily="49" charset="0"/>
              <a:cs typeface="Courier New" panose="02070309020205020404" pitchFamily="49" charset="0"/>
            </a:endParaRPr>
          </a:p>
        </p:txBody>
      </p:sp>
      <p:sp>
        <p:nvSpPr>
          <p:cNvPr id="10" name="PPTShape_17"/>
          <p:cNvSpPr>
            <a:spLocks noChangeArrowheads="1"/>
          </p:cNvSpPr>
          <p:nvPr/>
        </p:nvSpPr>
        <p:spPr bwMode="auto">
          <a:xfrm>
            <a:off x="3194050" y="6002338"/>
            <a:ext cx="630238" cy="288925"/>
          </a:xfrm>
          <a:prstGeom prst="flowChartMagneticDisk">
            <a:avLst/>
          </a:prstGeom>
          <a:solidFill>
            <a:srgbClr val="00B0F0"/>
          </a:solidFill>
          <a:ln w="12700">
            <a:solidFill>
              <a:schemeClr val="tx1"/>
            </a:solidFill>
            <a:round/>
            <a:headEnd type="none" w="sm" len="sm"/>
            <a:tailEnd type="none" w="sm" len="sm"/>
          </a:ln>
        </p:spPr>
        <p:txBody>
          <a:bodyPr wrap="none" anchor="ctr"/>
          <a:lstStyle>
            <a:lvl1pPr defTabSz="2286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2286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endParaRPr lang="fr-FR" altLang="en-US" sz="1800" dirty="0">
              <a:solidFill>
                <a:schemeClr val="tx1"/>
              </a:solidFill>
            </a:endParaRPr>
          </a:p>
        </p:txBody>
      </p:sp>
      <p:sp>
        <p:nvSpPr>
          <p:cNvPr id="11" name="TextBox 11"/>
          <p:cNvSpPr txBox="1">
            <a:spLocks noChangeArrowheads="1"/>
          </p:cNvSpPr>
          <p:nvPr/>
        </p:nvSpPr>
        <p:spPr bwMode="auto">
          <a:xfrm>
            <a:off x="2549525" y="6018213"/>
            <a:ext cx="8928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fr-FR" altLang="en-US" sz="1400" b="1" dirty="0">
                <a:solidFill>
                  <a:srgbClr val="000000"/>
                </a:solidFill>
                <a:latin typeface="Courier New" panose="02070309020205020404" pitchFamily="49" charset="0"/>
                <a:cs typeface="Courier New" panose="02070309020205020404" pitchFamily="49" charset="0"/>
              </a:rPr>
              <a:t>PDBC</a:t>
            </a:r>
            <a:r>
              <a:rPr lang="fr-FR" altLang="en-US" sz="1400" dirty="0">
                <a:solidFill>
                  <a:srgbClr val="FF0000"/>
                </a:solidFill>
                <a:latin typeface="Courier New" panose="02070309020205020404" pitchFamily="49" charset="0"/>
                <a:cs typeface="Courier New" panose="02070309020205020404" pitchFamily="49" charset="0"/>
              </a:rPr>
              <a:t>        /u01/app/oracle/admin/ORCL/tde_wallet</a:t>
            </a:r>
            <a:r>
              <a:rPr lang="fr-FR" altLang="en-US" sz="1400" dirty="0">
                <a:solidFill>
                  <a:srgbClr val="000000"/>
                </a:solidFill>
                <a:latin typeface="Courier New" panose="02070309020205020404" pitchFamily="49" charset="0"/>
                <a:cs typeface="Courier New" panose="02070309020205020404" pitchFamily="49" charset="0"/>
              </a:rPr>
              <a:t>/</a:t>
            </a:r>
            <a:r>
              <a:rPr lang="fr-FR" altLang="en-US" sz="1400" dirty="0">
                <a:solidFill>
                  <a:srgbClr val="00CC00"/>
                </a:solidFill>
                <a:latin typeface="Courier New" panose="02070309020205020404" pitchFamily="49" charset="0"/>
                <a:cs typeface="Courier New" panose="02070309020205020404" pitchFamily="49" charset="0"/>
              </a:rPr>
              <a:t>7893AB8994724ZC8</a:t>
            </a:r>
            <a:r>
              <a:rPr lang="fr-FR" altLang="en-US" sz="1400" dirty="0">
                <a:solidFill>
                  <a:srgbClr val="000000"/>
                </a:solidFill>
                <a:latin typeface="Courier New" panose="02070309020205020404" pitchFamily="49" charset="0"/>
                <a:cs typeface="Courier New" panose="02070309020205020404" pitchFamily="49" charset="0"/>
              </a:rPr>
              <a:t>/</a:t>
            </a:r>
            <a:r>
              <a:rPr lang="fr-FR" altLang="en-US" sz="1400" dirty="0">
                <a:solidFill>
                  <a:srgbClr val="0000FF"/>
                </a:solidFill>
                <a:latin typeface="Courier New" panose="02070309020205020404" pitchFamily="49" charset="0"/>
                <a:cs typeface="Courier New" panose="02070309020205020404" pitchFamily="49" charset="0"/>
              </a:rPr>
              <a:t>tde</a:t>
            </a:r>
            <a:r>
              <a:rPr lang="fr-FR" altLang="en-US" sz="1400" dirty="0">
                <a:solidFill>
                  <a:srgbClr val="000000"/>
                </a:solidFill>
                <a:latin typeface="Courier New" panose="02070309020205020404" pitchFamily="49" charset="0"/>
                <a:cs typeface="Courier New" panose="02070309020205020404" pitchFamily="49" charset="0"/>
              </a:rPr>
              <a:t>/ewallet.p12</a:t>
            </a:r>
            <a:endParaRPr lang="en-US" altLang="en-US" sz="1400" dirty="0">
              <a:solidFill>
                <a:srgbClr val="000000"/>
              </a:solidFill>
              <a:latin typeface="Courier New" panose="02070309020205020404" pitchFamily="49" charset="0"/>
              <a:cs typeface="Courier New" panose="02070309020205020404" pitchFamily="49" charset="0"/>
            </a:endParaRPr>
          </a:p>
        </p:txBody>
      </p:sp>
      <p:sp>
        <p:nvSpPr>
          <p:cNvPr id="12" name="TextBox 9"/>
          <p:cNvSpPr txBox="1">
            <a:spLocks noChangeArrowheads="1"/>
          </p:cNvSpPr>
          <p:nvPr/>
        </p:nvSpPr>
        <p:spPr bwMode="auto">
          <a:xfrm>
            <a:off x="3802063" y="4464050"/>
            <a:ext cx="61420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fr-FR" altLang="en-US" sz="1400" dirty="0">
                <a:solidFill>
                  <a:srgbClr val="FF0000"/>
                </a:solidFill>
                <a:latin typeface="Courier New" panose="02070309020205020404" pitchFamily="49" charset="0"/>
                <a:cs typeface="Courier New" panose="02070309020205020404" pitchFamily="49" charset="0"/>
              </a:rPr>
              <a:t>/u01/app/oracle/admin/ORCL/tde_wallet</a:t>
            </a:r>
            <a:r>
              <a:rPr lang="fr-FR" altLang="en-US" sz="1400" dirty="0">
                <a:solidFill>
                  <a:srgbClr val="000000"/>
                </a:solidFill>
                <a:latin typeface="Courier New" panose="02070309020205020404" pitchFamily="49" charset="0"/>
                <a:cs typeface="Courier New" panose="02070309020205020404" pitchFamily="49" charset="0"/>
              </a:rPr>
              <a:t>/</a:t>
            </a:r>
            <a:r>
              <a:rPr lang="fr-FR" altLang="en-US" sz="1400" dirty="0">
                <a:solidFill>
                  <a:srgbClr val="0000FF"/>
                </a:solidFill>
                <a:latin typeface="Courier New" panose="02070309020205020404" pitchFamily="49" charset="0"/>
                <a:cs typeface="Courier New" panose="02070309020205020404" pitchFamily="49" charset="0"/>
              </a:rPr>
              <a:t>tde</a:t>
            </a:r>
            <a:r>
              <a:rPr lang="fr-FR" altLang="en-US" sz="1400" dirty="0">
                <a:solidFill>
                  <a:srgbClr val="000000"/>
                </a:solidFill>
                <a:latin typeface="Courier New" panose="02070309020205020404" pitchFamily="49" charset="0"/>
                <a:cs typeface="Courier New" panose="02070309020205020404" pitchFamily="49" charset="0"/>
              </a:rPr>
              <a:t>/ewallet.p12</a:t>
            </a:r>
            <a:endParaRPr lang="en-US" altLang="en-US" sz="1400" dirty="0">
              <a:solidFill>
                <a:srgbClr val="000000"/>
              </a:solidFill>
              <a:latin typeface="Courier New" panose="02070309020205020404" pitchFamily="49" charset="0"/>
              <a:cs typeface="Courier New" panose="02070309020205020404" pitchFamily="49" charset="0"/>
            </a:endParaRPr>
          </a:p>
        </p:txBody>
      </p:sp>
      <p:sp>
        <p:nvSpPr>
          <p:cNvPr id="13" name="Content Placeholder 2"/>
          <p:cNvSpPr txBox="1">
            <a:spLocks/>
          </p:cNvSpPr>
          <p:nvPr/>
        </p:nvSpPr>
        <p:spPr bwMode="gray">
          <a:xfrm>
            <a:off x="719215" y="3582798"/>
            <a:ext cx="10750394" cy="415922"/>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72000" rIns="16930" bIns="36000" anchor="ctr">
            <a:spAutoFit/>
          </a:bodyPr>
          <a:lstStyle/>
          <a:p>
            <a:pPr eaLnBrk="1" hangingPunct="1">
              <a:defRPr/>
            </a:pPr>
            <a:r>
              <a:rPr lang="en-US" b="1" dirty="0">
                <a:latin typeface="Courier New" pitchFamily="49" charset="0"/>
                <a:cs typeface="Courier New" pitchFamily="49" charset="0"/>
              </a:rPr>
              <a:t>SQL&gt; ALTER SYSTEM SET tde_configuration = 'KEYSTORE_CONFIGURATION=FILE';</a:t>
            </a:r>
            <a:r>
              <a:rPr lang="en-US" b="1" dirty="0">
                <a:latin typeface="Courier New" pitchFamily="49" charset="0"/>
                <a:cs typeface="Arial" charset="0"/>
              </a:rPr>
              <a:t>               </a:t>
            </a:r>
          </a:p>
        </p:txBody>
      </p:sp>
      <p:sp>
        <p:nvSpPr>
          <p:cNvPr id="14" name="Rectangle 3"/>
          <p:cNvSpPr>
            <a:spLocks noChangeArrowheads="1"/>
          </p:cNvSpPr>
          <p:nvPr/>
        </p:nvSpPr>
        <p:spPr bwMode="blackGray">
          <a:xfrm>
            <a:off x="11566525" y="276225"/>
            <a:ext cx="395288" cy="179388"/>
          </a:xfrm>
          <a:prstGeom prst="rect">
            <a:avLst/>
          </a:prstGeom>
          <a:solidFill>
            <a:srgbClr val="D4ECBA"/>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nchor="ctr"/>
          <a:lstStyle>
            <a:lvl1pPr defTabSz="400050">
              <a:spcBef>
                <a:spcPts val="900"/>
              </a:spcBef>
              <a:buClr>
                <a:srgbClr val="000000"/>
              </a:buClr>
              <a:buFont typeface="Arial" panose="020B0604020202020204" pitchFamily="34" charset="0"/>
              <a:tabLst>
                <a:tab pos="400050" algn="r"/>
                <a:tab pos="673100" algn="l"/>
              </a:tabLst>
              <a:defRPr sz="2100">
                <a:solidFill>
                  <a:srgbClr val="5F5F5F"/>
                </a:solidFill>
                <a:latin typeface="Arial" panose="020B0604020202020204" pitchFamily="34" charset="0"/>
              </a:defRPr>
            </a:lvl1pPr>
            <a:lvl2pPr marL="742950" indent="-285750" defTabSz="400050">
              <a:spcBef>
                <a:spcPts val="900"/>
              </a:spcBef>
              <a:buClr>
                <a:srgbClr val="FF0000"/>
              </a:buClr>
              <a:buFont typeface="Arial" panose="020B0604020202020204" pitchFamily="34" charset="0"/>
              <a:buChar char="•"/>
              <a:tabLst>
                <a:tab pos="400050" algn="r"/>
                <a:tab pos="673100" algn="l"/>
              </a:tabLst>
              <a:defRPr sz="2100">
                <a:solidFill>
                  <a:srgbClr val="5F5F5F"/>
                </a:solidFill>
                <a:latin typeface="Arial" panose="020B0604020202020204" pitchFamily="34" charset="0"/>
              </a:defRPr>
            </a:lvl2pPr>
            <a:lvl3pPr marL="1143000" indent="-228600" defTabSz="400050">
              <a:spcBef>
                <a:spcPts val="450"/>
              </a:spcBef>
              <a:buClr>
                <a:srgbClr val="FF0000"/>
              </a:buClr>
              <a:buFont typeface="Arial" panose="020B0604020202020204" pitchFamily="34" charset="0"/>
              <a:buChar char="–"/>
              <a:tabLst>
                <a:tab pos="400050" algn="r"/>
                <a:tab pos="673100" algn="l"/>
              </a:tabLst>
              <a:defRPr sz="2000">
                <a:solidFill>
                  <a:srgbClr val="5F5F5F"/>
                </a:solidFill>
                <a:latin typeface="Arial" panose="020B0604020202020204" pitchFamily="34" charset="0"/>
              </a:defRPr>
            </a:lvl3pPr>
            <a:lvl4pPr marL="1600200" indent="-228600" defTabSz="400050">
              <a:spcBef>
                <a:spcPct val="20000"/>
              </a:spcBef>
              <a:buClr>
                <a:schemeClr val="accent2"/>
              </a:buClr>
              <a:buSzPct val="45000"/>
              <a:buFont typeface="Arial" panose="020B0604020202020204" pitchFamily="34" charset="0"/>
              <a:buChar char="—"/>
              <a:tabLst>
                <a:tab pos="400050" algn="r"/>
                <a:tab pos="673100" algn="l"/>
              </a:tabLst>
              <a:defRPr>
                <a:solidFill>
                  <a:srgbClr val="5F5F5F"/>
                </a:solidFill>
                <a:latin typeface="Arial" panose="020B0604020202020204" pitchFamily="34" charset="0"/>
              </a:defRPr>
            </a:lvl4pPr>
            <a:lvl5pPr marL="2057400" indent="-228600" defTabSz="400050">
              <a:spcBef>
                <a:spcPct val="20000"/>
              </a:spcBef>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5pPr>
            <a:lvl6pPr marL="25146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6pPr>
            <a:lvl7pPr marL="29718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7pPr>
            <a:lvl8pPr marL="34290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8pPr>
            <a:lvl9pPr marL="38862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9pPr>
          </a:lstStyle>
          <a:p>
            <a:pPr algn="ctr" eaLnBrk="1" hangingPunct="1">
              <a:spcBef>
                <a:spcPct val="0"/>
              </a:spcBef>
              <a:buClrTx/>
              <a:buFontTx/>
              <a:buNone/>
            </a:pPr>
            <a:r>
              <a:rPr lang="en-US" altLang="en-US" sz="800" b="1" i="1" dirty="0" smtClean="0">
                <a:solidFill>
                  <a:srgbClr val="000000"/>
                </a:solidFill>
              </a:rPr>
              <a:t>19c</a:t>
            </a:r>
            <a:endParaRPr lang="en-US" altLang="en-US" sz="800" b="1" i="1" dirty="0">
              <a:solidFill>
                <a:srgbClr val="000000"/>
              </a:solidFill>
            </a:endParaRPr>
          </a:p>
        </p:txBody>
      </p:sp>
    </p:spTree>
    <p:custDataLst>
      <p:tags r:id="rId1"/>
    </p:custDataLst>
    <p:extLst>
      <p:ext uri="{BB962C8B-B14F-4D97-AF65-F5344CB8AC3E}">
        <p14:creationId xmlns:p14="http://schemas.microsoft.com/office/powerpoint/2010/main" val="35093433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dirty="0"/>
              <a:t>Defining the </a:t>
            </a:r>
            <a:r>
              <a:rPr lang="fr-FR" altLang="en-US" dirty="0" err="1"/>
              <a:t>Keystore</a:t>
            </a:r>
            <a:r>
              <a:rPr lang="fr-FR" altLang="en-US" dirty="0"/>
              <a:t> </a:t>
            </a:r>
            <a:r>
              <a:rPr lang="fr-FR" altLang="en-US" dirty="0" smtClean="0"/>
              <a:t>Type</a:t>
            </a:r>
            <a:br>
              <a:rPr lang="fr-FR" altLang="en-US" dirty="0" smtClean="0"/>
            </a:br>
            <a:endParaRPr lang="en-US" dirty="0"/>
          </a:p>
        </p:txBody>
      </p:sp>
      <p:sp>
        <p:nvSpPr>
          <p:cNvPr id="3" name="Content Placeholder 2"/>
          <p:cNvSpPr>
            <a:spLocks noGrp="1"/>
          </p:cNvSpPr>
          <p:nvPr>
            <p:ph idx="1"/>
          </p:nvPr>
        </p:nvSpPr>
        <p:spPr>
          <a:xfrm>
            <a:off x="622138" y="1242485"/>
            <a:ext cx="10944549" cy="4104536"/>
          </a:xfrm>
        </p:spPr>
        <p:txBody>
          <a:bodyPr/>
          <a:lstStyle/>
          <a:p>
            <a:pPr>
              <a:defRPr/>
            </a:pPr>
            <a:r>
              <a:rPr lang="fr-FR" altLang="en-US" dirty="0"/>
              <a:t>Values of keystore types allowed:</a:t>
            </a:r>
          </a:p>
          <a:p>
            <a:pPr lvl="1">
              <a:defRPr/>
            </a:pPr>
            <a:r>
              <a:rPr lang="fr-FR" altLang="en-US" dirty="0"/>
              <a:t>FILE</a:t>
            </a:r>
          </a:p>
          <a:p>
            <a:pPr lvl="1">
              <a:defRPr/>
            </a:pPr>
            <a:r>
              <a:rPr lang="fr-FR" altLang="en-US" dirty="0"/>
              <a:t>OKV (Oracle Key Vault)</a:t>
            </a:r>
          </a:p>
          <a:p>
            <a:pPr lvl="1">
              <a:defRPr/>
            </a:pPr>
            <a:r>
              <a:rPr lang="fr-FR" altLang="en-US" dirty="0"/>
              <a:t>HSM (Hardware Security Module)</a:t>
            </a:r>
          </a:p>
          <a:p>
            <a:pPr lvl="1">
              <a:defRPr/>
            </a:pPr>
            <a:r>
              <a:rPr lang="fr-FR" altLang="en-US" dirty="0"/>
              <a:t>FILE|OKV: Reverse-migration from OKV to FILE has occurred</a:t>
            </a:r>
          </a:p>
          <a:p>
            <a:pPr lvl="1">
              <a:defRPr/>
            </a:pPr>
            <a:r>
              <a:rPr lang="fr-FR" altLang="en-US" dirty="0"/>
              <a:t>FILE|HSM: Reverse-migration from HSM to FILE has occurred</a:t>
            </a:r>
          </a:p>
          <a:p>
            <a:pPr lvl="1">
              <a:defRPr/>
            </a:pPr>
            <a:r>
              <a:rPr lang="fr-FR" altLang="en-US" dirty="0"/>
              <a:t>OKV|FILE: Migration from FILE to OKV has occurred</a:t>
            </a:r>
          </a:p>
          <a:p>
            <a:pPr lvl="1">
              <a:defRPr/>
            </a:pPr>
            <a:r>
              <a:rPr lang="fr-FR" altLang="en-US" dirty="0"/>
              <a:t>HSM|FILE: Migration from FILE to HSM has occurred</a:t>
            </a:r>
          </a:p>
          <a:p>
            <a:pPr marL="92075" lvl="1" indent="0">
              <a:buFont typeface="Arial" panose="020B0604020202020204" pitchFamily="34" charset="0"/>
              <a:buNone/>
              <a:defRPr/>
            </a:pPr>
            <a:endParaRPr lang="fr-FR" altLang="en-US" sz="800" dirty="0"/>
          </a:p>
          <a:p>
            <a:pPr>
              <a:defRPr/>
            </a:pPr>
            <a:r>
              <a:rPr lang="fr-FR" altLang="en-US" dirty="0"/>
              <a:t>In isolated mode, when the CDB is in mounted state:</a:t>
            </a:r>
          </a:p>
        </p:txBody>
      </p:sp>
      <p:sp>
        <p:nvSpPr>
          <p:cNvPr id="4" name="Content Placeholder 2"/>
          <p:cNvSpPr txBox="1">
            <a:spLocks/>
          </p:cNvSpPr>
          <p:nvPr/>
        </p:nvSpPr>
        <p:spPr bwMode="gray">
          <a:xfrm>
            <a:off x="708326" y="5409131"/>
            <a:ext cx="10750394" cy="648035"/>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72000" rIns="16930" bIns="36000" anchor="ctr">
            <a:spAutoFit/>
          </a:bodyPr>
          <a:lstStyle/>
          <a:p>
            <a:pPr eaLnBrk="1" hangingPunct="1">
              <a:defRPr/>
            </a:pPr>
            <a:r>
              <a:rPr lang="en-US" sz="1600" b="1" dirty="0">
                <a:latin typeface="Courier New" pitchFamily="49" charset="0"/>
                <a:cs typeface="Courier New" pitchFamily="49" charset="0"/>
              </a:rPr>
              <a:t>SQL&gt; STARTUP MOUNT</a:t>
            </a:r>
          </a:p>
          <a:p>
            <a:pPr eaLnBrk="1" hangingPunct="1">
              <a:defRPr/>
            </a:pPr>
            <a:r>
              <a:rPr lang="en-US" sz="1600" b="1" dirty="0">
                <a:latin typeface="Courier New" pitchFamily="49" charset="0"/>
                <a:cs typeface="Courier New" pitchFamily="49" charset="0"/>
              </a:rPr>
              <a:t>SQL&gt; ALTER SYSTEM SET tde_configuration='CONTAINER=pdb1; KEYSTORE_CONFIGURATION=FILE';</a:t>
            </a:r>
            <a:endParaRPr lang="en-US" sz="1600" b="1" dirty="0">
              <a:latin typeface="Courier New" pitchFamily="49" charset="0"/>
            </a:endParaRPr>
          </a:p>
        </p:txBody>
      </p:sp>
    </p:spTree>
    <p:custDataLst>
      <p:tags r:id="rId1"/>
    </p:custDataLst>
    <p:extLst>
      <p:ext uri="{BB962C8B-B14F-4D97-AF65-F5344CB8AC3E}">
        <p14:creationId xmlns:p14="http://schemas.microsoft.com/office/powerpoint/2010/main" val="12458328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0"/>
            <a:ext cx="6408712" cy="486893"/>
          </a:xfrm>
        </p:spPr>
        <p:txBody>
          <a:bodyPr>
            <a:normAutofit fontScale="90000"/>
          </a:bodyPr>
          <a:lstStyle/>
          <a:p>
            <a:r>
              <a:rPr lang="fr-FR" altLang="en-US" dirty="0"/>
              <a:t>Isolating a PDB Keystore</a:t>
            </a:r>
            <a:endParaRPr lang="en-US" dirty="0"/>
          </a:p>
        </p:txBody>
      </p:sp>
      <p:sp>
        <p:nvSpPr>
          <p:cNvPr id="3" name="Content Placeholder 2"/>
          <p:cNvSpPr>
            <a:spLocks noGrp="1"/>
          </p:cNvSpPr>
          <p:nvPr>
            <p:ph idx="1"/>
          </p:nvPr>
        </p:nvSpPr>
        <p:spPr>
          <a:xfrm>
            <a:off x="621046" y="1238622"/>
            <a:ext cx="10944549" cy="4361016"/>
          </a:xfrm>
        </p:spPr>
        <p:txBody>
          <a:bodyPr>
            <a:normAutofit fontScale="85000" lnSpcReduction="20000"/>
          </a:bodyPr>
          <a:lstStyle/>
          <a:p>
            <a:pPr lvl="1">
              <a:defRPr/>
            </a:pPr>
            <a:r>
              <a:rPr lang="fr-FR" dirty="0"/>
              <a:t>Create / open the CDB root keystore:</a:t>
            </a:r>
            <a:endParaRPr lang="en-US" dirty="0">
              <a:latin typeface="Courier New" pitchFamily="49" charset="0"/>
              <a:cs typeface="Courier New" pitchFamily="49" charset="0"/>
            </a:endParaRPr>
          </a:p>
          <a:p>
            <a:pPr lvl="1">
              <a:defRPr/>
            </a:pPr>
            <a:r>
              <a:rPr lang="fr-FR" dirty="0">
                <a:cs typeface="Courier New" pitchFamily="49" charset="0"/>
              </a:rPr>
              <a:t>Connect as the PDB security admin to the newly created PDB to:</a:t>
            </a:r>
          </a:p>
          <a:p>
            <a:pPr marL="1281600" lvl="2" indent="-367200">
              <a:buFont typeface="+mj-lt"/>
              <a:buAutoNum type="arabicParenR"/>
              <a:defRPr/>
            </a:pPr>
            <a:r>
              <a:rPr lang="en-US" dirty="0"/>
              <a:t>Create the PDB </a:t>
            </a:r>
            <a:r>
              <a:rPr lang="en-US" dirty="0" err="1" smtClean="0"/>
              <a:t>keystore</a:t>
            </a:r>
            <a:r>
              <a:rPr lang="en-US" dirty="0" smtClean="0"/>
              <a:t>.</a:t>
            </a:r>
            <a:endParaRPr lang="fr-FR" dirty="0"/>
          </a:p>
          <a:p>
            <a:pPr marL="1281600" lvl="2" indent="-367200">
              <a:buFont typeface="+mj-lt"/>
              <a:buAutoNum type="arabicParenR"/>
              <a:defRPr/>
            </a:pPr>
            <a:r>
              <a:rPr lang="fr-FR" dirty="0"/>
              <a:t>Open the PDB </a:t>
            </a:r>
            <a:r>
              <a:rPr lang="fr-FR" dirty="0" smtClean="0"/>
              <a:t>keystore.</a:t>
            </a:r>
            <a:endParaRPr lang="fr-FR" dirty="0"/>
          </a:p>
          <a:p>
            <a:pPr marL="1281600" lvl="2" indent="-367200">
              <a:buFont typeface="+mj-lt"/>
              <a:buAutoNum type="arabicParenR"/>
              <a:defRPr/>
            </a:pPr>
            <a:endParaRPr lang="fr-FR" dirty="0"/>
          </a:p>
          <a:p>
            <a:pPr marL="1281600" lvl="2" indent="-367200">
              <a:buFont typeface="+mj-lt"/>
              <a:buAutoNum type="arabicParenR"/>
              <a:defRPr/>
            </a:pPr>
            <a:endParaRPr lang="fr-FR" dirty="0" smtClean="0"/>
          </a:p>
          <a:p>
            <a:pPr marL="1281600" lvl="2" indent="-367200">
              <a:buFont typeface="+mj-lt"/>
              <a:buAutoNum type="arabicParenR"/>
              <a:defRPr/>
            </a:pPr>
            <a:endParaRPr lang="fr-FR" dirty="0"/>
          </a:p>
          <a:p>
            <a:pPr marL="1281600" lvl="2" indent="-367200">
              <a:buFont typeface="+mj-lt"/>
              <a:buAutoNum type="arabicParenR"/>
              <a:defRPr/>
            </a:pPr>
            <a:endParaRPr lang="fr-FR" dirty="0" smtClean="0"/>
          </a:p>
          <a:p>
            <a:pPr marL="1281600" lvl="2" indent="-367200">
              <a:buFont typeface="+mj-lt"/>
              <a:buAutoNum type="arabicParenR"/>
              <a:defRPr/>
            </a:pPr>
            <a:endParaRPr lang="fr-FR" dirty="0"/>
          </a:p>
          <a:p>
            <a:pPr marL="1281600" lvl="2" indent="-367200">
              <a:buFont typeface="+mj-lt"/>
              <a:buAutoNum type="arabicParenR"/>
              <a:defRPr/>
            </a:pPr>
            <a:endParaRPr lang="fr-FR" dirty="0" smtClean="0"/>
          </a:p>
          <a:p>
            <a:pPr marL="1281600" lvl="2" indent="-367200">
              <a:buFont typeface="+mj-lt"/>
              <a:buAutoNum type="arabicParenR"/>
              <a:defRPr/>
            </a:pPr>
            <a:endParaRPr lang="fr-FR" dirty="0"/>
          </a:p>
          <a:p>
            <a:pPr marL="1281600" lvl="2" indent="-367200">
              <a:buFont typeface="+mj-lt"/>
              <a:buAutoNum type="arabicParenR"/>
              <a:defRPr/>
            </a:pPr>
            <a:endParaRPr lang="fr-FR" dirty="0" smtClean="0"/>
          </a:p>
          <a:p>
            <a:pPr marL="1281600" lvl="2" indent="-367200">
              <a:buFont typeface="+mj-lt"/>
              <a:buAutoNum type="arabicParenR"/>
              <a:defRPr/>
            </a:pPr>
            <a:endParaRPr lang="fr-FR" dirty="0"/>
          </a:p>
          <a:p>
            <a:pPr marL="1281600" lvl="2" indent="-367200">
              <a:buFont typeface="+mj-lt"/>
              <a:buAutoNum type="arabicParenR"/>
              <a:defRPr/>
            </a:pPr>
            <a:endParaRPr lang="fr-FR" dirty="0"/>
          </a:p>
          <a:p>
            <a:pPr marL="1281600" lvl="2" indent="-367200">
              <a:buFont typeface="+mj-lt"/>
              <a:buAutoNum type="arabicParenR"/>
              <a:defRPr/>
            </a:pPr>
            <a:endParaRPr lang="fr-FR" dirty="0" smtClean="0"/>
          </a:p>
          <a:p>
            <a:pPr marL="1281600" lvl="2" indent="-367200">
              <a:buFont typeface="+mj-lt"/>
              <a:buAutoNum type="arabicParenR"/>
              <a:defRPr/>
            </a:pPr>
            <a:r>
              <a:rPr lang="fr-FR" sz="2600" dirty="0" err="1" smtClean="0"/>
              <a:t>Create</a:t>
            </a:r>
            <a:r>
              <a:rPr lang="fr-FR" sz="2600" dirty="0" smtClean="0"/>
              <a:t> </a:t>
            </a:r>
            <a:r>
              <a:rPr lang="fr-FR" sz="2600" dirty="0"/>
              <a:t>the TDE PDB key in the PDB </a:t>
            </a:r>
            <a:r>
              <a:rPr lang="fr-FR" sz="2600" dirty="0" smtClean="0"/>
              <a:t>keystore.</a:t>
            </a:r>
            <a:endParaRPr lang="fr-FR" sz="2600" dirty="0"/>
          </a:p>
        </p:txBody>
      </p:sp>
      <p:cxnSp>
        <p:nvCxnSpPr>
          <p:cNvPr id="4" name="Straight Connector 71"/>
          <p:cNvCxnSpPr>
            <a:cxnSpLocks noChangeShapeType="1"/>
          </p:cNvCxnSpPr>
          <p:nvPr/>
        </p:nvCxnSpPr>
        <p:spPr bwMode="auto">
          <a:xfrm>
            <a:off x="4881563" y="2587625"/>
            <a:ext cx="433387" cy="215900"/>
          </a:xfrm>
          <a:prstGeom prst="line">
            <a:avLst/>
          </a:prstGeom>
          <a:noFill/>
          <a:ln w="28575" algn="ctr">
            <a:solidFill>
              <a:schemeClr val="bg1"/>
            </a:solidFill>
            <a:round/>
            <a:headEnd type="none" w="sm" len="sm"/>
            <a:tailEnd type="none" w="sm" len="sm"/>
          </a:ln>
          <a:extLst>
            <a:ext uri="{909E8E84-426E-40DD-AFC4-6F175D3DCCD1}">
              <a14:hiddenFill xmlns:a14="http://schemas.microsoft.com/office/drawing/2010/main">
                <a:noFill/>
              </a14:hiddenFill>
            </a:ext>
          </a:extLst>
        </p:spPr>
      </p:cxnSp>
      <p:cxnSp>
        <p:nvCxnSpPr>
          <p:cNvPr id="5" name="Straight Connector 72"/>
          <p:cNvCxnSpPr>
            <a:cxnSpLocks noChangeShapeType="1"/>
          </p:cNvCxnSpPr>
          <p:nvPr/>
        </p:nvCxnSpPr>
        <p:spPr bwMode="auto">
          <a:xfrm flipH="1">
            <a:off x="4870450" y="2587625"/>
            <a:ext cx="431800" cy="215900"/>
          </a:xfrm>
          <a:prstGeom prst="line">
            <a:avLst/>
          </a:prstGeom>
          <a:noFill/>
          <a:ln w="28575" algn="ctr">
            <a:solidFill>
              <a:schemeClr val="bg1"/>
            </a:solidFill>
            <a:round/>
            <a:headEnd type="none" w="sm" len="sm"/>
            <a:tailEnd type="none" w="sm" len="sm"/>
          </a:ln>
          <a:extLst>
            <a:ext uri="{909E8E84-426E-40DD-AFC4-6F175D3DCCD1}">
              <a14:hiddenFill xmlns:a14="http://schemas.microsoft.com/office/drawing/2010/main">
                <a:noFill/>
              </a14:hiddenFill>
            </a:ext>
          </a:extLst>
        </p:spPr>
      </p:cxnSp>
      <p:pic>
        <p:nvPicPr>
          <p:cNvPr id="6" name="Picture 26" descr="peop009.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1982" y="2722980"/>
            <a:ext cx="50641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Arrow Connector 23"/>
          <p:cNvCxnSpPr>
            <a:cxnSpLocks noChangeShapeType="1"/>
          </p:cNvCxnSpPr>
          <p:nvPr/>
        </p:nvCxnSpPr>
        <p:spPr bwMode="auto">
          <a:xfrm>
            <a:off x="3646488" y="2971800"/>
            <a:ext cx="1943100" cy="0"/>
          </a:xfrm>
          <a:prstGeom prst="straightConnector1">
            <a:avLst/>
          </a:prstGeom>
          <a:noFill/>
          <a:ln w="28575" algn="ctr">
            <a:solidFill>
              <a:srgbClr val="FF0000"/>
            </a:solidFill>
            <a:round/>
            <a:headEnd type="none" w="sm" len="sm"/>
            <a:tailEnd type="triangle" w="lg" len="lg"/>
          </a:ln>
          <a:extLst>
            <a:ext uri="{909E8E84-426E-40DD-AFC4-6F175D3DCCD1}">
              <a14:hiddenFill xmlns:a14="http://schemas.microsoft.com/office/drawing/2010/main">
                <a:noFill/>
              </a14:hiddenFill>
            </a:ext>
          </a:extLst>
        </p:spPr>
      </p:cxnSp>
      <p:sp>
        <p:nvSpPr>
          <p:cNvPr id="8" name="PPTShape_17"/>
          <p:cNvSpPr>
            <a:spLocks noChangeArrowheads="1"/>
          </p:cNvSpPr>
          <p:nvPr/>
        </p:nvSpPr>
        <p:spPr bwMode="auto">
          <a:xfrm>
            <a:off x="5807075" y="2492375"/>
            <a:ext cx="1655763" cy="720725"/>
          </a:xfrm>
          <a:prstGeom prst="flowChartMagneticDisk">
            <a:avLst/>
          </a:prstGeom>
          <a:solidFill>
            <a:srgbClr val="92D050"/>
          </a:solidFill>
          <a:ln w="12700">
            <a:solidFill>
              <a:schemeClr val="tx1"/>
            </a:solidFill>
            <a:round/>
            <a:headEnd type="none" w="sm" len="sm"/>
            <a:tailEnd type="none" w="sm" len="sm"/>
          </a:ln>
        </p:spPr>
        <p:txBody>
          <a:bodyPr wrap="none" anchor="ctr"/>
          <a:lstStyle>
            <a:lvl1pPr defTabSz="2286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2286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fr-FR" altLang="en-US" sz="1600" b="1" dirty="0">
                <a:solidFill>
                  <a:srgbClr val="000000"/>
                </a:solidFill>
              </a:rPr>
              <a:t>TDE master key</a:t>
            </a:r>
          </a:p>
          <a:p>
            <a:pPr eaLnBrk="1" hangingPunct="1">
              <a:spcBef>
                <a:spcPct val="0"/>
              </a:spcBef>
              <a:buClrTx/>
              <a:buFontTx/>
              <a:buNone/>
            </a:pPr>
            <a:r>
              <a:rPr lang="fr-FR" altLang="en-US" sz="1600" b="1" dirty="0">
                <a:solidFill>
                  <a:srgbClr val="000000"/>
                </a:solidFill>
              </a:rPr>
              <a:t>TDE PDB key</a:t>
            </a:r>
          </a:p>
        </p:txBody>
      </p:sp>
      <p:sp>
        <p:nvSpPr>
          <p:cNvPr id="9" name="Rectangle 12"/>
          <p:cNvSpPr>
            <a:spLocks noChangeArrowheads="1"/>
          </p:cNvSpPr>
          <p:nvPr/>
        </p:nvSpPr>
        <p:spPr bwMode="auto">
          <a:xfrm>
            <a:off x="7607300" y="2736850"/>
            <a:ext cx="41585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400" dirty="0">
                <a:solidFill>
                  <a:srgbClr val="FF0000"/>
                </a:solidFill>
                <a:latin typeface="Courier New" panose="02070309020205020404" pitchFamily="49" charset="0"/>
                <a:cs typeface="Courier New" panose="02070309020205020404" pitchFamily="49" charset="0"/>
              </a:rPr>
              <a:t>WALLET_ROOT</a:t>
            </a:r>
            <a:r>
              <a:rPr lang="en-US" altLang="en-US" sz="1400" dirty="0">
                <a:solidFill>
                  <a:srgbClr val="000000"/>
                </a:solidFill>
                <a:latin typeface="Courier New" panose="02070309020205020404" pitchFamily="49" charset="0"/>
                <a:cs typeface="Courier New" panose="02070309020205020404" pitchFamily="49" charset="0"/>
              </a:rPr>
              <a:t>/</a:t>
            </a:r>
            <a:r>
              <a:rPr lang="en-US" altLang="en-US" sz="1400" i="1" dirty="0">
                <a:solidFill>
                  <a:srgbClr val="00CC00"/>
                </a:solidFill>
                <a:latin typeface="Courier New" panose="02070309020205020404" pitchFamily="49" charset="0"/>
                <a:cs typeface="Courier New" panose="02070309020205020404" pitchFamily="49" charset="0"/>
              </a:rPr>
              <a:t>pdb_guid</a:t>
            </a:r>
            <a:r>
              <a:rPr lang="en-US" altLang="en-US" sz="1400" dirty="0">
                <a:solidFill>
                  <a:srgbClr val="000000"/>
                </a:solidFill>
                <a:latin typeface="Courier New" panose="02070309020205020404" pitchFamily="49" charset="0"/>
                <a:cs typeface="Courier New" panose="02070309020205020404" pitchFamily="49" charset="0"/>
              </a:rPr>
              <a:t>/</a:t>
            </a:r>
            <a:r>
              <a:rPr lang="en-US" altLang="en-US" sz="1400" dirty="0">
                <a:solidFill>
                  <a:srgbClr val="0000FF"/>
                </a:solidFill>
                <a:latin typeface="Courier New" panose="02070309020205020404" pitchFamily="49" charset="0"/>
                <a:cs typeface="Courier New" panose="02070309020205020404" pitchFamily="49" charset="0"/>
              </a:rPr>
              <a:t>tde</a:t>
            </a:r>
            <a:r>
              <a:rPr lang="en-US" altLang="en-US" sz="1400" dirty="0">
                <a:solidFill>
                  <a:srgbClr val="000000"/>
                </a:solidFill>
                <a:latin typeface="Courier New" panose="02070309020205020404" pitchFamily="49" charset="0"/>
                <a:cs typeface="Courier New" panose="02070309020205020404" pitchFamily="49" charset="0"/>
              </a:rPr>
              <a:t>/ewallet.p12</a:t>
            </a:r>
            <a:endParaRPr lang="en-US" altLang="en-US" sz="1400" dirty="0">
              <a:solidFill>
                <a:srgbClr val="000000"/>
              </a:solidFill>
            </a:endParaRPr>
          </a:p>
        </p:txBody>
      </p:sp>
      <p:sp>
        <p:nvSpPr>
          <p:cNvPr id="10" name="TextBox 13"/>
          <p:cNvSpPr txBox="1">
            <a:spLocks noChangeArrowheads="1"/>
          </p:cNvSpPr>
          <p:nvPr/>
        </p:nvSpPr>
        <p:spPr bwMode="auto">
          <a:xfrm>
            <a:off x="4198938" y="2443163"/>
            <a:ext cx="561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fr-FR" altLang="en-US" sz="1400" i="1" dirty="0">
                <a:solidFill>
                  <a:srgbClr val="000000"/>
                </a:solidFill>
              </a:rPr>
              <a:t>pass</a:t>
            </a:r>
            <a:endParaRPr lang="en-US" altLang="en-US" sz="1400" i="1" dirty="0">
              <a:solidFill>
                <a:srgbClr val="000000"/>
              </a:solidFill>
            </a:endParaRPr>
          </a:p>
        </p:txBody>
      </p:sp>
      <p:cxnSp>
        <p:nvCxnSpPr>
          <p:cNvPr id="11" name="Straight Arrow Connector 23"/>
          <p:cNvCxnSpPr>
            <a:cxnSpLocks noChangeShapeType="1"/>
          </p:cNvCxnSpPr>
          <p:nvPr/>
        </p:nvCxnSpPr>
        <p:spPr bwMode="auto">
          <a:xfrm>
            <a:off x="3646488" y="2801431"/>
            <a:ext cx="1943100" cy="0"/>
          </a:xfrm>
          <a:prstGeom prst="straightConnector1">
            <a:avLst/>
          </a:prstGeom>
          <a:noFill/>
          <a:ln w="28575" algn="ctr">
            <a:solidFill>
              <a:srgbClr val="0000FF"/>
            </a:solidFill>
            <a:round/>
            <a:headEnd type="none" w="sm" len="sm"/>
            <a:tailEnd type="triangle" w="lg" len="lg"/>
          </a:ln>
          <a:extLst>
            <a:ext uri="{909E8E84-426E-40DD-AFC4-6F175D3DCCD1}">
              <a14:hiddenFill xmlns:a14="http://schemas.microsoft.com/office/drawing/2010/main">
                <a:noFill/>
              </a14:hiddenFill>
            </a:ext>
          </a:extLst>
        </p:spPr>
      </p:cxnSp>
      <p:sp>
        <p:nvSpPr>
          <p:cNvPr id="12" name="TextBox 15"/>
          <p:cNvSpPr txBox="1">
            <a:spLocks noChangeArrowheads="1"/>
          </p:cNvSpPr>
          <p:nvPr/>
        </p:nvSpPr>
        <p:spPr bwMode="auto">
          <a:xfrm>
            <a:off x="3670300" y="2976563"/>
            <a:ext cx="14874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fr-FR" altLang="en-US" sz="1400" i="1" dirty="0">
                <a:solidFill>
                  <a:srgbClr val="000000"/>
                </a:solidFill>
              </a:rPr>
              <a:t>No keystore mgt</a:t>
            </a:r>
            <a:endParaRPr lang="en-US" altLang="en-US" sz="1400" i="1" dirty="0">
              <a:solidFill>
                <a:srgbClr val="000000"/>
              </a:solidFill>
            </a:endParaRPr>
          </a:p>
        </p:txBody>
      </p:sp>
      <p:sp>
        <p:nvSpPr>
          <p:cNvPr id="13" name="Content Placeholder 2"/>
          <p:cNvSpPr txBox="1">
            <a:spLocks/>
          </p:cNvSpPr>
          <p:nvPr/>
        </p:nvSpPr>
        <p:spPr bwMode="gray">
          <a:xfrm>
            <a:off x="554432" y="3368096"/>
            <a:ext cx="10727767" cy="63602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spAutoFit/>
          </a:bodyPr>
          <a:lstStyle/>
          <a:p>
            <a:pPr marL="0" lvl="1" eaLnBrk="1" hangingPunct="1">
              <a:defRPr/>
            </a:pPr>
            <a:r>
              <a:rPr lang="en-US" b="1" dirty="0">
                <a:latin typeface="Courier New" pitchFamily="49" charset="0"/>
                <a:cs typeface="Arial" charset="0"/>
              </a:rPr>
              <a:t>SQL&gt; </a:t>
            </a:r>
            <a:r>
              <a:rPr lang="en-US" b="1" dirty="0">
                <a:latin typeface="Courier New" pitchFamily="49" charset="0"/>
                <a:cs typeface="Courier New" pitchFamily="49" charset="0"/>
              </a:rPr>
              <a:t>ADMINISTER KEY MANAGEMENT </a:t>
            </a:r>
            <a:r>
              <a:rPr lang="en-US" b="1" dirty="0">
                <a:solidFill>
                  <a:srgbClr val="FF0000"/>
                </a:solidFill>
                <a:latin typeface="Courier New" pitchFamily="49" charset="0"/>
                <a:cs typeface="Courier New" pitchFamily="49" charset="0"/>
              </a:rPr>
              <a:t>CREATE KEYSTORE </a:t>
            </a:r>
          </a:p>
          <a:p>
            <a:pPr marL="0" lvl="1" eaLnBrk="1" hangingPunct="1">
              <a:defRPr/>
            </a:pPr>
            <a:r>
              <a:rPr lang="en-US" b="1" dirty="0">
                <a:solidFill>
                  <a:srgbClr val="FF0000"/>
                </a:solidFill>
                <a:latin typeface="Courier New" pitchFamily="49" charset="0"/>
                <a:cs typeface="Courier New" pitchFamily="49" charset="0"/>
              </a:rPr>
              <a:t>                    </a:t>
            </a:r>
            <a:r>
              <a:rPr lang="en-US" b="1" dirty="0">
                <a:latin typeface="Courier New" pitchFamily="49" charset="0"/>
                <a:cs typeface="Courier New" pitchFamily="49" charset="0"/>
              </a:rPr>
              <a:t>IDENTIFIED BY </a:t>
            </a:r>
            <a:r>
              <a:rPr lang="en-US" b="1" i="1" dirty="0">
                <a:solidFill>
                  <a:srgbClr val="FF0000"/>
                </a:solidFill>
                <a:latin typeface="Courier New" pitchFamily="49" charset="0"/>
                <a:cs typeface="Courier New" pitchFamily="49" charset="0"/>
              </a:rPr>
              <a:t>isolated_keystore_pass</a:t>
            </a:r>
            <a:r>
              <a:rPr lang="en-US" b="1" dirty="0">
                <a:latin typeface="Courier New" pitchFamily="49" charset="0"/>
                <a:cs typeface="Courier New" pitchFamily="49" charset="0"/>
              </a:rPr>
              <a:t>;</a:t>
            </a:r>
          </a:p>
        </p:txBody>
      </p:sp>
      <p:sp>
        <p:nvSpPr>
          <p:cNvPr id="14" name="Content Placeholder 2"/>
          <p:cNvSpPr txBox="1">
            <a:spLocks/>
          </p:cNvSpPr>
          <p:nvPr/>
        </p:nvSpPr>
        <p:spPr bwMode="gray">
          <a:xfrm>
            <a:off x="5589588" y="1809624"/>
            <a:ext cx="5976000" cy="581717"/>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72000" rIns="16930" bIns="36000" anchor="ctr">
            <a:spAutoFit/>
          </a:bodyPr>
          <a:lstStyle/>
          <a:p>
            <a:pPr marL="0" lvl="1" eaLnBrk="1" hangingPunct="1">
              <a:defRPr/>
            </a:pPr>
            <a:r>
              <a:rPr lang="en-US" sz="1400" b="1" dirty="0">
                <a:latin typeface="Courier New" pitchFamily="49" charset="0"/>
                <a:cs typeface="Courier New" pitchFamily="49" charset="0"/>
              </a:rPr>
              <a:t>SQL&gt; ADMINISTER KEY MANAGEMENT </a:t>
            </a:r>
            <a:r>
              <a:rPr lang="en-US" sz="1400" b="1" dirty="0">
                <a:solidFill>
                  <a:srgbClr val="FF0000"/>
                </a:solidFill>
                <a:latin typeface="Courier New" pitchFamily="49" charset="0"/>
                <a:cs typeface="Courier New" pitchFamily="49" charset="0"/>
              </a:rPr>
              <a:t>CREATE KEYSTORE </a:t>
            </a:r>
          </a:p>
          <a:p>
            <a:pPr marL="0" lvl="1" eaLnBrk="1" hangingPunct="1">
              <a:defRPr/>
            </a:pPr>
            <a:r>
              <a:rPr lang="en-US" sz="1400" b="1" dirty="0">
                <a:latin typeface="Courier New" pitchFamily="49" charset="0"/>
                <a:cs typeface="Courier New" pitchFamily="49" charset="0"/>
              </a:rPr>
              <a:t>                IDENTIFIED BY </a:t>
            </a:r>
            <a:r>
              <a:rPr lang="en-US" sz="1400" b="1" i="1" dirty="0">
                <a:solidFill>
                  <a:srgbClr val="FF0000"/>
                </a:solidFill>
                <a:latin typeface="Courier New" pitchFamily="49" charset="0"/>
                <a:cs typeface="Courier New" pitchFamily="49" charset="0"/>
              </a:rPr>
              <a:t>&lt;united_keystore_pass&gt;</a:t>
            </a:r>
            <a:r>
              <a:rPr lang="en-US" sz="1400" b="1" dirty="0">
                <a:solidFill>
                  <a:srgbClr val="FF0000"/>
                </a:solidFill>
                <a:latin typeface="Courier New" pitchFamily="49" charset="0"/>
                <a:cs typeface="Courier New" pitchFamily="49" charset="0"/>
              </a:rPr>
              <a:t> </a:t>
            </a:r>
            <a:r>
              <a:rPr lang="en-US" sz="1400" b="1" dirty="0">
                <a:latin typeface="Courier New" pitchFamily="49" charset="0"/>
                <a:cs typeface="Courier New" pitchFamily="49" charset="0"/>
              </a:rPr>
              <a:t>;</a:t>
            </a:r>
          </a:p>
        </p:txBody>
      </p:sp>
      <p:sp>
        <p:nvSpPr>
          <p:cNvPr id="15" name="Vertical Scroll 87"/>
          <p:cNvSpPr>
            <a:spLocks noChangeArrowheads="1"/>
          </p:cNvSpPr>
          <p:nvPr/>
        </p:nvSpPr>
        <p:spPr bwMode="auto">
          <a:xfrm>
            <a:off x="8902700" y="333375"/>
            <a:ext cx="2879725" cy="574675"/>
          </a:xfrm>
          <a:prstGeom prst="verticalScroll">
            <a:avLst>
              <a:gd name="adj" fmla="val 12500"/>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
                <a:schemeClr val="accent1"/>
              </a:buClr>
              <a:buFontTx/>
              <a:buNone/>
            </a:pPr>
            <a:r>
              <a:rPr lang="en-US" altLang="en-US" sz="1200" b="1" dirty="0">
                <a:solidFill>
                  <a:srgbClr val="000000"/>
                </a:solidFill>
                <a:latin typeface="Courier New" panose="02070309020205020404" pitchFamily="49" charset="0"/>
                <a:cs typeface="Courier New" panose="02070309020205020404" pitchFamily="49" charset="0"/>
              </a:rPr>
              <a:t>V$ENCRYPTION_WALLET</a:t>
            </a:r>
          </a:p>
          <a:p>
            <a:pPr eaLnBrk="1" hangingPunct="1">
              <a:spcBef>
                <a:spcPct val="0"/>
              </a:spcBef>
              <a:buClr>
                <a:schemeClr val="accent1"/>
              </a:buClr>
              <a:buFontTx/>
              <a:buNone/>
            </a:pPr>
            <a:r>
              <a:rPr lang="fr-FR" altLang="en-US" sz="1400" b="1" dirty="0">
                <a:solidFill>
                  <a:srgbClr val="000000"/>
                </a:solidFill>
                <a:latin typeface="Courier New" panose="02070309020205020404" pitchFamily="49" charset="0"/>
                <a:cs typeface="Courier New" panose="02070309020205020404" pitchFamily="49" charset="0"/>
              </a:rPr>
              <a:t>  </a:t>
            </a:r>
            <a:r>
              <a:rPr lang="fr-FR" altLang="en-US" sz="1100" b="1" dirty="0">
                <a:solidFill>
                  <a:srgbClr val="000000"/>
                </a:solidFill>
                <a:latin typeface="Courier New" panose="02070309020205020404" pitchFamily="49" charset="0"/>
                <a:cs typeface="Courier New" panose="02070309020205020404" pitchFamily="49" charset="0"/>
              </a:rPr>
              <a:t>ENCRYPTION_MODE = ISOLATED</a:t>
            </a:r>
            <a:endParaRPr lang="en-US" altLang="en-US" sz="1100" b="1" dirty="0">
              <a:solidFill>
                <a:srgbClr val="000000"/>
              </a:solidFill>
              <a:latin typeface="Courier New" panose="02070309020205020404" pitchFamily="49" charset="0"/>
              <a:cs typeface="Courier New" panose="02070309020205020404" pitchFamily="49" charset="0"/>
            </a:endParaRPr>
          </a:p>
        </p:txBody>
      </p:sp>
      <p:sp>
        <p:nvSpPr>
          <p:cNvPr id="16" name="Content Placeholder 2"/>
          <p:cNvSpPr txBox="1">
            <a:spLocks/>
          </p:cNvSpPr>
          <p:nvPr/>
        </p:nvSpPr>
        <p:spPr bwMode="gray">
          <a:xfrm>
            <a:off x="333772" y="5436622"/>
            <a:ext cx="10727767" cy="63602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spAutoFit/>
          </a:bodyPr>
          <a:lstStyle/>
          <a:p>
            <a:pPr marL="0" lvl="1" eaLnBrk="1" hangingPunct="1">
              <a:defRPr/>
            </a:pPr>
            <a:r>
              <a:rPr lang="en-US" b="1" dirty="0">
                <a:latin typeface="Courier New" pitchFamily="49" charset="0"/>
                <a:cs typeface="Arial" charset="0"/>
              </a:rPr>
              <a:t>SQL&gt; </a:t>
            </a:r>
            <a:r>
              <a:rPr lang="en-US" b="1" dirty="0">
                <a:latin typeface="Courier New" pitchFamily="49" charset="0"/>
                <a:cs typeface="Courier New" pitchFamily="49" charset="0"/>
              </a:rPr>
              <a:t>ADMINISTER KEY MANAGEMENT </a:t>
            </a:r>
            <a:r>
              <a:rPr lang="en-US" b="1" dirty="0">
                <a:solidFill>
                  <a:srgbClr val="FF0000"/>
                </a:solidFill>
                <a:latin typeface="Courier New" pitchFamily="49" charset="0"/>
                <a:cs typeface="Courier New" pitchFamily="49" charset="0"/>
              </a:rPr>
              <a:t>SET KEY </a:t>
            </a:r>
            <a:r>
              <a:rPr lang="en-US" b="1" dirty="0">
                <a:latin typeface="Courier New" pitchFamily="49" charset="0"/>
                <a:cs typeface="Courier New" pitchFamily="49" charset="0"/>
              </a:rPr>
              <a:t>IDENTIFIED BY</a:t>
            </a:r>
            <a:r>
              <a:rPr lang="en-US" b="1" dirty="0">
                <a:solidFill>
                  <a:srgbClr val="000000"/>
                </a:solidFill>
                <a:latin typeface="Courier New" pitchFamily="49" charset="0"/>
                <a:cs typeface="Courier New" pitchFamily="49" charset="0"/>
              </a:rPr>
              <a:t> </a:t>
            </a:r>
            <a:r>
              <a:rPr lang="en-US" b="1" i="1" dirty="0">
                <a:solidFill>
                  <a:srgbClr val="FF0000"/>
                </a:solidFill>
                <a:latin typeface="Courier New" pitchFamily="49" charset="0"/>
                <a:cs typeface="Courier New" pitchFamily="49" charset="0"/>
              </a:rPr>
              <a:t>isolated_keystore_pass</a:t>
            </a:r>
          </a:p>
          <a:p>
            <a:pPr marL="0" lvl="1" eaLnBrk="1" hangingPunct="1">
              <a:defRPr/>
            </a:pPr>
            <a:r>
              <a:rPr lang="en-US" b="1" i="1" dirty="0">
                <a:solidFill>
                  <a:srgbClr val="FF0000"/>
                </a:solidFill>
                <a:latin typeface="Courier New" pitchFamily="49" charset="0"/>
                <a:cs typeface="Courier New" pitchFamily="49" charset="0"/>
              </a:rPr>
              <a:t>                    </a:t>
            </a:r>
            <a:r>
              <a:rPr lang="en-US" b="1" dirty="0">
                <a:latin typeface="Courier New" pitchFamily="49" charset="0"/>
                <a:cs typeface="Courier New" pitchFamily="49" charset="0"/>
              </a:rPr>
              <a:t>WITH BACKUP;</a:t>
            </a:r>
          </a:p>
        </p:txBody>
      </p:sp>
      <p:sp>
        <p:nvSpPr>
          <p:cNvPr id="17" name="Content Placeholder 2"/>
          <p:cNvSpPr txBox="1">
            <a:spLocks/>
          </p:cNvSpPr>
          <p:nvPr/>
        </p:nvSpPr>
        <p:spPr bwMode="gray">
          <a:xfrm>
            <a:off x="532017" y="4172593"/>
            <a:ext cx="10727767" cy="63602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spAutoFit/>
          </a:bodyPr>
          <a:lstStyle/>
          <a:p>
            <a:pPr marL="0" lvl="1" eaLnBrk="1" hangingPunct="1">
              <a:defRPr/>
            </a:pPr>
            <a:r>
              <a:rPr lang="en-US" b="1" dirty="0">
                <a:latin typeface="Courier New" pitchFamily="49" charset="0"/>
                <a:cs typeface="Arial" charset="0"/>
              </a:rPr>
              <a:t>SQL&gt; </a:t>
            </a:r>
            <a:r>
              <a:rPr lang="en-US" b="1" dirty="0">
                <a:latin typeface="Courier New" pitchFamily="49" charset="0"/>
                <a:cs typeface="Courier New" pitchFamily="49" charset="0"/>
              </a:rPr>
              <a:t>ADMINISTER KEY MANAGEMENT </a:t>
            </a:r>
            <a:r>
              <a:rPr lang="en-US" b="1" dirty="0">
                <a:solidFill>
                  <a:srgbClr val="FF0000"/>
                </a:solidFill>
                <a:latin typeface="Courier New" pitchFamily="49" charset="0"/>
                <a:cs typeface="Courier New" pitchFamily="49" charset="0"/>
              </a:rPr>
              <a:t>SET KEYSTORE OPEN</a:t>
            </a:r>
          </a:p>
          <a:p>
            <a:pPr marL="0" lvl="1" eaLnBrk="1" hangingPunct="1">
              <a:defRPr/>
            </a:pPr>
            <a:r>
              <a:rPr lang="en-US" b="1" dirty="0">
                <a:solidFill>
                  <a:srgbClr val="FF0000"/>
                </a:solidFill>
                <a:latin typeface="Courier New" pitchFamily="49" charset="0"/>
                <a:cs typeface="Courier New" pitchFamily="49" charset="0"/>
              </a:rPr>
              <a:t>                    </a:t>
            </a:r>
            <a:r>
              <a:rPr lang="en-US" b="1" dirty="0">
                <a:latin typeface="Courier New" pitchFamily="49" charset="0"/>
                <a:cs typeface="Courier New" pitchFamily="49" charset="0"/>
              </a:rPr>
              <a:t>IDENTIFIED BY </a:t>
            </a:r>
            <a:r>
              <a:rPr lang="en-US" b="1" i="1" dirty="0">
                <a:solidFill>
                  <a:srgbClr val="FF0000"/>
                </a:solidFill>
                <a:latin typeface="Courier New" pitchFamily="49" charset="0"/>
                <a:cs typeface="Courier New" pitchFamily="49" charset="0"/>
              </a:rPr>
              <a:t>isolated_keystore_pass</a:t>
            </a:r>
            <a:r>
              <a:rPr lang="en-US" b="1" dirty="0">
                <a:latin typeface="Courier New" pitchFamily="49" charset="0"/>
                <a:cs typeface="Courier New" pitchFamily="49" charset="0"/>
              </a:rPr>
              <a:t>;</a:t>
            </a:r>
          </a:p>
        </p:txBody>
      </p:sp>
    </p:spTree>
    <p:custDataLst>
      <p:tags r:id="rId1"/>
    </p:custDataLst>
    <p:extLst>
      <p:ext uri="{BB962C8B-B14F-4D97-AF65-F5344CB8AC3E}">
        <p14:creationId xmlns:p14="http://schemas.microsoft.com/office/powerpoint/2010/main" val="42236320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74820"/>
            <a:ext cx="8640654" cy="957148"/>
          </a:xfrm>
        </p:spPr>
        <p:txBody>
          <a:bodyPr>
            <a:normAutofit fontScale="90000"/>
          </a:bodyPr>
          <a:lstStyle/>
          <a:p>
            <a:r>
              <a:rPr lang="en-US" altLang="en-US" dirty="0"/>
              <a:t>Converting a PDB to Run in Isolated Mode</a:t>
            </a:r>
            <a:endParaRPr lang="en-US" dirty="0"/>
          </a:p>
        </p:txBody>
      </p:sp>
      <p:sp>
        <p:nvSpPr>
          <p:cNvPr id="3" name="Content Placeholder 2"/>
          <p:cNvSpPr>
            <a:spLocks noGrp="1"/>
          </p:cNvSpPr>
          <p:nvPr>
            <p:ph idx="1"/>
          </p:nvPr>
        </p:nvSpPr>
        <p:spPr>
          <a:xfrm>
            <a:off x="622138" y="1242485"/>
            <a:ext cx="10944549" cy="2186062"/>
          </a:xfrm>
        </p:spPr>
        <p:txBody>
          <a:bodyPr/>
          <a:lstStyle/>
          <a:p>
            <a:pPr lvl="1">
              <a:defRPr/>
            </a:pPr>
            <a:r>
              <a:rPr lang="fr-FR" dirty="0">
                <a:cs typeface="Courier New" pitchFamily="49" charset="0"/>
              </a:rPr>
              <a:t>In the CDB root:</a:t>
            </a:r>
          </a:p>
          <a:p>
            <a:pPr lvl="2">
              <a:defRPr/>
            </a:pPr>
            <a:r>
              <a:rPr lang="en-US" dirty="0">
                <a:cs typeface="Courier New" pitchFamily="49" charset="0"/>
              </a:rPr>
              <a:t>Create a common user to act as the security officer         </a:t>
            </a:r>
          </a:p>
          <a:p>
            <a:pPr marL="1281600" lvl="2" indent="-367200">
              <a:defRPr/>
            </a:pPr>
            <a:r>
              <a:rPr lang="en-US" dirty="0">
                <a:cs typeface="Courier New" pitchFamily="49" charset="0"/>
              </a:rPr>
              <a:t>Grant the </a:t>
            </a:r>
            <a:r>
              <a:rPr lang="en-US" dirty="0">
                <a:latin typeface="Courier New" pitchFamily="49" charset="0"/>
                <a:cs typeface="Courier New" pitchFamily="49" charset="0"/>
              </a:rPr>
              <a:t>ADMINISTER KEY MANAGEMENT </a:t>
            </a:r>
            <a:r>
              <a:rPr lang="en-US" dirty="0"/>
              <a:t>privilege </a:t>
            </a:r>
            <a:r>
              <a:rPr lang="en-US" dirty="0" smtClean="0"/>
              <a:t>commonly    </a:t>
            </a:r>
            <a:endParaRPr lang="en-US" dirty="0"/>
          </a:p>
          <a:p>
            <a:pPr marL="458640" lvl="1" indent="-367200">
              <a:defRPr/>
            </a:pPr>
            <a:r>
              <a:rPr lang="en-US" dirty="0"/>
              <a:t>Connect as the security officer         to the PDB and create the keystore in the PDB.</a:t>
            </a:r>
            <a:r>
              <a:rPr lang="fr-FR" dirty="0"/>
              <a:t> </a:t>
            </a:r>
            <a:r>
              <a:rPr lang="en-US" dirty="0"/>
              <a:t/>
            </a:r>
            <a:br>
              <a:rPr lang="en-US" dirty="0"/>
            </a:br>
            <a:r>
              <a:rPr lang="en-US" dirty="0"/>
              <a:t/>
            </a:r>
            <a:br>
              <a:rPr lang="en-US" dirty="0"/>
            </a:br>
            <a:endParaRPr lang="en-US" dirty="0"/>
          </a:p>
        </p:txBody>
      </p:sp>
      <p:pic>
        <p:nvPicPr>
          <p:cNvPr id="4" name="Picture 26" descr="peop009.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94625" y="1484313"/>
            <a:ext cx="42545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gray">
          <a:xfrm>
            <a:off x="715014" y="3068960"/>
            <a:ext cx="10727767" cy="123288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spAutoFit/>
          </a:bodyPr>
          <a:lstStyle/>
          <a:p>
            <a:pPr marL="0" lvl="1" eaLnBrk="1" hangingPunct="1">
              <a:defRPr/>
            </a:pPr>
            <a:r>
              <a:rPr lang="en-US" b="1" dirty="0">
                <a:latin typeface="Courier New" pitchFamily="49" charset="0"/>
                <a:cs typeface="Arial" charset="0"/>
              </a:rPr>
              <a:t>SQL&gt; </a:t>
            </a:r>
            <a:r>
              <a:rPr lang="en-US" b="1" dirty="0">
                <a:latin typeface="Courier New" pitchFamily="49" charset="0"/>
                <a:cs typeface="Courier New" pitchFamily="49" charset="0"/>
              </a:rPr>
              <a:t>ADMINISTER KEY MANAGEMENT </a:t>
            </a:r>
            <a:r>
              <a:rPr lang="en-US" b="1" dirty="0">
                <a:solidFill>
                  <a:srgbClr val="FF0000"/>
                </a:solidFill>
                <a:latin typeface="Courier New" pitchFamily="49" charset="0"/>
                <a:cs typeface="Courier New" pitchFamily="49" charset="0"/>
              </a:rPr>
              <a:t>ISOLATE</a:t>
            </a:r>
            <a:r>
              <a:rPr lang="en-US" b="1" dirty="0">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KEYSTORE</a:t>
            </a:r>
            <a:r>
              <a:rPr lang="en-US" b="1" dirty="0">
                <a:latin typeface="Courier New" pitchFamily="49" charset="0"/>
                <a:cs typeface="Courier New" pitchFamily="49" charset="0"/>
              </a:rPr>
              <a:t> </a:t>
            </a:r>
          </a:p>
          <a:p>
            <a:pPr marL="0" lvl="1" eaLnBrk="1" hangingPunct="1">
              <a:defRPr/>
            </a:pPr>
            <a:r>
              <a:rPr lang="en-US" b="1" dirty="0">
                <a:latin typeface="Courier New" pitchFamily="49" charset="0"/>
                <a:cs typeface="Courier New" pitchFamily="49" charset="0"/>
              </a:rPr>
              <a:t>        IDENTIFIED BY </a:t>
            </a:r>
            <a:r>
              <a:rPr lang="en-US" b="1" i="1" dirty="0">
                <a:solidFill>
                  <a:srgbClr val="FF0000"/>
                </a:solidFill>
                <a:latin typeface="Courier New" pitchFamily="49" charset="0"/>
                <a:cs typeface="Courier New" pitchFamily="49" charset="0"/>
              </a:rPr>
              <a:t>isolated_keystore_password</a:t>
            </a:r>
            <a:endParaRPr lang="en-US" b="1" dirty="0">
              <a:solidFill>
                <a:srgbClr val="FF0000"/>
              </a:solidFill>
              <a:latin typeface="Courier New" pitchFamily="49" charset="0"/>
              <a:cs typeface="Courier New" pitchFamily="49" charset="0"/>
            </a:endParaRPr>
          </a:p>
          <a:p>
            <a:pPr marL="0" lvl="1" eaLnBrk="1" hangingPunct="1">
              <a:defRPr/>
            </a:pPr>
            <a:r>
              <a:rPr lang="en-US" b="1" dirty="0">
                <a:latin typeface="Courier New" pitchFamily="49" charset="0"/>
                <a:cs typeface="Courier New" pitchFamily="49" charset="0"/>
              </a:rPr>
              <a:t>        FROM ROOT KEYSTORE IDENTIFIED BY [</a:t>
            </a:r>
            <a:r>
              <a:rPr lang="en-US" sz="1400" b="1" dirty="0">
                <a:latin typeface="Courier New" pitchFamily="49" charset="0"/>
                <a:cs typeface="Courier New" pitchFamily="49" charset="0"/>
              </a:rPr>
              <a:t>EXTERNAL STORE </a:t>
            </a:r>
            <a:r>
              <a:rPr lang="en-US" b="1" dirty="0">
                <a:latin typeface="Courier New" pitchFamily="49" charset="0"/>
                <a:cs typeface="Courier New" pitchFamily="49" charset="0"/>
              </a:rPr>
              <a:t>| </a:t>
            </a:r>
            <a:r>
              <a:rPr lang="en-US" sz="1400" b="1" i="1" dirty="0">
                <a:latin typeface="Courier New" pitchFamily="49" charset="0"/>
                <a:cs typeface="Courier New" pitchFamily="49" charset="0"/>
              </a:rPr>
              <a:t>&lt;united_keystore_password&gt;</a:t>
            </a:r>
            <a:r>
              <a:rPr lang="en-US" b="1" dirty="0">
                <a:latin typeface="Courier New" pitchFamily="49" charset="0"/>
                <a:cs typeface="Courier New" pitchFamily="49" charset="0"/>
              </a:rPr>
              <a:t>]</a:t>
            </a:r>
            <a:r>
              <a:rPr lang="en-US" b="1" dirty="0">
                <a:solidFill>
                  <a:srgbClr val="000000"/>
                </a:solidFill>
                <a:latin typeface="Courier New" pitchFamily="49" charset="0"/>
                <a:cs typeface="Courier New" pitchFamily="49" charset="0"/>
              </a:rPr>
              <a:t>   </a:t>
            </a:r>
          </a:p>
          <a:p>
            <a:pPr marL="0" lvl="1" eaLnBrk="1" hangingPunct="1">
              <a:defRPr/>
            </a:pPr>
            <a:r>
              <a:rPr lang="en-US" b="1" dirty="0">
                <a:solidFill>
                  <a:srgbClr val="000000"/>
                </a:solidFill>
                <a:latin typeface="Courier New" pitchFamily="49" charset="0"/>
                <a:cs typeface="Courier New" pitchFamily="49" charset="0"/>
              </a:rPr>
              <a:t>        </a:t>
            </a:r>
            <a:r>
              <a:rPr lang="en-US" b="1" dirty="0">
                <a:latin typeface="Courier New" pitchFamily="49" charset="0"/>
                <a:cs typeface="Courier New" pitchFamily="49" charset="0"/>
              </a:rPr>
              <a:t>WITH BACKUP;</a:t>
            </a:r>
          </a:p>
        </p:txBody>
      </p:sp>
      <p:sp>
        <p:nvSpPr>
          <p:cNvPr id="6" name="PPTShape_17"/>
          <p:cNvSpPr>
            <a:spLocks noChangeArrowheads="1"/>
          </p:cNvSpPr>
          <p:nvPr/>
        </p:nvSpPr>
        <p:spPr bwMode="auto">
          <a:xfrm>
            <a:off x="6310313" y="5068888"/>
            <a:ext cx="1520825" cy="379412"/>
          </a:xfrm>
          <a:prstGeom prst="flowChartMagneticDisk">
            <a:avLst/>
          </a:prstGeom>
          <a:solidFill>
            <a:srgbClr val="00B0F0"/>
          </a:solidFill>
          <a:ln w="12700">
            <a:solidFill>
              <a:schemeClr val="tx1"/>
            </a:solidFill>
            <a:round/>
            <a:headEnd type="none" w="sm" len="sm"/>
            <a:tailEnd type="none" w="sm" len="sm"/>
          </a:ln>
        </p:spPr>
        <p:txBody>
          <a:bodyPr wrap="none" anchor="ctr"/>
          <a:lstStyle>
            <a:lvl1pPr defTabSz="2286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2286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fr-FR" altLang="en-US" sz="1600" b="1" dirty="0">
                <a:solidFill>
                  <a:srgbClr val="000000"/>
                </a:solidFill>
              </a:rPr>
              <a:t>TDE PDB key</a:t>
            </a:r>
          </a:p>
        </p:txBody>
      </p:sp>
      <p:sp>
        <p:nvSpPr>
          <p:cNvPr id="7" name="Rectangle 20"/>
          <p:cNvSpPr>
            <a:spLocks noChangeArrowheads="1"/>
          </p:cNvSpPr>
          <p:nvPr/>
        </p:nvSpPr>
        <p:spPr bwMode="auto">
          <a:xfrm>
            <a:off x="6238875" y="5481638"/>
            <a:ext cx="4910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400" dirty="0">
                <a:solidFill>
                  <a:srgbClr val="FF0000"/>
                </a:solidFill>
                <a:latin typeface="Courier New" panose="02070309020205020404" pitchFamily="49" charset="0"/>
                <a:cs typeface="Courier New" panose="02070309020205020404" pitchFamily="49" charset="0"/>
              </a:rPr>
              <a:t>WALLET_ROOT</a:t>
            </a:r>
            <a:r>
              <a:rPr lang="en-US" altLang="en-US" sz="1400" dirty="0">
                <a:solidFill>
                  <a:srgbClr val="000000"/>
                </a:solidFill>
                <a:latin typeface="Courier New" panose="02070309020205020404" pitchFamily="49" charset="0"/>
                <a:cs typeface="Courier New" panose="02070309020205020404" pitchFamily="49" charset="0"/>
              </a:rPr>
              <a:t>/</a:t>
            </a:r>
            <a:r>
              <a:rPr lang="fr-FR" altLang="en-US" sz="1400" dirty="0">
                <a:solidFill>
                  <a:srgbClr val="00CC00"/>
                </a:solidFill>
                <a:latin typeface="Courier New" panose="02070309020205020404" pitchFamily="49" charset="0"/>
                <a:cs typeface="Courier New" panose="02070309020205020404" pitchFamily="49" charset="0"/>
              </a:rPr>
              <a:t>51FE2A4899472AE6/</a:t>
            </a:r>
            <a:r>
              <a:rPr lang="en-US" altLang="en-US" sz="1400" dirty="0">
                <a:solidFill>
                  <a:srgbClr val="0000FF"/>
                </a:solidFill>
                <a:latin typeface="Courier New" panose="02070309020205020404" pitchFamily="49" charset="0"/>
                <a:cs typeface="Courier New" panose="02070309020205020404" pitchFamily="49" charset="0"/>
              </a:rPr>
              <a:t>tde</a:t>
            </a:r>
            <a:r>
              <a:rPr lang="en-US" altLang="en-US" sz="1400" dirty="0">
                <a:solidFill>
                  <a:srgbClr val="000000"/>
                </a:solidFill>
                <a:latin typeface="Courier New" panose="02070309020205020404" pitchFamily="49" charset="0"/>
                <a:cs typeface="Courier New" panose="02070309020205020404" pitchFamily="49" charset="0"/>
              </a:rPr>
              <a:t>/ewallet.p12</a:t>
            </a:r>
            <a:endParaRPr lang="en-US" altLang="en-US" sz="1400" dirty="0">
              <a:solidFill>
                <a:srgbClr val="000000"/>
              </a:solidFill>
            </a:endParaRPr>
          </a:p>
        </p:txBody>
      </p:sp>
      <p:pic>
        <p:nvPicPr>
          <p:cNvPr id="8" name="Picture 26" descr="peop009.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50400" y="1852613"/>
            <a:ext cx="4254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6" descr="peop009.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5075" y="2272829"/>
            <a:ext cx="4254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3"/>
          <p:cNvSpPr>
            <a:spLocks noChangeArrowheads="1"/>
          </p:cNvSpPr>
          <p:nvPr/>
        </p:nvSpPr>
        <p:spPr bwMode="auto">
          <a:xfrm>
            <a:off x="2349500" y="5024438"/>
            <a:ext cx="26955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200" dirty="0">
                <a:solidFill>
                  <a:srgbClr val="FF0000"/>
                </a:solidFill>
                <a:latin typeface="Courier New" panose="02070309020205020404" pitchFamily="49" charset="0"/>
                <a:cs typeface="Courier New" panose="02070309020205020404" pitchFamily="49" charset="0"/>
              </a:rPr>
              <a:t>WALLET_ROOT</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a:solidFill>
                  <a:srgbClr val="0000FF"/>
                </a:solidFill>
                <a:latin typeface="Courier New" panose="02070309020205020404" pitchFamily="49" charset="0"/>
                <a:cs typeface="Courier New" panose="02070309020205020404" pitchFamily="49" charset="0"/>
              </a:rPr>
              <a:t>tde</a:t>
            </a:r>
            <a:r>
              <a:rPr lang="en-US" altLang="en-US" sz="1200" dirty="0">
                <a:solidFill>
                  <a:srgbClr val="000000"/>
                </a:solidFill>
                <a:latin typeface="Courier New" panose="02070309020205020404" pitchFamily="49" charset="0"/>
                <a:cs typeface="Courier New" panose="02070309020205020404" pitchFamily="49" charset="0"/>
              </a:rPr>
              <a:t>/ewallet.p12</a:t>
            </a:r>
            <a:endParaRPr lang="en-US" altLang="en-US" sz="1200" dirty="0">
              <a:solidFill>
                <a:srgbClr val="000000"/>
              </a:solidFill>
            </a:endParaRPr>
          </a:p>
        </p:txBody>
      </p:sp>
      <p:sp>
        <p:nvSpPr>
          <p:cNvPr id="11" name="PPTShape_17"/>
          <p:cNvSpPr>
            <a:spLocks noChangeArrowheads="1"/>
          </p:cNvSpPr>
          <p:nvPr/>
        </p:nvSpPr>
        <p:spPr bwMode="auto">
          <a:xfrm>
            <a:off x="693738" y="4797425"/>
            <a:ext cx="1655762" cy="522288"/>
          </a:xfrm>
          <a:prstGeom prst="flowChartMagneticDisk">
            <a:avLst/>
          </a:prstGeom>
          <a:solidFill>
            <a:srgbClr val="92D050"/>
          </a:solidFill>
          <a:ln w="12700">
            <a:solidFill>
              <a:schemeClr val="tx1"/>
            </a:solidFill>
            <a:round/>
            <a:headEnd type="none" w="sm" len="sm"/>
            <a:tailEnd type="none" w="sm" len="sm"/>
          </a:ln>
        </p:spPr>
        <p:txBody>
          <a:bodyPr wrap="none" anchor="ctr"/>
          <a:lstStyle>
            <a:lvl1pPr defTabSz="2286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2286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fr-FR" altLang="en-US" sz="1600" b="1" dirty="0">
                <a:solidFill>
                  <a:srgbClr val="000000"/>
                </a:solidFill>
              </a:rPr>
              <a:t>TDE master key</a:t>
            </a:r>
          </a:p>
          <a:p>
            <a:pPr eaLnBrk="1" hangingPunct="1">
              <a:spcBef>
                <a:spcPct val="0"/>
              </a:spcBef>
              <a:buClrTx/>
              <a:buFontTx/>
              <a:buNone/>
            </a:pPr>
            <a:r>
              <a:rPr lang="fr-FR" altLang="en-US" sz="1600" b="1" dirty="0">
                <a:solidFill>
                  <a:srgbClr val="000000"/>
                </a:solidFill>
              </a:rPr>
              <a:t>TDE PDB key</a:t>
            </a:r>
          </a:p>
        </p:txBody>
      </p:sp>
      <p:cxnSp>
        <p:nvCxnSpPr>
          <p:cNvPr id="12" name="Straight Connector 25"/>
          <p:cNvCxnSpPr>
            <a:cxnSpLocks noChangeShapeType="1"/>
          </p:cNvCxnSpPr>
          <p:nvPr/>
        </p:nvCxnSpPr>
        <p:spPr bwMode="auto">
          <a:xfrm>
            <a:off x="1352550" y="5357813"/>
            <a:ext cx="0" cy="287337"/>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3" name="Straight Arrow Connector 26"/>
          <p:cNvCxnSpPr>
            <a:cxnSpLocks noChangeShapeType="1"/>
          </p:cNvCxnSpPr>
          <p:nvPr/>
        </p:nvCxnSpPr>
        <p:spPr bwMode="auto">
          <a:xfrm flipV="1">
            <a:off x="1341438" y="5645150"/>
            <a:ext cx="4787900" cy="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14" name="TextBox 27"/>
          <p:cNvSpPr txBox="1">
            <a:spLocks noChangeArrowheads="1"/>
          </p:cNvSpPr>
          <p:nvPr/>
        </p:nvSpPr>
        <p:spPr bwMode="auto">
          <a:xfrm>
            <a:off x="3074988" y="5368925"/>
            <a:ext cx="16795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fr-FR" altLang="en-US" sz="1200" dirty="0">
                <a:solidFill>
                  <a:srgbClr val="000000"/>
                </a:solidFill>
              </a:rPr>
              <a:t>TDE PDB key moved </a:t>
            </a:r>
            <a:endParaRPr lang="en-US" altLang="en-US" sz="1200" dirty="0">
              <a:solidFill>
                <a:srgbClr val="000000"/>
              </a:solidFill>
            </a:endParaRPr>
          </a:p>
        </p:txBody>
      </p:sp>
      <p:sp>
        <p:nvSpPr>
          <p:cNvPr id="15" name="Vertical Scroll 87"/>
          <p:cNvSpPr>
            <a:spLocks noChangeArrowheads="1"/>
          </p:cNvSpPr>
          <p:nvPr/>
        </p:nvSpPr>
        <p:spPr bwMode="auto">
          <a:xfrm>
            <a:off x="8974732" y="797413"/>
            <a:ext cx="2879725" cy="574675"/>
          </a:xfrm>
          <a:prstGeom prst="verticalScroll">
            <a:avLst>
              <a:gd name="adj" fmla="val 12500"/>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
                <a:schemeClr val="accent1"/>
              </a:buClr>
              <a:buFontTx/>
              <a:buNone/>
            </a:pPr>
            <a:r>
              <a:rPr lang="en-US" altLang="en-US" sz="1200" b="1" dirty="0">
                <a:solidFill>
                  <a:srgbClr val="000000"/>
                </a:solidFill>
                <a:latin typeface="Courier New" panose="02070309020205020404" pitchFamily="49" charset="0"/>
                <a:cs typeface="Courier New" panose="02070309020205020404" pitchFamily="49" charset="0"/>
              </a:rPr>
              <a:t>V$ENCRYPTION_WALLET</a:t>
            </a:r>
          </a:p>
          <a:p>
            <a:pPr eaLnBrk="1" hangingPunct="1">
              <a:spcBef>
                <a:spcPct val="0"/>
              </a:spcBef>
              <a:buClr>
                <a:schemeClr val="accent1"/>
              </a:buClr>
              <a:buFontTx/>
              <a:buNone/>
            </a:pPr>
            <a:r>
              <a:rPr lang="fr-FR" altLang="en-US" sz="1400" b="1" dirty="0">
                <a:solidFill>
                  <a:srgbClr val="000000"/>
                </a:solidFill>
                <a:latin typeface="Courier New" panose="02070309020205020404" pitchFamily="49" charset="0"/>
                <a:cs typeface="Courier New" panose="02070309020205020404" pitchFamily="49" charset="0"/>
              </a:rPr>
              <a:t>  </a:t>
            </a:r>
            <a:r>
              <a:rPr lang="fr-FR" altLang="en-US" sz="1100" b="1" dirty="0">
                <a:solidFill>
                  <a:srgbClr val="000000"/>
                </a:solidFill>
                <a:latin typeface="Courier New" panose="02070309020205020404" pitchFamily="49" charset="0"/>
                <a:cs typeface="Courier New" panose="02070309020205020404" pitchFamily="49" charset="0"/>
              </a:rPr>
              <a:t>ENCRYPTION_MODE = ISOLATED</a:t>
            </a:r>
            <a:endParaRPr lang="en-US" altLang="en-US" sz="1100" b="1" dirty="0">
              <a:solidFill>
                <a:srgbClr val="000000"/>
              </a:solidFill>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21818809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365126"/>
            <a:ext cx="9072854" cy="384905"/>
          </a:xfrm>
        </p:spPr>
        <p:txBody>
          <a:bodyPr>
            <a:normAutofit fontScale="90000"/>
          </a:bodyPr>
          <a:lstStyle/>
          <a:p>
            <a:r>
              <a:rPr lang="en-US" altLang="en-US" dirty="0"/>
              <a:t>Converting a PDB to Run in United Mode</a:t>
            </a:r>
            <a:endParaRPr lang="en-US" dirty="0"/>
          </a:p>
        </p:txBody>
      </p:sp>
      <p:sp>
        <p:nvSpPr>
          <p:cNvPr id="3" name="Content Placeholder 2"/>
          <p:cNvSpPr>
            <a:spLocks noGrp="1"/>
          </p:cNvSpPr>
          <p:nvPr>
            <p:ph idx="1"/>
          </p:nvPr>
        </p:nvSpPr>
        <p:spPr>
          <a:xfrm>
            <a:off x="622138" y="1242485"/>
            <a:ext cx="10944549" cy="2609255"/>
          </a:xfrm>
        </p:spPr>
        <p:txBody>
          <a:bodyPr/>
          <a:lstStyle/>
          <a:p>
            <a:pPr lvl="1">
              <a:buFont typeface="+mj-lt"/>
              <a:buAutoNum type="arabicPeriod"/>
              <a:defRPr/>
            </a:pPr>
            <a:r>
              <a:rPr lang="fr-FR" dirty="0">
                <a:cs typeface="Courier New" pitchFamily="49" charset="0"/>
              </a:rPr>
              <a:t>In the CDB root:</a:t>
            </a:r>
          </a:p>
          <a:p>
            <a:pPr marL="1371600" lvl="2" indent="-457200">
              <a:buFont typeface="+mj-lt"/>
              <a:buAutoNum type="alphaLcPeriod"/>
              <a:defRPr/>
            </a:pPr>
            <a:r>
              <a:rPr lang="en-US" dirty="0">
                <a:cs typeface="Courier New" pitchFamily="49" charset="0"/>
              </a:rPr>
              <a:t>The security officer of the CDB          exists.</a:t>
            </a:r>
          </a:p>
          <a:p>
            <a:pPr marL="1371600" lvl="2" indent="-457200">
              <a:buFont typeface="+mj-lt"/>
              <a:buAutoNum type="alphaLcPeriod"/>
              <a:defRPr/>
            </a:pPr>
            <a:r>
              <a:rPr lang="en-US" dirty="0">
                <a:cs typeface="Courier New" pitchFamily="49" charset="0"/>
              </a:rPr>
              <a:t>The security officer of the CDB          is granted the</a:t>
            </a:r>
            <a:r>
              <a:rPr lang="en-US" dirty="0">
                <a:latin typeface="Courier New" pitchFamily="49" charset="0"/>
                <a:cs typeface="Courier New" pitchFamily="49" charset="0"/>
              </a:rPr>
              <a:t> ADMINISTER KEY    MANAGEMENT </a:t>
            </a:r>
            <a:r>
              <a:rPr lang="en-US" dirty="0"/>
              <a:t>privilege commonly.</a:t>
            </a:r>
          </a:p>
          <a:p>
            <a:pPr marL="548640" lvl="1" indent="-457200">
              <a:buFont typeface="+mj-lt"/>
              <a:buAutoNum type="arabicPeriod"/>
              <a:defRPr/>
            </a:pPr>
            <a:r>
              <a:rPr lang="en-US" dirty="0"/>
              <a:t>Connect as the security officer        to the PDB and unite the TDE PDB key with those of the CDB root.</a:t>
            </a:r>
          </a:p>
          <a:p>
            <a:endParaRPr lang="en-US" dirty="0"/>
          </a:p>
        </p:txBody>
      </p:sp>
      <p:pic>
        <p:nvPicPr>
          <p:cNvPr id="4" name="Picture 26" descr="peop009.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4313" y="1499915"/>
            <a:ext cx="42545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gray">
          <a:xfrm>
            <a:off x="837828" y="3564267"/>
            <a:ext cx="10727767" cy="123288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spAutoFit/>
          </a:bodyPr>
          <a:lstStyle/>
          <a:p>
            <a:pPr marL="0" lvl="1" eaLnBrk="1" hangingPunct="1">
              <a:defRPr/>
            </a:pPr>
            <a:r>
              <a:rPr lang="en-US" b="1" dirty="0">
                <a:latin typeface="Courier New" pitchFamily="49" charset="0"/>
                <a:cs typeface="Arial" charset="0"/>
              </a:rPr>
              <a:t>SQL&gt; </a:t>
            </a:r>
            <a:r>
              <a:rPr lang="en-US" b="1" dirty="0">
                <a:latin typeface="Courier New" pitchFamily="49" charset="0"/>
                <a:cs typeface="Courier New" pitchFamily="49" charset="0"/>
              </a:rPr>
              <a:t>ADMINISTER KEY MANAGEMENT </a:t>
            </a:r>
            <a:r>
              <a:rPr lang="en-US" b="1" dirty="0">
                <a:solidFill>
                  <a:srgbClr val="FF0000"/>
                </a:solidFill>
                <a:latin typeface="Courier New" pitchFamily="49" charset="0"/>
                <a:cs typeface="Courier New" pitchFamily="49" charset="0"/>
              </a:rPr>
              <a:t>UNITE KEYSTORE</a:t>
            </a:r>
            <a:r>
              <a:rPr lang="en-US" b="1" dirty="0">
                <a:latin typeface="Courier New" pitchFamily="49" charset="0"/>
                <a:cs typeface="Courier New" pitchFamily="49" charset="0"/>
              </a:rPr>
              <a:t> </a:t>
            </a:r>
          </a:p>
          <a:p>
            <a:pPr marL="0" lvl="1" eaLnBrk="1" hangingPunct="1">
              <a:defRPr/>
            </a:pPr>
            <a:r>
              <a:rPr lang="en-US" b="1" dirty="0">
                <a:latin typeface="Courier New" pitchFamily="49" charset="0"/>
                <a:cs typeface="Courier New" pitchFamily="49" charset="0"/>
              </a:rPr>
              <a:t>        IDENTIFIED BY </a:t>
            </a:r>
            <a:r>
              <a:rPr lang="en-US" b="1" i="1" dirty="0">
                <a:solidFill>
                  <a:srgbClr val="FF0000"/>
                </a:solidFill>
                <a:latin typeface="Courier New" pitchFamily="49" charset="0"/>
                <a:cs typeface="Courier New" pitchFamily="49" charset="0"/>
              </a:rPr>
              <a:t>isolated_keystore_password</a:t>
            </a:r>
            <a:endParaRPr lang="en-US" b="1" dirty="0">
              <a:solidFill>
                <a:srgbClr val="FF0000"/>
              </a:solidFill>
              <a:latin typeface="Courier New" pitchFamily="49" charset="0"/>
              <a:cs typeface="Courier New" pitchFamily="49" charset="0"/>
            </a:endParaRPr>
          </a:p>
          <a:p>
            <a:pPr marL="0" lvl="1" eaLnBrk="1" hangingPunct="1">
              <a:defRPr/>
            </a:pPr>
            <a:r>
              <a:rPr lang="en-US" b="1" dirty="0">
                <a:latin typeface="Courier New" pitchFamily="49" charset="0"/>
                <a:cs typeface="Courier New" pitchFamily="49" charset="0"/>
              </a:rPr>
              <a:t>        WITH ROOT KEYSTORE IDENTIFIED BY [</a:t>
            </a:r>
            <a:r>
              <a:rPr lang="en-US" sz="1400" b="1" dirty="0">
                <a:latin typeface="Courier New" pitchFamily="49" charset="0"/>
                <a:cs typeface="Courier New" pitchFamily="49" charset="0"/>
              </a:rPr>
              <a:t>EXTERNAL STORE </a:t>
            </a:r>
            <a:r>
              <a:rPr lang="en-US" b="1" dirty="0">
                <a:latin typeface="Courier New" pitchFamily="49" charset="0"/>
                <a:cs typeface="Courier New" pitchFamily="49" charset="0"/>
              </a:rPr>
              <a:t>| </a:t>
            </a:r>
            <a:r>
              <a:rPr lang="en-US" sz="1400" b="1" i="1" dirty="0">
                <a:latin typeface="Courier New" pitchFamily="49" charset="0"/>
                <a:cs typeface="Courier New" pitchFamily="49" charset="0"/>
              </a:rPr>
              <a:t>united_keystore_password</a:t>
            </a:r>
            <a:r>
              <a:rPr lang="en-US" b="1" dirty="0">
                <a:latin typeface="Courier New" pitchFamily="49" charset="0"/>
                <a:cs typeface="Courier New" pitchFamily="49" charset="0"/>
              </a:rPr>
              <a:t>]   </a:t>
            </a:r>
          </a:p>
          <a:p>
            <a:pPr marL="0" lvl="1" eaLnBrk="1" hangingPunct="1">
              <a:defRPr/>
            </a:pPr>
            <a:r>
              <a:rPr lang="en-US" b="1" dirty="0">
                <a:latin typeface="Courier New" pitchFamily="49" charset="0"/>
                <a:cs typeface="Courier New" pitchFamily="49" charset="0"/>
              </a:rPr>
              <a:t>        [WITH BACKUP [USING </a:t>
            </a:r>
            <a:r>
              <a:rPr lang="en-US" b="1" i="1" dirty="0">
                <a:latin typeface="Courier New" pitchFamily="49" charset="0"/>
                <a:cs typeface="Courier New" pitchFamily="49" charset="0"/>
              </a:rPr>
              <a:t>backup_id</a:t>
            </a:r>
            <a:r>
              <a:rPr lang="en-US" b="1" dirty="0">
                <a:latin typeface="Courier New" pitchFamily="49" charset="0"/>
                <a:cs typeface="Courier New" pitchFamily="49" charset="0"/>
              </a:rPr>
              <a:t>]];</a:t>
            </a:r>
          </a:p>
        </p:txBody>
      </p:sp>
      <p:sp>
        <p:nvSpPr>
          <p:cNvPr id="6" name="PPTShape_17"/>
          <p:cNvSpPr>
            <a:spLocks noChangeArrowheads="1"/>
          </p:cNvSpPr>
          <p:nvPr/>
        </p:nvSpPr>
        <p:spPr bwMode="auto">
          <a:xfrm>
            <a:off x="909638" y="5162550"/>
            <a:ext cx="1520825" cy="379413"/>
          </a:xfrm>
          <a:prstGeom prst="flowChartMagneticDisk">
            <a:avLst/>
          </a:prstGeom>
          <a:solidFill>
            <a:srgbClr val="00B0F0"/>
          </a:solidFill>
          <a:ln w="12700">
            <a:solidFill>
              <a:schemeClr val="tx1"/>
            </a:solidFill>
            <a:round/>
            <a:headEnd type="none" w="sm" len="sm"/>
            <a:tailEnd type="none" w="sm" len="sm"/>
          </a:ln>
        </p:spPr>
        <p:txBody>
          <a:bodyPr wrap="none" anchor="ctr"/>
          <a:lstStyle>
            <a:lvl1pPr defTabSz="2286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2286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fr-FR" altLang="en-US" sz="1600" b="1" dirty="0">
                <a:solidFill>
                  <a:srgbClr val="000000"/>
                </a:solidFill>
              </a:rPr>
              <a:t> TDE PDB key</a:t>
            </a:r>
          </a:p>
        </p:txBody>
      </p:sp>
      <p:sp>
        <p:nvSpPr>
          <p:cNvPr id="7" name="Rectangle 10"/>
          <p:cNvSpPr>
            <a:spLocks noChangeArrowheads="1"/>
          </p:cNvSpPr>
          <p:nvPr/>
        </p:nvSpPr>
        <p:spPr bwMode="auto">
          <a:xfrm>
            <a:off x="2395538" y="5203825"/>
            <a:ext cx="42751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200" dirty="0">
                <a:solidFill>
                  <a:srgbClr val="FF0000"/>
                </a:solidFill>
                <a:latin typeface="Courier New" panose="02070309020205020404" pitchFamily="49" charset="0"/>
                <a:cs typeface="Courier New" panose="02070309020205020404" pitchFamily="49" charset="0"/>
              </a:rPr>
              <a:t>WALLET_ROOT</a:t>
            </a:r>
            <a:r>
              <a:rPr lang="en-US" altLang="en-US" sz="1200" dirty="0">
                <a:solidFill>
                  <a:srgbClr val="000000"/>
                </a:solidFill>
                <a:latin typeface="Courier New" panose="02070309020205020404" pitchFamily="49" charset="0"/>
                <a:cs typeface="Courier New" panose="02070309020205020404" pitchFamily="49" charset="0"/>
              </a:rPr>
              <a:t>/</a:t>
            </a:r>
            <a:r>
              <a:rPr lang="fr-FR" altLang="en-US" sz="1200" dirty="0">
                <a:solidFill>
                  <a:srgbClr val="00CC00"/>
                </a:solidFill>
                <a:latin typeface="Courier New" panose="02070309020205020404" pitchFamily="49" charset="0"/>
                <a:cs typeface="Courier New" panose="02070309020205020404" pitchFamily="49" charset="0"/>
              </a:rPr>
              <a:t>51FE2A4899472AE6/</a:t>
            </a:r>
            <a:r>
              <a:rPr lang="en-US" altLang="en-US" sz="1200" dirty="0">
                <a:solidFill>
                  <a:srgbClr val="0000FF"/>
                </a:solidFill>
                <a:latin typeface="Courier New" panose="02070309020205020404" pitchFamily="49" charset="0"/>
                <a:cs typeface="Courier New" panose="02070309020205020404" pitchFamily="49" charset="0"/>
              </a:rPr>
              <a:t>tde</a:t>
            </a:r>
            <a:r>
              <a:rPr lang="en-US" altLang="en-US" sz="1200" dirty="0">
                <a:solidFill>
                  <a:srgbClr val="000000"/>
                </a:solidFill>
                <a:latin typeface="Courier New" panose="02070309020205020404" pitchFamily="49" charset="0"/>
                <a:cs typeface="Courier New" panose="02070309020205020404" pitchFamily="49" charset="0"/>
              </a:rPr>
              <a:t>/ewallet.p12</a:t>
            </a:r>
            <a:endParaRPr lang="en-US" altLang="en-US" sz="1200" dirty="0">
              <a:solidFill>
                <a:srgbClr val="000000"/>
              </a:solidFill>
            </a:endParaRPr>
          </a:p>
        </p:txBody>
      </p:sp>
      <p:pic>
        <p:nvPicPr>
          <p:cNvPr id="8" name="Picture 26" descr="peop009.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4313" y="1911499"/>
            <a:ext cx="42545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6" descr="peop009.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1588" y="2589516"/>
            <a:ext cx="4254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14"/>
          <p:cNvCxnSpPr>
            <a:cxnSpLocks noChangeShapeType="1"/>
          </p:cNvCxnSpPr>
          <p:nvPr/>
        </p:nvCxnSpPr>
        <p:spPr bwMode="auto">
          <a:xfrm>
            <a:off x="931863" y="5157788"/>
            <a:ext cx="1512887" cy="395287"/>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1" name="Straight Connector 15"/>
          <p:cNvCxnSpPr>
            <a:cxnSpLocks noChangeShapeType="1"/>
          </p:cNvCxnSpPr>
          <p:nvPr/>
        </p:nvCxnSpPr>
        <p:spPr bwMode="auto">
          <a:xfrm flipH="1">
            <a:off x="949325" y="5157788"/>
            <a:ext cx="1512888" cy="395287"/>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2" name="Straight Connector 20"/>
          <p:cNvCxnSpPr>
            <a:cxnSpLocks noChangeShapeType="1"/>
          </p:cNvCxnSpPr>
          <p:nvPr/>
        </p:nvCxnSpPr>
        <p:spPr bwMode="auto">
          <a:xfrm>
            <a:off x="1670050" y="5589588"/>
            <a:ext cx="0" cy="250825"/>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3" name="Straight Arrow Connector 22"/>
          <p:cNvCxnSpPr>
            <a:cxnSpLocks noChangeShapeType="1"/>
          </p:cNvCxnSpPr>
          <p:nvPr/>
        </p:nvCxnSpPr>
        <p:spPr bwMode="auto">
          <a:xfrm flipV="1">
            <a:off x="1658938" y="5857875"/>
            <a:ext cx="5329237" cy="0"/>
          </a:xfrm>
          <a:prstGeom prst="straightConnector1">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14" name="Rectangle 23"/>
          <p:cNvSpPr>
            <a:spLocks noChangeArrowheads="1"/>
          </p:cNvSpPr>
          <p:nvPr/>
        </p:nvSpPr>
        <p:spPr bwMode="auto">
          <a:xfrm>
            <a:off x="8758238" y="5724525"/>
            <a:ext cx="26955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200" dirty="0">
                <a:solidFill>
                  <a:srgbClr val="FF0000"/>
                </a:solidFill>
                <a:latin typeface="Courier New" panose="02070309020205020404" pitchFamily="49" charset="0"/>
                <a:cs typeface="Courier New" panose="02070309020205020404" pitchFamily="49" charset="0"/>
              </a:rPr>
              <a:t>WALLET_ROOT</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a:solidFill>
                  <a:srgbClr val="0000FF"/>
                </a:solidFill>
                <a:latin typeface="Courier New" panose="02070309020205020404" pitchFamily="49" charset="0"/>
                <a:cs typeface="Courier New" panose="02070309020205020404" pitchFamily="49" charset="0"/>
              </a:rPr>
              <a:t>tde</a:t>
            </a:r>
            <a:r>
              <a:rPr lang="en-US" altLang="en-US" sz="1200" dirty="0">
                <a:solidFill>
                  <a:srgbClr val="000000"/>
                </a:solidFill>
                <a:latin typeface="Courier New" panose="02070309020205020404" pitchFamily="49" charset="0"/>
                <a:cs typeface="Courier New" panose="02070309020205020404" pitchFamily="49" charset="0"/>
              </a:rPr>
              <a:t>/ewallet.p12</a:t>
            </a:r>
            <a:endParaRPr lang="en-US" altLang="en-US" sz="1200" dirty="0">
              <a:solidFill>
                <a:srgbClr val="000000"/>
              </a:solidFill>
            </a:endParaRPr>
          </a:p>
        </p:txBody>
      </p:sp>
      <p:sp>
        <p:nvSpPr>
          <p:cNvPr id="15" name="PPTShape_17"/>
          <p:cNvSpPr>
            <a:spLocks noChangeArrowheads="1"/>
          </p:cNvSpPr>
          <p:nvPr/>
        </p:nvSpPr>
        <p:spPr bwMode="auto">
          <a:xfrm>
            <a:off x="7102475" y="5373688"/>
            <a:ext cx="1655763" cy="647700"/>
          </a:xfrm>
          <a:prstGeom prst="flowChartMagneticDisk">
            <a:avLst/>
          </a:prstGeom>
          <a:solidFill>
            <a:srgbClr val="92D050"/>
          </a:solidFill>
          <a:ln w="12700">
            <a:solidFill>
              <a:schemeClr val="tx1"/>
            </a:solidFill>
            <a:round/>
            <a:headEnd type="none" w="sm" len="sm"/>
            <a:tailEnd type="none" w="sm" len="sm"/>
          </a:ln>
        </p:spPr>
        <p:txBody>
          <a:bodyPr wrap="none" anchor="ctr"/>
          <a:lstStyle>
            <a:lvl1pPr defTabSz="2286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2286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fr-FR" altLang="en-US" sz="1600" b="1" dirty="0">
                <a:solidFill>
                  <a:srgbClr val="000000"/>
                </a:solidFill>
              </a:rPr>
              <a:t>TDE master key</a:t>
            </a:r>
          </a:p>
          <a:p>
            <a:pPr eaLnBrk="1" hangingPunct="1">
              <a:spcBef>
                <a:spcPct val="0"/>
              </a:spcBef>
              <a:buClrTx/>
              <a:buFontTx/>
              <a:buNone/>
            </a:pPr>
            <a:r>
              <a:rPr lang="fr-FR" altLang="en-US" sz="1600" b="1" dirty="0">
                <a:solidFill>
                  <a:srgbClr val="000000"/>
                </a:solidFill>
              </a:rPr>
              <a:t>TDE PDB key</a:t>
            </a:r>
          </a:p>
        </p:txBody>
      </p:sp>
      <p:sp>
        <p:nvSpPr>
          <p:cNvPr id="16" name="TextBox 25"/>
          <p:cNvSpPr txBox="1">
            <a:spLocks noChangeArrowheads="1"/>
          </p:cNvSpPr>
          <p:nvPr/>
        </p:nvSpPr>
        <p:spPr bwMode="auto">
          <a:xfrm>
            <a:off x="4006850" y="5600700"/>
            <a:ext cx="17129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fr-FR" altLang="en-US" sz="1200" dirty="0">
                <a:solidFill>
                  <a:srgbClr val="000000"/>
                </a:solidFill>
              </a:rPr>
              <a:t>TDE PDB keys moved</a:t>
            </a:r>
            <a:endParaRPr lang="en-US" altLang="en-US" sz="1200" dirty="0">
              <a:solidFill>
                <a:srgbClr val="000000"/>
              </a:solidFill>
            </a:endParaRPr>
          </a:p>
        </p:txBody>
      </p:sp>
      <p:sp>
        <p:nvSpPr>
          <p:cNvPr id="17" name="Vertical Scroll 87"/>
          <p:cNvSpPr>
            <a:spLocks noChangeArrowheads="1"/>
          </p:cNvSpPr>
          <p:nvPr/>
        </p:nvSpPr>
        <p:spPr bwMode="auto">
          <a:xfrm>
            <a:off x="8974732" y="879847"/>
            <a:ext cx="2879725" cy="574675"/>
          </a:xfrm>
          <a:prstGeom prst="verticalScroll">
            <a:avLst>
              <a:gd name="adj" fmla="val 12500"/>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
                <a:schemeClr val="accent1"/>
              </a:buClr>
              <a:buFontTx/>
              <a:buNone/>
            </a:pPr>
            <a:r>
              <a:rPr lang="en-US" altLang="en-US" sz="1200" b="1" dirty="0">
                <a:solidFill>
                  <a:srgbClr val="000000"/>
                </a:solidFill>
                <a:latin typeface="Courier New" panose="02070309020205020404" pitchFamily="49" charset="0"/>
                <a:cs typeface="Courier New" panose="02070309020205020404" pitchFamily="49" charset="0"/>
              </a:rPr>
              <a:t>V$ENCRYPTION_WALLET</a:t>
            </a:r>
          </a:p>
          <a:p>
            <a:pPr eaLnBrk="1" hangingPunct="1">
              <a:spcBef>
                <a:spcPct val="0"/>
              </a:spcBef>
              <a:buClr>
                <a:schemeClr val="accent1"/>
              </a:buClr>
              <a:buFontTx/>
              <a:buNone/>
            </a:pPr>
            <a:r>
              <a:rPr lang="fr-FR" altLang="en-US" sz="1400" b="1" dirty="0">
                <a:solidFill>
                  <a:srgbClr val="000000"/>
                </a:solidFill>
                <a:latin typeface="Courier New" panose="02070309020205020404" pitchFamily="49" charset="0"/>
                <a:cs typeface="Courier New" panose="02070309020205020404" pitchFamily="49" charset="0"/>
              </a:rPr>
              <a:t>  </a:t>
            </a:r>
            <a:r>
              <a:rPr lang="fr-FR" altLang="en-US" sz="1100" b="1" dirty="0">
                <a:solidFill>
                  <a:srgbClr val="000000"/>
                </a:solidFill>
                <a:latin typeface="Courier New" panose="02070309020205020404" pitchFamily="49" charset="0"/>
                <a:cs typeface="Courier New" panose="02070309020205020404" pitchFamily="49" charset="0"/>
              </a:rPr>
              <a:t>ENCRYPTION_MODE = UNITED</a:t>
            </a:r>
            <a:endParaRPr lang="en-US" altLang="en-US" sz="1100" b="1" dirty="0">
              <a:solidFill>
                <a:srgbClr val="000000"/>
              </a:solidFill>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21927822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Migrating a PDB Between </a:t>
            </a:r>
            <a:r>
              <a:rPr lang="en-US" altLang="en-US" dirty="0" err="1"/>
              <a:t>Keystore</a:t>
            </a:r>
            <a:r>
              <a:rPr lang="en-US" altLang="en-US" dirty="0"/>
              <a:t> </a:t>
            </a:r>
            <a:r>
              <a:rPr lang="en-US" altLang="en-US" dirty="0" smtClean="0"/>
              <a:t>Types</a:t>
            </a:r>
            <a:br>
              <a:rPr lang="en-US" altLang="en-US" dirty="0" smtClean="0"/>
            </a:br>
            <a:endParaRPr lang="en-US" dirty="0"/>
          </a:p>
        </p:txBody>
      </p:sp>
      <p:sp>
        <p:nvSpPr>
          <p:cNvPr id="3" name="Content Placeholder 2"/>
          <p:cNvSpPr>
            <a:spLocks noGrp="1"/>
          </p:cNvSpPr>
          <p:nvPr>
            <p:ph idx="1"/>
          </p:nvPr>
        </p:nvSpPr>
        <p:spPr>
          <a:xfrm>
            <a:off x="622138" y="1242485"/>
            <a:ext cx="10944549" cy="2319432"/>
          </a:xfrm>
        </p:spPr>
        <p:txBody>
          <a:bodyPr/>
          <a:lstStyle/>
          <a:p>
            <a:r>
              <a:rPr lang="en-US" altLang="en-US" dirty="0"/>
              <a:t>To migrate a PDB from using wallet as the keystore to using Oracle Key Vault if the PDB is running in isolated mode:</a:t>
            </a:r>
          </a:p>
          <a:p>
            <a:pPr lvl="1">
              <a:buFont typeface="Arial" panose="020B0604020202020204" pitchFamily="34" charset="0"/>
              <a:buAutoNum type="arabicPeriod"/>
            </a:pPr>
            <a:r>
              <a:rPr lang="en-US" altLang="en-US" dirty="0"/>
              <a:t>Upload the TDE encryption keys from the isolated keystore to Oracle Key Vault by using a utility.</a:t>
            </a:r>
          </a:p>
          <a:p>
            <a:pPr lvl="1">
              <a:buFont typeface="Arial" panose="020B0604020202020204" pitchFamily="34" charset="0"/>
              <a:buAutoNum type="arabicPeriod"/>
            </a:pPr>
            <a:r>
              <a:rPr lang="en-US" altLang="en-US" dirty="0"/>
              <a:t>Set the </a:t>
            </a:r>
            <a:r>
              <a:rPr lang="en-US" altLang="en-US" dirty="0">
                <a:latin typeface="Courier New" panose="02070309020205020404" pitchFamily="49" charset="0"/>
                <a:cs typeface="Courier New" panose="02070309020205020404" pitchFamily="49" charset="0"/>
              </a:rPr>
              <a:t>TDE_CONFIGURATION</a:t>
            </a:r>
            <a:r>
              <a:rPr lang="en-US" altLang="en-US" dirty="0"/>
              <a:t> parameter of the PDB to the appropriate value:</a:t>
            </a:r>
          </a:p>
          <a:p>
            <a:endParaRPr lang="en-US" dirty="0"/>
          </a:p>
        </p:txBody>
      </p:sp>
      <p:sp>
        <p:nvSpPr>
          <p:cNvPr id="5" name="Content Placeholder 2"/>
          <p:cNvSpPr txBox="1">
            <a:spLocks/>
          </p:cNvSpPr>
          <p:nvPr/>
        </p:nvSpPr>
        <p:spPr bwMode="gray">
          <a:xfrm>
            <a:off x="693812" y="3212976"/>
            <a:ext cx="10750394" cy="415922"/>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72000" rIns="16930" bIns="36000" anchor="ctr">
            <a:spAutoFit/>
          </a:bodyPr>
          <a:lstStyle/>
          <a:p>
            <a:pPr eaLnBrk="1" hangingPunct="1">
              <a:defRPr/>
            </a:pPr>
            <a:r>
              <a:rPr lang="en-US" b="1" dirty="0">
                <a:latin typeface="Courier New" pitchFamily="49" charset="0"/>
                <a:cs typeface="Courier New" pitchFamily="49" charset="0"/>
              </a:rPr>
              <a:t>SQL&gt; ALTER SYSTEM SET tde_configuration = 'KEYSTORE_CONFIGURATION=OKV';</a:t>
            </a:r>
            <a:r>
              <a:rPr lang="en-US" b="1" dirty="0">
                <a:latin typeface="Courier New" pitchFamily="49" charset="0"/>
                <a:cs typeface="Arial" charset="0"/>
              </a:rPr>
              <a:t>               </a:t>
            </a:r>
          </a:p>
        </p:txBody>
      </p:sp>
    </p:spTree>
    <p:custDataLst>
      <p:tags r:id="rId1"/>
    </p:custDataLst>
    <p:extLst>
      <p:ext uri="{BB962C8B-B14F-4D97-AF65-F5344CB8AC3E}">
        <p14:creationId xmlns:p14="http://schemas.microsoft.com/office/powerpoint/2010/main" val="3321907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365127"/>
            <a:ext cx="10292329" cy="354012"/>
          </a:xfrm>
        </p:spPr>
        <p:txBody>
          <a:bodyPr>
            <a:normAutofit fontScale="90000"/>
          </a:bodyPr>
          <a:lstStyle/>
          <a:p>
            <a:r>
              <a:rPr lang="en-US" altLang="en-US" dirty="0"/>
              <a:t>Creating Common Users in the CDB and PDBs</a:t>
            </a:r>
            <a:endParaRPr lang="en-US" dirty="0"/>
          </a:p>
        </p:txBody>
      </p:sp>
      <p:sp>
        <p:nvSpPr>
          <p:cNvPr id="4" name="Rectangle 52"/>
          <p:cNvSpPr>
            <a:spLocks noChangeArrowheads="1"/>
          </p:cNvSpPr>
          <p:nvPr/>
        </p:nvSpPr>
        <p:spPr bwMode="auto">
          <a:xfrm>
            <a:off x="660400" y="1052513"/>
            <a:ext cx="10853738" cy="5111750"/>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p>
        </p:txBody>
      </p:sp>
      <p:sp>
        <p:nvSpPr>
          <p:cNvPr id="5" name="Content Placeholder 2"/>
          <p:cNvSpPr txBox="1">
            <a:spLocks/>
          </p:cNvSpPr>
          <p:nvPr/>
        </p:nvSpPr>
        <p:spPr>
          <a:xfrm>
            <a:off x="3643313" y="1195388"/>
            <a:ext cx="7870825" cy="1619250"/>
          </a:xfrm>
          <a:prstGeom prst="rect">
            <a:avLst/>
          </a:prstGeom>
        </p:spPr>
        <p:txBody>
          <a:bodyPr/>
          <a:lstStyle/>
          <a:p>
            <a:pPr indent="9525" defTabSz="303213" eaLnBrk="1" hangingPunct="1">
              <a:spcBef>
                <a:spcPts val="900"/>
              </a:spcBef>
              <a:buClr>
                <a:srgbClr val="000000"/>
              </a:buClr>
              <a:buFont typeface="Arial" pitchFamily="34" charset="0"/>
              <a:buNone/>
              <a:defRPr/>
            </a:pPr>
            <a:r>
              <a:rPr lang="en-US" altLang="en-US" kern="0" dirty="0">
                <a:solidFill>
                  <a:srgbClr val="000000"/>
                </a:solidFill>
                <a:cs typeface="+mn-cs"/>
              </a:rPr>
              <a:t>A CDB </a:t>
            </a:r>
            <a:r>
              <a:rPr lang="en-US" altLang="en-US" kern="0" dirty="0">
                <a:solidFill>
                  <a:srgbClr val="FF0000"/>
                </a:solidFill>
                <a:cs typeface="+mn-cs"/>
              </a:rPr>
              <a:t>common</a:t>
            </a:r>
            <a:r>
              <a:rPr lang="en-US" altLang="en-US" kern="0" dirty="0">
                <a:solidFill>
                  <a:srgbClr val="5F5F5F"/>
                </a:solidFill>
                <a:cs typeface="+mn-cs"/>
              </a:rPr>
              <a:t> </a:t>
            </a:r>
            <a:r>
              <a:rPr lang="en-US" altLang="en-US" kern="0" dirty="0">
                <a:solidFill>
                  <a:srgbClr val="000000"/>
                </a:solidFill>
                <a:cs typeface="+mn-cs"/>
              </a:rPr>
              <a:t>user is created in </a:t>
            </a:r>
            <a:r>
              <a:rPr lang="en-US" altLang="en-US" kern="0" dirty="0">
                <a:solidFill>
                  <a:srgbClr val="FF0000"/>
                </a:solidFill>
                <a:cs typeface="+mn-cs"/>
              </a:rPr>
              <a:t>all</a:t>
            </a:r>
            <a:r>
              <a:rPr lang="en-US" altLang="en-US" kern="0" dirty="0">
                <a:solidFill>
                  <a:srgbClr val="5F5F5F"/>
                </a:solidFill>
                <a:cs typeface="+mn-cs"/>
              </a:rPr>
              <a:t> </a:t>
            </a:r>
            <a:r>
              <a:rPr lang="en-US" altLang="en-US" kern="0" dirty="0">
                <a:solidFill>
                  <a:srgbClr val="000000"/>
                </a:solidFill>
                <a:cs typeface="+mn-cs"/>
              </a:rPr>
              <a:t>containers of the CDB:</a:t>
            </a:r>
          </a:p>
          <a:p>
            <a:pPr indent="9525" defTabSz="303213" eaLnBrk="1" hangingPunct="1">
              <a:spcBef>
                <a:spcPts val="900"/>
              </a:spcBef>
              <a:buClr>
                <a:srgbClr val="000000"/>
              </a:buClr>
              <a:buFont typeface="Arial" pitchFamily="34" charset="0"/>
              <a:buNone/>
              <a:defRPr/>
            </a:pPr>
            <a:endParaRPr lang="en-US" altLang="en-US" sz="2800" kern="0" dirty="0">
              <a:solidFill>
                <a:srgbClr val="5F5F5F"/>
              </a:solidFill>
              <a:cs typeface="+mn-cs"/>
            </a:endParaRPr>
          </a:p>
          <a:p>
            <a:pPr indent="9525" defTabSz="303213" eaLnBrk="1" hangingPunct="1">
              <a:spcBef>
                <a:spcPts val="900"/>
              </a:spcBef>
              <a:buClr>
                <a:srgbClr val="000000"/>
              </a:buClr>
              <a:buFont typeface="Arial" pitchFamily="34" charset="0"/>
              <a:buNone/>
              <a:defRPr/>
            </a:pPr>
            <a:r>
              <a:rPr lang="en-US" altLang="en-US" sz="2400" kern="0" dirty="0">
                <a:solidFill>
                  <a:srgbClr val="5F5F5F"/>
                </a:solidFill>
                <a:cs typeface="+mn-cs"/>
              </a:rPr>
              <a:t> </a:t>
            </a:r>
            <a:r>
              <a:rPr lang="en-US" altLang="en-US" kern="0" dirty="0">
                <a:solidFill>
                  <a:srgbClr val="5F5F5F"/>
                </a:solidFill>
                <a:cs typeface="+mn-cs"/>
              </a:rPr>
              <a:t>     </a:t>
            </a:r>
            <a:r>
              <a:rPr lang="en-US" altLang="en-US" kern="0" dirty="0">
                <a:solidFill>
                  <a:srgbClr val="000000"/>
                </a:solidFill>
                <a:cs typeface="+mn-cs"/>
              </a:rPr>
              <a:t>In an application container, a </a:t>
            </a:r>
            <a:r>
              <a:rPr lang="en-US" altLang="en-US" kern="0" dirty="0">
                <a:solidFill>
                  <a:srgbClr val="00B050"/>
                </a:solidFill>
                <a:cs typeface="+mn-cs"/>
              </a:rPr>
              <a:t>common</a:t>
            </a:r>
            <a:r>
              <a:rPr lang="en-US" altLang="en-US" kern="0" dirty="0">
                <a:solidFill>
                  <a:srgbClr val="5F5F5F"/>
                </a:solidFill>
                <a:cs typeface="+mn-cs"/>
              </a:rPr>
              <a:t> </a:t>
            </a:r>
            <a:r>
              <a:rPr lang="en-US" altLang="en-US" kern="0" dirty="0">
                <a:solidFill>
                  <a:srgbClr val="000000"/>
                </a:solidFill>
                <a:cs typeface="+mn-cs"/>
              </a:rPr>
              <a:t>user is created in the application </a:t>
            </a:r>
            <a:br>
              <a:rPr lang="en-US" altLang="en-US" kern="0" dirty="0">
                <a:solidFill>
                  <a:srgbClr val="000000"/>
                </a:solidFill>
                <a:cs typeface="+mn-cs"/>
              </a:rPr>
            </a:br>
            <a:r>
              <a:rPr lang="en-US" altLang="en-US" kern="0" dirty="0">
                <a:solidFill>
                  <a:srgbClr val="000000"/>
                </a:solidFill>
                <a:cs typeface="+mn-cs"/>
              </a:rPr>
              <a:t>       root, seed, and application PDBs:</a:t>
            </a:r>
          </a:p>
        </p:txBody>
      </p:sp>
      <p:sp>
        <p:nvSpPr>
          <p:cNvPr id="6" name="PPTShape_0"/>
          <p:cNvSpPr>
            <a:spLocks noChangeArrowheads="1"/>
          </p:cNvSpPr>
          <p:nvPr/>
        </p:nvSpPr>
        <p:spPr bwMode="blackWhite">
          <a:xfrm>
            <a:off x="855663" y="2492375"/>
            <a:ext cx="2590800" cy="6477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p:txBody>
      </p:sp>
      <p:sp>
        <p:nvSpPr>
          <p:cNvPr id="7" name="PPTShape_1"/>
          <p:cNvSpPr txBox="1">
            <a:spLocks noChangeArrowheads="1"/>
          </p:cNvSpPr>
          <p:nvPr/>
        </p:nvSpPr>
        <p:spPr bwMode="blackWhite">
          <a:xfrm>
            <a:off x="855663" y="2595563"/>
            <a:ext cx="11160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PDB_HR</a:t>
            </a:r>
          </a:p>
        </p:txBody>
      </p:sp>
      <p:sp>
        <p:nvSpPr>
          <p:cNvPr id="8" name="PPTShape_4"/>
          <p:cNvSpPr txBox="1">
            <a:spLocks noChangeArrowheads="1"/>
          </p:cNvSpPr>
          <p:nvPr/>
        </p:nvSpPr>
        <p:spPr bwMode="blackWhite">
          <a:xfrm>
            <a:off x="654050" y="1123950"/>
            <a:ext cx="782638" cy="30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600" b="1" dirty="0">
                <a:solidFill>
                  <a:srgbClr val="000000"/>
                </a:solidFill>
                <a:latin typeface="Courier New" panose="02070309020205020404" pitchFamily="49" charset="0"/>
                <a:cs typeface="Courier New" panose="02070309020205020404" pitchFamily="49" charset="0"/>
              </a:rPr>
              <a:t>CDB</a:t>
            </a:r>
            <a:endParaRPr lang="en-US" altLang="en-US" sz="1600" b="1" dirty="0">
              <a:solidFill>
                <a:srgbClr val="000000"/>
              </a:solidFill>
            </a:endParaRPr>
          </a:p>
        </p:txBody>
      </p:sp>
      <p:sp>
        <p:nvSpPr>
          <p:cNvPr id="9" name="TextBox 8"/>
          <p:cNvSpPr txBox="1">
            <a:spLocks noChangeArrowheads="1"/>
          </p:cNvSpPr>
          <p:nvPr/>
        </p:nvSpPr>
        <p:spPr bwMode="auto">
          <a:xfrm>
            <a:off x="1816100" y="2640013"/>
            <a:ext cx="1066800" cy="339725"/>
          </a:xfrm>
          <a:prstGeom prst="rect">
            <a:avLst/>
          </a:prstGeom>
          <a:noFill/>
          <a:ln w="9525">
            <a:noFill/>
            <a:miter lim="800000"/>
            <a:headEnd/>
            <a:tailEnd/>
          </a:ln>
        </p:spPr>
        <p:txBody>
          <a:bodyPr>
            <a:spAutoFit/>
          </a:bodyPr>
          <a:lstStyle/>
          <a:p>
            <a:pPr eaLnBrk="1" hangingPunct="1">
              <a:defRPr/>
            </a:pPr>
            <a:r>
              <a:rPr lang="en-US" sz="1600" dirty="0">
                <a:solidFill>
                  <a:srgbClr val="000000"/>
                </a:solidFill>
                <a:latin typeface="+mj-lt"/>
                <a:cs typeface="Courier New" pitchFamily="49" charset="0"/>
              </a:rPr>
              <a:t>c##u1</a:t>
            </a:r>
          </a:p>
        </p:txBody>
      </p:sp>
      <p:pic>
        <p:nvPicPr>
          <p:cNvPr id="10" name="Picture 21" descr="D:\Oracle University\Library\OU_graphics_repository\icons\PROD\icons\people\peop040.gif"/>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2785147" y="2564111"/>
            <a:ext cx="234315" cy="557213"/>
          </a:xfrm>
          <a:prstGeom prst="rect">
            <a:avLst/>
          </a:prstGeom>
          <a:noFill/>
          <a:ln w="9525">
            <a:noFill/>
            <a:miter lim="800000"/>
            <a:headEnd/>
            <a:tailEnd/>
          </a:ln>
        </p:spPr>
      </p:pic>
      <p:sp>
        <p:nvSpPr>
          <p:cNvPr id="11" name="Content Placeholder 2"/>
          <p:cNvSpPr txBox="1">
            <a:spLocks/>
          </p:cNvSpPr>
          <p:nvPr/>
        </p:nvSpPr>
        <p:spPr bwMode="gray">
          <a:xfrm>
            <a:off x="5179200" y="2924944"/>
            <a:ext cx="6143082" cy="116056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spAutoFit/>
          </a:bodyPr>
          <a:lstStyle/>
          <a:p>
            <a:pPr marL="457200" indent="-457200" defTabSz="400050">
              <a:tabLst>
                <a:tab pos="400050" algn="r"/>
                <a:tab pos="673100" algn="l"/>
              </a:tabLst>
              <a:defRPr/>
            </a:pPr>
            <a:r>
              <a:rPr lang="en-US" sz="1400" b="1" dirty="0">
                <a:latin typeface="Courier New" pitchFamily="49" charset="0"/>
                <a:cs typeface="Arial" charset="0"/>
              </a:rPr>
              <a:t>SQL&gt; CONN sys@PDB_APP AS SYSDBA</a:t>
            </a:r>
          </a:p>
          <a:p>
            <a:pPr marL="457200" indent="-457200" defTabSz="400050">
              <a:tabLst>
                <a:tab pos="400050" algn="r"/>
                <a:tab pos="673100" algn="l"/>
              </a:tabLst>
              <a:defRPr/>
            </a:pPr>
            <a:r>
              <a:rPr lang="en-US" sz="1400" b="1" dirty="0">
                <a:latin typeface="Courier New" pitchFamily="49" charset="0"/>
                <a:cs typeface="Arial" charset="0"/>
              </a:rPr>
              <a:t>SQL&gt; ALTER PLUGGABLE DATABASE APPLICATION   </a:t>
            </a:r>
          </a:p>
          <a:p>
            <a:pPr marL="457200" indent="-457200" defTabSz="400050">
              <a:tabLst>
                <a:tab pos="400050" algn="r"/>
                <a:tab pos="673100" algn="l"/>
              </a:tabLst>
              <a:defRPr/>
            </a:pPr>
            <a:r>
              <a:rPr lang="en-US" sz="1400" b="1" dirty="0">
                <a:latin typeface="Courier New" pitchFamily="49" charset="0"/>
                <a:cs typeface="Arial" charset="0"/>
              </a:rPr>
              <a:t>           app1 BEGIN INSTALL </a:t>
            </a:r>
            <a:r>
              <a:rPr lang="en-US" sz="1400" dirty="0"/>
              <a:t>'1.1'</a:t>
            </a:r>
            <a:r>
              <a:rPr lang="en-US" sz="1400" b="1" dirty="0">
                <a:latin typeface="Courier New" pitchFamily="49" charset="0"/>
                <a:cs typeface="Arial" charset="0"/>
              </a:rPr>
              <a:t> ;</a:t>
            </a:r>
          </a:p>
          <a:p>
            <a:pPr marL="457200" indent="-457200" defTabSz="400050">
              <a:tabLst>
                <a:tab pos="400050" algn="r"/>
                <a:tab pos="673100" algn="l"/>
              </a:tabLst>
              <a:defRPr/>
            </a:pPr>
            <a:r>
              <a:rPr lang="en-US" sz="1400" b="1" dirty="0">
                <a:latin typeface="Courier New" pitchFamily="49" charset="0"/>
                <a:cs typeface="Arial" charset="0"/>
              </a:rPr>
              <a:t>SQL&gt; CREATE USER app_u1 IDENTIFIED BY x  </a:t>
            </a:r>
          </a:p>
          <a:p>
            <a:pPr marL="457200" indent="-457200" defTabSz="400050">
              <a:tabLst>
                <a:tab pos="400050" algn="r"/>
                <a:tab pos="673100" algn="l"/>
              </a:tabLst>
              <a:defRPr/>
            </a:pPr>
            <a:r>
              <a:rPr lang="en-US" sz="1400" b="1" dirty="0">
                <a:solidFill>
                  <a:srgbClr val="FF0000"/>
                </a:solidFill>
                <a:latin typeface="Courier New" pitchFamily="49" charset="0"/>
                <a:cs typeface="Arial" charset="0"/>
              </a:rPr>
              <a:t>      </a:t>
            </a:r>
            <a:r>
              <a:rPr lang="en-US" sz="1400" b="1" dirty="0">
                <a:solidFill>
                  <a:srgbClr val="00B050"/>
                </a:solidFill>
                <a:latin typeface="Courier New" pitchFamily="49" charset="0"/>
                <a:cs typeface="Arial" charset="0"/>
              </a:rPr>
              <a:t>CONTAINER=ALL</a:t>
            </a:r>
            <a:r>
              <a:rPr lang="en-US" sz="1400" b="1" dirty="0">
                <a:latin typeface="Courier New" pitchFamily="49" charset="0"/>
                <a:cs typeface="Arial" charset="0"/>
              </a:rPr>
              <a:t>; </a:t>
            </a:r>
          </a:p>
        </p:txBody>
      </p:sp>
      <p:sp>
        <p:nvSpPr>
          <p:cNvPr id="12" name="PPTShape_2"/>
          <p:cNvSpPr>
            <a:spLocks noChangeArrowheads="1"/>
          </p:cNvSpPr>
          <p:nvPr/>
        </p:nvSpPr>
        <p:spPr bwMode="blackWhite">
          <a:xfrm>
            <a:off x="855663" y="3211513"/>
            <a:ext cx="3844925" cy="2881312"/>
          </a:xfrm>
          <a:prstGeom prst="rect">
            <a:avLst/>
          </a:prstGeom>
          <a:solidFill>
            <a:srgbClr val="FFFFCC"/>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endParaRPr lang="en-US" altLang="en-US" sz="1300" b="1" dirty="0">
              <a:solidFill>
                <a:srgbClr val="000000"/>
              </a:solidFill>
            </a:endParaRPr>
          </a:p>
        </p:txBody>
      </p:sp>
      <p:sp>
        <p:nvSpPr>
          <p:cNvPr id="13" name="Content Placeholder 2"/>
          <p:cNvSpPr txBox="1">
            <a:spLocks/>
          </p:cNvSpPr>
          <p:nvPr/>
        </p:nvSpPr>
        <p:spPr bwMode="gray">
          <a:xfrm>
            <a:off x="5371171" y="4670232"/>
            <a:ext cx="5759140" cy="34725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14400">
            <a:spAutoFit/>
          </a:bodyPr>
          <a:lstStyle/>
          <a:p>
            <a:pPr marL="457200" indent="-457200" defTabSz="400050">
              <a:tabLst>
                <a:tab pos="400050" algn="r"/>
                <a:tab pos="673100" algn="l"/>
              </a:tabLst>
              <a:defRPr/>
            </a:pPr>
            <a:r>
              <a:rPr lang="en-US" sz="1400" b="1" dirty="0">
                <a:latin typeface="Courier New" pitchFamily="49" charset="0"/>
                <a:cs typeface="Arial" charset="0"/>
              </a:rPr>
              <a:t>SQL&gt; CREATE USER l_user1 … ;</a:t>
            </a:r>
          </a:p>
        </p:txBody>
      </p:sp>
      <p:sp>
        <p:nvSpPr>
          <p:cNvPr id="14" name="Content Placeholder 2"/>
          <p:cNvSpPr txBox="1">
            <a:spLocks/>
          </p:cNvSpPr>
          <p:nvPr/>
        </p:nvSpPr>
        <p:spPr bwMode="gray">
          <a:xfrm>
            <a:off x="5370513" y="4318000"/>
            <a:ext cx="5183187" cy="303213"/>
          </a:xfrm>
          <a:prstGeom prst="rect">
            <a:avLst/>
          </a:prstGeom>
          <a:noFill/>
          <a:ln w="9525">
            <a:noFill/>
            <a:miter lim="800000"/>
            <a:headEnd/>
            <a:tailEnd/>
          </a:ln>
        </p:spPr>
        <p:txBody>
          <a:bodyPr lIns="12700" tIns="12700" rIns="12700" bIns="12700">
            <a:spAutoFit/>
          </a:bodyPr>
          <a:lstStyle/>
          <a:p>
            <a:pPr marL="7938" indent="7938" defTabSz="228600" eaLnBrk="1" hangingPunct="1">
              <a:spcBef>
                <a:spcPct val="20000"/>
              </a:spcBef>
              <a:buClr>
                <a:srgbClr val="000000"/>
              </a:buClr>
              <a:buFont typeface="Arial" charset="0"/>
              <a:buNone/>
              <a:defRPr/>
            </a:pPr>
            <a:r>
              <a:rPr lang="en-US" kern="0" dirty="0">
                <a:solidFill>
                  <a:srgbClr val="000000"/>
                </a:solidFill>
                <a:latin typeface="Arial" charset="0"/>
                <a:cs typeface="+mn-cs"/>
              </a:rPr>
              <a:t>A </a:t>
            </a:r>
            <a:r>
              <a:rPr lang="en-US" kern="0" dirty="0">
                <a:solidFill>
                  <a:srgbClr val="0000FF"/>
                </a:solidFill>
                <a:latin typeface="Arial" charset="0"/>
                <a:cs typeface="+mn-cs"/>
              </a:rPr>
              <a:t>local</a:t>
            </a:r>
            <a:r>
              <a:rPr lang="en-US" kern="0" dirty="0">
                <a:latin typeface="Arial" charset="0"/>
                <a:cs typeface="+mn-cs"/>
              </a:rPr>
              <a:t> </a:t>
            </a:r>
            <a:r>
              <a:rPr lang="en-US" kern="0" dirty="0">
                <a:solidFill>
                  <a:srgbClr val="000000"/>
                </a:solidFill>
                <a:latin typeface="Arial" charset="0"/>
                <a:cs typeface="+mn-cs"/>
              </a:rPr>
              <a:t>user is created in </a:t>
            </a:r>
            <a:r>
              <a:rPr lang="en-US" kern="0" dirty="0">
                <a:solidFill>
                  <a:srgbClr val="0000FF"/>
                </a:solidFill>
                <a:latin typeface="Arial" charset="0"/>
                <a:cs typeface="+mn-cs"/>
              </a:rPr>
              <a:t>one </a:t>
            </a:r>
            <a:r>
              <a:rPr lang="en-US" kern="0" dirty="0">
                <a:solidFill>
                  <a:srgbClr val="000000"/>
                </a:solidFill>
                <a:latin typeface="Arial" charset="0"/>
                <a:cs typeface="+mn-cs"/>
              </a:rPr>
              <a:t>PDB.</a:t>
            </a:r>
          </a:p>
        </p:txBody>
      </p:sp>
      <p:sp>
        <p:nvSpPr>
          <p:cNvPr id="15" name="PPTShape_3"/>
          <p:cNvSpPr txBox="1">
            <a:spLocks noChangeArrowheads="1"/>
          </p:cNvSpPr>
          <p:nvPr/>
        </p:nvSpPr>
        <p:spPr bwMode="blackWhite">
          <a:xfrm>
            <a:off x="971550" y="3284538"/>
            <a:ext cx="35353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Application Container PDB_APP</a:t>
            </a:r>
          </a:p>
        </p:txBody>
      </p:sp>
      <p:sp>
        <p:nvSpPr>
          <p:cNvPr id="16" name="PPTShape_0"/>
          <p:cNvSpPr>
            <a:spLocks noChangeArrowheads="1"/>
          </p:cNvSpPr>
          <p:nvPr/>
        </p:nvSpPr>
        <p:spPr bwMode="blackWhite">
          <a:xfrm>
            <a:off x="950913" y="4464050"/>
            <a:ext cx="3635375" cy="720725"/>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p:txBody>
      </p:sp>
      <p:sp>
        <p:nvSpPr>
          <p:cNvPr id="17" name="PPTShape_1"/>
          <p:cNvSpPr txBox="1">
            <a:spLocks noChangeArrowheads="1"/>
          </p:cNvSpPr>
          <p:nvPr/>
        </p:nvSpPr>
        <p:spPr bwMode="blackWhite">
          <a:xfrm>
            <a:off x="957263" y="4491038"/>
            <a:ext cx="18113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PDB_APP1</a:t>
            </a:r>
          </a:p>
        </p:txBody>
      </p:sp>
      <p:sp>
        <p:nvSpPr>
          <p:cNvPr id="18" name="TextBox 8"/>
          <p:cNvSpPr txBox="1">
            <a:spLocks noChangeArrowheads="1"/>
          </p:cNvSpPr>
          <p:nvPr/>
        </p:nvSpPr>
        <p:spPr bwMode="auto">
          <a:xfrm>
            <a:off x="1311275" y="4764088"/>
            <a:ext cx="1066800" cy="338137"/>
          </a:xfrm>
          <a:prstGeom prst="rect">
            <a:avLst/>
          </a:prstGeom>
          <a:noFill/>
          <a:ln w="9525">
            <a:noFill/>
            <a:miter lim="800000"/>
            <a:headEnd/>
            <a:tailEnd/>
          </a:ln>
        </p:spPr>
        <p:txBody>
          <a:bodyPr>
            <a:spAutoFit/>
          </a:bodyPr>
          <a:lstStyle/>
          <a:p>
            <a:pPr eaLnBrk="1" hangingPunct="1">
              <a:defRPr/>
            </a:pPr>
            <a:r>
              <a:rPr lang="en-US" sz="1600" dirty="0">
                <a:solidFill>
                  <a:srgbClr val="000000"/>
                </a:solidFill>
                <a:latin typeface="+mj-lt"/>
                <a:cs typeface="Courier New" pitchFamily="49" charset="0"/>
              </a:rPr>
              <a:t>c##u1</a:t>
            </a:r>
          </a:p>
        </p:txBody>
      </p:sp>
      <p:pic>
        <p:nvPicPr>
          <p:cNvPr id="19" name="Picture 21" descr="D:\Oracle University\Library\OU_graphics_repository\icons\PROD\icons\people\peop040.gif"/>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2282172" y="4598124"/>
            <a:ext cx="234315" cy="557213"/>
          </a:xfrm>
          <a:prstGeom prst="rect">
            <a:avLst/>
          </a:prstGeom>
          <a:noFill/>
          <a:ln w="9525">
            <a:noFill/>
            <a:miter lim="800000"/>
            <a:headEnd/>
            <a:tailEnd/>
          </a:ln>
        </p:spPr>
      </p:pic>
      <p:pic>
        <p:nvPicPr>
          <p:cNvPr id="20" name="Picture 21" descr="D:\Oracle University\Library\OU_graphics_repository\icons\PROD\icons\people\peop040.gif"/>
          <p:cNvPicPr>
            <a:picLocks noChangeAspect="1" noChangeArrowheads="1"/>
          </p:cNvPicPr>
          <p:nvPr/>
        </p:nvPicPr>
        <p:blipFill>
          <a:blip r:embed="rId4" cstate="print">
            <a:duotone>
              <a:prstClr val="black"/>
              <a:srgbClr val="D9C3A5">
                <a:tint val="50000"/>
                <a:satMod val="180000"/>
              </a:srgbClr>
            </a:duotone>
          </a:blip>
          <a:srcRect/>
          <a:stretch>
            <a:fillRect/>
          </a:stretch>
        </p:blipFill>
        <p:spPr bwMode="auto">
          <a:xfrm>
            <a:off x="3913930" y="4536232"/>
            <a:ext cx="234315" cy="557213"/>
          </a:xfrm>
          <a:prstGeom prst="rect">
            <a:avLst/>
          </a:prstGeom>
          <a:noFill/>
          <a:ln w="9525">
            <a:noFill/>
            <a:miter lim="800000"/>
            <a:headEnd/>
            <a:tailEnd/>
          </a:ln>
        </p:spPr>
      </p:pic>
      <p:sp>
        <p:nvSpPr>
          <p:cNvPr id="21" name="TextBox 8"/>
          <p:cNvSpPr txBox="1">
            <a:spLocks noChangeArrowheads="1"/>
          </p:cNvSpPr>
          <p:nvPr/>
        </p:nvSpPr>
        <p:spPr bwMode="auto">
          <a:xfrm>
            <a:off x="2847975" y="4751388"/>
            <a:ext cx="1357313" cy="339725"/>
          </a:xfrm>
          <a:prstGeom prst="rect">
            <a:avLst/>
          </a:prstGeom>
          <a:noFill/>
          <a:ln w="9525">
            <a:noFill/>
            <a:miter lim="800000"/>
            <a:headEnd/>
            <a:tailEnd/>
          </a:ln>
        </p:spPr>
        <p:txBody>
          <a:bodyPr>
            <a:spAutoFit/>
          </a:bodyPr>
          <a:lstStyle/>
          <a:p>
            <a:pPr eaLnBrk="1" hangingPunct="1">
              <a:defRPr/>
            </a:pPr>
            <a:r>
              <a:rPr lang="en-US" sz="1600" dirty="0">
                <a:solidFill>
                  <a:srgbClr val="000000"/>
                </a:solidFill>
                <a:latin typeface="+mj-lt"/>
                <a:cs typeface="Courier New" pitchFamily="49" charset="0"/>
              </a:rPr>
              <a:t>app_u1</a:t>
            </a:r>
          </a:p>
        </p:txBody>
      </p:sp>
      <p:cxnSp>
        <p:nvCxnSpPr>
          <p:cNvPr id="22" name="Straight Connector 57"/>
          <p:cNvCxnSpPr>
            <a:cxnSpLocks noChangeShapeType="1"/>
          </p:cNvCxnSpPr>
          <p:nvPr/>
        </p:nvCxnSpPr>
        <p:spPr bwMode="auto">
          <a:xfrm flipH="1">
            <a:off x="3668713" y="2033588"/>
            <a:ext cx="0" cy="611187"/>
          </a:xfrm>
          <a:prstGeom prst="line">
            <a:avLst/>
          </a:prstGeom>
          <a:noFill/>
          <a:ln w="28575" algn="ctr">
            <a:solidFill>
              <a:schemeClr val="accent1"/>
            </a:solidFill>
            <a:round/>
            <a:headEnd type="none" w="sm" len="sm"/>
            <a:tailEnd type="none" w="sm" len="sm"/>
          </a:ln>
          <a:extLst>
            <a:ext uri="{909E8E84-426E-40DD-AFC4-6F175D3DCCD1}">
              <a14:hiddenFill xmlns:a14="http://schemas.microsoft.com/office/drawing/2010/main">
                <a:noFill/>
              </a14:hiddenFill>
            </a:ext>
          </a:extLst>
        </p:spPr>
      </p:cxnSp>
      <p:cxnSp>
        <p:nvCxnSpPr>
          <p:cNvPr id="23" name="Straight Arrow Connector 59"/>
          <p:cNvCxnSpPr>
            <a:cxnSpLocks noChangeShapeType="1"/>
          </p:cNvCxnSpPr>
          <p:nvPr/>
        </p:nvCxnSpPr>
        <p:spPr bwMode="auto">
          <a:xfrm flipH="1" flipV="1">
            <a:off x="3235325" y="2636838"/>
            <a:ext cx="431800" cy="0"/>
          </a:xfrm>
          <a:prstGeom prst="straightConnector1">
            <a:avLst/>
          </a:prstGeom>
          <a:noFill/>
          <a:ln w="28575" algn="ctr">
            <a:solidFill>
              <a:schemeClr val="accent1"/>
            </a:solidFill>
            <a:round/>
            <a:headEnd type="none" w="sm" len="sm"/>
            <a:tailEnd type="triangle" w="lg" len="lg"/>
          </a:ln>
          <a:extLst>
            <a:ext uri="{909E8E84-426E-40DD-AFC4-6F175D3DCCD1}">
              <a14:hiddenFill xmlns:a14="http://schemas.microsoft.com/office/drawing/2010/main">
                <a:noFill/>
              </a14:hiddenFill>
            </a:ext>
          </a:extLst>
        </p:spPr>
      </p:cxnSp>
      <p:sp>
        <p:nvSpPr>
          <p:cNvPr id="24" name="Rectangle 282"/>
          <p:cNvSpPr>
            <a:spLocks noChangeArrowheads="1"/>
          </p:cNvSpPr>
          <p:nvPr/>
        </p:nvSpPr>
        <p:spPr bwMode="auto">
          <a:xfrm>
            <a:off x="855663" y="1455738"/>
            <a:ext cx="2590800" cy="892175"/>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b="1" dirty="0">
                <a:solidFill>
                  <a:srgbClr val="000000"/>
                </a:solidFill>
              </a:rPr>
              <a:t>CDB root</a:t>
            </a:r>
          </a:p>
        </p:txBody>
      </p:sp>
      <p:sp>
        <p:nvSpPr>
          <p:cNvPr id="25" name="TextBox 8"/>
          <p:cNvSpPr txBox="1">
            <a:spLocks noChangeArrowheads="1"/>
          </p:cNvSpPr>
          <p:nvPr/>
        </p:nvSpPr>
        <p:spPr bwMode="auto">
          <a:xfrm>
            <a:off x="1816100" y="1833563"/>
            <a:ext cx="1066800" cy="338137"/>
          </a:xfrm>
          <a:prstGeom prst="rect">
            <a:avLst/>
          </a:prstGeom>
          <a:noFill/>
          <a:ln w="9525">
            <a:noFill/>
            <a:miter lim="800000"/>
            <a:headEnd/>
            <a:tailEnd/>
          </a:ln>
        </p:spPr>
        <p:txBody>
          <a:bodyPr>
            <a:spAutoFit/>
          </a:bodyPr>
          <a:lstStyle/>
          <a:p>
            <a:pPr eaLnBrk="1" hangingPunct="1">
              <a:defRPr/>
            </a:pPr>
            <a:r>
              <a:rPr lang="en-US" sz="1600" dirty="0">
                <a:solidFill>
                  <a:srgbClr val="000000"/>
                </a:solidFill>
                <a:latin typeface="+mj-lt"/>
                <a:cs typeface="Courier New" pitchFamily="49" charset="0"/>
              </a:rPr>
              <a:t>c##u1</a:t>
            </a:r>
          </a:p>
        </p:txBody>
      </p:sp>
      <p:pic>
        <p:nvPicPr>
          <p:cNvPr id="26" name="Picture 21" descr="D:\Oracle University\Library\OU_graphics_repository\icons\PROD\icons\people\peop040.gif"/>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2785015" y="1757165"/>
            <a:ext cx="234315" cy="557213"/>
          </a:xfrm>
          <a:prstGeom prst="rect">
            <a:avLst/>
          </a:prstGeom>
          <a:noFill/>
          <a:ln w="9525">
            <a:noFill/>
            <a:miter lim="800000"/>
            <a:headEnd/>
            <a:tailEnd/>
          </a:ln>
        </p:spPr>
      </p:pic>
      <p:cxnSp>
        <p:nvCxnSpPr>
          <p:cNvPr id="27" name="Straight Arrow Connector 48"/>
          <p:cNvCxnSpPr>
            <a:cxnSpLocks noChangeShapeType="1"/>
          </p:cNvCxnSpPr>
          <p:nvPr/>
        </p:nvCxnSpPr>
        <p:spPr bwMode="auto">
          <a:xfrm flipH="1">
            <a:off x="3246438" y="1989138"/>
            <a:ext cx="390525" cy="0"/>
          </a:xfrm>
          <a:prstGeom prst="straightConnector1">
            <a:avLst/>
          </a:prstGeom>
          <a:noFill/>
          <a:ln w="28575" algn="ctr">
            <a:solidFill>
              <a:schemeClr val="accent1"/>
            </a:solidFill>
            <a:round/>
            <a:headEnd type="none" w="sm" len="sm"/>
            <a:tailEnd type="triangle" w="lg" len="lg"/>
          </a:ln>
          <a:extLst>
            <a:ext uri="{909E8E84-426E-40DD-AFC4-6F175D3DCCD1}">
              <a14:hiddenFill xmlns:a14="http://schemas.microsoft.com/office/drawing/2010/main">
                <a:noFill/>
              </a14:hiddenFill>
            </a:ext>
          </a:extLst>
        </p:spPr>
      </p:cxnSp>
      <p:sp>
        <p:nvSpPr>
          <p:cNvPr id="28" name="Rectangle 282"/>
          <p:cNvSpPr>
            <a:spLocks noChangeArrowheads="1"/>
          </p:cNvSpPr>
          <p:nvPr/>
        </p:nvSpPr>
        <p:spPr bwMode="auto">
          <a:xfrm>
            <a:off x="957263" y="3571875"/>
            <a:ext cx="3454400" cy="777875"/>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600" b="1" dirty="0">
                <a:solidFill>
                  <a:srgbClr val="000000"/>
                </a:solidFill>
              </a:rPr>
              <a:t>Application root</a:t>
            </a:r>
          </a:p>
        </p:txBody>
      </p:sp>
      <p:sp>
        <p:nvSpPr>
          <p:cNvPr id="29" name="TextBox 8"/>
          <p:cNvSpPr txBox="1">
            <a:spLocks noChangeArrowheads="1"/>
          </p:cNvSpPr>
          <p:nvPr/>
        </p:nvSpPr>
        <p:spPr bwMode="auto">
          <a:xfrm>
            <a:off x="1050925" y="4003675"/>
            <a:ext cx="1066800" cy="338138"/>
          </a:xfrm>
          <a:prstGeom prst="rect">
            <a:avLst/>
          </a:prstGeom>
          <a:noFill/>
          <a:ln w="9525">
            <a:noFill/>
            <a:miter lim="800000"/>
            <a:headEnd/>
            <a:tailEnd/>
          </a:ln>
        </p:spPr>
        <p:txBody>
          <a:bodyPr>
            <a:spAutoFit/>
          </a:bodyPr>
          <a:lstStyle/>
          <a:p>
            <a:pPr eaLnBrk="1" hangingPunct="1">
              <a:defRPr/>
            </a:pPr>
            <a:r>
              <a:rPr lang="en-US" sz="1600" dirty="0">
                <a:solidFill>
                  <a:srgbClr val="000000"/>
                </a:solidFill>
                <a:latin typeface="+mj-lt"/>
                <a:cs typeface="Courier New" pitchFamily="49" charset="0"/>
              </a:rPr>
              <a:t>c##u1</a:t>
            </a:r>
          </a:p>
        </p:txBody>
      </p:sp>
      <p:pic>
        <p:nvPicPr>
          <p:cNvPr id="30" name="Picture 21" descr="D:\Oracle University\Library\OU_graphics_repository\icons\PROD\icons\people\peop040.gif"/>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2022552" y="3838182"/>
            <a:ext cx="234315" cy="557213"/>
          </a:xfrm>
          <a:prstGeom prst="rect">
            <a:avLst/>
          </a:prstGeom>
          <a:noFill/>
          <a:ln w="9525">
            <a:noFill/>
            <a:miter lim="800000"/>
            <a:headEnd/>
            <a:tailEnd/>
          </a:ln>
        </p:spPr>
      </p:pic>
      <p:cxnSp>
        <p:nvCxnSpPr>
          <p:cNvPr id="31" name="Straight Arrow Connector 87"/>
          <p:cNvCxnSpPr>
            <a:cxnSpLocks noChangeShapeType="1"/>
          </p:cNvCxnSpPr>
          <p:nvPr/>
        </p:nvCxnSpPr>
        <p:spPr bwMode="auto">
          <a:xfrm flipH="1">
            <a:off x="3830638" y="2008188"/>
            <a:ext cx="0" cy="1187450"/>
          </a:xfrm>
          <a:prstGeom prst="straightConnector1">
            <a:avLst/>
          </a:prstGeom>
          <a:noFill/>
          <a:ln w="28575" algn="ctr">
            <a:solidFill>
              <a:schemeClr val="accent1"/>
            </a:solidFill>
            <a:round/>
            <a:headEnd type="none" w="sm" len="sm"/>
            <a:tailEnd type="triangle" w="lg" len="lg"/>
          </a:ln>
          <a:extLst>
            <a:ext uri="{909E8E84-426E-40DD-AFC4-6F175D3DCCD1}">
              <a14:hiddenFill xmlns:a14="http://schemas.microsoft.com/office/drawing/2010/main">
                <a:noFill/>
              </a14:hiddenFill>
            </a:ext>
          </a:extLst>
        </p:spPr>
      </p:cxnSp>
      <p:pic>
        <p:nvPicPr>
          <p:cNvPr id="32" name="Picture 21" descr="D:\Oracle University\Library\OU_graphics_repository\icons\PROD\icons\people\peop040.gif"/>
          <p:cNvPicPr>
            <a:picLocks noChangeAspect="1" noChangeArrowheads="1"/>
          </p:cNvPicPr>
          <p:nvPr/>
        </p:nvPicPr>
        <p:blipFill>
          <a:blip r:embed="rId4" cstate="print">
            <a:duotone>
              <a:prstClr val="black"/>
              <a:srgbClr val="D9C3A5">
                <a:tint val="50000"/>
                <a:satMod val="180000"/>
              </a:srgbClr>
            </a:duotone>
          </a:blip>
          <a:srcRect/>
          <a:stretch>
            <a:fillRect/>
          </a:stretch>
        </p:blipFill>
        <p:spPr bwMode="auto">
          <a:xfrm>
            <a:off x="4016399" y="3760414"/>
            <a:ext cx="234315" cy="557213"/>
          </a:xfrm>
          <a:prstGeom prst="rect">
            <a:avLst/>
          </a:prstGeom>
          <a:noFill/>
          <a:ln w="9525">
            <a:noFill/>
            <a:miter lim="800000"/>
            <a:headEnd/>
            <a:tailEnd/>
          </a:ln>
        </p:spPr>
      </p:pic>
      <p:sp>
        <p:nvSpPr>
          <p:cNvPr id="33" name="TextBox 8"/>
          <p:cNvSpPr txBox="1">
            <a:spLocks noChangeArrowheads="1"/>
          </p:cNvSpPr>
          <p:nvPr/>
        </p:nvSpPr>
        <p:spPr bwMode="auto">
          <a:xfrm>
            <a:off x="2960688" y="3860800"/>
            <a:ext cx="1355725" cy="339725"/>
          </a:xfrm>
          <a:prstGeom prst="rect">
            <a:avLst/>
          </a:prstGeom>
          <a:noFill/>
          <a:ln w="9525">
            <a:noFill/>
            <a:miter lim="800000"/>
            <a:headEnd/>
            <a:tailEnd/>
          </a:ln>
        </p:spPr>
        <p:txBody>
          <a:bodyPr>
            <a:spAutoFit/>
          </a:bodyPr>
          <a:lstStyle/>
          <a:p>
            <a:pPr eaLnBrk="1" hangingPunct="1">
              <a:defRPr/>
            </a:pPr>
            <a:r>
              <a:rPr lang="en-US" sz="1600" dirty="0">
                <a:solidFill>
                  <a:srgbClr val="000000"/>
                </a:solidFill>
                <a:latin typeface="+mj-lt"/>
                <a:cs typeface="Courier New" pitchFamily="49" charset="0"/>
              </a:rPr>
              <a:t>app_u1</a:t>
            </a:r>
          </a:p>
        </p:txBody>
      </p:sp>
      <p:cxnSp>
        <p:nvCxnSpPr>
          <p:cNvPr id="34" name="Straight Connector 68"/>
          <p:cNvCxnSpPr>
            <a:cxnSpLocks noChangeShapeType="1"/>
          </p:cNvCxnSpPr>
          <p:nvPr/>
        </p:nvCxnSpPr>
        <p:spPr bwMode="auto">
          <a:xfrm flipH="1">
            <a:off x="4371975" y="3717925"/>
            <a:ext cx="815975" cy="0"/>
          </a:xfrm>
          <a:prstGeom prst="line">
            <a:avLst/>
          </a:prstGeom>
          <a:noFill/>
          <a:ln w="28575" algn="ctr">
            <a:solidFill>
              <a:srgbClr val="00B050"/>
            </a:solidFill>
            <a:round/>
            <a:headEnd/>
            <a:tailEnd type="triangle" w="lg" len="lg"/>
          </a:ln>
          <a:extLst>
            <a:ext uri="{909E8E84-426E-40DD-AFC4-6F175D3DCCD1}">
              <a14:hiddenFill xmlns:a14="http://schemas.microsoft.com/office/drawing/2010/main">
                <a:noFill/>
              </a14:hiddenFill>
            </a:ext>
          </a:extLst>
        </p:spPr>
      </p:cxnSp>
      <p:cxnSp>
        <p:nvCxnSpPr>
          <p:cNvPr id="35" name="Straight Connector 68"/>
          <p:cNvCxnSpPr>
            <a:cxnSpLocks noChangeShapeType="1"/>
          </p:cNvCxnSpPr>
          <p:nvPr/>
        </p:nvCxnSpPr>
        <p:spPr bwMode="auto">
          <a:xfrm flipH="1">
            <a:off x="4278313" y="4738688"/>
            <a:ext cx="966787" cy="0"/>
          </a:xfrm>
          <a:prstGeom prst="line">
            <a:avLst/>
          </a:prstGeom>
          <a:noFill/>
          <a:ln w="28575" algn="ctr">
            <a:solidFill>
              <a:srgbClr val="00B050"/>
            </a:solidFill>
            <a:round/>
            <a:headEnd/>
            <a:tailEnd type="triangle" w="lg" len="lg"/>
          </a:ln>
          <a:extLst>
            <a:ext uri="{909E8E84-426E-40DD-AFC4-6F175D3DCCD1}">
              <a14:hiddenFill xmlns:a14="http://schemas.microsoft.com/office/drawing/2010/main">
                <a:noFill/>
              </a14:hiddenFill>
            </a:ext>
          </a:extLst>
        </p:spPr>
      </p:cxnSp>
      <p:sp>
        <p:nvSpPr>
          <p:cNvPr id="36" name="PPTShape_2"/>
          <p:cNvSpPr>
            <a:spLocks noChangeArrowheads="1"/>
          </p:cNvSpPr>
          <p:nvPr/>
        </p:nvSpPr>
        <p:spPr bwMode="blackWhite">
          <a:xfrm>
            <a:off x="4700588" y="5156200"/>
            <a:ext cx="2016125" cy="936625"/>
          </a:xfrm>
          <a:prstGeom prst="rect">
            <a:avLst/>
          </a:prstGeom>
          <a:solidFill>
            <a:srgbClr val="FFFFCC"/>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endParaRPr lang="en-US" altLang="en-US" sz="1300" b="1" dirty="0">
              <a:solidFill>
                <a:srgbClr val="000000"/>
              </a:solidFill>
            </a:endParaRPr>
          </a:p>
        </p:txBody>
      </p:sp>
      <p:cxnSp>
        <p:nvCxnSpPr>
          <p:cNvPr id="37" name="Straight Connector 70"/>
          <p:cNvCxnSpPr>
            <a:cxnSpLocks noChangeShapeType="1"/>
          </p:cNvCxnSpPr>
          <p:nvPr/>
        </p:nvCxnSpPr>
        <p:spPr bwMode="auto">
          <a:xfrm flipH="1">
            <a:off x="862013" y="6092825"/>
            <a:ext cx="5854700" cy="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8" name="Straight Connector 71"/>
          <p:cNvCxnSpPr>
            <a:cxnSpLocks noChangeShapeType="1"/>
          </p:cNvCxnSpPr>
          <p:nvPr/>
        </p:nvCxnSpPr>
        <p:spPr bwMode="auto">
          <a:xfrm flipH="1">
            <a:off x="6716713" y="5160963"/>
            <a:ext cx="0" cy="936625"/>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9" name="Straight Connector 72"/>
          <p:cNvCxnSpPr>
            <a:cxnSpLocks noChangeShapeType="1"/>
          </p:cNvCxnSpPr>
          <p:nvPr/>
        </p:nvCxnSpPr>
        <p:spPr bwMode="auto">
          <a:xfrm flipH="1">
            <a:off x="4700588" y="5156200"/>
            <a:ext cx="2014537" cy="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0" name="Straight Connector 73"/>
          <p:cNvCxnSpPr>
            <a:cxnSpLocks noChangeShapeType="1"/>
          </p:cNvCxnSpPr>
          <p:nvPr/>
        </p:nvCxnSpPr>
        <p:spPr bwMode="auto">
          <a:xfrm>
            <a:off x="862013" y="3211513"/>
            <a:ext cx="0" cy="2881312"/>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1" name="Straight Connector 74"/>
          <p:cNvCxnSpPr>
            <a:cxnSpLocks noChangeShapeType="1"/>
          </p:cNvCxnSpPr>
          <p:nvPr/>
        </p:nvCxnSpPr>
        <p:spPr bwMode="auto">
          <a:xfrm>
            <a:off x="4700588" y="3211513"/>
            <a:ext cx="0" cy="1944687"/>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2" name="Straight Connector 80"/>
          <p:cNvCxnSpPr>
            <a:cxnSpLocks noChangeShapeType="1"/>
          </p:cNvCxnSpPr>
          <p:nvPr/>
        </p:nvCxnSpPr>
        <p:spPr bwMode="auto">
          <a:xfrm flipH="1">
            <a:off x="862013" y="3211513"/>
            <a:ext cx="3838575" cy="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43" name="PPTShape_0"/>
          <p:cNvSpPr>
            <a:spLocks noChangeArrowheads="1"/>
          </p:cNvSpPr>
          <p:nvPr/>
        </p:nvSpPr>
        <p:spPr bwMode="blackWhite">
          <a:xfrm>
            <a:off x="960438" y="5286375"/>
            <a:ext cx="5564187" cy="720725"/>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p:txBody>
      </p:sp>
      <p:sp>
        <p:nvSpPr>
          <p:cNvPr id="44" name="PPTShape_1"/>
          <p:cNvSpPr txBox="1">
            <a:spLocks noChangeArrowheads="1"/>
          </p:cNvSpPr>
          <p:nvPr/>
        </p:nvSpPr>
        <p:spPr bwMode="blackWhite">
          <a:xfrm>
            <a:off x="966788" y="5313363"/>
            <a:ext cx="18145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PDB_APP2</a:t>
            </a:r>
          </a:p>
        </p:txBody>
      </p:sp>
      <p:sp>
        <p:nvSpPr>
          <p:cNvPr id="45" name="TextBox 8"/>
          <p:cNvSpPr txBox="1">
            <a:spLocks noChangeArrowheads="1"/>
          </p:cNvSpPr>
          <p:nvPr/>
        </p:nvSpPr>
        <p:spPr bwMode="auto">
          <a:xfrm>
            <a:off x="1322388" y="5586413"/>
            <a:ext cx="1068387" cy="338137"/>
          </a:xfrm>
          <a:prstGeom prst="rect">
            <a:avLst/>
          </a:prstGeom>
          <a:noFill/>
          <a:ln w="9525">
            <a:noFill/>
            <a:miter lim="800000"/>
            <a:headEnd/>
            <a:tailEnd/>
          </a:ln>
        </p:spPr>
        <p:txBody>
          <a:bodyPr>
            <a:spAutoFit/>
          </a:bodyPr>
          <a:lstStyle/>
          <a:p>
            <a:pPr eaLnBrk="1" hangingPunct="1">
              <a:defRPr/>
            </a:pPr>
            <a:r>
              <a:rPr lang="en-US" sz="1600" dirty="0">
                <a:solidFill>
                  <a:srgbClr val="000000"/>
                </a:solidFill>
                <a:latin typeface="+mj-lt"/>
                <a:cs typeface="Courier New" pitchFamily="49" charset="0"/>
              </a:rPr>
              <a:t>c##u1</a:t>
            </a:r>
          </a:p>
        </p:txBody>
      </p:sp>
      <p:pic>
        <p:nvPicPr>
          <p:cNvPr id="46" name="Picture 21" descr="D:\Oracle University\Library\OU_graphics_repository\icons\PROD\icons\people\peop040.gif"/>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2293348" y="5419692"/>
            <a:ext cx="234315" cy="557213"/>
          </a:xfrm>
          <a:prstGeom prst="rect">
            <a:avLst/>
          </a:prstGeom>
          <a:noFill/>
          <a:ln w="9525">
            <a:noFill/>
            <a:miter lim="800000"/>
            <a:headEnd/>
            <a:tailEnd/>
          </a:ln>
        </p:spPr>
      </p:pic>
      <p:pic>
        <p:nvPicPr>
          <p:cNvPr id="47" name="Picture 21" descr="D:\Oracle University\Library\OU_graphics_repository\icons\PROD\icons\people\peop040.gif"/>
          <p:cNvPicPr>
            <a:picLocks noChangeAspect="1" noChangeArrowheads="1"/>
          </p:cNvPicPr>
          <p:nvPr/>
        </p:nvPicPr>
        <p:blipFill>
          <a:blip r:embed="rId4" cstate="print">
            <a:duotone>
              <a:prstClr val="black"/>
              <a:srgbClr val="D9C3A5">
                <a:tint val="50000"/>
                <a:satMod val="180000"/>
              </a:srgbClr>
            </a:duotone>
          </a:blip>
          <a:srcRect/>
          <a:stretch>
            <a:fillRect/>
          </a:stretch>
        </p:blipFill>
        <p:spPr bwMode="auto">
          <a:xfrm>
            <a:off x="3925105" y="5357800"/>
            <a:ext cx="234315" cy="557213"/>
          </a:xfrm>
          <a:prstGeom prst="rect">
            <a:avLst/>
          </a:prstGeom>
          <a:noFill/>
          <a:ln w="9525">
            <a:noFill/>
            <a:miter lim="800000"/>
            <a:headEnd/>
            <a:tailEnd/>
          </a:ln>
        </p:spPr>
      </p:pic>
      <p:sp>
        <p:nvSpPr>
          <p:cNvPr id="48" name="TextBox 8"/>
          <p:cNvSpPr txBox="1">
            <a:spLocks noChangeArrowheads="1"/>
          </p:cNvSpPr>
          <p:nvPr/>
        </p:nvSpPr>
        <p:spPr bwMode="auto">
          <a:xfrm>
            <a:off x="2847975" y="5451475"/>
            <a:ext cx="1357313" cy="338138"/>
          </a:xfrm>
          <a:prstGeom prst="rect">
            <a:avLst/>
          </a:prstGeom>
          <a:noFill/>
          <a:ln w="9525">
            <a:noFill/>
            <a:miter lim="800000"/>
            <a:headEnd/>
            <a:tailEnd/>
          </a:ln>
        </p:spPr>
        <p:txBody>
          <a:bodyPr>
            <a:spAutoFit/>
          </a:bodyPr>
          <a:lstStyle/>
          <a:p>
            <a:pPr eaLnBrk="1" hangingPunct="1">
              <a:defRPr/>
            </a:pPr>
            <a:r>
              <a:rPr lang="en-US" sz="1600" dirty="0">
                <a:solidFill>
                  <a:srgbClr val="000000"/>
                </a:solidFill>
                <a:latin typeface="+mj-lt"/>
                <a:cs typeface="Courier New" pitchFamily="49" charset="0"/>
              </a:rPr>
              <a:t>app_u1</a:t>
            </a:r>
          </a:p>
        </p:txBody>
      </p:sp>
      <p:cxnSp>
        <p:nvCxnSpPr>
          <p:cNvPr id="49" name="Straight Connector 68"/>
          <p:cNvCxnSpPr>
            <a:cxnSpLocks noChangeShapeType="1"/>
          </p:cNvCxnSpPr>
          <p:nvPr/>
        </p:nvCxnSpPr>
        <p:spPr bwMode="auto">
          <a:xfrm flipH="1">
            <a:off x="4287838" y="5445125"/>
            <a:ext cx="968375" cy="0"/>
          </a:xfrm>
          <a:prstGeom prst="line">
            <a:avLst/>
          </a:prstGeom>
          <a:noFill/>
          <a:ln w="28575" algn="ctr">
            <a:solidFill>
              <a:srgbClr val="00B050"/>
            </a:solidFill>
            <a:round/>
            <a:headEnd/>
            <a:tailEnd type="triangle" w="lg" len="lg"/>
          </a:ln>
          <a:extLst>
            <a:ext uri="{909E8E84-426E-40DD-AFC4-6F175D3DCCD1}">
              <a14:hiddenFill xmlns:a14="http://schemas.microsoft.com/office/drawing/2010/main">
                <a:noFill/>
              </a14:hiddenFill>
            </a:ext>
          </a:extLst>
        </p:spPr>
      </p:cxnSp>
      <p:cxnSp>
        <p:nvCxnSpPr>
          <p:cNvPr id="50" name="Straight Arrow Connector 49"/>
          <p:cNvCxnSpPr>
            <a:cxnSpLocks noChangeShapeType="1"/>
          </p:cNvCxnSpPr>
          <p:nvPr/>
        </p:nvCxnSpPr>
        <p:spPr bwMode="auto">
          <a:xfrm>
            <a:off x="6157913" y="5049838"/>
            <a:ext cx="0" cy="250825"/>
          </a:xfrm>
          <a:prstGeom prst="straightConnector1">
            <a:avLst/>
          </a:prstGeom>
          <a:noFill/>
          <a:ln w="28575" algn="ctr">
            <a:solidFill>
              <a:srgbClr val="0000FF"/>
            </a:solidFill>
            <a:round/>
            <a:headEnd type="none" w="sm" len="sm"/>
            <a:tailEnd type="triangle" w="lg" len="lg"/>
          </a:ln>
          <a:extLst>
            <a:ext uri="{909E8E84-426E-40DD-AFC4-6F175D3DCCD1}">
              <a14:hiddenFill xmlns:a14="http://schemas.microsoft.com/office/drawing/2010/main">
                <a:noFill/>
              </a14:hiddenFill>
            </a:ext>
          </a:extLst>
        </p:spPr>
      </p:cxnSp>
      <p:sp>
        <p:nvSpPr>
          <p:cNvPr id="51" name="TextBox 8"/>
          <p:cNvSpPr txBox="1">
            <a:spLocks noChangeArrowheads="1"/>
          </p:cNvSpPr>
          <p:nvPr/>
        </p:nvSpPr>
        <p:spPr bwMode="auto">
          <a:xfrm>
            <a:off x="4987925" y="5565775"/>
            <a:ext cx="1455738" cy="338138"/>
          </a:xfrm>
          <a:prstGeom prst="rect">
            <a:avLst/>
          </a:prstGeom>
          <a:noFill/>
          <a:ln w="9525">
            <a:noFill/>
            <a:miter lim="800000"/>
            <a:headEnd/>
            <a:tailEnd/>
          </a:ln>
        </p:spPr>
        <p:txBody>
          <a:bodyPr>
            <a:spAutoFit/>
          </a:bodyPr>
          <a:lstStyle/>
          <a:p>
            <a:pPr eaLnBrk="1" hangingPunct="1">
              <a:defRPr/>
            </a:pPr>
            <a:r>
              <a:rPr lang="en-US" sz="1600" dirty="0">
                <a:solidFill>
                  <a:srgbClr val="000000"/>
                </a:solidFill>
                <a:latin typeface="+mj-lt"/>
                <a:cs typeface="Courier New" pitchFamily="49" charset="0"/>
              </a:rPr>
              <a:t>l_user1</a:t>
            </a:r>
          </a:p>
        </p:txBody>
      </p:sp>
      <p:pic>
        <p:nvPicPr>
          <p:cNvPr id="52" name="Picture 21" descr="D:\Oracle University\Library\OU_graphics_repository\icons\PROD\icons\people\peop040.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1075" y="5422900"/>
            <a:ext cx="23495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3" name="Straight Connector 81"/>
          <p:cNvCxnSpPr>
            <a:cxnSpLocks noChangeShapeType="1"/>
          </p:cNvCxnSpPr>
          <p:nvPr/>
        </p:nvCxnSpPr>
        <p:spPr bwMode="auto">
          <a:xfrm flipH="1">
            <a:off x="5256213" y="4076700"/>
            <a:ext cx="0" cy="1368425"/>
          </a:xfrm>
          <a:prstGeom prst="line">
            <a:avLst/>
          </a:prstGeom>
          <a:noFill/>
          <a:ln w="28575" algn="ctr">
            <a:solidFill>
              <a:srgbClr val="00B050"/>
            </a:solidFill>
            <a:round/>
            <a:headEnd type="none" w="sm" len="sm"/>
            <a:tailEnd type="none" w="sm" len="sm"/>
          </a:ln>
          <a:extLst>
            <a:ext uri="{909E8E84-426E-40DD-AFC4-6F175D3DCCD1}">
              <a14:hiddenFill xmlns:a14="http://schemas.microsoft.com/office/drawing/2010/main">
                <a:noFill/>
              </a14:hiddenFill>
            </a:ext>
          </a:extLst>
        </p:spPr>
      </p:cxnSp>
      <p:sp>
        <p:nvSpPr>
          <p:cNvPr id="54" name="Content Placeholder 2"/>
          <p:cNvSpPr txBox="1">
            <a:spLocks/>
          </p:cNvSpPr>
          <p:nvPr/>
        </p:nvSpPr>
        <p:spPr bwMode="gray">
          <a:xfrm>
            <a:off x="6811963" y="5156200"/>
            <a:ext cx="4606925" cy="763588"/>
          </a:xfrm>
          <a:prstGeom prst="rect">
            <a:avLst/>
          </a:prstGeom>
          <a:noFill/>
          <a:ln w="9525">
            <a:noFill/>
            <a:miter lim="800000"/>
            <a:headEnd/>
            <a:tailEnd/>
          </a:ln>
        </p:spPr>
        <p:txBody>
          <a:bodyPr lIns="12700" tIns="12700" rIns="12700" bIns="12700">
            <a:spAutoFit/>
          </a:bodyPr>
          <a:lstStyle/>
          <a:p>
            <a:pPr marL="7938" indent="7938" defTabSz="228600" eaLnBrk="1" hangingPunct="1">
              <a:spcBef>
                <a:spcPct val="20000"/>
              </a:spcBef>
              <a:buClr>
                <a:srgbClr val="000000"/>
              </a:buClr>
              <a:buFont typeface="Arial" charset="0"/>
              <a:buNone/>
              <a:defRPr/>
            </a:pPr>
            <a:r>
              <a:rPr lang="en-US" sz="1200" b="1" i="1" kern="0" dirty="0">
                <a:solidFill>
                  <a:srgbClr val="000000"/>
                </a:solidFill>
                <a:latin typeface="Arial" charset="0"/>
                <a:cs typeface="+mn-cs"/>
              </a:rPr>
              <a:t>Note:</a:t>
            </a:r>
            <a:r>
              <a:rPr lang="en-US" sz="1200" i="1" kern="0" dirty="0">
                <a:solidFill>
                  <a:srgbClr val="000000"/>
                </a:solidFill>
                <a:latin typeface="Arial" charset="0"/>
                <a:cs typeface="+mn-cs"/>
              </a:rPr>
              <a:t> All commands related to common </a:t>
            </a:r>
            <a:r>
              <a:rPr lang="en-US" sz="1200" i="1" kern="0" dirty="0">
                <a:solidFill>
                  <a:srgbClr val="000000"/>
                </a:solidFill>
                <a:latin typeface="Arial" charset="0"/>
                <a:cs typeface="Arial" charset="0"/>
              </a:rPr>
              <a:t>entities </a:t>
            </a:r>
            <a:r>
              <a:rPr lang="en-US" sz="1200" i="1" kern="0" dirty="0">
                <a:solidFill>
                  <a:srgbClr val="000000"/>
                </a:solidFill>
                <a:latin typeface="Arial" charset="0"/>
                <a:cs typeface="+mn-cs"/>
              </a:rPr>
              <a:t>created, altered, or dropped in application containers must be performed within an INSTALL/UPGRADE/PATCH BEGIN/END block and be replicated in application PDBs after sync.</a:t>
            </a:r>
          </a:p>
        </p:txBody>
      </p:sp>
      <p:sp>
        <p:nvSpPr>
          <p:cNvPr id="55" name="Content Placeholder 2"/>
          <p:cNvSpPr txBox="1">
            <a:spLocks/>
          </p:cNvSpPr>
          <p:nvPr/>
        </p:nvSpPr>
        <p:spPr bwMode="gray">
          <a:xfrm>
            <a:off x="3643429" y="1596623"/>
            <a:ext cx="7725988" cy="46422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marL="457200" indent="-457200" defTabSz="400050">
              <a:tabLst>
                <a:tab pos="400050" algn="r"/>
                <a:tab pos="673100" algn="l"/>
              </a:tabLst>
              <a:defRPr/>
            </a:pPr>
            <a:r>
              <a:rPr lang="en-US" sz="1400" b="1" dirty="0">
                <a:latin typeface="Courier New" pitchFamily="49" charset="0"/>
                <a:cs typeface="Arial" charset="0"/>
              </a:rPr>
              <a:t>SQL&gt; CONNECT / AS SYSDBA</a:t>
            </a:r>
          </a:p>
          <a:p>
            <a:pPr marL="457200" indent="-457200" defTabSz="400050">
              <a:tabLst>
                <a:tab pos="400050" algn="r"/>
                <a:tab pos="673100" algn="l"/>
              </a:tabLst>
              <a:defRPr/>
            </a:pPr>
            <a:r>
              <a:rPr lang="en-US" sz="1400" b="1" dirty="0">
                <a:latin typeface="Courier New" pitchFamily="49" charset="0"/>
                <a:cs typeface="Arial" charset="0"/>
              </a:rPr>
              <a:t>SQL&gt; CREATE USER c##u1 IDENTIFIED BY x </a:t>
            </a:r>
            <a:r>
              <a:rPr lang="en-US" sz="1400" b="1" dirty="0">
                <a:solidFill>
                  <a:srgbClr val="FF0000"/>
                </a:solidFill>
                <a:latin typeface="Courier New" pitchFamily="49" charset="0"/>
                <a:cs typeface="Arial" charset="0"/>
              </a:rPr>
              <a:t>CONTAINER=ALL</a:t>
            </a:r>
            <a:r>
              <a:rPr lang="en-US" sz="1400" b="1" dirty="0">
                <a:latin typeface="Courier New" pitchFamily="49" charset="0"/>
                <a:cs typeface="Arial" charset="0"/>
              </a:rPr>
              <a:t>;</a:t>
            </a:r>
          </a:p>
        </p:txBody>
      </p:sp>
    </p:spTree>
    <p:custDataLst>
      <p:tags r:id="rId1"/>
    </p:custDataLst>
    <p:extLst>
      <p:ext uri="{BB962C8B-B14F-4D97-AF65-F5344CB8AC3E}">
        <p14:creationId xmlns:p14="http://schemas.microsoft.com/office/powerpoint/2010/main" val="36047554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820" y="44624"/>
            <a:ext cx="10441160" cy="1197861"/>
          </a:xfrm>
        </p:spPr>
        <p:txBody>
          <a:bodyPr>
            <a:normAutofit fontScale="90000"/>
          </a:bodyPr>
          <a:lstStyle/>
          <a:p>
            <a:r>
              <a:rPr lang="en-US" altLang="en-US" dirty="0"/>
              <a:t>Unplugging and Plugging a PDB with Encrypted </a:t>
            </a:r>
            <a:r>
              <a:rPr lang="en-US" altLang="en-US" dirty="0" smtClean="0"/>
              <a:t>Data</a:t>
            </a:r>
            <a:endParaRPr lang="en-US" dirty="0"/>
          </a:p>
        </p:txBody>
      </p:sp>
      <p:sp>
        <p:nvSpPr>
          <p:cNvPr id="3" name="Content Placeholder 2"/>
          <p:cNvSpPr>
            <a:spLocks noGrp="1"/>
          </p:cNvSpPr>
          <p:nvPr>
            <p:ph idx="1"/>
          </p:nvPr>
        </p:nvSpPr>
        <p:spPr>
          <a:xfrm>
            <a:off x="622138" y="1242485"/>
            <a:ext cx="10944549" cy="2704152"/>
          </a:xfrm>
        </p:spPr>
        <p:txBody>
          <a:bodyPr/>
          <a:lstStyle/>
          <a:p>
            <a:pPr lvl="1">
              <a:buFont typeface="Arial" panose="020B0604020202020204" pitchFamily="34" charset="0"/>
              <a:buAutoNum type="arabicPeriod"/>
            </a:pPr>
            <a:r>
              <a:rPr lang="en-US" altLang="en-US" dirty="0"/>
              <a:t>Unplugging an encrypted PDB exports the master encryption key of the PDB.</a:t>
            </a:r>
          </a:p>
          <a:p>
            <a:pPr lvl="1">
              <a:buFont typeface="Arial" panose="020B0604020202020204" pitchFamily="34" charset="0"/>
              <a:buAutoNum type="arabicPeriod"/>
            </a:pPr>
            <a:endParaRPr lang="en-US" altLang="en-US" dirty="0"/>
          </a:p>
          <a:p>
            <a:pPr lvl="1">
              <a:buFont typeface="Arial" panose="020B0604020202020204" pitchFamily="34" charset="0"/>
              <a:buAutoNum type="arabicPeriod"/>
            </a:pPr>
            <a:endParaRPr lang="en-US" altLang="en-US" dirty="0"/>
          </a:p>
          <a:p>
            <a:pPr lvl="1">
              <a:buFont typeface="Arial" panose="020B0604020202020204" pitchFamily="34" charset="0"/>
              <a:buAutoNum type="arabicPeriod"/>
            </a:pPr>
            <a:endParaRPr lang="en-US" altLang="en-US" sz="1000" dirty="0"/>
          </a:p>
          <a:p>
            <a:pPr lvl="1">
              <a:buFont typeface="Arial" panose="020B0604020202020204" pitchFamily="34" charset="0"/>
              <a:buAutoNum type="arabicPeriod"/>
            </a:pPr>
            <a:r>
              <a:rPr lang="en-US" altLang="en-US" dirty="0"/>
              <a:t>Plugging the encrypted PDB imports the master encryption key of the PDB into the CDB keystore.</a:t>
            </a:r>
          </a:p>
          <a:p>
            <a:endParaRPr lang="en-US" dirty="0"/>
          </a:p>
        </p:txBody>
      </p:sp>
      <p:sp>
        <p:nvSpPr>
          <p:cNvPr id="4" name="Content Placeholder 2"/>
          <p:cNvSpPr txBox="1">
            <a:spLocks/>
          </p:cNvSpPr>
          <p:nvPr/>
        </p:nvSpPr>
        <p:spPr bwMode="gray">
          <a:xfrm>
            <a:off x="623230" y="1700808"/>
            <a:ext cx="8542724" cy="91095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14400" anchor="ctr">
            <a:spAutoFit/>
          </a:bodyPr>
          <a:lstStyle/>
          <a:p>
            <a:pPr marL="457200" indent="-457200" defTabSz="400050" eaLnBrk="1" hangingPunct="1">
              <a:tabLst>
                <a:tab pos="400050" algn="r"/>
                <a:tab pos="673100" algn="l"/>
              </a:tabLst>
              <a:defRPr/>
            </a:pPr>
            <a:r>
              <a:rPr lang="en-US" sz="1600" b="1" dirty="0">
                <a:latin typeface="Courier New" pitchFamily="49" charset="0"/>
              </a:rPr>
              <a:t>SQL&gt; ALTER PLUGGABLE DATABASE pdb1 </a:t>
            </a:r>
          </a:p>
          <a:p>
            <a:pPr marL="457200" indent="-457200" defTabSz="400050" eaLnBrk="1" hangingPunct="1">
              <a:tabLst>
                <a:tab pos="400050" algn="r"/>
                <a:tab pos="673100" algn="l"/>
              </a:tabLst>
              <a:defRPr/>
            </a:pPr>
            <a:r>
              <a:rPr lang="en-US" sz="1600" b="1" dirty="0">
                <a:latin typeface="Courier New" pitchFamily="49" charset="0"/>
              </a:rPr>
              <a:t>           </a:t>
            </a:r>
            <a:r>
              <a:rPr lang="en-US" sz="1600" b="1" dirty="0">
                <a:latin typeface="Courier New" pitchFamily="49" charset="0"/>
                <a:cs typeface="Courier New" pitchFamily="49" charset="0"/>
              </a:rPr>
              <a:t>UNPLUG INTO </a:t>
            </a:r>
            <a:r>
              <a:rPr lang="en-US" sz="1600" dirty="0"/>
              <a:t>'</a:t>
            </a:r>
            <a:r>
              <a:rPr lang="en-US" sz="1600" b="1" i="1" dirty="0">
                <a:latin typeface="Courier New" pitchFamily="49" charset="0"/>
                <a:cs typeface="Courier New" pitchFamily="49" charset="0"/>
              </a:rPr>
              <a:t>/tmp/pdb1.xml</a:t>
            </a:r>
            <a:r>
              <a:rPr lang="en-US" sz="1600" dirty="0"/>
              <a:t>'</a:t>
            </a:r>
            <a:r>
              <a:rPr lang="en-US" sz="1600" b="1" dirty="0">
                <a:latin typeface="Courier New" pitchFamily="49" charset="0"/>
                <a:cs typeface="Courier New" pitchFamily="49" charset="0"/>
              </a:rPr>
              <a:t> </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ENCRYPT USING "</a:t>
            </a:r>
            <a:r>
              <a:rPr lang="en-US" sz="1600" b="1" i="1" dirty="0">
                <a:latin typeface="Courier New" pitchFamily="49" charset="0"/>
                <a:cs typeface="Courier New" pitchFamily="49" charset="0"/>
              </a:rPr>
              <a:t>tpwd1</a:t>
            </a:r>
            <a:r>
              <a:rPr lang="en-US" sz="1600" b="1" dirty="0">
                <a:latin typeface="Courier New" pitchFamily="49" charset="0"/>
                <a:cs typeface="Courier New" pitchFamily="49" charset="0"/>
              </a:rPr>
              <a:t>";</a:t>
            </a:r>
          </a:p>
        </p:txBody>
      </p:sp>
      <p:pic>
        <p:nvPicPr>
          <p:cNvPr id="5" name="Picture 4" descr="C:\My_Data\Graphics\house084.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945688" y="2060575"/>
            <a:ext cx="790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7"/>
          <p:cNvSpPr txBox="1">
            <a:spLocks noChangeArrowheads="1"/>
          </p:cNvSpPr>
          <p:nvPr/>
        </p:nvSpPr>
        <p:spPr bwMode="auto">
          <a:xfrm>
            <a:off x="9331325" y="1700213"/>
            <a:ext cx="2019300" cy="307975"/>
          </a:xfrm>
          <a:prstGeom prst="rect">
            <a:avLst/>
          </a:prstGeom>
          <a:noFill/>
          <a:ln w="28575">
            <a:noFill/>
            <a:miter lim="800000"/>
            <a:headEnd type="none" w="sm" len="sm"/>
            <a:tailEnd type="none" w="sm" len="sm"/>
          </a:ln>
        </p:spPr>
        <p:txBody>
          <a:bodyPr>
            <a:spAutoFit/>
          </a:bodyPr>
          <a:lstStyle/>
          <a:p>
            <a:pPr algn="ctr" defTabSz="228600" eaLnBrk="1" hangingPunct="1">
              <a:defRPr/>
            </a:pPr>
            <a:r>
              <a:rPr lang="en-US" sz="1400" b="1" dirty="0">
                <a:solidFill>
                  <a:schemeClr val="tx1">
                    <a:lumMod val="50000"/>
                  </a:schemeClr>
                </a:solidFill>
                <a:latin typeface="+mj-lt"/>
              </a:rPr>
              <a:t>PDB wallet opened</a:t>
            </a:r>
          </a:p>
        </p:txBody>
      </p:sp>
      <p:sp>
        <p:nvSpPr>
          <p:cNvPr id="7" name="Content Placeholder 2"/>
          <p:cNvSpPr txBox="1">
            <a:spLocks/>
          </p:cNvSpPr>
          <p:nvPr/>
        </p:nvSpPr>
        <p:spPr bwMode="gray">
          <a:xfrm>
            <a:off x="623230" y="3705653"/>
            <a:ext cx="8542724" cy="117622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14400" anchor="ctr">
            <a:spAutoFit/>
          </a:bodyPr>
          <a:lstStyle/>
          <a:p>
            <a:pPr marL="457200" indent="-457200" defTabSz="400050" eaLnBrk="1" hangingPunct="1">
              <a:tabLst>
                <a:tab pos="400050" algn="r"/>
                <a:tab pos="673100" algn="l"/>
              </a:tabLst>
              <a:defRPr/>
            </a:pPr>
            <a:r>
              <a:rPr lang="en-US" sz="1600" b="1" dirty="0">
                <a:latin typeface="Courier New" pitchFamily="49" charset="0"/>
              </a:rPr>
              <a:t>SQL&gt; CREATE PLUGGABLE DATABASE pdb1 </a:t>
            </a:r>
          </a:p>
          <a:p>
            <a:pPr marL="457200" indent="-457200" defTabSz="400050" eaLnBrk="1" hangingPunct="1">
              <a:tabLst>
                <a:tab pos="400050" algn="r"/>
                <a:tab pos="673100" algn="l"/>
              </a:tabLst>
              <a:defRPr/>
            </a:pPr>
            <a:r>
              <a:rPr lang="en-US" sz="1600" b="1" dirty="0">
                <a:latin typeface="Courier New" pitchFamily="49" charset="0"/>
              </a:rPr>
              <a:t>            USING</a:t>
            </a:r>
            <a:r>
              <a:rPr lang="en-US" sz="1600" b="1" dirty="0">
                <a:latin typeface="Courier New" pitchFamily="49" charset="0"/>
                <a:cs typeface="Courier New" pitchFamily="49" charset="0"/>
              </a:rPr>
              <a:t> </a:t>
            </a:r>
            <a:r>
              <a:rPr lang="en-US" sz="1600" dirty="0"/>
              <a:t>'</a:t>
            </a:r>
            <a:r>
              <a:rPr lang="en-US" sz="1600" b="1" i="1" dirty="0">
                <a:latin typeface="Courier New" pitchFamily="49" charset="0"/>
                <a:cs typeface="Courier New" pitchFamily="49" charset="0"/>
              </a:rPr>
              <a:t>/tmp/pdb1.xml</a:t>
            </a:r>
            <a:r>
              <a:rPr lang="en-US" sz="1600" dirty="0"/>
              <a:t>'</a:t>
            </a:r>
            <a:r>
              <a:rPr lang="en-US" sz="1600" b="1" dirty="0">
                <a:latin typeface="Courier New" pitchFamily="49" charset="0"/>
                <a:cs typeface="Courier New" pitchFamily="49" charset="0"/>
              </a:rPr>
              <a:t> </a:t>
            </a:r>
            <a:endParaRPr lang="en-US" sz="1600" b="1" dirty="0">
              <a:latin typeface="Courier New" pitchFamily="49" charset="0"/>
            </a:endParaRPr>
          </a:p>
          <a:p>
            <a:pPr marL="457200" indent="-457200" defTabSz="400050" eaLnBrk="1" hangingPunct="1">
              <a:tabLst>
                <a:tab pos="400050" algn="r"/>
                <a:tab pos="673100" algn="l"/>
              </a:tabLst>
              <a:defRPr/>
            </a:pPr>
            <a:r>
              <a:rPr lang="en-US" sz="1600" b="1" dirty="0">
                <a:latin typeface="Courier New" pitchFamily="49" charset="0"/>
                <a:cs typeface="Courier New" pitchFamily="49" charset="0"/>
              </a:rPr>
              <a:t>            KEYSTORE IDENTIFIED BY </a:t>
            </a:r>
            <a:r>
              <a:rPr lang="en-US" sz="1600" b="1" i="1" dirty="0">
                <a:latin typeface="Courier New" pitchFamily="49" charset="0"/>
                <a:cs typeface="Courier New" pitchFamily="49" charset="0"/>
              </a:rPr>
              <a:t>keystore_pwd1</a:t>
            </a:r>
            <a:r>
              <a:rPr lang="en-US" sz="1600" b="1" dirty="0">
                <a:latin typeface="Courier New" pitchFamily="49" charset="0"/>
                <a:cs typeface="Courier New" pitchFamily="49" charset="0"/>
              </a:rPr>
              <a:t> </a:t>
            </a:r>
          </a:p>
          <a:p>
            <a:pPr marL="457200" indent="-457200" defTabSz="400050" eaLnBrk="1" hangingPunct="1">
              <a:tabLst>
                <a:tab pos="400050" algn="r"/>
                <a:tab pos="673100" algn="l"/>
              </a:tabLst>
              <a:defRPr/>
            </a:pPr>
            <a:r>
              <a:rPr lang="en-US" sz="1600" b="1" dirty="0">
                <a:latin typeface="Courier New" pitchFamily="49" charset="0"/>
                <a:cs typeface="Courier New" pitchFamily="49" charset="0"/>
              </a:rPr>
              <a:t>            DECRYPT USING </a:t>
            </a:r>
            <a:r>
              <a:rPr lang="en-US" sz="1600" dirty="0"/>
              <a:t>"</a:t>
            </a:r>
            <a:r>
              <a:rPr lang="en-US" sz="1600" b="1" i="1" dirty="0">
                <a:latin typeface="Courier New" pitchFamily="49" charset="0"/>
                <a:cs typeface="Courier New" pitchFamily="49" charset="0"/>
              </a:rPr>
              <a:t>tpwd1</a:t>
            </a:r>
            <a:r>
              <a:rPr lang="en-US" sz="1600" dirty="0"/>
              <a:t>"</a:t>
            </a:r>
            <a:r>
              <a:rPr lang="en-US" sz="1600" b="1" dirty="0">
                <a:latin typeface="Courier New" pitchFamily="49" charset="0"/>
                <a:cs typeface="Courier New" pitchFamily="49" charset="0"/>
              </a:rPr>
              <a:t>;</a:t>
            </a:r>
          </a:p>
        </p:txBody>
      </p:sp>
      <p:pic>
        <p:nvPicPr>
          <p:cNvPr id="8" name="Picture 4" descr="C:\My_Data\Graphics\house084.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945688" y="4292600"/>
            <a:ext cx="790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
          <p:cNvSpPr txBox="1">
            <a:spLocks noChangeArrowheads="1"/>
          </p:cNvSpPr>
          <p:nvPr/>
        </p:nvSpPr>
        <p:spPr bwMode="auto">
          <a:xfrm>
            <a:off x="9380538" y="3752850"/>
            <a:ext cx="1920875" cy="522288"/>
          </a:xfrm>
          <a:prstGeom prst="rect">
            <a:avLst/>
          </a:prstGeom>
          <a:noFill/>
          <a:ln w="28575">
            <a:noFill/>
            <a:miter lim="800000"/>
            <a:headEnd type="none" w="sm" len="sm"/>
            <a:tailEnd type="none" w="sm" len="sm"/>
          </a:ln>
        </p:spPr>
        <p:txBody>
          <a:bodyPr>
            <a:spAutoFit/>
          </a:bodyPr>
          <a:lstStyle/>
          <a:p>
            <a:pPr algn="ctr" defTabSz="228600" eaLnBrk="1" hangingPunct="1">
              <a:defRPr/>
            </a:pPr>
            <a:r>
              <a:rPr lang="en-US" sz="1400" b="1" dirty="0">
                <a:solidFill>
                  <a:schemeClr val="tx1">
                    <a:lumMod val="50000"/>
                  </a:schemeClr>
                </a:solidFill>
                <a:latin typeface="+mj-lt"/>
              </a:rPr>
              <a:t>Target CDB wallet opened</a:t>
            </a:r>
          </a:p>
        </p:txBody>
      </p:sp>
    </p:spTree>
    <p:custDataLst>
      <p:tags r:id="rId1"/>
    </p:custDataLst>
    <p:extLst>
      <p:ext uri="{BB962C8B-B14F-4D97-AF65-F5344CB8AC3E}">
        <p14:creationId xmlns:p14="http://schemas.microsoft.com/office/powerpoint/2010/main" val="40977189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Per-PDB Wallet for PDB </a:t>
            </a:r>
            <a:r>
              <a:rPr lang="en-US" altLang="en-US" dirty="0" smtClean="0"/>
              <a:t>Certificates</a:t>
            </a:r>
            <a:br>
              <a:rPr lang="en-US" altLang="en-US" dirty="0" smtClean="0"/>
            </a:br>
            <a:endParaRPr lang="en-US" dirty="0"/>
          </a:p>
        </p:txBody>
      </p:sp>
      <p:sp>
        <p:nvSpPr>
          <p:cNvPr id="3" name="Content Placeholder 2"/>
          <p:cNvSpPr>
            <a:spLocks noGrp="1"/>
          </p:cNvSpPr>
          <p:nvPr>
            <p:ph idx="1"/>
          </p:nvPr>
        </p:nvSpPr>
        <p:spPr>
          <a:xfrm>
            <a:off x="622138" y="1242485"/>
            <a:ext cx="10944549" cy="1557685"/>
          </a:xfrm>
        </p:spPr>
        <p:txBody>
          <a:bodyPr/>
          <a:lstStyle/>
          <a:p>
            <a:pPr lvl="1"/>
            <a:r>
              <a:rPr lang="en-US" altLang="en-US" dirty="0"/>
              <a:t>There is only one </a:t>
            </a:r>
            <a:r>
              <a:rPr lang="en-US" altLang="en-US" dirty="0">
                <a:latin typeface="Courier New" panose="02070309020205020404" pitchFamily="49" charset="0"/>
                <a:cs typeface="Courier New" panose="02070309020205020404" pitchFamily="49" charset="0"/>
              </a:rPr>
              <a:t>sqlnet.ora</a:t>
            </a:r>
            <a:r>
              <a:rPr lang="en-US" altLang="en-US" dirty="0"/>
              <a:t> file and one </a:t>
            </a:r>
            <a:r>
              <a:rPr lang="en-US" altLang="en-US" dirty="0">
                <a:latin typeface="Courier New" panose="02070309020205020404" pitchFamily="49" charset="0"/>
                <a:cs typeface="Courier New" panose="02070309020205020404" pitchFamily="49" charset="0"/>
              </a:rPr>
              <a:t>WALLET_LOCATION</a:t>
            </a:r>
            <a:r>
              <a:rPr lang="en-US" altLang="en-US" dirty="0"/>
              <a:t> parameter per CDB. </a:t>
            </a:r>
          </a:p>
          <a:p>
            <a:pPr lvl="1"/>
            <a:r>
              <a:rPr lang="en-US" altLang="en-US" dirty="0"/>
              <a:t>Each PDB has its own keystore to store the TLS credentials and identity to communicate with other PDBs.</a:t>
            </a:r>
          </a:p>
          <a:p>
            <a:endParaRPr lang="en-US" dirty="0"/>
          </a:p>
        </p:txBody>
      </p:sp>
      <p:pic>
        <p:nvPicPr>
          <p:cNvPr id="4" name="Picture 4" descr="C:\My_Data\Graphics\house084.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2224088" y="3740150"/>
            <a:ext cx="5191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C:\My_Data\Graphics\docum079.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1974850" y="3216275"/>
            <a:ext cx="3079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39"/>
          <p:cNvSpPr>
            <a:spLocks noChangeArrowheads="1"/>
          </p:cNvSpPr>
          <p:nvPr/>
        </p:nvSpPr>
        <p:spPr bwMode="auto">
          <a:xfrm>
            <a:off x="9742488" y="3068638"/>
            <a:ext cx="1344612" cy="1871662"/>
          </a:xfrm>
          <a:prstGeom prst="rect">
            <a:avLst/>
          </a:prstGeom>
          <a:solidFill>
            <a:srgbClr val="CCCCFF">
              <a:alpha val="39999"/>
            </a:srgbClr>
          </a:solidFill>
          <a:ln w="28575" algn="ctr">
            <a:solidFill>
              <a:srgbClr val="000000">
                <a:alpha val="59999"/>
              </a:srgbClr>
            </a:solidFill>
            <a:round/>
            <a:headEnd type="none" w="sm" len="sm"/>
            <a:tailEnd type="none" w="sm" len="sm"/>
          </a:ln>
        </p:spPr>
        <p:txBody>
          <a:bodyPr lIns="0" tIns="180000" rIns="0" bIns="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r>
              <a:rPr lang="en-US" altLang="en-US" sz="1600" b="1" dirty="0">
                <a:solidFill>
                  <a:schemeClr val="accent2"/>
                </a:solidFill>
                <a:latin typeface="Courier New" panose="02070309020205020404" pitchFamily="49" charset="0"/>
                <a:cs typeface="Courier New" panose="02070309020205020404" pitchFamily="49" charset="0"/>
              </a:rPr>
              <a:t>CDB1</a:t>
            </a:r>
          </a:p>
        </p:txBody>
      </p:sp>
      <p:sp>
        <p:nvSpPr>
          <p:cNvPr id="7" name="Rounded Rectangle 39"/>
          <p:cNvSpPr>
            <a:spLocks noChangeArrowheads="1"/>
          </p:cNvSpPr>
          <p:nvPr/>
        </p:nvSpPr>
        <p:spPr bwMode="auto">
          <a:xfrm>
            <a:off x="9932988" y="3497263"/>
            <a:ext cx="1035050" cy="395287"/>
          </a:xfrm>
          <a:prstGeom prst="roundRect">
            <a:avLst>
              <a:gd name="adj" fmla="val 16667"/>
            </a:avLst>
          </a:prstGeom>
          <a:solidFill>
            <a:srgbClr val="FFCC99">
              <a:alpha val="59607"/>
            </a:srgbClr>
          </a:solidFill>
          <a:ln w="28575" algn="ctr">
            <a:solidFill>
              <a:srgbClr val="000000">
                <a:alpha val="59999"/>
              </a:srgbClr>
            </a:solidFill>
            <a:round/>
            <a:headEnd type="none" w="sm" len="sm"/>
            <a:tailEnd type="none" w="sm" len="sm"/>
          </a:ln>
        </p:spPr>
        <p:txBody>
          <a:bodyPr lIns="0" tIns="72000" rIns="0" bIns="3600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PDBA</a:t>
            </a:r>
          </a:p>
        </p:txBody>
      </p:sp>
      <p:sp>
        <p:nvSpPr>
          <p:cNvPr id="8" name="Rounded Rectangle 39"/>
          <p:cNvSpPr>
            <a:spLocks noChangeArrowheads="1"/>
          </p:cNvSpPr>
          <p:nvPr/>
        </p:nvSpPr>
        <p:spPr bwMode="auto">
          <a:xfrm>
            <a:off x="9932988" y="3971925"/>
            <a:ext cx="1011237" cy="396875"/>
          </a:xfrm>
          <a:prstGeom prst="roundRect">
            <a:avLst>
              <a:gd name="adj" fmla="val 16667"/>
            </a:avLst>
          </a:prstGeom>
          <a:solidFill>
            <a:srgbClr val="CCFF99">
              <a:alpha val="59607"/>
            </a:srgbClr>
          </a:solidFill>
          <a:ln w="28575" algn="ctr">
            <a:solidFill>
              <a:srgbClr val="000000">
                <a:alpha val="59999"/>
              </a:srgbClr>
            </a:solidFill>
            <a:round/>
            <a:headEnd type="none" w="sm" len="sm"/>
            <a:tailEnd type="none" w="sm" len="sm"/>
          </a:ln>
        </p:spPr>
        <p:txBody>
          <a:bodyPr lIns="0" tIns="72000" rIns="0" bIns="3600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PDBB</a:t>
            </a:r>
          </a:p>
        </p:txBody>
      </p:sp>
      <p:sp>
        <p:nvSpPr>
          <p:cNvPr id="9" name="Rounded Rectangle 39"/>
          <p:cNvSpPr>
            <a:spLocks noChangeArrowheads="1"/>
          </p:cNvSpPr>
          <p:nvPr/>
        </p:nvSpPr>
        <p:spPr bwMode="auto">
          <a:xfrm>
            <a:off x="9932988" y="4440238"/>
            <a:ext cx="1055687" cy="396875"/>
          </a:xfrm>
          <a:prstGeom prst="roundRect">
            <a:avLst>
              <a:gd name="adj" fmla="val 16667"/>
            </a:avLst>
          </a:prstGeom>
          <a:solidFill>
            <a:srgbClr val="FF99FF">
              <a:alpha val="59607"/>
            </a:srgbClr>
          </a:solidFill>
          <a:ln w="28575" algn="ctr">
            <a:solidFill>
              <a:srgbClr val="000000">
                <a:alpha val="59999"/>
              </a:srgbClr>
            </a:solidFill>
            <a:round/>
            <a:headEnd type="none" w="sm" len="sm"/>
            <a:tailEnd type="none" w="sm" len="sm"/>
          </a:ln>
        </p:spPr>
        <p:txBody>
          <a:bodyPr lIns="0" tIns="72000" rIns="0" bIns="3600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PDBC</a:t>
            </a:r>
          </a:p>
        </p:txBody>
      </p:sp>
      <p:sp>
        <p:nvSpPr>
          <p:cNvPr id="10" name="Text Box 7"/>
          <p:cNvSpPr txBox="1">
            <a:spLocks noChangeArrowheads="1"/>
          </p:cNvSpPr>
          <p:nvPr/>
        </p:nvSpPr>
        <p:spPr bwMode="auto">
          <a:xfrm>
            <a:off x="1446213" y="3360738"/>
            <a:ext cx="1824037" cy="307975"/>
          </a:xfrm>
          <a:prstGeom prst="rect">
            <a:avLst/>
          </a:prstGeom>
          <a:noFill/>
          <a:ln w="28575">
            <a:noFill/>
            <a:miter lim="800000"/>
            <a:headEnd type="none" w="sm" len="sm"/>
            <a:tailEnd type="none" w="sm" len="sm"/>
          </a:ln>
        </p:spPr>
        <p:txBody>
          <a:bodyPr>
            <a:spAutoFit/>
          </a:bodyPr>
          <a:lstStyle/>
          <a:p>
            <a:pPr defTabSz="228600" eaLnBrk="1" hangingPunct="1">
              <a:defRPr/>
            </a:pPr>
            <a:r>
              <a:rPr lang="en-US" sz="1400" b="1" dirty="0">
                <a:solidFill>
                  <a:srgbClr val="000000"/>
                </a:solidFill>
                <a:latin typeface="Courier New" pitchFamily="49" charset="0"/>
              </a:rPr>
              <a:t>sqlnet.ora:</a:t>
            </a:r>
          </a:p>
        </p:txBody>
      </p:sp>
      <p:sp>
        <p:nvSpPr>
          <p:cNvPr id="11" name="Text Box 9"/>
          <p:cNvSpPr txBox="1">
            <a:spLocks noChangeArrowheads="1"/>
          </p:cNvSpPr>
          <p:nvPr/>
        </p:nvSpPr>
        <p:spPr bwMode="auto">
          <a:xfrm>
            <a:off x="2897188" y="3721100"/>
            <a:ext cx="5580062" cy="307975"/>
          </a:xfrm>
          <a:prstGeom prst="rect">
            <a:avLst/>
          </a:prstGeom>
          <a:noFill/>
          <a:ln w="28575">
            <a:noFill/>
            <a:miter lim="800000"/>
            <a:headEnd type="none" w="sm" len="sm"/>
            <a:tailEnd type="none" w="sm" len="sm"/>
          </a:ln>
        </p:spPr>
        <p:txBody>
          <a:bodyPr wrap="none">
            <a:spAutoFit/>
          </a:bodyPr>
          <a:lstStyle/>
          <a:p>
            <a:pPr defTabSz="228600" eaLnBrk="1" hangingPunct="1">
              <a:defRPr/>
            </a:pPr>
            <a:r>
              <a:rPr lang="en-US" sz="1400" dirty="0">
                <a:solidFill>
                  <a:srgbClr val="000000"/>
                </a:solidFill>
                <a:latin typeface="Courier New" pitchFamily="49" charset="0"/>
                <a:cs typeface="Courier New" pitchFamily="49" charset="0"/>
              </a:rPr>
              <a:t>/home/oracle/wallet/20DCA332 </a:t>
            </a:r>
            <a:r>
              <a:rPr lang="en-US" sz="1400" dirty="0">
                <a:solidFill>
                  <a:srgbClr val="000000"/>
                </a:solidFill>
                <a:latin typeface="+mj-lt"/>
                <a:cs typeface="Courier New" pitchFamily="49" charset="0"/>
              </a:rPr>
              <a:t>contains </a:t>
            </a:r>
            <a:r>
              <a:rPr lang="en-US" sz="1400" dirty="0">
                <a:solidFill>
                  <a:srgbClr val="CC9900"/>
                </a:solidFill>
                <a:latin typeface="Arial" charset="0"/>
                <a:cs typeface="Arial" charset="0"/>
              </a:rPr>
              <a:t>certificate for PDBA</a:t>
            </a:r>
          </a:p>
        </p:txBody>
      </p:sp>
      <p:pic>
        <p:nvPicPr>
          <p:cNvPr id="12" name="Picture 4" descr="C:\My_Data\Graphics\house084.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2224088" y="4090988"/>
            <a:ext cx="5191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9"/>
          <p:cNvSpPr txBox="1">
            <a:spLocks noChangeArrowheads="1"/>
          </p:cNvSpPr>
          <p:nvPr/>
        </p:nvSpPr>
        <p:spPr bwMode="auto">
          <a:xfrm>
            <a:off x="2897188" y="4070350"/>
            <a:ext cx="5580062" cy="307975"/>
          </a:xfrm>
          <a:prstGeom prst="rect">
            <a:avLst/>
          </a:prstGeom>
          <a:noFill/>
          <a:ln w="28575">
            <a:noFill/>
            <a:miter lim="800000"/>
            <a:headEnd type="none" w="sm" len="sm"/>
            <a:tailEnd type="none" w="sm" len="sm"/>
          </a:ln>
        </p:spPr>
        <p:txBody>
          <a:bodyPr wrap="none">
            <a:spAutoFit/>
          </a:bodyPr>
          <a:lstStyle/>
          <a:p>
            <a:pPr defTabSz="228600" eaLnBrk="1" hangingPunct="1">
              <a:defRPr/>
            </a:pPr>
            <a:r>
              <a:rPr lang="en-US" sz="1400" dirty="0">
                <a:solidFill>
                  <a:srgbClr val="000000"/>
                </a:solidFill>
                <a:latin typeface="Courier New" pitchFamily="49" charset="0"/>
                <a:cs typeface="Courier New" pitchFamily="49" charset="0"/>
              </a:rPr>
              <a:t>/home/oracle/wallet/20DCA331 </a:t>
            </a:r>
            <a:r>
              <a:rPr lang="en-US" sz="1400" dirty="0">
                <a:solidFill>
                  <a:srgbClr val="000000"/>
                </a:solidFill>
                <a:cs typeface="Courier New" pitchFamily="49" charset="0"/>
              </a:rPr>
              <a:t>contains </a:t>
            </a:r>
            <a:r>
              <a:rPr lang="en-US" sz="1400" dirty="0">
                <a:solidFill>
                  <a:srgbClr val="92D050"/>
                </a:solidFill>
                <a:latin typeface="Arial" charset="0"/>
                <a:cs typeface="Arial" charset="0"/>
              </a:rPr>
              <a:t>certificate for PDBB</a:t>
            </a:r>
          </a:p>
        </p:txBody>
      </p:sp>
      <p:pic>
        <p:nvPicPr>
          <p:cNvPr id="14" name="Picture 4" descr="C:\My_Data\Graphics\house084.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2224088" y="4430713"/>
            <a:ext cx="5191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9"/>
          <p:cNvSpPr txBox="1">
            <a:spLocks noChangeArrowheads="1"/>
          </p:cNvSpPr>
          <p:nvPr/>
        </p:nvSpPr>
        <p:spPr bwMode="auto">
          <a:xfrm>
            <a:off x="2897188" y="4411663"/>
            <a:ext cx="5589587" cy="307975"/>
          </a:xfrm>
          <a:prstGeom prst="rect">
            <a:avLst/>
          </a:prstGeom>
          <a:noFill/>
          <a:ln w="28575">
            <a:noFill/>
            <a:miter lim="800000"/>
            <a:headEnd type="none" w="sm" len="sm"/>
            <a:tailEnd type="none" w="sm" len="sm"/>
          </a:ln>
        </p:spPr>
        <p:txBody>
          <a:bodyPr wrap="none">
            <a:spAutoFit/>
          </a:bodyPr>
          <a:lstStyle/>
          <a:p>
            <a:pPr defTabSz="228600" eaLnBrk="1" hangingPunct="1">
              <a:defRPr/>
            </a:pPr>
            <a:r>
              <a:rPr lang="en-US" sz="1400" dirty="0">
                <a:solidFill>
                  <a:srgbClr val="000000"/>
                </a:solidFill>
                <a:latin typeface="Courier New" pitchFamily="49" charset="0"/>
                <a:cs typeface="Courier New" pitchFamily="49" charset="0"/>
              </a:rPr>
              <a:t>/home/oracle/wallet/20DCA334 </a:t>
            </a:r>
            <a:r>
              <a:rPr lang="en-US" sz="1400" dirty="0">
                <a:solidFill>
                  <a:srgbClr val="000000"/>
                </a:solidFill>
                <a:cs typeface="Courier New" pitchFamily="49" charset="0"/>
              </a:rPr>
              <a:t>contains </a:t>
            </a:r>
            <a:r>
              <a:rPr lang="en-US" sz="1400" dirty="0">
                <a:solidFill>
                  <a:srgbClr val="FF66FF"/>
                </a:solidFill>
                <a:latin typeface="Arial" charset="0"/>
                <a:cs typeface="Arial" charset="0"/>
              </a:rPr>
              <a:t>certificate for PDBC</a:t>
            </a:r>
          </a:p>
        </p:txBody>
      </p:sp>
      <p:sp>
        <p:nvSpPr>
          <p:cNvPr id="16" name="Text Box 9"/>
          <p:cNvSpPr txBox="1">
            <a:spLocks noChangeArrowheads="1"/>
          </p:cNvSpPr>
          <p:nvPr/>
        </p:nvSpPr>
        <p:spPr bwMode="auto">
          <a:xfrm>
            <a:off x="3076575" y="3370263"/>
            <a:ext cx="5610225" cy="306387"/>
          </a:xfrm>
          <a:prstGeom prst="rect">
            <a:avLst/>
          </a:prstGeom>
          <a:noFill/>
          <a:ln w="28575">
            <a:noFill/>
            <a:miter lim="800000"/>
            <a:headEnd type="none" w="sm" len="sm"/>
            <a:tailEnd type="none" w="sm" len="sm"/>
          </a:ln>
        </p:spPr>
        <p:txBody>
          <a:bodyPr>
            <a:spAutoFit/>
          </a:bodyPr>
          <a:lstStyle/>
          <a:p>
            <a:pPr defTabSz="228600" eaLnBrk="1" hangingPunct="1">
              <a:defRPr/>
            </a:pPr>
            <a:r>
              <a:rPr lang="en-US" sz="1400" dirty="0">
                <a:solidFill>
                  <a:srgbClr val="000000"/>
                </a:solidFill>
                <a:latin typeface="Courier New" pitchFamily="49" charset="0"/>
                <a:cs typeface="Courier New" pitchFamily="49" charset="0"/>
              </a:rPr>
              <a:t>WALLET_LOCATION</a:t>
            </a:r>
            <a:r>
              <a:rPr lang="en-US" sz="1400" dirty="0">
                <a:solidFill>
                  <a:srgbClr val="000000"/>
                </a:solidFill>
              </a:rPr>
              <a:t> </a:t>
            </a:r>
            <a:r>
              <a:rPr lang="en-US" sz="1400" dirty="0">
                <a:solidFill>
                  <a:srgbClr val="000000"/>
                </a:solidFill>
                <a:latin typeface="Courier New" pitchFamily="49" charset="0"/>
                <a:cs typeface="Courier New" pitchFamily="49" charset="0"/>
              </a:rPr>
              <a:t>= /home/oracle/wallet</a:t>
            </a:r>
          </a:p>
        </p:txBody>
      </p:sp>
      <p:sp>
        <p:nvSpPr>
          <p:cNvPr id="17" name="Text Box 9"/>
          <p:cNvSpPr txBox="1">
            <a:spLocks noChangeArrowheads="1"/>
          </p:cNvSpPr>
          <p:nvPr/>
        </p:nvSpPr>
        <p:spPr bwMode="auto">
          <a:xfrm>
            <a:off x="1200151" y="3700463"/>
            <a:ext cx="431799" cy="307975"/>
          </a:xfrm>
          <a:prstGeom prst="rect">
            <a:avLst/>
          </a:prstGeom>
          <a:noFill/>
          <a:ln w="28575">
            <a:noFill/>
            <a:miter lim="800000"/>
            <a:headEnd type="none" w="sm" len="sm"/>
            <a:tailEnd type="none" w="sm" len="sm"/>
          </a:ln>
        </p:spPr>
        <p:txBody>
          <a:bodyPr wrap="square">
            <a:spAutoFit/>
          </a:bodyPr>
          <a:lstStyle/>
          <a:p>
            <a:pPr defTabSz="228600" eaLnBrk="1" hangingPunct="1">
              <a:defRPr/>
            </a:pPr>
            <a:r>
              <a:rPr lang="en-US" sz="1400" dirty="0">
                <a:solidFill>
                  <a:srgbClr val="000000"/>
                </a:solidFill>
                <a:latin typeface="Courier New" pitchFamily="49" charset="0"/>
                <a:cs typeface="Courier New" pitchFamily="49" charset="0"/>
                <a:sym typeface="Wingdings" pitchFamily="2" charset="2"/>
              </a:rPr>
              <a:t></a:t>
            </a:r>
            <a:endParaRPr lang="en-US" sz="1400" dirty="0">
              <a:solidFill>
                <a:srgbClr val="000000"/>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821752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84150" y="4567238"/>
            <a:ext cx="10606088" cy="122396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eaLnBrk="1" hangingPunct="1">
              <a:spcBef>
                <a:spcPct val="20000"/>
              </a:spcBef>
              <a:buClr>
                <a:srgbClr val="FF0000"/>
              </a:buClr>
              <a:defRPr/>
            </a:pPr>
            <a:endParaRPr lang="en-US" dirty="0">
              <a:cs typeface="Arial" charset="0"/>
            </a:endParaRPr>
          </a:p>
        </p:txBody>
      </p:sp>
      <p:pic>
        <p:nvPicPr>
          <p:cNvPr id="5" name="Picture 6" descr="OU7_Tablet_Summary.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99575" y="4535488"/>
            <a:ext cx="22669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s-MX" dirty="0"/>
              <a:t>Summary</a:t>
            </a:r>
            <a:endParaRPr lang="en-US" dirty="0"/>
          </a:p>
        </p:txBody>
      </p:sp>
      <p:sp>
        <p:nvSpPr>
          <p:cNvPr id="3" name="Content Placeholder 2"/>
          <p:cNvSpPr>
            <a:spLocks noGrp="1"/>
          </p:cNvSpPr>
          <p:nvPr>
            <p:ph idx="1"/>
          </p:nvPr>
        </p:nvSpPr>
        <p:spPr>
          <a:xfrm>
            <a:off x="622138" y="1242085"/>
            <a:ext cx="10944549" cy="5130458"/>
          </a:xfrm>
        </p:spPr>
        <p:txBody>
          <a:bodyPr/>
          <a:lstStyle/>
          <a:p>
            <a:r>
              <a:rPr lang="en-US" altLang="en-US" dirty="0"/>
              <a:t>In this lesson, you should have learned how to:</a:t>
            </a:r>
          </a:p>
          <a:p>
            <a:pPr lvl="1">
              <a:spcBef>
                <a:spcPts val="700"/>
              </a:spcBef>
            </a:pPr>
            <a:r>
              <a:rPr lang="en-US" altLang="en-US" dirty="0"/>
              <a:t>Manage common and local users, roles, privileges, and profiles in PDBs</a:t>
            </a:r>
          </a:p>
          <a:p>
            <a:pPr lvl="1"/>
            <a:r>
              <a:rPr lang="en-US" altLang="en-US" dirty="0"/>
              <a:t>Manage common and local objects in application containers</a:t>
            </a:r>
          </a:p>
          <a:p>
            <a:pPr lvl="1"/>
            <a:r>
              <a:rPr lang="en-US" altLang="en-US" dirty="0"/>
              <a:t>Enable common users to access data in PDBs</a:t>
            </a:r>
          </a:p>
          <a:p>
            <a:pPr lvl="1"/>
            <a:r>
              <a:rPr lang="en-US" altLang="en-US" dirty="0"/>
              <a:t>Manage PDB lockdown profiles</a:t>
            </a:r>
          </a:p>
          <a:p>
            <a:pPr lvl="1">
              <a:spcBef>
                <a:spcPts val="700"/>
              </a:spcBef>
            </a:pPr>
            <a:r>
              <a:rPr lang="en-US" altLang="en-US" dirty="0"/>
              <a:t>Audit users in CDB and PDBs</a:t>
            </a:r>
          </a:p>
          <a:p>
            <a:pPr lvl="1"/>
            <a:r>
              <a:rPr lang="en-US" altLang="en-US" dirty="0"/>
              <a:t>Manage other types of policies in application containers</a:t>
            </a:r>
          </a:p>
          <a:p>
            <a:pPr lvl="1"/>
            <a:r>
              <a:rPr lang="en-US" altLang="en-US" dirty="0"/>
              <a:t>Protect data with Database Vault policies in CDB and PDBs</a:t>
            </a:r>
          </a:p>
          <a:p>
            <a:pPr lvl="1"/>
            <a:r>
              <a:rPr lang="en-US" altLang="en-US" dirty="0"/>
              <a:t>Encrypt data in PDBs </a:t>
            </a:r>
          </a:p>
          <a:p>
            <a:pPr lvl="1">
              <a:spcBef>
                <a:spcPts val="700"/>
              </a:spcBef>
            </a:pPr>
            <a:r>
              <a:rPr lang="fr-FR" altLang="en-US" dirty="0"/>
              <a:t>Configure isolated PDB keystores</a:t>
            </a:r>
            <a:endParaRPr lang="en-US" altLang="en-US" dirty="0"/>
          </a:p>
          <a:p>
            <a:pPr lvl="1">
              <a:spcBef>
                <a:spcPts val="700"/>
              </a:spcBef>
            </a:pPr>
            <a:r>
              <a:rPr lang="en-US" altLang="en-US" dirty="0"/>
              <a:t>Unplug and plug an encrypted PDB in a one-step operation</a:t>
            </a:r>
          </a:p>
          <a:p>
            <a:pPr lvl="1">
              <a:spcBef>
                <a:spcPts val="700"/>
              </a:spcBef>
            </a:pPr>
            <a:r>
              <a:rPr lang="en-US" altLang="en-US" dirty="0"/>
              <a:t>Allow per-PDB wallets for </a:t>
            </a:r>
            <a:r>
              <a:rPr lang="en-US" altLang="en-US" dirty="0" smtClean="0"/>
              <a:t>certificates</a:t>
            </a:r>
            <a:endParaRPr lang="en-US" altLang="en-US" dirty="0"/>
          </a:p>
        </p:txBody>
      </p:sp>
    </p:spTree>
    <p:custDataLst>
      <p:tags r:id="rId1"/>
    </p:custDataLst>
    <p:extLst>
      <p:ext uri="{BB962C8B-B14F-4D97-AF65-F5344CB8AC3E}">
        <p14:creationId xmlns:p14="http://schemas.microsoft.com/office/powerpoint/2010/main" val="23561630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Practice 7: Overview</a:t>
            </a:r>
            <a:endParaRPr lang="en-US" dirty="0"/>
          </a:p>
        </p:txBody>
      </p:sp>
      <p:sp>
        <p:nvSpPr>
          <p:cNvPr id="3" name="Content Placeholder 2"/>
          <p:cNvSpPr>
            <a:spLocks noGrp="1"/>
          </p:cNvSpPr>
          <p:nvPr>
            <p:ph idx="1"/>
          </p:nvPr>
        </p:nvSpPr>
        <p:spPr>
          <a:xfrm>
            <a:off x="622138" y="1242485"/>
            <a:ext cx="10944549" cy="4304590"/>
          </a:xfrm>
        </p:spPr>
        <p:txBody>
          <a:bodyPr/>
          <a:lstStyle/>
          <a:p>
            <a:pPr lvl="1"/>
            <a:r>
              <a:rPr lang="en-US" altLang="en-US" dirty="0"/>
              <a:t>7-1: Managing common and local users, </a:t>
            </a:r>
            <a:r>
              <a:rPr lang="en-US" altLang="en-US" dirty="0" smtClean="0"/>
              <a:t>privileges, </a:t>
            </a:r>
            <a:r>
              <a:rPr lang="en-US" altLang="en-US" dirty="0"/>
              <a:t>and roles</a:t>
            </a:r>
          </a:p>
          <a:p>
            <a:pPr lvl="1"/>
            <a:r>
              <a:rPr lang="en-US" altLang="en-US" dirty="0"/>
              <a:t>7-2: Managing common and local objects in application containers</a:t>
            </a:r>
          </a:p>
          <a:p>
            <a:pPr lvl="1"/>
            <a:r>
              <a:rPr lang="en-US" altLang="en-US" dirty="0"/>
              <a:t>7-3: Enabling common users to view information about PDB objects</a:t>
            </a:r>
          </a:p>
          <a:p>
            <a:pPr lvl="1"/>
            <a:r>
              <a:rPr lang="en-US" altLang="en-US" dirty="0"/>
              <a:t>7-4: Applying recorded statements in application PDBs</a:t>
            </a:r>
          </a:p>
          <a:p>
            <a:pPr lvl="1"/>
            <a:r>
              <a:rPr lang="en-US" altLang="en-US" dirty="0"/>
              <a:t>7-5: Managing PDB lockdown profiles</a:t>
            </a:r>
          </a:p>
          <a:p>
            <a:pPr lvl="1"/>
            <a:r>
              <a:rPr lang="en-US" altLang="en-US" dirty="0"/>
              <a:t>7-6: Auditing operations in PDBs</a:t>
            </a:r>
          </a:p>
          <a:p>
            <a:pPr lvl="1"/>
            <a:r>
              <a:rPr lang="en-US" altLang="en-US" dirty="0"/>
              <a:t>7-7: Protecting application common objects with Database Vault common realms</a:t>
            </a:r>
          </a:p>
          <a:p>
            <a:pPr lvl="1"/>
            <a:r>
              <a:rPr lang="en-US" altLang="en-US" dirty="0"/>
              <a:t>7-8: Managing PDB keystores</a:t>
            </a:r>
          </a:p>
          <a:p>
            <a:pPr lvl="1"/>
            <a:r>
              <a:rPr lang="en-US" altLang="en-US" dirty="0"/>
              <a:t>7-9: Unplugging and plugging encrypted PDBs</a:t>
            </a:r>
          </a:p>
          <a:p>
            <a:endParaRPr lang="en-US" dirty="0"/>
          </a:p>
        </p:txBody>
      </p:sp>
    </p:spTree>
    <p:custDataLst>
      <p:tags r:id="rId1"/>
    </p:custDataLst>
    <p:extLst>
      <p:ext uri="{BB962C8B-B14F-4D97-AF65-F5344CB8AC3E}">
        <p14:creationId xmlns:p14="http://schemas.microsoft.com/office/powerpoint/2010/main" val="4009096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365127"/>
            <a:ext cx="10342781" cy="792162"/>
          </a:xfrm>
        </p:spPr>
        <p:txBody>
          <a:bodyPr/>
          <a:lstStyle/>
          <a:p>
            <a:r>
              <a:rPr lang="en-US" altLang="en-US" dirty="0"/>
              <a:t>Creating Common Roles in the CDB and PDBs</a:t>
            </a:r>
            <a:endParaRPr lang="en-US" dirty="0"/>
          </a:p>
        </p:txBody>
      </p:sp>
      <p:sp>
        <p:nvSpPr>
          <p:cNvPr id="3" name="Rectangle 52"/>
          <p:cNvSpPr>
            <a:spLocks noChangeArrowheads="1"/>
          </p:cNvSpPr>
          <p:nvPr/>
        </p:nvSpPr>
        <p:spPr bwMode="auto">
          <a:xfrm>
            <a:off x="711200" y="1125538"/>
            <a:ext cx="10766425" cy="4713287"/>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p>
        </p:txBody>
      </p:sp>
      <p:sp>
        <p:nvSpPr>
          <p:cNvPr id="4" name="Content Placeholder 2"/>
          <p:cNvSpPr txBox="1">
            <a:spLocks/>
          </p:cNvSpPr>
          <p:nvPr/>
        </p:nvSpPr>
        <p:spPr>
          <a:xfrm>
            <a:off x="3694113" y="1185863"/>
            <a:ext cx="7581900" cy="3665537"/>
          </a:xfrm>
          <a:prstGeom prst="rect">
            <a:avLst/>
          </a:prstGeom>
        </p:spPr>
        <p:txBody>
          <a:bodyPr/>
          <a:lstStyle/>
          <a:p>
            <a:pPr indent="9525" defTabSz="303213" eaLnBrk="1" hangingPunct="1">
              <a:spcBef>
                <a:spcPts val="900"/>
              </a:spcBef>
              <a:buClr>
                <a:srgbClr val="000000"/>
              </a:buClr>
              <a:buFont typeface="Arial" pitchFamily="34" charset="0"/>
              <a:buNone/>
              <a:defRPr/>
            </a:pPr>
            <a:r>
              <a:rPr lang="en-US" altLang="en-US" kern="0" dirty="0">
                <a:solidFill>
                  <a:srgbClr val="000000"/>
                </a:solidFill>
                <a:cs typeface="+mn-cs"/>
              </a:rPr>
              <a:t>A CDB </a:t>
            </a:r>
            <a:r>
              <a:rPr lang="en-US" altLang="en-US" kern="0" dirty="0">
                <a:solidFill>
                  <a:srgbClr val="FF0000"/>
                </a:solidFill>
                <a:cs typeface="+mn-cs"/>
              </a:rPr>
              <a:t>common</a:t>
            </a:r>
            <a:r>
              <a:rPr lang="en-US" altLang="en-US" kern="0" dirty="0">
                <a:solidFill>
                  <a:srgbClr val="5F5F5F"/>
                </a:solidFill>
                <a:cs typeface="+mn-cs"/>
              </a:rPr>
              <a:t> </a:t>
            </a:r>
            <a:r>
              <a:rPr lang="en-US" altLang="en-US" kern="0" dirty="0">
                <a:solidFill>
                  <a:srgbClr val="000000"/>
                </a:solidFill>
                <a:cs typeface="+mn-cs"/>
              </a:rPr>
              <a:t>role is created in </a:t>
            </a:r>
            <a:r>
              <a:rPr lang="en-US" altLang="en-US" kern="0" dirty="0">
                <a:solidFill>
                  <a:srgbClr val="FF0000"/>
                </a:solidFill>
                <a:cs typeface="+mn-cs"/>
              </a:rPr>
              <a:t>all</a:t>
            </a:r>
            <a:r>
              <a:rPr lang="en-US" altLang="en-US" kern="0" dirty="0">
                <a:solidFill>
                  <a:srgbClr val="5F5F5F"/>
                </a:solidFill>
                <a:cs typeface="+mn-cs"/>
              </a:rPr>
              <a:t> </a:t>
            </a:r>
            <a:r>
              <a:rPr lang="en-US" altLang="en-US" kern="0" dirty="0">
                <a:solidFill>
                  <a:srgbClr val="000000"/>
                </a:solidFill>
                <a:cs typeface="+mn-cs"/>
              </a:rPr>
              <a:t>containers of the CDB.</a:t>
            </a:r>
          </a:p>
          <a:p>
            <a:pPr indent="9525" defTabSz="303213" eaLnBrk="1" hangingPunct="1">
              <a:spcBef>
                <a:spcPts val="900"/>
              </a:spcBef>
              <a:buClr>
                <a:srgbClr val="000000"/>
              </a:buClr>
              <a:buFont typeface="Arial" pitchFamily="34" charset="0"/>
              <a:buNone/>
              <a:defRPr/>
            </a:pPr>
            <a:endParaRPr lang="en-US" altLang="en-US" kern="0" dirty="0">
              <a:solidFill>
                <a:srgbClr val="5F5F5F"/>
              </a:solidFill>
              <a:cs typeface="+mn-cs"/>
            </a:endParaRPr>
          </a:p>
          <a:p>
            <a:pPr indent="9525" defTabSz="303213" eaLnBrk="1" hangingPunct="1">
              <a:spcBef>
                <a:spcPts val="900"/>
              </a:spcBef>
              <a:buClr>
                <a:srgbClr val="000000"/>
              </a:buClr>
              <a:buFont typeface="Arial" pitchFamily="34" charset="0"/>
              <a:buNone/>
              <a:defRPr/>
            </a:pPr>
            <a:endParaRPr lang="en-US" altLang="en-US" kern="0" dirty="0">
              <a:solidFill>
                <a:srgbClr val="5F5F5F"/>
              </a:solidFill>
              <a:cs typeface="+mn-cs"/>
            </a:endParaRPr>
          </a:p>
          <a:p>
            <a:pPr indent="9525" defTabSz="303213" eaLnBrk="1" hangingPunct="1">
              <a:spcBef>
                <a:spcPts val="900"/>
              </a:spcBef>
              <a:buClr>
                <a:srgbClr val="000000"/>
              </a:buClr>
              <a:buFont typeface="Arial" pitchFamily="34" charset="0"/>
              <a:buNone/>
              <a:defRPr/>
            </a:pPr>
            <a:r>
              <a:rPr lang="en-US" altLang="en-US" kern="0" dirty="0">
                <a:solidFill>
                  <a:srgbClr val="5F5F5F"/>
                </a:solidFill>
                <a:cs typeface="+mn-cs"/>
              </a:rPr>
              <a:t>              </a:t>
            </a:r>
            <a:r>
              <a:rPr lang="en-US" altLang="en-US" kern="0" dirty="0">
                <a:solidFill>
                  <a:srgbClr val="000000"/>
                </a:solidFill>
                <a:cs typeface="+mn-cs"/>
              </a:rPr>
              <a:t>In application containers, a </a:t>
            </a:r>
            <a:r>
              <a:rPr lang="en-US" altLang="en-US" kern="0" dirty="0">
                <a:solidFill>
                  <a:srgbClr val="00B050"/>
                </a:solidFill>
                <a:cs typeface="+mn-cs"/>
              </a:rPr>
              <a:t>common</a:t>
            </a:r>
            <a:r>
              <a:rPr lang="en-US" altLang="en-US" kern="0" dirty="0">
                <a:solidFill>
                  <a:srgbClr val="5F5F5F"/>
                </a:solidFill>
                <a:cs typeface="+mn-cs"/>
              </a:rPr>
              <a:t> </a:t>
            </a:r>
            <a:r>
              <a:rPr lang="en-US" altLang="en-US" kern="0" dirty="0">
                <a:solidFill>
                  <a:srgbClr val="000000"/>
                </a:solidFill>
                <a:cs typeface="+mn-cs"/>
              </a:rPr>
              <a:t>role is created in the </a:t>
            </a:r>
            <a:br>
              <a:rPr lang="en-US" altLang="en-US" kern="0" dirty="0">
                <a:solidFill>
                  <a:srgbClr val="000000"/>
                </a:solidFill>
                <a:cs typeface="+mn-cs"/>
              </a:rPr>
            </a:br>
            <a:r>
              <a:rPr lang="en-US" altLang="en-US" kern="0" dirty="0">
                <a:solidFill>
                  <a:srgbClr val="000000"/>
                </a:solidFill>
                <a:cs typeface="+mn-cs"/>
              </a:rPr>
              <a:t>              application root and application PDBs:</a:t>
            </a:r>
          </a:p>
          <a:p>
            <a:pPr indent="9525" defTabSz="303213" eaLnBrk="1" hangingPunct="1">
              <a:spcBef>
                <a:spcPts val="900"/>
              </a:spcBef>
              <a:buClr>
                <a:srgbClr val="000000"/>
              </a:buClr>
              <a:buFont typeface="Arial" pitchFamily="34" charset="0"/>
              <a:buNone/>
              <a:defRPr/>
            </a:pPr>
            <a:endParaRPr lang="en-US" altLang="en-US" sz="1400" kern="0" dirty="0">
              <a:solidFill>
                <a:srgbClr val="5F5F5F"/>
              </a:solidFill>
              <a:cs typeface="+mn-cs"/>
            </a:endParaRPr>
          </a:p>
          <a:p>
            <a:pPr indent="9525" defTabSz="303213" eaLnBrk="1" hangingPunct="1">
              <a:spcBef>
                <a:spcPts val="900"/>
              </a:spcBef>
              <a:buClr>
                <a:srgbClr val="000000"/>
              </a:buClr>
              <a:buFont typeface="Arial" pitchFamily="34" charset="0"/>
              <a:buNone/>
              <a:defRPr/>
            </a:pPr>
            <a:endParaRPr lang="en-US" altLang="en-US" kern="0" dirty="0">
              <a:solidFill>
                <a:srgbClr val="5F5F5F"/>
              </a:solidFill>
              <a:cs typeface="+mn-cs"/>
            </a:endParaRPr>
          </a:p>
          <a:p>
            <a:pPr indent="9525" defTabSz="303213" eaLnBrk="1" hangingPunct="1">
              <a:spcBef>
                <a:spcPts val="900"/>
              </a:spcBef>
              <a:buClr>
                <a:srgbClr val="000000"/>
              </a:buClr>
              <a:buFont typeface="Arial" pitchFamily="34" charset="0"/>
              <a:buNone/>
              <a:defRPr/>
            </a:pPr>
            <a:r>
              <a:rPr lang="en-US" altLang="en-US" kern="0" dirty="0">
                <a:solidFill>
                  <a:srgbClr val="5F5F5F"/>
                </a:solidFill>
                <a:cs typeface="+mn-cs"/>
              </a:rPr>
              <a:t>                    </a:t>
            </a:r>
            <a:r>
              <a:rPr lang="en-US" altLang="en-US" kern="0" dirty="0">
                <a:solidFill>
                  <a:srgbClr val="000000"/>
                </a:solidFill>
                <a:cs typeface="+mn-cs"/>
              </a:rPr>
              <a:t> A </a:t>
            </a:r>
            <a:r>
              <a:rPr lang="en-US" altLang="en-US" kern="0" dirty="0">
                <a:solidFill>
                  <a:srgbClr val="0000FF"/>
                </a:solidFill>
                <a:cs typeface="+mn-cs"/>
              </a:rPr>
              <a:t>local</a:t>
            </a:r>
            <a:r>
              <a:rPr lang="en-US" altLang="en-US" kern="0" dirty="0">
                <a:solidFill>
                  <a:srgbClr val="5F5F5F"/>
                </a:solidFill>
                <a:cs typeface="+mn-cs"/>
              </a:rPr>
              <a:t> </a:t>
            </a:r>
            <a:r>
              <a:rPr lang="en-US" altLang="en-US" kern="0" dirty="0">
                <a:solidFill>
                  <a:srgbClr val="000000"/>
                </a:solidFill>
                <a:cs typeface="+mn-cs"/>
              </a:rPr>
              <a:t>role is created in </a:t>
            </a:r>
            <a:r>
              <a:rPr lang="en-US" altLang="en-US" kern="0" dirty="0">
                <a:solidFill>
                  <a:srgbClr val="0000FF"/>
                </a:solidFill>
                <a:cs typeface="+mn-cs"/>
              </a:rPr>
              <a:t>one</a:t>
            </a:r>
            <a:r>
              <a:rPr lang="en-US" altLang="en-US" kern="0" dirty="0">
                <a:solidFill>
                  <a:srgbClr val="5F5F5F"/>
                </a:solidFill>
                <a:cs typeface="+mn-cs"/>
              </a:rPr>
              <a:t> </a:t>
            </a:r>
            <a:r>
              <a:rPr lang="en-US" altLang="en-US" kern="0" dirty="0">
                <a:solidFill>
                  <a:srgbClr val="000000"/>
                </a:solidFill>
                <a:cs typeface="+mn-cs"/>
              </a:rPr>
              <a:t>single container.</a:t>
            </a:r>
          </a:p>
          <a:p>
            <a:pPr indent="9525" defTabSz="303213" eaLnBrk="1" hangingPunct="1">
              <a:spcBef>
                <a:spcPts val="900"/>
              </a:spcBef>
              <a:buClr>
                <a:srgbClr val="000000"/>
              </a:buClr>
              <a:buFont typeface="Arial" pitchFamily="34" charset="0"/>
              <a:buNone/>
              <a:defRPr/>
            </a:pPr>
            <a:endParaRPr lang="en-US" altLang="en-US" kern="0" dirty="0">
              <a:solidFill>
                <a:srgbClr val="000000"/>
              </a:solidFill>
              <a:cs typeface="+mn-cs"/>
            </a:endParaRPr>
          </a:p>
          <a:p>
            <a:pPr indent="9525" defTabSz="303213" eaLnBrk="1" hangingPunct="1">
              <a:spcBef>
                <a:spcPts val="900"/>
              </a:spcBef>
              <a:buClr>
                <a:srgbClr val="000000"/>
              </a:buClr>
              <a:buFont typeface="Arial" pitchFamily="34" charset="0"/>
              <a:buNone/>
              <a:defRPr/>
            </a:pPr>
            <a:endParaRPr lang="en-US" altLang="en-US" kern="0" dirty="0">
              <a:solidFill>
                <a:srgbClr val="5F5F5F"/>
              </a:solidFill>
              <a:cs typeface="+mn-cs"/>
            </a:endParaRPr>
          </a:p>
        </p:txBody>
      </p:sp>
      <p:sp>
        <p:nvSpPr>
          <p:cNvPr id="5" name="PPTShape_4"/>
          <p:cNvSpPr txBox="1">
            <a:spLocks noChangeArrowheads="1"/>
          </p:cNvSpPr>
          <p:nvPr/>
        </p:nvSpPr>
        <p:spPr bwMode="blackWhite">
          <a:xfrm>
            <a:off x="711200" y="1192213"/>
            <a:ext cx="776288" cy="30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600" b="1" dirty="0">
                <a:solidFill>
                  <a:srgbClr val="000000"/>
                </a:solidFill>
                <a:latin typeface="Courier New" panose="02070309020205020404" pitchFamily="49" charset="0"/>
                <a:cs typeface="Courier New" panose="02070309020205020404" pitchFamily="49" charset="0"/>
              </a:rPr>
              <a:t>CDB</a:t>
            </a:r>
            <a:endParaRPr lang="en-US" altLang="en-US" sz="1600" b="1" dirty="0">
              <a:solidFill>
                <a:srgbClr val="000000"/>
              </a:solidFill>
            </a:endParaRPr>
          </a:p>
        </p:txBody>
      </p:sp>
      <p:sp>
        <p:nvSpPr>
          <p:cNvPr id="6" name="Content Placeholder 2"/>
          <p:cNvSpPr txBox="1">
            <a:spLocks noChangeAspect="1"/>
          </p:cNvSpPr>
          <p:nvPr/>
        </p:nvSpPr>
        <p:spPr bwMode="gray">
          <a:xfrm>
            <a:off x="3694771" y="1589583"/>
            <a:ext cx="7390896" cy="612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14400">
            <a:spAutoFit/>
          </a:bodyPr>
          <a:lstStyle/>
          <a:p>
            <a:pPr marL="457200" indent="-457200" defTabSz="400050">
              <a:tabLst>
                <a:tab pos="400050" algn="r"/>
                <a:tab pos="673100" algn="l"/>
              </a:tabLst>
              <a:defRPr/>
            </a:pPr>
            <a:r>
              <a:rPr lang="en-US" sz="1400" b="1" dirty="0">
                <a:latin typeface="Courier New" pitchFamily="49" charset="0"/>
                <a:cs typeface="Arial" charset="0"/>
              </a:rPr>
              <a:t>SQL&gt; CONNECT / AS SYSDBA</a:t>
            </a:r>
          </a:p>
          <a:p>
            <a:pPr marL="457200" indent="-457200" defTabSz="400050">
              <a:tabLst>
                <a:tab pos="400050" algn="r"/>
                <a:tab pos="673100" algn="l"/>
              </a:tabLst>
              <a:defRPr/>
            </a:pPr>
            <a:r>
              <a:rPr lang="en-US" sz="1400" b="1" dirty="0">
                <a:latin typeface="Courier New" pitchFamily="49" charset="0"/>
                <a:cs typeface="Arial" charset="0"/>
              </a:rPr>
              <a:t>SQL&gt; CREATE ROLE c##r1 </a:t>
            </a:r>
            <a:r>
              <a:rPr lang="en-US" sz="1400" b="1" dirty="0">
                <a:solidFill>
                  <a:srgbClr val="FF0000"/>
                </a:solidFill>
                <a:latin typeface="Courier New" pitchFamily="49" charset="0"/>
                <a:cs typeface="Arial" charset="0"/>
              </a:rPr>
              <a:t>CONTAINER=ALL</a:t>
            </a:r>
            <a:r>
              <a:rPr lang="en-US" sz="1400" b="1" dirty="0">
                <a:latin typeface="Courier New" pitchFamily="49" charset="0"/>
                <a:cs typeface="Arial" charset="0"/>
              </a:rPr>
              <a:t>; </a:t>
            </a:r>
          </a:p>
        </p:txBody>
      </p:sp>
      <p:sp>
        <p:nvSpPr>
          <p:cNvPr id="7" name="Content Placeholder 2"/>
          <p:cNvSpPr txBox="1">
            <a:spLocks noChangeAspect="1"/>
          </p:cNvSpPr>
          <p:nvPr/>
        </p:nvSpPr>
        <p:spPr bwMode="gray">
          <a:xfrm>
            <a:off x="5086300" y="4289927"/>
            <a:ext cx="5998674" cy="396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14400">
            <a:spAutoFit/>
          </a:bodyPr>
          <a:lstStyle/>
          <a:p>
            <a:pPr marL="457200" indent="-457200" defTabSz="400050">
              <a:tabLst>
                <a:tab pos="400050" algn="r"/>
                <a:tab pos="673100" algn="l"/>
              </a:tabLst>
              <a:defRPr/>
            </a:pPr>
            <a:r>
              <a:rPr lang="en-US" sz="1400" b="1" dirty="0">
                <a:latin typeface="Courier New" pitchFamily="49" charset="0"/>
                <a:cs typeface="Arial" charset="0"/>
              </a:rPr>
              <a:t>SQL&gt; CREATE ROLE l_role1 ;</a:t>
            </a:r>
          </a:p>
        </p:txBody>
      </p:sp>
      <p:sp>
        <p:nvSpPr>
          <p:cNvPr id="8" name="Rectangle 282"/>
          <p:cNvSpPr>
            <a:spLocks noChangeArrowheads="1"/>
          </p:cNvSpPr>
          <p:nvPr/>
        </p:nvSpPr>
        <p:spPr bwMode="auto">
          <a:xfrm>
            <a:off x="906463" y="1590675"/>
            <a:ext cx="2590800" cy="890588"/>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b="1" dirty="0">
                <a:solidFill>
                  <a:srgbClr val="000000"/>
                </a:solidFill>
              </a:rPr>
              <a:t>CDB root</a:t>
            </a:r>
          </a:p>
        </p:txBody>
      </p:sp>
      <p:sp>
        <p:nvSpPr>
          <p:cNvPr id="9" name="TextBox 8"/>
          <p:cNvSpPr txBox="1">
            <a:spLocks noChangeArrowheads="1"/>
          </p:cNvSpPr>
          <p:nvPr/>
        </p:nvSpPr>
        <p:spPr bwMode="auto">
          <a:xfrm>
            <a:off x="2325688" y="1906588"/>
            <a:ext cx="985837" cy="338137"/>
          </a:xfrm>
          <a:prstGeom prst="rect">
            <a:avLst/>
          </a:prstGeom>
          <a:noFill/>
          <a:ln w="9525">
            <a:noFill/>
            <a:miter lim="800000"/>
            <a:headEnd/>
            <a:tailEnd/>
          </a:ln>
        </p:spPr>
        <p:txBody>
          <a:bodyPr>
            <a:spAutoFit/>
          </a:bodyPr>
          <a:lstStyle/>
          <a:p>
            <a:pPr eaLnBrk="1" hangingPunct="1">
              <a:defRPr/>
            </a:pPr>
            <a:r>
              <a:rPr lang="en-US" sz="1600" dirty="0">
                <a:solidFill>
                  <a:srgbClr val="000000"/>
                </a:solidFill>
                <a:latin typeface="+mj-lt"/>
                <a:cs typeface="Courier New" pitchFamily="49" charset="0"/>
              </a:rPr>
              <a:t>c##r1</a:t>
            </a:r>
          </a:p>
        </p:txBody>
      </p:sp>
      <p:sp>
        <p:nvSpPr>
          <p:cNvPr id="10" name="Oval 38"/>
          <p:cNvSpPr>
            <a:spLocks noChangeArrowheads="1"/>
          </p:cNvSpPr>
          <p:nvPr/>
        </p:nvSpPr>
        <p:spPr bwMode="auto">
          <a:xfrm>
            <a:off x="2325688" y="1906588"/>
            <a:ext cx="914400" cy="452437"/>
          </a:xfrm>
          <a:prstGeom prst="ellipse">
            <a:avLst/>
          </a:prstGeom>
          <a:noFill/>
          <a:ln w="28575" algn="ctr">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11" name="PPTShape_2"/>
          <p:cNvSpPr>
            <a:spLocks noChangeArrowheads="1"/>
          </p:cNvSpPr>
          <p:nvPr/>
        </p:nvSpPr>
        <p:spPr bwMode="blackWhite">
          <a:xfrm>
            <a:off x="928688" y="2598738"/>
            <a:ext cx="3533775" cy="3168650"/>
          </a:xfrm>
          <a:prstGeom prst="rect">
            <a:avLst/>
          </a:prstGeom>
          <a:solidFill>
            <a:srgbClr val="FFFFCC"/>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endParaRPr lang="en-US" altLang="en-US" sz="1300" b="1" dirty="0">
              <a:solidFill>
                <a:srgbClr val="0000FF"/>
              </a:solidFill>
            </a:endParaRPr>
          </a:p>
        </p:txBody>
      </p:sp>
      <p:sp>
        <p:nvSpPr>
          <p:cNvPr id="12" name="PPTShape_2"/>
          <p:cNvSpPr>
            <a:spLocks noChangeArrowheads="1"/>
          </p:cNvSpPr>
          <p:nvPr/>
        </p:nvSpPr>
        <p:spPr bwMode="blackWhite">
          <a:xfrm>
            <a:off x="4462463" y="4830763"/>
            <a:ext cx="1992312" cy="936625"/>
          </a:xfrm>
          <a:prstGeom prst="rect">
            <a:avLst/>
          </a:prstGeom>
          <a:solidFill>
            <a:srgbClr val="FFFFCC"/>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endParaRPr lang="en-US" altLang="en-US" sz="1300" b="1" dirty="0">
              <a:solidFill>
                <a:srgbClr val="0000FF"/>
              </a:solidFill>
            </a:endParaRPr>
          </a:p>
        </p:txBody>
      </p:sp>
      <p:cxnSp>
        <p:nvCxnSpPr>
          <p:cNvPr id="13" name="Straight Connector 64"/>
          <p:cNvCxnSpPr>
            <a:cxnSpLocks noChangeShapeType="1"/>
          </p:cNvCxnSpPr>
          <p:nvPr/>
        </p:nvCxnSpPr>
        <p:spPr bwMode="auto">
          <a:xfrm flipH="1">
            <a:off x="912813" y="5767388"/>
            <a:ext cx="5543550" cy="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4" name="Straight Connector 66"/>
          <p:cNvCxnSpPr>
            <a:cxnSpLocks noChangeShapeType="1"/>
          </p:cNvCxnSpPr>
          <p:nvPr/>
        </p:nvCxnSpPr>
        <p:spPr bwMode="auto">
          <a:xfrm flipH="1">
            <a:off x="6454775" y="4821238"/>
            <a:ext cx="0" cy="936625"/>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15" name="PPTShape_3"/>
          <p:cNvSpPr txBox="1">
            <a:spLocks noChangeArrowheads="1"/>
          </p:cNvSpPr>
          <p:nvPr/>
        </p:nvSpPr>
        <p:spPr bwMode="blackWhite">
          <a:xfrm>
            <a:off x="1022350" y="2814638"/>
            <a:ext cx="35353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Application Container PDB_APP</a:t>
            </a:r>
          </a:p>
        </p:txBody>
      </p:sp>
      <p:sp>
        <p:nvSpPr>
          <p:cNvPr id="16" name="PPTShape_0"/>
          <p:cNvSpPr>
            <a:spLocks noChangeArrowheads="1"/>
          </p:cNvSpPr>
          <p:nvPr/>
        </p:nvSpPr>
        <p:spPr bwMode="blackWhite">
          <a:xfrm>
            <a:off x="1011238" y="4927600"/>
            <a:ext cx="5178425" cy="720725"/>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p:txBody>
      </p:sp>
      <p:sp>
        <p:nvSpPr>
          <p:cNvPr id="17" name="PPTShape_1"/>
          <p:cNvSpPr txBox="1">
            <a:spLocks noChangeArrowheads="1"/>
          </p:cNvSpPr>
          <p:nvPr/>
        </p:nvSpPr>
        <p:spPr bwMode="blackWhite">
          <a:xfrm>
            <a:off x="1017588" y="4916488"/>
            <a:ext cx="18145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PDB_APP2</a:t>
            </a:r>
          </a:p>
        </p:txBody>
      </p:sp>
      <p:sp>
        <p:nvSpPr>
          <p:cNvPr id="18" name="TextBox 8"/>
          <p:cNvSpPr txBox="1">
            <a:spLocks noChangeArrowheads="1"/>
          </p:cNvSpPr>
          <p:nvPr/>
        </p:nvSpPr>
        <p:spPr bwMode="auto">
          <a:xfrm>
            <a:off x="1373188" y="5189538"/>
            <a:ext cx="1068387" cy="338137"/>
          </a:xfrm>
          <a:prstGeom prst="rect">
            <a:avLst/>
          </a:prstGeom>
          <a:noFill/>
          <a:ln w="9525">
            <a:noFill/>
            <a:miter lim="800000"/>
            <a:headEnd/>
            <a:tailEnd/>
          </a:ln>
        </p:spPr>
        <p:txBody>
          <a:bodyPr>
            <a:spAutoFit/>
          </a:bodyPr>
          <a:lstStyle/>
          <a:p>
            <a:pPr eaLnBrk="1" hangingPunct="1">
              <a:defRPr/>
            </a:pPr>
            <a:r>
              <a:rPr lang="en-US" sz="1600" dirty="0">
                <a:solidFill>
                  <a:srgbClr val="000000"/>
                </a:solidFill>
                <a:latin typeface="+mj-lt"/>
                <a:cs typeface="Courier New" pitchFamily="49" charset="0"/>
              </a:rPr>
              <a:t>c##r1</a:t>
            </a:r>
          </a:p>
        </p:txBody>
      </p:sp>
      <p:sp>
        <p:nvSpPr>
          <p:cNvPr id="19" name="PPTShape_0"/>
          <p:cNvSpPr>
            <a:spLocks noChangeArrowheads="1"/>
          </p:cNvSpPr>
          <p:nvPr/>
        </p:nvSpPr>
        <p:spPr bwMode="blackWhite">
          <a:xfrm>
            <a:off x="1001713" y="4067175"/>
            <a:ext cx="3268662" cy="720725"/>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p:txBody>
      </p:sp>
      <p:sp>
        <p:nvSpPr>
          <p:cNvPr id="20" name="PPTShape_1"/>
          <p:cNvSpPr txBox="1">
            <a:spLocks noChangeArrowheads="1"/>
          </p:cNvSpPr>
          <p:nvPr/>
        </p:nvSpPr>
        <p:spPr bwMode="blackWhite">
          <a:xfrm>
            <a:off x="1008063" y="4094163"/>
            <a:ext cx="18113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PDB_APP1</a:t>
            </a:r>
          </a:p>
        </p:txBody>
      </p:sp>
      <p:sp>
        <p:nvSpPr>
          <p:cNvPr id="21" name="TextBox 8"/>
          <p:cNvSpPr txBox="1">
            <a:spLocks noChangeArrowheads="1"/>
          </p:cNvSpPr>
          <p:nvPr/>
        </p:nvSpPr>
        <p:spPr bwMode="auto">
          <a:xfrm>
            <a:off x="1362075" y="4367213"/>
            <a:ext cx="1066800" cy="338137"/>
          </a:xfrm>
          <a:prstGeom prst="rect">
            <a:avLst/>
          </a:prstGeom>
          <a:noFill/>
          <a:ln w="9525">
            <a:noFill/>
            <a:miter lim="800000"/>
            <a:headEnd/>
            <a:tailEnd/>
          </a:ln>
        </p:spPr>
        <p:txBody>
          <a:bodyPr>
            <a:spAutoFit/>
          </a:bodyPr>
          <a:lstStyle/>
          <a:p>
            <a:pPr eaLnBrk="1" hangingPunct="1">
              <a:defRPr/>
            </a:pPr>
            <a:r>
              <a:rPr lang="en-US" sz="1600" dirty="0">
                <a:solidFill>
                  <a:srgbClr val="000000"/>
                </a:solidFill>
                <a:latin typeface="+mj-lt"/>
                <a:cs typeface="Courier New" pitchFamily="49" charset="0"/>
              </a:rPr>
              <a:t>c##r1</a:t>
            </a:r>
          </a:p>
        </p:txBody>
      </p:sp>
      <p:sp>
        <p:nvSpPr>
          <p:cNvPr id="22" name="TextBox 8"/>
          <p:cNvSpPr txBox="1">
            <a:spLocks noChangeArrowheads="1"/>
          </p:cNvSpPr>
          <p:nvPr/>
        </p:nvSpPr>
        <p:spPr bwMode="auto">
          <a:xfrm>
            <a:off x="2727325" y="4354513"/>
            <a:ext cx="1357313" cy="339725"/>
          </a:xfrm>
          <a:prstGeom prst="rect">
            <a:avLst/>
          </a:prstGeom>
          <a:noFill/>
          <a:ln w="9525">
            <a:noFill/>
            <a:miter lim="800000"/>
            <a:headEnd/>
            <a:tailEnd/>
          </a:ln>
        </p:spPr>
        <p:txBody>
          <a:bodyPr>
            <a:spAutoFit/>
          </a:bodyPr>
          <a:lstStyle/>
          <a:p>
            <a:pPr eaLnBrk="1" hangingPunct="1">
              <a:defRPr/>
            </a:pPr>
            <a:r>
              <a:rPr lang="en-US" sz="1600" dirty="0">
                <a:solidFill>
                  <a:srgbClr val="000000"/>
                </a:solidFill>
                <a:latin typeface="+mj-lt"/>
                <a:cs typeface="Courier New" pitchFamily="49" charset="0"/>
              </a:rPr>
              <a:t>app_r1</a:t>
            </a:r>
          </a:p>
        </p:txBody>
      </p:sp>
      <p:sp>
        <p:nvSpPr>
          <p:cNvPr id="23" name="Rectangle 282"/>
          <p:cNvSpPr>
            <a:spLocks noChangeArrowheads="1"/>
          </p:cNvSpPr>
          <p:nvPr/>
        </p:nvSpPr>
        <p:spPr bwMode="auto">
          <a:xfrm>
            <a:off x="1008063" y="3232150"/>
            <a:ext cx="3262312" cy="735013"/>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600" b="1" dirty="0">
                <a:solidFill>
                  <a:srgbClr val="000000"/>
                </a:solidFill>
              </a:rPr>
              <a:t>Application root</a:t>
            </a:r>
          </a:p>
        </p:txBody>
      </p:sp>
      <p:sp>
        <p:nvSpPr>
          <p:cNvPr id="24" name="TextBox 8"/>
          <p:cNvSpPr txBox="1">
            <a:spLocks noChangeArrowheads="1"/>
          </p:cNvSpPr>
          <p:nvPr/>
        </p:nvSpPr>
        <p:spPr bwMode="auto">
          <a:xfrm>
            <a:off x="1101725" y="3535363"/>
            <a:ext cx="1066800" cy="338137"/>
          </a:xfrm>
          <a:prstGeom prst="rect">
            <a:avLst/>
          </a:prstGeom>
          <a:noFill/>
          <a:ln w="9525">
            <a:noFill/>
            <a:miter lim="800000"/>
            <a:headEnd/>
            <a:tailEnd/>
          </a:ln>
        </p:spPr>
        <p:txBody>
          <a:bodyPr>
            <a:spAutoFit/>
          </a:bodyPr>
          <a:lstStyle/>
          <a:p>
            <a:pPr eaLnBrk="1" hangingPunct="1">
              <a:defRPr/>
            </a:pPr>
            <a:r>
              <a:rPr lang="en-US" sz="1600" dirty="0">
                <a:solidFill>
                  <a:srgbClr val="000000"/>
                </a:solidFill>
                <a:latin typeface="+mj-lt"/>
                <a:cs typeface="Courier New" pitchFamily="49" charset="0"/>
              </a:rPr>
              <a:t>c##r1</a:t>
            </a:r>
          </a:p>
        </p:txBody>
      </p:sp>
      <p:sp>
        <p:nvSpPr>
          <p:cNvPr id="25" name="TextBox 8"/>
          <p:cNvSpPr txBox="1">
            <a:spLocks noChangeArrowheads="1"/>
          </p:cNvSpPr>
          <p:nvPr/>
        </p:nvSpPr>
        <p:spPr bwMode="auto">
          <a:xfrm>
            <a:off x="2938463" y="3317875"/>
            <a:ext cx="1355725" cy="339725"/>
          </a:xfrm>
          <a:prstGeom prst="rect">
            <a:avLst/>
          </a:prstGeom>
          <a:noFill/>
          <a:ln w="9525">
            <a:noFill/>
            <a:miter lim="800000"/>
            <a:headEnd/>
            <a:tailEnd/>
          </a:ln>
        </p:spPr>
        <p:txBody>
          <a:bodyPr>
            <a:spAutoFit/>
          </a:bodyPr>
          <a:lstStyle/>
          <a:p>
            <a:pPr eaLnBrk="1" hangingPunct="1">
              <a:defRPr/>
            </a:pPr>
            <a:r>
              <a:rPr lang="en-US" sz="1600" dirty="0">
                <a:solidFill>
                  <a:srgbClr val="000000"/>
                </a:solidFill>
                <a:latin typeface="+mj-lt"/>
                <a:cs typeface="Courier New" pitchFamily="49" charset="0"/>
              </a:rPr>
              <a:t>app_r1</a:t>
            </a:r>
          </a:p>
        </p:txBody>
      </p:sp>
      <p:sp>
        <p:nvSpPr>
          <p:cNvPr id="26" name="Oval 38"/>
          <p:cNvSpPr>
            <a:spLocks noChangeArrowheads="1"/>
          </p:cNvSpPr>
          <p:nvPr/>
        </p:nvSpPr>
        <p:spPr bwMode="auto">
          <a:xfrm>
            <a:off x="1101725" y="3535363"/>
            <a:ext cx="914400" cy="379412"/>
          </a:xfrm>
          <a:prstGeom prst="ellipse">
            <a:avLst/>
          </a:prstGeom>
          <a:noFill/>
          <a:ln w="28575" algn="ctr">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27" name="Oval 38"/>
          <p:cNvSpPr>
            <a:spLocks noChangeArrowheads="1"/>
          </p:cNvSpPr>
          <p:nvPr/>
        </p:nvSpPr>
        <p:spPr bwMode="auto">
          <a:xfrm>
            <a:off x="1390650" y="4325938"/>
            <a:ext cx="914400" cy="433387"/>
          </a:xfrm>
          <a:prstGeom prst="ellipse">
            <a:avLst/>
          </a:prstGeom>
          <a:noFill/>
          <a:ln w="28575" algn="ctr">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28" name="Oval 38"/>
          <p:cNvSpPr>
            <a:spLocks noChangeArrowheads="1"/>
          </p:cNvSpPr>
          <p:nvPr/>
        </p:nvSpPr>
        <p:spPr bwMode="auto">
          <a:xfrm>
            <a:off x="1295400" y="5148263"/>
            <a:ext cx="914400" cy="452437"/>
          </a:xfrm>
          <a:prstGeom prst="ellipse">
            <a:avLst/>
          </a:prstGeom>
          <a:noFill/>
          <a:ln w="28575" algn="ctr">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29" name="TextBox 8"/>
          <p:cNvSpPr txBox="1">
            <a:spLocks noChangeArrowheads="1"/>
          </p:cNvSpPr>
          <p:nvPr/>
        </p:nvSpPr>
        <p:spPr bwMode="auto">
          <a:xfrm>
            <a:off x="2733675" y="5138738"/>
            <a:ext cx="1357313" cy="339725"/>
          </a:xfrm>
          <a:prstGeom prst="rect">
            <a:avLst/>
          </a:prstGeom>
          <a:noFill/>
          <a:ln w="9525">
            <a:noFill/>
            <a:miter lim="800000"/>
            <a:headEnd/>
            <a:tailEnd/>
          </a:ln>
        </p:spPr>
        <p:txBody>
          <a:bodyPr>
            <a:spAutoFit/>
          </a:bodyPr>
          <a:lstStyle/>
          <a:p>
            <a:pPr eaLnBrk="1" hangingPunct="1">
              <a:defRPr/>
            </a:pPr>
            <a:r>
              <a:rPr lang="en-US" sz="1600" dirty="0">
                <a:solidFill>
                  <a:srgbClr val="000000"/>
                </a:solidFill>
                <a:latin typeface="+mj-lt"/>
                <a:cs typeface="Courier New" pitchFamily="49" charset="0"/>
              </a:rPr>
              <a:t>app_r1</a:t>
            </a:r>
          </a:p>
        </p:txBody>
      </p:sp>
      <p:sp>
        <p:nvSpPr>
          <p:cNvPr id="30" name="Oval 38"/>
          <p:cNvSpPr>
            <a:spLocks noChangeArrowheads="1"/>
          </p:cNvSpPr>
          <p:nvPr/>
        </p:nvSpPr>
        <p:spPr bwMode="auto">
          <a:xfrm>
            <a:off x="2733675" y="3317875"/>
            <a:ext cx="1344613" cy="360363"/>
          </a:xfrm>
          <a:prstGeom prst="ellipse">
            <a:avLst/>
          </a:prstGeom>
          <a:noFill/>
          <a:ln w="28575" algn="ctr">
            <a:solidFill>
              <a:srgbClr val="00B05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31" name="Oval 38"/>
          <p:cNvSpPr>
            <a:spLocks noChangeArrowheads="1"/>
          </p:cNvSpPr>
          <p:nvPr/>
        </p:nvSpPr>
        <p:spPr bwMode="auto">
          <a:xfrm>
            <a:off x="2733675" y="4356100"/>
            <a:ext cx="1344613" cy="360363"/>
          </a:xfrm>
          <a:prstGeom prst="ellipse">
            <a:avLst/>
          </a:prstGeom>
          <a:noFill/>
          <a:ln w="28575" algn="ctr">
            <a:solidFill>
              <a:srgbClr val="00B05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32" name="Oval 38"/>
          <p:cNvSpPr>
            <a:spLocks noChangeArrowheads="1"/>
          </p:cNvSpPr>
          <p:nvPr/>
        </p:nvSpPr>
        <p:spPr bwMode="auto">
          <a:xfrm>
            <a:off x="2733675" y="5148263"/>
            <a:ext cx="1249363" cy="360362"/>
          </a:xfrm>
          <a:prstGeom prst="ellipse">
            <a:avLst/>
          </a:prstGeom>
          <a:noFill/>
          <a:ln w="28575" algn="ctr">
            <a:solidFill>
              <a:srgbClr val="00B05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cxnSp>
        <p:nvCxnSpPr>
          <p:cNvPr id="33" name="Straight Arrow Connector 49"/>
          <p:cNvCxnSpPr>
            <a:cxnSpLocks noChangeShapeType="1"/>
          </p:cNvCxnSpPr>
          <p:nvPr/>
        </p:nvCxnSpPr>
        <p:spPr bwMode="auto">
          <a:xfrm>
            <a:off x="5943600" y="4686300"/>
            <a:ext cx="0" cy="381000"/>
          </a:xfrm>
          <a:prstGeom prst="straightConnector1">
            <a:avLst/>
          </a:prstGeom>
          <a:noFill/>
          <a:ln w="28575" algn="ctr">
            <a:solidFill>
              <a:srgbClr val="0000FF"/>
            </a:solidFill>
            <a:round/>
            <a:headEnd type="none" w="sm" len="sm"/>
            <a:tailEnd type="triangle" w="lg" len="lg"/>
          </a:ln>
          <a:extLst>
            <a:ext uri="{909E8E84-426E-40DD-AFC4-6F175D3DCCD1}">
              <a14:hiddenFill xmlns:a14="http://schemas.microsoft.com/office/drawing/2010/main">
                <a:noFill/>
              </a14:hiddenFill>
            </a:ext>
          </a:extLst>
        </p:spPr>
      </p:cxnSp>
      <p:sp>
        <p:nvSpPr>
          <p:cNvPr id="34" name="TextBox 8"/>
          <p:cNvSpPr txBox="1">
            <a:spLocks noChangeArrowheads="1"/>
          </p:cNvSpPr>
          <p:nvPr/>
        </p:nvSpPr>
        <p:spPr bwMode="auto">
          <a:xfrm>
            <a:off x="5033963" y="5137150"/>
            <a:ext cx="1204912" cy="338138"/>
          </a:xfrm>
          <a:prstGeom prst="rect">
            <a:avLst/>
          </a:prstGeom>
          <a:noFill/>
          <a:ln w="9525">
            <a:noFill/>
            <a:miter lim="800000"/>
            <a:headEnd/>
            <a:tailEnd/>
          </a:ln>
        </p:spPr>
        <p:txBody>
          <a:bodyPr>
            <a:spAutoFit/>
          </a:bodyPr>
          <a:lstStyle/>
          <a:p>
            <a:pPr eaLnBrk="1" hangingPunct="1">
              <a:defRPr/>
            </a:pPr>
            <a:r>
              <a:rPr lang="en-US" sz="1600" b="1" dirty="0">
                <a:solidFill>
                  <a:srgbClr val="000000"/>
                </a:solidFill>
                <a:latin typeface="+mj-lt"/>
                <a:cs typeface="Courier New" pitchFamily="49" charset="0"/>
              </a:rPr>
              <a:t>l_role1</a:t>
            </a:r>
          </a:p>
        </p:txBody>
      </p:sp>
      <p:sp>
        <p:nvSpPr>
          <p:cNvPr id="35" name="Oval 63"/>
          <p:cNvSpPr>
            <a:spLocks noChangeArrowheads="1"/>
          </p:cNvSpPr>
          <p:nvPr/>
        </p:nvSpPr>
        <p:spPr bwMode="auto">
          <a:xfrm>
            <a:off x="4941888" y="5094288"/>
            <a:ext cx="1193800" cy="457200"/>
          </a:xfrm>
          <a:prstGeom prst="ellipse">
            <a:avLst/>
          </a:prstGeom>
          <a:noFill/>
          <a:ln w="28575" algn="ctr">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cxnSp>
        <p:nvCxnSpPr>
          <p:cNvPr id="36" name="Straight Connector 65"/>
          <p:cNvCxnSpPr>
            <a:cxnSpLocks noChangeShapeType="1"/>
          </p:cNvCxnSpPr>
          <p:nvPr/>
        </p:nvCxnSpPr>
        <p:spPr bwMode="auto">
          <a:xfrm flipH="1">
            <a:off x="4462463" y="4830763"/>
            <a:ext cx="1981200" cy="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7" name="Straight Connector 67"/>
          <p:cNvCxnSpPr>
            <a:cxnSpLocks noChangeShapeType="1"/>
          </p:cNvCxnSpPr>
          <p:nvPr/>
        </p:nvCxnSpPr>
        <p:spPr bwMode="auto">
          <a:xfrm>
            <a:off x="912813" y="2598738"/>
            <a:ext cx="0" cy="316865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8" name="Straight Connector 68"/>
          <p:cNvCxnSpPr>
            <a:cxnSpLocks noChangeShapeType="1"/>
          </p:cNvCxnSpPr>
          <p:nvPr/>
        </p:nvCxnSpPr>
        <p:spPr bwMode="auto">
          <a:xfrm>
            <a:off x="4462463" y="2598738"/>
            <a:ext cx="0" cy="2232025"/>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9" name="Straight Connector 69"/>
          <p:cNvCxnSpPr>
            <a:cxnSpLocks noChangeShapeType="1"/>
          </p:cNvCxnSpPr>
          <p:nvPr/>
        </p:nvCxnSpPr>
        <p:spPr bwMode="auto">
          <a:xfrm flipH="1">
            <a:off x="912813" y="2598738"/>
            <a:ext cx="3549650" cy="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0" name="Straight Arrow Connector 71"/>
          <p:cNvCxnSpPr>
            <a:cxnSpLocks noChangeShapeType="1"/>
          </p:cNvCxnSpPr>
          <p:nvPr/>
        </p:nvCxnSpPr>
        <p:spPr bwMode="auto">
          <a:xfrm flipV="1">
            <a:off x="4097338" y="3462338"/>
            <a:ext cx="684212" cy="0"/>
          </a:xfrm>
          <a:prstGeom prst="straightConnector1">
            <a:avLst/>
          </a:prstGeom>
          <a:noFill/>
          <a:ln w="28575" algn="ctr">
            <a:solidFill>
              <a:srgbClr val="00B050"/>
            </a:solidFill>
            <a:round/>
            <a:headEnd type="triangle" w="lg" len="lg"/>
            <a:tailEnd type="none" w="lg" len="lg"/>
          </a:ln>
          <a:extLst>
            <a:ext uri="{909E8E84-426E-40DD-AFC4-6F175D3DCCD1}">
              <a14:hiddenFill xmlns:a14="http://schemas.microsoft.com/office/drawing/2010/main">
                <a:noFill/>
              </a14:hiddenFill>
            </a:ext>
          </a:extLst>
        </p:spPr>
      </p:cxnSp>
      <p:cxnSp>
        <p:nvCxnSpPr>
          <p:cNvPr id="41" name="Straight Arrow Connector 72"/>
          <p:cNvCxnSpPr>
            <a:cxnSpLocks noChangeShapeType="1"/>
          </p:cNvCxnSpPr>
          <p:nvPr/>
        </p:nvCxnSpPr>
        <p:spPr bwMode="auto">
          <a:xfrm>
            <a:off x="4141788" y="4541838"/>
            <a:ext cx="647700" cy="0"/>
          </a:xfrm>
          <a:prstGeom prst="straightConnector1">
            <a:avLst/>
          </a:prstGeom>
          <a:noFill/>
          <a:ln w="28575" algn="ctr">
            <a:solidFill>
              <a:srgbClr val="00B050"/>
            </a:solidFill>
            <a:round/>
            <a:headEnd type="triangle" w="lg" len="lg"/>
            <a:tailEnd type="none" w="lg" len="lg"/>
          </a:ln>
          <a:extLst>
            <a:ext uri="{909E8E84-426E-40DD-AFC4-6F175D3DCCD1}">
              <a14:hiddenFill xmlns:a14="http://schemas.microsoft.com/office/drawing/2010/main">
                <a:noFill/>
              </a14:hiddenFill>
            </a:ext>
          </a:extLst>
        </p:spPr>
      </p:cxnSp>
      <p:cxnSp>
        <p:nvCxnSpPr>
          <p:cNvPr id="42" name="Straight Connector 74"/>
          <p:cNvCxnSpPr>
            <a:cxnSpLocks noChangeShapeType="1"/>
          </p:cNvCxnSpPr>
          <p:nvPr/>
        </p:nvCxnSpPr>
        <p:spPr bwMode="auto">
          <a:xfrm>
            <a:off x="4799013" y="3463925"/>
            <a:ext cx="0" cy="1871663"/>
          </a:xfrm>
          <a:prstGeom prst="line">
            <a:avLst/>
          </a:prstGeom>
          <a:noFill/>
          <a:ln w="28575" algn="ctr">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43" name="Straight Arrow Connector 78"/>
          <p:cNvCxnSpPr>
            <a:cxnSpLocks noChangeShapeType="1"/>
          </p:cNvCxnSpPr>
          <p:nvPr/>
        </p:nvCxnSpPr>
        <p:spPr bwMode="auto">
          <a:xfrm>
            <a:off x="4044950" y="5334000"/>
            <a:ext cx="755650" cy="0"/>
          </a:xfrm>
          <a:prstGeom prst="straightConnector1">
            <a:avLst/>
          </a:prstGeom>
          <a:noFill/>
          <a:ln w="28575" algn="ctr">
            <a:solidFill>
              <a:srgbClr val="00B050"/>
            </a:solidFill>
            <a:round/>
            <a:headEnd type="triangle" w="lg" len="lg"/>
            <a:tailEnd type="none" w="lg" len="lg"/>
          </a:ln>
          <a:extLst>
            <a:ext uri="{909E8E84-426E-40DD-AFC4-6F175D3DCCD1}">
              <a14:hiddenFill xmlns:a14="http://schemas.microsoft.com/office/drawing/2010/main">
                <a:noFill/>
              </a14:hiddenFill>
            </a:ext>
          </a:extLst>
        </p:spPr>
      </p:cxnSp>
      <p:sp>
        <p:nvSpPr>
          <p:cNvPr id="44" name="Content Placeholder 2"/>
          <p:cNvSpPr txBox="1">
            <a:spLocks/>
          </p:cNvSpPr>
          <p:nvPr/>
        </p:nvSpPr>
        <p:spPr bwMode="gray">
          <a:xfrm>
            <a:off x="6575425" y="4830763"/>
            <a:ext cx="4605338" cy="763587"/>
          </a:xfrm>
          <a:prstGeom prst="rect">
            <a:avLst/>
          </a:prstGeom>
          <a:noFill/>
          <a:ln w="9525">
            <a:noFill/>
            <a:miter lim="800000"/>
            <a:headEnd/>
            <a:tailEnd/>
          </a:ln>
        </p:spPr>
        <p:txBody>
          <a:bodyPr lIns="12700" tIns="12700" rIns="12700" bIns="12700">
            <a:spAutoFit/>
          </a:bodyPr>
          <a:lstStyle/>
          <a:p>
            <a:pPr marL="7938" indent="7938" defTabSz="228600" eaLnBrk="1" hangingPunct="1">
              <a:spcBef>
                <a:spcPct val="20000"/>
              </a:spcBef>
              <a:buClr>
                <a:srgbClr val="000000"/>
              </a:buClr>
              <a:defRPr/>
            </a:pPr>
            <a:r>
              <a:rPr lang="en-US" sz="1200" b="1" i="1" kern="0" dirty="0">
                <a:solidFill>
                  <a:srgbClr val="000000"/>
                </a:solidFill>
                <a:latin typeface="Arial" charset="0"/>
                <a:cs typeface="+mn-cs"/>
              </a:rPr>
              <a:t>Note:</a:t>
            </a:r>
            <a:r>
              <a:rPr lang="en-US" sz="1200" i="1" kern="0" dirty="0">
                <a:solidFill>
                  <a:srgbClr val="000000"/>
                </a:solidFill>
                <a:latin typeface="Arial" charset="0"/>
                <a:cs typeface="+mn-cs"/>
              </a:rPr>
              <a:t> All commands related to common </a:t>
            </a:r>
            <a:r>
              <a:rPr lang="en-US" sz="1200" i="1" kern="0" dirty="0">
                <a:solidFill>
                  <a:srgbClr val="000000"/>
                </a:solidFill>
                <a:latin typeface="Arial" charset="0"/>
                <a:cs typeface="Arial" charset="0"/>
              </a:rPr>
              <a:t>entities </a:t>
            </a:r>
            <a:r>
              <a:rPr lang="en-US" sz="1200" i="1" kern="0" dirty="0">
                <a:solidFill>
                  <a:srgbClr val="000000"/>
                </a:solidFill>
                <a:latin typeface="Arial" charset="0"/>
                <a:cs typeface="+mn-cs"/>
              </a:rPr>
              <a:t>created, altered, or dropped in application containers must be performed within an INSTALL/UPGRADE/PATCH BEGIN/END block </a:t>
            </a:r>
            <a:r>
              <a:rPr lang="en-US" sz="1200" i="1" kern="0" dirty="0">
                <a:solidFill>
                  <a:srgbClr val="000000"/>
                </a:solidFill>
                <a:latin typeface="Arial" charset="0"/>
                <a:cs typeface="Arial" charset="0"/>
              </a:rPr>
              <a:t>and be replicated in application PDBs after sync.</a:t>
            </a:r>
          </a:p>
        </p:txBody>
      </p:sp>
      <p:sp>
        <p:nvSpPr>
          <p:cNvPr id="45" name="Content Placeholder 2"/>
          <p:cNvSpPr txBox="1">
            <a:spLocks noChangeAspect="1"/>
          </p:cNvSpPr>
          <p:nvPr/>
        </p:nvSpPr>
        <p:spPr bwMode="gray">
          <a:xfrm>
            <a:off x="4750613" y="2997566"/>
            <a:ext cx="6334350" cy="576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marL="457200" indent="-457200" defTabSz="400050">
              <a:tabLst>
                <a:tab pos="400050" algn="r"/>
                <a:tab pos="673100" algn="l"/>
              </a:tabLst>
              <a:defRPr/>
            </a:pPr>
            <a:r>
              <a:rPr lang="en-US" sz="1400" b="1" dirty="0">
                <a:latin typeface="Courier New" pitchFamily="49" charset="0"/>
                <a:cs typeface="Arial" charset="0"/>
              </a:rPr>
              <a:t>SQL&gt; CONN sys@PDB_APP AS SYSDBA</a:t>
            </a:r>
          </a:p>
          <a:p>
            <a:pPr marL="457200" indent="-457200" defTabSz="400050">
              <a:tabLst>
                <a:tab pos="400050" algn="r"/>
                <a:tab pos="673100" algn="l"/>
              </a:tabLst>
              <a:defRPr/>
            </a:pPr>
            <a:r>
              <a:rPr lang="en-US" sz="1400" b="1" dirty="0">
                <a:latin typeface="Courier New" pitchFamily="49" charset="0"/>
                <a:cs typeface="Arial" charset="0"/>
              </a:rPr>
              <a:t>SQL&gt; CREATE ROLE app_r1</a:t>
            </a:r>
            <a:r>
              <a:rPr lang="en-US" sz="1400" b="1" dirty="0">
                <a:solidFill>
                  <a:srgbClr val="FF0000"/>
                </a:solidFill>
                <a:latin typeface="Courier New" pitchFamily="49" charset="0"/>
                <a:cs typeface="Arial" charset="0"/>
              </a:rPr>
              <a:t> </a:t>
            </a:r>
            <a:r>
              <a:rPr lang="en-US" sz="1400" b="1" dirty="0">
                <a:solidFill>
                  <a:srgbClr val="00B050"/>
                </a:solidFill>
                <a:latin typeface="Courier New" pitchFamily="49" charset="0"/>
                <a:cs typeface="Arial" charset="0"/>
              </a:rPr>
              <a:t>CONTAINER=ALL</a:t>
            </a:r>
            <a:r>
              <a:rPr lang="en-US" sz="1400" b="1" dirty="0">
                <a:latin typeface="Courier New" pitchFamily="49" charset="0"/>
                <a:cs typeface="Arial" charset="0"/>
              </a:rPr>
              <a:t>; </a:t>
            </a:r>
          </a:p>
        </p:txBody>
      </p:sp>
    </p:spTree>
    <p:custDataLst>
      <p:tags r:id="rId1"/>
    </p:custDataLst>
    <p:extLst>
      <p:ext uri="{BB962C8B-B14F-4D97-AF65-F5344CB8AC3E}">
        <p14:creationId xmlns:p14="http://schemas.microsoft.com/office/powerpoint/2010/main" val="1393441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094" y="442948"/>
            <a:ext cx="10248502" cy="45719"/>
          </a:xfrm>
        </p:spPr>
        <p:txBody>
          <a:bodyPr>
            <a:normAutofit fontScale="90000"/>
          </a:bodyPr>
          <a:lstStyle/>
          <a:p>
            <a:r>
              <a:rPr lang="en-US" altLang="en-US" dirty="0"/>
              <a:t>Granting Privileges Commonly in the CDB and PDBs</a:t>
            </a:r>
            <a:endParaRPr lang="en-US" dirty="0"/>
          </a:p>
        </p:txBody>
      </p:sp>
      <p:sp>
        <p:nvSpPr>
          <p:cNvPr id="4" name="Rectangle 52"/>
          <p:cNvSpPr>
            <a:spLocks noChangeArrowheads="1"/>
          </p:cNvSpPr>
          <p:nvPr/>
        </p:nvSpPr>
        <p:spPr bwMode="auto">
          <a:xfrm>
            <a:off x="628154" y="1000794"/>
            <a:ext cx="10766425" cy="5002213"/>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p>
        </p:txBody>
      </p:sp>
      <p:sp>
        <p:nvSpPr>
          <p:cNvPr id="5" name="Content Placeholder 2"/>
          <p:cNvSpPr txBox="1">
            <a:spLocks/>
          </p:cNvSpPr>
          <p:nvPr/>
        </p:nvSpPr>
        <p:spPr bwMode="gray">
          <a:xfrm>
            <a:off x="3509467" y="1000795"/>
            <a:ext cx="7775575" cy="3497263"/>
          </a:xfrm>
          <a:prstGeom prst="rect">
            <a:avLst/>
          </a:prstGeom>
          <a:noFill/>
          <a:ln w="9525">
            <a:noFill/>
            <a:miter lim="800000"/>
            <a:headEnd/>
            <a:tailEnd/>
          </a:ln>
        </p:spPr>
        <p:txBody>
          <a:bodyPr lIns="16930" tIns="16930" rIns="16930" bIns="16930">
            <a:spAutoFit/>
          </a:bodyPr>
          <a:lstStyle/>
          <a:p>
            <a:pPr indent="9525" defTabSz="303213" eaLnBrk="1" hangingPunct="1">
              <a:spcBef>
                <a:spcPts val="900"/>
              </a:spcBef>
              <a:buClr>
                <a:srgbClr val="000000"/>
              </a:buClr>
              <a:buFont typeface="Arial" pitchFamily="34" charset="0"/>
              <a:buNone/>
              <a:defRPr/>
            </a:pPr>
            <a:r>
              <a:rPr lang="en-US" altLang="en-US" kern="0" dirty="0">
                <a:solidFill>
                  <a:srgbClr val="000000"/>
                </a:solidFill>
                <a:cs typeface="+mn-cs"/>
              </a:rPr>
              <a:t>In a CDB, a </a:t>
            </a:r>
            <a:r>
              <a:rPr lang="en-US" altLang="en-US" kern="0" dirty="0">
                <a:solidFill>
                  <a:srgbClr val="FF0000"/>
                </a:solidFill>
                <a:cs typeface="+mn-cs"/>
              </a:rPr>
              <a:t>common</a:t>
            </a:r>
            <a:r>
              <a:rPr lang="en-US" altLang="en-US" kern="0" dirty="0">
                <a:solidFill>
                  <a:srgbClr val="5F5F5F"/>
                </a:solidFill>
                <a:cs typeface="+mn-cs"/>
              </a:rPr>
              <a:t> </a:t>
            </a:r>
            <a:r>
              <a:rPr lang="en-US" altLang="en-US" kern="0" dirty="0">
                <a:solidFill>
                  <a:srgbClr val="000000"/>
                </a:solidFill>
                <a:cs typeface="+mn-cs"/>
              </a:rPr>
              <a:t>privilege is granted to a grantee in</a:t>
            </a:r>
            <a:r>
              <a:rPr lang="en-US" altLang="en-US" kern="0" dirty="0">
                <a:solidFill>
                  <a:srgbClr val="5F5F5F"/>
                </a:solidFill>
                <a:cs typeface="+mn-cs"/>
              </a:rPr>
              <a:t> </a:t>
            </a:r>
            <a:r>
              <a:rPr lang="en-US" altLang="en-US" kern="0" dirty="0">
                <a:solidFill>
                  <a:srgbClr val="FF0000"/>
                </a:solidFill>
                <a:cs typeface="+mn-cs"/>
              </a:rPr>
              <a:t>all</a:t>
            </a:r>
            <a:r>
              <a:rPr lang="en-US" altLang="en-US" kern="0" dirty="0">
                <a:solidFill>
                  <a:srgbClr val="5F5F5F"/>
                </a:solidFill>
                <a:cs typeface="+mn-cs"/>
              </a:rPr>
              <a:t> </a:t>
            </a:r>
            <a:r>
              <a:rPr lang="en-US" altLang="en-US" kern="0" dirty="0">
                <a:solidFill>
                  <a:srgbClr val="000000"/>
                </a:solidFill>
                <a:cs typeface="+mn-cs"/>
              </a:rPr>
              <a:t>containers of the CDB.</a:t>
            </a:r>
          </a:p>
          <a:p>
            <a:pPr indent="9525" defTabSz="303213" eaLnBrk="1" hangingPunct="1">
              <a:spcBef>
                <a:spcPts val="900"/>
              </a:spcBef>
              <a:buClr>
                <a:srgbClr val="000000"/>
              </a:buClr>
              <a:buFont typeface="Arial" pitchFamily="34" charset="0"/>
              <a:buNone/>
              <a:defRPr/>
            </a:pPr>
            <a:endParaRPr lang="en-US" altLang="en-US" kern="0" dirty="0">
              <a:solidFill>
                <a:srgbClr val="5F5F5F"/>
              </a:solidFill>
              <a:cs typeface="+mn-cs"/>
            </a:endParaRPr>
          </a:p>
          <a:p>
            <a:pPr indent="9525" defTabSz="303213" eaLnBrk="1" hangingPunct="1">
              <a:spcBef>
                <a:spcPts val="900"/>
              </a:spcBef>
              <a:buClr>
                <a:srgbClr val="000000"/>
              </a:buClr>
              <a:buFont typeface="Arial" pitchFamily="34" charset="0"/>
              <a:buNone/>
              <a:defRPr/>
            </a:pPr>
            <a:endParaRPr lang="en-US" altLang="en-US" kern="0" dirty="0">
              <a:solidFill>
                <a:srgbClr val="5F5F5F"/>
              </a:solidFill>
              <a:cs typeface="+mn-cs"/>
            </a:endParaRPr>
          </a:p>
          <a:p>
            <a:pPr indent="9525" defTabSz="303213" eaLnBrk="1" hangingPunct="1">
              <a:spcBef>
                <a:spcPts val="900"/>
              </a:spcBef>
              <a:buClr>
                <a:srgbClr val="000000"/>
              </a:buClr>
              <a:buFont typeface="Arial" pitchFamily="34" charset="0"/>
              <a:buNone/>
              <a:defRPr/>
            </a:pPr>
            <a:r>
              <a:rPr lang="en-US" altLang="en-US" kern="0" dirty="0">
                <a:solidFill>
                  <a:srgbClr val="5F5F5F"/>
                </a:solidFill>
                <a:cs typeface="+mn-cs"/>
              </a:rPr>
              <a:t>                  </a:t>
            </a:r>
            <a:r>
              <a:rPr lang="en-US" altLang="en-US" kern="0" dirty="0">
                <a:solidFill>
                  <a:srgbClr val="000000"/>
                </a:solidFill>
                <a:cs typeface="+mn-cs"/>
              </a:rPr>
              <a:t> In an application container, a </a:t>
            </a:r>
            <a:r>
              <a:rPr lang="en-US" altLang="en-US" kern="0" dirty="0">
                <a:solidFill>
                  <a:srgbClr val="00B050"/>
                </a:solidFill>
                <a:cs typeface="+mn-cs"/>
              </a:rPr>
              <a:t>common</a:t>
            </a:r>
            <a:r>
              <a:rPr lang="en-US" altLang="en-US" kern="0" dirty="0">
                <a:solidFill>
                  <a:srgbClr val="5F5F5F"/>
                </a:solidFill>
                <a:cs typeface="+mn-cs"/>
              </a:rPr>
              <a:t> </a:t>
            </a:r>
            <a:r>
              <a:rPr lang="en-US" altLang="en-US" kern="0" dirty="0">
                <a:solidFill>
                  <a:srgbClr val="000000"/>
                </a:solidFill>
                <a:cs typeface="+mn-cs"/>
              </a:rPr>
              <a:t>privilege is a privilege </a:t>
            </a:r>
            <a:br>
              <a:rPr lang="en-US" altLang="en-US" kern="0" dirty="0">
                <a:solidFill>
                  <a:srgbClr val="000000"/>
                </a:solidFill>
                <a:cs typeface="+mn-cs"/>
              </a:rPr>
            </a:br>
            <a:r>
              <a:rPr lang="en-US" altLang="en-US" kern="0" dirty="0">
                <a:solidFill>
                  <a:srgbClr val="000000"/>
                </a:solidFill>
                <a:cs typeface="+mn-cs"/>
              </a:rPr>
              <a:t>                   granted commonly to grantees in the application root and</a:t>
            </a:r>
            <a:br>
              <a:rPr lang="en-US" altLang="en-US" kern="0" dirty="0">
                <a:solidFill>
                  <a:srgbClr val="000000"/>
                </a:solidFill>
                <a:cs typeface="+mn-cs"/>
              </a:rPr>
            </a:br>
            <a:r>
              <a:rPr lang="en-US" altLang="en-US" kern="0" dirty="0">
                <a:solidFill>
                  <a:srgbClr val="000000"/>
                </a:solidFill>
                <a:cs typeface="+mn-cs"/>
              </a:rPr>
              <a:t>                   application PDBs.</a:t>
            </a:r>
          </a:p>
          <a:p>
            <a:pPr indent="9525" defTabSz="303213" eaLnBrk="1" hangingPunct="1">
              <a:spcBef>
                <a:spcPts val="900"/>
              </a:spcBef>
              <a:buClr>
                <a:srgbClr val="000000"/>
              </a:buClr>
              <a:buFont typeface="Arial" pitchFamily="34" charset="0"/>
              <a:buNone/>
              <a:defRPr/>
            </a:pPr>
            <a:endParaRPr lang="en-US" altLang="en-US" kern="0" dirty="0">
              <a:solidFill>
                <a:srgbClr val="5F5F5F"/>
              </a:solidFill>
              <a:cs typeface="+mn-cs"/>
            </a:endParaRPr>
          </a:p>
          <a:p>
            <a:pPr indent="9525" defTabSz="303213" eaLnBrk="1" hangingPunct="1">
              <a:spcBef>
                <a:spcPts val="900"/>
              </a:spcBef>
              <a:buClr>
                <a:srgbClr val="000000"/>
              </a:buClr>
              <a:buFont typeface="Arial" pitchFamily="34" charset="0"/>
              <a:buNone/>
              <a:defRPr/>
            </a:pPr>
            <a:endParaRPr lang="en-US" altLang="en-US" kern="0" dirty="0">
              <a:solidFill>
                <a:srgbClr val="5F5F5F"/>
              </a:solidFill>
              <a:cs typeface="+mn-cs"/>
            </a:endParaRPr>
          </a:p>
          <a:p>
            <a:pPr indent="9525" defTabSz="303213" eaLnBrk="1" hangingPunct="1">
              <a:spcBef>
                <a:spcPts val="900"/>
              </a:spcBef>
              <a:buClr>
                <a:srgbClr val="000000"/>
              </a:buClr>
              <a:buFont typeface="Arial" pitchFamily="34" charset="0"/>
              <a:buNone/>
              <a:defRPr/>
            </a:pPr>
            <a:r>
              <a:rPr lang="en-US" altLang="en-US" kern="0" dirty="0">
                <a:solidFill>
                  <a:srgbClr val="5F5F5F"/>
                </a:solidFill>
                <a:cs typeface="+mn-cs"/>
              </a:rPr>
              <a:t>                    </a:t>
            </a:r>
            <a:r>
              <a:rPr lang="en-US" altLang="en-US" kern="0" dirty="0">
                <a:solidFill>
                  <a:srgbClr val="000000"/>
                </a:solidFill>
                <a:cs typeface="+mn-cs"/>
              </a:rPr>
              <a:t>A</a:t>
            </a:r>
            <a:r>
              <a:rPr lang="en-US" altLang="en-US" kern="0" dirty="0">
                <a:solidFill>
                  <a:srgbClr val="5F5F5F"/>
                </a:solidFill>
                <a:cs typeface="+mn-cs"/>
              </a:rPr>
              <a:t> </a:t>
            </a:r>
            <a:r>
              <a:rPr lang="en-US" altLang="en-US" kern="0" dirty="0">
                <a:solidFill>
                  <a:srgbClr val="0000FF"/>
                </a:solidFill>
                <a:cs typeface="+mn-cs"/>
              </a:rPr>
              <a:t>local</a:t>
            </a:r>
            <a:r>
              <a:rPr lang="en-US" altLang="en-US" kern="0" dirty="0">
                <a:solidFill>
                  <a:srgbClr val="5F5F5F"/>
                </a:solidFill>
                <a:cs typeface="+mn-cs"/>
              </a:rPr>
              <a:t> </a:t>
            </a:r>
            <a:r>
              <a:rPr lang="en-US" altLang="en-US" kern="0" dirty="0">
                <a:solidFill>
                  <a:srgbClr val="000000"/>
                </a:solidFill>
                <a:cs typeface="+mn-cs"/>
              </a:rPr>
              <a:t>privilege is granted to grantees in </a:t>
            </a:r>
            <a:r>
              <a:rPr lang="en-US" altLang="en-US" kern="0" dirty="0">
                <a:solidFill>
                  <a:srgbClr val="0000FF"/>
                </a:solidFill>
                <a:cs typeface="+mn-cs"/>
              </a:rPr>
              <a:t>one</a:t>
            </a:r>
            <a:r>
              <a:rPr lang="en-US" altLang="en-US" kern="0" dirty="0">
                <a:solidFill>
                  <a:srgbClr val="5F5F5F"/>
                </a:solidFill>
                <a:cs typeface="+mn-cs"/>
              </a:rPr>
              <a:t> </a:t>
            </a:r>
            <a:r>
              <a:rPr lang="en-US" altLang="en-US" kern="0" dirty="0">
                <a:solidFill>
                  <a:srgbClr val="000000"/>
                </a:solidFill>
                <a:cs typeface="+mn-cs"/>
              </a:rPr>
              <a:t>single PDB.</a:t>
            </a:r>
          </a:p>
        </p:txBody>
      </p:sp>
      <p:sp>
        <p:nvSpPr>
          <p:cNvPr id="6" name="Content Placeholder 2"/>
          <p:cNvSpPr txBox="1">
            <a:spLocks/>
          </p:cNvSpPr>
          <p:nvPr/>
        </p:nvSpPr>
        <p:spPr bwMode="gray">
          <a:xfrm>
            <a:off x="4757939" y="3407441"/>
            <a:ext cx="6431039" cy="5793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14400">
            <a:spAutoFit/>
          </a:bodyPr>
          <a:lstStyle/>
          <a:p>
            <a:pPr marL="457200" indent="-457200" defTabSz="400050">
              <a:tabLst>
                <a:tab pos="400050" algn="r"/>
                <a:tab pos="673100" algn="l"/>
              </a:tabLst>
              <a:defRPr/>
            </a:pPr>
            <a:r>
              <a:rPr lang="en-US" sz="1400" b="1" dirty="0">
                <a:latin typeface="Courier New" pitchFamily="49" charset="0"/>
                <a:cs typeface="Arial" charset="0"/>
              </a:rPr>
              <a:t>SQL&gt; CONN sys@PDB_APP AS SYSDBA</a:t>
            </a:r>
          </a:p>
          <a:p>
            <a:pPr marL="457200" indent="-457200" defTabSz="400050">
              <a:tabLst>
                <a:tab pos="400050" algn="r"/>
                <a:tab pos="673100" algn="l"/>
              </a:tabLst>
              <a:defRPr/>
            </a:pPr>
            <a:r>
              <a:rPr lang="en-US" sz="1400" b="1" dirty="0">
                <a:latin typeface="Courier New" pitchFamily="49" charset="0"/>
                <a:cs typeface="Arial" charset="0"/>
              </a:rPr>
              <a:t>SQL&gt; GRANT sysdba TO app_u1 </a:t>
            </a:r>
            <a:r>
              <a:rPr lang="en-US" sz="1400" b="1" dirty="0">
                <a:solidFill>
                  <a:srgbClr val="00B050"/>
                </a:solidFill>
                <a:latin typeface="Courier New" pitchFamily="49" charset="0"/>
                <a:cs typeface="Arial" charset="0"/>
              </a:rPr>
              <a:t>CONTAINER=ALL</a:t>
            </a:r>
            <a:r>
              <a:rPr lang="en-US" sz="1400" b="1" dirty="0">
                <a:latin typeface="Courier New" pitchFamily="49" charset="0"/>
                <a:cs typeface="Arial" charset="0"/>
              </a:rPr>
              <a:t>;</a:t>
            </a:r>
          </a:p>
        </p:txBody>
      </p:sp>
      <p:sp>
        <p:nvSpPr>
          <p:cNvPr id="7" name="Content Placeholder 2"/>
          <p:cNvSpPr txBox="1">
            <a:spLocks/>
          </p:cNvSpPr>
          <p:nvPr/>
        </p:nvSpPr>
        <p:spPr bwMode="gray">
          <a:xfrm>
            <a:off x="3510125" y="1682552"/>
            <a:ext cx="7678853" cy="5793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14400" anchor="ctr">
            <a:spAutoFit/>
          </a:bodyPr>
          <a:lstStyle/>
          <a:p>
            <a:pPr marL="457200" indent="-457200" defTabSz="400050">
              <a:tabLst>
                <a:tab pos="400050" algn="r"/>
                <a:tab pos="673100" algn="l"/>
              </a:tabLst>
              <a:defRPr/>
            </a:pPr>
            <a:r>
              <a:rPr lang="en-US" sz="1400" b="1" dirty="0">
                <a:latin typeface="Courier New" pitchFamily="49" charset="0"/>
                <a:cs typeface="Arial" charset="0"/>
              </a:rPr>
              <a:t>SQL&gt; CONNECT / AS SYSDBA</a:t>
            </a:r>
          </a:p>
          <a:p>
            <a:pPr marL="457200" indent="-457200" defTabSz="400050">
              <a:tabLst>
                <a:tab pos="400050" algn="r"/>
                <a:tab pos="673100" algn="l"/>
              </a:tabLst>
              <a:defRPr/>
            </a:pPr>
            <a:r>
              <a:rPr lang="en-US" sz="1400" b="1" dirty="0">
                <a:latin typeface="Courier New" pitchFamily="49" charset="0"/>
                <a:cs typeface="Arial" charset="0"/>
              </a:rPr>
              <a:t>SQL&gt; GRANT create session TO c##u1 </a:t>
            </a:r>
            <a:r>
              <a:rPr lang="en-US" sz="1400" b="1" dirty="0">
                <a:solidFill>
                  <a:srgbClr val="FF0000"/>
                </a:solidFill>
                <a:latin typeface="Courier New" pitchFamily="49" charset="0"/>
                <a:cs typeface="Arial" charset="0"/>
              </a:rPr>
              <a:t> CONTAINER=ALL</a:t>
            </a:r>
            <a:r>
              <a:rPr lang="en-US" sz="1400" b="1" dirty="0">
                <a:latin typeface="Courier New" pitchFamily="49" charset="0"/>
                <a:cs typeface="Arial" charset="0"/>
              </a:rPr>
              <a:t>;</a:t>
            </a:r>
          </a:p>
        </p:txBody>
      </p:sp>
      <p:sp>
        <p:nvSpPr>
          <p:cNvPr id="8" name="PPTShape_4"/>
          <p:cNvSpPr txBox="1">
            <a:spLocks noChangeArrowheads="1"/>
          </p:cNvSpPr>
          <p:nvPr/>
        </p:nvSpPr>
        <p:spPr bwMode="blackWhite">
          <a:xfrm>
            <a:off x="621804" y="962695"/>
            <a:ext cx="776288" cy="30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600" b="1" dirty="0">
                <a:solidFill>
                  <a:srgbClr val="000000"/>
                </a:solidFill>
                <a:latin typeface="Courier New" panose="02070309020205020404" pitchFamily="49" charset="0"/>
                <a:cs typeface="Courier New" panose="02070309020205020404" pitchFamily="49" charset="0"/>
              </a:rPr>
              <a:t>CDB</a:t>
            </a:r>
            <a:endParaRPr lang="en-US" altLang="en-US" sz="1600" b="1" dirty="0">
              <a:solidFill>
                <a:srgbClr val="000000"/>
              </a:solidFill>
            </a:endParaRPr>
          </a:p>
        </p:txBody>
      </p:sp>
      <p:sp>
        <p:nvSpPr>
          <p:cNvPr id="9" name="Rectangle 282"/>
          <p:cNvSpPr>
            <a:spLocks noChangeArrowheads="1"/>
          </p:cNvSpPr>
          <p:nvPr/>
        </p:nvSpPr>
        <p:spPr bwMode="auto">
          <a:xfrm>
            <a:off x="744042" y="1323058"/>
            <a:ext cx="2592387" cy="1295400"/>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b="1" dirty="0">
                <a:solidFill>
                  <a:srgbClr val="000000"/>
                </a:solidFill>
              </a:rPr>
              <a:t>CDB root</a:t>
            </a:r>
          </a:p>
        </p:txBody>
      </p:sp>
      <p:sp>
        <p:nvSpPr>
          <p:cNvPr id="10" name="Isosceles Triangle 25"/>
          <p:cNvSpPr>
            <a:spLocks noChangeArrowheads="1"/>
          </p:cNvSpPr>
          <p:nvPr/>
        </p:nvSpPr>
        <p:spPr bwMode="auto">
          <a:xfrm>
            <a:off x="2141042" y="1754858"/>
            <a:ext cx="312737" cy="385762"/>
          </a:xfrm>
          <a:prstGeom prst="triangle">
            <a:avLst>
              <a:gd name="adj" fmla="val 50000"/>
            </a:avLst>
          </a:prstGeom>
          <a:noFill/>
          <a:ln w="28575"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11" name="TextBox 8"/>
          <p:cNvSpPr txBox="1">
            <a:spLocks noChangeArrowheads="1"/>
          </p:cNvSpPr>
          <p:nvPr/>
        </p:nvSpPr>
        <p:spPr bwMode="auto">
          <a:xfrm>
            <a:off x="744042" y="2115220"/>
            <a:ext cx="830262" cy="276225"/>
          </a:xfrm>
          <a:prstGeom prst="rect">
            <a:avLst/>
          </a:prstGeom>
          <a:noFill/>
          <a:ln w="9525">
            <a:noFill/>
            <a:miter lim="800000"/>
            <a:headEnd/>
            <a:tailEnd/>
          </a:ln>
        </p:spPr>
        <p:txBody>
          <a:bodyPr>
            <a:spAutoFit/>
          </a:bodyPr>
          <a:lstStyle/>
          <a:p>
            <a:pPr eaLnBrk="1" hangingPunct="1">
              <a:defRPr/>
            </a:pPr>
            <a:r>
              <a:rPr lang="en-US" sz="1200" dirty="0">
                <a:solidFill>
                  <a:srgbClr val="000000"/>
                </a:solidFill>
                <a:latin typeface="+mj-lt"/>
                <a:cs typeface="Courier New" pitchFamily="49" charset="0"/>
              </a:rPr>
              <a:t>c##u1</a:t>
            </a:r>
          </a:p>
        </p:txBody>
      </p:sp>
      <p:cxnSp>
        <p:nvCxnSpPr>
          <p:cNvPr id="12" name="Straight Arrow Connector 58"/>
          <p:cNvCxnSpPr>
            <a:cxnSpLocks noChangeShapeType="1"/>
          </p:cNvCxnSpPr>
          <p:nvPr/>
        </p:nvCxnSpPr>
        <p:spPr bwMode="auto">
          <a:xfrm flipH="1" flipV="1">
            <a:off x="1429842" y="1970758"/>
            <a:ext cx="711200" cy="0"/>
          </a:xfrm>
          <a:prstGeom prst="straightConnector1">
            <a:avLst/>
          </a:prstGeom>
          <a:noFill/>
          <a:ln w="28575" algn="ctr">
            <a:solidFill>
              <a:srgbClr val="FF0000"/>
            </a:solidFill>
            <a:round/>
            <a:headEnd type="none" w="sm" len="sm"/>
            <a:tailEnd type="triangle" w="lg" len="lg"/>
          </a:ln>
          <a:extLst>
            <a:ext uri="{909E8E84-426E-40DD-AFC4-6F175D3DCCD1}">
              <a14:hiddenFill xmlns:a14="http://schemas.microsoft.com/office/drawing/2010/main">
                <a:noFill/>
              </a14:hiddenFill>
            </a:ext>
          </a:extLst>
        </p:spPr>
      </p:cxnSp>
      <p:pic>
        <p:nvPicPr>
          <p:cNvPr id="13" name="Picture 44" descr="D:\Oracle University\Library\OU_graphics_repository\icons\PROD\icons\people\peop04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379" y="1754858"/>
            <a:ext cx="15398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8"/>
          <p:cNvSpPr txBox="1">
            <a:spLocks noChangeArrowheads="1"/>
          </p:cNvSpPr>
          <p:nvPr/>
        </p:nvSpPr>
        <p:spPr bwMode="auto">
          <a:xfrm>
            <a:off x="1398092" y="2140620"/>
            <a:ext cx="1774825" cy="276225"/>
          </a:xfrm>
          <a:prstGeom prst="rect">
            <a:avLst/>
          </a:prstGeom>
          <a:noFill/>
          <a:ln w="9525">
            <a:noFill/>
            <a:miter lim="800000"/>
            <a:headEnd/>
            <a:tailEnd/>
          </a:ln>
        </p:spPr>
        <p:txBody>
          <a:bodyPr>
            <a:spAutoFit/>
          </a:bodyPr>
          <a:lstStyle/>
          <a:p>
            <a:pPr eaLnBrk="1" hangingPunct="1">
              <a:defRPr/>
            </a:pPr>
            <a:r>
              <a:rPr lang="en-US" sz="1200" dirty="0">
                <a:solidFill>
                  <a:srgbClr val="000000"/>
                </a:solidFill>
                <a:latin typeface="+mj-lt"/>
                <a:cs typeface="Courier New" pitchFamily="49" charset="0"/>
              </a:rPr>
              <a:t>create session</a:t>
            </a:r>
          </a:p>
        </p:txBody>
      </p:sp>
      <p:sp>
        <p:nvSpPr>
          <p:cNvPr id="15" name="PPTShape_2"/>
          <p:cNvSpPr>
            <a:spLocks noChangeArrowheads="1"/>
          </p:cNvSpPr>
          <p:nvPr/>
        </p:nvSpPr>
        <p:spPr bwMode="blackWhite">
          <a:xfrm>
            <a:off x="744042" y="2762920"/>
            <a:ext cx="3841750" cy="3168650"/>
          </a:xfrm>
          <a:prstGeom prst="rect">
            <a:avLst/>
          </a:prstGeom>
          <a:solidFill>
            <a:srgbClr val="FFFFCC"/>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endParaRPr lang="en-US" altLang="en-US" sz="1300" b="1" dirty="0">
              <a:solidFill>
                <a:srgbClr val="000000"/>
              </a:solidFill>
            </a:endParaRPr>
          </a:p>
        </p:txBody>
      </p:sp>
      <p:sp>
        <p:nvSpPr>
          <p:cNvPr id="16" name="PPTShape_3"/>
          <p:cNvSpPr txBox="1">
            <a:spLocks noChangeArrowheads="1"/>
          </p:cNvSpPr>
          <p:nvPr/>
        </p:nvSpPr>
        <p:spPr bwMode="blackWhite">
          <a:xfrm>
            <a:off x="859929" y="2762920"/>
            <a:ext cx="35369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Application Container PDB_APP</a:t>
            </a:r>
          </a:p>
        </p:txBody>
      </p:sp>
      <p:sp>
        <p:nvSpPr>
          <p:cNvPr id="17" name="PPTShape_0"/>
          <p:cNvSpPr>
            <a:spLocks noChangeArrowheads="1"/>
          </p:cNvSpPr>
          <p:nvPr/>
        </p:nvSpPr>
        <p:spPr bwMode="blackWhite">
          <a:xfrm>
            <a:off x="839292" y="4231358"/>
            <a:ext cx="3635375" cy="777875"/>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p:txBody>
      </p:sp>
      <p:sp>
        <p:nvSpPr>
          <p:cNvPr id="18" name="PPTShape_1"/>
          <p:cNvSpPr txBox="1">
            <a:spLocks noChangeArrowheads="1"/>
          </p:cNvSpPr>
          <p:nvPr/>
        </p:nvSpPr>
        <p:spPr bwMode="blackWhite">
          <a:xfrm>
            <a:off x="3203079" y="4242470"/>
            <a:ext cx="13446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PDB_APP1</a:t>
            </a:r>
          </a:p>
        </p:txBody>
      </p:sp>
      <p:sp>
        <p:nvSpPr>
          <p:cNvPr id="19" name="Rectangle 282"/>
          <p:cNvSpPr>
            <a:spLocks noChangeArrowheads="1"/>
          </p:cNvSpPr>
          <p:nvPr/>
        </p:nvSpPr>
        <p:spPr bwMode="auto">
          <a:xfrm>
            <a:off x="845642" y="3050258"/>
            <a:ext cx="3625850" cy="1081087"/>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600" b="1" dirty="0">
                <a:solidFill>
                  <a:srgbClr val="000000"/>
                </a:solidFill>
              </a:rPr>
              <a:t>Application root</a:t>
            </a:r>
          </a:p>
        </p:txBody>
      </p:sp>
      <p:sp>
        <p:nvSpPr>
          <p:cNvPr id="20" name="Isosceles Triangle 25"/>
          <p:cNvSpPr>
            <a:spLocks noChangeArrowheads="1"/>
          </p:cNvSpPr>
          <p:nvPr/>
        </p:nvSpPr>
        <p:spPr bwMode="auto">
          <a:xfrm>
            <a:off x="1866404" y="3437608"/>
            <a:ext cx="174625" cy="261937"/>
          </a:xfrm>
          <a:prstGeom prst="triangle">
            <a:avLst>
              <a:gd name="adj" fmla="val 50000"/>
            </a:avLst>
          </a:prstGeom>
          <a:noFill/>
          <a:ln w="28575"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21" name="TextBox 8"/>
          <p:cNvSpPr txBox="1">
            <a:spLocks noChangeArrowheads="1"/>
          </p:cNvSpPr>
          <p:nvPr/>
        </p:nvSpPr>
        <p:spPr bwMode="auto">
          <a:xfrm>
            <a:off x="780554" y="3724945"/>
            <a:ext cx="828675" cy="277813"/>
          </a:xfrm>
          <a:prstGeom prst="rect">
            <a:avLst/>
          </a:prstGeom>
          <a:noFill/>
          <a:ln w="9525">
            <a:noFill/>
            <a:miter lim="800000"/>
            <a:headEnd/>
            <a:tailEnd/>
          </a:ln>
        </p:spPr>
        <p:txBody>
          <a:bodyPr>
            <a:spAutoFit/>
          </a:bodyPr>
          <a:lstStyle/>
          <a:p>
            <a:pPr eaLnBrk="1" hangingPunct="1">
              <a:defRPr/>
            </a:pPr>
            <a:r>
              <a:rPr lang="en-US" sz="1200" dirty="0">
                <a:solidFill>
                  <a:srgbClr val="000000"/>
                </a:solidFill>
                <a:latin typeface="+mj-lt"/>
                <a:cs typeface="Courier New" pitchFamily="49" charset="0"/>
              </a:rPr>
              <a:t>c##u1</a:t>
            </a:r>
          </a:p>
        </p:txBody>
      </p:sp>
      <p:cxnSp>
        <p:nvCxnSpPr>
          <p:cNvPr id="22" name="Straight Arrow Connector 58"/>
          <p:cNvCxnSpPr>
            <a:cxnSpLocks noChangeShapeType="1"/>
          </p:cNvCxnSpPr>
          <p:nvPr/>
        </p:nvCxnSpPr>
        <p:spPr bwMode="auto">
          <a:xfrm flipH="1" flipV="1">
            <a:off x="1290142" y="3597945"/>
            <a:ext cx="481012" cy="0"/>
          </a:xfrm>
          <a:prstGeom prst="straightConnector1">
            <a:avLst/>
          </a:prstGeom>
          <a:noFill/>
          <a:ln w="28575" algn="ctr">
            <a:solidFill>
              <a:srgbClr val="FF0000"/>
            </a:solidFill>
            <a:round/>
            <a:headEnd type="none" w="sm" len="sm"/>
            <a:tailEnd type="triangle" w="lg" len="lg"/>
          </a:ln>
          <a:extLst>
            <a:ext uri="{909E8E84-426E-40DD-AFC4-6F175D3DCCD1}">
              <a14:hiddenFill xmlns:a14="http://schemas.microsoft.com/office/drawing/2010/main">
                <a:noFill/>
              </a14:hiddenFill>
            </a:ext>
          </a:extLst>
        </p:spPr>
      </p:cxnSp>
      <p:pic>
        <p:nvPicPr>
          <p:cNvPr id="23" name="Picture 44" descr="D:\Oracle University\Library\OU_graphics_repository\icons\PROD\icons\people\peop042.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7892" y="3410620"/>
            <a:ext cx="1492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8"/>
          <p:cNvSpPr txBox="1">
            <a:spLocks noChangeArrowheads="1"/>
          </p:cNvSpPr>
          <p:nvPr/>
        </p:nvSpPr>
        <p:spPr bwMode="auto">
          <a:xfrm>
            <a:off x="1480642" y="3669383"/>
            <a:ext cx="1109662" cy="461962"/>
          </a:xfrm>
          <a:prstGeom prst="rect">
            <a:avLst/>
          </a:prstGeom>
          <a:noFill/>
          <a:ln w="9525">
            <a:noFill/>
            <a:miter lim="800000"/>
            <a:headEnd/>
            <a:tailEnd/>
          </a:ln>
        </p:spPr>
        <p:txBody>
          <a:bodyPr>
            <a:spAutoFit/>
          </a:bodyPr>
          <a:lstStyle/>
          <a:p>
            <a:pPr eaLnBrk="1" hangingPunct="1">
              <a:defRPr/>
            </a:pPr>
            <a:r>
              <a:rPr lang="en-US" sz="1200" dirty="0">
                <a:solidFill>
                  <a:srgbClr val="000000"/>
                </a:solidFill>
                <a:latin typeface="+mj-lt"/>
                <a:cs typeface="Courier New" pitchFamily="49" charset="0"/>
              </a:rPr>
              <a:t>create</a:t>
            </a:r>
          </a:p>
          <a:p>
            <a:pPr eaLnBrk="1" hangingPunct="1">
              <a:defRPr/>
            </a:pPr>
            <a:r>
              <a:rPr lang="en-US" sz="1200" dirty="0">
                <a:solidFill>
                  <a:srgbClr val="000000"/>
                </a:solidFill>
                <a:latin typeface="+mj-lt"/>
                <a:cs typeface="Courier New" pitchFamily="49" charset="0"/>
              </a:rPr>
              <a:t>session</a:t>
            </a:r>
          </a:p>
        </p:txBody>
      </p:sp>
      <p:sp>
        <p:nvSpPr>
          <p:cNvPr id="25" name="Isosceles Triangle 25"/>
          <p:cNvSpPr>
            <a:spLocks noChangeArrowheads="1"/>
          </p:cNvSpPr>
          <p:nvPr/>
        </p:nvSpPr>
        <p:spPr bwMode="auto">
          <a:xfrm>
            <a:off x="1855292" y="4329783"/>
            <a:ext cx="173037" cy="261937"/>
          </a:xfrm>
          <a:prstGeom prst="triangle">
            <a:avLst>
              <a:gd name="adj" fmla="val 50000"/>
            </a:avLst>
          </a:prstGeom>
          <a:noFill/>
          <a:ln w="28575"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26" name="TextBox 8"/>
          <p:cNvSpPr txBox="1">
            <a:spLocks noChangeArrowheads="1"/>
          </p:cNvSpPr>
          <p:nvPr/>
        </p:nvSpPr>
        <p:spPr bwMode="auto">
          <a:xfrm>
            <a:off x="780554" y="4617120"/>
            <a:ext cx="828675" cy="277813"/>
          </a:xfrm>
          <a:prstGeom prst="rect">
            <a:avLst/>
          </a:prstGeom>
          <a:noFill/>
          <a:ln w="9525">
            <a:noFill/>
            <a:miter lim="800000"/>
            <a:headEnd/>
            <a:tailEnd/>
          </a:ln>
        </p:spPr>
        <p:txBody>
          <a:bodyPr>
            <a:spAutoFit/>
          </a:bodyPr>
          <a:lstStyle/>
          <a:p>
            <a:pPr eaLnBrk="1" hangingPunct="1">
              <a:defRPr/>
            </a:pPr>
            <a:r>
              <a:rPr lang="en-US" sz="1200" dirty="0">
                <a:solidFill>
                  <a:srgbClr val="000000"/>
                </a:solidFill>
                <a:latin typeface="+mj-lt"/>
                <a:cs typeface="Courier New" pitchFamily="49" charset="0"/>
              </a:rPr>
              <a:t>c##u1</a:t>
            </a:r>
          </a:p>
        </p:txBody>
      </p:sp>
      <p:cxnSp>
        <p:nvCxnSpPr>
          <p:cNvPr id="27" name="Straight Arrow Connector 58"/>
          <p:cNvCxnSpPr>
            <a:cxnSpLocks noChangeShapeType="1"/>
          </p:cNvCxnSpPr>
          <p:nvPr/>
        </p:nvCxnSpPr>
        <p:spPr bwMode="auto">
          <a:xfrm flipH="1" flipV="1">
            <a:off x="1277442" y="4505995"/>
            <a:ext cx="481012" cy="0"/>
          </a:xfrm>
          <a:prstGeom prst="straightConnector1">
            <a:avLst/>
          </a:prstGeom>
          <a:noFill/>
          <a:ln w="28575" algn="ctr">
            <a:solidFill>
              <a:srgbClr val="FF0000"/>
            </a:solidFill>
            <a:round/>
            <a:headEnd type="none" w="sm" len="sm"/>
            <a:tailEnd type="triangle" w="lg" len="lg"/>
          </a:ln>
          <a:extLst>
            <a:ext uri="{909E8E84-426E-40DD-AFC4-6F175D3DCCD1}">
              <a14:hiddenFill xmlns:a14="http://schemas.microsoft.com/office/drawing/2010/main">
                <a:noFill/>
              </a14:hiddenFill>
            </a:ext>
          </a:extLst>
        </p:spPr>
      </p:cxnSp>
      <p:pic>
        <p:nvPicPr>
          <p:cNvPr id="28" name="Picture 44" descr="D:\Oracle University\Library\OU_graphics_repository\icons\PROD\icons\people\peop042.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7892" y="4302795"/>
            <a:ext cx="1492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8"/>
          <p:cNvSpPr txBox="1">
            <a:spLocks noChangeArrowheads="1"/>
          </p:cNvSpPr>
          <p:nvPr/>
        </p:nvSpPr>
        <p:spPr bwMode="auto">
          <a:xfrm>
            <a:off x="1469529" y="4561558"/>
            <a:ext cx="1109663" cy="461962"/>
          </a:xfrm>
          <a:prstGeom prst="rect">
            <a:avLst/>
          </a:prstGeom>
          <a:noFill/>
          <a:ln w="9525">
            <a:noFill/>
            <a:miter lim="800000"/>
            <a:headEnd/>
            <a:tailEnd/>
          </a:ln>
        </p:spPr>
        <p:txBody>
          <a:bodyPr>
            <a:spAutoFit/>
          </a:bodyPr>
          <a:lstStyle/>
          <a:p>
            <a:pPr eaLnBrk="1" hangingPunct="1">
              <a:defRPr/>
            </a:pPr>
            <a:r>
              <a:rPr lang="en-US" sz="1200" dirty="0">
                <a:solidFill>
                  <a:srgbClr val="000000"/>
                </a:solidFill>
                <a:latin typeface="+mj-lt"/>
                <a:cs typeface="Courier New" pitchFamily="49" charset="0"/>
              </a:rPr>
              <a:t>create</a:t>
            </a:r>
          </a:p>
          <a:p>
            <a:pPr eaLnBrk="1" hangingPunct="1">
              <a:defRPr/>
            </a:pPr>
            <a:r>
              <a:rPr lang="en-US" sz="1200" dirty="0">
                <a:solidFill>
                  <a:srgbClr val="000000"/>
                </a:solidFill>
                <a:latin typeface="+mj-lt"/>
                <a:cs typeface="Courier New" pitchFamily="49" charset="0"/>
              </a:rPr>
              <a:t>session</a:t>
            </a:r>
          </a:p>
        </p:txBody>
      </p:sp>
      <p:pic>
        <p:nvPicPr>
          <p:cNvPr id="30" name="Picture 21" descr="D:\Oracle University\Library\OU_graphics_repository\icons\PROD\icons\people\peop040.gif"/>
          <p:cNvPicPr>
            <a:picLocks noChangeAspect="1" noChangeArrowheads="1"/>
          </p:cNvPicPr>
          <p:nvPr/>
        </p:nvPicPr>
        <p:blipFill>
          <a:blip r:embed="rId6" cstate="print">
            <a:duotone>
              <a:prstClr val="black"/>
              <a:srgbClr val="D9C3A5">
                <a:tint val="50000"/>
                <a:satMod val="180000"/>
              </a:srgbClr>
            </a:duotone>
          </a:blip>
          <a:srcRect/>
          <a:stretch>
            <a:fillRect/>
          </a:stretch>
        </p:blipFill>
        <p:spPr bwMode="auto">
          <a:xfrm>
            <a:off x="2789117" y="3396230"/>
            <a:ext cx="156210" cy="371475"/>
          </a:xfrm>
          <a:prstGeom prst="rect">
            <a:avLst/>
          </a:prstGeom>
          <a:noFill/>
          <a:ln w="9525">
            <a:noFill/>
            <a:miter lim="800000"/>
            <a:headEnd/>
            <a:tailEnd/>
          </a:ln>
        </p:spPr>
      </p:pic>
      <p:sp>
        <p:nvSpPr>
          <p:cNvPr id="31" name="TextBox 8"/>
          <p:cNvSpPr txBox="1">
            <a:spLocks noChangeArrowheads="1"/>
          </p:cNvSpPr>
          <p:nvPr/>
        </p:nvSpPr>
        <p:spPr bwMode="auto">
          <a:xfrm>
            <a:off x="2414092" y="3724945"/>
            <a:ext cx="960437" cy="276225"/>
          </a:xfrm>
          <a:prstGeom prst="rect">
            <a:avLst/>
          </a:prstGeom>
          <a:noFill/>
          <a:ln w="9525">
            <a:noFill/>
            <a:miter lim="800000"/>
            <a:headEnd/>
            <a:tailEnd/>
          </a:ln>
        </p:spPr>
        <p:txBody>
          <a:bodyPr>
            <a:spAutoFit/>
          </a:bodyPr>
          <a:lstStyle/>
          <a:p>
            <a:pPr eaLnBrk="1" hangingPunct="1">
              <a:defRPr/>
            </a:pPr>
            <a:r>
              <a:rPr lang="en-US" sz="1200" dirty="0">
                <a:solidFill>
                  <a:srgbClr val="000000"/>
                </a:solidFill>
                <a:latin typeface="+mj-lt"/>
                <a:cs typeface="Courier New" pitchFamily="49" charset="0"/>
              </a:rPr>
              <a:t>app_u1</a:t>
            </a:r>
          </a:p>
        </p:txBody>
      </p:sp>
      <p:sp>
        <p:nvSpPr>
          <p:cNvPr id="32" name="Isosceles Triangle 25"/>
          <p:cNvSpPr>
            <a:spLocks noChangeArrowheads="1"/>
          </p:cNvSpPr>
          <p:nvPr/>
        </p:nvSpPr>
        <p:spPr bwMode="auto">
          <a:xfrm>
            <a:off x="3704729" y="3451895"/>
            <a:ext cx="173038" cy="261938"/>
          </a:xfrm>
          <a:prstGeom prst="triangle">
            <a:avLst>
              <a:gd name="adj" fmla="val 50000"/>
            </a:avLst>
          </a:prstGeom>
          <a:noFill/>
          <a:ln w="28575" algn="ctr">
            <a:solidFill>
              <a:srgbClr val="00B05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cxnSp>
        <p:nvCxnSpPr>
          <p:cNvPr id="33" name="Straight Arrow Connector 58"/>
          <p:cNvCxnSpPr>
            <a:cxnSpLocks noChangeShapeType="1"/>
          </p:cNvCxnSpPr>
          <p:nvPr/>
        </p:nvCxnSpPr>
        <p:spPr bwMode="auto">
          <a:xfrm flipH="1" flipV="1">
            <a:off x="3125292" y="3569370"/>
            <a:ext cx="479425" cy="0"/>
          </a:xfrm>
          <a:prstGeom prst="straightConnector1">
            <a:avLst/>
          </a:prstGeom>
          <a:noFill/>
          <a:ln w="28575" algn="ctr">
            <a:solidFill>
              <a:srgbClr val="00B050"/>
            </a:solidFill>
            <a:round/>
            <a:headEnd type="none" w="sm" len="sm"/>
            <a:tailEnd type="triangle" w="lg" len="lg"/>
          </a:ln>
          <a:extLst>
            <a:ext uri="{909E8E84-426E-40DD-AFC4-6F175D3DCCD1}">
              <a14:hiddenFill xmlns:a14="http://schemas.microsoft.com/office/drawing/2010/main">
                <a:noFill/>
              </a14:hiddenFill>
            </a:ext>
          </a:extLst>
        </p:spPr>
      </p:cxnSp>
      <p:sp>
        <p:nvSpPr>
          <p:cNvPr id="34" name="TextBox 8"/>
          <p:cNvSpPr txBox="1">
            <a:spLocks noChangeArrowheads="1"/>
          </p:cNvSpPr>
          <p:nvPr/>
        </p:nvSpPr>
        <p:spPr bwMode="auto">
          <a:xfrm>
            <a:off x="3398342" y="3683670"/>
            <a:ext cx="1108075" cy="276225"/>
          </a:xfrm>
          <a:prstGeom prst="rect">
            <a:avLst/>
          </a:prstGeom>
          <a:noFill/>
          <a:ln w="9525">
            <a:noFill/>
            <a:miter lim="800000"/>
            <a:headEnd/>
            <a:tailEnd/>
          </a:ln>
        </p:spPr>
        <p:txBody>
          <a:bodyPr>
            <a:spAutoFit/>
          </a:bodyPr>
          <a:lstStyle/>
          <a:p>
            <a:pPr eaLnBrk="1" hangingPunct="1">
              <a:defRPr/>
            </a:pPr>
            <a:r>
              <a:rPr lang="en-US" sz="1200" dirty="0">
                <a:solidFill>
                  <a:srgbClr val="000000"/>
                </a:solidFill>
                <a:latin typeface="+mj-lt"/>
                <a:cs typeface="Courier New" pitchFamily="49" charset="0"/>
              </a:rPr>
              <a:t>sysdba</a:t>
            </a:r>
          </a:p>
        </p:txBody>
      </p:sp>
      <p:pic>
        <p:nvPicPr>
          <p:cNvPr id="35" name="Picture 21" descr="D:\Oracle University\Library\OU_graphics_repository\icons\PROD\icons\people\peop040.gif"/>
          <p:cNvPicPr>
            <a:picLocks noChangeAspect="1" noChangeArrowheads="1"/>
          </p:cNvPicPr>
          <p:nvPr/>
        </p:nvPicPr>
        <p:blipFill>
          <a:blip r:embed="rId6" cstate="print">
            <a:duotone>
              <a:prstClr val="black"/>
              <a:srgbClr val="D9C3A5">
                <a:tint val="50000"/>
                <a:satMod val="180000"/>
              </a:srgbClr>
            </a:duotone>
          </a:blip>
          <a:srcRect/>
          <a:stretch>
            <a:fillRect/>
          </a:stretch>
        </p:blipFill>
        <p:spPr bwMode="auto">
          <a:xfrm>
            <a:off x="2833214" y="4418294"/>
            <a:ext cx="156210" cy="371475"/>
          </a:xfrm>
          <a:prstGeom prst="rect">
            <a:avLst/>
          </a:prstGeom>
          <a:noFill/>
          <a:ln w="9525">
            <a:noFill/>
            <a:miter lim="800000"/>
            <a:headEnd/>
            <a:tailEnd/>
          </a:ln>
        </p:spPr>
      </p:pic>
      <p:sp>
        <p:nvSpPr>
          <p:cNvPr id="36" name="Isosceles Triangle 25"/>
          <p:cNvSpPr>
            <a:spLocks noChangeArrowheads="1"/>
          </p:cNvSpPr>
          <p:nvPr/>
        </p:nvSpPr>
        <p:spPr bwMode="auto">
          <a:xfrm>
            <a:off x="3747592" y="4474245"/>
            <a:ext cx="174625" cy="260350"/>
          </a:xfrm>
          <a:prstGeom prst="triangle">
            <a:avLst>
              <a:gd name="adj" fmla="val 50000"/>
            </a:avLst>
          </a:prstGeom>
          <a:noFill/>
          <a:ln w="28575" algn="ctr">
            <a:solidFill>
              <a:srgbClr val="00B05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cxnSp>
        <p:nvCxnSpPr>
          <p:cNvPr id="37" name="Straight Arrow Connector 58"/>
          <p:cNvCxnSpPr>
            <a:cxnSpLocks noChangeShapeType="1"/>
          </p:cNvCxnSpPr>
          <p:nvPr/>
        </p:nvCxnSpPr>
        <p:spPr bwMode="auto">
          <a:xfrm flipH="1" flipV="1">
            <a:off x="3169742" y="4591720"/>
            <a:ext cx="477837" cy="0"/>
          </a:xfrm>
          <a:prstGeom prst="straightConnector1">
            <a:avLst/>
          </a:prstGeom>
          <a:noFill/>
          <a:ln w="28575" algn="ctr">
            <a:solidFill>
              <a:srgbClr val="00B050"/>
            </a:solidFill>
            <a:round/>
            <a:headEnd type="none" w="sm" len="sm"/>
            <a:tailEnd type="triangle" w="lg" len="lg"/>
          </a:ln>
          <a:extLst>
            <a:ext uri="{909E8E84-426E-40DD-AFC4-6F175D3DCCD1}">
              <a14:hiddenFill xmlns:a14="http://schemas.microsoft.com/office/drawing/2010/main">
                <a:noFill/>
              </a14:hiddenFill>
            </a:ext>
          </a:extLst>
        </p:spPr>
      </p:cxnSp>
      <p:sp>
        <p:nvSpPr>
          <p:cNvPr id="38" name="TextBox 8"/>
          <p:cNvSpPr txBox="1">
            <a:spLocks noChangeArrowheads="1"/>
          </p:cNvSpPr>
          <p:nvPr/>
        </p:nvSpPr>
        <p:spPr bwMode="auto">
          <a:xfrm>
            <a:off x="3442792" y="4706020"/>
            <a:ext cx="1108075" cy="276225"/>
          </a:xfrm>
          <a:prstGeom prst="rect">
            <a:avLst/>
          </a:prstGeom>
          <a:noFill/>
          <a:ln w="9525">
            <a:noFill/>
            <a:miter lim="800000"/>
            <a:headEnd/>
            <a:tailEnd/>
          </a:ln>
        </p:spPr>
        <p:txBody>
          <a:bodyPr>
            <a:spAutoFit/>
          </a:bodyPr>
          <a:lstStyle/>
          <a:p>
            <a:pPr eaLnBrk="1" hangingPunct="1">
              <a:defRPr/>
            </a:pPr>
            <a:r>
              <a:rPr lang="en-US" sz="1200" dirty="0">
                <a:solidFill>
                  <a:srgbClr val="000000"/>
                </a:solidFill>
                <a:latin typeface="+mj-lt"/>
                <a:cs typeface="Courier New" pitchFamily="49" charset="0"/>
              </a:rPr>
              <a:t>sysdba</a:t>
            </a:r>
          </a:p>
        </p:txBody>
      </p:sp>
      <p:sp>
        <p:nvSpPr>
          <p:cNvPr id="39" name="PPTShape_2"/>
          <p:cNvSpPr>
            <a:spLocks noChangeArrowheads="1"/>
          </p:cNvSpPr>
          <p:nvPr/>
        </p:nvSpPr>
        <p:spPr bwMode="blackWhite">
          <a:xfrm>
            <a:off x="4566742" y="4994945"/>
            <a:ext cx="2206625" cy="936625"/>
          </a:xfrm>
          <a:prstGeom prst="rect">
            <a:avLst/>
          </a:prstGeom>
          <a:solidFill>
            <a:srgbClr val="FFFFCC"/>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endParaRPr lang="en-US" altLang="en-US" sz="1300" b="1" dirty="0">
              <a:solidFill>
                <a:srgbClr val="000000"/>
              </a:solidFill>
            </a:endParaRPr>
          </a:p>
        </p:txBody>
      </p:sp>
      <p:sp>
        <p:nvSpPr>
          <p:cNvPr id="40" name="PPTShape_0"/>
          <p:cNvSpPr>
            <a:spLocks noChangeArrowheads="1"/>
          </p:cNvSpPr>
          <p:nvPr/>
        </p:nvSpPr>
        <p:spPr bwMode="blackWhite">
          <a:xfrm>
            <a:off x="850404" y="5080670"/>
            <a:ext cx="5827713" cy="80645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p:txBody>
      </p:sp>
      <p:sp>
        <p:nvSpPr>
          <p:cNvPr id="41" name="PPTShape_1"/>
          <p:cNvSpPr txBox="1">
            <a:spLocks noChangeArrowheads="1"/>
          </p:cNvSpPr>
          <p:nvPr/>
        </p:nvSpPr>
        <p:spPr bwMode="blackWhite">
          <a:xfrm>
            <a:off x="3191967" y="5107658"/>
            <a:ext cx="1346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PDB_APP2</a:t>
            </a:r>
          </a:p>
        </p:txBody>
      </p:sp>
      <p:sp>
        <p:nvSpPr>
          <p:cNvPr id="42" name="Isosceles Triangle 25"/>
          <p:cNvSpPr>
            <a:spLocks noChangeArrowheads="1"/>
          </p:cNvSpPr>
          <p:nvPr/>
        </p:nvSpPr>
        <p:spPr bwMode="auto">
          <a:xfrm>
            <a:off x="1844179" y="5193383"/>
            <a:ext cx="174625" cy="261937"/>
          </a:xfrm>
          <a:prstGeom prst="triangle">
            <a:avLst>
              <a:gd name="adj" fmla="val 50000"/>
            </a:avLst>
          </a:prstGeom>
          <a:noFill/>
          <a:ln w="28575"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43" name="TextBox 8"/>
          <p:cNvSpPr txBox="1">
            <a:spLocks noChangeArrowheads="1"/>
          </p:cNvSpPr>
          <p:nvPr/>
        </p:nvSpPr>
        <p:spPr bwMode="auto">
          <a:xfrm>
            <a:off x="742454" y="5482308"/>
            <a:ext cx="828675" cy="276225"/>
          </a:xfrm>
          <a:prstGeom prst="rect">
            <a:avLst/>
          </a:prstGeom>
          <a:noFill/>
          <a:ln w="9525">
            <a:noFill/>
            <a:miter lim="800000"/>
            <a:headEnd/>
            <a:tailEnd/>
          </a:ln>
        </p:spPr>
        <p:txBody>
          <a:bodyPr>
            <a:spAutoFit/>
          </a:bodyPr>
          <a:lstStyle/>
          <a:p>
            <a:pPr eaLnBrk="1" hangingPunct="1">
              <a:defRPr/>
            </a:pPr>
            <a:r>
              <a:rPr lang="en-US" sz="1200" dirty="0">
                <a:solidFill>
                  <a:srgbClr val="000000"/>
                </a:solidFill>
                <a:latin typeface="+mj-lt"/>
                <a:cs typeface="Courier New" pitchFamily="49" charset="0"/>
              </a:rPr>
              <a:t>c##u1</a:t>
            </a:r>
          </a:p>
        </p:txBody>
      </p:sp>
      <p:cxnSp>
        <p:nvCxnSpPr>
          <p:cNvPr id="44" name="Straight Arrow Connector 58"/>
          <p:cNvCxnSpPr>
            <a:cxnSpLocks noChangeShapeType="1"/>
          </p:cNvCxnSpPr>
          <p:nvPr/>
        </p:nvCxnSpPr>
        <p:spPr bwMode="auto">
          <a:xfrm flipH="1" flipV="1">
            <a:off x="1269504" y="5369595"/>
            <a:ext cx="477838" cy="0"/>
          </a:xfrm>
          <a:prstGeom prst="straightConnector1">
            <a:avLst/>
          </a:prstGeom>
          <a:noFill/>
          <a:ln w="28575" algn="ctr">
            <a:solidFill>
              <a:srgbClr val="FF0000"/>
            </a:solidFill>
            <a:round/>
            <a:headEnd type="none" w="sm" len="sm"/>
            <a:tailEnd type="triangle" w="lg" len="lg"/>
          </a:ln>
          <a:extLst>
            <a:ext uri="{909E8E84-426E-40DD-AFC4-6F175D3DCCD1}">
              <a14:hiddenFill xmlns:a14="http://schemas.microsoft.com/office/drawing/2010/main">
                <a:noFill/>
              </a14:hiddenFill>
            </a:ext>
          </a:extLst>
        </p:spPr>
      </p:cxnSp>
      <p:pic>
        <p:nvPicPr>
          <p:cNvPr id="45" name="Picture 44" descr="D:\Oracle University\Library\OU_graphics_repository\icons\PROD\icons\people\peop042.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29792" y="5167983"/>
            <a:ext cx="149225"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8"/>
          <p:cNvSpPr txBox="1">
            <a:spLocks noChangeArrowheads="1"/>
          </p:cNvSpPr>
          <p:nvPr/>
        </p:nvSpPr>
        <p:spPr bwMode="auto">
          <a:xfrm>
            <a:off x="1460004" y="5425158"/>
            <a:ext cx="1108075" cy="461962"/>
          </a:xfrm>
          <a:prstGeom prst="rect">
            <a:avLst/>
          </a:prstGeom>
          <a:noFill/>
          <a:ln w="9525">
            <a:noFill/>
            <a:miter lim="800000"/>
            <a:headEnd/>
            <a:tailEnd/>
          </a:ln>
        </p:spPr>
        <p:txBody>
          <a:bodyPr>
            <a:spAutoFit/>
          </a:bodyPr>
          <a:lstStyle/>
          <a:p>
            <a:pPr eaLnBrk="1" hangingPunct="1">
              <a:defRPr/>
            </a:pPr>
            <a:r>
              <a:rPr lang="en-US" sz="1200" dirty="0">
                <a:solidFill>
                  <a:srgbClr val="000000"/>
                </a:solidFill>
                <a:latin typeface="+mj-lt"/>
                <a:cs typeface="Courier New" pitchFamily="49" charset="0"/>
              </a:rPr>
              <a:t>create</a:t>
            </a:r>
          </a:p>
          <a:p>
            <a:pPr eaLnBrk="1" hangingPunct="1">
              <a:defRPr/>
            </a:pPr>
            <a:r>
              <a:rPr lang="en-US" sz="1200" dirty="0">
                <a:solidFill>
                  <a:srgbClr val="000000"/>
                </a:solidFill>
                <a:latin typeface="+mj-lt"/>
                <a:cs typeface="Courier New" pitchFamily="49" charset="0"/>
              </a:rPr>
              <a:t>session</a:t>
            </a:r>
          </a:p>
        </p:txBody>
      </p:sp>
      <p:sp>
        <p:nvSpPr>
          <p:cNvPr id="47" name="TextBox 8"/>
          <p:cNvSpPr txBox="1">
            <a:spLocks noChangeArrowheads="1"/>
          </p:cNvSpPr>
          <p:nvPr/>
        </p:nvSpPr>
        <p:spPr bwMode="auto">
          <a:xfrm>
            <a:off x="2458542" y="4745708"/>
            <a:ext cx="960437" cy="277812"/>
          </a:xfrm>
          <a:prstGeom prst="rect">
            <a:avLst/>
          </a:prstGeom>
          <a:noFill/>
          <a:ln w="9525">
            <a:noFill/>
            <a:miter lim="800000"/>
            <a:headEnd/>
            <a:tailEnd/>
          </a:ln>
        </p:spPr>
        <p:txBody>
          <a:bodyPr>
            <a:spAutoFit/>
          </a:bodyPr>
          <a:lstStyle/>
          <a:p>
            <a:pPr eaLnBrk="1" hangingPunct="1">
              <a:defRPr/>
            </a:pPr>
            <a:r>
              <a:rPr lang="en-US" sz="1200" dirty="0">
                <a:solidFill>
                  <a:srgbClr val="000000"/>
                </a:solidFill>
                <a:latin typeface="+mj-lt"/>
                <a:cs typeface="Courier New" pitchFamily="49" charset="0"/>
              </a:rPr>
              <a:t>app_u1</a:t>
            </a:r>
          </a:p>
        </p:txBody>
      </p:sp>
      <p:pic>
        <p:nvPicPr>
          <p:cNvPr id="48" name="Picture 21" descr="D:\Oracle University\Library\OU_graphics_repository\icons\PROD\icons\people\peop040.gif"/>
          <p:cNvPicPr>
            <a:picLocks noChangeAspect="1" noChangeArrowheads="1"/>
          </p:cNvPicPr>
          <p:nvPr/>
        </p:nvPicPr>
        <p:blipFill>
          <a:blip r:embed="rId6" cstate="print">
            <a:duotone>
              <a:prstClr val="black"/>
              <a:srgbClr val="D9C3A5">
                <a:tint val="50000"/>
                <a:satMod val="180000"/>
              </a:srgbClr>
            </a:duotone>
          </a:blip>
          <a:srcRect/>
          <a:stretch>
            <a:fillRect/>
          </a:stretch>
        </p:blipFill>
        <p:spPr bwMode="auto">
          <a:xfrm>
            <a:off x="2847158" y="5266262"/>
            <a:ext cx="156210" cy="371475"/>
          </a:xfrm>
          <a:prstGeom prst="rect">
            <a:avLst/>
          </a:prstGeom>
          <a:noFill/>
          <a:ln w="9525">
            <a:noFill/>
            <a:miter lim="800000"/>
            <a:headEnd/>
            <a:tailEnd/>
          </a:ln>
        </p:spPr>
      </p:pic>
      <p:sp>
        <p:nvSpPr>
          <p:cNvPr id="49" name="TextBox 8"/>
          <p:cNvSpPr txBox="1">
            <a:spLocks noChangeArrowheads="1"/>
          </p:cNvSpPr>
          <p:nvPr/>
        </p:nvSpPr>
        <p:spPr bwMode="auto">
          <a:xfrm>
            <a:off x="2472829" y="5571208"/>
            <a:ext cx="958850" cy="276225"/>
          </a:xfrm>
          <a:prstGeom prst="rect">
            <a:avLst/>
          </a:prstGeom>
          <a:noFill/>
          <a:ln w="9525">
            <a:noFill/>
            <a:miter lim="800000"/>
            <a:headEnd/>
            <a:tailEnd/>
          </a:ln>
        </p:spPr>
        <p:txBody>
          <a:bodyPr>
            <a:spAutoFit/>
          </a:bodyPr>
          <a:lstStyle/>
          <a:p>
            <a:pPr eaLnBrk="1" hangingPunct="1">
              <a:defRPr/>
            </a:pPr>
            <a:r>
              <a:rPr lang="en-US" sz="1200" dirty="0">
                <a:solidFill>
                  <a:srgbClr val="000000"/>
                </a:solidFill>
                <a:latin typeface="+mj-lt"/>
                <a:cs typeface="Courier New" pitchFamily="49" charset="0"/>
              </a:rPr>
              <a:t>app_u1</a:t>
            </a:r>
          </a:p>
        </p:txBody>
      </p:sp>
      <p:sp>
        <p:nvSpPr>
          <p:cNvPr id="50" name="Isosceles Triangle 25"/>
          <p:cNvSpPr>
            <a:spLocks noChangeArrowheads="1"/>
          </p:cNvSpPr>
          <p:nvPr/>
        </p:nvSpPr>
        <p:spPr bwMode="auto">
          <a:xfrm>
            <a:off x="3761879" y="5366420"/>
            <a:ext cx="176213" cy="261938"/>
          </a:xfrm>
          <a:prstGeom prst="triangle">
            <a:avLst>
              <a:gd name="adj" fmla="val 50000"/>
            </a:avLst>
          </a:prstGeom>
          <a:noFill/>
          <a:ln w="28575" algn="ctr">
            <a:solidFill>
              <a:srgbClr val="00B05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cxnSp>
        <p:nvCxnSpPr>
          <p:cNvPr id="51" name="Straight Arrow Connector 58"/>
          <p:cNvCxnSpPr>
            <a:cxnSpLocks noChangeShapeType="1"/>
          </p:cNvCxnSpPr>
          <p:nvPr/>
        </p:nvCxnSpPr>
        <p:spPr bwMode="auto">
          <a:xfrm flipH="1" flipV="1">
            <a:off x="3182442" y="5483895"/>
            <a:ext cx="479425" cy="0"/>
          </a:xfrm>
          <a:prstGeom prst="straightConnector1">
            <a:avLst/>
          </a:prstGeom>
          <a:noFill/>
          <a:ln w="28575" algn="ctr">
            <a:solidFill>
              <a:srgbClr val="00B050"/>
            </a:solidFill>
            <a:round/>
            <a:headEnd type="none" w="sm" len="sm"/>
            <a:tailEnd type="triangle" w="lg" len="lg"/>
          </a:ln>
          <a:extLst>
            <a:ext uri="{909E8E84-426E-40DD-AFC4-6F175D3DCCD1}">
              <a14:hiddenFill xmlns:a14="http://schemas.microsoft.com/office/drawing/2010/main">
                <a:noFill/>
              </a14:hiddenFill>
            </a:ext>
          </a:extLst>
        </p:spPr>
      </p:cxnSp>
      <p:sp>
        <p:nvSpPr>
          <p:cNvPr id="52" name="TextBox 8"/>
          <p:cNvSpPr txBox="1">
            <a:spLocks noChangeArrowheads="1"/>
          </p:cNvSpPr>
          <p:nvPr/>
        </p:nvSpPr>
        <p:spPr bwMode="auto">
          <a:xfrm>
            <a:off x="3457079" y="5598195"/>
            <a:ext cx="1109663" cy="277813"/>
          </a:xfrm>
          <a:prstGeom prst="rect">
            <a:avLst/>
          </a:prstGeom>
          <a:noFill/>
          <a:ln w="9525">
            <a:noFill/>
            <a:miter lim="800000"/>
            <a:headEnd/>
            <a:tailEnd/>
          </a:ln>
        </p:spPr>
        <p:txBody>
          <a:bodyPr>
            <a:spAutoFit/>
          </a:bodyPr>
          <a:lstStyle/>
          <a:p>
            <a:pPr eaLnBrk="1" hangingPunct="1">
              <a:defRPr/>
            </a:pPr>
            <a:r>
              <a:rPr lang="en-US" sz="1200" dirty="0">
                <a:solidFill>
                  <a:srgbClr val="000000"/>
                </a:solidFill>
                <a:latin typeface="+mj-lt"/>
                <a:cs typeface="Courier New" pitchFamily="49" charset="0"/>
              </a:rPr>
              <a:t>sysdba</a:t>
            </a:r>
          </a:p>
        </p:txBody>
      </p:sp>
      <p:cxnSp>
        <p:nvCxnSpPr>
          <p:cNvPr id="53" name="Straight Connector 131"/>
          <p:cNvCxnSpPr>
            <a:cxnSpLocks noChangeShapeType="1"/>
          </p:cNvCxnSpPr>
          <p:nvPr/>
        </p:nvCxnSpPr>
        <p:spPr bwMode="auto">
          <a:xfrm>
            <a:off x="728167" y="2762920"/>
            <a:ext cx="0" cy="316865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4" name="Straight Connector 132"/>
          <p:cNvCxnSpPr>
            <a:cxnSpLocks noChangeShapeType="1"/>
          </p:cNvCxnSpPr>
          <p:nvPr/>
        </p:nvCxnSpPr>
        <p:spPr bwMode="auto">
          <a:xfrm>
            <a:off x="4566742" y="2762920"/>
            <a:ext cx="0" cy="2232025"/>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5" name="Straight Connector 138"/>
          <p:cNvCxnSpPr>
            <a:cxnSpLocks noChangeShapeType="1"/>
          </p:cNvCxnSpPr>
          <p:nvPr/>
        </p:nvCxnSpPr>
        <p:spPr bwMode="auto">
          <a:xfrm flipH="1">
            <a:off x="728167" y="5931570"/>
            <a:ext cx="6045200" cy="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6" name="Straight Connector 140"/>
          <p:cNvCxnSpPr>
            <a:cxnSpLocks noChangeShapeType="1"/>
          </p:cNvCxnSpPr>
          <p:nvPr/>
        </p:nvCxnSpPr>
        <p:spPr bwMode="auto">
          <a:xfrm flipH="1">
            <a:off x="728167" y="2762920"/>
            <a:ext cx="3838575" cy="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7" name="Straight Arrow Connector 61"/>
          <p:cNvCxnSpPr>
            <a:cxnSpLocks noChangeShapeType="1"/>
          </p:cNvCxnSpPr>
          <p:nvPr/>
        </p:nvCxnSpPr>
        <p:spPr bwMode="auto">
          <a:xfrm flipH="1">
            <a:off x="5376367" y="5426745"/>
            <a:ext cx="388937" cy="0"/>
          </a:xfrm>
          <a:prstGeom prst="straightConnector1">
            <a:avLst/>
          </a:prstGeom>
          <a:noFill/>
          <a:ln w="28575" algn="ctr">
            <a:solidFill>
              <a:srgbClr val="0000FF"/>
            </a:solidFill>
            <a:round/>
            <a:headEnd type="none" w="sm" len="sm"/>
            <a:tailEnd type="triangle" w="lg" len="lg"/>
          </a:ln>
          <a:extLst>
            <a:ext uri="{909E8E84-426E-40DD-AFC4-6F175D3DCCD1}">
              <a14:hiddenFill xmlns:a14="http://schemas.microsoft.com/office/drawing/2010/main">
                <a:noFill/>
              </a14:hiddenFill>
            </a:ext>
          </a:extLst>
        </p:spPr>
      </p:cxnSp>
      <p:sp>
        <p:nvSpPr>
          <p:cNvPr id="58" name="Isosceles Triangle 25"/>
          <p:cNvSpPr>
            <a:spLocks noChangeArrowheads="1"/>
          </p:cNvSpPr>
          <p:nvPr/>
        </p:nvSpPr>
        <p:spPr bwMode="auto">
          <a:xfrm>
            <a:off x="5831979" y="5277520"/>
            <a:ext cx="173038" cy="261938"/>
          </a:xfrm>
          <a:prstGeom prst="triangle">
            <a:avLst>
              <a:gd name="adj" fmla="val 50000"/>
            </a:avLst>
          </a:prstGeom>
          <a:noFill/>
          <a:ln w="28575" algn="ctr">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59" name="TextBox 8"/>
          <p:cNvSpPr txBox="1">
            <a:spLocks noChangeArrowheads="1"/>
          </p:cNvSpPr>
          <p:nvPr/>
        </p:nvSpPr>
        <p:spPr bwMode="auto">
          <a:xfrm>
            <a:off x="5527179" y="5509295"/>
            <a:ext cx="1246188" cy="277813"/>
          </a:xfrm>
          <a:prstGeom prst="rect">
            <a:avLst/>
          </a:prstGeom>
          <a:noFill/>
          <a:ln w="9525">
            <a:noFill/>
            <a:miter lim="800000"/>
            <a:headEnd/>
            <a:tailEnd/>
          </a:ln>
        </p:spPr>
        <p:txBody>
          <a:bodyPr>
            <a:spAutoFit/>
          </a:bodyPr>
          <a:lstStyle/>
          <a:p>
            <a:pPr eaLnBrk="1" hangingPunct="1">
              <a:defRPr/>
            </a:pPr>
            <a:r>
              <a:rPr lang="en-US" sz="1200" dirty="0">
                <a:solidFill>
                  <a:srgbClr val="000000"/>
                </a:solidFill>
                <a:latin typeface="+mj-lt"/>
                <a:cs typeface="Courier New" pitchFamily="49" charset="0"/>
              </a:rPr>
              <a:t>logmining</a:t>
            </a:r>
          </a:p>
        </p:txBody>
      </p:sp>
      <p:sp>
        <p:nvSpPr>
          <p:cNvPr id="60" name="TextBox 8"/>
          <p:cNvSpPr txBox="1">
            <a:spLocks noChangeArrowheads="1"/>
          </p:cNvSpPr>
          <p:nvPr/>
        </p:nvSpPr>
        <p:spPr bwMode="auto">
          <a:xfrm>
            <a:off x="4706442" y="5582320"/>
            <a:ext cx="957262" cy="276225"/>
          </a:xfrm>
          <a:prstGeom prst="rect">
            <a:avLst/>
          </a:prstGeom>
          <a:noFill/>
          <a:ln w="9525">
            <a:noFill/>
            <a:miter lim="800000"/>
            <a:headEnd/>
            <a:tailEnd/>
          </a:ln>
        </p:spPr>
        <p:txBody>
          <a:bodyPr>
            <a:spAutoFit/>
          </a:bodyPr>
          <a:lstStyle/>
          <a:p>
            <a:pPr eaLnBrk="1" hangingPunct="1">
              <a:defRPr/>
            </a:pPr>
            <a:r>
              <a:rPr lang="en-US" sz="1200" dirty="0">
                <a:solidFill>
                  <a:srgbClr val="000000"/>
                </a:solidFill>
                <a:latin typeface="+mj-lt"/>
                <a:cs typeface="Courier New" pitchFamily="49" charset="0"/>
              </a:rPr>
              <a:t>l_user1</a:t>
            </a:r>
          </a:p>
        </p:txBody>
      </p:sp>
      <p:pic>
        <p:nvPicPr>
          <p:cNvPr id="61" name="Picture 21" descr="D:\Oracle University\Library\OU_graphics_repository\icons\PROD\icons\people\peop040.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08067" y="5139408"/>
            <a:ext cx="21113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2" name="Straight Connector 134"/>
          <p:cNvCxnSpPr>
            <a:cxnSpLocks noChangeShapeType="1"/>
          </p:cNvCxnSpPr>
          <p:nvPr/>
        </p:nvCxnSpPr>
        <p:spPr bwMode="auto">
          <a:xfrm flipH="1">
            <a:off x="4566742" y="4994945"/>
            <a:ext cx="2206625" cy="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63" name="Straight Connector 142"/>
          <p:cNvCxnSpPr>
            <a:cxnSpLocks noChangeShapeType="1"/>
          </p:cNvCxnSpPr>
          <p:nvPr/>
        </p:nvCxnSpPr>
        <p:spPr bwMode="auto">
          <a:xfrm flipH="1">
            <a:off x="6773367" y="4985420"/>
            <a:ext cx="0" cy="936625"/>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64" name="Straight Arrow Connector 49"/>
          <p:cNvCxnSpPr>
            <a:cxnSpLocks noChangeShapeType="1"/>
          </p:cNvCxnSpPr>
          <p:nvPr/>
        </p:nvCxnSpPr>
        <p:spPr bwMode="auto">
          <a:xfrm>
            <a:off x="6292354" y="4850483"/>
            <a:ext cx="0" cy="381000"/>
          </a:xfrm>
          <a:prstGeom prst="straightConnector1">
            <a:avLst/>
          </a:prstGeom>
          <a:noFill/>
          <a:ln w="28575" algn="ctr">
            <a:solidFill>
              <a:srgbClr val="0000FF"/>
            </a:solidFill>
            <a:round/>
            <a:headEnd type="none" w="sm" len="sm"/>
            <a:tailEnd type="triangle" w="lg" len="lg"/>
          </a:ln>
          <a:extLst>
            <a:ext uri="{909E8E84-426E-40DD-AFC4-6F175D3DCCD1}">
              <a14:hiddenFill xmlns:a14="http://schemas.microsoft.com/office/drawing/2010/main">
                <a:noFill/>
              </a14:hiddenFill>
            </a:ext>
          </a:extLst>
        </p:spPr>
      </p:cxnSp>
      <p:sp>
        <p:nvSpPr>
          <p:cNvPr id="65" name="Content Placeholder 2"/>
          <p:cNvSpPr txBox="1">
            <a:spLocks/>
          </p:cNvSpPr>
          <p:nvPr/>
        </p:nvSpPr>
        <p:spPr bwMode="gray">
          <a:xfrm>
            <a:off x="6870204" y="5021933"/>
            <a:ext cx="4606925" cy="763587"/>
          </a:xfrm>
          <a:prstGeom prst="rect">
            <a:avLst/>
          </a:prstGeom>
          <a:noFill/>
          <a:ln w="9525">
            <a:noFill/>
            <a:miter lim="800000"/>
            <a:headEnd/>
            <a:tailEnd/>
          </a:ln>
        </p:spPr>
        <p:txBody>
          <a:bodyPr lIns="12700" tIns="12700" rIns="12700" bIns="12700">
            <a:spAutoFit/>
          </a:bodyPr>
          <a:lstStyle/>
          <a:p>
            <a:pPr marL="7938" indent="7938" defTabSz="228600" eaLnBrk="1" hangingPunct="1">
              <a:spcBef>
                <a:spcPct val="20000"/>
              </a:spcBef>
              <a:buClr>
                <a:srgbClr val="000000"/>
              </a:buClr>
              <a:defRPr/>
            </a:pPr>
            <a:r>
              <a:rPr lang="en-US" sz="1200" b="1" i="1" kern="0" dirty="0">
                <a:solidFill>
                  <a:srgbClr val="000000"/>
                </a:solidFill>
                <a:latin typeface="Arial" charset="0"/>
                <a:cs typeface="+mn-cs"/>
              </a:rPr>
              <a:t>Note:</a:t>
            </a:r>
            <a:r>
              <a:rPr lang="en-US" sz="1200" i="1" kern="0" dirty="0">
                <a:solidFill>
                  <a:srgbClr val="000000"/>
                </a:solidFill>
                <a:latin typeface="Arial" charset="0"/>
                <a:cs typeface="+mn-cs"/>
              </a:rPr>
              <a:t> All commands related to common </a:t>
            </a:r>
            <a:r>
              <a:rPr lang="en-US" sz="1200" i="1" kern="0" dirty="0">
                <a:solidFill>
                  <a:srgbClr val="000000"/>
                </a:solidFill>
                <a:latin typeface="Arial" charset="0"/>
                <a:cs typeface="Arial" charset="0"/>
              </a:rPr>
              <a:t>entities </a:t>
            </a:r>
            <a:r>
              <a:rPr lang="en-US" sz="1200" i="1" kern="0" dirty="0">
                <a:solidFill>
                  <a:srgbClr val="000000"/>
                </a:solidFill>
                <a:latin typeface="Arial" charset="0"/>
                <a:cs typeface="+mn-cs"/>
              </a:rPr>
              <a:t>created, altered, or dropped in application containers must be performed within an INSTALL/UPGRADE/PATCH BEGIN/END block </a:t>
            </a:r>
            <a:r>
              <a:rPr lang="en-US" sz="1200" i="1" kern="0" dirty="0">
                <a:solidFill>
                  <a:srgbClr val="000000"/>
                </a:solidFill>
                <a:latin typeface="Arial" charset="0"/>
                <a:cs typeface="Arial" charset="0"/>
              </a:rPr>
              <a:t>and be replicated in application PDBs after sync.</a:t>
            </a:r>
          </a:p>
        </p:txBody>
      </p:sp>
      <p:sp>
        <p:nvSpPr>
          <p:cNvPr id="66" name="Content Placeholder 2"/>
          <p:cNvSpPr txBox="1">
            <a:spLocks noChangeAspect="1"/>
          </p:cNvSpPr>
          <p:nvPr/>
        </p:nvSpPr>
        <p:spPr bwMode="gray">
          <a:xfrm>
            <a:off x="4757939" y="4506813"/>
            <a:ext cx="6431039" cy="396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14400" anchor="ctr">
            <a:spAutoFit/>
          </a:bodyPr>
          <a:lstStyle/>
          <a:p>
            <a:pPr marL="457200" indent="-457200" defTabSz="400050">
              <a:tabLst>
                <a:tab pos="400050" algn="r"/>
                <a:tab pos="673100" algn="l"/>
              </a:tabLst>
              <a:defRPr/>
            </a:pPr>
            <a:r>
              <a:rPr lang="en-US" sz="1400" b="1" dirty="0">
                <a:latin typeface="Courier New" pitchFamily="49" charset="0"/>
                <a:cs typeface="Arial" charset="0"/>
              </a:rPr>
              <a:t>SQL&gt; GRANT logmining TO l_user1;</a:t>
            </a:r>
          </a:p>
        </p:txBody>
      </p:sp>
    </p:spTree>
    <p:custDataLst>
      <p:tags r:id="rId1"/>
    </p:custDataLst>
    <p:extLst>
      <p:ext uri="{BB962C8B-B14F-4D97-AF65-F5344CB8AC3E}">
        <p14:creationId xmlns:p14="http://schemas.microsoft.com/office/powerpoint/2010/main" val="3557500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Creating Common Profiles in the CDB and PDBs</a:t>
            </a:r>
            <a:endParaRPr lang="en-US" dirty="0"/>
          </a:p>
        </p:txBody>
      </p:sp>
      <p:sp>
        <p:nvSpPr>
          <p:cNvPr id="3" name="Rectangle 52"/>
          <p:cNvSpPr>
            <a:spLocks noChangeArrowheads="1"/>
          </p:cNvSpPr>
          <p:nvPr/>
        </p:nvSpPr>
        <p:spPr bwMode="auto">
          <a:xfrm>
            <a:off x="556146" y="1052736"/>
            <a:ext cx="10853738" cy="5111750"/>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p>
        </p:txBody>
      </p:sp>
      <p:sp>
        <p:nvSpPr>
          <p:cNvPr id="4" name="Content Placeholder 2"/>
          <p:cNvSpPr txBox="1">
            <a:spLocks/>
          </p:cNvSpPr>
          <p:nvPr/>
        </p:nvSpPr>
        <p:spPr bwMode="gray">
          <a:xfrm>
            <a:off x="3539059" y="1195611"/>
            <a:ext cx="7870825" cy="1706562"/>
          </a:xfrm>
          <a:prstGeom prst="rect">
            <a:avLst/>
          </a:prstGeom>
          <a:noFill/>
          <a:ln w="9525">
            <a:noFill/>
            <a:miter lim="800000"/>
            <a:headEnd/>
            <a:tailEnd/>
          </a:ln>
        </p:spPr>
        <p:txBody>
          <a:bodyPr lIns="12700" tIns="12700" rIns="12700" bIns="12700">
            <a:spAutoFit/>
          </a:bodyPr>
          <a:lstStyle/>
          <a:p>
            <a:pPr marL="7938" indent="7938" defTabSz="228600" eaLnBrk="1" hangingPunct="1">
              <a:spcBef>
                <a:spcPct val="20000"/>
              </a:spcBef>
              <a:buClr>
                <a:srgbClr val="000000"/>
              </a:buClr>
              <a:buFont typeface="Arial" pitchFamily="34" charset="0"/>
              <a:buNone/>
              <a:defRPr/>
            </a:pPr>
            <a:r>
              <a:rPr lang="en-US" kern="0" dirty="0">
                <a:solidFill>
                  <a:srgbClr val="000000"/>
                </a:solidFill>
                <a:cs typeface="+mn-cs"/>
              </a:rPr>
              <a:t>A CDB </a:t>
            </a:r>
            <a:r>
              <a:rPr lang="en-US" kern="0" dirty="0">
                <a:solidFill>
                  <a:srgbClr val="FF0000"/>
                </a:solidFill>
                <a:cs typeface="+mn-cs"/>
              </a:rPr>
              <a:t>common</a:t>
            </a:r>
            <a:r>
              <a:rPr lang="en-US" kern="0" dirty="0">
                <a:solidFill>
                  <a:srgbClr val="5F5F5F"/>
                </a:solidFill>
                <a:cs typeface="+mn-cs"/>
              </a:rPr>
              <a:t> </a:t>
            </a:r>
            <a:r>
              <a:rPr lang="en-US" kern="0" dirty="0">
                <a:solidFill>
                  <a:srgbClr val="000000"/>
                </a:solidFill>
                <a:cs typeface="+mn-cs"/>
              </a:rPr>
              <a:t>profile is created in </a:t>
            </a:r>
            <a:r>
              <a:rPr lang="en-US" kern="0" dirty="0">
                <a:solidFill>
                  <a:srgbClr val="FF0000"/>
                </a:solidFill>
                <a:cs typeface="+mn-cs"/>
              </a:rPr>
              <a:t>all</a:t>
            </a:r>
            <a:r>
              <a:rPr lang="en-US" kern="0" dirty="0">
                <a:solidFill>
                  <a:srgbClr val="5F5F5F"/>
                </a:solidFill>
                <a:cs typeface="+mn-cs"/>
              </a:rPr>
              <a:t> </a:t>
            </a:r>
            <a:r>
              <a:rPr lang="en-US" kern="0" dirty="0">
                <a:solidFill>
                  <a:srgbClr val="000000"/>
                </a:solidFill>
                <a:cs typeface="+mn-cs"/>
              </a:rPr>
              <a:t>containers of the CDB:</a:t>
            </a:r>
          </a:p>
          <a:p>
            <a:pPr marL="7938" indent="7938" defTabSz="228600" eaLnBrk="1" hangingPunct="1">
              <a:spcBef>
                <a:spcPct val="20000"/>
              </a:spcBef>
              <a:buClr>
                <a:srgbClr val="000000"/>
              </a:buClr>
              <a:buFont typeface="Arial" pitchFamily="34" charset="0"/>
              <a:buNone/>
              <a:defRPr/>
            </a:pPr>
            <a:endParaRPr lang="en-US" sz="2800" kern="0" dirty="0">
              <a:solidFill>
                <a:srgbClr val="5F5F5F"/>
              </a:solidFill>
              <a:cs typeface="+mn-cs"/>
            </a:endParaRPr>
          </a:p>
          <a:p>
            <a:pPr marL="7938" indent="7938" defTabSz="228600" eaLnBrk="1" hangingPunct="1">
              <a:spcBef>
                <a:spcPct val="20000"/>
              </a:spcBef>
              <a:buClr>
                <a:srgbClr val="000000"/>
              </a:buClr>
              <a:defRPr/>
            </a:pPr>
            <a:r>
              <a:rPr lang="en-US" sz="1200" kern="0" dirty="0">
                <a:solidFill>
                  <a:srgbClr val="5F5F5F"/>
                </a:solidFill>
                <a:cs typeface="+mn-cs"/>
              </a:rPr>
              <a:t>    </a:t>
            </a:r>
          </a:p>
          <a:p>
            <a:pPr marL="7938" indent="7938" defTabSz="228600" eaLnBrk="1" hangingPunct="1">
              <a:spcBef>
                <a:spcPct val="20000"/>
              </a:spcBef>
              <a:buClr>
                <a:srgbClr val="000000"/>
              </a:buClr>
              <a:defRPr/>
            </a:pPr>
            <a:r>
              <a:rPr lang="en-US" kern="0" dirty="0">
                <a:solidFill>
                  <a:srgbClr val="5F5F5F"/>
                </a:solidFill>
                <a:cs typeface="+mn-cs"/>
              </a:rPr>
              <a:t>                      </a:t>
            </a:r>
            <a:r>
              <a:rPr lang="en-US" kern="0" dirty="0">
                <a:solidFill>
                  <a:srgbClr val="000000"/>
                </a:solidFill>
                <a:cs typeface="+mn-cs"/>
              </a:rPr>
              <a:t>In an application container, a </a:t>
            </a:r>
            <a:r>
              <a:rPr lang="en-US" kern="0" dirty="0">
                <a:solidFill>
                  <a:srgbClr val="00B050"/>
                </a:solidFill>
                <a:cs typeface="+mn-cs"/>
              </a:rPr>
              <a:t>common</a:t>
            </a:r>
            <a:r>
              <a:rPr lang="en-US" kern="0" dirty="0">
                <a:solidFill>
                  <a:srgbClr val="5F5F5F"/>
                </a:solidFill>
                <a:cs typeface="+mn-cs"/>
              </a:rPr>
              <a:t> </a:t>
            </a:r>
            <a:r>
              <a:rPr lang="en-US" kern="0" dirty="0">
                <a:solidFill>
                  <a:srgbClr val="000000"/>
                </a:solidFill>
              </a:rPr>
              <a:t>profile </a:t>
            </a:r>
            <a:r>
              <a:rPr lang="en-US" kern="0" dirty="0">
                <a:solidFill>
                  <a:srgbClr val="000000"/>
                </a:solidFill>
                <a:cs typeface="+mn-cs"/>
              </a:rPr>
              <a:t>is created in the             </a:t>
            </a:r>
          </a:p>
          <a:p>
            <a:pPr marL="7938" indent="7938" defTabSz="228600" eaLnBrk="1" hangingPunct="1">
              <a:spcBef>
                <a:spcPct val="20000"/>
              </a:spcBef>
              <a:buClr>
                <a:srgbClr val="000000"/>
              </a:buClr>
              <a:defRPr/>
            </a:pPr>
            <a:r>
              <a:rPr lang="en-US" kern="0" dirty="0">
                <a:solidFill>
                  <a:srgbClr val="000000"/>
                </a:solidFill>
                <a:cs typeface="+mn-cs"/>
              </a:rPr>
              <a:t>                      application root and application PDBs:</a:t>
            </a:r>
          </a:p>
        </p:txBody>
      </p:sp>
      <p:sp>
        <p:nvSpPr>
          <p:cNvPr id="5" name="PPTShape_0"/>
          <p:cNvSpPr>
            <a:spLocks noChangeArrowheads="1"/>
          </p:cNvSpPr>
          <p:nvPr/>
        </p:nvSpPr>
        <p:spPr bwMode="blackWhite">
          <a:xfrm>
            <a:off x="751409" y="2492598"/>
            <a:ext cx="2590800" cy="6477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p:txBody>
      </p:sp>
      <p:sp>
        <p:nvSpPr>
          <p:cNvPr id="6" name="PPTShape_1"/>
          <p:cNvSpPr txBox="1">
            <a:spLocks noChangeArrowheads="1"/>
          </p:cNvSpPr>
          <p:nvPr/>
        </p:nvSpPr>
        <p:spPr bwMode="blackWhite">
          <a:xfrm>
            <a:off x="751409" y="2595786"/>
            <a:ext cx="11160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PDB_HR</a:t>
            </a:r>
          </a:p>
        </p:txBody>
      </p:sp>
      <p:sp>
        <p:nvSpPr>
          <p:cNvPr id="7" name="PPTShape_4"/>
          <p:cNvSpPr txBox="1">
            <a:spLocks noChangeArrowheads="1"/>
          </p:cNvSpPr>
          <p:nvPr/>
        </p:nvSpPr>
        <p:spPr bwMode="blackWhite">
          <a:xfrm>
            <a:off x="549796" y="1124173"/>
            <a:ext cx="782638" cy="30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600" b="1" dirty="0">
                <a:solidFill>
                  <a:srgbClr val="000000"/>
                </a:solidFill>
                <a:latin typeface="Courier New" panose="02070309020205020404" pitchFamily="49" charset="0"/>
                <a:cs typeface="Courier New" panose="02070309020205020404" pitchFamily="49" charset="0"/>
              </a:rPr>
              <a:t>CDB</a:t>
            </a:r>
            <a:endParaRPr lang="en-US" altLang="en-US" sz="1600" b="1" dirty="0">
              <a:solidFill>
                <a:srgbClr val="000000"/>
              </a:solidFill>
            </a:endParaRPr>
          </a:p>
        </p:txBody>
      </p:sp>
      <p:sp>
        <p:nvSpPr>
          <p:cNvPr id="8" name="Content Placeholder 2"/>
          <p:cNvSpPr txBox="1">
            <a:spLocks/>
          </p:cNvSpPr>
          <p:nvPr/>
        </p:nvSpPr>
        <p:spPr bwMode="gray">
          <a:xfrm>
            <a:off x="4883516" y="2979266"/>
            <a:ext cx="6335054" cy="116056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spAutoFit/>
          </a:bodyPr>
          <a:lstStyle/>
          <a:p>
            <a:pPr marL="457200" indent="-457200" defTabSz="400050">
              <a:tabLst>
                <a:tab pos="400050" algn="r"/>
                <a:tab pos="673100" algn="l"/>
              </a:tabLst>
              <a:defRPr/>
            </a:pPr>
            <a:r>
              <a:rPr lang="en-US" sz="1400" b="1" dirty="0">
                <a:latin typeface="Courier New" pitchFamily="49" charset="0"/>
                <a:cs typeface="Arial" charset="0"/>
              </a:rPr>
              <a:t>SQL&gt; CONN sys@PDB_APP AS SYSDBA</a:t>
            </a:r>
          </a:p>
          <a:p>
            <a:pPr marL="457200" indent="-457200" defTabSz="400050">
              <a:tabLst>
                <a:tab pos="400050" algn="r"/>
                <a:tab pos="673100" algn="l"/>
              </a:tabLst>
              <a:defRPr/>
            </a:pPr>
            <a:r>
              <a:rPr lang="en-US" sz="1400" b="1" dirty="0">
                <a:latin typeface="Courier New" pitchFamily="49" charset="0"/>
                <a:cs typeface="Arial" charset="0"/>
              </a:rPr>
              <a:t>SQL&gt; ALTER PLUGGABLE DATABASE APPLICATION   </a:t>
            </a:r>
          </a:p>
          <a:p>
            <a:pPr marL="457200" indent="-457200" defTabSz="400050">
              <a:tabLst>
                <a:tab pos="400050" algn="r"/>
                <a:tab pos="673100" algn="l"/>
              </a:tabLst>
              <a:defRPr/>
            </a:pPr>
            <a:r>
              <a:rPr lang="en-US" sz="1400" b="1" dirty="0">
                <a:latin typeface="Courier New" pitchFamily="49" charset="0"/>
                <a:cs typeface="Arial" charset="0"/>
              </a:rPr>
              <a:t>           app1 BEGIN INSTALL </a:t>
            </a:r>
            <a:r>
              <a:rPr lang="en-US" sz="1400" dirty="0"/>
              <a:t>'1.1'</a:t>
            </a:r>
            <a:r>
              <a:rPr lang="en-US" sz="1400" b="1" dirty="0">
                <a:latin typeface="Courier New" pitchFamily="49" charset="0"/>
                <a:cs typeface="Arial" charset="0"/>
              </a:rPr>
              <a:t> ;</a:t>
            </a:r>
          </a:p>
          <a:p>
            <a:pPr marL="457200" indent="-457200" defTabSz="400050">
              <a:tabLst>
                <a:tab pos="400050" algn="r"/>
                <a:tab pos="673100" algn="l"/>
              </a:tabLst>
              <a:defRPr/>
            </a:pPr>
            <a:r>
              <a:rPr lang="en-US" sz="1400" b="1" dirty="0">
                <a:latin typeface="Courier New" pitchFamily="49" charset="0"/>
                <a:cs typeface="Arial" charset="0"/>
              </a:rPr>
              <a:t>SQL&gt; CREATE PROFILE profapp</a:t>
            </a:r>
            <a:r>
              <a:rPr lang="en-US" sz="1400" b="1" dirty="0">
                <a:solidFill>
                  <a:srgbClr val="FF0000"/>
                </a:solidFill>
                <a:latin typeface="Courier New" pitchFamily="49" charset="0"/>
                <a:cs typeface="Arial" charset="0"/>
              </a:rPr>
              <a:t> </a:t>
            </a:r>
            <a:r>
              <a:rPr lang="en-US" sz="1400" b="1" dirty="0">
                <a:latin typeface="Courier New" pitchFamily="49" charset="0"/>
                <a:cs typeface="Arial" charset="0"/>
              </a:rPr>
              <a:t>limit … </a:t>
            </a:r>
          </a:p>
          <a:p>
            <a:pPr marL="457200" indent="-457200" defTabSz="400050">
              <a:tabLst>
                <a:tab pos="400050" algn="r"/>
                <a:tab pos="673100" algn="l"/>
              </a:tabLst>
              <a:defRPr/>
            </a:pPr>
            <a:r>
              <a:rPr lang="en-US" sz="1400" b="1" dirty="0">
                <a:solidFill>
                  <a:srgbClr val="00B050"/>
                </a:solidFill>
                <a:latin typeface="Courier New" pitchFamily="49" charset="0"/>
                <a:cs typeface="Arial" charset="0"/>
              </a:rPr>
              <a:t>                    CONTAINER=ALL</a:t>
            </a:r>
            <a:r>
              <a:rPr lang="en-US" sz="1400" b="1" dirty="0">
                <a:latin typeface="Courier New" pitchFamily="49" charset="0"/>
                <a:cs typeface="Arial" charset="0"/>
              </a:rPr>
              <a:t>; </a:t>
            </a:r>
          </a:p>
        </p:txBody>
      </p:sp>
      <p:sp>
        <p:nvSpPr>
          <p:cNvPr id="9" name="PPTShape_2"/>
          <p:cNvSpPr>
            <a:spLocks noChangeArrowheads="1"/>
          </p:cNvSpPr>
          <p:nvPr/>
        </p:nvSpPr>
        <p:spPr bwMode="blackWhite">
          <a:xfrm>
            <a:off x="751409" y="3211736"/>
            <a:ext cx="3844925" cy="2881312"/>
          </a:xfrm>
          <a:prstGeom prst="rect">
            <a:avLst/>
          </a:prstGeom>
          <a:solidFill>
            <a:srgbClr val="FFFFCC"/>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endParaRPr lang="en-US" altLang="en-US" sz="1300" b="1" dirty="0">
              <a:solidFill>
                <a:srgbClr val="000000"/>
              </a:solidFill>
            </a:endParaRPr>
          </a:p>
        </p:txBody>
      </p:sp>
      <p:sp>
        <p:nvSpPr>
          <p:cNvPr id="10" name="Content Placeholder 2"/>
          <p:cNvSpPr txBox="1">
            <a:spLocks/>
          </p:cNvSpPr>
          <p:nvPr/>
        </p:nvSpPr>
        <p:spPr bwMode="gray">
          <a:xfrm>
            <a:off x="5459430" y="4670232"/>
            <a:ext cx="5759140" cy="34725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14400">
            <a:spAutoFit/>
          </a:bodyPr>
          <a:lstStyle/>
          <a:p>
            <a:pPr marL="457200" indent="-457200" defTabSz="400050">
              <a:tabLst>
                <a:tab pos="400050" algn="r"/>
                <a:tab pos="673100" algn="l"/>
              </a:tabLst>
              <a:defRPr/>
            </a:pPr>
            <a:r>
              <a:rPr lang="en-US" sz="1400" b="1" dirty="0">
                <a:latin typeface="Courier New" pitchFamily="49" charset="0"/>
                <a:cs typeface="Arial" charset="0"/>
              </a:rPr>
              <a:t>SQL&gt; CREATE PROFILE prof_app2 limit … ;</a:t>
            </a:r>
          </a:p>
        </p:txBody>
      </p:sp>
      <p:sp>
        <p:nvSpPr>
          <p:cNvPr id="11" name="Content Placeholder 2"/>
          <p:cNvSpPr txBox="1">
            <a:spLocks/>
          </p:cNvSpPr>
          <p:nvPr/>
        </p:nvSpPr>
        <p:spPr bwMode="gray">
          <a:xfrm>
            <a:off x="5556771" y="4318223"/>
            <a:ext cx="5181600" cy="303213"/>
          </a:xfrm>
          <a:prstGeom prst="rect">
            <a:avLst/>
          </a:prstGeom>
          <a:noFill/>
          <a:ln w="9525">
            <a:noFill/>
            <a:miter lim="800000"/>
            <a:headEnd/>
            <a:tailEnd/>
          </a:ln>
        </p:spPr>
        <p:txBody>
          <a:bodyPr lIns="12700" tIns="12700" rIns="12700" bIns="12700">
            <a:spAutoFit/>
          </a:bodyPr>
          <a:lstStyle/>
          <a:p>
            <a:pPr marL="7938" indent="7938" defTabSz="228600" eaLnBrk="1" hangingPunct="1">
              <a:spcBef>
                <a:spcPct val="20000"/>
              </a:spcBef>
              <a:buClr>
                <a:srgbClr val="000000"/>
              </a:buClr>
              <a:buFont typeface="Arial" charset="0"/>
              <a:buNone/>
              <a:defRPr/>
            </a:pPr>
            <a:r>
              <a:rPr lang="en-US" kern="0" dirty="0">
                <a:solidFill>
                  <a:srgbClr val="000000"/>
                </a:solidFill>
                <a:latin typeface="Arial" charset="0"/>
                <a:cs typeface="+mn-cs"/>
              </a:rPr>
              <a:t>A </a:t>
            </a:r>
            <a:r>
              <a:rPr lang="en-US" kern="0" dirty="0">
                <a:solidFill>
                  <a:srgbClr val="0000FF"/>
                </a:solidFill>
                <a:latin typeface="Arial" charset="0"/>
                <a:cs typeface="+mn-cs"/>
              </a:rPr>
              <a:t>local</a:t>
            </a:r>
            <a:r>
              <a:rPr lang="en-US" kern="0" dirty="0">
                <a:latin typeface="Arial" charset="0"/>
                <a:cs typeface="+mn-cs"/>
              </a:rPr>
              <a:t> </a:t>
            </a:r>
            <a:r>
              <a:rPr lang="en-US" kern="0" dirty="0">
                <a:solidFill>
                  <a:srgbClr val="000000"/>
                </a:solidFill>
                <a:latin typeface="Arial" charset="0"/>
                <a:cs typeface="+mn-cs"/>
              </a:rPr>
              <a:t>profile is created in </a:t>
            </a:r>
            <a:r>
              <a:rPr lang="en-US" kern="0" dirty="0">
                <a:solidFill>
                  <a:srgbClr val="0000FF"/>
                </a:solidFill>
                <a:latin typeface="Arial" charset="0"/>
                <a:cs typeface="+mn-cs"/>
              </a:rPr>
              <a:t>one </a:t>
            </a:r>
            <a:r>
              <a:rPr lang="en-US" kern="0" dirty="0">
                <a:solidFill>
                  <a:srgbClr val="000000"/>
                </a:solidFill>
                <a:latin typeface="Arial" charset="0"/>
                <a:cs typeface="+mn-cs"/>
              </a:rPr>
              <a:t>PDB.</a:t>
            </a:r>
          </a:p>
        </p:txBody>
      </p:sp>
      <p:sp>
        <p:nvSpPr>
          <p:cNvPr id="12" name="PPTShape_3"/>
          <p:cNvSpPr txBox="1">
            <a:spLocks noChangeArrowheads="1"/>
          </p:cNvSpPr>
          <p:nvPr/>
        </p:nvSpPr>
        <p:spPr bwMode="blackWhite">
          <a:xfrm>
            <a:off x="867296" y="3284761"/>
            <a:ext cx="35353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Application Container PDB_APP</a:t>
            </a:r>
          </a:p>
        </p:txBody>
      </p:sp>
      <p:sp>
        <p:nvSpPr>
          <p:cNvPr id="13" name="PPTShape_0"/>
          <p:cNvSpPr>
            <a:spLocks noChangeArrowheads="1"/>
          </p:cNvSpPr>
          <p:nvPr/>
        </p:nvSpPr>
        <p:spPr bwMode="blackWhite">
          <a:xfrm>
            <a:off x="846659" y="4464273"/>
            <a:ext cx="3635375" cy="763588"/>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p:txBody>
      </p:sp>
      <p:sp>
        <p:nvSpPr>
          <p:cNvPr id="14" name="PPTShape_1"/>
          <p:cNvSpPr txBox="1">
            <a:spLocks noChangeArrowheads="1"/>
          </p:cNvSpPr>
          <p:nvPr/>
        </p:nvSpPr>
        <p:spPr bwMode="blackWhite">
          <a:xfrm>
            <a:off x="853009" y="4461098"/>
            <a:ext cx="18113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PDB_APP1</a:t>
            </a:r>
          </a:p>
        </p:txBody>
      </p:sp>
      <p:cxnSp>
        <p:nvCxnSpPr>
          <p:cNvPr id="15" name="Straight Connector 57"/>
          <p:cNvCxnSpPr>
            <a:cxnSpLocks noChangeShapeType="1"/>
          </p:cNvCxnSpPr>
          <p:nvPr/>
        </p:nvCxnSpPr>
        <p:spPr bwMode="auto">
          <a:xfrm flipH="1">
            <a:off x="3564459" y="2060798"/>
            <a:ext cx="0" cy="755650"/>
          </a:xfrm>
          <a:prstGeom prst="line">
            <a:avLst/>
          </a:prstGeom>
          <a:noFill/>
          <a:ln w="28575" algn="ctr">
            <a:solidFill>
              <a:schemeClr val="accent1"/>
            </a:solidFill>
            <a:round/>
            <a:headEnd type="none" w="sm" len="sm"/>
            <a:tailEnd type="none" w="sm" len="sm"/>
          </a:ln>
          <a:extLst>
            <a:ext uri="{909E8E84-426E-40DD-AFC4-6F175D3DCCD1}">
              <a14:hiddenFill xmlns:a14="http://schemas.microsoft.com/office/drawing/2010/main">
                <a:noFill/>
              </a14:hiddenFill>
            </a:ext>
          </a:extLst>
        </p:spPr>
      </p:cxnSp>
      <p:cxnSp>
        <p:nvCxnSpPr>
          <p:cNvPr id="16" name="Straight Arrow Connector 59"/>
          <p:cNvCxnSpPr>
            <a:cxnSpLocks noChangeShapeType="1"/>
          </p:cNvCxnSpPr>
          <p:nvPr/>
        </p:nvCxnSpPr>
        <p:spPr bwMode="auto">
          <a:xfrm flipH="1" flipV="1">
            <a:off x="3131071" y="2806923"/>
            <a:ext cx="431800" cy="0"/>
          </a:xfrm>
          <a:prstGeom prst="straightConnector1">
            <a:avLst/>
          </a:prstGeom>
          <a:noFill/>
          <a:ln w="28575" algn="ctr">
            <a:solidFill>
              <a:schemeClr val="accent1"/>
            </a:solidFill>
            <a:round/>
            <a:headEnd type="none" w="sm" len="sm"/>
            <a:tailEnd type="triangle" w="lg" len="lg"/>
          </a:ln>
          <a:extLst>
            <a:ext uri="{909E8E84-426E-40DD-AFC4-6F175D3DCCD1}">
              <a14:hiddenFill xmlns:a14="http://schemas.microsoft.com/office/drawing/2010/main">
                <a:noFill/>
              </a14:hiddenFill>
            </a:ext>
          </a:extLst>
        </p:spPr>
      </p:cxnSp>
      <p:sp>
        <p:nvSpPr>
          <p:cNvPr id="17" name="Rectangle 282"/>
          <p:cNvSpPr>
            <a:spLocks noChangeArrowheads="1"/>
          </p:cNvSpPr>
          <p:nvPr/>
        </p:nvSpPr>
        <p:spPr bwMode="auto">
          <a:xfrm>
            <a:off x="751409" y="1455961"/>
            <a:ext cx="2590800" cy="892175"/>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b="1" dirty="0">
                <a:solidFill>
                  <a:srgbClr val="000000"/>
                </a:solidFill>
              </a:rPr>
              <a:t>CDB root</a:t>
            </a:r>
          </a:p>
        </p:txBody>
      </p:sp>
      <p:cxnSp>
        <p:nvCxnSpPr>
          <p:cNvPr id="18" name="Straight Arrow Connector 48"/>
          <p:cNvCxnSpPr>
            <a:cxnSpLocks noChangeShapeType="1"/>
          </p:cNvCxnSpPr>
          <p:nvPr/>
        </p:nvCxnSpPr>
        <p:spPr bwMode="auto">
          <a:xfrm flipH="1">
            <a:off x="3099321" y="1987773"/>
            <a:ext cx="392113" cy="0"/>
          </a:xfrm>
          <a:prstGeom prst="straightConnector1">
            <a:avLst/>
          </a:prstGeom>
          <a:noFill/>
          <a:ln w="28575" algn="ctr">
            <a:solidFill>
              <a:schemeClr val="accent1"/>
            </a:solidFill>
            <a:round/>
            <a:headEnd type="none" w="sm" len="sm"/>
            <a:tailEnd type="triangle" w="lg" len="lg"/>
          </a:ln>
          <a:extLst>
            <a:ext uri="{909E8E84-426E-40DD-AFC4-6F175D3DCCD1}">
              <a14:hiddenFill xmlns:a14="http://schemas.microsoft.com/office/drawing/2010/main">
                <a:noFill/>
              </a14:hiddenFill>
            </a:ext>
          </a:extLst>
        </p:spPr>
      </p:cxnSp>
      <p:sp>
        <p:nvSpPr>
          <p:cNvPr id="19" name="Rectangle 282"/>
          <p:cNvSpPr>
            <a:spLocks noChangeArrowheads="1"/>
          </p:cNvSpPr>
          <p:nvPr/>
        </p:nvSpPr>
        <p:spPr bwMode="auto">
          <a:xfrm>
            <a:off x="853009" y="3572098"/>
            <a:ext cx="3648075" cy="777875"/>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600" b="1" dirty="0">
                <a:solidFill>
                  <a:srgbClr val="000000"/>
                </a:solidFill>
              </a:rPr>
              <a:t>Application root</a:t>
            </a:r>
          </a:p>
        </p:txBody>
      </p:sp>
      <p:cxnSp>
        <p:nvCxnSpPr>
          <p:cNvPr id="20" name="Straight Arrow Connector 87"/>
          <p:cNvCxnSpPr>
            <a:cxnSpLocks noChangeShapeType="1"/>
          </p:cNvCxnSpPr>
          <p:nvPr/>
        </p:nvCxnSpPr>
        <p:spPr bwMode="auto">
          <a:xfrm flipH="1">
            <a:off x="3726384" y="2060798"/>
            <a:ext cx="0" cy="1655763"/>
          </a:xfrm>
          <a:prstGeom prst="straightConnector1">
            <a:avLst/>
          </a:prstGeom>
          <a:noFill/>
          <a:ln w="28575" algn="ctr">
            <a:solidFill>
              <a:schemeClr val="accent1"/>
            </a:solidFill>
            <a:round/>
            <a:headEnd type="none" w="sm" len="sm"/>
            <a:tailEnd type="triangle" w="lg" len="lg"/>
          </a:ln>
          <a:extLst>
            <a:ext uri="{909E8E84-426E-40DD-AFC4-6F175D3DCCD1}">
              <a14:hiddenFill xmlns:a14="http://schemas.microsoft.com/office/drawing/2010/main">
                <a:noFill/>
              </a14:hiddenFill>
            </a:ext>
          </a:extLst>
        </p:spPr>
      </p:cxnSp>
      <p:cxnSp>
        <p:nvCxnSpPr>
          <p:cNvPr id="21" name="Straight Connector 68"/>
          <p:cNvCxnSpPr>
            <a:cxnSpLocks noChangeShapeType="1"/>
          </p:cNvCxnSpPr>
          <p:nvPr/>
        </p:nvCxnSpPr>
        <p:spPr bwMode="auto">
          <a:xfrm flipH="1">
            <a:off x="2291284" y="4219798"/>
            <a:ext cx="2879725" cy="0"/>
          </a:xfrm>
          <a:prstGeom prst="line">
            <a:avLst/>
          </a:prstGeom>
          <a:noFill/>
          <a:ln w="28575" algn="ctr">
            <a:solidFill>
              <a:srgbClr val="00B050"/>
            </a:solidFill>
            <a:round/>
            <a:headEnd/>
            <a:tailEnd type="triangle" w="lg" len="lg"/>
          </a:ln>
          <a:extLst>
            <a:ext uri="{909E8E84-426E-40DD-AFC4-6F175D3DCCD1}">
              <a14:hiddenFill xmlns:a14="http://schemas.microsoft.com/office/drawing/2010/main">
                <a:noFill/>
              </a14:hiddenFill>
            </a:ext>
          </a:extLst>
        </p:spPr>
      </p:cxnSp>
      <p:cxnSp>
        <p:nvCxnSpPr>
          <p:cNvPr id="22" name="Straight Connector 68"/>
          <p:cNvCxnSpPr>
            <a:cxnSpLocks noChangeShapeType="1"/>
          </p:cNvCxnSpPr>
          <p:nvPr/>
        </p:nvCxnSpPr>
        <p:spPr bwMode="auto">
          <a:xfrm flipH="1">
            <a:off x="4174059" y="4881786"/>
            <a:ext cx="966787" cy="0"/>
          </a:xfrm>
          <a:prstGeom prst="line">
            <a:avLst/>
          </a:prstGeom>
          <a:noFill/>
          <a:ln w="28575" algn="ctr">
            <a:solidFill>
              <a:srgbClr val="00B050"/>
            </a:solidFill>
            <a:round/>
            <a:headEnd/>
            <a:tailEnd type="triangle" w="lg" len="lg"/>
          </a:ln>
          <a:extLst>
            <a:ext uri="{909E8E84-426E-40DD-AFC4-6F175D3DCCD1}">
              <a14:hiddenFill xmlns:a14="http://schemas.microsoft.com/office/drawing/2010/main">
                <a:noFill/>
              </a14:hiddenFill>
            </a:ext>
          </a:extLst>
        </p:spPr>
      </p:cxnSp>
      <p:sp>
        <p:nvSpPr>
          <p:cNvPr id="23" name="PPTShape_2"/>
          <p:cNvSpPr>
            <a:spLocks noChangeArrowheads="1"/>
          </p:cNvSpPr>
          <p:nvPr/>
        </p:nvSpPr>
        <p:spPr bwMode="blackWhite">
          <a:xfrm>
            <a:off x="4596334" y="5156423"/>
            <a:ext cx="2781300" cy="936625"/>
          </a:xfrm>
          <a:prstGeom prst="rect">
            <a:avLst/>
          </a:prstGeom>
          <a:solidFill>
            <a:srgbClr val="FFFFCC"/>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endParaRPr lang="en-US" altLang="en-US" sz="1300" b="1" dirty="0">
              <a:solidFill>
                <a:srgbClr val="000000"/>
              </a:solidFill>
            </a:endParaRPr>
          </a:p>
        </p:txBody>
      </p:sp>
      <p:cxnSp>
        <p:nvCxnSpPr>
          <p:cNvPr id="24" name="Straight Connector 70"/>
          <p:cNvCxnSpPr>
            <a:cxnSpLocks noChangeShapeType="1"/>
          </p:cNvCxnSpPr>
          <p:nvPr/>
        </p:nvCxnSpPr>
        <p:spPr bwMode="auto">
          <a:xfrm flipH="1">
            <a:off x="757759" y="6093048"/>
            <a:ext cx="6619875" cy="0"/>
          </a:xfrm>
          <a:prstGeom prst="line">
            <a:avLst/>
          </a:prstGeom>
          <a:noFill/>
          <a:ln w="1905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5" name="Straight Connector 71"/>
          <p:cNvCxnSpPr>
            <a:cxnSpLocks noChangeShapeType="1"/>
          </p:cNvCxnSpPr>
          <p:nvPr/>
        </p:nvCxnSpPr>
        <p:spPr bwMode="auto">
          <a:xfrm flipH="1">
            <a:off x="7377634" y="5161186"/>
            <a:ext cx="0" cy="936625"/>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6" name="Straight Connector 72"/>
          <p:cNvCxnSpPr>
            <a:cxnSpLocks noChangeShapeType="1"/>
          </p:cNvCxnSpPr>
          <p:nvPr/>
        </p:nvCxnSpPr>
        <p:spPr bwMode="auto">
          <a:xfrm flipH="1">
            <a:off x="4596334" y="5156423"/>
            <a:ext cx="2781300" cy="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7" name="Straight Connector 73"/>
          <p:cNvCxnSpPr>
            <a:cxnSpLocks noChangeShapeType="1"/>
          </p:cNvCxnSpPr>
          <p:nvPr/>
        </p:nvCxnSpPr>
        <p:spPr bwMode="auto">
          <a:xfrm>
            <a:off x="757759" y="3211736"/>
            <a:ext cx="0" cy="2881312"/>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8" name="Straight Connector 74"/>
          <p:cNvCxnSpPr>
            <a:cxnSpLocks noChangeShapeType="1"/>
          </p:cNvCxnSpPr>
          <p:nvPr/>
        </p:nvCxnSpPr>
        <p:spPr bwMode="auto">
          <a:xfrm>
            <a:off x="4596334" y="3211736"/>
            <a:ext cx="0" cy="1944687"/>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9" name="Straight Connector 80"/>
          <p:cNvCxnSpPr>
            <a:cxnSpLocks noChangeShapeType="1"/>
          </p:cNvCxnSpPr>
          <p:nvPr/>
        </p:nvCxnSpPr>
        <p:spPr bwMode="auto">
          <a:xfrm flipH="1">
            <a:off x="757759" y="3211736"/>
            <a:ext cx="3838575" cy="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30" name="PPTShape_0"/>
          <p:cNvSpPr>
            <a:spLocks noChangeArrowheads="1"/>
          </p:cNvSpPr>
          <p:nvPr/>
        </p:nvSpPr>
        <p:spPr bwMode="blackWhite">
          <a:xfrm>
            <a:off x="856184" y="5300886"/>
            <a:ext cx="6330950" cy="792162"/>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a:p>
            <a:pPr>
              <a:lnSpc>
                <a:spcPct val="85000"/>
              </a:lnSpc>
              <a:spcBef>
                <a:spcPct val="50000"/>
              </a:spcBef>
            </a:pPr>
            <a:endParaRPr lang="en-US" altLang="en-US" sz="1400" dirty="0">
              <a:solidFill>
                <a:srgbClr val="000000"/>
              </a:solidFill>
            </a:endParaRPr>
          </a:p>
        </p:txBody>
      </p:sp>
      <p:sp>
        <p:nvSpPr>
          <p:cNvPr id="31" name="PPTShape_1"/>
          <p:cNvSpPr txBox="1">
            <a:spLocks noChangeArrowheads="1"/>
          </p:cNvSpPr>
          <p:nvPr/>
        </p:nvSpPr>
        <p:spPr bwMode="blackWhite">
          <a:xfrm>
            <a:off x="862534" y="5343748"/>
            <a:ext cx="18145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PDB_APP2</a:t>
            </a:r>
          </a:p>
        </p:txBody>
      </p:sp>
      <p:cxnSp>
        <p:nvCxnSpPr>
          <p:cNvPr id="32" name="Straight Connector 68"/>
          <p:cNvCxnSpPr>
            <a:cxnSpLocks noChangeShapeType="1"/>
          </p:cNvCxnSpPr>
          <p:nvPr/>
        </p:nvCxnSpPr>
        <p:spPr bwMode="auto">
          <a:xfrm flipH="1">
            <a:off x="4183584" y="5588223"/>
            <a:ext cx="968375" cy="0"/>
          </a:xfrm>
          <a:prstGeom prst="line">
            <a:avLst/>
          </a:prstGeom>
          <a:noFill/>
          <a:ln w="28575" algn="ctr">
            <a:solidFill>
              <a:srgbClr val="00B050"/>
            </a:solidFill>
            <a:round/>
            <a:headEnd/>
            <a:tailEnd type="triangle" w="lg" len="lg"/>
          </a:ln>
          <a:extLst>
            <a:ext uri="{909E8E84-426E-40DD-AFC4-6F175D3DCCD1}">
              <a14:hiddenFill xmlns:a14="http://schemas.microsoft.com/office/drawing/2010/main">
                <a:noFill/>
              </a14:hiddenFill>
            </a:ext>
          </a:extLst>
        </p:spPr>
      </p:cxnSp>
      <p:cxnSp>
        <p:nvCxnSpPr>
          <p:cNvPr id="33" name="Straight Arrow Connector 49"/>
          <p:cNvCxnSpPr>
            <a:cxnSpLocks noChangeShapeType="1"/>
          </p:cNvCxnSpPr>
          <p:nvPr/>
        </p:nvCxnSpPr>
        <p:spPr bwMode="auto">
          <a:xfrm flipH="1">
            <a:off x="6612459" y="5050061"/>
            <a:ext cx="0" cy="466725"/>
          </a:xfrm>
          <a:prstGeom prst="straightConnector1">
            <a:avLst/>
          </a:prstGeom>
          <a:noFill/>
          <a:ln w="28575" algn="ctr">
            <a:solidFill>
              <a:srgbClr val="0000FF"/>
            </a:solidFill>
            <a:round/>
            <a:headEnd type="none" w="sm" len="sm"/>
            <a:tailEnd type="triangle" w="lg" len="lg"/>
          </a:ln>
          <a:extLst>
            <a:ext uri="{909E8E84-426E-40DD-AFC4-6F175D3DCCD1}">
              <a14:hiddenFill xmlns:a14="http://schemas.microsoft.com/office/drawing/2010/main">
                <a:noFill/>
              </a14:hiddenFill>
            </a:ext>
          </a:extLst>
        </p:spPr>
      </p:cxnSp>
      <p:cxnSp>
        <p:nvCxnSpPr>
          <p:cNvPr id="34" name="Straight Connector 81"/>
          <p:cNvCxnSpPr>
            <a:cxnSpLocks noChangeShapeType="1"/>
          </p:cNvCxnSpPr>
          <p:nvPr/>
        </p:nvCxnSpPr>
        <p:spPr bwMode="auto">
          <a:xfrm flipH="1">
            <a:off x="5151959" y="4003898"/>
            <a:ext cx="0" cy="1584325"/>
          </a:xfrm>
          <a:prstGeom prst="line">
            <a:avLst/>
          </a:prstGeom>
          <a:noFill/>
          <a:ln w="28575" algn="ctr">
            <a:solidFill>
              <a:srgbClr val="00B050"/>
            </a:solidFill>
            <a:round/>
            <a:headEnd type="none" w="sm" len="sm"/>
            <a:tailEnd type="none" w="sm" len="sm"/>
          </a:ln>
          <a:extLst>
            <a:ext uri="{909E8E84-426E-40DD-AFC4-6F175D3DCCD1}">
              <a14:hiddenFill xmlns:a14="http://schemas.microsoft.com/office/drawing/2010/main">
                <a:noFill/>
              </a14:hiddenFill>
            </a:ext>
          </a:extLst>
        </p:spPr>
      </p:cxnSp>
      <p:sp>
        <p:nvSpPr>
          <p:cNvPr id="35" name="Oval 38"/>
          <p:cNvSpPr>
            <a:spLocks noChangeArrowheads="1"/>
          </p:cNvSpPr>
          <p:nvPr/>
        </p:nvSpPr>
        <p:spPr bwMode="auto">
          <a:xfrm>
            <a:off x="1332434" y="1873473"/>
            <a:ext cx="1219200" cy="395288"/>
          </a:xfrm>
          <a:prstGeom prst="round2SameRect">
            <a:avLst/>
          </a:prstGeom>
          <a:noFill/>
          <a:ln w="28575" algn="ctr">
            <a:solidFill>
              <a:srgbClr val="F80000"/>
            </a:solidFill>
            <a:round/>
            <a:headEnd type="none" w="sm" len="sm"/>
            <a:tailEnd type="none" w="sm" len="sm"/>
          </a:ln>
        </p:spPr>
        <p:txBody>
          <a:bodyPr/>
          <a:lstStyle/>
          <a:p>
            <a:pPr algn="ctr" defTabSz="228600" eaLnBrk="1" hangingPunct="1">
              <a:spcBef>
                <a:spcPct val="20000"/>
              </a:spcBef>
              <a:buClr>
                <a:srgbClr val="FF0000"/>
              </a:buClr>
              <a:buFont typeface="Arial" charset="0"/>
              <a:buNone/>
              <a:defRPr/>
            </a:pPr>
            <a:endParaRPr lang="en-US" dirty="0">
              <a:solidFill>
                <a:srgbClr val="000000"/>
              </a:solidFill>
              <a:latin typeface="Arial" charset="0"/>
              <a:cs typeface="Arial" charset="0"/>
            </a:endParaRPr>
          </a:p>
        </p:txBody>
      </p:sp>
      <p:sp>
        <p:nvSpPr>
          <p:cNvPr id="36" name="TextBox 8"/>
          <p:cNvSpPr txBox="1">
            <a:spLocks noChangeArrowheads="1"/>
          </p:cNvSpPr>
          <p:nvPr/>
        </p:nvSpPr>
        <p:spPr bwMode="auto">
          <a:xfrm>
            <a:off x="1332434" y="1916336"/>
            <a:ext cx="1246187" cy="338137"/>
          </a:xfrm>
          <a:prstGeom prst="rect">
            <a:avLst/>
          </a:prstGeom>
          <a:noFill/>
          <a:ln w="9525">
            <a:noFill/>
            <a:miter lim="800000"/>
            <a:headEnd/>
            <a:tailEnd/>
          </a:ln>
        </p:spPr>
        <p:txBody>
          <a:bodyPr>
            <a:spAutoFit/>
          </a:bodyPr>
          <a:lstStyle/>
          <a:p>
            <a:pPr eaLnBrk="1" hangingPunct="1">
              <a:defRPr/>
            </a:pPr>
            <a:r>
              <a:rPr lang="en-US" sz="1600" b="1" dirty="0">
                <a:solidFill>
                  <a:srgbClr val="000000"/>
                </a:solidFill>
                <a:latin typeface="+mj-lt"/>
                <a:cs typeface="Courier New" pitchFamily="49" charset="0"/>
              </a:rPr>
              <a:t>c##dev</a:t>
            </a:r>
          </a:p>
        </p:txBody>
      </p:sp>
      <p:sp>
        <p:nvSpPr>
          <p:cNvPr id="37" name="TextBox 8"/>
          <p:cNvSpPr txBox="1">
            <a:spLocks noChangeArrowheads="1"/>
          </p:cNvSpPr>
          <p:nvPr/>
        </p:nvSpPr>
        <p:spPr bwMode="auto">
          <a:xfrm>
            <a:off x="1813446" y="2687861"/>
            <a:ext cx="1246188" cy="338137"/>
          </a:xfrm>
          <a:prstGeom prst="rect">
            <a:avLst/>
          </a:prstGeom>
          <a:noFill/>
          <a:ln w="9525">
            <a:noFill/>
            <a:miter lim="800000"/>
            <a:headEnd/>
            <a:tailEnd/>
          </a:ln>
        </p:spPr>
        <p:txBody>
          <a:bodyPr>
            <a:spAutoFit/>
          </a:bodyPr>
          <a:lstStyle/>
          <a:p>
            <a:pPr eaLnBrk="1" hangingPunct="1">
              <a:defRPr/>
            </a:pPr>
            <a:r>
              <a:rPr lang="en-US" sz="1600" b="1" dirty="0">
                <a:solidFill>
                  <a:srgbClr val="000000"/>
                </a:solidFill>
                <a:latin typeface="+mj-lt"/>
                <a:cs typeface="Courier New" pitchFamily="49" charset="0"/>
              </a:rPr>
              <a:t>c##dev</a:t>
            </a:r>
          </a:p>
        </p:txBody>
      </p:sp>
      <p:sp>
        <p:nvSpPr>
          <p:cNvPr id="38" name="Oval 38"/>
          <p:cNvSpPr>
            <a:spLocks noChangeArrowheads="1"/>
          </p:cNvSpPr>
          <p:nvPr/>
        </p:nvSpPr>
        <p:spPr bwMode="auto">
          <a:xfrm>
            <a:off x="1840434" y="2671986"/>
            <a:ext cx="1219200" cy="396875"/>
          </a:xfrm>
          <a:prstGeom prst="round2SameRect">
            <a:avLst/>
          </a:prstGeom>
          <a:noFill/>
          <a:ln w="28575" algn="ctr">
            <a:solidFill>
              <a:srgbClr val="F80000"/>
            </a:solidFill>
            <a:round/>
            <a:headEnd type="none" w="sm" len="sm"/>
            <a:tailEnd type="none" w="sm" len="sm"/>
          </a:ln>
        </p:spPr>
        <p:txBody>
          <a:bodyPr/>
          <a:lstStyle/>
          <a:p>
            <a:pPr algn="ctr" defTabSz="228600" eaLnBrk="1" hangingPunct="1">
              <a:spcBef>
                <a:spcPct val="20000"/>
              </a:spcBef>
              <a:buClr>
                <a:srgbClr val="FF0000"/>
              </a:buClr>
              <a:buFont typeface="Arial" charset="0"/>
              <a:buNone/>
              <a:defRPr/>
            </a:pPr>
            <a:endParaRPr lang="en-US" dirty="0">
              <a:solidFill>
                <a:srgbClr val="000000"/>
              </a:solidFill>
              <a:latin typeface="Arial" charset="0"/>
              <a:cs typeface="Arial" charset="0"/>
            </a:endParaRPr>
          </a:p>
        </p:txBody>
      </p:sp>
      <p:sp>
        <p:nvSpPr>
          <p:cNvPr id="39" name="Oval 38"/>
          <p:cNvSpPr>
            <a:spLocks noChangeArrowheads="1"/>
          </p:cNvSpPr>
          <p:nvPr/>
        </p:nvSpPr>
        <p:spPr bwMode="auto">
          <a:xfrm>
            <a:off x="1045096" y="3895948"/>
            <a:ext cx="1219200" cy="396875"/>
          </a:xfrm>
          <a:prstGeom prst="round2SameRect">
            <a:avLst/>
          </a:prstGeom>
          <a:noFill/>
          <a:ln w="28575" algn="ctr">
            <a:solidFill>
              <a:srgbClr val="00B050"/>
            </a:solidFill>
            <a:round/>
            <a:headEnd type="none" w="sm" len="sm"/>
            <a:tailEnd type="none" w="sm" len="sm"/>
          </a:ln>
        </p:spPr>
        <p:txBody>
          <a:bodyPr/>
          <a:lstStyle/>
          <a:p>
            <a:pPr algn="ctr" defTabSz="228600" eaLnBrk="1" hangingPunct="1">
              <a:spcBef>
                <a:spcPct val="20000"/>
              </a:spcBef>
              <a:buClr>
                <a:srgbClr val="FF0000"/>
              </a:buClr>
              <a:buFont typeface="Arial" charset="0"/>
              <a:buNone/>
              <a:defRPr/>
            </a:pPr>
            <a:endParaRPr lang="en-US" dirty="0">
              <a:solidFill>
                <a:srgbClr val="000000"/>
              </a:solidFill>
              <a:latin typeface="Arial" charset="0"/>
              <a:cs typeface="Arial" charset="0"/>
            </a:endParaRPr>
          </a:p>
        </p:txBody>
      </p:sp>
      <p:sp>
        <p:nvSpPr>
          <p:cNvPr id="40" name="TextBox 8"/>
          <p:cNvSpPr txBox="1">
            <a:spLocks noChangeArrowheads="1"/>
          </p:cNvSpPr>
          <p:nvPr/>
        </p:nvSpPr>
        <p:spPr bwMode="auto">
          <a:xfrm>
            <a:off x="1003821" y="3938811"/>
            <a:ext cx="1439863" cy="338137"/>
          </a:xfrm>
          <a:prstGeom prst="rect">
            <a:avLst/>
          </a:prstGeom>
          <a:noFill/>
          <a:ln w="9525">
            <a:noFill/>
            <a:miter lim="800000"/>
            <a:headEnd/>
            <a:tailEnd/>
          </a:ln>
        </p:spPr>
        <p:txBody>
          <a:bodyPr>
            <a:spAutoFit/>
          </a:bodyPr>
          <a:lstStyle/>
          <a:p>
            <a:pPr eaLnBrk="1" hangingPunct="1">
              <a:defRPr/>
            </a:pPr>
            <a:r>
              <a:rPr lang="en-US" sz="1600" b="1" dirty="0">
                <a:solidFill>
                  <a:srgbClr val="000000"/>
                </a:solidFill>
                <a:latin typeface="+mj-lt"/>
                <a:cs typeface="Courier New" pitchFamily="49" charset="0"/>
              </a:rPr>
              <a:t>profapp</a:t>
            </a:r>
          </a:p>
        </p:txBody>
      </p:sp>
      <p:sp>
        <p:nvSpPr>
          <p:cNvPr id="41" name="Oval 38"/>
          <p:cNvSpPr>
            <a:spLocks noChangeArrowheads="1"/>
          </p:cNvSpPr>
          <p:nvPr/>
        </p:nvSpPr>
        <p:spPr bwMode="auto">
          <a:xfrm>
            <a:off x="1045096" y="4730973"/>
            <a:ext cx="1219200" cy="395288"/>
          </a:xfrm>
          <a:prstGeom prst="round2SameRect">
            <a:avLst/>
          </a:prstGeom>
          <a:noFill/>
          <a:ln w="28575" algn="ctr">
            <a:solidFill>
              <a:srgbClr val="F80000"/>
            </a:solidFill>
            <a:round/>
            <a:headEnd type="none" w="sm" len="sm"/>
            <a:tailEnd type="none" w="sm" len="sm"/>
          </a:ln>
        </p:spPr>
        <p:txBody>
          <a:bodyPr/>
          <a:lstStyle/>
          <a:p>
            <a:pPr algn="ctr" defTabSz="228600" eaLnBrk="1" hangingPunct="1">
              <a:spcBef>
                <a:spcPct val="20000"/>
              </a:spcBef>
              <a:buClr>
                <a:srgbClr val="FF0000"/>
              </a:buClr>
              <a:buFont typeface="Arial" charset="0"/>
              <a:buNone/>
              <a:defRPr/>
            </a:pPr>
            <a:endParaRPr lang="en-US" dirty="0">
              <a:solidFill>
                <a:srgbClr val="000000"/>
              </a:solidFill>
              <a:latin typeface="Arial" charset="0"/>
              <a:cs typeface="Arial" charset="0"/>
            </a:endParaRPr>
          </a:p>
        </p:txBody>
      </p:sp>
      <p:sp>
        <p:nvSpPr>
          <p:cNvPr id="42" name="TextBox 8"/>
          <p:cNvSpPr txBox="1">
            <a:spLocks noChangeArrowheads="1"/>
          </p:cNvSpPr>
          <p:nvPr/>
        </p:nvSpPr>
        <p:spPr bwMode="auto">
          <a:xfrm>
            <a:off x="1045096" y="4757961"/>
            <a:ext cx="1246188" cy="339725"/>
          </a:xfrm>
          <a:prstGeom prst="rect">
            <a:avLst/>
          </a:prstGeom>
          <a:noFill/>
          <a:ln w="9525">
            <a:noFill/>
            <a:miter lim="800000"/>
            <a:headEnd/>
            <a:tailEnd/>
          </a:ln>
        </p:spPr>
        <p:txBody>
          <a:bodyPr>
            <a:spAutoFit/>
          </a:bodyPr>
          <a:lstStyle/>
          <a:p>
            <a:pPr eaLnBrk="1" hangingPunct="1">
              <a:defRPr/>
            </a:pPr>
            <a:r>
              <a:rPr lang="en-US" sz="1600" b="1" dirty="0">
                <a:solidFill>
                  <a:srgbClr val="000000"/>
                </a:solidFill>
                <a:latin typeface="+mj-lt"/>
                <a:cs typeface="Courier New" pitchFamily="49" charset="0"/>
              </a:rPr>
              <a:t>c##dev</a:t>
            </a:r>
          </a:p>
        </p:txBody>
      </p:sp>
      <p:sp>
        <p:nvSpPr>
          <p:cNvPr id="43" name="Oval 38"/>
          <p:cNvSpPr>
            <a:spLocks noChangeArrowheads="1"/>
          </p:cNvSpPr>
          <p:nvPr/>
        </p:nvSpPr>
        <p:spPr bwMode="auto">
          <a:xfrm>
            <a:off x="1045096" y="5612036"/>
            <a:ext cx="1219200" cy="395287"/>
          </a:xfrm>
          <a:prstGeom prst="round2SameRect">
            <a:avLst/>
          </a:prstGeom>
          <a:noFill/>
          <a:ln w="28575" algn="ctr">
            <a:solidFill>
              <a:srgbClr val="F80000"/>
            </a:solidFill>
            <a:round/>
            <a:headEnd type="none" w="sm" len="sm"/>
            <a:tailEnd type="none" w="sm" len="sm"/>
          </a:ln>
        </p:spPr>
        <p:txBody>
          <a:bodyPr/>
          <a:lstStyle/>
          <a:p>
            <a:pPr algn="ctr" defTabSz="228600" eaLnBrk="1" hangingPunct="1">
              <a:spcBef>
                <a:spcPct val="20000"/>
              </a:spcBef>
              <a:buClr>
                <a:srgbClr val="FF0000"/>
              </a:buClr>
              <a:buFont typeface="Arial" charset="0"/>
              <a:buNone/>
              <a:defRPr/>
            </a:pPr>
            <a:endParaRPr lang="en-US" dirty="0">
              <a:solidFill>
                <a:srgbClr val="000000"/>
              </a:solidFill>
              <a:latin typeface="Arial" charset="0"/>
              <a:cs typeface="Arial" charset="0"/>
            </a:endParaRPr>
          </a:p>
        </p:txBody>
      </p:sp>
      <p:sp>
        <p:nvSpPr>
          <p:cNvPr id="44" name="TextBox 8"/>
          <p:cNvSpPr txBox="1">
            <a:spLocks noChangeArrowheads="1"/>
          </p:cNvSpPr>
          <p:nvPr/>
        </p:nvSpPr>
        <p:spPr bwMode="auto">
          <a:xfrm>
            <a:off x="1045096" y="5653311"/>
            <a:ext cx="1246188" cy="339725"/>
          </a:xfrm>
          <a:prstGeom prst="rect">
            <a:avLst/>
          </a:prstGeom>
          <a:noFill/>
          <a:ln w="9525">
            <a:noFill/>
            <a:miter lim="800000"/>
            <a:headEnd/>
            <a:tailEnd/>
          </a:ln>
        </p:spPr>
        <p:txBody>
          <a:bodyPr>
            <a:spAutoFit/>
          </a:bodyPr>
          <a:lstStyle/>
          <a:p>
            <a:pPr eaLnBrk="1" hangingPunct="1">
              <a:defRPr/>
            </a:pPr>
            <a:r>
              <a:rPr lang="en-US" sz="1600" b="1" dirty="0">
                <a:solidFill>
                  <a:srgbClr val="000000"/>
                </a:solidFill>
                <a:latin typeface="+mj-lt"/>
                <a:cs typeface="Courier New" pitchFamily="49" charset="0"/>
              </a:rPr>
              <a:t>c##dev</a:t>
            </a:r>
          </a:p>
        </p:txBody>
      </p:sp>
      <p:sp>
        <p:nvSpPr>
          <p:cNvPr id="45" name="Oval 38"/>
          <p:cNvSpPr>
            <a:spLocks noChangeArrowheads="1"/>
          </p:cNvSpPr>
          <p:nvPr/>
        </p:nvSpPr>
        <p:spPr bwMode="auto">
          <a:xfrm>
            <a:off x="3156471" y="3749898"/>
            <a:ext cx="1219200" cy="396875"/>
          </a:xfrm>
          <a:prstGeom prst="round2SameRect">
            <a:avLst/>
          </a:prstGeom>
          <a:noFill/>
          <a:ln w="28575" algn="ctr">
            <a:solidFill>
              <a:srgbClr val="F80000"/>
            </a:solidFill>
            <a:round/>
            <a:headEnd type="none" w="sm" len="sm"/>
            <a:tailEnd type="none" w="sm" len="sm"/>
          </a:ln>
        </p:spPr>
        <p:txBody>
          <a:bodyPr/>
          <a:lstStyle/>
          <a:p>
            <a:pPr algn="ctr" defTabSz="228600" eaLnBrk="1" hangingPunct="1">
              <a:spcBef>
                <a:spcPct val="20000"/>
              </a:spcBef>
              <a:buClr>
                <a:srgbClr val="FF0000"/>
              </a:buClr>
              <a:buFont typeface="Arial" charset="0"/>
              <a:buNone/>
              <a:defRPr/>
            </a:pPr>
            <a:endParaRPr lang="en-US" dirty="0">
              <a:solidFill>
                <a:srgbClr val="000000"/>
              </a:solidFill>
              <a:latin typeface="Arial" charset="0"/>
              <a:cs typeface="Arial" charset="0"/>
            </a:endParaRPr>
          </a:p>
        </p:txBody>
      </p:sp>
      <p:sp>
        <p:nvSpPr>
          <p:cNvPr id="46" name="TextBox 8"/>
          <p:cNvSpPr txBox="1">
            <a:spLocks noChangeArrowheads="1"/>
          </p:cNvSpPr>
          <p:nvPr/>
        </p:nvSpPr>
        <p:spPr bwMode="auto">
          <a:xfrm>
            <a:off x="3156471" y="3792761"/>
            <a:ext cx="1246188" cy="338137"/>
          </a:xfrm>
          <a:prstGeom prst="rect">
            <a:avLst/>
          </a:prstGeom>
          <a:noFill/>
          <a:ln w="9525">
            <a:noFill/>
            <a:miter lim="800000"/>
            <a:headEnd/>
            <a:tailEnd/>
          </a:ln>
        </p:spPr>
        <p:txBody>
          <a:bodyPr>
            <a:spAutoFit/>
          </a:bodyPr>
          <a:lstStyle/>
          <a:p>
            <a:pPr eaLnBrk="1" hangingPunct="1">
              <a:defRPr/>
            </a:pPr>
            <a:r>
              <a:rPr lang="en-US" sz="1600" b="1" dirty="0">
                <a:solidFill>
                  <a:srgbClr val="000000"/>
                </a:solidFill>
                <a:latin typeface="+mj-lt"/>
                <a:cs typeface="Courier New" pitchFamily="49" charset="0"/>
              </a:rPr>
              <a:t>c##dev</a:t>
            </a:r>
          </a:p>
        </p:txBody>
      </p:sp>
      <p:sp>
        <p:nvSpPr>
          <p:cNvPr id="47" name="Oval 38"/>
          <p:cNvSpPr>
            <a:spLocks noChangeArrowheads="1"/>
          </p:cNvSpPr>
          <p:nvPr/>
        </p:nvSpPr>
        <p:spPr bwMode="auto">
          <a:xfrm>
            <a:off x="2926284" y="4651598"/>
            <a:ext cx="1219200" cy="396875"/>
          </a:xfrm>
          <a:prstGeom prst="round2SameRect">
            <a:avLst/>
          </a:prstGeom>
          <a:noFill/>
          <a:ln w="28575" algn="ctr">
            <a:solidFill>
              <a:srgbClr val="00B050"/>
            </a:solidFill>
            <a:round/>
            <a:headEnd type="none" w="sm" len="sm"/>
            <a:tailEnd type="none" w="sm" len="sm"/>
          </a:ln>
        </p:spPr>
        <p:txBody>
          <a:bodyPr/>
          <a:lstStyle/>
          <a:p>
            <a:pPr algn="ctr" defTabSz="228600" eaLnBrk="1" hangingPunct="1">
              <a:spcBef>
                <a:spcPct val="20000"/>
              </a:spcBef>
              <a:buClr>
                <a:srgbClr val="FF0000"/>
              </a:buClr>
              <a:buFont typeface="Arial" charset="0"/>
              <a:buNone/>
              <a:defRPr/>
            </a:pPr>
            <a:endParaRPr lang="en-US" dirty="0">
              <a:solidFill>
                <a:srgbClr val="000000"/>
              </a:solidFill>
              <a:latin typeface="Arial" charset="0"/>
              <a:cs typeface="Arial" charset="0"/>
            </a:endParaRPr>
          </a:p>
        </p:txBody>
      </p:sp>
      <p:sp>
        <p:nvSpPr>
          <p:cNvPr id="48" name="TextBox 8"/>
          <p:cNvSpPr txBox="1">
            <a:spLocks noChangeArrowheads="1"/>
          </p:cNvSpPr>
          <p:nvPr/>
        </p:nvSpPr>
        <p:spPr bwMode="auto">
          <a:xfrm>
            <a:off x="2888184" y="4694461"/>
            <a:ext cx="1438275" cy="339725"/>
          </a:xfrm>
          <a:prstGeom prst="rect">
            <a:avLst/>
          </a:prstGeom>
          <a:noFill/>
          <a:ln w="9525">
            <a:noFill/>
            <a:miter lim="800000"/>
            <a:headEnd/>
            <a:tailEnd/>
          </a:ln>
        </p:spPr>
        <p:txBody>
          <a:bodyPr>
            <a:spAutoFit/>
          </a:bodyPr>
          <a:lstStyle/>
          <a:p>
            <a:pPr eaLnBrk="1" hangingPunct="1">
              <a:defRPr/>
            </a:pPr>
            <a:r>
              <a:rPr lang="en-US" sz="1600" b="1" dirty="0">
                <a:solidFill>
                  <a:srgbClr val="000000"/>
                </a:solidFill>
                <a:latin typeface="+mj-lt"/>
                <a:cs typeface="Courier New" pitchFamily="49" charset="0"/>
              </a:rPr>
              <a:t>profapp</a:t>
            </a:r>
          </a:p>
        </p:txBody>
      </p:sp>
      <p:sp>
        <p:nvSpPr>
          <p:cNvPr id="49" name="Oval 38"/>
          <p:cNvSpPr>
            <a:spLocks noChangeArrowheads="1"/>
          </p:cNvSpPr>
          <p:nvPr/>
        </p:nvSpPr>
        <p:spPr bwMode="auto">
          <a:xfrm>
            <a:off x="2926284" y="5380261"/>
            <a:ext cx="1219200" cy="396875"/>
          </a:xfrm>
          <a:prstGeom prst="round2SameRect">
            <a:avLst/>
          </a:prstGeom>
          <a:noFill/>
          <a:ln w="28575" algn="ctr">
            <a:solidFill>
              <a:srgbClr val="00B050"/>
            </a:solidFill>
            <a:round/>
            <a:headEnd type="none" w="sm" len="sm"/>
            <a:tailEnd type="none" w="sm" len="sm"/>
          </a:ln>
        </p:spPr>
        <p:txBody>
          <a:bodyPr/>
          <a:lstStyle/>
          <a:p>
            <a:pPr algn="ctr" defTabSz="228600" eaLnBrk="1" hangingPunct="1">
              <a:spcBef>
                <a:spcPct val="20000"/>
              </a:spcBef>
              <a:buClr>
                <a:srgbClr val="FF0000"/>
              </a:buClr>
              <a:buFont typeface="Arial" charset="0"/>
              <a:buNone/>
              <a:defRPr/>
            </a:pPr>
            <a:endParaRPr lang="en-US" dirty="0">
              <a:solidFill>
                <a:srgbClr val="000000"/>
              </a:solidFill>
              <a:latin typeface="Arial" charset="0"/>
              <a:cs typeface="Arial" charset="0"/>
            </a:endParaRPr>
          </a:p>
        </p:txBody>
      </p:sp>
      <p:sp>
        <p:nvSpPr>
          <p:cNvPr id="50" name="TextBox 8"/>
          <p:cNvSpPr txBox="1">
            <a:spLocks noChangeArrowheads="1"/>
          </p:cNvSpPr>
          <p:nvPr/>
        </p:nvSpPr>
        <p:spPr bwMode="auto">
          <a:xfrm>
            <a:off x="2888184" y="5423123"/>
            <a:ext cx="1438275" cy="338138"/>
          </a:xfrm>
          <a:prstGeom prst="rect">
            <a:avLst/>
          </a:prstGeom>
          <a:noFill/>
          <a:ln w="9525">
            <a:noFill/>
            <a:miter lim="800000"/>
            <a:headEnd/>
            <a:tailEnd/>
          </a:ln>
        </p:spPr>
        <p:txBody>
          <a:bodyPr>
            <a:spAutoFit/>
          </a:bodyPr>
          <a:lstStyle/>
          <a:p>
            <a:pPr eaLnBrk="1" hangingPunct="1">
              <a:defRPr/>
            </a:pPr>
            <a:r>
              <a:rPr lang="en-US" sz="1600" b="1" dirty="0">
                <a:solidFill>
                  <a:srgbClr val="000000"/>
                </a:solidFill>
                <a:latin typeface="+mj-lt"/>
                <a:cs typeface="Courier New" pitchFamily="49" charset="0"/>
              </a:rPr>
              <a:t>profapp</a:t>
            </a:r>
          </a:p>
        </p:txBody>
      </p:sp>
      <p:sp>
        <p:nvSpPr>
          <p:cNvPr id="51" name="Oval 38"/>
          <p:cNvSpPr>
            <a:spLocks noChangeArrowheads="1"/>
          </p:cNvSpPr>
          <p:nvPr/>
        </p:nvSpPr>
        <p:spPr bwMode="auto">
          <a:xfrm>
            <a:off x="5458346" y="5532661"/>
            <a:ext cx="1536700" cy="396875"/>
          </a:xfrm>
          <a:prstGeom prst="round2SameRect">
            <a:avLst/>
          </a:prstGeom>
          <a:noFill/>
          <a:ln w="28575" algn="ctr">
            <a:solidFill>
              <a:srgbClr val="0000FF"/>
            </a:solidFill>
            <a:round/>
            <a:headEnd type="none" w="sm" len="sm"/>
            <a:tailEnd type="none" w="sm" len="sm"/>
          </a:ln>
        </p:spPr>
        <p:txBody>
          <a:bodyPr/>
          <a:lstStyle/>
          <a:p>
            <a:pPr algn="ctr" defTabSz="228600" eaLnBrk="1" hangingPunct="1">
              <a:spcBef>
                <a:spcPct val="20000"/>
              </a:spcBef>
              <a:buClr>
                <a:srgbClr val="FF0000"/>
              </a:buClr>
              <a:buFont typeface="Arial" charset="0"/>
              <a:buNone/>
              <a:defRPr/>
            </a:pPr>
            <a:endParaRPr lang="en-US" dirty="0">
              <a:solidFill>
                <a:srgbClr val="000000"/>
              </a:solidFill>
              <a:latin typeface="Arial" charset="0"/>
              <a:cs typeface="Arial" charset="0"/>
            </a:endParaRPr>
          </a:p>
        </p:txBody>
      </p:sp>
      <p:sp>
        <p:nvSpPr>
          <p:cNvPr id="52" name="TextBox 8"/>
          <p:cNvSpPr txBox="1">
            <a:spLocks noChangeArrowheads="1"/>
          </p:cNvSpPr>
          <p:nvPr/>
        </p:nvSpPr>
        <p:spPr bwMode="auto">
          <a:xfrm>
            <a:off x="5458346" y="5573936"/>
            <a:ext cx="1708150" cy="338137"/>
          </a:xfrm>
          <a:prstGeom prst="rect">
            <a:avLst/>
          </a:prstGeom>
          <a:noFill/>
          <a:ln w="9525">
            <a:noFill/>
            <a:miter lim="800000"/>
            <a:headEnd/>
            <a:tailEnd/>
          </a:ln>
        </p:spPr>
        <p:txBody>
          <a:bodyPr>
            <a:spAutoFit/>
          </a:bodyPr>
          <a:lstStyle/>
          <a:p>
            <a:pPr eaLnBrk="1" hangingPunct="1">
              <a:defRPr/>
            </a:pPr>
            <a:r>
              <a:rPr lang="en-US" sz="1600" b="1" dirty="0">
                <a:solidFill>
                  <a:srgbClr val="000000"/>
                </a:solidFill>
                <a:latin typeface="+mj-lt"/>
                <a:cs typeface="Courier New" pitchFamily="49" charset="0"/>
              </a:rPr>
              <a:t>prof_app2</a:t>
            </a:r>
          </a:p>
        </p:txBody>
      </p:sp>
      <p:sp>
        <p:nvSpPr>
          <p:cNvPr id="53" name="Content Placeholder 2"/>
          <p:cNvSpPr txBox="1">
            <a:spLocks/>
          </p:cNvSpPr>
          <p:nvPr/>
        </p:nvSpPr>
        <p:spPr bwMode="gray">
          <a:xfrm>
            <a:off x="7476059" y="5156423"/>
            <a:ext cx="3838575" cy="763588"/>
          </a:xfrm>
          <a:prstGeom prst="rect">
            <a:avLst/>
          </a:prstGeom>
          <a:noFill/>
          <a:ln w="9525">
            <a:noFill/>
            <a:miter lim="800000"/>
            <a:headEnd/>
            <a:tailEnd/>
          </a:ln>
        </p:spPr>
        <p:txBody>
          <a:bodyPr lIns="12700" tIns="12700" rIns="12700" bIns="12700">
            <a:spAutoFit/>
          </a:bodyPr>
          <a:lstStyle/>
          <a:p>
            <a:pPr marL="7938" indent="7938" defTabSz="228600" eaLnBrk="1" hangingPunct="1">
              <a:spcBef>
                <a:spcPct val="20000"/>
              </a:spcBef>
              <a:buClr>
                <a:srgbClr val="000000"/>
              </a:buClr>
              <a:buFont typeface="Arial" charset="0"/>
              <a:buNone/>
              <a:defRPr/>
            </a:pPr>
            <a:r>
              <a:rPr lang="en-US" sz="1200" b="1" i="1" kern="0" dirty="0">
                <a:solidFill>
                  <a:srgbClr val="000000"/>
                </a:solidFill>
                <a:latin typeface="Arial" charset="0"/>
                <a:cs typeface="+mn-cs"/>
              </a:rPr>
              <a:t>Note</a:t>
            </a:r>
            <a:r>
              <a:rPr lang="en-US" sz="1200" i="1" kern="0" dirty="0">
                <a:solidFill>
                  <a:srgbClr val="000000"/>
                </a:solidFill>
                <a:latin typeface="Arial" charset="0"/>
                <a:cs typeface="+mn-cs"/>
              </a:rPr>
              <a:t>: All commands related to common </a:t>
            </a:r>
            <a:r>
              <a:rPr lang="en-US" sz="1200" i="1" kern="0" dirty="0">
                <a:solidFill>
                  <a:srgbClr val="000000"/>
                </a:solidFill>
                <a:latin typeface="Arial" charset="0"/>
                <a:cs typeface="Arial" charset="0"/>
              </a:rPr>
              <a:t>entities </a:t>
            </a:r>
            <a:r>
              <a:rPr lang="en-US" sz="1200" i="1" kern="0" dirty="0">
                <a:solidFill>
                  <a:srgbClr val="000000"/>
                </a:solidFill>
                <a:latin typeface="Arial" charset="0"/>
                <a:cs typeface="+mn-cs"/>
              </a:rPr>
              <a:t>created, altered, or dropped in application containers must be performed within a BEGIN/END block and be replicated in application PDBs after sync.</a:t>
            </a:r>
          </a:p>
        </p:txBody>
      </p:sp>
      <p:sp>
        <p:nvSpPr>
          <p:cNvPr id="54" name="Content Placeholder 2"/>
          <p:cNvSpPr txBox="1">
            <a:spLocks noChangeAspect="1"/>
          </p:cNvSpPr>
          <p:nvPr/>
        </p:nvSpPr>
        <p:spPr bwMode="gray">
          <a:xfrm>
            <a:off x="3539717" y="1555998"/>
            <a:ext cx="7725988" cy="540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marL="457200" indent="-457200" defTabSz="400050">
              <a:tabLst>
                <a:tab pos="400050" algn="r"/>
                <a:tab pos="673100" algn="l"/>
              </a:tabLst>
              <a:defRPr/>
            </a:pPr>
            <a:r>
              <a:rPr lang="en-US" sz="1400" b="1" dirty="0">
                <a:latin typeface="Courier New" pitchFamily="49" charset="0"/>
                <a:cs typeface="Arial" charset="0"/>
              </a:rPr>
              <a:t>SQL&gt; CONNECT / AS SYSDBA</a:t>
            </a:r>
          </a:p>
          <a:p>
            <a:pPr marL="457200" indent="-457200" defTabSz="400050">
              <a:tabLst>
                <a:tab pos="400050" algn="r"/>
                <a:tab pos="673100" algn="l"/>
              </a:tabLst>
              <a:defRPr/>
            </a:pPr>
            <a:r>
              <a:rPr lang="en-US" sz="1400" b="1" dirty="0">
                <a:latin typeface="Courier New" pitchFamily="49" charset="0"/>
                <a:cs typeface="Arial" charset="0"/>
              </a:rPr>
              <a:t>SQL&gt; CREATE profile c##dev limit … </a:t>
            </a:r>
            <a:r>
              <a:rPr lang="en-US" sz="1400" b="1" dirty="0">
                <a:solidFill>
                  <a:srgbClr val="FF0000"/>
                </a:solidFill>
                <a:latin typeface="Courier New" pitchFamily="49" charset="0"/>
                <a:cs typeface="Arial" charset="0"/>
              </a:rPr>
              <a:t>CONTAINER=ALL</a:t>
            </a:r>
            <a:r>
              <a:rPr lang="en-US" sz="1400" b="1" dirty="0">
                <a:latin typeface="Courier New" pitchFamily="49" charset="0"/>
                <a:cs typeface="Arial" charset="0"/>
              </a:rPr>
              <a:t>;</a:t>
            </a:r>
          </a:p>
        </p:txBody>
      </p:sp>
    </p:spTree>
    <p:custDataLst>
      <p:tags r:id="rId1"/>
    </p:custDataLst>
    <p:extLst>
      <p:ext uri="{BB962C8B-B14F-4D97-AF65-F5344CB8AC3E}">
        <p14:creationId xmlns:p14="http://schemas.microsoft.com/office/powerpoint/2010/main" val="2973688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365126"/>
            <a:ext cx="10224982" cy="421357"/>
          </a:xfrm>
        </p:spPr>
        <p:txBody>
          <a:bodyPr>
            <a:normAutofit fontScale="90000"/>
          </a:bodyPr>
          <a:lstStyle/>
          <a:p>
            <a:r>
              <a:rPr lang="en-US" altLang="en-US" dirty="0"/>
              <a:t>Common Objects in Application Containers</a:t>
            </a:r>
            <a:endParaRPr lang="en-US" dirty="0"/>
          </a:p>
        </p:txBody>
      </p:sp>
      <p:sp>
        <p:nvSpPr>
          <p:cNvPr id="3" name="Rectangle 2"/>
          <p:cNvSpPr>
            <a:spLocks noChangeArrowheads="1"/>
          </p:cNvSpPr>
          <p:nvPr/>
        </p:nvSpPr>
        <p:spPr bwMode="auto">
          <a:xfrm>
            <a:off x="700162" y="908720"/>
            <a:ext cx="6432550" cy="5257800"/>
          </a:xfrm>
          <a:prstGeom prst="rect">
            <a:avLst/>
          </a:prstGeom>
          <a:solidFill>
            <a:schemeClr val="bg2"/>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p>
        </p:txBody>
      </p:sp>
      <p:cxnSp>
        <p:nvCxnSpPr>
          <p:cNvPr id="4" name="Straight Arrow Connector 97"/>
          <p:cNvCxnSpPr>
            <a:cxnSpLocks noChangeShapeType="1"/>
          </p:cNvCxnSpPr>
          <p:nvPr/>
        </p:nvCxnSpPr>
        <p:spPr bwMode="auto">
          <a:xfrm flipH="1">
            <a:off x="7061275" y="4788570"/>
            <a:ext cx="431800" cy="0"/>
          </a:xfrm>
          <a:prstGeom prst="straightConnector1">
            <a:avLst/>
          </a:prstGeom>
          <a:noFill/>
          <a:ln w="28575" algn="ctr">
            <a:solidFill>
              <a:srgbClr val="00B050"/>
            </a:solidFill>
            <a:prstDash val="sysDash"/>
            <a:round/>
            <a:headEnd type="triangle" w="lg" len="lg"/>
            <a:tailEnd type="none" w="lg" len="lg"/>
          </a:ln>
          <a:extLst>
            <a:ext uri="{909E8E84-426E-40DD-AFC4-6F175D3DCCD1}">
              <a14:hiddenFill xmlns:a14="http://schemas.microsoft.com/office/drawing/2010/main">
                <a:noFill/>
              </a14:hiddenFill>
            </a:ext>
          </a:extLst>
        </p:spPr>
      </p:cxnSp>
      <p:cxnSp>
        <p:nvCxnSpPr>
          <p:cNvPr id="5" name="Straight Arrow Connector 111"/>
          <p:cNvCxnSpPr>
            <a:cxnSpLocks noChangeShapeType="1"/>
          </p:cNvCxnSpPr>
          <p:nvPr/>
        </p:nvCxnSpPr>
        <p:spPr bwMode="auto">
          <a:xfrm>
            <a:off x="7061275" y="4342483"/>
            <a:ext cx="431800" cy="0"/>
          </a:xfrm>
          <a:prstGeom prst="straightConnector1">
            <a:avLst/>
          </a:prstGeom>
          <a:noFill/>
          <a:ln w="28575" algn="ctr">
            <a:solidFill>
              <a:srgbClr val="00B050"/>
            </a:solidFill>
            <a:round/>
            <a:headEnd type="none" w="lg" len="lg"/>
            <a:tailEnd type="triangle" w="lg" len="lg"/>
          </a:ln>
          <a:extLst>
            <a:ext uri="{909E8E84-426E-40DD-AFC4-6F175D3DCCD1}">
              <a14:hiddenFill xmlns:a14="http://schemas.microsoft.com/office/drawing/2010/main">
                <a:noFill/>
              </a14:hiddenFill>
            </a:ext>
          </a:extLst>
        </p:spPr>
      </p:cxnSp>
      <p:sp>
        <p:nvSpPr>
          <p:cNvPr id="6" name="PPTShape_16"/>
          <p:cNvSpPr txBox="1">
            <a:spLocks noChangeArrowheads="1"/>
          </p:cNvSpPr>
          <p:nvPr/>
        </p:nvSpPr>
        <p:spPr bwMode="blackWhite">
          <a:xfrm>
            <a:off x="7493075" y="938883"/>
            <a:ext cx="4151312"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lvl="3" indent="0" eaLnBrk="1" hangingPunct="1"/>
            <a:r>
              <a:rPr lang="en-US" altLang="en-US" sz="1400" b="1" i="1" dirty="0">
                <a:solidFill>
                  <a:srgbClr val="000000"/>
                </a:solidFill>
              </a:rPr>
              <a:t>CDB level:</a:t>
            </a:r>
            <a:r>
              <a:rPr lang="en-US" altLang="en-US" sz="1400" dirty="0">
                <a:solidFill>
                  <a:srgbClr val="000000"/>
                </a:solidFill>
              </a:rPr>
              <a:t> </a:t>
            </a:r>
          </a:p>
          <a:p>
            <a:pPr marL="0" lvl="3" indent="0" eaLnBrk="1" hangingPunct="1">
              <a:buFont typeface="Arial" panose="020B0604020202020204" pitchFamily="34" charset="0"/>
              <a:buChar char="•"/>
            </a:pPr>
            <a:r>
              <a:rPr lang="en-US" altLang="en-US" sz="1400" dirty="0">
                <a:solidFill>
                  <a:srgbClr val="000000"/>
                </a:solidFill>
              </a:rPr>
              <a:t> A data-linked object and its data reside in the CDB root only and are shared by all PDBs.</a:t>
            </a:r>
            <a:r>
              <a:rPr lang="en-US" altLang="en-US" dirty="0">
                <a:solidFill>
                  <a:srgbClr val="000000"/>
                </a:solidFill>
              </a:rPr>
              <a:t> </a:t>
            </a:r>
          </a:p>
          <a:p>
            <a:pPr marL="0" lvl="3" indent="0" eaLnBrk="1" hangingPunct="1">
              <a:buFont typeface="Arial" panose="020B0604020202020204" pitchFamily="34" charset="0"/>
              <a:buChar char="•"/>
            </a:pPr>
            <a:r>
              <a:rPr lang="en-US" altLang="en-US" sz="1400" dirty="0">
                <a:solidFill>
                  <a:srgbClr val="000000"/>
                </a:solidFill>
              </a:rPr>
              <a:t> Metadata-linked objects store metadata about dictionary objects only in the CDB root. </a:t>
            </a:r>
            <a:br>
              <a:rPr lang="en-US" altLang="en-US" sz="1400" dirty="0">
                <a:solidFill>
                  <a:srgbClr val="000000"/>
                </a:solidFill>
              </a:rPr>
            </a:br>
            <a:r>
              <a:rPr lang="en-US" altLang="en-US" sz="1400" dirty="0">
                <a:solidFill>
                  <a:srgbClr val="000000"/>
                </a:solidFill>
              </a:rPr>
              <a:t>Each PDB has a private data copy of an object pointing to a metadata link stored in the CDB root. </a:t>
            </a:r>
            <a:br>
              <a:rPr lang="en-US" altLang="en-US" sz="1400" dirty="0">
                <a:solidFill>
                  <a:srgbClr val="000000"/>
                </a:solidFill>
              </a:rPr>
            </a:br>
            <a:endParaRPr lang="en-US" altLang="en-US" sz="1400" dirty="0">
              <a:solidFill>
                <a:srgbClr val="000000"/>
              </a:solidFill>
            </a:endParaRPr>
          </a:p>
          <a:p>
            <a:pPr eaLnBrk="1" hangingPunct="1"/>
            <a:r>
              <a:rPr lang="en-US" altLang="en-US" sz="1400" b="1" i="1" dirty="0">
                <a:solidFill>
                  <a:srgbClr val="000000"/>
                </a:solidFill>
              </a:rPr>
              <a:t>Application container level:</a:t>
            </a:r>
          </a:p>
          <a:p>
            <a:pPr eaLnBrk="1" hangingPunct="1"/>
            <a:r>
              <a:rPr lang="en-US" altLang="en-US" sz="1400" dirty="0">
                <a:solidFill>
                  <a:srgbClr val="000000"/>
                </a:solidFill>
              </a:rPr>
              <a:t>A data-linked object and its data reside in an application root only and are shared by all application PDBs.</a:t>
            </a:r>
          </a:p>
          <a:p>
            <a:pPr eaLnBrk="1" hangingPunct="1"/>
            <a:r>
              <a:rPr lang="en-US" altLang="en-US" sz="1400" dirty="0">
                <a:solidFill>
                  <a:srgbClr val="000000"/>
                </a:solidFill>
              </a:rPr>
              <a:t>An extended data-linked object combines data found in a table in an application PDB with data from a corresponding table in the application root.</a:t>
            </a:r>
          </a:p>
          <a:p>
            <a:pPr eaLnBrk="1" hangingPunct="1"/>
            <a:r>
              <a:rPr lang="en-US" altLang="en-US" sz="1400" dirty="0">
                <a:solidFill>
                  <a:srgbClr val="000000"/>
                </a:solidFill>
              </a:rPr>
              <a:t>A metadata-linked object stores the object definition in an application root only. </a:t>
            </a:r>
          </a:p>
          <a:p>
            <a:pPr eaLnBrk="1" hangingPunct="1"/>
            <a:r>
              <a:rPr lang="en-US" altLang="en-US" sz="1400" dirty="0">
                <a:solidFill>
                  <a:srgbClr val="000000"/>
                </a:solidFill>
              </a:rPr>
              <a:t>Each application PDB has a private data copy pointing to a metadata-linked object that is stored in an application root.</a:t>
            </a:r>
          </a:p>
          <a:p>
            <a:pPr eaLnBrk="1" hangingPunct="1"/>
            <a:endParaRPr lang="en-US" altLang="en-US" sz="1400" dirty="0">
              <a:solidFill>
                <a:srgbClr val="000000"/>
              </a:solidFill>
            </a:endParaRPr>
          </a:p>
          <a:p>
            <a:pPr eaLnBrk="1" hangingPunct="1"/>
            <a:r>
              <a:rPr lang="en-US" altLang="en-US" sz="1400" b="1" i="1" dirty="0">
                <a:solidFill>
                  <a:srgbClr val="000000"/>
                </a:solidFill>
              </a:rPr>
              <a:t>PDB level:</a:t>
            </a:r>
            <a:r>
              <a:rPr lang="en-US" altLang="en-US" sz="1400" dirty="0">
                <a:solidFill>
                  <a:srgbClr val="000000"/>
                </a:solidFill>
              </a:rPr>
              <a:t> A local object contains the definition and private data in the application PDB where it is created.</a:t>
            </a:r>
          </a:p>
        </p:txBody>
      </p:sp>
      <p:sp>
        <p:nvSpPr>
          <p:cNvPr id="7" name="Text Box 58"/>
          <p:cNvSpPr txBox="1">
            <a:spLocks noChangeArrowheads="1"/>
          </p:cNvSpPr>
          <p:nvPr/>
        </p:nvSpPr>
        <p:spPr bwMode="blackWhite">
          <a:xfrm>
            <a:off x="801762" y="908720"/>
            <a:ext cx="4672013"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400" b="1" dirty="0">
                <a:solidFill>
                  <a:schemeClr val="bg2"/>
                </a:solidFill>
              </a:rPr>
              <a:t>Multitenant Container Database</a:t>
            </a:r>
          </a:p>
        </p:txBody>
      </p:sp>
      <p:cxnSp>
        <p:nvCxnSpPr>
          <p:cNvPr id="8" name="PPTShape_17"/>
          <p:cNvCxnSpPr>
            <a:cxnSpLocks noChangeShapeType="1"/>
          </p:cNvCxnSpPr>
          <p:nvPr/>
        </p:nvCxnSpPr>
        <p:spPr bwMode="auto">
          <a:xfrm>
            <a:off x="7061275" y="3069308"/>
            <a:ext cx="431800" cy="0"/>
          </a:xfrm>
          <a:prstGeom prst="straightConnector1">
            <a:avLst/>
          </a:prstGeom>
          <a:noFill/>
          <a:ln w="28575" algn="ctr">
            <a:solidFill>
              <a:srgbClr val="C00000"/>
            </a:solidFill>
            <a:prstDash val="sysDash"/>
            <a:round/>
            <a:headEnd type="none" w="lg" len="lg"/>
            <a:tailEnd type="triangle" w="lg" len="lg"/>
          </a:ln>
          <a:extLst>
            <a:ext uri="{909E8E84-426E-40DD-AFC4-6F175D3DCCD1}">
              <a14:hiddenFill xmlns:a14="http://schemas.microsoft.com/office/drawing/2010/main">
                <a:noFill/>
              </a14:hiddenFill>
            </a:ext>
          </a:extLst>
        </p:spPr>
      </p:cxnSp>
      <p:sp>
        <p:nvSpPr>
          <p:cNvPr id="9" name="PPTShape_2"/>
          <p:cNvSpPr>
            <a:spLocks noChangeArrowheads="1"/>
          </p:cNvSpPr>
          <p:nvPr/>
        </p:nvSpPr>
        <p:spPr bwMode="blackWhite">
          <a:xfrm>
            <a:off x="833512" y="2550195"/>
            <a:ext cx="6108700" cy="3529013"/>
          </a:xfrm>
          <a:prstGeom prst="rect">
            <a:avLst/>
          </a:prstGeom>
          <a:solidFill>
            <a:srgbClr val="FFFFCC"/>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endParaRPr lang="en-US" altLang="en-US" sz="1300" b="1" dirty="0">
              <a:solidFill>
                <a:srgbClr val="0000FF"/>
              </a:solidFill>
            </a:endParaRPr>
          </a:p>
        </p:txBody>
      </p:sp>
      <p:sp>
        <p:nvSpPr>
          <p:cNvPr id="10" name="PPTShape_3"/>
          <p:cNvSpPr txBox="1">
            <a:spLocks noChangeArrowheads="1"/>
          </p:cNvSpPr>
          <p:nvPr/>
        </p:nvSpPr>
        <p:spPr bwMode="blackWhite">
          <a:xfrm>
            <a:off x="814462" y="2550195"/>
            <a:ext cx="35353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App. Container PDB_APP</a:t>
            </a:r>
          </a:p>
        </p:txBody>
      </p:sp>
      <p:sp>
        <p:nvSpPr>
          <p:cNvPr id="11" name="Rectangle 282"/>
          <p:cNvSpPr>
            <a:spLocks noChangeArrowheads="1"/>
          </p:cNvSpPr>
          <p:nvPr/>
        </p:nvSpPr>
        <p:spPr bwMode="auto">
          <a:xfrm>
            <a:off x="917650" y="2839120"/>
            <a:ext cx="5927725" cy="1366838"/>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b="1" dirty="0">
                <a:solidFill>
                  <a:srgbClr val="000000"/>
                </a:solidFill>
              </a:rPr>
              <a:t>Application root</a:t>
            </a:r>
          </a:p>
        </p:txBody>
      </p:sp>
      <p:sp>
        <p:nvSpPr>
          <p:cNvPr id="12" name="PPTShape_0"/>
          <p:cNvSpPr>
            <a:spLocks noChangeArrowheads="1"/>
          </p:cNvSpPr>
          <p:nvPr/>
        </p:nvSpPr>
        <p:spPr bwMode="blackWhite">
          <a:xfrm>
            <a:off x="922412" y="5156870"/>
            <a:ext cx="5922963" cy="849313"/>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p:txBody>
      </p:sp>
      <p:sp>
        <p:nvSpPr>
          <p:cNvPr id="13" name="PPTShape_1"/>
          <p:cNvSpPr txBox="1">
            <a:spLocks noChangeArrowheads="1"/>
          </p:cNvSpPr>
          <p:nvPr/>
        </p:nvSpPr>
        <p:spPr bwMode="blackWhite">
          <a:xfrm>
            <a:off x="857325" y="5144170"/>
            <a:ext cx="12477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dirty="0">
                <a:solidFill>
                  <a:srgbClr val="000000"/>
                </a:solidFill>
              </a:rPr>
              <a:t>PDB_APP2</a:t>
            </a:r>
          </a:p>
          <a:p>
            <a:r>
              <a:rPr lang="en-US" altLang="en-US" sz="1000" b="1" dirty="0">
                <a:solidFill>
                  <a:srgbClr val="000000"/>
                </a:solidFill>
              </a:rPr>
              <a:t>Application</a:t>
            </a:r>
          </a:p>
          <a:p>
            <a:r>
              <a:rPr lang="en-US" altLang="en-US" sz="1000" b="1" dirty="0">
                <a:solidFill>
                  <a:srgbClr val="000000"/>
                </a:solidFill>
              </a:rPr>
              <a:t>PDB</a:t>
            </a:r>
          </a:p>
        </p:txBody>
      </p:sp>
      <p:sp>
        <p:nvSpPr>
          <p:cNvPr id="14" name="Rectangle 282"/>
          <p:cNvSpPr>
            <a:spLocks noChangeArrowheads="1"/>
          </p:cNvSpPr>
          <p:nvPr/>
        </p:nvSpPr>
        <p:spPr bwMode="auto">
          <a:xfrm>
            <a:off x="816050" y="1254795"/>
            <a:ext cx="6126162" cy="1223963"/>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b="1" dirty="0">
                <a:solidFill>
                  <a:srgbClr val="000000"/>
                </a:solidFill>
              </a:rPr>
              <a:t>CDB root</a:t>
            </a:r>
          </a:p>
        </p:txBody>
      </p:sp>
      <p:sp>
        <p:nvSpPr>
          <p:cNvPr id="15" name="PPTShape_4"/>
          <p:cNvSpPr txBox="1">
            <a:spLocks noChangeArrowheads="1"/>
          </p:cNvSpPr>
          <p:nvPr/>
        </p:nvSpPr>
        <p:spPr bwMode="blackWhite">
          <a:xfrm>
            <a:off x="693812" y="965870"/>
            <a:ext cx="776288" cy="30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600" b="1" dirty="0">
                <a:solidFill>
                  <a:srgbClr val="000000"/>
                </a:solidFill>
                <a:latin typeface="Courier New" panose="02070309020205020404" pitchFamily="49" charset="0"/>
                <a:cs typeface="Courier New" panose="02070309020205020404" pitchFamily="49" charset="0"/>
              </a:rPr>
              <a:t>CDB</a:t>
            </a:r>
            <a:endParaRPr lang="en-US" altLang="en-US" sz="1600" b="1" dirty="0">
              <a:solidFill>
                <a:srgbClr val="000000"/>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2173659761"/>
              </p:ext>
            </p:extLst>
          </p:nvPr>
        </p:nvGraphicFramePr>
        <p:xfrm>
          <a:off x="2333700" y="1397670"/>
          <a:ext cx="1247775" cy="962026"/>
        </p:xfrm>
        <a:graphic>
          <a:graphicData uri="http://schemas.openxmlformats.org/drawingml/2006/table">
            <a:tbl>
              <a:tblPr/>
              <a:tblGrid>
                <a:gridCol w="1247775">
                  <a:extLst>
                    <a:ext uri="{9D8B030D-6E8A-4147-A177-3AD203B41FA5}">
                      <a16:colId xmlns="" xmlns:a16="http://schemas.microsoft.com/office/drawing/2014/main" val="20000"/>
                    </a:ext>
                  </a:extLst>
                </a:gridCol>
              </a:tblGrid>
              <a:tr h="206765">
                <a:tc>
                  <a:txBody>
                    <a:bodyPr/>
                    <a:lstStyle/>
                    <a:p>
                      <a:r>
                        <a:rPr lang="en-US" sz="600" b="1" dirty="0">
                          <a:solidFill>
                            <a:srgbClr val="000000"/>
                          </a:solidFill>
                        </a:rPr>
                        <a:t>NAME</a:t>
                      </a:r>
                    </a:p>
                  </a:txBody>
                  <a:tcPr marL="121884" marR="121884" marT="45696" marB="456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82832">
                <a:tc>
                  <a:txBody>
                    <a:bodyPr/>
                    <a:lstStyle/>
                    <a:p>
                      <a:r>
                        <a:rPr lang="en-US" sz="600" dirty="0">
                          <a:solidFill>
                            <a:srgbClr val="000000"/>
                          </a:solidFill>
                        </a:rPr>
                        <a:t>TAB$</a:t>
                      </a:r>
                    </a:p>
                  </a:txBody>
                  <a:tcPr marL="121884" marR="121884" marT="45696" marB="456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06765">
                <a:tc>
                  <a:txBody>
                    <a:bodyPr/>
                    <a:lstStyle/>
                    <a:p>
                      <a:r>
                        <a:rPr lang="en-US" sz="600" dirty="0">
                          <a:solidFill>
                            <a:srgbClr val="000000"/>
                          </a:solidFill>
                        </a:rPr>
                        <a:t>USER$</a:t>
                      </a:r>
                    </a:p>
                  </a:txBody>
                  <a:tcPr marL="121884" marR="121884" marT="45696" marB="456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82832">
                <a:tc>
                  <a:txBody>
                    <a:bodyPr/>
                    <a:lstStyle/>
                    <a:p>
                      <a:r>
                        <a:rPr lang="en-US" sz="600" dirty="0">
                          <a:solidFill>
                            <a:srgbClr val="000000"/>
                          </a:solidFill>
                        </a:rPr>
                        <a:t>CLU$</a:t>
                      </a:r>
                    </a:p>
                  </a:txBody>
                  <a:tcPr marL="121884" marR="121884" marT="45696" marB="456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182832">
                <a:tc>
                  <a:txBody>
                    <a:bodyPr/>
                    <a:lstStyle/>
                    <a:p>
                      <a:r>
                        <a:rPr lang="en-US" sz="600" dirty="0">
                          <a:solidFill>
                            <a:srgbClr val="000000"/>
                          </a:solidFill>
                        </a:rPr>
                        <a:t>AUDIT_ACTIONS</a:t>
                      </a:r>
                    </a:p>
                  </a:txBody>
                  <a:tcPr marL="121884" marR="121884" marT="45696" marB="456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bl>
          </a:graphicData>
        </a:graphic>
      </p:graphicFrame>
      <p:sp>
        <p:nvSpPr>
          <p:cNvPr id="17" name="TextBox 60"/>
          <p:cNvSpPr txBox="1">
            <a:spLocks noChangeArrowheads="1"/>
          </p:cNvSpPr>
          <p:nvPr/>
        </p:nvSpPr>
        <p:spPr bwMode="auto">
          <a:xfrm>
            <a:off x="895425" y="1615158"/>
            <a:ext cx="14128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0000"/>
                </a:solidFill>
              </a:rPr>
              <a:t>Table SYS.OBJ$</a:t>
            </a:r>
          </a:p>
        </p:txBody>
      </p:sp>
      <p:graphicFrame>
        <p:nvGraphicFramePr>
          <p:cNvPr id="18" name="Table 17"/>
          <p:cNvGraphicFramePr>
            <a:graphicFrameLocks noGrp="1"/>
          </p:cNvGraphicFramePr>
          <p:nvPr>
            <p:extLst>
              <p:ext uri="{D42A27DB-BD31-4B8C-83A1-F6EECF244321}">
                <p14:modId xmlns:p14="http://schemas.microsoft.com/office/powerpoint/2010/main" val="1102082763"/>
              </p:ext>
            </p:extLst>
          </p:nvPr>
        </p:nvGraphicFramePr>
        <p:xfrm>
          <a:off x="1900312" y="3140745"/>
          <a:ext cx="1152525" cy="914400"/>
        </p:xfrm>
        <a:graphic>
          <a:graphicData uri="http://schemas.openxmlformats.org/drawingml/2006/table">
            <a:tbl>
              <a:tblPr/>
              <a:tblGrid>
                <a:gridCol w="1152525">
                  <a:extLst>
                    <a:ext uri="{9D8B030D-6E8A-4147-A177-3AD203B41FA5}">
                      <a16:colId xmlns="" xmlns:a16="http://schemas.microsoft.com/office/drawing/2014/main" val="20000"/>
                    </a:ext>
                  </a:extLst>
                </a:gridCol>
              </a:tblGrid>
              <a:tr h="141180">
                <a:tc>
                  <a:txBody>
                    <a:bodyPr/>
                    <a:lstStyle/>
                    <a:p>
                      <a:r>
                        <a:rPr lang="en-US" sz="600" b="1" dirty="0">
                          <a:solidFill>
                            <a:srgbClr val="000000"/>
                          </a:solidFill>
                        </a:rPr>
                        <a:t>NAME</a:t>
                      </a:r>
                    </a:p>
                  </a:txBody>
                  <a:tcPr marL="121962" marR="121962">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141180">
                <a:tc>
                  <a:txBody>
                    <a:bodyPr/>
                    <a:lstStyle/>
                    <a:p>
                      <a:r>
                        <a:rPr lang="en-US" sz="600" dirty="0">
                          <a:solidFill>
                            <a:srgbClr val="000000"/>
                          </a:solidFill>
                        </a:rPr>
                        <a:t>AUDIT_ACTIONS</a:t>
                      </a:r>
                    </a:p>
                  </a:txBody>
                  <a:tcPr marL="121962" marR="121962">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1411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600" b="1" dirty="0">
                          <a:solidFill>
                            <a:srgbClr val="00B050"/>
                          </a:solidFill>
                        </a:rPr>
                        <a:t>APP.CODE</a:t>
                      </a:r>
                      <a:endParaRPr lang="en-US" sz="600" b="1" dirty="0">
                        <a:solidFill>
                          <a:srgbClr val="00B050"/>
                        </a:solidFill>
                      </a:endParaRPr>
                    </a:p>
                  </a:txBody>
                  <a:tcPr marL="121962" marR="121962">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141180">
                <a:tc>
                  <a:txBody>
                    <a:bodyPr/>
                    <a:lstStyle/>
                    <a:p>
                      <a:r>
                        <a:rPr lang="en-US" sz="600" b="1" dirty="0">
                          <a:solidFill>
                            <a:srgbClr val="C00000"/>
                          </a:solidFill>
                        </a:rPr>
                        <a:t>APP.COUNTRIES</a:t>
                      </a:r>
                    </a:p>
                  </a:txBody>
                  <a:tcPr marL="121962" marR="121962">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141180">
                <a:tc>
                  <a:txBody>
                    <a:bodyPr/>
                    <a:lstStyle/>
                    <a:p>
                      <a:r>
                        <a:rPr lang="fr-FR" sz="600" b="1" dirty="0">
                          <a:solidFill>
                            <a:srgbClr val="0000FF"/>
                          </a:solidFill>
                        </a:rPr>
                        <a:t>APP.C</a:t>
                      </a:r>
                      <a:endParaRPr lang="en-US" sz="600" b="1" dirty="0">
                        <a:solidFill>
                          <a:srgbClr val="0000FF"/>
                        </a:solidFill>
                      </a:endParaRPr>
                    </a:p>
                  </a:txBody>
                  <a:tcPr marL="121962" marR="121962">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
        <p:nvSpPr>
          <p:cNvPr id="19" name="TextBox 66"/>
          <p:cNvSpPr txBox="1">
            <a:spLocks noChangeArrowheads="1"/>
          </p:cNvSpPr>
          <p:nvPr/>
        </p:nvSpPr>
        <p:spPr bwMode="auto">
          <a:xfrm>
            <a:off x="895425" y="3231233"/>
            <a:ext cx="1211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dirty="0">
                <a:solidFill>
                  <a:srgbClr val="000000"/>
                </a:solidFill>
              </a:rPr>
              <a:t>Table </a:t>
            </a:r>
          </a:p>
          <a:p>
            <a:pPr eaLnBrk="1" hangingPunct="1"/>
            <a:r>
              <a:rPr lang="en-US" altLang="en-US" sz="1000" dirty="0">
                <a:solidFill>
                  <a:srgbClr val="000000"/>
                </a:solidFill>
              </a:rPr>
              <a:t>SYS.OBJ$</a:t>
            </a:r>
          </a:p>
        </p:txBody>
      </p:sp>
      <p:sp>
        <p:nvSpPr>
          <p:cNvPr id="20" name="PPTShape_0"/>
          <p:cNvSpPr>
            <a:spLocks noChangeArrowheads="1"/>
          </p:cNvSpPr>
          <p:nvPr/>
        </p:nvSpPr>
        <p:spPr bwMode="blackWhite">
          <a:xfrm>
            <a:off x="911300" y="4278983"/>
            <a:ext cx="5934075" cy="80645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p:txBody>
      </p:sp>
      <p:sp>
        <p:nvSpPr>
          <p:cNvPr id="21" name="PPTShape_1"/>
          <p:cNvSpPr txBox="1">
            <a:spLocks noChangeArrowheads="1"/>
          </p:cNvSpPr>
          <p:nvPr/>
        </p:nvSpPr>
        <p:spPr bwMode="blackWhite">
          <a:xfrm>
            <a:off x="865262" y="4278983"/>
            <a:ext cx="12398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dirty="0">
                <a:solidFill>
                  <a:srgbClr val="000000"/>
                </a:solidFill>
              </a:rPr>
              <a:t>PDB_APP1</a:t>
            </a:r>
          </a:p>
          <a:p>
            <a:r>
              <a:rPr lang="en-US" altLang="en-US" sz="1000" b="1" dirty="0">
                <a:solidFill>
                  <a:srgbClr val="000000"/>
                </a:solidFill>
              </a:rPr>
              <a:t>Application</a:t>
            </a:r>
          </a:p>
          <a:p>
            <a:r>
              <a:rPr lang="en-US" altLang="en-US" sz="1000" b="1" dirty="0">
                <a:solidFill>
                  <a:srgbClr val="000000"/>
                </a:solidFill>
              </a:rPr>
              <a:t>PDB</a:t>
            </a:r>
          </a:p>
        </p:txBody>
      </p:sp>
      <p:cxnSp>
        <p:nvCxnSpPr>
          <p:cNvPr id="22" name="Straight Arrow Connector 97"/>
          <p:cNvCxnSpPr>
            <a:cxnSpLocks noChangeShapeType="1"/>
          </p:cNvCxnSpPr>
          <p:nvPr/>
        </p:nvCxnSpPr>
        <p:spPr bwMode="auto">
          <a:xfrm>
            <a:off x="3549725" y="2262858"/>
            <a:ext cx="0" cy="1165225"/>
          </a:xfrm>
          <a:prstGeom prst="straightConnector1">
            <a:avLst/>
          </a:prstGeom>
          <a:noFill/>
          <a:ln w="28575" algn="ctr">
            <a:solidFill>
              <a:srgbClr val="00B050"/>
            </a:solidFill>
            <a:prstDash val="sysDash"/>
            <a:round/>
            <a:headEnd type="none" w="lg" len="lg"/>
            <a:tailEnd type="none" w="lg" len="lg"/>
          </a:ln>
          <a:extLst>
            <a:ext uri="{909E8E84-426E-40DD-AFC4-6F175D3DCCD1}">
              <a14:hiddenFill xmlns:a14="http://schemas.microsoft.com/office/drawing/2010/main">
                <a:noFill/>
              </a14:hiddenFill>
            </a:ext>
          </a:extLst>
        </p:spPr>
      </p:cxnSp>
      <p:cxnSp>
        <p:nvCxnSpPr>
          <p:cNvPr id="23" name="Straight Arrow Connector 97"/>
          <p:cNvCxnSpPr>
            <a:cxnSpLocks noChangeShapeType="1"/>
          </p:cNvCxnSpPr>
          <p:nvPr/>
        </p:nvCxnSpPr>
        <p:spPr bwMode="auto">
          <a:xfrm flipH="1">
            <a:off x="3244925" y="2262858"/>
            <a:ext cx="323850" cy="0"/>
          </a:xfrm>
          <a:prstGeom prst="straightConnector1">
            <a:avLst/>
          </a:prstGeom>
          <a:noFill/>
          <a:ln w="28575" algn="ctr">
            <a:solidFill>
              <a:srgbClr val="00B050"/>
            </a:solidFill>
            <a:prstDash val="sysDash"/>
            <a:round/>
            <a:headEnd type="none" w="lg" len="lg"/>
            <a:tailEnd type="triangle" w="lg" len="lg"/>
          </a:ln>
          <a:extLst>
            <a:ext uri="{909E8E84-426E-40DD-AFC4-6F175D3DCCD1}">
              <a14:hiddenFill xmlns:a14="http://schemas.microsoft.com/office/drawing/2010/main">
                <a:noFill/>
              </a14:hiddenFill>
            </a:ext>
          </a:extLst>
        </p:spPr>
      </p:cxnSp>
      <p:cxnSp>
        <p:nvCxnSpPr>
          <p:cNvPr id="24" name="PPTShape_17"/>
          <p:cNvCxnSpPr>
            <a:cxnSpLocks noChangeShapeType="1"/>
          </p:cNvCxnSpPr>
          <p:nvPr/>
        </p:nvCxnSpPr>
        <p:spPr bwMode="auto">
          <a:xfrm>
            <a:off x="7061275" y="1269083"/>
            <a:ext cx="431800" cy="0"/>
          </a:xfrm>
          <a:prstGeom prst="straightConnector1">
            <a:avLst/>
          </a:prstGeom>
          <a:noFill/>
          <a:ln w="28575" algn="ctr">
            <a:solidFill>
              <a:srgbClr val="5F5F5F"/>
            </a:solidFill>
            <a:prstDash val="sysDash"/>
            <a:round/>
            <a:headEnd type="none" w="lg" len="lg"/>
            <a:tailEnd type="triangle" w="lg" len="lg"/>
          </a:ln>
          <a:extLst>
            <a:ext uri="{909E8E84-426E-40DD-AFC4-6F175D3DCCD1}">
              <a14:hiddenFill xmlns:a14="http://schemas.microsoft.com/office/drawing/2010/main">
                <a:noFill/>
              </a14:hiddenFill>
            </a:ext>
          </a:extLst>
        </p:spPr>
      </p:cxnSp>
      <p:pic>
        <p:nvPicPr>
          <p:cNvPr id="25" name="Picture 10" descr="C:\data\ILT\DBA_I_AND_II_update\graphics\lesson6\view_table_2.png"/>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gray">
          <a:xfrm>
            <a:off x="3737050" y="3518570"/>
            <a:ext cx="1028700" cy="342900"/>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pic>
      <p:cxnSp>
        <p:nvCxnSpPr>
          <p:cNvPr id="26" name="PPTShape_17"/>
          <p:cNvCxnSpPr>
            <a:cxnSpLocks noChangeShapeType="1"/>
          </p:cNvCxnSpPr>
          <p:nvPr/>
        </p:nvCxnSpPr>
        <p:spPr bwMode="auto">
          <a:xfrm flipH="1">
            <a:off x="3032200" y="3428083"/>
            <a:ext cx="479425" cy="0"/>
          </a:xfrm>
          <a:prstGeom prst="straightConnector1">
            <a:avLst/>
          </a:prstGeom>
          <a:noFill/>
          <a:ln w="28575" algn="ctr">
            <a:solidFill>
              <a:srgbClr val="00B050"/>
            </a:solidFill>
            <a:prstDash val="sysDash"/>
            <a:round/>
            <a:headEnd type="none" w="lg" len="lg"/>
            <a:tailEnd type="none" w="lg" len="lg"/>
          </a:ln>
          <a:extLst>
            <a:ext uri="{909E8E84-426E-40DD-AFC4-6F175D3DCCD1}">
              <a14:hiddenFill xmlns:a14="http://schemas.microsoft.com/office/drawing/2010/main">
                <a:noFill/>
              </a14:hiddenFill>
            </a:ext>
          </a:extLst>
        </p:spPr>
      </p:cxnSp>
      <p:sp>
        <p:nvSpPr>
          <p:cNvPr id="27" name="TextBox 49"/>
          <p:cNvSpPr txBox="1">
            <a:spLocks noChangeArrowheads="1"/>
          </p:cNvSpPr>
          <p:nvPr/>
        </p:nvSpPr>
        <p:spPr bwMode="auto">
          <a:xfrm>
            <a:off x="3613225" y="2996283"/>
            <a:ext cx="16335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dirty="0">
                <a:solidFill>
                  <a:srgbClr val="000000"/>
                </a:solidFill>
              </a:rPr>
              <a:t>Table </a:t>
            </a:r>
          </a:p>
          <a:p>
            <a:pPr eaLnBrk="1" hangingPunct="1"/>
            <a:r>
              <a:rPr lang="en-US" altLang="en-US" sz="1000" dirty="0">
                <a:solidFill>
                  <a:srgbClr val="C00000"/>
                </a:solidFill>
              </a:rPr>
              <a:t>APP.COUNTRIES</a:t>
            </a:r>
          </a:p>
        </p:txBody>
      </p:sp>
      <p:cxnSp>
        <p:nvCxnSpPr>
          <p:cNvPr id="28" name="PPTShape_17"/>
          <p:cNvCxnSpPr>
            <a:cxnSpLocks noChangeShapeType="1"/>
          </p:cNvCxnSpPr>
          <p:nvPr/>
        </p:nvCxnSpPr>
        <p:spPr bwMode="auto">
          <a:xfrm>
            <a:off x="3070300" y="3794795"/>
            <a:ext cx="623887" cy="0"/>
          </a:xfrm>
          <a:prstGeom prst="straightConnector1">
            <a:avLst/>
          </a:prstGeom>
          <a:noFill/>
          <a:ln w="28575" algn="ctr">
            <a:solidFill>
              <a:srgbClr val="C00000"/>
            </a:solidFill>
            <a:prstDash val="sysDash"/>
            <a:round/>
            <a:headEnd type="none" w="lg" len="lg"/>
            <a:tailEnd type="triangle" w="lg" len="lg"/>
          </a:ln>
          <a:extLst>
            <a:ext uri="{909E8E84-426E-40DD-AFC4-6F175D3DCCD1}">
              <a14:hiddenFill xmlns:a14="http://schemas.microsoft.com/office/drawing/2010/main">
                <a:noFill/>
              </a14:hiddenFill>
            </a:ext>
          </a:extLst>
        </p:spPr>
      </p:cxnSp>
      <p:graphicFrame>
        <p:nvGraphicFramePr>
          <p:cNvPr id="29" name="Table 28"/>
          <p:cNvGraphicFramePr>
            <a:graphicFrameLocks noGrp="1"/>
          </p:cNvGraphicFramePr>
          <p:nvPr>
            <p:extLst>
              <p:ext uri="{D42A27DB-BD31-4B8C-83A1-F6EECF244321}">
                <p14:modId xmlns:p14="http://schemas.microsoft.com/office/powerpoint/2010/main" val="1898915205"/>
              </p:ext>
            </p:extLst>
          </p:nvPr>
        </p:nvGraphicFramePr>
        <p:xfrm>
          <a:off x="2943300" y="4350420"/>
          <a:ext cx="1152525" cy="549276"/>
        </p:xfrm>
        <a:graphic>
          <a:graphicData uri="http://schemas.openxmlformats.org/drawingml/2006/table">
            <a:tbl>
              <a:tblPr/>
              <a:tblGrid>
                <a:gridCol w="1152525">
                  <a:extLst>
                    <a:ext uri="{9D8B030D-6E8A-4147-A177-3AD203B41FA5}">
                      <a16:colId xmlns="" xmlns:a16="http://schemas.microsoft.com/office/drawing/2014/main" val="20000"/>
                    </a:ext>
                  </a:extLst>
                </a:gridCol>
              </a:tblGrid>
              <a:tr h="183092">
                <a:tc>
                  <a:txBody>
                    <a:bodyPr/>
                    <a:lstStyle/>
                    <a:p>
                      <a:r>
                        <a:rPr lang="en-US" sz="600" b="0" dirty="0">
                          <a:solidFill>
                            <a:srgbClr val="000000"/>
                          </a:solidFill>
                        </a:rPr>
                        <a:t>NAME</a:t>
                      </a:r>
                    </a:p>
                  </a:txBody>
                  <a:tcPr marL="121962" marR="121962" marT="45773" marB="4577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183092">
                <a:tc>
                  <a:txBody>
                    <a:bodyPr/>
                    <a:lstStyle/>
                    <a:p>
                      <a:r>
                        <a:rPr lang="en-US" sz="600" dirty="0">
                          <a:solidFill>
                            <a:srgbClr val="000000"/>
                          </a:solidFill>
                        </a:rPr>
                        <a:t>AUDIT_ACTIONS</a:t>
                      </a:r>
                    </a:p>
                  </a:txBody>
                  <a:tcPr marL="121962" marR="121962" marT="45773" marB="4577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183092">
                <a:tc>
                  <a:txBody>
                    <a:bodyPr/>
                    <a:lstStyle/>
                    <a:p>
                      <a:r>
                        <a:rPr lang="en-US" sz="600" b="1" dirty="0">
                          <a:solidFill>
                            <a:srgbClr val="C00000"/>
                          </a:solidFill>
                        </a:rPr>
                        <a:t>APP.COUNTRIES</a:t>
                      </a:r>
                    </a:p>
                  </a:txBody>
                  <a:tcPr marL="121962" marR="121962" marT="45773" marB="4577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
        <p:nvSpPr>
          <p:cNvPr id="30" name="TextBox 66"/>
          <p:cNvSpPr txBox="1">
            <a:spLocks noChangeArrowheads="1"/>
          </p:cNvSpPr>
          <p:nvPr/>
        </p:nvSpPr>
        <p:spPr bwMode="auto">
          <a:xfrm>
            <a:off x="1922537" y="4350420"/>
            <a:ext cx="1308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dirty="0">
                <a:solidFill>
                  <a:srgbClr val="000000"/>
                </a:solidFill>
              </a:rPr>
              <a:t>Table </a:t>
            </a:r>
          </a:p>
          <a:p>
            <a:pPr eaLnBrk="1" hangingPunct="1"/>
            <a:r>
              <a:rPr lang="en-US" altLang="en-US" sz="1000" dirty="0">
                <a:solidFill>
                  <a:srgbClr val="000000"/>
                </a:solidFill>
              </a:rPr>
              <a:t>SYS.OBJ$</a:t>
            </a:r>
          </a:p>
        </p:txBody>
      </p:sp>
      <p:graphicFrame>
        <p:nvGraphicFramePr>
          <p:cNvPr id="31" name="Table 30"/>
          <p:cNvGraphicFramePr>
            <a:graphicFrameLocks noGrp="1"/>
          </p:cNvGraphicFramePr>
          <p:nvPr>
            <p:extLst>
              <p:ext uri="{D42A27DB-BD31-4B8C-83A1-F6EECF244321}">
                <p14:modId xmlns:p14="http://schemas.microsoft.com/office/powerpoint/2010/main" val="4027342769"/>
              </p:ext>
            </p:extLst>
          </p:nvPr>
        </p:nvGraphicFramePr>
        <p:xfrm>
          <a:off x="2943300" y="5314033"/>
          <a:ext cx="1152525" cy="549276"/>
        </p:xfrm>
        <a:graphic>
          <a:graphicData uri="http://schemas.openxmlformats.org/drawingml/2006/table">
            <a:tbl>
              <a:tblPr/>
              <a:tblGrid>
                <a:gridCol w="1152525">
                  <a:extLst>
                    <a:ext uri="{9D8B030D-6E8A-4147-A177-3AD203B41FA5}">
                      <a16:colId xmlns="" xmlns:a16="http://schemas.microsoft.com/office/drawing/2014/main" val="20000"/>
                    </a:ext>
                  </a:extLst>
                </a:gridCol>
              </a:tblGrid>
              <a:tr h="183092">
                <a:tc>
                  <a:txBody>
                    <a:bodyPr/>
                    <a:lstStyle/>
                    <a:p>
                      <a:r>
                        <a:rPr lang="en-US" sz="600" b="0" dirty="0">
                          <a:solidFill>
                            <a:srgbClr val="000000"/>
                          </a:solidFill>
                        </a:rPr>
                        <a:t>NAME</a:t>
                      </a:r>
                    </a:p>
                  </a:txBody>
                  <a:tcPr marL="121962" marR="121962" marT="45773" marB="4577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183092">
                <a:tc>
                  <a:txBody>
                    <a:bodyPr/>
                    <a:lstStyle/>
                    <a:p>
                      <a:r>
                        <a:rPr lang="en-US" sz="600" dirty="0">
                          <a:solidFill>
                            <a:srgbClr val="000000"/>
                          </a:solidFill>
                        </a:rPr>
                        <a:t>AUDIT_ACTIONS</a:t>
                      </a:r>
                    </a:p>
                  </a:txBody>
                  <a:tcPr marL="121962" marR="121962" marT="45773" marB="4577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183092">
                <a:tc>
                  <a:txBody>
                    <a:bodyPr/>
                    <a:lstStyle/>
                    <a:p>
                      <a:r>
                        <a:rPr lang="en-US" sz="600" b="1" dirty="0">
                          <a:solidFill>
                            <a:srgbClr val="C00000"/>
                          </a:solidFill>
                        </a:rPr>
                        <a:t>APP.COUNTRIES</a:t>
                      </a:r>
                    </a:p>
                  </a:txBody>
                  <a:tcPr marL="121962" marR="121962" marT="45773" marB="4577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
        <p:nvSpPr>
          <p:cNvPr id="32" name="TextBox 66"/>
          <p:cNvSpPr txBox="1">
            <a:spLocks noChangeArrowheads="1"/>
          </p:cNvSpPr>
          <p:nvPr/>
        </p:nvSpPr>
        <p:spPr bwMode="auto">
          <a:xfrm>
            <a:off x="1922537" y="5314033"/>
            <a:ext cx="1308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dirty="0">
                <a:solidFill>
                  <a:srgbClr val="000000"/>
                </a:solidFill>
              </a:rPr>
              <a:t>Table </a:t>
            </a:r>
          </a:p>
          <a:p>
            <a:pPr eaLnBrk="1" hangingPunct="1"/>
            <a:r>
              <a:rPr lang="en-US" altLang="en-US" sz="1000" dirty="0">
                <a:solidFill>
                  <a:srgbClr val="000000"/>
                </a:solidFill>
              </a:rPr>
              <a:t>SYS.OBJ$</a:t>
            </a:r>
          </a:p>
        </p:txBody>
      </p:sp>
      <p:cxnSp>
        <p:nvCxnSpPr>
          <p:cNvPr id="33" name="Straight Connector 105"/>
          <p:cNvCxnSpPr>
            <a:cxnSpLocks noChangeShapeType="1"/>
          </p:cNvCxnSpPr>
          <p:nvPr/>
        </p:nvCxnSpPr>
        <p:spPr bwMode="auto">
          <a:xfrm>
            <a:off x="4005337" y="4791745"/>
            <a:ext cx="239713" cy="0"/>
          </a:xfrm>
          <a:prstGeom prst="line">
            <a:avLst/>
          </a:prstGeom>
          <a:noFill/>
          <a:ln w="28575" algn="ctr">
            <a:solidFill>
              <a:srgbClr val="C00000"/>
            </a:solidFill>
            <a:prstDash val="sysDash"/>
            <a:round/>
            <a:headEnd type="none" w="lg" len="lg"/>
            <a:tailEnd type="none" w="lg" len="lg"/>
          </a:ln>
          <a:extLst>
            <a:ext uri="{909E8E84-426E-40DD-AFC4-6F175D3DCCD1}">
              <a14:hiddenFill xmlns:a14="http://schemas.microsoft.com/office/drawing/2010/main">
                <a:noFill/>
              </a14:hiddenFill>
            </a:ext>
          </a:extLst>
        </p:spPr>
      </p:cxnSp>
      <p:cxnSp>
        <p:nvCxnSpPr>
          <p:cNvPr id="34" name="Straight Connector 105"/>
          <p:cNvCxnSpPr>
            <a:cxnSpLocks noChangeShapeType="1"/>
          </p:cNvCxnSpPr>
          <p:nvPr/>
        </p:nvCxnSpPr>
        <p:spPr bwMode="auto">
          <a:xfrm>
            <a:off x="3948187" y="5790283"/>
            <a:ext cx="385763" cy="0"/>
          </a:xfrm>
          <a:prstGeom prst="line">
            <a:avLst/>
          </a:prstGeom>
          <a:noFill/>
          <a:ln w="28575" algn="ctr">
            <a:solidFill>
              <a:srgbClr val="C00000"/>
            </a:solidFill>
            <a:prstDash val="sysDash"/>
            <a:round/>
            <a:headEnd type="none" w="lg" len="lg"/>
            <a:tailEnd type="none" w="lg" len="lg"/>
          </a:ln>
          <a:extLst>
            <a:ext uri="{909E8E84-426E-40DD-AFC4-6F175D3DCCD1}">
              <a14:hiddenFill xmlns:a14="http://schemas.microsoft.com/office/drawing/2010/main">
                <a:noFill/>
              </a14:hiddenFill>
            </a:ext>
          </a:extLst>
        </p:spPr>
      </p:cxnSp>
      <p:cxnSp>
        <p:nvCxnSpPr>
          <p:cNvPr id="35" name="PPTShape_17"/>
          <p:cNvCxnSpPr>
            <a:cxnSpLocks noChangeShapeType="1"/>
          </p:cNvCxnSpPr>
          <p:nvPr/>
        </p:nvCxnSpPr>
        <p:spPr bwMode="auto">
          <a:xfrm flipV="1">
            <a:off x="4229175" y="3880520"/>
            <a:ext cx="0" cy="898525"/>
          </a:xfrm>
          <a:prstGeom prst="straightConnector1">
            <a:avLst/>
          </a:prstGeom>
          <a:noFill/>
          <a:ln w="28575" algn="ctr">
            <a:solidFill>
              <a:srgbClr val="C00000"/>
            </a:solidFill>
            <a:prstDash val="sysDash"/>
            <a:round/>
            <a:headEnd type="none" w="lg" len="lg"/>
            <a:tailEnd type="triangle" w="lg" len="lg"/>
          </a:ln>
          <a:extLst>
            <a:ext uri="{909E8E84-426E-40DD-AFC4-6F175D3DCCD1}">
              <a14:hiddenFill xmlns:a14="http://schemas.microsoft.com/office/drawing/2010/main">
                <a:noFill/>
              </a14:hiddenFill>
            </a:ext>
          </a:extLst>
        </p:spPr>
      </p:cxnSp>
      <p:cxnSp>
        <p:nvCxnSpPr>
          <p:cNvPr id="36" name="PPTShape_17"/>
          <p:cNvCxnSpPr>
            <a:cxnSpLocks noChangeShapeType="1"/>
          </p:cNvCxnSpPr>
          <p:nvPr/>
        </p:nvCxnSpPr>
        <p:spPr bwMode="auto">
          <a:xfrm flipV="1">
            <a:off x="4349825" y="3880520"/>
            <a:ext cx="0" cy="1906588"/>
          </a:xfrm>
          <a:prstGeom prst="straightConnector1">
            <a:avLst/>
          </a:prstGeom>
          <a:noFill/>
          <a:ln w="28575" algn="ctr">
            <a:solidFill>
              <a:srgbClr val="C00000"/>
            </a:solidFill>
            <a:prstDash val="sysDash"/>
            <a:round/>
            <a:headEnd type="none" w="lg" len="lg"/>
            <a:tailEnd type="triangle" w="lg" len="lg"/>
          </a:ln>
          <a:extLst>
            <a:ext uri="{909E8E84-426E-40DD-AFC4-6F175D3DCCD1}">
              <a14:hiddenFill xmlns:a14="http://schemas.microsoft.com/office/drawing/2010/main">
                <a:noFill/>
              </a14:hiddenFill>
            </a:ext>
          </a:extLst>
        </p:spPr>
      </p:cxnSp>
      <p:sp>
        <p:nvSpPr>
          <p:cNvPr id="37" name="TextBox 49"/>
          <p:cNvSpPr txBox="1">
            <a:spLocks noChangeArrowheads="1"/>
          </p:cNvSpPr>
          <p:nvPr/>
        </p:nvSpPr>
        <p:spPr bwMode="auto">
          <a:xfrm>
            <a:off x="5308675" y="2853408"/>
            <a:ext cx="16335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dirty="0">
                <a:solidFill>
                  <a:srgbClr val="000000"/>
                </a:solidFill>
              </a:rPr>
              <a:t>Table</a:t>
            </a:r>
            <a:r>
              <a:rPr lang="en-US" altLang="en-US" sz="1000" dirty="0"/>
              <a:t>  </a:t>
            </a:r>
            <a:r>
              <a:rPr lang="en-US" altLang="en-US" sz="1000" dirty="0">
                <a:solidFill>
                  <a:srgbClr val="00B050"/>
                </a:solidFill>
              </a:rPr>
              <a:t>APP.CODE</a:t>
            </a:r>
          </a:p>
        </p:txBody>
      </p:sp>
      <p:graphicFrame>
        <p:nvGraphicFramePr>
          <p:cNvPr id="38" name="Table 37"/>
          <p:cNvGraphicFramePr>
            <a:graphicFrameLocks noGrp="1"/>
          </p:cNvGraphicFramePr>
          <p:nvPr>
            <p:extLst>
              <p:ext uri="{D42A27DB-BD31-4B8C-83A1-F6EECF244321}">
                <p14:modId xmlns:p14="http://schemas.microsoft.com/office/powerpoint/2010/main" val="144823265"/>
              </p:ext>
            </p:extLst>
          </p:nvPr>
        </p:nvGraphicFramePr>
        <p:xfrm>
          <a:off x="5422975" y="3064545"/>
          <a:ext cx="1225550" cy="182572"/>
        </p:xfrm>
        <a:graphic>
          <a:graphicData uri="http://schemas.openxmlformats.org/drawingml/2006/table">
            <a:tbl>
              <a:tblPr/>
              <a:tblGrid>
                <a:gridCol w="609602">
                  <a:extLst>
                    <a:ext uri="{9D8B030D-6E8A-4147-A177-3AD203B41FA5}">
                      <a16:colId xmlns="" xmlns:a16="http://schemas.microsoft.com/office/drawing/2014/main" val="20000"/>
                    </a:ext>
                  </a:extLst>
                </a:gridCol>
                <a:gridCol w="615948">
                  <a:extLst>
                    <a:ext uri="{9D8B030D-6E8A-4147-A177-3AD203B41FA5}">
                      <a16:colId xmlns="" xmlns:a16="http://schemas.microsoft.com/office/drawing/2014/main" val="20001"/>
                    </a:ext>
                  </a:extLst>
                </a:gridCol>
              </a:tblGrid>
              <a:tr h="182563">
                <a:tc>
                  <a:txBody>
                    <a:bodyPr/>
                    <a:lstStyle/>
                    <a:p>
                      <a:r>
                        <a:rPr lang="fr-FR" sz="600" b="1" dirty="0">
                          <a:solidFill>
                            <a:srgbClr val="000000"/>
                          </a:solidFill>
                        </a:rPr>
                        <a:t>LABEL</a:t>
                      </a:r>
                      <a:endParaRPr lang="en-US" sz="600" b="1" dirty="0">
                        <a:solidFill>
                          <a:srgbClr val="000000"/>
                        </a:solidFill>
                      </a:endParaRPr>
                    </a:p>
                  </a:txBody>
                  <a:tcPr marL="121836" marR="121836" marT="45566" marB="4556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fr-FR" sz="600" b="1" dirty="0">
                          <a:solidFill>
                            <a:srgbClr val="000000"/>
                          </a:solidFill>
                        </a:rPr>
                        <a:t>VALUE</a:t>
                      </a:r>
                      <a:endParaRPr lang="en-US" sz="600" b="1" dirty="0">
                        <a:solidFill>
                          <a:srgbClr val="000000"/>
                        </a:solidFill>
                      </a:endParaRPr>
                    </a:p>
                  </a:txBody>
                  <a:tcPr marL="121836" marR="121836" marT="45566" marB="4556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
        <p:nvSpPr>
          <p:cNvPr id="39" name="TextBox 49"/>
          <p:cNvSpPr txBox="1">
            <a:spLocks noChangeArrowheads="1"/>
          </p:cNvSpPr>
          <p:nvPr/>
        </p:nvSpPr>
        <p:spPr bwMode="auto">
          <a:xfrm>
            <a:off x="5264225" y="4393283"/>
            <a:ext cx="16319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dirty="0">
                <a:solidFill>
                  <a:srgbClr val="000000"/>
                </a:solidFill>
              </a:rPr>
              <a:t>Table  </a:t>
            </a:r>
            <a:r>
              <a:rPr lang="en-US" altLang="en-US" sz="1000" dirty="0">
                <a:solidFill>
                  <a:srgbClr val="00B050"/>
                </a:solidFill>
              </a:rPr>
              <a:t>APP.CODE</a:t>
            </a:r>
          </a:p>
        </p:txBody>
      </p:sp>
      <p:graphicFrame>
        <p:nvGraphicFramePr>
          <p:cNvPr id="40" name="Table 39"/>
          <p:cNvGraphicFramePr>
            <a:graphicFrameLocks noGrp="1"/>
          </p:cNvGraphicFramePr>
          <p:nvPr>
            <p:extLst>
              <p:ext uri="{D42A27DB-BD31-4B8C-83A1-F6EECF244321}">
                <p14:modId xmlns:p14="http://schemas.microsoft.com/office/powerpoint/2010/main" val="2103944479"/>
              </p:ext>
            </p:extLst>
          </p:nvPr>
        </p:nvGraphicFramePr>
        <p:xfrm>
          <a:off x="5213425" y="4632995"/>
          <a:ext cx="1535112" cy="365144"/>
        </p:xfrm>
        <a:graphic>
          <a:graphicData uri="http://schemas.openxmlformats.org/drawingml/2006/table">
            <a:tbl>
              <a:tblPr/>
              <a:tblGrid>
                <a:gridCol w="596988">
                  <a:extLst>
                    <a:ext uri="{9D8B030D-6E8A-4147-A177-3AD203B41FA5}">
                      <a16:colId xmlns="" xmlns:a16="http://schemas.microsoft.com/office/drawing/2014/main" val="20000"/>
                    </a:ext>
                  </a:extLst>
                </a:gridCol>
                <a:gridCol w="938124">
                  <a:extLst>
                    <a:ext uri="{9D8B030D-6E8A-4147-A177-3AD203B41FA5}">
                      <a16:colId xmlns="" xmlns:a16="http://schemas.microsoft.com/office/drawing/2014/main" val="20001"/>
                    </a:ext>
                  </a:extLst>
                </a:gridCol>
              </a:tblGrid>
              <a:tr h="182563">
                <a:tc>
                  <a:txBody>
                    <a:bodyPr/>
                    <a:lstStyle/>
                    <a:p>
                      <a:r>
                        <a:rPr lang="fr-FR" sz="600" b="1" dirty="0">
                          <a:solidFill>
                            <a:srgbClr val="000000"/>
                          </a:solidFill>
                        </a:rPr>
                        <a:t>LABEL</a:t>
                      </a:r>
                      <a:endParaRPr lang="en-US" sz="600" b="1" dirty="0">
                        <a:solidFill>
                          <a:srgbClr val="000000"/>
                        </a:solidFill>
                      </a:endParaRPr>
                    </a:p>
                  </a:txBody>
                  <a:tcPr marL="121904" marR="121904" marT="45566" marB="4556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fr-FR" sz="600" b="1" dirty="0">
                          <a:solidFill>
                            <a:srgbClr val="000000"/>
                          </a:solidFill>
                        </a:rPr>
                        <a:t>VALUE</a:t>
                      </a:r>
                      <a:endParaRPr lang="en-US" sz="600" b="1" dirty="0">
                        <a:solidFill>
                          <a:srgbClr val="000000"/>
                        </a:solidFill>
                      </a:endParaRPr>
                    </a:p>
                  </a:txBody>
                  <a:tcPr marL="121904" marR="121904" marT="45566" marB="4556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182563">
                <a:tc>
                  <a:txBody>
                    <a:bodyPr/>
                    <a:lstStyle/>
                    <a:p>
                      <a:r>
                        <a:rPr lang="en-US" sz="600" b="0" dirty="0">
                          <a:solidFill>
                            <a:srgbClr val="000000"/>
                          </a:solidFill>
                        </a:rPr>
                        <a:t>CODE1</a:t>
                      </a:r>
                      <a:endParaRPr lang="en-US" sz="600" dirty="0">
                        <a:solidFill>
                          <a:srgbClr val="000000"/>
                        </a:solidFill>
                      </a:endParaRPr>
                    </a:p>
                  </a:txBody>
                  <a:tcPr marL="121904" marR="121904" marT="45566" marB="4556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fr-FR" sz="600" dirty="0">
                          <a:solidFill>
                            <a:srgbClr val="000000"/>
                          </a:solidFill>
                        </a:rPr>
                        <a:t>C_PDB_APP1</a:t>
                      </a:r>
                      <a:endParaRPr lang="en-US" sz="600" dirty="0">
                        <a:solidFill>
                          <a:srgbClr val="000000"/>
                        </a:solidFill>
                      </a:endParaRPr>
                    </a:p>
                  </a:txBody>
                  <a:tcPr marL="121904" marR="121904" marT="45566" marB="4556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41" name="TextBox 49"/>
          <p:cNvSpPr txBox="1">
            <a:spLocks noChangeArrowheads="1"/>
          </p:cNvSpPr>
          <p:nvPr/>
        </p:nvSpPr>
        <p:spPr bwMode="auto">
          <a:xfrm>
            <a:off x="5264225" y="5209258"/>
            <a:ext cx="16319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dirty="0">
                <a:solidFill>
                  <a:srgbClr val="000000"/>
                </a:solidFill>
              </a:rPr>
              <a:t>Table</a:t>
            </a:r>
            <a:r>
              <a:rPr lang="en-US" altLang="en-US" sz="1000" dirty="0"/>
              <a:t>  </a:t>
            </a:r>
            <a:r>
              <a:rPr lang="en-US" altLang="en-US" sz="1000" dirty="0">
                <a:solidFill>
                  <a:srgbClr val="00B050"/>
                </a:solidFill>
              </a:rPr>
              <a:t>APP.CODE</a:t>
            </a:r>
          </a:p>
        </p:txBody>
      </p:sp>
      <p:graphicFrame>
        <p:nvGraphicFramePr>
          <p:cNvPr id="42" name="Table 41"/>
          <p:cNvGraphicFramePr>
            <a:graphicFrameLocks noGrp="1"/>
          </p:cNvGraphicFramePr>
          <p:nvPr>
            <p:extLst>
              <p:ext uri="{D42A27DB-BD31-4B8C-83A1-F6EECF244321}">
                <p14:modId xmlns:p14="http://schemas.microsoft.com/office/powerpoint/2010/main" val="474160703"/>
              </p:ext>
            </p:extLst>
          </p:nvPr>
        </p:nvGraphicFramePr>
        <p:xfrm>
          <a:off x="5213425" y="5425158"/>
          <a:ext cx="1535112" cy="365144"/>
        </p:xfrm>
        <a:graphic>
          <a:graphicData uri="http://schemas.openxmlformats.org/drawingml/2006/table">
            <a:tbl>
              <a:tblPr/>
              <a:tblGrid>
                <a:gridCol w="596989">
                  <a:extLst>
                    <a:ext uri="{9D8B030D-6E8A-4147-A177-3AD203B41FA5}">
                      <a16:colId xmlns="" xmlns:a16="http://schemas.microsoft.com/office/drawing/2014/main" val="20000"/>
                    </a:ext>
                  </a:extLst>
                </a:gridCol>
                <a:gridCol w="938123">
                  <a:extLst>
                    <a:ext uri="{9D8B030D-6E8A-4147-A177-3AD203B41FA5}">
                      <a16:colId xmlns="" xmlns:a16="http://schemas.microsoft.com/office/drawing/2014/main" val="20001"/>
                    </a:ext>
                  </a:extLst>
                </a:gridCol>
              </a:tblGrid>
              <a:tr h="182563">
                <a:tc>
                  <a:txBody>
                    <a:bodyPr/>
                    <a:lstStyle/>
                    <a:p>
                      <a:r>
                        <a:rPr lang="fr-FR" sz="600" b="1" dirty="0">
                          <a:solidFill>
                            <a:srgbClr val="000000"/>
                          </a:solidFill>
                        </a:rPr>
                        <a:t>LABEL</a:t>
                      </a:r>
                      <a:endParaRPr lang="en-US" sz="600" b="1" dirty="0">
                        <a:solidFill>
                          <a:srgbClr val="000000"/>
                        </a:solidFill>
                      </a:endParaRPr>
                    </a:p>
                  </a:txBody>
                  <a:tcPr marL="121904" marR="121904" marT="45566" marB="4556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fr-FR" sz="600" b="1" dirty="0">
                          <a:solidFill>
                            <a:srgbClr val="000000"/>
                          </a:solidFill>
                        </a:rPr>
                        <a:t>VALUE</a:t>
                      </a:r>
                      <a:endParaRPr lang="en-US" sz="600" b="1" dirty="0">
                        <a:solidFill>
                          <a:srgbClr val="000000"/>
                        </a:solidFill>
                      </a:endParaRPr>
                    </a:p>
                  </a:txBody>
                  <a:tcPr marL="121904" marR="121904" marT="45566" marB="4556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182563">
                <a:tc>
                  <a:txBody>
                    <a:bodyPr/>
                    <a:lstStyle/>
                    <a:p>
                      <a:r>
                        <a:rPr lang="en-US" sz="600" b="0" dirty="0">
                          <a:solidFill>
                            <a:srgbClr val="000000"/>
                          </a:solidFill>
                        </a:rPr>
                        <a:t>CODE2</a:t>
                      </a:r>
                      <a:endParaRPr lang="en-US" sz="600" dirty="0">
                        <a:solidFill>
                          <a:srgbClr val="000000"/>
                        </a:solidFill>
                      </a:endParaRPr>
                    </a:p>
                  </a:txBody>
                  <a:tcPr marL="121904" marR="121904" marT="45566" marB="4556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fr-FR" sz="600" dirty="0">
                          <a:solidFill>
                            <a:srgbClr val="000000"/>
                          </a:solidFill>
                        </a:rPr>
                        <a:t>C_PDB_APP2</a:t>
                      </a:r>
                      <a:endParaRPr lang="en-US" sz="600" dirty="0">
                        <a:solidFill>
                          <a:srgbClr val="000000"/>
                        </a:solidFill>
                      </a:endParaRPr>
                    </a:p>
                  </a:txBody>
                  <a:tcPr marL="121904" marR="121904" marT="45566" marB="4556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cxnSp>
        <p:nvCxnSpPr>
          <p:cNvPr id="43" name="Straight Arrow Connector 111"/>
          <p:cNvCxnSpPr>
            <a:cxnSpLocks noChangeShapeType="1"/>
          </p:cNvCxnSpPr>
          <p:nvPr/>
        </p:nvCxnSpPr>
        <p:spPr bwMode="auto">
          <a:xfrm>
            <a:off x="3057600" y="3601120"/>
            <a:ext cx="574675" cy="0"/>
          </a:xfrm>
          <a:prstGeom prst="straightConnector1">
            <a:avLst/>
          </a:prstGeom>
          <a:noFill/>
          <a:ln w="28575" algn="ctr">
            <a:solidFill>
              <a:srgbClr val="00B050"/>
            </a:solidFill>
            <a:round/>
            <a:headEnd type="none" w="lg" len="lg"/>
            <a:tailEnd type="none" w="lg" len="lg"/>
          </a:ln>
          <a:extLst>
            <a:ext uri="{909E8E84-426E-40DD-AFC4-6F175D3DCCD1}">
              <a14:hiddenFill xmlns:a14="http://schemas.microsoft.com/office/drawing/2010/main">
                <a:noFill/>
              </a14:hiddenFill>
            </a:ext>
          </a:extLst>
        </p:spPr>
      </p:cxnSp>
      <p:cxnSp>
        <p:nvCxnSpPr>
          <p:cNvPr id="44" name="Straight Arrow Connector 97"/>
          <p:cNvCxnSpPr>
            <a:cxnSpLocks noChangeShapeType="1"/>
          </p:cNvCxnSpPr>
          <p:nvPr/>
        </p:nvCxnSpPr>
        <p:spPr bwMode="auto">
          <a:xfrm flipH="1">
            <a:off x="6458025" y="3269333"/>
            <a:ext cx="0" cy="1349375"/>
          </a:xfrm>
          <a:prstGeom prst="straightConnector1">
            <a:avLst/>
          </a:prstGeom>
          <a:noFill/>
          <a:ln w="28575" algn="ctr">
            <a:solidFill>
              <a:srgbClr val="00B050"/>
            </a:solidFill>
            <a:prstDash val="sysDash"/>
            <a:round/>
            <a:headEnd type="triangle" w="lg" len="lg"/>
            <a:tailEnd type="none" w="lg" len="lg"/>
          </a:ln>
          <a:extLst>
            <a:ext uri="{909E8E84-426E-40DD-AFC4-6F175D3DCCD1}">
              <a14:hiddenFill xmlns:a14="http://schemas.microsoft.com/office/drawing/2010/main">
                <a:noFill/>
              </a14:hiddenFill>
            </a:ext>
          </a:extLst>
        </p:spPr>
      </p:cxnSp>
      <p:cxnSp>
        <p:nvCxnSpPr>
          <p:cNvPr id="45" name="Straight Arrow Connector 97"/>
          <p:cNvCxnSpPr>
            <a:cxnSpLocks noChangeShapeType="1"/>
          </p:cNvCxnSpPr>
          <p:nvPr/>
        </p:nvCxnSpPr>
        <p:spPr bwMode="auto">
          <a:xfrm>
            <a:off x="6616775" y="3269333"/>
            <a:ext cx="0" cy="2160587"/>
          </a:xfrm>
          <a:prstGeom prst="straightConnector1">
            <a:avLst/>
          </a:prstGeom>
          <a:noFill/>
          <a:ln w="28575" algn="ctr">
            <a:solidFill>
              <a:srgbClr val="00B050"/>
            </a:solidFill>
            <a:prstDash val="sysDash"/>
            <a:round/>
            <a:headEnd type="triangle" w="lg" len="lg"/>
            <a:tailEnd type="none" w="lg" len="lg"/>
          </a:ln>
          <a:extLst>
            <a:ext uri="{909E8E84-426E-40DD-AFC4-6F175D3DCCD1}">
              <a14:hiddenFill xmlns:a14="http://schemas.microsoft.com/office/drawing/2010/main">
                <a:noFill/>
              </a14:hiddenFill>
            </a:ext>
          </a:extLst>
        </p:spPr>
      </p:cxnSp>
      <p:cxnSp>
        <p:nvCxnSpPr>
          <p:cNvPr id="46" name="Straight Arrow Connector 111"/>
          <p:cNvCxnSpPr>
            <a:cxnSpLocks noChangeShapeType="1"/>
          </p:cNvCxnSpPr>
          <p:nvPr/>
        </p:nvCxnSpPr>
        <p:spPr bwMode="auto">
          <a:xfrm flipV="1">
            <a:off x="3632275" y="2988345"/>
            <a:ext cx="0" cy="612775"/>
          </a:xfrm>
          <a:prstGeom prst="straightConnector1">
            <a:avLst/>
          </a:prstGeom>
          <a:noFill/>
          <a:ln w="28575" algn="ctr">
            <a:solidFill>
              <a:srgbClr val="00B050"/>
            </a:solidFill>
            <a:round/>
            <a:headEnd type="none" w="lg" len="lg"/>
            <a:tailEnd type="none" w="lg" len="lg"/>
          </a:ln>
          <a:extLst>
            <a:ext uri="{909E8E84-426E-40DD-AFC4-6F175D3DCCD1}">
              <a14:hiddenFill xmlns:a14="http://schemas.microsoft.com/office/drawing/2010/main">
                <a:noFill/>
              </a14:hiddenFill>
            </a:ext>
          </a:extLst>
        </p:spPr>
      </p:cxnSp>
      <p:cxnSp>
        <p:nvCxnSpPr>
          <p:cNvPr id="47" name="Straight Arrow Connector 111"/>
          <p:cNvCxnSpPr>
            <a:cxnSpLocks noChangeShapeType="1"/>
          </p:cNvCxnSpPr>
          <p:nvPr/>
        </p:nvCxnSpPr>
        <p:spPr bwMode="auto">
          <a:xfrm>
            <a:off x="3638625" y="2996283"/>
            <a:ext cx="1776412" cy="0"/>
          </a:xfrm>
          <a:prstGeom prst="straightConnector1">
            <a:avLst/>
          </a:prstGeom>
          <a:noFill/>
          <a:ln w="28575" algn="ctr">
            <a:solidFill>
              <a:srgbClr val="00B050"/>
            </a:solidFill>
            <a:round/>
            <a:headEnd type="none" w="lg" len="lg"/>
            <a:tailEnd type="triangle" w="lg" len="lg"/>
          </a:ln>
          <a:extLst>
            <a:ext uri="{909E8E84-426E-40DD-AFC4-6F175D3DCCD1}">
              <a14:hiddenFill xmlns:a14="http://schemas.microsoft.com/office/drawing/2010/main">
                <a:noFill/>
              </a14:hiddenFill>
            </a:ext>
          </a:extLst>
        </p:spPr>
      </p:cxnSp>
      <p:cxnSp>
        <p:nvCxnSpPr>
          <p:cNvPr id="48" name="Straight Arrow Connector 97"/>
          <p:cNvCxnSpPr>
            <a:cxnSpLocks noChangeShapeType="1"/>
          </p:cNvCxnSpPr>
          <p:nvPr/>
        </p:nvCxnSpPr>
        <p:spPr bwMode="auto">
          <a:xfrm flipH="1">
            <a:off x="7061275" y="3717008"/>
            <a:ext cx="431800" cy="0"/>
          </a:xfrm>
          <a:prstGeom prst="straightConnector1">
            <a:avLst/>
          </a:prstGeom>
          <a:noFill/>
          <a:ln w="28575" algn="ctr">
            <a:solidFill>
              <a:srgbClr val="0000FF"/>
            </a:solidFill>
            <a:prstDash val="sysDash"/>
            <a:round/>
            <a:headEnd type="triangle" w="lg" len="lg"/>
            <a:tailEnd type="none" w="lg" len="lg"/>
          </a:ln>
          <a:extLst>
            <a:ext uri="{909E8E84-426E-40DD-AFC4-6F175D3DCCD1}">
              <a14:hiddenFill xmlns:a14="http://schemas.microsoft.com/office/drawing/2010/main">
                <a:noFill/>
              </a14:hiddenFill>
            </a:ext>
          </a:extLst>
        </p:spPr>
      </p:cxnSp>
      <p:sp>
        <p:nvSpPr>
          <p:cNvPr id="49" name="TextBox 49"/>
          <p:cNvSpPr txBox="1">
            <a:spLocks noChangeArrowheads="1"/>
          </p:cNvSpPr>
          <p:nvPr/>
        </p:nvSpPr>
        <p:spPr bwMode="auto">
          <a:xfrm>
            <a:off x="4349825" y="4340895"/>
            <a:ext cx="7683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solidFill>
                  <a:srgbClr val="000000"/>
                </a:solidFill>
              </a:rPr>
              <a:t>Table</a:t>
            </a:r>
            <a:r>
              <a:rPr lang="en-US" altLang="en-US" sz="800" dirty="0"/>
              <a:t>  </a:t>
            </a:r>
            <a:r>
              <a:rPr lang="en-US" altLang="en-US" sz="800" dirty="0">
                <a:solidFill>
                  <a:srgbClr val="0000FF"/>
                </a:solidFill>
              </a:rPr>
              <a:t>APP.C</a:t>
            </a:r>
          </a:p>
        </p:txBody>
      </p:sp>
      <p:graphicFrame>
        <p:nvGraphicFramePr>
          <p:cNvPr id="50" name="Table 49"/>
          <p:cNvGraphicFramePr>
            <a:graphicFrameLocks noGrp="1"/>
          </p:cNvGraphicFramePr>
          <p:nvPr>
            <p:extLst>
              <p:ext uri="{D42A27DB-BD31-4B8C-83A1-F6EECF244321}">
                <p14:modId xmlns:p14="http://schemas.microsoft.com/office/powerpoint/2010/main" val="1588959892"/>
              </p:ext>
            </p:extLst>
          </p:nvPr>
        </p:nvGraphicFramePr>
        <p:xfrm>
          <a:off x="4445075" y="4628233"/>
          <a:ext cx="673100" cy="365144"/>
        </p:xfrm>
        <a:graphic>
          <a:graphicData uri="http://schemas.openxmlformats.org/drawingml/2006/table">
            <a:tbl>
              <a:tblPr/>
              <a:tblGrid>
                <a:gridCol w="673100">
                  <a:extLst>
                    <a:ext uri="{9D8B030D-6E8A-4147-A177-3AD203B41FA5}">
                      <a16:colId xmlns="" xmlns:a16="http://schemas.microsoft.com/office/drawing/2014/main" val="20000"/>
                    </a:ext>
                  </a:extLst>
                </a:gridCol>
              </a:tblGrid>
              <a:tr h="182563">
                <a:tc>
                  <a:txBody>
                    <a:bodyPr/>
                    <a:lstStyle/>
                    <a:p>
                      <a:r>
                        <a:rPr lang="fr-FR" sz="600" b="1" dirty="0">
                          <a:solidFill>
                            <a:srgbClr val="000000"/>
                          </a:solidFill>
                        </a:rPr>
                        <a:t>CODE</a:t>
                      </a:r>
                      <a:endParaRPr lang="en-US" sz="600" b="1" dirty="0">
                        <a:solidFill>
                          <a:srgbClr val="000000"/>
                        </a:solidFill>
                      </a:endParaRPr>
                    </a:p>
                  </a:txBody>
                  <a:tcPr marL="121968" marR="121968" marT="45566" marB="4556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182563">
                <a:tc>
                  <a:txBody>
                    <a:bodyPr/>
                    <a:lstStyle/>
                    <a:p>
                      <a:r>
                        <a:rPr lang="en-US" sz="600" b="0" dirty="0">
                          <a:solidFill>
                            <a:srgbClr val="000000"/>
                          </a:solidFill>
                        </a:rPr>
                        <a:t>C4</a:t>
                      </a:r>
                      <a:endParaRPr lang="en-US" sz="600" dirty="0">
                        <a:solidFill>
                          <a:srgbClr val="000000"/>
                        </a:solidFill>
                      </a:endParaRPr>
                    </a:p>
                  </a:txBody>
                  <a:tcPr marL="121968" marR="121968" marT="45566" marB="4556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51" name="TextBox 49"/>
          <p:cNvSpPr txBox="1">
            <a:spLocks noChangeArrowheads="1"/>
          </p:cNvSpPr>
          <p:nvPr/>
        </p:nvSpPr>
        <p:spPr bwMode="auto">
          <a:xfrm>
            <a:off x="4349825" y="5137820"/>
            <a:ext cx="7683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solidFill>
                  <a:srgbClr val="000000"/>
                </a:solidFill>
              </a:rPr>
              <a:t>Table</a:t>
            </a:r>
            <a:r>
              <a:rPr lang="en-US" altLang="en-US" sz="800" dirty="0"/>
              <a:t>  </a:t>
            </a:r>
            <a:r>
              <a:rPr lang="en-US" altLang="en-US" sz="800" dirty="0">
                <a:solidFill>
                  <a:srgbClr val="0000FF"/>
                </a:solidFill>
              </a:rPr>
              <a:t>APP.C</a:t>
            </a:r>
          </a:p>
        </p:txBody>
      </p:sp>
      <p:graphicFrame>
        <p:nvGraphicFramePr>
          <p:cNvPr id="52" name="Table 51"/>
          <p:cNvGraphicFramePr>
            <a:graphicFrameLocks noGrp="1"/>
          </p:cNvGraphicFramePr>
          <p:nvPr>
            <p:extLst>
              <p:ext uri="{D42A27DB-BD31-4B8C-83A1-F6EECF244321}">
                <p14:modId xmlns:p14="http://schemas.microsoft.com/office/powerpoint/2010/main" val="1414841615"/>
              </p:ext>
            </p:extLst>
          </p:nvPr>
        </p:nvGraphicFramePr>
        <p:xfrm>
          <a:off x="4445075" y="5425158"/>
          <a:ext cx="673100" cy="365144"/>
        </p:xfrm>
        <a:graphic>
          <a:graphicData uri="http://schemas.openxmlformats.org/drawingml/2006/table">
            <a:tbl>
              <a:tblPr/>
              <a:tblGrid>
                <a:gridCol w="673100">
                  <a:extLst>
                    <a:ext uri="{9D8B030D-6E8A-4147-A177-3AD203B41FA5}">
                      <a16:colId xmlns="" xmlns:a16="http://schemas.microsoft.com/office/drawing/2014/main" val="20000"/>
                    </a:ext>
                  </a:extLst>
                </a:gridCol>
              </a:tblGrid>
              <a:tr h="182563">
                <a:tc>
                  <a:txBody>
                    <a:bodyPr/>
                    <a:lstStyle/>
                    <a:p>
                      <a:r>
                        <a:rPr lang="fr-FR" sz="600" b="1" dirty="0">
                          <a:solidFill>
                            <a:srgbClr val="000000"/>
                          </a:solidFill>
                        </a:rPr>
                        <a:t>CODE</a:t>
                      </a:r>
                      <a:endParaRPr lang="en-US" sz="600" b="1" dirty="0">
                        <a:solidFill>
                          <a:srgbClr val="000000"/>
                        </a:solidFill>
                      </a:endParaRPr>
                    </a:p>
                  </a:txBody>
                  <a:tcPr marL="121968" marR="121968" marT="45566" marB="4556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182563">
                <a:tc>
                  <a:txBody>
                    <a:bodyPr/>
                    <a:lstStyle/>
                    <a:p>
                      <a:r>
                        <a:rPr lang="en-US" sz="600" b="0" dirty="0">
                          <a:solidFill>
                            <a:srgbClr val="000000"/>
                          </a:solidFill>
                        </a:rPr>
                        <a:t>C5</a:t>
                      </a:r>
                      <a:endParaRPr lang="en-US" sz="600" dirty="0">
                        <a:solidFill>
                          <a:srgbClr val="000000"/>
                        </a:solidFill>
                      </a:endParaRPr>
                    </a:p>
                  </a:txBody>
                  <a:tcPr marL="121968" marR="121968" marT="45566" marB="4556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53" name="TextBox 49"/>
          <p:cNvSpPr txBox="1">
            <a:spLocks noChangeArrowheads="1"/>
          </p:cNvSpPr>
          <p:nvPr/>
        </p:nvSpPr>
        <p:spPr bwMode="auto">
          <a:xfrm>
            <a:off x="4722887" y="3366170"/>
            <a:ext cx="11509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solidFill>
                  <a:srgbClr val="000000"/>
                </a:solidFill>
              </a:rPr>
              <a:t>Table</a:t>
            </a:r>
            <a:r>
              <a:rPr lang="en-US" altLang="en-US" sz="800" dirty="0"/>
              <a:t>  </a:t>
            </a:r>
            <a:r>
              <a:rPr lang="en-US" altLang="en-US" sz="800" dirty="0">
                <a:solidFill>
                  <a:srgbClr val="0000FF"/>
                </a:solidFill>
              </a:rPr>
              <a:t>APP.C</a:t>
            </a:r>
          </a:p>
        </p:txBody>
      </p:sp>
      <p:graphicFrame>
        <p:nvGraphicFramePr>
          <p:cNvPr id="54" name="Table 53"/>
          <p:cNvGraphicFramePr>
            <a:graphicFrameLocks noGrp="1"/>
          </p:cNvGraphicFramePr>
          <p:nvPr>
            <p:extLst>
              <p:ext uri="{D42A27DB-BD31-4B8C-83A1-F6EECF244321}">
                <p14:modId xmlns:p14="http://schemas.microsoft.com/office/powerpoint/2010/main" val="794547797"/>
              </p:ext>
            </p:extLst>
          </p:nvPr>
        </p:nvGraphicFramePr>
        <p:xfrm>
          <a:off x="4856237" y="3539208"/>
          <a:ext cx="673100" cy="549276"/>
        </p:xfrm>
        <a:graphic>
          <a:graphicData uri="http://schemas.openxmlformats.org/drawingml/2006/table">
            <a:tbl>
              <a:tblPr/>
              <a:tblGrid>
                <a:gridCol w="673100">
                  <a:extLst>
                    <a:ext uri="{9D8B030D-6E8A-4147-A177-3AD203B41FA5}">
                      <a16:colId xmlns="" xmlns:a16="http://schemas.microsoft.com/office/drawing/2014/main" val="20000"/>
                    </a:ext>
                  </a:extLst>
                </a:gridCol>
              </a:tblGrid>
              <a:tr h="183092">
                <a:tc>
                  <a:txBody>
                    <a:bodyPr/>
                    <a:lstStyle/>
                    <a:p>
                      <a:r>
                        <a:rPr lang="fr-FR" sz="600" b="1" dirty="0">
                          <a:solidFill>
                            <a:srgbClr val="000000"/>
                          </a:solidFill>
                        </a:rPr>
                        <a:t>CODE</a:t>
                      </a:r>
                      <a:endParaRPr lang="en-US" sz="600" b="1" dirty="0">
                        <a:solidFill>
                          <a:srgbClr val="000000"/>
                        </a:solidFill>
                      </a:endParaRPr>
                    </a:p>
                  </a:txBody>
                  <a:tcPr marL="121968" marR="121968" marT="45773" marB="4577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183092">
                <a:tc>
                  <a:txBody>
                    <a:bodyPr/>
                    <a:lstStyle/>
                    <a:p>
                      <a:r>
                        <a:rPr lang="en-US" sz="600" b="0" dirty="0">
                          <a:solidFill>
                            <a:srgbClr val="000000"/>
                          </a:solidFill>
                        </a:rPr>
                        <a:t>C1</a:t>
                      </a:r>
                      <a:endParaRPr lang="en-US" sz="600" dirty="0">
                        <a:solidFill>
                          <a:srgbClr val="000000"/>
                        </a:solidFill>
                      </a:endParaRPr>
                    </a:p>
                  </a:txBody>
                  <a:tcPr marL="121968" marR="121968" marT="45773" marB="4577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183092">
                <a:tc>
                  <a:txBody>
                    <a:bodyPr/>
                    <a:lstStyle/>
                    <a:p>
                      <a:r>
                        <a:rPr lang="fr-FR" sz="600" dirty="0">
                          <a:solidFill>
                            <a:srgbClr val="000000"/>
                          </a:solidFill>
                        </a:rPr>
                        <a:t>C2</a:t>
                      </a:r>
                      <a:endParaRPr lang="en-US" sz="600" dirty="0">
                        <a:solidFill>
                          <a:srgbClr val="000000"/>
                        </a:solidFill>
                      </a:endParaRPr>
                    </a:p>
                  </a:txBody>
                  <a:tcPr marL="121968" marR="121968" marT="45773" marB="4577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cxnSp>
        <p:nvCxnSpPr>
          <p:cNvPr id="55" name="Straight Arrow Connector 111"/>
          <p:cNvCxnSpPr>
            <a:cxnSpLocks noChangeShapeType="1"/>
          </p:cNvCxnSpPr>
          <p:nvPr/>
        </p:nvCxnSpPr>
        <p:spPr bwMode="auto">
          <a:xfrm>
            <a:off x="3054425" y="4004345"/>
            <a:ext cx="1822450" cy="0"/>
          </a:xfrm>
          <a:prstGeom prst="straightConnector1">
            <a:avLst/>
          </a:prstGeom>
          <a:noFill/>
          <a:ln w="28575" algn="ctr">
            <a:solidFill>
              <a:srgbClr val="0000FF"/>
            </a:solidFill>
            <a:prstDash val="dash"/>
            <a:round/>
            <a:headEnd type="none" w="lg" len="lg"/>
            <a:tailEnd type="triangle" w="lg" len="lg"/>
          </a:ln>
          <a:extLst>
            <a:ext uri="{909E8E84-426E-40DD-AFC4-6F175D3DCCD1}">
              <a14:hiddenFill xmlns:a14="http://schemas.microsoft.com/office/drawing/2010/main">
                <a:noFill/>
              </a14:hiddenFill>
            </a:ext>
          </a:extLst>
        </p:spPr>
      </p:cxnSp>
      <p:cxnSp>
        <p:nvCxnSpPr>
          <p:cNvPr id="56" name="Straight Arrow Connector 111"/>
          <p:cNvCxnSpPr>
            <a:cxnSpLocks noChangeShapeType="1"/>
          </p:cNvCxnSpPr>
          <p:nvPr/>
        </p:nvCxnSpPr>
        <p:spPr bwMode="auto">
          <a:xfrm flipV="1">
            <a:off x="4986412" y="4077370"/>
            <a:ext cx="0" cy="574675"/>
          </a:xfrm>
          <a:prstGeom prst="straightConnector1">
            <a:avLst/>
          </a:prstGeom>
          <a:noFill/>
          <a:ln w="28575" algn="ctr">
            <a:solidFill>
              <a:srgbClr val="0000FF"/>
            </a:solidFill>
            <a:prstDash val="dash"/>
            <a:round/>
            <a:headEnd type="none" w="lg" len="lg"/>
            <a:tailEnd type="triangle" w="lg" len="lg"/>
          </a:ln>
          <a:extLst>
            <a:ext uri="{909E8E84-426E-40DD-AFC4-6F175D3DCCD1}">
              <a14:hiddenFill xmlns:a14="http://schemas.microsoft.com/office/drawing/2010/main">
                <a:noFill/>
              </a14:hiddenFill>
            </a:ext>
          </a:extLst>
        </p:spPr>
      </p:cxnSp>
      <p:cxnSp>
        <p:nvCxnSpPr>
          <p:cNvPr id="57" name="Straight Arrow Connector 111"/>
          <p:cNvCxnSpPr>
            <a:cxnSpLocks noChangeShapeType="1"/>
          </p:cNvCxnSpPr>
          <p:nvPr/>
        </p:nvCxnSpPr>
        <p:spPr bwMode="auto">
          <a:xfrm flipV="1">
            <a:off x="5088012" y="4077370"/>
            <a:ext cx="0" cy="1331913"/>
          </a:xfrm>
          <a:prstGeom prst="straightConnector1">
            <a:avLst/>
          </a:prstGeom>
          <a:noFill/>
          <a:ln w="28575" algn="ctr">
            <a:solidFill>
              <a:srgbClr val="0000FF"/>
            </a:solidFill>
            <a:prstDash val="dash"/>
            <a:round/>
            <a:headEnd type="none" w="lg" len="lg"/>
            <a:tailEnd type="triangle" w="lg" len="lg"/>
          </a:ln>
          <a:extLst>
            <a:ext uri="{909E8E84-426E-40DD-AFC4-6F175D3DCCD1}">
              <a14:hiddenFill xmlns:a14="http://schemas.microsoft.com/office/drawing/2010/main">
                <a:noFill/>
              </a14:hiddenFill>
            </a:ext>
          </a:extLst>
        </p:spPr>
      </p:cxnSp>
      <p:sp>
        <p:nvSpPr>
          <p:cNvPr id="58" name="Rectangle 59"/>
          <p:cNvSpPr>
            <a:spLocks noChangeArrowheads="1"/>
          </p:cNvSpPr>
          <p:nvPr/>
        </p:nvSpPr>
        <p:spPr bwMode="auto">
          <a:xfrm>
            <a:off x="7537525" y="908720"/>
            <a:ext cx="4030662" cy="5256213"/>
          </a:xfrm>
          <a:prstGeom prst="rect">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Bef>
                <a:spcPct val="50000"/>
              </a:spcBef>
              <a:buClr>
                <a:schemeClr val="accent1"/>
              </a:buClr>
            </a:pPr>
            <a:endParaRPr lang="en-US" altLang="en-US" sz="1400" dirty="0">
              <a:solidFill>
                <a:srgbClr val="000000"/>
              </a:solidFill>
            </a:endParaRPr>
          </a:p>
        </p:txBody>
      </p:sp>
      <p:cxnSp>
        <p:nvCxnSpPr>
          <p:cNvPr id="59" name="Straight Connector 61"/>
          <p:cNvCxnSpPr>
            <a:cxnSpLocks noChangeShapeType="1"/>
          </p:cNvCxnSpPr>
          <p:nvPr/>
        </p:nvCxnSpPr>
        <p:spPr bwMode="auto">
          <a:xfrm>
            <a:off x="7518475" y="2635920"/>
            <a:ext cx="4030662" cy="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60" name="Straight Connector 63"/>
          <p:cNvCxnSpPr>
            <a:cxnSpLocks noChangeShapeType="1"/>
          </p:cNvCxnSpPr>
          <p:nvPr/>
        </p:nvCxnSpPr>
        <p:spPr bwMode="auto">
          <a:xfrm>
            <a:off x="7537525" y="5372770"/>
            <a:ext cx="4030662" cy="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61" name="Straight Arrow Connector 97"/>
          <p:cNvCxnSpPr>
            <a:cxnSpLocks noChangeShapeType="1"/>
          </p:cNvCxnSpPr>
          <p:nvPr/>
        </p:nvCxnSpPr>
        <p:spPr bwMode="auto">
          <a:xfrm flipH="1">
            <a:off x="7061275" y="2227933"/>
            <a:ext cx="431800" cy="0"/>
          </a:xfrm>
          <a:prstGeom prst="straightConnector1">
            <a:avLst/>
          </a:prstGeom>
          <a:noFill/>
          <a:ln w="28575" algn="ctr">
            <a:solidFill>
              <a:srgbClr val="00B050"/>
            </a:solidFill>
            <a:prstDash val="sysDash"/>
            <a:round/>
            <a:headEnd type="triangle" w="lg" len="lg"/>
            <a:tailEnd type="none" w="lg" len="lg"/>
          </a:ln>
          <a:extLst>
            <a:ext uri="{909E8E84-426E-40DD-AFC4-6F175D3DCCD1}">
              <a14:hiddenFill xmlns:a14="http://schemas.microsoft.com/office/drawing/2010/main">
                <a:noFill/>
              </a14:hiddenFill>
            </a:ext>
          </a:extLst>
        </p:spPr>
      </p:cxnSp>
      <p:cxnSp>
        <p:nvCxnSpPr>
          <p:cNvPr id="62" name="Straight Arrow Connector 111"/>
          <p:cNvCxnSpPr>
            <a:cxnSpLocks noChangeShapeType="1"/>
          </p:cNvCxnSpPr>
          <p:nvPr/>
        </p:nvCxnSpPr>
        <p:spPr bwMode="auto">
          <a:xfrm>
            <a:off x="7061275" y="1805658"/>
            <a:ext cx="431800" cy="0"/>
          </a:xfrm>
          <a:prstGeom prst="straightConnector1">
            <a:avLst/>
          </a:prstGeom>
          <a:noFill/>
          <a:ln w="28575" algn="ctr">
            <a:solidFill>
              <a:srgbClr val="00B050"/>
            </a:solidFill>
            <a:round/>
            <a:headEnd type="none" w="lg" len="lg"/>
            <a:tailEnd type="triangle" w="lg" len="lg"/>
          </a:ln>
          <a:extLst>
            <a:ext uri="{909E8E84-426E-40DD-AFC4-6F175D3DCCD1}">
              <a14:hiddenFill xmlns:a14="http://schemas.microsoft.com/office/drawing/2010/main">
                <a:noFill/>
              </a14:hiddenFill>
            </a:ext>
          </a:extLst>
        </p:spPr>
      </p:cxnSp>
      <p:sp>
        <p:nvSpPr>
          <p:cNvPr id="63" name="TextBox 60"/>
          <p:cNvSpPr txBox="1">
            <a:spLocks noChangeArrowheads="1"/>
          </p:cNvSpPr>
          <p:nvPr/>
        </p:nvSpPr>
        <p:spPr bwMode="auto">
          <a:xfrm>
            <a:off x="3703712" y="1340520"/>
            <a:ext cx="29987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0000"/>
                </a:solidFill>
              </a:rPr>
              <a:t>Table SYS.AUDIT_ACTIONS</a:t>
            </a:r>
          </a:p>
        </p:txBody>
      </p:sp>
      <p:graphicFrame>
        <p:nvGraphicFramePr>
          <p:cNvPr id="64" name="Table 63"/>
          <p:cNvGraphicFramePr>
            <a:graphicFrameLocks noGrp="1"/>
          </p:cNvGraphicFramePr>
          <p:nvPr>
            <p:extLst>
              <p:ext uri="{D42A27DB-BD31-4B8C-83A1-F6EECF244321}">
                <p14:modId xmlns:p14="http://schemas.microsoft.com/office/powerpoint/2010/main" val="3651990234"/>
              </p:ext>
            </p:extLst>
          </p:nvPr>
        </p:nvGraphicFramePr>
        <p:xfrm>
          <a:off x="4613350" y="1772320"/>
          <a:ext cx="857250" cy="549276"/>
        </p:xfrm>
        <a:graphic>
          <a:graphicData uri="http://schemas.openxmlformats.org/drawingml/2006/table">
            <a:tbl>
              <a:tblPr/>
              <a:tblGrid>
                <a:gridCol w="857250">
                  <a:extLst>
                    <a:ext uri="{9D8B030D-6E8A-4147-A177-3AD203B41FA5}">
                      <a16:colId xmlns="" xmlns:a16="http://schemas.microsoft.com/office/drawing/2014/main" val="20000"/>
                    </a:ext>
                  </a:extLst>
                </a:gridCol>
              </a:tblGrid>
              <a:tr h="183092">
                <a:tc>
                  <a:txBody>
                    <a:bodyPr/>
                    <a:lstStyle/>
                    <a:p>
                      <a:r>
                        <a:rPr lang="en-US" sz="600" dirty="0">
                          <a:solidFill>
                            <a:srgbClr val="000000"/>
                          </a:solidFill>
                        </a:rPr>
                        <a:t>NAME</a:t>
                      </a:r>
                    </a:p>
                  </a:txBody>
                  <a:tcPr marL="91411" marR="91411" marT="45773" marB="45773">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183092">
                <a:tc>
                  <a:txBody>
                    <a:bodyPr/>
                    <a:lstStyle/>
                    <a:p>
                      <a:r>
                        <a:rPr lang="en-US" sz="600" b="1" dirty="0">
                          <a:solidFill>
                            <a:srgbClr val="000000"/>
                          </a:solidFill>
                        </a:rPr>
                        <a:t>CREATE</a:t>
                      </a:r>
                      <a:r>
                        <a:rPr lang="en-US" sz="600" b="1" baseline="0" dirty="0">
                          <a:solidFill>
                            <a:srgbClr val="000000"/>
                          </a:solidFill>
                        </a:rPr>
                        <a:t> TABLE</a:t>
                      </a:r>
                      <a:endParaRPr lang="en-US" sz="600" dirty="0">
                        <a:solidFill>
                          <a:srgbClr val="000000"/>
                        </a:solidFill>
                      </a:endParaRPr>
                    </a:p>
                  </a:txBody>
                  <a:tcPr marL="91411" marR="91411" marT="45773" marB="457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10001"/>
                  </a:ext>
                </a:extLst>
              </a:tr>
              <a:tr h="183092">
                <a:tc>
                  <a:txBody>
                    <a:bodyPr/>
                    <a:lstStyle/>
                    <a:p>
                      <a:r>
                        <a:rPr lang="en-US" sz="600" b="1" dirty="0">
                          <a:solidFill>
                            <a:srgbClr val="000000"/>
                          </a:solidFill>
                        </a:rPr>
                        <a:t>INSERT</a:t>
                      </a:r>
                      <a:endParaRPr lang="en-US" sz="600" dirty="0">
                        <a:solidFill>
                          <a:srgbClr val="000000"/>
                        </a:solidFill>
                      </a:endParaRPr>
                    </a:p>
                  </a:txBody>
                  <a:tcPr marL="91411" marR="91411" marT="45773" marB="457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cxnSp>
        <p:nvCxnSpPr>
          <p:cNvPr id="65" name="Straight Arrow Connector 110"/>
          <p:cNvCxnSpPr>
            <a:cxnSpLocks noChangeShapeType="1"/>
          </p:cNvCxnSpPr>
          <p:nvPr/>
        </p:nvCxnSpPr>
        <p:spPr bwMode="auto">
          <a:xfrm>
            <a:off x="3676725" y="2277145"/>
            <a:ext cx="792162" cy="0"/>
          </a:xfrm>
          <a:prstGeom prst="straightConnector1">
            <a:avLst/>
          </a:prstGeom>
          <a:noFill/>
          <a:ln w="28575" algn="ctr">
            <a:solidFill>
              <a:schemeClr val="tx1"/>
            </a:solidFill>
            <a:prstDash val="sysDash"/>
            <a:round/>
            <a:headEnd type="none" w="sm" len="sm"/>
            <a:tailEnd type="triangle" w="lg" len="lg"/>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648820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Operations on Data-Linked </a:t>
            </a:r>
            <a:r>
              <a:rPr lang="en-US" altLang="en-US" dirty="0" smtClean="0"/>
              <a:t>Objects</a:t>
            </a:r>
            <a:br>
              <a:rPr lang="en-US" altLang="en-US" dirty="0" smtClean="0"/>
            </a:br>
            <a:endParaRPr lang="en-US" dirty="0"/>
          </a:p>
        </p:txBody>
      </p:sp>
      <p:sp>
        <p:nvSpPr>
          <p:cNvPr id="3" name="Content Placeholder 2"/>
          <p:cNvSpPr>
            <a:spLocks noGrp="1"/>
          </p:cNvSpPr>
          <p:nvPr>
            <p:ph idx="1"/>
          </p:nvPr>
        </p:nvSpPr>
        <p:spPr>
          <a:xfrm>
            <a:off x="622138" y="1242485"/>
            <a:ext cx="10944549" cy="1673101"/>
          </a:xfrm>
        </p:spPr>
        <p:txBody>
          <a:bodyPr/>
          <a:lstStyle/>
          <a:p>
            <a:r>
              <a:rPr lang="en-US" altLang="en-US" dirty="0"/>
              <a:t>Apply </a:t>
            </a:r>
            <a:r>
              <a:rPr lang="en-US" altLang="en-US" b="1" dirty="0"/>
              <a:t>recorded DDL or DML </a:t>
            </a:r>
            <a:r>
              <a:rPr lang="en-US" altLang="en-US" dirty="0"/>
              <a:t>statements at synchronization:</a:t>
            </a:r>
          </a:p>
          <a:p>
            <a:pPr lvl="1"/>
            <a:r>
              <a:rPr lang="en-US" altLang="en-US" dirty="0"/>
              <a:t>To </a:t>
            </a:r>
            <a:r>
              <a:rPr lang="en-US" altLang="en-US" dirty="0">
                <a:solidFill>
                  <a:srgbClr val="00B050"/>
                </a:solidFill>
              </a:rPr>
              <a:t>new</a:t>
            </a:r>
            <a:r>
              <a:rPr lang="en-US" altLang="en-US" dirty="0"/>
              <a:t> application PDBs</a:t>
            </a:r>
          </a:p>
          <a:p>
            <a:pPr lvl="1"/>
            <a:r>
              <a:rPr lang="en-US" altLang="en-US" dirty="0"/>
              <a:t>To PDBs that were </a:t>
            </a:r>
            <a:r>
              <a:rPr lang="en-US" altLang="en-US" dirty="0">
                <a:solidFill>
                  <a:srgbClr val="0070C0"/>
                </a:solidFill>
              </a:rPr>
              <a:t>closed</a:t>
            </a:r>
            <a:r>
              <a:rPr lang="en-US" altLang="en-US" dirty="0"/>
              <a:t> when the DDL or DML statements were issued</a:t>
            </a:r>
          </a:p>
          <a:p>
            <a:endParaRPr lang="en-US" dirty="0"/>
          </a:p>
        </p:txBody>
      </p:sp>
      <p:sp>
        <p:nvSpPr>
          <p:cNvPr id="4" name="PPTShape_2"/>
          <p:cNvSpPr>
            <a:spLocks noChangeArrowheads="1"/>
          </p:cNvSpPr>
          <p:nvPr/>
        </p:nvSpPr>
        <p:spPr bwMode="blackWhite">
          <a:xfrm>
            <a:off x="814388" y="2622550"/>
            <a:ext cx="4129087" cy="3543300"/>
          </a:xfrm>
          <a:prstGeom prst="rect">
            <a:avLst/>
          </a:prstGeom>
          <a:solidFill>
            <a:srgbClr val="FFFFCC"/>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endParaRPr lang="en-US" altLang="en-US" sz="1300" b="1" dirty="0">
              <a:solidFill>
                <a:srgbClr val="0000FF"/>
              </a:solidFill>
            </a:endParaRPr>
          </a:p>
        </p:txBody>
      </p:sp>
      <p:sp>
        <p:nvSpPr>
          <p:cNvPr id="5" name="PPTShape_3"/>
          <p:cNvSpPr txBox="1">
            <a:spLocks noChangeArrowheads="1"/>
          </p:cNvSpPr>
          <p:nvPr/>
        </p:nvSpPr>
        <p:spPr bwMode="blackWhite">
          <a:xfrm>
            <a:off x="912813" y="2622550"/>
            <a:ext cx="35353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App. Container PDB_APP</a:t>
            </a:r>
          </a:p>
        </p:txBody>
      </p:sp>
      <p:sp>
        <p:nvSpPr>
          <p:cNvPr id="6" name="Rectangle 282"/>
          <p:cNvSpPr>
            <a:spLocks noChangeArrowheads="1"/>
          </p:cNvSpPr>
          <p:nvPr/>
        </p:nvSpPr>
        <p:spPr bwMode="auto">
          <a:xfrm>
            <a:off x="1139825" y="2911475"/>
            <a:ext cx="3638550" cy="1366838"/>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b="1" dirty="0">
                <a:solidFill>
                  <a:srgbClr val="000000"/>
                </a:solidFill>
              </a:rPr>
              <a:t>Application root</a:t>
            </a:r>
          </a:p>
        </p:txBody>
      </p:sp>
      <p:sp>
        <p:nvSpPr>
          <p:cNvPr id="7" name="PPTShape_0"/>
          <p:cNvSpPr>
            <a:spLocks noChangeArrowheads="1"/>
          </p:cNvSpPr>
          <p:nvPr/>
        </p:nvSpPr>
        <p:spPr bwMode="blackWhite">
          <a:xfrm>
            <a:off x="1144588" y="5229225"/>
            <a:ext cx="3635375" cy="849313"/>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p:txBody>
      </p:sp>
      <p:sp>
        <p:nvSpPr>
          <p:cNvPr id="8" name="PPTShape_1"/>
          <p:cNvSpPr txBox="1">
            <a:spLocks noChangeArrowheads="1"/>
          </p:cNvSpPr>
          <p:nvPr/>
        </p:nvSpPr>
        <p:spPr bwMode="blackWhite">
          <a:xfrm>
            <a:off x="1079500" y="5216525"/>
            <a:ext cx="12477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dirty="0">
                <a:solidFill>
                  <a:srgbClr val="000000"/>
                </a:solidFill>
              </a:rPr>
              <a:t>PDB_APP2</a:t>
            </a:r>
          </a:p>
          <a:p>
            <a:r>
              <a:rPr lang="en-US" altLang="en-US" sz="1000" b="1" dirty="0">
                <a:solidFill>
                  <a:srgbClr val="000000"/>
                </a:solidFill>
              </a:rPr>
              <a:t>Application</a:t>
            </a:r>
          </a:p>
          <a:p>
            <a:r>
              <a:rPr lang="en-US" altLang="en-US" sz="1000" b="1" dirty="0">
                <a:solidFill>
                  <a:srgbClr val="000000"/>
                </a:solidFill>
              </a:rPr>
              <a:t>PDB</a:t>
            </a:r>
          </a:p>
        </p:txBody>
      </p:sp>
      <p:graphicFrame>
        <p:nvGraphicFramePr>
          <p:cNvPr id="9" name="Table 8"/>
          <p:cNvGraphicFramePr>
            <a:graphicFrameLocks noGrp="1"/>
          </p:cNvGraphicFramePr>
          <p:nvPr>
            <p:extLst>
              <p:ext uri="{D42A27DB-BD31-4B8C-83A1-F6EECF244321}">
                <p14:modId xmlns:p14="http://schemas.microsoft.com/office/powerpoint/2010/main" val="2842147805"/>
              </p:ext>
            </p:extLst>
          </p:nvPr>
        </p:nvGraphicFramePr>
        <p:xfrm>
          <a:off x="2122488" y="3409950"/>
          <a:ext cx="1152525" cy="549276"/>
        </p:xfrm>
        <a:graphic>
          <a:graphicData uri="http://schemas.openxmlformats.org/drawingml/2006/table">
            <a:tbl>
              <a:tblPr/>
              <a:tblGrid>
                <a:gridCol w="1152525">
                  <a:extLst>
                    <a:ext uri="{9D8B030D-6E8A-4147-A177-3AD203B41FA5}">
                      <a16:colId xmlns="" xmlns:a16="http://schemas.microsoft.com/office/drawing/2014/main" val="20000"/>
                    </a:ext>
                  </a:extLst>
                </a:gridCol>
              </a:tblGrid>
              <a:tr h="183092">
                <a:tc>
                  <a:txBody>
                    <a:bodyPr/>
                    <a:lstStyle/>
                    <a:p>
                      <a:r>
                        <a:rPr lang="en-US" sz="600" b="1" dirty="0">
                          <a:solidFill>
                            <a:srgbClr val="000000"/>
                          </a:solidFill>
                        </a:rPr>
                        <a:t>NAME</a:t>
                      </a:r>
                    </a:p>
                  </a:txBody>
                  <a:tcPr marL="121962" marR="121962" marT="45773" marB="4577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183092">
                <a:tc>
                  <a:txBody>
                    <a:bodyPr/>
                    <a:lstStyle/>
                    <a:p>
                      <a:r>
                        <a:rPr lang="en-US" sz="600" dirty="0">
                          <a:solidFill>
                            <a:srgbClr val="000000"/>
                          </a:solidFill>
                        </a:rPr>
                        <a:t>AUDIT_ACTIONS</a:t>
                      </a:r>
                    </a:p>
                  </a:txBody>
                  <a:tcPr marL="121962" marR="121962" marT="45773" marB="4577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183092">
                <a:tc>
                  <a:txBody>
                    <a:bodyPr/>
                    <a:lstStyle/>
                    <a:p>
                      <a:r>
                        <a:rPr lang="en-US" sz="600" b="1" dirty="0">
                          <a:solidFill>
                            <a:schemeClr val="accent1">
                              <a:lumMod val="75000"/>
                            </a:schemeClr>
                          </a:solidFill>
                        </a:rPr>
                        <a:t>APP.LIST</a:t>
                      </a:r>
                    </a:p>
                  </a:txBody>
                  <a:tcPr marL="121962" marR="121962" marT="45773" marB="4577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
        <p:nvSpPr>
          <p:cNvPr id="10" name="TextBox 66"/>
          <p:cNvSpPr txBox="1">
            <a:spLocks noChangeArrowheads="1"/>
          </p:cNvSpPr>
          <p:nvPr/>
        </p:nvSpPr>
        <p:spPr bwMode="auto">
          <a:xfrm>
            <a:off x="1117600" y="3303588"/>
            <a:ext cx="1212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dirty="0">
                <a:solidFill>
                  <a:srgbClr val="000000"/>
                </a:solidFill>
              </a:rPr>
              <a:t>Table </a:t>
            </a:r>
          </a:p>
          <a:p>
            <a:pPr eaLnBrk="1" hangingPunct="1"/>
            <a:r>
              <a:rPr lang="en-US" altLang="en-US" sz="1000" dirty="0">
                <a:solidFill>
                  <a:srgbClr val="000000"/>
                </a:solidFill>
              </a:rPr>
              <a:t>SYS.OBJ$</a:t>
            </a:r>
          </a:p>
        </p:txBody>
      </p:sp>
      <p:sp>
        <p:nvSpPr>
          <p:cNvPr id="11" name="PPTShape_0"/>
          <p:cNvSpPr>
            <a:spLocks noChangeArrowheads="1"/>
          </p:cNvSpPr>
          <p:nvPr/>
        </p:nvSpPr>
        <p:spPr bwMode="blackWhite">
          <a:xfrm>
            <a:off x="1133475" y="4351338"/>
            <a:ext cx="3643313" cy="80645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p:txBody>
      </p:sp>
      <p:sp>
        <p:nvSpPr>
          <p:cNvPr id="12" name="PPTShape_1"/>
          <p:cNvSpPr txBox="1">
            <a:spLocks noChangeArrowheads="1"/>
          </p:cNvSpPr>
          <p:nvPr/>
        </p:nvSpPr>
        <p:spPr bwMode="blackWhite">
          <a:xfrm>
            <a:off x="1087438" y="4351338"/>
            <a:ext cx="123983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dirty="0">
                <a:solidFill>
                  <a:srgbClr val="000000"/>
                </a:solidFill>
              </a:rPr>
              <a:t>PDB_APP1</a:t>
            </a:r>
          </a:p>
          <a:p>
            <a:r>
              <a:rPr lang="en-US" altLang="en-US" sz="1000" b="1" dirty="0">
                <a:solidFill>
                  <a:srgbClr val="000000"/>
                </a:solidFill>
              </a:rPr>
              <a:t>Application</a:t>
            </a:r>
          </a:p>
          <a:p>
            <a:r>
              <a:rPr lang="en-US" altLang="en-US" sz="1000" b="1" dirty="0">
                <a:solidFill>
                  <a:srgbClr val="000000"/>
                </a:solidFill>
              </a:rPr>
              <a:t>PDB</a:t>
            </a:r>
          </a:p>
        </p:txBody>
      </p:sp>
      <p:sp>
        <p:nvSpPr>
          <p:cNvPr id="13" name="TextBox 49"/>
          <p:cNvSpPr txBox="1">
            <a:spLocks noChangeArrowheads="1"/>
          </p:cNvSpPr>
          <p:nvPr/>
        </p:nvSpPr>
        <p:spPr bwMode="auto">
          <a:xfrm>
            <a:off x="3532188" y="2997200"/>
            <a:ext cx="1343025" cy="400050"/>
          </a:xfrm>
          <a:prstGeom prst="rect">
            <a:avLst/>
          </a:prstGeom>
          <a:noFill/>
          <a:ln w="9525">
            <a:noFill/>
            <a:miter lim="800000"/>
            <a:headEnd/>
            <a:tailEnd/>
          </a:ln>
        </p:spPr>
        <p:txBody>
          <a:bodyPr>
            <a:spAutoFit/>
          </a:bodyPr>
          <a:lstStyle/>
          <a:p>
            <a:pPr eaLnBrk="1" hangingPunct="1">
              <a:defRPr/>
            </a:pPr>
            <a:r>
              <a:rPr lang="en-US" sz="1000" dirty="0">
                <a:solidFill>
                  <a:srgbClr val="000000"/>
                </a:solidFill>
              </a:rPr>
              <a:t>Table </a:t>
            </a:r>
          </a:p>
          <a:p>
            <a:pPr eaLnBrk="1" hangingPunct="1">
              <a:defRPr/>
            </a:pPr>
            <a:r>
              <a:rPr lang="en-US" sz="1000" dirty="0">
                <a:solidFill>
                  <a:schemeClr val="accent1">
                    <a:lumMod val="75000"/>
                  </a:schemeClr>
                </a:solidFill>
              </a:rPr>
              <a:t>APP.LIST</a:t>
            </a:r>
          </a:p>
        </p:txBody>
      </p:sp>
      <p:cxnSp>
        <p:nvCxnSpPr>
          <p:cNvPr id="14" name="PPTShape_17"/>
          <p:cNvCxnSpPr>
            <a:cxnSpLocks noChangeShapeType="1"/>
          </p:cNvCxnSpPr>
          <p:nvPr/>
        </p:nvCxnSpPr>
        <p:spPr bwMode="auto">
          <a:xfrm>
            <a:off x="3292475" y="3867150"/>
            <a:ext cx="477838" cy="0"/>
          </a:xfrm>
          <a:prstGeom prst="straightConnector1">
            <a:avLst/>
          </a:prstGeom>
          <a:noFill/>
          <a:ln w="28575" algn="ctr">
            <a:solidFill>
              <a:srgbClr val="C00000"/>
            </a:solidFill>
            <a:prstDash val="sysDash"/>
            <a:round/>
            <a:headEnd/>
            <a:tailEnd type="triangle" w="lg" len="lg"/>
          </a:ln>
          <a:extLst>
            <a:ext uri="{909E8E84-426E-40DD-AFC4-6F175D3DCCD1}">
              <a14:hiddenFill xmlns:a14="http://schemas.microsoft.com/office/drawing/2010/main">
                <a:noFill/>
              </a14:hiddenFill>
            </a:ext>
          </a:extLst>
        </p:spPr>
      </p:cxnSp>
      <p:graphicFrame>
        <p:nvGraphicFramePr>
          <p:cNvPr id="15" name="Table 14"/>
          <p:cNvGraphicFramePr>
            <a:graphicFrameLocks noGrp="1"/>
          </p:cNvGraphicFramePr>
          <p:nvPr>
            <p:extLst>
              <p:ext uri="{D42A27DB-BD31-4B8C-83A1-F6EECF244321}">
                <p14:modId xmlns:p14="http://schemas.microsoft.com/office/powerpoint/2010/main" val="4017358135"/>
              </p:ext>
            </p:extLst>
          </p:nvPr>
        </p:nvGraphicFramePr>
        <p:xfrm>
          <a:off x="3121025" y="4422775"/>
          <a:ext cx="1123950" cy="549276"/>
        </p:xfrm>
        <a:graphic>
          <a:graphicData uri="http://schemas.openxmlformats.org/drawingml/2006/table">
            <a:tbl>
              <a:tblPr/>
              <a:tblGrid>
                <a:gridCol w="1123950">
                  <a:extLst>
                    <a:ext uri="{9D8B030D-6E8A-4147-A177-3AD203B41FA5}">
                      <a16:colId xmlns="" xmlns:a16="http://schemas.microsoft.com/office/drawing/2014/main" val="20000"/>
                    </a:ext>
                  </a:extLst>
                </a:gridCol>
              </a:tblGrid>
              <a:tr h="183092">
                <a:tc>
                  <a:txBody>
                    <a:bodyPr/>
                    <a:lstStyle/>
                    <a:p>
                      <a:r>
                        <a:rPr lang="en-US" sz="600" b="0" dirty="0">
                          <a:solidFill>
                            <a:srgbClr val="000000"/>
                          </a:solidFill>
                        </a:rPr>
                        <a:t>NAME</a:t>
                      </a:r>
                    </a:p>
                  </a:txBody>
                  <a:tcPr marL="121827" marR="121827" marT="45773" marB="4577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183092">
                <a:tc>
                  <a:txBody>
                    <a:bodyPr/>
                    <a:lstStyle/>
                    <a:p>
                      <a:r>
                        <a:rPr lang="en-US" sz="600" dirty="0">
                          <a:solidFill>
                            <a:srgbClr val="000000"/>
                          </a:solidFill>
                        </a:rPr>
                        <a:t>AUDIT_ACTIONS</a:t>
                      </a:r>
                    </a:p>
                  </a:txBody>
                  <a:tcPr marL="121827" marR="121827" marT="45773" marB="4577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183092">
                <a:tc>
                  <a:txBody>
                    <a:bodyPr/>
                    <a:lstStyle/>
                    <a:p>
                      <a:r>
                        <a:rPr lang="en-US" sz="600" b="1" dirty="0">
                          <a:solidFill>
                            <a:schemeClr val="accent1">
                              <a:lumMod val="75000"/>
                            </a:schemeClr>
                          </a:solidFill>
                        </a:rPr>
                        <a:t>APP.LIST</a:t>
                      </a:r>
                    </a:p>
                  </a:txBody>
                  <a:tcPr marL="121827" marR="121827" marT="45773" marB="4577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
        <p:nvSpPr>
          <p:cNvPr id="16" name="TextBox 66"/>
          <p:cNvSpPr txBox="1">
            <a:spLocks noChangeArrowheads="1"/>
          </p:cNvSpPr>
          <p:nvPr/>
        </p:nvSpPr>
        <p:spPr bwMode="auto">
          <a:xfrm>
            <a:off x="2146300" y="4422775"/>
            <a:ext cx="1306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dirty="0">
                <a:solidFill>
                  <a:srgbClr val="000000"/>
                </a:solidFill>
              </a:rPr>
              <a:t>Table </a:t>
            </a:r>
          </a:p>
          <a:p>
            <a:pPr eaLnBrk="1" hangingPunct="1"/>
            <a:r>
              <a:rPr lang="en-US" altLang="en-US" sz="1000" dirty="0">
                <a:solidFill>
                  <a:srgbClr val="000000"/>
                </a:solidFill>
              </a:rPr>
              <a:t>SYS.OBJ$</a:t>
            </a:r>
          </a:p>
        </p:txBody>
      </p:sp>
      <p:graphicFrame>
        <p:nvGraphicFramePr>
          <p:cNvPr id="17" name="Table 16"/>
          <p:cNvGraphicFramePr>
            <a:graphicFrameLocks noGrp="1"/>
          </p:cNvGraphicFramePr>
          <p:nvPr>
            <p:extLst>
              <p:ext uri="{D42A27DB-BD31-4B8C-83A1-F6EECF244321}">
                <p14:modId xmlns:p14="http://schemas.microsoft.com/office/powerpoint/2010/main" val="988770657"/>
              </p:ext>
            </p:extLst>
          </p:nvPr>
        </p:nvGraphicFramePr>
        <p:xfrm>
          <a:off x="3121025" y="5386388"/>
          <a:ext cx="1123950" cy="549276"/>
        </p:xfrm>
        <a:graphic>
          <a:graphicData uri="http://schemas.openxmlformats.org/drawingml/2006/table">
            <a:tbl>
              <a:tblPr/>
              <a:tblGrid>
                <a:gridCol w="1123950">
                  <a:extLst>
                    <a:ext uri="{9D8B030D-6E8A-4147-A177-3AD203B41FA5}">
                      <a16:colId xmlns="" xmlns:a16="http://schemas.microsoft.com/office/drawing/2014/main" val="20000"/>
                    </a:ext>
                  </a:extLst>
                </a:gridCol>
              </a:tblGrid>
              <a:tr h="183092">
                <a:tc>
                  <a:txBody>
                    <a:bodyPr/>
                    <a:lstStyle/>
                    <a:p>
                      <a:r>
                        <a:rPr lang="en-US" sz="600" b="0" dirty="0">
                          <a:solidFill>
                            <a:srgbClr val="000000"/>
                          </a:solidFill>
                        </a:rPr>
                        <a:t>NAME</a:t>
                      </a:r>
                    </a:p>
                  </a:txBody>
                  <a:tcPr marL="121827" marR="121827" marT="45773" marB="4577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183092">
                <a:tc>
                  <a:txBody>
                    <a:bodyPr/>
                    <a:lstStyle/>
                    <a:p>
                      <a:r>
                        <a:rPr lang="en-US" sz="600" dirty="0">
                          <a:solidFill>
                            <a:srgbClr val="000000"/>
                          </a:solidFill>
                        </a:rPr>
                        <a:t>AUDIT_ACTIONS</a:t>
                      </a:r>
                    </a:p>
                  </a:txBody>
                  <a:tcPr marL="121827" marR="121827" marT="45773" marB="4577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183092">
                <a:tc>
                  <a:txBody>
                    <a:bodyPr/>
                    <a:lstStyle/>
                    <a:p>
                      <a:r>
                        <a:rPr lang="en-US" sz="600" b="1" dirty="0">
                          <a:solidFill>
                            <a:schemeClr val="accent1">
                              <a:lumMod val="75000"/>
                            </a:schemeClr>
                          </a:solidFill>
                        </a:rPr>
                        <a:t>APP.LIST</a:t>
                      </a:r>
                    </a:p>
                  </a:txBody>
                  <a:tcPr marL="121827" marR="121827" marT="45773" marB="4577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
        <p:nvSpPr>
          <p:cNvPr id="18" name="TextBox 66"/>
          <p:cNvSpPr txBox="1">
            <a:spLocks noChangeArrowheads="1"/>
          </p:cNvSpPr>
          <p:nvPr/>
        </p:nvSpPr>
        <p:spPr bwMode="auto">
          <a:xfrm>
            <a:off x="2146300" y="5386388"/>
            <a:ext cx="1306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dirty="0">
                <a:solidFill>
                  <a:srgbClr val="000000"/>
                </a:solidFill>
              </a:rPr>
              <a:t>Table </a:t>
            </a:r>
          </a:p>
          <a:p>
            <a:pPr eaLnBrk="1" hangingPunct="1"/>
            <a:r>
              <a:rPr lang="en-US" altLang="en-US" sz="1000" dirty="0">
                <a:solidFill>
                  <a:srgbClr val="000000"/>
                </a:solidFill>
              </a:rPr>
              <a:t>SYS.OBJ$</a:t>
            </a:r>
          </a:p>
        </p:txBody>
      </p:sp>
      <p:cxnSp>
        <p:nvCxnSpPr>
          <p:cNvPr id="19" name="Straight Connector 105"/>
          <p:cNvCxnSpPr>
            <a:cxnSpLocks noChangeShapeType="1"/>
          </p:cNvCxnSpPr>
          <p:nvPr/>
        </p:nvCxnSpPr>
        <p:spPr bwMode="auto">
          <a:xfrm>
            <a:off x="3971925" y="4864100"/>
            <a:ext cx="239713" cy="0"/>
          </a:xfrm>
          <a:prstGeom prst="line">
            <a:avLst/>
          </a:prstGeom>
          <a:noFill/>
          <a:ln w="28575" algn="ctr">
            <a:solidFill>
              <a:srgbClr val="C00000"/>
            </a:solidFill>
            <a:prstDash val="sysDash"/>
            <a:round/>
            <a:headEnd type="none" w="sm" len="sm"/>
            <a:tailEnd type="none" w="sm" len="sm"/>
          </a:ln>
          <a:extLst>
            <a:ext uri="{909E8E84-426E-40DD-AFC4-6F175D3DCCD1}">
              <a14:hiddenFill xmlns:a14="http://schemas.microsoft.com/office/drawing/2010/main">
                <a:noFill/>
              </a14:hiddenFill>
            </a:ext>
          </a:extLst>
        </p:spPr>
      </p:cxnSp>
      <p:cxnSp>
        <p:nvCxnSpPr>
          <p:cNvPr id="20" name="Straight Connector 105"/>
          <p:cNvCxnSpPr>
            <a:cxnSpLocks noChangeShapeType="1"/>
          </p:cNvCxnSpPr>
          <p:nvPr/>
        </p:nvCxnSpPr>
        <p:spPr bwMode="auto">
          <a:xfrm>
            <a:off x="3914775" y="5862638"/>
            <a:ext cx="385763" cy="0"/>
          </a:xfrm>
          <a:prstGeom prst="line">
            <a:avLst/>
          </a:prstGeom>
          <a:noFill/>
          <a:ln w="28575" algn="ctr">
            <a:solidFill>
              <a:srgbClr val="C00000"/>
            </a:solidFill>
            <a:prstDash val="sysDash"/>
            <a:round/>
            <a:headEnd type="none" w="sm" len="sm"/>
            <a:tailEnd type="none" w="sm" len="sm"/>
          </a:ln>
          <a:extLst>
            <a:ext uri="{909E8E84-426E-40DD-AFC4-6F175D3DCCD1}">
              <a14:hiddenFill xmlns:a14="http://schemas.microsoft.com/office/drawing/2010/main">
                <a:noFill/>
              </a14:hiddenFill>
            </a:ext>
          </a:extLst>
        </p:spPr>
      </p:cxnSp>
      <p:cxnSp>
        <p:nvCxnSpPr>
          <p:cNvPr id="21" name="PPTShape_17"/>
          <p:cNvCxnSpPr>
            <a:cxnSpLocks noChangeShapeType="1"/>
          </p:cNvCxnSpPr>
          <p:nvPr/>
        </p:nvCxnSpPr>
        <p:spPr bwMode="auto">
          <a:xfrm flipV="1">
            <a:off x="4195763" y="3952875"/>
            <a:ext cx="0" cy="898525"/>
          </a:xfrm>
          <a:prstGeom prst="straightConnector1">
            <a:avLst/>
          </a:prstGeom>
          <a:noFill/>
          <a:ln w="28575" algn="ctr">
            <a:solidFill>
              <a:srgbClr val="C00000"/>
            </a:solidFill>
            <a:prstDash val="sysDash"/>
            <a:round/>
            <a:headEnd/>
            <a:tailEnd type="triangle" w="lg" len="lg"/>
          </a:ln>
          <a:extLst>
            <a:ext uri="{909E8E84-426E-40DD-AFC4-6F175D3DCCD1}">
              <a14:hiddenFill xmlns:a14="http://schemas.microsoft.com/office/drawing/2010/main">
                <a:noFill/>
              </a14:hiddenFill>
            </a:ext>
          </a:extLst>
        </p:spPr>
      </p:cxnSp>
      <p:cxnSp>
        <p:nvCxnSpPr>
          <p:cNvPr id="22" name="PPTShape_17"/>
          <p:cNvCxnSpPr>
            <a:cxnSpLocks noChangeShapeType="1"/>
          </p:cNvCxnSpPr>
          <p:nvPr/>
        </p:nvCxnSpPr>
        <p:spPr bwMode="auto">
          <a:xfrm flipV="1">
            <a:off x="4316413" y="3952875"/>
            <a:ext cx="0" cy="1906588"/>
          </a:xfrm>
          <a:prstGeom prst="straightConnector1">
            <a:avLst/>
          </a:prstGeom>
          <a:noFill/>
          <a:ln w="28575" algn="ctr">
            <a:solidFill>
              <a:srgbClr val="C00000"/>
            </a:solidFill>
            <a:prstDash val="sysDash"/>
            <a:round/>
            <a:headEnd/>
            <a:tailEnd type="triangle" w="lg" len="lg"/>
          </a:ln>
          <a:extLst>
            <a:ext uri="{909E8E84-426E-40DD-AFC4-6F175D3DCCD1}">
              <a14:hiddenFill xmlns:a14="http://schemas.microsoft.com/office/drawing/2010/main">
                <a:noFill/>
              </a14:hiddenFill>
            </a:ext>
          </a:extLst>
        </p:spPr>
      </p:cxnSp>
      <p:graphicFrame>
        <p:nvGraphicFramePr>
          <p:cNvPr id="23" name="Table 22"/>
          <p:cNvGraphicFramePr>
            <a:graphicFrameLocks noGrp="1"/>
          </p:cNvGraphicFramePr>
          <p:nvPr>
            <p:extLst>
              <p:ext uri="{D42A27DB-BD31-4B8C-83A1-F6EECF244321}">
                <p14:modId xmlns:p14="http://schemas.microsoft.com/office/powerpoint/2010/main" val="1592410979"/>
              </p:ext>
            </p:extLst>
          </p:nvPr>
        </p:nvGraphicFramePr>
        <p:xfrm>
          <a:off x="3789363" y="3384550"/>
          <a:ext cx="592137" cy="549276"/>
        </p:xfrm>
        <a:graphic>
          <a:graphicData uri="http://schemas.openxmlformats.org/drawingml/2006/table">
            <a:tbl>
              <a:tblPr/>
              <a:tblGrid>
                <a:gridCol w="592137">
                  <a:extLst>
                    <a:ext uri="{9D8B030D-6E8A-4147-A177-3AD203B41FA5}">
                      <a16:colId xmlns="" xmlns:a16="http://schemas.microsoft.com/office/drawing/2014/main" val="20000"/>
                    </a:ext>
                  </a:extLst>
                </a:gridCol>
              </a:tblGrid>
              <a:tr h="183092">
                <a:tc>
                  <a:txBody>
                    <a:bodyPr/>
                    <a:lstStyle/>
                    <a:p>
                      <a:r>
                        <a:rPr lang="fr-FR" sz="600" b="1" dirty="0">
                          <a:solidFill>
                            <a:srgbClr val="000000"/>
                          </a:solidFill>
                        </a:rPr>
                        <a:t>VAL</a:t>
                      </a:r>
                      <a:endParaRPr lang="en-US" sz="600" b="1" dirty="0">
                        <a:solidFill>
                          <a:srgbClr val="000000"/>
                        </a:solidFill>
                      </a:endParaRPr>
                    </a:p>
                  </a:txBody>
                  <a:tcPr marL="121770" marR="121770" marT="45773" marB="4577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183092">
                <a:tc>
                  <a:txBody>
                    <a:bodyPr/>
                    <a:lstStyle/>
                    <a:p>
                      <a:r>
                        <a:rPr lang="en-US" sz="600" b="0" dirty="0">
                          <a:solidFill>
                            <a:srgbClr val="000000"/>
                          </a:solidFill>
                        </a:rPr>
                        <a:t>C1</a:t>
                      </a:r>
                      <a:endParaRPr lang="en-US" sz="600" dirty="0">
                        <a:solidFill>
                          <a:srgbClr val="000000"/>
                        </a:solidFill>
                      </a:endParaRPr>
                    </a:p>
                  </a:txBody>
                  <a:tcPr marL="121770" marR="121770" marT="45773" marB="4577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183092">
                <a:tc>
                  <a:txBody>
                    <a:bodyPr/>
                    <a:lstStyle/>
                    <a:p>
                      <a:r>
                        <a:rPr lang="fr-FR" sz="600" dirty="0">
                          <a:solidFill>
                            <a:srgbClr val="000000"/>
                          </a:solidFill>
                        </a:rPr>
                        <a:t>C2</a:t>
                      </a:r>
                      <a:endParaRPr lang="en-US" sz="600" dirty="0">
                        <a:solidFill>
                          <a:srgbClr val="000000"/>
                        </a:solidFill>
                      </a:endParaRPr>
                    </a:p>
                  </a:txBody>
                  <a:tcPr marL="121770" marR="121770" marT="45773" marB="4577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
        <p:nvSpPr>
          <p:cNvPr id="24" name="Rectangular Callout 90"/>
          <p:cNvSpPr>
            <a:spLocks noChangeArrowheads="1"/>
          </p:cNvSpPr>
          <p:nvPr/>
        </p:nvSpPr>
        <p:spPr bwMode="auto">
          <a:xfrm>
            <a:off x="5231038" y="2636839"/>
            <a:ext cx="6333534" cy="467239"/>
          </a:xfrm>
          <a:prstGeom prst="wedgeRectCallout">
            <a:avLst>
              <a:gd name="adj1" fmla="val -57148"/>
              <a:gd name="adj2" fmla="val 41125"/>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spAutoFit/>
          </a:bodyPr>
          <a:lstStyle/>
          <a:p>
            <a:pPr defTabSz="228600" eaLnBrk="1" hangingPunct="1">
              <a:spcBef>
                <a:spcPct val="20000"/>
              </a:spcBef>
              <a:buClr>
                <a:srgbClr val="FF0000"/>
              </a:buClr>
              <a:defRPr/>
            </a:pPr>
            <a:r>
              <a:rPr lang="en-US" sz="1400" b="1" dirty="0">
                <a:solidFill>
                  <a:srgbClr val="5F5F5F"/>
                </a:solidFill>
              </a:rPr>
              <a:t>Data-linked object</a:t>
            </a:r>
            <a:r>
              <a:rPr lang="en-US" sz="1400" dirty="0">
                <a:solidFill>
                  <a:srgbClr val="5F5F5F"/>
                </a:solidFill>
              </a:rPr>
              <a:t>: The table definition and data are held in the application root.</a:t>
            </a:r>
          </a:p>
        </p:txBody>
      </p:sp>
      <p:sp>
        <p:nvSpPr>
          <p:cNvPr id="25" name="Content Placeholder 2"/>
          <p:cNvSpPr txBox="1">
            <a:spLocks/>
          </p:cNvSpPr>
          <p:nvPr/>
        </p:nvSpPr>
        <p:spPr bwMode="gray">
          <a:xfrm>
            <a:off x="5134556" y="3420612"/>
            <a:ext cx="6431039" cy="83497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spAutoFit/>
          </a:bodyPr>
          <a:lstStyle/>
          <a:p>
            <a:pPr eaLnBrk="1" hangingPunct="1">
              <a:defRPr/>
            </a:pPr>
            <a:r>
              <a:rPr lang="en-US" sz="1200" b="1" dirty="0">
                <a:latin typeface="Courier New" pitchFamily="49" charset="0"/>
                <a:cs typeface="Courier New" pitchFamily="49" charset="0"/>
              </a:rPr>
              <a:t>SQL&gt; ALTER PLUGGABLE DATABASE BEGIN UPGRADE …;</a:t>
            </a:r>
          </a:p>
          <a:p>
            <a:pPr eaLnBrk="1" hangingPunct="1">
              <a:defRPr/>
            </a:pPr>
            <a:r>
              <a:rPr lang="en-US" sz="1200" b="1" dirty="0">
                <a:latin typeface="Courier New" pitchFamily="49" charset="0"/>
                <a:cs typeface="Courier New" pitchFamily="49" charset="0"/>
              </a:rPr>
              <a:t>SQL&gt; INSERT INTO app.list VALUES (</a:t>
            </a:r>
            <a:r>
              <a:rPr lang="en-US" sz="1200" b="1" dirty="0">
                <a:solidFill>
                  <a:srgbClr val="3333CC"/>
                </a:solidFill>
                <a:latin typeface="Courier New" pitchFamily="49" charset="0"/>
                <a:cs typeface="Courier New" pitchFamily="49" charset="0"/>
              </a:rPr>
              <a:t>'</a:t>
            </a:r>
            <a:r>
              <a:rPr lang="en-US" sz="1200" b="1" dirty="0">
                <a:latin typeface="Courier New" pitchFamily="49" charset="0"/>
                <a:cs typeface="Courier New" pitchFamily="49" charset="0"/>
              </a:rPr>
              <a:t>C3</a:t>
            </a:r>
            <a:r>
              <a:rPr lang="en-US" sz="1200" b="1" dirty="0">
                <a:solidFill>
                  <a:srgbClr val="3333CC"/>
                </a:solidFill>
                <a:latin typeface="Courier New" pitchFamily="49" charset="0"/>
                <a:cs typeface="Courier New" pitchFamily="49" charset="0"/>
              </a:rPr>
              <a:t>'</a:t>
            </a:r>
            <a:r>
              <a:rPr lang="en-US" sz="1200" b="1" dirty="0">
                <a:latin typeface="Courier New" pitchFamily="49" charset="0"/>
                <a:cs typeface="Courier New" pitchFamily="49" charset="0"/>
              </a:rPr>
              <a:t>);</a:t>
            </a:r>
          </a:p>
          <a:p>
            <a:pPr eaLnBrk="1" hangingPunct="1">
              <a:defRPr/>
            </a:pPr>
            <a:r>
              <a:rPr lang="en-US" sz="1200" b="1" dirty="0">
                <a:latin typeface="Courier New" pitchFamily="49" charset="0"/>
                <a:cs typeface="Courier New" pitchFamily="49" charset="0"/>
              </a:rPr>
              <a:t>SQL&gt; COMMIT;</a:t>
            </a:r>
          </a:p>
          <a:p>
            <a:pPr eaLnBrk="1" hangingPunct="1">
              <a:defRPr/>
            </a:pPr>
            <a:r>
              <a:rPr lang="en-US" sz="1200" b="1" dirty="0">
                <a:latin typeface="Courier New" pitchFamily="49" charset="0"/>
                <a:cs typeface="Courier New" pitchFamily="49" charset="0"/>
              </a:rPr>
              <a:t>SQL&gt; ALTER PLUGGABLE DATABASE END UPGRADE …;</a:t>
            </a:r>
          </a:p>
        </p:txBody>
      </p:sp>
      <p:cxnSp>
        <p:nvCxnSpPr>
          <p:cNvPr id="26" name="Straight Arrow Connector 25"/>
          <p:cNvCxnSpPr/>
          <p:nvPr/>
        </p:nvCxnSpPr>
        <p:spPr bwMode="auto">
          <a:xfrm flipH="1">
            <a:off x="4751388" y="3716338"/>
            <a:ext cx="382587" cy="0"/>
          </a:xfrm>
          <a:prstGeom prst="straightConnector1">
            <a:avLst/>
          </a:prstGeom>
          <a:noFill/>
          <a:ln w="28575" cap="flat" cmpd="sng" algn="ctr">
            <a:solidFill>
              <a:schemeClr val="accent3">
                <a:lumMod val="75000"/>
              </a:schemeClr>
            </a:solidFill>
            <a:prstDash val="solid"/>
            <a:round/>
            <a:headEnd type="none" w="med" len="med"/>
            <a:tailEnd type="triangle" w="lg" len="lg"/>
          </a:ln>
          <a:effectLst/>
        </p:spPr>
      </p:cxnSp>
      <p:sp>
        <p:nvSpPr>
          <p:cNvPr id="27" name="Content Placeholder 2"/>
          <p:cNvSpPr txBox="1">
            <a:spLocks/>
          </p:cNvSpPr>
          <p:nvPr/>
        </p:nvSpPr>
        <p:spPr bwMode="gray">
          <a:xfrm>
            <a:off x="5133975" y="4581525"/>
            <a:ext cx="6430963" cy="43656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solidFill>
              <a:srgbClr val="3333CC"/>
            </a:solidFill>
            <a:miter lim="800000"/>
            <a:headEnd/>
            <a:tailEnd/>
          </a:ln>
        </p:spPr>
        <p:txBody>
          <a:bodyPr tIns="36000" rIns="12700" bIns="0">
            <a:spAutoFit/>
          </a:bodyPr>
          <a:lstStyle/>
          <a:p>
            <a:pPr eaLnBrk="1" hangingPunct="1">
              <a:defRPr/>
            </a:pPr>
            <a:r>
              <a:rPr lang="en-US" sz="1200" b="1" dirty="0">
                <a:latin typeface="Courier New" pitchFamily="49" charset="0"/>
                <a:cs typeface="Courier New" pitchFamily="49" charset="0"/>
              </a:rPr>
              <a:t>SQL&gt; ALTER PLUGGABLE DATABASE pdb_app1 OPEN;</a:t>
            </a:r>
          </a:p>
          <a:p>
            <a:pPr eaLnBrk="1" hangingPunct="1">
              <a:defRPr/>
            </a:pPr>
            <a:r>
              <a:rPr lang="en-US" sz="1200" b="1" dirty="0">
                <a:latin typeface="Courier New" pitchFamily="49" charset="0"/>
                <a:cs typeface="Courier New" pitchFamily="49" charset="0"/>
              </a:rPr>
              <a:t>SQL&gt; ALTER PLUGGABLE DATABASE APPLICATION ap SYNC;</a:t>
            </a:r>
          </a:p>
        </p:txBody>
      </p:sp>
      <p:sp>
        <p:nvSpPr>
          <p:cNvPr id="28" name="TextBox 27"/>
          <p:cNvSpPr txBox="1"/>
          <p:nvPr/>
        </p:nvSpPr>
        <p:spPr>
          <a:xfrm>
            <a:off x="759617" y="3582206"/>
            <a:ext cx="400110" cy="1728192"/>
          </a:xfrm>
          <a:prstGeom prst="rect">
            <a:avLst/>
          </a:prstGeom>
          <a:noFill/>
        </p:spPr>
        <p:txBody>
          <a:bodyPr vert="vert270">
            <a:spAutoFit/>
          </a:bodyPr>
          <a:lstStyle/>
          <a:p>
            <a:pPr eaLnBrk="1" hangingPunct="1">
              <a:defRPr/>
            </a:pPr>
            <a:r>
              <a:rPr lang="en-US" sz="1400" b="1" dirty="0">
                <a:solidFill>
                  <a:srgbClr val="000000"/>
                </a:solidFill>
              </a:rPr>
              <a:t>AP  Version 1.0</a:t>
            </a:r>
          </a:p>
        </p:txBody>
      </p:sp>
      <p:cxnSp>
        <p:nvCxnSpPr>
          <p:cNvPr id="29" name="Straight Arrow Connector 97"/>
          <p:cNvCxnSpPr>
            <a:cxnSpLocks noChangeShapeType="1"/>
          </p:cNvCxnSpPr>
          <p:nvPr/>
        </p:nvCxnSpPr>
        <p:spPr bwMode="auto">
          <a:xfrm flipH="1">
            <a:off x="4751388" y="4806950"/>
            <a:ext cx="382587" cy="0"/>
          </a:xfrm>
          <a:prstGeom prst="straightConnector1">
            <a:avLst/>
          </a:prstGeom>
          <a:noFill/>
          <a:ln w="28575" algn="ctr">
            <a:solidFill>
              <a:srgbClr val="3333CC"/>
            </a:solidFill>
            <a:round/>
            <a:headEnd/>
            <a:tailEnd type="triangle" w="lg" len="lg"/>
          </a:ln>
          <a:extLst>
            <a:ext uri="{909E8E84-426E-40DD-AFC4-6F175D3DCCD1}">
              <a14:hiddenFill xmlns:a14="http://schemas.microsoft.com/office/drawing/2010/main">
                <a:noFill/>
              </a14:hiddenFill>
            </a:ext>
          </a:extLst>
        </p:spPr>
      </p:cxnSp>
      <p:sp>
        <p:nvSpPr>
          <p:cNvPr id="30" name="Content Placeholder 2"/>
          <p:cNvSpPr txBox="1">
            <a:spLocks/>
          </p:cNvSpPr>
          <p:nvPr/>
        </p:nvSpPr>
        <p:spPr bwMode="gray">
          <a:xfrm>
            <a:off x="5133975" y="5373688"/>
            <a:ext cx="6430963" cy="635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solidFill>
              <a:srgbClr val="00B050"/>
            </a:solidFill>
            <a:miter lim="800000"/>
            <a:headEnd/>
            <a:tailEnd/>
          </a:ln>
        </p:spPr>
        <p:txBody>
          <a:bodyPr tIns="36000" rIns="12700" bIns="0">
            <a:spAutoFit/>
          </a:bodyPr>
          <a:lstStyle/>
          <a:p>
            <a:pPr eaLnBrk="1" hangingPunct="1">
              <a:defRPr/>
            </a:pPr>
            <a:r>
              <a:rPr lang="en-US" sz="1200" b="1" dirty="0">
                <a:latin typeface="Courier New" pitchFamily="49" charset="0"/>
                <a:cs typeface="Courier New" pitchFamily="49" charset="0"/>
              </a:rPr>
              <a:t>SQL&gt; CREATE PLUGGABLE DATABASE pdb_app2 …;</a:t>
            </a:r>
          </a:p>
          <a:p>
            <a:pPr eaLnBrk="1" hangingPunct="1">
              <a:defRPr/>
            </a:pPr>
            <a:r>
              <a:rPr lang="en-US" sz="1200" b="1" dirty="0">
                <a:latin typeface="Courier New" pitchFamily="49" charset="0"/>
                <a:cs typeface="Courier New" pitchFamily="49" charset="0"/>
              </a:rPr>
              <a:t>SQL&gt; ALTER PLUGGABLE DATABASE pdb_app2 OPEN;</a:t>
            </a:r>
          </a:p>
          <a:p>
            <a:pPr eaLnBrk="1" hangingPunct="1">
              <a:defRPr/>
            </a:pPr>
            <a:r>
              <a:rPr lang="en-US" sz="1200" b="1" dirty="0">
                <a:latin typeface="Courier New" pitchFamily="49" charset="0"/>
                <a:cs typeface="Courier New" pitchFamily="49" charset="0"/>
              </a:rPr>
              <a:t>SQL&gt; ALTER PLUGGABLE DATABASE APPLICATION ap SYNC;</a:t>
            </a:r>
          </a:p>
        </p:txBody>
      </p:sp>
      <p:cxnSp>
        <p:nvCxnSpPr>
          <p:cNvPr id="31" name="Straight Arrow Connector 99"/>
          <p:cNvCxnSpPr>
            <a:cxnSpLocks noChangeShapeType="1"/>
          </p:cNvCxnSpPr>
          <p:nvPr/>
        </p:nvCxnSpPr>
        <p:spPr bwMode="auto">
          <a:xfrm flipH="1">
            <a:off x="4751388" y="5732463"/>
            <a:ext cx="382587" cy="0"/>
          </a:xfrm>
          <a:prstGeom prst="straightConnector1">
            <a:avLst/>
          </a:prstGeom>
          <a:noFill/>
          <a:ln w="28575" algn="ctr">
            <a:solidFill>
              <a:srgbClr val="00B050"/>
            </a:solidFill>
            <a:round/>
            <a:headEnd/>
            <a:tailEnd type="triangle" w="lg" len="lg"/>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2982991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365126"/>
            <a:ext cx="10441006" cy="1090265"/>
          </a:xfrm>
        </p:spPr>
        <p:txBody>
          <a:bodyPr>
            <a:normAutofit fontScale="90000"/>
          </a:bodyPr>
          <a:lstStyle/>
          <a:p>
            <a:r>
              <a:rPr lang="en-US" altLang="en-US" dirty="0"/>
              <a:t>Enabling Common Users to Access Data in PDBs</a:t>
            </a:r>
            <a:br>
              <a:rPr lang="en-US" altLang="en-US" dirty="0"/>
            </a:br>
            <a:endParaRPr lang="en-US" dirty="0"/>
          </a:p>
        </p:txBody>
      </p:sp>
      <p:sp>
        <p:nvSpPr>
          <p:cNvPr id="3" name="Rectangle 5"/>
          <p:cNvSpPr>
            <a:spLocks noChangeArrowheads="1"/>
          </p:cNvSpPr>
          <p:nvPr/>
        </p:nvSpPr>
        <p:spPr bwMode="auto">
          <a:xfrm>
            <a:off x="621804" y="980728"/>
            <a:ext cx="10944225" cy="5183188"/>
          </a:xfrm>
          <a:prstGeom prst="rect">
            <a:avLst/>
          </a:prstGeom>
          <a:solidFill>
            <a:schemeClr val="bg2"/>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p>
        </p:txBody>
      </p:sp>
      <p:sp>
        <p:nvSpPr>
          <p:cNvPr id="4" name="Content Placeholder 2"/>
          <p:cNvSpPr txBox="1">
            <a:spLocks/>
          </p:cNvSpPr>
          <p:nvPr/>
        </p:nvSpPr>
        <p:spPr>
          <a:xfrm>
            <a:off x="4808041" y="1052166"/>
            <a:ext cx="6813550" cy="4589462"/>
          </a:xfrm>
          <a:prstGeom prst="rect">
            <a:avLst/>
          </a:prstGeom>
        </p:spPr>
        <p:txBody>
          <a:bodyPr/>
          <a:lstStyle>
            <a:lvl1pPr marL="0" indent="10582" algn="l" defTabSz="304747" rtl="0" eaLnBrk="1" fontAlgn="base" hangingPunct="1">
              <a:spcBef>
                <a:spcPts val="900"/>
              </a:spcBef>
              <a:spcAft>
                <a:spcPct val="0"/>
              </a:spcAft>
              <a:buClr>
                <a:srgbClr val="000000"/>
              </a:buClr>
              <a:buFont typeface="Arial" charset="0"/>
              <a:defRPr sz="2100">
                <a:solidFill>
                  <a:srgbClr val="000000"/>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000000"/>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000000"/>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000000"/>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000000"/>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a:lstStyle>
          <a:p>
            <a:pPr lvl="1">
              <a:buFont typeface="+mj-lt"/>
              <a:buAutoNum type="arabicPeriod"/>
              <a:defRPr/>
            </a:pPr>
            <a:r>
              <a:rPr lang="en-US" sz="1800" kern="0" dirty="0"/>
              <a:t>Enable data access to application metadata-linked tables:</a:t>
            </a:r>
          </a:p>
          <a:p>
            <a:pPr lvl="1">
              <a:buFont typeface="+mj-lt"/>
              <a:buAutoNum type="arabicPeriod"/>
              <a:defRPr/>
            </a:pPr>
            <a:endParaRPr lang="en-US" sz="1400" kern="0" dirty="0"/>
          </a:p>
          <a:p>
            <a:pPr lvl="1">
              <a:buFont typeface="+mj-lt"/>
              <a:buAutoNum type="arabicPeriod"/>
              <a:defRPr/>
            </a:pPr>
            <a:endParaRPr lang="en-US" sz="800" kern="0" dirty="0"/>
          </a:p>
          <a:p>
            <a:pPr lvl="1">
              <a:buFont typeface="+mj-lt"/>
              <a:buAutoNum type="arabicPeriod"/>
              <a:defRPr/>
            </a:pPr>
            <a:r>
              <a:rPr lang="en-US" sz="1800" kern="0" dirty="0"/>
              <a:t>Enable common users to access data related to specific PDBs:</a:t>
            </a:r>
          </a:p>
          <a:p>
            <a:pPr lvl="1">
              <a:buFont typeface="+mj-lt"/>
              <a:buAutoNum type="arabicPeriod"/>
              <a:defRPr/>
            </a:pPr>
            <a:endParaRPr lang="en-US" sz="1900" kern="0" dirty="0"/>
          </a:p>
          <a:p>
            <a:pPr lvl="1">
              <a:buFont typeface="+mj-lt"/>
              <a:buAutoNum type="arabicPeriod" startAt="3"/>
              <a:defRPr/>
            </a:pPr>
            <a:endParaRPr lang="en-US" sz="1900" kern="0" dirty="0"/>
          </a:p>
          <a:p>
            <a:pPr lvl="1">
              <a:buFont typeface="+mj-lt"/>
              <a:buAutoNum type="arabicPeriod" startAt="3"/>
              <a:defRPr/>
            </a:pPr>
            <a:endParaRPr lang="en-US" sz="1800" kern="0" dirty="0"/>
          </a:p>
          <a:p>
            <a:pPr lvl="1">
              <a:buFont typeface="+mj-lt"/>
              <a:buAutoNum type="arabicPeriod" startAt="3"/>
              <a:defRPr/>
            </a:pPr>
            <a:endParaRPr lang="en-US" sz="1600" kern="0" dirty="0"/>
          </a:p>
          <a:p>
            <a:pPr lvl="1">
              <a:buFont typeface="+mj-lt"/>
              <a:buAutoNum type="arabicPeriod" startAt="3"/>
              <a:defRPr/>
            </a:pPr>
            <a:r>
              <a:rPr lang="en-US" sz="1800" kern="0" dirty="0">
                <a:latin typeface="Courier New" pitchFamily="49" charset="0"/>
                <a:cs typeface="Courier New" pitchFamily="49" charset="0"/>
              </a:rPr>
              <a:t>U1</a:t>
            </a:r>
            <a:r>
              <a:rPr lang="en-US" sz="1800" kern="0" dirty="0">
                <a:cs typeface="Courier New" pitchFamily="49" charset="0"/>
              </a:rPr>
              <a:t> views </a:t>
            </a:r>
            <a:r>
              <a:rPr lang="en-US" sz="1800" kern="0" dirty="0">
                <a:latin typeface="+mj-lt"/>
                <a:cs typeface="Courier New" pitchFamily="49" charset="0"/>
              </a:rPr>
              <a:t>all rows</a:t>
            </a:r>
            <a:r>
              <a:rPr lang="en-US" sz="1800" kern="0" dirty="0">
                <a:cs typeface="Courier New" pitchFamily="49" charset="0"/>
              </a:rPr>
              <a:t> </a:t>
            </a:r>
            <a:r>
              <a:rPr lang="en-US" sz="1800" kern="0" dirty="0">
                <a:latin typeface="+mj-lt"/>
                <a:cs typeface="Courier New" pitchFamily="49" charset="0"/>
              </a:rPr>
              <a:t>in</a:t>
            </a:r>
            <a:r>
              <a:rPr lang="en-US" sz="1800" kern="0" dirty="0">
                <a:cs typeface="Courier New" pitchFamily="49" charset="0"/>
              </a:rPr>
              <a:t> </a:t>
            </a:r>
            <a:r>
              <a:rPr lang="en-US" sz="1800" kern="0" dirty="0">
                <a:latin typeface="Courier New" pitchFamily="49" charset="0"/>
                <a:cs typeface="Courier New" pitchFamily="49" charset="0"/>
              </a:rPr>
              <a:t>APP.T1</a:t>
            </a:r>
            <a:r>
              <a:rPr lang="en-US" sz="1800" kern="0" dirty="0">
                <a:latin typeface="+mj-lt"/>
                <a:cs typeface="Courier New" pitchFamily="49" charset="0"/>
              </a:rPr>
              <a:t>:</a:t>
            </a:r>
          </a:p>
          <a:p>
            <a:pPr lvl="1">
              <a:buFont typeface="Arial" charset="0"/>
              <a:buNone/>
              <a:defRPr/>
            </a:pPr>
            <a:r>
              <a:rPr lang="en-US" sz="1200" kern="0" dirty="0">
                <a:latin typeface="+mj-lt"/>
                <a:cs typeface="Courier New" pitchFamily="49" charset="0"/>
              </a:rPr>
              <a:t/>
            </a:r>
            <a:br>
              <a:rPr lang="en-US" sz="1200" kern="0" dirty="0">
                <a:latin typeface="+mj-lt"/>
                <a:cs typeface="Courier New" pitchFamily="49" charset="0"/>
              </a:rPr>
            </a:br>
            <a:r>
              <a:rPr lang="en-US" sz="1800" kern="0" dirty="0">
                <a:latin typeface="+mj-lt"/>
                <a:cs typeface="Courier New" pitchFamily="49" charset="0"/>
              </a:rPr>
              <a:t>                                                      </a:t>
            </a:r>
            <a:r>
              <a:rPr lang="en-US" sz="1800" kern="0" dirty="0">
                <a:latin typeface="Courier New" pitchFamily="49" charset="0"/>
                <a:cs typeface="Courier New" pitchFamily="49" charset="0"/>
              </a:rPr>
              <a:t>U2</a:t>
            </a:r>
            <a:r>
              <a:rPr lang="en-US" sz="1800" kern="0" dirty="0">
                <a:cs typeface="Courier New" pitchFamily="49" charset="0"/>
              </a:rPr>
              <a:t> views some rows:</a:t>
            </a:r>
            <a:endParaRPr lang="en-US" sz="1800" kern="0" dirty="0">
              <a:latin typeface="+mj-lt"/>
            </a:endParaRPr>
          </a:p>
          <a:p>
            <a:pPr>
              <a:defRPr/>
            </a:pPr>
            <a:endParaRPr lang="en-US" kern="0" dirty="0">
              <a:latin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378369435"/>
              </p:ext>
            </p:extLst>
          </p:nvPr>
        </p:nvGraphicFramePr>
        <p:xfrm>
          <a:off x="5420816" y="4690716"/>
          <a:ext cx="2336800" cy="1219200"/>
        </p:xfrm>
        <a:graphic>
          <a:graphicData uri="http://schemas.openxmlformats.org/drawingml/2006/table">
            <a:tbl>
              <a:tblPr/>
              <a:tblGrid>
                <a:gridCol w="1219200">
                  <a:extLst>
                    <a:ext uri="{9D8B030D-6E8A-4147-A177-3AD203B41FA5}">
                      <a16:colId xmlns="" xmlns:a16="http://schemas.microsoft.com/office/drawing/2014/main" val="20000"/>
                    </a:ext>
                  </a:extLst>
                </a:gridCol>
                <a:gridCol w="1117600">
                  <a:extLst>
                    <a:ext uri="{9D8B030D-6E8A-4147-A177-3AD203B41FA5}">
                      <a16:colId xmlns="" xmlns:a16="http://schemas.microsoft.com/office/drawing/2014/main" val="20001"/>
                    </a:ext>
                  </a:extLst>
                </a:gridCol>
              </a:tblGrid>
              <a:tr h="205740">
                <a:tc>
                  <a:txBody>
                    <a:bodyPr/>
                    <a:lstStyle/>
                    <a:p>
                      <a:r>
                        <a:rPr lang="en-US" sz="1000" b="1" dirty="0">
                          <a:solidFill>
                            <a:srgbClr val="000000"/>
                          </a:solidFill>
                        </a:rPr>
                        <a:t>C1</a:t>
                      </a:r>
                    </a:p>
                  </a:txBody>
                  <a:tcPr marL="121920" marR="1219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000" b="1" dirty="0">
                          <a:solidFill>
                            <a:srgbClr val="FF0000"/>
                          </a:solidFill>
                        </a:rPr>
                        <a:t>CON_ID</a:t>
                      </a:r>
                    </a:p>
                  </a:txBody>
                  <a:tcPr marL="121920" marR="1219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205740">
                <a:tc>
                  <a:txBody>
                    <a:bodyPr/>
                    <a:lstStyle/>
                    <a:p>
                      <a:r>
                        <a:rPr lang="en-US" sz="1000" dirty="0">
                          <a:solidFill>
                            <a:srgbClr val="000000"/>
                          </a:solidFill>
                        </a:rPr>
                        <a:t>VAL1</a:t>
                      </a:r>
                    </a:p>
                  </a:txBody>
                  <a:tcPr marL="121920" marR="1219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fr-FR" sz="1000" dirty="0">
                          <a:solidFill>
                            <a:srgbClr val="000000"/>
                          </a:solidFill>
                        </a:rPr>
                        <a:t>3</a:t>
                      </a:r>
                      <a:endParaRPr lang="en-US" sz="1000" dirty="0">
                        <a:solidFill>
                          <a:srgbClr val="000000"/>
                        </a:solidFill>
                      </a:endParaRPr>
                    </a:p>
                  </a:txBody>
                  <a:tcPr marL="121920" marR="1219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205740">
                <a:tc>
                  <a:txBody>
                    <a:bodyPr/>
                    <a:lstStyle/>
                    <a:p>
                      <a:r>
                        <a:rPr lang="en-US" sz="1000" dirty="0">
                          <a:solidFill>
                            <a:srgbClr val="000000"/>
                          </a:solidFill>
                        </a:rPr>
                        <a:t>VAL2</a:t>
                      </a:r>
                    </a:p>
                  </a:txBody>
                  <a:tcPr marL="121920" marR="1219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fr-FR" sz="1000" dirty="0">
                          <a:solidFill>
                            <a:srgbClr val="000000"/>
                          </a:solidFill>
                        </a:rPr>
                        <a:t>4</a:t>
                      </a:r>
                      <a:endParaRPr lang="en-US" sz="1000" dirty="0">
                        <a:solidFill>
                          <a:srgbClr val="000000"/>
                        </a:solidFill>
                      </a:endParaRPr>
                    </a:p>
                  </a:txBody>
                  <a:tcPr marL="121920" marR="1219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205740">
                <a:tc>
                  <a:txBody>
                    <a:bodyPr/>
                    <a:lstStyle/>
                    <a:p>
                      <a:r>
                        <a:rPr lang="en-US" sz="1000" dirty="0">
                          <a:solidFill>
                            <a:srgbClr val="000000"/>
                          </a:solidFill>
                        </a:rPr>
                        <a:t>VAL3</a:t>
                      </a:r>
                    </a:p>
                  </a:txBody>
                  <a:tcPr marL="121920" marR="1219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fr-FR" sz="1000" dirty="0">
                          <a:solidFill>
                            <a:srgbClr val="000000"/>
                          </a:solidFill>
                        </a:rPr>
                        <a:t>5</a:t>
                      </a:r>
                      <a:endParaRPr lang="en-US" sz="1000" dirty="0">
                        <a:solidFill>
                          <a:srgbClr val="000000"/>
                        </a:solidFill>
                      </a:endParaRPr>
                    </a:p>
                  </a:txBody>
                  <a:tcPr marL="121920" marR="1219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205740">
                <a:tc>
                  <a:txBody>
                    <a:bodyPr/>
                    <a:lstStyle/>
                    <a:p>
                      <a:r>
                        <a:rPr lang="en-US" sz="1000" dirty="0">
                          <a:solidFill>
                            <a:srgbClr val="000000"/>
                          </a:solidFill>
                        </a:rPr>
                        <a:t>VAL4</a:t>
                      </a:r>
                    </a:p>
                  </a:txBody>
                  <a:tcPr marL="121920" marR="1219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fr-FR" sz="1000" dirty="0">
                          <a:solidFill>
                            <a:srgbClr val="000000"/>
                          </a:solidFill>
                        </a:rPr>
                        <a:t>6</a:t>
                      </a:r>
                      <a:endParaRPr lang="en-US" sz="1000" dirty="0">
                        <a:solidFill>
                          <a:srgbClr val="000000"/>
                        </a:solidFill>
                      </a:endParaRPr>
                    </a:p>
                  </a:txBody>
                  <a:tcPr marL="121920" marR="1219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
        <p:nvSpPr>
          <p:cNvPr id="7" name="PPTShape_4"/>
          <p:cNvSpPr txBox="1">
            <a:spLocks noChangeArrowheads="1"/>
          </p:cNvSpPr>
          <p:nvPr/>
        </p:nvSpPr>
        <p:spPr bwMode="blackWhite">
          <a:xfrm>
            <a:off x="709116" y="1123603"/>
            <a:ext cx="1639888" cy="30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600" b="1" dirty="0">
                <a:solidFill>
                  <a:srgbClr val="000000"/>
                </a:solidFill>
                <a:latin typeface="Courier New" panose="02070309020205020404" pitchFamily="49" charset="0"/>
                <a:cs typeface="Courier New" panose="02070309020205020404" pitchFamily="49" charset="0"/>
              </a:rPr>
              <a:t>CDB1</a:t>
            </a:r>
            <a:endParaRPr lang="en-US" altLang="en-US" sz="1600" b="1" dirty="0">
              <a:solidFill>
                <a:srgbClr val="000000"/>
              </a:solidFill>
            </a:endParaRPr>
          </a:p>
        </p:txBody>
      </p:sp>
      <p:sp>
        <p:nvSpPr>
          <p:cNvPr id="8" name="Content Placeholder 2"/>
          <p:cNvSpPr txBox="1">
            <a:spLocks/>
          </p:cNvSpPr>
          <p:nvPr/>
        </p:nvSpPr>
        <p:spPr bwMode="gray">
          <a:xfrm>
            <a:off x="5037222" y="1445320"/>
            <a:ext cx="6382338" cy="540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14400">
            <a:spAutoFit/>
          </a:bodyPr>
          <a:lstStyle/>
          <a:p>
            <a:pPr marL="457200" indent="-457200" defTabSz="400050">
              <a:tabLst>
                <a:tab pos="400050" algn="r"/>
                <a:tab pos="673100" algn="l"/>
              </a:tabLst>
              <a:defRPr/>
            </a:pPr>
            <a:r>
              <a:rPr lang="en-US" sz="1400" b="1" dirty="0">
                <a:latin typeface="Courier New" pitchFamily="49" charset="0"/>
              </a:rPr>
              <a:t>SQL&gt; CONNECT sys@pdb_app AS SYSDBA</a:t>
            </a:r>
          </a:p>
          <a:p>
            <a:pPr marL="457200" indent="-457200" defTabSz="400050">
              <a:tabLst>
                <a:tab pos="400050" algn="r"/>
                <a:tab pos="673100" algn="l"/>
              </a:tabLst>
              <a:defRPr/>
            </a:pPr>
            <a:r>
              <a:rPr lang="en-US" sz="1400" b="1" dirty="0">
                <a:latin typeface="Courier New" pitchFamily="49" charset="0"/>
              </a:rPr>
              <a:t>SQL&gt; </a:t>
            </a:r>
            <a:r>
              <a:rPr lang="en-US" sz="1200" b="1" dirty="0">
                <a:latin typeface="Courier New" pitchFamily="49" charset="0"/>
              </a:rPr>
              <a:t>ALTER TABLE app.t1 </a:t>
            </a:r>
            <a:r>
              <a:rPr lang="en-US" sz="1400" b="1" dirty="0">
                <a:solidFill>
                  <a:schemeClr val="accent1"/>
                </a:solidFill>
                <a:latin typeface="Courier New" pitchFamily="49" charset="0"/>
                <a:cs typeface="Courier New" pitchFamily="49" charset="0"/>
              </a:rPr>
              <a:t>ENABLE CONTAINER_DATA</a:t>
            </a:r>
            <a:r>
              <a:rPr lang="en-US" sz="1400" b="1" dirty="0">
                <a:latin typeface="Courier New" pitchFamily="49" charset="0"/>
                <a:cs typeface="Courier New" pitchFamily="49" charset="0"/>
              </a:rPr>
              <a:t>;</a:t>
            </a:r>
          </a:p>
        </p:txBody>
      </p:sp>
      <p:sp>
        <p:nvSpPr>
          <p:cNvPr id="9" name="Content Placeholder 2"/>
          <p:cNvSpPr txBox="1">
            <a:spLocks/>
          </p:cNvSpPr>
          <p:nvPr/>
        </p:nvSpPr>
        <p:spPr bwMode="gray">
          <a:xfrm>
            <a:off x="5037222" y="2605956"/>
            <a:ext cx="6382338" cy="7511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14400">
            <a:spAutoFit/>
          </a:bodyPr>
          <a:lstStyle/>
          <a:p>
            <a:pPr marL="457200" indent="-457200" defTabSz="400050">
              <a:tabLst>
                <a:tab pos="400050" algn="r"/>
                <a:tab pos="673100" algn="l"/>
              </a:tabLst>
              <a:defRPr/>
            </a:pPr>
            <a:r>
              <a:rPr lang="en-US" sz="1400" b="1" dirty="0">
                <a:latin typeface="Courier New" pitchFamily="49" charset="0"/>
              </a:rPr>
              <a:t>SQL&gt; </a:t>
            </a:r>
            <a:r>
              <a:rPr lang="en-US" sz="1400" b="1" dirty="0">
                <a:latin typeface="Courier New" pitchFamily="49" charset="0"/>
                <a:cs typeface="Courier New" pitchFamily="49" charset="0"/>
              </a:rPr>
              <a:t>ALTER USER </a:t>
            </a:r>
            <a:r>
              <a:rPr lang="en-US" sz="1400" b="1" dirty="0">
                <a:solidFill>
                  <a:srgbClr val="0000FF"/>
                </a:solidFill>
                <a:latin typeface="Courier New" pitchFamily="49" charset="0"/>
                <a:cs typeface="Courier New" pitchFamily="49" charset="0"/>
              </a:rPr>
              <a:t>u1 </a:t>
            </a:r>
            <a:r>
              <a:rPr lang="en-US" sz="1400" b="1" dirty="0">
                <a:latin typeface="Courier New" pitchFamily="49" charset="0"/>
                <a:cs typeface="Courier New" pitchFamily="49" charset="0"/>
              </a:rPr>
              <a:t>SET CONTAINER_DATA = </a:t>
            </a:r>
          </a:p>
          <a:p>
            <a:pPr marL="457200" indent="-457200" defTabSz="400050">
              <a:tabLst>
                <a:tab pos="400050" algn="r"/>
                <a:tab pos="673100" algn="l"/>
              </a:tabLst>
              <a:defRPr/>
            </a:pPr>
            <a:r>
              <a:rPr lang="en-US" sz="1400" b="1" dirty="0">
                <a:latin typeface="Courier New" pitchFamily="49" charset="0"/>
                <a:cs typeface="Courier New" pitchFamily="49" charset="0"/>
              </a:rPr>
              <a:t>   (PDB_APP, </a:t>
            </a:r>
            <a:r>
              <a:rPr lang="en-US" sz="1400" b="1" dirty="0">
                <a:solidFill>
                  <a:srgbClr val="0000FF"/>
                </a:solidFill>
                <a:latin typeface="Courier New" pitchFamily="49" charset="0"/>
                <a:cs typeface="Courier New" pitchFamily="49" charset="0"/>
              </a:rPr>
              <a:t>PDB_APP1</a:t>
            </a:r>
            <a:r>
              <a:rPr lang="en-US" sz="1400" b="1" dirty="0">
                <a:latin typeface="Courier New" pitchFamily="49" charset="0"/>
                <a:cs typeface="Courier New" pitchFamily="49" charset="0"/>
              </a:rPr>
              <a:t>, </a:t>
            </a:r>
            <a:r>
              <a:rPr lang="en-US" sz="1400" b="1" dirty="0">
                <a:solidFill>
                  <a:srgbClr val="0000FF"/>
                </a:solidFill>
                <a:latin typeface="Courier New" pitchFamily="49" charset="0"/>
                <a:cs typeface="Courier New" pitchFamily="49" charset="0"/>
              </a:rPr>
              <a:t>PDB_APP2, PDB_APP3</a:t>
            </a:r>
            <a:r>
              <a:rPr lang="en-US" sz="1400" b="1" dirty="0">
                <a:latin typeface="Courier New" pitchFamily="49" charset="0"/>
                <a:cs typeface="Courier New" pitchFamily="49" charset="0"/>
              </a:rPr>
              <a:t>) </a:t>
            </a:r>
          </a:p>
          <a:p>
            <a:pPr marL="457200" indent="-457200" defTabSz="400050">
              <a:tabLst>
                <a:tab pos="400050" algn="r"/>
                <a:tab pos="673100" algn="l"/>
              </a:tabLst>
              <a:defRPr/>
            </a:pPr>
            <a:r>
              <a:rPr lang="en-US" sz="1400" b="1" dirty="0">
                <a:latin typeface="Courier New" pitchFamily="49" charset="0"/>
                <a:cs typeface="Courier New" pitchFamily="49" charset="0"/>
              </a:rPr>
              <a:t>     FOR app.t1 CONTAINER=CURRENT;</a:t>
            </a:r>
          </a:p>
        </p:txBody>
      </p:sp>
      <p:sp>
        <p:nvSpPr>
          <p:cNvPr id="10" name="PPTShape_2"/>
          <p:cNvSpPr>
            <a:spLocks noChangeArrowheads="1"/>
          </p:cNvSpPr>
          <p:nvPr/>
        </p:nvSpPr>
        <p:spPr bwMode="blackWhite">
          <a:xfrm>
            <a:off x="812304" y="1988791"/>
            <a:ext cx="4032250" cy="4103687"/>
          </a:xfrm>
          <a:prstGeom prst="rect">
            <a:avLst/>
          </a:prstGeom>
          <a:solidFill>
            <a:srgbClr val="FFFFCC"/>
          </a:solidFill>
          <a:ln w="28575">
            <a:solidFill>
              <a:srgbClr val="5F5F5F"/>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endParaRPr lang="en-US" altLang="en-US" sz="1300" b="1" dirty="0">
              <a:solidFill>
                <a:srgbClr val="0000FF"/>
              </a:solidFill>
            </a:endParaRPr>
          </a:p>
        </p:txBody>
      </p:sp>
      <p:sp>
        <p:nvSpPr>
          <p:cNvPr id="11" name="PPTShape_3"/>
          <p:cNvSpPr txBox="1">
            <a:spLocks noChangeArrowheads="1"/>
          </p:cNvSpPr>
          <p:nvPr/>
        </p:nvSpPr>
        <p:spPr bwMode="blackWhite">
          <a:xfrm>
            <a:off x="947241" y="1988791"/>
            <a:ext cx="35369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Application Container PDB_APP</a:t>
            </a:r>
          </a:p>
        </p:txBody>
      </p:sp>
      <p:sp>
        <p:nvSpPr>
          <p:cNvPr id="12" name="PPTShape_0"/>
          <p:cNvSpPr>
            <a:spLocks noChangeArrowheads="1"/>
          </p:cNvSpPr>
          <p:nvPr/>
        </p:nvSpPr>
        <p:spPr bwMode="blackWhite">
          <a:xfrm>
            <a:off x="921841" y="4320828"/>
            <a:ext cx="3814763" cy="835025"/>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p:txBody>
      </p:sp>
      <p:sp>
        <p:nvSpPr>
          <p:cNvPr id="13" name="PPTShape_1"/>
          <p:cNvSpPr txBox="1">
            <a:spLocks noChangeArrowheads="1"/>
          </p:cNvSpPr>
          <p:nvPr/>
        </p:nvSpPr>
        <p:spPr bwMode="blackWhite">
          <a:xfrm>
            <a:off x="896441" y="4289078"/>
            <a:ext cx="1343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PDB_APP2</a:t>
            </a:r>
          </a:p>
        </p:txBody>
      </p:sp>
      <p:sp>
        <p:nvSpPr>
          <p:cNvPr id="14" name="Rectangle 282"/>
          <p:cNvSpPr>
            <a:spLocks noChangeArrowheads="1"/>
          </p:cNvSpPr>
          <p:nvPr/>
        </p:nvSpPr>
        <p:spPr bwMode="auto">
          <a:xfrm>
            <a:off x="932954" y="2276128"/>
            <a:ext cx="3816350" cy="1081088"/>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600" b="1" dirty="0">
                <a:solidFill>
                  <a:srgbClr val="000000"/>
                </a:solidFill>
              </a:rPr>
              <a:t>Application root</a:t>
            </a:r>
          </a:p>
        </p:txBody>
      </p:sp>
      <p:pic>
        <p:nvPicPr>
          <p:cNvPr id="15" name="Picture 21" descr="D:\Oracle University\Library\OU_graphics_repository\icons\PROD\icons\people\peop040.gif"/>
          <p:cNvPicPr>
            <a:picLocks noChangeAspect="1" noChangeArrowheads="1"/>
          </p:cNvPicPr>
          <p:nvPr/>
        </p:nvPicPr>
        <p:blipFill>
          <a:blip r:embed="rId4" cstate="print">
            <a:duotone>
              <a:prstClr val="black"/>
              <a:srgbClr val="D9C3A5">
                <a:tint val="50000"/>
                <a:satMod val="180000"/>
              </a:srgbClr>
            </a:duotone>
          </a:blip>
          <a:srcRect/>
          <a:stretch>
            <a:fillRect/>
          </a:stretch>
        </p:blipFill>
        <p:spPr bwMode="auto">
          <a:xfrm>
            <a:off x="1256665" y="2664733"/>
            <a:ext cx="156210" cy="371475"/>
          </a:xfrm>
          <a:prstGeom prst="rect">
            <a:avLst/>
          </a:prstGeom>
          <a:noFill/>
          <a:ln w="9525">
            <a:noFill/>
            <a:miter lim="800000"/>
            <a:headEnd/>
            <a:tailEnd/>
          </a:ln>
        </p:spPr>
      </p:pic>
      <p:sp>
        <p:nvSpPr>
          <p:cNvPr id="16" name="TextBox 8"/>
          <p:cNvSpPr txBox="1">
            <a:spLocks noChangeArrowheads="1"/>
          </p:cNvSpPr>
          <p:nvPr/>
        </p:nvSpPr>
        <p:spPr bwMode="auto">
          <a:xfrm>
            <a:off x="1163141" y="2993678"/>
            <a:ext cx="536575" cy="277813"/>
          </a:xfrm>
          <a:prstGeom prst="rect">
            <a:avLst/>
          </a:prstGeom>
          <a:noFill/>
          <a:ln w="9525">
            <a:noFill/>
            <a:miter lim="800000"/>
            <a:headEnd/>
            <a:tailEnd/>
          </a:ln>
        </p:spPr>
        <p:txBody>
          <a:bodyPr>
            <a:spAutoFit/>
          </a:bodyPr>
          <a:lstStyle/>
          <a:p>
            <a:pPr eaLnBrk="1" hangingPunct="1">
              <a:defRPr/>
            </a:pPr>
            <a:r>
              <a:rPr lang="en-US" sz="1200" b="1" dirty="0">
                <a:solidFill>
                  <a:srgbClr val="0000FF"/>
                </a:solidFill>
                <a:latin typeface="+mj-lt"/>
                <a:cs typeface="Courier New" pitchFamily="49" charset="0"/>
              </a:rPr>
              <a:t>u1</a:t>
            </a:r>
          </a:p>
        </p:txBody>
      </p:sp>
      <p:sp>
        <p:nvSpPr>
          <p:cNvPr id="17" name="Isosceles Triangle 25"/>
          <p:cNvSpPr>
            <a:spLocks noChangeArrowheads="1"/>
          </p:cNvSpPr>
          <p:nvPr/>
        </p:nvSpPr>
        <p:spPr bwMode="auto">
          <a:xfrm>
            <a:off x="2169616" y="2661891"/>
            <a:ext cx="173038" cy="261937"/>
          </a:xfrm>
          <a:prstGeom prst="triangle">
            <a:avLst>
              <a:gd name="adj" fmla="val 50000"/>
            </a:avLst>
          </a:prstGeom>
          <a:noFill/>
          <a:ln w="28575" algn="ctr">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cxnSp>
        <p:nvCxnSpPr>
          <p:cNvPr id="18" name="Straight Arrow Connector 58"/>
          <p:cNvCxnSpPr>
            <a:cxnSpLocks noChangeShapeType="1"/>
          </p:cNvCxnSpPr>
          <p:nvPr/>
        </p:nvCxnSpPr>
        <p:spPr bwMode="auto">
          <a:xfrm flipH="1" flipV="1">
            <a:off x="1499691" y="2874616"/>
            <a:ext cx="481013" cy="0"/>
          </a:xfrm>
          <a:prstGeom prst="straightConnector1">
            <a:avLst/>
          </a:prstGeom>
          <a:noFill/>
          <a:ln w="28575" algn="ctr">
            <a:solidFill>
              <a:srgbClr val="000000"/>
            </a:solidFill>
            <a:round/>
            <a:headEnd type="none" w="sm" len="sm"/>
            <a:tailEnd type="triangle" w="lg" len="lg"/>
          </a:ln>
          <a:extLst>
            <a:ext uri="{909E8E84-426E-40DD-AFC4-6F175D3DCCD1}">
              <a14:hiddenFill xmlns:a14="http://schemas.microsoft.com/office/drawing/2010/main">
                <a:noFill/>
              </a14:hiddenFill>
            </a:ext>
          </a:extLst>
        </p:spPr>
      </p:cxnSp>
      <p:sp>
        <p:nvSpPr>
          <p:cNvPr id="19" name="TextBox 8"/>
          <p:cNvSpPr txBox="1">
            <a:spLocks noChangeArrowheads="1"/>
          </p:cNvSpPr>
          <p:nvPr/>
        </p:nvSpPr>
        <p:spPr bwMode="auto">
          <a:xfrm>
            <a:off x="1887041" y="2917478"/>
            <a:ext cx="1249363" cy="460375"/>
          </a:xfrm>
          <a:prstGeom prst="rect">
            <a:avLst/>
          </a:prstGeom>
          <a:noFill/>
          <a:ln w="9525">
            <a:noFill/>
            <a:miter lim="800000"/>
            <a:headEnd/>
            <a:tailEnd/>
          </a:ln>
        </p:spPr>
        <p:txBody>
          <a:bodyPr>
            <a:spAutoFit/>
          </a:bodyPr>
          <a:lstStyle/>
          <a:p>
            <a:pPr eaLnBrk="1" hangingPunct="1">
              <a:defRPr/>
            </a:pPr>
            <a:r>
              <a:rPr lang="en-US" sz="1200" dirty="0">
                <a:solidFill>
                  <a:srgbClr val="000000"/>
                </a:solidFill>
                <a:latin typeface="+mj-lt"/>
                <a:cs typeface="Courier New" pitchFamily="49" charset="0"/>
              </a:rPr>
              <a:t>select on APP.T1</a:t>
            </a:r>
          </a:p>
        </p:txBody>
      </p:sp>
      <p:pic>
        <p:nvPicPr>
          <p:cNvPr id="20" name="Picture 21" descr="D:\Oracle University\Library\OU_graphics_repository\icons\PROD\icons\people\peop040.gif"/>
          <p:cNvPicPr>
            <a:picLocks noChangeAspect="1" noChangeArrowheads="1"/>
          </p:cNvPicPr>
          <p:nvPr/>
        </p:nvPicPr>
        <p:blipFill>
          <a:blip r:embed="rId4" cstate="print">
            <a:duotone>
              <a:prstClr val="black"/>
              <a:srgbClr val="D9C3A5">
                <a:tint val="50000"/>
                <a:satMod val="180000"/>
              </a:srgbClr>
            </a:duotone>
          </a:blip>
          <a:srcRect/>
          <a:stretch>
            <a:fillRect/>
          </a:stretch>
        </p:blipFill>
        <p:spPr bwMode="auto">
          <a:xfrm>
            <a:off x="1256665" y="4547455"/>
            <a:ext cx="156210" cy="371475"/>
          </a:xfrm>
          <a:prstGeom prst="rect">
            <a:avLst/>
          </a:prstGeom>
          <a:noFill/>
          <a:ln w="9525">
            <a:noFill/>
            <a:miter lim="800000"/>
            <a:headEnd/>
            <a:tailEnd/>
          </a:ln>
        </p:spPr>
      </p:pic>
      <p:cxnSp>
        <p:nvCxnSpPr>
          <p:cNvPr id="21" name="Straight Arrow Connector 58"/>
          <p:cNvCxnSpPr>
            <a:cxnSpLocks noChangeShapeType="1"/>
          </p:cNvCxnSpPr>
          <p:nvPr/>
        </p:nvCxnSpPr>
        <p:spPr bwMode="auto">
          <a:xfrm flipH="1" flipV="1">
            <a:off x="1499691" y="4720878"/>
            <a:ext cx="477838" cy="0"/>
          </a:xfrm>
          <a:prstGeom prst="straightConnector1">
            <a:avLst/>
          </a:prstGeom>
          <a:noFill/>
          <a:ln w="28575" algn="ctr">
            <a:solidFill>
              <a:srgbClr val="000000"/>
            </a:solidFill>
            <a:round/>
            <a:headEnd type="none" w="sm" len="sm"/>
            <a:tailEnd type="triangle" w="lg" len="lg"/>
          </a:ln>
          <a:extLst>
            <a:ext uri="{909E8E84-426E-40DD-AFC4-6F175D3DCCD1}">
              <a14:hiddenFill xmlns:a14="http://schemas.microsoft.com/office/drawing/2010/main">
                <a:noFill/>
              </a14:hiddenFill>
            </a:ext>
          </a:extLst>
        </p:spPr>
      </p:cxnSp>
      <p:sp>
        <p:nvSpPr>
          <p:cNvPr id="22" name="PPTShape_0"/>
          <p:cNvSpPr>
            <a:spLocks noChangeArrowheads="1"/>
          </p:cNvSpPr>
          <p:nvPr/>
        </p:nvSpPr>
        <p:spPr bwMode="blackWhite">
          <a:xfrm>
            <a:off x="937716" y="5241578"/>
            <a:ext cx="3811588" cy="80645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p:txBody>
      </p:sp>
      <p:sp>
        <p:nvSpPr>
          <p:cNvPr id="23" name="PPTShape_1"/>
          <p:cNvSpPr txBox="1">
            <a:spLocks noChangeArrowheads="1"/>
          </p:cNvSpPr>
          <p:nvPr/>
        </p:nvSpPr>
        <p:spPr bwMode="blackWhite">
          <a:xfrm>
            <a:off x="896441" y="5225703"/>
            <a:ext cx="1346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PDB_APP3</a:t>
            </a:r>
          </a:p>
        </p:txBody>
      </p:sp>
      <p:pic>
        <p:nvPicPr>
          <p:cNvPr id="24" name="Picture 21" descr="D:\Oracle University\Library\OU_graphics_repository\icons\PROD\icons\people\peop040.gif"/>
          <p:cNvPicPr>
            <a:picLocks noChangeAspect="1" noChangeArrowheads="1"/>
          </p:cNvPicPr>
          <p:nvPr/>
        </p:nvPicPr>
        <p:blipFill>
          <a:blip r:embed="rId4" cstate="print">
            <a:duotone>
              <a:prstClr val="black"/>
              <a:srgbClr val="D9C3A5">
                <a:tint val="50000"/>
                <a:satMod val="180000"/>
              </a:srgbClr>
            </a:duotone>
          </a:blip>
          <a:srcRect/>
          <a:stretch>
            <a:fillRect/>
          </a:stretch>
        </p:blipFill>
        <p:spPr bwMode="auto">
          <a:xfrm>
            <a:off x="1256665" y="5500200"/>
            <a:ext cx="156210" cy="371475"/>
          </a:xfrm>
          <a:prstGeom prst="rect">
            <a:avLst/>
          </a:prstGeom>
          <a:noFill/>
          <a:ln w="9525">
            <a:noFill/>
            <a:miter lim="800000"/>
            <a:headEnd/>
            <a:tailEnd/>
          </a:ln>
        </p:spPr>
      </p:pic>
      <p:sp>
        <p:nvSpPr>
          <p:cNvPr id="25" name="Isosceles Triangle 25"/>
          <p:cNvSpPr>
            <a:spLocks noChangeArrowheads="1"/>
          </p:cNvSpPr>
          <p:nvPr/>
        </p:nvSpPr>
        <p:spPr bwMode="auto">
          <a:xfrm>
            <a:off x="2169616" y="5398741"/>
            <a:ext cx="174625" cy="261937"/>
          </a:xfrm>
          <a:prstGeom prst="triangle">
            <a:avLst>
              <a:gd name="adj" fmla="val 50000"/>
            </a:avLst>
          </a:prstGeom>
          <a:noFill/>
          <a:ln w="28575" algn="ctr">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cxnSp>
        <p:nvCxnSpPr>
          <p:cNvPr id="26" name="Straight Arrow Connector 58"/>
          <p:cNvCxnSpPr>
            <a:cxnSpLocks noChangeShapeType="1"/>
          </p:cNvCxnSpPr>
          <p:nvPr/>
        </p:nvCxnSpPr>
        <p:spPr bwMode="auto">
          <a:xfrm flipH="1" flipV="1">
            <a:off x="1499691" y="5614641"/>
            <a:ext cx="481013" cy="0"/>
          </a:xfrm>
          <a:prstGeom prst="straightConnector1">
            <a:avLst/>
          </a:prstGeom>
          <a:noFill/>
          <a:ln w="28575" algn="ctr">
            <a:solidFill>
              <a:srgbClr val="000000"/>
            </a:solidFill>
            <a:round/>
            <a:headEnd type="none" w="sm" len="sm"/>
            <a:tailEnd type="triangle" w="lg" len="lg"/>
          </a:ln>
          <a:extLst>
            <a:ext uri="{909E8E84-426E-40DD-AFC4-6F175D3DCCD1}">
              <a14:hiddenFill xmlns:a14="http://schemas.microsoft.com/office/drawing/2010/main">
                <a:noFill/>
              </a14:hiddenFill>
            </a:ext>
          </a:extLst>
        </p:spPr>
      </p:cxnSp>
      <p:sp>
        <p:nvSpPr>
          <p:cNvPr id="27" name="Rectangle 282"/>
          <p:cNvSpPr>
            <a:spLocks noChangeArrowheads="1"/>
          </p:cNvSpPr>
          <p:nvPr/>
        </p:nvSpPr>
        <p:spPr bwMode="auto">
          <a:xfrm>
            <a:off x="809129" y="1458566"/>
            <a:ext cx="2590800" cy="387350"/>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b="1" dirty="0">
                <a:solidFill>
                  <a:srgbClr val="000000"/>
                </a:solidFill>
              </a:rPr>
              <a:t>CDB root</a:t>
            </a:r>
          </a:p>
        </p:txBody>
      </p:sp>
      <p:sp>
        <p:nvSpPr>
          <p:cNvPr id="28" name="Isosceles Triangle 25"/>
          <p:cNvSpPr>
            <a:spLocks noChangeArrowheads="1"/>
          </p:cNvSpPr>
          <p:nvPr/>
        </p:nvSpPr>
        <p:spPr bwMode="auto">
          <a:xfrm>
            <a:off x="2169616" y="4462116"/>
            <a:ext cx="173038" cy="261937"/>
          </a:xfrm>
          <a:prstGeom prst="triangle">
            <a:avLst>
              <a:gd name="adj" fmla="val 50000"/>
            </a:avLst>
          </a:prstGeom>
          <a:noFill/>
          <a:ln w="28575" algn="ctr">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29" name="TextBox 8"/>
          <p:cNvSpPr txBox="1">
            <a:spLocks noChangeArrowheads="1"/>
          </p:cNvSpPr>
          <p:nvPr/>
        </p:nvSpPr>
        <p:spPr bwMode="auto">
          <a:xfrm>
            <a:off x="1887041" y="4706591"/>
            <a:ext cx="1249363" cy="460375"/>
          </a:xfrm>
          <a:prstGeom prst="rect">
            <a:avLst/>
          </a:prstGeom>
          <a:noFill/>
          <a:ln w="9525">
            <a:noFill/>
            <a:miter lim="800000"/>
            <a:headEnd/>
            <a:tailEnd/>
          </a:ln>
        </p:spPr>
        <p:txBody>
          <a:bodyPr>
            <a:spAutoFit/>
          </a:bodyPr>
          <a:lstStyle/>
          <a:p>
            <a:pPr eaLnBrk="1" hangingPunct="1">
              <a:defRPr/>
            </a:pPr>
            <a:r>
              <a:rPr lang="en-US" sz="1200" dirty="0">
                <a:solidFill>
                  <a:srgbClr val="000000"/>
                </a:solidFill>
                <a:latin typeface="+mj-lt"/>
                <a:cs typeface="Courier New" pitchFamily="49" charset="0"/>
              </a:rPr>
              <a:t>select on APP.T1</a:t>
            </a:r>
          </a:p>
        </p:txBody>
      </p:sp>
      <p:sp>
        <p:nvSpPr>
          <p:cNvPr id="30" name="PPTShape_0"/>
          <p:cNvSpPr>
            <a:spLocks noChangeArrowheads="1"/>
          </p:cNvSpPr>
          <p:nvPr/>
        </p:nvSpPr>
        <p:spPr bwMode="blackWhite">
          <a:xfrm>
            <a:off x="934541" y="3471516"/>
            <a:ext cx="3814763" cy="777875"/>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p:txBody>
      </p:sp>
      <p:sp>
        <p:nvSpPr>
          <p:cNvPr id="31" name="PPTShape_1"/>
          <p:cNvSpPr txBox="1">
            <a:spLocks noChangeArrowheads="1"/>
          </p:cNvSpPr>
          <p:nvPr/>
        </p:nvSpPr>
        <p:spPr bwMode="blackWhite">
          <a:xfrm>
            <a:off x="896441" y="3439766"/>
            <a:ext cx="1343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PDB_APP1</a:t>
            </a:r>
          </a:p>
        </p:txBody>
      </p:sp>
      <p:pic>
        <p:nvPicPr>
          <p:cNvPr id="32" name="Picture 21" descr="D:\Oracle University\Library\OU_graphics_repository\icons\PROD\icons\people\peop040.gif"/>
          <p:cNvPicPr>
            <a:picLocks noChangeAspect="1" noChangeArrowheads="1"/>
          </p:cNvPicPr>
          <p:nvPr/>
        </p:nvPicPr>
        <p:blipFill>
          <a:blip r:embed="rId4" cstate="print">
            <a:duotone>
              <a:prstClr val="black"/>
              <a:srgbClr val="D9C3A5">
                <a:tint val="50000"/>
                <a:satMod val="180000"/>
              </a:srgbClr>
            </a:duotone>
          </a:blip>
          <a:srcRect/>
          <a:stretch>
            <a:fillRect/>
          </a:stretch>
        </p:blipFill>
        <p:spPr bwMode="auto">
          <a:xfrm>
            <a:off x="1256665" y="3703682"/>
            <a:ext cx="156210" cy="371475"/>
          </a:xfrm>
          <a:prstGeom prst="rect">
            <a:avLst/>
          </a:prstGeom>
          <a:noFill/>
          <a:ln w="9525">
            <a:noFill/>
            <a:miter lim="800000"/>
            <a:headEnd/>
            <a:tailEnd/>
          </a:ln>
        </p:spPr>
      </p:pic>
      <p:cxnSp>
        <p:nvCxnSpPr>
          <p:cNvPr id="33" name="Straight Arrow Connector 58"/>
          <p:cNvCxnSpPr>
            <a:cxnSpLocks noChangeShapeType="1"/>
          </p:cNvCxnSpPr>
          <p:nvPr/>
        </p:nvCxnSpPr>
        <p:spPr bwMode="auto">
          <a:xfrm flipH="1" flipV="1">
            <a:off x="1499691" y="3819178"/>
            <a:ext cx="477838" cy="0"/>
          </a:xfrm>
          <a:prstGeom prst="straightConnector1">
            <a:avLst/>
          </a:prstGeom>
          <a:noFill/>
          <a:ln w="28575" algn="ctr">
            <a:solidFill>
              <a:srgbClr val="000000"/>
            </a:solidFill>
            <a:round/>
            <a:headEnd type="none" w="sm" len="sm"/>
            <a:tailEnd type="triangle" w="lg" len="lg"/>
          </a:ln>
          <a:extLst>
            <a:ext uri="{909E8E84-426E-40DD-AFC4-6F175D3DCCD1}">
              <a14:hiddenFill xmlns:a14="http://schemas.microsoft.com/office/drawing/2010/main">
                <a:noFill/>
              </a14:hiddenFill>
            </a:ext>
          </a:extLst>
        </p:spPr>
      </p:cxnSp>
      <p:sp>
        <p:nvSpPr>
          <p:cNvPr id="34" name="Isosceles Triangle 25"/>
          <p:cNvSpPr>
            <a:spLocks noChangeArrowheads="1"/>
          </p:cNvSpPr>
          <p:nvPr/>
        </p:nvSpPr>
        <p:spPr bwMode="auto">
          <a:xfrm>
            <a:off x="2169616" y="3582641"/>
            <a:ext cx="173038" cy="261937"/>
          </a:xfrm>
          <a:prstGeom prst="triangle">
            <a:avLst>
              <a:gd name="adj" fmla="val 50000"/>
            </a:avLst>
          </a:prstGeom>
          <a:noFill/>
          <a:ln w="28575" algn="ctr">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35" name="TextBox 8"/>
          <p:cNvSpPr txBox="1">
            <a:spLocks noChangeArrowheads="1"/>
          </p:cNvSpPr>
          <p:nvPr/>
        </p:nvSpPr>
        <p:spPr bwMode="auto">
          <a:xfrm>
            <a:off x="1887041" y="3814416"/>
            <a:ext cx="1249363" cy="461962"/>
          </a:xfrm>
          <a:prstGeom prst="rect">
            <a:avLst/>
          </a:prstGeom>
          <a:noFill/>
          <a:ln w="9525">
            <a:noFill/>
            <a:miter lim="800000"/>
            <a:headEnd/>
            <a:tailEnd/>
          </a:ln>
        </p:spPr>
        <p:txBody>
          <a:bodyPr>
            <a:spAutoFit/>
          </a:bodyPr>
          <a:lstStyle/>
          <a:p>
            <a:pPr eaLnBrk="1" hangingPunct="1">
              <a:defRPr/>
            </a:pPr>
            <a:r>
              <a:rPr lang="en-US" sz="1200" dirty="0">
                <a:solidFill>
                  <a:srgbClr val="000000"/>
                </a:solidFill>
                <a:latin typeface="+mj-lt"/>
                <a:cs typeface="Courier New" pitchFamily="49" charset="0"/>
              </a:rPr>
              <a:t>select on APP.T1</a:t>
            </a:r>
          </a:p>
        </p:txBody>
      </p:sp>
      <p:sp>
        <p:nvSpPr>
          <p:cNvPr id="36" name="TextBox 8"/>
          <p:cNvSpPr txBox="1">
            <a:spLocks noChangeArrowheads="1"/>
          </p:cNvSpPr>
          <p:nvPr/>
        </p:nvSpPr>
        <p:spPr bwMode="auto">
          <a:xfrm>
            <a:off x="1887041" y="5627341"/>
            <a:ext cx="1249363" cy="461962"/>
          </a:xfrm>
          <a:prstGeom prst="rect">
            <a:avLst/>
          </a:prstGeom>
          <a:noFill/>
          <a:ln w="9525">
            <a:noFill/>
            <a:miter lim="800000"/>
            <a:headEnd/>
            <a:tailEnd/>
          </a:ln>
        </p:spPr>
        <p:txBody>
          <a:bodyPr>
            <a:spAutoFit/>
          </a:bodyPr>
          <a:lstStyle/>
          <a:p>
            <a:pPr eaLnBrk="1" hangingPunct="1">
              <a:defRPr/>
            </a:pPr>
            <a:r>
              <a:rPr lang="en-US" sz="1200" dirty="0">
                <a:solidFill>
                  <a:srgbClr val="000000"/>
                </a:solidFill>
                <a:latin typeface="+mj-lt"/>
                <a:cs typeface="Courier New" pitchFamily="49" charset="0"/>
              </a:rPr>
              <a:t>select on APP.T1</a:t>
            </a:r>
          </a:p>
        </p:txBody>
      </p:sp>
      <p:pic>
        <p:nvPicPr>
          <p:cNvPr id="37" name="Picture 21" descr="D:\Oracle University\Library\OU_graphics_repository\icons\PROD\icons\people\peop040.gif"/>
          <p:cNvPicPr>
            <a:picLocks noChangeAspect="1" noChangeArrowheads="1"/>
          </p:cNvPicPr>
          <p:nvPr/>
        </p:nvPicPr>
        <p:blipFill>
          <a:blip r:embed="rId4" cstate="print">
            <a:duotone>
              <a:prstClr val="black"/>
              <a:srgbClr val="D9C3A5">
                <a:tint val="50000"/>
                <a:satMod val="180000"/>
              </a:srgbClr>
            </a:duotone>
          </a:blip>
          <a:srcRect/>
          <a:stretch>
            <a:fillRect/>
          </a:stretch>
        </p:blipFill>
        <p:spPr bwMode="auto">
          <a:xfrm>
            <a:off x="3094575" y="2664733"/>
            <a:ext cx="156210" cy="371475"/>
          </a:xfrm>
          <a:prstGeom prst="rect">
            <a:avLst/>
          </a:prstGeom>
          <a:noFill/>
          <a:ln w="9525">
            <a:noFill/>
            <a:miter lim="800000"/>
            <a:headEnd/>
            <a:tailEnd/>
          </a:ln>
        </p:spPr>
      </p:pic>
      <p:sp>
        <p:nvSpPr>
          <p:cNvPr id="38" name="TextBox 8"/>
          <p:cNvSpPr txBox="1">
            <a:spLocks noChangeArrowheads="1"/>
          </p:cNvSpPr>
          <p:nvPr/>
        </p:nvSpPr>
        <p:spPr bwMode="auto">
          <a:xfrm>
            <a:off x="3006229" y="2993678"/>
            <a:ext cx="520700" cy="277813"/>
          </a:xfrm>
          <a:prstGeom prst="rect">
            <a:avLst/>
          </a:prstGeom>
          <a:noFill/>
          <a:ln w="9525">
            <a:noFill/>
            <a:miter lim="800000"/>
            <a:headEnd/>
            <a:tailEnd/>
          </a:ln>
        </p:spPr>
        <p:txBody>
          <a:bodyPr>
            <a:spAutoFit/>
          </a:bodyPr>
          <a:lstStyle/>
          <a:p>
            <a:pPr eaLnBrk="1" hangingPunct="1">
              <a:defRPr/>
            </a:pPr>
            <a:r>
              <a:rPr lang="en-US" sz="1200" b="1" dirty="0">
                <a:solidFill>
                  <a:srgbClr val="00B050"/>
                </a:solidFill>
                <a:latin typeface="+mj-lt"/>
                <a:cs typeface="Courier New" pitchFamily="49" charset="0"/>
              </a:rPr>
              <a:t>u2</a:t>
            </a:r>
          </a:p>
        </p:txBody>
      </p:sp>
      <p:sp>
        <p:nvSpPr>
          <p:cNvPr id="39" name="Isosceles Triangle 25"/>
          <p:cNvSpPr>
            <a:spLocks noChangeArrowheads="1"/>
          </p:cNvSpPr>
          <p:nvPr/>
        </p:nvSpPr>
        <p:spPr bwMode="auto">
          <a:xfrm>
            <a:off x="3998416" y="2661891"/>
            <a:ext cx="173038" cy="261937"/>
          </a:xfrm>
          <a:prstGeom prst="triangle">
            <a:avLst>
              <a:gd name="adj" fmla="val 50000"/>
            </a:avLst>
          </a:prstGeom>
          <a:noFill/>
          <a:ln w="28575" algn="ctr">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40" name="TextBox 8"/>
          <p:cNvSpPr txBox="1">
            <a:spLocks noChangeArrowheads="1"/>
          </p:cNvSpPr>
          <p:nvPr/>
        </p:nvSpPr>
        <p:spPr bwMode="auto">
          <a:xfrm>
            <a:off x="3725366" y="2895253"/>
            <a:ext cx="1249363" cy="460375"/>
          </a:xfrm>
          <a:prstGeom prst="rect">
            <a:avLst/>
          </a:prstGeom>
          <a:noFill/>
          <a:ln w="9525">
            <a:noFill/>
            <a:miter lim="800000"/>
            <a:headEnd/>
            <a:tailEnd/>
          </a:ln>
        </p:spPr>
        <p:txBody>
          <a:bodyPr>
            <a:spAutoFit/>
          </a:bodyPr>
          <a:lstStyle/>
          <a:p>
            <a:pPr eaLnBrk="1" hangingPunct="1">
              <a:defRPr/>
            </a:pPr>
            <a:r>
              <a:rPr lang="en-US" sz="1200" dirty="0">
                <a:solidFill>
                  <a:srgbClr val="000000"/>
                </a:solidFill>
                <a:latin typeface="+mj-lt"/>
                <a:cs typeface="Courier New" pitchFamily="49" charset="0"/>
              </a:rPr>
              <a:t>select on APP.T1</a:t>
            </a:r>
          </a:p>
        </p:txBody>
      </p:sp>
      <p:cxnSp>
        <p:nvCxnSpPr>
          <p:cNvPr id="41" name="Straight Arrow Connector 58"/>
          <p:cNvCxnSpPr>
            <a:cxnSpLocks noChangeShapeType="1"/>
          </p:cNvCxnSpPr>
          <p:nvPr/>
        </p:nvCxnSpPr>
        <p:spPr bwMode="auto">
          <a:xfrm flipH="1" flipV="1">
            <a:off x="3355479" y="2874616"/>
            <a:ext cx="481012" cy="0"/>
          </a:xfrm>
          <a:prstGeom prst="straightConnector1">
            <a:avLst/>
          </a:prstGeom>
          <a:noFill/>
          <a:ln w="28575" algn="ctr">
            <a:solidFill>
              <a:srgbClr val="000000"/>
            </a:solidFill>
            <a:round/>
            <a:headEnd type="none" w="sm" len="sm"/>
            <a:tailEnd type="triangle" w="lg" len="lg"/>
          </a:ln>
          <a:extLst>
            <a:ext uri="{909E8E84-426E-40DD-AFC4-6F175D3DCCD1}">
              <a14:hiddenFill xmlns:a14="http://schemas.microsoft.com/office/drawing/2010/main">
                <a:noFill/>
              </a14:hiddenFill>
            </a:ext>
          </a:extLst>
        </p:spPr>
      </p:cxnSp>
      <p:pic>
        <p:nvPicPr>
          <p:cNvPr id="42" name="Picture 21" descr="D:\Oracle University\Library\OU_graphics_repository\icons\PROD\icons\people\peop040.gif"/>
          <p:cNvPicPr>
            <a:picLocks noChangeAspect="1" noChangeArrowheads="1"/>
          </p:cNvPicPr>
          <p:nvPr/>
        </p:nvPicPr>
        <p:blipFill>
          <a:blip r:embed="rId4" cstate="print">
            <a:duotone>
              <a:prstClr val="black"/>
              <a:srgbClr val="D9C3A5">
                <a:tint val="50000"/>
                <a:satMod val="180000"/>
              </a:srgbClr>
            </a:duotone>
          </a:blip>
          <a:srcRect/>
          <a:stretch>
            <a:fillRect/>
          </a:stretch>
        </p:blipFill>
        <p:spPr bwMode="auto">
          <a:xfrm>
            <a:off x="3094575" y="3703682"/>
            <a:ext cx="156210" cy="371475"/>
          </a:xfrm>
          <a:prstGeom prst="rect">
            <a:avLst/>
          </a:prstGeom>
          <a:noFill/>
          <a:ln w="9525">
            <a:noFill/>
            <a:miter lim="800000"/>
            <a:headEnd/>
            <a:tailEnd/>
          </a:ln>
        </p:spPr>
      </p:pic>
      <p:sp>
        <p:nvSpPr>
          <p:cNvPr id="43" name="Isosceles Triangle 25"/>
          <p:cNvSpPr>
            <a:spLocks noChangeArrowheads="1"/>
          </p:cNvSpPr>
          <p:nvPr/>
        </p:nvSpPr>
        <p:spPr bwMode="auto">
          <a:xfrm>
            <a:off x="3998416" y="3582641"/>
            <a:ext cx="173038" cy="261937"/>
          </a:xfrm>
          <a:prstGeom prst="triangle">
            <a:avLst>
              <a:gd name="adj" fmla="val 50000"/>
            </a:avLst>
          </a:prstGeom>
          <a:noFill/>
          <a:ln w="28575" algn="ctr">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44" name="TextBox 8"/>
          <p:cNvSpPr txBox="1">
            <a:spLocks noChangeArrowheads="1"/>
          </p:cNvSpPr>
          <p:nvPr/>
        </p:nvSpPr>
        <p:spPr bwMode="auto">
          <a:xfrm>
            <a:off x="3725366" y="3814416"/>
            <a:ext cx="1247775" cy="461962"/>
          </a:xfrm>
          <a:prstGeom prst="rect">
            <a:avLst/>
          </a:prstGeom>
          <a:noFill/>
          <a:ln w="9525">
            <a:noFill/>
            <a:miter lim="800000"/>
            <a:headEnd/>
            <a:tailEnd/>
          </a:ln>
        </p:spPr>
        <p:txBody>
          <a:bodyPr>
            <a:spAutoFit/>
          </a:bodyPr>
          <a:lstStyle/>
          <a:p>
            <a:pPr eaLnBrk="1" hangingPunct="1">
              <a:defRPr/>
            </a:pPr>
            <a:r>
              <a:rPr lang="en-US" sz="1200" dirty="0">
                <a:solidFill>
                  <a:srgbClr val="000000"/>
                </a:solidFill>
                <a:latin typeface="+mj-lt"/>
                <a:cs typeface="Courier New" pitchFamily="49" charset="0"/>
              </a:rPr>
              <a:t>select on APP.T1</a:t>
            </a:r>
          </a:p>
        </p:txBody>
      </p:sp>
      <p:cxnSp>
        <p:nvCxnSpPr>
          <p:cNvPr id="45" name="Straight Arrow Connector 58"/>
          <p:cNvCxnSpPr>
            <a:cxnSpLocks noChangeShapeType="1"/>
          </p:cNvCxnSpPr>
          <p:nvPr/>
        </p:nvCxnSpPr>
        <p:spPr bwMode="auto">
          <a:xfrm flipH="1" flipV="1">
            <a:off x="3355479" y="3819178"/>
            <a:ext cx="481012" cy="0"/>
          </a:xfrm>
          <a:prstGeom prst="straightConnector1">
            <a:avLst/>
          </a:prstGeom>
          <a:noFill/>
          <a:ln w="28575" algn="ctr">
            <a:solidFill>
              <a:srgbClr val="000000"/>
            </a:solidFill>
            <a:round/>
            <a:headEnd type="none" w="sm" len="sm"/>
            <a:tailEnd type="triangle" w="lg" len="lg"/>
          </a:ln>
          <a:extLst>
            <a:ext uri="{909E8E84-426E-40DD-AFC4-6F175D3DCCD1}">
              <a14:hiddenFill xmlns:a14="http://schemas.microsoft.com/office/drawing/2010/main">
                <a:noFill/>
              </a14:hiddenFill>
            </a:ext>
          </a:extLst>
        </p:spPr>
      </p:cxnSp>
      <p:pic>
        <p:nvPicPr>
          <p:cNvPr id="46" name="Picture 21" descr="D:\Oracle University\Library\OU_graphics_repository\icons\PROD\icons\people\peop040.gif"/>
          <p:cNvPicPr>
            <a:picLocks noChangeAspect="1" noChangeArrowheads="1"/>
          </p:cNvPicPr>
          <p:nvPr/>
        </p:nvPicPr>
        <p:blipFill>
          <a:blip r:embed="rId4" cstate="print">
            <a:duotone>
              <a:prstClr val="black"/>
              <a:srgbClr val="D9C3A5">
                <a:tint val="50000"/>
                <a:satMod val="180000"/>
              </a:srgbClr>
            </a:duotone>
          </a:blip>
          <a:srcRect/>
          <a:stretch>
            <a:fillRect/>
          </a:stretch>
        </p:blipFill>
        <p:spPr bwMode="auto">
          <a:xfrm>
            <a:off x="3094575" y="5500200"/>
            <a:ext cx="156210" cy="371475"/>
          </a:xfrm>
          <a:prstGeom prst="rect">
            <a:avLst/>
          </a:prstGeom>
          <a:noFill/>
          <a:ln w="9525">
            <a:noFill/>
            <a:miter lim="800000"/>
            <a:headEnd/>
            <a:tailEnd/>
          </a:ln>
        </p:spPr>
      </p:pic>
      <p:sp>
        <p:nvSpPr>
          <p:cNvPr id="47" name="Isosceles Triangle 25"/>
          <p:cNvSpPr>
            <a:spLocks noChangeArrowheads="1"/>
          </p:cNvSpPr>
          <p:nvPr/>
        </p:nvSpPr>
        <p:spPr bwMode="auto">
          <a:xfrm>
            <a:off x="3998416" y="5398741"/>
            <a:ext cx="173038" cy="261937"/>
          </a:xfrm>
          <a:prstGeom prst="triangle">
            <a:avLst>
              <a:gd name="adj" fmla="val 50000"/>
            </a:avLst>
          </a:prstGeom>
          <a:noFill/>
          <a:ln w="28575" algn="ctr">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48" name="TextBox 8"/>
          <p:cNvSpPr txBox="1">
            <a:spLocks noChangeArrowheads="1"/>
          </p:cNvSpPr>
          <p:nvPr/>
        </p:nvSpPr>
        <p:spPr bwMode="auto">
          <a:xfrm>
            <a:off x="3725366" y="5627341"/>
            <a:ext cx="1246188" cy="461962"/>
          </a:xfrm>
          <a:prstGeom prst="rect">
            <a:avLst/>
          </a:prstGeom>
          <a:noFill/>
          <a:ln w="9525">
            <a:noFill/>
            <a:miter lim="800000"/>
            <a:headEnd/>
            <a:tailEnd/>
          </a:ln>
        </p:spPr>
        <p:txBody>
          <a:bodyPr>
            <a:spAutoFit/>
          </a:bodyPr>
          <a:lstStyle/>
          <a:p>
            <a:pPr eaLnBrk="1" hangingPunct="1">
              <a:defRPr/>
            </a:pPr>
            <a:r>
              <a:rPr lang="en-US" sz="1200" dirty="0">
                <a:solidFill>
                  <a:srgbClr val="000000"/>
                </a:solidFill>
                <a:latin typeface="+mj-lt"/>
                <a:cs typeface="Courier New" pitchFamily="49" charset="0"/>
              </a:rPr>
              <a:t>select on APP.T1</a:t>
            </a:r>
          </a:p>
        </p:txBody>
      </p:sp>
      <p:cxnSp>
        <p:nvCxnSpPr>
          <p:cNvPr id="49" name="Straight Arrow Connector 58"/>
          <p:cNvCxnSpPr>
            <a:cxnSpLocks noChangeShapeType="1"/>
          </p:cNvCxnSpPr>
          <p:nvPr/>
        </p:nvCxnSpPr>
        <p:spPr bwMode="auto">
          <a:xfrm flipH="1" flipV="1">
            <a:off x="3355479" y="5614641"/>
            <a:ext cx="479425" cy="0"/>
          </a:xfrm>
          <a:prstGeom prst="straightConnector1">
            <a:avLst/>
          </a:prstGeom>
          <a:noFill/>
          <a:ln w="28575" algn="ctr">
            <a:solidFill>
              <a:srgbClr val="000000"/>
            </a:solidFill>
            <a:round/>
            <a:headEnd type="none" w="sm" len="sm"/>
            <a:tailEnd type="triangle" w="lg" len="lg"/>
          </a:ln>
          <a:extLst>
            <a:ext uri="{909E8E84-426E-40DD-AFC4-6F175D3DCCD1}">
              <a14:hiddenFill xmlns:a14="http://schemas.microsoft.com/office/drawing/2010/main">
                <a:noFill/>
              </a14:hiddenFill>
            </a:ext>
          </a:extLst>
        </p:spPr>
      </p:cxnSp>
      <p:pic>
        <p:nvPicPr>
          <p:cNvPr id="50" name="Picture 21" descr="D:\Oracle University\Library\OU_graphics_repository\icons\PROD\icons\people\peop040.gif"/>
          <p:cNvPicPr>
            <a:picLocks noChangeAspect="1" noChangeArrowheads="1"/>
          </p:cNvPicPr>
          <p:nvPr/>
        </p:nvPicPr>
        <p:blipFill>
          <a:blip r:embed="rId4" cstate="print">
            <a:duotone>
              <a:prstClr val="black"/>
              <a:srgbClr val="D9C3A5">
                <a:tint val="50000"/>
                <a:satMod val="180000"/>
              </a:srgbClr>
            </a:duotone>
          </a:blip>
          <a:srcRect/>
          <a:stretch>
            <a:fillRect/>
          </a:stretch>
        </p:blipFill>
        <p:spPr bwMode="auto">
          <a:xfrm>
            <a:off x="3094575" y="4547455"/>
            <a:ext cx="156210" cy="371475"/>
          </a:xfrm>
          <a:prstGeom prst="rect">
            <a:avLst/>
          </a:prstGeom>
          <a:noFill/>
          <a:ln w="9525">
            <a:noFill/>
            <a:miter lim="800000"/>
            <a:headEnd/>
            <a:tailEnd/>
          </a:ln>
        </p:spPr>
      </p:pic>
      <p:sp>
        <p:nvSpPr>
          <p:cNvPr id="51" name="Isosceles Triangle 25"/>
          <p:cNvSpPr>
            <a:spLocks noChangeArrowheads="1"/>
          </p:cNvSpPr>
          <p:nvPr/>
        </p:nvSpPr>
        <p:spPr bwMode="auto">
          <a:xfrm>
            <a:off x="3998416" y="4462116"/>
            <a:ext cx="173038" cy="261937"/>
          </a:xfrm>
          <a:prstGeom prst="triangle">
            <a:avLst>
              <a:gd name="adj" fmla="val 50000"/>
            </a:avLst>
          </a:prstGeom>
          <a:noFill/>
          <a:ln w="28575" algn="ctr">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52" name="TextBox 8"/>
          <p:cNvSpPr txBox="1">
            <a:spLocks noChangeArrowheads="1"/>
          </p:cNvSpPr>
          <p:nvPr/>
        </p:nvSpPr>
        <p:spPr bwMode="auto">
          <a:xfrm>
            <a:off x="3725366" y="4706591"/>
            <a:ext cx="1247775" cy="460375"/>
          </a:xfrm>
          <a:prstGeom prst="rect">
            <a:avLst/>
          </a:prstGeom>
          <a:noFill/>
          <a:ln w="9525">
            <a:noFill/>
            <a:miter lim="800000"/>
            <a:headEnd/>
            <a:tailEnd/>
          </a:ln>
        </p:spPr>
        <p:txBody>
          <a:bodyPr>
            <a:spAutoFit/>
          </a:bodyPr>
          <a:lstStyle/>
          <a:p>
            <a:pPr eaLnBrk="1" hangingPunct="1">
              <a:defRPr/>
            </a:pPr>
            <a:r>
              <a:rPr lang="en-US" sz="1200" dirty="0">
                <a:solidFill>
                  <a:srgbClr val="000000"/>
                </a:solidFill>
                <a:latin typeface="+mj-lt"/>
                <a:cs typeface="Courier New" pitchFamily="49" charset="0"/>
              </a:rPr>
              <a:t>select on APP.T1</a:t>
            </a:r>
          </a:p>
        </p:txBody>
      </p:sp>
      <p:cxnSp>
        <p:nvCxnSpPr>
          <p:cNvPr id="53" name="Straight Arrow Connector 58"/>
          <p:cNvCxnSpPr>
            <a:cxnSpLocks noChangeShapeType="1"/>
          </p:cNvCxnSpPr>
          <p:nvPr/>
        </p:nvCxnSpPr>
        <p:spPr bwMode="auto">
          <a:xfrm flipH="1" flipV="1">
            <a:off x="3355479" y="4720878"/>
            <a:ext cx="481012" cy="0"/>
          </a:xfrm>
          <a:prstGeom prst="straightConnector1">
            <a:avLst/>
          </a:prstGeom>
          <a:noFill/>
          <a:ln w="28575" algn="ctr">
            <a:solidFill>
              <a:srgbClr val="000000"/>
            </a:solidFill>
            <a:round/>
            <a:headEnd type="none" w="sm" len="sm"/>
            <a:tailEnd type="triangle" w="lg" len="lg"/>
          </a:ln>
          <a:extLst>
            <a:ext uri="{909E8E84-426E-40DD-AFC4-6F175D3DCCD1}">
              <a14:hiddenFill xmlns:a14="http://schemas.microsoft.com/office/drawing/2010/main">
                <a:noFill/>
              </a14:hiddenFill>
            </a:ext>
          </a:extLst>
        </p:spPr>
      </p:cxnSp>
      <p:sp>
        <p:nvSpPr>
          <p:cNvPr id="54" name="TextBox 8"/>
          <p:cNvSpPr txBox="1">
            <a:spLocks noChangeArrowheads="1"/>
          </p:cNvSpPr>
          <p:nvPr/>
        </p:nvSpPr>
        <p:spPr bwMode="auto">
          <a:xfrm>
            <a:off x="1163141" y="4020791"/>
            <a:ext cx="536575" cy="277812"/>
          </a:xfrm>
          <a:prstGeom prst="rect">
            <a:avLst/>
          </a:prstGeom>
          <a:noFill/>
          <a:ln w="9525">
            <a:noFill/>
            <a:miter lim="800000"/>
            <a:headEnd/>
            <a:tailEnd/>
          </a:ln>
        </p:spPr>
        <p:txBody>
          <a:bodyPr>
            <a:spAutoFit/>
          </a:bodyPr>
          <a:lstStyle/>
          <a:p>
            <a:pPr eaLnBrk="1" hangingPunct="1">
              <a:defRPr/>
            </a:pPr>
            <a:r>
              <a:rPr lang="en-US" sz="1200" b="1" dirty="0">
                <a:solidFill>
                  <a:srgbClr val="0000FF"/>
                </a:solidFill>
                <a:latin typeface="+mj-lt"/>
                <a:cs typeface="Courier New" pitchFamily="49" charset="0"/>
              </a:rPr>
              <a:t>u1</a:t>
            </a:r>
          </a:p>
        </p:txBody>
      </p:sp>
      <p:sp>
        <p:nvSpPr>
          <p:cNvPr id="55" name="TextBox 8"/>
          <p:cNvSpPr txBox="1">
            <a:spLocks noChangeArrowheads="1"/>
          </p:cNvSpPr>
          <p:nvPr/>
        </p:nvSpPr>
        <p:spPr bwMode="auto">
          <a:xfrm>
            <a:off x="3006229" y="4020791"/>
            <a:ext cx="519112" cy="277812"/>
          </a:xfrm>
          <a:prstGeom prst="rect">
            <a:avLst/>
          </a:prstGeom>
          <a:noFill/>
          <a:ln w="9525">
            <a:noFill/>
            <a:miter lim="800000"/>
            <a:headEnd/>
            <a:tailEnd/>
          </a:ln>
        </p:spPr>
        <p:txBody>
          <a:bodyPr>
            <a:spAutoFit/>
          </a:bodyPr>
          <a:lstStyle/>
          <a:p>
            <a:pPr eaLnBrk="1" hangingPunct="1">
              <a:defRPr/>
            </a:pPr>
            <a:r>
              <a:rPr lang="en-US" sz="1200" b="1" dirty="0">
                <a:solidFill>
                  <a:srgbClr val="00B050"/>
                </a:solidFill>
                <a:latin typeface="+mj-lt"/>
                <a:cs typeface="Courier New" pitchFamily="49" charset="0"/>
              </a:rPr>
              <a:t>u2</a:t>
            </a:r>
          </a:p>
        </p:txBody>
      </p:sp>
      <p:sp>
        <p:nvSpPr>
          <p:cNvPr id="56" name="TextBox 8"/>
          <p:cNvSpPr txBox="1">
            <a:spLocks noChangeArrowheads="1"/>
          </p:cNvSpPr>
          <p:nvPr/>
        </p:nvSpPr>
        <p:spPr bwMode="auto">
          <a:xfrm>
            <a:off x="1163141" y="4851053"/>
            <a:ext cx="536575" cy="277813"/>
          </a:xfrm>
          <a:prstGeom prst="rect">
            <a:avLst/>
          </a:prstGeom>
          <a:noFill/>
          <a:ln w="9525">
            <a:noFill/>
            <a:miter lim="800000"/>
            <a:headEnd/>
            <a:tailEnd/>
          </a:ln>
        </p:spPr>
        <p:txBody>
          <a:bodyPr>
            <a:spAutoFit/>
          </a:bodyPr>
          <a:lstStyle/>
          <a:p>
            <a:pPr eaLnBrk="1" hangingPunct="1">
              <a:defRPr/>
            </a:pPr>
            <a:r>
              <a:rPr lang="en-US" sz="1200" b="1" dirty="0">
                <a:solidFill>
                  <a:srgbClr val="0000FF"/>
                </a:solidFill>
                <a:latin typeface="+mj-lt"/>
                <a:cs typeface="Courier New" pitchFamily="49" charset="0"/>
              </a:rPr>
              <a:t>u1</a:t>
            </a:r>
          </a:p>
        </p:txBody>
      </p:sp>
      <p:sp>
        <p:nvSpPr>
          <p:cNvPr id="57" name="TextBox 8"/>
          <p:cNvSpPr txBox="1">
            <a:spLocks noChangeArrowheads="1"/>
          </p:cNvSpPr>
          <p:nvPr/>
        </p:nvSpPr>
        <p:spPr bwMode="auto">
          <a:xfrm>
            <a:off x="3006229" y="4851053"/>
            <a:ext cx="517525" cy="277813"/>
          </a:xfrm>
          <a:prstGeom prst="rect">
            <a:avLst/>
          </a:prstGeom>
          <a:noFill/>
          <a:ln w="9525">
            <a:noFill/>
            <a:miter lim="800000"/>
            <a:headEnd/>
            <a:tailEnd/>
          </a:ln>
        </p:spPr>
        <p:txBody>
          <a:bodyPr>
            <a:spAutoFit/>
          </a:bodyPr>
          <a:lstStyle/>
          <a:p>
            <a:pPr eaLnBrk="1" hangingPunct="1">
              <a:defRPr/>
            </a:pPr>
            <a:r>
              <a:rPr lang="en-US" sz="1200" b="1" dirty="0">
                <a:solidFill>
                  <a:srgbClr val="00B050"/>
                </a:solidFill>
                <a:latin typeface="+mj-lt"/>
                <a:cs typeface="Courier New" pitchFamily="49" charset="0"/>
              </a:rPr>
              <a:t>u2</a:t>
            </a:r>
          </a:p>
        </p:txBody>
      </p:sp>
      <p:sp>
        <p:nvSpPr>
          <p:cNvPr id="58" name="TextBox 8"/>
          <p:cNvSpPr txBox="1">
            <a:spLocks noChangeArrowheads="1"/>
          </p:cNvSpPr>
          <p:nvPr/>
        </p:nvSpPr>
        <p:spPr bwMode="auto">
          <a:xfrm>
            <a:off x="1163141" y="5798791"/>
            <a:ext cx="536575" cy="277812"/>
          </a:xfrm>
          <a:prstGeom prst="rect">
            <a:avLst/>
          </a:prstGeom>
          <a:noFill/>
          <a:ln w="9525">
            <a:noFill/>
            <a:miter lim="800000"/>
            <a:headEnd/>
            <a:tailEnd/>
          </a:ln>
        </p:spPr>
        <p:txBody>
          <a:bodyPr>
            <a:spAutoFit/>
          </a:bodyPr>
          <a:lstStyle/>
          <a:p>
            <a:pPr eaLnBrk="1" hangingPunct="1">
              <a:defRPr/>
            </a:pPr>
            <a:r>
              <a:rPr lang="en-US" sz="1200" b="1" dirty="0">
                <a:solidFill>
                  <a:srgbClr val="0000FF"/>
                </a:solidFill>
                <a:latin typeface="+mj-lt"/>
                <a:cs typeface="Courier New" pitchFamily="49" charset="0"/>
              </a:rPr>
              <a:t>u1</a:t>
            </a:r>
          </a:p>
        </p:txBody>
      </p:sp>
      <p:sp>
        <p:nvSpPr>
          <p:cNvPr id="59" name="TextBox 8"/>
          <p:cNvSpPr txBox="1">
            <a:spLocks noChangeArrowheads="1"/>
          </p:cNvSpPr>
          <p:nvPr/>
        </p:nvSpPr>
        <p:spPr bwMode="auto">
          <a:xfrm>
            <a:off x="3006229" y="5798791"/>
            <a:ext cx="517525" cy="277812"/>
          </a:xfrm>
          <a:prstGeom prst="rect">
            <a:avLst/>
          </a:prstGeom>
          <a:noFill/>
          <a:ln w="9525">
            <a:noFill/>
            <a:miter lim="800000"/>
            <a:headEnd/>
            <a:tailEnd/>
          </a:ln>
        </p:spPr>
        <p:txBody>
          <a:bodyPr>
            <a:spAutoFit/>
          </a:bodyPr>
          <a:lstStyle/>
          <a:p>
            <a:pPr eaLnBrk="1" hangingPunct="1">
              <a:defRPr/>
            </a:pPr>
            <a:r>
              <a:rPr lang="en-US" sz="1200" b="1" dirty="0">
                <a:solidFill>
                  <a:srgbClr val="00B050"/>
                </a:solidFill>
                <a:latin typeface="+mj-lt"/>
                <a:cs typeface="Courier New" pitchFamily="49" charset="0"/>
              </a:rPr>
              <a:t>u2</a:t>
            </a:r>
          </a:p>
        </p:txBody>
      </p:sp>
      <p:sp>
        <p:nvSpPr>
          <p:cNvPr id="60" name="Content Placeholder 2"/>
          <p:cNvSpPr txBox="1">
            <a:spLocks/>
          </p:cNvSpPr>
          <p:nvPr/>
        </p:nvSpPr>
        <p:spPr bwMode="gray">
          <a:xfrm>
            <a:off x="5037222" y="3456019"/>
            <a:ext cx="6382338" cy="7511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14400">
            <a:spAutoFit/>
          </a:bodyPr>
          <a:lstStyle/>
          <a:p>
            <a:pPr marL="457200" indent="-457200" defTabSz="400050">
              <a:tabLst>
                <a:tab pos="400050" algn="r"/>
                <a:tab pos="673100" algn="l"/>
              </a:tabLst>
              <a:defRPr/>
            </a:pPr>
            <a:r>
              <a:rPr lang="en-US" sz="1400" b="1" dirty="0">
                <a:latin typeface="Courier New" pitchFamily="49" charset="0"/>
              </a:rPr>
              <a:t>SQL&gt; </a:t>
            </a:r>
            <a:r>
              <a:rPr lang="en-US" sz="1400" b="1" dirty="0">
                <a:latin typeface="Courier New" pitchFamily="49" charset="0"/>
                <a:cs typeface="Courier New" pitchFamily="49" charset="0"/>
              </a:rPr>
              <a:t>ALTER USER </a:t>
            </a:r>
            <a:r>
              <a:rPr lang="en-US" sz="1400" b="1" dirty="0">
                <a:solidFill>
                  <a:srgbClr val="00B050"/>
                </a:solidFill>
                <a:latin typeface="Courier New" pitchFamily="49" charset="0"/>
                <a:cs typeface="Courier New" pitchFamily="49" charset="0"/>
              </a:rPr>
              <a:t>u2</a:t>
            </a:r>
            <a:r>
              <a:rPr lang="en-US" sz="1400" b="1" dirty="0">
                <a:latin typeface="Courier New" pitchFamily="49" charset="0"/>
                <a:cs typeface="Courier New" pitchFamily="49" charset="0"/>
              </a:rPr>
              <a:t> SET  </a:t>
            </a:r>
          </a:p>
          <a:p>
            <a:pPr marL="457200" indent="-457200" defTabSz="400050">
              <a:tabLst>
                <a:tab pos="400050" algn="r"/>
                <a:tab pos="673100" algn="l"/>
              </a:tabLst>
              <a:defRPr/>
            </a:pPr>
            <a:r>
              <a:rPr lang="en-US" sz="1400" b="1" dirty="0">
                <a:latin typeface="Courier New" pitchFamily="49" charset="0"/>
                <a:cs typeface="Courier New" pitchFamily="49" charset="0"/>
              </a:rPr>
              <a:t>         CONTAINER_DATA=(PDB_APP, </a:t>
            </a:r>
            <a:r>
              <a:rPr lang="en-US" sz="1400" b="1" dirty="0">
                <a:solidFill>
                  <a:srgbClr val="0000FF"/>
                </a:solidFill>
                <a:latin typeface="Courier New" pitchFamily="49" charset="0"/>
                <a:cs typeface="Courier New" pitchFamily="49" charset="0"/>
              </a:rPr>
              <a:t>PDB_APP1</a:t>
            </a:r>
            <a:r>
              <a:rPr lang="en-US" sz="1400" b="1" dirty="0">
                <a:latin typeface="Courier New" pitchFamily="49" charset="0"/>
                <a:cs typeface="Courier New" pitchFamily="49" charset="0"/>
              </a:rPr>
              <a:t>) </a:t>
            </a:r>
          </a:p>
          <a:p>
            <a:pPr marL="457200" indent="-457200" defTabSz="400050">
              <a:tabLst>
                <a:tab pos="400050" algn="r"/>
                <a:tab pos="673100" algn="l"/>
              </a:tabLst>
              <a:defRPr/>
            </a:pPr>
            <a:r>
              <a:rPr lang="en-US" sz="1400" b="1" dirty="0">
                <a:latin typeface="Courier New" pitchFamily="49" charset="0"/>
                <a:cs typeface="Courier New" pitchFamily="49" charset="0"/>
              </a:rPr>
              <a:t>         FOR app.t1 CONTAINER=CURRENT;</a:t>
            </a:r>
          </a:p>
        </p:txBody>
      </p:sp>
      <p:graphicFrame>
        <p:nvGraphicFramePr>
          <p:cNvPr id="61" name="Table 60"/>
          <p:cNvGraphicFramePr>
            <a:graphicFrameLocks noGrp="1"/>
          </p:cNvGraphicFramePr>
          <p:nvPr>
            <p:extLst>
              <p:ext uri="{D42A27DB-BD31-4B8C-83A1-F6EECF244321}">
                <p14:modId xmlns:p14="http://schemas.microsoft.com/office/powerpoint/2010/main" val="1702158732"/>
              </p:ext>
            </p:extLst>
          </p:nvPr>
        </p:nvGraphicFramePr>
        <p:xfrm>
          <a:off x="8735516" y="5186016"/>
          <a:ext cx="2336800" cy="731838"/>
        </p:xfrm>
        <a:graphic>
          <a:graphicData uri="http://schemas.openxmlformats.org/drawingml/2006/table">
            <a:tbl>
              <a:tblPr/>
              <a:tblGrid>
                <a:gridCol w="1219200">
                  <a:extLst>
                    <a:ext uri="{9D8B030D-6E8A-4147-A177-3AD203B41FA5}">
                      <a16:colId xmlns="" xmlns:a16="http://schemas.microsoft.com/office/drawing/2014/main" val="20000"/>
                    </a:ext>
                  </a:extLst>
                </a:gridCol>
                <a:gridCol w="1117600">
                  <a:extLst>
                    <a:ext uri="{9D8B030D-6E8A-4147-A177-3AD203B41FA5}">
                      <a16:colId xmlns="" xmlns:a16="http://schemas.microsoft.com/office/drawing/2014/main" val="20001"/>
                    </a:ext>
                  </a:extLst>
                </a:gridCol>
              </a:tblGrid>
              <a:tr h="243946">
                <a:tc>
                  <a:txBody>
                    <a:bodyPr/>
                    <a:lstStyle/>
                    <a:p>
                      <a:r>
                        <a:rPr lang="en-US" sz="1000" b="1" dirty="0">
                          <a:solidFill>
                            <a:srgbClr val="000000"/>
                          </a:solidFill>
                        </a:rPr>
                        <a:t>C1</a:t>
                      </a:r>
                    </a:p>
                  </a:txBody>
                  <a:tcPr marL="121920" marR="121920" marT="45740" marB="457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000" b="1" dirty="0">
                          <a:solidFill>
                            <a:srgbClr val="FF0000"/>
                          </a:solidFill>
                        </a:rPr>
                        <a:t>CON_ID</a:t>
                      </a:r>
                    </a:p>
                  </a:txBody>
                  <a:tcPr marL="121920" marR="121920" marT="45740" marB="457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243946">
                <a:tc>
                  <a:txBody>
                    <a:bodyPr/>
                    <a:lstStyle/>
                    <a:p>
                      <a:r>
                        <a:rPr lang="en-US" sz="1000" dirty="0">
                          <a:solidFill>
                            <a:srgbClr val="000000"/>
                          </a:solidFill>
                        </a:rPr>
                        <a:t>VAL1</a:t>
                      </a:r>
                    </a:p>
                  </a:txBody>
                  <a:tcPr marL="121920" marR="121920" marT="45740" marB="457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fr-FR" sz="1000" dirty="0">
                          <a:solidFill>
                            <a:srgbClr val="000000"/>
                          </a:solidFill>
                        </a:rPr>
                        <a:t>3</a:t>
                      </a:r>
                      <a:endParaRPr lang="en-US" sz="1000" dirty="0">
                        <a:solidFill>
                          <a:srgbClr val="000000"/>
                        </a:solidFill>
                      </a:endParaRPr>
                    </a:p>
                  </a:txBody>
                  <a:tcPr marL="121920" marR="121920" marT="45740" marB="457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243946">
                <a:tc>
                  <a:txBody>
                    <a:bodyPr/>
                    <a:lstStyle/>
                    <a:p>
                      <a:r>
                        <a:rPr lang="en-US" sz="1000" dirty="0">
                          <a:solidFill>
                            <a:srgbClr val="000000"/>
                          </a:solidFill>
                        </a:rPr>
                        <a:t>VAL2</a:t>
                      </a:r>
                    </a:p>
                  </a:txBody>
                  <a:tcPr marL="121920" marR="121920" marT="45740" marB="457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000" dirty="0">
                          <a:solidFill>
                            <a:srgbClr val="000000"/>
                          </a:solidFill>
                        </a:rPr>
                        <a:t>4</a:t>
                      </a:r>
                      <a:endParaRPr lang="en-US" sz="1000" dirty="0">
                        <a:solidFill>
                          <a:srgbClr val="000000"/>
                        </a:solidFill>
                      </a:endParaRPr>
                    </a:p>
                  </a:txBody>
                  <a:tcPr marL="121920" marR="121920" marT="45740" marB="457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24443993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16dab3aee1cb68ab8debfd852d8e00867d31f"/>
  <p:tag name="ARTICULATE_SLIDE_COUNT" val="3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OURCE_IMAGE" val="C:\DOCUME~1\DJEUNO~1\LOCALS~1\Temp\articulate\presenter\imgtemp\5T9lW9S4_files\slide0001_image001.png"/>
  <p:tag name="ARTICULATE_PUBLISH_MODE" val="2"/>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988</TotalTime>
  <Words>9156</Words>
  <Application>Microsoft Office PowerPoint</Application>
  <PresentationFormat>Custom</PresentationFormat>
  <Paragraphs>1004</Paragraphs>
  <Slides>33</Slides>
  <Notes>33</Notes>
  <HiddenSlides>1</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Security</vt:lpstr>
      <vt:lpstr>Objectives</vt:lpstr>
      <vt:lpstr>Creating Common Users in the CDB and PDBs</vt:lpstr>
      <vt:lpstr>Creating Common Roles in the CDB and PDBs</vt:lpstr>
      <vt:lpstr>Granting Privileges Commonly in the CDB and PDBs</vt:lpstr>
      <vt:lpstr>Creating Common Profiles in the CDB and PDBs</vt:lpstr>
      <vt:lpstr>Common Objects in Application Containers</vt:lpstr>
      <vt:lpstr>Operations on Data-Linked Objects </vt:lpstr>
      <vt:lpstr>Enabling Common Users to Access Data in PDBs </vt:lpstr>
      <vt:lpstr>Finding Information About CONTAINER_DATA Attributes  </vt:lpstr>
      <vt:lpstr>Restricting Operations with PDB Lockdown Profiles</vt:lpstr>
      <vt:lpstr>Restricting Operations in a PDB Lockdown Profile</vt:lpstr>
      <vt:lpstr>PDB Lockdown Profiles Inheritance</vt:lpstr>
      <vt:lpstr>Static and Dynamic PDB Lockdown Profiles </vt:lpstr>
      <vt:lpstr>Auditing Actions in the CDB and PDBs</vt:lpstr>
      <vt:lpstr>Auditing Actions in the CDB and PDBs (Notes Only)</vt:lpstr>
      <vt:lpstr>Managing Other Types of Security Policies in Application Containers</vt:lpstr>
      <vt:lpstr>Securing Data with Oracle Database Vault</vt:lpstr>
      <vt:lpstr>Oracle Database Vault-Enabled Strict Mode </vt:lpstr>
      <vt:lpstr>Managing Keystore in the CDB and PDBs </vt:lpstr>
      <vt:lpstr>Creating and Opening a Keystore</vt:lpstr>
      <vt:lpstr>Setting TDE Master Encryption Keys </vt:lpstr>
      <vt:lpstr>Managing Keystore in the CDB and PDBs </vt:lpstr>
      <vt:lpstr>Keystore Management Changes for PDBs</vt:lpstr>
      <vt:lpstr>Defining the Keystore Type </vt:lpstr>
      <vt:lpstr>Isolating a PDB Keystore</vt:lpstr>
      <vt:lpstr>Converting a PDB to Run in Isolated Mode</vt:lpstr>
      <vt:lpstr>Converting a PDB to Run in United Mode</vt:lpstr>
      <vt:lpstr>Migrating a PDB Between Keystore Types </vt:lpstr>
      <vt:lpstr>Unplugging and Plugging a PDB with Encrypted Data</vt:lpstr>
      <vt:lpstr>Per-PDB Wallet for PDB Certificates </vt:lpstr>
      <vt:lpstr>Summary</vt:lpstr>
      <vt:lpstr>Practice 7: Overview</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dc:title>
  <dc:subject>OU7_Jan2018</dc:subject>
  <dc:creator>Dominique Jeunot</dc:creator>
  <cp:keywords>OU7 PowerPoint Template</cp:keywords>
  <dc:description>Oracle University Production Services PowerPoint Template</dc:description>
  <cp:lastModifiedBy>HP</cp:lastModifiedBy>
  <cp:revision>76</cp:revision>
  <cp:lastPrinted>2002-03-28T23:57:22Z</cp:lastPrinted>
  <dcterms:created xsi:type="dcterms:W3CDTF">2018-02-22T11:09:54Z</dcterms:created>
  <dcterms:modified xsi:type="dcterms:W3CDTF">2021-01-06T17:31:31Z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