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0.xml" ContentType="application/vnd.openxmlformats-officedocument.presentationml.notesSlide+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notesSlides/notesSlide16.xml" ContentType="application/vnd.openxmlformats-officedocument.presentationml.notesSlide+xml"/>
  <Override PartName="/ppt/tags/tag58.xml" ContentType="application/vnd.openxmlformats-officedocument.presentationml.tags+xml"/>
  <Override PartName="/ppt/notesSlides/notesSlide17.xml" ContentType="application/vnd.openxmlformats-officedocument.presentationml.notesSlide+xml"/>
  <Override PartName="/ppt/tags/tag5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0"/>
  </p:notesMasterIdLst>
  <p:handoutMasterIdLst>
    <p:handoutMasterId r:id="rId21"/>
  </p:handout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88825" cy="6858000"/>
  <p:notesSz cx="7772400" cy="100584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guide id="8" orient="horz" pos="56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7426" autoAdjust="0"/>
    <p:restoredTop sz="67403"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125" d="100"/>
        <a:sy n="125" d="100"/>
      </p:scale>
      <p:origin x="0" y="-9522"/>
    </p:cViewPr>
  </p:sorterViewPr>
  <p:notesViewPr>
    <p:cSldViewPr showGuides="1">
      <p:cViewPr>
        <p:scale>
          <a:sx n="100" d="100"/>
          <a:sy n="100" d="100"/>
        </p:scale>
        <p:origin x="-2220" y="-72"/>
      </p:cViewPr>
      <p:guideLst>
        <p:guide orient="horz" pos="2923"/>
        <p:guide orient="horz" pos="283"/>
        <p:guide pos="2202"/>
        <p:guide pos="316"/>
        <p:guide pos="407"/>
        <p:guide pos="498"/>
        <p:guide pos="679"/>
        <p:guide orient="horz" pos="566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smtClean="0"/>
              <a:t>Oracle Database </a:t>
            </a:r>
            <a:r>
              <a:rPr lang="en-US" dirty="0" smtClean="0"/>
              <a:t>19c: </a:t>
            </a:r>
            <a:r>
              <a:rPr lang="en-US" dirty="0" smtClean="0"/>
              <a:t>Managing Multitenant Architecture   8 -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us-phoenix-1.oraclecloud.com/Content/Database/Tasks/mig-rman-duplicate-active-database.htm#RMANDUPLICATEfromanActiveDatabas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92125"/>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5389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Oracle Database </a:t>
            </a:r>
            <a:r>
              <a:rPr lang="en-US" altLang="en-US" dirty="0" smtClean="0"/>
              <a:t>19c, </a:t>
            </a:r>
            <a:r>
              <a:rPr lang="en-US" altLang="en-US" dirty="0"/>
              <a:t>the destination instance </a:t>
            </a:r>
            <a:r>
              <a:rPr lang="en-US" altLang="en-US" dirty="0" smtClean="0"/>
              <a:t>acts as </a:t>
            </a:r>
            <a:r>
              <a:rPr lang="en-US" altLang="en-US" dirty="0"/>
              <a:t>the auxiliary instance.</a:t>
            </a:r>
          </a:p>
          <a:p>
            <a:pPr lvl="2"/>
            <a:r>
              <a:rPr lang="en-US" altLang="en-US" dirty="0"/>
              <a:t>An active PDB can be duplicated directly into an open CDB.</a:t>
            </a:r>
          </a:p>
          <a:p>
            <a:pPr lvl="2"/>
            <a:r>
              <a:rPr lang="fr-FR" altLang="en-US" dirty="0"/>
              <a:t>The passwords for target and </a:t>
            </a:r>
            <a:r>
              <a:rPr lang="en-US" altLang="en-US" dirty="0"/>
              <a:t>auxiliary connections must be the same when using active duplicate.</a:t>
            </a:r>
          </a:p>
          <a:p>
            <a:pPr lvl="2"/>
            <a:r>
              <a:rPr lang="fr-FR" altLang="en-US" dirty="0"/>
              <a:t>In the </a:t>
            </a:r>
            <a:r>
              <a:rPr lang="en-US" altLang="en-US" dirty="0"/>
              <a:t>auxiliary instance, </a:t>
            </a:r>
            <a:r>
              <a:rPr lang="fr-FR" altLang="en-US" dirty="0"/>
              <a:t>define the location </a:t>
            </a:r>
            <a:r>
              <a:rPr lang="en-US" altLang="en-US" dirty="0"/>
              <a:t>where to restore the foreign archive log files vi</a:t>
            </a:r>
            <a:r>
              <a:rPr lang="fr-FR" altLang="en-US" dirty="0"/>
              <a:t>a the new initialization parameter, </a:t>
            </a:r>
            <a:r>
              <a:rPr lang="en-US" altLang="en-US" dirty="0">
                <a:latin typeface="Courier New" panose="02070309020205020404" pitchFamily="49" charset="0"/>
                <a:cs typeface="Courier New" panose="02070309020205020404" pitchFamily="49" charset="0"/>
              </a:rPr>
              <a:t>REMOTE_RECOVERY_FILE_DEST</a:t>
            </a:r>
            <a:r>
              <a:rPr lang="en-US" altLang="en-US" dirty="0">
                <a:cs typeface="Arial" panose="020B0604020202020204" pitchFamily="34" charset="0"/>
              </a:rPr>
              <a:t>.</a:t>
            </a:r>
          </a:p>
          <a:p>
            <a:pPr lvl="1"/>
            <a:r>
              <a:rPr lang="en-US" altLang="en-US" dirty="0"/>
              <a:t>RMAN should be connected to the CDB root of the target and auxiliary instances.</a:t>
            </a:r>
          </a:p>
          <a:p>
            <a:pPr lvl="1"/>
            <a:r>
              <a:rPr lang="en-US" altLang="en-US" b="1" dirty="0"/>
              <a:t>Limitations</a:t>
            </a:r>
          </a:p>
          <a:p>
            <a:pPr lvl="2"/>
            <a:r>
              <a:rPr lang="en-US" altLang="en-US" dirty="0"/>
              <a:t>Non-CDB to PDB duplication is not supported.</a:t>
            </a:r>
          </a:p>
          <a:p>
            <a:pPr lvl="2"/>
            <a:r>
              <a:rPr lang="en-US" altLang="en-US" dirty="0"/>
              <a:t>Encryption is not supported for PDB cloning.</a:t>
            </a:r>
          </a:p>
          <a:p>
            <a:pPr lvl="2"/>
            <a:r>
              <a:rPr lang="en-US" altLang="en-US" dirty="0">
                <a:latin typeface="Courier New" panose="02070309020205020404" pitchFamily="49" charset="0"/>
                <a:cs typeface="Courier New" panose="02070309020205020404" pitchFamily="49" charset="0"/>
              </a:rPr>
              <a:t>SPFILE</a:t>
            </a:r>
            <a:r>
              <a:rPr lang="en-US" altLang="en-US" dirty="0"/>
              <a:t>, </a:t>
            </a:r>
            <a:r>
              <a:rPr lang="en-US" altLang="en-US" dirty="0">
                <a:latin typeface="Courier New" panose="02070309020205020404" pitchFamily="49" charset="0"/>
                <a:cs typeface="Courier New" panose="02070309020205020404" pitchFamily="49" charset="0"/>
              </a:rPr>
              <a:t>NO STANDBY</a:t>
            </a:r>
            <a:r>
              <a:rPr lang="en-US" altLang="en-US" dirty="0"/>
              <a:t>, </a:t>
            </a:r>
            <a:r>
              <a:rPr lang="en-US" altLang="en-US" dirty="0">
                <a:latin typeface="Courier New" panose="02070309020205020404" pitchFamily="49" charset="0"/>
                <a:cs typeface="Courier New" panose="02070309020205020404" pitchFamily="49" charset="0"/>
              </a:rPr>
              <a:t>FARSYNC STANDBY</a:t>
            </a:r>
            <a:r>
              <a:rPr lang="en-US" altLang="en-US" dirty="0"/>
              <a:t>, </a:t>
            </a:r>
            <a:r>
              <a:rPr lang="en-US" altLang="en-US" dirty="0">
                <a:latin typeface="Courier New" panose="02070309020205020404" pitchFamily="49" charset="0"/>
                <a:cs typeface="Courier New" panose="02070309020205020404" pitchFamily="49" charset="0"/>
              </a:rPr>
              <a:t>LOG_FILE_NAME_CONVERT</a:t>
            </a:r>
            <a:r>
              <a:rPr lang="en-US" altLang="en-US" dirty="0"/>
              <a:t> keywords are not supported.</a:t>
            </a:r>
          </a:p>
          <a:p>
            <a:pPr lvl="2"/>
            <a:r>
              <a:rPr lang="en-US" altLang="en-US" dirty="0">
                <a:latin typeface="Courier New" panose="02070309020205020404" pitchFamily="49" charset="0"/>
                <a:cs typeface="Courier New" panose="02070309020205020404" pitchFamily="49" charset="0"/>
              </a:rPr>
              <a:t>NORESUME</a:t>
            </a:r>
            <a:r>
              <a:rPr lang="en-US" altLang="en-US" dirty="0"/>
              <a:t>, </a:t>
            </a:r>
            <a:r>
              <a:rPr lang="en-US" altLang="en-US" dirty="0">
                <a:latin typeface="Courier New" panose="02070309020205020404" pitchFamily="49" charset="0"/>
                <a:cs typeface="Courier New" panose="02070309020205020404" pitchFamily="49" charset="0"/>
              </a:rPr>
              <a:t>DB_FILE_NAME_CONVERT</a:t>
            </a:r>
            <a:r>
              <a:rPr lang="en-US" altLang="en-US" dirty="0"/>
              <a:t>, </a:t>
            </a:r>
            <a:r>
              <a:rPr lang="en-US" altLang="en-US" dirty="0">
                <a:latin typeface="Courier New" panose="02070309020205020404" pitchFamily="49" charset="0"/>
                <a:cs typeface="Courier New" panose="02070309020205020404" pitchFamily="49" charset="0"/>
              </a:rPr>
              <a:t>SECTION SIZE</a:t>
            </a:r>
            <a:r>
              <a:rPr lang="en-US" altLang="en-US" dirty="0"/>
              <a:t>, </a:t>
            </a:r>
            <a:r>
              <a:rPr lang="en-US" altLang="en-US" dirty="0">
                <a:latin typeface="Courier New" panose="02070309020205020404" pitchFamily="49" charset="0"/>
                <a:cs typeface="Courier New" panose="02070309020205020404" pitchFamily="49" charset="0"/>
              </a:rPr>
              <a:t>USING COMPRESSED BACKUPSET</a:t>
            </a:r>
            <a:r>
              <a:rPr lang="en-US" altLang="en-US" dirty="0"/>
              <a:t> keywords are supported.</a:t>
            </a:r>
          </a:p>
          <a:p>
            <a:pPr lvl="2"/>
            <a:endParaRPr lang="en-US" altLang="en-US" dirty="0"/>
          </a:p>
        </p:txBody>
      </p:sp>
      <p:sp>
        <p:nvSpPr>
          <p:cNvPr id="5427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76A4D551-4E1F-426B-92AD-FB18A284B28B}" type="slidenum">
              <a:rPr lang="en-US" altLang="en-US" sz="1100" smtClean="0"/>
              <a:t>10</a:t>
            </a:fld>
            <a:endParaRPr lang="en-US" altLang="en-US" sz="1100" dirty="0"/>
          </a:p>
        </p:txBody>
      </p:sp>
      <p:sp>
        <p:nvSpPr>
          <p:cNvPr id="54276" name="Slide Image Placeholder 6"/>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246866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57200" y="457200"/>
            <a:ext cx="6858000" cy="3859213"/>
          </a:xfrm>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The example shows a duplication of </a:t>
            </a:r>
            <a:r>
              <a:rPr lang="fr-FR" altLang="en-US" dirty="0">
                <a:latin typeface="Courier New" panose="02070309020205020404" pitchFamily="49" charset="0"/>
                <a:cs typeface="Courier New" panose="02070309020205020404" pitchFamily="49" charset="0"/>
              </a:rPr>
              <a:t>pdb1</a:t>
            </a:r>
            <a:r>
              <a:rPr lang="fr-FR" altLang="en-US" dirty="0"/>
              <a:t> from </a:t>
            </a:r>
            <a:r>
              <a:rPr lang="fr-FR" altLang="en-US" dirty="0">
                <a:latin typeface="Courier New" panose="02070309020205020404" pitchFamily="49" charset="0"/>
                <a:cs typeface="Courier New" panose="02070309020205020404" pitchFamily="49" charset="0"/>
              </a:rPr>
              <a:t>cdb1</a:t>
            </a:r>
            <a:r>
              <a:rPr lang="fr-FR" altLang="en-US" dirty="0"/>
              <a:t> into the existing </a:t>
            </a:r>
            <a:r>
              <a:rPr lang="fr-FR" altLang="en-US" dirty="0">
                <a:latin typeface="Courier New" panose="02070309020205020404" pitchFamily="49" charset="0"/>
                <a:cs typeface="Courier New" panose="02070309020205020404" pitchFamily="49" charset="0"/>
              </a:rPr>
              <a:t>cdb2</a:t>
            </a:r>
            <a:r>
              <a:rPr lang="fr-FR" altLang="en-US" dirty="0"/>
              <a:t> as </a:t>
            </a:r>
            <a:r>
              <a:rPr lang="fr-FR" altLang="en-US" dirty="0">
                <a:latin typeface="Courier New" panose="02070309020205020404" pitchFamily="49" charset="0"/>
                <a:cs typeface="Courier New" panose="02070309020205020404" pitchFamily="49" charset="0"/>
              </a:rPr>
              <a:t>pdb1</a:t>
            </a:r>
            <a:r>
              <a:rPr lang="fr-FR" altLang="en-US" dirty="0"/>
              <a:t>.</a:t>
            </a:r>
          </a:p>
          <a:p>
            <a:pPr lvl="1"/>
            <a:r>
              <a:rPr lang="fr-FR" altLang="en-US" dirty="0"/>
              <a:t>To perform this operation, connections to the source (</a:t>
            </a:r>
            <a:r>
              <a:rPr lang="fr-FR" altLang="en-US" dirty="0">
                <a:latin typeface="Courier New" panose="02070309020205020404" pitchFamily="49" charset="0"/>
                <a:cs typeface="Courier New" panose="02070309020205020404" pitchFamily="49" charset="0"/>
              </a:rPr>
              <a:t>TARGET</a:t>
            </a:r>
            <a:r>
              <a:rPr lang="fr-FR" altLang="en-US" dirty="0"/>
              <a:t>) </a:t>
            </a:r>
            <a:r>
              <a:rPr lang="fr-FR" altLang="en-US" dirty="0">
                <a:latin typeface="Courier New" panose="02070309020205020404" pitchFamily="49" charset="0"/>
                <a:cs typeface="Courier New" panose="02070309020205020404" pitchFamily="49" charset="0"/>
              </a:rPr>
              <a:t>cdb1</a:t>
            </a:r>
            <a:r>
              <a:rPr lang="fr-FR" altLang="en-US" dirty="0"/>
              <a:t> and to the destination (</a:t>
            </a:r>
            <a:r>
              <a:rPr lang="fr-FR" altLang="en-US" dirty="0">
                <a:latin typeface="Courier New" panose="02070309020205020404" pitchFamily="49" charset="0"/>
                <a:cs typeface="Courier New" panose="02070309020205020404" pitchFamily="49" charset="0"/>
              </a:rPr>
              <a:t>AUXILIARY</a:t>
            </a:r>
            <a:r>
              <a:rPr lang="fr-FR" altLang="en-US" dirty="0"/>
              <a:t>) </a:t>
            </a:r>
            <a:r>
              <a:rPr lang="fr-FR" altLang="en-US" dirty="0">
                <a:latin typeface="Courier New" panose="02070309020205020404" pitchFamily="49" charset="0"/>
                <a:cs typeface="Courier New" panose="02070309020205020404" pitchFamily="49" charset="0"/>
              </a:rPr>
              <a:t>cdb2</a:t>
            </a:r>
            <a:r>
              <a:rPr lang="fr-FR" altLang="en-US" dirty="0"/>
              <a:t> are required.</a:t>
            </a:r>
          </a:p>
          <a:p>
            <a:pPr lvl="1"/>
            <a:r>
              <a:rPr lang="fr-FR" altLang="en-US" dirty="0"/>
              <a:t>The location </a:t>
            </a:r>
            <a:r>
              <a:rPr lang="en-US" altLang="en-US" dirty="0"/>
              <a:t>where to restore the foreign archive log files </a:t>
            </a:r>
            <a:r>
              <a:rPr lang="fr-FR" altLang="en-US" dirty="0"/>
              <a:t>in the </a:t>
            </a:r>
            <a:r>
              <a:rPr lang="en-US" altLang="en-US" dirty="0"/>
              <a:t>auxiliary instance is defined vi</a:t>
            </a:r>
            <a:r>
              <a:rPr lang="fr-FR" altLang="en-US" dirty="0"/>
              <a:t>a the new initialization parameter, </a:t>
            </a:r>
            <a:r>
              <a:rPr lang="en-US" altLang="en-US" dirty="0">
                <a:latin typeface="Courier New" panose="02070309020205020404" pitchFamily="49" charset="0"/>
                <a:cs typeface="Courier New" panose="02070309020205020404" pitchFamily="49" charset="0"/>
              </a:rPr>
              <a:t>REMOTE_RECOVERY_FILE_DEST</a:t>
            </a:r>
            <a:r>
              <a:rPr lang="en-US" altLang="en-US" dirty="0">
                <a:cs typeface="Arial" panose="020B0604020202020204" pitchFamily="34" charset="0"/>
              </a:rPr>
              <a:t>.</a:t>
            </a:r>
          </a:p>
          <a:p>
            <a:pPr lvl="1"/>
            <a:r>
              <a:rPr lang="fr-FR" altLang="en-US" dirty="0"/>
              <a:t>Then the </a:t>
            </a:r>
            <a:r>
              <a:rPr lang="fr-FR" altLang="en-US" dirty="0">
                <a:latin typeface="Courier New" panose="02070309020205020404" pitchFamily="49" charset="0"/>
                <a:cs typeface="Courier New" panose="02070309020205020404" pitchFamily="49" charset="0"/>
              </a:rPr>
              <a:t>DUPLICATE</a:t>
            </a:r>
            <a:r>
              <a:rPr lang="fr-FR" altLang="en-US" dirty="0"/>
              <a:t> command defines that the operation is performed while the source </a:t>
            </a:r>
            <a:r>
              <a:rPr lang="fr-FR" altLang="en-US" dirty="0">
                <a:latin typeface="Courier New" panose="02070309020205020404" pitchFamily="49" charset="0"/>
                <a:cs typeface="Courier New" panose="02070309020205020404" pitchFamily="49" charset="0"/>
              </a:rPr>
              <a:t>pdb1</a:t>
            </a:r>
            <a:r>
              <a:rPr lang="fr-FR" altLang="en-US" dirty="0"/>
              <a:t> is opened.</a:t>
            </a:r>
          </a:p>
          <a:p>
            <a:pPr lvl="2"/>
            <a:r>
              <a:rPr lang="fr-FR" altLang="en-US" dirty="0">
                <a:latin typeface="Courier New" panose="02070309020205020404" pitchFamily="49" charset="0"/>
                <a:cs typeface="Courier New" panose="02070309020205020404" pitchFamily="49" charset="0"/>
              </a:rPr>
              <a:t>cdb2</a:t>
            </a:r>
            <a:r>
              <a:rPr lang="fr-FR" altLang="en-US" dirty="0"/>
              <a:t> needs to be opened in read/write.</a:t>
            </a:r>
          </a:p>
        </p:txBody>
      </p:sp>
      <p:sp>
        <p:nvSpPr>
          <p:cNvPr id="5632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E30AB59C-5A29-4573-92F2-6544A3531E2F}" type="slidenum">
              <a:rPr lang="en-US" altLang="en-US" sz="1100" smtClean="0"/>
              <a:t>11</a:t>
            </a:fld>
            <a:endParaRPr lang="en-US" altLang="en-US" sz="1100" dirty="0"/>
          </a:p>
        </p:txBody>
      </p:sp>
    </p:spTree>
    <p:extLst>
      <p:ext uri="{BB962C8B-B14F-4D97-AF65-F5344CB8AC3E}">
        <p14:creationId xmlns:p14="http://schemas.microsoft.com/office/powerpoint/2010/main" val="255799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457200" y="457200"/>
            <a:ext cx="6858000" cy="3859213"/>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FR" altLang="en-US" dirty="0"/>
              <a:t>The example shows a duplication of </a:t>
            </a:r>
            <a:r>
              <a:rPr lang="fr-FR" altLang="en-US" dirty="0">
                <a:latin typeface="Courier New" panose="02070309020205020404" pitchFamily="49" charset="0"/>
                <a:cs typeface="Courier New" panose="02070309020205020404" pitchFamily="49" charset="0"/>
              </a:rPr>
              <a:t>pdb1</a:t>
            </a:r>
            <a:r>
              <a:rPr lang="fr-FR" altLang="en-US" dirty="0"/>
              <a:t> from </a:t>
            </a:r>
            <a:r>
              <a:rPr lang="fr-FR" altLang="en-US" dirty="0">
                <a:latin typeface="Courier New" panose="02070309020205020404" pitchFamily="49" charset="0"/>
                <a:cs typeface="Courier New" panose="02070309020205020404" pitchFamily="49" charset="0"/>
              </a:rPr>
              <a:t>cdb1</a:t>
            </a:r>
            <a:r>
              <a:rPr lang="fr-FR" altLang="en-US" dirty="0"/>
              <a:t> into the existing </a:t>
            </a:r>
            <a:r>
              <a:rPr lang="fr-FR" altLang="en-US" dirty="0">
                <a:latin typeface="Courier New" panose="02070309020205020404" pitchFamily="49" charset="0"/>
                <a:cs typeface="Courier New" panose="02070309020205020404" pitchFamily="49" charset="0"/>
              </a:rPr>
              <a:t>cdb2</a:t>
            </a:r>
            <a:r>
              <a:rPr lang="fr-FR" altLang="en-US" dirty="0"/>
              <a:t> as </a:t>
            </a:r>
            <a:r>
              <a:rPr lang="fr-FR" altLang="en-US" dirty="0">
                <a:latin typeface="Courier New" panose="02070309020205020404" pitchFamily="49" charset="0"/>
                <a:cs typeface="Courier New" panose="02070309020205020404" pitchFamily="49" charset="0"/>
              </a:rPr>
              <a:t>pdb2</a:t>
            </a:r>
            <a:r>
              <a:rPr lang="fr-FR" altLang="en-US" dirty="0"/>
              <a:t>.</a:t>
            </a:r>
          </a:p>
          <a:p>
            <a:pPr lvl="1"/>
            <a:r>
              <a:rPr lang="fr-FR" altLang="en-US" dirty="0"/>
              <a:t>To perform this operation, connections to the source (</a:t>
            </a:r>
            <a:r>
              <a:rPr lang="fr-FR" altLang="en-US" dirty="0">
                <a:latin typeface="Courier New" panose="02070309020205020404" pitchFamily="49" charset="0"/>
                <a:cs typeface="Courier New" panose="02070309020205020404" pitchFamily="49" charset="0"/>
              </a:rPr>
              <a:t>TARGET</a:t>
            </a:r>
            <a:r>
              <a:rPr lang="fr-FR" altLang="en-US" dirty="0"/>
              <a:t>) </a:t>
            </a:r>
            <a:r>
              <a:rPr lang="fr-FR" altLang="en-US" dirty="0">
                <a:latin typeface="Courier New" panose="02070309020205020404" pitchFamily="49" charset="0"/>
                <a:cs typeface="Courier New" panose="02070309020205020404" pitchFamily="49" charset="0"/>
              </a:rPr>
              <a:t>cdb1</a:t>
            </a:r>
            <a:r>
              <a:rPr lang="fr-FR" altLang="en-US" dirty="0"/>
              <a:t> and to the destination (</a:t>
            </a:r>
            <a:r>
              <a:rPr lang="fr-FR" altLang="en-US" dirty="0">
                <a:latin typeface="Courier New" panose="02070309020205020404" pitchFamily="49" charset="0"/>
                <a:cs typeface="Courier New" panose="02070309020205020404" pitchFamily="49" charset="0"/>
              </a:rPr>
              <a:t>AUXILIARY</a:t>
            </a:r>
            <a:r>
              <a:rPr lang="fr-FR" altLang="en-US" dirty="0"/>
              <a:t>) </a:t>
            </a:r>
            <a:r>
              <a:rPr lang="fr-FR" altLang="en-US" dirty="0">
                <a:latin typeface="Courier New" panose="02070309020205020404" pitchFamily="49" charset="0"/>
                <a:cs typeface="Courier New" panose="02070309020205020404" pitchFamily="49" charset="0"/>
              </a:rPr>
              <a:t>cdb2</a:t>
            </a:r>
            <a:r>
              <a:rPr lang="fr-FR" altLang="en-US" dirty="0"/>
              <a:t> are required.</a:t>
            </a:r>
          </a:p>
          <a:p>
            <a:pPr lvl="1"/>
            <a:r>
              <a:rPr lang="fr-FR" altLang="en-US" dirty="0"/>
              <a:t>The location </a:t>
            </a:r>
            <a:r>
              <a:rPr lang="en-US" altLang="en-US" dirty="0"/>
              <a:t>where to restore the foreign archive log files </a:t>
            </a:r>
            <a:r>
              <a:rPr lang="fr-FR" altLang="en-US" dirty="0"/>
              <a:t>in the </a:t>
            </a:r>
            <a:r>
              <a:rPr lang="en-US" altLang="en-US" dirty="0"/>
              <a:t>auxiliary instance is still defined vi</a:t>
            </a:r>
            <a:r>
              <a:rPr lang="fr-FR" altLang="en-US" dirty="0"/>
              <a:t>a the new initialization parameter, </a:t>
            </a:r>
            <a:r>
              <a:rPr lang="en-US" altLang="en-US" dirty="0">
                <a:latin typeface="Courier New" panose="02070309020205020404" pitchFamily="49" charset="0"/>
                <a:cs typeface="Courier New" panose="02070309020205020404" pitchFamily="49" charset="0"/>
              </a:rPr>
              <a:t>REMOTE_RECOVERY_FILE_DEST</a:t>
            </a:r>
            <a:r>
              <a:rPr lang="en-US" altLang="en-US" dirty="0">
                <a:cs typeface="Arial" panose="020B0604020202020204" pitchFamily="34" charset="0"/>
              </a:rPr>
              <a:t>.</a:t>
            </a:r>
          </a:p>
          <a:p>
            <a:pPr lvl="1"/>
            <a:r>
              <a:rPr lang="fr-FR" altLang="en-US" dirty="0"/>
              <a:t>Then the </a:t>
            </a:r>
            <a:r>
              <a:rPr lang="fr-FR" altLang="en-US" dirty="0">
                <a:latin typeface="Courier New" panose="02070309020205020404" pitchFamily="49" charset="0"/>
                <a:cs typeface="Courier New" panose="02070309020205020404" pitchFamily="49" charset="0"/>
              </a:rPr>
              <a:t>DUPLICATE</a:t>
            </a:r>
            <a:r>
              <a:rPr lang="fr-FR" altLang="en-US" dirty="0"/>
              <a:t> command defines that the operation is performed while the source </a:t>
            </a:r>
            <a:r>
              <a:rPr lang="fr-FR" altLang="en-US" dirty="0">
                <a:latin typeface="Courier New" panose="02070309020205020404" pitchFamily="49" charset="0"/>
                <a:cs typeface="Courier New" panose="02070309020205020404" pitchFamily="49" charset="0"/>
              </a:rPr>
              <a:t>pdb1</a:t>
            </a:r>
            <a:r>
              <a:rPr lang="fr-FR" altLang="en-US" dirty="0"/>
              <a:t> is opened.</a:t>
            </a:r>
          </a:p>
          <a:p>
            <a:pPr lvl="2"/>
            <a:r>
              <a:rPr lang="fr-FR" altLang="en-US" dirty="0">
                <a:latin typeface="Courier New" panose="02070309020205020404" pitchFamily="49" charset="0"/>
                <a:cs typeface="Courier New" panose="02070309020205020404" pitchFamily="49" charset="0"/>
              </a:rPr>
              <a:t>cdb2</a:t>
            </a:r>
            <a:r>
              <a:rPr lang="fr-FR" altLang="en-US" dirty="0"/>
              <a:t> needs to be opened read/write.</a:t>
            </a:r>
            <a:endParaRPr lang="en-US" altLang="en-US" dirty="0"/>
          </a:p>
          <a:p>
            <a:pPr lvl="1"/>
            <a:endParaRPr lang="en-US" altLang="en-US" dirty="0"/>
          </a:p>
        </p:txBody>
      </p:sp>
      <p:sp>
        <p:nvSpPr>
          <p:cNvPr id="5837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8454BE4F-E580-4E69-A1E0-94CB5F443A2A}" type="slidenum">
              <a:rPr lang="en-US" altLang="en-US" sz="1100" smtClean="0"/>
              <a:t>12</a:t>
            </a:fld>
            <a:endParaRPr lang="en-US" altLang="en-US" sz="1100" dirty="0"/>
          </a:p>
        </p:txBody>
      </p:sp>
    </p:spTree>
    <p:extLst>
      <p:ext uri="{BB962C8B-B14F-4D97-AF65-F5344CB8AC3E}">
        <p14:creationId xmlns:p14="http://schemas.microsoft.com/office/powerpoint/2010/main" val="2258497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457200" y="457200"/>
            <a:ext cx="6858000" cy="3859213"/>
          </a:xfrm>
          <a:ln/>
        </p:spPr>
      </p:sp>
      <p:sp>
        <p:nvSpPr>
          <p:cNvPr id="40963" name="Notes Placeholder 2"/>
          <p:cNvSpPr>
            <a:spLocks noGrp="1"/>
          </p:cNvSpPr>
          <p:nvPr>
            <p:ph type="body" idx="1"/>
          </p:nvPr>
        </p:nvSpPr>
        <p:spPr>
          <a:ln/>
        </p:spPr>
        <p:txBody>
          <a:bodyPr>
            <a:normAutofit/>
          </a:bodyPr>
          <a:lstStyle/>
          <a:p>
            <a:pPr lvl="1">
              <a:defRPr/>
            </a:pPr>
            <a:r>
              <a:rPr lang="en-US" dirty="0">
                <a:latin typeface="Arial" charset="0"/>
              </a:rPr>
              <a:t>If you decide to migrate an on-premise CDB to the Cloud, any tablespace created in the Cloud CDB will be encrypted, even if no encryption clause is declared. </a:t>
            </a:r>
          </a:p>
          <a:p>
            <a:pPr lvl="1">
              <a:defRPr/>
            </a:pPr>
            <a:r>
              <a:rPr lang="en-US" altLang="en-US" dirty="0">
                <a:latin typeface="Arial" charset="0"/>
              </a:rPr>
              <a:t>Since Oracle Database 12c, encryption of new user-defined tablespaces is allowed via </a:t>
            </a:r>
            <a:r>
              <a:rPr lang="en-US" altLang="en-US" dirty="0">
                <a:latin typeface="Arial" charset="0"/>
                <a:cs typeface="Arial" charset="0"/>
              </a:rPr>
              <a:t>a new </a:t>
            </a:r>
            <a:r>
              <a:rPr lang="en-US" altLang="en-US" dirty="0">
                <a:latin typeface="Courier New" pitchFamily="49" charset="0"/>
                <a:cs typeface="Courier New" pitchFamily="49" charset="0"/>
              </a:rPr>
              <a:t>ENCRYPT_NEW_TABLESPACES</a:t>
            </a:r>
            <a:r>
              <a:rPr lang="en-US" altLang="en-US" dirty="0">
                <a:latin typeface="Arial" charset="0"/>
                <a:cs typeface="Arial" charset="0"/>
              </a:rPr>
              <a:t> instance parameter. </a:t>
            </a:r>
            <a:endParaRPr lang="en-US" altLang="en-US" dirty="0">
              <a:latin typeface="Arial" charset="0"/>
            </a:endParaRPr>
          </a:p>
          <a:p>
            <a:pPr lvl="2">
              <a:buFont typeface="Arial" charset="0"/>
              <a:buChar char="•"/>
              <a:defRPr/>
            </a:pPr>
            <a:r>
              <a:rPr lang="en-US" altLang="en-US" dirty="0">
                <a:latin typeface="Arial" charset="0"/>
              </a:rPr>
              <a:t>A user-defined tablespace that is created in a CDB in the Cloud is transparently encrypted with Advanced Encryption Standard 128 (AES 128) even if the </a:t>
            </a:r>
            <a:r>
              <a:rPr lang="en-US" altLang="en-US" dirty="0">
                <a:latin typeface="Courier New" pitchFamily="49" charset="0"/>
                <a:cs typeface="Courier New" pitchFamily="49" charset="0"/>
              </a:rPr>
              <a:t>ENCRYPTION</a:t>
            </a:r>
            <a:r>
              <a:rPr lang="en-US" altLang="en-US" dirty="0">
                <a:latin typeface="Arial" charset="0"/>
              </a:rPr>
              <a:t> clause for the SQL </a:t>
            </a:r>
            <a:r>
              <a:rPr lang="en-US" altLang="en-US" dirty="0">
                <a:latin typeface="Courier New" pitchFamily="49" charset="0"/>
              </a:rPr>
              <a:t>CREATE</a:t>
            </a:r>
            <a:r>
              <a:rPr lang="en-US" altLang="en-US" dirty="0">
                <a:latin typeface="Arial" charset="0"/>
              </a:rPr>
              <a:t> </a:t>
            </a:r>
            <a:r>
              <a:rPr lang="en-US" altLang="en-US" dirty="0">
                <a:latin typeface="Courier New" pitchFamily="49" charset="0"/>
              </a:rPr>
              <a:t>TABLESPACE</a:t>
            </a:r>
            <a:r>
              <a:rPr lang="en-US" altLang="en-US" dirty="0">
                <a:latin typeface="Arial" charset="0"/>
              </a:rPr>
              <a:t> statement is not specified and the </a:t>
            </a:r>
            <a:r>
              <a:rPr lang="en-US" altLang="en-US" dirty="0">
                <a:latin typeface="Courier New" pitchFamily="49" charset="0"/>
                <a:cs typeface="Courier New" pitchFamily="49" charset="0"/>
              </a:rPr>
              <a:t>ENCRYPT_NEW_TABLESPACES</a:t>
            </a:r>
            <a:r>
              <a:rPr lang="en-US" altLang="en-US" dirty="0">
                <a:latin typeface="Arial" charset="0"/>
                <a:cs typeface="Arial" charset="0"/>
              </a:rPr>
              <a:t> instance parameter is being set to </a:t>
            </a:r>
            <a:r>
              <a:rPr lang="en-US" altLang="en-US" dirty="0">
                <a:latin typeface="Courier New" pitchFamily="49" charset="0"/>
                <a:cs typeface="Courier New" pitchFamily="49" charset="0"/>
              </a:rPr>
              <a:t>CLOUD_ONLY</a:t>
            </a:r>
            <a:r>
              <a:rPr lang="en-US" altLang="en-US" dirty="0">
                <a:latin typeface="Arial" charset="0"/>
                <a:cs typeface="Arial" charset="0"/>
              </a:rPr>
              <a:t> by default. </a:t>
            </a:r>
            <a:endParaRPr lang="en-US" altLang="en-US" dirty="0">
              <a:latin typeface="Arial" charset="0"/>
            </a:endParaRPr>
          </a:p>
          <a:p>
            <a:pPr lvl="2">
              <a:buFont typeface="Arial" charset="0"/>
              <a:buChar char="•"/>
              <a:defRPr/>
            </a:pPr>
            <a:r>
              <a:rPr lang="en-US" altLang="en-US" dirty="0">
                <a:latin typeface="Arial" charset="0"/>
              </a:rPr>
              <a:t>A user-defined tablespace that is created in an on-premise database is not transparently encrypted. Only the </a:t>
            </a:r>
            <a:r>
              <a:rPr lang="en-US" altLang="en-US" dirty="0">
                <a:latin typeface="Courier New" pitchFamily="49" charset="0"/>
                <a:cs typeface="Courier New" pitchFamily="49" charset="0"/>
              </a:rPr>
              <a:t>ENCRYPTION</a:t>
            </a:r>
            <a:r>
              <a:rPr lang="en-US" altLang="en-US" dirty="0">
                <a:latin typeface="Arial" charset="0"/>
              </a:rPr>
              <a:t> clause of the </a:t>
            </a:r>
            <a:r>
              <a:rPr lang="en-US" altLang="en-US" dirty="0">
                <a:latin typeface="Courier New" pitchFamily="49" charset="0"/>
              </a:rPr>
              <a:t>CREATE</a:t>
            </a:r>
            <a:r>
              <a:rPr lang="en-US" altLang="en-US" dirty="0">
                <a:latin typeface="Arial" charset="0"/>
              </a:rPr>
              <a:t> </a:t>
            </a:r>
            <a:r>
              <a:rPr lang="en-US" altLang="en-US" dirty="0">
                <a:latin typeface="Courier New" pitchFamily="49" charset="0"/>
              </a:rPr>
              <a:t>TABLESPACE</a:t>
            </a:r>
            <a:r>
              <a:rPr lang="en-US" altLang="en-US" dirty="0">
                <a:latin typeface="Arial" charset="0"/>
              </a:rPr>
              <a:t> statement determines if the tablespace is encrypted.</a:t>
            </a:r>
          </a:p>
          <a:p>
            <a:pPr lvl="1">
              <a:defRPr/>
            </a:pPr>
            <a:r>
              <a:rPr lang="fr-FR" altLang="en-US" dirty="0">
                <a:latin typeface="Arial" charset="0"/>
              </a:rPr>
              <a:t>All forms of duplication are compatible except </a:t>
            </a:r>
            <a:r>
              <a:rPr lang="en-US" dirty="0">
                <a:latin typeface="Arial" charset="0"/>
              </a:rPr>
              <a:t>for standby duplicate.</a:t>
            </a:r>
            <a:endParaRPr lang="fr-FR" altLang="en-US" dirty="0">
              <a:latin typeface="Arial" charset="0"/>
            </a:endParaRPr>
          </a:p>
          <a:p>
            <a:pPr lvl="2">
              <a:buFont typeface="Arial" pitchFamily="34" charset="0"/>
              <a:buChar char="•"/>
              <a:defRPr/>
            </a:pPr>
            <a:r>
              <a:rPr lang="en-US" dirty="0"/>
              <a:t>Active duplication connects as </a:t>
            </a:r>
            <a:r>
              <a:rPr lang="en-US" dirty="0">
                <a:latin typeface="Courier New" pitchFamily="49" charset="0"/>
                <a:cs typeface="Courier New" pitchFamily="49" charset="0"/>
              </a:rPr>
              <a:t>TARGET</a:t>
            </a:r>
            <a:r>
              <a:rPr lang="en-US" dirty="0"/>
              <a:t> to the source database and as </a:t>
            </a:r>
            <a:r>
              <a:rPr lang="en-US" dirty="0">
                <a:latin typeface="Courier New" pitchFamily="49" charset="0"/>
                <a:cs typeface="Courier New" pitchFamily="49" charset="0"/>
              </a:rPr>
              <a:t>AUXILIARY</a:t>
            </a:r>
            <a:r>
              <a:rPr lang="en-US" dirty="0"/>
              <a:t> to the Cloud instance.</a:t>
            </a:r>
          </a:p>
          <a:p>
            <a:pPr lvl="2">
              <a:buFont typeface="Arial" pitchFamily="34" charset="0"/>
              <a:buChar char="•"/>
              <a:defRPr/>
            </a:pPr>
            <a:r>
              <a:rPr lang="en-US" dirty="0"/>
              <a:t>Backup-based duplication without a target connection connects as </a:t>
            </a:r>
            <a:r>
              <a:rPr lang="en-US" dirty="0">
                <a:latin typeface="Courier New" pitchFamily="49" charset="0"/>
                <a:cs typeface="Courier New" pitchFamily="49" charset="0"/>
              </a:rPr>
              <a:t>CATALOG</a:t>
            </a:r>
            <a:r>
              <a:rPr lang="en-US" dirty="0"/>
              <a:t> to the recovery catalog database and as </a:t>
            </a:r>
            <a:r>
              <a:rPr lang="en-US" dirty="0">
                <a:latin typeface="Courier New" pitchFamily="49" charset="0"/>
                <a:cs typeface="Courier New" pitchFamily="49" charset="0"/>
              </a:rPr>
              <a:t>AUXILIARY</a:t>
            </a:r>
            <a:r>
              <a:rPr lang="en-US" dirty="0"/>
              <a:t> to the Cloud instance. RMAN uses the metadata in the recovery catalog to determine which backups or copies are required to perform the duplication.</a:t>
            </a:r>
            <a:endParaRPr lang="en-US" altLang="en-US" dirty="0">
              <a:latin typeface="Arial" charset="0"/>
            </a:endParaRPr>
          </a:p>
          <a:p>
            <a:pPr lvl="2">
              <a:buFont typeface="Arial" pitchFamily="34" charset="0"/>
              <a:buChar char="•"/>
              <a:defRPr/>
            </a:pPr>
            <a:r>
              <a:rPr lang="en-US" dirty="0"/>
              <a:t>Targetless duplication without connections to the target or to the recovery catalog database instance connects only to the Cloud instance and uses backups or copies of the source database that are stored in a disk location on the destination host. RMAN obtains metadata about where the backups and copies reside from the </a:t>
            </a:r>
            <a:r>
              <a:rPr lang="en-US" dirty="0">
                <a:latin typeface="Courier New" pitchFamily="49" charset="0"/>
                <a:cs typeface="Courier New" pitchFamily="49" charset="0"/>
              </a:rPr>
              <a:t>BACKUP LOCATION</a:t>
            </a:r>
            <a:r>
              <a:rPr lang="en-US" dirty="0"/>
              <a:t> clause of the </a:t>
            </a:r>
            <a:r>
              <a:rPr lang="en-US" dirty="0">
                <a:latin typeface="Courier New" pitchFamily="49" charset="0"/>
                <a:cs typeface="Courier New" pitchFamily="49" charset="0"/>
              </a:rPr>
              <a:t>DUPLICATE</a:t>
            </a:r>
            <a:r>
              <a:rPr lang="en-US" dirty="0"/>
              <a:t> command. A disk backup location containing all the backups or copies required for duplication must be available to the destination host, the compute node for the Cloud CDB.</a:t>
            </a:r>
          </a:p>
          <a:p>
            <a:pPr lvl="2">
              <a:buFont typeface="Arial" pitchFamily="34" charset="0"/>
              <a:buChar char="•"/>
              <a:defRPr/>
            </a:pPr>
            <a:endParaRPr lang="en-US" dirty="0">
              <a:latin typeface="Arial" charset="0"/>
            </a:endParaRPr>
          </a:p>
          <a:p>
            <a:pPr lvl="1">
              <a:defRPr/>
            </a:pPr>
            <a:endParaRPr lang="en-US" dirty="0">
              <a:latin typeface="Arial" charset="0"/>
            </a:endParaRPr>
          </a:p>
        </p:txBody>
      </p:sp>
      <p:sp>
        <p:nvSpPr>
          <p:cNvPr id="6042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9B08F04A-05B9-4EC3-9538-FE73C3B72301}" type="slidenum">
              <a:rPr lang="en-US" altLang="en-US" sz="1100" smtClean="0"/>
              <a:t>13</a:t>
            </a:fld>
            <a:endParaRPr lang="en-US" altLang="en-US" sz="1100" dirty="0"/>
          </a:p>
        </p:txBody>
      </p:sp>
    </p:spTree>
    <p:extLst>
      <p:ext uri="{BB962C8B-B14F-4D97-AF65-F5344CB8AC3E}">
        <p14:creationId xmlns:p14="http://schemas.microsoft.com/office/powerpoint/2010/main" val="3665637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457200" y="457200"/>
            <a:ext cx="6858000" cy="3859213"/>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the source database already contains encrypted tablespaces, the </a:t>
            </a:r>
            <a:r>
              <a:rPr lang="en-US" altLang="en-US" dirty="0">
                <a:latin typeface="Courier New" panose="02070309020205020404" pitchFamily="49" charset="0"/>
                <a:cs typeface="Courier New" panose="02070309020205020404" pitchFamily="49" charset="0"/>
              </a:rPr>
              <a:t>DUPLICATE</a:t>
            </a:r>
            <a:r>
              <a:rPr lang="en-US" altLang="en-US" dirty="0"/>
              <a:t> must have access to the TDE master key of the source (</a:t>
            </a:r>
            <a:r>
              <a:rPr lang="en-US" altLang="en-US" dirty="0">
                <a:latin typeface="Courier New" panose="02070309020205020404" pitchFamily="49" charset="0"/>
                <a:cs typeface="Courier New" panose="02070309020205020404" pitchFamily="49" charset="0"/>
              </a:rPr>
              <a:t>TARGET</a:t>
            </a:r>
            <a:r>
              <a:rPr lang="en-US" altLang="en-US" dirty="0"/>
              <a:t>) database because the clone instance needs to decrypt the datafiles before re-encrypting them during the restore operation. In this case, the keystore has to be copied from the on-premise CDB to the clone instance before starting the </a:t>
            </a:r>
            <a:r>
              <a:rPr lang="en-US" altLang="en-US" dirty="0">
                <a:latin typeface="Courier New" panose="02070309020205020404" pitchFamily="49" charset="0"/>
                <a:cs typeface="Courier New" panose="02070309020205020404" pitchFamily="49" charset="0"/>
              </a:rPr>
              <a:t>DUPLICATE</a:t>
            </a:r>
            <a:r>
              <a:rPr lang="en-US" altLang="en-US" dirty="0"/>
              <a:t> and must be opened.</a:t>
            </a:r>
          </a:p>
          <a:p>
            <a:pPr lvl="1"/>
            <a:r>
              <a:rPr lang="en-US" altLang="en-US" dirty="0"/>
              <a:t>The </a:t>
            </a:r>
            <a:r>
              <a:rPr lang="en-US" altLang="en-US" dirty="0">
                <a:latin typeface="Courier New" panose="02070309020205020404" pitchFamily="49" charset="0"/>
                <a:cs typeface="Courier New" panose="02070309020205020404" pitchFamily="49" charset="0"/>
              </a:rPr>
              <a:t>DUPLICATE</a:t>
            </a:r>
            <a:r>
              <a:rPr lang="en-US" altLang="en-US" dirty="0"/>
              <a:t> command allows the new “</a:t>
            </a:r>
            <a:r>
              <a:rPr lang="en-US" altLang="en-US" dirty="0">
                <a:latin typeface="Courier New" panose="02070309020205020404" pitchFamily="49" charset="0"/>
                <a:cs typeface="Courier New" panose="02070309020205020404" pitchFamily="49" charset="0"/>
              </a:rPr>
              <a:t>AS ENCRYPTED”</a:t>
            </a:r>
            <a:r>
              <a:rPr lang="en-US" altLang="en-US" dirty="0"/>
              <a:t>  clause to restore the CDB with encryption.</a:t>
            </a:r>
          </a:p>
          <a:p>
            <a:pPr lvl="1"/>
            <a:r>
              <a:rPr lang="fr-FR" altLang="en-US" dirty="0"/>
              <a:t>Refer to </a:t>
            </a:r>
            <a:r>
              <a:rPr lang="fr-FR" altLang="en-US" i="1" dirty="0"/>
              <a:t>Oracle Database Backup and Recovery User’s Guide </a:t>
            </a:r>
            <a:r>
              <a:rPr lang="fr-FR" altLang="en-US" i="1" dirty="0" smtClean="0"/>
              <a:t>19c </a:t>
            </a:r>
            <a:r>
              <a:rPr lang="fr-FR" altLang="en-US" dirty="0"/>
              <a:t>– Chapter </a:t>
            </a:r>
            <a:r>
              <a:rPr lang="fr-FR" altLang="en-US" i="1" dirty="0"/>
              <a:t>Duplicating Databases to Oracle Cloud </a:t>
            </a:r>
            <a:r>
              <a:rPr lang="en-US" altLang="en-US" dirty="0"/>
              <a:t>and more particularly </a:t>
            </a:r>
            <a:r>
              <a:rPr lang="en-US" altLang="en-US" dirty="0">
                <a:hlinkClick r:id="rId3"/>
              </a:rPr>
              <a:t>RMAN Duplicate from an Active Database</a:t>
            </a:r>
            <a:r>
              <a:rPr lang="en-US" altLang="en-US" dirty="0"/>
              <a:t> for more details about duplicating databases to Oracle Cloud Infrastructure</a:t>
            </a:r>
            <a:r>
              <a:rPr lang="en-US" altLang="en-US" dirty="0" smtClean="0"/>
              <a:t>.</a:t>
            </a:r>
            <a:endParaRPr lang="en-US" altLang="en-US" dirty="0"/>
          </a:p>
        </p:txBody>
      </p:sp>
      <p:sp>
        <p:nvSpPr>
          <p:cNvPr id="6246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B583DB1E-A1E1-4F3D-A9C7-BCB1EBC94E10}" type="slidenum">
              <a:rPr lang="en-US" altLang="en-US" sz="1100" smtClean="0"/>
              <a:t>14</a:t>
            </a:fld>
            <a:endParaRPr lang="en-US" altLang="en-US" sz="1100" dirty="0"/>
          </a:p>
        </p:txBody>
      </p:sp>
    </p:spTree>
    <p:extLst>
      <p:ext uri="{BB962C8B-B14F-4D97-AF65-F5344CB8AC3E}">
        <p14:creationId xmlns:p14="http://schemas.microsoft.com/office/powerpoint/2010/main" val="39437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457200" y="457200"/>
            <a:ext cx="6858000" cy="3859213"/>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source database already contains encrypted tablespaces; therefore, </a:t>
            </a:r>
            <a:r>
              <a:rPr lang="en-US" altLang="en-US" dirty="0">
                <a:latin typeface="Courier New" panose="02070309020205020404" pitchFamily="49" charset="0"/>
                <a:cs typeface="Courier New" panose="02070309020205020404" pitchFamily="49" charset="0"/>
              </a:rPr>
              <a:t>DUPLICATE</a:t>
            </a:r>
            <a:r>
              <a:rPr lang="en-US" altLang="en-US" dirty="0"/>
              <a:t> must have access to the master key of the source (</a:t>
            </a:r>
            <a:r>
              <a:rPr lang="en-US" altLang="en-US" dirty="0">
                <a:latin typeface="Courier New" panose="02070309020205020404" pitchFamily="49" charset="0"/>
                <a:cs typeface="Courier New" panose="02070309020205020404" pitchFamily="49" charset="0"/>
              </a:rPr>
              <a:t>TARGET</a:t>
            </a:r>
            <a:r>
              <a:rPr lang="en-US" altLang="en-US" dirty="0"/>
              <a:t>) database because the clone instance needs to decrypt the datafiles before the restore operation. In this case, the keystore has to be copied from the Cloud CDB to the clone instance before starting </a:t>
            </a:r>
            <a:r>
              <a:rPr lang="en-US" altLang="en-US" dirty="0">
                <a:latin typeface="Courier New" panose="02070309020205020404" pitchFamily="49" charset="0"/>
                <a:cs typeface="Courier New" panose="02070309020205020404" pitchFamily="49" charset="0"/>
              </a:rPr>
              <a:t>DUPLICATE</a:t>
            </a:r>
            <a:r>
              <a:rPr lang="en-US" altLang="en-US" dirty="0"/>
              <a:t> and must be opened by using the </a:t>
            </a:r>
            <a:r>
              <a:rPr lang="en-US" altLang="en-US" dirty="0">
                <a:latin typeface="Courier New" panose="02070309020205020404" pitchFamily="49" charset="0"/>
                <a:cs typeface="Courier New" panose="02070309020205020404" pitchFamily="49" charset="0"/>
              </a:rPr>
              <a:t>SET DECRYPTION WALLET OPEN IDENTIFIED BY “password”</a:t>
            </a:r>
            <a:r>
              <a:rPr lang="en-US" altLang="en-US" dirty="0"/>
              <a:t> command.</a:t>
            </a:r>
          </a:p>
          <a:p>
            <a:pPr lvl="1"/>
            <a:r>
              <a:rPr lang="en-US" altLang="en-US" dirty="0"/>
              <a:t>The </a:t>
            </a:r>
            <a:r>
              <a:rPr lang="en-US" altLang="en-US" dirty="0">
                <a:latin typeface="Courier New" panose="02070309020205020404" pitchFamily="49" charset="0"/>
                <a:cs typeface="Courier New" panose="02070309020205020404" pitchFamily="49" charset="0"/>
              </a:rPr>
              <a:t>DUPLICATE</a:t>
            </a:r>
            <a:r>
              <a:rPr lang="en-US" altLang="en-US" dirty="0"/>
              <a:t> command uses the </a:t>
            </a:r>
            <a:r>
              <a:rPr lang="en-US" altLang="en-US" dirty="0">
                <a:latin typeface="Courier New" panose="02070309020205020404" pitchFamily="49" charset="0"/>
                <a:cs typeface="Courier New" panose="02070309020205020404" pitchFamily="49" charset="0"/>
              </a:rPr>
              <a:t>“AS DECRYPTED”</a:t>
            </a:r>
            <a:r>
              <a:rPr lang="en-US" altLang="en-US" dirty="0"/>
              <a:t> clause to restore the CDB without encryption.</a:t>
            </a:r>
          </a:p>
          <a:p>
            <a:pPr lvl="1"/>
            <a:r>
              <a:rPr lang="en-US" altLang="en-US" dirty="0"/>
              <a:t>If the user does not have Advanced Security Option (ASO) license on on-premise side, the on-premise database cannot have TDE encrypted tablespaces. The </a:t>
            </a:r>
            <a:r>
              <a:rPr lang="en-US" altLang="en-US" dirty="0">
                <a:latin typeface="Courier New" panose="02070309020205020404" pitchFamily="49" charset="0"/>
                <a:cs typeface="Courier New" panose="02070309020205020404" pitchFamily="49" charset="0"/>
              </a:rPr>
              <a:t>DUPLICATE</a:t>
            </a:r>
            <a:r>
              <a:rPr lang="en-US" altLang="en-US" dirty="0"/>
              <a:t> command using the </a:t>
            </a:r>
            <a:r>
              <a:rPr lang="en-US" altLang="en-US" dirty="0">
                <a:latin typeface="Courier New" panose="02070309020205020404" pitchFamily="49" charset="0"/>
                <a:cs typeface="Courier New" panose="02070309020205020404" pitchFamily="49" charset="0"/>
              </a:rPr>
              <a:t>“AS DECRYPTED”</a:t>
            </a:r>
            <a:r>
              <a:rPr lang="en-US" altLang="en-US" dirty="0"/>
              <a:t> clause provides a way to get encrypted tablespaces/databases from Cloud to on-premise servers. It is important to note that it will not decrypt tablespaces that were explicitly created with encryption, using the </a:t>
            </a:r>
            <a:r>
              <a:rPr lang="en-US" altLang="en-US" dirty="0">
                <a:latin typeface="Courier New" panose="02070309020205020404" pitchFamily="49" charset="0"/>
                <a:cs typeface="Courier New" panose="02070309020205020404" pitchFamily="49" charset="0"/>
              </a:rPr>
              <a:t>ENCRYPTION USING</a:t>
            </a:r>
            <a:r>
              <a:rPr lang="en-US" altLang="en-US" dirty="0"/>
              <a:t> clause.</a:t>
            </a:r>
          </a:p>
          <a:p>
            <a:pPr lvl="1"/>
            <a:r>
              <a:rPr lang="fr-FR" altLang="en-US" dirty="0"/>
              <a:t>Refer to </a:t>
            </a:r>
            <a:r>
              <a:rPr lang="fr-FR" altLang="en-US" i="1" dirty="0"/>
              <a:t>Oracle Database Backup and Recovery User’s Guide </a:t>
            </a:r>
            <a:r>
              <a:rPr lang="fr-FR" altLang="en-US" i="1" dirty="0" smtClean="0"/>
              <a:t>19c </a:t>
            </a:r>
            <a:r>
              <a:rPr lang="fr-FR" altLang="en-US" dirty="0"/>
              <a:t>– Chapter </a:t>
            </a:r>
            <a:r>
              <a:rPr lang="en-US" altLang="en-US" i="1" dirty="0"/>
              <a:t>Duplicating an Oracle Cloud Database as an On-premise Database.</a:t>
            </a:r>
            <a:endParaRPr lang="en-US" altLang="en-US" dirty="0"/>
          </a:p>
          <a:p>
            <a:pPr lvl="1"/>
            <a:endParaRPr lang="en-US" altLang="en-US" dirty="0"/>
          </a:p>
        </p:txBody>
      </p:sp>
      <p:sp>
        <p:nvSpPr>
          <p:cNvPr id="6451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smtClean="0"/>
              <a:t>Oracle Database </a:t>
            </a:r>
            <a:r>
              <a:rPr lang="en-US" altLang="en-US" sz="1100" dirty="0" smtClean="0"/>
              <a:t>19c: </a:t>
            </a:r>
            <a:r>
              <a:rPr lang="en-US" altLang="en-US" sz="1100" dirty="0" smtClean="0"/>
              <a:t>Managing Multitenant Architecture   8 - </a:t>
            </a:r>
            <a:fld id="{AB5D132D-A455-4034-B4C1-183A1F67904C}" type="slidenum">
              <a:rPr lang="en-US" altLang="en-US" sz="1100" smtClean="0"/>
              <a:t>15</a:t>
            </a:fld>
            <a:endParaRPr lang="en-US" altLang="en-US" sz="1100" dirty="0"/>
          </a:p>
        </p:txBody>
      </p:sp>
    </p:spTree>
    <p:extLst>
      <p:ext uri="{BB962C8B-B14F-4D97-AF65-F5344CB8AC3E}">
        <p14:creationId xmlns:p14="http://schemas.microsoft.com/office/powerpoint/2010/main" val="2785703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4"/>
          <p:cNvSpPr>
            <a:spLocks noGrp="1" noRot="1" noChangeAspect="1" noChangeArrowheads="1" noTextEdit="1"/>
          </p:cNvSpPr>
          <p:nvPr>
            <p:ph type="sldImg"/>
          </p:nvPr>
        </p:nvSpPr>
        <p:spPr>
          <a:xfrm>
            <a:off x="457200" y="457200"/>
            <a:ext cx="6858000" cy="3859213"/>
          </a:xfrm>
          <a:ln/>
        </p:spPr>
      </p:sp>
      <p:sp>
        <p:nvSpPr>
          <p:cNvPr id="66563" name="Rectangle 205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very important databases, you may want to execute proactive checks (possibly daily during low peak interval periods). You can schedule periodic health checks by using the RMAN </a:t>
            </a:r>
            <a:r>
              <a:rPr lang="en-US" altLang="en-US" dirty="0">
                <a:latin typeface="Courier New" panose="02070309020205020404" pitchFamily="49" charset="0"/>
              </a:rPr>
              <a:t>VALIDATE</a:t>
            </a:r>
            <a:r>
              <a:rPr lang="en-US" altLang="en-US" dirty="0"/>
              <a:t> command to validate any datafile of a whole CDB, of the CDB root only, of a PDB, and of individual backup sets and data blocks.</a:t>
            </a:r>
          </a:p>
          <a:p>
            <a:pPr lvl="2">
              <a:buFont typeface="Arial" panose="020B0604020202020204" pitchFamily="34" charset="0"/>
              <a:buChar char="•"/>
            </a:pPr>
            <a:r>
              <a:rPr lang="en-US" altLang="en-US" dirty="0"/>
              <a:t>When connected to the CDB root, validate:</a:t>
            </a:r>
          </a:p>
          <a:p>
            <a:pPr lvl="3">
              <a:buFont typeface="Arial" panose="020B0604020202020204" pitchFamily="34" charset="0"/>
              <a:buChar char="-"/>
            </a:pPr>
            <a:r>
              <a:rPr lang="en-US" altLang="en-US" dirty="0"/>
              <a:t>The whole CDB using the </a:t>
            </a:r>
            <a:r>
              <a:rPr lang="en-US" altLang="en-US" dirty="0">
                <a:latin typeface="Courier New" panose="02070309020205020404" pitchFamily="49" charset="0"/>
              </a:rPr>
              <a:t>VALIDATE</a:t>
            </a:r>
            <a:r>
              <a:rPr lang="en-US" altLang="en-US" dirty="0"/>
              <a:t> </a:t>
            </a:r>
            <a:r>
              <a:rPr lang="en-US" altLang="en-US" dirty="0">
                <a:latin typeface="Courier New" panose="02070309020205020404" pitchFamily="49" charset="0"/>
              </a:rPr>
              <a:t>DATABASE</a:t>
            </a:r>
            <a:r>
              <a:rPr lang="en-US" altLang="en-US" dirty="0"/>
              <a:t> command</a:t>
            </a:r>
          </a:p>
          <a:p>
            <a:pPr lvl="3">
              <a:buFont typeface="Arial" panose="020B0604020202020204" pitchFamily="34" charset="0"/>
              <a:buChar char="-"/>
            </a:pPr>
            <a:r>
              <a:rPr lang="en-US" altLang="en-US" dirty="0"/>
              <a:t>The CDB root only using the </a:t>
            </a:r>
            <a:r>
              <a:rPr lang="en-US" altLang="en-US" dirty="0">
                <a:latin typeface="Courier New" panose="02070309020205020404" pitchFamily="49" charset="0"/>
              </a:rPr>
              <a:t>VALIDATE</a:t>
            </a:r>
            <a:r>
              <a:rPr lang="en-US" altLang="en-US" dirty="0"/>
              <a:t> </a:t>
            </a:r>
            <a:r>
              <a:rPr lang="en-US" altLang="en-US" dirty="0">
                <a:latin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ROOT</a:t>
            </a:r>
            <a:r>
              <a:rPr lang="en-US" altLang="en-US" dirty="0"/>
              <a:t> command</a:t>
            </a:r>
          </a:p>
          <a:p>
            <a:pPr lvl="3">
              <a:buFont typeface="Arial" panose="020B0604020202020204" pitchFamily="34" charset="0"/>
              <a:buChar char="-"/>
            </a:pPr>
            <a:r>
              <a:rPr lang="en-US" altLang="en-US" dirty="0"/>
              <a:t>A PDB or several PDBs using the </a:t>
            </a:r>
            <a:r>
              <a:rPr lang="en-US" altLang="en-US" dirty="0">
                <a:latin typeface="Courier New" panose="02070309020205020404" pitchFamily="49" charset="0"/>
              </a:rPr>
              <a:t>VALIDATE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rPr>
              <a:t>DATABASE</a:t>
            </a:r>
            <a:r>
              <a:rPr lang="en-US" altLang="en-US" dirty="0"/>
              <a:t> </a:t>
            </a:r>
            <a:r>
              <a:rPr lang="en-US" altLang="en-US" dirty="0" smtClean="0"/>
              <a:t>command</a:t>
            </a:r>
            <a:endParaRPr lang="en-US" altLang="en-US" dirty="0"/>
          </a:p>
          <a:p>
            <a:pPr lvl="2">
              <a:buFont typeface="Arial" panose="020B0604020202020204" pitchFamily="34" charset="0"/>
              <a:buChar char="•"/>
            </a:pPr>
            <a:r>
              <a:rPr lang="en-US" altLang="en-US" dirty="0"/>
              <a:t>When connected to the PDB, validate the PDB with the </a:t>
            </a:r>
            <a:r>
              <a:rPr lang="en-US" altLang="en-US" dirty="0">
                <a:latin typeface="Courier New" panose="02070309020205020404" pitchFamily="49" charset="0"/>
                <a:cs typeface="Courier New" panose="02070309020205020404" pitchFamily="49" charset="0"/>
              </a:rPr>
              <a:t>VALIDATE DATABASE </a:t>
            </a:r>
            <a:r>
              <a:rPr lang="en-US" altLang="en-US" dirty="0"/>
              <a:t>command.</a:t>
            </a:r>
            <a:endParaRPr lang="en-US" altLang="en-US" dirty="0">
              <a:latin typeface="Courier New" panose="02070309020205020404" pitchFamily="49" charset="0"/>
              <a:cs typeface="Courier New" panose="02070309020205020404" pitchFamily="49" charset="0"/>
            </a:endParaRPr>
          </a:p>
          <a:p>
            <a:pPr lvl="1"/>
            <a:r>
              <a:rPr lang="en-US" altLang="en-US" dirty="0"/>
              <a:t>Any problem detected during validation is displayed to you. If a failure is detected, it is logged into ADR as a finding.</a:t>
            </a:r>
          </a:p>
          <a:p>
            <a:pPr lvl="1"/>
            <a:r>
              <a:rPr lang="en-US" altLang="en-US" dirty="0"/>
              <a:t>Similarly, you can validate the restore of the CDB, the CDB root only, or PDBs using the </a:t>
            </a:r>
            <a:r>
              <a:rPr lang="en-US" altLang="en-US" dirty="0">
                <a:latin typeface="Courier New" panose="02070309020205020404" pitchFamily="49" charset="0"/>
                <a:cs typeface="Courier New" panose="02070309020205020404" pitchFamily="49" charset="0"/>
              </a:rPr>
              <a:t>RESTORE</a:t>
            </a:r>
            <a:r>
              <a:rPr lang="en-US" altLang="en-US" dirty="0"/>
              <a:t> </a:t>
            </a:r>
            <a:r>
              <a:rPr lang="en-US" altLang="en-US" dirty="0">
                <a:latin typeface="Courier New" panose="02070309020205020404" pitchFamily="49" charset="0"/>
              </a:rPr>
              <a:t>DATABASE</a:t>
            </a:r>
            <a:r>
              <a:rPr lang="en-US" altLang="en-US" dirty="0"/>
              <a:t> </a:t>
            </a:r>
            <a:r>
              <a:rPr lang="en-US" altLang="en-US" dirty="0">
                <a:latin typeface="Courier New" panose="02070309020205020404" pitchFamily="49" charset="0"/>
              </a:rPr>
              <a:t>VALIDATE</a:t>
            </a:r>
            <a:r>
              <a:rPr lang="en-US" altLang="en-US" dirty="0">
                <a:cs typeface="Arial" panose="020B0604020202020204" pitchFamily="34" charset="0"/>
              </a:rPr>
              <a:t>,</a:t>
            </a:r>
            <a:r>
              <a:rPr lang="en-US" altLang="en-US" dirty="0">
                <a:latin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RESTORE</a:t>
            </a:r>
            <a:r>
              <a:rPr lang="en-US" altLang="en-US" dirty="0"/>
              <a:t> </a:t>
            </a:r>
            <a:r>
              <a:rPr lang="en-US" altLang="en-US" dirty="0">
                <a:latin typeface="Courier New" panose="02070309020205020404" pitchFamily="49" charset="0"/>
              </a:rPr>
              <a:t>DATABASE</a:t>
            </a:r>
            <a:r>
              <a:rPr lang="en-US" altLang="en-US" dirty="0"/>
              <a:t> </a:t>
            </a:r>
            <a:r>
              <a:rPr lang="en-US" altLang="en-US" dirty="0">
                <a:latin typeface="Courier New" panose="02070309020205020404" pitchFamily="49" charset="0"/>
                <a:cs typeface="Courier New" panose="02070309020205020404" pitchFamily="49" charset="0"/>
              </a:rPr>
              <a:t>ROOT</a:t>
            </a:r>
            <a:r>
              <a:rPr lang="en-US" altLang="en-US" dirty="0"/>
              <a:t> </a:t>
            </a:r>
            <a:r>
              <a:rPr lang="en-US" altLang="en-US" dirty="0">
                <a:latin typeface="Courier New" panose="02070309020205020404" pitchFamily="49" charset="0"/>
              </a:rPr>
              <a:t>VALIDATE</a:t>
            </a:r>
            <a:r>
              <a:rPr lang="en-US" altLang="en-US" dirty="0">
                <a:cs typeface="Arial" panose="020B0604020202020204" pitchFamily="34" charset="0"/>
              </a:rPr>
              <a:t>, </a:t>
            </a:r>
            <a:r>
              <a:rPr lang="en-US" altLang="en-US" dirty="0"/>
              <a:t>and</a:t>
            </a:r>
            <a:r>
              <a:rPr lang="en-US" altLang="en-US" dirty="0">
                <a:latin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RESTORE</a:t>
            </a:r>
            <a:r>
              <a:rPr lang="en-US" altLang="en-US" dirty="0"/>
              <a:t> </a:t>
            </a:r>
            <a:r>
              <a:rPr lang="en-US" altLang="en-US" dirty="0">
                <a:latin typeface="Courier New" panose="02070309020205020404" pitchFamily="49" charset="0"/>
                <a:cs typeface="Courier New" panose="02070309020205020404" pitchFamily="49" charset="0"/>
              </a:rPr>
              <a:t>PLUGGABLE</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a:t>
            </a:r>
            <a:r>
              <a:rPr lang="en-US" altLang="en-US" i="1" dirty="0">
                <a:latin typeface="Courier New" panose="02070309020205020404" pitchFamily="49" charset="0"/>
                <a:cs typeface="Courier New" panose="02070309020205020404" pitchFamily="49" charset="0"/>
              </a:rPr>
              <a:t>pdb1</a:t>
            </a:r>
            <a:r>
              <a:rPr lang="en-US" altLang="en-US" dirty="0"/>
              <a:t> </a:t>
            </a:r>
            <a:r>
              <a:rPr lang="en-US" altLang="en-US" dirty="0">
                <a:latin typeface="Courier New" panose="02070309020205020404" pitchFamily="49" charset="0"/>
                <a:cs typeface="Courier New" panose="02070309020205020404" pitchFamily="49" charset="0"/>
              </a:rPr>
              <a:t>VALIDATE</a:t>
            </a:r>
            <a:r>
              <a:rPr lang="en-US" altLang="en-US" dirty="0"/>
              <a:t> commands, respectively.</a:t>
            </a:r>
          </a:p>
          <a:p>
            <a:pPr lvl="1"/>
            <a:r>
              <a:rPr lang="en-US" altLang="en-US" dirty="0"/>
              <a:t>For more detailed information about logical and physical corruption, refer </a:t>
            </a:r>
            <a:r>
              <a:rPr lang="en-US" altLang="en-US" dirty="0">
                <a:solidFill>
                  <a:schemeClr val="tx1"/>
                </a:solidFill>
              </a:rPr>
              <a:t>to the Oracle University course </a:t>
            </a:r>
            <a:r>
              <a:rPr lang="en-US" altLang="en-US" i="1" dirty="0">
                <a:solidFill>
                  <a:schemeClr val="tx1"/>
                </a:solidFill>
              </a:rPr>
              <a:t>Oracle Database 12c: Backup and Recovery Workshop</a:t>
            </a:r>
            <a:r>
              <a:rPr lang="en-US" altLang="en-US" dirty="0">
                <a:solidFill>
                  <a:schemeClr val="tx1"/>
                </a:solidFill>
              </a:rPr>
              <a:t>.</a:t>
            </a: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75FA4305-4B6E-4612-A301-FA0DE820AF60}" type="slidenum">
              <a:rPr lang="en-US" altLang="en-US" smtClean="0"/>
              <a:t>16</a:t>
            </a:fld>
            <a:endParaRPr lang="en-US" altLang="en-US" dirty="0"/>
          </a:p>
        </p:txBody>
      </p:sp>
    </p:spTree>
    <p:extLst>
      <p:ext uri="{BB962C8B-B14F-4D97-AF65-F5344CB8AC3E}">
        <p14:creationId xmlns:p14="http://schemas.microsoft.com/office/powerpoint/2010/main" val="194986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8909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CFC2ACBA-94D9-4DDA-B276-D0FAC2B50F22}" type="slidenum">
              <a:rPr lang="en-US" altLang="en-US" smtClean="0"/>
              <a:t>17</a:t>
            </a:fld>
            <a:endParaRPr lang="en-US" altLang="en-US" dirty="0"/>
          </a:p>
        </p:txBody>
      </p:sp>
      <p:sp>
        <p:nvSpPr>
          <p:cNvPr id="89092" name="Slide Image Placeholder 11"/>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2158859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9113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3A15B96E-8BCE-4E10-B0C7-8C11993D03C6}" type="slidenum">
              <a:rPr lang="en-US" altLang="en-US" smtClean="0"/>
              <a:t>18</a:t>
            </a:fld>
            <a:endParaRPr lang="en-US" altLang="en-US" dirty="0"/>
          </a:p>
        </p:txBody>
      </p:sp>
      <p:sp>
        <p:nvSpPr>
          <p:cNvPr id="91140" name="Slide Image Placeholder 7"/>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30751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 complete understanding of the backup and duplicate procedures under the multitenant architecture, refer to the Oracle documentation</a:t>
            </a:r>
            <a:r>
              <a:rPr lang="en-US" altLang="en-US" dirty="0" smtClean="0"/>
              <a:t>:</a:t>
            </a:r>
          </a:p>
          <a:p>
            <a:pPr lvl="2"/>
            <a:r>
              <a:rPr lang="en-US" altLang="en-US" dirty="0" smtClean="0"/>
              <a:t>“</a:t>
            </a:r>
            <a:r>
              <a:rPr lang="en-US" altLang="en-US" i="1" dirty="0"/>
              <a:t>Backing Up and Recovering CDBs and PDBs</a:t>
            </a:r>
            <a:r>
              <a:rPr lang="en-US" altLang="en-US" dirty="0"/>
              <a:t>“</a:t>
            </a:r>
            <a:r>
              <a:rPr lang="fr-FR" altLang="en-US" i="1" dirty="0"/>
              <a:t> </a:t>
            </a:r>
            <a:r>
              <a:rPr lang="fr-FR" altLang="en-US" dirty="0"/>
              <a:t>in </a:t>
            </a:r>
            <a:r>
              <a:rPr lang="fr-FR" altLang="en-US" i="1" dirty="0"/>
              <a:t>Oracle Multitenant Administrator’s Guide </a:t>
            </a:r>
            <a:r>
              <a:rPr lang="fr-FR" altLang="en-US" i="1" dirty="0" smtClean="0"/>
              <a:t>19c</a:t>
            </a:r>
            <a:endParaRPr lang="fr-FR" altLang="en-US" i="1" dirty="0" smtClean="0"/>
          </a:p>
          <a:p>
            <a:pPr lvl="2"/>
            <a:r>
              <a:rPr lang="en-US" altLang="en-US" dirty="0" smtClean="0"/>
              <a:t>“</a:t>
            </a:r>
            <a:r>
              <a:rPr lang="en-US" altLang="en-US" i="1" dirty="0" smtClean="0"/>
              <a:t>Duplicating </a:t>
            </a:r>
            <a:r>
              <a:rPr lang="en-US" altLang="en-US" i="1" dirty="0"/>
              <a:t>CDBs and PDBs</a:t>
            </a:r>
            <a:r>
              <a:rPr lang="en-US" altLang="en-US" dirty="0"/>
              <a:t>“</a:t>
            </a:r>
            <a:r>
              <a:rPr lang="en-US" altLang="en-US" i="1" dirty="0"/>
              <a:t> </a:t>
            </a:r>
            <a:r>
              <a:rPr lang="en-US" altLang="en-US" dirty="0"/>
              <a:t>in </a:t>
            </a:r>
            <a:r>
              <a:rPr lang="en-US" altLang="en-US" i="1" dirty="0"/>
              <a:t>Oracle Database Backup and Recovery User's Guide </a:t>
            </a:r>
            <a:r>
              <a:rPr lang="en-US" altLang="en-US" i="1" dirty="0" smtClean="0"/>
              <a:t>19c</a:t>
            </a:r>
            <a:endParaRPr lang="en-US" altLang="en-US" i="1" dirty="0"/>
          </a:p>
          <a:p>
            <a:pPr lvl="1"/>
            <a:r>
              <a:rPr lang="en-US" altLang="en-US" dirty="0"/>
              <a:t>Refer to other sources of information available under Oracle Learning Library like </a:t>
            </a:r>
            <a:r>
              <a:rPr lang="en-US" altLang="en-US" i="1" dirty="0">
                <a:solidFill>
                  <a:schemeClr val="tx1"/>
                </a:solidFill>
              </a:rPr>
              <a:t>Oracle By Example (OBEs</a:t>
            </a:r>
            <a:r>
              <a:rPr lang="en-US" altLang="en-US" dirty="0">
                <a:solidFill>
                  <a:schemeClr val="tx1"/>
                </a:solidFill>
              </a:rPr>
              <a:t>)</a:t>
            </a:r>
            <a:r>
              <a:rPr lang="en-US" altLang="en-US" dirty="0"/>
              <a:t>: </a:t>
            </a:r>
            <a:endParaRPr lang="en-US" altLang="en-US" dirty="0" smtClean="0"/>
          </a:p>
          <a:p>
            <a:pPr lvl="2"/>
            <a:r>
              <a:rPr lang="en-US" altLang="en-US" i="1" dirty="0" smtClean="0">
                <a:solidFill>
                  <a:srgbClr val="0000FF"/>
                </a:solidFill>
              </a:rPr>
              <a:t>Learning </a:t>
            </a:r>
            <a:r>
              <a:rPr lang="en-US" altLang="en-US" i="1" dirty="0">
                <a:solidFill>
                  <a:srgbClr val="0000FF"/>
                </a:solidFill>
              </a:rPr>
              <a:t>Path: </a:t>
            </a:r>
            <a:r>
              <a:rPr lang="en-US" altLang="en-US" i="1" dirty="0" smtClean="0">
                <a:solidFill>
                  <a:srgbClr val="0000FF"/>
                </a:solidFill>
              </a:rPr>
              <a:t>19c </a:t>
            </a:r>
            <a:r>
              <a:rPr lang="en-US" altLang="en-US" i="1" dirty="0">
                <a:solidFill>
                  <a:srgbClr val="0000FF"/>
                </a:solidFill>
              </a:rPr>
              <a:t>New Features for RMAN </a:t>
            </a:r>
          </a:p>
          <a:p>
            <a:pPr marL="780943" lvl="2" indent="-171450">
              <a:buFont typeface="Arial" panose="020B0604020202020204" pitchFamily="34" charset="0"/>
              <a:buChar char="-"/>
            </a:pPr>
            <a:r>
              <a:rPr lang="en-US" altLang="en-US" i="1" dirty="0">
                <a:solidFill>
                  <a:srgbClr val="FF0000"/>
                </a:solidFill>
              </a:rPr>
              <a:t>duplicating_cdb_as_encrypted</a:t>
            </a:r>
          </a:p>
          <a:p>
            <a:pPr marL="780943" lvl="2" indent="-171450">
              <a:buFont typeface="Arial" panose="020B0604020202020204" pitchFamily="34" charset="0"/>
              <a:buChar char="-"/>
            </a:pPr>
            <a:r>
              <a:rPr lang="en-US" altLang="en-US" i="1" dirty="0">
                <a:solidFill>
                  <a:srgbClr val="FF0000"/>
                </a:solidFill>
              </a:rPr>
              <a:t>duplicating_active_pdbs</a:t>
            </a:r>
          </a:p>
        </p:txBody>
      </p:sp>
      <p:sp>
        <p:nvSpPr>
          <p:cNvPr id="921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7A3E972A-AEE7-4D81-8612-DD733396F676}" type="slidenum">
              <a:rPr lang="en-US" altLang="en-US" smtClean="0"/>
              <a:t>2</a:t>
            </a:fld>
            <a:endParaRPr lang="en-US" altLang="en-US" dirty="0"/>
          </a:p>
        </p:txBody>
      </p:sp>
      <p:sp>
        <p:nvSpPr>
          <p:cNvPr id="9220" name="Slide Image Placeholder 8"/>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1797314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defTabSz="225425">
              <a:spcBef>
                <a:spcPct val="0"/>
              </a:spcBef>
            </a:pPr>
            <a:r>
              <a:rPr lang="en-US" altLang="en-US" dirty="0"/>
              <a:t>Any database, non-CDB or CDB, needs to be backed up in case a potential recovery is required.</a:t>
            </a:r>
          </a:p>
          <a:p>
            <a:pPr lvl="1" defTabSz="225425">
              <a:spcBef>
                <a:spcPct val="0"/>
              </a:spcBef>
            </a:pPr>
            <a:r>
              <a:rPr lang="fr-FR" altLang="en-US" dirty="0"/>
              <a:t>The </a:t>
            </a:r>
            <a:r>
              <a:rPr lang="fr-FR" altLang="en-US" dirty="0">
                <a:latin typeface="Courier New" panose="02070309020205020404" pitchFamily="49" charset="0"/>
                <a:cs typeface="Courier New" panose="02070309020205020404" pitchFamily="49" charset="0"/>
              </a:rPr>
              <a:t>ARCHIVELOG</a:t>
            </a:r>
            <a:r>
              <a:rPr lang="fr-FR" altLang="en-US" dirty="0"/>
              <a:t> mode can be set only at CDB level.</a:t>
            </a:r>
            <a:endParaRPr lang="en-US" altLang="en-US" dirty="0"/>
          </a:p>
          <a:p>
            <a:pPr lvl="1" defTabSz="225425">
              <a:spcBef>
                <a:spcPct val="0"/>
              </a:spcBef>
            </a:pPr>
            <a:r>
              <a:rPr lang="en-US" altLang="en-US" dirty="0"/>
              <a:t>With a non-CDB</a:t>
            </a:r>
            <a:r>
              <a:rPr lang="en-US" altLang="en-US" i="1" dirty="0"/>
              <a:t>, </a:t>
            </a:r>
            <a:r>
              <a:rPr lang="en-US" altLang="en-US" dirty="0"/>
              <a:t>you can perform whole and partial non-CDB backup and, on another level, hot tablespace or datafile backups.</a:t>
            </a:r>
          </a:p>
          <a:p>
            <a:pPr lvl="1" defTabSz="225425"/>
            <a:r>
              <a:rPr lang="en-US" altLang="en-US" dirty="0"/>
              <a:t>With CDBs, you can still perform the same types of backups. The new level for backing up data is the PDB level.</a:t>
            </a:r>
          </a:p>
          <a:p>
            <a:pPr lvl="1" defTabSz="225425"/>
            <a:r>
              <a:rPr lang="en-US" altLang="en-US" dirty="0"/>
              <a:t>The granularity of media recovery is very flexible and can be done for the entire CDB, for a PDB, for a tablespace, for a datafile, or even for a block.</a:t>
            </a:r>
          </a:p>
          <a:p>
            <a:pPr lvl="1" defTabSz="225425"/>
            <a:r>
              <a:rPr lang="en-US" altLang="en-US" dirty="0"/>
              <a:t>You can perform different types of recovery when a failure occurs:</a:t>
            </a:r>
          </a:p>
          <a:p>
            <a:pPr lvl="2" defTabSz="225425"/>
            <a:r>
              <a:rPr lang="en-US" altLang="en-US" dirty="0"/>
              <a:t>What to do if an instance failure occurs?</a:t>
            </a:r>
          </a:p>
          <a:p>
            <a:pPr lvl="2" defTabSz="225425"/>
            <a:r>
              <a:rPr lang="en-US" altLang="en-US" dirty="0"/>
              <a:t>What to do if a PDB tempfile is missing?</a:t>
            </a:r>
          </a:p>
          <a:p>
            <a:pPr lvl="2" defTabSz="225425"/>
            <a:r>
              <a:rPr lang="en-US" altLang="en-US" dirty="0"/>
              <a:t>How to proceed if a controlfile is missing or corrupted?</a:t>
            </a:r>
          </a:p>
          <a:p>
            <a:pPr lvl="2" defTabSz="225425"/>
            <a:r>
              <a:rPr lang="en-US" altLang="en-US" dirty="0"/>
              <a:t>What to do if a CDB root essential datafile is missing or corrupted?</a:t>
            </a:r>
          </a:p>
          <a:p>
            <a:pPr lvl="2" defTabSz="225425"/>
            <a:r>
              <a:rPr lang="en-US" altLang="en-US" dirty="0"/>
              <a:t>How to proceed if a PDB essential or nonessential datafile is missing or corrupted?</a:t>
            </a:r>
          </a:p>
          <a:p>
            <a:pPr lvl="2" defTabSz="225425"/>
            <a:r>
              <a:rPr lang="en-US" altLang="en-US" dirty="0"/>
              <a:t>Do you use flashback database if a local schema is dropped or is there another type of flashback available at the PDB level?</a:t>
            </a:r>
          </a:p>
          <a:p>
            <a:pPr lvl="2" defTabSz="225425"/>
            <a:r>
              <a:rPr lang="fr-FR" altLang="en-US" dirty="0"/>
              <a:t>What if you do not have backups and enough flashback data to recover?</a:t>
            </a:r>
            <a:endParaRPr lang="en-US" altLang="en-US" dirty="0"/>
          </a:p>
          <a:p>
            <a:pPr marL="151200" lvl="2" indent="0" defTabSz="225425">
              <a:spcBef>
                <a:spcPts val="533"/>
              </a:spcBef>
              <a:buNone/>
            </a:pPr>
            <a:r>
              <a:rPr lang="fr-FR" altLang="en-US" dirty="0"/>
              <a:t>The recovery and flashback procedures are covered in the next lesson.</a:t>
            </a:r>
          </a:p>
        </p:txBody>
      </p:sp>
      <p:sp>
        <p:nvSpPr>
          <p:cNvPr id="11267" name="Slide Image Placeholder 6"/>
          <p:cNvSpPr>
            <a:spLocks noGrp="1" noRot="1" noChangeAspect="1" noTextEdit="1"/>
          </p:cNvSpPr>
          <p:nvPr>
            <p:ph type="sldImg"/>
          </p:nvPr>
        </p:nvSpPr>
        <p:spPr>
          <a:xfrm>
            <a:off x="457200" y="457200"/>
            <a:ext cx="6858000" cy="3859213"/>
          </a:xfrm>
          <a:ln/>
        </p:spPr>
      </p:sp>
      <p:sp>
        <p:nvSpPr>
          <p:cNvPr id="1126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9AAF0D09-3FB9-4050-9326-6E80233A34B7}" type="slidenum">
              <a:rPr lang="en-US" altLang="en-US" smtClean="0"/>
              <a:t>3</a:t>
            </a:fld>
            <a:endParaRPr lang="en-US" altLang="en-US" dirty="0"/>
          </a:p>
        </p:txBody>
      </p:sp>
    </p:spTree>
    <p:extLst>
      <p:ext uri="{BB962C8B-B14F-4D97-AF65-F5344CB8AC3E}">
        <p14:creationId xmlns:p14="http://schemas.microsoft.com/office/powerpoint/2010/main" val="873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p:nvPr>
        </p:nvSpPr>
        <p:spPr>
          <a:xfrm>
            <a:off x="457200" y="457200"/>
            <a:ext cx="6858000" cy="3859213"/>
          </a:xfrm>
          <a:ln/>
        </p:spPr>
      </p:sp>
      <p:sp>
        <p:nvSpPr>
          <p:cNvPr id="13315" name="Rectangle 5"/>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98000"/>
              </a:lnSpc>
            </a:pPr>
            <a:r>
              <a:rPr lang="en-US" altLang="en-US" dirty="0">
                <a:cs typeface="Arial" panose="020B0604020202020204" pitchFamily="34" charset="0"/>
              </a:rPr>
              <a:t>You can use </a:t>
            </a:r>
            <a:r>
              <a:rPr lang="en-US" altLang="en-US" dirty="0"/>
              <a:t>Recovery Manager (RMAN) </a:t>
            </a:r>
            <a:r>
              <a:rPr lang="en-US" altLang="en-US" dirty="0">
                <a:cs typeface="Arial" panose="020B0604020202020204" pitchFamily="34" charset="0"/>
              </a:rPr>
              <a:t>or Enterprise Manager to </a:t>
            </a:r>
            <a:r>
              <a:rPr lang="en-US" altLang="en-US" dirty="0"/>
              <a:t>back up and recover entire CDBs, partial CDBs, individual whole PDBs, or partial PDBs such as tablespace/datafile of specific PDBs.</a:t>
            </a:r>
          </a:p>
          <a:p>
            <a:pPr lvl="1">
              <a:lnSpc>
                <a:spcPct val="98000"/>
              </a:lnSpc>
            </a:pPr>
            <a:r>
              <a:rPr lang="en-US" altLang="en-US" dirty="0"/>
              <a:t>The CDB or PDBs are the possible targets for RMAN; an individual PDB is a valid </a:t>
            </a:r>
            <a:r>
              <a:rPr lang="en-US" altLang="en-US" dirty="0">
                <a:latin typeface="Courier New" panose="02070309020205020404" pitchFamily="49" charset="0"/>
                <a:cs typeface="Courier New" panose="02070309020205020404" pitchFamily="49" charset="0"/>
              </a:rPr>
              <a:t>RMAN TARGET </a:t>
            </a:r>
            <a:r>
              <a:rPr lang="en-US" altLang="en-US" dirty="0"/>
              <a:t>database. Connect to the CDB root or a PDB as a user with </a:t>
            </a:r>
            <a:r>
              <a:rPr lang="en-US" altLang="en-US" dirty="0">
                <a:latin typeface="Courier New" panose="02070309020205020404" pitchFamily="49" charset="0"/>
                <a:cs typeface="Courier New" panose="02070309020205020404" pitchFamily="49" charset="0"/>
              </a:rPr>
              <a:t>SYSDBA</a:t>
            </a:r>
            <a:r>
              <a:rPr lang="en-US" altLang="en-US" dirty="0"/>
              <a:t> or </a:t>
            </a:r>
            <a:r>
              <a:rPr lang="en-US" altLang="en-US" dirty="0">
                <a:latin typeface="Courier New" panose="02070309020205020404" pitchFamily="49" charset="0"/>
                <a:cs typeface="Courier New" panose="02070309020205020404" pitchFamily="49" charset="0"/>
              </a:rPr>
              <a:t>SYSBACKUP</a:t>
            </a:r>
            <a:r>
              <a:rPr lang="en-US" altLang="en-US" dirty="0"/>
              <a:t> privilege .</a:t>
            </a:r>
          </a:p>
          <a:p>
            <a:pPr lvl="1"/>
            <a:r>
              <a:rPr lang="en-US" altLang="en-US" dirty="0"/>
              <a:t>The traditional syntax, such as </a:t>
            </a:r>
            <a:r>
              <a:rPr lang="en-US" altLang="en-US" dirty="0">
                <a:latin typeface="Courier New" panose="02070309020205020404" pitchFamily="49" charset="0"/>
                <a:cs typeface="Courier New" panose="02070309020205020404" pitchFamily="49" charset="0"/>
              </a:rPr>
              <a:t>BACKUP DATABASE, RESTORE DATABASE</a:t>
            </a:r>
            <a:r>
              <a:rPr lang="en-US" altLang="en-US" dirty="0"/>
              <a:t>,</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dirty="0">
                <a:latin typeface="Courier New" panose="02070309020205020404" pitchFamily="49" charset="0"/>
                <a:cs typeface="Courier New" panose="02070309020205020404" pitchFamily="49" charset="0"/>
              </a:rPr>
              <a:t>RECOVER DATABASE</a:t>
            </a:r>
            <a:r>
              <a:rPr lang="en-US" altLang="en-US" dirty="0"/>
              <a:t>,</a:t>
            </a:r>
            <a:r>
              <a:rPr lang="en-US" altLang="en-US" dirty="0">
                <a:latin typeface="Courier New" panose="02070309020205020404" pitchFamily="49" charset="0"/>
                <a:cs typeface="Courier New" panose="02070309020205020404" pitchFamily="49" charset="0"/>
              </a:rPr>
              <a:t> </a:t>
            </a:r>
            <a:r>
              <a:rPr lang="en-US" altLang="en-US" dirty="0"/>
              <a:t>operates on the CDB root and all its PDBs and, therefore, on the whole CDB or on a single PDB depending on the </a:t>
            </a:r>
            <a:r>
              <a:rPr lang="en-US" altLang="en-US" dirty="0" smtClean="0"/>
              <a:t>connection.</a:t>
            </a:r>
          </a:p>
          <a:p>
            <a:pPr lvl="2"/>
            <a:r>
              <a:rPr lang="en-US" altLang="en-US" dirty="0" smtClean="0"/>
              <a:t>If </a:t>
            </a:r>
            <a:r>
              <a:rPr lang="en-US" altLang="en-US" dirty="0"/>
              <a:t>you are connected to the CDB root, the </a:t>
            </a:r>
            <a:r>
              <a:rPr lang="en-US" altLang="en-US" dirty="0">
                <a:latin typeface="Courier New" panose="02070309020205020404" pitchFamily="49" charset="0"/>
                <a:cs typeface="Courier New" panose="02070309020205020404" pitchFamily="49" charset="0"/>
              </a:rPr>
              <a:t>BACKUP DATABASE </a:t>
            </a:r>
            <a:r>
              <a:rPr lang="en-US" altLang="en-US" dirty="0">
                <a:cs typeface="Arial" panose="020B0604020202020204" pitchFamily="34" charset="0"/>
              </a:rPr>
              <a:t>backs up the </a:t>
            </a:r>
            <a:r>
              <a:rPr lang="en-US" altLang="en-US" dirty="0"/>
              <a:t>CDB root and all its PDBs, including the controlfile and the server parameter file (SPFILE</a:t>
            </a:r>
            <a:r>
              <a:rPr lang="en-US" altLang="en-US" dirty="0" smtClean="0"/>
              <a:t>).</a:t>
            </a:r>
          </a:p>
          <a:p>
            <a:pPr lvl="2"/>
            <a:r>
              <a:rPr lang="en-US" altLang="en-US" dirty="0" smtClean="0"/>
              <a:t>If </a:t>
            </a:r>
            <a:r>
              <a:rPr lang="en-US" altLang="en-US" dirty="0"/>
              <a:t>you are connected to a PDB, the </a:t>
            </a:r>
            <a:r>
              <a:rPr lang="en-US" altLang="en-US" dirty="0">
                <a:latin typeface="Courier New" panose="02070309020205020404" pitchFamily="49" charset="0"/>
                <a:cs typeface="Courier New" panose="02070309020205020404" pitchFamily="49" charset="0"/>
              </a:rPr>
              <a:t>BACKUP DATABASE </a:t>
            </a:r>
            <a:r>
              <a:rPr lang="en-US" altLang="en-US" dirty="0">
                <a:cs typeface="Arial" panose="020B0604020202020204" pitchFamily="34" charset="0"/>
              </a:rPr>
              <a:t>backs up the </a:t>
            </a:r>
            <a:r>
              <a:rPr lang="en-US" altLang="en-US" dirty="0"/>
              <a:t>PDB datafiles.</a:t>
            </a:r>
          </a:p>
          <a:p>
            <a:pPr lvl="1"/>
            <a:r>
              <a:rPr lang="en-US" altLang="en-US" dirty="0"/>
              <a:t>The </a:t>
            </a:r>
            <a:r>
              <a:rPr lang="en-US" altLang="en-US" dirty="0">
                <a:latin typeface="Courier New" panose="02070309020205020404" pitchFamily="49" charset="0"/>
                <a:cs typeface="Courier New" panose="02070309020205020404" pitchFamily="49" charset="0"/>
              </a:rPr>
              <a:t>PLUGGABLE DATABASE</a:t>
            </a:r>
            <a:r>
              <a:rPr lang="en-US" altLang="en-US" dirty="0"/>
              <a:t> syntax allows backup of, restore, and recover single or several PDBs. </a:t>
            </a:r>
          </a:p>
          <a:p>
            <a:pPr lvl="1"/>
            <a:r>
              <a:rPr lang="en-US" altLang="en-US" dirty="0"/>
              <a:t>To back up, restore, or recover, the CDB root, </a:t>
            </a:r>
            <a:r>
              <a:rPr lang="en-US" altLang="en-US" dirty="0">
                <a:latin typeface="Courier New" panose="02070309020205020404" pitchFamily="49" charset="0"/>
                <a:cs typeface="Courier New" panose="02070309020205020404" pitchFamily="49" charset="0"/>
              </a:rPr>
              <a:t>CDB$ROOT</a:t>
            </a:r>
            <a:r>
              <a:rPr lang="en-US" altLang="en-US" dirty="0"/>
              <a:t>, must be used and therefore must be at least mounted. </a:t>
            </a:r>
          </a:p>
          <a:p>
            <a:pPr lvl="1"/>
            <a:r>
              <a:rPr lang="en-US" altLang="en-US" dirty="0"/>
              <a:t>The </a:t>
            </a:r>
            <a:r>
              <a:rPr lang="en-US" altLang="en-US" dirty="0">
                <a:latin typeface="Courier New" panose="02070309020205020404" pitchFamily="49" charset="0"/>
                <a:cs typeface="Courier New" panose="02070309020205020404" pitchFamily="49" charset="0"/>
              </a:rPr>
              <a:t>RMAN TABLESPACE </a:t>
            </a:r>
            <a:r>
              <a:rPr lang="en-US" altLang="en-US" dirty="0"/>
              <a:t>syntax can be qualified with the PDB name so that a user can specify the name of the tablespace as it is known to PDB during backup, restore, and recover commands. If no PDB qualifier is used, then the CDB root is used by default. To list the tablespaces and their associated PDB, use the </a:t>
            </a:r>
            <a:r>
              <a:rPr lang="en-US" altLang="en-US" dirty="0">
                <a:latin typeface="Courier New" panose="02070309020205020404" pitchFamily="49" charset="0"/>
                <a:cs typeface="Courier New" panose="02070309020205020404" pitchFamily="49" charset="0"/>
              </a:rPr>
              <a:t>REPORT SCHEMA </a:t>
            </a:r>
            <a:r>
              <a:rPr lang="en-US" altLang="en-US" dirty="0"/>
              <a:t>syntax.</a:t>
            </a:r>
          </a:p>
          <a:p>
            <a:pPr lvl="1"/>
            <a:r>
              <a:rPr lang="en-US" altLang="en-US" dirty="0"/>
              <a:t>The same new clauses can be applied to</a:t>
            </a:r>
            <a:r>
              <a:rPr lang="en-US" altLang="en-US" dirty="0">
                <a:latin typeface="Courier New" panose="02070309020205020404" pitchFamily="49" charset="0"/>
                <a:cs typeface="Courier New" panose="02070309020205020404" pitchFamily="49" charset="0"/>
              </a:rPr>
              <a:t> DUPLICATE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SWITCH</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REPORT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CONVERT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CHANGE</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LIST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DELETE</a:t>
            </a:r>
            <a:r>
              <a:rPr lang="en-US" altLang="en-US" dirty="0" smtClean="0">
                <a:cs typeface="Arial" panose="020B0604020202020204" pitchFamily="34" charset="0"/>
              </a:rPr>
              <a:t>.</a:t>
            </a:r>
            <a:endParaRPr lang="en-US" altLang="en-US" dirty="0"/>
          </a:p>
        </p:txBody>
      </p:sp>
      <p:sp>
        <p:nvSpPr>
          <p:cNvPr id="1331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C0C1EBEA-51E1-4AB1-9525-EE14C0C1F798}" type="slidenum">
              <a:rPr lang="en-US" altLang="en-US" smtClean="0"/>
              <a:t>4</a:t>
            </a:fld>
            <a:endParaRPr lang="en-US" altLang="en-US" dirty="0"/>
          </a:p>
        </p:txBody>
      </p:sp>
    </p:spTree>
    <p:extLst>
      <p:ext uri="{BB962C8B-B14F-4D97-AF65-F5344CB8AC3E}">
        <p14:creationId xmlns:p14="http://schemas.microsoft.com/office/powerpoint/2010/main" val="364265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p:nvPr>
        </p:nvSpPr>
        <p:spPr>
          <a:xfrm>
            <a:off x="457200" y="457200"/>
            <a:ext cx="6858000" cy="3859213"/>
          </a:xfrm>
          <a:ln/>
        </p:spPr>
      </p:sp>
      <p:sp>
        <p:nvSpPr>
          <p:cNvPr id="1536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RMAN can back up the entire CDB and contained or individual PDBs. In addition, individual tablespaces or datafiles can be backed up from a specific PDB. </a:t>
            </a:r>
          </a:p>
          <a:p>
            <a:pPr lvl="1"/>
            <a:r>
              <a:rPr lang="en-US" altLang="en-US" dirty="0">
                <a:cs typeface="Times New Roman" panose="02020603050405020304" pitchFamily="18" charset="0"/>
              </a:rPr>
              <a:t>A whole database backup of a CDB can be, in a similar way to non-CDBs, either backup sets or image copies of the entire set of datafiles, namely, the root datafiles and all PDBs datafiles, and the control file. </a:t>
            </a:r>
            <a:r>
              <a:rPr lang="en-US" altLang="en-US" dirty="0"/>
              <a:t>You can optionally include the SPFILE and archived redo log files. </a:t>
            </a:r>
          </a:p>
          <a:p>
            <a:pPr lvl="1"/>
            <a:r>
              <a:rPr lang="en-US" altLang="en-US" dirty="0"/>
              <a:t>Using RMAN to make an image copy of all the CDB files simply requires mounting or opening the CDB, starting RMAN, connecting to the root with </a:t>
            </a:r>
            <a:r>
              <a:rPr lang="en-US" altLang="en-US" dirty="0">
                <a:latin typeface="Courier New" panose="02070309020205020404" pitchFamily="49" charset="0"/>
                <a:cs typeface="Courier New" panose="02070309020205020404" pitchFamily="49" charset="0"/>
              </a:rPr>
              <a:t>SYSDBA</a:t>
            </a:r>
            <a:r>
              <a:rPr lang="en-US" altLang="en-US" dirty="0"/>
              <a:t> or </a:t>
            </a:r>
            <a:r>
              <a:rPr lang="en-US" altLang="en-US" dirty="0">
                <a:latin typeface="Courier New" panose="02070309020205020404" pitchFamily="49" charset="0"/>
                <a:cs typeface="Courier New" panose="02070309020205020404" pitchFamily="49" charset="0"/>
              </a:rPr>
              <a:t>SYSBACKUP</a:t>
            </a:r>
            <a:r>
              <a:rPr lang="en-US" altLang="en-US" dirty="0"/>
              <a:t> privilege, and entering the </a:t>
            </a:r>
            <a:r>
              <a:rPr lang="en-US" altLang="en-US" dirty="0">
                <a:latin typeface="Courier New" panose="02070309020205020404" pitchFamily="49" charset="0"/>
              </a:rPr>
              <a:t>BACKUP</a:t>
            </a:r>
            <a:r>
              <a:rPr lang="en-US" altLang="en-US" dirty="0"/>
              <a:t> command shown in the slide. Optionally, you can supply the </a:t>
            </a:r>
            <a:r>
              <a:rPr lang="en-US" altLang="en-US" dirty="0">
                <a:latin typeface="Courier New" panose="02070309020205020404" pitchFamily="49" charset="0"/>
              </a:rPr>
              <a:t>DELETE INPUT</a:t>
            </a:r>
            <a:r>
              <a:rPr lang="en-US" altLang="en-US" dirty="0"/>
              <a:t> option when backing up archivelog files. </a:t>
            </a:r>
            <a:br>
              <a:rPr lang="en-US" altLang="en-US" dirty="0"/>
            </a:br>
            <a:r>
              <a:rPr lang="en-US" altLang="en-US" dirty="0"/>
              <a:t>You can also create a backup (either a backup set or image copies) of previous image copies of all datafiles and control files in the CDB by using the following command:</a:t>
            </a:r>
          </a:p>
          <a:p>
            <a:pPr marL="306000" lvl="4"/>
            <a:r>
              <a:rPr lang="en-US" altLang="en-US" dirty="0">
                <a:cs typeface="Courier New" panose="02070309020205020404" pitchFamily="49" charset="0"/>
              </a:rPr>
              <a:t>RMAN&gt; BACKUP COPY OF DATABASE;</a:t>
            </a:r>
          </a:p>
          <a:p>
            <a:pPr>
              <a:lnSpc>
                <a:spcPct val="98000"/>
              </a:lnSpc>
            </a:pPr>
            <a:endParaRPr lang="en-US" altLang="en-US" b="0" dirty="0">
              <a:cs typeface="Arial" panose="020B0604020202020204" pitchFamily="34" charset="0"/>
            </a:endParaRPr>
          </a:p>
        </p:txBody>
      </p:sp>
      <p:sp>
        <p:nvSpPr>
          <p:cNvPr id="153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766CBDB5-E5C2-48C8-8B63-FC77359E9E39}" type="slidenum">
              <a:rPr lang="en-US" altLang="en-US" smtClean="0"/>
              <a:t>5</a:t>
            </a:fld>
            <a:endParaRPr lang="en-US" altLang="en-US" dirty="0"/>
          </a:p>
        </p:txBody>
      </p:sp>
    </p:spTree>
    <p:extLst>
      <p:ext uri="{BB962C8B-B14F-4D97-AF65-F5344CB8AC3E}">
        <p14:creationId xmlns:p14="http://schemas.microsoft.com/office/powerpoint/2010/main" val="233450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xfrm>
            <a:off x="457200" y="457200"/>
            <a:ext cx="6858000" cy="3859213"/>
          </a:xfrm>
          <a:ln/>
        </p:spPr>
      </p:sp>
      <p:sp>
        <p:nvSpPr>
          <p:cNvPr id="1741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Times New Roman" panose="02020603050405020304" pitchFamily="18" charset="0"/>
              </a:rPr>
              <a:t>A partial CDB backup backs up the entire set of datafiles of the CDB root, all datafiles of defined PDBs, and the control file and SPFILE because it has been configured to be backed up automatically after each backup.</a:t>
            </a:r>
          </a:p>
          <a:p>
            <a:pPr lvl="1">
              <a:spcBef>
                <a:spcPts val="200"/>
              </a:spcBef>
            </a:pPr>
            <a:r>
              <a:rPr lang="en-US" altLang="en-US" dirty="0">
                <a:cs typeface="Times New Roman" panose="02020603050405020304" pitchFamily="18" charset="0"/>
              </a:rPr>
              <a:t>The command </a:t>
            </a:r>
            <a:r>
              <a:rPr lang="en-US" altLang="en-US" dirty="0">
                <a:latin typeface="Courier New" panose="02070309020205020404" pitchFamily="49" charset="0"/>
                <a:cs typeface="Courier New" panose="02070309020205020404" pitchFamily="49" charset="0"/>
              </a:rPr>
              <a:t>BACKUP PDB "CDB$ROOT"</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sales_pdb, </a:t>
            </a:r>
            <a:r>
              <a:rPr lang="en-US" altLang="en-US" dirty="0">
                <a:cs typeface="Times New Roman" panose="02020603050405020304" pitchFamily="18" charset="0"/>
              </a:rPr>
              <a:t>backs up all datafiles of the root container, namely, the </a:t>
            </a:r>
            <a:r>
              <a:rPr lang="en-US" altLang="en-US" dirty="0">
                <a:latin typeface="Courier New" panose="02070309020205020404" pitchFamily="49" charset="0"/>
                <a:cs typeface="Courier New" panose="02070309020205020404" pitchFamily="49" charset="0"/>
              </a:rPr>
              <a:t>SYSTEM</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SYSAUX</a:t>
            </a:r>
            <a:r>
              <a:rPr lang="en-US" altLang="en-US" dirty="0">
                <a:cs typeface="Times New Roman" panose="02020603050405020304" pitchFamily="18" charset="0"/>
              </a:rPr>
              <a:t>, and </a:t>
            </a:r>
            <a:r>
              <a:rPr lang="en-US" altLang="en-US" dirty="0">
                <a:latin typeface="Courier New" panose="02070309020205020404" pitchFamily="49" charset="0"/>
                <a:cs typeface="Courier New" panose="02070309020205020404" pitchFamily="49" charset="0"/>
              </a:rPr>
              <a:t>UNDO</a:t>
            </a:r>
            <a:r>
              <a:rPr lang="en-US" altLang="en-US" dirty="0">
                <a:cs typeface="Times New Roman" panose="02020603050405020304" pitchFamily="18" charset="0"/>
              </a:rPr>
              <a:t> datafiles and then all datafiles of the </a:t>
            </a:r>
            <a:r>
              <a:rPr lang="en-US" altLang="en-US" dirty="0">
                <a:latin typeface="Courier New" panose="02070309020205020404" pitchFamily="49" charset="0"/>
                <a:cs typeface="Courier New" panose="02070309020205020404" pitchFamily="49" charset="0"/>
              </a:rPr>
              <a:t>sales_pdb</a:t>
            </a:r>
            <a:r>
              <a:rPr lang="en-US" altLang="en-US" dirty="0">
                <a:cs typeface="Times New Roman" panose="02020603050405020304" pitchFamily="18" charset="0"/>
              </a:rPr>
              <a:t> PDB, namely, the </a:t>
            </a:r>
            <a:r>
              <a:rPr lang="en-US" altLang="en-US" dirty="0">
                <a:latin typeface="Courier New" panose="02070309020205020404" pitchFamily="49" charset="0"/>
                <a:cs typeface="Courier New" panose="02070309020205020404" pitchFamily="49" charset="0"/>
              </a:rPr>
              <a:t>SYSTEM</a:t>
            </a:r>
            <a:r>
              <a:rPr lang="en-US" altLang="en-US" dirty="0">
                <a:cs typeface="Times New Roman" panose="02020603050405020304" pitchFamily="18" charset="0"/>
              </a:rPr>
              <a:t>, </a:t>
            </a:r>
            <a:r>
              <a:rPr lang="en-US" altLang="en-US" dirty="0">
                <a:latin typeface="Courier New" panose="02070309020205020404" pitchFamily="49" charset="0"/>
                <a:cs typeface="Courier New" panose="02070309020205020404" pitchFamily="49" charset="0"/>
              </a:rPr>
              <a:t>SYSAUX</a:t>
            </a:r>
            <a:r>
              <a:rPr lang="en-US" altLang="en-US" dirty="0">
                <a:cs typeface="Times New Roman" panose="02020603050405020304" pitchFamily="18" charset="0"/>
              </a:rPr>
              <a:t>, and </a:t>
            </a:r>
            <a:r>
              <a:rPr lang="en-US" altLang="en-US" dirty="0">
                <a:latin typeface="Courier New" panose="02070309020205020404" pitchFamily="49" charset="0"/>
                <a:cs typeface="Courier New" panose="02070309020205020404" pitchFamily="49" charset="0"/>
              </a:rPr>
              <a:t>TBS2</a:t>
            </a:r>
            <a:r>
              <a:rPr lang="en-US" altLang="en-US" dirty="0">
                <a:cs typeface="Times New Roman" panose="02020603050405020304" pitchFamily="18" charset="0"/>
              </a:rPr>
              <a:t> datafiles.</a:t>
            </a:r>
          </a:p>
          <a:p>
            <a:pPr lvl="1">
              <a:spcBef>
                <a:spcPts val="200"/>
              </a:spcBef>
            </a:pPr>
            <a:r>
              <a:rPr lang="fr-FR" altLang="en-US" dirty="0">
                <a:cs typeface="Times New Roman" panose="02020603050405020304" pitchFamily="18" charset="0"/>
              </a:rPr>
              <a:t>If you connect to the PDB with RMAN like in the second example, some </a:t>
            </a:r>
            <a:r>
              <a:rPr lang="en-US" altLang="en-US" dirty="0"/>
              <a:t>options become invalid such as </a:t>
            </a:r>
            <a:r>
              <a:rPr lang="en-US" altLang="en-US" dirty="0">
                <a:latin typeface="Courier New" panose="02070309020205020404" pitchFamily="49" charset="0"/>
                <a:cs typeface="Courier New" panose="02070309020205020404" pitchFamily="49" charset="0"/>
              </a:rPr>
              <a:t>PLUS ARCHIVELOG</a:t>
            </a:r>
            <a:r>
              <a:rPr lang="en-US" altLang="en-US" dirty="0"/>
              <a:t>. </a:t>
            </a:r>
            <a:endParaRPr lang="en-US" altLang="en-US" dirty="0">
              <a:cs typeface="Times New Roman" panose="02020603050405020304" pitchFamily="18" charset="0"/>
            </a:endParaRPr>
          </a:p>
          <a:p>
            <a:pPr marL="306000" lvl="1">
              <a:spcBef>
                <a:spcPts val="200"/>
              </a:spcBef>
            </a:pPr>
            <a:r>
              <a:rPr lang="en-US" altLang="en-US" dirty="0">
                <a:latin typeface="Courier New" panose="02070309020205020404" pitchFamily="49" charset="0"/>
                <a:cs typeface="Courier New" panose="02070309020205020404" pitchFamily="49" charset="0"/>
              </a:rPr>
              <a:t>RMAN&gt; BACKUP DATABASE PLUS ARCHIVELOG;</a:t>
            </a:r>
          </a:p>
          <a:p>
            <a:pPr marL="306000" lvl="1">
              <a:spcBef>
                <a:spcPts val="400"/>
              </a:spcBef>
            </a:pPr>
            <a:r>
              <a:rPr lang="fr-FR"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marL="306000" lvl="1">
              <a:spcBef>
                <a:spcPts val="200"/>
              </a:spcBef>
            </a:pPr>
            <a:r>
              <a:rPr lang="en-US" altLang="en-US" dirty="0">
                <a:latin typeface="Courier New" panose="02070309020205020404" pitchFamily="49" charset="0"/>
                <a:cs typeface="Courier New" panose="02070309020205020404" pitchFamily="49" charset="0"/>
              </a:rPr>
              <a:t>piece handle=/u03/app/oracle/fast_recovery_area/ORCL/6587334BFE4E3465E0532133960A012C/backupset/2018_02_23/o1_mf_nnndf_TAG20180223T021454_f8yy8z9n_.bkp tag=TAG20180223T021454 comment=NONE</a:t>
            </a:r>
          </a:p>
          <a:p>
            <a:pPr marL="306000" lvl="1">
              <a:spcBef>
                <a:spcPts val="200"/>
              </a:spcBef>
            </a:pPr>
            <a:r>
              <a:rPr lang="en-US" altLang="en-US" dirty="0">
                <a:latin typeface="Courier New" panose="02070309020205020404" pitchFamily="49" charset="0"/>
                <a:cs typeface="Courier New" panose="02070309020205020404" pitchFamily="49" charset="0"/>
              </a:rPr>
              <a:t>channel ORA_DISK_1: backup set complete, elapsed time: 00:00:16</a:t>
            </a:r>
          </a:p>
          <a:p>
            <a:pPr marL="306000" lvl="1">
              <a:spcBef>
                <a:spcPts val="200"/>
              </a:spcBef>
            </a:pPr>
            <a:r>
              <a:rPr lang="en-US" altLang="en-US" dirty="0">
                <a:latin typeface="Courier New" panose="02070309020205020404" pitchFamily="49" charset="0"/>
                <a:cs typeface="Courier New" panose="02070309020205020404" pitchFamily="49" charset="0"/>
              </a:rPr>
              <a:t>Finished backup at 23-FEB-18</a:t>
            </a:r>
          </a:p>
          <a:p>
            <a:pPr marL="306000" lvl="1">
              <a:spcBef>
                <a:spcPts val="400"/>
              </a:spcBef>
            </a:pPr>
            <a:endParaRPr lang="en-US" altLang="en-US" dirty="0">
              <a:latin typeface="Courier New" panose="02070309020205020404" pitchFamily="49" charset="0"/>
              <a:cs typeface="Courier New" panose="02070309020205020404" pitchFamily="49" charset="0"/>
            </a:endParaRPr>
          </a:p>
          <a:p>
            <a:pPr marL="306000" lvl="1">
              <a:spcBef>
                <a:spcPts val="200"/>
              </a:spcBef>
            </a:pPr>
            <a:r>
              <a:rPr lang="en-US" altLang="en-US" dirty="0">
                <a:latin typeface="Courier New" panose="02070309020205020404" pitchFamily="49" charset="0"/>
                <a:cs typeface="Courier New" panose="02070309020205020404" pitchFamily="49" charset="0"/>
              </a:rPr>
              <a:t>Starting backup at 23-FEB-18</a:t>
            </a:r>
          </a:p>
          <a:p>
            <a:pPr marL="306000" lvl="1">
              <a:spcBef>
                <a:spcPts val="200"/>
              </a:spcBef>
            </a:pPr>
            <a:r>
              <a:rPr lang="en-US" altLang="en-US" dirty="0">
                <a:latin typeface="Courier New" panose="02070309020205020404" pitchFamily="49" charset="0"/>
                <a:cs typeface="Courier New" panose="02070309020205020404" pitchFamily="49" charset="0"/>
              </a:rPr>
              <a:t>using channel ORA_DISK_1</a:t>
            </a:r>
          </a:p>
          <a:p>
            <a:pPr marL="306000" lvl="1">
              <a:spcBef>
                <a:spcPts val="200"/>
              </a:spcBef>
            </a:pPr>
            <a:r>
              <a:rPr lang="en-US" altLang="en-US" b="1" dirty="0">
                <a:latin typeface="Courier New" panose="02070309020205020404" pitchFamily="49" charset="0"/>
                <a:cs typeface="Courier New" panose="02070309020205020404" pitchFamily="49" charset="0"/>
              </a:rPr>
              <a:t>skipping archived logs when connected to a PDB</a:t>
            </a:r>
          </a:p>
          <a:p>
            <a:pPr marL="306000" lvl="1">
              <a:spcBef>
                <a:spcPts val="200"/>
              </a:spcBef>
            </a:pPr>
            <a:r>
              <a:rPr lang="en-US" altLang="en-US" dirty="0">
                <a:latin typeface="Courier New" panose="02070309020205020404" pitchFamily="49" charset="0"/>
                <a:cs typeface="Courier New" panose="02070309020205020404" pitchFamily="49" charset="0"/>
              </a:rPr>
              <a:t>backup cancelled because there are no files to backup</a:t>
            </a:r>
          </a:p>
          <a:p>
            <a:pPr marL="306000" lvl="1">
              <a:spcBef>
                <a:spcPts val="200"/>
              </a:spcBef>
            </a:pPr>
            <a:r>
              <a:rPr lang="en-US" altLang="en-US" dirty="0">
                <a:latin typeface="Courier New" panose="02070309020205020404" pitchFamily="49" charset="0"/>
                <a:cs typeface="Courier New" panose="02070309020205020404" pitchFamily="49" charset="0"/>
              </a:rPr>
              <a:t>Finished backup at 23-FEB-18</a:t>
            </a:r>
          </a:p>
        </p:txBody>
      </p:sp>
      <p:sp>
        <p:nvSpPr>
          <p:cNvPr id="1741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8D669679-5629-4CD7-96DD-C7CA00127C05}" type="slidenum">
              <a:rPr lang="en-US" altLang="en-US" smtClean="0"/>
              <a:t>6</a:t>
            </a:fld>
            <a:endParaRPr lang="en-US" altLang="en-US" dirty="0"/>
          </a:p>
        </p:txBody>
      </p:sp>
    </p:spTree>
    <p:extLst>
      <p:ext uri="{BB962C8B-B14F-4D97-AF65-F5344CB8AC3E}">
        <p14:creationId xmlns:p14="http://schemas.microsoft.com/office/powerpoint/2010/main" val="1048827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Rot="1" noChangeAspect="1" noChangeArrowheads="1" noTextEdit="1"/>
          </p:cNvSpPr>
          <p:nvPr>
            <p:ph type="sldImg"/>
          </p:nvPr>
        </p:nvSpPr>
        <p:spPr>
          <a:xfrm>
            <a:off x="457200" y="457200"/>
            <a:ext cx="6858000" cy="3859213"/>
          </a:xfrm>
          <a:ln/>
        </p:spPr>
      </p:sp>
      <p:sp>
        <p:nvSpPr>
          <p:cNvPr id="1945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cs typeface="Times New Roman" panose="02020603050405020304" pitchFamily="18" charset="0"/>
              </a:rPr>
              <a:t>A partial PDB backup backs up the datafiles named tablespaces of individual PDBs and the control file and SPFILE because it has been configured to be backed up automatically at each backup performed.</a:t>
            </a:r>
          </a:p>
          <a:p>
            <a:pPr lvl="1"/>
            <a:r>
              <a:rPr lang="en-US" altLang="en-US" dirty="0">
                <a:cs typeface="Times New Roman" panose="02020603050405020304" pitchFamily="18" charset="0"/>
              </a:rPr>
              <a:t>The example uses the command </a:t>
            </a:r>
            <a:r>
              <a:rPr lang="en-US" altLang="en-US" dirty="0">
                <a:latin typeface="Courier New" panose="02070309020205020404" pitchFamily="49" charset="0"/>
                <a:cs typeface="Courier New" panose="02070309020205020404" pitchFamily="49" charset="0"/>
              </a:rPr>
              <a:t>BACKUP TABLESPACE </a:t>
            </a:r>
            <a:r>
              <a:rPr lang="en-US" altLang="en-US" dirty="0">
                <a:cs typeface="Arial" panose="020B0604020202020204" pitchFamily="34" charset="0"/>
              </a:rPr>
              <a:t>to back up </a:t>
            </a:r>
            <a:r>
              <a:rPr lang="en-US" altLang="en-US" dirty="0">
                <a:cs typeface="Times New Roman" panose="02020603050405020304" pitchFamily="18" charset="0"/>
              </a:rPr>
              <a:t>all datafiles of tablespace </a:t>
            </a:r>
            <a:r>
              <a:rPr lang="en-US" altLang="en-US" dirty="0">
                <a:latin typeface="Courier New" panose="02070309020205020404" pitchFamily="49" charset="0"/>
                <a:cs typeface="Courier New" panose="02070309020205020404" pitchFamily="49" charset="0"/>
              </a:rPr>
              <a:t>TBS2</a:t>
            </a:r>
            <a:r>
              <a:rPr lang="en-US" altLang="en-US" dirty="0">
                <a:cs typeface="Times New Roman" panose="02020603050405020304" pitchFamily="18" charset="0"/>
              </a:rPr>
              <a:t> of </a:t>
            </a:r>
            <a:r>
              <a:rPr lang="en-US" altLang="en-US" dirty="0">
                <a:latin typeface="Courier New" panose="02070309020205020404" pitchFamily="49" charset="0"/>
                <a:cs typeface="Courier New" panose="02070309020205020404" pitchFamily="49" charset="0"/>
              </a:rPr>
              <a:t>sales_pdb</a:t>
            </a:r>
            <a:r>
              <a:rPr lang="en-US" altLang="en-US" dirty="0">
                <a:cs typeface="Times New Roman" panose="02020603050405020304" pitchFamily="18" charset="0"/>
              </a:rPr>
              <a:t> PDB. To find the names of tablespaces within PDBs, use the </a:t>
            </a:r>
            <a:r>
              <a:rPr lang="en-US" altLang="en-US" dirty="0">
                <a:latin typeface="Courier New" panose="02070309020205020404" pitchFamily="49" charset="0"/>
                <a:cs typeface="Courier New" panose="02070309020205020404" pitchFamily="49" charset="0"/>
              </a:rPr>
              <a:t>REPORT SCHEMA </a:t>
            </a:r>
            <a:r>
              <a:rPr lang="en-US" altLang="en-US" dirty="0">
                <a:cs typeface="Times New Roman" panose="02020603050405020304" pitchFamily="18" charset="0"/>
              </a:rPr>
              <a:t>command.</a:t>
            </a:r>
          </a:p>
          <a:p>
            <a:pPr lvl="1"/>
            <a:r>
              <a:rPr lang="en-US" altLang="en-US" dirty="0">
                <a:cs typeface="Times New Roman" panose="02020603050405020304" pitchFamily="18" charset="0"/>
              </a:rPr>
              <a:t>The second backup uses the same command to </a:t>
            </a:r>
            <a:r>
              <a:rPr lang="en-US" altLang="en-US" dirty="0">
                <a:cs typeface="Arial" panose="020B0604020202020204" pitchFamily="34" charset="0"/>
              </a:rPr>
              <a:t>back </a:t>
            </a:r>
            <a:r>
              <a:rPr lang="en-US" altLang="en-US" dirty="0" smtClean="0">
                <a:cs typeface="Arial" panose="020B0604020202020204" pitchFamily="34" charset="0"/>
              </a:rPr>
              <a:t>up</a:t>
            </a:r>
            <a:r>
              <a:rPr lang="en-US" altLang="en-US" dirty="0">
                <a:latin typeface="Courier New" panose="02070309020205020404" pitchFamily="49" charset="0"/>
                <a:cs typeface="Courier New" panose="02070309020205020404" pitchFamily="49" charset="0"/>
              </a:rPr>
              <a:t> </a:t>
            </a:r>
            <a:r>
              <a:rPr lang="en-US" altLang="en-US" dirty="0" smtClean="0">
                <a:cs typeface="Times New Roman" panose="02020603050405020304" pitchFamily="18" charset="0"/>
              </a:rPr>
              <a:t>all </a:t>
            </a:r>
            <a:r>
              <a:rPr lang="en-US" altLang="en-US" dirty="0">
                <a:cs typeface="Times New Roman" panose="02020603050405020304" pitchFamily="18" charset="0"/>
              </a:rPr>
              <a:t>datafiles of tablespace </a:t>
            </a:r>
            <a:r>
              <a:rPr lang="en-US" altLang="en-US" dirty="0">
                <a:latin typeface="Courier New" panose="02070309020205020404" pitchFamily="49" charset="0"/>
                <a:cs typeface="Courier New" panose="02070309020205020404" pitchFamily="49" charset="0"/>
              </a:rPr>
              <a:t>SYSTEM</a:t>
            </a:r>
            <a:r>
              <a:rPr lang="en-US" altLang="en-US" dirty="0">
                <a:cs typeface="Times New Roman" panose="02020603050405020304" pitchFamily="18" charset="0"/>
              </a:rPr>
              <a:t> of </a:t>
            </a:r>
            <a:r>
              <a:rPr lang="en-US" altLang="en-US" dirty="0">
                <a:latin typeface="Courier New" panose="02070309020205020404" pitchFamily="49" charset="0"/>
                <a:cs typeface="Courier New" panose="02070309020205020404" pitchFamily="49" charset="0"/>
              </a:rPr>
              <a:t>hr_pdb</a:t>
            </a:r>
            <a:r>
              <a:rPr lang="en-US" altLang="en-US" dirty="0">
                <a:cs typeface="Times New Roman" panose="02020603050405020304" pitchFamily="18" charset="0"/>
              </a:rPr>
              <a:t> PDB and all datafiles of tablespace </a:t>
            </a:r>
            <a:r>
              <a:rPr lang="en-US" altLang="en-US" dirty="0">
                <a:latin typeface="Courier New" panose="02070309020205020404" pitchFamily="49" charset="0"/>
                <a:cs typeface="Courier New" panose="02070309020205020404" pitchFamily="49" charset="0"/>
              </a:rPr>
              <a:t>SYSAUX</a:t>
            </a:r>
            <a:r>
              <a:rPr lang="en-US" altLang="en-US" dirty="0">
                <a:cs typeface="Times New Roman" panose="02020603050405020304" pitchFamily="18" charset="0"/>
              </a:rPr>
              <a:t> of </a:t>
            </a:r>
            <a:r>
              <a:rPr lang="en-US" altLang="en-US" dirty="0">
                <a:latin typeface="Courier New" panose="02070309020205020404" pitchFamily="49" charset="0"/>
                <a:cs typeface="Courier New" panose="02070309020205020404" pitchFamily="49" charset="0"/>
              </a:rPr>
              <a:t>sales_pdb</a:t>
            </a:r>
            <a:r>
              <a:rPr lang="en-US" altLang="en-US" dirty="0">
                <a:cs typeface="Times New Roman" panose="02020603050405020304" pitchFamily="18" charset="0"/>
              </a:rPr>
              <a:t> PDB.</a:t>
            </a:r>
          </a:p>
          <a:p>
            <a:pPr lvl="1"/>
            <a:r>
              <a:rPr lang="en-US" altLang="en-US" dirty="0">
                <a:cs typeface="Times New Roman" panose="02020603050405020304" pitchFamily="18" charset="0"/>
              </a:rPr>
              <a:t>The third backup uses the same command to </a:t>
            </a:r>
            <a:r>
              <a:rPr lang="en-US" altLang="en-US" dirty="0">
                <a:cs typeface="Arial" panose="020B0604020202020204" pitchFamily="34" charset="0"/>
              </a:rPr>
              <a:t>back up </a:t>
            </a:r>
            <a:r>
              <a:rPr lang="en-US" altLang="en-US" dirty="0">
                <a:cs typeface="Times New Roman" panose="02020603050405020304" pitchFamily="18" charset="0"/>
              </a:rPr>
              <a:t>all datafiles of tablespace </a:t>
            </a:r>
            <a:r>
              <a:rPr lang="en-US" altLang="en-US" dirty="0">
                <a:latin typeface="Courier New" panose="02070309020205020404" pitchFamily="49" charset="0"/>
                <a:cs typeface="Courier New" panose="02070309020205020404" pitchFamily="49" charset="0"/>
              </a:rPr>
              <a:t>SYSAUX</a:t>
            </a:r>
            <a:r>
              <a:rPr lang="en-US" altLang="en-US" dirty="0">
                <a:cs typeface="Times New Roman" panose="02020603050405020304" pitchFamily="18" charset="0"/>
              </a:rPr>
              <a:t> of the CDB root and all datafiles of tablespace </a:t>
            </a:r>
            <a:r>
              <a:rPr lang="en-US" altLang="en-US" dirty="0">
                <a:latin typeface="Courier New" panose="02070309020205020404" pitchFamily="49" charset="0"/>
                <a:cs typeface="Courier New" panose="02070309020205020404" pitchFamily="49" charset="0"/>
              </a:rPr>
              <a:t>SYSAUX</a:t>
            </a:r>
            <a:r>
              <a:rPr lang="en-US" altLang="en-US" dirty="0">
                <a:cs typeface="Times New Roman" panose="02020603050405020304" pitchFamily="18" charset="0"/>
              </a:rPr>
              <a:t> of </a:t>
            </a:r>
            <a:r>
              <a:rPr lang="en-US" altLang="en-US" dirty="0">
                <a:latin typeface="Courier New" panose="02070309020205020404" pitchFamily="49" charset="0"/>
                <a:cs typeface="Courier New" panose="02070309020205020404" pitchFamily="49" charset="0"/>
              </a:rPr>
              <a:t>hr_pdb</a:t>
            </a:r>
            <a:r>
              <a:rPr lang="en-US" altLang="en-US" dirty="0">
                <a:cs typeface="Times New Roman" panose="02020603050405020304" pitchFamily="18" charset="0"/>
              </a:rPr>
              <a:t> PDB.</a:t>
            </a:r>
          </a:p>
        </p:txBody>
      </p:sp>
      <p:sp>
        <p:nvSpPr>
          <p:cNvPr id="194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BC78DA84-53BA-40BE-8B50-54D25F5E83E6}" type="slidenum">
              <a:rPr lang="en-US" altLang="en-US" smtClean="0"/>
              <a:t>7</a:t>
            </a:fld>
            <a:endParaRPr lang="en-US" altLang="en-US" dirty="0"/>
          </a:p>
        </p:txBody>
      </p:sp>
    </p:spTree>
    <p:extLst>
      <p:ext uri="{BB962C8B-B14F-4D97-AF65-F5344CB8AC3E}">
        <p14:creationId xmlns:p14="http://schemas.microsoft.com/office/powerpoint/2010/main" val="174098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Using an RMAN PDB backup, you can create a new pluggable database in a CDB after having unplugged a PDB.</a:t>
            </a:r>
          </a:p>
          <a:p>
            <a:pPr lvl="1"/>
            <a:r>
              <a:rPr lang="en-US" altLang="en-US" dirty="0"/>
              <a:t>To plug in an unplugged PDB, follow these steps in EM Cloud Control:</a:t>
            </a:r>
          </a:p>
          <a:p>
            <a:pPr lvl="2">
              <a:spcBef>
                <a:spcPts val="538"/>
              </a:spcBef>
              <a:buFont typeface="Times New Roman" panose="02020603050405020304" pitchFamily="18" charset="0"/>
              <a:buAutoNum type="arabicPeriod"/>
            </a:pPr>
            <a:r>
              <a:rPr lang="en-US" altLang="en-US" dirty="0"/>
              <a:t>From the Administration menu of the Database page, choose Pluggable Database and then choose Create Pluggable Database.</a:t>
            </a:r>
          </a:p>
          <a:p>
            <a:pPr lvl="2">
              <a:spcBef>
                <a:spcPts val="538"/>
              </a:spcBef>
              <a:buFont typeface="Times New Roman" panose="02020603050405020304" pitchFamily="18" charset="0"/>
              <a:buAutoNum type="arabicPeriod"/>
            </a:pPr>
            <a:r>
              <a:rPr lang="en-US" altLang="en-US" dirty="0"/>
              <a:t>On the Source page of the Create Pluggable Database Wizard, select “Plug an unplugged PDB.” This requires:</a:t>
            </a:r>
          </a:p>
          <a:p>
            <a:pPr marL="304746" lvl="2" indent="0">
              <a:spcBef>
                <a:spcPts val="538"/>
              </a:spcBef>
              <a:buFont typeface="Times New Roman" panose="02020603050405020304" pitchFamily="18" charset="0"/>
              <a:buNone/>
            </a:pPr>
            <a:r>
              <a:rPr lang="en-US" altLang="en-US" dirty="0"/>
              <a:t>	Either</a:t>
            </a:r>
          </a:p>
          <a:p>
            <a:pPr lvl="3">
              <a:spcBef>
                <a:spcPts val="538"/>
              </a:spcBef>
            </a:pPr>
            <a:r>
              <a:rPr lang="en-US" altLang="en-US" dirty="0"/>
              <a:t>A PDB archive, which is a compressed TAR file consisting of PDB XML metadata file and all datafiles that belong to PDB. This method is used for transporting the PDB when both the source and target CDB are using a file system for storage. It is not supported for a PDB using Oracle ASM for storage. </a:t>
            </a:r>
          </a:p>
          <a:p>
            <a:pPr lvl="2">
              <a:spcBef>
                <a:spcPts val="538"/>
              </a:spcBef>
              <a:buFont typeface="Times New Roman" panose="02020603050405020304" pitchFamily="18" charset="0"/>
              <a:buNone/>
            </a:pPr>
            <a:r>
              <a:rPr lang="en-US" altLang="en-US" dirty="0"/>
              <a:t>	Or </a:t>
            </a:r>
          </a:p>
          <a:p>
            <a:pPr lvl="3">
              <a:spcBef>
                <a:spcPts val="538"/>
              </a:spcBef>
            </a:pPr>
            <a:r>
              <a:rPr lang="en-US" altLang="en-US" dirty="0"/>
              <a:t>A PDB file set that consists of PDB XML metadata file and RMAN backup of PDB. This method is recommended for transporting the PDB when the source or target CDB is using Oracle ASM for storage. </a:t>
            </a:r>
          </a:p>
          <a:p>
            <a:pPr lvl="2">
              <a:spcBef>
                <a:spcPts val="538"/>
              </a:spcBef>
              <a:buFont typeface="Times New Roman" panose="02020603050405020304" pitchFamily="18" charset="0"/>
              <a:buNone/>
            </a:pPr>
            <a:r>
              <a:rPr lang="en-US" altLang="en-US" dirty="0"/>
              <a:t>	using the Unplug PDB operation.</a:t>
            </a:r>
          </a:p>
          <a:p>
            <a:pPr lvl="2">
              <a:spcBef>
                <a:spcPts val="538"/>
              </a:spcBef>
              <a:buFont typeface="Times New Roman" panose="02020603050405020304" pitchFamily="18" charset="0"/>
              <a:buNone/>
            </a:pPr>
            <a:r>
              <a:rPr lang="en-US" altLang="en-US" dirty="0"/>
              <a:t>3.	Enter the Host Credentials for the host. You can choose Preferred, Named, or New credentials and then click Next. Enterprise Manager displays the Destination page of the wizard.</a:t>
            </a:r>
          </a:p>
        </p:txBody>
      </p:sp>
      <p:sp>
        <p:nvSpPr>
          <p:cNvPr id="215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9E02D037-0ED2-43DA-81E8-61395845617D}" type="slidenum">
              <a:rPr lang="en-US" altLang="en-US" smtClean="0"/>
              <a:t>8</a:t>
            </a:fld>
            <a:endParaRPr lang="en-US" altLang="en-US" dirty="0"/>
          </a:p>
        </p:txBody>
      </p:sp>
    </p:spTree>
    <p:extLst>
      <p:ext uri="{BB962C8B-B14F-4D97-AF65-F5344CB8AC3E}">
        <p14:creationId xmlns:p14="http://schemas.microsoft.com/office/powerpoint/2010/main" val="247648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RMAN enables you to duplicate PDBs by using the </a:t>
            </a:r>
            <a:r>
              <a:rPr lang="en-US" altLang="en-US" dirty="0">
                <a:latin typeface="Courier New" panose="02070309020205020404" pitchFamily="49" charset="0"/>
                <a:cs typeface="Courier New" panose="02070309020205020404" pitchFamily="49" charset="0"/>
              </a:rPr>
              <a:t>DUPLICATE</a:t>
            </a:r>
            <a:r>
              <a:rPr lang="en-US" altLang="en-US" dirty="0"/>
              <a:t> command.</a:t>
            </a:r>
          </a:p>
          <a:p>
            <a:pPr lvl="1"/>
            <a:r>
              <a:rPr lang="en-US" altLang="en-US" dirty="0"/>
              <a:t>In Oracle Database 12c, to duplicate PDBs, you must create the auxiliary instance as a CDB. To do so, start the instance with the declaration </a:t>
            </a:r>
            <a:r>
              <a:rPr lang="en-US" altLang="en-US" dirty="0">
                <a:latin typeface="Courier New" panose="02070309020205020404" pitchFamily="49" charset="0"/>
                <a:cs typeface="Courier New" panose="02070309020205020404" pitchFamily="49" charset="0"/>
              </a:rPr>
              <a:t>enable_pluggable_database=TRUE</a:t>
            </a:r>
            <a:r>
              <a:rPr lang="en-US" altLang="en-US" dirty="0"/>
              <a:t> in the initialization parameter file. When you duplicate one or more PDBs, RMAN also duplicates the CDB root (</a:t>
            </a:r>
            <a:r>
              <a:rPr lang="en-US" altLang="en-US" dirty="0">
                <a:latin typeface="Courier New" panose="02070309020205020404" pitchFamily="49" charset="0"/>
                <a:cs typeface="Courier New" panose="02070309020205020404" pitchFamily="49" charset="0"/>
              </a:rPr>
              <a:t>CDB$ROOT</a:t>
            </a:r>
            <a:r>
              <a:rPr lang="en-US" altLang="en-US" dirty="0"/>
              <a:t>) and the CDB seed (</a:t>
            </a:r>
            <a:r>
              <a:rPr lang="en-US" altLang="en-US" dirty="0">
                <a:latin typeface="Courier New" panose="02070309020205020404" pitchFamily="49" charset="0"/>
                <a:cs typeface="Courier New" panose="02070309020205020404" pitchFamily="49" charset="0"/>
              </a:rPr>
              <a:t>PDB$SEED</a:t>
            </a:r>
            <a:r>
              <a:rPr lang="en-US" altLang="en-US" dirty="0"/>
              <a:t>). The resulting duplicate database is a fully new, functional CDB that contains the CDB root, the CDB seed, and the duplicated PDBs.</a:t>
            </a:r>
          </a:p>
          <a:p>
            <a:pPr lvl="1"/>
            <a:r>
              <a:rPr lang="en-US" altLang="en-US" dirty="0"/>
              <a:t>The first example shows how to duplicate a single PDB, the second one how to duplicate a set of PDBs, the third one how to duplicate all the databases in the CDB, except a PDB, and the last one how to duplicate a set of tablespaces within a PDB.</a:t>
            </a:r>
          </a:p>
          <a:p>
            <a:pPr lvl="1"/>
            <a:r>
              <a:rPr lang="en-US" altLang="en-US" dirty="0"/>
              <a:t>You must be logged in to the CDB root as a user who is granted the </a:t>
            </a:r>
            <a:r>
              <a:rPr lang="en-US" altLang="en-US" dirty="0">
                <a:latin typeface="Courier New" panose="02070309020205020404" pitchFamily="49" charset="0"/>
                <a:cs typeface="Courier New" panose="02070309020205020404" pitchFamily="49" charset="0"/>
              </a:rPr>
              <a:t>SYSDBA</a:t>
            </a:r>
            <a:r>
              <a:rPr lang="en-US" altLang="en-US" dirty="0"/>
              <a:t> or </a:t>
            </a:r>
            <a:r>
              <a:rPr lang="en-US" altLang="en-US" dirty="0">
                <a:latin typeface="Courier New" panose="02070309020205020404" pitchFamily="49" charset="0"/>
                <a:cs typeface="Courier New" panose="02070309020205020404" pitchFamily="49" charset="0"/>
              </a:rPr>
              <a:t>SYSBACKUP</a:t>
            </a:r>
            <a:r>
              <a:rPr lang="en-US" altLang="en-US" dirty="0"/>
              <a:t> role.</a:t>
            </a:r>
          </a:p>
          <a:p>
            <a:pPr lvl="1">
              <a:lnSpc>
                <a:spcPct val="115000"/>
              </a:lnSpc>
            </a:pPr>
            <a:r>
              <a:rPr lang="fr-FR" altLang="en-US" dirty="0">
                <a:ea typeface="Times New Roman" panose="02020603050405020304" pitchFamily="18" charset="0"/>
                <a:cs typeface="Arial" panose="020B0604020202020204" pitchFamily="34" charset="0"/>
              </a:rPr>
              <a:t>Find the whole procedure in </a:t>
            </a:r>
            <a:r>
              <a:rPr lang="en-US" altLang="en-US" i="1" dirty="0"/>
              <a:t>Oracle Database Backup and Recovery User’s Guide</a:t>
            </a:r>
            <a:br>
              <a:rPr lang="en-US" altLang="en-US" i="1" dirty="0"/>
            </a:br>
            <a:r>
              <a:rPr lang="en-US" altLang="en-US" i="1" dirty="0"/>
              <a:t>12c Release 2 - Chapter Duplicating a Database</a:t>
            </a:r>
            <a:endParaRPr lang="en-US" altLang="en-US" i="1" dirty="0">
              <a:cs typeface="Times New Roman" panose="02020603050405020304" pitchFamily="18" charset="0"/>
            </a:endParaRPr>
          </a:p>
        </p:txBody>
      </p:sp>
      <p:sp>
        <p:nvSpPr>
          <p:cNvPr id="52227" name="Slide Image Placeholder 6"/>
          <p:cNvSpPr>
            <a:spLocks noGrp="1" noRot="1" noChangeAspect="1" noTextEdit="1"/>
          </p:cNvSpPr>
          <p:nvPr>
            <p:ph type="sldImg"/>
          </p:nvPr>
        </p:nvSpPr>
        <p:spPr>
          <a:xfrm>
            <a:off x="457200" y="457200"/>
            <a:ext cx="6858000" cy="3859213"/>
          </a:xfrm>
          <a:ln/>
        </p:spPr>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8 - </a:t>
            </a:r>
            <a:fld id="{49400CB6-9654-448E-8B02-E60BDD60DB9D}" type="slidenum">
              <a:rPr lang="en-US" altLang="en-US" smtClean="0"/>
              <a:t>9</a:t>
            </a:fld>
            <a:endParaRPr lang="en-US" altLang="en-US" dirty="0"/>
          </a:p>
        </p:txBody>
      </p:sp>
    </p:spTree>
    <p:extLst>
      <p:ext uri="{BB962C8B-B14F-4D97-AF65-F5344CB8AC3E}">
        <p14:creationId xmlns:p14="http://schemas.microsoft.com/office/powerpoint/2010/main" val="2145046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34C23033-9C7F-489D-AD61-9D386D4CBC06}"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663EA2E-27D7-487F-9EA8-E7621068F376}"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40907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4C23033-9C7F-489D-AD61-9D386D4CBC06}"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259437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4C23033-9C7F-489D-AD61-9D386D4CBC06}"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2245311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4C23033-9C7F-489D-AD61-9D386D4CBC06}"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266653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23033-9C7F-489D-AD61-9D386D4CBC06}"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305590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34C23033-9C7F-489D-AD61-9D386D4CBC06}"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22283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34C23033-9C7F-489D-AD61-9D386D4CBC06}"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12734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34C23033-9C7F-489D-AD61-9D386D4CBC06}"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190081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23033-9C7F-489D-AD61-9D386D4CBC06}"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385195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23033-9C7F-489D-AD61-9D386D4CBC06}"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309540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23033-9C7F-489D-AD61-9D386D4CBC06}"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663EA2E-27D7-487F-9EA8-E7621068F376}" type="slidenum">
              <a:rPr lang="" smtClean="0"/>
              <a:t>‹#›</a:t>
            </a:fld>
            <a:endParaRPr lang=""/>
          </a:p>
        </p:txBody>
      </p:sp>
    </p:spTree>
    <p:extLst>
      <p:ext uri="{BB962C8B-B14F-4D97-AF65-F5344CB8AC3E}">
        <p14:creationId xmlns:p14="http://schemas.microsoft.com/office/powerpoint/2010/main" val="241184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23033-9C7F-489D-AD61-9D386D4CBC06}"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EA2E-27D7-487F-9EA8-E7621068F376}" type="slidenum">
              <a:rPr lang="" smtClean="0"/>
              <a:t>‹#›</a:t>
            </a:fld>
            <a:endParaRPr lang=""/>
          </a:p>
        </p:txBody>
      </p:sp>
    </p:spTree>
    <p:extLst>
      <p:ext uri="{BB962C8B-B14F-4D97-AF65-F5344CB8AC3E}">
        <p14:creationId xmlns:p14="http://schemas.microsoft.com/office/powerpoint/2010/main" val="73456140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7.xml"/><Relationship Id="rId7" Type="http://schemas.openxmlformats.org/officeDocument/2006/relationships/image" Target="../media/image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1.xml"/><Relationship Id="rId7" Type="http://schemas.openxmlformats.org/officeDocument/2006/relationships/image" Target="../media/image6.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Layout" Target="../slideLayouts/slideLayout2.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notesSlide" Target="../notesSlides/notesSlide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slideLayout" Target="../slideLayouts/slideLayout2.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2.xml"/><Relationship Id="rId7"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2996952"/>
            <a:ext cx="10512862" cy="1325563"/>
          </a:xfrm>
        </p:spPr>
        <p:txBody>
          <a:bodyPr/>
          <a:lstStyle/>
          <a:p>
            <a:r>
              <a:rPr lang="fr-FR" altLang="en-US" dirty="0" smtClean="0"/>
              <a:t>Backup and Duplicate</a:t>
            </a:r>
            <a:endParaRPr lang="en-US" dirty="0"/>
          </a:p>
        </p:txBody>
      </p:sp>
    </p:spTree>
    <p:custDataLst>
      <p:tags r:id="rId1"/>
    </p:custDataLst>
    <p:extLst>
      <p:ext uri="{BB962C8B-B14F-4D97-AF65-F5344CB8AC3E}">
        <p14:creationId xmlns:p14="http://schemas.microsoft.com/office/powerpoint/2010/main" val="251762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blackGray">
          <a:xfrm>
            <a:off x="11495373" y="264585"/>
            <a:ext cx="395288" cy="179388"/>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1000" b="1" i="1" dirty="0" smtClean="0">
                <a:solidFill>
                  <a:srgbClr val="000000"/>
                </a:solidFill>
              </a:rPr>
              <a:t>19c</a:t>
            </a:r>
            <a:endParaRPr lang="en-US" altLang="en-US" sz="1000" b="1" i="1" dirty="0">
              <a:solidFill>
                <a:srgbClr val="000000"/>
              </a:solidFill>
            </a:endParaRPr>
          </a:p>
        </p:txBody>
      </p:sp>
      <p:sp>
        <p:nvSpPr>
          <p:cNvPr id="53252" name="Title 1"/>
          <p:cNvSpPr>
            <a:spLocks noGrp="1"/>
          </p:cNvSpPr>
          <p:nvPr>
            <p:ph type="title"/>
          </p:nvPr>
        </p:nvSpPr>
        <p:spPr/>
        <p:txBody>
          <a:bodyPr/>
          <a:lstStyle/>
          <a:p>
            <a:r>
              <a:rPr lang="fr-FR" altLang="en-US" dirty="0"/>
              <a:t>Cloning Active PDB into an </a:t>
            </a:r>
            <a:r>
              <a:rPr lang="fr-FR" altLang="en-US" dirty="0" err="1"/>
              <a:t>Existing</a:t>
            </a:r>
            <a:r>
              <a:rPr lang="fr-FR" altLang="en-US" dirty="0"/>
              <a:t> </a:t>
            </a:r>
            <a:r>
              <a:rPr lang="fr-FR" altLang="en-US" dirty="0" smtClean="0"/>
              <a:t>CDB</a:t>
            </a:r>
            <a:br>
              <a:rPr lang="fr-FR" altLang="en-US" dirty="0" smtClean="0"/>
            </a:br>
            <a:endParaRPr lang="en-US" altLang="en-US" dirty="0"/>
          </a:p>
        </p:txBody>
      </p:sp>
      <p:sp>
        <p:nvSpPr>
          <p:cNvPr id="53253" name="Content Placeholder 2"/>
          <p:cNvSpPr>
            <a:spLocks noGrp="1"/>
          </p:cNvSpPr>
          <p:nvPr>
            <p:ph idx="1"/>
          </p:nvPr>
        </p:nvSpPr>
        <p:spPr>
          <a:xfrm>
            <a:off x="622300" y="1243013"/>
            <a:ext cx="10944225" cy="2286089"/>
          </a:xfrm>
        </p:spPr>
        <p:txBody>
          <a:bodyPr>
            <a:normAutofit fontScale="92500"/>
          </a:bodyPr>
          <a:lstStyle/>
          <a:p>
            <a:pPr indent="0">
              <a:buFont typeface="Arial" panose="020B0604020202020204" pitchFamily="34" charset="0"/>
              <a:buNone/>
            </a:pPr>
            <a:r>
              <a:rPr lang="fr-FR" altLang="en-US" dirty="0"/>
              <a:t>Duplicate a PDB or PDB </a:t>
            </a:r>
            <a:r>
              <a:rPr lang="en-US" altLang="en-US" dirty="0"/>
              <a:t>tablespaces in active mode to an existing opened CDB.</a:t>
            </a:r>
          </a:p>
          <a:p>
            <a:pPr marL="456565" lvl="1" indent="-365125"/>
            <a:r>
              <a:rPr lang="en-US" altLang="en-US" dirty="0"/>
              <a:t>Set the </a:t>
            </a:r>
            <a:r>
              <a:rPr lang="en-US" altLang="en-US" dirty="0">
                <a:latin typeface="Courier New" panose="02070309020205020404" pitchFamily="49" charset="0"/>
                <a:cs typeface="Courier New" panose="02070309020205020404" pitchFamily="49" charset="0"/>
              </a:rPr>
              <a:t>COMPATIBLE</a:t>
            </a:r>
            <a:r>
              <a:rPr lang="en-US" altLang="en-US" dirty="0"/>
              <a:t> initialization parameter to 18.1.</a:t>
            </a:r>
          </a:p>
          <a:p>
            <a:pPr marL="456565" lvl="1" indent="-365125"/>
            <a:r>
              <a:rPr lang="fr-FR" altLang="en-US" dirty="0"/>
              <a:t>Clone only one PDB at a time.</a:t>
            </a:r>
          </a:p>
          <a:p>
            <a:pPr marL="1279525" lvl="2" indent="-365125"/>
            <a:r>
              <a:rPr lang="fr-FR" altLang="en-US" dirty="0"/>
              <a:t>Set the destination CDB in RW mode.</a:t>
            </a:r>
          </a:p>
          <a:p>
            <a:pPr marL="1279525" lvl="2" indent="-365125"/>
            <a:r>
              <a:rPr lang="fr-FR" altLang="en-US" dirty="0"/>
              <a:t>Set the </a:t>
            </a:r>
            <a:r>
              <a:rPr lang="en-US" altLang="en-US" dirty="0">
                <a:latin typeface="Courier New" panose="02070309020205020404" pitchFamily="49" charset="0"/>
                <a:cs typeface="Courier New" panose="02070309020205020404" pitchFamily="49" charset="0"/>
              </a:rPr>
              <a:t>REMOTE_RECOVERY_FILE_DEST</a:t>
            </a:r>
            <a:r>
              <a:rPr lang="en-US" altLang="en-US" dirty="0"/>
              <a:t> initialization parameter in the destination CDB to the location where to restore foreign archive log files.</a:t>
            </a:r>
            <a:endParaRPr lang="fr-FR" altLang="en-US" dirty="0"/>
          </a:p>
        </p:txBody>
      </p:sp>
      <p:sp>
        <p:nvSpPr>
          <p:cNvPr id="9" name="Content Placeholder 2"/>
          <p:cNvSpPr txBox="1">
            <a:spLocks/>
          </p:cNvSpPr>
          <p:nvPr/>
        </p:nvSpPr>
        <p:spPr bwMode="gray">
          <a:xfrm>
            <a:off x="719215" y="3755881"/>
            <a:ext cx="10750394" cy="80780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b="1" dirty="0">
                <a:solidFill>
                  <a:srgbClr val="000000"/>
                </a:solidFill>
                <a:latin typeface="Courier New" pitchFamily="49" charset="0"/>
                <a:cs typeface="Courier New" pitchFamily="49" charset="0"/>
              </a:rPr>
              <a:t>RMAN&gt; DUPLICATE PLUGGABLE DATABASE pdb1 AS pdb2 FROM ACTIVE DATABASE </a:t>
            </a:r>
          </a:p>
          <a:p>
            <a:pPr eaLnBrk="1" hangingPunct="1">
              <a:defRPr/>
            </a:pPr>
            <a:r>
              <a:rPr lang="en-US" b="1" dirty="0">
                <a:solidFill>
                  <a:srgbClr val="000000"/>
                </a:solidFill>
                <a:latin typeface="Courier New" pitchFamily="49" charset="0"/>
                <a:cs typeface="Courier New" pitchFamily="49" charset="0"/>
              </a:rPr>
              <a:t>                          DB_FILE_NAME_CONVERT ('cdb1', 'cdb2');</a:t>
            </a:r>
          </a:p>
        </p:txBody>
      </p:sp>
    </p:spTree>
    <p:custDataLst>
      <p:tags r:id="rId1"/>
    </p:custDataLst>
    <p:extLst>
      <p:ext uri="{BB962C8B-B14F-4D97-AF65-F5344CB8AC3E}">
        <p14:creationId xmlns:p14="http://schemas.microsoft.com/office/powerpoint/2010/main" val="1231108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fr-FR" altLang="en-US" dirty="0"/>
              <a:t>Example: 1</a:t>
            </a:r>
            <a:endParaRPr lang="en-US" altLang="en-US" dirty="0"/>
          </a:p>
        </p:txBody>
      </p:sp>
      <p:sp>
        <p:nvSpPr>
          <p:cNvPr id="3" name="Content Placeholder 2"/>
          <p:cNvSpPr>
            <a:spLocks noGrp="1"/>
          </p:cNvSpPr>
          <p:nvPr>
            <p:ph idx="1"/>
          </p:nvPr>
        </p:nvSpPr>
        <p:spPr>
          <a:xfrm>
            <a:off x="815999" y="1693796"/>
            <a:ext cx="10512862" cy="4351338"/>
          </a:xfrm>
        </p:spPr>
        <p:txBody>
          <a:bodyPr/>
          <a:lstStyle/>
          <a:p>
            <a:pPr>
              <a:buFont typeface="Arial" charset="0"/>
              <a:buNone/>
              <a:defRPr/>
            </a:pPr>
            <a:r>
              <a:rPr lang="fr-FR" dirty="0"/>
              <a:t>To duplicate </a:t>
            </a:r>
            <a:r>
              <a:rPr lang="fr-FR" dirty="0">
                <a:latin typeface="Courier New" pitchFamily="49" charset="0"/>
                <a:cs typeface="Courier New" pitchFamily="49" charset="0"/>
              </a:rPr>
              <a:t>pdb1</a:t>
            </a:r>
            <a:r>
              <a:rPr lang="fr-FR" dirty="0"/>
              <a:t> from </a:t>
            </a:r>
            <a:r>
              <a:rPr lang="fr-FR" dirty="0">
                <a:latin typeface="Courier New" pitchFamily="49" charset="0"/>
                <a:cs typeface="Courier New" pitchFamily="49" charset="0"/>
              </a:rPr>
              <a:t>CDB1</a:t>
            </a:r>
            <a:r>
              <a:rPr lang="fr-FR" dirty="0"/>
              <a:t> into </a:t>
            </a:r>
            <a:r>
              <a:rPr lang="fr-FR" dirty="0">
                <a:latin typeface="Courier New" pitchFamily="49" charset="0"/>
                <a:cs typeface="Courier New" pitchFamily="49" charset="0"/>
              </a:rPr>
              <a:t>CDB2</a:t>
            </a:r>
            <a:r>
              <a:rPr lang="fr-FR" dirty="0"/>
              <a:t>:</a:t>
            </a:r>
          </a:p>
          <a:p>
            <a:pPr marL="549275" lvl="1" indent="-457200">
              <a:buFont typeface="+mj-lt"/>
              <a:buAutoNum type="arabicPeriod"/>
              <a:defRPr/>
            </a:pPr>
            <a:r>
              <a:rPr lang="fr-FR" dirty="0"/>
              <a:t>Set the</a:t>
            </a:r>
            <a:r>
              <a:rPr lang="en-US" altLang="en-US" dirty="0">
                <a:latin typeface="+mj-lt"/>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REMOTE_RECOVERY_FILE_DEST</a:t>
            </a:r>
            <a:r>
              <a:rPr lang="en-US" altLang="en-US" dirty="0"/>
              <a:t> initialization parameter in </a:t>
            </a:r>
            <a:r>
              <a:rPr lang="fr-FR" dirty="0">
                <a:latin typeface="Courier New" pitchFamily="49" charset="0"/>
                <a:cs typeface="Courier New" pitchFamily="49" charset="0"/>
              </a:rPr>
              <a:t>CDB2</a:t>
            </a:r>
            <a:r>
              <a:rPr lang="fr-FR" dirty="0" smtClean="0">
                <a:latin typeface="+mj-lt"/>
                <a:cs typeface="Courier New" pitchFamily="49" charset="0"/>
              </a:rPr>
              <a:t>.</a:t>
            </a:r>
            <a:r>
              <a:rPr lang="en-US" altLang="en-US" dirty="0" smtClean="0"/>
              <a:t> </a:t>
            </a:r>
          </a:p>
          <a:p>
            <a:pPr marL="549275" lvl="1" indent="-457200">
              <a:buFont typeface="+mj-lt"/>
              <a:buAutoNum type="arabicPeriod"/>
              <a:defRPr/>
            </a:pPr>
            <a:endParaRPr lang="fr-FR" sz="2400" dirty="0"/>
          </a:p>
          <a:p>
            <a:pPr marL="549275" lvl="1" indent="-457200">
              <a:buFont typeface="+mj-lt"/>
              <a:buAutoNum type="arabicPeriod"/>
              <a:defRPr/>
            </a:pPr>
            <a:r>
              <a:rPr lang="fr-FR" dirty="0" err="1" smtClean="0"/>
              <a:t>Connect</a:t>
            </a:r>
            <a:r>
              <a:rPr lang="fr-FR" dirty="0" smtClean="0"/>
              <a:t> </a:t>
            </a:r>
            <a:r>
              <a:rPr lang="fr-FR" dirty="0"/>
              <a:t>to the source (</a:t>
            </a:r>
            <a:r>
              <a:rPr lang="fr-FR" dirty="0">
                <a:latin typeface="Courier New" pitchFamily="49" charset="0"/>
                <a:cs typeface="Courier New" pitchFamily="49" charset="0"/>
              </a:rPr>
              <a:t>TARGET</a:t>
            </a:r>
            <a:r>
              <a:rPr lang="fr-FR" dirty="0"/>
              <a:t> for </a:t>
            </a:r>
            <a:r>
              <a:rPr lang="fr-FR" dirty="0">
                <a:latin typeface="Courier New" pitchFamily="49" charset="0"/>
                <a:cs typeface="Courier New" pitchFamily="49" charset="0"/>
              </a:rPr>
              <a:t>DUPLICATE </a:t>
            </a:r>
            <a:r>
              <a:rPr lang="fr-FR" dirty="0">
                <a:latin typeface="+mj-lt"/>
                <a:cs typeface="Courier New" pitchFamily="49" charset="0"/>
              </a:rPr>
              <a:t>command</a:t>
            </a:r>
            <a:r>
              <a:rPr lang="fr-FR" dirty="0"/>
              <a:t>): </a:t>
            </a:r>
            <a:r>
              <a:rPr lang="fr-FR" dirty="0" smtClean="0">
                <a:latin typeface="Courier New" pitchFamily="49" charset="0"/>
                <a:cs typeface="Courier New" pitchFamily="49" charset="0"/>
              </a:rPr>
              <a:t>CDB1</a:t>
            </a:r>
            <a:endParaRPr lang="fr-FR" dirty="0">
              <a:latin typeface="Courier New" pitchFamily="49" charset="0"/>
              <a:cs typeface="Courier New" pitchFamily="49" charset="0"/>
            </a:endParaRPr>
          </a:p>
          <a:p>
            <a:pPr marL="549275" lvl="1" indent="-457200">
              <a:buFont typeface="+mj-lt"/>
              <a:buAutoNum type="arabicPeriod"/>
              <a:defRPr/>
            </a:pPr>
            <a:r>
              <a:rPr lang="fr-FR" dirty="0"/>
              <a:t>Connect to the existing </a:t>
            </a:r>
            <a:r>
              <a:rPr lang="fr-FR" dirty="0">
                <a:latin typeface="Courier New" pitchFamily="49" charset="0"/>
                <a:cs typeface="Courier New" pitchFamily="49" charset="0"/>
              </a:rPr>
              <a:t>CDB2</a:t>
            </a:r>
            <a:r>
              <a:rPr lang="fr-FR" dirty="0">
                <a:latin typeface="+mj-lt"/>
                <a:cs typeface="Courier New" pitchFamily="49" charset="0"/>
              </a:rPr>
              <a:t> that acts as the auxiliary instance:</a:t>
            </a:r>
          </a:p>
          <a:p>
            <a:pPr marL="549275" lvl="1" indent="-457200">
              <a:buFont typeface="+mj-lt"/>
              <a:buAutoNum type="arabicPeriod"/>
              <a:defRPr/>
            </a:pPr>
            <a:endParaRPr lang="fr-FR" dirty="0">
              <a:latin typeface="+mj-lt"/>
              <a:cs typeface="Courier New" pitchFamily="49" charset="0"/>
            </a:endParaRPr>
          </a:p>
          <a:p>
            <a:pPr marL="549275" lvl="1" indent="-457200">
              <a:buFont typeface="+mj-lt"/>
              <a:buAutoNum type="arabicPeriod"/>
              <a:defRPr/>
            </a:pPr>
            <a:endParaRPr lang="fr-FR" dirty="0">
              <a:latin typeface="+mj-lt"/>
              <a:cs typeface="Courier New" pitchFamily="49" charset="0"/>
            </a:endParaRPr>
          </a:p>
          <a:p>
            <a:pPr marL="549275" lvl="1" indent="-457200">
              <a:buFont typeface="+mj-lt"/>
              <a:buAutoNum type="arabicPeriod"/>
              <a:defRPr/>
            </a:pPr>
            <a:endParaRPr lang="fr-FR" sz="3200" dirty="0">
              <a:latin typeface="+mj-lt"/>
              <a:cs typeface="Courier New" pitchFamily="49" charset="0"/>
            </a:endParaRPr>
          </a:p>
          <a:p>
            <a:pPr marL="549275" lvl="1" indent="-457200">
              <a:buFont typeface="+mj-lt"/>
              <a:buAutoNum type="arabicPeriod"/>
              <a:defRPr/>
            </a:pPr>
            <a:endParaRPr lang="fr-FR" dirty="0">
              <a:latin typeface="+mj-lt"/>
              <a:cs typeface="Courier New" pitchFamily="49" charset="0"/>
            </a:endParaRPr>
          </a:p>
          <a:p>
            <a:pPr marL="549275" lvl="1" indent="-457200">
              <a:buFont typeface="+mj-lt"/>
              <a:buAutoNum type="arabicPeriod"/>
              <a:defRPr/>
            </a:pPr>
            <a:r>
              <a:rPr lang="fr-FR" dirty="0" smtClean="0">
                <a:latin typeface="+mj-lt"/>
                <a:cs typeface="Courier New" pitchFamily="49" charset="0"/>
              </a:rPr>
              <a:t>Start </a:t>
            </a:r>
            <a:r>
              <a:rPr lang="fr-FR" dirty="0">
                <a:latin typeface="+mj-lt"/>
                <a:cs typeface="Courier New" pitchFamily="49" charset="0"/>
              </a:rPr>
              <a:t>duplicate</a:t>
            </a:r>
            <a:r>
              <a:rPr lang="fr-FR" dirty="0" smtClean="0">
                <a:latin typeface="+mj-lt"/>
                <a:cs typeface="Courier New" pitchFamily="49" charset="0"/>
              </a:rPr>
              <a:t>.</a:t>
            </a:r>
          </a:p>
        </p:txBody>
      </p:sp>
      <p:sp>
        <p:nvSpPr>
          <p:cNvPr id="4" name="Content Placeholder 2"/>
          <p:cNvSpPr txBox="1">
            <a:spLocks/>
          </p:cNvSpPr>
          <p:nvPr/>
        </p:nvSpPr>
        <p:spPr bwMode="gray">
          <a:xfrm>
            <a:off x="815999" y="5860187"/>
            <a:ext cx="10750394" cy="4762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RMAN&gt; DUPLICATE PLUGGABLE DATABASE pdb1 TO cdb2 FROM ACTIVE DATABASE;</a:t>
            </a:r>
          </a:p>
        </p:txBody>
      </p:sp>
      <p:sp>
        <p:nvSpPr>
          <p:cNvPr id="55303" name="PPTShape_6"/>
          <p:cNvSpPr>
            <a:spLocks noChangeArrowheads="1"/>
          </p:cNvSpPr>
          <p:nvPr/>
        </p:nvSpPr>
        <p:spPr bwMode="blackWhite">
          <a:xfrm>
            <a:off x="1024526" y="4483254"/>
            <a:ext cx="1800225" cy="10080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CDB1</a:t>
            </a:r>
            <a:endParaRPr lang="en-US" altLang="en-US" sz="1400" b="1" dirty="0">
              <a:solidFill>
                <a:srgbClr val="000000"/>
              </a:solidFill>
            </a:endParaRPr>
          </a:p>
        </p:txBody>
      </p:sp>
      <p:pic>
        <p:nvPicPr>
          <p:cNvPr id="11" name="Picture 10"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0813" y="4558506"/>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Rectangle 6"/>
          <p:cNvSpPr>
            <a:spLocks noChangeArrowheads="1"/>
          </p:cNvSpPr>
          <p:nvPr/>
        </p:nvSpPr>
        <p:spPr bwMode="auto">
          <a:xfrm>
            <a:off x="2276475" y="4922838"/>
            <a:ext cx="611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pdb1</a:t>
            </a:r>
            <a:endParaRPr lang="en-US" altLang="en-US" sz="1400" dirty="0">
              <a:solidFill>
                <a:srgbClr val="000000"/>
              </a:solidFill>
            </a:endParaRPr>
          </a:p>
        </p:txBody>
      </p:sp>
      <p:sp>
        <p:nvSpPr>
          <p:cNvPr id="55306" name="PPTShape_6"/>
          <p:cNvSpPr>
            <a:spLocks noChangeArrowheads="1"/>
          </p:cNvSpPr>
          <p:nvPr/>
        </p:nvSpPr>
        <p:spPr bwMode="blackWhite">
          <a:xfrm>
            <a:off x="5090802" y="4491037"/>
            <a:ext cx="1800225" cy="10080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r">
              <a:lnSpc>
                <a:spcPct val="85000"/>
              </a:lnSpc>
              <a:spcBef>
                <a:spcPct val="50000"/>
              </a:spcBef>
              <a:buClrTx/>
              <a:buFontTx/>
              <a:buNone/>
            </a:pPr>
            <a:r>
              <a:rPr lang="fr-FR" altLang="en-US" sz="1400" b="1" dirty="0">
                <a:solidFill>
                  <a:srgbClr val="000000"/>
                </a:solidFill>
              </a:rPr>
              <a:t>CDB2</a:t>
            </a:r>
            <a:endParaRPr lang="en-US" altLang="en-US" sz="1400" b="1" dirty="0">
              <a:solidFill>
                <a:srgbClr val="000000"/>
              </a:solidFill>
            </a:endParaRPr>
          </a:p>
        </p:txBody>
      </p:sp>
      <p:sp>
        <p:nvSpPr>
          <p:cNvPr id="55307" name="PPTShape_20"/>
          <p:cNvSpPr txBox="1">
            <a:spLocks noChangeArrowheads="1"/>
          </p:cNvSpPr>
          <p:nvPr/>
        </p:nvSpPr>
        <p:spPr bwMode="blackWhite">
          <a:xfrm>
            <a:off x="2858777" y="4891088"/>
            <a:ext cx="2232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spcBef>
                <a:spcPct val="0"/>
              </a:spcBef>
              <a:buClrTx/>
              <a:buFontTx/>
              <a:buNone/>
            </a:pPr>
            <a:r>
              <a:rPr lang="en-US" altLang="en-US" sz="1600" b="1" dirty="0">
                <a:solidFill>
                  <a:srgbClr val="008000"/>
                </a:solidFill>
              </a:rPr>
              <a:t>DUPLICATE pdb1</a:t>
            </a:r>
            <a:endParaRPr lang="en-US" altLang="en-US" sz="1600" b="1" dirty="0">
              <a:solidFill>
                <a:srgbClr val="008000"/>
              </a:solidFill>
              <a:latin typeface="Courier New" panose="02070309020205020404" pitchFamily="49" charset="0"/>
              <a:cs typeface="Courier New" panose="02070309020205020404" pitchFamily="49" charset="0"/>
            </a:endParaRPr>
          </a:p>
        </p:txBody>
      </p:sp>
      <p:cxnSp>
        <p:nvCxnSpPr>
          <p:cNvPr id="55308" name="Straight Arrow Connector 11"/>
          <p:cNvCxnSpPr>
            <a:cxnSpLocks noChangeShapeType="1"/>
          </p:cNvCxnSpPr>
          <p:nvPr/>
        </p:nvCxnSpPr>
        <p:spPr bwMode="auto">
          <a:xfrm>
            <a:off x="2887663" y="5239096"/>
            <a:ext cx="205105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pic>
        <p:nvPicPr>
          <p:cNvPr id="16" name="Picture 15"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0442" y="4639380"/>
            <a:ext cx="6762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0" name="Rectangle 13"/>
          <p:cNvSpPr>
            <a:spLocks noChangeArrowheads="1"/>
          </p:cNvSpPr>
          <p:nvPr/>
        </p:nvSpPr>
        <p:spPr bwMode="auto">
          <a:xfrm>
            <a:off x="5129694" y="5076825"/>
            <a:ext cx="611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pdb1</a:t>
            </a:r>
            <a:endParaRPr lang="en-US" altLang="en-US" sz="1400" dirty="0">
              <a:solidFill>
                <a:srgbClr val="000000"/>
              </a:solidFill>
            </a:endParaRPr>
          </a:p>
        </p:txBody>
      </p:sp>
      <p:sp>
        <p:nvSpPr>
          <p:cNvPr id="19" name="Content Placeholder 2"/>
          <p:cNvSpPr txBox="1">
            <a:spLocks/>
          </p:cNvSpPr>
          <p:nvPr/>
        </p:nvSpPr>
        <p:spPr bwMode="gray">
          <a:xfrm>
            <a:off x="833148" y="3715820"/>
            <a:ext cx="10750394" cy="7414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RMAN&gt; CONNECT TARGET "sys/oracle_4U@cdb1 AS SYSDBA"</a:t>
            </a:r>
          </a:p>
          <a:p>
            <a:pPr eaLnBrk="1" hangingPunct="1">
              <a:defRPr/>
            </a:pPr>
            <a:r>
              <a:rPr lang="en-US" sz="1600" b="1" dirty="0">
                <a:solidFill>
                  <a:srgbClr val="000000"/>
                </a:solidFill>
                <a:latin typeface="Courier New" pitchFamily="49" charset="0"/>
                <a:cs typeface="Courier New" pitchFamily="49" charset="0"/>
              </a:rPr>
              <a:t>RMAN&gt; CONNECT AUXILIARY "sys/oracle_4U@cdb2 AS SYSDBA"</a:t>
            </a:r>
          </a:p>
        </p:txBody>
      </p:sp>
      <p:sp>
        <p:nvSpPr>
          <p:cNvPr id="15" name="Content Placeholder 2"/>
          <p:cNvSpPr txBox="1">
            <a:spLocks/>
          </p:cNvSpPr>
          <p:nvPr/>
        </p:nvSpPr>
        <p:spPr bwMode="gray">
          <a:xfrm>
            <a:off x="719216" y="2492896"/>
            <a:ext cx="10750394" cy="4762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SQL&gt; ALTER SYSTEM SET REMOTE_RECOVERY_FILE_DEST='/dir_to_restore_</a:t>
            </a:r>
            <a:r>
              <a:rPr lang="en-US" altLang="en-US" sz="1600" b="1" dirty="0">
                <a:solidFill>
                  <a:srgbClr val="000000"/>
                </a:solidFill>
                <a:latin typeface="Courier New" panose="02070309020205020404" pitchFamily="49" charset="0"/>
                <a:cs typeface="Courier New" panose="02070309020205020404" pitchFamily="49" charset="0"/>
              </a:rPr>
              <a:t>archive log files</a:t>
            </a:r>
            <a:r>
              <a:rPr lang="en-US" sz="1600" b="1" dirty="0">
                <a:solidFill>
                  <a:srgbClr val="000000"/>
                </a:solidFill>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3498691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fr-FR" altLang="en-US" dirty="0"/>
              <a:t>Example: 2</a:t>
            </a:r>
            <a:endParaRPr lang="en-US" altLang="en-US" dirty="0"/>
          </a:p>
        </p:txBody>
      </p:sp>
      <p:sp>
        <p:nvSpPr>
          <p:cNvPr id="16" name="Content Placeholder 2"/>
          <p:cNvSpPr txBox="1">
            <a:spLocks/>
          </p:cNvSpPr>
          <p:nvPr/>
        </p:nvSpPr>
        <p:spPr bwMode="gray">
          <a:xfrm>
            <a:off x="622300" y="1243013"/>
            <a:ext cx="1094422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930" tIns="16930" rIns="16930" bIns="16930">
            <a:spAutoFit/>
          </a:bodyPr>
          <a:lstStyle>
            <a:lvl1pPr indent="9525" algn="l" defTabSz="303213" rtl="0" eaLnBrk="0" fontAlgn="base" hangingPunct="0">
              <a:spcBef>
                <a:spcPts val="900"/>
              </a:spcBef>
              <a:spcAft>
                <a:spcPct val="0"/>
              </a:spcAft>
              <a:buClr>
                <a:srgbClr val="000000"/>
              </a:buClr>
              <a:buFont typeface="Arial" panose="020B0604020202020204" pitchFamily="34" charset="0"/>
              <a:defRPr sz="2100">
                <a:solidFill>
                  <a:srgbClr val="5F5F5F"/>
                </a:solidFill>
                <a:latin typeface="Arial" pitchFamily="34" charset="0"/>
                <a:ea typeface="+mn-ea"/>
                <a:cs typeface="+mn-cs"/>
              </a:defRPr>
            </a:lvl1pPr>
            <a:lvl2pPr marL="457200" indent="-365125" algn="l" defTabSz="303213" rtl="0" eaLnBrk="0" fontAlgn="base" hangingPunct="0">
              <a:spcBef>
                <a:spcPts val="900"/>
              </a:spcBef>
              <a:spcAft>
                <a:spcPct val="0"/>
              </a:spcAft>
              <a:buClr>
                <a:srgbClr val="FF0000"/>
              </a:buClr>
              <a:buFont typeface="Arial" panose="020B0604020202020204" pitchFamily="34" charset="0"/>
              <a:buChar char="•"/>
              <a:defRPr sz="2100">
                <a:solidFill>
                  <a:srgbClr val="5F5F5F"/>
                </a:solidFill>
                <a:latin typeface="+mn-lt"/>
              </a:defRPr>
            </a:lvl2pPr>
            <a:lvl3pPr marL="1280160" indent="-365760" algn="l" defTabSz="303213" rtl="0" eaLnBrk="0" fontAlgn="base" hangingPunct="0">
              <a:spcBef>
                <a:spcPts val="450"/>
              </a:spcBef>
              <a:spcAft>
                <a:spcPct val="0"/>
              </a:spcAft>
              <a:buClr>
                <a:srgbClr val="FF0000"/>
              </a:buClr>
              <a:buFont typeface="Arial" panose="020B0604020202020204" pitchFamily="34" charset="0"/>
              <a:buChar char="–"/>
              <a:defRPr sz="2000">
                <a:solidFill>
                  <a:srgbClr val="5F5F5F"/>
                </a:solidFill>
                <a:latin typeface="+mn-lt"/>
              </a:defRPr>
            </a:lvl3pPr>
            <a:lvl4pPr marL="1820863" indent="-307975" algn="l" defTabSz="303213" rtl="0" eaLnBrk="0" fontAlgn="base" hangingPunct="0">
              <a:spcBef>
                <a:spcPct val="20000"/>
              </a:spcBef>
              <a:spcAft>
                <a:spcPct val="0"/>
              </a:spcAft>
              <a:buClr>
                <a:schemeClr val="accent2"/>
              </a:buClr>
              <a:buSzPct val="45000"/>
              <a:buFont typeface="Arial" panose="020B0604020202020204" pitchFamily="34" charset="0"/>
              <a:buChar char="—"/>
              <a:defRPr>
                <a:solidFill>
                  <a:srgbClr val="5F5F5F"/>
                </a:solidFill>
                <a:latin typeface="+mn-lt"/>
              </a:defRPr>
            </a:lvl4pPr>
            <a:lvl5pPr marL="2281238" indent="-306388" algn="l" defTabSz="303213" rtl="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buFont typeface="Arial" charset="0"/>
              <a:buNone/>
              <a:defRPr/>
            </a:pPr>
            <a:r>
              <a:rPr lang="fr-FR" kern="0" dirty="0">
                <a:solidFill>
                  <a:srgbClr val="000000"/>
                </a:solidFill>
              </a:rPr>
              <a:t>To duplicate </a:t>
            </a:r>
            <a:r>
              <a:rPr lang="fr-FR" kern="0" dirty="0">
                <a:solidFill>
                  <a:srgbClr val="000000"/>
                </a:solidFill>
                <a:latin typeface="Courier New" pitchFamily="49" charset="0"/>
                <a:cs typeface="Courier New" pitchFamily="49" charset="0"/>
              </a:rPr>
              <a:t>pdb1</a:t>
            </a:r>
            <a:r>
              <a:rPr lang="fr-FR" kern="0" dirty="0">
                <a:solidFill>
                  <a:srgbClr val="000000"/>
                </a:solidFill>
              </a:rPr>
              <a:t> from </a:t>
            </a:r>
            <a:r>
              <a:rPr lang="fr-FR" kern="0" dirty="0">
                <a:solidFill>
                  <a:srgbClr val="000000"/>
                </a:solidFill>
                <a:latin typeface="Courier New" pitchFamily="49" charset="0"/>
                <a:cs typeface="Courier New" pitchFamily="49" charset="0"/>
              </a:rPr>
              <a:t>CDB1</a:t>
            </a:r>
            <a:r>
              <a:rPr lang="fr-FR" kern="0" dirty="0">
                <a:solidFill>
                  <a:srgbClr val="000000"/>
                </a:solidFill>
              </a:rPr>
              <a:t> into </a:t>
            </a:r>
            <a:r>
              <a:rPr lang="fr-FR" kern="0" dirty="0">
                <a:solidFill>
                  <a:srgbClr val="000000"/>
                </a:solidFill>
                <a:latin typeface="Courier New" pitchFamily="49" charset="0"/>
                <a:cs typeface="Courier New" pitchFamily="49" charset="0"/>
              </a:rPr>
              <a:t>CDB2 </a:t>
            </a:r>
            <a:r>
              <a:rPr lang="fr-FR" kern="0" dirty="0">
                <a:solidFill>
                  <a:srgbClr val="000000"/>
                </a:solidFill>
                <a:latin typeface="+mj-lt"/>
                <a:cs typeface="Courier New" pitchFamily="49" charset="0"/>
              </a:rPr>
              <a:t>as</a:t>
            </a:r>
            <a:r>
              <a:rPr lang="fr-FR" kern="0" dirty="0">
                <a:solidFill>
                  <a:srgbClr val="000000"/>
                </a:solidFill>
                <a:latin typeface="Courier New" pitchFamily="49" charset="0"/>
                <a:cs typeface="Courier New" pitchFamily="49" charset="0"/>
              </a:rPr>
              <a:t> pdb2</a:t>
            </a:r>
            <a:r>
              <a:rPr lang="fr-FR" kern="0" dirty="0">
                <a:solidFill>
                  <a:srgbClr val="000000"/>
                </a:solidFill>
              </a:rPr>
              <a:t>:</a:t>
            </a:r>
          </a:p>
          <a:p>
            <a:pPr marL="549275" lvl="1" indent="-457200">
              <a:buFont typeface="+mj-lt"/>
              <a:buAutoNum type="arabicPeriod"/>
              <a:defRPr/>
            </a:pPr>
            <a:r>
              <a:rPr lang="fr-FR" kern="0" dirty="0">
                <a:solidFill>
                  <a:srgbClr val="000000"/>
                </a:solidFill>
              </a:rPr>
              <a:t>Set the</a:t>
            </a:r>
            <a:r>
              <a:rPr lang="en-US" altLang="en-US" kern="0" dirty="0">
                <a:solidFill>
                  <a:srgbClr val="000000"/>
                </a:solidFill>
                <a:latin typeface="+mj-lt"/>
                <a:cs typeface="Courier New" panose="02070309020205020404" pitchFamily="49" charset="0"/>
              </a:rPr>
              <a:t> </a:t>
            </a:r>
            <a:r>
              <a:rPr lang="en-US" altLang="en-US" kern="0" dirty="0">
                <a:solidFill>
                  <a:srgbClr val="000000"/>
                </a:solidFill>
                <a:latin typeface="Courier New" panose="02070309020205020404" pitchFamily="49" charset="0"/>
                <a:cs typeface="Courier New" panose="02070309020205020404" pitchFamily="49" charset="0"/>
              </a:rPr>
              <a:t>REMOTE_RECOVERY_FILE_DEST</a:t>
            </a:r>
            <a:r>
              <a:rPr lang="en-US" altLang="en-US" kern="0" dirty="0">
                <a:solidFill>
                  <a:srgbClr val="000000"/>
                </a:solidFill>
              </a:rPr>
              <a:t> initialization parameter in </a:t>
            </a:r>
            <a:r>
              <a:rPr lang="fr-FR" kern="0" dirty="0">
                <a:solidFill>
                  <a:srgbClr val="000000"/>
                </a:solidFill>
                <a:latin typeface="Courier New" pitchFamily="49" charset="0"/>
                <a:cs typeface="Courier New" pitchFamily="49" charset="0"/>
              </a:rPr>
              <a:t>CDB2</a:t>
            </a:r>
            <a:r>
              <a:rPr lang="fr-FR" kern="0" dirty="0">
                <a:solidFill>
                  <a:srgbClr val="000000"/>
                </a:solidFill>
                <a:latin typeface="+mj-lt"/>
                <a:cs typeface="Courier New" pitchFamily="49" charset="0"/>
              </a:rPr>
              <a:t>.</a:t>
            </a:r>
            <a:r>
              <a:rPr lang="en-US" altLang="en-US" kern="0" dirty="0">
                <a:solidFill>
                  <a:srgbClr val="000000"/>
                </a:solidFill>
              </a:rPr>
              <a:t> </a:t>
            </a:r>
          </a:p>
          <a:p>
            <a:pPr marL="549275" lvl="1" indent="-457200">
              <a:buFont typeface="+mj-lt"/>
              <a:buAutoNum type="arabicPeriod"/>
              <a:defRPr/>
            </a:pPr>
            <a:endParaRPr lang="fr-FR" sz="2400" kern="0" dirty="0">
              <a:solidFill>
                <a:srgbClr val="000000"/>
              </a:solidFill>
            </a:endParaRPr>
          </a:p>
          <a:p>
            <a:pPr marL="549275" lvl="1" indent="-457200">
              <a:buFont typeface="+mj-lt"/>
              <a:buAutoNum type="arabicPeriod"/>
              <a:defRPr/>
            </a:pPr>
            <a:r>
              <a:rPr lang="fr-FR" kern="0" dirty="0">
                <a:solidFill>
                  <a:srgbClr val="000000"/>
                </a:solidFill>
              </a:rPr>
              <a:t>Connect to the source (</a:t>
            </a:r>
            <a:r>
              <a:rPr lang="fr-FR" kern="0" dirty="0">
                <a:solidFill>
                  <a:srgbClr val="000000"/>
                </a:solidFill>
                <a:latin typeface="Courier New" pitchFamily="49" charset="0"/>
                <a:cs typeface="Courier New" pitchFamily="49" charset="0"/>
              </a:rPr>
              <a:t>TARGET</a:t>
            </a:r>
            <a:r>
              <a:rPr lang="fr-FR" kern="0" dirty="0">
                <a:solidFill>
                  <a:srgbClr val="000000"/>
                </a:solidFill>
              </a:rPr>
              <a:t> for </a:t>
            </a:r>
            <a:r>
              <a:rPr lang="fr-FR" kern="0" dirty="0">
                <a:solidFill>
                  <a:srgbClr val="000000"/>
                </a:solidFill>
                <a:latin typeface="Courier New" pitchFamily="49" charset="0"/>
                <a:cs typeface="Courier New" pitchFamily="49" charset="0"/>
              </a:rPr>
              <a:t>DUPLICATE </a:t>
            </a:r>
            <a:r>
              <a:rPr lang="fr-FR" kern="0" dirty="0">
                <a:solidFill>
                  <a:srgbClr val="000000"/>
                </a:solidFill>
                <a:latin typeface="+mj-lt"/>
                <a:cs typeface="Courier New" pitchFamily="49" charset="0"/>
              </a:rPr>
              <a:t>command</a:t>
            </a:r>
            <a:r>
              <a:rPr lang="fr-FR" kern="0" dirty="0">
                <a:solidFill>
                  <a:srgbClr val="000000"/>
                </a:solidFill>
              </a:rPr>
              <a:t>): </a:t>
            </a:r>
            <a:r>
              <a:rPr lang="fr-FR" kern="0" dirty="0">
                <a:solidFill>
                  <a:srgbClr val="000000"/>
                </a:solidFill>
                <a:latin typeface="Courier New" pitchFamily="49" charset="0"/>
                <a:cs typeface="Courier New" pitchFamily="49" charset="0"/>
              </a:rPr>
              <a:t>CDB1</a:t>
            </a:r>
          </a:p>
          <a:p>
            <a:pPr marL="549275" lvl="1" indent="-457200">
              <a:buFont typeface="+mj-lt"/>
              <a:buAutoNum type="arabicPeriod"/>
              <a:defRPr/>
            </a:pPr>
            <a:r>
              <a:rPr lang="fr-FR" kern="0" dirty="0">
                <a:solidFill>
                  <a:srgbClr val="000000"/>
                </a:solidFill>
              </a:rPr>
              <a:t>Connect to the existing </a:t>
            </a:r>
            <a:r>
              <a:rPr lang="fr-FR" kern="0" dirty="0">
                <a:solidFill>
                  <a:srgbClr val="000000"/>
                </a:solidFill>
                <a:latin typeface="Courier New" pitchFamily="49" charset="0"/>
                <a:cs typeface="Courier New" pitchFamily="49" charset="0"/>
              </a:rPr>
              <a:t>CDB2</a:t>
            </a:r>
            <a:r>
              <a:rPr lang="fr-FR" kern="0" dirty="0">
                <a:solidFill>
                  <a:srgbClr val="000000"/>
                </a:solidFill>
                <a:latin typeface="+mj-lt"/>
                <a:cs typeface="Courier New" pitchFamily="49" charset="0"/>
              </a:rPr>
              <a:t> that acts as the auxiliary instance:</a:t>
            </a:r>
          </a:p>
          <a:p>
            <a:pPr marL="549275" lvl="1" indent="-457200">
              <a:buFont typeface="+mj-lt"/>
              <a:buAutoNum type="arabicPeriod"/>
              <a:defRPr/>
            </a:pPr>
            <a:endParaRPr lang="fr-FR" kern="0" dirty="0">
              <a:solidFill>
                <a:srgbClr val="000000"/>
              </a:solidFill>
              <a:latin typeface="+mj-lt"/>
              <a:cs typeface="Courier New" pitchFamily="49" charset="0"/>
            </a:endParaRPr>
          </a:p>
          <a:p>
            <a:pPr marL="549275" lvl="1" indent="-457200">
              <a:buFont typeface="+mj-lt"/>
              <a:buAutoNum type="arabicPeriod"/>
              <a:defRPr/>
            </a:pPr>
            <a:endParaRPr lang="fr-FR" kern="0" dirty="0">
              <a:solidFill>
                <a:srgbClr val="000000"/>
              </a:solidFill>
              <a:latin typeface="+mj-lt"/>
              <a:cs typeface="Courier New" pitchFamily="49" charset="0"/>
            </a:endParaRPr>
          </a:p>
          <a:p>
            <a:pPr marL="549275" lvl="1" indent="-457200">
              <a:buFont typeface="+mj-lt"/>
              <a:buAutoNum type="arabicPeriod"/>
              <a:defRPr/>
            </a:pPr>
            <a:endParaRPr lang="fr-FR" sz="3200" kern="0" dirty="0">
              <a:solidFill>
                <a:srgbClr val="000000"/>
              </a:solidFill>
              <a:latin typeface="+mj-lt"/>
              <a:cs typeface="Courier New" pitchFamily="49" charset="0"/>
            </a:endParaRPr>
          </a:p>
          <a:p>
            <a:pPr marL="549275" lvl="1" indent="-457200">
              <a:buFont typeface="+mj-lt"/>
              <a:buAutoNum type="arabicPeriod"/>
              <a:defRPr/>
            </a:pPr>
            <a:endParaRPr lang="fr-FR" sz="1000" kern="0" dirty="0">
              <a:solidFill>
                <a:srgbClr val="000000"/>
              </a:solidFill>
              <a:latin typeface="+mj-lt"/>
              <a:cs typeface="Courier New" pitchFamily="49" charset="0"/>
            </a:endParaRPr>
          </a:p>
          <a:p>
            <a:pPr marL="549275" lvl="1" indent="-457200">
              <a:buFont typeface="+mj-lt"/>
              <a:buAutoNum type="arabicPeriod"/>
              <a:defRPr/>
            </a:pPr>
            <a:r>
              <a:rPr lang="fr-FR" kern="0" dirty="0">
                <a:solidFill>
                  <a:srgbClr val="000000"/>
                </a:solidFill>
                <a:latin typeface="+mj-lt"/>
                <a:cs typeface="Courier New" pitchFamily="49" charset="0"/>
              </a:rPr>
              <a:t>Start duplicate.</a:t>
            </a:r>
          </a:p>
        </p:txBody>
      </p:sp>
      <p:sp>
        <p:nvSpPr>
          <p:cNvPr id="17" name="Content Placeholder 2"/>
          <p:cNvSpPr txBox="1">
            <a:spLocks/>
          </p:cNvSpPr>
          <p:nvPr/>
        </p:nvSpPr>
        <p:spPr bwMode="gray">
          <a:xfrm>
            <a:off x="730104" y="5653524"/>
            <a:ext cx="10750394" cy="4762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RMAN&gt; DUPLICATE PLUGGABLE DATABASE pdb1 AS pdb2 TO cdb2 FROM ACTIVE DATABASE;</a:t>
            </a:r>
          </a:p>
        </p:txBody>
      </p:sp>
      <p:sp>
        <p:nvSpPr>
          <p:cNvPr id="57351" name="PPTShape_6"/>
          <p:cNvSpPr>
            <a:spLocks noChangeArrowheads="1"/>
          </p:cNvSpPr>
          <p:nvPr/>
        </p:nvSpPr>
        <p:spPr bwMode="blackWhite">
          <a:xfrm>
            <a:off x="1989138" y="4077072"/>
            <a:ext cx="1800225" cy="10080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85000"/>
              </a:lnSpc>
              <a:spcBef>
                <a:spcPct val="50000"/>
              </a:spcBef>
              <a:buClrTx/>
              <a:buFontTx/>
              <a:buNone/>
            </a:pPr>
            <a:r>
              <a:rPr lang="fr-FR" altLang="en-US" sz="1400" b="1" dirty="0">
                <a:solidFill>
                  <a:srgbClr val="000000"/>
                </a:solidFill>
              </a:rPr>
              <a:t>CDB1</a:t>
            </a:r>
            <a:endParaRPr lang="en-US" altLang="en-US" sz="1400" b="1" dirty="0">
              <a:solidFill>
                <a:srgbClr val="000000"/>
              </a:solidFill>
            </a:endParaRPr>
          </a:p>
        </p:txBody>
      </p:sp>
      <p:pic>
        <p:nvPicPr>
          <p:cNvPr id="21" name="Picture 20"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2738" y="4148509"/>
            <a:ext cx="67468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6"/>
          <p:cNvSpPr>
            <a:spLocks noChangeArrowheads="1"/>
          </p:cNvSpPr>
          <p:nvPr/>
        </p:nvSpPr>
        <p:spPr bwMode="auto">
          <a:xfrm>
            <a:off x="2276475" y="4724772"/>
            <a:ext cx="611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pdb1</a:t>
            </a:r>
            <a:endParaRPr lang="en-US" altLang="en-US" sz="1400" dirty="0">
              <a:solidFill>
                <a:srgbClr val="000000"/>
              </a:solidFill>
            </a:endParaRPr>
          </a:p>
        </p:txBody>
      </p:sp>
      <p:sp>
        <p:nvSpPr>
          <p:cNvPr id="57354" name="PPTShape_6"/>
          <p:cNvSpPr>
            <a:spLocks noChangeArrowheads="1"/>
          </p:cNvSpPr>
          <p:nvPr/>
        </p:nvSpPr>
        <p:spPr bwMode="blackWhite">
          <a:xfrm>
            <a:off x="6238875" y="4077072"/>
            <a:ext cx="1800225" cy="1008062"/>
          </a:xfrm>
          <a:prstGeom prst="rect">
            <a:avLst/>
          </a:prstGeom>
          <a:solidFill>
            <a:srgbClr val="DCE3E4"/>
          </a:solidFill>
          <a:ln w="28575">
            <a:solidFill>
              <a:schemeClr val="tx1"/>
            </a:solidFill>
            <a:miter lim="800000"/>
            <a:headEnd/>
            <a:tailEnd/>
          </a:ln>
        </p:spPr>
        <p:txBody>
          <a:bodyPr wrap="none" lIns="92075" tIns="46038" rIns="92075" bIns="46038"/>
          <a:lstStyle>
            <a:lvl1pPr defTabSz="10414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10414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10414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10414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10414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10414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r">
              <a:lnSpc>
                <a:spcPct val="85000"/>
              </a:lnSpc>
              <a:spcBef>
                <a:spcPct val="50000"/>
              </a:spcBef>
              <a:buClrTx/>
              <a:buFontTx/>
              <a:buNone/>
            </a:pPr>
            <a:r>
              <a:rPr lang="fr-FR" altLang="en-US" sz="1400" b="1" dirty="0">
                <a:solidFill>
                  <a:srgbClr val="000000"/>
                </a:solidFill>
              </a:rPr>
              <a:t>CDB2</a:t>
            </a:r>
            <a:endParaRPr lang="en-US" altLang="en-US" sz="1400" b="1" dirty="0">
              <a:solidFill>
                <a:srgbClr val="000000"/>
              </a:solidFill>
            </a:endParaRPr>
          </a:p>
        </p:txBody>
      </p:sp>
      <p:sp>
        <p:nvSpPr>
          <p:cNvPr id="57355" name="PPTShape_20"/>
          <p:cNvSpPr txBox="1">
            <a:spLocks noChangeArrowheads="1"/>
          </p:cNvSpPr>
          <p:nvPr/>
        </p:nvSpPr>
        <p:spPr bwMode="blackWhite">
          <a:xfrm>
            <a:off x="4006850" y="4292972"/>
            <a:ext cx="2232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spcBef>
                <a:spcPct val="0"/>
              </a:spcBef>
              <a:buClrTx/>
              <a:buFontTx/>
              <a:buNone/>
            </a:pPr>
            <a:r>
              <a:rPr lang="en-US" altLang="en-US" sz="1600" b="1" dirty="0">
                <a:solidFill>
                  <a:srgbClr val="008000"/>
                </a:solidFill>
              </a:rPr>
              <a:t>DUPLICATE pdb1</a:t>
            </a:r>
            <a:endParaRPr lang="en-US" altLang="en-US" sz="1600" b="1" dirty="0">
              <a:solidFill>
                <a:srgbClr val="008000"/>
              </a:solidFill>
              <a:latin typeface="Courier New" panose="02070309020205020404" pitchFamily="49" charset="0"/>
              <a:cs typeface="Courier New" panose="02070309020205020404" pitchFamily="49" charset="0"/>
            </a:endParaRPr>
          </a:p>
        </p:txBody>
      </p:sp>
      <p:cxnSp>
        <p:nvCxnSpPr>
          <p:cNvPr id="57356" name="Straight Arrow Connector 11"/>
          <p:cNvCxnSpPr>
            <a:cxnSpLocks noChangeShapeType="1"/>
          </p:cNvCxnSpPr>
          <p:nvPr/>
        </p:nvCxnSpPr>
        <p:spPr bwMode="auto">
          <a:xfrm>
            <a:off x="4006850" y="4651747"/>
            <a:ext cx="2051050"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pic>
        <p:nvPicPr>
          <p:cNvPr id="28" name="Picture 27" descr="PD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9588" y="4148509"/>
            <a:ext cx="6762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8" name="Rectangle 13"/>
          <p:cNvSpPr>
            <a:spLocks noChangeArrowheads="1"/>
          </p:cNvSpPr>
          <p:nvPr/>
        </p:nvSpPr>
        <p:spPr bwMode="auto">
          <a:xfrm>
            <a:off x="6283325" y="4724772"/>
            <a:ext cx="611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400" b="1" dirty="0">
                <a:solidFill>
                  <a:srgbClr val="000000"/>
                </a:solidFill>
              </a:rPr>
              <a:t>pdb2</a:t>
            </a:r>
            <a:endParaRPr lang="en-US" altLang="en-US" sz="1400" dirty="0">
              <a:solidFill>
                <a:srgbClr val="000000"/>
              </a:solidFill>
            </a:endParaRPr>
          </a:p>
        </p:txBody>
      </p:sp>
      <p:sp>
        <p:nvSpPr>
          <p:cNvPr id="30" name="Content Placeholder 2"/>
          <p:cNvSpPr txBox="1">
            <a:spLocks/>
          </p:cNvSpPr>
          <p:nvPr/>
        </p:nvSpPr>
        <p:spPr bwMode="gray">
          <a:xfrm>
            <a:off x="693812" y="3473422"/>
            <a:ext cx="10750394" cy="4762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 TARGET sys@cdb1 AUXILIARY sys@cdb2</a:t>
            </a:r>
          </a:p>
        </p:txBody>
      </p:sp>
      <p:sp>
        <p:nvSpPr>
          <p:cNvPr id="31" name="Content Placeholder 2"/>
          <p:cNvSpPr txBox="1">
            <a:spLocks/>
          </p:cNvSpPr>
          <p:nvPr/>
        </p:nvSpPr>
        <p:spPr bwMode="gray">
          <a:xfrm>
            <a:off x="693812" y="2060848"/>
            <a:ext cx="10750394" cy="4762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SQL&gt; ALTER SYSTEM SET REMOTE_RECOVERY_FILE_DEST='/dir_to_restore_</a:t>
            </a:r>
            <a:r>
              <a:rPr lang="en-US" altLang="en-US" sz="1600" b="1" dirty="0">
                <a:solidFill>
                  <a:srgbClr val="000000"/>
                </a:solidFill>
                <a:latin typeface="Courier New" panose="02070309020205020404" pitchFamily="49" charset="0"/>
                <a:cs typeface="Courier New" panose="02070309020205020404" pitchFamily="49" charset="0"/>
              </a:rPr>
              <a:t>archive log files</a:t>
            </a:r>
            <a:r>
              <a:rPr lang="en-US" sz="1600" b="1" dirty="0">
                <a:solidFill>
                  <a:srgbClr val="000000"/>
                </a:solidFill>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2582073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17747" y="332655"/>
            <a:ext cx="9070975" cy="516239"/>
          </a:xfrm>
        </p:spPr>
        <p:txBody>
          <a:bodyPr>
            <a:normAutofit fontScale="90000"/>
          </a:bodyPr>
          <a:lstStyle/>
          <a:p>
            <a:r>
              <a:rPr lang="en-US" altLang="en-US" dirty="0"/>
              <a:t>Duplicating On-Premise CDB as Cloud Encrypted CDB</a:t>
            </a:r>
          </a:p>
        </p:txBody>
      </p:sp>
      <p:sp>
        <p:nvSpPr>
          <p:cNvPr id="59395" name="Content Placeholder 2"/>
          <p:cNvSpPr>
            <a:spLocks noGrp="1"/>
          </p:cNvSpPr>
          <p:nvPr>
            <p:ph idx="1"/>
          </p:nvPr>
        </p:nvSpPr>
        <p:spPr>
          <a:xfrm>
            <a:off x="572571" y="1373187"/>
            <a:ext cx="10944225" cy="4981575"/>
          </a:xfrm>
        </p:spPr>
        <p:txBody>
          <a:bodyPr>
            <a:normAutofit fontScale="92500" lnSpcReduction="20000"/>
          </a:bodyPr>
          <a:lstStyle/>
          <a:p>
            <a:r>
              <a:rPr lang="en-US" altLang="en-US" dirty="0"/>
              <a:t>Duplicating an on-premise CDB to the Cloud:</a:t>
            </a:r>
          </a:p>
          <a:p>
            <a:pPr lvl="1"/>
            <a:r>
              <a:rPr lang="en-US" altLang="en-US" dirty="0"/>
              <a:t>Any newly created tablespace is encrypted in the Cloud CDB</a:t>
            </a:r>
            <a:r>
              <a:rPr lang="en-US" altLang="en-US" dirty="0" smtClean="0"/>
              <a:t>.</a:t>
            </a:r>
          </a:p>
          <a:p>
            <a:pPr lvl="1"/>
            <a:endParaRPr lang="en-US" altLang="en-US" dirty="0"/>
          </a:p>
          <a:p>
            <a:pPr lvl="1"/>
            <a:endParaRPr lang="en-US" altLang="en-US" dirty="0" smtClean="0"/>
          </a:p>
          <a:p>
            <a:pPr lvl="1"/>
            <a:endParaRPr lang="en-US" altLang="en-US" dirty="0"/>
          </a:p>
          <a:p>
            <a:pPr lvl="1"/>
            <a:endParaRPr lang="en-US" altLang="en-US" dirty="0" smtClean="0"/>
          </a:p>
          <a:p>
            <a:pPr lvl="1"/>
            <a:endParaRPr lang="en-US" altLang="en-US" dirty="0"/>
          </a:p>
          <a:p>
            <a:pPr lvl="1"/>
            <a:endParaRPr lang="fr-FR" altLang="en-US" dirty="0"/>
          </a:p>
          <a:p>
            <a:pPr marL="457063" lvl="1" indent="0">
              <a:buNone/>
            </a:pPr>
            <a:endParaRPr lang="fr-FR" altLang="en-US" dirty="0"/>
          </a:p>
          <a:p>
            <a:pPr marL="457063" lvl="1" indent="0">
              <a:buNone/>
            </a:pPr>
            <a:endParaRPr lang="fr-FR" altLang="en-US" dirty="0"/>
          </a:p>
          <a:p>
            <a:pPr lvl="1"/>
            <a:endParaRPr lang="en-US" altLang="en-US" sz="1100" dirty="0"/>
          </a:p>
          <a:p>
            <a:pPr lvl="1"/>
            <a:r>
              <a:rPr lang="fr-FR" altLang="en-US" dirty="0"/>
              <a:t>The Cloud CDB holds a keystore because this is the default behavior on Cloud.</a:t>
            </a:r>
            <a:endParaRPr lang="en-US" altLang="en-US" dirty="0"/>
          </a:p>
          <a:p>
            <a:pPr lvl="1"/>
            <a:r>
              <a:rPr lang="en-US" altLang="en-US" dirty="0"/>
              <a:t>All forms of normal duplication are compatible:</a:t>
            </a:r>
          </a:p>
          <a:p>
            <a:pPr marL="1279525" lvl="2" indent="-365125"/>
            <a:r>
              <a:rPr lang="en-US" altLang="en-US" dirty="0"/>
              <a:t>Active duplication</a:t>
            </a:r>
          </a:p>
          <a:p>
            <a:pPr marL="1279525" lvl="2" indent="-365125"/>
            <a:r>
              <a:rPr lang="en-US" altLang="en-US" dirty="0"/>
              <a:t>Backup-based duplication</a:t>
            </a:r>
          </a:p>
          <a:p>
            <a:pPr marL="1279525" lvl="2" indent="-365125"/>
            <a:r>
              <a:rPr lang="en-US" altLang="en-US" dirty="0"/>
              <a:t>Targetless duplicate</a:t>
            </a:r>
          </a:p>
        </p:txBody>
      </p:sp>
      <p:pic>
        <p:nvPicPr>
          <p:cNvPr id="5939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61625" y="2143125"/>
            <a:ext cx="1028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gray">
          <a:xfrm>
            <a:off x="3718148" y="2391445"/>
            <a:ext cx="5470575" cy="27127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marL="457200" indent="-457200" defTabSz="400050" eaLnBrk="1" hangingPunct="1">
              <a:tabLst>
                <a:tab pos="400050" algn="r"/>
                <a:tab pos="673100" algn="l"/>
              </a:tabLst>
              <a:defRPr/>
            </a:pPr>
            <a:r>
              <a:rPr lang="en-US" sz="1400" b="1" dirty="0">
                <a:solidFill>
                  <a:srgbClr val="000000"/>
                </a:solidFill>
                <a:latin typeface="Courier New" pitchFamily="49" charset="0"/>
                <a:cs typeface="Courier New" pitchFamily="49" charset="0"/>
              </a:rPr>
              <a:t>ENCRYPT_NEW_TABLESPACES = CLOUD_ONLY</a:t>
            </a:r>
          </a:p>
        </p:txBody>
      </p:sp>
      <p:sp>
        <p:nvSpPr>
          <p:cNvPr id="6" name="Cloud Callout 7"/>
          <p:cNvSpPr>
            <a:spLocks noChangeArrowheads="1"/>
          </p:cNvSpPr>
          <p:nvPr/>
        </p:nvSpPr>
        <p:spPr bwMode="auto">
          <a:xfrm>
            <a:off x="2066925" y="3208338"/>
            <a:ext cx="2011363" cy="763587"/>
          </a:xfrm>
          <a:prstGeom prst="cloudCallout">
            <a:avLst>
              <a:gd name="adj1" fmla="val -61065"/>
              <a:gd name="adj2" fmla="val -67611"/>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No encrypted tablespaces</a:t>
            </a:r>
          </a:p>
        </p:txBody>
      </p:sp>
      <p:pic>
        <p:nvPicPr>
          <p:cNvPr id="59401" name="Picture 83" descr="compu015"/>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gray">
          <a:xfrm>
            <a:off x="817563" y="2236788"/>
            <a:ext cx="54451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bwMode="gray">
          <a:xfrm>
            <a:off x="3718148" y="2853341"/>
            <a:ext cx="5470575" cy="27127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marL="457200" indent="-457200" defTabSz="400050" eaLnBrk="1" hangingPunct="1">
              <a:tabLst>
                <a:tab pos="400050" algn="r"/>
                <a:tab pos="673100" algn="l"/>
              </a:tabLst>
              <a:defRPr/>
            </a:pPr>
            <a:r>
              <a:rPr lang="en-US" sz="1400" b="1" dirty="0">
                <a:solidFill>
                  <a:srgbClr val="000000"/>
                </a:solidFill>
                <a:latin typeface="Courier New" pitchFamily="49" charset="0"/>
                <a:cs typeface="Courier New" pitchFamily="49" charset="0"/>
              </a:rPr>
              <a:t>SQL&gt; CREATE TABLESPACE … </a:t>
            </a:r>
          </a:p>
        </p:txBody>
      </p:sp>
      <p:sp>
        <p:nvSpPr>
          <p:cNvPr id="13" name="Cloud Callout 20"/>
          <p:cNvSpPr>
            <a:spLocks noChangeArrowheads="1"/>
          </p:cNvSpPr>
          <p:nvPr/>
        </p:nvSpPr>
        <p:spPr bwMode="auto">
          <a:xfrm>
            <a:off x="7740650" y="3213100"/>
            <a:ext cx="2305050" cy="792163"/>
          </a:xfrm>
          <a:prstGeom prst="cloudCallout">
            <a:avLst>
              <a:gd name="adj1" fmla="val 54833"/>
              <a:gd name="adj2" fmla="val -69444"/>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Mandatory Encryption</a:t>
            </a:r>
          </a:p>
        </p:txBody>
      </p:sp>
      <p:grpSp>
        <p:nvGrpSpPr>
          <p:cNvPr id="3" name="Group 7"/>
          <p:cNvGrpSpPr>
            <a:grpSpLocks/>
          </p:cNvGrpSpPr>
          <p:nvPr>
            <p:custDataLst>
              <p:tags r:id="rId3"/>
            </p:custDataLst>
          </p:nvPr>
        </p:nvGrpSpPr>
        <p:grpSpPr bwMode="auto">
          <a:xfrm>
            <a:off x="837828" y="2790279"/>
            <a:ext cx="407123" cy="334338"/>
            <a:chOff x="1054" y="2449"/>
            <a:chExt cx="532" cy="412"/>
          </a:xfrm>
          <a:solidFill>
            <a:srgbClr val="C00000"/>
          </a:solidFill>
        </p:grpSpPr>
        <p:sp>
          <p:nvSpPr>
            <p:cNvPr id="15"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16"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17"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sp>
        <p:nvSpPr>
          <p:cNvPr id="59407" name="TextBox 25"/>
          <p:cNvSpPr txBox="1">
            <a:spLocks noChangeArrowheads="1"/>
          </p:cNvSpPr>
          <p:nvPr/>
        </p:nvSpPr>
        <p:spPr bwMode="auto">
          <a:xfrm>
            <a:off x="5548313" y="3587750"/>
            <a:ext cx="191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200" dirty="0">
                <a:solidFill>
                  <a:srgbClr val="000000"/>
                </a:solidFill>
              </a:rPr>
              <a:t>No ENCRYPTION clause</a:t>
            </a:r>
          </a:p>
        </p:txBody>
      </p:sp>
      <p:cxnSp>
        <p:nvCxnSpPr>
          <p:cNvPr id="59408" name="Straight Arrow Connector 27"/>
          <p:cNvCxnSpPr>
            <a:cxnSpLocks noChangeShapeType="1"/>
          </p:cNvCxnSpPr>
          <p:nvPr/>
        </p:nvCxnSpPr>
        <p:spPr bwMode="auto">
          <a:xfrm flipH="1" flipV="1">
            <a:off x="6815138" y="3170238"/>
            <a:ext cx="0" cy="36036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59409" name="TextBox 41"/>
          <p:cNvSpPr txBox="1">
            <a:spLocks noChangeArrowheads="1"/>
          </p:cNvSpPr>
          <p:nvPr/>
        </p:nvSpPr>
        <p:spPr bwMode="auto">
          <a:xfrm>
            <a:off x="10391775" y="3151188"/>
            <a:ext cx="11699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000" dirty="0">
                <a:solidFill>
                  <a:srgbClr val="000000"/>
                </a:solidFill>
              </a:rPr>
              <a:t>Database Cloud </a:t>
            </a:r>
          </a:p>
          <a:p>
            <a:pPr eaLnBrk="1" hangingPunct="1">
              <a:spcBef>
                <a:spcPct val="0"/>
              </a:spcBef>
              <a:buClrTx/>
              <a:buFontTx/>
              <a:buNone/>
            </a:pPr>
            <a:r>
              <a:rPr lang="en-US" altLang="en-US" sz="1000" dirty="0">
                <a:solidFill>
                  <a:srgbClr val="000000"/>
                </a:solidFill>
              </a:rPr>
              <a:t>Service database</a:t>
            </a:r>
          </a:p>
          <a:p>
            <a:pPr eaLnBrk="1" hangingPunct="1">
              <a:spcBef>
                <a:spcPct val="0"/>
              </a:spcBef>
              <a:buClrTx/>
              <a:buFontTx/>
              <a:buNone/>
            </a:pPr>
            <a:r>
              <a:rPr lang="fr-FR" altLang="en-US" sz="1000" dirty="0">
                <a:solidFill>
                  <a:srgbClr val="000000"/>
                </a:solidFill>
                <a:latin typeface="Courier New" panose="02070309020205020404" pitchFamily="49" charset="0"/>
                <a:cs typeface="Courier New" panose="02070309020205020404" pitchFamily="49" charset="0"/>
              </a:rPr>
              <a:t>    ORCL</a:t>
            </a:r>
            <a:endParaRPr lang="en-US" altLang="en-US" sz="1000" dirty="0">
              <a:solidFill>
                <a:srgbClr val="000000"/>
              </a:solidFill>
              <a:latin typeface="Courier New" panose="02070309020205020404" pitchFamily="49" charset="0"/>
              <a:cs typeface="Courier New" panose="02070309020205020404" pitchFamily="49" charset="0"/>
            </a:endParaRPr>
          </a:p>
        </p:txBody>
      </p:sp>
      <p:sp>
        <p:nvSpPr>
          <p:cNvPr id="59410" name="TextBox 42"/>
          <p:cNvSpPr txBox="1">
            <a:spLocks noChangeArrowheads="1"/>
          </p:cNvSpPr>
          <p:nvPr/>
        </p:nvSpPr>
        <p:spPr bwMode="auto">
          <a:xfrm>
            <a:off x="776288" y="3171825"/>
            <a:ext cx="1120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000" dirty="0">
                <a:solidFill>
                  <a:srgbClr val="000000"/>
                </a:solidFill>
              </a:rPr>
              <a:t>On-premise </a:t>
            </a:r>
          </a:p>
          <a:p>
            <a:pPr eaLnBrk="1" hangingPunct="1">
              <a:spcBef>
                <a:spcPct val="0"/>
              </a:spcBef>
              <a:buClrTx/>
              <a:buFontTx/>
              <a:buNone/>
            </a:pPr>
            <a:r>
              <a:rPr lang="en-US" altLang="en-US" sz="1000" dirty="0">
                <a:solidFill>
                  <a:srgbClr val="000000"/>
                </a:solidFill>
              </a:rPr>
              <a:t>Database ORCL</a:t>
            </a:r>
          </a:p>
        </p:txBody>
      </p:sp>
      <p:sp>
        <p:nvSpPr>
          <p:cNvPr id="59411" name="Rectangle 218"/>
          <p:cNvSpPr>
            <a:spLocks noChangeArrowheads="1"/>
          </p:cNvSpPr>
          <p:nvPr/>
        </p:nvSpPr>
        <p:spPr bwMode="auto">
          <a:xfrm>
            <a:off x="483670" y="2153067"/>
            <a:ext cx="11122025" cy="1943100"/>
          </a:xfrm>
          <a:prstGeom prst="rect">
            <a:avLst/>
          </a:prstGeom>
          <a:noFill/>
          <a:ln w="28575" algn="ctr">
            <a:solidFill>
              <a:srgbClr val="8DA6B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spcBef>
                <a:spcPct val="20000"/>
              </a:spcBef>
              <a:buClr>
                <a:srgbClr val="FF0000"/>
              </a:buClr>
            </a:pPr>
            <a:endParaRPr lang="en-US" altLang="en-US" sz="1800" dirty="0">
              <a:solidFill>
                <a:schemeClr val="tx1"/>
              </a:solidFill>
            </a:endParaRPr>
          </a:p>
        </p:txBody>
      </p:sp>
      <p:grpSp>
        <p:nvGrpSpPr>
          <p:cNvPr id="24" name="Group 7"/>
          <p:cNvGrpSpPr>
            <a:grpSpLocks/>
          </p:cNvGrpSpPr>
          <p:nvPr>
            <p:custDataLst>
              <p:tags r:id="rId4"/>
            </p:custDataLst>
          </p:nvPr>
        </p:nvGrpSpPr>
        <p:grpSpPr bwMode="auto">
          <a:xfrm>
            <a:off x="10772414" y="2808692"/>
            <a:ext cx="407123" cy="334338"/>
            <a:chOff x="1054" y="2449"/>
            <a:chExt cx="532" cy="412"/>
          </a:xfrm>
          <a:solidFill>
            <a:srgbClr val="C00000"/>
          </a:solidFill>
        </p:grpSpPr>
        <p:sp>
          <p:nvSpPr>
            <p:cNvPr id="25"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26"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27"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3594643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837982" y="365127"/>
            <a:ext cx="10368998" cy="523776"/>
          </a:xfrm>
        </p:spPr>
        <p:txBody>
          <a:bodyPr>
            <a:normAutofit fontScale="90000"/>
          </a:bodyPr>
          <a:lstStyle/>
          <a:p>
            <a:r>
              <a:rPr lang="en-US" altLang="en-US" dirty="0"/>
              <a:t>Duplicating On-Premise Encrypted CDB as Cloud Encrypted CDB</a:t>
            </a:r>
          </a:p>
        </p:txBody>
      </p:sp>
      <p:sp>
        <p:nvSpPr>
          <p:cNvPr id="16387" name="Content Placeholder 2"/>
          <p:cNvSpPr>
            <a:spLocks noGrp="1"/>
          </p:cNvSpPr>
          <p:nvPr>
            <p:ph idx="1"/>
          </p:nvPr>
        </p:nvSpPr>
        <p:spPr>
          <a:xfrm>
            <a:off x="622300" y="1243013"/>
            <a:ext cx="10944225" cy="4610100"/>
          </a:xfrm>
        </p:spPr>
        <p:txBody>
          <a:bodyPr/>
          <a:lstStyle/>
          <a:p>
            <a:pPr>
              <a:buFont typeface="Arial" charset="0"/>
              <a:buNone/>
              <a:defRPr/>
            </a:pPr>
            <a:r>
              <a:rPr lang="en-US" dirty="0"/>
              <a:t>Duplicating an on-premise CDB with encrypted tablespaces to the Cloud:</a:t>
            </a:r>
          </a:p>
          <a:p>
            <a:pPr marL="549275" lvl="1" indent="-457200">
              <a:buFont typeface="+mj-lt"/>
              <a:buAutoNum type="arabicPeriod"/>
              <a:defRPr/>
            </a:pPr>
            <a:r>
              <a:rPr lang="en-US" dirty="0"/>
              <a:t>Tablespaces of the source CDB need to be decrypted.</a:t>
            </a:r>
          </a:p>
          <a:p>
            <a:pPr marL="549275" lvl="1" indent="-457200">
              <a:buFont typeface="+mj-lt"/>
              <a:buAutoNum type="arabicPeriod"/>
              <a:defRPr/>
            </a:pPr>
            <a:endParaRPr lang="fr-FR" dirty="0"/>
          </a:p>
          <a:p>
            <a:pPr marL="549275" lvl="1" indent="-457200">
              <a:buFont typeface="+mj-lt"/>
              <a:buAutoNum type="arabicPeriod"/>
              <a:defRPr/>
            </a:pPr>
            <a:endParaRPr lang="fr-FR" dirty="0"/>
          </a:p>
          <a:p>
            <a:pPr marL="549275" lvl="1" indent="-457200">
              <a:buFont typeface="+mj-lt"/>
              <a:buAutoNum type="arabicPeriod"/>
              <a:defRPr/>
            </a:pPr>
            <a:endParaRPr lang="fr-FR" dirty="0"/>
          </a:p>
          <a:p>
            <a:pPr marL="549275" lvl="1" indent="-457200">
              <a:buFont typeface="+mj-lt"/>
              <a:buAutoNum type="arabicPeriod"/>
              <a:defRPr/>
            </a:pPr>
            <a:endParaRPr lang="fr-FR" dirty="0"/>
          </a:p>
          <a:p>
            <a:pPr marL="549275" lvl="1" indent="-457200">
              <a:buFont typeface="+mj-lt"/>
              <a:buAutoNum type="arabicPeriod"/>
              <a:defRPr/>
            </a:pPr>
            <a:endParaRPr lang="fr-FR" dirty="0"/>
          </a:p>
          <a:p>
            <a:pPr marL="549275" lvl="1" indent="-457200">
              <a:buFont typeface="+mj-lt"/>
              <a:buAutoNum type="arabicPeriod"/>
              <a:defRPr/>
            </a:pPr>
            <a:r>
              <a:rPr lang="fr-FR" dirty="0"/>
              <a:t>Restored tablespaces are re-encrypted in the Cloud CDB.</a:t>
            </a:r>
          </a:p>
          <a:p>
            <a:pPr marL="1372235" lvl="2" indent="-457200">
              <a:buFont typeface="Arial" charset="0"/>
              <a:buChar char="–"/>
              <a:defRPr/>
            </a:pPr>
            <a:r>
              <a:rPr lang="fr-FR" dirty="0"/>
              <a:t>Requires the master TDE key from the source CDB keystore</a:t>
            </a:r>
          </a:p>
          <a:p>
            <a:pPr marL="1372235" lvl="2" indent="-457200">
              <a:buFont typeface="Arial" charset="0"/>
              <a:buChar char="–"/>
              <a:defRPr/>
            </a:pPr>
            <a:r>
              <a:rPr lang="fr-FR" dirty="0"/>
              <a:t>Requires the source keystore to be copied and opened at the destination CDB</a:t>
            </a:r>
            <a:endParaRPr lang="en-US" dirty="0"/>
          </a:p>
          <a:p>
            <a:pPr lvl="1">
              <a:defRPr/>
            </a:pPr>
            <a:endParaRPr lang="fr-FR" dirty="0"/>
          </a:p>
        </p:txBody>
      </p:sp>
      <p:sp>
        <p:nvSpPr>
          <p:cNvPr id="6" name="Cloud Callout 7"/>
          <p:cNvSpPr>
            <a:spLocks noChangeArrowheads="1"/>
          </p:cNvSpPr>
          <p:nvPr/>
        </p:nvSpPr>
        <p:spPr bwMode="auto">
          <a:xfrm>
            <a:off x="2206625" y="2708275"/>
            <a:ext cx="2208213" cy="792163"/>
          </a:xfrm>
          <a:prstGeom prst="cloudCallout">
            <a:avLst>
              <a:gd name="adj1" fmla="val -62445"/>
              <a:gd name="adj2" fmla="val -39445"/>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Encrypted tablespaces</a:t>
            </a:r>
          </a:p>
        </p:txBody>
      </p:sp>
      <p:sp>
        <p:nvSpPr>
          <p:cNvPr id="13" name="Cloud Callout 20"/>
          <p:cNvSpPr>
            <a:spLocks noChangeArrowheads="1"/>
          </p:cNvSpPr>
          <p:nvPr/>
        </p:nvSpPr>
        <p:spPr bwMode="auto">
          <a:xfrm>
            <a:off x="7462838" y="3213100"/>
            <a:ext cx="2303462" cy="792163"/>
          </a:xfrm>
          <a:prstGeom prst="cloudCallout">
            <a:avLst>
              <a:gd name="adj1" fmla="val 54833"/>
              <a:gd name="adj2" fmla="val -69444"/>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Mandatory</a:t>
            </a:r>
          </a:p>
          <a:p>
            <a:pPr algn="ctr" eaLnBrk="1" hangingPunct="1">
              <a:spcBef>
                <a:spcPct val="20000"/>
              </a:spcBef>
              <a:buClr>
                <a:srgbClr val="FF0000"/>
              </a:buClr>
              <a:defRPr/>
            </a:pPr>
            <a:r>
              <a:rPr lang="en-US" altLang="en-US" sz="1600" b="1" dirty="0">
                <a:solidFill>
                  <a:srgbClr val="000000"/>
                </a:solidFill>
              </a:rPr>
              <a:t>Encryption</a:t>
            </a:r>
          </a:p>
        </p:txBody>
      </p:sp>
      <p:sp>
        <p:nvSpPr>
          <p:cNvPr id="61446" name="TextBox 41"/>
          <p:cNvSpPr txBox="1">
            <a:spLocks noChangeArrowheads="1"/>
          </p:cNvSpPr>
          <p:nvPr/>
        </p:nvSpPr>
        <p:spPr bwMode="auto">
          <a:xfrm>
            <a:off x="10191750" y="3357563"/>
            <a:ext cx="116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000" dirty="0">
                <a:solidFill>
                  <a:srgbClr val="000000"/>
                </a:solidFill>
              </a:rPr>
              <a:t>Database Cloud </a:t>
            </a:r>
          </a:p>
          <a:p>
            <a:pPr eaLnBrk="1" hangingPunct="1">
              <a:spcBef>
                <a:spcPct val="0"/>
              </a:spcBef>
              <a:buClrTx/>
              <a:buFontTx/>
              <a:buNone/>
            </a:pPr>
            <a:r>
              <a:rPr lang="en-US" altLang="en-US" sz="1000" dirty="0">
                <a:solidFill>
                  <a:srgbClr val="000000"/>
                </a:solidFill>
              </a:rPr>
              <a:t>Service database</a:t>
            </a:r>
          </a:p>
          <a:p>
            <a:pPr eaLnBrk="1" hangingPunct="1">
              <a:spcBef>
                <a:spcPct val="0"/>
              </a:spcBef>
              <a:buClrTx/>
              <a:buFontTx/>
              <a:buNone/>
            </a:pPr>
            <a:r>
              <a:rPr lang="fr-FR" altLang="en-US" sz="1000" dirty="0">
                <a:solidFill>
                  <a:srgbClr val="000000"/>
                </a:solidFill>
                <a:latin typeface="Courier New" panose="02070309020205020404" pitchFamily="49" charset="0"/>
                <a:cs typeface="Courier New" panose="02070309020205020404" pitchFamily="49" charset="0"/>
              </a:rPr>
              <a:t>    </a:t>
            </a:r>
            <a:r>
              <a:rPr lang="fr-FR" altLang="en-US" sz="1200" dirty="0">
                <a:solidFill>
                  <a:srgbClr val="000000"/>
                </a:solidFill>
                <a:latin typeface="Courier New" panose="02070309020205020404" pitchFamily="49" charset="0"/>
                <a:cs typeface="Courier New" panose="02070309020205020404" pitchFamily="49" charset="0"/>
              </a:rPr>
              <a:t>ORCL</a:t>
            </a:r>
            <a:endParaRPr lang="en-US" altLang="en-US" sz="1200" dirty="0">
              <a:solidFill>
                <a:srgbClr val="000000"/>
              </a:solidFill>
              <a:latin typeface="Courier New" panose="02070309020205020404" pitchFamily="49" charset="0"/>
              <a:cs typeface="Courier New" panose="02070309020205020404" pitchFamily="49" charset="0"/>
            </a:endParaRPr>
          </a:p>
        </p:txBody>
      </p:sp>
      <p:sp>
        <p:nvSpPr>
          <p:cNvPr id="61447" name="TextBox 42"/>
          <p:cNvSpPr txBox="1">
            <a:spLocks noChangeArrowheads="1"/>
          </p:cNvSpPr>
          <p:nvPr/>
        </p:nvSpPr>
        <p:spPr bwMode="auto">
          <a:xfrm>
            <a:off x="1063625" y="3233738"/>
            <a:ext cx="88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en-US" altLang="en-US" sz="1000" dirty="0">
                <a:solidFill>
                  <a:srgbClr val="000000"/>
                </a:solidFill>
              </a:rPr>
              <a:t>On-premise </a:t>
            </a:r>
          </a:p>
          <a:p>
            <a:pPr eaLnBrk="1" hangingPunct="1">
              <a:spcBef>
                <a:spcPct val="0"/>
              </a:spcBef>
              <a:buClrTx/>
              <a:buFontTx/>
              <a:buNone/>
            </a:pPr>
            <a:r>
              <a:rPr lang="en-US" altLang="en-US" sz="1000" dirty="0">
                <a:solidFill>
                  <a:srgbClr val="000000"/>
                </a:solidFill>
              </a:rPr>
              <a:t>Database</a:t>
            </a:r>
          </a:p>
          <a:p>
            <a:pPr eaLnBrk="1" hangingPunct="1">
              <a:spcBef>
                <a:spcPct val="0"/>
              </a:spcBef>
              <a:buClrTx/>
              <a:buFontTx/>
              <a:buNone/>
            </a:pPr>
            <a:r>
              <a:rPr lang="fr-FR" altLang="en-US" sz="1000" dirty="0">
                <a:solidFill>
                  <a:srgbClr val="000000"/>
                </a:solidFill>
              </a:rPr>
              <a:t>    </a:t>
            </a:r>
            <a:r>
              <a:rPr lang="fr-FR" altLang="en-US" sz="1200" dirty="0">
                <a:solidFill>
                  <a:srgbClr val="000000"/>
                </a:solidFill>
                <a:latin typeface="Courier New" panose="02070309020205020404" pitchFamily="49" charset="0"/>
                <a:cs typeface="Courier New" panose="02070309020205020404" pitchFamily="49" charset="0"/>
              </a:rPr>
              <a:t>ORCL</a:t>
            </a:r>
            <a:endParaRPr lang="en-US" altLang="en-US" sz="1200" dirty="0">
              <a:solidFill>
                <a:srgbClr val="000000"/>
              </a:solidFill>
              <a:latin typeface="Courier New" panose="02070309020205020404" pitchFamily="49" charset="0"/>
              <a:cs typeface="Courier New" panose="02070309020205020404" pitchFamily="49" charset="0"/>
            </a:endParaRPr>
          </a:p>
        </p:txBody>
      </p:sp>
      <p:sp>
        <p:nvSpPr>
          <p:cNvPr id="61448" name="Rectangle 218"/>
          <p:cNvSpPr>
            <a:spLocks noChangeArrowheads="1"/>
          </p:cNvSpPr>
          <p:nvPr/>
        </p:nvSpPr>
        <p:spPr bwMode="auto">
          <a:xfrm>
            <a:off x="837982" y="2084985"/>
            <a:ext cx="10734675" cy="1943100"/>
          </a:xfrm>
          <a:prstGeom prst="rect">
            <a:avLst/>
          </a:prstGeom>
          <a:noFill/>
          <a:ln w="28575" algn="ctr">
            <a:solidFill>
              <a:srgbClr val="8DA6B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spcBef>
                <a:spcPct val="20000"/>
              </a:spcBef>
              <a:buClr>
                <a:srgbClr val="FF0000"/>
              </a:buClr>
            </a:pPr>
            <a:endParaRPr lang="en-US" altLang="en-US" sz="1800" dirty="0">
              <a:solidFill>
                <a:schemeClr val="tx1"/>
              </a:solidFill>
            </a:endParaRPr>
          </a:p>
        </p:txBody>
      </p:sp>
      <p:sp>
        <p:nvSpPr>
          <p:cNvPr id="23" name="Content Placeholder 2"/>
          <p:cNvSpPr txBox="1">
            <a:spLocks/>
          </p:cNvSpPr>
          <p:nvPr/>
        </p:nvSpPr>
        <p:spPr bwMode="gray">
          <a:xfrm>
            <a:off x="722840" y="5445224"/>
            <a:ext cx="10750394" cy="7414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RMAN&gt; </a:t>
            </a:r>
            <a:r>
              <a:rPr lang="en-US" altLang="en-US" sz="1600" b="1" dirty="0">
                <a:solidFill>
                  <a:srgbClr val="000000"/>
                </a:solidFill>
                <a:latin typeface="Courier New" panose="02070309020205020404" pitchFamily="49" charset="0"/>
                <a:cs typeface="Courier New" panose="02070309020205020404" pitchFamily="49" charset="0"/>
              </a:rPr>
              <a:t>SET DECRYPTION WALLET OPEN IDENTIFIED BY </a:t>
            </a:r>
            <a:r>
              <a:rPr lang="en-US" altLang="en-US" sz="1600" b="1" i="1" dirty="0">
                <a:solidFill>
                  <a:srgbClr val="000000"/>
                </a:solidFill>
                <a:latin typeface="Courier New" panose="02070309020205020404" pitchFamily="49" charset="0"/>
                <a:cs typeface="Courier New" panose="02070309020205020404" pitchFamily="49" charset="0"/>
              </a:rPr>
              <a:t>password</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00"/>
                </a:solidFill>
                <a:latin typeface="Courier New" panose="02070309020205020404" pitchFamily="49" charset="0"/>
                <a:cs typeface="Courier New" panose="02070309020205020404" pitchFamily="49" charset="0"/>
              </a:rPr>
              <a:t> </a:t>
            </a:r>
            <a:endParaRPr lang="en-US" altLang="en-US" sz="3600" b="1" dirty="0">
              <a:solidFill>
                <a:srgbClr val="000000"/>
              </a:solidFill>
              <a:latin typeface="Courier New" panose="02070309020205020404" pitchFamily="49" charset="0"/>
              <a:cs typeface="Courier New" panose="02070309020205020404" pitchFamily="49" charset="0"/>
            </a:endParaRPr>
          </a:p>
          <a:p>
            <a:pPr eaLnBrk="1" hangingPunct="1">
              <a:defRPr/>
            </a:pPr>
            <a:r>
              <a:rPr lang="en-US" sz="1600" b="1" dirty="0">
                <a:solidFill>
                  <a:srgbClr val="000000"/>
                </a:solidFill>
                <a:latin typeface="Courier New" pitchFamily="49" charset="0"/>
                <a:cs typeface="Courier New" pitchFamily="49" charset="0"/>
              </a:rPr>
              <a:t>RMAN&gt; DUPLICATE DATABASE TO </a:t>
            </a:r>
            <a:r>
              <a:rPr lang="en-US" sz="1600" b="1" dirty="0">
                <a:solidFill>
                  <a:srgbClr val="0000FF"/>
                </a:solidFill>
                <a:latin typeface="Courier New" pitchFamily="49" charset="0"/>
                <a:cs typeface="Courier New" pitchFamily="49" charset="0"/>
              </a:rPr>
              <a:t>orcl </a:t>
            </a:r>
            <a:r>
              <a:rPr lang="en-US" sz="1600" b="1" dirty="0">
                <a:solidFill>
                  <a:srgbClr val="000000"/>
                </a:solidFill>
                <a:latin typeface="Courier New" pitchFamily="49" charset="0"/>
                <a:cs typeface="Courier New" pitchFamily="49" charset="0"/>
              </a:rPr>
              <a:t>FROM ACTIVE DATABASE </a:t>
            </a:r>
            <a:r>
              <a:rPr lang="en-US" sz="1600" b="1" dirty="0">
                <a:solidFill>
                  <a:srgbClr val="FF0000"/>
                </a:solidFill>
                <a:latin typeface="Courier New" pitchFamily="49" charset="0"/>
                <a:cs typeface="Courier New" pitchFamily="49" charset="0"/>
              </a:rPr>
              <a:t>AS ENCRYPTED</a:t>
            </a:r>
            <a:r>
              <a:rPr lang="en-US" sz="1600" b="1" dirty="0">
                <a:solidFill>
                  <a:srgbClr val="000000"/>
                </a:solidFill>
                <a:latin typeface="Courier New" pitchFamily="49" charset="0"/>
                <a:cs typeface="Courier New" pitchFamily="49" charset="0"/>
              </a:rPr>
              <a:t>;</a:t>
            </a:r>
          </a:p>
        </p:txBody>
      </p:sp>
      <p:cxnSp>
        <p:nvCxnSpPr>
          <p:cNvPr id="61452" name="Straight Arrow Connector 24"/>
          <p:cNvCxnSpPr>
            <a:cxnSpLocks noChangeShapeType="1"/>
          </p:cNvCxnSpPr>
          <p:nvPr/>
        </p:nvCxnSpPr>
        <p:spPr bwMode="auto">
          <a:xfrm>
            <a:off x="4941888" y="3068638"/>
            <a:ext cx="2232025"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61453" name="PPTShape_17"/>
          <p:cNvSpPr>
            <a:spLocks noChangeArrowheads="1"/>
          </p:cNvSpPr>
          <p:nvPr/>
        </p:nvSpPr>
        <p:spPr bwMode="auto">
          <a:xfrm>
            <a:off x="5373688" y="3203575"/>
            <a:ext cx="1152525" cy="649288"/>
          </a:xfrm>
          <a:prstGeom prst="flowChartMagneticDisk">
            <a:avLst/>
          </a:prstGeom>
          <a:solidFill>
            <a:srgbClr val="92D050"/>
          </a:solidFill>
          <a:ln w="12700">
            <a:solidFill>
              <a:schemeClr val="tx1"/>
            </a:solidFill>
            <a:round/>
            <a:headEnd type="none" w="sm" len="sm"/>
            <a:tailEnd type="none" w="sm" len="sm"/>
          </a:ln>
        </p:spPr>
        <p:txBody>
          <a:bodyPr lIns="72000" tIns="0" rIns="72000" bIns="0" anchor="b"/>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spcBef>
                <a:spcPct val="0"/>
              </a:spcBef>
              <a:buClrTx/>
              <a:buFontTx/>
              <a:buNone/>
            </a:pPr>
            <a:r>
              <a:rPr lang="fr-FR" altLang="en-US" sz="1800" b="1" dirty="0">
                <a:solidFill>
                  <a:srgbClr val="000000"/>
                </a:solidFill>
                <a:latin typeface="Courier New" panose="02070309020205020404" pitchFamily="49" charset="0"/>
                <a:cs typeface="Courier New" panose="02070309020205020404" pitchFamily="49" charset="0"/>
              </a:rPr>
              <a:t>ORCL</a:t>
            </a:r>
          </a:p>
          <a:p>
            <a:pPr algn="ctr" eaLnBrk="1" hangingPunct="1">
              <a:spcBef>
                <a:spcPct val="0"/>
              </a:spcBef>
              <a:buClrTx/>
              <a:buFontTx/>
              <a:buNone/>
            </a:pPr>
            <a:r>
              <a:rPr lang="fr-FR" altLang="en-US" sz="1800" b="1" dirty="0">
                <a:solidFill>
                  <a:srgbClr val="000000"/>
                </a:solidFill>
              </a:rPr>
              <a:t>Keystore</a:t>
            </a:r>
          </a:p>
        </p:txBody>
      </p:sp>
      <p:sp>
        <p:nvSpPr>
          <p:cNvPr id="61454" name="TextBox 27"/>
          <p:cNvSpPr txBox="1">
            <a:spLocks noChangeArrowheads="1"/>
          </p:cNvSpPr>
          <p:nvPr/>
        </p:nvSpPr>
        <p:spPr bwMode="auto">
          <a:xfrm>
            <a:off x="5518150" y="2565400"/>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pPr>
            <a:r>
              <a:rPr lang="fr-FR" altLang="en-US" sz="1800" b="1" dirty="0">
                <a:solidFill>
                  <a:srgbClr val="000000"/>
                </a:solidFill>
              </a:rPr>
              <a:t>Copy</a:t>
            </a:r>
            <a:endParaRPr lang="en-US" altLang="en-US" sz="1800" b="1" dirty="0">
              <a:solidFill>
                <a:srgbClr val="000000"/>
              </a:solidFill>
            </a:endParaRPr>
          </a:p>
        </p:txBody>
      </p:sp>
      <p:pic>
        <p:nvPicPr>
          <p:cNvPr id="61455" name="Picture 83" descr="compu015"/>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gray">
          <a:xfrm>
            <a:off x="1169988" y="2297113"/>
            <a:ext cx="5429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7"/>
          <p:cNvGrpSpPr>
            <a:grpSpLocks/>
          </p:cNvGrpSpPr>
          <p:nvPr>
            <p:custDataLst>
              <p:tags r:id="rId3"/>
            </p:custDataLst>
          </p:nvPr>
        </p:nvGrpSpPr>
        <p:grpSpPr bwMode="auto">
          <a:xfrm>
            <a:off x="1189680" y="2850414"/>
            <a:ext cx="407123" cy="334338"/>
            <a:chOff x="1054" y="2449"/>
            <a:chExt cx="532" cy="412"/>
          </a:xfrm>
          <a:solidFill>
            <a:srgbClr val="C00000"/>
          </a:solidFill>
        </p:grpSpPr>
        <p:sp>
          <p:nvSpPr>
            <p:cNvPr id="26"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27"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28"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pic>
        <p:nvPicPr>
          <p:cNvPr id="6145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1600" y="2306638"/>
            <a:ext cx="1028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7"/>
          <p:cNvGrpSpPr>
            <a:grpSpLocks/>
          </p:cNvGrpSpPr>
          <p:nvPr>
            <p:custDataLst>
              <p:tags r:id="rId4"/>
            </p:custDataLst>
          </p:nvPr>
        </p:nvGrpSpPr>
        <p:grpSpPr bwMode="auto">
          <a:xfrm>
            <a:off x="10572389" y="2971854"/>
            <a:ext cx="407123" cy="334338"/>
            <a:chOff x="1054" y="2449"/>
            <a:chExt cx="532" cy="412"/>
          </a:xfrm>
          <a:solidFill>
            <a:srgbClr val="C00000"/>
          </a:solidFill>
        </p:grpSpPr>
        <p:sp>
          <p:nvSpPr>
            <p:cNvPr id="31"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32"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33"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417584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837981" y="-459432"/>
            <a:ext cx="10728705" cy="2150121"/>
          </a:xfrm>
        </p:spPr>
        <p:txBody>
          <a:bodyPr/>
          <a:lstStyle/>
          <a:p>
            <a:r>
              <a:rPr lang="en-US" altLang="en-US" dirty="0"/>
              <a:t>Migrating Cloud Encrypted CDB as On-Premise CDB</a:t>
            </a:r>
          </a:p>
        </p:txBody>
      </p:sp>
      <p:sp>
        <p:nvSpPr>
          <p:cNvPr id="3" name="Content Placeholder 2"/>
          <p:cNvSpPr>
            <a:spLocks noGrp="1"/>
          </p:cNvSpPr>
          <p:nvPr>
            <p:ph idx="1"/>
          </p:nvPr>
        </p:nvSpPr>
        <p:spPr>
          <a:xfrm>
            <a:off x="622138" y="1242485"/>
            <a:ext cx="10944549" cy="4171221"/>
          </a:xfrm>
        </p:spPr>
        <p:txBody>
          <a:bodyPr/>
          <a:lstStyle/>
          <a:p>
            <a:pPr marL="549275" lvl="1" indent="-457200">
              <a:buFont typeface="Arial" panose="020B0604020202020204" pitchFamily="34" charset="0"/>
              <a:buAutoNum type="arabicPeriod"/>
            </a:pPr>
            <a:r>
              <a:rPr lang="en-US" altLang="en-US" dirty="0"/>
              <a:t>Tablespaces of the source CDB are necessarily encrypted.</a:t>
            </a:r>
          </a:p>
          <a:p>
            <a:pPr marL="549275" lvl="1" indent="-457200">
              <a:buFont typeface="Arial" panose="020B0604020202020204" pitchFamily="34" charset="0"/>
              <a:buAutoNum type="arabicPeriod"/>
            </a:pPr>
            <a:endParaRPr lang="fr-FR" altLang="en-US" sz="3200" dirty="0"/>
          </a:p>
          <a:p>
            <a:pPr marL="549275" lvl="1" indent="-457200">
              <a:buFont typeface="Arial" panose="020B0604020202020204" pitchFamily="34" charset="0"/>
              <a:buAutoNum type="arabicPeriod"/>
            </a:pPr>
            <a:endParaRPr lang="fr-FR" altLang="en-US" dirty="0"/>
          </a:p>
          <a:p>
            <a:pPr marL="549275" lvl="1" indent="-457200">
              <a:buFont typeface="Arial" panose="020B0604020202020204" pitchFamily="34" charset="0"/>
              <a:buAutoNum type="arabicPeriod"/>
            </a:pPr>
            <a:endParaRPr lang="fr-FR" altLang="en-US" dirty="0"/>
          </a:p>
          <a:p>
            <a:pPr marL="549275" lvl="1" indent="-457200">
              <a:buFont typeface="Arial" panose="020B0604020202020204" pitchFamily="34" charset="0"/>
              <a:buAutoNum type="arabicPeriod"/>
            </a:pPr>
            <a:endParaRPr lang="fr-FR" altLang="en-US" sz="1000" dirty="0"/>
          </a:p>
          <a:p>
            <a:pPr marL="549275" lvl="1" indent="-457200">
              <a:buFont typeface="Arial" panose="020B0604020202020204" pitchFamily="34" charset="0"/>
              <a:buAutoNum type="arabicPeriod"/>
            </a:pPr>
            <a:endParaRPr lang="fr-FR" altLang="en-US" dirty="0"/>
          </a:p>
          <a:p>
            <a:pPr marL="549275" lvl="1" indent="-457200">
              <a:buFont typeface="Arial" panose="020B0604020202020204" pitchFamily="34" charset="0"/>
              <a:buAutoNum type="arabicPeriod"/>
            </a:pPr>
            <a:r>
              <a:rPr lang="fr-FR" altLang="en-US" dirty="0"/>
              <a:t>Restored tablespaces need to be decrypted to be created:</a:t>
            </a:r>
          </a:p>
          <a:p>
            <a:pPr marL="1371600" lvl="2" indent="-457200"/>
            <a:r>
              <a:rPr lang="fr-FR" altLang="en-US" dirty="0"/>
              <a:t>Requires the TDE master key from the source CDB keystore</a:t>
            </a:r>
          </a:p>
          <a:p>
            <a:pPr marL="1371600" lvl="2" indent="-457200"/>
            <a:r>
              <a:rPr lang="fr-FR" altLang="en-US" dirty="0"/>
              <a:t>Requires the source keystore to be copied and opened at the destination CDB</a:t>
            </a:r>
          </a:p>
          <a:p>
            <a:endParaRPr lang="en-US" dirty="0"/>
          </a:p>
        </p:txBody>
      </p:sp>
      <p:sp>
        <p:nvSpPr>
          <p:cNvPr id="54" name="Cloud Callout 7"/>
          <p:cNvSpPr>
            <a:spLocks noChangeArrowheads="1"/>
          </p:cNvSpPr>
          <p:nvPr/>
        </p:nvSpPr>
        <p:spPr bwMode="auto">
          <a:xfrm>
            <a:off x="2446338" y="2286000"/>
            <a:ext cx="2208212" cy="792163"/>
          </a:xfrm>
          <a:prstGeom prst="cloudCallout">
            <a:avLst>
              <a:gd name="adj1" fmla="val -62445"/>
              <a:gd name="adj2" fmla="val -39445"/>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Encrypted tablespaces</a:t>
            </a:r>
          </a:p>
        </p:txBody>
      </p:sp>
      <p:sp>
        <p:nvSpPr>
          <p:cNvPr id="55" name="Cloud Callout 20"/>
          <p:cNvSpPr>
            <a:spLocks noChangeArrowheads="1"/>
          </p:cNvSpPr>
          <p:nvPr/>
        </p:nvSpPr>
        <p:spPr bwMode="auto">
          <a:xfrm>
            <a:off x="7462838" y="2492375"/>
            <a:ext cx="2303462" cy="792163"/>
          </a:xfrm>
          <a:prstGeom prst="cloudCallout">
            <a:avLst>
              <a:gd name="adj1" fmla="val 54833"/>
              <a:gd name="adj2" fmla="val -69444"/>
            </a:avLst>
          </a:prstGeom>
          <a:solidFill>
            <a:schemeClr val="accent6">
              <a:lumMod val="20000"/>
              <a:lumOff val="80000"/>
            </a:schemeClr>
          </a:solidFill>
          <a:ln w="28575" algn="ctr">
            <a:solidFill>
              <a:srgbClr val="00B0F0"/>
            </a:solidFill>
            <a:round/>
            <a:headEnd type="none" w="sm" len="sm"/>
            <a:tailEnd type="none" w="sm" len="sm"/>
          </a:ln>
        </p:spPr>
        <p:txBody>
          <a:bodyPr lIns="0" tIns="0" rIns="0" bIns="0"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defRPr/>
            </a:pPr>
            <a:r>
              <a:rPr lang="en-US" altLang="en-US" sz="1600" b="1" dirty="0">
                <a:solidFill>
                  <a:srgbClr val="000000"/>
                </a:solidFill>
              </a:rPr>
              <a:t>Optional</a:t>
            </a:r>
          </a:p>
          <a:p>
            <a:pPr algn="ctr" eaLnBrk="1" hangingPunct="1">
              <a:spcBef>
                <a:spcPct val="20000"/>
              </a:spcBef>
              <a:buClr>
                <a:srgbClr val="FF0000"/>
              </a:buClr>
              <a:defRPr/>
            </a:pPr>
            <a:r>
              <a:rPr lang="en-US" altLang="en-US" sz="1600" b="1" dirty="0">
                <a:solidFill>
                  <a:srgbClr val="000000"/>
                </a:solidFill>
              </a:rPr>
              <a:t>Encryption</a:t>
            </a:r>
          </a:p>
        </p:txBody>
      </p:sp>
      <p:sp>
        <p:nvSpPr>
          <p:cNvPr id="56" name="TextBox 41"/>
          <p:cNvSpPr txBox="1">
            <a:spLocks noChangeArrowheads="1"/>
          </p:cNvSpPr>
          <p:nvPr/>
        </p:nvSpPr>
        <p:spPr bwMode="auto">
          <a:xfrm>
            <a:off x="1066800" y="2909888"/>
            <a:ext cx="1168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eaLnBrk="1" hangingPunct="1">
              <a:spcBef>
                <a:spcPct val="0"/>
              </a:spcBef>
              <a:buClrTx/>
              <a:buFontTx/>
              <a:buNone/>
            </a:pPr>
            <a:r>
              <a:rPr lang="en-US" altLang="en-US" sz="1000" dirty="0"/>
              <a:t>Database Cloud </a:t>
            </a:r>
          </a:p>
          <a:p>
            <a:pPr eaLnBrk="1" hangingPunct="1">
              <a:spcBef>
                <a:spcPct val="0"/>
              </a:spcBef>
              <a:buClrTx/>
              <a:buFontTx/>
              <a:buNone/>
            </a:pPr>
            <a:r>
              <a:rPr lang="en-US" altLang="en-US" sz="1000" dirty="0"/>
              <a:t>Service database</a:t>
            </a:r>
          </a:p>
          <a:p>
            <a:pPr eaLnBrk="1" hangingPunct="1">
              <a:spcBef>
                <a:spcPct val="0"/>
              </a:spcBef>
              <a:buClrTx/>
              <a:buFontTx/>
              <a:buNone/>
            </a:pPr>
            <a:r>
              <a:rPr lang="fr-FR" altLang="en-US" sz="1000" dirty="0">
                <a:latin typeface="Courier New" panose="02070309020205020404" pitchFamily="49" charset="0"/>
                <a:cs typeface="Courier New" panose="02070309020205020404" pitchFamily="49" charset="0"/>
              </a:rPr>
              <a:t>    </a:t>
            </a:r>
            <a:r>
              <a:rPr lang="fr-FR" altLang="en-US" sz="1200" dirty="0">
                <a:latin typeface="Courier New" panose="02070309020205020404" pitchFamily="49" charset="0"/>
                <a:cs typeface="Courier New" panose="02070309020205020404" pitchFamily="49" charset="0"/>
              </a:rPr>
              <a:t>ORCL</a:t>
            </a:r>
            <a:endParaRPr lang="en-US" altLang="en-US" sz="1200" dirty="0">
              <a:latin typeface="Courier New" panose="02070309020205020404" pitchFamily="49" charset="0"/>
              <a:cs typeface="Courier New" panose="02070309020205020404" pitchFamily="49" charset="0"/>
            </a:endParaRPr>
          </a:p>
        </p:txBody>
      </p:sp>
      <p:sp>
        <p:nvSpPr>
          <p:cNvPr id="57" name="TextBox 42"/>
          <p:cNvSpPr txBox="1">
            <a:spLocks noChangeArrowheads="1"/>
          </p:cNvSpPr>
          <p:nvPr/>
        </p:nvSpPr>
        <p:spPr bwMode="auto">
          <a:xfrm>
            <a:off x="10174288" y="2811463"/>
            <a:ext cx="88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eaLnBrk="1" hangingPunct="1">
              <a:spcBef>
                <a:spcPct val="0"/>
              </a:spcBef>
              <a:buClrTx/>
              <a:buFontTx/>
              <a:buNone/>
            </a:pPr>
            <a:r>
              <a:rPr lang="en-US" altLang="en-US" sz="1000" dirty="0"/>
              <a:t>On-premise </a:t>
            </a:r>
          </a:p>
          <a:p>
            <a:pPr eaLnBrk="1" hangingPunct="1">
              <a:spcBef>
                <a:spcPct val="0"/>
              </a:spcBef>
              <a:buClrTx/>
              <a:buFontTx/>
              <a:buNone/>
            </a:pPr>
            <a:r>
              <a:rPr lang="en-US" altLang="en-US" sz="1000" dirty="0"/>
              <a:t>Database</a:t>
            </a:r>
          </a:p>
          <a:p>
            <a:pPr eaLnBrk="1" hangingPunct="1">
              <a:spcBef>
                <a:spcPct val="0"/>
              </a:spcBef>
              <a:buClrTx/>
              <a:buFontTx/>
              <a:buNone/>
            </a:pPr>
            <a:r>
              <a:rPr lang="fr-FR" altLang="en-US" sz="1000" dirty="0"/>
              <a:t>    </a:t>
            </a:r>
            <a:r>
              <a:rPr lang="fr-FR" altLang="en-US" sz="1200" dirty="0">
                <a:latin typeface="Courier New" panose="02070309020205020404" pitchFamily="49" charset="0"/>
                <a:cs typeface="Courier New" panose="02070309020205020404" pitchFamily="49" charset="0"/>
              </a:rPr>
              <a:t>ORCL</a:t>
            </a:r>
            <a:endParaRPr lang="en-US" altLang="en-US" sz="1200" dirty="0">
              <a:latin typeface="Courier New" panose="02070309020205020404" pitchFamily="49" charset="0"/>
              <a:cs typeface="Courier New" panose="02070309020205020404" pitchFamily="49" charset="0"/>
            </a:endParaRPr>
          </a:p>
        </p:txBody>
      </p:sp>
      <p:sp>
        <p:nvSpPr>
          <p:cNvPr id="58" name="Rectangle 218"/>
          <p:cNvSpPr>
            <a:spLocks noChangeArrowheads="1"/>
          </p:cNvSpPr>
          <p:nvPr/>
        </p:nvSpPr>
        <p:spPr bwMode="auto">
          <a:xfrm>
            <a:off x="838200" y="1847850"/>
            <a:ext cx="10734675" cy="1652588"/>
          </a:xfrm>
          <a:prstGeom prst="rect">
            <a:avLst/>
          </a:prstGeom>
          <a:noFill/>
          <a:ln w="28575" algn="ctr">
            <a:solidFill>
              <a:srgbClr val="8DA6B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algn="ctr" eaLnBrk="1" hangingPunct="1">
              <a:spcBef>
                <a:spcPct val="20000"/>
              </a:spcBef>
              <a:buClr>
                <a:srgbClr val="FF0000"/>
              </a:buClr>
            </a:pPr>
            <a:endParaRPr lang="en-US" altLang="en-US" sz="1800" dirty="0">
              <a:solidFill>
                <a:schemeClr val="tx1"/>
              </a:solidFill>
            </a:endParaRPr>
          </a:p>
        </p:txBody>
      </p:sp>
      <p:cxnSp>
        <p:nvCxnSpPr>
          <p:cNvPr id="59" name="Straight Arrow Connector 24"/>
          <p:cNvCxnSpPr>
            <a:cxnSpLocks noChangeShapeType="1"/>
          </p:cNvCxnSpPr>
          <p:nvPr/>
        </p:nvCxnSpPr>
        <p:spPr bwMode="auto">
          <a:xfrm>
            <a:off x="4941888" y="2492375"/>
            <a:ext cx="2232025" cy="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60" name="PPTShape_17"/>
          <p:cNvSpPr>
            <a:spLocks noChangeArrowheads="1"/>
          </p:cNvSpPr>
          <p:nvPr/>
        </p:nvSpPr>
        <p:spPr bwMode="auto">
          <a:xfrm>
            <a:off x="5373688" y="2627313"/>
            <a:ext cx="1152525" cy="649287"/>
          </a:xfrm>
          <a:prstGeom prst="flowChartMagneticDisk">
            <a:avLst/>
          </a:prstGeom>
          <a:solidFill>
            <a:srgbClr val="92D050"/>
          </a:solidFill>
          <a:ln w="12700">
            <a:solidFill>
              <a:schemeClr val="tx1"/>
            </a:solidFill>
            <a:round/>
            <a:headEnd type="none" w="sm" len="sm"/>
            <a:tailEnd type="none" w="sm" len="sm"/>
          </a:ln>
        </p:spPr>
        <p:txBody>
          <a:bodyPr lIns="72000" tIns="0" rIns="72000" bIns="0" anchor="b"/>
          <a:lstStyle>
            <a:lvl1pPr defTabSz="228600">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algn="ctr" eaLnBrk="1" hangingPunct="1">
              <a:spcBef>
                <a:spcPct val="0"/>
              </a:spcBef>
              <a:buClrTx/>
              <a:buFontTx/>
              <a:buNone/>
            </a:pPr>
            <a:r>
              <a:rPr lang="fr-FR" altLang="en-US" sz="1800" b="1" dirty="0">
                <a:latin typeface="Courier New" panose="02070309020205020404" pitchFamily="49" charset="0"/>
                <a:cs typeface="Courier New" panose="02070309020205020404" pitchFamily="49" charset="0"/>
              </a:rPr>
              <a:t>ORCL</a:t>
            </a:r>
          </a:p>
          <a:p>
            <a:pPr algn="ctr" eaLnBrk="1" hangingPunct="1">
              <a:spcBef>
                <a:spcPct val="0"/>
              </a:spcBef>
              <a:buClrTx/>
              <a:buFontTx/>
              <a:buNone/>
            </a:pPr>
            <a:r>
              <a:rPr lang="fr-FR" altLang="en-US" sz="1800" b="1" dirty="0"/>
              <a:t>Keystore</a:t>
            </a:r>
          </a:p>
        </p:txBody>
      </p:sp>
      <p:sp>
        <p:nvSpPr>
          <p:cNvPr id="61" name="TextBox 27"/>
          <p:cNvSpPr txBox="1">
            <a:spLocks noChangeArrowheads="1"/>
          </p:cNvSpPr>
          <p:nvPr/>
        </p:nvSpPr>
        <p:spPr bwMode="auto">
          <a:xfrm>
            <a:off x="5518150" y="1989138"/>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eaLnBrk="1" hangingPunct="1">
              <a:spcBef>
                <a:spcPct val="0"/>
              </a:spcBef>
              <a:buClrTx/>
              <a:buFontTx/>
              <a:buNone/>
            </a:pPr>
            <a:r>
              <a:rPr lang="fr-FR" altLang="en-US" sz="1800" b="1" dirty="0"/>
              <a:t>Copy</a:t>
            </a:r>
            <a:endParaRPr lang="en-US" altLang="en-US" sz="1800" b="1" dirty="0"/>
          </a:p>
        </p:txBody>
      </p:sp>
      <p:sp>
        <p:nvSpPr>
          <p:cNvPr id="62" name="Content Placeholder 2"/>
          <p:cNvSpPr txBox="1">
            <a:spLocks/>
          </p:cNvSpPr>
          <p:nvPr/>
        </p:nvSpPr>
        <p:spPr bwMode="gray">
          <a:xfrm>
            <a:off x="722840" y="5157264"/>
            <a:ext cx="10750394" cy="6480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72000" anchor="ctr">
            <a:spAutoFit/>
          </a:bodyPr>
          <a:lstStyle/>
          <a:p>
            <a:pPr eaLnBrk="1" hangingPunct="1">
              <a:defRPr/>
            </a:pPr>
            <a:r>
              <a:rPr lang="en-US" sz="1600" b="1" dirty="0">
                <a:solidFill>
                  <a:srgbClr val="000000"/>
                </a:solidFill>
                <a:latin typeface="Courier New" pitchFamily="49" charset="0"/>
                <a:cs typeface="Courier New" pitchFamily="49" charset="0"/>
              </a:rPr>
              <a:t>RMAN&gt; </a:t>
            </a:r>
            <a:r>
              <a:rPr lang="en-US" altLang="en-US" sz="1600" b="1" dirty="0">
                <a:solidFill>
                  <a:srgbClr val="000000"/>
                </a:solidFill>
                <a:latin typeface="Courier New" panose="02070309020205020404" pitchFamily="49" charset="0"/>
                <a:cs typeface="Courier New" panose="02070309020205020404" pitchFamily="49" charset="0"/>
              </a:rPr>
              <a:t>SET DECRYPTION WALLET OPEN IDENTIFIED BY </a:t>
            </a:r>
            <a:r>
              <a:rPr lang="en-US" altLang="en-US" sz="1600" b="1" i="1" dirty="0">
                <a:solidFill>
                  <a:srgbClr val="000000"/>
                </a:solidFill>
                <a:latin typeface="Courier New" panose="02070309020205020404" pitchFamily="49" charset="0"/>
                <a:cs typeface="Courier New" panose="02070309020205020404" pitchFamily="49" charset="0"/>
              </a:rPr>
              <a:t>password</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0000"/>
                </a:solidFill>
                <a:latin typeface="Courier New" panose="02070309020205020404" pitchFamily="49" charset="0"/>
                <a:cs typeface="Courier New" panose="02070309020205020404" pitchFamily="49" charset="0"/>
              </a:rPr>
              <a:t> </a:t>
            </a:r>
            <a:endParaRPr lang="en-US" altLang="en-US" sz="3600" b="1" dirty="0">
              <a:solidFill>
                <a:srgbClr val="000000"/>
              </a:solidFill>
              <a:latin typeface="Courier New" panose="02070309020205020404" pitchFamily="49" charset="0"/>
              <a:cs typeface="Courier New" panose="02070309020205020404" pitchFamily="49" charset="0"/>
            </a:endParaRPr>
          </a:p>
          <a:p>
            <a:pPr eaLnBrk="1" hangingPunct="1">
              <a:defRPr/>
            </a:pPr>
            <a:r>
              <a:rPr lang="en-US" sz="1600" b="1" dirty="0">
                <a:solidFill>
                  <a:srgbClr val="000000"/>
                </a:solidFill>
                <a:latin typeface="Courier New" pitchFamily="49" charset="0"/>
                <a:cs typeface="Courier New" pitchFamily="49" charset="0"/>
              </a:rPr>
              <a:t>RMAN&gt; DUPLICATE DATABASE TO </a:t>
            </a:r>
            <a:r>
              <a:rPr lang="en-US" sz="1600" b="1" dirty="0">
                <a:solidFill>
                  <a:srgbClr val="0000FF"/>
                </a:solidFill>
                <a:latin typeface="Courier New" pitchFamily="49" charset="0"/>
                <a:cs typeface="Courier New" pitchFamily="49" charset="0"/>
              </a:rPr>
              <a:t>orcl </a:t>
            </a:r>
            <a:r>
              <a:rPr lang="en-US" sz="1600" b="1" dirty="0">
                <a:solidFill>
                  <a:srgbClr val="000000"/>
                </a:solidFill>
                <a:latin typeface="Courier New" pitchFamily="49" charset="0"/>
                <a:cs typeface="Courier New" pitchFamily="49" charset="0"/>
              </a:rPr>
              <a:t>FROM ACTIVE DATABASE </a:t>
            </a:r>
            <a:r>
              <a:rPr lang="en-US" sz="1600" b="1" dirty="0">
                <a:solidFill>
                  <a:srgbClr val="FF0000"/>
                </a:solidFill>
                <a:latin typeface="Courier New" pitchFamily="49" charset="0"/>
                <a:cs typeface="Courier New" pitchFamily="49" charset="0"/>
              </a:rPr>
              <a:t>AS DECRYPTED</a:t>
            </a:r>
            <a:r>
              <a:rPr lang="en-US" sz="1600" b="1" dirty="0">
                <a:solidFill>
                  <a:srgbClr val="000000"/>
                </a:solidFill>
                <a:latin typeface="Courier New" pitchFamily="49" charset="0"/>
                <a:cs typeface="Courier New" pitchFamily="49" charset="0"/>
              </a:rPr>
              <a:t>;</a:t>
            </a:r>
          </a:p>
        </p:txBody>
      </p:sp>
      <p:pic>
        <p:nvPicPr>
          <p:cNvPr id="6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1895475"/>
            <a:ext cx="10287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 name="Group 7"/>
          <p:cNvGrpSpPr>
            <a:grpSpLocks/>
          </p:cNvGrpSpPr>
          <p:nvPr>
            <p:custDataLst>
              <p:tags r:id="rId2"/>
            </p:custDataLst>
          </p:nvPr>
        </p:nvGrpSpPr>
        <p:grpSpPr bwMode="auto">
          <a:xfrm>
            <a:off x="1447439" y="2513793"/>
            <a:ext cx="407123" cy="334338"/>
            <a:chOff x="1054" y="2449"/>
            <a:chExt cx="532" cy="412"/>
          </a:xfrm>
          <a:solidFill>
            <a:srgbClr val="C00000"/>
          </a:solidFill>
        </p:grpSpPr>
        <p:sp>
          <p:nvSpPr>
            <p:cNvPr id="65"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66"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67"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pic>
        <p:nvPicPr>
          <p:cNvPr id="68" name="Picture 83" descr="compu015"/>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gray">
          <a:xfrm>
            <a:off x="10379075" y="1916113"/>
            <a:ext cx="5429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 name="Group 7"/>
          <p:cNvGrpSpPr>
            <a:grpSpLocks/>
          </p:cNvGrpSpPr>
          <p:nvPr>
            <p:custDataLst>
              <p:tags r:id="rId4"/>
            </p:custDataLst>
          </p:nvPr>
        </p:nvGrpSpPr>
        <p:grpSpPr bwMode="auto">
          <a:xfrm>
            <a:off x="10446977" y="2470257"/>
            <a:ext cx="407123" cy="334338"/>
            <a:chOff x="1054" y="2449"/>
            <a:chExt cx="532" cy="412"/>
          </a:xfrm>
          <a:solidFill>
            <a:srgbClr val="C00000"/>
          </a:solidFill>
        </p:grpSpPr>
        <p:sp>
          <p:nvSpPr>
            <p:cNvPr id="70" name="Rectangle 8"/>
            <p:cNvSpPr>
              <a:spLocks noChangeArrowheads="1"/>
            </p:cNvSpPr>
            <p:nvPr/>
          </p:nvSpPr>
          <p:spPr bwMode="gray">
            <a:xfrm>
              <a:off x="1054" y="2533"/>
              <a:ext cx="532" cy="246"/>
            </a:xfrm>
            <a:prstGeom prst="rect">
              <a:avLst/>
            </a:prstGeom>
            <a:grpFill/>
            <a:ln w="3175">
              <a:solidFill>
                <a:schemeClr val="accent2"/>
              </a:solidFill>
              <a:miter lim="800000"/>
              <a:headEnd/>
              <a:tailEnd/>
            </a:ln>
          </p:spPr>
          <p:txBody>
            <a:bodyPr wrap="none" anchor="ctr"/>
            <a:lstStyle/>
            <a:p>
              <a:pPr eaLnBrk="1" hangingPunct="1">
                <a:defRPr/>
              </a:pPr>
              <a:endParaRPr lang="en-US" dirty="0">
                <a:latin typeface="Arial" charset="0"/>
                <a:cs typeface="Arial" charset="0"/>
              </a:endParaRPr>
            </a:p>
          </p:txBody>
        </p:sp>
        <p:sp>
          <p:nvSpPr>
            <p:cNvPr id="71" name="Oval 9"/>
            <p:cNvSpPr>
              <a:spLocks noChangeArrowheads="1"/>
            </p:cNvSpPr>
            <p:nvPr/>
          </p:nvSpPr>
          <p:spPr bwMode="gray">
            <a:xfrm>
              <a:off x="1054" y="2449"/>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sp>
          <p:nvSpPr>
            <p:cNvPr id="72" name="Oval 10"/>
            <p:cNvSpPr>
              <a:spLocks noChangeArrowheads="1"/>
            </p:cNvSpPr>
            <p:nvPr/>
          </p:nvSpPr>
          <p:spPr bwMode="gray">
            <a:xfrm>
              <a:off x="1054" y="2703"/>
              <a:ext cx="532" cy="158"/>
            </a:xfrm>
            <a:prstGeom prst="ellipse">
              <a:avLst/>
            </a:prstGeom>
            <a:grpFill/>
            <a:ln w="3175">
              <a:solidFill>
                <a:schemeClr val="accent2"/>
              </a:solidFill>
              <a:round/>
              <a:headEnd/>
              <a:tailEnd/>
            </a:ln>
          </p:spPr>
          <p:txBody>
            <a:bodyPr wrap="none" anchor="ctr"/>
            <a:lstStyle/>
            <a:p>
              <a:pPr eaLnBrk="1" hangingPunct="1">
                <a:defRPr/>
              </a:pPr>
              <a:endParaRPr lang="en-US" dirty="0">
                <a:latin typeface="Arial" charset="0"/>
                <a:cs typeface="Arial" charset="0"/>
              </a:endParaRPr>
            </a:p>
          </p:txBody>
        </p:sp>
      </p:grpSp>
    </p:spTree>
    <p:custDataLst>
      <p:tags r:id="rId1"/>
    </p:custDataLst>
    <p:extLst>
      <p:ext uri="{BB962C8B-B14F-4D97-AF65-F5344CB8AC3E}">
        <p14:creationId xmlns:p14="http://schemas.microsoft.com/office/powerpoint/2010/main" val="242617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2"/>
          <p:cNvSpPr>
            <a:spLocks noGrp="1" noChangeArrowheads="1"/>
          </p:cNvSpPr>
          <p:nvPr>
            <p:ph type="title"/>
          </p:nvPr>
        </p:nvSpPr>
        <p:spPr>
          <a:solidFill>
            <a:schemeClr val="bg1"/>
          </a:solidFill>
        </p:spPr>
        <p:txBody>
          <a:bodyPr/>
          <a:lstStyle/>
          <a:p>
            <a:pPr eaLnBrk="1" hangingPunct="1"/>
            <a:r>
              <a:rPr lang="en-US" altLang="en-US" dirty="0"/>
              <a:t>Checking for Block Corruption</a:t>
            </a:r>
          </a:p>
        </p:txBody>
      </p:sp>
      <p:sp>
        <p:nvSpPr>
          <p:cNvPr id="65539" name="Rectangle 13"/>
          <p:cNvSpPr>
            <a:spLocks noGrp="1" noChangeArrowheads="1"/>
          </p:cNvSpPr>
          <p:nvPr>
            <p:ph idx="1"/>
          </p:nvPr>
        </p:nvSpPr>
        <p:spPr>
          <a:xfrm>
            <a:off x="812800" y="1447800"/>
            <a:ext cx="10555288" cy="4505325"/>
          </a:xfrm>
        </p:spPr>
        <p:txBody>
          <a:bodyPr/>
          <a:lstStyle/>
          <a:p>
            <a:pPr eaLnBrk="1" hangingPunct="1"/>
            <a:r>
              <a:rPr lang="en-US" altLang="en-US" dirty="0"/>
              <a:t>Invoking proactive health check of the database and its components using RMAN </a:t>
            </a:r>
            <a:r>
              <a:rPr lang="en-US" altLang="en-US" dirty="0">
                <a:latin typeface="Courier New" panose="02070309020205020404" pitchFamily="49" charset="0"/>
              </a:rPr>
              <a:t>VALIDATE </a:t>
            </a:r>
            <a:r>
              <a:rPr lang="en-US" altLang="en-US" dirty="0"/>
              <a:t>command:</a:t>
            </a:r>
          </a:p>
          <a:p>
            <a:pPr lvl="1" eaLnBrk="1" hangingPunct="1"/>
            <a:r>
              <a:rPr lang="en-US" altLang="en-US" dirty="0"/>
              <a:t>Scans the specified files and verifies their contents</a:t>
            </a:r>
          </a:p>
          <a:p>
            <a:pPr marL="1279525" lvl="2" indent="-365125" eaLnBrk="1" hangingPunct="1"/>
            <a:r>
              <a:rPr lang="en-US" altLang="en-US" dirty="0"/>
              <a:t>CDB: All datafiles of the  CDB root and PDBs</a:t>
            </a:r>
          </a:p>
          <a:p>
            <a:pPr marL="1279525" lvl="2" indent="-365125" eaLnBrk="1" hangingPunct="1"/>
            <a:endParaRPr lang="en-US" altLang="en-US" sz="2600" dirty="0"/>
          </a:p>
          <a:p>
            <a:pPr marL="1279525" lvl="2" indent="-365125" eaLnBrk="1" hangingPunct="1"/>
            <a:r>
              <a:rPr lang="en-US" altLang="en-US" dirty="0"/>
              <a:t>CDB root: All datafiles of </a:t>
            </a:r>
            <a:r>
              <a:rPr lang="en-US" altLang="en-US" dirty="0" smtClean="0"/>
              <a:t>the CDB root </a:t>
            </a:r>
            <a:r>
              <a:rPr lang="en-US" altLang="en-US" dirty="0"/>
              <a:t>only</a:t>
            </a:r>
          </a:p>
          <a:p>
            <a:pPr marL="1279525" lvl="2" indent="-365125" eaLnBrk="1" hangingPunct="1"/>
            <a:endParaRPr lang="en-US" altLang="en-US" sz="2600" dirty="0"/>
          </a:p>
          <a:p>
            <a:pPr marL="1279525" lvl="2" indent="-365125" eaLnBrk="1" hangingPunct="1"/>
            <a:r>
              <a:rPr lang="en-US" altLang="en-US" dirty="0"/>
              <a:t>PDB: All datafiles of the listed PDBs</a:t>
            </a:r>
          </a:p>
          <a:p>
            <a:pPr marL="1279525" lvl="2" indent="-365125" eaLnBrk="1" hangingPunct="1"/>
            <a:endParaRPr lang="en-US" altLang="en-US" sz="2600" dirty="0"/>
          </a:p>
          <a:p>
            <a:pPr lvl="1" eaLnBrk="1" hangingPunct="1"/>
            <a:r>
              <a:rPr lang="en-US" altLang="en-US" dirty="0"/>
              <a:t>Confirms that the datafiles exist and are in the correct location</a:t>
            </a:r>
          </a:p>
          <a:p>
            <a:pPr lvl="1" eaLnBrk="1" hangingPunct="1"/>
            <a:r>
              <a:rPr lang="en-US" altLang="en-US" dirty="0"/>
              <a:t>Checks for corrupt data blocks</a:t>
            </a:r>
          </a:p>
        </p:txBody>
      </p:sp>
      <p:pic>
        <p:nvPicPr>
          <p:cNvPr id="65540" name="Picture 4" descr="healt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0369550" y="620713"/>
            <a:ext cx="12001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txBox="1">
            <a:spLocks noChangeAspect="1"/>
          </p:cNvSpPr>
          <p:nvPr/>
        </p:nvSpPr>
        <p:spPr bwMode="gray">
          <a:xfrm>
            <a:off x="621804" y="2997000"/>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VALIDATE DATABASE;</a:t>
            </a:r>
          </a:p>
        </p:txBody>
      </p:sp>
      <p:sp>
        <p:nvSpPr>
          <p:cNvPr id="9" name="Content Placeholder 2"/>
          <p:cNvSpPr txBox="1">
            <a:spLocks noChangeAspect="1"/>
          </p:cNvSpPr>
          <p:nvPr/>
        </p:nvSpPr>
        <p:spPr bwMode="gray">
          <a:xfrm>
            <a:off x="621804" y="3789040"/>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VALIDATE DATABASE ROOT;</a:t>
            </a:r>
          </a:p>
        </p:txBody>
      </p:sp>
      <p:sp>
        <p:nvSpPr>
          <p:cNvPr id="10" name="Content Placeholder 2"/>
          <p:cNvSpPr txBox="1">
            <a:spLocks noChangeAspect="1"/>
          </p:cNvSpPr>
          <p:nvPr/>
        </p:nvSpPr>
        <p:spPr bwMode="gray">
          <a:xfrm>
            <a:off x="693812" y="4541537"/>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VALIDATE PLUGGABLE DATABASE pdb1, pdb2;</a:t>
            </a:r>
          </a:p>
        </p:txBody>
      </p:sp>
    </p:spTree>
    <p:custDataLst>
      <p:tags r:id="rId1"/>
    </p:custDataLst>
    <p:extLst>
      <p:ext uri="{BB962C8B-B14F-4D97-AF65-F5344CB8AC3E}">
        <p14:creationId xmlns:p14="http://schemas.microsoft.com/office/powerpoint/2010/main" val="1850053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88067" name="Title 1"/>
          <p:cNvSpPr>
            <a:spLocks noGrp="1"/>
          </p:cNvSpPr>
          <p:nvPr>
            <p:ph type="title"/>
          </p:nvPr>
        </p:nvSpPr>
        <p:spPr/>
        <p:txBody>
          <a:bodyPr/>
          <a:lstStyle/>
          <a:p>
            <a:pPr eaLnBrk="1" hangingPunct="1"/>
            <a:r>
              <a:rPr lang="en-US" altLang="es-MX" dirty="0"/>
              <a:t>Summary</a:t>
            </a:r>
          </a:p>
        </p:txBody>
      </p:sp>
      <p:sp>
        <p:nvSpPr>
          <p:cNvPr id="88068" name="Content Placeholder 7"/>
          <p:cNvSpPr>
            <a:spLocks noGrp="1"/>
          </p:cNvSpPr>
          <p:nvPr>
            <p:ph idx="1"/>
          </p:nvPr>
        </p:nvSpPr>
        <p:spPr>
          <a:xfrm>
            <a:off x="622300" y="1243013"/>
            <a:ext cx="10944225" cy="2550264"/>
          </a:xfrm>
        </p:spPr>
        <p:txBody>
          <a:bodyPr/>
          <a:lstStyle/>
          <a:p>
            <a:pPr eaLnBrk="1" hangingPunct="1"/>
            <a:r>
              <a:rPr lang="en-US" altLang="en-US" dirty="0"/>
              <a:t>In this lesson, you should have learned how to:</a:t>
            </a:r>
          </a:p>
          <a:p>
            <a:pPr lvl="1"/>
            <a:r>
              <a:rPr lang="en-US" altLang="en-US" dirty="0"/>
              <a:t>Back up a CDB</a:t>
            </a:r>
          </a:p>
          <a:p>
            <a:pPr lvl="1"/>
            <a:r>
              <a:rPr lang="en-US" altLang="en-US" dirty="0"/>
              <a:t>Back up a PDB </a:t>
            </a:r>
          </a:p>
          <a:p>
            <a:pPr lvl="1"/>
            <a:r>
              <a:rPr lang="en-US" altLang="en-US" dirty="0"/>
              <a:t>Duplicate an active PDB into an existing CDB</a:t>
            </a:r>
          </a:p>
          <a:p>
            <a:pPr lvl="1"/>
            <a:r>
              <a:rPr lang="en-US" altLang="en-US" dirty="0"/>
              <a:t>Duplicate a CDB as encrypted</a:t>
            </a:r>
          </a:p>
          <a:p>
            <a:pPr lvl="1"/>
            <a:r>
              <a:rPr lang="en-US" altLang="en-US" dirty="0"/>
              <a:t>Validate CDB and PDBs</a:t>
            </a:r>
          </a:p>
        </p:txBody>
      </p:sp>
      <p:pic>
        <p:nvPicPr>
          <p:cNvPr id="88069"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73308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7"/>
          <p:cNvSpPr>
            <a:spLocks noGrp="1" noChangeArrowheads="1"/>
          </p:cNvSpPr>
          <p:nvPr>
            <p:ph type="title"/>
          </p:nvPr>
        </p:nvSpPr>
        <p:spPr/>
        <p:txBody>
          <a:bodyPr/>
          <a:lstStyle/>
          <a:p>
            <a:pPr eaLnBrk="1" hangingPunct="1"/>
            <a:r>
              <a:rPr lang="en-US" altLang="en-US" dirty="0"/>
              <a:t>Practice 8: Overview</a:t>
            </a:r>
          </a:p>
        </p:txBody>
      </p:sp>
      <p:sp>
        <p:nvSpPr>
          <p:cNvPr id="61443" name="Rectangle 18"/>
          <p:cNvSpPr>
            <a:spLocks noGrp="1" noChangeArrowheads="1"/>
          </p:cNvSpPr>
          <p:nvPr>
            <p:ph idx="1"/>
          </p:nvPr>
        </p:nvSpPr>
        <p:spPr>
          <a:xfrm>
            <a:off x="622300" y="1243013"/>
            <a:ext cx="10944225" cy="1673101"/>
          </a:xfrm>
        </p:spPr>
        <p:txBody>
          <a:bodyPr/>
          <a:lstStyle/>
          <a:p>
            <a:pPr lvl="1" eaLnBrk="1" hangingPunct="1">
              <a:defRPr/>
            </a:pPr>
            <a:r>
              <a:rPr lang="en-US" altLang="en-US" dirty="0"/>
              <a:t>8-1: RMAN whole CDB backup</a:t>
            </a:r>
          </a:p>
          <a:p>
            <a:pPr lvl="1">
              <a:defRPr/>
            </a:pPr>
            <a:r>
              <a:rPr lang="en-US" altLang="en-US" dirty="0"/>
              <a:t>8-2: RMAN PDB backup</a:t>
            </a:r>
          </a:p>
          <a:p>
            <a:pPr marL="456565" lvl="1" eaLnBrk="1" hangingPunct="1">
              <a:buClr>
                <a:schemeClr val="accent1"/>
              </a:buClr>
              <a:defRPr/>
            </a:pPr>
            <a:r>
              <a:rPr lang="en-US" dirty="0"/>
              <a:t>8-3</a:t>
            </a:r>
            <a:r>
              <a:rPr lang="en-US" altLang="en-US" dirty="0"/>
              <a:t>: Duplicating a PDB into an existing CDB</a:t>
            </a:r>
          </a:p>
          <a:p>
            <a:pPr marL="456565" lvl="1" eaLnBrk="1" hangingPunct="1">
              <a:buClr>
                <a:schemeClr val="accent1"/>
              </a:buClr>
              <a:defRPr/>
            </a:pPr>
            <a:r>
              <a:rPr lang="en-US" dirty="0"/>
              <a:t>8-4</a:t>
            </a:r>
            <a:r>
              <a:rPr lang="fr-FR" altLang="en-US" dirty="0"/>
              <a:t>: </a:t>
            </a:r>
            <a:r>
              <a:rPr lang="en-US" altLang="en-US" dirty="0"/>
              <a:t>Duplicating an on-premises CDB for Cloud</a:t>
            </a:r>
            <a:endParaRPr lang="en-US" altLang="en-US" dirty="0">
              <a:solidFill>
                <a:srgbClr val="FF0000"/>
              </a:solidFill>
            </a:endParaRPr>
          </a:p>
        </p:txBody>
      </p:sp>
    </p:spTree>
    <p:custDataLst>
      <p:tags r:id="rId1"/>
    </p:custDataLst>
    <p:extLst>
      <p:ext uri="{BB962C8B-B14F-4D97-AF65-F5344CB8AC3E}">
        <p14:creationId xmlns:p14="http://schemas.microsoft.com/office/powerpoint/2010/main" val="138165571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8195"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8196" name="Content Placeholder 8"/>
          <p:cNvSpPr>
            <a:spLocks noGrp="1"/>
          </p:cNvSpPr>
          <p:nvPr>
            <p:ph idx="1"/>
          </p:nvPr>
        </p:nvSpPr>
        <p:spPr>
          <a:xfrm>
            <a:off x="622300" y="1243013"/>
            <a:ext cx="10944225" cy="2550264"/>
          </a:xfrm>
        </p:spPr>
        <p:txBody>
          <a:bodyPr/>
          <a:lstStyle/>
          <a:p>
            <a:pPr eaLnBrk="1" hangingPunct="1"/>
            <a:r>
              <a:rPr lang="en-US" altLang="en-US" dirty="0"/>
              <a:t>After completing this lesson, you should be able to:</a:t>
            </a:r>
          </a:p>
          <a:p>
            <a:pPr lvl="1" eaLnBrk="1" hangingPunct="1"/>
            <a:r>
              <a:rPr lang="en-US" altLang="en-US" dirty="0"/>
              <a:t>Back up a CDB</a:t>
            </a:r>
          </a:p>
          <a:p>
            <a:pPr lvl="1"/>
            <a:r>
              <a:rPr lang="en-US" altLang="en-US" dirty="0"/>
              <a:t>Back up a PDB </a:t>
            </a:r>
          </a:p>
          <a:p>
            <a:pPr lvl="1" eaLnBrk="1" hangingPunct="1"/>
            <a:r>
              <a:rPr lang="en-US" altLang="en-US" dirty="0"/>
              <a:t>Duplicate an active PDB into an existing CDB</a:t>
            </a:r>
          </a:p>
          <a:p>
            <a:pPr lvl="1" eaLnBrk="1" hangingPunct="1"/>
            <a:r>
              <a:rPr lang="en-US" altLang="en-US" dirty="0"/>
              <a:t>Duplicate a CDB as encrypted</a:t>
            </a:r>
          </a:p>
          <a:p>
            <a:pPr lvl="1"/>
            <a:r>
              <a:rPr lang="en-US" altLang="en-US" dirty="0"/>
              <a:t>Validate CDB and PDBs</a:t>
            </a:r>
          </a:p>
        </p:txBody>
      </p:sp>
      <p:pic>
        <p:nvPicPr>
          <p:cNvPr id="8197"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767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pPr eaLnBrk="1" hangingPunct="1"/>
            <a:r>
              <a:rPr lang="fr-FR" altLang="en-US" dirty="0" smtClean="0"/>
              <a:t>Goals</a:t>
            </a:r>
            <a:br>
              <a:rPr lang="fr-FR" altLang="en-US" dirty="0" smtClean="0"/>
            </a:br>
            <a:endParaRPr lang="fr-FR" altLang="en-US" dirty="0"/>
          </a:p>
        </p:txBody>
      </p:sp>
      <p:sp>
        <p:nvSpPr>
          <p:cNvPr id="10243" name="Content Placeholder 4"/>
          <p:cNvSpPr>
            <a:spLocks noGrp="1"/>
          </p:cNvSpPr>
          <p:nvPr>
            <p:ph idx="1"/>
          </p:nvPr>
        </p:nvSpPr>
        <p:spPr>
          <a:xfrm>
            <a:off x="622300" y="1243013"/>
            <a:ext cx="10944225" cy="4981699"/>
          </a:xfrm>
        </p:spPr>
        <p:txBody>
          <a:bodyPr/>
          <a:lstStyle/>
          <a:p>
            <a:pPr eaLnBrk="1" hangingPunct="1"/>
            <a:r>
              <a:rPr lang="en-US" altLang="en-US" dirty="0"/>
              <a:t>Back up CDB and PDBs independently:</a:t>
            </a:r>
          </a:p>
          <a:p>
            <a:pPr lvl="1" eaLnBrk="1" hangingPunct="1"/>
            <a:r>
              <a:rPr lang="fr-FR" altLang="en-US" dirty="0"/>
              <a:t>ARCHIVELOG mode at CDB level</a:t>
            </a:r>
            <a:endParaRPr lang="en-US" altLang="en-US" dirty="0"/>
          </a:p>
          <a:p>
            <a:pPr lvl="1" eaLnBrk="1" hangingPunct="1"/>
            <a:r>
              <a:rPr lang="en-US" altLang="en-US" dirty="0"/>
              <a:t>CDB backups and PDB backups: cold and hot backups</a:t>
            </a:r>
          </a:p>
          <a:p>
            <a:r>
              <a:rPr lang="en-US" altLang="en-US" dirty="0"/>
              <a:t>Recover CDB or PDBs:</a:t>
            </a:r>
          </a:p>
          <a:p>
            <a:pPr lvl="1"/>
            <a:r>
              <a:rPr lang="en-US" altLang="en-US" dirty="0"/>
              <a:t>Instance failure: CDB level</a:t>
            </a:r>
          </a:p>
          <a:p>
            <a:pPr lvl="1"/>
            <a:r>
              <a:rPr lang="en-US" altLang="en-US" dirty="0"/>
              <a:t>Complete media recovery:</a:t>
            </a:r>
          </a:p>
          <a:p>
            <a:pPr marL="1279525" lvl="2" indent="-365125"/>
            <a:r>
              <a:rPr lang="en-US" altLang="en-US" dirty="0"/>
              <a:t>CDB or PDB tempfile</a:t>
            </a:r>
          </a:p>
          <a:p>
            <a:pPr marL="1279525" lvl="2" indent="-365125"/>
            <a:r>
              <a:rPr lang="en-US" altLang="en-US" dirty="0"/>
              <a:t>Controlfile / redo log file / CDB root essential datafile: CDB mounted</a:t>
            </a:r>
          </a:p>
          <a:p>
            <a:pPr marL="1279525" lvl="2" indent="-365125"/>
            <a:r>
              <a:rPr lang="en-US" altLang="en-US" dirty="0"/>
              <a:t>PDB datafile: PDB opened if non-essential datafile / PDB mounted if essential datafile</a:t>
            </a:r>
          </a:p>
          <a:p>
            <a:pPr lvl="1"/>
            <a:r>
              <a:rPr lang="en-US" altLang="en-US" dirty="0"/>
              <a:t>Incomplete media recovery: CDB mounted or PDB closed</a:t>
            </a:r>
          </a:p>
          <a:p>
            <a:pPr lvl="1"/>
            <a:r>
              <a:rPr lang="en-US" altLang="en-US" dirty="0"/>
              <a:t>Flashback database: CDB mounted or PDB closed</a:t>
            </a:r>
          </a:p>
          <a:p>
            <a:pPr lvl="1"/>
            <a:r>
              <a:rPr lang="fr-FR" altLang="en-US" dirty="0"/>
              <a:t>Flashback PDB using PDB snapshots</a:t>
            </a:r>
            <a:endParaRPr lang="en-US" altLang="en-US" dirty="0"/>
          </a:p>
        </p:txBody>
      </p:sp>
    </p:spTree>
    <p:custDataLst>
      <p:tags r:id="rId1"/>
    </p:custDataLst>
    <p:extLst>
      <p:ext uri="{BB962C8B-B14F-4D97-AF65-F5344CB8AC3E}">
        <p14:creationId xmlns:p14="http://schemas.microsoft.com/office/powerpoint/2010/main" val="41059595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5"/>
          <p:cNvSpPr>
            <a:spLocks noGrp="1" noChangeArrowheads="1"/>
          </p:cNvSpPr>
          <p:nvPr>
            <p:ph type="title"/>
          </p:nvPr>
        </p:nvSpPr>
        <p:spPr>
          <a:xfrm>
            <a:off x="837982" y="365127"/>
            <a:ext cx="10152974" cy="851534"/>
          </a:xfrm>
        </p:spPr>
        <p:txBody>
          <a:bodyPr/>
          <a:lstStyle/>
          <a:p>
            <a:pPr eaLnBrk="1" hangingPunct="1"/>
            <a:r>
              <a:rPr lang="en-US" altLang="en-US" dirty="0"/>
              <a:t>Syntax and Clauses in RMAN</a:t>
            </a:r>
          </a:p>
        </p:txBody>
      </p:sp>
      <p:sp>
        <p:nvSpPr>
          <p:cNvPr id="12291" name="Content Placeholder 13"/>
          <p:cNvSpPr>
            <a:spLocks noGrp="1"/>
          </p:cNvSpPr>
          <p:nvPr>
            <p:ph idx="1"/>
          </p:nvPr>
        </p:nvSpPr>
        <p:spPr>
          <a:xfrm>
            <a:off x="622300" y="1243013"/>
            <a:ext cx="10944225" cy="4606925"/>
          </a:xfrm>
        </p:spPr>
        <p:txBody>
          <a:bodyPr/>
          <a:lstStyle/>
          <a:p>
            <a:pPr marL="574675" lvl="1" indent="-457200" defTabSz="228600">
              <a:spcBef>
                <a:spcPts val="700"/>
              </a:spcBef>
              <a:buClr>
                <a:schemeClr val="accent2"/>
              </a:buClr>
            </a:pPr>
            <a:endParaRPr lang="en-US" altLang="en-US" sz="2000" dirty="0">
              <a:latin typeface="Courier New" panose="02070309020205020404" pitchFamily="49" charset="0"/>
              <a:cs typeface="Courier New" panose="02070309020205020404" pitchFamily="49" charset="0"/>
            </a:endParaRPr>
          </a:p>
          <a:p>
            <a:pPr marL="574675" lvl="1" indent="-457200" defTabSz="228600">
              <a:spcBef>
                <a:spcPts val="700"/>
              </a:spcBef>
              <a:buClr>
                <a:schemeClr val="accent2"/>
              </a:buClr>
            </a:pPr>
            <a:endParaRPr lang="en-US" altLang="en-US" sz="1400" dirty="0">
              <a:latin typeface="Courier New" panose="02070309020205020404" pitchFamily="49" charset="0"/>
              <a:cs typeface="Courier New" panose="02070309020205020404" pitchFamily="49" charset="0"/>
            </a:endParaRPr>
          </a:p>
          <a:p>
            <a:pPr marL="574675" lvl="1" indent="-457200" defTabSz="228600">
              <a:spcBef>
                <a:spcPts val="700"/>
              </a:spcBef>
              <a:buClr>
                <a:schemeClr val="accent1"/>
              </a:buClr>
            </a:pPr>
            <a:r>
              <a:rPr lang="en-US" altLang="en-US" sz="2000" dirty="0">
                <a:latin typeface="Courier New" panose="02070309020205020404" pitchFamily="49" charset="0"/>
                <a:cs typeface="Courier New" panose="02070309020205020404" pitchFamily="49" charset="0"/>
              </a:rPr>
              <a:t>DATABASE</a:t>
            </a:r>
            <a:r>
              <a:rPr lang="en-US" altLang="en-US" sz="2000" dirty="0"/>
              <a:t> keyword operates on all PDBs and CDB </a:t>
            </a:r>
            <a:r>
              <a:rPr lang="en-US" altLang="en-US" sz="2000" dirty="0">
                <a:cs typeface="Courier New" panose="02070309020205020404" pitchFamily="49" charset="0"/>
              </a:rPr>
              <a:t>root or on only one PDB.</a:t>
            </a:r>
          </a:p>
          <a:p>
            <a:pPr marL="574675" lvl="1" indent="-457200" defTabSz="228600">
              <a:spcBef>
                <a:spcPts val="700"/>
              </a:spcBef>
              <a:buClr>
                <a:schemeClr val="accent1"/>
              </a:buClr>
            </a:pPr>
            <a:endParaRPr lang="en-US" altLang="en-US" sz="2000" dirty="0"/>
          </a:p>
          <a:p>
            <a:pPr marL="574675" lvl="1" indent="-457200" defTabSz="228600">
              <a:spcBef>
                <a:spcPts val="700"/>
              </a:spcBef>
              <a:buClr>
                <a:schemeClr val="accent1"/>
              </a:buClr>
            </a:pPr>
            <a:endParaRPr lang="en-US" altLang="en-US" sz="1400" dirty="0"/>
          </a:p>
          <a:p>
            <a:pPr marL="574675" lvl="1" indent="-457200" defTabSz="228600">
              <a:spcBef>
                <a:spcPts val="600"/>
              </a:spcBef>
              <a:buClr>
                <a:schemeClr val="accent1"/>
              </a:buClr>
            </a:pPr>
            <a:r>
              <a:rPr lang="en-US" altLang="en-US" sz="2000" dirty="0">
                <a:latin typeface="Courier New" panose="02070309020205020404" pitchFamily="49" charset="0"/>
                <a:cs typeface="Courier New" panose="02070309020205020404" pitchFamily="49" charset="0"/>
              </a:rPr>
              <a:t>PLUGGABLE DATABASE</a:t>
            </a:r>
            <a:r>
              <a:rPr lang="en-US" altLang="en-US" sz="2000" dirty="0">
                <a:latin typeface="+mj-lt"/>
                <a:cs typeface="Courier New" panose="02070309020205020404" pitchFamily="49" charset="0"/>
              </a:rPr>
              <a:t> keywords</a:t>
            </a:r>
            <a:r>
              <a:rPr lang="en-US" altLang="en-US" sz="2000" dirty="0"/>
              <a:t> operate on individual PDBs.</a:t>
            </a:r>
            <a:endParaRPr lang="en-US" altLang="en-US" sz="2000" dirty="0">
              <a:latin typeface="Courier New" panose="02070309020205020404" pitchFamily="49" charset="0"/>
              <a:cs typeface="Courier New" panose="02070309020205020404" pitchFamily="49" charset="0"/>
            </a:endParaRPr>
          </a:p>
          <a:p>
            <a:pPr marL="574675" lvl="1" indent="-457200" defTabSz="228600">
              <a:spcBef>
                <a:spcPts val="600"/>
              </a:spcBef>
              <a:buClr>
                <a:schemeClr val="accent1"/>
              </a:buClr>
            </a:pPr>
            <a:endParaRPr lang="en-US" altLang="en-US" sz="2000" dirty="0">
              <a:latin typeface="Courier New" panose="02070309020205020404" pitchFamily="49" charset="0"/>
              <a:cs typeface="Courier New" panose="02070309020205020404" pitchFamily="49" charset="0"/>
            </a:endParaRPr>
          </a:p>
          <a:p>
            <a:pPr marL="574675" lvl="1" indent="-457200" defTabSz="228600">
              <a:spcBef>
                <a:spcPts val="400"/>
              </a:spcBef>
              <a:buClr>
                <a:schemeClr val="accent1"/>
              </a:buClr>
            </a:pPr>
            <a:endParaRPr lang="en-US" altLang="en-US" sz="2000" dirty="0">
              <a:cs typeface="Courier New" panose="02070309020205020404" pitchFamily="49" charset="0"/>
            </a:endParaRPr>
          </a:p>
          <a:p>
            <a:pPr marL="574675" lvl="1" indent="-457200" defTabSz="228600">
              <a:spcBef>
                <a:spcPts val="400"/>
              </a:spcBef>
              <a:buClr>
                <a:schemeClr val="accent1"/>
              </a:buClr>
            </a:pPr>
            <a:r>
              <a:rPr lang="en-US" altLang="en-US" sz="2000" dirty="0">
                <a:cs typeface="Courier New" panose="02070309020205020404" pitchFamily="49" charset="0"/>
              </a:rPr>
              <a:t>Back up, restore, recover the CDB root using </a:t>
            </a:r>
            <a:r>
              <a:rPr lang="en-US" altLang="en-US" sz="2000" dirty="0">
                <a:latin typeface="Courier New" panose="02070309020205020404" pitchFamily="49" charset="0"/>
                <a:cs typeface="Courier New" panose="02070309020205020404" pitchFamily="49" charset="0"/>
              </a:rPr>
              <a:t>CDB$ROOT </a:t>
            </a:r>
            <a:r>
              <a:rPr lang="en-US" altLang="en-US" sz="2000" dirty="0"/>
              <a:t>keyword.</a:t>
            </a:r>
          </a:p>
          <a:p>
            <a:pPr marL="574675" lvl="1" indent="-457200" defTabSz="228600">
              <a:spcBef>
                <a:spcPts val="400"/>
              </a:spcBef>
              <a:buClr>
                <a:schemeClr val="accent1"/>
              </a:buClr>
            </a:pPr>
            <a:endParaRPr lang="en-US" altLang="en-US" sz="2000" dirty="0">
              <a:cs typeface="Courier New" panose="02070309020205020404" pitchFamily="49" charset="0"/>
            </a:endParaRPr>
          </a:p>
          <a:p>
            <a:pPr marL="574675" lvl="1" indent="-457200" defTabSz="228600">
              <a:spcBef>
                <a:spcPct val="0"/>
              </a:spcBef>
              <a:buClr>
                <a:schemeClr val="accent1"/>
              </a:buClr>
            </a:pPr>
            <a:endParaRPr lang="en-US" altLang="en-US" sz="1400" dirty="0">
              <a:cs typeface="Courier New" panose="02070309020205020404" pitchFamily="49" charset="0"/>
            </a:endParaRPr>
          </a:p>
          <a:p>
            <a:pPr marL="574675" lvl="1" indent="-457200" defTabSz="228600">
              <a:spcBef>
                <a:spcPts val="400"/>
              </a:spcBef>
              <a:buClr>
                <a:schemeClr val="accent1"/>
              </a:buClr>
            </a:pPr>
            <a:r>
              <a:rPr lang="en-US" altLang="en-US" sz="2000" dirty="0">
                <a:cs typeface="Courier New" panose="02070309020205020404" pitchFamily="49" charset="0"/>
              </a:rPr>
              <a:t>Qualify tablespace of PDB with PDB name.</a:t>
            </a:r>
          </a:p>
          <a:p>
            <a:pPr defTabSz="228600" eaLnBrk="1" hangingPunct="1"/>
            <a:endParaRPr lang="en-US" altLang="en-US" dirty="0"/>
          </a:p>
        </p:txBody>
      </p:sp>
      <p:sp>
        <p:nvSpPr>
          <p:cNvPr id="91" name="Content Placeholder 2"/>
          <p:cNvSpPr txBox="1">
            <a:spLocks/>
          </p:cNvSpPr>
          <p:nvPr/>
        </p:nvSpPr>
        <p:spPr>
          <a:xfrm>
            <a:off x="812800" y="685800"/>
            <a:ext cx="10461625" cy="5105400"/>
          </a:xfrm>
          <a:prstGeom prst="rect">
            <a:avLst/>
          </a:prstGeom>
        </p:spPr>
        <p:txBody>
          <a:bodyPr/>
          <a:lstStyle/>
          <a:p>
            <a:pPr marL="574675" lvl="1" indent="-460375" defTabSz="228600">
              <a:spcBef>
                <a:spcPts val="800"/>
              </a:spcBef>
              <a:defRPr/>
            </a:pPr>
            <a:endParaRPr lang="en-US" sz="2000" kern="0" dirty="0">
              <a:latin typeface="Arial" charset="0"/>
              <a:cs typeface="Courier New" pitchFamily="49" charset="0"/>
            </a:endParaRPr>
          </a:p>
        </p:txBody>
      </p:sp>
      <p:sp>
        <p:nvSpPr>
          <p:cNvPr id="10" name="Content Placeholder 2"/>
          <p:cNvSpPr txBox="1">
            <a:spLocks/>
          </p:cNvSpPr>
          <p:nvPr/>
        </p:nvSpPr>
        <p:spPr>
          <a:xfrm>
            <a:off x="812800" y="1371600"/>
            <a:ext cx="10664825" cy="5105400"/>
          </a:xfrm>
          <a:prstGeom prst="rect">
            <a:avLst/>
          </a:prstGeom>
        </p:spPr>
        <p:txBody>
          <a:bodyPr/>
          <a:lstStyle/>
          <a:p>
            <a:pPr marL="576072" lvl="1" indent="-457200" defTabSz="228600">
              <a:spcBef>
                <a:spcPts val="700"/>
              </a:spcBef>
              <a:buClr>
                <a:schemeClr val="accent2"/>
              </a:buClr>
              <a:buFont typeface="Arial" charset="0"/>
              <a:buChar char="•"/>
              <a:defRPr/>
            </a:pPr>
            <a:endParaRPr lang="en-US" sz="2000" kern="0" dirty="0">
              <a:latin typeface="Arial" charset="0"/>
              <a:cs typeface="Courier New" pitchFamily="49" charset="0"/>
            </a:endParaRPr>
          </a:p>
        </p:txBody>
      </p:sp>
      <p:sp>
        <p:nvSpPr>
          <p:cNvPr id="12" name="Content Placeholder 2"/>
          <p:cNvSpPr txBox="1">
            <a:spLocks/>
          </p:cNvSpPr>
          <p:nvPr/>
        </p:nvSpPr>
        <p:spPr bwMode="gray">
          <a:xfrm>
            <a:off x="837828" y="1263489"/>
            <a:ext cx="10727767" cy="5590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 export ORACLE_SID=</a:t>
            </a:r>
            <a:r>
              <a:rPr lang="en-US" sz="1600" b="1" dirty="0">
                <a:solidFill>
                  <a:schemeClr val="accent2"/>
                </a:solidFill>
                <a:latin typeface="Courier New" pitchFamily="49" charset="0"/>
                <a:cs typeface="Arial" charset="0"/>
              </a:rPr>
              <a:t>cdb1</a:t>
            </a:r>
          </a:p>
          <a:p>
            <a:pPr eaLnBrk="1" hangingPunct="1">
              <a:lnSpc>
                <a:spcPct val="98000"/>
              </a:lnSpc>
              <a:buSzPct val="70000"/>
              <a:defRPr/>
            </a:pPr>
            <a:r>
              <a:rPr lang="en-US" sz="1600" b="1" dirty="0">
                <a:solidFill>
                  <a:srgbClr val="000000"/>
                </a:solidFill>
                <a:latin typeface="Courier New" pitchFamily="49" charset="0"/>
                <a:cs typeface="Arial" charset="0"/>
              </a:rPr>
              <a:t>$ rman</a:t>
            </a:r>
            <a:r>
              <a:rPr lang="en-US" sz="1600" b="1" dirty="0">
                <a:latin typeface="Courier New" pitchFamily="49" charset="0"/>
                <a:cs typeface="Courier New" pitchFamily="49" charset="0"/>
              </a:rPr>
              <a:t> TARGET /		    $ rman TARGET jim@</a:t>
            </a:r>
            <a:r>
              <a:rPr lang="en-US" sz="1600" b="1" dirty="0">
                <a:solidFill>
                  <a:srgbClr val="0000FF"/>
                </a:solidFill>
                <a:latin typeface="Courier New" pitchFamily="49" charset="0"/>
                <a:cs typeface="Courier New" pitchFamily="49" charset="0"/>
              </a:rPr>
              <a:t>pdb1</a:t>
            </a:r>
          </a:p>
        </p:txBody>
      </p:sp>
      <p:cxnSp>
        <p:nvCxnSpPr>
          <p:cNvPr id="12297" name="Straight Connector 14"/>
          <p:cNvCxnSpPr>
            <a:cxnSpLocks noChangeShapeType="1"/>
          </p:cNvCxnSpPr>
          <p:nvPr/>
        </p:nvCxnSpPr>
        <p:spPr bwMode="auto">
          <a:xfrm>
            <a:off x="3646488" y="1549400"/>
            <a:ext cx="0" cy="1524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298" name="Straight Arrow Connector 16"/>
          <p:cNvCxnSpPr>
            <a:cxnSpLocks noChangeShapeType="1"/>
          </p:cNvCxnSpPr>
          <p:nvPr/>
        </p:nvCxnSpPr>
        <p:spPr bwMode="auto">
          <a:xfrm>
            <a:off x="2951163" y="1701800"/>
            <a:ext cx="1827212" cy="0"/>
          </a:xfrm>
          <a:prstGeom prst="straightConnector1">
            <a:avLst/>
          </a:prstGeom>
          <a:noFill/>
          <a:ln w="28575" algn="ctr">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15" name="Content Placeholder 2"/>
          <p:cNvSpPr txBox="1">
            <a:spLocks/>
          </p:cNvSpPr>
          <p:nvPr/>
        </p:nvSpPr>
        <p:spPr bwMode="gray">
          <a:xfrm>
            <a:off x="837828" y="2292876"/>
            <a:ext cx="10727767" cy="5590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latin typeface="Courier New" pitchFamily="49" charset="0"/>
                <a:cs typeface="Courier New" pitchFamily="49" charset="0"/>
              </a:rPr>
              <a:t>BACKUP DATABASE;</a:t>
            </a:r>
          </a:p>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latin typeface="Courier New" pitchFamily="49" charset="0"/>
                <a:cs typeface="Courier New" pitchFamily="49" charset="0"/>
              </a:rPr>
              <a:t>RECOVER DATABASE;</a:t>
            </a:r>
          </a:p>
        </p:txBody>
      </p:sp>
      <p:sp>
        <p:nvSpPr>
          <p:cNvPr id="16" name="Content Placeholder 2"/>
          <p:cNvSpPr txBox="1">
            <a:spLocks/>
          </p:cNvSpPr>
          <p:nvPr/>
        </p:nvSpPr>
        <p:spPr bwMode="gray">
          <a:xfrm>
            <a:off x="837828" y="3313286"/>
            <a:ext cx="10727767" cy="5590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solidFill>
                  <a:srgbClr val="FF0000"/>
                </a:solidFill>
                <a:latin typeface="Courier New" pitchFamily="49" charset="0"/>
                <a:cs typeface="Courier New" pitchFamily="49" charset="0"/>
              </a:rPr>
              <a:t>BACKUP PLUGGABLE DATABASE </a:t>
            </a:r>
            <a:r>
              <a:rPr lang="en-US" sz="1600" b="1" dirty="0">
                <a:latin typeface="Courier New" pitchFamily="49" charset="0"/>
                <a:cs typeface="Courier New" pitchFamily="49" charset="0"/>
              </a:rPr>
              <a:t>hr_pdb, sales_pdb;</a:t>
            </a:r>
          </a:p>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solidFill>
                  <a:srgbClr val="FF0000"/>
                </a:solidFill>
                <a:latin typeface="Courier New" pitchFamily="49" charset="0"/>
                <a:cs typeface="Courier New" pitchFamily="49" charset="0"/>
              </a:rPr>
              <a:t>RECOVER PLUGGABLE DATABASE </a:t>
            </a:r>
            <a:r>
              <a:rPr lang="en-US" sz="1600" b="1" dirty="0">
                <a:latin typeface="Courier New" pitchFamily="49" charset="0"/>
                <a:cs typeface="Courier New" pitchFamily="49" charset="0"/>
              </a:rPr>
              <a:t>hr_pdb;</a:t>
            </a:r>
          </a:p>
        </p:txBody>
      </p:sp>
      <p:sp>
        <p:nvSpPr>
          <p:cNvPr id="17" name="Content Placeholder 2"/>
          <p:cNvSpPr txBox="1">
            <a:spLocks/>
          </p:cNvSpPr>
          <p:nvPr/>
        </p:nvSpPr>
        <p:spPr bwMode="gray">
          <a:xfrm>
            <a:off x="843733" y="4262789"/>
            <a:ext cx="10727767" cy="396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latin typeface="Courier New" pitchFamily="49" charset="0"/>
                <a:cs typeface="Courier New" pitchFamily="49" charset="0"/>
              </a:rPr>
              <a:t>BACKUP PLUGGABLE DATABASE </a:t>
            </a:r>
            <a:r>
              <a:rPr lang="en-US" sz="1600" b="1" dirty="0">
                <a:solidFill>
                  <a:srgbClr val="FF0000"/>
                </a:solidFill>
                <a:latin typeface="Courier New" pitchFamily="49" charset="0"/>
                <a:cs typeface="Courier New" pitchFamily="49" charset="0"/>
              </a:rPr>
              <a:t>"CDB$ROOT"</a:t>
            </a:r>
            <a:r>
              <a:rPr lang="en-US" sz="1600" b="1" dirty="0">
                <a:latin typeface="Courier New" pitchFamily="49" charset="0"/>
                <a:cs typeface="Courier New" pitchFamily="49" charset="0"/>
              </a:rPr>
              <a:t>; </a:t>
            </a:r>
          </a:p>
        </p:txBody>
      </p:sp>
      <p:sp>
        <p:nvSpPr>
          <p:cNvPr id="18" name="Content Placeholder 2"/>
          <p:cNvSpPr txBox="1">
            <a:spLocks/>
          </p:cNvSpPr>
          <p:nvPr/>
        </p:nvSpPr>
        <p:spPr bwMode="gray">
          <a:xfrm>
            <a:off x="809724" y="5175223"/>
            <a:ext cx="10727767" cy="55906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latin typeface="Courier New" pitchFamily="49" charset="0"/>
                <a:cs typeface="Courier New" pitchFamily="49" charset="0"/>
              </a:rPr>
              <a:t>BACKUP TABLESPACE sales_pdb</a:t>
            </a:r>
            <a:r>
              <a:rPr lang="en-US" sz="1600" b="1" dirty="0">
                <a:solidFill>
                  <a:srgbClr val="FF0000"/>
                </a:solidFill>
                <a:latin typeface="Courier New" pitchFamily="49" charset="0"/>
                <a:cs typeface="Courier New" pitchFamily="49" charset="0"/>
              </a:rPr>
              <a:t>:</a:t>
            </a:r>
            <a:r>
              <a:rPr lang="en-US" sz="1600" b="1" dirty="0">
                <a:latin typeface="Courier New" pitchFamily="49" charset="0"/>
                <a:cs typeface="Courier New" pitchFamily="49" charset="0"/>
              </a:rPr>
              <a:t>tbs2;</a:t>
            </a:r>
          </a:p>
          <a:p>
            <a:pPr eaLnBrk="1" hangingPunct="1">
              <a:lnSpc>
                <a:spcPct val="98000"/>
              </a:lnSpc>
              <a:buSzPct val="70000"/>
              <a:defRPr/>
            </a:pPr>
            <a:r>
              <a:rPr lang="en-US" sz="1600" b="1" dirty="0">
                <a:solidFill>
                  <a:srgbClr val="000000"/>
                </a:solidFill>
                <a:latin typeface="Courier New" pitchFamily="49" charset="0"/>
                <a:cs typeface="Arial" charset="0"/>
              </a:rPr>
              <a:t>RMAN&gt; </a:t>
            </a:r>
            <a:r>
              <a:rPr lang="en-US" sz="1600" b="1" dirty="0">
                <a:latin typeface="Courier New" pitchFamily="49" charset="0"/>
                <a:cs typeface="Courier New" pitchFamily="49" charset="0"/>
              </a:rPr>
              <a:t>RESTORE TABLESPACE system;</a:t>
            </a:r>
          </a:p>
        </p:txBody>
      </p:sp>
    </p:spTree>
    <p:custDataLst>
      <p:tags r:id="rId1"/>
    </p:custDataLst>
    <p:extLst>
      <p:ext uri="{BB962C8B-B14F-4D97-AF65-F5344CB8AC3E}">
        <p14:creationId xmlns:p14="http://schemas.microsoft.com/office/powerpoint/2010/main" val="33050957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custDataLst>
              <p:tags r:id="rId2"/>
            </p:custDataLst>
          </p:nvPr>
        </p:nvGrpSpPr>
        <p:grpSpPr bwMode="auto">
          <a:xfrm>
            <a:off x="1524000" y="4316413"/>
            <a:ext cx="1016000" cy="727075"/>
            <a:chOff x="384" y="2496"/>
            <a:chExt cx="480" cy="458"/>
          </a:xfrm>
        </p:grpSpPr>
        <p:grpSp>
          <p:nvGrpSpPr>
            <p:cNvPr id="14377" name="Group 3"/>
            <p:cNvGrpSpPr>
              <a:grpSpLocks/>
            </p:cNvGrpSpPr>
            <p:nvPr/>
          </p:nvGrpSpPr>
          <p:grpSpPr bwMode="auto">
            <a:xfrm>
              <a:off x="384" y="2496"/>
              <a:ext cx="288" cy="266"/>
              <a:chOff x="960" y="684"/>
              <a:chExt cx="532" cy="412"/>
            </a:xfrm>
          </p:grpSpPr>
          <p:sp>
            <p:nvSpPr>
              <p:cNvPr id="14386"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7"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8"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4378" name="Group 7"/>
            <p:cNvGrpSpPr>
              <a:grpSpLocks/>
            </p:cNvGrpSpPr>
            <p:nvPr/>
          </p:nvGrpSpPr>
          <p:grpSpPr bwMode="auto">
            <a:xfrm>
              <a:off x="480" y="2592"/>
              <a:ext cx="288" cy="266"/>
              <a:chOff x="960" y="684"/>
              <a:chExt cx="532" cy="412"/>
            </a:xfrm>
          </p:grpSpPr>
          <p:sp>
            <p:nvSpPr>
              <p:cNvPr id="14383" name="Rectangle 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4" name="Oval 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5" name="Oval 1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4379" name="Group 11"/>
            <p:cNvGrpSpPr>
              <a:grpSpLocks/>
            </p:cNvGrpSpPr>
            <p:nvPr/>
          </p:nvGrpSpPr>
          <p:grpSpPr bwMode="auto">
            <a:xfrm>
              <a:off x="576" y="2688"/>
              <a:ext cx="288" cy="266"/>
              <a:chOff x="960" y="684"/>
              <a:chExt cx="532" cy="412"/>
            </a:xfrm>
          </p:grpSpPr>
          <p:sp>
            <p:nvSpPr>
              <p:cNvPr id="14380" name="Rectangle 12"/>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1" name="Oval 13"/>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82" name="Oval 14"/>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grpSp>
        <p:nvGrpSpPr>
          <p:cNvPr id="6" name="Group 16"/>
          <p:cNvGrpSpPr>
            <a:grpSpLocks/>
          </p:cNvGrpSpPr>
          <p:nvPr>
            <p:custDataLst>
              <p:tags r:id="rId3"/>
            </p:custDataLst>
          </p:nvPr>
        </p:nvGrpSpPr>
        <p:grpSpPr bwMode="auto">
          <a:xfrm>
            <a:off x="2920239" y="3322643"/>
            <a:ext cx="1041129" cy="609601"/>
            <a:chOff x="960" y="684"/>
            <a:chExt cx="532" cy="412"/>
          </a:xfrm>
          <a:solidFill>
            <a:srgbClr val="FFC000"/>
          </a:solidFill>
        </p:grpSpPr>
        <p:sp>
          <p:nvSpPr>
            <p:cNvPr id="315409" name="Rectangle 17"/>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315410" name="Oval 18"/>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315411" name="Oval 19"/>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7" name="Group 20"/>
          <p:cNvGrpSpPr>
            <a:grpSpLocks/>
          </p:cNvGrpSpPr>
          <p:nvPr>
            <p:custDataLst>
              <p:tags r:id="rId4"/>
            </p:custDataLst>
          </p:nvPr>
        </p:nvGrpSpPr>
        <p:grpSpPr bwMode="auto">
          <a:xfrm>
            <a:off x="3326533" y="3551243"/>
            <a:ext cx="1041129" cy="609601"/>
            <a:chOff x="960" y="684"/>
            <a:chExt cx="532" cy="412"/>
          </a:xfrm>
          <a:solidFill>
            <a:srgbClr val="FFC000"/>
          </a:solidFill>
        </p:grpSpPr>
        <p:sp>
          <p:nvSpPr>
            <p:cNvPr id="315413" name="Rectangle 21"/>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315414" name="Oval 22"/>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315415" name="Oval 23"/>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8" name="Group 28"/>
          <p:cNvGrpSpPr>
            <a:grpSpLocks/>
          </p:cNvGrpSpPr>
          <p:nvPr>
            <p:custDataLst>
              <p:tags r:id="rId5"/>
            </p:custDataLst>
          </p:nvPr>
        </p:nvGrpSpPr>
        <p:grpSpPr bwMode="auto">
          <a:xfrm>
            <a:off x="4875530" y="4313237"/>
            <a:ext cx="1015735" cy="685794"/>
            <a:chOff x="1503" y="857"/>
            <a:chExt cx="532" cy="412"/>
          </a:xfrm>
          <a:solidFill>
            <a:srgbClr val="CC9B00"/>
          </a:solidFill>
        </p:grpSpPr>
        <p:sp>
          <p:nvSpPr>
            <p:cNvPr id="315421"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315422"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315423"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4342" name="Title 87"/>
          <p:cNvSpPr>
            <a:spLocks noGrp="1"/>
          </p:cNvSpPr>
          <p:nvPr>
            <p:ph type="title"/>
          </p:nvPr>
        </p:nvSpPr>
        <p:spPr/>
        <p:txBody>
          <a:bodyPr/>
          <a:lstStyle/>
          <a:p>
            <a:r>
              <a:rPr lang="en-US" altLang="en-US" dirty="0"/>
              <a:t>CDB Backup: </a:t>
            </a:r>
            <a:r>
              <a:rPr lang="en-US" altLang="en-US" dirty="0">
                <a:solidFill>
                  <a:srgbClr val="FF0000"/>
                </a:solidFill>
              </a:rPr>
              <a:t>Whole CDB </a:t>
            </a:r>
            <a:r>
              <a:rPr lang="en-US" altLang="en-US" dirty="0" smtClean="0">
                <a:solidFill>
                  <a:srgbClr val="FF0000"/>
                </a:solidFill>
              </a:rPr>
              <a:t>Backup</a:t>
            </a:r>
            <a:br>
              <a:rPr lang="en-US" altLang="en-US" dirty="0" smtClean="0">
                <a:solidFill>
                  <a:srgbClr val="FF0000"/>
                </a:solidFill>
              </a:rPr>
            </a:br>
            <a:endParaRPr lang="en-US" altLang="en-US" dirty="0"/>
          </a:p>
        </p:txBody>
      </p:sp>
      <p:sp>
        <p:nvSpPr>
          <p:cNvPr id="14343" name="Content Placeholder 82"/>
          <p:cNvSpPr>
            <a:spLocks noGrp="1"/>
          </p:cNvSpPr>
          <p:nvPr>
            <p:ph idx="1"/>
          </p:nvPr>
        </p:nvSpPr>
        <p:spPr>
          <a:xfrm>
            <a:off x="622300" y="1243013"/>
            <a:ext cx="10944225" cy="795938"/>
          </a:xfrm>
        </p:spPr>
        <p:txBody>
          <a:bodyPr/>
          <a:lstStyle/>
          <a:p>
            <a:pPr lvl="1"/>
            <a:r>
              <a:rPr lang="en-US" altLang="en-US" dirty="0"/>
              <a:t>Back up all PDBs datafiles and CDB root files.</a:t>
            </a:r>
          </a:p>
          <a:p>
            <a:endParaRPr lang="en-US" altLang="en-US" dirty="0"/>
          </a:p>
        </p:txBody>
      </p:sp>
      <p:sp>
        <p:nvSpPr>
          <p:cNvPr id="14344" name="Text Box 35"/>
          <p:cNvSpPr txBox="1">
            <a:spLocks noChangeArrowheads="1"/>
          </p:cNvSpPr>
          <p:nvPr/>
        </p:nvSpPr>
        <p:spPr bwMode="auto">
          <a:xfrm>
            <a:off x="1117600" y="4962525"/>
            <a:ext cx="2233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Archived log </a:t>
            </a:r>
            <a:br>
              <a:rPr lang="en-US" altLang="en-US" sz="1400" dirty="0">
                <a:solidFill>
                  <a:srgbClr val="000000"/>
                </a:solidFill>
              </a:rPr>
            </a:br>
            <a:r>
              <a:rPr lang="en-US" altLang="en-US" sz="1400" dirty="0">
                <a:solidFill>
                  <a:srgbClr val="000000"/>
                </a:solidFill>
              </a:rPr>
              <a:t>files backupset</a:t>
            </a:r>
          </a:p>
        </p:txBody>
      </p:sp>
      <p:sp>
        <p:nvSpPr>
          <p:cNvPr id="14345" name="Rectangle 36"/>
          <p:cNvSpPr>
            <a:spLocks noChangeArrowheads="1"/>
          </p:cNvSpPr>
          <p:nvPr/>
        </p:nvSpPr>
        <p:spPr bwMode="blackWhite">
          <a:xfrm>
            <a:off x="10055225" y="4572000"/>
            <a:ext cx="1016000" cy="457200"/>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SPFILE</a:t>
            </a:r>
          </a:p>
        </p:txBody>
      </p:sp>
      <p:sp>
        <p:nvSpPr>
          <p:cNvPr id="14346" name="Text Box 38"/>
          <p:cNvSpPr txBox="1">
            <a:spLocks noChangeArrowheads="1"/>
          </p:cNvSpPr>
          <p:nvPr/>
        </p:nvSpPr>
        <p:spPr bwMode="auto">
          <a:xfrm>
            <a:off x="7618413" y="5562600"/>
            <a:ext cx="2741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Control file + SPFILE backupset</a:t>
            </a:r>
          </a:p>
        </p:txBody>
      </p:sp>
      <p:sp>
        <p:nvSpPr>
          <p:cNvPr id="14347" name="Rectangle 39"/>
          <p:cNvSpPr>
            <a:spLocks noChangeArrowheads="1"/>
          </p:cNvSpPr>
          <p:nvPr/>
        </p:nvSpPr>
        <p:spPr bwMode="auto">
          <a:xfrm>
            <a:off x="2844800" y="5726113"/>
            <a:ext cx="3554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dirty="0">
                <a:solidFill>
                  <a:srgbClr val="000000"/>
                </a:solidFill>
              </a:rPr>
              <a:t>Datafiles backupset</a:t>
            </a:r>
          </a:p>
        </p:txBody>
      </p:sp>
      <p:sp>
        <p:nvSpPr>
          <p:cNvPr id="14348" name="Line 40"/>
          <p:cNvSpPr>
            <a:spLocks noChangeShapeType="1"/>
          </p:cNvSpPr>
          <p:nvPr/>
        </p:nvSpPr>
        <p:spPr bwMode="auto">
          <a:xfrm>
            <a:off x="5700713" y="2971800"/>
            <a:ext cx="0" cy="274638"/>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4349" name="Rectangle 41"/>
          <p:cNvSpPr>
            <a:spLocks noChangeArrowheads="1"/>
          </p:cNvSpPr>
          <p:nvPr/>
        </p:nvSpPr>
        <p:spPr bwMode="gray">
          <a:xfrm>
            <a:off x="2844800" y="3246438"/>
            <a:ext cx="7210425" cy="2819400"/>
          </a:xfrm>
          <a:prstGeom prst="rect">
            <a:avLst/>
          </a:prstGeom>
          <a:noFill/>
          <a:ln w="28575">
            <a:solidFill>
              <a:schemeClr val="accent2"/>
            </a:solidFill>
            <a:miter lim="800000"/>
            <a:headEnd type="none" w="sm" len="sm"/>
            <a:tailEnd type="none" w="med"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50" name="Rectangle 42"/>
          <p:cNvSpPr>
            <a:spLocks noChangeArrowheads="1"/>
          </p:cNvSpPr>
          <p:nvPr/>
        </p:nvSpPr>
        <p:spPr bwMode="gray">
          <a:xfrm>
            <a:off x="1117600" y="4191000"/>
            <a:ext cx="1727200" cy="1295400"/>
          </a:xfrm>
          <a:prstGeom prst="rect">
            <a:avLst/>
          </a:prstGeom>
          <a:noFill/>
          <a:ln w="28575">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4351" name="PPTShape_10"/>
          <p:cNvSpPr txBox="1">
            <a:spLocks noChangeArrowheads="1"/>
          </p:cNvSpPr>
          <p:nvPr/>
        </p:nvSpPr>
        <p:spPr bwMode="blackWhite">
          <a:xfrm>
            <a:off x="3046413" y="33226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4352" name="PPTShape_0"/>
          <p:cNvSpPr txBox="1">
            <a:spLocks noChangeArrowheads="1"/>
          </p:cNvSpPr>
          <p:nvPr/>
        </p:nvSpPr>
        <p:spPr bwMode="blackWhite">
          <a:xfrm>
            <a:off x="3452813" y="3578225"/>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grpSp>
        <p:nvGrpSpPr>
          <p:cNvPr id="9" name="PPTShape_2"/>
          <p:cNvGrpSpPr>
            <a:grpSpLocks/>
          </p:cNvGrpSpPr>
          <p:nvPr>
            <p:custDataLst>
              <p:tags r:id="rId6"/>
            </p:custDataLst>
          </p:nvPr>
        </p:nvGrpSpPr>
        <p:grpSpPr bwMode="auto">
          <a:xfrm>
            <a:off x="3646140" y="3861048"/>
            <a:ext cx="1041129" cy="609601"/>
            <a:chOff x="960" y="684"/>
            <a:chExt cx="532" cy="412"/>
          </a:xfrm>
          <a:solidFill>
            <a:srgbClr val="FFC000"/>
          </a:solidFill>
        </p:grpSpPr>
        <p:sp>
          <p:nvSpPr>
            <p:cNvPr id="59" name="Rectangle 17"/>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60" name="Oval 18"/>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61" name="Oval 19"/>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4354" name="PPTShape_3"/>
          <p:cNvSpPr txBox="1">
            <a:spLocks noChangeArrowheads="1"/>
          </p:cNvSpPr>
          <p:nvPr/>
        </p:nvSpPr>
        <p:spPr bwMode="blackWhite">
          <a:xfrm>
            <a:off x="3789363" y="4005263"/>
            <a:ext cx="960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UNDO</a:t>
            </a:r>
            <a:r>
              <a:rPr lang="en-US" altLang="en-US" sz="1200" dirty="0">
                <a:solidFill>
                  <a:srgbClr val="002060"/>
                </a:solidFill>
              </a:rPr>
              <a:t> </a:t>
            </a:r>
          </a:p>
        </p:txBody>
      </p:sp>
      <p:sp>
        <p:nvSpPr>
          <p:cNvPr id="14355" name="PPTShape_4"/>
          <p:cNvSpPr>
            <a:spLocks noChangeArrowheads="1"/>
          </p:cNvSpPr>
          <p:nvPr/>
        </p:nvSpPr>
        <p:spPr bwMode="auto">
          <a:xfrm>
            <a:off x="8634413" y="5135563"/>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grpSp>
        <p:nvGrpSpPr>
          <p:cNvPr id="10" name="PPTShape_5"/>
          <p:cNvGrpSpPr>
            <a:grpSpLocks/>
          </p:cNvGrpSpPr>
          <p:nvPr>
            <p:custDataLst>
              <p:tags r:id="rId7"/>
            </p:custDataLst>
          </p:nvPr>
        </p:nvGrpSpPr>
        <p:grpSpPr bwMode="auto">
          <a:xfrm>
            <a:off x="5078677" y="4465631"/>
            <a:ext cx="1015735" cy="685794"/>
            <a:chOff x="1503" y="857"/>
            <a:chExt cx="532" cy="412"/>
          </a:xfrm>
          <a:solidFill>
            <a:srgbClr val="CC9B00"/>
          </a:solidFill>
        </p:grpSpPr>
        <p:sp>
          <p:nvSpPr>
            <p:cNvPr id="66"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67"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68"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4357" name="PPTShape_8"/>
          <p:cNvSpPr txBox="1">
            <a:spLocks noChangeArrowheads="1"/>
          </p:cNvSpPr>
          <p:nvPr/>
        </p:nvSpPr>
        <p:spPr bwMode="blackWhite">
          <a:xfrm>
            <a:off x="4875213" y="42370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4358" name="PPTShape_9"/>
          <p:cNvSpPr txBox="1">
            <a:spLocks noChangeArrowheads="1"/>
          </p:cNvSpPr>
          <p:nvPr/>
        </p:nvSpPr>
        <p:spPr bwMode="blackWhite">
          <a:xfrm>
            <a:off x="5281613" y="44656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grpSp>
        <p:nvGrpSpPr>
          <p:cNvPr id="11" name="PPTShape_13"/>
          <p:cNvGrpSpPr>
            <a:grpSpLocks/>
          </p:cNvGrpSpPr>
          <p:nvPr>
            <p:custDataLst>
              <p:tags r:id="rId8"/>
            </p:custDataLst>
          </p:nvPr>
        </p:nvGrpSpPr>
        <p:grpSpPr bwMode="auto">
          <a:xfrm>
            <a:off x="6195986" y="3665531"/>
            <a:ext cx="1015735" cy="647700"/>
            <a:chOff x="1503" y="857"/>
            <a:chExt cx="532" cy="412"/>
          </a:xfrm>
          <a:solidFill>
            <a:schemeClr val="accent1"/>
          </a:solidFill>
        </p:grpSpPr>
        <p:sp>
          <p:nvSpPr>
            <p:cNvPr id="80"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81"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82"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2" name="PPTShape_14"/>
          <p:cNvGrpSpPr>
            <a:grpSpLocks/>
          </p:cNvGrpSpPr>
          <p:nvPr>
            <p:custDataLst>
              <p:tags r:id="rId9"/>
            </p:custDataLst>
          </p:nvPr>
        </p:nvGrpSpPr>
        <p:grpSpPr bwMode="auto">
          <a:xfrm>
            <a:off x="6399133" y="3817925"/>
            <a:ext cx="1015735" cy="647700"/>
            <a:chOff x="1503" y="857"/>
            <a:chExt cx="532" cy="412"/>
          </a:xfrm>
          <a:solidFill>
            <a:schemeClr val="accent1"/>
          </a:solidFill>
        </p:grpSpPr>
        <p:sp>
          <p:nvSpPr>
            <p:cNvPr id="84"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85"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86"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3" name="PPTShape_16"/>
          <p:cNvGrpSpPr>
            <a:grpSpLocks/>
          </p:cNvGrpSpPr>
          <p:nvPr>
            <p:custDataLst>
              <p:tags r:id="rId10"/>
            </p:custDataLst>
          </p:nvPr>
        </p:nvGrpSpPr>
        <p:grpSpPr bwMode="auto">
          <a:xfrm>
            <a:off x="6805428" y="4038600"/>
            <a:ext cx="1015735" cy="647700"/>
            <a:chOff x="1503" y="857"/>
            <a:chExt cx="532" cy="412"/>
          </a:xfrm>
          <a:solidFill>
            <a:schemeClr val="accent1"/>
          </a:solidFill>
        </p:grpSpPr>
        <p:sp>
          <p:nvSpPr>
            <p:cNvPr id="92"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93"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94"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4362" name="PPTShape_17"/>
          <p:cNvSpPr txBox="1">
            <a:spLocks noChangeArrowheads="1"/>
          </p:cNvSpPr>
          <p:nvPr/>
        </p:nvSpPr>
        <p:spPr bwMode="blackWhite">
          <a:xfrm>
            <a:off x="6602413" y="38179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4363" name="PPTShape_19"/>
          <p:cNvSpPr txBox="1">
            <a:spLocks noChangeArrowheads="1"/>
          </p:cNvSpPr>
          <p:nvPr/>
        </p:nvSpPr>
        <p:spPr bwMode="blackWhite">
          <a:xfrm>
            <a:off x="6196013" y="35512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4364" name="PPTShape_20"/>
          <p:cNvSpPr txBox="1">
            <a:spLocks noChangeArrowheads="1"/>
          </p:cNvSpPr>
          <p:nvPr/>
        </p:nvSpPr>
        <p:spPr bwMode="blackWhite">
          <a:xfrm>
            <a:off x="6805613" y="4191000"/>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TBS2</a:t>
            </a:r>
          </a:p>
        </p:txBody>
      </p:sp>
      <p:sp>
        <p:nvSpPr>
          <p:cNvPr id="14365" name="PPTShape_21"/>
          <p:cNvSpPr>
            <a:spLocks noChangeArrowheads="1"/>
          </p:cNvSpPr>
          <p:nvPr/>
        </p:nvSpPr>
        <p:spPr bwMode="auto">
          <a:xfrm>
            <a:off x="3286125" y="4581525"/>
            <a:ext cx="1117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CC9B00"/>
                </a:solidFill>
              </a:rPr>
              <a:t>CDB root</a:t>
            </a:r>
          </a:p>
        </p:txBody>
      </p:sp>
      <p:sp>
        <p:nvSpPr>
          <p:cNvPr id="14366" name="PPTShape_22"/>
          <p:cNvSpPr>
            <a:spLocks noChangeArrowheads="1"/>
          </p:cNvSpPr>
          <p:nvPr/>
        </p:nvSpPr>
        <p:spPr bwMode="auto">
          <a:xfrm>
            <a:off x="4875213" y="5151438"/>
            <a:ext cx="1117600" cy="339725"/>
          </a:xfrm>
          <a:prstGeom prst="rect">
            <a:avLst/>
          </a:prstGeom>
          <a:solidFill>
            <a:schemeClr val="bg1"/>
          </a:solidFill>
          <a:ln w="9525">
            <a:solidFill>
              <a:schemeClr val="bg1"/>
            </a:solidFill>
            <a:miter lim="800000"/>
            <a:headEnd/>
            <a:tailEnd/>
          </a:ln>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92D050"/>
                </a:solidFill>
              </a:rPr>
              <a:t>seed</a:t>
            </a:r>
          </a:p>
        </p:txBody>
      </p:sp>
      <p:sp>
        <p:nvSpPr>
          <p:cNvPr id="14367" name="PPTShape_23"/>
          <p:cNvSpPr>
            <a:spLocks noChangeArrowheads="1"/>
          </p:cNvSpPr>
          <p:nvPr/>
        </p:nvSpPr>
        <p:spPr bwMode="auto">
          <a:xfrm>
            <a:off x="6704013" y="4645025"/>
            <a:ext cx="172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FF0000"/>
                </a:solidFill>
              </a:rPr>
              <a:t>sales_pdb</a:t>
            </a:r>
          </a:p>
        </p:txBody>
      </p:sp>
      <p:sp>
        <p:nvSpPr>
          <p:cNvPr id="9249" name="PPTShape_24"/>
          <p:cNvSpPr>
            <a:spLocks noChangeArrowheads="1"/>
          </p:cNvSpPr>
          <p:nvPr/>
        </p:nvSpPr>
        <p:spPr bwMode="auto">
          <a:xfrm>
            <a:off x="8328025" y="4025900"/>
            <a:ext cx="1727200" cy="339725"/>
          </a:xfrm>
          <a:prstGeom prst="rect">
            <a:avLst/>
          </a:prstGeom>
          <a:noFill/>
          <a:ln w="9525">
            <a:noFill/>
            <a:miter lim="800000"/>
            <a:headEnd/>
            <a:tailEnd/>
          </a:ln>
        </p:spPr>
        <p:txBody>
          <a:bodyPr lIns="92075" tIns="46038" rIns="92075" bIns="46038">
            <a:spAutoFit/>
          </a:bodyPr>
          <a:lstStyle/>
          <a:p>
            <a:pPr defTabSz="822325">
              <a:spcBef>
                <a:spcPct val="50000"/>
              </a:spcBef>
              <a:defRPr/>
            </a:pPr>
            <a:r>
              <a:rPr lang="en-US" sz="1600" b="1" i="1" dirty="0">
                <a:solidFill>
                  <a:schemeClr val="accent2">
                    <a:lumMod val="60000"/>
                    <a:lumOff val="40000"/>
                  </a:schemeClr>
                </a:solidFill>
                <a:latin typeface="Arial" charset="0"/>
                <a:cs typeface="Arial" charset="0"/>
              </a:rPr>
              <a:t>hr_pdb</a:t>
            </a:r>
          </a:p>
        </p:txBody>
      </p:sp>
      <p:grpSp>
        <p:nvGrpSpPr>
          <p:cNvPr id="14" name="PPTShape_25"/>
          <p:cNvGrpSpPr>
            <a:grpSpLocks/>
          </p:cNvGrpSpPr>
          <p:nvPr>
            <p:custDataLst>
              <p:tags r:id="rId11"/>
            </p:custDataLst>
          </p:nvPr>
        </p:nvGrpSpPr>
        <p:grpSpPr bwMode="auto">
          <a:xfrm>
            <a:off x="8024310" y="3319462"/>
            <a:ext cx="812588" cy="457194"/>
            <a:chOff x="1503" y="857"/>
            <a:chExt cx="532" cy="412"/>
          </a:xfrm>
          <a:solidFill>
            <a:schemeClr val="accent2">
              <a:lumMod val="60000"/>
              <a:lumOff val="40000"/>
            </a:schemeClr>
          </a:solidFill>
        </p:grpSpPr>
        <p:sp>
          <p:nvSpPr>
            <p:cNvPr id="105"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06"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07"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5" name="PPTShape_26"/>
          <p:cNvGrpSpPr>
            <a:grpSpLocks/>
          </p:cNvGrpSpPr>
          <p:nvPr>
            <p:custDataLst>
              <p:tags r:id="rId12"/>
            </p:custDataLst>
          </p:nvPr>
        </p:nvGrpSpPr>
        <p:grpSpPr bwMode="auto">
          <a:xfrm>
            <a:off x="8227457" y="3548062"/>
            <a:ext cx="812588" cy="457194"/>
            <a:chOff x="1503" y="857"/>
            <a:chExt cx="532" cy="412"/>
          </a:xfrm>
          <a:solidFill>
            <a:schemeClr val="accent2">
              <a:lumMod val="60000"/>
              <a:lumOff val="40000"/>
            </a:schemeClr>
          </a:solidFill>
        </p:grpSpPr>
        <p:sp>
          <p:nvSpPr>
            <p:cNvPr id="109"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10"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11"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4371" name="PPTShape_29"/>
          <p:cNvSpPr txBox="1">
            <a:spLocks noChangeArrowheads="1"/>
          </p:cNvSpPr>
          <p:nvPr/>
        </p:nvSpPr>
        <p:spPr bwMode="blackWhite">
          <a:xfrm>
            <a:off x="8228013" y="3589338"/>
            <a:ext cx="1928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4372" name="PPTShape_30"/>
          <p:cNvSpPr txBox="1">
            <a:spLocks noChangeArrowheads="1"/>
          </p:cNvSpPr>
          <p:nvPr/>
        </p:nvSpPr>
        <p:spPr bwMode="blackWhite">
          <a:xfrm>
            <a:off x="7821613" y="3322638"/>
            <a:ext cx="1928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4373" name="Rectangle 42"/>
          <p:cNvSpPr>
            <a:spLocks noChangeArrowheads="1"/>
          </p:cNvSpPr>
          <p:nvPr/>
        </p:nvSpPr>
        <p:spPr bwMode="gray">
          <a:xfrm>
            <a:off x="10055225" y="4191000"/>
            <a:ext cx="1117600" cy="1295400"/>
          </a:xfrm>
          <a:prstGeom prst="rect">
            <a:avLst/>
          </a:prstGeom>
          <a:noFill/>
          <a:ln w="28575">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83" name="Content Placeholder 2"/>
          <p:cNvSpPr txBox="1">
            <a:spLocks/>
          </p:cNvSpPr>
          <p:nvPr/>
        </p:nvSpPr>
        <p:spPr bwMode="gray">
          <a:xfrm>
            <a:off x="837828" y="1988840"/>
            <a:ext cx="10727767" cy="85155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 rman TARGET /</a:t>
            </a:r>
          </a:p>
          <a:p>
            <a:pPr eaLnBrk="1" hangingPunct="1">
              <a:lnSpc>
                <a:spcPct val="98000"/>
              </a:lnSpc>
              <a:buSzPct val="70000"/>
              <a:defRPr/>
            </a:pPr>
            <a:r>
              <a:rPr lang="en-US" sz="1600" b="1" dirty="0">
                <a:solidFill>
                  <a:srgbClr val="000000"/>
                </a:solidFill>
                <a:latin typeface="Courier New" pitchFamily="49" charset="0"/>
                <a:cs typeface="Arial" charset="0"/>
              </a:rPr>
              <a:t>RMAN&gt;</a:t>
            </a:r>
            <a:r>
              <a:rPr lang="en-US" sz="1600" b="1" dirty="0">
                <a:solidFill>
                  <a:srgbClr val="000000"/>
                </a:solidFill>
                <a:latin typeface="Arial" charset="0"/>
                <a:cs typeface="Arial" charset="0"/>
              </a:rPr>
              <a:t>  </a:t>
            </a:r>
            <a:r>
              <a:rPr lang="en-US" sz="1600" b="1" dirty="0">
                <a:latin typeface="Courier New" pitchFamily="49" charset="0"/>
                <a:cs typeface="Courier New" pitchFamily="49" charset="0"/>
              </a:rPr>
              <a:t>CONFIGURE CONTROLFILE AUTOBACKUP ON;</a:t>
            </a:r>
          </a:p>
          <a:p>
            <a:pPr eaLnBrk="1" hangingPunct="1">
              <a:lnSpc>
                <a:spcPct val="98000"/>
              </a:lnSpc>
              <a:buSzPct val="70000"/>
              <a:defRPr/>
            </a:pPr>
            <a:r>
              <a:rPr lang="en-US" sz="1600" b="1" dirty="0">
                <a:solidFill>
                  <a:srgbClr val="000000"/>
                </a:solidFill>
                <a:latin typeface="Courier New" pitchFamily="49" charset="0"/>
                <a:cs typeface="Arial" charset="0"/>
              </a:rPr>
              <a:t>RMAN&gt; BACKUP DATABASE PLUS ARCHIVELOG;</a:t>
            </a:r>
          </a:p>
        </p:txBody>
      </p:sp>
    </p:spTree>
    <p:custDataLst>
      <p:tags r:id="rId1"/>
    </p:custDataLst>
    <p:extLst>
      <p:ext uri="{BB962C8B-B14F-4D97-AF65-F5344CB8AC3E}">
        <p14:creationId xmlns:p14="http://schemas.microsoft.com/office/powerpoint/2010/main" val="9438847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2"/>
          <p:cNvSpPr>
            <a:spLocks noChangeArrowheads="1"/>
          </p:cNvSpPr>
          <p:nvPr/>
        </p:nvSpPr>
        <p:spPr bwMode="gray">
          <a:xfrm>
            <a:off x="914400" y="4826000"/>
            <a:ext cx="1706563" cy="1295400"/>
          </a:xfrm>
          <a:prstGeom prst="rect">
            <a:avLst/>
          </a:prstGeom>
          <a:noFill/>
          <a:ln w="28575">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387" name="Title 78"/>
          <p:cNvSpPr>
            <a:spLocks noGrp="1"/>
          </p:cNvSpPr>
          <p:nvPr>
            <p:ph type="title"/>
          </p:nvPr>
        </p:nvSpPr>
        <p:spPr/>
        <p:txBody>
          <a:bodyPr/>
          <a:lstStyle/>
          <a:p>
            <a:r>
              <a:rPr lang="en-US" altLang="en-US" dirty="0"/>
              <a:t>CDB Backup:</a:t>
            </a:r>
            <a:r>
              <a:rPr lang="en-US" altLang="en-US" dirty="0">
                <a:solidFill>
                  <a:srgbClr val="FF0000"/>
                </a:solidFill>
              </a:rPr>
              <a:t> Partial CDB Backup </a:t>
            </a:r>
            <a:endParaRPr lang="en-US" altLang="en-US" dirty="0"/>
          </a:p>
        </p:txBody>
      </p:sp>
      <p:sp>
        <p:nvSpPr>
          <p:cNvPr id="16388" name="Content Placeholder 86"/>
          <p:cNvSpPr>
            <a:spLocks noGrp="1"/>
          </p:cNvSpPr>
          <p:nvPr>
            <p:ph idx="1"/>
          </p:nvPr>
        </p:nvSpPr>
        <p:spPr/>
        <p:txBody>
          <a:bodyPr/>
          <a:lstStyle/>
          <a:p>
            <a:pPr lvl="1"/>
            <a:r>
              <a:rPr lang="en-US" altLang="en-US" dirty="0"/>
              <a:t>Back up the CDB root and/or individual PDBs.</a:t>
            </a:r>
          </a:p>
          <a:p>
            <a:endParaRPr lang="en-US" altLang="en-US" dirty="0"/>
          </a:p>
        </p:txBody>
      </p:sp>
      <p:sp>
        <p:nvSpPr>
          <p:cNvPr id="16389" name="Line 40"/>
          <p:cNvSpPr>
            <a:spLocks noChangeShapeType="1"/>
          </p:cNvSpPr>
          <p:nvPr/>
        </p:nvSpPr>
        <p:spPr bwMode="auto">
          <a:xfrm flipH="1">
            <a:off x="5192713" y="3479800"/>
            <a:ext cx="0" cy="3810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6390" name="Group 2"/>
          <p:cNvGrpSpPr>
            <a:grpSpLocks/>
          </p:cNvGrpSpPr>
          <p:nvPr>
            <p:custDataLst>
              <p:tags r:id="rId2"/>
            </p:custDataLst>
          </p:nvPr>
        </p:nvGrpSpPr>
        <p:grpSpPr bwMode="auto">
          <a:xfrm>
            <a:off x="1320800" y="4951413"/>
            <a:ext cx="1016000" cy="727075"/>
            <a:chOff x="384" y="2496"/>
            <a:chExt cx="480" cy="458"/>
          </a:xfrm>
        </p:grpSpPr>
        <p:grpSp>
          <p:nvGrpSpPr>
            <p:cNvPr id="16423" name="Group 3"/>
            <p:cNvGrpSpPr>
              <a:grpSpLocks/>
            </p:cNvGrpSpPr>
            <p:nvPr/>
          </p:nvGrpSpPr>
          <p:grpSpPr bwMode="auto">
            <a:xfrm>
              <a:off x="384" y="2496"/>
              <a:ext cx="288" cy="266"/>
              <a:chOff x="960" y="684"/>
              <a:chExt cx="532" cy="412"/>
            </a:xfrm>
          </p:grpSpPr>
          <p:sp>
            <p:nvSpPr>
              <p:cNvPr id="16432"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33"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34"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6424" name="Group 7"/>
            <p:cNvGrpSpPr>
              <a:grpSpLocks/>
            </p:cNvGrpSpPr>
            <p:nvPr/>
          </p:nvGrpSpPr>
          <p:grpSpPr bwMode="auto">
            <a:xfrm>
              <a:off x="480" y="2592"/>
              <a:ext cx="288" cy="266"/>
              <a:chOff x="960" y="684"/>
              <a:chExt cx="532" cy="412"/>
            </a:xfrm>
          </p:grpSpPr>
          <p:sp>
            <p:nvSpPr>
              <p:cNvPr id="16429" name="Rectangle 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30" name="Oval 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31" name="Oval 1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nvGrpSpPr>
            <p:cNvPr id="16425" name="Group 11"/>
            <p:cNvGrpSpPr>
              <a:grpSpLocks/>
            </p:cNvGrpSpPr>
            <p:nvPr/>
          </p:nvGrpSpPr>
          <p:grpSpPr bwMode="auto">
            <a:xfrm>
              <a:off x="576" y="2688"/>
              <a:ext cx="288" cy="266"/>
              <a:chOff x="960" y="684"/>
              <a:chExt cx="532" cy="412"/>
            </a:xfrm>
          </p:grpSpPr>
          <p:sp>
            <p:nvSpPr>
              <p:cNvPr id="16426" name="Rectangle 12"/>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27" name="Oval 13"/>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428" name="Oval 14"/>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grpSp>
      <p:sp>
        <p:nvSpPr>
          <p:cNvPr id="16391" name="Rectangle 36"/>
          <p:cNvSpPr>
            <a:spLocks noChangeArrowheads="1"/>
          </p:cNvSpPr>
          <p:nvPr/>
        </p:nvSpPr>
        <p:spPr bwMode="blackWhite">
          <a:xfrm>
            <a:off x="9852025" y="5207000"/>
            <a:ext cx="1016000" cy="457200"/>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SPFILE</a:t>
            </a:r>
          </a:p>
        </p:txBody>
      </p:sp>
      <p:sp>
        <p:nvSpPr>
          <p:cNvPr id="16392" name="Rectangle 42"/>
          <p:cNvSpPr>
            <a:spLocks noChangeArrowheads="1"/>
          </p:cNvSpPr>
          <p:nvPr/>
        </p:nvSpPr>
        <p:spPr bwMode="gray">
          <a:xfrm>
            <a:off x="9852025" y="4826000"/>
            <a:ext cx="1117600" cy="1295400"/>
          </a:xfrm>
          <a:prstGeom prst="rect">
            <a:avLst/>
          </a:prstGeom>
          <a:noFill/>
          <a:ln w="28575">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6393" name="Text Box 35"/>
          <p:cNvSpPr txBox="1">
            <a:spLocks noChangeArrowheads="1"/>
          </p:cNvSpPr>
          <p:nvPr/>
        </p:nvSpPr>
        <p:spPr bwMode="auto">
          <a:xfrm>
            <a:off x="914400" y="5597525"/>
            <a:ext cx="2233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Archived log </a:t>
            </a:r>
            <a:br>
              <a:rPr lang="en-US" altLang="en-US" sz="1400" dirty="0">
                <a:solidFill>
                  <a:srgbClr val="000000"/>
                </a:solidFill>
              </a:rPr>
            </a:br>
            <a:r>
              <a:rPr lang="en-US" altLang="en-US" sz="1400" dirty="0">
                <a:solidFill>
                  <a:srgbClr val="000000"/>
                </a:solidFill>
              </a:rPr>
              <a:t>files backupset</a:t>
            </a:r>
          </a:p>
        </p:txBody>
      </p:sp>
      <p:sp>
        <p:nvSpPr>
          <p:cNvPr id="70" name="Content Placeholder 2"/>
          <p:cNvSpPr txBox="1">
            <a:spLocks/>
          </p:cNvSpPr>
          <p:nvPr/>
        </p:nvSpPr>
        <p:spPr bwMode="gray">
          <a:xfrm>
            <a:off x="837828" y="1840783"/>
            <a:ext cx="10727767" cy="8681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a:defRPr/>
            </a:pPr>
            <a:r>
              <a:rPr lang="en-US" sz="1600" b="1" dirty="0">
                <a:solidFill>
                  <a:srgbClr val="000000"/>
                </a:solidFill>
                <a:latin typeface="Courier New" pitchFamily="49" charset="0"/>
                <a:cs typeface="Arial" charset="0"/>
              </a:rPr>
              <a:t>$ rman TARGET /</a:t>
            </a:r>
          </a:p>
          <a:p>
            <a:pPr>
              <a:defRPr/>
            </a:pPr>
            <a:r>
              <a:rPr lang="en-US" sz="1600" b="1" dirty="0">
                <a:solidFill>
                  <a:srgbClr val="000000"/>
                </a:solidFill>
                <a:latin typeface="Courier New" pitchFamily="49" charset="0"/>
                <a:cs typeface="Arial" charset="0"/>
              </a:rPr>
              <a:t>RMAN&gt; BACKUP </a:t>
            </a:r>
            <a:r>
              <a:rPr lang="en-US" sz="1600" b="1" dirty="0">
                <a:solidFill>
                  <a:schemeClr val="accent1"/>
                </a:solidFill>
                <a:latin typeface="Courier New" pitchFamily="49" charset="0"/>
                <a:cs typeface="Arial" charset="0"/>
              </a:rPr>
              <a:t>PLUGGABLE DATABASE </a:t>
            </a:r>
            <a:r>
              <a:rPr lang="en-US" sz="1600" b="1" dirty="0">
                <a:latin typeface="Courier New" pitchFamily="49" charset="0"/>
                <a:cs typeface="Courier New" pitchFamily="49" charset="0"/>
              </a:rPr>
              <a:t>"CDB$ROOT"</a:t>
            </a:r>
            <a:r>
              <a:rPr lang="en-US" sz="1600" b="1" dirty="0">
                <a:solidFill>
                  <a:schemeClr val="accent2"/>
                </a:solidFill>
                <a:latin typeface="Courier New" pitchFamily="49" charset="0"/>
                <a:cs typeface="Arial" charset="0"/>
              </a:rPr>
              <a:t>, </a:t>
            </a:r>
            <a:r>
              <a:rPr lang="en-US" sz="1600" b="1" dirty="0">
                <a:solidFill>
                  <a:srgbClr val="000000"/>
                </a:solidFill>
                <a:latin typeface="Courier New" pitchFamily="49" charset="0"/>
                <a:cs typeface="Arial" charset="0"/>
              </a:rPr>
              <a:t>sales_pdb;</a:t>
            </a:r>
          </a:p>
          <a:p>
            <a:pPr>
              <a:defRPr/>
            </a:pPr>
            <a:r>
              <a:rPr lang="en-US" sz="1600" b="1" dirty="0">
                <a:solidFill>
                  <a:srgbClr val="000000"/>
                </a:solidFill>
                <a:latin typeface="Courier New" pitchFamily="49" charset="0"/>
                <a:cs typeface="Arial" charset="0"/>
              </a:rPr>
              <a:t>RMAN&gt; BACKUP </a:t>
            </a:r>
            <a:r>
              <a:rPr lang="en-US" sz="1600" b="1" dirty="0">
                <a:solidFill>
                  <a:schemeClr val="accent1"/>
                </a:solidFill>
                <a:latin typeface="Courier New" pitchFamily="49" charset="0"/>
                <a:cs typeface="Arial" charset="0"/>
              </a:rPr>
              <a:t>PLUGGABLE DATABASE </a:t>
            </a:r>
            <a:r>
              <a:rPr lang="en-US" sz="1600" b="1" dirty="0">
                <a:solidFill>
                  <a:srgbClr val="000000"/>
                </a:solidFill>
                <a:latin typeface="Courier New" pitchFamily="49" charset="0"/>
                <a:cs typeface="Arial" charset="0"/>
              </a:rPr>
              <a:t>hr_pdb</a:t>
            </a:r>
            <a:r>
              <a:rPr lang="en-US" sz="1600" dirty="0">
                <a:solidFill>
                  <a:srgbClr val="000000"/>
                </a:solidFill>
                <a:latin typeface="Courier New" pitchFamily="49" charset="0"/>
                <a:cs typeface="Arial" charset="0"/>
              </a:rPr>
              <a:t> </a:t>
            </a:r>
            <a:r>
              <a:rPr lang="en-US" sz="1600" b="1" dirty="0">
                <a:solidFill>
                  <a:srgbClr val="000000"/>
                </a:solidFill>
                <a:latin typeface="Courier New" pitchFamily="49" charset="0"/>
                <a:cs typeface="Arial" charset="0"/>
              </a:rPr>
              <a:t>PLUS ARCHIVELOG;</a:t>
            </a:r>
            <a:endParaRPr lang="en-US" sz="1600" dirty="0">
              <a:solidFill>
                <a:srgbClr val="000000"/>
              </a:solidFill>
              <a:latin typeface="Courier New" pitchFamily="49" charset="0"/>
              <a:cs typeface="Arial" charset="0"/>
            </a:endParaRPr>
          </a:p>
        </p:txBody>
      </p:sp>
      <p:grpSp>
        <p:nvGrpSpPr>
          <p:cNvPr id="6" name="Group 16"/>
          <p:cNvGrpSpPr>
            <a:grpSpLocks/>
          </p:cNvGrpSpPr>
          <p:nvPr>
            <p:custDataLst>
              <p:tags r:id="rId3"/>
            </p:custDataLst>
          </p:nvPr>
        </p:nvGrpSpPr>
        <p:grpSpPr bwMode="auto">
          <a:xfrm>
            <a:off x="2966493" y="4077072"/>
            <a:ext cx="1041129" cy="609601"/>
            <a:chOff x="960" y="684"/>
            <a:chExt cx="532" cy="412"/>
          </a:xfrm>
          <a:solidFill>
            <a:srgbClr val="FFC000"/>
          </a:solidFill>
        </p:grpSpPr>
        <p:sp>
          <p:nvSpPr>
            <p:cNvPr id="72" name="Rectangle 17"/>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73" name="Oval 18"/>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74" name="Oval 19"/>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7" name="Group 20"/>
          <p:cNvGrpSpPr>
            <a:grpSpLocks/>
          </p:cNvGrpSpPr>
          <p:nvPr>
            <p:custDataLst>
              <p:tags r:id="rId4"/>
            </p:custDataLst>
          </p:nvPr>
        </p:nvGrpSpPr>
        <p:grpSpPr bwMode="auto">
          <a:xfrm>
            <a:off x="3372787" y="4305672"/>
            <a:ext cx="1041129" cy="609601"/>
            <a:chOff x="960" y="684"/>
            <a:chExt cx="532" cy="412"/>
          </a:xfrm>
          <a:solidFill>
            <a:srgbClr val="FFC000"/>
          </a:solidFill>
        </p:grpSpPr>
        <p:sp>
          <p:nvSpPr>
            <p:cNvPr id="76" name="Rectangle 21"/>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77" name="Oval 22"/>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78" name="Oval 23"/>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6399" name="Rectangle 39"/>
          <p:cNvSpPr>
            <a:spLocks noChangeArrowheads="1"/>
          </p:cNvSpPr>
          <p:nvPr/>
        </p:nvSpPr>
        <p:spPr bwMode="auto">
          <a:xfrm>
            <a:off x="2638425" y="5842000"/>
            <a:ext cx="355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dirty="0">
                <a:solidFill>
                  <a:srgbClr val="000000"/>
                </a:solidFill>
              </a:rPr>
              <a:t>Datafiles backupset</a:t>
            </a:r>
          </a:p>
        </p:txBody>
      </p:sp>
      <p:sp>
        <p:nvSpPr>
          <p:cNvPr id="16400" name="PPTShape_10"/>
          <p:cNvSpPr txBox="1">
            <a:spLocks noChangeArrowheads="1"/>
          </p:cNvSpPr>
          <p:nvPr/>
        </p:nvSpPr>
        <p:spPr bwMode="blackWhite">
          <a:xfrm>
            <a:off x="3094038" y="4103688"/>
            <a:ext cx="1928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6401" name="PPTShape_0"/>
          <p:cNvSpPr txBox="1">
            <a:spLocks noChangeArrowheads="1"/>
          </p:cNvSpPr>
          <p:nvPr/>
        </p:nvSpPr>
        <p:spPr bwMode="blackWhite">
          <a:xfrm>
            <a:off x="3500438" y="4359275"/>
            <a:ext cx="1928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grpSp>
        <p:nvGrpSpPr>
          <p:cNvPr id="8" name="PPTShape_2"/>
          <p:cNvGrpSpPr>
            <a:grpSpLocks/>
          </p:cNvGrpSpPr>
          <p:nvPr>
            <p:custDataLst>
              <p:tags r:id="rId5"/>
            </p:custDataLst>
          </p:nvPr>
        </p:nvGrpSpPr>
        <p:grpSpPr bwMode="auto">
          <a:xfrm>
            <a:off x="3692394" y="4615477"/>
            <a:ext cx="1041129" cy="609601"/>
            <a:chOff x="960" y="684"/>
            <a:chExt cx="532" cy="412"/>
          </a:xfrm>
          <a:solidFill>
            <a:srgbClr val="FFC000"/>
          </a:solidFill>
        </p:grpSpPr>
        <p:sp>
          <p:nvSpPr>
            <p:cNvPr id="88" name="Rectangle 17"/>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89" name="Oval 18"/>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90" name="Oval 19"/>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6403" name="PPTShape_3"/>
          <p:cNvSpPr txBox="1">
            <a:spLocks noChangeArrowheads="1"/>
          </p:cNvSpPr>
          <p:nvPr/>
        </p:nvSpPr>
        <p:spPr bwMode="blackWhite">
          <a:xfrm>
            <a:off x="3836988" y="4759325"/>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UNDO</a:t>
            </a:r>
            <a:r>
              <a:rPr lang="en-US" altLang="en-US" sz="1200" dirty="0">
                <a:solidFill>
                  <a:srgbClr val="002060"/>
                </a:solidFill>
              </a:rPr>
              <a:t> </a:t>
            </a:r>
          </a:p>
        </p:txBody>
      </p:sp>
      <p:sp>
        <p:nvSpPr>
          <p:cNvPr id="16404" name="PPTShape_4"/>
          <p:cNvSpPr>
            <a:spLocks noChangeArrowheads="1"/>
          </p:cNvSpPr>
          <p:nvPr/>
        </p:nvSpPr>
        <p:spPr bwMode="auto">
          <a:xfrm>
            <a:off x="8428038" y="5457825"/>
            <a:ext cx="508000"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grpSp>
        <p:nvGrpSpPr>
          <p:cNvPr id="9" name="PPTShape_13"/>
          <p:cNvGrpSpPr>
            <a:grpSpLocks/>
          </p:cNvGrpSpPr>
          <p:nvPr>
            <p:custDataLst>
              <p:tags r:id="rId6"/>
            </p:custDataLst>
          </p:nvPr>
        </p:nvGrpSpPr>
        <p:grpSpPr bwMode="auto">
          <a:xfrm>
            <a:off x="5698625" y="4428070"/>
            <a:ext cx="1015735" cy="647700"/>
            <a:chOff x="1503" y="857"/>
            <a:chExt cx="532" cy="412"/>
          </a:xfrm>
          <a:solidFill>
            <a:schemeClr val="accent1"/>
          </a:solidFill>
        </p:grpSpPr>
        <p:sp>
          <p:nvSpPr>
            <p:cNvPr id="100"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01"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02"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0" name="PPTShape_14"/>
          <p:cNvGrpSpPr>
            <a:grpSpLocks/>
          </p:cNvGrpSpPr>
          <p:nvPr>
            <p:custDataLst>
              <p:tags r:id="rId7"/>
            </p:custDataLst>
          </p:nvPr>
        </p:nvGrpSpPr>
        <p:grpSpPr bwMode="auto">
          <a:xfrm>
            <a:off x="5901772" y="4580464"/>
            <a:ext cx="1015735" cy="647700"/>
            <a:chOff x="1503" y="857"/>
            <a:chExt cx="532" cy="412"/>
          </a:xfrm>
          <a:solidFill>
            <a:schemeClr val="accent1"/>
          </a:solidFill>
        </p:grpSpPr>
        <p:sp>
          <p:nvSpPr>
            <p:cNvPr id="104"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05"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06"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1" name="PPTShape_16"/>
          <p:cNvGrpSpPr>
            <a:grpSpLocks/>
          </p:cNvGrpSpPr>
          <p:nvPr>
            <p:custDataLst>
              <p:tags r:id="rId8"/>
            </p:custDataLst>
          </p:nvPr>
        </p:nvGrpSpPr>
        <p:grpSpPr bwMode="auto">
          <a:xfrm>
            <a:off x="6308067" y="4801139"/>
            <a:ext cx="1015735" cy="647700"/>
            <a:chOff x="1503" y="857"/>
            <a:chExt cx="532" cy="412"/>
          </a:xfrm>
          <a:solidFill>
            <a:schemeClr val="accent1"/>
          </a:solidFill>
        </p:grpSpPr>
        <p:sp>
          <p:nvSpPr>
            <p:cNvPr id="108"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09"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10"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6408" name="PPTShape_17"/>
          <p:cNvSpPr txBox="1">
            <a:spLocks noChangeArrowheads="1"/>
          </p:cNvSpPr>
          <p:nvPr/>
        </p:nvSpPr>
        <p:spPr bwMode="blackWhite">
          <a:xfrm>
            <a:off x="6213475" y="4692650"/>
            <a:ext cx="1928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6409" name="PPTShape_19"/>
          <p:cNvSpPr txBox="1">
            <a:spLocks noChangeArrowheads="1"/>
          </p:cNvSpPr>
          <p:nvPr/>
        </p:nvSpPr>
        <p:spPr bwMode="blackWhite">
          <a:xfrm>
            <a:off x="5807075" y="4425950"/>
            <a:ext cx="1928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6410" name="PPTShape_20"/>
          <p:cNvSpPr txBox="1">
            <a:spLocks noChangeArrowheads="1"/>
          </p:cNvSpPr>
          <p:nvPr/>
        </p:nvSpPr>
        <p:spPr bwMode="blackWhite">
          <a:xfrm>
            <a:off x="6416675" y="5065713"/>
            <a:ext cx="1928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TBS2</a:t>
            </a:r>
          </a:p>
        </p:txBody>
      </p:sp>
      <p:sp>
        <p:nvSpPr>
          <p:cNvPr id="16411" name="PPTShape_21"/>
          <p:cNvSpPr>
            <a:spLocks noChangeArrowheads="1"/>
          </p:cNvSpPr>
          <p:nvPr/>
        </p:nvSpPr>
        <p:spPr bwMode="auto">
          <a:xfrm>
            <a:off x="3332163" y="5335588"/>
            <a:ext cx="1117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CC9B00"/>
                </a:solidFill>
              </a:rPr>
              <a:t>CDB root</a:t>
            </a:r>
          </a:p>
        </p:txBody>
      </p:sp>
      <p:sp>
        <p:nvSpPr>
          <p:cNvPr id="16412" name="PPTShape_23"/>
          <p:cNvSpPr>
            <a:spLocks noChangeArrowheads="1"/>
          </p:cNvSpPr>
          <p:nvPr/>
        </p:nvSpPr>
        <p:spPr bwMode="auto">
          <a:xfrm>
            <a:off x="6207125" y="5407025"/>
            <a:ext cx="1725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FF0000"/>
                </a:solidFill>
              </a:rPr>
              <a:t>sales_pdb</a:t>
            </a:r>
          </a:p>
        </p:txBody>
      </p:sp>
      <p:sp>
        <p:nvSpPr>
          <p:cNvPr id="117" name="PPTShape_24"/>
          <p:cNvSpPr>
            <a:spLocks noChangeArrowheads="1"/>
          </p:cNvSpPr>
          <p:nvPr/>
        </p:nvSpPr>
        <p:spPr bwMode="auto">
          <a:xfrm>
            <a:off x="7578725" y="4787900"/>
            <a:ext cx="1727200" cy="339725"/>
          </a:xfrm>
          <a:prstGeom prst="rect">
            <a:avLst/>
          </a:prstGeom>
          <a:noFill/>
          <a:ln w="9525">
            <a:noFill/>
            <a:miter lim="800000"/>
            <a:headEnd/>
            <a:tailEnd/>
          </a:ln>
        </p:spPr>
        <p:txBody>
          <a:bodyPr lIns="92075" tIns="46038" rIns="92075" bIns="46038">
            <a:spAutoFit/>
          </a:bodyPr>
          <a:lstStyle/>
          <a:p>
            <a:pPr defTabSz="822325">
              <a:spcBef>
                <a:spcPct val="50000"/>
              </a:spcBef>
              <a:defRPr/>
            </a:pPr>
            <a:r>
              <a:rPr lang="en-US" sz="1600" b="1" i="1" dirty="0">
                <a:solidFill>
                  <a:schemeClr val="accent2">
                    <a:lumMod val="60000"/>
                    <a:lumOff val="40000"/>
                  </a:schemeClr>
                </a:solidFill>
                <a:latin typeface="Arial" charset="0"/>
                <a:cs typeface="Arial" charset="0"/>
              </a:rPr>
              <a:t>hr_pdb</a:t>
            </a:r>
          </a:p>
        </p:txBody>
      </p:sp>
      <p:grpSp>
        <p:nvGrpSpPr>
          <p:cNvPr id="12" name="PPTShape_25"/>
          <p:cNvGrpSpPr>
            <a:grpSpLocks/>
          </p:cNvGrpSpPr>
          <p:nvPr>
            <p:custDataLst>
              <p:tags r:id="rId9"/>
            </p:custDataLst>
          </p:nvPr>
        </p:nvGrpSpPr>
        <p:grpSpPr bwMode="auto">
          <a:xfrm>
            <a:off x="7526949" y="4082001"/>
            <a:ext cx="812588" cy="457194"/>
            <a:chOff x="1503" y="857"/>
            <a:chExt cx="532" cy="412"/>
          </a:xfrm>
          <a:solidFill>
            <a:schemeClr val="accent2">
              <a:lumMod val="60000"/>
              <a:lumOff val="40000"/>
            </a:schemeClr>
          </a:solidFill>
        </p:grpSpPr>
        <p:sp>
          <p:nvSpPr>
            <p:cNvPr id="125"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26"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27"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13" name="PPTShape_26"/>
          <p:cNvGrpSpPr>
            <a:grpSpLocks/>
          </p:cNvGrpSpPr>
          <p:nvPr>
            <p:custDataLst>
              <p:tags r:id="rId10"/>
            </p:custDataLst>
          </p:nvPr>
        </p:nvGrpSpPr>
        <p:grpSpPr bwMode="auto">
          <a:xfrm>
            <a:off x="7730096" y="4310601"/>
            <a:ext cx="812588" cy="457194"/>
            <a:chOff x="1503" y="857"/>
            <a:chExt cx="532" cy="412"/>
          </a:xfrm>
          <a:solidFill>
            <a:schemeClr val="accent2">
              <a:lumMod val="60000"/>
              <a:lumOff val="40000"/>
            </a:schemeClr>
          </a:solidFill>
        </p:grpSpPr>
        <p:sp>
          <p:nvSpPr>
            <p:cNvPr id="129"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31"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130"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6416" name="PPTShape_30"/>
          <p:cNvSpPr txBox="1">
            <a:spLocks noChangeArrowheads="1"/>
          </p:cNvSpPr>
          <p:nvPr/>
        </p:nvSpPr>
        <p:spPr bwMode="blackWhite">
          <a:xfrm>
            <a:off x="7373938" y="408463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6417" name="Text Box 38"/>
          <p:cNvSpPr txBox="1">
            <a:spLocks noChangeArrowheads="1"/>
          </p:cNvSpPr>
          <p:nvPr/>
        </p:nvSpPr>
        <p:spPr bwMode="auto">
          <a:xfrm>
            <a:off x="7005638" y="5911850"/>
            <a:ext cx="2979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Control file + SPFILE backupset</a:t>
            </a:r>
          </a:p>
        </p:txBody>
      </p:sp>
      <p:sp>
        <p:nvSpPr>
          <p:cNvPr id="16418" name="PPTShape_29"/>
          <p:cNvSpPr txBox="1">
            <a:spLocks noChangeArrowheads="1"/>
          </p:cNvSpPr>
          <p:nvPr/>
        </p:nvSpPr>
        <p:spPr bwMode="blackWhite">
          <a:xfrm>
            <a:off x="7693025" y="4430713"/>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6419" name="Rectangle 41"/>
          <p:cNvSpPr>
            <a:spLocks noChangeArrowheads="1"/>
          </p:cNvSpPr>
          <p:nvPr/>
        </p:nvSpPr>
        <p:spPr bwMode="gray">
          <a:xfrm>
            <a:off x="2638425" y="3933825"/>
            <a:ext cx="7212013" cy="2303463"/>
          </a:xfrm>
          <a:prstGeom prst="rect">
            <a:avLst/>
          </a:prstGeom>
          <a:noFill/>
          <a:ln w="28575">
            <a:solidFill>
              <a:schemeClr val="accent2"/>
            </a:solidFill>
            <a:miter lim="800000"/>
            <a:headEnd type="none" w="sm" len="sm"/>
            <a:tailEnd type="none" w="med"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71" name="Content Placeholder 2"/>
          <p:cNvSpPr txBox="1">
            <a:spLocks/>
          </p:cNvSpPr>
          <p:nvPr/>
        </p:nvSpPr>
        <p:spPr bwMode="gray">
          <a:xfrm>
            <a:off x="837828" y="2850349"/>
            <a:ext cx="10727767" cy="5697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a:defRPr/>
            </a:pPr>
            <a:r>
              <a:rPr lang="en-US" sz="1600" b="1" dirty="0">
                <a:solidFill>
                  <a:srgbClr val="000000"/>
                </a:solidFill>
                <a:latin typeface="Courier New" pitchFamily="49" charset="0"/>
                <a:cs typeface="Arial" charset="0"/>
              </a:rPr>
              <a:t>$ rman TARGET sys@hr_pdb</a:t>
            </a:r>
          </a:p>
          <a:p>
            <a:pPr>
              <a:defRPr/>
            </a:pPr>
            <a:r>
              <a:rPr lang="en-US" sz="1600" b="1" dirty="0">
                <a:solidFill>
                  <a:srgbClr val="000000"/>
                </a:solidFill>
                <a:latin typeface="Courier New" pitchFamily="49" charset="0"/>
                <a:cs typeface="Arial" charset="0"/>
              </a:rPr>
              <a:t>RMAN&gt; BACKUP </a:t>
            </a:r>
            <a:r>
              <a:rPr lang="en-US" sz="1600" b="1" dirty="0">
                <a:solidFill>
                  <a:schemeClr val="accent1"/>
                </a:solidFill>
                <a:latin typeface="Courier New" pitchFamily="49" charset="0"/>
                <a:cs typeface="Arial" charset="0"/>
              </a:rPr>
              <a:t>DATABASE</a:t>
            </a:r>
            <a:r>
              <a:rPr lang="en-US" sz="1600" b="1" dirty="0">
                <a:solidFill>
                  <a:srgbClr val="000000"/>
                </a:solidFill>
                <a:latin typeface="Courier New" pitchFamily="49" charset="0"/>
                <a:cs typeface="Arial" charset="0"/>
              </a:rPr>
              <a:t>;</a:t>
            </a:r>
            <a:endParaRPr lang="en-US" sz="1600" dirty="0">
              <a:solidFill>
                <a:srgbClr val="000000"/>
              </a:solidFill>
              <a:latin typeface="Courier New" pitchFamily="49" charset="0"/>
              <a:cs typeface="Arial" charset="0"/>
            </a:endParaRPr>
          </a:p>
        </p:txBody>
      </p:sp>
    </p:spTree>
    <p:custDataLst>
      <p:tags r:id="rId1"/>
    </p:custDataLst>
    <p:extLst>
      <p:ext uri="{BB962C8B-B14F-4D97-AF65-F5344CB8AC3E}">
        <p14:creationId xmlns:p14="http://schemas.microsoft.com/office/powerpoint/2010/main" val="28703387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9"/>
          <p:cNvSpPr>
            <a:spLocks noGrp="1"/>
          </p:cNvSpPr>
          <p:nvPr>
            <p:ph type="title"/>
          </p:nvPr>
        </p:nvSpPr>
        <p:spPr/>
        <p:txBody>
          <a:bodyPr/>
          <a:lstStyle/>
          <a:p>
            <a:r>
              <a:rPr lang="en-US" altLang="en-US" dirty="0"/>
              <a:t>PDB Backup: </a:t>
            </a:r>
            <a:r>
              <a:rPr lang="en-US" altLang="en-US" dirty="0">
                <a:solidFill>
                  <a:srgbClr val="FF0000"/>
                </a:solidFill>
              </a:rPr>
              <a:t>Partial PDB Backup </a:t>
            </a:r>
            <a:endParaRPr lang="en-US" altLang="en-US" dirty="0"/>
          </a:p>
        </p:txBody>
      </p:sp>
      <p:sp>
        <p:nvSpPr>
          <p:cNvPr id="18435" name="Line 40"/>
          <p:cNvSpPr>
            <a:spLocks noChangeShapeType="1"/>
          </p:cNvSpPr>
          <p:nvPr/>
        </p:nvSpPr>
        <p:spPr bwMode="auto">
          <a:xfrm>
            <a:off x="4481513" y="2781300"/>
            <a:ext cx="0" cy="274638"/>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8436" name="Rectangle 36"/>
          <p:cNvSpPr>
            <a:spLocks noChangeArrowheads="1"/>
          </p:cNvSpPr>
          <p:nvPr/>
        </p:nvSpPr>
        <p:spPr bwMode="blackWhite">
          <a:xfrm>
            <a:off x="9048750" y="4953000"/>
            <a:ext cx="1016000" cy="457200"/>
          </a:xfrm>
          <a:prstGeom prst="rect">
            <a:avLst/>
          </a:prstGeom>
          <a:solidFill>
            <a:srgbClr val="FFFF00"/>
          </a:solidFill>
          <a:ln w="28575">
            <a:solidFill>
              <a:srgbClr val="000000"/>
            </a:solidFill>
            <a:miter lim="800000"/>
            <a:headEnd/>
            <a:tailEnd/>
          </a:ln>
        </p:spPr>
        <p:txBody>
          <a:bodyPr wrap="none" lIns="46038" tIns="46038" rIns="46038" bIns="46038" anchor="ct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SPFILE</a:t>
            </a:r>
          </a:p>
        </p:txBody>
      </p:sp>
      <p:sp>
        <p:nvSpPr>
          <p:cNvPr id="18437" name="Rectangle 43"/>
          <p:cNvSpPr>
            <a:spLocks noChangeArrowheads="1"/>
          </p:cNvSpPr>
          <p:nvPr/>
        </p:nvSpPr>
        <p:spPr bwMode="gray">
          <a:xfrm>
            <a:off x="9048750" y="4572000"/>
            <a:ext cx="1117600" cy="1295400"/>
          </a:xfrm>
          <a:prstGeom prst="rect">
            <a:avLst/>
          </a:prstGeom>
          <a:noFill/>
          <a:ln w="28575">
            <a:solidFill>
              <a:schemeClr val="accent2"/>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39" name="Content Placeholder 2"/>
          <p:cNvSpPr txBox="1">
            <a:spLocks/>
          </p:cNvSpPr>
          <p:nvPr/>
        </p:nvSpPr>
        <p:spPr bwMode="gray">
          <a:xfrm>
            <a:off x="837828" y="1340768"/>
            <a:ext cx="10727767" cy="13389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spAutoFit/>
          </a:bodyPr>
          <a:lstStyle/>
          <a:p>
            <a:pPr eaLnBrk="1" hangingPunct="1">
              <a:lnSpc>
                <a:spcPct val="98000"/>
              </a:lnSpc>
              <a:buSzPct val="70000"/>
              <a:defRPr/>
            </a:pPr>
            <a:r>
              <a:rPr lang="en-US" sz="1600" b="1" dirty="0">
                <a:solidFill>
                  <a:srgbClr val="000000"/>
                </a:solidFill>
                <a:latin typeface="Courier New" pitchFamily="49" charset="0"/>
                <a:cs typeface="Arial" charset="0"/>
              </a:rPr>
              <a:t>$ rman TARGET /</a:t>
            </a:r>
            <a:endParaRPr lang="en-US" sz="1600" b="1" dirty="0">
              <a:solidFill>
                <a:srgbClr val="000000"/>
              </a:solidFill>
              <a:latin typeface="+mj-lt"/>
              <a:cs typeface="Arial" charset="0"/>
            </a:endParaRPr>
          </a:p>
          <a:p>
            <a:pPr eaLnBrk="1" hangingPunct="1">
              <a:lnSpc>
                <a:spcPct val="98000"/>
              </a:lnSpc>
              <a:buSzPct val="70000"/>
              <a:defRPr/>
            </a:pPr>
            <a:r>
              <a:rPr lang="en-US" sz="1600" b="1" dirty="0">
                <a:solidFill>
                  <a:srgbClr val="000000"/>
                </a:solidFill>
                <a:latin typeface="Courier New" pitchFamily="49" charset="0"/>
                <a:cs typeface="Arial" charset="0"/>
              </a:rPr>
              <a:t>RMAN&gt; REPORT SCHEMA;</a:t>
            </a:r>
          </a:p>
          <a:p>
            <a:pPr eaLnBrk="1" hangingPunct="1">
              <a:lnSpc>
                <a:spcPct val="98000"/>
              </a:lnSpc>
              <a:buSzPct val="70000"/>
              <a:defRPr/>
            </a:pPr>
            <a:r>
              <a:rPr lang="en-US" sz="1600" b="1" dirty="0">
                <a:solidFill>
                  <a:srgbClr val="000000"/>
                </a:solidFill>
                <a:latin typeface="Courier New" pitchFamily="49" charset="0"/>
                <a:cs typeface="Arial" charset="0"/>
              </a:rPr>
              <a:t>RMAN&gt; BACKUP TABLESPACE sales_pdb</a:t>
            </a:r>
            <a:r>
              <a:rPr lang="en-US" sz="1600" b="1" dirty="0">
                <a:solidFill>
                  <a:schemeClr val="accent2"/>
                </a:solidFill>
                <a:latin typeface="Courier New" pitchFamily="49" charset="0"/>
                <a:cs typeface="Arial" charset="0"/>
              </a:rPr>
              <a:t>:</a:t>
            </a:r>
            <a:r>
              <a:rPr lang="en-US" sz="1600" b="1" dirty="0">
                <a:solidFill>
                  <a:srgbClr val="000000"/>
                </a:solidFill>
                <a:latin typeface="Courier New" pitchFamily="49" charset="0"/>
                <a:cs typeface="Arial" charset="0"/>
              </a:rPr>
              <a:t>tbs2;</a:t>
            </a:r>
          </a:p>
          <a:p>
            <a:pPr eaLnBrk="1" hangingPunct="1">
              <a:lnSpc>
                <a:spcPct val="98000"/>
              </a:lnSpc>
              <a:buSzPct val="70000"/>
              <a:defRPr/>
            </a:pPr>
            <a:r>
              <a:rPr lang="en-US" sz="1600" b="1" dirty="0">
                <a:solidFill>
                  <a:srgbClr val="000000"/>
                </a:solidFill>
                <a:latin typeface="Courier New" pitchFamily="49" charset="0"/>
                <a:cs typeface="Arial" charset="0"/>
              </a:rPr>
              <a:t>RMAN&gt; BACKUP TABLESPACE hr_pdb</a:t>
            </a:r>
            <a:r>
              <a:rPr lang="en-US" sz="1600" b="1" dirty="0">
                <a:solidFill>
                  <a:schemeClr val="accent2"/>
                </a:solidFill>
                <a:latin typeface="Courier New" pitchFamily="49" charset="0"/>
                <a:cs typeface="Arial" charset="0"/>
              </a:rPr>
              <a:t>:</a:t>
            </a:r>
            <a:r>
              <a:rPr lang="en-US" sz="1600" b="1" dirty="0">
                <a:solidFill>
                  <a:srgbClr val="000000"/>
                </a:solidFill>
                <a:latin typeface="Courier New" pitchFamily="49" charset="0"/>
                <a:cs typeface="Arial" charset="0"/>
              </a:rPr>
              <a:t>system, sales_pdb</a:t>
            </a:r>
            <a:r>
              <a:rPr lang="en-US" sz="1600" b="1" dirty="0">
                <a:solidFill>
                  <a:schemeClr val="accent2"/>
                </a:solidFill>
                <a:latin typeface="Courier New" pitchFamily="49" charset="0"/>
                <a:cs typeface="Arial" charset="0"/>
              </a:rPr>
              <a:t>:</a:t>
            </a:r>
            <a:r>
              <a:rPr lang="en-US" sz="1600" b="1" dirty="0">
                <a:solidFill>
                  <a:srgbClr val="000000"/>
                </a:solidFill>
                <a:latin typeface="Courier New" pitchFamily="49" charset="0"/>
                <a:cs typeface="Arial" charset="0"/>
              </a:rPr>
              <a:t>sysaux;</a:t>
            </a:r>
          </a:p>
          <a:p>
            <a:pPr eaLnBrk="1" hangingPunct="1">
              <a:lnSpc>
                <a:spcPct val="98000"/>
              </a:lnSpc>
              <a:buSzPct val="70000"/>
              <a:defRPr/>
            </a:pPr>
            <a:r>
              <a:rPr lang="en-US" sz="1600" b="1" dirty="0">
                <a:solidFill>
                  <a:srgbClr val="000000"/>
                </a:solidFill>
                <a:latin typeface="Courier New" pitchFamily="49" charset="0"/>
                <a:cs typeface="Arial" charset="0"/>
              </a:rPr>
              <a:t>RMAN&gt; BACKUP TABLESPACE sysaux, hr_pdb</a:t>
            </a:r>
            <a:r>
              <a:rPr lang="en-US" sz="1600" b="1" dirty="0">
                <a:solidFill>
                  <a:schemeClr val="accent2"/>
                </a:solidFill>
                <a:latin typeface="Courier New" pitchFamily="49" charset="0"/>
                <a:cs typeface="Arial" charset="0"/>
              </a:rPr>
              <a:t>:</a:t>
            </a:r>
            <a:r>
              <a:rPr lang="en-US" sz="1600" b="1" dirty="0">
                <a:solidFill>
                  <a:srgbClr val="000000"/>
                </a:solidFill>
                <a:latin typeface="Courier New" pitchFamily="49" charset="0"/>
                <a:cs typeface="Arial" charset="0"/>
              </a:rPr>
              <a:t>sysaux;</a:t>
            </a:r>
          </a:p>
        </p:txBody>
      </p:sp>
      <p:grpSp>
        <p:nvGrpSpPr>
          <p:cNvPr id="2" name="Group 20"/>
          <p:cNvGrpSpPr>
            <a:grpSpLocks/>
          </p:cNvGrpSpPr>
          <p:nvPr>
            <p:custDataLst>
              <p:tags r:id="rId2"/>
            </p:custDataLst>
          </p:nvPr>
        </p:nvGrpSpPr>
        <p:grpSpPr bwMode="auto">
          <a:xfrm>
            <a:off x="2472430" y="3859590"/>
            <a:ext cx="1041129" cy="609601"/>
            <a:chOff x="960" y="684"/>
            <a:chExt cx="532" cy="412"/>
          </a:xfrm>
          <a:solidFill>
            <a:srgbClr val="FFC000"/>
          </a:solidFill>
        </p:grpSpPr>
        <p:sp>
          <p:nvSpPr>
            <p:cNvPr id="45" name="Rectangle 21"/>
            <p:cNvSpPr>
              <a:spLocks noChangeArrowheads="1"/>
            </p:cNvSpPr>
            <p:nvPr/>
          </p:nvSpPr>
          <p:spPr bwMode="gray">
            <a:xfrm>
              <a:off x="960" y="768"/>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46" name="Oval 22"/>
            <p:cNvSpPr>
              <a:spLocks noChangeArrowheads="1"/>
            </p:cNvSpPr>
            <p:nvPr/>
          </p:nvSpPr>
          <p:spPr bwMode="gray">
            <a:xfrm>
              <a:off x="960" y="684"/>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47" name="Oval 23"/>
            <p:cNvSpPr>
              <a:spLocks noChangeArrowheads="1"/>
            </p:cNvSpPr>
            <p:nvPr/>
          </p:nvSpPr>
          <p:spPr bwMode="gray">
            <a:xfrm>
              <a:off x="960" y="938"/>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8442" name="Rectangle 39"/>
          <p:cNvSpPr>
            <a:spLocks noChangeArrowheads="1"/>
          </p:cNvSpPr>
          <p:nvPr/>
        </p:nvSpPr>
        <p:spPr bwMode="auto">
          <a:xfrm>
            <a:off x="1990725" y="5589588"/>
            <a:ext cx="3554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dirty="0">
                <a:solidFill>
                  <a:srgbClr val="000000"/>
                </a:solidFill>
              </a:rPr>
              <a:t>Datafiles backupset</a:t>
            </a:r>
          </a:p>
        </p:txBody>
      </p:sp>
      <p:sp>
        <p:nvSpPr>
          <p:cNvPr id="18443" name="PPTShape_0"/>
          <p:cNvSpPr txBox="1">
            <a:spLocks noChangeArrowheads="1"/>
          </p:cNvSpPr>
          <p:nvPr/>
        </p:nvSpPr>
        <p:spPr bwMode="blackWhite">
          <a:xfrm>
            <a:off x="2598738" y="3913188"/>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8444" name="PPTShape_4"/>
          <p:cNvSpPr>
            <a:spLocks noChangeArrowheads="1"/>
          </p:cNvSpPr>
          <p:nvPr/>
        </p:nvSpPr>
        <p:spPr bwMode="auto">
          <a:xfrm>
            <a:off x="7780338" y="5205413"/>
            <a:ext cx="506412" cy="381000"/>
          </a:xfrm>
          <a:prstGeom prst="flowChartMagneticDisk">
            <a:avLst/>
          </a:prstGeom>
          <a:gradFill rotWithShape="0">
            <a:gsLst>
              <a:gs pos="0">
                <a:srgbClr val="5E7676"/>
              </a:gs>
              <a:gs pos="50000">
                <a:srgbClr val="CCFFFF"/>
              </a:gs>
              <a:gs pos="100000">
                <a:srgbClr val="5E7676"/>
              </a:gs>
            </a:gsLst>
            <a:lin ang="0" scaled="1"/>
          </a:gradFill>
          <a:ln w="19050">
            <a:solidFill>
              <a:schemeClr val="tx1"/>
            </a:solidFill>
            <a:round/>
            <a:headEnd type="none" w="sm" len="sm"/>
            <a:tailEnd type="none" w="sm" len="sm"/>
          </a:ln>
        </p:spPr>
        <p:txBody>
          <a:bodyPr wrap="none"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en-US" dirty="0"/>
          </a:p>
        </p:txBody>
      </p:sp>
      <p:grpSp>
        <p:nvGrpSpPr>
          <p:cNvPr id="3" name="PPTShape_14"/>
          <p:cNvGrpSpPr>
            <a:grpSpLocks/>
          </p:cNvGrpSpPr>
          <p:nvPr>
            <p:custDataLst>
              <p:tags r:id="rId3"/>
            </p:custDataLst>
          </p:nvPr>
        </p:nvGrpSpPr>
        <p:grpSpPr bwMode="auto">
          <a:xfrm>
            <a:off x="5001415" y="4134382"/>
            <a:ext cx="1015735" cy="647700"/>
            <a:chOff x="1503" y="857"/>
            <a:chExt cx="532" cy="412"/>
          </a:xfrm>
          <a:solidFill>
            <a:schemeClr val="accent1"/>
          </a:solidFill>
        </p:grpSpPr>
        <p:sp>
          <p:nvSpPr>
            <p:cNvPr id="62"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63"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64"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4" name="PPTShape_16"/>
          <p:cNvGrpSpPr>
            <a:grpSpLocks/>
          </p:cNvGrpSpPr>
          <p:nvPr>
            <p:custDataLst>
              <p:tags r:id="rId4"/>
            </p:custDataLst>
          </p:nvPr>
        </p:nvGrpSpPr>
        <p:grpSpPr bwMode="auto">
          <a:xfrm>
            <a:off x="5407710" y="4355057"/>
            <a:ext cx="1015735" cy="647700"/>
            <a:chOff x="1503" y="857"/>
            <a:chExt cx="532" cy="412"/>
          </a:xfrm>
          <a:solidFill>
            <a:schemeClr val="accent1"/>
          </a:solidFill>
        </p:grpSpPr>
        <p:sp>
          <p:nvSpPr>
            <p:cNvPr id="66"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67"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68"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8447" name="PPTShape_17"/>
          <p:cNvSpPr txBox="1">
            <a:spLocks noChangeArrowheads="1"/>
          </p:cNvSpPr>
          <p:nvPr/>
        </p:nvSpPr>
        <p:spPr bwMode="blackWhite">
          <a:xfrm>
            <a:off x="5203825" y="4133850"/>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8448" name="PPTShape_20"/>
          <p:cNvSpPr txBox="1">
            <a:spLocks noChangeArrowheads="1"/>
          </p:cNvSpPr>
          <p:nvPr/>
        </p:nvSpPr>
        <p:spPr bwMode="blackWhite">
          <a:xfrm>
            <a:off x="5407025" y="4506913"/>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TBS2</a:t>
            </a:r>
          </a:p>
        </p:txBody>
      </p:sp>
      <p:sp>
        <p:nvSpPr>
          <p:cNvPr id="18449" name="PPTShape_21"/>
          <p:cNvSpPr>
            <a:spLocks noChangeArrowheads="1"/>
          </p:cNvSpPr>
          <p:nvPr/>
        </p:nvSpPr>
        <p:spPr bwMode="auto">
          <a:xfrm>
            <a:off x="2432050" y="4581525"/>
            <a:ext cx="1117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CC9B00"/>
                </a:solidFill>
              </a:rPr>
              <a:t>CDB root</a:t>
            </a:r>
          </a:p>
        </p:txBody>
      </p:sp>
      <p:sp>
        <p:nvSpPr>
          <p:cNvPr id="18450" name="PPTShape_23"/>
          <p:cNvSpPr>
            <a:spLocks noChangeArrowheads="1"/>
          </p:cNvSpPr>
          <p:nvPr/>
        </p:nvSpPr>
        <p:spPr bwMode="auto">
          <a:xfrm>
            <a:off x="5305425" y="4960938"/>
            <a:ext cx="1727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i="1" dirty="0">
                <a:solidFill>
                  <a:srgbClr val="FF0000"/>
                </a:solidFill>
              </a:rPr>
              <a:t>sales_pdb</a:t>
            </a:r>
          </a:p>
        </p:txBody>
      </p:sp>
      <p:sp>
        <p:nvSpPr>
          <p:cNvPr id="74" name="PPTShape_24"/>
          <p:cNvSpPr>
            <a:spLocks noChangeArrowheads="1"/>
          </p:cNvSpPr>
          <p:nvPr/>
        </p:nvSpPr>
        <p:spPr bwMode="auto">
          <a:xfrm>
            <a:off x="6931025" y="4341813"/>
            <a:ext cx="1725613" cy="339725"/>
          </a:xfrm>
          <a:prstGeom prst="rect">
            <a:avLst/>
          </a:prstGeom>
          <a:noFill/>
          <a:ln w="9525">
            <a:noFill/>
            <a:miter lim="800000"/>
            <a:headEnd/>
            <a:tailEnd/>
          </a:ln>
        </p:spPr>
        <p:txBody>
          <a:bodyPr lIns="92075" tIns="46038" rIns="92075" bIns="46038">
            <a:spAutoFit/>
          </a:bodyPr>
          <a:lstStyle/>
          <a:p>
            <a:pPr defTabSz="822325">
              <a:spcBef>
                <a:spcPct val="50000"/>
              </a:spcBef>
              <a:defRPr/>
            </a:pPr>
            <a:r>
              <a:rPr lang="en-US" sz="1600" b="1" i="1" dirty="0">
                <a:solidFill>
                  <a:schemeClr val="accent2">
                    <a:lumMod val="60000"/>
                    <a:lumOff val="40000"/>
                  </a:schemeClr>
                </a:solidFill>
                <a:latin typeface="Arial" charset="0"/>
                <a:cs typeface="Arial" charset="0"/>
              </a:rPr>
              <a:t>hr_pdb</a:t>
            </a:r>
          </a:p>
        </p:txBody>
      </p:sp>
      <p:grpSp>
        <p:nvGrpSpPr>
          <p:cNvPr id="5" name="PPTShape_25"/>
          <p:cNvGrpSpPr>
            <a:grpSpLocks/>
          </p:cNvGrpSpPr>
          <p:nvPr>
            <p:custDataLst>
              <p:tags r:id="rId5"/>
            </p:custDataLst>
          </p:nvPr>
        </p:nvGrpSpPr>
        <p:grpSpPr bwMode="auto">
          <a:xfrm>
            <a:off x="6626592" y="3635919"/>
            <a:ext cx="812588" cy="457194"/>
            <a:chOff x="1503" y="857"/>
            <a:chExt cx="532" cy="412"/>
          </a:xfrm>
          <a:solidFill>
            <a:schemeClr val="accent2">
              <a:lumMod val="60000"/>
              <a:lumOff val="40000"/>
            </a:schemeClr>
          </a:solidFill>
        </p:grpSpPr>
        <p:sp>
          <p:nvSpPr>
            <p:cNvPr id="76"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77"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78"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6" name="PPTShape_26"/>
          <p:cNvGrpSpPr>
            <a:grpSpLocks/>
          </p:cNvGrpSpPr>
          <p:nvPr>
            <p:custDataLst>
              <p:tags r:id="rId6"/>
            </p:custDataLst>
          </p:nvPr>
        </p:nvGrpSpPr>
        <p:grpSpPr bwMode="auto">
          <a:xfrm>
            <a:off x="6829739" y="3864519"/>
            <a:ext cx="812588" cy="457194"/>
            <a:chOff x="1503" y="857"/>
            <a:chExt cx="532" cy="412"/>
          </a:xfrm>
          <a:solidFill>
            <a:schemeClr val="accent2">
              <a:lumMod val="60000"/>
              <a:lumOff val="40000"/>
            </a:schemeClr>
          </a:solidFill>
        </p:grpSpPr>
        <p:sp>
          <p:nvSpPr>
            <p:cNvPr id="80"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81"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82"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18454" name="PPTShape_30"/>
          <p:cNvSpPr txBox="1">
            <a:spLocks noChangeArrowheads="1"/>
          </p:cNvSpPr>
          <p:nvPr/>
        </p:nvSpPr>
        <p:spPr bwMode="blackWhite">
          <a:xfrm>
            <a:off x="6423025" y="3638550"/>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18455" name="PPTShape_29"/>
          <p:cNvSpPr txBox="1">
            <a:spLocks noChangeArrowheads="1"/>
          </p:cNvSpPr>
          <p:nvPr/>
        </p:nvSpPr>
        <p:spPr bwMode="blackWhite">
          <a:xfrm>
            <a:off x="6742113" y="3984625"/>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18456" name="Text Box 38"/>
          <p:cNvSpPr txBox="1">
            <a:spLocks noChangeArrowheads="1"/>
          </p:cNvSpPr>
          <p:nvPr/>
        </p:nvSpPr>
        <p:spPr bwMode="auto">
          <a:xfrm>
            <a:off x="6826250" y="5562600"/>
            <a:ext cx="2741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med"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solidFill>
                  <a:srgbClr val="000000"/>
                </a:solidFill>
              </a:rPr>
              <a:t>Control file + SPFILE backupset</a:t>
            </a:r>
          </a:p>
        </p:txBody>
      </p:sp>
      <p:sp>
        <p:nvSpPr>
          <p:cNvPr id="18457" name="Rectangle 41"/>
          <p:cNvSpPr>
            <a:spLocks noChangeArrowheads="1"/>
          </p:cNvSpPr>
          <p:nvPr/>
        </p:nvSpPr>
        <p:spPr bwMode="gray">
          <a:xfrm>
            <a:off x="1846263" y="3316288"/>
            <a:ext cx="7212012" cy="2819400"/>
          </a:xfrm>
          <a:prstGeom prst="rect">
            <a:avLst/>
          </a:prstGeom>
          <a:noFill/>
          <a:ln w="28575">
            <a:solidFill>
              <a:schemeClr val="accent2"/>
            </a:solidFill>
            <a:miter lim="800000"/>
            <a:headEnd type="none" w="sm" len="sm"/>
            <a:tailEnd type="none" w="med"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Tree>
    <p:custDataLst>
      <p:tags r:id="rId1"/>
    </p:custDataLst>
    <p:extLst>
      <p:ext uri="{BB962C8B-B14F-4D97-AF65-F5344CB8AC3E}">
        <p14:creationId xmlns:p14="http://schemas.microsoft.com/office/powerpoint/2010/main" val="15303104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37982" y="365127"/>
            <a:ext cx="10368998" cy="695358"/>
          </a:xfrm>
        </p:spPr>
        <p:txBody>
          <a:bodyPr>
            <a:normAutofit fontScale="90000"/>
          </a:bodyPr>
          <a:lstStyle/>
          <a:p>
            <a:pPr eaLnBrk="1" hangingPunct="1"/>
            <a:r>
              <a:rPr lang="en-US" altLang="en-US" dirty="0"/>
              <a:t>Using RMAN Backup to Plug an Unplugged PDB</a:t>
            </a:r>
          </a:p>
        </p:txBody>
      </p:sp>
      <p:grpSp>
        <p:nvGrpSpPr>
          <p:cNvPr id="20483" name="Group 6"/>
          <p:cNvGrpSpPr>
            <a:grpSpLocks/>
          </p:cNvGrpSpPr>
          <p:nvPr/>
        </p:nvGrpSpPr>
        <p:grpSpPr bwMode="auto">
          <a:xfrm>
            <a:off x="1981200" y="1262063"/>
            <a:ext cx="8226425" cy="4957762"/>
            <a:chOff x="1930400" y="1295399"/>
            <a:chExt cx="8227361" cy="4958572"/>
          </a:xfrm>
        </p:grpSpPr>
        <p:pic>
          <p:nvPicPr>
            <p:cNvPr id="14339" name="Picture 2"/>
            <p:cNvPicPr>
              <a:picLocks noChangeAspect="1" noChangeArrowheads="1"/>
            </p:cNvPicPr>
            <p:nvPr/>
          </p:nvPicPr>
          <p:blipFill>
            <a:blip r:embed="rId7"/>
            <a:srcRect/>
            <a:stretch>
              <a:fillRect/>
            </a:stretch>
          </p:blipFill>
          <p:spPr bwMode="auto">
            <a:xfrm>
              <a:off x="1930400" y="1295399"/>
              <a:ext cx="6399941" cy="4958572"/>
            </a:xfrm>
            <a:prstGeom prst="rect">
              <a:avLst/>
            </a:prstGeom>
            <a:noFill/>
            <a:ln w="15875">
              <a:solidFill>
                <a:schemeClr val="bg1">
                  <a:lumMod val="50000"/>
                </a:schemeClr>
              </a:solidFill>
              <a:miter lim="800000"/>
              <a:headEnd/>
              <a:tailEnd/>
            </a:ln>
          </p:spPr>
        </p:pic>
        <p:sp>
          <p:nvSpPr>
            <p:cNvPr id="20485" name="Rectangle 3"/>
            <p:cNvSpPr>
              <a:spLocks noChangeArrowheads="1"/>
            </p:cNvSpPr>
            <p:nvPr/>
          </p:nvSpPr>
          <p:spPr bwMode="auto">
            <a:xfrm>
              <a:off x="1930401" y="1676400"/>
              <a:ext cx="2435820" cy="228600"/>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486" name="Rectangle 4"/>
            <p:cNvSpPr>
              <a:spLocks noChangeArrowheads="1"/>
            </p:cNvSpPr>
            <p:nvPr/>
          </p:nvSpPr>
          <p:spPr bwMode="auto">
            <a:xfrm>
              <a:off x="1930401" y="2782888"/>
              <a:ext cx="1499716" cy="182562"/>
            </a:xfrm>
            <a:prstGeom prst="rect">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487" name="Rectangle 39"/>
            <p:cNvSpPr>
              <a:spLocks noChangeArrowheads="1"/>
            </p:cNvSpPr>
            <p:nvPr/>
          </p:nvSpPr>
          <p:spPr bwMode="auto">
            <a:xfrm>
              <a:off x="5383213" y="2517775"/>
              <a:ext cx="26416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dirty="0">
                  <a:solidFill>
                    <a:srgbClr val="002060"/>
                  </a:solidFill>
                </a:rPr>
                <a:t>Datafiles backupset</a:t>
              </a:r>
            </a:p>
          </p:txBody>
        </p:sp>
        <p:grpSp>
          <p:nvGrpSpPr>
            <p:cNvPr id="3" name="Group 28"/>
            <p:cNvGrpSpPr>
              <a:grpSpLocks/>
            </p:cNvGrpSpPr>
            <p:nvPr>
              <p:custDataLst>
                <p:tags r:id="rId2"/>
              </p:custDataLst>
            </p:nvPr>
          </p:nvGrpSpPr>
          <p:grpSpPr bwMode="auto">
            <a:xfrm>
              <a:off x="5837607" y="1562094"/>
              <a:ext cx="1015735" cy="647700"/>
              <a:chOff x="1503" y="857"/>
              <a:chExt cx="532" cy="412"/>
            </a:xfrm>
            <a:gradFill>
              <a:gsLst>
                <a:gs pos="0">
                  <a:srgbClr val="FF0000"/>
                </a:gs>
                <a:gs pos="50000">
                  <a:schemeClr val="accent1">
                    <a:shade val="67500"/>
                    <a:satMod val="115000"/>
                  </a:schemeClr>
                </a:gs>
                <a:gs pos="100000">
                  <a:schemeClr val="accent1">
                    <a:shade val="100000"/>
                    <a:satMod val="115000"/>
                  </a:schemeClr>
                </a:gs>
              </a:gsLst>
              <a:lin ang="5400000" scaled="0"/>
            </a:gradFill>
          </p:grpSpPr>
          <p:sp>
            <p:nvSpPr>
              <p:cNvPr id="18"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19"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20"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4" name="PPTShape_0"/>
            <p:cNvGrpSpPr>
              <a:grpSpLocks/>
            </p:cNvGrpSpPr>
            <p:nvPr>
              <p:custDataLst>
                <p:tags r:id="rId3"/>
              </p:custDataLst>
            </p:nvPr>
          </p:nvGrpSpPr>
          <p:grpSpPr bwMode="auto">
            <a:xfrm>
              <a:off x="6243902" y="1714488"/>
              <a:ext cx="1015735" cy="647700"/>
              <a:chOff x="1503" y="857"/>
              <a:chExt cx="532" cy="412"/>
            </a:xfrm>
            <a:gradFill>
              <a:gsLst>
                <a:gs pos="0">
                  <a:srgbClr val="FF0000"/>
                </a:gs>
                <a:gs pos="50000">
                  <a:schemeClr val="accent1">
                    <a:shade val="67500"/>
                    <a:satMod val="115000"/>
                  </a:schemeClr>
                </a:gs>
                <a:gs pos="100000">
                  <a:schemeClr val="accent1">
                    <a:shade val="100000"/>
                    <a:satMod val="115000"/>
                  </a:schemeClr>
                </a:gs>
              </a:gsLst>
              <a:lin ang="5400000" scaled="0"/>
            </a:gradFill>
          </p:grpSpPr>
          <p:sp>
            <p:nvSpPr>
              <p:cNvPr id="22"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23"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24"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grpSp>
          <p:nvGrpSpPr>
            <p:cNvPr id="5" name="PPTShape_3"/>
            <p:cNvGrpSpPr>
              <a:grpSpLocks/>
            </p:cNvGrpSpPr>
            <p:nvPr>
              <p:custDataLst>
                <p:tags r:id="rId4"/>
              </p:custDataLst>
            </p:nvPr>
          </p:nvGrpSpPr>
          <p:grpSpPr bwMode="auto">
            <a:xfrm>
              <a:off x="6650196" y="1835150"/>
              <a:ext cx="1015735" cy="647700"/>
              <a:chOff x="1503" y="857"/>
              <a:chExt cx="532" cy="412"/>
            </a:xfrm>
            <a:gradFill>
              <a:gsLst>
                <a:gs pos="0">
                  <a:srgbClr val="FF0000"/>
                </a:gs>
                <a:gs pos="50000">
                  <a:schemeClr val="accent1">
                    <a:shade val="67500"/>
                    <a:satMod val="115000"/>
                  </a:schemeClr>
                </a:gs>
                <a:gs pos="100000">
                  <a:schemeClr val="accent1">
                    <a:shade val="100000"/>
                    <a:satMod val="115000"/>
                  </a:schemeClr>
                </a:gs>
              </a:gsLst>
              <a:lin ang="5400000" scaled="0"/>
            </a:gradFill>
          </p:grpSpPr>
          <p:sp>
            <p:nvSpPr>
              <p:cNvPr id="26" name="Rectangle 29"/>
              <p:cNvSpPr>
                <a:spLocks noChangeArrowheads="1"/>
              </p:cNvSpPr>
              <p:nvPr/>
            </p:nvSpPr>
            <p:spPr bwMode="gray">
              <a:xfrm>
                <a:off x="1503" y="940"/>
                <a:ext cx="532" cy="246"/>
              </a:xfrm>
              <a:prstGeom prst="rect">
                <a:avLst/>
              </a:prstGeom>
              <a:grpFill/>
              <a:ln w="3175">
                <a:solidFill>
                  <a:schemeClr val="folHlink"/>
                </a:solidFill>
                <a:miter lim="800000"/>
                <a:headEnd/>
                <a:tailEnd/>
              </a:ln>
              <a:effectLst/>
            </p:spPr>
            <p:txBody>
              <a:bodyPr wrap="none" anchor="ctr"/>
              <a:lstStyle/>
              <a:p>
                <a:pPr eaLnBrk="1" hangingPunct="1">
                  <a:defRPr/>
                </a:pPr>
                <a:endParaRPr lang="en-US" dirty="0">
                  <a:latin typeface="Arial" charset="0"/>
                  <a:cs typeface="Arial" charset="0"/>
                </a:endParaRPr>
              </a:p>
            </p:txBody>
          </p:sp>
          <p:sp>
            <p:nvSpPr>
              <p:cNvPr id="27" name="Oval 30"/>
              <p:cNvSpPr>
                <a:spLocks noChangeArrowheads="1"/>
              </p:cNvSpPr>
              <p:nvPr/>
            </p:nvSpPr>
            <p:spPr bwMode="gray">
              <a:xfrm>
                <a:off x="1503" y="857"/>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sp>
            <p:nvSpPr>
              <p:cNvPr id="28" name="Oval 31"/>
              <p:cNvSpPr>
                <a:spLocks noChangeArrowheads="1"/>
              </p:cNvSpPr>
              <p:nvPr/>
            </p:nvSpPr>
            <p:spPr bwMode="gray">
              <a:xfrm>
                <a:off x="1503" y="1111"/>
                <a:ext cx="532" cy="158"/>
              </a:xfrm>
              <a:prstGeom prst="ellipse">
                <a:avLst/>
              </a:prstGeom>
              <a:grpFill/>
              <a:ln w="3175">
                <a:solidFill>
                  <a:schemeClr val="folHlink"/>
                </a:solidFill>
                <a:round/>
                <a:headEnd/>
                <a:tailEnd/>
              </a:ln>
              <a:effectLst/>
            </p:spPr>
            <p:txBody>
              <a:bodyPr wrap="none" anchor="ctr"/>
              <a:lstStyle/>
              <a:p>
                <a:pPr eaLnBrk="1" hangingPunct="1">
                  <a:defRPr/>
                </a:pPr>
                <a:endParaRPr lang="en-US" dirty="0">
                  <a:latin typeface="Arial" charset="0"/>
                  <a:cs typeface="Arial" charset="0"/>
                </a:endParaRPr>
              </a:p>
            </p:txBody>
          </p:sp>
        </p:grpSp>
        <p:sp>
          <p:nvSpPr>
            <p:cNvPr id="20491" name="PPTShape_18"/>
            <p:cNvSpPr txBox="1">
              <a:spLocks noChangeArrowheads="1"/>
            </p:cNvSpPr>
            <p:nvPr/>
          </p:nvSpPr>
          <p:spPr bwMode="blackWhite">
            <a:xfrm>
              <a:off x="5834512" y="1597025"/>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SYSTEM </a:t>
              </a:r>
            </a:p>
          </p:txBody>
        </p:sp>
        <p:sp>
          <p:nvSpPr>
            <p:cNvPr id="20492" name="PPTShape_15"/>
            <p:cNvSpPr>
              <a:spLocks noChangeArrowheads="1"/>
            </p:cNvSpPr>
            <p:nvPr/>
          </p:nvSpPr>
          <p:spPr bwMode="auto">
            <a:xfrm>
              <a:off x="5383213" y="2286000"/>
              <a:ext cx="162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i="1" dirty="0">
                  <a:solidFill>
                    <a:srgbClr val="FF0000"/>
                  </a:solidFill>
                </a:rPr>
                <a:t>sales_pdb</a:t>
              </a:r>
            </a:p>
          </p:txBody>
        </p:sp>
        <p:sp>
          <p:nvSpPr>
            <p:cNvPr id="20493" name="PPTShape_10"/>
            <p:cNvSpPr txBox="1">
              <a:spLocks noChangeArrowheads="1"/>
            </p:cNvSpPr>
            <p:nvPr/>
          </p:nvSpPr>
          <p:spPr bwMode="blackWhite">
            <a:xfrm>
              <a:off x="6410774" y="1901825"/>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SYSAUX </a:t>
              </a:r>
            </a:p>
          </p:txBody>
        </p:sp>
        <p:sp>
          <p:nvSpPr>
            <p:cNvPr id="20494" name="PPTShape_5"/>
            <p:cNvSpPr txBox="1">
              <a:spLocks noChangeArrowheads="1"/>
            </p:cNvSpPr>
            <p:nvPr/>
          </p:nvSpPr>
          <p:spPr bwMode="blackWhite">
            <a:xfrm>
              <a:off x="6752087" y="2206625"/>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solidFill>
                    <a:srgbClr val="002060"/>
                  </a:solidFill>
                </a:rPr>
                <a:t>TBS2</a:t>
              </a:r>
            </a:p>
          </p:txBody>
        </p:sp>
        <p:sp>
          <p:nvSpPr>
            <p:cNvPr id="34" name="Vertical Scroll 33"/>
            <p:cNvSpPr/>
            <p:nvPr/>
          </p:nvSpPr>
          <p:spPr bwMode="auto">
            <a:xfrm>
              <a:off x="5037491" y="3200710"/>
              <a:ext cx="5120270" cy="2843677"/>
            </a:xfrm>
            <a:prstGeom prst="verticalScroll">
              <a:avLst>
                <a:gd name="adj" fmla="val 13297"/>
              </a:avLst>
            </a:prstGeom>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92075" tIns="46038" rIns="92075" bIns="46038">
              <a:spAutoFit/>
            </a:bodyPr>
            <a:lstStyle/>
            <a:p>
              <a:pPr marL="119063" indent="-119063" eaLnBrk="1" hangingPunct="1">
                <a:lnSpc>
                  <a:spcPct val="90000"/>
                </a:lnSpc>
                <a:spcBef>
                  <a:spcPct val="50000"/>
                </a:spcBef>
                <a:buClr>
                  <a:schemeClr val="accent1"/>
                </a:buClr>
                <a:defRPr/>
              </a:pPr>
              <a:endParaRPr lang="en-US" dirty="0">
                <a:solidFill>
                  <a:schemeClr val="tx1"/>
                </a:solidFill>
              </a:endParaRPr>
            </a:p>
          </p:txBody>
        </p:sp>
        <p:sp>
          <p:nvSpPr>
            <p:cNvPr id="20496" name="PPTShape_28"/>
            <p:cNvSpPr txBox="1">
              <a:spLocks noChangeAspect="1" noChangeArrowheads="1"/>
            </p:cNvSpPr>
            <p:nvPr/>
          </p:nvSpPr>
          <p:spPr bwMode="blackWhite">
            <a:xfrm>
              <a:off x="5546074" y="3600450"/>
              <a:ext cx="406241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200" b="1" dirty="0">
                  <a:solidFill>
                    <a:srgbClr val="002060"/>
                  </a:solidFill>
                  <a:latin typeface="Courier New" panose="02070309020205020404" pitchFamily="49" charset="0"/>
                  <a:cs typeface="Courier New" panose="02070309020205020404" pitchFamily="49" charset="0"/>
                </a:rPr>
                <a:t>&lt;?xml version="1.0" encoding="UTF-8"?&gt;</a:t>
              </a:r>
            </a:p>
            <a:p>
              <a:r>
                <a:rPr lang="en-US" altLang="en-US" sz="1200" b="1" dirty="0">
                  <a:solidFill>
                    <a:srgbClr val="002060"/>
                  </a:solidFill>
                  <a:latin typeface="Courier New" panose="02070309020205020404" pitchFamily="49" charset="0"/>
                  <a:cs typeface="Courier New" panose="02070309020205020404" pitchFamily="49" charset="0"/>
                </a:rPr>
                <a:t>&lt;tablespaces&gt;</a:t>
              </a:r>
            </a:p>
            <a:p>
              <a:r>
                <a:rPr lang="en-US" altLang="en-US" sz="1200" b="1" dirty="0">
                  <a:solidFill>
                    <a:srgbClr val="002060"/>
                  </a:solidFill>
                  <a:latin typeface="Courier New" panose="02070309020205020404" pitchFamily="49" charset="0"/>
                  <a:cs typeface="Courier New" panose="02070309020205020404" pitchFamily="49" charset="0"/>
                </a:rPr>
                <a:t>  &lt;byteorder&gt;1&lt;/byteorder&gt;</a:t>
              </a:r>
            </a:p>
            <a:p>
              <a:r>
                <a:rPr lang="en-US" altLang="en-US" sz="1200" b="1" dirty="0">
                  <a:solidFill>
                    <a:srgbClr val="002060"/>
                  </a:solidFill>
                  <a:latin typeface="Courier New" panose="02070309020205020404" pitchFamily="49" charset="0"/>
                  <a:cs typeface="Courier New" panose="02070309020205020404" pitchFamily="49" charset="0"/>
                </a:rPr>
                <a:t>  &lt;vsn&gt;202375424&lt;/vsn&gt;</a:t>
              </a:r>
            </a:p>
            <a:p>
              <a:r>
                <a:rPr lang="en-US" altLang="en-US" sz="1200" b="1" dirty="0">
                  <a:solidFill>
                    <a:srgbClr val="002060"/>
                  </a:solidFill>
                  <a:latin typeface="Courier New" panose="02070309020205020404" pitchFamily="49" charset="0"/>
                  <a:cs typeface="Courier New" panose="02070309020205020404" pitchFamily="49" charset="0"/>
                </a:rPr>
                <a:t>  &lt;cid&gt;4&lt;/cid&gt;</a:t>
              </a:r>
            </a:p>
            <a:p>
              <a:r>
                <a:rPr lang="en-US" altLang="en-US" sz="1200" b="1" dirty="0">
                  <a:solidFill>
                    <a:srgbClr val="002060"/>
                  </a:solidFill>
                  <a:latin typeface="Courier New" panose="02070309020205020404" pitchFamily="49" charset="0"/>
                  <a:cs typeface="Courier New" panose="02070309020205020404" pitchFamily="49" charset="0"/>
                </a:rPr>
                <a:t>  &lt;dbid&gt;3305365761&lt;/dbid&gt;</a:t>
              </a:r>
            </a:p>
            <a:p>
              <a:r>
                <a:rPr lang="en-US" altLang="en-US" sz="1200" b="1" dirty="0">
                  <a:solidFill>
                    <a:srgbClr val="002060"/>
                  </a:solidFill>
                  <a:latin typeface="Courier New" panose="02070309020205020404" pitchFamily="49" charset="0"/>
                  <a:cs typeface="Courier New" panose="02070309020205020404" pitchFamily="49" charset="0"/>
                </a:rPr>
                <a:t>  &lt;cdbid&gt;771288139&lt;/cdbid&gt;</a:t>
              </a:r>
            </a:p>
            <a:p>
              <a:r>
                <a:rPr lang="en-US" altLang="en-US" sz="1200" b="1" dirty="0">
                  <a:solidFill>
                    <a:srgbClr val="002060"/>
                  </a:solidFill>
                  <a:latin typeface="Courier New" panose="02070309020205020404" pitchFamily="49" charset="0"/>
                  <a:cs typeface="Courier New" panose="02070309020205020404" pitchFamily="49" charset="0"/>
                </a:rPr>
                <a:t>&lt;guid&gt;CCF18F2D95598B87EA&lt;/guid&gt;</a:t>
              </a:r>
            </a:p>
            <a:p>
              <a:r>
                <a:rPr lang="en-US" altLang="en-US" sz="1200" b="1" dirty="0">
                  <a:solidFill>
                    <a:srgbClr val="002060"/>
                  </a:solidFill>
                  <a:latin typeface="Courier New" panose="02070309020205020404" pitchFamily="49" charset="0"/>
                  <a:cs typeface="Courier New" panose="02070309020205020404" pitchFamily="49" charset="0"/>
                </a:rPr>
                <a:t>  &lt;uscnbas&gt;2235351&lt;/uscnbas&gt;</a:t>
              </a:r>
            </a:p>
            <a:p>
              <a:r>
                <a:rPr lang="en-US" altLang="en-US" sz="1200" b="1" dirty="0">
                  <a:solidFill>
                    <a:srgbClr val="002060"/>
                  </a:solidFill>
                  <a:latin typeface="Courier New" panose="02070309020205020404" pitchFamily="49" charset="0"/>
                  <a:cs typeface="Courier New" panose="02070309020205020404" pitchFamily="49" charset="0"/>
                </a:rPr>
                <a:t>  &lt;uscnwrp&gt;0&lt;/uscnwrp&gt;</a:t>
              </a:r>
            </a:p>
            <a:p>
              <a:r>
                <a:rPr lang="en-US" altLang="en-US" sz="1200" b="1" dirty="0">
                  <a:solidFill>
                    <a:srgbClr val="002060"/>
                  </a:solidFill>
                  <a:latin typeface="Courier New" panose="02070309020205020404" pitchFamily="49" charset="0"/>
                  <a:cs typeface="Courier New" panose="02070309020205020404" pitchFamily="49" charset="0"/>
                </a:rPr>
                <a:t>  &lt;rdba&gt;4194824&lt;/rdba&gt;</a:t>
              </a:r>
            </a:p>
            <a:p>
              <a:r>
                <a:rPr lang="en-US" altLang="en-US" sz="1200" b="1" dirty="0">
                  <a:solidFill>
                    <a:srgbClr val="002060"/>
                  </a:solidFill>
                  <a:latin typeface="Courier New" panose="02070309020205020404" pitchFamily="49" charset="0"/>
                  <a:cs typeface="Courier New" panose="02070309020205020404" pitchFamily="49" charset="0"/>
                </a:rPr>
                <a:t>  &lt;tablespace&gt;</a:t>
              </a:r>
            </a:p>
            <a:p>
              <a:r>
                <a:rPr lang="en-US" altLang="en-US" sz="1200" b="1" dirty="0">
                  <a:solidFill>
                    <a:srgbClr val="002060"/>
                  </a:solidFill>
                  <a:latin typeface="Courier New" panose="02070309020205020404" pitchFamily="49" charset="0"/>
                  <a:cs typeface="Courier New" panose="02070309020205020404" pitchFamily="49" charset="0"/>
                </a:rPr>
                <a:t>    &lt;name&gt;SYSTEM&lt;/name&gt;</a:t>
              </a:r>
            </a:p>
          </p:txBody>
        </p:sp>
        <p:sp>
          <p:nvSpPr>
            <p:cNvPr id="20497" name="Line Callout 1 41"/>
            <p:cNvSpPr>
              <a:spLocks/>
            </p:cNvSpPr>
            <p:nvPr/>
          </p:nvSpPr>
          <p:spPr bwMode="auto">
            <a:xfrm>
              <a:off x="4719796" y="1447800"/>
              <a:ext cx="3048000" cy="1371600"/>
            </a:xfrm>
            <a:prstGeom prst="borderCallout1">
              <a:avLst>
                <a:gd name="adj1" fmla="val 86296"/>
                <a:gd name="adj2" fmla="val 556"/>
                <a:gd name="adj3" fmla="val 104949"/>
                <a:gd name="adj4" fmla="val -6556"/>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498" name="Rectangle 43"/>
            <p:cNvSpPr>
              <a:spLocks noChangeArrowheads="1"/>
            </p:cNvSpPr>
            <p:nvPr/>
          </p:nvSpPr>
          <p:spPr bwMode="auto">
            <a:xfrm>
              <a:off x="3805396" y="2925763"/>
              <a:ext cx="663106" cy="201612"/>
            </a:xfrm>
            <a:prstGeom prst="rect">
              <a:avLst/>
            </a:prstGeom>
            <a:noFill/>
            <a:ln w="28575"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cxnSp>
          <p:nvCxnSpPr>
            <p:cNvPr id="20499" name="Straight Connector 45"/>
            <p:cNvCxnSpPr>
              <a:cxnSpLocks noChangeShapeType="1"/>
            </p:cNvCxnSpPr>
            <p:nvPr/>
          </p:nvCxnSpPr>
          <p:spPr bwMode="auto">
            <a:xfrm flipH="1" flipV="1">
              <a:off x="5677927" y="3101622"/>
              <a:ext cx="508000" cy="76200"/>
            </a:xfrm>
            <a:prstGeom prst="line">
              <a:avLst/>
            </a:prstGeom>
            <a:noFill/>
            <a:ln w="28575" algn="ctr">
              <a:solidFill>
                <a:srgbClr val="00B050"/>
              </a:solidFill>
              <a:round/>
              <a:headEnd type="none" w="sm" len="sm"/>
              <a:tailEnd type="none" w="sm" len="sm"/>
            </a:ln>
            <a:extLst>
              <a:ext uri="{909E8E84-426E-40DD-AFC4-6F175D3DCCD1}">
                <a14:hiddenFill xmlns:a14="http://schemas.microsoft.com/office/drawing/2010/main">
                  <a:noFill/>
                </a14:hiddenFill>
              </a:ext>
            </a:extLst>
          </p:spPr>
        </p:cxnSp>
        <p:sp>
          <p:nvSpPr>
            <p:cNvPr id="20500" name="Rectangle 46"/>
            <p:cNvSpPr>
              <a:spLocks noChangeArrowheads="1"/>
            </p:cNvSpPr>
            <p:nvPr/>
          </p:nvSpPr>
          <p:spPr bwMode="auto">
            <a:xfrm>
              <a:off x="4631674" y="2925763"/>
              <a:ext cx="1030690" cy="201612"/>
            </a:xfrm>
            <a:prstGeom prst="rect">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dirty="0"/>
            </a:p>
          </p:txBody>
        </p:sp>
        <p:sp>
          <p:nvSpPr>
            <p:cNvPr id="20501" name="Rectangle 39"/>
            <p:cNvSpPr>
              <a:spLocks noChangeArrowheads="1"/>
            </p:cNvSpPr>
            <p:nvPr/>
          </p:nvSpPr>
          <p:spPr bwMode="auto">
            <a:xfrm>
              <a:off x="6663674" y="3181350"/>
              <a:ext cx="26400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b="1" dirty="0">
                  <a:solidFill>
                    <a:srgbClr val="002060"/>
                  </a:solidFill>
                </a:rPr>
                <a:t>XML metadata file</a:t>
              </a:r>
            </a:p>
          </p:txBody>
        </p:sp>
      </p:grpSp>
    </p:spTree>
    <p:custDataLst>
      <p:tags r:id="rId1"/>
    </p:custDataLst>
    <p:extLst>
      <p:ext uri="{BB962C8B-B14F-4D97-AF65-F5344CB8AC3E}">
        <p14:creationId xmlns:p14="http://schemas.microsoft.com/office/powerpoint/2010/main" val="28437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837981" y="-139897"/>
            <a:ext cx="10512862" cy="1325563"/>
          </a:xfrm>
        </p:spPr>
        <p:txBody>
          <a:bodyPr/>
          <a:lstStyle/>
          <a:p>
            <a:pPr eaLnBrk="1" hangingPunct="1"/>
            <a:r>
              <a:rPr lang="en-US" altLang="en-US" dirty="0"/>
              <a:t>Duplicating Pluggable Databases</a:t>
            </a:r>
          </a:p>
        </p:txBody>
      </p:sp>
      <p:sp>
        <p:nvSpPr>
          <p:cNvPr id="51203" name="Content Placeholder 2"/>
          <p:cNvSpPr>
            <a:spLocks noGrp="1"/>
          </p:cNvSpPr>
          <p:nvPr>
            <p:ph idx="1"/>
          </p:nvPr>
        </p:nvSpPr>
        <p:spPr>
          <a:xfrm>
            <a:off x="622300" y="1243013"/>
            <a:ext cx="10944225" cy="4203700"/>
          </a:xfrm>
        </p:spPr>
        <p:txBody>
          <a:bodyPr/>
          <a:lstStyle/>
          <a:p>
            <a:pPr lvl="1" eaLnBrk="1" hangingPunct="1"/>
            <a:r>
              <a:rPr lang="en-US" altLang="en-US" dirty="0"/>
              <a:t>A single pluggable database</a:t>
            </a:r>
            <a:endParaRPr lang="fr-FR" altLang="en-US" dirty="0"/>
          </a:p>
          <a:p>
            <a:pPr lvl="1" eaLnBrk="1" hangingPunct="1"/>
            <a:endParaRPr lang="fr-FR" altLang="en-US" sz="1000" dirty="0"/>
          </a:p>
          <a:p>
            <a:pPr lvl="1" eaLnBrk="1" hangingPunct="1"/>
            <a:endParaRPr lang="fr-FR" altLang="en-US" dirty="0"/>
          </a:p>
          <a:p>
            <a:pPr lvl="1" eaLnBrk="1" hangingPunct="1"/>
            <a:r>
              <a:rPr lang="fr-FR" altLang="en-US" dirty="0"/>
              <a:t>Several pluggable databases</a:t>
            </a:r>
          </a:p>
          <a:p>
            <a:pPr lvl="1" eaLnBrk="1" hangingPunct="1"/>
            <a:endParaRPr lang="fr-FR" altLang="en-US" sz="1000" dirty="0"/>
          </a:p>
          <a:p>
            <a:pPr lvl="1" eaLnBrk="1" hangingPunct="1"/>
            <a:endParaRPr lang="fr-FR" altLang="en-US" dirty="0"/>
          </a:p>
          <a:p>
            <a:pPr lvl="1" eaLnBrk="1" hangingPunct="1"/>
            <a:r>
              <a:rPr lang="fr-FR" altLang="en-US" dirty="0"/>
              <a:t>All pluggable databases except one</a:t>
            </a:r>
          </a:p>
          <a:p>
            <a:pPr lvl="1" eaLnBrk="1" hangingPunct="1"/>
            <a:endParaRPr lang="fr-FR" altLang="en-US" sz="800" dirty="0"/>
          </a:p>
          <a:p>
            <a:pPr lvl="1" eaLnBrk="1" hangingPunct="1"/>
            <a:endParaRPr lang="fr-FR" altLang="en-US" dirty="0"/>
          </a:p>
          <a:p>
            <a:pPr lvl="1" eaLnBrk="1" hangingPunct="1"/>
            <a:r>
              <a:rPr lang="fr-FR" altLang="en-US" dirty="0"/>
              <a:t>A PDB and tablespaces of other PDBs</a:t>
            </a:r>
            <a:endParaRPr lang="en-US" altLang="en-US" dirty="0"/>
          </a:p>
          <a:p>
            <a:pPr eaLnBrk="1" hangingPunct="1"/>
            <a:endParaRPr lang="en-US" altLang="en-US" dirty="0"/>
          </a:p>
        </p:txBody>
      </p:sp>
      <p:sp>
        <p:nvSpPr>
          <p:cNvPr id="10" name="Content Placeholder 2"/>
          <p:cNvSpPr txBox="1">
            <a:spLocks noChangeAspect="1"/>
          </p:cNvSpPr>
          <p:nvPr/>
        </p:nvSpPr>
        <p:spPr bwMode="gray">
          <a:xfrm>
            <a:off x="621804" y="1700808"/>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DUPLICATE DATABASE TO cdb1 PLUGGABLE DATABASE pdb1;</a:t>
            </a:r>
          </a:p>
        </p:txBody>
      </p:sp>
      <p:sp>
        <p:nvSpPr>
          <p:cNvPr id="11" name="Content Placeholder 2"/>
          <p:cNvSpPr txBox="1">
            <a:spLocks noChangeAspect="1"/>
          </p:cNvSpPr>
          <p:nvPr/>
        </p:nvSpPr>
        <p:spPr bwMode="gray">
          <a:xfrm>
            <a:off x="596684" y="2717400"/>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DUPLICATE DATABASE TO cdb1 PLUGGABLE DATABASE pdb1, pdb3;</a:t>
            </a:r>
          </a:p>
        </p:txBody>
      </p:sp>
      <p:sp>
        <p:nvSpPr>
          <p:cNvPr id="12" name="Content Placeholder 2"/>
          <p:cNvSpPr txBox="1">
            <a:spLocks noChangeAspect="1"/>
          </p:cNvSpPr>
          <p:nvPr/>
        </p:nvSpPr>
        <p:spPr bwMode="gray">
          <a:xfrm>
            <a:off x="549796" y="3753060"/>
            <a:ext cx="10946481"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DUPLICATE DATABASE TO cdb1 SKIP PLUGGABLE DATABASE pdb3;</a:t>
            </a:r>
          </a:p>
        </p:txBody>
      </p:sp>
      <p:sp>
        <p:nvSpPr>
          <p:cNvPr id="13" name="Content Placeholder 2"/>
          <p:cNvSpPr txBox="1">
            <a:spLocks noChangeAspect="1"/>
          </p:cNvSpPr>
          <p:nvPr/>
        </p:nvSpPr>
        <p:spPr bwMode="gray">
          <a:xfrm>
            <a:off x="404362" y="4725144"/>
            <a:ext cx="10946481" cy="5968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0" rIns="12700" bIns="0" anchor="ctr">
            <a:spAutoFit/>
          </a:bodyPr>
          <a:lstStyle/>
          <a:p>
            <a:pPr eaLnBrk="1" hangingPunct="1">
              <a:defRPr/>
            </a:pPr>
            <a:r>
              <a:rPr lang="en-US" b="1" dirty="0">
                <a:latin typeface="Courier New" pitchFamily="49" charset="0"/>
                <a:cs typeface="Courier New" pitchFamily="49" charset="0"/>
              </a:rPr>
              <a:t>RMAN&gt; DUPLICATE DATABASE TO cdb1 </a:t>
            </a:r>
          </a:p>
          <a:p>
            <a:pPr eaLnBrk="1" hangingPunct="1">
              <a:defRPr/>
            </a:pPr>
            <a:r>
              <a:rPr lang="en-US" b="1" dirty="0">
                <a:latin typeface="Courier New" pitchFamily="49" charset="0"/>
                <a:cs typeface="Courier New" pitchFamily="49" charset="0"/>
              </a:rPr>
              <a:t>                PLUGGABLE DATABASE pdb1 TABLESPACE pdb2:users;</a:t>
            </a:r>
          </a:p>
        </p:txBody>
      </p:sp>
    </p:spTree>
    <p:custDataLst>
      <p:tags r:id="rId1"/>
    </p:custDataLst>
    <p:extLst>
      <p:ext uri="{BB962C8B-B14F-4D97-AF65-F5344CB8AC3E}">
        <p14:creationId xmlns:p14="http://schemas.microsoft.com/office/powerpoint/2010/main" val="597551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01b9f09c-b873-466b-bcc4-09f0f74e0444"/>
  <p:tag name="ARTICULATE_TITLE_TAG" val="Partial CDB Backup"/>
  <p:tag name="ARTICULATE_SLIDE_PAUSE" val="0"/>
  <p:tag name="ARTICULATE_NAV_LEVEL" val="3"/>
  <p:tag name="ARTICULATE_PLAYLIST_ID" val="-1"/>
  <p:tag name="ARTICULATE_LOCK_SLIDE" val="0"/>
  <p:tag name="ARTICULATE_SLIDE_NAV" val="13"/>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e3e42f9-5ee6-4988-874e-e310a59bd44c"/>
  <p:tag name="ARTICULATE_TITLE_TAG" val="Partial PDB Backup"/>
  <p:tag name="ARTICULATE_SLIDE_PAUSE" val="0"/>
  <p:tag name="ARTICULATE_NAV_LEVEL" val="4"/>
  <p:tag name="ARTICULATE_PLAYLIST_ID" val="-1"/>
  <p:tag name="ARTICULATE_LOCK_SLIDE" val="0"/>
  <p:tag name="ARTICULATE_SLIDE_NAV" val="15"/>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d02df61d-e207-43f4-9feb-4c502a74b9ea"/>
  <p:tag name="AUDIO_ID" val="553"/>
  <p:tag name="ELAPSEDTIME" val="46.6"/>
  <p:tag name="ARTICULATE_SLIDE_PAUSE" val="0"/>
  <p:tag name="ARTICULATE_NAV_LEVEL" val="3"/>
  <p:tag name="ARTICULATE_PLAYLIST_ID" val="-1"/>
  <p:tag name="ARTICULATE_LOCK_SLIDE" val="0"/>
  <p:tag name="ARTICULATE_SLIDE_NAV" val="11"/>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0cQWNEfp_files\slide0001_image001.png"/>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RTICULATE_LOCK_SLIDE" val="0"/>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0cQWNEfp_files\slide0001_image001.png"/>
</p:tagLst>
</file>

<file path=ppt/tags/tag5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LJROSS~1.ST-\LOCALS~1\Temp\articulate\presenter\imgtemp\0cQWNEfp_files\slide0001_image001.png"/>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0fcce3d-268a-43de-90af-ac21af03b4d2"/>
  <p:tag name="ARTICULATE_TITLE_TAG" val="Syntax and Clauses   "/>
  <p:tag name="ARTICULATE_SLIDE_PAUSE" val="0"/>
  <p:tag name="ARTICULATE_NAV_LEVEL" val="2"/>
  <p:tag name="ARTICULATE_PLAYLIST_ID" val="-1"/>
  <p:tag name="ARTICULATE_LOCK_SLIDE" val="0"/>
  <p:tag name="ARTICULATE_SLIDE_NAV" val="11"/>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9"/>
  <p:tag name="MARGIN_3" val="36"/>
  <p:tag name="MARGIN_4" val="63"/>
  <p:tag name="MARGIN_5" val="72"/>
  <p:tag name="FONT_SIZE" val="1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43958cb1-8257-4e92-8a17-592e13adb5b2"/>
  <p:tag name="ARTICULATE_TITLE_TAG" val="CDB Backup"/>
  <p:tag name="ARTICULATE_SLIDE_PAUSE" val="0"/>
  <p:tag name="ARTICULATE_NAV_LEVEL" val="2"/>
  <p:tag name="ARTICULATE_PLAYLIST_ID" val="-1"/>
  <p:tag name="ARTICULATE_LOCK_SLIDE" val="0"/>
  <p:tag name="ARTICULATE_SLIDE_NAV" val="1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TotalTime>
  <Words>3869</Words>
  <Application>Microsoft Office PowerPoint</Application>
  <PresentationFormat>Custom</PresentationFormat>
  <Paragraphs>419</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Backup and Duplicate</vt:lpstr>
      <vt:lpstr>Objectives </vt:lpstr>
      <vt:lpstr>Goals </vt:lpstr>
      <vt:lpstr>Syntax and Clauses in RMAN</vt:lpstr>
      <vt:lpstr>CDB Backup: Whole CDB Backup </vt:lpstr>
      <vt:lpstr>CDB Backup: Partial CDB Backup </vt:lpstr>
      <vt:lpstr>PDB Backup: Partial PDB Backup </vt:lpstr>
      <vt:lpstr>Using RMAN Backup to Plug an Unplugged PDB</vt:lpstr>
      <vt:lpstr>Duplicating Pluggable Databases</vt:lpstr>
      <vt:lpstr>Cloning Active PDB into an Existing CDB </vt:lpstr>
      <vt:lpstr>Example: 1</vt:lpstr>
      <vt:lpstr>Example: 2</vt:lpstr>
      <vt:lpstr>Duplicating On-Premise CDB as Cloud Encrypted CDB</vt:lpstr>
      <vt:lpstr>Duplicating On-Premise Encrypted CDB as Cloud Encrypted CDB</vt:lpstr>
      <vt:lpstr>Migrating Cloud Encrypted CDB as On-Premise CDB</vt:lpstr>
      <vt:lpstr>Checking for Block Corruption</vt:lpstr>
      <vt:lpstr>Summary</vt:lpstr>
      <vt:lpstr>Practice 8: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 Recovery, and Flashback</dc:title>
  <dc:subject>OU7_Jan2018</dc:subject>
  <dc:creator>Dominique Jeunot</dc:creator>
  <cp:keywords>OU7 PowerPoint Template</cp:keywords>
  <dc:description>Oracle University Production Services PowerPoint Template</dc:description>
  <cp:lastModifiedBy>HP</cp:lastModifiedBy>
  <cp:revision>35</cp:revision>
  <cp:lastPrinted>2002-03-28T23:57:22Z</cp:lastPrinted>
  <dcterms:created xsi:type="dcterms:W3CDTF">2018-02-23T06:41:22Z</dcterms:created>
  <dcterms:modified xsi:type="dcterms:W3CDTF">2021-01-06T17:42:32Z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